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3" r:id="rId5"/>
    <p:sldId id="262" r:id="rId6"/>
    <p:sldId id="265" r:id="rId7"/>
    <p:sldId id="259" r:id="rId8"/>
    <p:sldId id="267" r:id="rId9"/>
    <p:sldId id="268" r:id="rId10"/>
    <p:sldId id="269" r:id="rId11"/>
    <p:sldId id="266" r:id="rId12"/>
    <p:sldId id="260" r:id="rId13"/>
    <p:sldId id="270" r:id="rId14"/>
    <p:sldId id="271" r:id="rId15"/>
    <p:sldId id="272" r:id="rId16"/>
    <p:sldId id="261" r:id="rId17"/>
    <p:sldId id="275" r:id="rId18"/>
    <p:sldId id="27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42864068406533"/>
          <c:y val="0.10253596434970248"/>
          <c:w val="0.62122864018299195"/>
          <c:h val="0.8204261293608169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45"/>
          <c:dPt>
            <c:idx val="1"/>
            <c:bubble3D val="0"/>
            <c:explosion val="0"/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34"/>
      </c:pieChart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753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6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"/>
            <a:ext cx="12192000" cy="6858594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-297"/>
            <a:ext cx="12192000" cy="6858594"/>
          </a:xfrm>
          <a:prstGeom prst="rect">
            <a:avLst/>
          </a:prstGeom>
          <a:solidFill>
            <a:srgbClr val="FFFFFF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14C9D-4C0D-4472-AE75-C7D0372CBDB7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7552A-FC76-4CE8-B2DB-7E656B645C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五边形 9"/>
          <p:cNvSpPr/>
          <p:nvPr/>
        </p:nvSpPr>
        <p:spPr>
          <a:xfrm flipV="1">
            <a:off x="-506546" y="-377370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正五边形 10"/>
          <p:cNvSpPr/>
          <p:nvPr/>
        </p:nvSpPr>
        <p:spPr>
          <a:xfrm flipV="1">
            <a:off x="0" y="-377370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正五边形 12"/>
          <p:cNvSpPr/>
          <p:nvPr/>
        </p:nvSpPr>
        <p:spPr>
          <a:xfrm flipV="1">
            <a:off x="1137192" y="-130627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正五边形 13"/>
          <p:cNvSpPr/>
          <p:nvPr/>
        </p:nvSpPr>
        <p:spPr>
          <a:xfrm flipV="1">
            <a:off x="1514565" y="-341083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正五边形 15"/>
          <p:cNvSpPr/>
          <p:nvPr/>
        </p:nvSpPr>
        <p:spPr>
          <a:xfrm flipV="1">
            <a:off x="4225819" y="-478744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正五边形 16"/>
          <p:cNvSpPr/>
          <p:nvPr/>
        </p:nvSpPr>
        <p:spPr>
          <a:xfrm flipV="1">
            <a:off x="2838256" y="-377370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正五边形 18"/>
          <p:cNvSpPr/>
          <p:nvPr/>
        </p:nvSpPr>
        <p:spPr>
          <a:xfrm flipV="1">
            <a:off x="3786047" y="-558345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正五边形 19"/>
          <p:cNvSpPr/>
          <p:nvPr/>
        </p:nvSpPr>
        <p:spPr>
          <a:xfrm>
            <a:off x="1210916" y="1757138"/>
            <a:ext cx="3290884" cy="3134176"/>
          </a:xfrm>
          <a:prstGeom prst="pentagon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649063" y="1222037"/>
            <a:ext cx="4414590" cy="4204372"/>
          </a:xfrm>
          <a:custGeom>
            <a:avLst/>
            <a:gdLst>
              <a:gd name="connsiteX0" fmla="*/ 1815747 w 3631494"/>
              <a:gd name="connsiteY0" fmla="*/ 277315 h 3458565"/>
              <a:gd name="connsiteX1" fmla="*/ 284084 w 3631494"/>
              <a:gd name="connsiteY1" fmla="*/ 1391683 h 3458565"/>
              <a:gd name="connsiteX2" fmla="*/ 869127 w 3631494"/>
              <a:gd name="connsiteY2" fmla="*/ 3194768 h 3458565"/>
              <a:gd name="connsiteX3" fmla="*/ 2762367 w 3631494"/>
              <a:gd name="connsiteY3" fmla="*/ 3194768 h 3458565"/>
              <a:gd name="connsiteX4" fmla="*/ 3347410 w 3631494"/>
              <a:gd name="connsiteY4" fmla="*/ 1391683 h 3458565"/>
              <a:gd name="connsiteX5" fmla="*/ 1815747 w 3631494"/>
              <a:gd name="connsiteY5" fmla="*/ 0 h 3458565"/>
              <a:gd name="connsiteX6" fmla="*/ 3631494 w 3631494"/>
              <a:gd name="connsiteY6" fmla="*/ 1321054 h 3458565"/>
              <a:gd name="connsiteX7" fmla="*/ 2937940 w 3631494"/>
              <a:gd name="connsiteY7" fmla="*/ 3458565 h 3458565"/>
              <a:gd name="connsiteX8" fmla="*/ 693554 w 3631494"/>
              <a:gd name="connsiteY8" fmla="*/ 3458565 h 3458565"/>
              <a:gd name="connsiteX9" fmla="*/ 0 w 3631494"/>
              <a:gd name="connsiteY9" fmla="*/ 1321054 h 345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31494" h="3458565">
                <a:moveTo>
                  <a:pt x="1815747" y="277315"/>
                </a:moveTo>
                <a:lnTo>
                  <a:pt x="284084" y="1391683"/>
                </a:lnTo>
                <a:lnTo>
                  <a:pt x="869127" y="3194768"/>
                </a:lnTo>
                <a:lnTo>
                  <a:pt x="2762367" y="3194768"/>
                </a:lnTo>
                <a:lnTo>
                  <a:pt x="3347410" y="1391683"/>
                </a:lnTo>
                <a:close/>
                <a:moveTo>
                  <a:pt x="1815747" y="0"/>
                </a:moveTo>
                <a:lnTo>
                  <a:pt x="3631494" y="1321054"/>
                </a:lnTo>
                <a:lnTo>
                  <a:pt x="2937940" y="3458565"/>
                </a:lnTo>
                <a:lnTo>
                  <a:pt x="693554" y="3458565"/>
                </a:lnTo>
                <a:lnTo>
                  <a:pt x="0" y="132105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816043" y="2508003"/>
            <a:ext cx="2080629" cy="110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/>
              <a:t>2018</a:t>
            </a:r>
            <a:endParaRPr lang="zh-CN" altLang="en-US" sz="66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1816043" y="3615999"/>
            <a:ext cx="2080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9</a:t>
            </a:r>
            <a:r>
              <a:rPr lang="zh-CN" altLang="en-US" sz="3200" dirty="0" smtClean="0"/>
              <a:t>月</a:t>
            </a:r>
            <a:r>
              <a:rPr lang="en-US" altLang="zh-CN" sz="3200" dirty="0" smtClean="0"/>
              <a:t>28</a:t>
            </a:r>
            <a:r>
              <a:rPr lang="zh-CN" altLang="en-US" sz="3200" dirty="0" smtClean="0"/>
              <a:t>日</a:t>
            </a:r>
            <a:endParaRPr lang="zh-CN" altLang="en-US" sz="3200" dirty="0"/>
          </a:p>
        </p:txBody>
      </p:sp>
      <p:sp>
        <p:nvSpPr>
          <p:cNvPr id="27" name="正五边形 26"/>
          <p:cNvSpPr/>
          <p:nvPr/>
        </p:nvSpPr>
        <p:spPr>
          <a:xfrm>
            <a:off x="6609591" y="5919787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正五边形 27"/>
          <p:cNvSpPr/>
          <p:nvPr/>
        </p:nvSpPr>
        <p:spPr>
          <a:xfrm>
            <a:off x="6169819" y="5840186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正五边形 28"/>
          <p:cNvSpPr/>
          <p:nvPr/>
        </p:nvSpPr>
        <p:spPr>
          <a:xfrm>
            <a:off x="7735592" y="5622835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正五边形 29"/>
          <p:cNvSpPr/>
          <p:nvPr/>
        </p:nvSpPr>
        <p:spPr>
          <a:xfrm>
            <a:off x="7295820" y="5543234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正五边形 30"/>
          <p:cNvSpPr/>
          <p:nvPr/>
        </p:nvSpPr>
        <p:spPr>
          <a:xfrm>
            <a:off x="9256973" y="5999388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正五边形 31"/>
          <p:cNvSpPr/>
          <p:nvPr/>
        </p:nvSpPr>
        <p:spPr>
          <a:xfrm>
            <a:off x="8817201" y="5919787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正五边形 32"/>
          <p:cNvSpPr/>
          <p:nvPr/>
        </p:nvSpPr>
        <p:spPr>
          <a:xfrm>
            <a:off x="10585039" y="6573338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正五边形 33"/>
          <p:cNvSpPr/>
          <p:nvPr/>
        </p:nvSpPr>
        <p:spPr>
          <a:xfrm>
            <a:off x="10145267" y="6493737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正五边形 34"/>
          <p:cNvSpPr/>
          <p:nvPr/>
        </p:nvSpPr>
        <p:spPr>
          <a:xfrm>
            <a:off x="5318745" y="6287588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正五边形 35"/>
          <p:cNvSpPr/>
          <p:nvPr/>
        </p:nvSpPr>
        <p:spPr>
          <a:xfrm>
            <a:off x="4878973" y="6207987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Copyright Notice"/>
          <p:cNvSpPr/>
          <p:nvPr/>
        </p:nvSpPr>
        <p:spPr bwMode="auto">
          <a:xfrm>
            <a:off x="3753684" y="2037522"/>
            <a:ext cx="8223668" cy="129653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4000" b="1" cap="small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4000" b="1" cap="small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软件工程教学、学习、交流</a:t>
            </a:r>
            <a:r>
              <a:rPr lang="en-US" altLang="zh-CN" sz="4000" b="1" cap="small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 algn="r"/>
            <a:r>
              <a:rPr lang="en-US" altLang="zh-CN" sz="4000" b="1" cap="small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4000" b="1" cap="small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项目开体</a:t>
            </a:r>
            <a:endParaRPr lang="en-US" sz="40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Copyright Notice"/>
          <p:cNvSpPr/>
          <p:nvPr/>
        </p:nvSpPr>
        <p:spPr bwMode="auto">
          <a:xfrm>
            <a:off x="8890430" y="4024134"/>
            <a:ext cx="2615634" cy="3424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cap="small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项目组：</a:t>
            </a:r>
            <a:r>
              <a:rPr lang="en-US" altLang="zh-CN" cap="small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PRD2018-G13</a:t>
            </a:r>
            <a:endParaRPr lang="en-US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950" y="190500"/>
            <a:ext cx="1028700" cy="10287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390650" y="352425"/>
            <a:ext cx="152400" cy="1524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90699" y="428624"/>
            <a:ext cx="200025" cy="20002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38274" y="600074"/>
            <a:ext cx="352426" cy="35242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38274" y="1066799"/>
            <a:ext cx="666751" cy="66675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pyright Notice"/>
          <p:cNvSpPr/>
          <p:nvPr/>
        </p:nvSpPr>
        <p:spPr bwMode="auto">
          <a:xfrm>
            <a:off x="4755593" y="600074"/>
            <a:ext cx="1786882" cy="55787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cap="small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工作分配</a:t>
            </a:r>
            <a:endParaRPr lang="en-US" sz="32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六边形 8"/>
          <p:cNvSpPr/>
          <p:nvPr/>
        </p:nvSpPr>
        <p:spPr>
          <a:xfrm rot="5400000">
            <a:off x="1599249" y="2746611"/>
            <a:ext cx="1478904" cy="1274916"/>
          </a:xfrm>
          <a:prstGeom prst="hex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 rot="5400000">
            <a:off x="1347429" y="3982268"/>
            <a:ext cx="1317244" cy="1135554"/>
          </a:xfrm>
          <a:prstGeom prst="hex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六边形 14"/>
          <p:cNvSpPr/>
          <p:nvPr/>
        </p:nvSpPr>
        <p:spPr>
          <a:xfrm rot="5400000">
            <a:off x="4007721" y="3323309"/>
            <a:ext cx="1111070" cy="957818"/>
          </a:xfrm>
          <a:prstGeom prst="hex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六边形 16"/>
          <p:cNvSpPr/>
          <p:nvPr/>
        </p:nvSpPr>
        <p:spPr>
          <a:xfrm rot="5400000">
            <a:off x="6188352" y="2936180"/>
            <a:ext cx="708242" cy="610553"/>
          </a:xfrm>
          <a:prstGeom prst="hex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 rot="5400000">
            <a:off x="6188353" y="3890648"/>
            <a:ext cx="708242" cy="610553"/>
          </a:xfrm>
          <a:prstGeom prst="hex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六边形 18"/>
          <p:cNvSpPr/>
          <p:nvPr/>
        </p:nvSpPr>
        <p:spPr>
          <a:xfrm rot="5400000">
            <a:off x="6198562" y="4844400"/>
            <a:ext cx="708242" cy="610553"/>
          </a:xfrm>
          <a:prstGeom prst="hex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 rot="5400000">
            <a:off x="6198562" y="5780407"/>
            <a:ext cx="708242" cy="610553"/>
          </a:xfrm>
          <a:prstGeom prst="hex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081019" y="2879943"/>
            <a:ext cx="1008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Nexa Light" panose="02000000000000000000" pitchFamily="50" charset="0"/>
              </a:rPr>
              <a:t>杨  溢</a:t>
            </a:r>
            <a:endParaRPr lang="zh-CN" altLang="en-US" sz="2000" dirty="0">
              <a:latin typeface="Nexa Light" panose="02000000000000000000" pitchFamily="50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81019" y="3189680"/>
            <a:ext cx="4109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dirty="0"/>
              <a:t>项目管理、配置管理</a:t>
            </a:r>
            <a:endParaRPr lang="zh-CN" altLang="en-US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81020" y="37733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/>
              <a:t>严翔宇</a:t>
            </a:r>
            <a:endParaRPr lang="zh-CN" altLang="en-US" sz="2000" dirty="0">
              <a:latin typeface="Nexa Light" panose="02000000000000000000" pitchFamily="50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81020" y="4083101"/>
            <a:ext cx="4109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dirty="0"/>
              <a:t>文档编写</a:t>
            </a:r>
            <a:endParaRPr lang="zh-CN" altLang="en-US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091229" y="4666816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 smtClean="0"/>
              <a:t>陈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维</a:t>
            </a:r>
            <a:endParaRPr lang="zh-CN" altLang="en-US" sz="2000" dirty="0">
              <a:latin typeface="Nexa Light" panose="02000000000000000000" pitchFamily="50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091229" y="4976553"/>
            <a:ext cx="4109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UML</a:t>
            </a:r>
            <a:r>
              <a:rPr lang="zh-CN" altLang="zh-CN" sz="1400" dirty="0"/>
              <a:t>分析与建模</a:t>
            </a:r>
            <a:endParaRPr lang="zh-CN" altLang="en-US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91229" y="567669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/>
              <a:t>陈俊杉</a:t>
            </a:r>
            <a:endParaRPr lang="zh-CN" altLang="en-US" sz="2000" dirty="0">
              <a:latin typeface="Nexa Light" panose="02000000000000000000" pitchFamily="50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91229" y="5986431"/>
            <a:ext cx="4109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UI</a:t>
            </a:r>
            <a:r>
              <a:rPr lang="zh-CN" altLang="zh-CN" sz="1400" dirty="0"/>
              <a:t>设计</a:t>
            </a:r>
            <a:endParaRPr lang="zh-CN" altLang="en-US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0" name="六边形 29"/>
          <p:cNvSpPr/>
          <p:nvPr/>
        </p:nvSpPr>
        <p:spPr>
          <a:xfrm rot="5400000">
            <a:off x="2171135" y="3172223"/>
            <a:ext cx="2429692" cy="2094560"/>
          </a:xfrm>
          <a:prstGeom prst="hex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920" y="3385595"/>
            <a:ext cx="1700121" cy="1700121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45" y="3370909"/>
            <a:ext cx="697421" cy="752613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1" y="2897138"/>
            <a:ext cx="796700" cy="85974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40" y="4173738"/>
            <a:ext cx="697421" cy="752613"/>
          </a:xfrm>
          <a:prstGeom prst="rect">
            <a:avLst/>
          </a:prstGeom>
        </p:spPr>
      </p:pic>
      <p:sp>
        <p:nvSpPr>
          <p:cNvPr id="37" name="文本框 20"/>
          <p:cNvSpPr txBox="1"/>
          <p:nvPr/>
        </p:nvSpPr>
        <p:spPr>
          <a:xfrm>
            <a:off x="7081018" y="184348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/>
              <a:t>陈安侍</a:t>
            </a:r>
            <a:endParaRPr lang="zh-CN" altLang="en-US" sz="2000" dirty="0">
              <a:latin typeface="Nexa Light" panose="02000000000000000000" pitchFamily="50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81018" y="2153218"/>
            <a:ext cx="4109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dirty="0"/>
              <a:t>软件需求管理</a:t>
            </a:r>
            <a:endParaRPr lang="zh-CN" altLang="en-US" sz="1400" dirty="0">
              <a:solidFill>
                <a:srgbClr val="000000"/>
              </a:solidFill>
              <a:cs typeface="Arial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237195" y="1850874"/>
            <a:ext cx="610553" cy="708242"/>
            <a:chOff x="6237195" y="1850874"/>
            <a:chExt cx="610553" cy="708242"/>
          </a:xfrm>
        </p:grpSpPr>
        <p:sp>
          <p:nvSpPr>
            <p:cNvPr id="36" name="六边形 35"/>
            <p:cNvSpPr/>
            <p:nvPr/>
          </p:nvSpPr>
          <p:spPr>
            <a:xfrm rot="5400000">
              <a:off x="6188351" y="1899718"/>
              <a:ext cx="708242" cy="610553"/>
            </a:xfrm>
            <a:prstGeom prst="hex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五角星 10"/>
            <p:cNvSpPr/>
            <p:nvPr/>
          </p:nvSpPr>
          <p:spPr>
            <a:xfrm>
              <a:off x="6281214" y="1894964"/>
              <a:ext cx="522515" cy="516507"/>
            </a:xfrm>
            <a:prstGeom prst="star5">
              <a:avLst/>
            </a:prstGeom>
            <a:solidFill>
              <a:schemeClr val="accent3">
                <a:lumMod val="50000"/>
                <a:alpha val="38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" presetID="2" presetClass="entr" presetSubtype="4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3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4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4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4" presetID="2" presetClass="entr" presetSubtype="4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4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4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5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5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5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5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7" presetID="2" presetClass="entr" presetSubtype="4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5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6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6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6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6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6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8" grpId="0" animBg="1"/>
          <p:bldP spid="19" grpId="0" animBg="1"/>
          <p:bldP spid="20" grpId="0" animBg="1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37" grpId="0"/>
          <p:bldP spid="3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8" grpId="0" animBg="1"/>
          <p:bldP spid="19" grpId="0" animBg="1"/>
          <p:bldP spid="20" grpId="0" animBg="1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37" grpId="0"/>
          <p:bldP spid="38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950" y="190500"/>
            <a:ext cx="1028700" cy="10287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390650" y="352425"/>
            <a:ext cx="152400" cy="1524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90699" y="428624"/>
            <a:ext cx="200025" cy="20002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38274" y="600074"/>
            <a:ext cx="352426" cy="35242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38274" y="1066799"/>
            <a:ext cx="666751" cy="66675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pyright Notice"/>
          <p:cNvSpPr/>
          <p:nvPr/>
        </p:nvSpPr>
        <p:spPr bwMode="auto">
          <a:xfrm>
            <a:off x="5424066" y="600073"/>
            <a:ext cx="1419794" cy="55787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cap="small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OBS</a:t>
            </a:r>
            <a:r>
              <a:rPr lang="zh-CN" altLang="en-US" sz="3200" b="1" cap="small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en-US" sz="32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549653" y="368564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26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1" name="图片 1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70" y="1642110"/>
            <a:ext cx="10695587" cy="4180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五边形 1"/>
          <p:cNvSpPr/>
          <p:nvPr/>
        </p:nvSpPr>
        <p:spPr>
          <a:xfrm>
            <a:off x="4450558" y="1861915"/>
            <a:ext cx="3290884" cy="3134176"/>
          </a:xfrm>
          <a:prstGeom prst="pentagon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888705" y="1326814"/>
            <a:ext cx="4414590" cy="4204372"/>
          </a:xfrm>
          <a:custGeom>
            <a:avLst/>
            <a:gdLst>
              <a:gd name="connsiteX0" fmla="*/ 1815747 w 3631494"/>
              <a:gd name="connsiteY0" fmla="*/ 277315 h 3458565"/>
              <a:gd name="connsiteX1" fmla="*/ 284084 w 3631494"/>
              <a:gd name="connsiteY1" fmla="*/ 1391683 h 3458565"/>
              <a:gd name="connsiteX2" fmla="*/ 869127 w 3631494"/>
              <a:gd name="connsiteY2" fmla="*/ 3194768 h 3458565"/>
              <a:gd name="connsiteX3" fmla="*/ 2762367 w 3631494"/>
              <a:gd name="connsiteY3" fmla="*/ 3194768 h 3458565"/>
              <a:gd name="connsiteX4" fmla="*/ 3347410 w 3631494"/>
              <a:gd name="connsiteY4" fmla="*/ 1391683 h 3458565"/>
              <a:gd name="connsiteX5" fmla="*/ 1815747 w 3631494"/>
              <a:gd name="connsiteY5" fmla="*/ 0 h 3458565"/>
              <a:gd name="connsiteX6" fmla="*/ 3631494 w 3631494"/>
              <a:gd name="connsiteY6" fmla="*/ 1321054 h 3458565"/>
              <a:gd name="connsiteX7" fmla="*/ 2937940 w 3631494"/>
              <a:gd name="connsiteY7" fmla="*/ 3458565 h 3458565"/>
              <a:gd name="connsiteX8" fmla="*/ 693554 w 3631494"/>
              <a:gd name="connsiteY8" fmla="*/ 3458565 h 3458565"/>
              <a:gd name="connsiteX9" fmla="*/ 0 w 3631494"/>
              <a:gd name="connsiteY9" fmla="*/ 1321054 h 345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31494" h="3458565">
                <a:moveTo>
                  <a:pt x="1815747" y="277315"/>
                </a:moveTo>
                <a:lnTo>
                  <a:pt x="284084" y="1391683"/>
                </a:lnTo>
                <a:lnTo>
                  <a:pt x="869127" y="3194768"/>
                </a:lnTo>
                <a:lnTo>
                  <a:pt x="2762367" y="3194768"/>
                </a:lnTo>
                <a:lnTo>
                  <a:pt x="3347410" y="1391683"/>
                </a:lnTo>
                <a:close/>
                <a:moveTo>
                  <a:pt x="1815747" y="0"/>
                </a:moveTo>
                <a:lnTo>
                  <a:pt x="3631494" y="1321054"/>
                </a:lnTo>
                <a:lnTo>
                  <a:pt x="2937940" y="3458565"/>
                </a:lnTo>
                <a:lnTo>
                  <a:pt x="693554" y="3458565"/>
                </a:lnTo>
                <a:lnTo>
                  <a:pt x="0" y="132105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55685" y="2612780"/>
            <a:ext cx="20806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/>
              <a:t>项目章程</a:t>
            </a:r>
            <a:endParaRPr lang="zh-CN" altLang="en-US" sz="6600" b="1" dirty="0"/>
          </a:p>
        </p:txBody>
      </p:sp>
      <p:sp>
        <p:nvSpPr>
          <p:cNvPr id="7" name="正五边形 6"/>
          <p:cNvSpPr/>
          <p:nvPr/>
        </p:nvSpPr>
        <p:spPr>
          <a:xfrm>
            <a:off x="7326491" y="1682490"/>
            <a:ext cx="976804" cy="930290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solidFill>
                  <a:schemeClr val="tx1"/>
                </a:solidFill>
              </a:rPr>
              <a:t>3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950" y="190500"/>
            <a:ext cx="1028700" cy="10287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390650" y="352425"/>
            <a:ext cx="152400" cy="1524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90699" y="428624"/>
            <a:ext cx="200025" cy="20002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38274" y="600074"/>
            <a:ext cx="352426" cy="35242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38274" y="1066799"/>
            <a:ext cx="666751" cy="66675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pyright Notice"/>
          <p:cNvSpPr/>
          <p:nvPr/>
        </p:nvSpPr>
        <p:spPr bwMode="auto">
          <a:xfrm>
            <a:off x="4755590" y="600074"/>
            <a:ext cx="1786882" cy="55787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cap="small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项目章程</a:t>
            </a:r>
            <a:endParaRPr lang="en-US" sz="32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842007" y="3124106"/>
            <a:ext cx="2520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菱形 32"/>
          <p:cNvSpPr/>
          <p:nvPr/>
        </p:nvSpPr>
        <p:spPr>
          <a:xfrm>
            <a:off x="4493906" y="2816813"/>
            <a:ext cx="1253852" cy="1253852"/>
          </a:xfrm>
          <a:prstGeom prst="diamond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菱形 33"/>
          <p:cNvSpPr/>
          <p:nvPr/>
        </p:nvSpPr>
        <p:spPr>
          <a:xfrm>
            <a:off x="4807369" y="4084754"/>
            <a:ext cx="1253852" cy="1253852"/>
          </a:xfrm>
          <a:prstGeom prst="diamond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菱形 34"/>
          <p:cNvSpPr/>
          <p:nvPr/>
        </p:nvSpPr>
        <p:spPr>
          <a:xfrm>
            <a:off x="5434295" y="4056576"/>
            <a:ext cx="1253852" cy="1253852"/>
          </a:xfrm>
          <a:prstGeom prst="diamond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菱形 35"/>
          <p:cNvSpPr/>
          <p:nvPr/>
        </p:nvSpPr>
        <p:spPr>
          <a:xfrm>
            <a:off x="5434295" y="2497180"/>
            <a:ext cx="1253852" cy="1253852"/>
          </a:xfrm>
          <a:prstGeom prst="diamond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6298391" y="2816813"/>
            <a:ext cx="2520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226383" y="5089468"/>
            <a:ext cx="2520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2781688" y="5089468"/>
            <a:ext cx="2520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联系 39"/>
          <p:cNvSpPr/>
          <p:nvPr/>
        </p:nvSpPr>
        <p:spPr>
          <a:xfrm>
            <a:off x="8530639" y="2353164"/>
            <a:ext cx="504056" cy="504056"/>
          </a:xfrm>
          <a:prstGeom prst="flowChartConnector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流程图: 联系 40"/>
          <p:cNvSpPr/>
          <p:nvPr/>
        </p:nvSpPr>
        <p:spPr>
          <a:xfrm>
            <a:off x="8458631" y="4620672"/>
            <a:ext cx="504056" cy="504056"/>
          </a:xfrm>
          <a:prstGeom prst="flowChartConnector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2" name="流程图: 联系 41"/>
          <p:cNvSpPr/>
          <p:nvPr/>
        </p:nvSpPr>
        <p:spPr>
          <a:xfrm>
            <a:off x="2676845" y="4620672"/>
            <a:ext cx="504056" cy="504056"/>
          </a:xfrm>
          <a:prstGeom prst="flowChartConnector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3" name="流程图: 联系 42"/>
          <p:cNvSpPr/>
          <p:nvPr/>
        </p:nvSpPr>
        <p:spPr>
          <a:xfrm>
            <a:off x="2676845" y="2641196"/>
            <a:ext cx="504056" cy="504056"/>
          </a:xfrm>
          <a:prstGeom prst="flowChartConnector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259694" y="249340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Nexa Light" panose="02000000000000000000" pitchFamily="50" charset="0"/>
              </a:rPr>
              <a:t>团队管理</a:t>
            </a:r>
            <a:endParaRPr lang="zh-CN" altLang="en-US" sz="1600" dirty="0">
              <a:latin typeface="Nexa Light" panose="02000000000000000000" pitchFamily="50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115353" y="471910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Nexa Light" panose="02000000000000000000" pitchFamily="50" charset="0"/>
              </a:rPr>
              <a:t>干系人</a:t>
            </a:r>
            <a:endParaRPr lang="zh-CN" altLang="en-US" sz="1600" dirty="0">
              <a:latin typeface="Nexa Light" panose="02000000000000000000" pitchFamily="50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173401" y="471910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Nexa Light" panose="02000000000000000000" pitchFamily="50" charset="0"/>
              </a:rPr>
              <a:t>里程碑</a:t>
            </a:r>
            <a:endParaRPr lang="zh-CN" altLang="en-US" sz="1600" dirty="0">
              <a:latin typeface="Nexa Light" panose="02000000000000000000" pitchFamily="50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173401" y="275931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Nexa Light" panose="02000000000000000000" pitchFamily="50" charset="0"/>
              </a:rPr>
              <a:t>项目目标</a:t>
            </a:r>
            <a:endParaRPr lang="zh-CN" altLang="en-US" sz="1600" dirty="0">
              <a:latin typeface="Nexa Light" panose="02000000000000000000" pitchFamily="50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162487" y="2849889"/>
            <a:ext cx="20374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cs typeface="Arial" pitchFamily="34" charset="0"/>
              </a:rPr>
              <a:t>明确团队的管理者与被管理者，确保项目进行是出现团队管理不和谐</a:t>
            </a:r>
            <a:endParaRPr lang="zh-CN" altLang="en-US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16620" y="5089468"/>
            <a:ext cx="20180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项目干系人是参与该项目工作的个体和组织，或由于</a:t>
            </a:r>
            <a:r>
              <a:rPr lang="zh-CN" altLang="en-US" sz="1400" dirty="0" smtClean="0"/>
              <a:t>项目直接</a:t>
            </a:r>
            <a:r>
              <a:rPr lang="zh-CN" altLang="en-US" sz="1400" dirty="0"/>
              <a:t>或间接地</a:t>
            </a:r>
            <a:r>
              <a:rPr lang="zh-CN" altLang="en-US" sz="1400" dirty="0" smtClean="0"/>
              <a:t>受到影响</a:t>
            </a:r>
            <a:r>
              <a:rPr lang="zh-CN" altLang="en-US" sz="1400" dirty="0"/>
              <a:t>的个人和组织。</a:t>
            </a:r>
            <a:endParaRPr lang="zh-CN" altLang="en-US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051110" y="5089468"/>
            <a:ext cx="15768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cs typeface="Arial" pitchFamily="34" charset="0"/>
              </a:rPr>
              <a:t>记录项目中重要的时间节点</a:t>
            </a:r>
            <a:endParaRPr lang="zh-CN" altLang="en-US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928872" y="3147348"/>
            <a:ext cx="16991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cs typeface="Arial" pitchFamily="34" charset="0"/>
              </a:rPr>
              <a:t>目标分为项目时间目标和项目成果目标。</a:t>
            </a:r>
            <a:endParaRPr lang="zh-CN" altLang="en-US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3" name="菱形 52"/>
          <p:cNvSpPr/>
          <p:nvPr/>
        </p:nvSpPr>
        <p:spPr>
          <a:xfrm>
            <a:off x="4282167" y="2497180"/>
            <a:ext cx="2880320" cy="2880320"/>
          </a:xfrm>
          <a:prstGeom prst="diamond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4848067" y="3398731"/>
            <a:ext cx="18325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latin typeface="Nexa Light" panose="02000000000000000000" pitchFamily="50" charset="0"/>
                <a:ea typeface="方正正纤黑简体" panose="02000000000000000000" pitchFamily="2" charset="-122"/>
              </a:rPr>
              <a:t>章程内容</a:t>
            </a:r>
            <a:endParaRPr lang="en-US" altLang="zh-CN" sz="3200" b="1" dirty="0" smtClean="0">
              <a:latin typeface="Nexa Light" panose="02000000000000000000" pitchFamily="50" charset="0"/>
              <a:ea typeface="方正正纤黑简体" panose="02000000000000000000" pitchFamily="2" charset="-122"/>
            </a:endParaRPr>
          </a:p>
          <a:p>
            <a:pPr algn="ctr"/>
            <a:r>
              <a:rPr lang="zh-CN" altLang="en-US" sz="3200" b="1" dirty="0">
                <a:latin typeface="Nexa Light" panose="02000000000000000000" pitchFamily="50" charset="0"/>
                <a:ea typeface="方正正纤黑简体" panose="02000000000000000000" pitchFamily="2" charset="-122"/>
              </a:rPr>
              <a:t>分解</a:t>
            </a:r>
            <a:endParaRPr lang="zh-CN" altLang="en-US" sz="3200" b="1" dirty="0">
              <a:latin typeface="Nexa Light" panose="02000000000000000000" pitchFamily="50" charset="0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70" decel="100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70" decel="100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70" decel="100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70" decel="100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4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4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5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5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5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6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6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 animBg="1"/>
          <p:bldP spid="35" grpId="0" animBg="1"/>
          <p:bldP spid="36" grpId="0" animBg="1"/>
          <p:bldP spid="40" grpId="0" animBg="1"/>
          <p:bldP spid="41" grpId="0" animBg="1"/>
          <p:bldP spid="42" grpId="0" animBg="1"/>
          <p:bldP spid="43" grpId="0" animBg="1"/>
          <p:bldP spid="44" grpId="0"/>
          <p:bldP spid="45" grpId="0"/>
          <p:bldP spid="46" grpId="0"/>
          <p:bldP spid="47" grpId="0"/>
          <p:bldP spid="48" grpId="0"/>
          <p:bldP spid="49" grpId="0"/>
          <p:bldP spid="50" grpId="0"/>
          <p:bldP spid="5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70" decel="100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70" decel="100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70" decel="100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70" decel="100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6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 animBg="1"/>
          <p:bldP spid="35" grpId="0" animBg="1"/>
          <p:bldP spid="36" grpId="0" animBg="1"/>
          <p:bldP spid="40" grpId="0" animBg="1"/>
          <p:bldP spid="41" grpId="0" animBg="1"/>
          <p:bldP spid="42" grpId="0" animBg="1"/>
          <p:bldP spid="43" grpId="0" animBg="1"/>
          <p:bldP spid="44" grpId="0"/>
          <p:bldP spid="45" grpId="0"/>
          <p:bldP spid="46" grpId="0"/>
          <p:bldP spid="47" grpId="0"/>
          <p:bldP spid="48" grpId="0"/>
          <p:bldP spid="49" grpId="0"/>
          <p:bldP spid="50" grpId="0"/>
          <p:bldP spid="51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950" y="190500"/>
            <a:ext cx="1028700" cy="10287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390650" y="352425"/>
            <a:ext cx="152400" cy="1524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90699" y="428624"/>
            <a:ext cx="200025" cy="20002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38274" y="600074"/>
            <a:ext cx="352426" cy="35242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38274" y="1066799"/>
            <a:ext cx="666751" cy="66675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pyright Notice"/>
          <p:cNvSpPr/>
          <p:nvPr/>
        </p:nvSpPr>
        <p:spPr bwMode="auto">
          <a:xfrm>
            <a:off x="4550410" y="600074"/>
            <a:ext cx="2197251" cy="55787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cap="small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项目里程碑</a:t>
            </a:r>
            <a:endParaRPr lang="en-US" sz="32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饼形 7"/>
          <p:cNvSpPr/>
          <p:nvPr/>
        </p:nvSpPr>
        <p:spPr>
          <a:xfrm rot="10800000">
            <a:off x="-2832992" y="1340768"/>
            <a:ext cx="5462425" cy="5336356"/>
          </a:xfrm>
          <a:prstGeom prst="pie">
            <a:avLst>
              <a:gd name="adj1" fmla="val 5391491"/>
              <a:gd name="adj2" fmla="val 16200000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2975" y="2875002"/>
            <a:ext cx="19353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Nexa Light" panose="02000000000000000000" pitchFamily="50" charset="0"/>
              </a:rPr>
              <a:t>2018</a:t>
            </a:r>
          </a:p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Nexa Light" panose="02000000000000000000" pitchFamily="50" charset="0"/>
              </a:rPr>
              <a:t>-</a:t>
            </a:r>
          </a:p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Nexa Light" panose="02000000000000000000" pitchFamily="50" charset="0"/>
              </a:rPr>
              <a:t>2019</a:t>
            </a:r>
            <a:endParaRPr lang="en-US" altLang="zh-CN" sz="4400" b="1" dirty="0" smtClean="0">
              <a:solidFill>
                <a:schemeClr val="bg1"/>
              </a:solidFill>
              <a:latin typeface="Nexa Light" panose="02000000000000000000" pitchFamily="50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629434" y="4008259"/>
            <a:ext cx="95625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六边形 10"/>
          <p:cNvSpPr/>
          <p:nvPr/>
        </p:nvSpPr>
        <p:spPr>
          <a:xfrm rot="5400000">
            <a:off x="3823604" y="3757337"/>
            <a:ext cx="582140" cy="501845"/>
          </a:xfrm>
          <a:prstGeom prst="hex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 rot="5400000">
            <a:off x="6000642" y="3757339"/>
            <a:ext cx="582140" cy="501845"/>
          </a:xfrm>
          <a:prstGeom prst="hex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 rot="5400000">
            <a:off x="8177679" y="3757340"/>
            <a:ext cx="582140" cy="501845"/>
          </a:xfrm>
          <a:prstGeom prst="hex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六边形 13"/>
          <p:cNvSpPr/>
          <p:nvPr/>
        </p:nvSpPr>
        <p:spPr>
          <a:xfrm rot="5400000">
            <a:off x="10354715" y="3757341"/>
            <a:ext cx="582140" cy="501845"/>
          </a:xfrm>
          <a:prstGeom prst="hex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576196" y="1605424"/>
            <a:ext cx="6707537" cy="1107996"/>
            <a:chOff x="512162" y="2418093"/>
            <a:chExt cx="6707537" cy="1107996"/>
          </a:xfrm>
        </p:grpSpPr>
        <p:sp>
          <p:nvSpPr>
            <p:cNvPr id="16" name="矩形 15"/>
            <p:cNvSpPr/>
            <p:nvPr/>
          </p:nvSpPr>
          <p:spPr>
            <a:xfrm>
              <a:off x="544923" y="2787425"/>
              <a:ext cx="6674776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cs typeface="Arial" pitchFamily="34" charset="0"/>
                </a:rPr>
                <a:t>里程碑是项目中的重大事件，在项目过程中不占资源，是一个时间点，通常指一个可支付成果的完成。项目</a:t>
              </a:r>
              <a:r>
                <a:rPr lang="zh-CN" altLang="en-US" sz="1400" dirty="0" smtClean="0">
                  <a:solidFill>
                    <a:srgbClr val="000000"/>
                  </a:solidFill>
                  <a:cs typeface="Arial" pitchFamily="34" charset="0"/>
                </a:rPr>
                <a:t>里程碑定义</a:t>
              </a:r>
              <a:r>
                <a:rPr lang="zh-CN" altLang="en-US" sz="1400" dirty="0">
                  <a:solidFill>
                    <a:srgbClr val="000000"/>
                  </a:solidFill>
                  <a:cs typeface="Arial" pitchFamily="34" charset="0"/>
                </a:rPr>
                <a:t>的核心是围绕</a:t>
              </a:r>
              <a:r>
                <a:rPr lang="zh-CN" altLang="en-US" sz="1400" dirty="0" smtClean="0">
                  <a:solidFill>
                    <a:srgbClr val="000000"/>
                  </a:solidFill>
                  <a:cs typeface="Arial" pitchFamily="34" charset="0"/>
                </a:rPr>
                <a:t>事件、</a:t>
              </a:r>
              <a:r>
                <a:rPr lang="zh-CN" altLang="en-US" sz="1400" dirty="0">
                  <a:solidFill>
                    <a:srgbClr val="000000"/>
                  </a:solidFill>
                  <a:cs typeface="Arial" pitchFamily="34" charset="0"/>
                </a:rPr>
                <a:t>项目</a:t>
              </a:r>
              <a:r>
                <a:rPr lang="zh-CN" altLang="en-US" sz="1400" dirty="0" smtClean="0">
                  <a:solidFill>
                    <a:srgbClr val="000000"/>
                  </a:solidFill>
                  <a:cs typeface="Arial" pitchFamily="34" charset="0"/>
                </a:rPr>
                <a:t>活动、检查点或</a:t>
              </a:r>
              <a:r>
                <a:rPr lang="zh-CN" altLang="en-US" sz="1400" dirty="0">
                  <a:solidFill>
                    <a:srgbClr val="000000"/>
                  </a:solidFill>
                  <a:cs typeface="Arial" pitchFamily="34" charset="0"/>
                </a:rPr>
                <a:t>决策点，以及可交付</a:t>
              </a:r>
              <a:r>
                <a:rPr lang="zh-CN" altLang="en-US" sz="1400" dirty="0" smtClean="0">
                  <a:solidFill>
                    <a:srgbClr val="000000"/>
                  </a:solidFill>
                  <a:cs typeface="Arial" pitchFamily="34" charset="0"/>
                </a:rPr>
                <a:t>成果这些</a:t>
              </a:r>
              <a:r>
                <a:rPr lang="zh-CN" altLang="en-US" sz="1400" dirty="0">
                  <a:solidFill>
                    <a:srgbClr val="000000"/>
                  </a:solidFill>
                  <a:cs typeface="Arial" pitchFamily="34" charset="0"/>
                </a:rPr>
                <a:t>概念来展开的。</a:t>
              </a:r>
              <a:endParaRPr lang="zh-CN" altLang="en-US" sz="14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44923" y="2418093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Nexa Light" panose="02000000000000000000" pitchFamily="50" charset="0"/>
                </a:rPr>
                <a:t>什么是里程碑</a:t>
              </a:r>
              <a:endParaRPr lang="zh-CN" altLang="en-US" sz="2000" b="1" dirty="0">
                <a:latin typeface="Nexa Light" panose="02000000000000000000" pitchFamily="50" charset="0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512162" y="2562109"/>
              <a:ext cx="0" cy="8602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3608957" y="43200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Nexa Light" panose="02000000000000000000" pitchFamily="50" charset="0"/>
              </a:rPr>
              <a:t>项目启动</a:t>
            </a:r>
            <a:endParaRPr lang="zh-CN" altLang="en-US" sz="1600" dirty="0">
              <a:latin typeface="Nexa Light" panose="02000000000000000000" pitchFamily="50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38055" y="433142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Nexa Light" panose="02000000000000000000" pitchFamily="50" charset="0"/>
              </a:rPr>
              <a:t>UML</a:t>
            </a:r>
            <a:r>
              <a:rPr lang="zh-CN" altLang="en-US" sz="1600" dirty="0" smtClean="0">
                <a:latin typeface="Nexa Light" panose="02000000000000000000" pitchFamily="50" charset="0"/>
              </a:rPr>
              <a:t>设计</a:t>
            </a:r>
            <a:endParaRPr lang="zh-CN" altLang="en-US" sz="1600" dirty="0">
              <a:latin typeface="Nexa Light" panose="02000000000000000000" pitchFamily="50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760863" y="432203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Nexa Light" panose="02000000000000000000" pitchFamily="50" charset="0"/>
              </a:rPr>
              <a:t>需求工程开始</a:t>
            </a:r>
            <a:endParaRPr lang="zh-CN" altLang="en-US" sz="1600" dirty="0">
              <a:latin typeface="Nexa Light" panose="02000000000000000000" pitchFamily="50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166005" y="432203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Nexa Light" panose="02000000000000000000" pitchFamily="50" charset="0"/>
              </a:rPr>
              <a:t>项目总结</a:t>
            </a:r>
            <a:endParaRPr lang="zh-CN" altLang="en-US" sz="1600" dirty="0">
              <a:latin typeface="Nexa Light" panose="02000000000000000000" pitchFamily="50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21965" y="34290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9/20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971907" y="3429000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10/10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112224" y="3429000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12/12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319894" y="3422870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01/09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90520" y="6307792"/>
            <a:ext cx="297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9/20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之后里程碑为暂定目标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decel="6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11" grpId="0" animBg="1"/>
          <p:bldP spid="12" grpId="0" animBg="1"/>
          <p:bldP spid="13" grpId="0" animBg="1"/>
          <p:bldP spid="14" grpId="0" animBg="1"/>
          <p:bldP spid="19" grpId="0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decel="6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11" grpId="0" animBg="1"/>
          <p:bldP spid="12" grpId="0" animBg="1"/>
          <p:bldP spid="13" grpId="0" animBg="1"/>
          <p:bldP spid="14" grpId="0" animBg="1"/>
          <p:bldP spid="19" grpId="0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950" y="190500"/>
            <a:ext cx="1028700" cy="10287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390650" y="352425"/>
            <a:ext cx="152400" cy="1524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90699" y="428624"/>
            <a:ext cx="200025" cy="20002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38274" y="600074"/>
            <a:ext cx="352426" cy="35242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38274" y="1066799"/>
            <a:ext cx="666751" cy="66675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pyright Notice"/>
          <p:cNvSpPr/>
          <p:nvPr/>
        </p:nvSpPr>
        <p:spPr bwMode="auto">
          <a:xfrm>
            <a:off x="4550410" y="600074"/>
            <a:ext cx="2197251" cy="55787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cap="small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项目干系人</a:t>
            </a:r>
            <a:endParaRPr lang="en-US" sz="32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53910" y="2714614"/>
            <a:ext cx="3122288" cy="3122288"/>
          </a:xfrm>
          <a:prstGeom prst="ellipse">
            <a:avLst/>
          </a:prstGeom>
          <a:solidFill>
            <a:srgbClr val="F6F6F6">
              <a:alpha val="36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484463" y="1584203"/>
            <a:ext cx="6707537" cy="1313053"/>
            <a:chOff x="512162" y="2428479"/>
            <a:chExt cx="6707537" cy="1313053"/>
          </a:xfrm>
        </p:grpSpPr>
        <p:sp>
          <p:nvSpPr>
            <p:cNvPr id="11" name="矩形 10"/>
            <p:cNvSpPr/>
            <p:nvPr/>
          </p:nvSpPr>
          <p:spPr>
            <a:xfrm>
              <a:off x="544923" y="2787425"/>
              <a:ext cx="6674776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cs typeface="Arial" pitchFamily="34" charset="0"/>
                </a:rPr>
                <a:t>项目干系人是参与该项目工作的个体和组织，或由于项目的实施与项目的成功，其利益会直接或间接地受到正面或负面影响的个人和组织。项目管理工作组必须识别哪些个体和组织是项目的干系人，确定其需求和期望</a:t>
              </a:r>
              <a:r>
                <a:rPr lang="en-US" altLang="zh-CN" sz="1400" dirty="0">
                  <a:solidFill>
                    <a:srgbClr val="000000"/>
                  </a:solidFill>
                  <a:cs typeface="Arial" pitchFamily="34" charset="0"/>
                </a:rPr>
                <a:t>,</a:t>
              </a:r>
              <a:r>
                <a:rPr lang="zh-CN" altLang="en-US" sz="1400" dirty="0">
                  <a:solidFill>
                    <a:srgbClr val="000000"/>
                  </a:solidFill>
                  <a:cs typeface="Arial" pitchFamily="34" charset="0"/>
                </a:rPr>
                <a:t>然后设法满足和影响这些需求、期望以确保项目成功</a:t>
              </a:r>
              <a:r>
                <a:rPr lang="zh-CN" altLang="en-US" sz="1400" dirty="0" smtClean="0">
                  <a:solidFill>
                    <a:srgbClr val="000000"/>
                  </a:solidFill>
                  <a:cs typeface="Arial" pitchFamily="34" charset="0"/>
                </a:rPr>
                <a:t>。</a:t>
              </a:r>
              <a:endParaRPr lang="zh-CN" altLang="en-US" sz="14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56917" y="2428479"/>
              <a:ext cx="2507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Nexa Light" panose="02000000000000000000" pitchFamily="50" charset="0"/>
                </a:rPr>
                <a:t>什么是项目干系人：</a:t>
              </a:r>
              <a:endParaRPr lang="zh-CN" altLang="en-US" sz="2000" b="1" dirty="0">
                <a:latin typeface="Nexa Light" panose="02000000000000000000" pitchFamily="50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512162" y="2562109"/>
              <a:ext cx="0" cy="11794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602866" y="4282641"/>
            <a:ext cx="1483987" cy="1483987"/>
            <a:chOff x="2602866" y="3977841"/>
            <a:chExt cx="1483987" cy="1483987"/>
          </a:xfrm>
        </p:grpSpPr>
        <p:sp>
          <p:nvSpPr>
            <p:cNvPr id="15" name="椭圆 14"/>
            <p:cNvSpPr/>
            <p:nvPr/>
          </p:nvSpPr>
          <p:spPr>
            <a:xfrm>
              <a:off x="2602866" y="3977841"/>
              <a:ext cx="1483987" cy="1483987"/>
            </a:xfrm>
            <a:prstGeom prst="ellipse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827176" y="4427447"/>
              <a:ext cx="1110342" cy="584775"/>
            </a:xfrm>
            <a:prstGeom prst="rect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 smtClean="0">
                  <a:solidFill>
                    <a:schemeClr val="tx1"/>
                  </a:solidFill>
                </a:rPr>
                <a:t>潜在相关人员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24839" y="4230442"/>
            <a:ext cx="1588386" cy="1588386"/>
            <a:chOff x="1124839" y="3925642"/>
            <a:chExt cx="1588386" cy="1588386"/>
          </a:xfrm>
        </p:grpSpPr>
        <p:sp>
          <p:nvSpPr>
            <p:cNvPr id="18" name="椭圆 17"/>
            <p:cNvSpPr/>
            <p:nvPr/>
          </p:nvSpPr>
          <p:spPr>
            <a:xfrm>
              <a:off x="1124839" y="3925642"/>
              <a:ext cx="1588386" cy="1588386"/>
            </a:xfrm>
            <a:prstGeom prst="ellipse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07877" y="4427447"/>
              <a:ext cx="1222310" cy="584775"/>
            </a:xfrm>
            <a:prstGeom prst="rect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 smtClean="0">
                  <a:solidFill>
                    <a:schemeClr val="tx1"/>
                  </a:solidFill>
                </a:rPr>
                <a:t>项目小组成员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905340" y="2924164"/>
            <a:ext cx="1615771" cy="1615771"/>
            <a:chOff x="1905340" y="2619364"/>
            <a:chExt cx="1615771" cy="1615771"/>
          </a:xfrm>
        </p:grpSpPr>
        <p:sp>
          <p:nvSpPr>
            <p:cNvPr id="21" name="椭圆 20"/>
            <p:cNvSpPr/>
            <p:nvPr/>
          </p:nvSpPr>
          <p:spPr>
            <a:xfrm>
              <a:off x="1905340" y="2619364"/>
              <a:ext cx="1615771" cy="1615771"/>
            </a:xfrm>
            <a:prstGeom prst="ellipse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64597" y="3134861"/>
              <a:ext cx="1481006" cy="584775"/>
            </a:xfrm>
            <a:prstGeom prst="rect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 smtClean="0">
                  <a:solidFill>
                    <a:schemeClr val="tx1"/>
                  </a:solidFill>
                </a:rPr>
                <a:t>杨枨老师、侯宏仑老师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等腰三角形 22"/>
          <p:cNvSpPr/>
          <p:nvPr/>
        </p:nvSpPr>
        <p:spPr>
          <a:xfrm>
            <a:off x="190500" y="2253822"/>
            <a:ext cx="5029201" cy="3584056"/>
          </a:xfrm>
          <a:prstGeom prst="triangle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99739"/>
              </p:ext>
            </p:extLst>
          </p:nvPr>
        </p:nvGraphicFramePr>
        <p:xfrm>
          <a:off x="5529218" y="3172052"/>
          <a:ext cx="5509996" cy="3120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061"/>
                <a:gridCol w="805629"/>
                <a:gridCol w="1348636"/>
                <a:gridCol w="1348636"/>
                <a:gridCol w="809435"/>
                <a:gridCol w="786599"/>
              </a:tblGrid>
              <a:tr h="1581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序号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项目工作内容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技能要求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开始日期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预计工期</a:t>
                      </a:r>
                      <a:endParaRPr lang="zh-CN" sz="105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（工作日）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762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杨溢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项目管理、配置管理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Microsoft Project </a:t>
                      </a:r>
                      <a:r>
                        <a:rPr lang="zh-CN" sz="1050" kern="0">
                          <a:effectLst/>
                        </a:rPr>
                        <a:t>熟练使用、</a:t>
                      </a:r>
                      <a:r>
                        <a:rPr lang="en-US" sz="1050" kern="0">
                          <a:effectLst/>
                        </a:rPr>
                        <a:t>Git</a:t>
                      </a:r>
                      <a:r>
                        <a:rPr lang="zh-CN" sz="1050" kern="0">
                          <a:effectLst/>
                        </a:rPr>
                        <a:t>使用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2018/09/20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0" dirty="0" smtClean="0">
                          <a:effectLst/>
                        </a:rPr>
                        <a:t>110</a:t>
                      </a:r>
                      <a:r>
                        <a:rPr lang="en-US" sz="1050" kern="0" dirty="0" smtClean="0">
                          <a:effectLst/>
                        </a:rPr>
                        <a:t>        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62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严翔宇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文档编写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Microsoft Office  </a:t>
                      </a:r>
                      <a:r>
                        <a:rPr lang="zh-CN" sz="1050" kern="0">
                          <a:effectLst/>
                        </a:rPr>
                        <a:t>熟练使用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2018/09/20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 </a:t>
                      </a:r>
                      <a:r>
                        <a:rPr lang="en-US" altLang="zh-CN" sz="1050" kern="0" dirty="0" smtClean="0">
                          <a:effectLst/>
                        </a:rPr>
                        <a:t>110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870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陈俊杉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UI</a:t>
                      </a:r>
                      <a:r>
                        <a:rPr lang="zh-CN" sz="1050" kern="0">
                          <a:effectLst/>
                        </a:rPr>
                        <a:t>设计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Axure RP</a:t>
                      </a:r>
                      <a:r>
                        <a:rPr lang="zh-CN" sz="1050" kern="0">
                          <a:effectLst/>
                        </a:rPr>
                        <a:t>熟练使用、拥有手工绘图能力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2018/09/20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 </a:t>
                      </a:r>
                      <a:r>
                        <a:rPr lang="en-US" altLang="zh-CN" sz="1050" kern="0" dirty="0" smtClean="0">
                          <a:effectLst/>
                        </a:rPr>
                        <a:t>110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09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陈维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UML</a:t>
                      </a:r>
                      <a:r>
                        <a:rPr lang="zh-CN" sz="1050" kern="0">
                          <a:effectLst/>
                        </a:rPr>
                        <a:t>分析与建模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能够使用</a:t>
                      </a:r>
                      <a:r>
                        <a:rPr lang="en-US" sz="1050" kern="0">
                          <a:effectLst/>
                        </a:rPr>
                        <a:t>UML</a:t>
                      </a:r>
                      <a:r>
                        <a:rPr lang="zh-CN" sz="1050" kern="0">
                          <a:effectLst/>
                        </a:rPr>
                        <a:t>相关工具进行作业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2018/09/20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 </a:t>
                      </a:r>
                      <a:r>
                        <a:rPr lang="en-US" altLang="zh-CN" sz="1050" kern="0" dirty="0" smtClean="0">
                          <a:effectLst/>
                        </a:rPr>
                        <a:t>110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943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陈安侍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软件需求管理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掌握并熟练使用</a:t>
                      </a:r>
                      <a:r>
                        <a:rPr lang="en-US" sz="1050" kern="0">
                          <a:effectLst/>
                        </a:rPr>
                        <a:t>Doors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2018/09/20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 </a:t>
                      </a:r>
                      <a:r>
                        <a:rPr lang="en-US" altLang="zh-CN" sz="1050" kern="0" dirty="0" smtClean="0">
                          <a:effectLst/>
                        </a:rPr>
                        <a:t>110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139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五边形 1"/>
          <p:cNvSpPr/>
          <p:nvPr/>
        </p:nvSpPr>
        <p:spPr>
          <a:xfrm>
            <a:off x="4450558" y="1861915"/>
            <a:ext cx="3290884" cy="3134176"/>
          </a:xfrm>
          <a:prstGeom prst="pentagon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888705" y="1326814"/>
            <a:ext cx="4414590" cy="4204372"/>
          </a:xfrm>
          <a:custGeom>
            <a:avLst/>
            <a:gdLst>
              <a:gd name="connsiteX0" fmla="*/ 1815747 w 3631494"/>
              <a:gd name="connsiteY0" fmla="*/ 277315 h 3458565"/>
              <a:gd name="connsiteX1" fmla="*/ 284084 w 3631494"/>
              <a:gd name="connsiteY1" fmla="*/ 1391683 h 3458565"/>
              <a:gd name="connsiteX2" fmla="*/ 869127 w 3631494"/>
              <a:gd name="connsiteY2" fmla="*/ 3194768 h 3458565"/>
              <a:gd name="connsiteX3" fmla="*/ 2762367 w 3631494"/>
              <a:gd name="connsiteY3" fmla="*/ 3194768 h 3458565"/>
              <a:gd name="connsiteX4" fmla="*/ 3347410 w 3631494"/>
              <a:gd name="connsiteY4" fmla="*/ 1391683 h 3458565"/>
              <a:gd name="connsiteX5" fmla="*/ 1815747 w 3631494"/>
              <a:gd name="connsiteY5" fmla="*/ 0 h 3458565"/>
              <a:gd name="connsiteX6" fmla="*/ 3631494 w 3631494"/>
              <a:gd name="connsiteY6" fmla="*/ 1321054 h 3458565"/>
              <a:gd name="connsiteX7" fmla="*/ 2937940 w 3631494"/>
              <a:gd name="connsiteY7" fmla="*/ 3458565 h 3458565"/>
              <a:gd name="connsiteX8" fmla="*/ 693554 w 3631494"/>
              <a:gd name="connsiteY8" fmla="*/ 3458565 h 3458565"/>
              <a:gd name="connsiteX9" fmla="*/ 0 w 3631494"/>
              <a:gd name="connsiteY9" fmla="*/ 1321054 h 345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31494" h="3458565">
                <a:moveTo>
                  <a:pt x="1815747" y="277315"/>
                </a:moveTo>
                <a:lnTo>
                  <a:pt x="284084" y="1391683"/>
                </a:lnTo>
                <a:lnTo>
                  <a:pt x="869127" y="3194768"/>
                </a:lnTo>
                <a:lnTo>
                  <a:pt x="2762367" y="3194768"/>
                </a:lnTo>
                <a:lnTo>
                  <a:pt x="3347410" y="1391683"/>
                </a:lnTo>
                <a:close/>
                <a:moveTo>
                  <a:pt x="1815747" y="0"/>
                </a:moveTo>
                <a:lnTo>
                  <a:pt x="3631494" y="1321054"/>
                </a:lnTo>
                <a:lnTo>
                  <a:pt x="2937940" y="3458565"/>
                </a:lnTo>
                <a:lnTo>
                  <a:pt x="693554" y="3458565"/>
                </a:lnTo>
                <a:lnTo>
                  <a:pt x="0" y="132105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55685" y="2846045"/>
            <a:ext cx="2080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/>
              <a:t>下一步内容</a:t>
            </a:r>
            <a:endParaRPr lang="zh-CN" altLang="en-US" sz="4800" b="1" dirty="0"/>
          </a:p>
        </p:txBody>
      </p:sp>
      <p:sp>
        <p:nvSpPr>
          <p:cNvPr id="7" name="正五边形 6"/>
          <p:cNvSpPr/>
          <p:nvPr/>
        </p:nvSpPr>
        <p:spPr>
          <a:xfrm>
            <a:off x="7326491" y="1682490"/>
            <a:ext cx="976804" cy="930290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solidFill>
                  <a:schemeClr val="tx1"/>
                </a:solidFill>
              </a:rPr>
              <a:t>4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950" y="190500"/>
            <a:ext cx="1028700" cy="10287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390650" y="352425"/>
            <a:ext cx="152400" cy="1524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90699" y="428624"/>
            <a:ext cx="200025" cy="20002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38274" y="600074"/>
            <a:ext cx="352426" cy="35242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38274" y="1066799"/>
            <a:ext cx="666751" cy="66675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pyright Notice"/>
          <p:cNvSpPr/>
          <p:nvPr/>
        </p:nvSpPr>
        <p:spPr bwMode="auto">
          <a:xfrm>
            <a:off x="4755595" y="600074"/>
            <a:ext cx="1786882" cy="55787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cap="small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预计内容</a:t>
            </a:r>
            <a:endParaRPr lang="en-US" sz="32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90384" y="2171700"/>
            <a:ext cx="4825126" cy="1036307"/>
            <a:chOff x="469900" y="2418093"/>
            <a:chExt cx="4825126" cy="1036307"/>
          </a:xfrm>
        </p:grpSpPr>
        <p:sp>
          <p:nvSpPr>
            <p:cNvPr id="9" name="矩形 8"/>
            <p:cNvSpPr/>
            <p:nvPr/>
          </p:nvSpPr>
          <p:spPr>
            <a:xfrm>
              <a:off x="544923" y="2787425"/>
              <a:ext cx="4750103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需求获取、需求分析、规范说明、需求验证。</a:t>
              </a:r>
              <a:endPara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  <a:p>
              <a:r>
                <a:rPr lang="zh-CN" altLang="en-US" sz="11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需求工程的四个步骤将会持续并周期的进行，以便获取更详细、更准确、更新的客户需求。</a:t>
              </a:r>
              <a:endPara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44923" y="241809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需求开发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469900" y="2527300"/>
              <a:ext cx="0" cy="927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1090384" y="3679805"/>
            <a:ext cx="4825126" cy="1138773"/>
            <a:chOff x="469900" y="2418093"/>
            <a:chExt cx="4825126" cy="1138773"/>
          </a:xfrm>
        </p:grpSpPr>
        <p:sp>
          <p:nvSpPr>
            <p:cNvPr id="13" name="矩形 12"/>
            <p:cNvSpPr/>
            <p:nvPr/>
          </p:nvSpPr>
          <p:spPr>
            <a:xfrm>
              <a:off x="544923" y="2787425"/>
              <a:ext cx="4750103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项目小组五人在项目开启之后还未进行一次真正的团建活动。</a:t>
              </a:r>
              <a:endPara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  <a:p>
              <a:r>
                <a:rPr lang="zh-CN" altLang="en-US" sz="11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团队</a:t>
              </a:r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建设应该是一个有效的沟通过程。在该过程中，参与者和推进者都会彼此增进信任、坦诚相对，愿意探索影响工作小组发挥出色作用的核心问题。</a:t>
              </a:r>
              <a:endPara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44923" y="241809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团队建设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69900" y="2527300"/>
              <a:ext cx="0" cy="927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1090384" y="5098219"/>
            <a:ext cx="4825126" cy="1138773"/>
            <a:chOff x="469900" y="2418093"/>
            <a:chExt cx="4825126" cy="1138773"/>
          </a:xfrm>
        </p:grpSpPr>
        <p:sp>
          <p:nvSpPr>
            <p:cNvPr id="17" name="矩形 16"/>
            <p:cNvSpPr/>
            <p:nvPr/>
          </p:nvSpPr>
          <p:spPr>
            <a:xfrm>
              <a:off x="544923" y="2787425"/>
              <a:ext cx="4750103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在获取需求之后即将步入设计阶段，</a:t>
              </a:r>
              <a:r>
                <a:rPr lang="en-US" altLang="zh-CN" sz="11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UML</a:t>
              </a:r>
              <a:r>
                <a:rPr lang="zh-CN" altLang="en-US" sz="11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设计将是该阶段的主力。</a:t>
              </a:r>
              <a:endPara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  <a:p>
              <a:r>
                <a:rPr lang="en-US" altLang="zh-C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UML</a:t>
              </a:r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从考虑系统的不同角度出发，定义了用例图、类图、</a:t>
              </a:r>
              <a:r>
                <a:rPr lang="zh-CN" alt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对象</a:t>
              </a:r>
              <a:r>
                <a:rPr lang="zh-CN" altLang="en-US" sz="110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图等</a:t>
              </a:r>
              <a:r>
                <a:rPr lang="en-US" altLang="zh-C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9</a:t>
              </a:r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种图。这些图从不同的侧面对系统进行描述。系统模型将这些不同的侧面综合成一致的整体，便于系统的分析和构造。</a:t>
              </a:r>
              <a:endPara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44923" y="2418093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UML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设计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469900" y="2527300"/>
              <a:ext cx="0" cy="927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菱形 20"/>
          <p:cNvSpPr/>
          <p:nvPr/>
        </p:nvSpPr>
        <p:spPr>
          <a:xfrm>
            <a:off x="6154024" y="3078245"/>
            <a:ext cx="1408826" cy="1408826"/>
          </a:xfrm>
          <a:prstGeom prst="diamond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2" name="Group 4"/>
          <p:cNvGrpSpPr>
            <a:grpSpLocks noChangeAspect="1"/>
          </p:cNvGrpSpPr>
          <p:nvPr/>
        </p:nvGrpSpPr>
        <p:grpSpPr bwMode="auto">
          <a:xfrm>
            <a:off x="6688551" y="3560412"/>
            <a:ext cx="309563" cy="442913"/>
            <a:chOff x="3741" y="2020"/>
            <a:chExt cx="195" cy="279"/>
          </a:xfrm>
          <a:solidFill>
            <a:schemeClr val="tx1"/>
          </a:solidFill>
        </p:grpSpPr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3741" y="2020"/>
              <a:ext cx="195" cy="279"/>
            </a:xfrm>
            <a:custGeom>
              <a:avLst/>
              <a:gdLst>
                <a:gd name="T0" fmla="*/ 80 w 80"/>
                <a:gd name="T1" fmla="*/ 58 h 115"/>
                <a:gd name="T2" fmla="*/ 61 w 80"/>
                <a:gd name="T3" fmla="*/ 24 h 115"/>
                <a:gd name="T4" fmla="*/ 62 w 80"/>
                <a:gd name="T5" fmla="*/ 24 h 115"/>
                <a:gd name="T6" fmla="*/ 62 w 80"/>
                <a:gd name="T7" fmla="*/ 0 h 115"/>
                <a:gd name="T8" fmla="*/ 18 w 80"/>
                <a:gd name="T9" fmla="*/ 0 h 115"/>
                <a:gd name="T10" fmla="*/ 18 w 80"/>
                <a:gd name="T11" fmla="*/ 24 h 115"/>
                <a:gd name="T12" fmla="*/ 19 w 80"/>
                <a:gd name="T13" fmla="*/ 24 h 115"/>
                <a:gd name="T14" fmla="*/ 0 w 80"/>
                <a:gd name="T15" fmla="*/ 58 h 115"/>
                <a:gd name="T16" fmla="*/ 18 w 80"/>
                <a:gd name="T17" fmla="*/ 91 h 115"/>
                <a:gd name="T18" fmla="*/ 18 w 80"/>
                <a:gd name="T19" fmla="*/ 115 h 115"/>
                <a:gd name="T20" fmla="*/ 62 w 80"/>
                <a:gd name="T21" fmla="*/ 115 h 115"/>
                <a:gd name="T22" fmla="*/ 62 w 80"/>
                <a:gd name="T23" fmla="*/ 91 h 115"/>
                <a:gd name="T24" fmla="*/ 80 w 80"/>
                <a:gd name="T25" fmla="*/ 58 h 115"/>
                <a:gd name="T26" fmla="*/ 40 w 80"/>
                <a:gd name="T27" fmla="*/ 90 h 115"/>
                <a:gd name="T28" fmla="*/ 7 w 80"/>
                <a:gd name="T29" fmla="*/ 58 h 115"/>
                <a:gd name="T30" fmla="*/ 40 w 80"/>
                <a:gd name="T31" fmla="*/ 25 h 115"/>
                <a:gd name="T32" fmla="*/ 73 w 80"/>
                <a:gd name="T33" fmla="*/ 58 h 115"/>
                <a:gd name="T34" fmla="*/ 40 w 80"/>
                <a:gd name="T35" fmla="*/ 9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" h="115">
                  <a:moveTo>
                    <a:pt x="80" y="58"/>
                  </a:moveTo>
                  <a:cubicBezTo>
                    <a:pt x="80" y="44"/>
                    <a:pt x="72" y="31"/>
                    <a:pt x="61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8" y="31"/>
                    <a:pt x="0" y="44"/>
                    <a:pt x="0" y="58"/>
                  </a:cubicBezTo>
                  <a:cubicBezTo>
                    <a:pt x="0" y="72"/>
                    <a:pt x="7" y="84"/>
                    <a:pt x="18" y="9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73" y="83"/>
                    <a:pt x="80" y="71"/>
                    <a:pt x="80" y="58"/>
                  </a:cubicBezTo>
                  <a:close/>
                  <a:moveTo>
                    <a:pt x="40" y="90"/>
                  </a:moveTo>
                  <a:cubicBezTo>
                    <a:pt x="22" y="90"/>
                    <a:pt x="7" y="76"/>
                    <a:pt x="7" y="58"/>
                  </a:cubicBezTo>
                  <a:cubicBezTo>
                    <a:pt x="7" y="40"/>
                    <a:pt x="22" y="25"/>
                    <a:pt x="40" y="25"/>
                  </a:cubicBezTo>
                  <a:cubicBezTo>
                    <a:pt x="58" y="25"/>
                    <a:pt x="73" y="40"/>
                    <a:pt x="73" y="58"/>
                  </a:cubicBezTo>
                  <a:cubicBezTo>
                    <a:pt x="73" y="76"/>
                    <a:pt x="58" y="90"/>
                    <a:pt x="40" y="9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 6"/>
            <p:cNvSpPr/>
            <p:nvPr/>
          </p:nvSpPr>
          <p:spPr bwMode="auto">
            <a:xfrm>
              <a:off x="3787" y="2125"/>
              <a:ext cx="103" cy="58"/>
            </a:xfrm>
            <a:custGeom>
              <a:avLst/>
              <a:gdLst>
                <a:gd name="T0" fmla="*/ 52 w 103"/>
                <a:gd name="T1" fmla="*/ 43 h 58"/>
                <a:gd name="T2" fmla="*/ 8 w 103"/>
                <a:gd name="T3" fmla="*/ 0 h 58"/>
                <a:gd name="T4" fmla="*/ 0 w 103"/>
                <a:gd name="T5" fmla="*/ 7 h 58"/>
                <a:gd name="T6" fmla="*/ 44 w 103"/>
                <a:gd name="T7" fmla="*/ 51 h 58"/>
                <a:gd name="T8" fmla="*/ 52 w 103"/>
                <a:gd name="T9" fmla="*/ 58 h 58"/>
                <a:gd name="T10" fmla="*/ 59 w 103"/>
                <a:gd name="T11" fmla="*/ 51 h 58"/>
                <a:gd name="T12" fmla="*/ 103 w 103"/>
                <a:gd name="T13" fmla="*/ 7 h 58"/>
                <a:gd name="T14" fmla="*/ 93 w 103"/>
                <a:gd name="T15" fmla="*/ 0 h 58"/>
                <a:gd name="T16" fmla="*/ 52 w 103"/>
                <a:gd name="T17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58">
                  <a:moveTo>
                    <a:pt x="52" y="43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44" y="51"/>
                  </a:lnTo>
                  <a:lnTo>
                    <a:pt x="52" y="58"/>
                  </a:lnTo>
                  <a:lnTo>
                    <a:pt x="59" y="51"/>
                  </a:lnTo>
                  <a:lnTo>
                    <a:pt x="103" y="7"/>
                  </a:lnTo>
                  <a:lnTo>
                    <a:pt x="93" y="0"/>
                  </a:lnTo>
                  <a:lnTo>
                    <a:pt x="52" y="4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26" name="菱形 25"/>
          <p:cNvSpPr/>
          <p:nvPr/>
        </p:nvSpPr>
        <p:spPr>
          <a:xfrm>
            <a:off x="7621748" y="2888671"/>
            <a:ext cx="1787974" cy="1787974"/>
          </a:xfrm>
          <a:prstGeom prst="diamond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7" name="Group 9"/>
          <p:cNvGrpSpPr>
            <a:grpSpLocks noChangeAspect="1"/>
          </p:cNvGrpSpPr>
          <p:nvPr/>
        </p:nvGrpSpPr>
        <p:grpSpPr bwMode="auto">
          <a:xfrm>
            <a:off x="8239035" y="3394741"/>
            <a:ext cx="553400" cy="774253"/>
            <a:chOff x="5256" y="1842"/>
            <a:chExt cx="218" cy="305"/>
          </a:xfrm>
          <a:solidFill>
            <a:schemeClr val="tx1"/>
          </a:solidFill>
        </p:grpSpPr>
        <p:sp>
          <p:nvSpPr>
            <p:cNvPr id="28" name="Freeform 10"/>
            <p:cNvSpPr/>
            <p:nvPr/>
          </p:nvSpPr>
          <p:spPr bwMode="auto">
            <a:xfrm>
              <a:off x="5286" y="1842"/>
              <a:ext cx="122" cy="56"/>
            </a:xfrm>
            <a:custGeom>
              <a:avLst/>
              <a:gdLst>
                <a:gd name="T0" fmla="*/ 43 w 50"/>
                <a:gd name="T1" fmla="*/ 22 h 23"/>
                <a:gd name="T2" fmla="*/ 50 w 50"/>
                <a:gd name="T3" fmla="*/ 0 h 23"/>
                <a:gd name="T4" fmla="*/ 15 w 50"/>
                <a:gd name="T5" fmla="*/ 0 h 23"/>
                <a:gd name="T6" fmla="*/ 20 w 50"/>
                <a:gd name="T7" fmla="*/ 21 h 23"/>
                <a:gd name="T8" fmla="*/ 0 w 50"/>
                <a:gd name="T9" fmla="*/ 11 h 23"/>
                <a:gd name="T10" fmla="*/ 1 w 50"/>
                <a:gd name="T11" fmla="*/ 14 h 23"/>
                <a:gd name="T12" fmla="*/ 19 w 50"/>
                <a:gd name="T13" fmla="*/ 23 h 23"/>
                <a:gd name="T14" fmla="*/ 20 w 50"/>
                <a:gd name="T15" fmla="*/ 22 h 23"/>
                <a:gd name="T16" fmla="*/ 43 w 50"/>
                <a:gd name="T1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3">
                  <a:moveTo>
                    <a:pt x="43" y="22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7" y="17"/>
                    <a:pt x="8" y="8"/>
                    <a:pt x="0" y="1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8" y="11"/>
                    <a:pt x="16" y="20"/>
                    <a:pt x="19" y="23"/>
                  </a:cubicBezTo>
                  <a:cubicBezTo>
                    <a:pt x="20" y="22"/>
                    <a:pt x="20" y="22"/>
                    <a:pt x="20" y="22"/>
                  </a:cubicBezTo>
                  <a:lnTo>
                    <a:pt x="43" y="2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5256" y="1898"/>
              <a:ext cx="218" cy="249"/>
            </a:xfrm>
            <a:custGeom>
              <a:avLst/>
              <a:gdLst>
                <a:gd name="T0" fmla="*/ 58 w 89"/>
                <a:gd name="T1" fmla="*/ 2 h 103"/>
                <a:gd name="T2" fmla="*/ 58 w 89"/>
                <a:gd name="T3" fmla="*/ 2 h 103"/>
                <a:gd name="T4" fmla="*/ 30 w 89"/>
                <a:gd name="T5" fmla="*/ 2 h 103"/>
                <a:gd name="T6" fmla="*/ 31 w 89"/>
                <a:gd name="T7" fmla="*/ 0 h 103"/>
                <a:gd name="T8" fmla="*/ 16 w 89"/>
                <a:gd name="T9" fmla="*/ 0 h 103"/>
                <a:gd name="T10" fmla="*/ 14 w 89"/>
                <a:gd name="T11" fmla="*/ 2 h 103"/>
                <a:gd name="T12" fmla="*/ 22 w 89"/>
                <a:gd name="T13" fmla="*/ 5 h 103"/>
                <a:gd name="T14" fmla="*/ 27 w 89"/>
                <a:gd name="T15" fmla="*/ 4 h 103"/>
                <a:gd name="T16" fmla="*/ 0 w 89"/>
                <a:gd name="T17" fmla="*/ 58 h 103"/>
                <a:gd name="T18" fmla="*/ 45 w 89"/>
                <a:gd name="T19" fmla="*/ 103 h 103"/>
                <a:gd name="T20" fmla="*/ 89 w 89"/>
                <a:gd name="T21" fmla="*/ 58 h 103"/>
                <a:gd name="T22" fmla="*/ 58 w 89"/>
                <a:gd name="T23" fmla="*/ 2 h 103"/>
                <a:gd name="T24" fmla="*/ 57 w 89"/>
                <a:gd name="T25" fmla="*/ 73 h 103"/>
                <a:gd name="T26" fmla="*/ 49 w 89"/>
                <a:gd name="T27" fmla="*/ 77 h 103"/>
                <a:gd name="T28" fmla="*/ 49 w 89"/>
                <a:gd name="T29" fmla="*/ 84 h 103"/>
                <a:gd name="T30" fmla="*/ 41 w 89"/>
                <a:gd name="T31" fmla="*/ 84 h 103"/>
                <a:gd name="T32" fmla="*/ 41 w 89"/>
                <a:gd name="T33" fmla="*/ 77 h 103"/>
                <a:gd name="T34" fmla="*/ 32 w 89"/>
                <a:gd name="T35" fmla="*/ 73 h 103"/>
                <a:gd name="T36" fmla="*/ 27 w 89"/>
                <a:gd name="T37" fmla="*/ 63 h 103"/>
                <a:gd name="T38" fmla="*/ 27 w 89"/>
                <a:gd name="T39" fmla="*/ 61 h 103"/>
                <a:gd name="T40" fmla="*/ 34 w 89"/>
                <a:gd name="T41" fmla="*/ 61 h 103"/>
                <a:gd name="T42" fmla="*/ 34 w 89"/>
                <a:gd name="T43" fmla="*/ 62 h 103"/>
                <a:gd name="T44" fmla="*/ 37 w 89"/>
                <a:gd name="T45" fmla="*/ 69 h 103"/>
                <a:gd name="T46" fmla="*/ 45 w 89"/>
                <a:gd name="T47" fmla="*/ 71 h 103"/>
                <a:gd name="T48" fmla="*/ 52 w 89"/>
                <a:gd name="T49" fmla="*/ 69 h 103"/>
                <a:gd name="T50" fmla="*/ 55 w 89"/>
                <a:gd name="T51" fmla="*/ 62 h 103"/>
                <a:gd name="T52" fmla="*/ 52 w 89"/>
                <a:gd name="T53" fmla="*/ 56 h 103"/>
                <a:gd name="T54" fmla="*/ 43 w 89"/>
                <a:gd name="T55" fmla="*/ 53 h 103"/>
                <a:gd name="T56" fmla="*/ 32 w 89"/>
                <a:gd name="T57" fmla="*/ 48 h 103"/>
                <a:gd name="T58" fmla="*/ 29 w 89"/>
                <a:gd name="T59" fmla="*/ 39 h 103"/>
                <a:gd name="T60" fmla="*/ 33 w 89"/>
                <a:gd name="T61" fmla="*/ 29 h 103"/>
                <a:gd name="T62" fmla="*/ 41 w 89"/>
                <a:gd name="T63" fmla="*/ 25 h 103"/>
                <a:gd name="T64" fmla="*/ 41 w 89"/>
                <a:gd name="T65" fmla="*/ 19 h 103"/>
                <a:gd name="T66" fmla="*/ 49 w 89"/>
                <a:gd name="T67" fmla="*/ 19 h 103"/>
                <a:gd name="T68" fmla="*/ 49 w 89"/>
                <a:gd name="T69" fmla="*/ 25 h 103"/>
                <a:gd name="T70" fmla="*/ 57 w 89"/>
                <a:gd name="T71" fmla="*/ 29 h 103"/>
                <a:gd name="T72" fmla="*/ 62 w 89"/>
                <a:gd name="T73" fmla="*/ 39 h 103"/>
                <a:gd name="T74" fmla="*/ 62 w 89"/>
                <a:gd name="T75" fmla="*/ 40 h 103"/>
                <a:gd name="T76" fmla="*/ 54 w 89"/>
                <a:gd name="T77" fmla="*/ 40 h 103"/>
                <a:gd name="T78" fmla="*/ 54 w 89"/>
                <a:gd name="T79" fmla="*/ 39 h 103"/>
                <a:gd name="T80" fmla="*/ 52 w 89"/>
                <a:gd name="T81" fmla="*/ 33 h 103"/>
                <a:gd name="T82" fmla="*/ 45 w 89"/>
                <a:gd name="T83" fmla="*/ 31 h 103"/>
                <a:gd name="T84" fmla="*/ 38 w 89"/>
                <a:gd name="T85" fmla="*/ 33 h 103"/>
                <a:gd name="T86" fmla="*/ 36 w 89"/>
                <a:gd name="T87" fmla="*/ 39 h 103"/>
                <a:gd name="T88" fmla="*/ 38 w 89"/>
                <a:gd name="T89" fmla="*/ 43 h 103"/>
                <a:gd name="T90" fmla="*/ 46 w 89"/>
                <a:gd name="T91" fmla="*/ 47 h 103"/>
                <a:gd name="T92" fmla="*/ 58 w 89"/>
                <a:gd name="T93" fmla="*/ 52 h 103"/>
                <a:gd name="T94" fmla="*/ 63 w 89"/>
                <a:gd name="T95" fmla="*/ 62 h 103"/>
                <a:gd name="T96" fmla="*/ 57 w 89"/>
                <a:gd name="T97" fmla="*/ 7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9" h="103">
                  <a:moveTo>
                    <a:pt x="58" y="2"/>
                  </a:moveTo>
                  <a:cubicBezTo>
                    <a:pt x="58" y="2"/>
                    <a:pt x="58" y="2"/>
                    <a:pt x="58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2"/>
                    <a:pt x="20" y="3"/>
                    <a:pt x="16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4"/>
                    <a:pt x="19" y="5"/>
                    <a:pt x="22" y="5"/>
                  </a:cubicBezTo>
                  <a:cubicBezTo>
                    <a:pt x="24" y="5"/>
                    <a:pt x="26" y="4"/>
                    <a:pt x="27" y="4"/>
                  </a:cubicBezTo>
                  <a:cubicBezTo>
                    <a:pt x="11" y="15"/>
                    <a:pt x="0" y="40"/>
                    <a:pt x="0" y="58"/>
                  </a:cubicBezTo>
                  <a:cubicBezTo>
                    <a:pt x="0" y="83"/>
                    <a:pt x="20" y="103"/>
                    <a:pt x="45" y="103"/>
                  </a:cubicBezTo>
                  <a:cubicBezTo>
                    <a:pt x="69" y="103"/>
                    <a:pt x="89" y="83"/>
                    <a:pt x="89" y="58"/>
                  </a:cubicBezTo>
                  <a:cubicBezTo>
                    <a:pt x="89" y="38"/>
                    <a:pt x="76" y="11"/>
                    <a:pt x="58" y="2"/>
                  </a:cubicBezTo>
                  <a:close/>
                  <a:moveTo>
                    <a:pt x="57" y="73"/>
                  </a:moveTo>
                  <a:cubicBezTo>
                    <a:pt x="55" y="75"/>
                    <a:pt x="52" y="76"/>
                    <a:pt x="49" y="77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37" y="76"/>
                    <a:pt x="34" y="75"/>
                    <a:pt x="32" y="73"/>
                  </a:cubicBezTo>
                  <a:cubicBezTo>
                    <a:pt x="28" y="70"/>
                    <a:pt x="27" y="67"/>
                    <a:pt x="27" y="63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5"/>
                    <a:pt x="35" y="67"/>
                    <a:pt x="37" y="69"/>
                  </a:cubicBezTo>
                  <a:cubicBezTo>
                    <a:pt x="39" y="70"/>
                    <a:pt x="41" y="71"/>
                    <a:pt x="45" y="71"/>
                  </a:cubicBezTo>
                  <a:cubicBezTo>
                    <a:pt x="48" y="71"/>
                    <a:pt x="50" y="70"/>
                    <a:pt x="52" y="69"/>
                  </a:cubicBezTo>
                  <a:cubicBezTo>
                    <a:pt x="54" y="67"/>
                    <a:pt x="55" y="65"/>
                    <a:pt x="55" y="62"/>
                  </a:cubicBezTo>
                  <a:cubicBezTo>
                    <a:pt x="55" y="60"/>
                    <a:pt x="54" y="58"/>
                    <a:pt x="52" y="56"/>
                  </a:cubicBezTo>
                  <a:cubicBezTo>
                    <a:pt x="51" y="55"/>
                    <a:pt x="48" y="54"/>
                    <a:pt x="43" y="53"/>
                  </a:cubicBezTo>
                  <a:cubicBezTo>
                    <a:pt x="38" y="52"/>
                    <a:pt x="35" y="50"/>
                    <a:pt x="32" y="48"/>
                  </a:cubicBezTo>
                  <a:cubicBezTo>
                    <a:pt x="30" y="45"/>
                    <a:pt x="29" y="42"/>
                    <a:pt x="29" y="39"/>
                  </a:cubicBezTo>
                  <a:cubicBezTo>
                    <a:pt x="29" y="35"/>
                    <a:pt x="30" y="31"/>
                    <a:pt x="33" y="29"/>
                  </a:cubicBezTo>
                  <a:cubicBezTo>
                    <a:pt x="35" y="27"/>
                    <a:pt x="38" y="26"/>
                    <a:pt x="41" y="25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2" y="25"/>
                    <a:pt x="55" y="27"/>
                    <a:pt x="57" y="29"/>
                  </a:cubicBezTo>
                  <a:cubicBezTo>
                    <a:pt x="60" y="31"/>
                    <a:pt x="62" y="35"/>
                    <a:pt x="62" y="39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6"/>
                    <a:pt x="53" y="34"/>
                    <a:pt x="52" y="33"/>
                  </a:cubicBezTo>
                  <a:cubicBezTo>
                    <a:pt x="50" y="32"/>
                    <a:pt x="48" y="31"/>
                    <a:pt x="45" y="31"/>
                  </a:cubicBezTo>
                  <a:cubicBezTo>
                    <a:pt x="42" y="31"/>
                    <a:pt x="40" y="32"/>
                    <a:pt x="38" y="33"/>
                  </a:cubicBezTo>
                  <a:cubicBezTo>
                    <a:pt x="37" y="34"/>
                    <a:pt x="36" y="36"/>
                    <a:pt x="36" y="39"/>
                  </a:cubicBezTo>
                  <a:cubicBezTo>
                    <a:pt x="36" y="41"/>
                    <a:pt x="37" y="42"/>
                    <a:pt x="38" y="43"/>
                  </a:cubicBezTo>
                  <a:cubicBezTo>
                    <a:pt x="40" y="45"/>
                    <a:pt x="42" y="46"/>
                    <a:pt x="46" y="47"/>
                  </a:cubicBezTo>
                  <a:cubicBezTo>
                    <a:pt x="52" y="48"/>
                    <a:pt x="56" y="50"/>
                    <a:pt x="58" y="52"/>
                  </a:cubicBezTo>
                  <a:cubicBezTo>
                    <a:pt x="61" y="55"/>
                    <a:pt x="63" y="58"/>
                    <a:pt x="63" y="62"/>
                  </a:cubicBezTo>
                  <a:cubicBezTo>
                    <a:pt x="63" y="66"/>
                    <a:pt x="61" y="70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31" name="菱形 30"/>
          <p:cNvSpPr/>
          <p:nvPr/>
        </p:nvSpPr>
        <p:spPr>
          <a:xfrm>
            <a:off x="9468620" y="2654374"/>
            <a:ext cx="2256568" cy="2256568"/>
          </a:xfrm>
          <a:prstGeom prst="diamond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2" name="Group 14"/>
          <p:cNvGrpSpPr>
            <a:grpSpLocks noChangeAspect="1"/>
          </p:cNvGrpSpPr>
          <p:nvPr/>
        </p:nvGrpSpPr>
        <p:grpSpPr bwMode="auto">
          <a:xfrm>
            <a:off x="9980350" y="3247616"/>
            <a:ext cx="1233107" cy="801521"/>
            <a:chOff x="6525" y="1896"/>
            <a:chExt cx="300" cy="195"/>
          </a:xfrm>
          <a:solidFill>
            <a:schemeClr val="tx1"/>
          </a:solidFill>
        </p:grpSpPr>
        <p:sp>
          <p:nvSpPr>
            <p:cNvPr id="33" name="Freeform 15"/>
            <p:cNvSpPr>
              <a:spLocks noEditPoints="1"/>
            </p:cNvSpPr>
            <p:nvPr/>
          </p:nvSpPr>
          <p:spPr bwMode="auto">
            <a:xfrm>
              <a:off x="6525" y="1896"/>
              <a:ext cx="300" cy="195"/>
            </a:xfrm>
            <a:custGeom>
              <a:avLst/>
              <a:gdLst>
                <a:gd name="T0" fmla="*/ 95 w 124"/>
                <a:gd name="T1" fmla="*/ 22 h 80"/>
                <a:gd name="T2" fmla="*/ 87 w 124"/>
                <a:gd name="T3" fmla="*/ 23 h 80"/>
                <a:gd name="T4" fmla="*/ 59 w 124"/>
                <a:gd name="T5" fmla="*/ 0 h 80"/>
                <a:gd name="T6" fmla="*/ 30 w 124"/>
                <a:gd name="T7" fmla="*/ 22 h 80"/>
                <a:gd name="T8" fmla="*/ 29 w 124"/>
                <a:gd name="T9" fmla="*/ 22 h 80"/>
                <a:gd name="T10" fmla="*/ 0 w 124"/>
                <a:gd name="T11" fmla="*/ 51 h 80"/>
                <a:gd name="T12" fmla="*/ 29 w 124"/>
                <a:gd name="T13" fmla="*/ 80 h 80"/>
                <a:gd name="T14" fmla="*/ 95 w 124"/>
                <a:gd name="T15" fmla="*/ 80 h 80"/>
                <a:gd name="T16" fmla="*/ 124 w 124"/>
                <a:gd name="T17" fmla="*/ 51 h 80"/>
                <a:gd name="T18" fmla="*/ 95 w 124"/>
                <a:gd name="T19" fmla="*/ 22 h 80"/>
                <a:gd name="T20" fmla="*/ 95 w 124"/>
                <a:gd name="T21" fmla="*/ 76 h 80"/>
                <a:gd name="T22" fmla="*/ 29 w 124"/>
                <a:gd name="T23" fmla="*/ 76 h 80"/>
                <a:gd name="T24" fmla="*/ 4 w 124"/>
                <a:gd name="T25" fmla="*/ 51 h 80"/>
                <a:gd name="T26" fmla="*/ 29 w 124"/>
                <a:gd name="T27" fmla="*/ 26 h 80"/>
                <a:gd name="T28" fmla="*/ 32 w 124"/>
                <a:gd name="T29" fmla="*/ 26 h 80"/>
                <a:gd name="T30" fmla="*/ 34 w 124"/>
                <a:gd name="T31" fmla="*/ 26 h 80"/>
                <a:gd name="T32" fmla="*/ 34 w 124"/>
                <a:gd name="T33" fmla="*/ 24 h 80"/>
                <a:gd name="T34" fmla="*/ 59 w 124"/>
                <a:gd name="T35" fmla="*/ 4 h 80"/>
                <a:gd name="T36" fmla="*/ 84 w 124"/>
                <a:gd name="T37" fmla="*/ 26 h 80"/>
                <a:gd name="T38" fmla="*/ 84 w 124"/>
                <a:gd name="T39" fmla="*/ 28 h 80"/>
                <a:gd name="T40" fmla="*/ 86 w 124"/>
                <a:gd name="T41" fmla="*/ 27 h 80"/>
                <a:gd name="T42" fmla="*/ 95 w 124"/>
                <a:gd name="T43" fmla="*/ 26 h 80"/>
                <a:gd name="T44" fmla="*/ 120 w 124"/>
                <a:gd name="T45" fmla="*/ 51 h 80"/>
                <a:gd name="T46" fmla="*/ 95 w 124"/>
                <a:gd name="T4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4" h="80">
                  <a:moveTo>
                    <a:pt x="95" y="22"/>
                  </a:moveTo>
                  <a:cubicBezTo>
                    <a:pt x="92" y="22"/>
                    <a:pt x="90" y="22"/>
                    <a:pt x="87" y="23"/>
                  </a:cubicBezTo>
                  <a:cubicBezTo>
                    <a:pt x="84" y="10"/>
                    <a:pt x="72" y="0"/>
                    <a:pt x="59" y="0"/>
                  </a:cubicBezTo>
                  <a:cubicBezTo>
                    <a:pt x="46" y="0"/>
                    <a:pt x="34" y="9"/>
                    <a:pt x="30" y="22"/>
                  </a:cubicBezTo>
                  <a:cubicBezTo>
                    <a:pt x="30" y="22"/>
                    <a:pt x="30" y="22"/>
                    <a:pt x="29" y="22"/>
                  </a:cubicBezTo>
                  <a:cubicBezTo>
                    <a:pt x="13" y="22"/>
                    <a:pt x="0" y="35"/>
                    <a:pt x="0" y="51"/>
                  </a:cubicBezTo>
                  <a:cubicBezTo>
                    <a:pt x="0" y="67"/>
                    <a:pt x="13" y="80"/>
                    <a:pt x="29" y="80"/>
                  </a:cubicBezTo>
                  <a:cubicBezTo>
                    <a:pt x="95" y="80"/>
                    <a:pt x="95" y="80"/>
                    <a:pt x="95" y="80"/>
                  </a:cubicBezTo>
                  <a:cubicBezTo>
                    <a:pt x="111" y="80"/>
                    <a:pt x="124" y="67"/>
                    <a:pt x="124" y="51"/>
                  </a:cubicBezTo>
                  <a:cubicBezTo>
                    <a:pt x="124" y="35"/>
                    <a:pt x="111" y="22"/>
                    <a:pt x="95" y="22"/>
                  </a:cubicBezTo>
                  <a:close/>
                  <a:moveTo>
                    <a:pt x="95" y="76"/>
                  </a:moveTo>
                  <a:cubicBezTo>
                    <a:pt x="29" y="76"/>
                    <a:pt x="29" y="76"/>
                    <a:pt x="29" y="76"/>
                  </a:cubicBezTo>
                  <a:cubicBezTo>
                    <a:pt x="15" y="76"/>
                    <a:pt x="4" y="65"/>
                    <a:pt x="4" y="51"/>
                  </a:cubicBezTo>
                  <a:cubicBezTo>
                    <a:pt x="4" y="37"/>
                    <a:pt x="15" y="26"/>
                    <a:pt x="29" y="26"/>
                  </a:cubicBezTo>
                  <a:cubicBezTo>
                    <a:pt x="30" y="26"/>
                    <a:pt x="31" y="26"/>
                    <a:pt x="32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6" y="13"/>
                    <a:pt x="47" y="4"/>
                    <a:pt x="59" y="4"/>
                  </a:cubicBezTo>
                  <a:cubicBezTo>
                    <a:pt x="71" y="4"/>
                    <a:pt x="82" y="13"/>
                    <a:pt x="84" y="26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9" y="26"/>
                    <a:pt x="92" y="26"/>
                    <a:pt x="95" y="26"/>
                  </a:cubicBezTo>
                  <a:cubicBezTo>
                    <a:pt x="109" y="26"/>
                    <a:pt x="120" y="37"/>
                    <a:pt x="120" y="51"/>
                  </a:cubicBezTo>
                  <a:cubicBezTo>
                    <a:pt x="120" y="65"/>
                    <a:pt x="109" y="76"/>
                    <a:pt x="95" y="7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4" name="Freeform 16"/>
            <p:cNvSpPr/>
            <p:nvPr/>
          </p:nvSpPr>
          <p:spPr bwMode="auto">
            <a:xfrm>
              <a:off x="6627" y="1969"/>
              <a:ext cx="94" cy="98"/>
            </a:xfrm>
            <a:custGeom>
              <a:avLst/>
              <a:gdLst>
                <a:gd name="T0" fmla="*/ 19 w 39"/>
                <a:gd name="T1" fmla="*/ 0 h 40"/>
                <a:gd name="T2" fmla="*/ 19 w 39"/>
                <a:gd name="T3" fmla="*/ 0 h 40"/>
                <a:gd name="T4" fmla="*/ 19 w 39"/>
                <a:gd name="T5" fmla="*/ 0 h 40"/>
                <a:gd name="T6" fmla="*/ 19 w 39"/>
                <a:gd name="T7" fmla="*/ 0 h 40"/>
                <a:gd name="T8" fmla="*/ 19 w 39"/>
                <a:gd name="T9" fmla="*/ 0 h 40"/>
                <a:gd name="T10" fmla="*/ 19 w 39"/>
                <a:gd name="T11" fmla="*/ 0 h 40"/>
                <a:gd name="T12" fmla="*/ 5 w 39"/>
                <a:gd name="T13" fmla="*/ 5 h 40"/>
                <a:gd name="T14" fmla="*/ 1 w 39"/>
                <a:gd name="T15" fmla="*/ 1 h 40"/>
                <a:gd name="T16" fmla="*/ 1 w 39"/>
                <a:gd name="T17" fmla="*/ 1 h 40"/>
                <a:gd name="T18" fmla="*/ 0 w 39"/>
                <a:gd name="T19" fmla="*/ 2 h 40"/>
                <a:gd name="T20" fmla="*/ 1 w 39"/>
                <a:gd name="T21" fmla="*/ 16 h 40"/>
                <a:gd name="T22" fmla="*/ 14 w 39"/>
                <a:gd name="T23" fmla="*/ 16 h 40"/>
                <a:gd name="T24" fmla="*/ 14 w 39"/>
                <a:gd name="T25" fmla="*/ 16 h 40"/>
                <a:gd name="T26" fmla="*/ 15 w 39"/>
                <a:gd name="T27" fmla="*/ 15 h 40"/>
                <a:gd name="T28" fmla="*/ 14 w 39"/>
                <a:gd name="T29" fmla="*/ 14 h 40"/>
                <a:gd name="T30" fmla="*/ 10 w 39"/>
                <a:gd name="T31" fmla="*/ 10 h 40"/>
                <a:gd name="T32" fmla="*/ 19 w 39"/>
                <a:gd name="T33" fmla="*/ 7 h 40"/>
                <a:gd name="T34" fmla="*/ 32 w 39"/>
                <a:gd name="T35" fmla="*/ 20 h 40"/>
                <a:gd name="T36" fmla="*/ 19 w 39"/>
                <a:gd name="T37" fmla="*/ 32 h 40"/>
                <a:gd name="T38" fmla="*/ 8 w 39"/>
                <a:gd name="T39" fmla="*/ 25 h 40"/>
                <a:gd name="T40" fmla="*/ 2 w 39"/>
                <a:gd name="T41" fmla="*/ 28 h 40"/>
                <a:gd name="T42" fmla="*/ 2 w 39"/>
                <a:gd name="T43" fmla="*/ 28 h 40"/>
                <a:gd name="T44" fmla="*/ 21 w 39"/>
                <a:gd name="T45" fmla="*/ 39 h 40"/>
                <a:gd name="T46" fmla="*/ 39 w 39"/>
                <a:gd name="T47" fmla="*/ 20 h 40"/>
                <a:gd name="T48" fmla="*/ 19 w 39"/>
                <a:gd name="T4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4" y="0"/>
                    <a:pt x="9" y="2"/>
                    <a:pt x="5" y="5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5" y="15"/>
                    <a:pt x="14" y="14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3" y="8"/>
                    <a:pt x="16" y="7"/>
                    <a:pt x="19" y="7"/>
                  </a:cubicBezTo>
                  <a:cubicBezTo>
                    <a:pt x="26" y="7"/>
                    <a:pt x="32" y="13"/>
                    <a:pt x="32" y="20"/>
                  </a:cubicBezTo>
                  <a:cubicBezTo>
                    <a:pt x="32" y="27"/>
                    <a:pt x="26" y="32"/>
                    <a:pt x="19" y="32"/>
                  </a:cubicBezTo>
                  <a:cubicBezTo>
                    <a:pt x="15" y="32"/>
                    <a:pt x="10" y="29"/>
                    <a:pt x="8" y="25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6" y="36"/>
                    <a:pt x="13" y="40"/>
                    <a:pt x="21" y="39"/>
                  </a:cubicBezTo>
                  <a:cubicBezTo>
                    <a:pt x="31" y="39"/>
                    <a:pt x="39" y="30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五边形 9"/>
          <p:cNvSpPr/>
          <p:nvPr/>
        </p:nvSpPr>
        <p:spPr>
          <a:xfrm flipV="1">
            <a:off x="-506546" y="-377370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正五边形 10"/>
          <p:cNvSpPr/>
          <p:nvPr/>
        </p:nvSpPr>
        <p:spPr>
          <a:xfrm flipV="1">
            <a:off x="0" y="-377370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正五边形 12"/>
          <p:cNvSpPr/>
          <p:nvPr/>
        </p:nvSpPr>
        <p:spPr>
          <a:xfrm flipV="1">
            <a:off x="1137192" y="-130627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正五边形 13"/>
          <p:cNvSpPr/>
          <p:nvPr/>
        </p:nvSpPr>
        <p:spPr>
          <a:xfrm flipV="1">
            <a:off x="1514565" y="-341083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正五边形 15"/>
          <p:cNvSpPr/>
          <p:nvPr/>
        </p:nvSpPr>
        <p:spPr>
          <a:xfrm flipV="1">
            <a:off x="4225819" y="-478744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正五边形 16"/>
          <p:cNvSpPr/>
          <p:nvPr/>
        </p:nvSpPr>
        <p:spPr>
          <a:xfrm flipV="1">
            <a:off x="2838256" y="-377370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正五边形 18"/>
          <p:cNvSpPr/>
          <p:nvPr/>
        </p:nvSpPr>
        <p:spPr>
          <a:xfrm flipV="1">
            <a:off x="3786047" y="-558345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正五边形 26"/>
          <p:cNvSpPr/>
          <p:nvPr/>
        </p:nvSpPr>
        <p:spPr>
          <a:xfrm>
            <a:off x="6609591" y="5919787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正五边形 27"/>
          <p:cNvSpPr/>
          <p:nvPr/>
        </p:nvSpPr>
        <p:spPr>
          <a:xfrm>
            <a:off x="6169819" y="5840186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正五边形 28"/>
          <p:cNvSpPr/>
          <p:nvPr/>
        </p:nvSpPr>
        <p:spPr>
          <a:xfrm>
            <a:off x="7735592" y="5622835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正五边形 29"/>
          <p:cNvSpPr/>
          <p:nvPr/>
        </p:nvSpPr>
        <p:spPr>
          <a:xfrm>
            <a:off x="7295820" y="5543234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正五边形 30"/>
          <p:cNvSpPr/>
          <p:nvPr/>
        </p:nvSpPr>
        <p:spPr>
          <a:xfrm>
            <a:off x="9256973" y="5999388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正五边形 31"/>
          <p:cNvSpPr/>
          <p:nvPr/>
        </p:nvSpPr>
        <p:spPr>
          <a:xfrm>
            <a:off x="8817201" y="5919787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正五边形 32"/>
          <p:cNvSpPr/>
          <p:nvPr/>
        </p:nvSpPr>
        <p:spPr>
          <a:xfrm>
            <a:off x="10585039" y="6573338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正五边形 33"/>
          <p:cNvSpPr/>
          <p:nvPr/>
        </p:nvSpPr>
        <p:spPr>
          <a:xfrm>
            <a:off x="10145267" y="6493737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正五边形 34"/>
          <p:cNvSpPr/>
          <p:nvPr/>
        </p:nvSpPr>
        <p:spPr>
          <a:xfrm>
            <a:off x="5318745" y="6287588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正五边形 35"/>
          <p:cNvSpPr/>
          <p:nvPr/>
        </p:nvSpPr>
        <p:spPr>
          <a:xfrm>
            <a:off x="4878973" y="6207987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>
            <a:off x="2786967" y="2012997"/>
            <a:ext cx="7111843" cy="685800"/>
          </a:xfrm>
          <a:prstGeom prst="triangle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flipV="1">
            <a:off x="2786967" y="4110492"/>
            <a:ext cx="7111843" cy="685800"/>
          </a:xfrm>
          <a:prstGeom prst="triangle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Copyright Notice"/>
          <p:cNvSpPr/>
          <p:nvPr/>
        </p:nvSpPr>
        <p:spPr bwMode="auto">
          <a:xfrm>
            <a:off x="3135651" y="2842286"/>
            <a:ext cx="5920706" cy="11734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cap="small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en-US" sz="72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541206" y="1041400"/>
            <a:ext cx="1020688" cy="946150"/>
            <a:chOff x="5471810" y="2150431"/>
            <a:chExt cx="1121380" cy="1039488"/>
          </a:xfrm>
        </p:grpSpPr>
        <p:sp>
          <p:nvSpPr>
            <p:cNvPr id="2" name="正五边形 1"/>
            <p:cNvSpPr/>
            <p:nvPr/>
          </p:nvSpPr>
          <p:spPr>
            <a:xfrm flipV="1">
              <a:off x="5636788" y="215043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正五边形 2"/>
            <p:cNvSpPr/>
            <p:nvPr/>
          </p:nvSpPr>
          <p:spPr>
            <a:xfrm flipV="1">
              <a:off x="5801766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正五边形 3"/>
            <p:cNvSpPr/>
            <p:nvPr/>
          </p:nvSpPr>
          <p:spPr>
            <a:xfrm flipV="1">
              <a:off x="5471810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541206" y="2317750"/>
            <a:ext cx="1020688" cy="946150"/>
            <a:chOff x="5471810" y="2150431"/>
            <a:chExt cx="1121380" cy="1039488"/>
          </a:xfrm>
        </p:grpSpPr>
        <p:sp>
          <p:nvSpPr>
            <p:cNvPr id="8" name="正五边形 7"/>
            <p:cNvSpPr/>
            <p:nvPr/>
          </p:nvSpPr>
          <p:spPr>
            <a:xfrm flipV="1">
              <a:off x="5636788" y="215043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正五边形 8"/>
            <p:cNvSpPr/>
            <p:nvPr/>
          </p:nvSpPr>
          <p:spPr>
            <a:xfrm flipV="1">
              <a:off x="5801766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正五边形 9"/>
            <p:cNvSpPr/>
            <p:nvPr/>
          </p:nvSpPr>
          <p:spPr>
            <a:xfrm flipV="1">
              <a:off x="5471810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541206" y="3594100"/>
            <a:ext cx="1020688" cy="946150"/>
            <a:chOff x="5471810" y="2150431"/>
            <a:chExt cx="1121380" cy="1039488"/>
          </a:xfrm>
        </p:grpSpPr>
        <p:sp>
          <p:nvSpPr>
            <p:cNvPr id="12" name="正五边形 11"/>
            <p:cNvSpPr/>
            <p:nvPr/>
          </p:nvSpPr>
          <p:spPr>
            <a:xfrm flipV="1">
              <a:off x="5636788" y="215043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正五边形 12"/>
            <p:cNvSpPr/>
            <p:nvPr/>
          </p:nvSpPr>
          <p:spPr>
            <a:xfrm flipV="1">
              <a:off x="5801766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正五边形 13"/>
            <p:cNvSpPr/>
            <p:nvPr/>
          </p:nvSpPr>
          <p:spPr>
            <a:xfrm flipV="1">
              <a:off x="5471810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541206" y="4870450"/>
            <a:ext cx="1020688" cy="946150"/>
            <a:chOff x="5471810" y="2150431"/>
            <a:chExt cx="1121380" cy="1039488"/>
          </a:xfrm>
        </p:grpSpPr>
        <p:sp>
          <p:nvSpPr>
            <p:cNvPr id="16" name="正五边形 15"/>
            <p:cNvSpPr/>
            <p:nvPr/>
          </p:nvSpPr>
          <p:spPr>
            <a:xfrm flipV="1">
              <a:off x="5636788" y="215043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正五边形 16"/>
            <p:cNvSpPr/>
            <p:nvPr/>
          </p:nvSpPr>
          <p:spPr>
            <a:xfrm flipV="1">
              <a:off x="5801766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正五边形 17"/>
            <p:cNvSpPr/>
            <p:nvPr/>
          </p:nvSpPr>
          <p:spPr>
            <a:xfrm flipV="1">
              <a:off x="5471810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Copyright Notice"/>
          <p:cNvSpPr/>
          <p:nvPr/>
        </p:nvSpPr>
        <p:spPr bwMode="auto">
          <a:xfrm>
            <a:off x="7936111" y="1427138"/>
            <a:ext cx="2299843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cap="small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项目可行性分析</a:t>
            </a:r>
            <a:endParaRPr lang="en-US" sz="24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Copyright Notice"/>
          <p:cNvSpPr/>
          <p:nvPr/>
        </p:nvSpPr>
        <p:spPr bwMode="auto">
          <a:xfrm>
            <a:off x="8090005" y="2703488"/>
            <a:ext cx="1992066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cap="small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软件项目计划</a:t>
            </a:r>
            <a:endParaRPr lang="en-US" sz="24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Copyright Notice"/>
          <p:cNvSpPr/>
          <p:nvPr/>
        </p:nvSpPr>
        <p:spPr bwMode="auto">
          <a:xfrm>
            <a:off x="8090000" y="3979838"/>
            <a:ext cx="1992066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cap="small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软件项目章程</a:t>
            </a:r>
            <a:endParaRPr lang="en-US" sz="24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Copyright Notice"/>
          <p:cNvSpPr/>
          <p:nvPr/>
        </p:nvSpPr>
        <p:spPr bwMode="auto">
          <a:xfrm>
            <a:off x="8090006" y="5256188"/>
            <a:ext cx="1992066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cap="small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下一阶段内容</a:t>
            </a:r>
            <a:endParaRPr lang="en-US" sz="24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68034" y="1625600"/>
            <a:ext cx="3162300" cy="31623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578698" y="1136777"/>
            <a:ext cx="1450252" cy="1450252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909908" y="702012"/>
            <a:ext cx="1450252" cy="1450252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329278" y="696418"/>
            <a:ext cx="880718" cy="880718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200836" y="2139821"/>
            <a:ext cx="459652" cy="459652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Copyright Notice"/>
          <p:cNvSpPr/>
          <p:nvPr/>
        </p:nvSpPr>
        <p:spPr bwMode="auto">
          <a:xfrm>
            <a:off x="1920285" y="2881429"/>
            <a:ext cx="1273920" cy="74254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400" b="1" cap="small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sz="4400" b="1" cap="small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五边形 1"/>
          <p:cNvSpPr/>
          <p:nvPr/>
        </p:nvSpPr>
        <p:spPr>
          <a:xfrm>
            <a:off x="4450558" y="1861915"/>
            <a:ext cx="3290884" cy="3134176"/>
          </a:xfrm>
          <a:prstGeom prst="pentagon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888705" y="1326814"/>
            <a:ext cx="4414590" cy="4204372"/>
          </a:xfrm>
          <a:custGeom>
            <a:avLst/>
            <a:gdLst>
              <a:gd name="connsiteX0" fmla="*/ 1815747 w 3631494"/>
              <a:gd name="connsiteY0" fmla="*/ 277315 h 3458565"/>
              <a:gd name="connsiteX1" fmla="*/ 284084 w 3631494"/>
              <a:gd name="connsiteY1" fmla="*/ 1391683 h 3458565"/>
              <a:gd name="connsiteX2" fmla="*/ 869127 w 3631494"/>
              <a:gd name="connsiteY2" fmla="*/ 3194768 h 3458565"/>
              <a:gd name="connsiteX3" fmla="*/ 2762367 w 3631494"/>
              <a:gd name="connsiteY3" fmla="*/ 3194768 h 3458565"/>
              <a:gd name="connsiteX4" fmla="*/ 3347410 w 3631494"/>
              <a:gd name="connsiteY4" fmla="*/ 1391683 h 3458565"/>
              <a:gd name="connsiteX5" fmla="*/ 1815747 w 3631494"/>
              <a:gd name="connsiteY5" fmla="*/ 0 h 3458565"/>
              <a:gd name="connsiteX6" fmla="*/ 3631494 w 3631494"/>
              <a:gd name="connsiteY6" fmla="*/ 1321054 h 3458565"/>
              <a:gd name="connsiteX7" fmla="*/ 2937940 w 3631494"/>
              <a:gd name="connsiteY7" fmla="*/ 3458565 h 3458565"/>
              <a:gd name="connsiteX8" fmla="*/ 693554 w 3631494"/>
              <a:gd name="connsiteY8" fmla="*/ 3458565 h 3458565"/>
              <a:gd name="connsiteX9" fmla="*/ 0 w 3631494"/>
              <a:gd name="connsiteY9" fmla="*/ 1321054 h 345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31494" h="3458565">
                <a:moveTo>
                  <a:pt x="1815747" y="277315"/>
                </a:moveTo>
                <a:lnTo>
                  <a:pt x="284084" y="1391683"/>
                </a:lnTo>
                <a:lnTo>
                  <a:pt x="869127" y="3194768"/>
                </a:lnTo>
                <a:lnTo>
                  <a:pt x="2762367" y="3194768"/>
                </a:lnTo>
                <a:lnTo>
                  <a:pt x="3347410" y="1391683"/>
                </a:lnTo>
                <a:close/>
                <a:moveTo>
                  <a:pt x="1815747" y="0"/>
                </a:moveTo>
                <a:lnTo>
                  <a:pt x="3631494" y="1321054"/>
                </a:lnTo>
                <a:lnTo>
                  <a:pt x="2937940" y="3458565"/>
                </a:lnTo>
                <a:lnTo>
                  <a:pt x="693554" y="3458565"/>
                </a:lnTo>
                <a:lnTo>
                  <a:pt x="0" y="132105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69826" y="2799392"/>
            <a:ext cx="24523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/>
              <a:t>项目可行性分析</a:t>
            </a:r>
            <a:endParaRPr lang="zh-CN" altLang="en-US" sz="4400" b="1" dirty="0"/>
          </a:p>
        </p:txBody>
      </p:sp>
      <p:sp>
        <p:nvSpPr>
          <p:cNvPr id="7" name="正五边形 6"/>
          <p:cNvSpPr/>
          <p:nvPr/>
        </p:nvSpPr>
        <p:spPr>
          <a:xfrm>
            <a:off x="7326491" y="1682490"/>
            <a:ext cx="976804" cy="930290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solidFill>
                  <a:schemeClr val="tx1"/>
                </a:solidFill>
              </a:rPr>
              <a:t>1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950" y="190500"/>
            <a:ext cx="1028700" cy="10287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390650" y="352425"/>
            <a:ext cx="152400" cy="1524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90699" y="428624"/>
            <a:ext cx="200025" cy="20002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38274" y="600074"/>
            <a:ext cx="352426" cy="35242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38274" y="1066799"/>
            <a:ext cx="666751" cy="66675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pyright Notice"/>
          <p:cNvSpPr/>
          <p:nvPr/>
        </p:nvSpPr>
        <p:spPr bwMode="auto">
          <a:xfrm>
            <a:off x="3729679" y="600074"/>
            <a:ext cx="3838726" cy="55787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cap="small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为什么会有这个项目</a:t>
            </a:r>
            <a:endParaRPr lang="en-US" sz="32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1543" y="2700047"/>
            <a:ext cx="28393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/>
              <a:t>为了使教师能够把最新，最前沿的关于项目管理和需求工程的信息传播给学生；为了学生能够利用网络得到老师帮助；为了师生之间，同学之间能够充分交流，沟通心得。</a:t>
            </a:r>
            <a:endParaRPr lang="zh-CN" altLang="en-US" sz="1600" dirty="0">
              <a:latin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1543" y="2171700"/>
            <a:ext cx="3444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目的</a:t>
            </a:r>
            <a:endParaRPr lang="en-US" altLang="zh-CN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614080" y="4327776"/>
            <a:ext cx="8406470" cy="2530224"/>
          </a:xfrm>
          <a:custGeom>
            <a:avLst/>
            <a:gdLst>
              <a:gd name="connsiteX0" fmla="*/ 369084 w 8406470"/>
              <a:gd name="connsiteY0" fmla="*/ 0 h 2530224"/>
              <a:gd name="connsiteX1" fmla="*/ 8037386 w 8406470"/>
              <a:gd name="connsiteY1" fmla="*/ 0 h 2530224"/>
              <a:gd name="connsiteX2" fmla="*/ 8406470 w 8406470"/>
              <a:gd name="connsiteY2" fmla="*/ 369084 h 2530224"/>
              <a:gd name="connsiteX3" fmla="*/ 8406470 w 8406470"/>
              <a:gd name="connsiteY3" fmla="*/ 2530224 h 2530224"/>
              <a:gd name="connsiteX4" fmla="*/ 0 w 8406470"/>
              <a:gd name="connsiteY4" fmla="*/ 2530224 h 2530224"/>
              <a:gd name="connsiteX5" fmla="*/ 0 w 8406470"/>
              <a:gd name="connsiteY5" fmla="*/ 369084 h 2530224"/>
              <a:gd name="connsiteX6" fmla="*/ 369084 w 8406470"/>
              <a:gd name="connsiteY6" fmla="*/ 0 h 2530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06470" h="2530224">
                <a:moveTo>
                  <a:pt x="369084" y="0"/>
                </a:moveTo>
                <a:lnTo>
                  <a:pt x="8037386" y="0"/>
                </a:lnTo>
                <a:cubicBezTo>
                  <a:pt x="8241225" y="0"/>
                  <a:pt x="8406470" y="165245"/>
                  <a:pt x="8406470" y="369084"/>
                </a:cubicBezTo>
                <a:lnTo>
                  <a:pt x="8406470" y="2530224"/>
                </a:lnTo>
                <a:lnTo>
                  <a:pt x="0" y="2530224"/>
                </a:lnTo>
                <a:lnTo>
                  <a:pt x="0" y="369084"/>
                </a:lnTo>
                <a:cubicBezTo>
                  <a:pt x="0" y="165245"/>
                  <a:pt x="165245" y="0"/>
                  <a:pt x="369084" y="0"/>
                </a:cubicBezTo>
                <a:close/>
              </a:path>
            </a:pathLst>
          </a:cu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3614080" y="1631054"/>
            <a:ext cx="2663042" cy="2401057"/>
          </a:xfrm>
          <a:custGeom>
            <a:avLst/>
            <a:gdLst>
              <a:gd name="connsiteX0" fmla="*/ 58974 w 2172510"/>
              <a:gd name="connsiteY0" fmla="*/ 0 h 1958783"/>
              <a:gd name="connsiteX1" fmla="*/ 2113536 w 2172510"/>
              <a:gd name="connsiteY1" fmla="*/ 0 h 1958783"/>
              <a:gd name="connsiteX2" fmla="*/ 2172510 w 2172510"/>
              <a:gd name="connsiteY2" fmla="*/ 58974 h 1958783"/>
              <a:gd name="connsiteX3" fmla="*/ 2172510 w 2172510"/>
              <a:gd name="connsiteY3" fmla="*/ 1420192 h 1958783"/>
              <a:gd name="connsiteX4" fmla="*/ 2113536 w 2172510"/>
              <a:gd name="connsiteY4" fmla="*/ 1479166 h 1958783"/>
              <a:gd name="connsiteX5" fmla="*/ 818228 w 2172510"/>
              <a:gd name="connsiteY5" fmla="*/ 1479166 h 1958783"/>
              <a:gd name="connsiteX6" fmla="*/ 818228 w 2172510"/>
              <a:gd name="connsiteY6" fmla="*/ 1958783 h 1958783"/>
              <a:gd name="connsiteX7" fmla="*/ 503903 w 2172510"/>
              <a:gd name="connsiteY7" fmla="*/ 1479166 h 1958783"/>
              <a:gd name="connsiteX8" fmla="*/ 58974 w 2172510"/>
              <a:gd name="connsiteY8" fmla="*/ 1479166 h 1958783"/>
              <a:gd name="connsiteX9" fmla="*/ 0 w 2172510"/>
              <a:gd name="connsiteY9" fmla="*/ 1420192 h 1958783"/>
              <a:gd name="connsiteX10" fmla="*/ 0 w 2172510"/>
              <a:gd name="connsiteY10" fmla="*/ 58974 h 1958783"/>
              <a:gd name="connsiteX11" fmla="*/ 58974 w 2172510"/>
              <a:gd name="connsiteY11" fmla="*/ 0 h 195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2510" h="1958783">
                <a:moveTo>
                  <a:pt x="58974" y="0"/>
                </a:moveTo>
                <a:lnTo>
                  <a:pt x="2113536" y="0"/>
                </a:lnTo>
                <a:cubicBezTo>
                  <a:pt x="2146106" y="0"/>
                  <a:pt x="2172510" y="26404"/>
                  <a:pt x="2172510" y="58974"/>
                </a:cubicBezTo>
                <a:lnTo>
                  <a:pt x="2172510" y="1420192"/>
                </a:lnTo>
                <a:cubicBezTo>
                  <a:pt x="2172510" y="1452762"/>
                  <a:pt x="2146106" y="1479166"/>
                  <a:pt x="2113536" y="1479166"/>
                </a:cubicBezTo>
                <a:lnTo>
                  <a:pt x="818228" y="1479166"/>
                </a:lnTo>
                <a:lnTo>
                  <a:pt x="818228" y="1958783"/>
                </a:lnTo>
                <a:lnTo>
                  <a:pt x="503903" y="1479166"/>
                </a:lnTo>
                <a:lnTo>
                  <a:pt x="58974" y="1479166"/>
                </a:lnTo>
                <a:cubicBezTo>
                  <a:pt x="26404" y="1479166"/>
                  <a:pt x="0" y="1452762"/>
                  <a:pt x="0" y="1420192"/>
                </a:cubicBezTo>
                <a:lnTo>
                  <a:pt x="0" y="58974"/>
                </a:lnTo>
                <a:cubicBezTo>
                  <a:pt x="0" y="26404"/>
                  <a:pt x="26404" y="0"/>
                  <a:pt x="58974" y="0"/>
                </a:cubicBezTo>
                <a:close/>
              </a:path>
            </a:pathLst>
          </a:cu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6456533" y="1631054"/>
            <a:ext cx="2663042" cy="2406227"/>
          </a:xfrm>
          <a:custGeom>
            <a:avLst/>
            <a:gdLst>
              <a:gd name="connsiteX0" fmla="*/ 58974 w 2172510"/>
              <a:gd name="connsiteY0" fmla="*/ 0 h 1963001"/>
              <a:gd name="connsiteX1" fmla="*/ 2113536 w 2172510"/>
              <a:gd name="connsiteY1" fmla="*/ 0 h 1963001"/>
              <a:gd name="connsiteX2" fmla="*/ 2172510 w 2172510"/>
              <a:gd name="connsiteY2" fmla="*/ 58974 h 1963001"/>
              <a:gd name="connsiteX3" fmla="*/ 2172510 w 2172510"/>
              <a:gd name="connsiteY3" fmla="*/ 1420192 h 1963001"/>
              <a:gd name="connsiteX4" fmla="*/ 2113536 w 2172510"/>
              <a:gd name="connsiteY4" fmla="*/ 1479166 h 1963001"/>
              <a:gd name="connsiteX5" fmla="*/ 1258964 w 2172510"/>
              <a:gd name="connsiteY5" fmla="*/ 1479166 h 1963001"/>
              <a:gd name="connsiteX6" fmla="*/ 1114834 w 2172510"/>
              <a:gd name="connsiteY6" fmla="*/ 1963001 h 1963001"/>
              <a:gd name="connsiteX7" fmla="*/ 941875 w 2172510"/>
              <a:gd name="connsiteY7" fmla="*/ 1479166 h 1963001"/>
              <a:gd name="connsiteX8" fmla="*/ 58974 w 2172510"/>
              <a:gd name="connsiteY8" fmla="*/ 1479166 h 1963001"/>
              <a:gd name="connsiteX9" fmla="*/ 0 w 2172510"/>
              <a:gd name="connsiteY9" fmla="*/ 1420192 h 1963001"/>
              <a:gd name="connsiteX10" fmla="*/ 0 w 2172510"/>
              <a:gd name="connsiteY10" fmla="*/ 58974 h 1963001"/>
              <a:gd name="connsiteX11" fmla="*/ 58974 w 2172510"/>
              <a:gd name="connsiteY11" fmla="*/ 0 h 196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2510" h="1963001">
                <a:moveTo>
                  <a:pt x="58974" y="0"/>
                </a:moveTo>
                <a:lnTo>
                  <a:pt x="2113536" y="0"/>
                </a:lnTo>
                <a:cubicBezTo>
                  <a:pt x="2146106" y="0"/>
                  <a:pt x="2172510" y="26404"/>
                  <a:pt x="2172510" y="58974"/>
                </a:cubicBezTo>
                <a:lnTo>
                  <a:pt x="2172510" y="1420192"/>
                </a:lnTo>
                <a:cubicBezTo>
                  <a:pt x="2172510" y="1452762"/>
                  <a:pt x="2146106" y="1479166"/>
                  <a:pt x="2113536" y="1479166"/>
                </a:cubicBezTo>
                <a:lnTo>
                  <a:pt x="1258964" y="1479166"/>
                </a:lnTo>
                <a:lnTo>
                  <a:pt x="1114834" y="1963001"/>
                </a:lnTo>
                <a:lnTo>
                  <a:pt x="941875" y="1479166"/>
                </a:lnTo>
                <a:lnTo>
                  <a:pt x="58974" y="1479166"/>
                </a:lnTo>
                <a:cubicBezTo>
                  <a:pt x="26404" y="1479166"/>
                  <a:pt x="0" y="1452762"/>
                  <a:pt x="0" y="1420192"/>
                </a:cubicBezTo>
                <a:lnTo>
                  <a:pt x="0" y="58974"/>
                </a:lnTo>
                <a:cubicBezTo>
                  <a:pt x="0" y="26404"/>
                  <a:pt x="26404" y="0"/>
                  <a:pt x="58974" y="0"/>
                </a:cubicBezTo>
                <a:close/>
              </a:path>
            </a:pathLst>
          </a:cu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9357508" y="1631054"/>
            <a:ext cx="2663042" cy="2401057"/>
          </a:xfrm>
          <a:custGeom>
            <a:avLst/>
            <a:gdLst>
              <a:gd name="connsiteX0" fmla="*/ 58974 w 2172510"/>
              <a:gd name="connsiteY0" fmla="*/ 0 h 1958783"/>
              <a:gd name="connsiteX1" fmla="*/ 2113536 w 2172510"/>
              <a:gd name="connsiteY1" fmla="*/ 0 h 1958783"/>
              <a:gd name="connsiteX2" fmla="*/ 2172510 w 2172510"/>
              <a:gd name="connsiteY2" fmla="*/ 58974 h 1958783"/>
              <a:gd name="connsiteX3" fmla="*/ 2172510 w 2172510"/>
              <a:gd name="connsiteY3" fmla="*/ 1420192 h 1958783"/>
              <a:gd name="connsiteX4" fmla="*/ 2113536 w 2172510"/>
              <a:gd name="connsiteY4" fmla="*/ 1479166 h 1958783"/>
              <a:gd name="connsiteX5" fmla="*/ 1504950 w 2172510"/>
              <a:gd name="connsiteY5" fmla="*/ 1479166 h 1958783"/>
              <a:gd name="connsiteX6" fmla="*/ 1190625 w 2172510"/>
              <a:gd name="connsiteY6" fmla="*/ 1958783 h 1958783"/>
              <a:gd name="connsiteX7" fmla="*/ 1190625 w 2172510"/>
              <a:gd name="connsiteY7" fmla="*/ 1479166 h 1958783"/>
              <a:gd name="connsiteX8" fmla="*/ 58974 w 2172510"/>
              <a:gd name="connsiteY8" fmla="*/ 1479166 h 1958783"/>
              <a:gd name="connsiteX9" fmla="*/ 0 w 2172510"/>
              <a:gd name="connsiteY9" fmla="*/ 1420192 h 1958783"/>
              <a:gd name="connsiteX10" fmla="*/ 0 w 2172510"/>
              <a:gd name="connsiteY10" fmla="*/ 58974 h 1958783"/>
              <a:gd name="connsiteX11" fmla="*/ 58974 w 2172510"/>
              <a:gd name="connsiteY11" fmla="*/ 0 h 195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2510" h="1958783">
                <a:moveTo>
                  <a:pt x="58974" y="0"/>
                </a:moveTo>
                <a:lnTo>
                  <a:pt x="2113536" y="0"/>
                </a:lnTo>
                <a:cubicBezTo>
                  <a:pt x="2146106" y="0"/>
                  <a:pt x="2172510" y="26404"/>
                  <a:pt x="2172510" y="58974"/>
                </a:cubicBezTo>
                <a:lnTo>
                  <a:pt x="2172510" y="1420192"/>
                </a:lnTo>
                <a:cubicBezTo>
                  <a:pt x="2172510" y="1452762"/>
                  <a:pt x="2146106" y="1479166"/>
                  <a:pt x="2113536" y="1479166"/>
                </a:cubicBezTo>
                <a:lnTo>
                  <a:pt x="1504950" y="1479166"/>
                </a:lnTo>
                <a:lnTo>
                  <a:pt x="1190625" y="1958783"/>
                </a:lnTo>
                <a:lnTo>
                  <a:pt x="1190625" y="1479166"/>
                </a:lnTo>
                <a:lnTo>
                  <a:pt x="58974" y="1479166"/>
                </a:lnTo>
                <a:cubicBezTo>
                  <a:pt x="26404" y="1479166"/>
                  <a:pt x="0" y="1452762"/>
                  <a:pt x="0" y="1420192"/>
                </a:cubicBezTo>
                <a:lnTo>
                  <a:pt x="0" y="58974"/>
                </a:lnTo>
                <a:cubicBezTo>
                  <a:pt x="0" y="26404"/>
                  <a:pt x="26404" y="0"/>
                  <a:pt x="58974" y="0"/>
                </a:cubicBezTo>
                <a:close/>
              </a:path>
            </a:pathLst>
          </a:cu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68" y="2010228"/>
            <a:ext cx="732972" cy="73297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427834" y="2862931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技术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21568" y="2862931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经济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368703" y="2862931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操作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77121" y="5081665"/>
            <a:ext cx="55914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 smtClean="0"/>
              <a:t>为了使</a:t>
            </a:r>
            <a:r>
              <a:rPr lang="zh-CN" altLang="zh-CN" sz="1600" dirty="0"/>
              <a:t>学生能够获得最多的资料，使学生及时的了解世界需求工程的最新动态，以及学生和教师的有效地沟通</a:t>
            </a:r>
            <a:r>
              <a:rPr lang="zh-CN" altLang="zh-CN" sz="1600" dirty="0" smtClean="0"/>
              <a:t>，</a:t>
            </a:r>
            <a:r>
              <a:rPr lang="zh-CN" altLang="zh-CN" sz="1600" dirty="0"/>
              <a:t>老师提出了这么一个</a:t>
            </a:r>
            <a:r>
              <a:rPr lang="zh-CN" altLang="zh-CN" sz="1600" dirty="0" smtClean="0"/>
              <a:t>设想</a:t>
            </a:r>
            <a:r>
              <a:rPr lang="zh-CN" altLang="en-US" sz="1600" dirty="0" smtClean="0"/>
              <a:t>：我们</a:t>
            </a:r>
            <a:r>
              <a:rPr lang="zh-CN" altLang="zh-CN" sz="1600" dirty="0" smtClean="0"/>
              <a:t>需要</a:t>
            </a:r>
            <a:r>
              <a:rPr lang="zh-CN" altLang="zh-CN" sz="1600" dirty="0"/>
              <a:t>一个与教师及同学之间相互交流，及获取资料的平台；还有一些同学并没有选这几门课，但是也想了解项目管理，需求工程，统一建模的相关知识，以备到时决定该选不选这门课程。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77121" y="4332410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开发背景</a:t>
            </a:r>
            <a:endParaRPr lang="en-US" altLang="zh-CN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540" y="4991145"/>
            <a:ext cx="1700121" cy="1700121"/>
          </a:xfrm>
          <a:prstGeom prst="rect">
            <a:avLst/>
          </a:prstGeom>
        </p:spPr>
      </p:pic>
      <p:cxnSp>
        <p:nvCxnSpPr>
          <p:cNvPr id="23" name="直接连接符 22"/>
          <p:cNvCxnSpPr/>
          <p:nvPr/>
        </p:nvCxnSpPr>
        <p:spPr>
          <a:xfrm>
            <a:off x="6161416" y="5261687"/>
            <a:ext cx="0" cy="120961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390" y="2000407"/>
            <a:ext cx="697421" cy="75261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640" y="2045189"/>
            <a:ext cx="729553" cy="6630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950" y="190500"/>
            <a:ext cx="1028700" cy="10287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390650" y="352425"/>
            <a:ext cx="152400" cy="1524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90699" y="428624"/>
            <a:ext cx="200025" cy="20002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38274" y="600074"/>
            <a:ext cx="352426" cy="35242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38274" y="1066799"/>
            <a:ext cx="666751" cy="66675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pyright Notice"/>
          <p:cNvSpPr/>
          <p:nvPr/>
        </p:nvSpPr>
        <p:spPr bwMode="auto">
          <a:xfrm>
            <a:off x="4550415" y="600074"/>
            <a:ext cx="2197250" cy="55787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cap="small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可行性分析</a:t>
            </a:r>
            <a:endParaRPr lang="en-US" sz="32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泪滴形 10"/>
          <p:cNvSpPr/>
          <p:nvPr/>
        </p:nvSpPr>
        <p:spPr>
          <a:xfrm rot="8100000">
            <a:off x="1500265" y="1468141"/>
            <a:ext cx="1391588" cy="1391588"/>
          </a:xfrm>
          <a:prstGeom prst="teardrop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泪滴形 11"/>
          <p:cNvSpPr/>
          <p:nvPr/>
        </p:nvSpPr>
        <p:spPr>
          <a:xfrm rot="8100000">
            <a:off x="5400206" y="1468141"/>
            <a:ext cx="1391588" cy="1391588"/>
          </a:xfrm>
          <a:prstGeom prst="teardrop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泪滴形 12"/>
          <p:cNvSpPr/>
          <p:nvPr/>
        </p:nvSpPr>
        <p:spPr>
          <a:xfrm rot="8100000">
            <a:off x="9300145" y="1468141"/>
            <a:ext cx="1391588" cy="1391588"/>
          </a:xfrm>
          <a:prstGeom prst="teardrop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785703" y="1753579"/>
            <a:ext cx="820711" cy="8207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685644" y="1753579"/>
            <a:ext cx="820711" cy="8207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585583" y="1753579"/>
            <a:ext cx="820711" cy="8207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898159" y="3863716"/>
            <a:ext cx="2595797" cy="2595797"/>
          </a:xfrm>
          <a:prstGeom prst="roundRect">
            <a:avLst>
              <a:gd name="adj" fmla="val 19971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798101" y="3863716"/>
            <a:ext cx="2595797" cy="2595797"/>
          </a:xfrm>
          <a:prstGeom prst="roundRect">
            <a:avLst>
              <a:gd name="adj" fmla="val 19971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698039" y="3863716"/>
            <a:ext cx="2595797" cy="2595797"/>
          </a:xfrm>
          <a:prstGeom prst="roundRect">
            <a:avLst>
              <a:gd name="adj" fmla="val 19971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54961" y="4875152"/>
            <a:ext cx="24586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</a:rPr>
              <a:t>组内人员会用使用</a:t>
            </a:r>
            <a:r>
              <a:rPr lang="en-US" altLang="zh-CN" sz="1600" dirty="0" smtClean="0">
                <a:solidFill>
                  <a:schemeClr val="bg1"/>
                </a:solidFill>
                <a:latin typeface="+mj-ea"/>
              </a:rPr>
              <a:t>Java</a:t>
            </a:r>
            <a:r>
              <a:rPr lang="zh-CN" altLang="en-US" sz="1600" dirty="0" smtClean="0">
                <a:solidFill>
                  <a:schemeClr val="bg1"/>
                </a:solidFill>
                <a:latin typeface="+mj-ea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+mj-ea"/>
              </a:rPr>
              <a:t>C</a:t>
            </a:r>
            <a:r>
              <a:rPr lang="zh-CN" altLang="en-US" sz="1600" dirty="0" smtClean="0">
                <a:solidFill>
                  <a:schemeClr val="bg1"/>
                </a:solidFill>
                <a:latin typeface="+mj-ea"/>
              </a:rPr>
              <a:t>和其他语言等</a:t>
            </a:r>
            <a:r>
              <a:rPr lang="zh-CN" altLang="en-US" sz="1600" dirty="0" smtClean="0">
                <a:solidFill>
                  <a:schemeClr val="bg1"/>
                </a:solidFill>
                <a:latin typeface="+mj-ea"/>
              </a:rPr>
              <a:t>，同时有人员正在学习</a:t>
            </a:r>
            <a:r>
              <a:rPr lang="en-US" altLang="zh-CN" sz="1600" dirty="0" smtClean="0">
                <a:solidFill>
                  <a:schemeClr val="bg1"/>
                </a:solidFill>
                <a:latin typeface="+mj-ea"/>
              </a:rPr>
              <a:t>APP</a:t>
            </a:r>
            <a:r>
              <a:rPr lang="zh-CN" altLang="en-US" sz="1600" dirty="0" smtClean="0">
                <a:solidFill>
                  <a:schemeClr val="bg1"/>
                </a:solidFill>
                <a:latin typeface="+mj-ea"/>
              </a:rPr>
              <a:t>编写，软件项目中需要用到的相关软件也正在努力掌握</a:t>
            </a:r>
            <a:endParaRPr lang="zh-CN" altLang="en-US" sz="16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74772" y="409231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技术可行性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83435" y="4842889"/>
            <a:ext cx="22867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本次软件开发从现实角度出发，所需经济投入极少，且开相关人员对发成品的需求较大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83434" y="409231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经济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可行性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10855" y="4923312"/>
            <a:ext cx="23047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</a:rPr>
              <a:t>本次项目开发目标比较常规。因此操作方式上无大问题，小组也具有一定程度上的自主调节能力</a:t>
            </a:r>
            <a:endParaRPr lang="zh-CN" altLang="en-US" sz="16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910855" y="409231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操作可行性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0574712" y="3541030"/>
            <a:ext cx="1289155" cy="128915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0" y="3458981"/>
            <a:ext cx="12306925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2817292" y="3541030"/>
            <a:ext cx="1289155" cy="128915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697698" y="3541030"/>
            <a:ext cx="1289155" cy="128915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996" y="3858329"/>
            <a:ext cx="574500" cy="619964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998" y="3890849"/>
            <a:ext cx="631002" cy="573480"/>
          </a:xfrm>
          <a:prstGeom prst="rect">
            <a:avLst/>
          </a:prstGeom>
        </p:spPr>
      </p:pic>
      <p:sp>
        <p:nvSpPr>
          <p:cNvPr id="36" name="椭圆 35"/>
          <p:cNvSpPr/>
          <p:nvPr/>
        </p:nvSpPr>
        <p:spPr>
          <a:xfrm>
            <a:off x="1993692" y="3252866"/>
            <a:ext cx="404735" cy="4047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5893632" y="3252866"/>
            <a:ext cx="404735" cy="4047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9793572" y="3252866"/>
            <a:ext cx="404735" cy="4047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789" y="3827421"/>
            <a:ext cx="732972" cy="7329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950" y="190500"/>
            <a:ext cx="1028700" cy="10287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390650" y="352425"/>
            <a:ext cx="152400" cy="1524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90699" y="428624"/>
            <a:ext cx="200025" cy="20002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38274" y="600074"/>
            <a:ext cx="352426" cy="35242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38274" y="1066799"/>
            <a:ext cx="666751" cy="66675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pyright Notice"/>
          <p:cNvSpPr/>
          <p:nvPr/>
        </p:nvSpPr>
        <p:spPr bwMode="auto">
          <a:xfrm>
            <a:off x="4345220" y="600074"/>
            <a:ext cx="2607620" cy="55787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cap="small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市场分析预测</a:t>
            </a:r>
            <a:endParaRPr lang="en-US" sz="32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13224" y="4041449"/>
            <a:ext cx="2766996" cy="276699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614162" y="1975974"/>
            <a:ext cx="1743542" cy="1743542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44750" y="4824782"/>
            <a:ext cx="1236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+mj-ea"/>
                <a:ea typeface="+mj-ea"/>
              </a:rPr>
              <a:t>9</a:t>
            </a:r>
            <a:r>
              <a:rPr lang="en-US" altLang="zh-CN" sz="7200" dirty="0" smtClean="0">
                <a:solidFill>
                  <a:schemeClr val="bg1"/>
                </a:solidFill>
                <a:latin typeface="+mj-ea"/>
                <a:ea typeface="+mj-ea"/>
              </a:rPr>
              <a:t>9</a:t>
            </a:r>
            <a:r>
              <a:rPr lang="en-US" altLang="zh-CN" sz="2000" dirty="0" smtClean="0">
                <a:solidFill>
                  <a:schemeClr val="bg1"/>
                </a:solidFill>
                <a:latin typeface="+mj-ea"/>
                <a:ea typeface="+mj-ea"/>
              </a:rPr>
              <a:t>%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同心圆 10"/>
          <p:cNvSpPr/>
          <p:nvPr/>
        </p:nvSpPr>
        <p:spPr>
          <a:xfrm>
            <a:off x="1973441" y="3701666"/>
            <a:ext cx="3446564" cy="3446564"/>
          </a:xfrm>
          <a:prstGeom prst="donut">
            <a:avLst>
              <a:gd name="adj" fmla="val 3105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同心圆 12"/>
          <p:cNvSpPr/>
          <p:nvPr/>
        </p:nvSpPr>
        <p:spPr>
          <a:xfrm>
            <a:off x="9359316" y="1724052"/>
            <a:ext cx="2247386" cy="2247386"/>
          </a:xfrm>
          <a:prstGeom prst="donut">
            <a:avLst>
              <a:gd name="adj" fmla="val 4273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594450" y="2500897"/>
            <a:ext cx="543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%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345" y="1879917"/>
            <a:ext cx="462496" cy="464302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322581" y="4899752"/>
            <a:ext cx="543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+mj-ea"/>
                <a:ea typeface="+mj-ea"/>
              </a:rPr>
              <a:t>0</a:t>
            </a:r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%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501" y="5059103"/>
            <a:ext cx="465305" cy="389184"/>
          </a:xfrm>
          <a:prstGeom prst="rect">
            <a:avLst/>
          </a:prstGeom>
        </p:spPr>
      </p:pic>
      <p:sp>
        <p:nvSpPr>
          <p:cNvPr id="26" name="等腰三角形 25"/>
          <p:cNvSpPr/>
          <p:nvPr/>
        </p:nvSpPr>
        <p:spPr>
          <a:xfrm rot="4127291">
            <a:off x="5864774" y="3801657"/>
            <a:ext cx="220098" cy="1575758"/>
          </a:xfrm>
          <a:prstGeom prst="triangl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4539090">
            <a:off x="8550489" y="2837166"/>
            <a:ext cx="198182" cy="2283552"/>
          </a:xfrm>
          <a:prstGeom prst="triangl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61950" y="2494574"/>
            <a:ext cx="32247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目前市面上</a:t>
            </a:r>
            <a:r>
              <a:rPr lang="zh-CN" altLang="zh-CN" sz="1600" dirty="0" smtClean="0"/>
              <a:t>专门</a:t>
            </a:r>
            <a:r>
              <a:rPr lang="zh-CN" altLang="zh-CN" sz="1600" dirty="0"/>
              <a:t>针对一门新开的大学课程和一位专门的教师；又为学生之间提供交流平台的网站为数不多</a:t>
            </a:r>
            <a:r>
              <a:rPr lang="zh-CN" altLang="zh-CN" sz="1600" dirty="0" smtClean="0"/>
              <a:t>。</a:t>
            </a:r>
            <a:r>
              <a:rPr lang="en-US" altLang="zh-CN" sz="1600" dirty="0" smtClean="0">
                <a:latin typeface="+mj-ea"/>
              </a:rPr>
              <a:t> </a:t>
            </a:r>
            <a:endParaRPr lang="zh-CN" altLang="en-US" sz="1600" dirty="0">
              <a:latin typeface="+mj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9189" y="1723855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市场开发度极低</a:t>
            </a:r>
            <a:endParaRPr lang="en-US" altLang="zh-CN" sz="36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2" name="图表 31"/>
          <p:cNvGraphicFramePr/>
          <p:nvPr>
            <p:extLst>
              <p:ext uri="{D42A27DB-BD31-4B8C-83A1-F6EECF244321}">
                <p14:modId xmlns:p14="http://schemas.microsoft.com/office/powerpoint/2010/main" val="1648738896"/>
              </p:ext>
            </p:extLst>
          </p:nvPr>
        </p:nvGraphicFramePr>
        <p:xfrm>
          <a:off x="5420005" y="2633968"/>
          <a:ext cx="3270723" cy="2419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426" y="2470661"/>
            <a:ext cx="669507" cy="669507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2830748" y="5061160"/>
            <a:ext cx="553400" cy="774253"/>
            <a:chOff x="8239035" y="2834443"/>
            <a:chExt cx="553400" cy="774253"/>
          </a:xfrm>
        </p:grpSpPr>
        <p:sp>
          <p:nvSpPr>
            <p:cNvPr id="34" name="Freeform 10"/>
            <p:cNvSpPr/>
            <p:nvPr/>
          </p:nvSpPr>
          <p:spPr bwMode="auto">
            <a:xfrm>
              <a:off x="8315191" y="2834443"/>
              <a:ext cx="309701" cy="142158"/>
            </a:xfrm>
            <a:custGeom>
              <a:avLst/>
              <a:gdLst>
                <a:gd name="T0" fmla="*/ 43 w 50"/>
                <a:gd name="T1" fmla="*/ 22 h 23"/>
                <a:gd name="T2" fmla="*/ 50 w 50"/>
                <a:gd name="T3" fmla="*/ 0 h 23"/>
                <a:gd name="T4" fmla="*/ 15 w 50"/>
                <a:gd name="T5" fmla="*/ 0 h 23"/>
                <a:gd name="T6" fmla="*/ 20 w 50"/>
                <a:gd name="T7" fmla="*/ 21 h 23"/>
                <a:gd name="T8" fmla="*/ 0 w 50"/>
                <a:gd name="T9" fmla="*/ 11 h 23"/>
                <a:gd name="T10" fmla="*/ 1 w 50"/>
                <a:gd name="T11" fmla="*/ 14 h 23"/>
                <a:gd name="T12" fmla="*/ 19 w 50"/>
                <a:gd name="T13" fmla="*/ 23 h 23"/>
                <a:gd name="T14" fmla="*/ 20 w 50"/>
                <a:gd name="T15" fmla="*/ 22 h 23"/>
                <a:gd name="T16" fmla="*/ 43 w 50"/>
                <a:gd name="T1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3">
                  <a:moveTo>
                    <a:pt x="43" y="22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7" y="17"/>
                    <a:pt x="8" y="8"/>
                    <a:pt x="0" y="1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8" y="11"/>
                    <a:pt x="16" y="20"/>
                    <a:pt x="19" y="23"/>
                  </a:cubicBezTo>
                  <a:cubicBezTo>
                    <a:pt x="20" y="22"/>
                    <a:pt x="20" y="22"/>
                    <a:pt x="20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5" name="Freeform 11"/>
            <p:cNvSpPr>
              <a:spLocks noEditPoints="1"/>
            </p:cNvSpPr>
            <p:nvPr/>
          </p:nvSpPr>
          <p:spPr bwMode="auto">
            <a:xfrm>
              <a:off x="8239035" y="2976601"/>
              <a:ext cx="553400" cy="632095"/>
            </a:xfrm>
            <a:custGeom>
              <a:avLst/>
              <a:gdLst>
                <a:gd name="T0" fmla="*/ 58 w 89"/>
                <a:gd name="T1" fmla="*/ 2 h 103"/>
                <a:gd name="T2" fmla="*/ 58 w 89"/>
                <a:gd name="T3" fmla="*/ 2 h 103"/>
                <a:gd name="T4" fmla="*/ 30 w 89"/>
                <a:gd name="T5" fmla="*/ 2 h 103"/>
                <a:gd name="T6" fmla="*/ 31 w 89"/>
                <a:gd name="T7" fmla="*/ 0 h 103"/>
                <a:gd name="T8" fmla="*/ 16 w 89"/>
                <a:gd name="T9" fmla="*/ 0 h 103"/>
                <a:gd name="T10" fmla="*/ 14 w 89"/>
                <a:gd name="T11" fmla="*/ 2 h 103"/>
                <a:gd name="T12" fmla="*/ 22 w 89"/>
                <a:gd name="T13" fmla="*/ 5 h 103"/>
                <a:gd name="T14" fmla="*/ 27 w 89"/>
                <a:gd name="T15" fmla="*/ 4 h 103"/>
                <a:gd name="T16" fmla="*/ 0 w 89"/>
                <a:gd name="T17" fmla="*/ 58 h 103"/>
                <a:gd name="T18" fmla="*/ 45 w 89"/>
                <a:gd name="T19" fmla="*/ 103 h 103"/>
                <a:gd name="T20" fmla="*/ 89 w 89"/>
                <a:gd name="T21" fmla="*/ 58 h 103"/>
                <a:gd name="T22" fmla="*/ 58 w 89"/>
                <a:gd name="T23" fmla="*/ 2 h 103"/>
                <a:gd name="T24" fmla="*/ 57 w 89"/>
                <a:gd name="T25" fmla="*/ 73 h 103"/>
                <a:gd name="T26" fmla="*/ 49 w 89"/>
                <a:gd name="T27" fmla="*/ 77 h 103"/>
                <a:gd name="T28" fmla="*/ 49 w 89"/>
                <a:gd name="T29" fmla="*/ 84 h 103"/>
                <a:gd name="T30" fmla="*/ 41 w 89"/>
                <a:gd name="T31" fmla="*/ 84 h 103"/>
                <a:gd name="T32" fmla="*/ 41 w 89"/>
                <a:gd name="T33" fmla="*/ 77 h 103"/>
                <a:gd name="T34" fmla="*/ 32 w 89"/>
                <a:gd name="T35" fmla="*/ 73 h 103"/>
                <a:gd name="T36" fmla="*/ 27 w 89"/>
                <a:gd name="T37" fmla="*/ 63 h 103"/>
                <a:gd name="T38" fmla="*/ 27 w 89"/>
                <a:gd name="T39" fmla="*/ 61 h 103"/>
                <a:gd name="T40" fmla="*/ 34 w 89"/>
                <a:gd name="T41" fmla="*/ 61 h 103"/>
                <a:gd name="T42" fmla="*/ 34 w 89"/>
                <a:gd name="T43" fmla="*/ 62 h 103"/>
                <a:gd name="T44" fmla="*/ 37 w 89"/>
                <a:gd name="T45" fmla="*/ 69 h 103"/>
                <a:gd name="T46" fmla="*/ 45 w 89"/>
                <a:gd name="T47" fmla="*/ 71 h 103"/>
                <a:gd name="T48" fmla="*/ 52 w 89"/>
                <a:gd name="T49" fmla="*/ 69 h 103"/>
                <a:gd name="T50" fmla="*/ 55 w 89"/>
                <a:gd name="T51" fmla="*/ 62 h 103"/>
                <a:gd name="T52" fmla="*/ 52 w 89"/>
                <a:gd name="T53" fmla="*/ 56 h 103"/>
                <a:gd name="T54" fmla="*/ 43 w 89"/>
                <a:gd name="T55" fmla="*/ 53 h 103"/>
                <a:gd name="T56" fmla="*/ 32 w 89"/>
                <a:gd name="T57" fmla="*/ 48 h 103"/>
                <a:gd name="T58" fmla="*/ 29 w 89"/>
                <a:gd name="T59" fmla="*/ 39 h 103"/>
                <a:gd name="T60" fmla="*/ 33 w 89"/>
                <a:gd name="T61" fmla="*/ 29 h 103"/>
                <a:gd name="T62" fmla="*/ 41 w 89"/>
                <a:gd name="T63" fmla="*/ 25 h 103"/>
                <a:gd name="T64" fmla="*/ 41 w 89"/>
                <a:gd name="T65" fmla="*/ 19 h 103"/>
                <a:gd name="T66" fmla="*/ 49 w 89"/>
                <a:gd name="T67" fmla="*/ 19 h 103"/>
                <a:gd name="T68" fmla="*/ 49 w 89"/>
                <a:gd name="T69" fmla="*/ 25 h 103"/>
                <a:gd name="T70" fmla="*/ 57 w 89"/>
                <a:gd name="T71" fmla="*/ 29 h 103"/>
                <a:gd name="T72" fmla="*/ 62 w 89"/>
                <a:gd name="T73" fmla="*/ 39 h 103"/>
                <a:gd name="T74" fmla="*/ 62 w 89"/>
                <a:gd name="T75" fmla="*/ 40 h 103"/>
                <a:gd name="T76" fmla="*/ 54 w 89"/>
                <a:gd name="T77" fmla="*/ 40 h 103"/>
                <a:gd name="T78" fmla="*/ 54 w 89"/>
                <a:gd name="T79" fmla="*/ 39 h 103"/>
                <a:gd name="T80" fmla="*/ 52 w 89"/>
                <a:gd name="T81" fmla="*/ 33 h 103"/>
                <a:gd name="T82" fmla="*/ 45 w 89"/>
                <a:gd name="T83" fmla="*/ 31 h 103"/>
                <a:gd name="T84" fmla="*/ 38 w 89"/>
                <a:gd name="T85" fmla="*/ 33 h 103"/>
                <a:gd name="T86" fmla="*/ 36 w 89"/>
                <a:gd name="T87" fmla="*/ 39 h 103"/>
                <a:gd name="T88" fmla="*/ 38 w 89"/>
                <a:gd name="T89" fmla="*/ 43 h 103"/>
                <a:gd name="T90" fmla="*/ 46 w 89"/>
                <a:gd name="T91" fmla="*/ 47 h 103"/>
                <a:gd name="T92" fmla="*/ 58 w 89"/>
                <a:gd name="T93" fmla="*/ 52 h 103"/>
                <a:gd name="T94" fmla="*/ 63 w 89"/>
                <a:gd name="T95" fmla="*/ 62 h 103"/>
                <a:gd name="T96" fmla="*/ 57 w 89"/>
                <a:gd name="T97" fmla="*/ 7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9" h="103">
                  <a:moveTo>
                    <a:pt x="58" y="2"/>
                  </a:moveTo>
                  <a:cubicBezTo>
                    <a:pt x="58" y="2"/>
                    <a:pt x="58" y="2"/>
                    <a:pt x="58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2"/>
                    <a:pt x="20" y="3"/>
                    <a:pt x="16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4"/>
                    <a:pt x="19" y="5"/>
                    <a:pt x="22" y="5"/>
                  </a:cubicBezTo>
                  <a:cubicBezTo>
                    <a:pt x="24" y="5"/>
                    <a:pt x="26" y="4"/>
                    <a:pt x="27" y="4"/>
                  </a:cubicBezTo>
                  <a:cubicBezTo>
                    <a:pt x="11" y="15"/>
                    <a:pt x="0" y="40"/>
                    <a:pt x="0" y="58"/>
                  </a:cubicBezTo>
                  <a:cubicBezTo>
                    <a:pt x="0" y="83"/>
                    <a:pt x="20" y="103"/>
                    <a:pt x="45" y="103"/>
                  </a:cubicBezTo>
                  <a:cubicBezTo>
                    <a:pt x="69" y="103"/>
                    <a:pt x="89" y="83"/>
                    <a:pt x="89" y="58"/>
                  </a:cubicBezTo>
                  <a:cubicBezTo>
                    <a:pt x="89" y="38"/>
                    <a:pt x="76" y="11"/>
                    <a:pt x="58" y="2"/>
                  </a:cubicBezTo>
                  <a:close/>
                  <a:moveTo>
                    <a:pt x="57" y="73"/>
                  </a:moveTo>
                  <a:cubicBezTo>
                    <a:pt x="55" y="75"/>
                    <a:pt x="52" y="76"/>
                    <a:pt x="49" y="77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37" y="76"/>
                    <a:pt x="34" y="75"/>
                    <a:pt x="32" y="73"/>
                  </a:cubicBezTo>
                  <a:cubicBezTo>
                    <a:pt x="28" y="70"/>
                    <a:pt x="27" y="67"/>
                    <a:pt x="27" y="63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5"/>
                    <a:pt x="35" y="67"/>
                    <a:pt x="37" y="69"/>
                  </a:cubicBezTo>
                  <a:cubicBezTo>
                    <a:pt x="39" y="70"/>
                    <a:pt x="41" y="71"/>
                    <a:pt x="45" y="71"/>
                  </a:cubicBezTo>
                  <a:cubicBezTo>
                    <a:pt x="48" y="71"/>
                    <a:pt x="50" y="70"/>
                    <a:pt x="52" y="69"/>
                  </a:cubicBezTo>
                  <a:cubicBezTo>
                    <a:pt x="54" y="67"/>
                    <a:pt x="55" y="65"/>
                    <a:pt x="55" y="62"/>
                  </a:cubicBezTo>
                  <a:cubicBezTo>
                    <a:pt x="55" y="60"/>
                    <a:pt x="54" y="58"/>
                    <a:pt x="52" y="56"/>
                  </a:cubicBezTo>
                  <a:cubicBezTo>
                    <a:pt x="51" y="55"/>
                    <a:pt x="48" y="54"/>
                    <a:pt x="43" y="53"/>
                  </a:cubicBezTo>
                  <a:cubicBezTo>
                    <a:pt x="38" y="52"/>
                    <a:pt x="35" y="50"/>
                    <a:pt x="32" y="48"/>
                  </a:cubicBezTo>
                  <a:cubicBezTo>
                    <a:pt x="30" y="45"/>
                    <a:pt x="29" y="42"/>
                    <a:pt x="29" y="39"/>
                  </a:cubicBezTo>
                  <a:cubicBezTo>
                    <a:pt x="29" y="35"/>
                    <a:pt x="30" y="31"/>
                    <a:pt x="33" y="29"/>
                  </a:cubicBezTo>
                  <a:cubicBezTo>
                    <a:pt x="35" y="27"/>
                    <a:pt x="38" y="26"/>
                    <a:pt x="41" y="25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2" y="25"/>
                    <a:pt x="55" y="27"/>
                    <a:pt x="57" y="29"/>
                  </a:cubicBezTo>
                  <a:cubicBezTo>
                    <a:pt x="60" y="31"/>
                    <a:pt x="62" y="35"/>
                    <a:pt x="62" y="39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6"/>
                    <a:pt x="53" y="34"/>
                    <a:pt x="52" y="33"/>
                  </a:cubicBezTo>
                  <a:cubicBezTo>
                    <a:pt x="50" y="32"/>
                    <a:pt x="48" y="31"/>
                    <a:pt x="45" y="31"/>
                  </a:cubicBezTo>
                  <a:cubicBezTo>
                    <a:pt x="42" y="31"/>
                    <a:pt x="40" y="32"/>
                    <a:pt x="38" y="33"/>
                  </a:cubicBezTo>
                  <a:cubicBezTo>
                    <a:pt x="37" y="34"/>
                    <a:pt x="36" y="36"/>
                    <a:pt x="36" y="39"/>
                  </a:cubicBezTo>
                  <a:cubicBezTo>
                    <a:pt x="36" y="41"/>
                    <a:pt x="37" y="42"/>
                    <a:pt x="38" y="43"/>
                  </a:cubicBezTo>
                  <a:cubicBezTo>
                    <a:pt x="40" y="45"/>
                    <a:pt x="42" y="46"/>
                    <a:pt x="46" y="47"/>
                  </a:cubicBezTo>
                  <a:cubicBezTo>
                    <a:pt x="52" y="48"/>
                    <a:pt x="56" y="50"/>
                    <a:pt x="58" y="52"/>
                  </a:cubicBezTo>
                  <a:cubicBezTo>
                    <a:pt x="61" y="55"/>
                    <a:pt x="63" y="58"/>
                    <a:pt x="63" y="62"/>
                  </a:cubicBezTo>
                  <a:cubicBezTo>
                    <a:pt x="63" y="66"/>
                    <a:pt x="61" y="70"/>
                    <a:pt x="57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五边形 1"/>
          <p:cNvSpPr/>
          <p:nvPr/>
        </p:nvSpPr>
        <p:spPr>
          <a:xfrm>
            <a:off x="4450558" y="1861915"/>
            <a:ext cx="3290884" cy="3134176"/>
          </a:xfrm>
          <a:prstGeom prst="pentagon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888705" y="1326814"/>
            <a:ext cx="4414590" cy="4204372"/>
          </a:xfrm>
          <a:custGeom>
            <a:avLst/>
            <a:gdLst>
              <a:gd name="connsiteX0" fmla="*/ 1815747 w 3631494"/>
              <a:gd name="connsiteY0" fmla="*/ 277315 h 3458565"/>
              <a:gd name="connsiteX1" fmla="*/ 284084 w 3631494"/>
              <a:gd name="connsiteY1" fmla="*/ 1391683 h 3458565"/>
              <a:gd name="connsiteX2" fmla="*/ 869127 w 3631494"/>
              <a:gd name="connsiteY2" fmla="*/ 3194768 h 3458565"/>
              <a:gd name="connsiteX3" fmla="*/ 2762367 w 3631494"/>
              <a:gd name="connsiteY3" fmla="*/ 3194768 h 3458565"/>
              <a:gd name="connsiteX4" fmla="*/ 3347410 w 3631494"/>
              <a:gd name="connsiteY4" fmla="*/ 1391683 h 3458565"/>
              <a:gd name="connsiteX5" fmla="*/ 1815747 w 3631494"/>
              <a:gd name="connsiteY5" fmla="*/ 0 h 3458565"/>
              <a:gd name="connsiteX6" fmla="*/ 3631494 w 3631494"/>
              <a:gd name="connsiteY6" fmla="*/ 1321054 h 3458565"/>
              <a:gd name="connsiteX7" fmla="*/ 2937940 w 3631494"/>
              <a:gd name="connsiteY7" fmla="*/ 3458565 h 3458565"/>
              <a:gd name="connsiteX8" fmla="*/ 693554 w 3631494"/>
              <a:gd name="connsiteY8" fmla="*/ 3458565 h 3458565"/>
              <a:gd name="connsiteX9" fmla="*/ 0 w 3631494"/>
              <a:gd name="connsiteY9" fmla="*/ 1321054 h 345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31494" h="3458565">
                <a:moveTo>
                  <a:pt x="1815747" y="277315"/>
                </a:moveTo>
                <a:lnTo>
                  <a:pt x="284084" y="1391683"/>
                </a:lnTo>
                <a:lnTo>
                  <a:pt x="869127" y="3194768"/>
                </a:lnTo>
                <a:lnTo>
                  <a:pt x="2762367" y="3194768"/>
                </a:lnTo>
                <a:lnTo>
                  <a:pt x="3347410" y="1391683"/>
                </a:lnTo>
                <a:close/>
                <a:moveTo>
                  <a:pt x="1815747" y="0"/>
                </a:moveTo>
                <a:lnTo>
                  <a:pt x="3631494" y="1321054"/>
                </a:lnTo>
                <a:lnTo>
                  <a:pt x="2937940" y="3458565"/>
                </a:lnTo>
                <a:lnTo>
                  <a:pt x="693554" y="3458565"/>
                </a:lnTo>
                <a:lnTo>
                  <a:pt x="0" y="132105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55685" y="2612780"/>
            <a:ext cx="20806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/>
              <a:t>项目计划</a:t>
            </a:r>
            <a:endParaRPr lang="zh-CN" altLang="en-US" sz="6600" b="1" dirty="0"/>
          </a:p>
        </p:txBody>
      </p:sp>
      <p:sp>
        <p:nvSpPr>
          <p:cNvPr id="7" name="正五边形 6"/>
          <p:cNvSpPr/>
          <p:nvPr/>
        </p:nvSpPr>
        <p:spPr>
          <a:xfrm>
            <a:off x="7326491" y="1682490"/>
            <a:ext cx="976804" cy="930290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solidFill>
                  <a:schemeClr val="tx1"/>
                </a:solidFill>
              </a:rPr>
              <a:t>2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950" y="190500"/>
            <a:ext cx="1028700" cy="10287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390650" y="352425"/>
            <a:ext cx="152400" cy="1524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90699" y="428624"/>
            <a:ext cx="200025" cy="20002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38274" y="600074"/>
            <a:ext cx="352426" cy="35242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38274" y="1066799"/>
            <a:ext cx="666751" cy="66675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25540" y="2421126"/>
            <a:ext cx="2327787" cy="646656"/>
          </a:xfrm>
          <a:prstGeom prst="rect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70836" y="4040376"/>
            <a:ext cx="2327787" cy="646656"/>
          </a:xfrm>
          <a:prstGeom prst="rect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232232" y="2425857"/>
            <a:ext cx="2327787" cy="646656"/>
          </a:xfrm>
          <a:prstGeom prst="rect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2971" y="4040376"/>
            <a:ext cx="2327787" cy="646656"/>
          </a:xfrm>
          <a:prstGeom prst="rect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73157" y="504824"/>
            <a:ext cx="2961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软件生命周期</a:t>
            </a:r>
            <a:endParaRPr lang="en-US" altLang="zh-CN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2971" y="4040376"/>
            <a:ext cx="2327787" cy="2327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17490" y="2421126"/>
            <a:ext cx="2327787" cy="2617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70836" y="4040376"/>
            <a:ext cx="2327787" cy="2327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224182" y="2421126"/>
            <a:ext cx="2327787" cy="2327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4" idx="1"/>
          </p:cNvCxnSpPr>
          <p:nvPr/>
        </p:nvCxnSpPr>
        <p:spPr>
          <a:xfrm flipH="1" flipV="1">
            <a:off x="0" y="5202426"/>
            <a:ext cx="622971" cy="18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4" idx="3"/>
            <a:endCxn id="15" idx="1"/>
          </p:cNvCxnSpPr>
          <p:nvPr/>
        </p:nvCxnSpPr>
        <p:spPr>
          <a:xfrm flipV="1">
            <a:off x="2950758" y="3729829"/>
            <a:ext cx="566732" cy="147444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5" idx="3"/>
            <a:endCxn id="16" idx="1"/>
          </p:cNvCxnSpPr>
          <p:nvPr/>
        </p:nvCxnSpPr>
        <p:spPr>
          <a:xfrm>
            <a:off x="5845277" y="3729829"/>
            <a:ext cx="525559" cy="147444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6" idx="3"/>
            <a:endCxn id="17" idx="1"/>
          </p:cNvCxnSpPr>
          <p:nvPr/>
        </p:nvCxnSpPr>
        <p:spPr>
          <a:xfrm flipV="1">
            <a:off x="8698623" y="3585020"/>
            <a:ext cx="525559" cy="161925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" idx="3"/>
          </p:cNvCxnSpPr>
          <p:nvPr/>
        </p:nvCxnSpPr>
        <p:spPr>
          <a:xfrm>
            <a:off x="11551969" y="3585020"/>
            <a:ext cx="6400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64144" y="404037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CF6E6"/>
                </a:solidFill>
                <a:latin typeface="+mj-ea"/>
                <a:ea typeface="+mj-ea"/>
              </a:rPr>
              <a:t>需求阶段</a:t>
            </a:r>
            <a:endParaRPr lang="zh-CN" altLang="en-US" sz="3200" dirty="0">
              <a:solidFill>
                <a:srgbClr val="FCF6E6"/>
              </a:solidFill>
              <a:latin typeface="+mj-ea"/>
              <a:ea typeface="+mj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592065" y="247144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CF6E6"/>
                </a:solidFill>
                <a:latin typeface="+mj-ea"/>
                <a:ea typeface="+mj-ea"/>
              </a:rPr>
              <a:t>设计阶段</a:t>
            </a:r>
            <a:endParaRPr lang="zh-CN" altLang="en-US" sz="3200" dirty="0">
              <a:solidFill>
                <a:srgbClr val="FCF6E6"/>
              </a:solidFill>
              <a:latin typeface="+mj-ea"/>
              <a:ea typeface="+mj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35936" y="404510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CF6E6"/>
                </a:solidFill>
                <a:latin typeface="+mj-ea"/>
                <a:ea typeface="+mj-ea"/>
              </a:rPr>
              <a:t>编码阶段</a:t>
            </a:r>
            <a:endParaRPr lang="zh-CN" altLang="en-US" sz="3200" dirty="0">
              <a:solidFill>
                <a:srgbClr val="FCF6E6"/>
              </a:solidFill>
              <a:latin typeface="+mj-ea"/>
              <a:ea typeface="+mj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279707" y="247723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CF6E6"/>
                </a:solidFill>
                <a:latin typeface="+mj-ea"/>
                <a:ea typeface="+mj-ea"/>
              </a:rPr>
              <a:t>测试阶段</a:t>
            </a:r>
            <a:endParaRPr lang="zh-CN" altLang="en-US" sz="3200" dirty="0">
              <a:solidFill>
                <a:srgbClr val="FCF6E6"/>
              </a:solidFill>
              <a:latin typeface="+mj-ea"/>
              <a:ea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7531" y="4653663"/>
            <a:ext cx="23432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对用户的需求进行去粗取精、去伪存真、正确理解，然后把它用软件工程开发语言</a:t>
            </a:r>
            <a:r>
              <a:rPr lang="en-US" altLang="zh-CN" sz="1600" dirty="0"/>
              <a:t>(</a:t>
            </a:r>
            <a:r>
              <a:rPr lang="zh-CN" altLang="en-US" sz="1600" dirty="0"/>
              <a:t>形式功能规约，即需求规格说明书</a:t>
            </a:r>
            <a:r>
              <a:rPr lang="en-US" altLang="zh-CN" sz="1600" dirty="0"/>
              <a:t>)</a:t>
            </a:r>
            <a:r>
              <a:rPr lang="zh-CN" altLang="en-US" sz="1600" dirty="0"/>
              <a:t>表达出来</a:t>
            </a:r>
            <a:endParaRPr lang="zh-CN" altLang="en-US" sz="1600" dirty="0">
              <a:latin typeface="+mj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521515" y="3067782"/>
            <a:ext cx="23197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设计</a:t>
            </a:r>
            <a:r>
              <a:rPr lang="zh-CN" altLang="en-US" sz="1600" dirty="0"/>
              <a:t>可以分为概要设计和详细设计两个阶段</a:t>
            </a:r>
            <a:r>
              <a:rPr lang="zh-CN" altLang="en-US" sz="1600" dirty="0" smtClean="0"/>
              <a:t>。主要</a:t>
            </a:r>
            <a:r>
              <a:rPr lang="zh-CN" altLang="en-US" sz="1600" dirty="0"/>
              <a:t>任务就是将软件分解成模块是指能实现某个功能的数据和程序说明、可执行程序的程序单元。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82363" y="4683191"/>
            <a:ext cx="23047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把软件设计转换成计算机可以接受的程序，即写成以某一程序设计语言表示的</a:t>
            </a:r>
            <a:r>
              <a:rPr lang="en-US" altLang="zh-CN" dirty="0"/>
              <a:t>"</a:t>
            </a:r>
            <a:r>
              <a:rPr lang="zh-CN" altLang="en-US" dirty="0"/>
              <a:t>源程序清单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  <a:endParaRPr lang="zh-CN" altLang="en-US" dirty="0">
              <a:latin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35709" y="3087161"/>
            <a:ext cx="23243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软件测试的目的是以较小的代价发现尽可能多的错误。</a:t>
            </a:r>
            <a:endParaRPr lang="zh-CN" altLang="en-US" dirty="0">
              <a:latin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652476" y="5623158"/>
            <a:ext cx="2539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在这四个阶段完成之后，还有维护阶段，根据</a:t>
            </a:r>
            <a:r>
              <a:rPr lang="zh-CN" altLang="en-US" dirty="0"/>
              <a:t>软件运行的情况，对软件进行适当</a:t>
            </a:r>
            <a:r>
              <a:rPr lang="zh-CN" altLang="en-US" dirty="0" smtClean="0"/>
              <a:t>修改。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950" y="190500"/>
            <a:ext cx="1028700" cy="10287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390650" y="352425"/>
            <a:ext cx="152400" cy="1524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90699" y="428624"/>
            <a:ext cx="200025" cy="20002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38274" y="600074"/>
            <a:ext cx="352426" cy="35242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38274" y="1066799"/>
            <a:ext cx="666751" cy="66675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pyright Notice"/>
          <p:cNvSpPr/>
          <p:nvPr/>
        </p:nvSpPr>
        <p:spPr bwMode="auto">
          <a:xfrm>
            <a:off x="5306118" y="600074"/>
            <a:ext cx="1525592" cy="55787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cap="small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WBS</a:t>
            </a:r>
            <a:r>
              <a:rPr lang="zh-CN" altLang="en-US" sz="3200" b="1" cap="small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en-US" sz="32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14" y="1882840"/>
            <a:ext cx="10058400" cy="4148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0F0">
            <a:alpha val="38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1009</Words>
  <Application>Microsoft Office PowerPoint</Application>
  <PresentationFormat>自定义</PresentationFormat>
  <Paragraphs>153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陈安侍</cp:lastModifiedBy>
  <cp:revision>105</cp:revision>
  <dcterms:created xsi:type="dcterms:W3CDTF">2014-10-16T06:53:00Z</dcterms:created>
  <dcterms:modified xsi:type="dcterms:W3CDTF">2018-09-29T12:15:03Z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