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wdp" ContentType="image/vnd.ms-photo"/>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handoutMasterIdLst>
    <p:handoutMasterId r:id="rId82"/>
  </p:handoutMasterIdLst>
  <p:sldIdLst>
    <p:sldId id="256" r:id="rId2"/>
    <p:sldId id="455" r:id="rId3"/>
    <p:sldId id="453" r:id="rId4"/>
    <p:sldId id="377" r:id="rId5"/>
    <p:sldId id="378" r:id="rId6"/>
    <p:sldId id="375" r:id="rId7"/>
    <p:sldId id="458" r:id="rId8"/>
    <p:sldId id="456" r:id="rId9"/>
    <p:sldId id="385" r:id="rId10"/>
    <p:sldId id="387" r:id="rId11"/>
    <p:sldId id="388" r:id="rId12"/>
    <p:sldId id="390" r:id="rId13"/>
    <p:sldId id="391" r:id="rId14"/>
    <p:sldId id="392" r:id="rId15"/>
    <p:sldId id="393" r:id="rId16"/>
    <p:sldId id="394" r:id="rId17"/>
    <p:sldId id="395" r:id="rId18"/>
    <p:sldId id="396" r:id="rId19"/>
    <p:sldId id="400" r:id="rId20"/>
    <p:sldId id="401" r:id="rId21"/>
    <p:sldId id="402" r:id="rId22"/>
    <p:sldId id="403" r:id="rId23"/>
    <p:sldId id="404" r:id="rId24"/>
    <p:sldId id="405" r:id="rId25"/>
    <p:sldId id="397" r:id="rId26"/>
    <p:sldId id="457" r:id="rId27"/>
    <p:sldId id="406" r:id="rId28"/>
    <p:sldId id="407" r:id="rId29"/>
    <p:sldId id="399" r:id="rId30"/>
    <p:sldId id="411" r:id="rId31"/>
    <p:sldId id="410" r:id="rId32"/>
    <p:sldId id="412" r:id="rId33"/>
    <p:sldId id="413" r:id="rId34"/>
    <p:sldId id="258" r:id="rId35"/>
    <p:sldId id="417" r:id="rId36"/>
    <p:sldId id="418" r:id="rId37"/>
    <p:sldId id="415" r:id="rId38"/>
    <p:sldId id="409" r:id="rId39"/>
    <p:sldId id="419" r:id="rId40"/>
    <p:sldId id="468" r:id="rId41"/>
    <p:sldId id="420" r:id="rId42"/>
    <p:sldId id="421" r:id="rId43"/>
    <p:sldId id="422" r:id="rId44"/>
    <p:sldId id="423" r:id="rId45"/>
    <p:sldId id="424" r:id="rId46"/>
    <p:sldId id="425" r:id="rId47"/>
    <p:sldId id="426" r:id="rId48"/>
    <p:sldId id="427" r:id="rId49"/>
    <p:sldId id="428" r:id="rId50"/>
    <p:sldId id="429" r:id="rId51"/>
    <p:sldId id="430" r:id="rId52"/>
    <p:sldId id="431" r:id="rId53"/>
    <p:sldId id="449" r:id="rId54"/>
    <p:sldId id="450" r:id="rId55"/>
    <p:sldId id="451" r:id="rId56"/>
    <p:sldId id="452" r:id="rId57"/>
    <p:sldId id="433" r:id="rId58"/>
    <p:sldId id="416" r:id="rId59"/>
    <p:sldId id="436" r:id="rId60"/>
    <p:sldId id="437" r:id="rId61"/>
    <p:sldId id="439" r:id="rId62"/>
    <p:sldId id="447" r:id="rId63"/>
    <p:sldId id="366" r:id="rId64"/>
    <p:sldId id="440" r:id="rId65"/>
    <p:sldId id="441" r:id="rId66"/>
    <p:sldId id="442" r:id="rId67"/>
    <p:sldId id="443" r:id="rId68"/>
    <p:sldId id="444" r:id="rId69"/>
    <p:sldId id="467" r:id="rId70"/>
    <p:sldId id="466" r:id="rId71"/>
    <p:sldId id="459" r:id="rId72"/>
    <p:sldId id="460" r:id="rId73"/>
    <p:sldId id="462" r:id="rId74"/>
    <p:sldId id="465" r:id="rId75"/>
    <p:sldId id="463" r:id="rId76"/>
    <p:sldId id="461" r:id="rId77"/>
    <p:sldId id="464" r:id="rId78"/>
    <p:sldId id="445" r:id="rId79"/>
    <p:sldId id="279" r:id="rId8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9D9D9"/>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94660"/>
  </p:normalViewPr>
  <p:slideViewPr>
    <p:cSldViewPr snapToGrid="0">
      <p:cViewPr varScale="1">
        <p:scale>
          <a:sx n="82" d="100"/>
          <a:sy n="82" d="100"/>
        </p:scale>
        <p:origin x="-662" y="-86"/>
      </p:cViewPr>
      <p:guideLst>
        <p:guide orient="horz" pos="2160"/>
        <p:guide pos="3840"/>
      </p:guideLst>
    </p:cSldViewPr>
  </p:slideViewPr>
  <p:notesTextViewPr>
    <p:cViewPr>
      <p:scale>
        <a:sx n="1" d="1"/>
        <a:sy n="1" d="1"/>
      </p:scale>
      <p:origin x="0" y="0"/>
    </p:cViewPr>
  </p:notesTextViewPr>
  <p:sorterViewPr>
    <p:cViewPr>
      <p:scale>
        <a:sx n="100" d="100"/>
        <a:sy n="100" d="100"/>
      </p:scale>
      <p:origin x="0" y="-64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2018/11/27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2767534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2018/11/27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9396578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47545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7F14C9D-4C0D-4472-AE75-C7D0372CBDB7}" type="datetimeFigureOut">
              <a:rPr lang="zh-CN" altLang="en-US" smtClean="0"/>
              <a:t>2018/11/27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77552A-FC76-4CE8-B2DB-7E656B645C1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7F14C9D-4C0D-4472-AE75-C7D0372CBDB7}" type="datetimeFigureOut">
              <a:rPr lang="zh-CN" altLang="en-US" smtClean="0"/>
              <a:t>2018/11/27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77552A-FC76-4CE8-B2DB-7E656B645C1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7F14C9D-4C0D-4472-AE75-C7D0372CBDB7}" type="datetimeFigureOut">
              <a:rPr lang="zh-CN" altLang="en-US" smtClean="0"/>
              <a:t>2018/11/27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77552A-FC76-4CE8-B2DB-7E656B645C1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7F14C9D-4C0D-4472-AE75-C7D0372CBDB7}" type="datetimeFigureOut">
              <a:rPr lang="zh-CN" altLang="en-US" smtClean="0"/>
              <a:t>2018/11/27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77552A-FC76-4CE8-B2DB-7E656B645C1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7F14C9D-4C0D-4472-AE75-C7D0372CBDB7}" type="datetimeFigureOut">
              <a:rPr lang="zh-CN" altLang="en-US" smtClean="0"/>
              <a:t>2018/11/27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77552A-FC76-4CE8-B2DB-7E656B645C1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7F14C9D-4C0D-4472-AE75-C7D0372CBDB7}" type="datetimeFigureOut">
              <a:rPr lang="zh-CN" altLang="en-US" smtClean="0"/>
              <a:t>2018/11/27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77552A-FC76-4CE8-B2DB-7E656B645C1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7F14C9D-4C0D-4472-AE75-C7D0372CBDB7}" type="datetimeFigureOut">
              <a:rPr lang="zh-CN" altLang="en-US" smtClean="0"/>
              <a:t>2018/11/27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C77552A-FC76-4CE8-B2DB-7E656B645C1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7F14C9D-4C0D-4472-AE75-C7D0372CBDB7}" type="datetimeFigureOut">
              <a:rPr lang="zh-CN" altLang="en-US" smtClean="0"/>
              <a:t>2018/11/27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C77552A-FC76-4CE8-B2DB-7E656B645C1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F14C9D-4C0D-4472-AE75-C7D0372CBDB7}" type="datetimeFigureOut">
              <a:rPr lang="zh-CN" altLang="en-US" smtClean="0"/>
              <a:t>2018/11/27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C77552A-FC76-4CE8-B2DB-7E656B645C1B}" type="slidenum">
              <a:rPr lang="zh-CN" altLang="en-US" smtClean="0"/>
              <a:t>‹#›</a:t>
            </a:fld>
            <a:endParaRPr lang="zh-CN" altLang="en-US"/>
          </a:p>
        </p:txBody>
      </p:sp>
      <p:pic>
        <p:nvPicPr>
          <p:cNvPr id="5" name="图片 4"/>
          <p:cNvPicPr>
            <a:picLocks noChangeAspect="1"/>
          </p:cNvPicPr>
          <p:nvPr userDrawn="1"/>
        </p:nvPicPr>
        <p:blipFill>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tretch>
            <a:fillRect/>
          </a:stretch>
        </p:blipFill>
        <p:spPr>
          <a:xfrm>
            <a:off x="0" y="-297"/>
            <a:ext cx="12192000" cy="6858594"/>
          </a:xfrm>
          <a:prstGeom prst="rect">
            <a:avLst/>
          </a:prstGeom>
        </p:spPr>
      </p:pic>
      <p:sp>
        <p:nvSpPr>
          <p:cNvPr id="6" name="矩形 5"/>
          <p:cNvSpPr/>
          <p:nvPr userDrawn="1"/>
        </p:nvSpPr>
        <p:spPr>
          <a:xfrm>
            <a:off x="0" y="-297"/>
            <a:ext cx="12192000" cy="6858594"/>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7F14C9D-4C0D-4472-AE75-C7D0372CBDB7}" type="datetimeFigureOut">
              <a:rPr lang="zh-CN" altLang="en-US" smtClean="0"/>
              <a:t>2018/11/27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77552A-FC76-4CE8-B2DB-7E656B645C1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7F14C9D-4C0D-4472-AE75-C7D0372CBDB7}" type="datetimeFigureOut">
              <a:rPr lang="zh-CN" altLang="en-US" smtClean="0"/>
              <a:t>2018/11/27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77552A-FC76-4CE8-B2DB-7E656B645C1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F14C9D-4C0D-4472-AE75-C7D0372CBDB7}" type="datetimeFigureOut">
              <a:rPr lang="zh-CN" altLang="en-US" smtClean="0"/>
              <a:t>2018/11/27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77552A-FC76-4CE8-B2DB-7E656B645C1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gif"/></Relationships>
</file>

<file path=ppt/slides/_rels/slide2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package" Target="../embeddings/Microsoft_Word___1.docx"/></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gif"/><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gif"/><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6.gif"/><Relationship Id="rId7" Type="http://schemas.openxmlformats.org/officeDocument/2006/relationships/image" Target="../media/image14.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13.emf"/><Relationship Id="rId4" Type="http://schemas.openxmlformats.org/officeDocument/2006/relationships/oleObject" Target="../embeddings/oleObject1.bin"/></Relationships>
</file>

<file path=ppt/slides/_rels/slide6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gif"/><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7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gif"/><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7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gif"/><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7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gif"/><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7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gif"/><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五边形 9"/>
          <p:cNvSpPr/>
          <p:nvPr/>
        </p:nvSpPr>
        <p:spPr>
          <a:xfrm flipV="1">
            <a:off x="-506546" y="-377370"/>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正五边形 10"/>
          <p:cNvSpPr/>
          <p:nvPr/>
        </p:nvSpPr>
        <p:spPr>
          <a:xfrm flipV="1">
            <a:off x="0" y="-377370"/>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正五边形 12"/>
          <p:cNvSpPr/>
          <p:nvPr/>
        </p:nvSpPr>
        <p:spPr>
          <a:xfrm flipV="1">
            <a:off x="1137192" y="-130627"/>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正五边形 13"/>
          <p:cNvSpPr/>
          <p:nvPr/>
        </p:nvSpPr>
        <p:spPr>
          <a:xfrm flipV="1">
            <a:off x="1514565" y="-341083"/>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正五边形 15"/>
          <p:cNvSpPr/>
          <p:nvPr/>
        </p:nvSpPr>
        <p:spPr>
          <a:xfrm flipV="1">
            <a:off x="4225819" y="-478744"/>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正五边形 16"/>
          <p:cNvSpPr/>
          <p:nvPr/>
        </p:nvSpPr>
        <p:spPr>
          <a:xfrm flipV="1">
            <a:off x="2838256" y="-377370"/>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正五边形 18"/>
          <p:cNvSpPr/>
          <p:nvPr/>
        </p:nvSpPr>
        <p:spPr>
          <a:xfrm flipV="1">
            <a:off x="3786047" y="-558345"/>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正五边形 26"/>
          <p:cNvSpPr/>
          <p:nvPr/>
        </p:nvSpPr>
        <p:spPr>
          <a:xfrm>
            <a:off x="6609591" y="5919787"/>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正五边形 27"/>
          <p:cNvSpPr/>
          <p:nvPr/>
        </p:nvSpPr>
        <p:spPr>
          <a:xfrm>
            <a:off x="6169819" y="5840186"/>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正五边形 28"/>
          <p:cNvSpPr/>
          <p:nvPr/>
        </p:nvSpPr>
        <p:spPr>
          <a:xfrm>
            <a:off x="7735592" y="5622835"/>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正五边形 29"/>
          <p:cNvSpPr/>
          <p:nvPr/>
        </p:nvSpPr>
        <p:spPr>
          <a:xfrm>
            <a:off x="7295820" y="5543234"/>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正五边形 30"/>
          <p:cNvSpPr/>
          <p:nvPr/>
        </p:nvSpPr>
        <p:spPr>
          <a:xfrm>
            <a:off x="9256973" y="5999388"/>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正五边形 31"/>
          <p:cNvSpPr/>
          <p:nvPr/>
        </p:nvSpPr>
        <p:spPr>
          <a:xfrm>
            <a:off x="8817201" y="5919787"/>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正五边形 32"/>
          <p:cNvSpPr/>
          <p:nvPr/>
        </p:nvSpPr>
        <p:spPr>
          <a:xfrm>
            <a:off x="10585039" y="6573338"/>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正五边形 33"/>
          <p:cNvSpPr/>
          <p:nvPr/>
        </p:nvSpPr>
        <p:spPr>
          <a:xfrm>
            <a:off x="10145267" y="6493737"/>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正五边形 34"/>
          <p:cNvSpPr/>
          <p:nvPr/>
        </p:nvSpPr>
        <p:spPr>
          <a:xfrm>
            <a:off x="5318745" y="6287588"/>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正五边形 35"/>
          <p:cNvSpPr/>
          <p:nvPr/>
        </p:nvSpPr>
        <p:spPr>
          <a:xfrm>
            <a:off x="4878973" y="6207987"/>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Copyright Notice"/>
          <p:cNvSpPr/>
          <p:nvPr/>
        </p:nvSpPr>
        <p:spPr bwMode="auto">
          <a:xfrm>
            <a:off x="1848748" y="2233246"/>
            <a:ext cx="8223668" cy="129653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US" altLang="zh-CN" sz="4000" b="1" cap="small" dirty="0">
                <a:solidFill>
                  <a:schemeClr val="tx1"/>
                </a:solidFill>
                <a:latin typeface="微软雅黑" pitchFamily="34" charset="-122"/>
                <a:ea typeface="微软雅黑" pitchFamily="34" charset="-122"/>
              </a:rPr>
              <a:t>《</a:t>
            </a:r>
            <a:r>
              <a:rPr lang="zh-CN" altLang="en-US" sz="4000" b="1" cap="small" dirty="0">
                <a:solidFill>
                  <a:schemeClr val="tx1"/>
                </a:solidFill>
                <a:latin typeface="微软雅黑" pitchFamily="34" charset="-122"/>
                <a:ea typeface="微软雅黑" pitchFamily="34" charset="-122"/>
              </a:rPr>
              <a:t>软件工程系列课程教学辅助网站</a:t>
            </a:r>
            <a:r>
              <a:rPr lang="en-US" altLang="zh-CN" sz="4000" b="1" cap="small" dirty="0">
                <a:solidFill>
                  <a:schemeClr val="tx1"/>
                </a:solidFill>
                <a:latin typeface="微软雅黑" pitchFamily="34" charset="-122"/>
                <a:ea typeface="微软雅黑" pitchFamily="34" charset="-122"/>
              </a:rPr>
              <a:t>》</a:t>
            </a:r>
          </a:p>
          <a:p>
            <a:pPr algn="r"/>
            <a:r>
              <a:rPr lang="zh-CN" altLang="en-US" sz="4000" b="1" cap="small" dirty="0">
                <a:solidFill>
                  <a:schemeClr val="tx1"/>
                </a:solidFill>
                <a:latin typeface="微软雅黑" pitchFamily="34" charset="-122"/>
                <a:ea typeface="微软雅黑" pitchFamily="34" charset="-122"/>
              </a:rPr>
              <a:t>项目里程碑</a:t>
            </a:r>
            <a:r>
              <a:rPr lang="en-US" altLang="zh-CN" sz="4000" b="1" cap="small" dirty="0">
                <a:solidFill>
                  <a:schemeClr val="tx1"/>
                </a:solidFill>
                <a:latin typeface="微软雅黑" pitchFamily="34" charset="-122"/>
                <a:ea typeface="微软雅黑" pitchFamily="34" charset="-122"/>
              </a:rPr>
              <a:t>——</a:t>
            </a:r>
            <a:r>
              <a:rPr lang="zh-CN" altLang="en-US" sz="4000" b="1" cap="small" dirty="0">
                <a:solidFill>
                  <a:schemeClr val="tx1"/>
                </a:solidFill>
                <a:latin typeface="微软雅黑" pitchFamily="34" charset="-122"/>
                <a:ea typeface="微软雅黑" pitchFamily="34" charset="-122"/>
              </a:rPr>
              <a:t>需求工程计划</a:t>
            </a:r>
            <a:endParaRPr lang="en-US" sz="4000" b="1" cap="small" dirty="0">
              <a:solidFill>
                <a:schemeClr val="tx1"/>
              </a:solidFill>
              <a:latin typeface="微软雅黑" pitchFamily="34" charset="-122"/>
              <a:ea typeface="微软雅黑" pitchFamily="34" charset="-122"/>
            </a:endParaRPr>
          </a:p>
        </p:txBody>
      </p:sp>
      <p:sp>
        <p:nvSpPr>
          <p:cNvPr id="37" name="Copyright Notice"/>
          <p:cNvSpPr/>
          <p:nvPr/>
        </p:nvSpPr>
        <p:spPr bwMode="auto">
          <a:xfrm>
            <a:off x="8837450" y="3637409"/>
            <a:ext cx="2615634" cy="3424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zh-CN" altLang="en-US" cap="small" dirty="0">
                <a:solidFill>
                  <a:schemeClr val="tx1"/>
                </a:solidFill>
                <a:latin typeface="微软雅黑" pitchFamily="34" charset="-122"/>
                <a:ea typeface="微软雅黑" pitchFamily="34" charset="-122"/>
              </a:rPr>
              <a:t>项目组：</a:t>
            </a:r>
            <a:r>
              <a:rPr lang="en-US" altLang="zh-CN" cap="small" dirty="0" smtClean="0">
                <a:solidFill>
                  <a:schemeClr val="tx1"/>
                </a:solidFill>
                <a:latin typeface="微软雅黑" pitchFamily="34" charset="-122"/>
                <a:ea typeface="微软雅黑" pitchFamily="34" charset="-122"/>
              </a:rPr>
              <a:t>PRD2018-G13</a:t>
            </a:r>
            <a:endParaRPr lang="en-US" cap="small" dirty="0">
              <a:solidFill>
                <a:schemeClr val="tx1"/>
              </a:solidFill>
              <a:latin typeface="微软雅黑" pitchFamily="34" charset="-122"/>
              <a:ea typeface="微软雅黑" pitchFamily="34" charset="-122"/>
            </a:endParaRPr>
          </a:p>
        </p:txBody>
      </p:sp>
      <p:sp>
        <p:nvSpPr>
          <p:cNvPr id="2" name="日期占位符 1"/>
          <p:cNvSpPr>
            <a:spLocks noGrp="1"/>
          </p:cNvSpPr>
          <p:nvPr>
            <p:ph type="dt" sz="half" idx="10"/>
          </p:nvPr>
        </p:nvSpPr>
        <p:spPr>
          <a:xfrm>
            <a:off x="9419665" y="5435610"/>
            <a:ext cx="2772335" cy="1413910"/>
          </a:xfrm>
        </p:spPr>
        <p:txBody>
          <a:bodyPr/>
          <a:lstStyle/>
          <a:p>
            <a:fld id="{8C21AD90-7A1F-4200-8C04-A41FED3D9C4D}" type="datetime2">
              <a:rPr lang="zh-CN" altLang="en-US" sz="2800" smtClean="0">
                <a:solidFill>
                  <a:schemeClr val="tx1"/>
                </a:solidFill>
              </a:rPr>
              <a:t>2018年11月27日</a:t>
            </a:fld>
            <a:endParaRPr lang="zh-CN" altLang="en-US" sz="1400" dirty="0">
              <a:solidFill>
                <a:schemeClr val="tx1"/>
              </a:solidFill>
            </a:endParaRPr>
          </a:p>
        </p:txBody>
      </p:sp>
      <p:sp>
        <p:nvSpPr>
          <p:cNvPr id="25" name="Copyright Notice"/>
          <p:cNvSpPr/>
          <p:nvPr/>
        </p:nvSpPr>
        <p:spPr bwMode="auto">
          <a:xfrm>
            <a:off x="104231" y="6137614"/>
            <a:ext cx="4300390" cy="619431"/>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cap="small" dirty="0" smtClean="0">
                <a:solidFill>
                  <a:schemeClr val="tx1"/>
                </a:solidFill>
                <a:latin typeface="微软雅黑" pitchFamily="34" charset="-122"/>
                <a:ea typeface="微软雅黑" pitchFamily="34" charset="-122"/>
              </a:rPr>
              <a:t>项目组长：陈安侍</a:t>
            </a:r>
            <a:endParaRPr lang="en-US" altLang="zh-CN" cap="small" dirty="0">
              <a:solidFill>
                <a:schemeClr val="tx1"/>
              </a:solidFill>
              <a:latin typeface="微软雅黑" pitchFamily="34" charset="-122"/>
              <a:ea typeface="微软雅黑" pitchFamily="34" charset="-122"/>
            </a:endParaRPr>
          </a:p>
          <a:p>
            <a:r>
              <a:rPr lang="zh-CN" altLang="en-US" cap="small" dirty="0">
                <a:solidFill>
                  <a:schemeClr val="tx1"/>
                </a:solidFill>
                <a:latin typeface="微软雅黑" pitchFamily="34" charset="-122"/>
                <a:ea typeface="微软雅黑" pitchFamily="34" charset="-122"/>
              </a:rPr>
              <a:t>项目</a:t>
            </a:r>
            <a:r>
              <a:rPr lang="zh-CN" altLang="en-US" cap="small" dirty="0" smtClean="0">
                <a:solidFill>
                  <a:schemeClr val="tx1"/>
                </a:solidFill>
                <a:latin typeface="微软雅黑" pitchFamily="34" charset="-122"/>
                <a:ea typeface="微软雅黑" pitchFamily="34" charset="-122"/>
              </a:rPr>
              <a:t>组员：杨溢，严翔宇，陈俊杉，陈维</a:t>
            </a:r>
            <a:endParaRPr lang="en-US" altLang="zh-CN" cap="small" dirty="0" smtClean="0">
              <a:solidFill>
                <a:schemeClr val="tx1"/>
              </a:solidFill>
              <a:latin typeface="微软雅黑" pitchFamily="34" charset="-122"/>
              <a:ea typeface="微软雅黑" pitchFamily="34" charset="-122"/>
            </a:endParaRPr>
          </a:p>
        </p:txBody>
      </p:sp>
      <p:pic>
        <p:nvPicPr>
          <p:cNvPr id="24" name="图片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5991" y="0"/>
            <a:ext cx="2466975"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09613" y="4072199"/>
            <a:ext cx="2457321" cy="1384995"/>
          </a:xfrm>
          <a:prstGeom prst="rect">
            <a:avLst/>
          </a:prstGeom>
          <a:noFill/>
        </p:spPr>
        <p:txBody>
          <a:bodyPr wrap="square" rtlCol="0">
            <a:spAutoFit/>
          </a:bodyPr>
          <a:lstStyle/>
          <a:p>
            <a:r>
              <a:rPr lang="zh-CN" altLang="en-US" sz="2800" b="1" dirty="0"/>
              <a:t>工作任务的分解与人员</a:t>
            </a:r>
            <a:r>
              <a:rPr lang="zh-CN" altLang="en-US" sz="2800" b="1" dirty="0" smtClean="0"/>
              <a:t>分工</a:t>
            </a:r>
            <a:r>
              <a:rPr lang="en-US" altLang="zh-CN" sz="2800" b="1" dirty="0" smtClean="0"/>
              <a:t>·</a:t>
            </a:r>
            <a:r>
              <a:rPr lang="en-US" altLang="zh-CN" dirty="0" smtClean="0"/>
              <a:t>OBS</a:t>
            </a:r>
            <a:endParaRPr lang="zh-CN" altLang="en-US"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1.1</a:t>
            </a:r>
            <a:endParaRPr lang="zh-CN" altLang="en-US" sz="2400" b="1" dirty="0">
              <a:solidFill>
                <a:schemeClr val="tx1"/>
              </a:solidFill>
            </a:endParaRPr>
          </a:p>
        </p:txBody>
      </p:sp>
      <p:pic>
        <p:nvPicPr>
          <p:cNvPr id="14" name="图片 13"/>
          <p:cNvPicPr/>
          <p:nvPr/>
        </p:nvPicPr>
        <p:blipFill>
          <a:blip r:embed="rId3"/>
          <a:stretch>
            <a:fillRect/>
          </a:stretch>
        </p:blipFill>
        <p:spPr>
          <a:xfrm>
            <a:off x="2714558" y="528636"/>
            <a:ext cx="9460787" cy="5748576"/>
          </a:xfrm>
          <a:prstGeom prst="rect">
            <a:avLst/>
          </a:prstGeom>
        </p:spPr>
      </p:pic>
      <p:sp>
        <p:nvSpPr>
          <p:cNvPr id="15" name="矩形 14"/>
          <p:cNvSpPr/>
          <p:nvPr/>
        </p:nvSpPr>
        <p:spPr>
          <a:xfrm>
            <a:off x="7150778" y="6336773"/>
            <a:ext cx="5024568" cy="461665"/>
          </a:xfrm>
          <a:prstGeom prst="rect">
            <a:avLst/>
          </a:prstGeom>
        </p:spPr>
        <p:txBody>
          <a:bodyPr wrap="square">
            <a:spAutoFit/>
          </a:bodyPr>
          <a:lstStyle/>
          <a:p>
            <a:pPr lvl="0"/>
            <a:r>
              <a:rPr lang="zh-CN" altLang="en-US" sz="2400" dirty="0"/>
              <a:t>工作任务</a:t>
            </a:r>
            <a:r>
              <a:rPr lang="zh-CN" altLang="en-US" sz="2400" dirty="0" smtClean="0"/>
              <a:t>分解详</a:t>
            </a:r>
            <a:r>
              <a:rPr lang="zh-CN" altLang="en-US" sz="2400" dirty="0"/>
              <a:t>见</a:t>
            </a:r>
            <a:r>
              <a:rPr lang="en-US" altLang="zh-CN" sz="2400" dirty="0"/>
              <a:t>WBS</a:t>
            </a:r>
            <a:r>
              <a:rPr lang="zh-CN" altLang="en-US" sz="2400" dirty="0"/>
              <a:t>图和</a:t>
            </a:r>
            <a:r>
              <a:rPr lang="en-US" altLang="zh-CN" sz="2400" dirty="0"/>
              <a:t>Gantt</a:t>
            </a:r>
            <a:r>
              <a:rPr lang="zh-CN" altLang="en-US" sz="2400" dirty="0" smtClean="0"/>
              <a:t>图</a:t>
            </a:r>
            <a:endParaRPr lang="zh-CN" altLang="zh-CN" sz="2400" dirty="0"/>
          </a:p>
        </p:txBody>
      </p:sp>
    </p:spTree>
    <p:extLst>
      <p:ext uri="{BB962C8B-B14F-4D97-AF65-F5344CB8AC3E}">
        <p14:creationId xmlns:p14="http://schemas.microsoft.com/office/powerpoint/2010/main" val="16062086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320613" y="3856756"/>
            <a:ext cx="2292473" cy="1384995"/>
          </a:xfrm>
          <a:prstGeom prst="rect">
            <a:avLst/>
          </a:prstGeom>
          <a:noFill/>
        </p:spPr>
        <p:txBody>
          <a:bodyPr wrap="square" rtlCol="0">
            <a:spAutoFit/>
          </a:bodyPr>
          <a:lstStyle/>
          <a:p>
            <a:r>
              <a:rPr lang="zh-CN" altLang="en-US" sz="2800" b="1" dirty="0"/>
              <a:t>工作任务的分解与人员分工</a:t>
            </a:r>
            <a:r>
              <a:rPr lang="en-US" altLang="zh-CN" sz="2800" b="1" dirty="0" smtClean="0"/>
              <a:t>·</a:t>
            </a:r>
            <a:r>
              <a:rPr lang="zh-CN" altLang="en-US" dirty="0"/>
              <a:t>职责</a:t>
            </a:r>
            <a:endParaRPr lang="en-US" altLang="zh-CN"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1.1</a:t>
            </a:r>
            <a:endParaRPr lang="zh-CN" altLang="en-US" sz="2400" b="1" dirty="0">
              <a:solidFill>
                <a:schemeClr val="tx1"/>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3521884080"/>
              </p:ext>
            </p:extLst>
          </p:nvPr>
        </p:nvGraphicFramePr>
        <p:xfrm>
          <a:off x="2731215" y="-2"/>
          <a:ext cx="9460785" cy="6858004"/>
        </p:xfrm>
        <a:graphic>
          <a:graphicData uri="http://schemas.openxmlformats.org/drawingml/2006/table">
            <a:tbl>
              <a:tblPr firstRow="1" firstCol="1" bandRow="1">
                <a:tableStyleId>{5C22544A-7EE6-4342-B048-85BDC9FD1C3A}</a:tableStyleId>
              </a:tblPr>
              <a:tblGrid>
                <a:gridCol w="1378819">
                  <a:extLst>
                    <a:ext uri="{9D8B030D-6E8A-4147-A177-3AD203B41FA5}">
                      <a16:colId xmlns:a16="http://schemas.microsoft.com/office/drawing/2014/main" xmlns="" val="3183228853"/>
                    </a:ext>
                  </a:extLst>
                </a:gridCol>
                <a:gridCol w="1574207">
                  <a:extLst>
                    <a:ext uri="{9D8B030D-6E8A-4147-A177-3AD203B41FA5}">
                      <a16:colId xmlns:a16="http://schemas.microsoft.com/office/drawing/2014/main" xmlns="" val="1565760603"/>
                    </a:ext>
                  </a:extLst>
                </a:gridCol>
                <a:gridCol w="6507759">
                  <a:extLst>
                    <a:ext uri="{9D8B030D-6E8A-4147-A177-3AD203B41FA5}">
                      <a16:colId xmlns:a16="http://schemas.microsoft.com/office/drawing/2014/main" xmlns="" val="3327350231"/>
                    </a:ext>
                  </a:extLst>
                </a:gridCol>
              </a:tblGrid>
              <a:tr h="263769">
                <a:tc>
                  <a:txBody>
                    <a:bodyPr/>
                    <a:lstStyle/>
                    <a:p>
                      <a:pPr algn="ctr">
                        <a:spcAft>
                          <a:spcPts val="0"/>
                        </a:spcAft>
                      </a:pPr>
                      <a:r>
                        <a:rPr lang="zh-CN" sz="1700" kern="100">
                          <a:effectLst/>
                        </a:rPr>
                        <a:t>职务名称</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700" kern="100">
                          <a:effectLst/>
                        </a:rPr>
                        <a:t>职务人员</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700" kern="100">
                          <a:effectLst/>
                        </a:rPr>
                        <a:t>职责</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933752957"/>
                  </a:ext>
                </a:extLst>
              </a:tr>
              <a:tr h="527539">
                <a:tc>
                  <a:txBody>
                    <a:bodyPr/>
                    <a:lstStyle/>
                    <a:p>
                      <a:pPr algn="ctr">
                        <a:spcAft>
                          <a:spcPts val="0"/>
                        </a:spcAft>
                      </a:pPr>
                      <a:r>
                        <a:rPr lang="zh-CN" sz="1700" kern="100">
                          <a:effectLst/>
                        </a:rPr>
                        <a:t>项目经理</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700" kern="100">
                          <a:effectLst/>
                        </a:rPr>
                        <a:t>陈安侍</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700" kern="100">
                          <a:effectLst/>
                        </a:rPr>
                        <a:t>项目经理主要对项目实行期间，相关负责人以及人员进行管理监督、计划落实。</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3637393433"/>
                  </a:ext>
                </a:extLst>
              </a:tr>
              <a:tr h="527539">
                <a:tc>
                  <a:txBody>
                    <a:bodyPr/>
                    <a:lstStyle/>
                    <a:p>
                      <a:pPr algn="ctr">
                        <a:spcAft>
                          <a:spcPts val="0"/>
                        </a:spcAft>
                      </a:pPr>
                      <a:r>
                        <a:rPr lang="zh-CN" sz="1700" kern="100" dirty="0">
                          <a:effectLst/>
                        </a:rPr>
                        <a:t>配置管理员</a:t>
                      </a:r>
                      <a:endParaRPr lang="zh-CN" sz="1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700" kern="100">
                          <a:effectLst/>
                        </a:rPr>
                        <a:t>杨　溢</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700" kern="100">
                          <a:effectLst/>
                        </a:rPr>
                        <a:t>对</a:t>
                      </a:r>
                      <a:r>
                        <a:rPr lang="en-US" sz="1700" kern="100">
                          <a:effectLst/>
                        </a:rPr>
                        <a:t>Git</a:t>
                      </a:r>
                      <a:r>
                        <a:rPr lang="zh-CN" sz="1700" kern="100">
                          <a:effectLst/>
                        </a:rPr>
                        <a:t>分支的建立和管理以及重要文件上传</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3292401878"/>
                  </a:ext>
                </a:extLst>
              </a:tr>
              <a:tr h="527539">
                <a:tc>
                  <a:txBody>
                    <a:bodyPr/>
                    <a:lstStyle/>
                    <a:p>
                      <a:pPr algn="ctr">
                        <a:spcAft>
                          <a:spcPts val="0"/>
                        </a:spcAft>
                      </a:pPr>
                      <a:r>
                        <a:rPr lang="zh-CN" sz="1700" kern="100">
                          <a:effectLst/>
                        </a:rPr>
                        <a:t>文档编写员</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700" kern="100">
                          <a:effectLst/>
                        </a:rPr>
                        <a:t>小组全部成员</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700" kern="100">
                          <a:effectLst/>
                        </a:rPr>
                        <a:t>项目相关文档的编写</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3988436325"/>
                  </a:ext>
                </a:extLst>
              </a:tr>
              <a:tr h="1582616">
                <a:tc>
                  <a:txBody>
                    <a:bodyPr/>
                    <a:lstStyle/>
                    <a:p>
                      <a:pPr algn="ctr">
                        <a:spcAft>
                          <a:spcPts val="0"/>
                        </a:spcAft>
                      </a:pPr>
                      <a:r>
                        <a:rPr lang="zh-CN" sz="1700" kern="100" dirty="0">
                          <a:effectLst/>
                        </a:rPr>
                        <a:t>需求管理员</a:t>
                      </a:r>
                      <a:endParaRPr lang="zh-CN" sz="1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700" kern="100">
                          <a:effectLst/>
                        </a:rPr>
                        <a:t>陈安侍</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700" kern="100" dirty="0">
                          <a:effectLst/>
                        </a:rPr>
                        <a:t>负责项目前期的需求设计</a:t>
                      </a:r>
                      <a:r>
                        <a:rPr lang="en-US" sz="1700" kern="100" dirty="0">
                          <a:effectLst/>
                        </a:rPr>
                        <a:t>,</a:t>
                      </a:r>
                      <a:r>
                        <a:rPr lang="zh-CN" sz="1700" kern="100" dirty="0">
                          <a:effectLst/>
                        </a:rPr>
                        <a:t>包括需求调查、需求收集、需要分析、业务场景分析</a:t>
                      </a:r>
                      <a:r>
                        <a:rPr lang="en-US" sz="1700" kern="100" dirty="0">
                          <a:effectLst/>
                        </a:rPr>
                        <a:t>,</a:t>
                      </a:r>
                      <a:r>
                        <a:rPr lang="zh-CN" sz="1700" kern="100" dirty="0">
                          <a:effectLst/>
                        </a:rPr>
                        <a:t>界面原型、功能和逻辑流程设计；根据市场</a:t>
                      </a:r>
                      <a:r>
                        <a:rPr lang="en-US" sz="1700" kern="100" dirty="0">
                          <a:effectLst/>
                        </a:rPr>
                        <a:t>/</a:t>
                      </a:r>
                      <a:r>
                        <a:rPr lang="zh-CN" sz="1700" kern="100" dirty="0">
                          <a:effectLst/>
                        </a:rPr>
                        <a:t>用户需求</a:t>
                      </a:r>
                      <a:r>
                        <a:rPr lang="en-US" sz="1700" kern="100" dirty="0">
                          <a:effectLst/>
                        </a:rPr>
                        <a:t>,</a:t>
                      </a:r>
                      <a:r>
                        <a:rPr lang="zh-CN" sz="1700" kern="100" dirty="0">
                          <a:effectLst/>
                        </a:rPr>
                        <a:t>进行功能优化设计</a:t>
                      </a:r>
                      <a:r>
                        <a:rPr lang="en-US" sz="1700" kern="100" dirty="0">
                          <a:effectLst/>
                        </a:rPr>
                        <a:t>,</a:t>
                      </a:r>
                      <a:r>
                        <a:rPr lang="zh-CN" sz="1700" kern="100" dirty="0">
                          <a:effectLst/>
                        </a:rPr>
                        <a:t>持续优化现有产品功能；协助</a:t>
                      </a:r>
                      <a:r>
                        <a:rPr lang="en-US" sz="1700" kern="100" dirty="0">
                          <a:effectLst/>
                        </a:rPr>
                        <a:t>UI</a:t>
                      </a:r>
                      <a:r>
                        <a:rPr lang="zh-CN" sz="1700" kern="100" dirty="0">
                          <a:effectLst/>
                        </a:rPr>
                        <a:t>完成效果图</a:t>
                      </a:r>
                      <a:r>
                        <a:rPr lang="en-US" sz="1700" kern="100" dirty="0">
                          <a:effectLst/>
                        </a:rPr>
                        <a:t>,</a:t>
                      </a:r>
                      <a:r>
                        <a:rPr lang="zh-CN" sz="1700" kern="100" dirty="0">
                          <a:effectLst/>
                        </a:rPr>
                        <a:t>需要与研发人员、测试人员沟通</a:t>
                      </a:r>
                      <a:r>
                        <a:rPr lang="en-US" sz="1700" kern="100" dirty="0">
                          <a:effectLst/>
                        </a:rPr>
                        <a:t>,</a:t>
                      </a:r>
                      <a:r>
                        <a:rPr lang="zh-CN" sz="1700" kern="100" dirty="0">
                          <a:effectLst/>
                        </a:rPr>
                        <a:t>及时解决开发过程中遇到的问题；及时解答内部人员对系统功能的疑问</a:t>
                      </a:r>
                      <a:r>
                        <a:rPr lang="en-US" sz="1700" kern="100" dirty="0">
                          <a:effectLst/>
                        </a:rPr>
                        <a:t>,</a:t>
                      </a:r>
                      <a:r>
                        <a:rPr lang="zh-CN" sz="1700" kern="100" dirty="0">
                          <a:effectLst/>
                        </a:rPr>
                        <a:t>如果系统出现问题</a:t>
                      </a:r>
                      <a:r>
                        <a:rPr lang="en-US" sz="1700" kern="100" dirty="0">
                          <a:effectLst/>
                        </a:rPr>
                        <a:t>,</a:t>
                      </a:r>
                      <a:r>
                        <a:rPr lang="zh-CN" sz="1700" kern="100" dirty="0">
                          <a:effectLst/>
                        </a:rPr>
                        <a:t>要及时收集并通知开发人员修改问题。</a:t>
                      </a:r>
                      <a:endParaRPr lang="zh-CN" sz="1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2876334335"/>
                  </a:ext>
                </a:extLst>
              </a:tr>
              <a:tr h="527539">
                <a:tc>
                  <a:txBody>
                    <a:bodyPr/>
                    <a:lstStyle/>
                    <a:p>
                      <a:pPr algn="ctr">
                        <a:spcAft>
                          <a:spcPts val="0"/>
                        </a:spcAft>
                      </a:pPr>
                      <a:r>
                        <a:rPr lang="zh-CN" sz="1700" kern="100">
                          <a:effectLst/>
                        </a:rPr>
                        <a:t>需求获取员</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700" kern="100">
                          <a:effectLst/>
                        </a:rPr>
                        <a:t>严翔宇</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700" kern="100">
                          <a:effectLst/>
                        </a:rPr>
                        <a:t>主要负责对需求的获取与开发。</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2896520931"/>
                  </a:ext>
                </a:extLst>
              </a:tr>
              <a:tr h="527539">
                <a:tc>
                  <a:txBody>
                    <a:bodyPr/>
                    <a:lstStyle/>
                    <a:p>
                      <a:pPr algn="ctr">
                        <a:spcAft>
                          <a:spcPts val="0"/>
                        </a:spcAft>
                      </a:pPr>
                      <a:r>
                        <a:rPr lang="zh-CN" sz="1700" kern="100">
                          <a:effectLst/>
                        </a:rPr>
                        <a:t>需求验证员</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700" kern="100">
                          <a:effectLst/>
                        </a:rPr>
                        <a:t>陈俊杉</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700" kern="100">
                          <a:effectLst/>
                        </a:rPr>
                        <a:t>为使需求规格说明满足要求标准，必须在最终定稿的需求规格说明传递给相关人员之前进行严格的验证。</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3369196718"/>
                  </a:ext>
                </a:extLst>
              </a:tr>
              <a:tr h="1055077">
                <a:tc>
                  <a:txBody>
                    <a:bodyPr/>
                    <a:lstStyle/>
                    <a:p>
                      <a:pPr algn="ctr">
                        <a:spcAft>
                          <a:spcPts val="0"/>
                        </a:spcAft>
                      </a:pPr>
                      <a:r>
                        <a:rPr lang="zh-CN" sz="1700" kern="100">
                          <a:effectLst/>
                        </a:rPr>
                        <a:t>需求分析员</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700" kern="100">
                          <a:effectLst/>
                        </a:rPr>
                        <a:t>陈　维</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700" kern="100">
                          <a:effectLst/>
                        </a:rPr>
                        <a:t>需求分析员主要负责对需求经行深入细致的调研和分析，准确理解用户和项目的功能、性能、可靠性等具体要求，将用户非形式的需求表述转化为完整的需求定义，从而确定系统必须做什么的过程。</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3181034932"/>
                  </a:ext>
                </a:extLst>
              </a:tr>
              <a:tr h="1318847">
                <a:tc>
                  <a:txBody>
                    <a:bodyPr/>
                    <a:lstStyle/>
                    <a:p>
                      <a:pPr algn="ctr">
                        <a:spcAft>
                          <a:spcPts val="0"/>
                        </a:spcAft>
                      </a:pPr>
                      <a:r>
                        <a:rPr lang="zh-CN" sz="1700" kern="100">
                          <a:effectLst/>
                        </a:rPr>
                        <a:t>项目管理员</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700" kern="100">
                          <a:effectLst/>
                        </a:rPr>
                        <a:t>杨　溢</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700" kern="100" dirty="0">
                          <a:effectLst/>
                        </a:rPr>
                        <a:t>优化项目日程安排和日常管理；项目关键节点控制：指导项目小组按关键节点要求完成提交物提交，监督项目进程、组织节点评审会评审提交物的质量、提交节点评审建议；项目沟通；项目运作过程中的问题解决；项目计划、产品周期计划的制定、维护和监督。</a:t>
                      </a:r>
                      <a:endParaRPr lang="zh-CN" sz="1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744245562"/>
                  </a:ext>
                </a:extLst>
              </a:tr>
            </a:tbl>
          </a:graphicData>
        </a:graphic>
      </p:graphicFrame>
    </p:spTree>
    <p:extLst>
      <p:ext uri="{BB962C8B-B14F-4D97-AF65-F5344CB8AC3E}">
        <p14:creationId xmlns:p14="http://schemas.microsoft.com/office/powerpoint/2010/main" val="5948039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4072199"/>
            <a:ext cx="2457321" cy="523220"/>
          </a:xfrm>
          <a:prstGeom prst="rect">
            <a:avLst/>
          </a:prstGeom>
          <a:noFill/>
        </p:spPr>
        <p:txBody>
          <a:bodyPr wrap="square" rtlCol="0">
            <a:spAutoFit/>
          </a:bodyPr>
          <a:lstStyle/>
          <a:p>
            <a:r>
              <a:rPr lang="zh-CN" altLang="en-US" sz="2800" b="1" dirty="0"/>
              <a:t>进度</a:t>
            </a:r>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1.2</a:t>
            </a:r>
            <a:endParaRPr lang="zh-CN" altLang="en-US" sz="2400" b="1" dirty="0">
              <a:solidFill>
                <a:schemeClr val="tx1"/>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4040760409"/>
              </p:ext>
            </p:extLst>
          </p:nvPr>
        </p:nvGraphicFramePr>
        <p:xfrm>
          <a:off x="4179496" y="2438090"/>
          <a:ext cx="6349420" cy="3268218"/>
        </p:xfrm>
        <a:graphic>
          <a:graphicData uri="http://schemas.openxmlformats.org/drawingml/2006/table">
            <a:tbl>
              <a:tblPr>
                <a:tableStyleId>{5C22544A-7EE6-4342-B048-85BDC9FD1C3A}</a:tableStyleId>
              </a:tblPr>
              <a:tblGrid>
                <a:gridCol w="981479">
                  <a:extLst>
                    <a:ext uri="{9D8B030D-6E8A-4147-A177-3AD203B41FA5}">
                      <a16:colId xmlns:a16="http://schemas.microsoft.com/office/drawing/2014/main" xmlns="" val="237881932"/>
                    </a:ext>
                  </a:extLst>
                </a:gridCol>
                <a:gridCol w="3771375">
                  <a:extLst>
                    <a:ext uri="{9D8B030D-6E8A-4147-A177-3AD203B41FA5}">
                      <a16:colId xmlns:a16="http://schemas.microsoft.com/office/drawing/2014/main" xmlns="" val="4218703472"/>
                    </a:ext>
                  </a:extLst>
                </a:gridCol>
                <a:gridCol w="1596566">
                  <a:extLst>
                    <a:ext uri="{9D8B030D-6E8A-4147-A177-3AD203B41FA5}">
                      <a16:colId xmlns:a16="http://schemas.microsoft.com/office/drawing/2014/main" xmlns="" val="4261017159"/>
                    </a:ext>
                  </a:extLst>
                </a:gridCol>
              </a:tblGrid>
              <a:tr h="395767">
                <a:tc>
                  <a:txBody>
                    <a:bodyPr/>
                    <a:lstStyle/>
                    <a:p>
                      <a:pPr algn="ctr">
                        <a:spcAft>
                          <a:spcPts val="0"/>
                        </a:spcAft>
                      </a:pPr>
                      <a:r>
                        <a:rPr lang="zh-CN" sz="2000" kern="100" dirty="0">
                          <a:effectLst/>
                        </a:rPr>
                        <a:t>序号</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名称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完成时间</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915257061"/>
                  </a:ext>
                </a:extLst>
              </a:tr>
              <a:tr h="395767">
                <a:tc>
                  <a:txBody>
                    <a:bodyPr/>
                    <a:lstStyle/>
                    <a:p>
                      <a:pPr algn="ctr">
                        <a:spcAft>
                          <a:spcPts val="0"/>
                        </a:spcAft>
                      </a:pPr>
                      <a:r>
                        <a:rPr lang="en-US" sz="2000" kern="100">
                          <a:effectLst/>
                        </a:rPr>
                        <a:t>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《项目可行性报告》</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2018-9-28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641946806"/>
                  </a:ext>
                </a:extLst>
              </a:tr>
              <a:tr h="395767">
                <a:tc>
                  <a:txBody>
                    <a:bodyPr/>
                    <a:lstStyle/>
                    <a:p>
                      <a:pPr algn="ctr">
                        <a:spcAft>
                          <a:spcPts val="0"/>
                        </a:spcAft>
                      </a:pPr>
                      <a:r>
                        <a:rPr lang="en-US" sz="2000" kern="100">
                          <a:effectLst/>
                        </a:rPr>
                        <a:t>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《项目章程》</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2018-9-29</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327972636"/>
                  </a:ext>
                </a:extLst>
              </a:tr>
              <a:tr h="395767">
                <a:tc>
                  <a:txBody>
                    <a:bodyPr/>
                    <a:lstStyle/>
                    <a:p>
                      <a:pPr algn="ctr">
                        <a:spcAft>
                          <a:spcPts val="0"/>
                        </a:spcAft>
                      </a:pPr>
                      <a:r>
                        <a:rPr lang="en-US" sz="2000" kern="100">
                          <a:effectLst/>
                        </a:rPr>
                        <a:t>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《需求工程计划》</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2018-11-25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497499305"/>
                  </a:ext>
                </a:extLst>
              </a:tr>
              <a:tr h="395767">
                <a:tc>
                  <a:txBody>
                    <a:bodyPr/>
                    <a:lstStyle/>
                    <a:p>
                      <a:pPr algn="ctr">
                        <a:spcAft>
                          <a:spcPts val="0"/>
                        </a:spcAft>
                      </a:pPr>
                      <a:r>
                        <a:rPr lang="en-US" sz="2000" kern="100">
                          <a:effectLst/>
                        </a:rPr>
                        <a:t>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《软件需求规格说明书》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2018-12-17</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672867621"/>
                  </a:ext>
                </a:extLst>
              </a:tr>
              <a:tr h="395767">
                <a:tc>
                  <a:txBody>
                    <a:bodyPr/>
                    <a:lstStyle/>
                    <a:p>
                      <a:pPr algn="ctr">
                        <a:spcAft>
                          <a:spcPts val="0"/>
                        </a:spcAft>
                      </a:pPr>
                      <a:r>
                        <a:rPr lang="en-US" sz="2000" kern="100">
                          <a:effectLst/>
                        </a:rPr>
                        <a:t>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《需求开发计划》</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smtClean="0">
                          <a:effectLst/>
                        </a:rPr>
                        <a:t>2018-1</a:t>
                      </a:r>
                      <a:r>
                        <a:rPr lang="en-US" altLang="zh-CN" sz="2000" kern="100" dirty="0" smtClean="0">
                          <a:effectLst/>
                        </a:rPr>
                        <a:t>2</a:t>
                      </a:r>
                      <a:r>
                        <a:rPr lang="en-US" sz="2000" kern="100" dirty="0" smtClean="0">
                          <a:effectLst/>
                        </a:rPr>
                        <a:t>-18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476361799"/>
                  </a:ext>
                </a:extLst>
              </a:tr>
              <a:tr h="395767">
                <a:tc>
                  <a:txBody>
                    <a:bodyPr/>
                    <a:lstStyle/>
                    <a:p>
                      <a:pPr algn="ctr">
                        <a:spcAft>
                          <a:spcPts val="0"/>
                        </a:spcAft>
                      </a:pPr>
                      <a:r>
                        <a:rPr lang="en-US" sz="2000" kern="100">
                          <a:effectLst/>
                        </a:rPr>
                        <a:t>7</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《软件需求变更文档》</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2018-12-29</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044667884"/>
                  </a:ext>
                </a:extLst>
              </a:tr>
              <a:tr h="497849">
                <a:tc>
                  <a:txBody>
                    <a:bodyPr/>
                    <a:lstStyle/>
                    <a:p>
                      <a:pPr algn="ctr">
                        <a:spcAft>
                          <a:spcPts val="0"/>
                        </a:spcAft>
                      </a:pPr>
                      <a:r>
                        <a:rPr lang="en-US" sz="2000" kern="100">
                          <a:effectLst/>
                        </a:rPr>
                        <a:t>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《项目总结报告》</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2019-1-12</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4198189084"/>
                  </a:ext>
                </a:extLst>
              </a:tr>
            </a:tbl>
          </a:graphicData>
        </a:graphic>
      </p:graphicFrame>
    </p:spTree>
    <p:extLst>
      <p:ext uri="{BB962C8B-B14F-4D97-AF65-F5344CB8AC3E}">
        <p14:creationId xmlns:p14="http://schemas.microsoft.com/office/powerpoint/2010/main" val="32105644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4072199"/>
            <a:ext cx="2457321" cy="523220"/>
          </a:xfrm>
          <a:prstGeom prst="rect">
            <a:avLst/>
          </a:prstGeom>
          <a:noFill/>
        </p:spPr>
        <p:txBody>
          <a:bodyPr wrap="square" rtlCol="0">
            <a:spAutoFit/>
          </a:bodyPr>
          <a:lstStyle/>
          <a:p>
            <a:r>
              <a:rPr lang="zh-CN" altLang="en-US" sz="2800" b="1" dirty="0" smtClean="0"/>
              <a:t>预算</a:t>
            </a:r>
            <a:endParaRPr lang="zh-CN" altLang="en-US" sz="2800" b="1" dirty="0"/>
          </a:p>
        </p:txBody>
      </p:sp>
      <p:sp>
        <p:nvSpPr>
          <p:cNvPr id="12" name="矩形 11"/>
          <p:cNvSpPr/>
          <p:nvPr/>
        </p:nvSpPr>
        <p:spPr>
          <a:xfrm>
            <a:off x="3954816" y="2666328"/>
            <a:ext cx="7019731" cy="1077218"/>
          </a:xfrm>
          <a:prstGeom prst="rect">
            <a:avLst/>
          </a:prstGeom>
        </p:spPr>
        <p:txBody>
          <a:bodyPr wrap="square">
            <a:spAutoFit/>
          </a:bodyPr>
          <a:lstStyle/>
          <a:p>
            <a:pPr lvl="0"/>
            <a:r>
              <a:rPr lang="en-US" altLang="zh-CN" sz="3200" dirty="0" smtClean="0"/>
              <a:t>	</a:t>
            </a:r>
            <a:r>
              <a:rPr lang="zh-CN" altLang="en-US" sz="3200" dirty="0"/>
              <a:t>本项目组</a:t>
            </a:r>
            <a:r>
              <a:rPr lang="zh-CN" altLang="en-US" sz="3200" dirty="0" smtClean="0"/>
              <a:t>预算</a:t>
            </a:r>
            <a:r>
              <a:rPr lang="en-US" altLang="zh-CN" sz="3200" dirty="0" smtClean="0"/>
              <a:t>21</a:t>
            </a:r>
            <a:r>
              <a:rPr lang="zh-CN" altLang="en-US" sz="3200" dirty="0" smtClean="0"/>
              <a:t>，</a:t>
            </a:r>
            <a:r>
              <a:rPr lang="en-US" altLang="zh-CN" sz="3200" dirty="0"/>
              <a:t>9</a:t>
            </a:r>
            <a:r>
              <a:rPr lang="en-US" altLang="zh-CN" sz="3200" dirty="0" smtClean="0"/>
              <a:t>00</a:t>
            </a:r>
            <a:r>
              <a:rPr lang="zh-CN" altLang="en-US" sz="3200" dirty="0"/>
              <a:t>元人民币，不够可后期追加。</a:t>
            </a:r>
            <a:endParaRPr lang="zh-CN" altLang="zh-CN" sz="3200"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1.3</a:t>
            </a:r>
            <a:endParaRPr lang="zh-CN" altLang="en-US" sz="2400" b="1" dirty="0">
              <a:solidFill>
                <a:schemeClr val="tx1"/>
              </a:solidFill>
            </a:endParaRPr>
          </a:p>
        </p:txBody>
      </p:sp>
    </p:spTree>
    <p:extLst>
      <p:ext uri="{BB962C8B-B14F-4D97-AF65-F5344CB8AC3E}">
        <p14:creationId xmlns:p14="http://schemas.microsoft.com/office/powerpoint/2010/main" val="41323607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4072199"/>
            <a:ext cx="2457321" cy="523220"/>
          </a:xfrm>
          <a:prstGeom prst="rect">
            <a:avLst/>
          </a:prstGeom>
          <a:noFill/>
        </p:spPr>
        <p:txBody>
          <a:bodyPr wrap="square" rtlCol="0">
            <a:spAutoFit/>
          </a:bodyPr>
          <a:lstStyle/>
          <a:p>
            <a:r>
              <a:rPr lang="zh-CN" altLang="en-US" sz="2800" b="1" dirty="0"/>
              <a:t>关键问题</a:t>
            </a:r>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1</a:t>
            </a:r>
            <a:r>
              <a:rPr lang="en-US" altLang="zh-CN" sz="2400" b="1" dirty="0" smtClean="0">
                <a:solidFill>
                  <a:schemeClr val="tx1"/>
                </a:solidFill>
              </a:rPr>
              <a:t>.4</a:t>
            </a:r>
            <a:endParaRPr lang="zh-CN" altLang="en-US" sz="2400" b="1" dirty="0">
              <a:solidFill>
                <a:schemeClr val="tx1"/>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208369755"/>
              </p:ext>
            </p:extLst>
          </p:nvPr>
        </p:nvGraphicFramePr>
        <p:xfrm>
          <a:off x="3496815" y="2538822"/>
          <a:ext cx="8128000" cy="2468880"/>
        </p:xfrm>
        <a:graphic>
          <a:graphicData uri="http://schemas.openxmlformats.org/drawingml/2006/table">
            <a:tbl>
              <a:tblPr firstCol="1" bandRow="1">
                <a:tableStyleId>{5C22544A-7EE6-4342-B048-85BDC9FD1C3A}</a:tableStyleId>
              </a:tblPr>
              <a:tblGrid>
                <a:gridCol w="4064000">
                  <a:extLst>
                    <a:ext uri="{9D8B030D-6E8A-4147-A177-3AD203B41FA5}">
                      <a16:colId xmlns:a16="http://schemas.microsoft.com/office/drawing/2014/main" xmlns="" val="693751201"/>
                    </a:ext>
                  </a:extLst>
                </a:gridCol>
                <a:gridCol w="4064000">
                  <a:extLst>
                    <a:ext uri="{9D8B030D-6E8A-4147-A177-3AD203B41FA5}">
                      <a16:colId xmlns:a16="http://schemas.microsoft.com/office/drawing/2014/main" xmlns="" val="1271494903"/>
                    </a:ext>
                  </a:extLst>
                </a:gridCol>
              </a:tblGrid>
              <a:tr h="370840">
                <a:tc>
                  <a:txBody>
                    <a:bodyPr/>
                    <a:lstStyle/>
                    <a:p>
                      <a:r>
                        <a:rPr lang="zh-CN" altLang="zh-CN" sz="2400" kern="100" dirty="0" smtClean="0">
                          <a:latin typeface="Calibri" panose="020F0502020204030204" pitchFamily="34" charset="0"/>
                          <a:cs typeface="Times New Roman" panose="02020603050405020304" pitchFamily="18" charset="0"/>
                        </a:rPr>
                        <a:t>需求方面</a:t>
                      </a:r>
                      <a:endParaRPr lang="zh-CN"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2400" kern="100" dirty="0" smtClean="0">
                          <a:latin typeface="Calibri" panose="020F0502020204030204" pitchFamily="34" charset="0"/>
                          <a:cs typeface="Times New Roman" panose="02020603050405020304" pitchFamily="18" charset="0"/>
                        </a:rPr>
                        <a:t>需求方面不能出错，出错会导致项目的直接失败</a:t>
                      </a:r>
                    </a:p>
                  </a:txBody>
                  <a:tcPr/>
                </a:tc>
                <a:extLst>
                  <a:ext uri="{0D108BD9-81ED-4DB2-BD59-A6C34878D82A}">
                    <a16:rowId xmlns:a16="http://schemas.microsoft.com/office/drawing/2014/main" xmlns="" val="134295396"/>
                  </a:ext>
                </a:extLst>
              </a:tr>
              <a:tr h="370840">
                <a:tc>
                  <a:txBody>
                    <a:bodyPr/>
                    <a:lstStyle/>
                    <a:p>
                      <a:r>
                        <a:rPr lang="zh-CN" altLang="zh-CN" sz="2400" kern="100" dirty="0" smtClean="0">
                          <a:latin typeface="Calibri" panose="020F0502020204030204" pitchFamily="34" charset="0"/>
                          <a:cs typeface="Times New Roman" panose="02020603050405020304" pitchFamily="18" charset="0"/>
                        </a:rPr>
                        <a:t>技术方面</a:t>
                      </a:r>
                      <a:endParaRPr lang="zh-CN"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2400" kern="100" dirty="0" smtClean="0">
                          <a:latin typeface="Calibri" panose="020F0502020204030204" pitchFamily="34" charset="0"/>
                          <a:cs typeface="Times New Roman" panose="02020603050405020304" pitchFamily="18" charset="0"/>
                        </a:rPr>
                        <a:t>简单的问题可以解决，界面等复杂的制作需要学习与分工协作</a:t>
                      </a:r>
                    </a:p>
                  </a:txBody>
                  <a:tcPr/>
                </a:tc>
                <a:extLst>
                  <a:ext uri="{0D108BD9-81ED-4DB2-BD59-A6C34878D82A}">
                    <a16:rowId xmlns:a16="http://schemas.microsoft.com/office/drawing/2014/main" xmlns="" val="995408692"/>
                  </a:ext>
                </a:extLst>
              </a:tr>
              <a:tr h="370840">
                <a:tc>
                  <a:txBody>
                    <a:bodyPr/>
                    <a:lstStyle/>
                    <a:p>
                      <a:r>
                        <a:rPr lang="zh-CN" altLang="zh-CN" sz="2400" kern="100" dirty="0" smtClean="0">
                          <a:latin typeface="Calibri" panose="020F0502020204030204" pitchFamily="34" charset="0"/>
                          <a:cs typeface="Times New Roman" panose="02020603050405020304" pitchFamily="18" charset="0"/>
                        </a:rPr>
                        <a:t>风险控制</a:t>
                      </a:r>
                      <a:endParaRPr lang="zh-CN"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2400" kern="100" dirty="0" smtClean="0">
                          <a:latin typeface="Calibri" panose="020F0502020204030204" pitchFamily="34" charset="0"/>
                          <a:cs typeface="Times New Roman" panose="02020603050405020304" pitchFamily="18" charset="0"/>
                        </a:rPr>
                        <a:t>详细见风险管理</a:t>
                      </a:r>
                    </a:p>
                  </a:txBody>
                  <a:tcPr/>
                </a:tc>
                <a:extLst>
                  <a:ext uri="{0D108BD9-81ED-4DB2-BD59-A6C34878D82A}">
                    <a16:rowId xmlns:a16="http://schemas.microsoft.com/office/drawing/2014/main" xmlns="" val="4185084565"/>
                  </a:ext>
                </a:extLst>
              </a:tr>
            </a:tbl>
          </a:graphicData>
        </a:graphic>
      </p:graphicFrame>
    </p:spTree>
    <p:extLst>
      <p:ext uri="{BB962C8B-B14F-4D97-AF65-F5344CB8AC3E}">
        <p14:creationId xmlns:p14="http://schemas.microsoft.com/office/powerpoint/2010/main" val="11220802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p:nvPr/>
        </p:nvSpPr>
        <p:spPr>
          <a:xfrm>
            <a:off x="1110199" y="1630245"/>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548345" y="1097011"/>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29466" y="3187043"/>
            <a:ext cx="2452347" cy="769441"/>
          </a:xfrm>
          <a:prstGeom prst="rect">
            <a:avLst/>
          </a:prstGeom>
          <a:noFill/>
        </p:spPr>
        <p:txBody>
          <a:bodyPr wrap="square" rtlCol="0">
            <a:spAutoFit/>
          </a:bodyPr>
          <a:lstStyle/>
          <a:p>
            <a:pPr algn="ctr"/>
            <a:r>
              <a:rPr lang="zh-CN" altLang="en-US" sz="4400" b="1" dirty="0" smtClean="0"/>
              <a:t>支持条件</a:t>
            </a:r>
            <a:endParaRPr lang="zh-CN" altLang="en-US" sz="4400" b="1" dirty="0"/>
          </a:p>
        </p:txBody>
      </p:sp>
      <p:sp>
        <p:nvSpPr>
          <p:cNvPr id="7" name="正五边形 6"/>
          <p:cNvSpPr/>
          <p:nvPr/>
        </p:nvSpPr>
        <p:spPr>
          <a:xfrm>
            <a:off x="3986132" y="1450820"/>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chemeClr val="tx1"/>
                </a:solidFill>
              </a:rPr>
              <a:t>2</a:t>
            </a:r>
            <a:endParaRPr lang="zh-CN" altLang="en-US" sz="4400" b="1" dirty="0">
              <a:solidFill>
                <a:schemeClr val="tx1"/>
              </a:solidFill>
            </a:endParaRPr>
          </a:p>
        </p:txBody>
      </p:sp>
      <p:cxnSp>
        <p:nvCxnSpPr>
          <p:cNvPr id="20" name="直接连接符 19"/>
          <p:cNvCxnSpPr>
            <a:endCxn id="23" idx="0"/>
          </p:cNvCxnSpPr>
          <p:nvPr/>
        </p:nvCxnSpPr>
        <p:spPr>
          <a:xfrm>
            <a:off x="7119257" y="1222310"/>
            <a:ext cx="6033" cy="730896"/>
          </a:xfrm>
          <a:prstGeom prst="line">
            <a:avLst/>
          </a:prstGeom>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7066974" y="1222309"/>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7641772" y="1095959"/>
            <a:ext cx="2813591"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2.1-</a:t>
            </a:r>
            <a:r>
              <a:rPr lang="zh-CN" altLang="en-US" sz="2400" dirty="0">
                <a:latin typeface="华文行楷" pitchFamily="2" charset="-122"/>
                <a:ea typeface="华文行楷" pitchFamily="2" charset="-122"/>
              </a:rPr>
              <a:t>计算机系统支持</a:t>
            </a:r>
          </a:p>
        </p:txBody>
      </p:sp>
      <p:sp>
        <p:nvSpPr>
          <p:cNvPr id="23" name="椭圆 22"/>
          <p:cNvSpPr/>
          <p:nvPr/>
        </p:nvSpPr>
        <p:spPr>
          <a:xfrm>
            <a:off x="7066974" y="1953206"/>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7641772" y="1780689"/>
            <a:ext cx="3480440"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2.2-</a:t>
            </a:r>
            <a:r>
              <a:rPr lang="zh-CN" altLang="en-US" sz="2400" dirty="0">
                <a:latin typeface="华文行楷" pitchFamily="2" charset="-122"/>
                <a:ea typeface="华文行楷" pitchFamily="2" charset="-122"/>
              </a:rPr>
              <a:t>需由用户承担的工作</a:t>
            </a:r>
          </a:p>
        </p:txBody>
      </p:sp>
    </p:spTree>
    <p:extLst>
      <p:ext uri="{BB962C8B-B14F-4D97-AF65-F5344CB8AC3E}">
        <p14:creationId xmlns:p14="http://schemas.microsoft.com/office/powerpoint/2010/main" val="20034473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4072199"/>
            <a:ext cx="1625929" cy="954107"/>
          </a:xfrm>
          <a:prstGeom prst="rect">
            <a:avLst/>
          </a:prstGeom>
          <a:noFill/>
        </p:spPr>
        <p:txBody>
          <a:bodyPr wrap="square" rtlCol="0">
            <a:spAutoFit/>
          </a:bodyPr>
          <a:lstStyle/>
          <a:p>
            <a:r>
              <a:rPr lang="zh-CN" altLang="en-US" sz="2800" b="1" dirty="0"/>
              <a:t>计算机系统支持</a:t>
            </a:r>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2.1</a:t>
            </a:r>
            <a:endParaRPr lang="zh-CN" altLang="en-US" sz="2400" b="1" dirty="0">
              <a:solidFill>
                <a:schemeClr val="tx1"/>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191492495"/>
              </p:ext>
            </p:extLst>
          </p:nvPr>
        </p:nvGraphicFramePr>
        <p:xfrm>
          <a:off x="3520646" y="2301695"/>
          <a:ext cx="7825016" cy="3561206"/>
        </p:xfrm>
        <a:graphic>
          <a:graphicData uri="http://schemas.openxmlformats.org/drawingml/2006/table">
            <a:tbl>
              <a:tblPr firstRow="1" firstCol="1" bandRow="1">
                <a:tableStyleId>{5C22544A-7EE6-4342-B048-85BDC9FD1C3A}</a:tableStyleId>
              </a:tblPr>
              <a:tblGrid>
                <a:gridCol w="1723506">
                  <a:extLst>
                    <a:ext uri="{9D8B030D-6E8A-4147-A177-3AD203B41FA5}">
                      <a16:colId xmlns:a16="http://schemas.microsoft.com/office/drawing/2014/main" xmlns="" val="3823576535"/>
                    </a:ext>
                  </a:extLst>
                </a:gridCol>
                <a:gridCol w="663391">
                  <a:extLst>
                    <a:ext uri="{9D8B030D-6E8A-4147-A177-3AD203B41FA5}">
                      <a16:colId xmlns:a16="http://schemas.microsoft.com/office/drawing/2014/main" xmlns="" val="66865836"/>
                    </a:ext>
                  </a:extLst>
                </a:gridCol>
                <a:gridCol w="1989236">
                  <a:extLst>
                    <a:ext uri="{9D8B030D-6E8A-4147-A177-3AD203B41FA5}">
                      <a16:colId xmlns:a16="http://schemas.microsoft.com/office/drawing/2014/main" xmlns="" val="1129415610"/>
                    </a:ext>
                  </a:extLst>
                </a:gridCol>
                <a:gridCol w="1990172">
                  <a:extLst>
                    <a:ext uri="{9D8B030D-6E8A-4147-A177-3AD203B41FA5}">
                      <a16:colId xmlns:a16="http://schemas.microsoft.com/office/drawing/2014/main" xmlns="" val="12279955"/>
                    </a:ext>
                  </a:extLst>
                </a:gridCol>
                <a:gridCol w="1458711">
                  <a:extLst>
                    <a:ext uri="{9D8B030D-6E8A-4147-A177-3AD203B41FA5}">
                      <a16:colId xmlns:a16="http://schemas.microsoft.com/office/drawing/2014/main" xmlns="" val="3997225054"/>
                    </a:ext>
                  </a:extLst>
                </a:gridCol>
              </a:tblGrid>
              <a:tr h="635126">
                <a:tc>
                  <a:txBody>
                    <a:bodyPr/>
                    <a:lstStyle/>
                    <a:p>
                      <a:pPr algn="ctr">
                        <a:spcAft>
                          <a:spcPts val="0"/>
                        </a:spcAft>
                      </a:pPr>
                      <a:r>
                        <a:rPr lang="zh-CN" sz="2400" kern="100">
                          <a:effectLst/>
                        </a:rPr>
                        <a:t>软硬件资源名称</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400" kern="0">
                          <a:effectLst/>
                        </a:rPr>
                        <a:t>数量</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400" kern="100">
                          <a:effectLst/>
                        </a:rPr>
                        <a:t>详细配置</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400" kern="100">
                          <a:effectLst/>
                        </a:rPr>
                        <a:t>获取方式和到位时间</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400" kern="100">
                          <a:effectLst/>
                        </a:rPr>
                        <a:t>备注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4273604225"/>
                  </a:ext>
                </a:extLst>
              </a:tr>
              <a:tr h="1612612">
                <a:tc>
                  <a:txBody>
                    <a:bodyPr/>
                    <a:lstStyle/>
                    <a:p>
                      <a:pPr algn="ctr">
                        <a:spcAft>
                          <a:spcPts val="0"/>
                        </a:spcAft>
                      </a:pPr>
                      <a:r>
                        <a:rPr lang="zh-CN" sz="2400" kern="100">
                          <a:effectLst/>
                        </a:rPr>
                        <a:t>计算机</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400" kern="100">
                          <a:effectLst/>
                        </a:rPr>
                        <a:t>5</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2400" kern="100">
                          <a:effectLst/>
                        </a:rPr>
                        <a:t>CPU:2</a:t>
                      </a:r>
                      <a:r>
                        <a:rPr lang="zh-CN" sz="2400" kern="100">
                          <a:effectLst/>
                        </a:rPr>
                        <a:t>核及以上</a:t>
                      </a:r>
                    </a:p>
                    <a:p>
                      <a:pPr algn="l">
                        <a:spcAft>
                          <a:spcPts val="0"/>
                        </a:spcAft>
                      </a:pPr>
                      <a:r>
                        <a:rPr lang="zh-CN" sz="2400" kern="100">
                          <a:effectLst/>
                        </a:rPr>
                        <a:t>内存</a:t>
                      </a:r>
                      <a:r>
                        <a:rPr lang="en-US" sz="2400" kern="100">
                          <a:effectLst/>
                        </a:rPr>
                        <a:t>:4g</a:t>
                      </a:r>
                      <a:endParaRPr lang="zh-CN" sz="2400" kern="100">
                        <a:effectLst/>
                      </a:endParaRPr>
                    </a:p>
                    <a:p>
                      <a:pPr algn="l">
                        <a:spcAft>
                          <a:spcPts val="0"/>
                        </a:spcAft>
                      </a:pPr>
                      <a:r>
                        <a:rPr lang="zh-CN" sz="2400" kern="100">
                          <a:effectLst/>
                        </a:rPr>
                        <a:t>硬盘大小</a:t>
                      </a:r>
                      <a:r>
                        <a:rPr lang="en-US" sz="2400" kern="100">
                          <a:effectLst/>
                        </a:rPr>
                        <a:t>:60G</a:t>
                      </a:r>
                      <a:endParaRPr lang="zh-CN" sz="2400" kern="100">
                        <a:effectLst/>
                      </a:endParaRPr>
                    </a:p>
                    <a:p>
                      <a:pPr algn="l">
                        <a:spcAft>
                          <a:spcPts val="0"/>
                        </a:spcAft>
                      </a:pPr>
                      <a:r>
                        <a:rPr lang="zh-CN" sz="2400" kern="100">
                          <a:effectLst/>
                        </a:rPr>
                        <a:t>操作系统</a:t>
                      </a:r>
                      <a:r>
                        <a:rPr lang="en-US" sz="2400" kern="100">
                          <a:effectLst/>
                        </a:rPr>
                        <a:t>:Windows 7</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400" kern="0">
                          <a:effectLst/>
                        </a:rPr>
                        <a:t>已存在，</a:t>
                      </a:r>
                      <a:r>
                        <a:rPr lang="en-US" sz="2400" kern="0">
                          <a:effectLst/>
                        </a:rPr>
                        <a:t>VMware</a:t>
                      </a:r>
                      <a:r>
                        <a:rPr lang="zh-CN" sz="2400" kern="0">
                          <a:effectLst/>
                        </a:rPr>
                        <a:t>虚拟机安装</a:t>
                      </a:r>
                      <a:r>
                        <a:rPr lang="en-US" sz="2400" kern="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2259595711"/>
                  </a:ext>
                </a:extLst>
              </a:tr>
              <a:tr h="635126">
                <a:tc>
                  <a:txBody>
                    <a:bodyPr/>
                    <a:lstStyle/>
                    <a:p>
                      <a:pPr algn="ctr">
                        <a:spcAft>
                          <a:spcPts val="0"/>
                        </a:spcAft>
                      </a:pPr>
                      <a:r>
                        <a:rPr lang="en-US" sz="2400" kern="100">
                          <a:effectLst/>
                        </a:rPr>
                        <a:t>……</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2400" kern="100">
                          <a:effectLst/>
                        </a:rPr>
                        <a:t>……</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400" kern="100">
                          <a:effectLst/>
                        </a:rPr>
                        <a:t>……</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2400" kern="100" dirty="0">
                          <a:effectLst/>
                        </a:rPr>
                        <a:t> </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3542992264"/>
                  </a:ext>
                </a:extLst>
              </a:tr>
            </a:tbl>
          </a:graphicData>
        </a:graphic>
      </p:graphicFrame>
    </p:spTree>
    <p:extLst>
      <p:ext uri="{BB962C8B-B14F-4D97-AF65-F5344CB8AC3E}">
        <p14:creationId xmlns:p14="http://schemas.microsoft.com/office/powerpoint/2010/main" val="60624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4072199"/>
            <a:ext cx="2457321" cy="954107"/>
          </a:xfrm>
          <a:prstGeom prst="rect">
            <a:avLst/>
          </a:prstGeom>
          <a:noFill/>
        </p:spPr>
        <p:txBody>
          <a:bodyPr wrap="square" rtlCol="0">
            <a:spAutoFit/>
          </a:bodyPr>
          <a:lstStyle/>
          <a:p>
            <a:r>
              <a:rPr lang="zh-CN" altLang="en-US" sz="2800" b="1" dirty="0"/>
              <a:t>需由用户承担的工作</a:t>
            </a:r>
          </a:p>
        </p:txBody>
      </p:sp>
      <p:sp>
        <p:nvSpPr>
          <p:cNvPr id="12" name="矩形 11"/>
          <p:cNvSpPr/>
          <p:nvPr/>
        </p:nvSpPr>
        <p:spPr>
          <a:xfrm>
            <a:off x="4372066" y="3403174"/>
            <a:ext cx="7019731" cy="1077218"/>
          </a:xfrm>
          <a:prstGeom prst="rect">
            <a:avLst/>
          </a:prstGeom>
        </p:spPr>
        <p:txBody>
          <a:bodyPr wrap="square">
            <a:spAutoFit/>
          </a:bodyPr>
          <a:lstStyle/>
          <a:p>
            <a:pPr lvl="0" algn="just">
              <a:spcAft>
                <a:spcPts val="0"/>
              </a:spcAft>
            </a:pPr>
            <a:r>
              <a:rPr lang="zh-CN" altLang="en-US" sz="3200" kern="100" dirty="0">
                <a:latin typeface="Calibri" panose="020F0502020204030204" pitchFamily="34" charset="0"/>
                <a:cs typeface="Times New Roman" panose="02020603050405020304" pitchFamily="18" charset="0"/>
              </a:rPr>
              <a:t>用户需要提供需求以及与项目组约定时间地点会谈。</a:t>
            </a:r>
            <a:endParaRPr lang="zh-CN" altLang="zh-CN" sz="3200" kern="100" dirty="0">
              <a:latin typeface="Calibri" panose="020F0502020204030204" pitchFamily="34" charset="0"/>
              <a:cs typeface="Times New Roman" panose="02020603050405020304" pitchFamily="18" charset="0"/>
            </a:endParaRPr>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2.2</a:t>
            </a:r>
            <a:endParaRPr lang="zh-CN" altLang="en-US" sz="2400" b="1" dirty="0">
              <a:solidFill>
                <a:schemeClr val="tx1"/>
              </a:solidFill>
            </a:endParaRPr>
          </a:p>
        </p:txBody>
      </p:sp>
    </p:spTree>
    <p:extLst>
      <p:ext uri="{BB962C8B-B14F-4D97-AF65-F5344CB8AC3E}">
        <p14:creationId xmlns:p14="http://schemas.microsoft.com/office/powerpoint/2010/main" val="18559731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p:nvPr/>
        </p:nvSpPr>
        <p:spPr>
          <a:xfrm>
            <a:off x="1110199" y="1630245"/>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548345" y="1097011"/>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33785" y="2914344"/>
            <a:ext cx="2452347" cy="769441"/>
          </a:xfrm>
          <a:prstGeom prst="rect">
            <a:avLst/>
          </a:prstGeom>
          <a:noFill/>
        </p:spPr>
        <p:txBody>
          <a:bodyPr wrap="square" rtlCol="0">
            <a:spAutoFit/>
          </a:bodyPr>
          <a:lstStyle/>
          <a:p>
            <a:pPr algn="ctr"/>
            <a:r>
              <a:rPr lang="zh-CN" altLang="en-US" sz="4400" b="1" dirty="0" smtClean="0"/>
              <a:t>配置管理</a:t>
            </a:r>
            <a:endParaRPr lang="zh-CN" altLang="en-US" sz="4400" b="1" dirty="0"/>
          </a:p>
        </p:txBody>
      </p:sp>
      <p:sp>
        <p:nvSpPr>
          <p:cNvPr id="7" name="正五边形 6"/>
          <p:cNvSpPr/>
          <p:nvPr/>
        </p:nvSpPr>
        <p:spPr>
          <a:xfrm>
            <a:off x="3986132" y="1450820"/>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chemeClr val="tx1"/>
                </a:solidFill>
              </a:rPr>
              <a:t>3</a:t>
            </a:r>
            <a:endParaRPr lang="zh-CN" altLang="en-US" sz="4400" b="1" dirty="0">
              <a:solidFill>
                <a:schemeClr val="tx1"/>
              </a:solidFill>
            </a:endParaRPr>
          </a:p>
        </p:txBody>
      </p:sp>
      <p:cxnSp>
        <p:nvCxnSpPr>
          <p:cNvPr id="20" name="直接连接符 19"/>
          <p:cNvCxnSpPr>
            <a:endCxn id="27" idx="0"/>
          </p:cNvCxnSpPr>
          <p:nvPr/>
        </p:nvCxnSpPr>
        <p:spPr>
          <a:xfrm>
            <a:off x="7119257" y="1222310"/>
            <a:ext cx="0" cy="2175299"/>
          </a:xfrm>
          <a:prstGeom prst="line">
            <a:avLst/>
          </a:prstGeom>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7066974" y="1222309"/>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7641772" y="1095959"/>
            <a:ext cx="1915909"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3.1-</a:t>
            </a:r>
            <a:r>
              <a:rPr lang="zh-CN" altLang="en-US" sz="2400" dirty="0">
                <a:latin typeface="华文行楷" pitchFamily="2" charset="-122"/>
                <a:ea typeface="华文行楷" pitchFamily="2" charset="-122"/>
              </a:rPr>
              <a:t>目标范围</a:t>
            </a:r>
          </a:p>
        </p:txBody>
      </p:sp>
      <p:sp>
        <p:nvSpPr>
          <p:cNvPr id="23" name="椭圆 22"/>
          <p:cNvSpPr/>
          <p:nvPr/>
        </p:nvSpPr>
        <p:spPr>
          <a:xfrm>
            <a:off x="7066974" y="1953206"/>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7641772" y="1780689"/>
            <a:ext cx="1351652"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3.2-</a:t>
            </a:r>
            <a:r>
              <a:rPr lang="zh-CN" altLang="en-US" sz="2400" dirty="0">
                <a:latin typeface="华文行楷" pitchFamily="2" charset="-122"/>
                <a:ea typeface="华文行楷" pitchFamily="2" charset="-122"/>
              </a:rPr>
              <a:t>定义</a:t>
            </a:r>
          </a:p>
        </p:txBody>
      </p:sp>
      <p:sp>
        <p:nvSpPr>
          <p:cNvPr id="25" name="椭圆 24"/>
          <p:cNvSpPr/>
          <p:nvPr/>
        </p:nvSpPr>
        <p:spPr>
          <a:xfrm>
            <a:off x="7066974" y="2684104"/>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7641772" y="2511587"/>
            <a:ext cx="2297424"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3.3-</a:t>
            </a:r>
            <a:r>
              <a:rPr lang="zh-CN" altLang="en-US" sz="2400" dirty="0">
                <a:latin typeface="华文行楷" pitchFamily="2" charset="-122"/>
                <a:ea typeface="华文行楷" pitchFamily="2" charset="-122"/>
              </a:rPr>
              <a:t>角色及职责</a:t>
            </a:r>
          </a:p>
        </p:txBody>
      </p:sp>
      <p:sp>
        <p:nvSpPr>
          <p:cNvPr id="27" name="椭圆 26"/>
          <p:cNvSpPr/>
          <p:nvPr/>
        </p:nvSpPr>
        <p:spPr>
          <a:xfrm>
            <a:off x="7060941" y="3397609"/>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7641772" y="3225092"/>
            <a:ext cx="2861681"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3.4-</a:t>
            </a:r>
            <a:r>
              <a:rPr lang="zh-CN" altLang="en-US" sz="2400" dirty="0">
                <a:latin typeface="华文行楷" pitchFamily="2" charset="-122"/>
                <a:ea typeface="华文行楷" pitchFamily="2" charset="-122"/>
              </a:rPr>
              <a:t>版本号管理规范</a:t>
            </a:r>
          </a:p>
        </p:txBody>
      </p:sp>
    </p:spTree>
    <p:extLst>
      <p:ext uri="{BB962C8B-B14F-4D97-AF65-F5344CB8AC3E}">
        <p14:creationId xmlns:p14="http://schemas.microsoft.com/office/powerpoint/2010/main" val="19124926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385826" y="4072199"/>
            <a:ext cx="2457321" cy="523220"/>
          </a:xfrm>
          <a:prstGeom prst="rect">
            <a:avLst/>
          </a:prstGeom>
          <a:noFill/>
        </p:spPr>
        <p:txBody>
          <a:bodyPr wrap="square" rtlCol="0">
            <a:spAutoFit/>
          </a:bodyPr>
          <a:lstStyle/>
          <a:p>
            <a:r>
              <a:rPr lang="zh-CN" altLang="en-US" sz="2800" b="1" dirty="0"/>
              <a:t>目标范围</a:t>
            </a:r>
          </a:p>
        </p:txBody>
      </p:sp>
      <p:sp>
        <p:nvSpPr>
          <p:cNvPr id="12" name="矩形 11"/>
          <p:cNvSpPr/>
          <p:nvPr/>
        </p:nvSpPr>
        <p:spPr>
          <a:xfrm>
            <a:off x="4398699" y="2666328"/>
            <a:ext cx="7019731" cy="2062103"/>
          </a:xfrm>
          <a:prstGeom prst="rect">
            <a:avLst/>
          </a:prstGeom>
        </p:spPr>
        <p:txBody>
          <a:bodyPr wrap="square">
            <a:spAutoFit/>
          </a:bodyPr>
          <a:lstStyle/>
          <a:p>
            <a:pPr marL="342900" lvl="0" indent="-342900" algn="just">
              <a:spcAft>
                <a:spcPts val="0"/>
              </a:spcAft>
              <a:buFont typeface="Wingdings" panose="05000000000000000000" pitchFamily="2" charset="2"/>
              <a:buChar char=""/>
            </a:pPr>
            <a:r>
              <a:rPr lang="zh-CN" altLang="en-US" sz="3200" kern="100" dirty="0">
                <a:latin typeface="Calibri" panose="020F0502020204030204" pitchFamily="34" charset="0"/>
                <a:cs typeface="Times New Roman" panose="02020603050405020304" pitchFamily="18" charset="0"/>
              </a:rPr>
              <a:t>规范流程、保证规划统一、保障版本安全、考核过程以及</a:t>
            </a:r>
            <a:r>
              <a:rPr lang="zh-CN" altLang="en-US" sz="3200" kern="100" dirty="0" smtClean="0">
                <a:latin typeface="Calibri" panose="020F0502020204030204" pitchFamily="34" charset="0"/>
                <a:cs typeface="Times New Roman" panose="02020603050405020304" pitchFamily="18" charset="0"/>
              </a:rPr>
              <a:t>行为</a:t>
            </a:r>
            <a:endParaRPr lang="en-US" altLang="zh-CN" sz="3200" kern="100" dirty="0" smtClean="0">
              <a:latin typeface="Calibri" panose="020F0502020204030204" pitchFamily="34" charset="0"/>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en-US" sz="3200" kern="100" dirty="0">
                <a:latin typeface="Calibri" panose="020F0502020204030204" pitchFamily="34" charset="0"/>
                <a:cs typeface="Times New Roman" panose="02020603050405020304" pitchFamily="18" charset="0"/>
              </a:rPr>
              <a:t>贯穿研发生命周期中的所有过程以及成果管理</a:t>
            </a:r>
            <a:r>
              <a:rPr lang="zh-CN" altLang="en-US" sz="3200" kern="100" dirty="0" smtClean="0">
                <a:latin typeface="Calibri" panose="020F0502020204030204" pitchFamily="34" charset="0"/>
                <a:cs typeface="Times New Roman" panose="02020603050405020304" pitchFamily="18" charset="0"/>
              </a:rPr>
              <a:t>。</a:t>
            </a:r>
            <a:endParaRPr lang="zh-CN" altLang="zh-CN" sz="3200" kern="100" dirty="0">
              <a:latin typeface="Calibri" panose="020F0502020204030204" pitchFamily="34" charset="0"/>
              <a:cs typeface="Times New Roman" panose="02020603050405020304" pitchFamily="18" charset="0"/>
            </a:endParaRPr>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3.1</a:t>
            </a:r>
            <a:endParaRPr lang="zh-CN" altLang="en-US" sz="2400" b="1" dirty="0">
              <a:solidFill>
                <a:schemeClr val="tx1"/>
              </a:solidFill>
            </a:endParaRPr>
          </a:p>
        </p:txBody>
      </p:sp>
    </p:spTree>
    <p:extLst>
      <p:ext uri="{BB962C8B-B14F-4D97-AF65-F5344CB8AC3E}">
        <p14:creationId xmlns:p14="http://schemas.microsoft.com/office/powerpoint/2010/main" val="7359534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pyright Notice"/>
          <p:cNvSpPr/>
          <p:nvPr/>
        </p:nvSpPr>
        <p:spPr bwMode="auto">
          <a:xfrm>
            <a:off x="10070725" y="2794651"/>
            <a:ext cx="1376514"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cap="small" dirty="0" smtClean="0">
                <a:solidFill>
                  <a:schemeClr val="tx1"/>
                </a:solidFill>
                <a:latin typeface="微软雅黑" pitchFamily="34" charset="-122"/>
                <a:ea typeface="微软雅黑" pitchFamily="34" charset="-122"/>
              </a:rPr>
              <a:t>参考资料</a:t>
            </a:r>
            <a:endParaRPr lang="en-US" sz="2400" b="1" cap="small" dirty="0">
              <a:solidFill>
                <a:schemeClr val="tx1"/>
              </a:solidFill>
              <a:latin typeface="微软雅黑" pitchFamily="34" charset="-122"/>
              <a:ea typeface="微软雅黑" pitchFamily="34" charset="-122"/>
            </a:endParaRPr>
          </a:p>
        </p:txBody>
      </p:sp>
      <p:sp>
        <p:nvSpPr>
          <p:cNvPr id="20" name="Copyright Notice"/>
          <p:cNvSpPr/>
          <p:nvPr/>
        </p:nvSpPr>
        <p:spPr bwMode="auto">
          <a:xfrm>
            <a:off x="5837296" y="4674261"/>
            <a:ext cx="1992066"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cap="small" dirty="0" smtClean="0">
                <a:solidFill>
                  <a:schemeClr val="tx1"/>
                </a:solidFill>
                <a:latin typeface="微软雅黑" pitchFamily="34" charset="-122"/>
                <a:ea typeface="微软雅黑" pitchFamily="34" charset="-122"/>
              </a:rPr>
              <a:t>需求工程计划</a:t>
            </a:r>
            <a:endParaRPr lang="zh-CN" altLang="en-US" sz="2400" b="1" cap="small" dirty="0">
              <a:solidFill>
                <a:schemeClr val="tx1"/>
              </a:solidFill>
              <a:latin typeface="微软雅黑" pitchFamily="34" charset="-122"/>
              <a:ea typeface="微软雅黑" pitchFamily="34" charset="-122"/>
            </a:endParaRPr>
          </a:p>
        </p:txBody>
      </p:sp>
      <p:sp>
        <p:nvSpPr>
          <p:cNvPr id="21" name="Copyright Notice"/>
          <p:cNvSpPr/>
          <p:nvPr/>
        </p:nvSpPr>
        <p:spPr bwMode="auto">
          <a:xfrm>
            <a:off x="10070725" y="4629677"/>
            <a:ext cx="1376513"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cap="small" dirty="0" smtClean="0">
                <a:solidFill>
                  <a:schemeClr val="tx1"/>
                </a:solidFill>
                <a:latin typeface="微软雅黑" pitchFamily="34" charset="-122"/>
                <a:ea typeface="微软雅黑" pitchFamily="34" charset="-122"/>
              </a:rPr>
              <a:t>绩效考评</a:t>
            </a:r>
            <a:endParaRPr lang="en-US" sz="2400" b="1" cap="small" dirty="0">
              <a:solidFill>
                <a:schemeClr val="tx1"/>
              </a:solidFill>
              <a:latin typeface="微软雅黑" pitchFamily="34" charset="-122"/>
              <a:ea typeface="微软雅黑" pitchFamily="34" charset="-122"/>
            </a:endParaRPr>
          </a:p>
        </p:txBody>
      </p:sp>
      <p:sp>
        <p:nvSpPr>
          <p:cNvPr id="22" name="Copyright Notice"/>
          <p:cNvSpPr/>
          <p:nvPr/>
        </p:nvSpPr>
        <p:spPr bwMode="auto">
          <a:xfrm>
            <a:off x="6145073" y="2796641"/>
            <a:ext cx="1376513"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cap="small" dirty="0" smtClean="0">
                <a:solidFill>
                  <a:schemeClr val="tx1"/>
                </a:solidFill>
                <a:latin typeface="微软雅黑" pitchFamily="34" charset="-122"/>
                <a:ea typeface="微软雅黑" pitchFamily="34" charset="-122"/>
              </a:rPr>
              <a:t>项目引言</a:t>
            </a:r>
            <a:endParaRPr lang="en-US" sz="2400" b="1" cap="small" dirty="0">
              <a:solidFill>
                <a:schemeClr val="tx1"/>
              </a:solidFill>
              <a:latin typeface="微软雅黑" pitchFamily="34" charset="-122"/>
              <a:ea typeface="微软雅黑" pitchFamily="34" charset="-122"/>
            </a:endParaRPr>
          </a:p>
        </p:txBody>
      </p:sp>
      <p:sp>
        <p:nvSpPr>
          <p:cNvPr id="25" name="椭圆 24"/>
          <p:cNvSpPr/>
          <p:nvPr/>
        </p:nvSpPr>
        <p:spPr>
          <a:xfrm>
            <a:off x="968034" y="1625600"/>
            <a:ext cx="3162300" cy="31623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578698" y="1136777"/>
            <a:ext cx="1450252" cy="1450252"/>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2909908" y="702012"/>
            <a:ext cx="1450252" cy="1450252"/>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329278" y="696418"/>
            <a:ext cx="880718" cy="880718"/>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4200836" y="2139821"/>
            <a:ext cx="459652" cy="459652"/>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Copyright Notice"/>
          <p:cNvSpPr/>
          <p:nvPr/>
        </p:nvSpPr>
        <p:spPr bwMode="auto">
          <a:xfrm>
            <a:off x="1920285" y="2881429"/>
            <a:ext cx="1273920" cy="742541"/>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4400" b="1" cap="small" dirty="0">
                <a:solidFill>
                  <a:schemeClr val="bg1"/>
                </a:solidFill>
                <a:latin typeface="微软雅黑" pitchFamily="34" charset="-122"/>
                <a:ea typeface="微软雅黑" pitchFamily="34" charset="-122"/>
              </a:rPr>
              <a:t>目录</a:t>
            </a:r>
            <a:endParaRPr lang="en-US" sz="4400" b="1" cap="small" dirty="0">
              <a:solidFill>
                <a:schemeClr val="bg1"/>
              </a:solidFill>
              <a:latin typeface="微软雅黑" pitchFamily="34" charset="-122"/>
              <a:ea typeface="微软雅黑" pitchFamily="34" charset="-122"/>
            </a:endParaRPr>
          </a:p>
        </p:txBody>
      </p:sp>
      <p:grpSp>
        <p:nvGrpSpPr>
          <p:cNvPr id="65" name="组合 64"/>
          <p:cNvGrpSpPr/>
          <p:nvPr/>
        </p:nvGrpSpPr>
        <p:grpSpPr>
          <a:xfrm>
            <a:off x="8435976" y="2536549"/>
            <a:ext cx="1020688" cy="946150"/>
            <a:chOff x="5471810" y="2150431"/>
            <a:chExt cx="1121380" cy="1039488"/>
          </a:xfrm>
        </p:grpSpPr>
        <p:sp>
          <p:nvSpPr>
            <p:cNvPr id="66" name="正五边形 65"/>
            <p:cNvSpPr/>
            <p:nvPr/>
          </p:nvSpPr>
          <p:spPr>
            <a:xfrm flipV="1">
              <a:off x="5636788" y="215043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正五边形 66"/>
            <p:cNvSpPr/>
            <p:nvPr/>
          </p:nvSpPr>
          <p:spPr>
            <a:xfrm flipV="1">
              <a:off x="5801766"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正五边形 67"/>
            <p:cNvSpPr/>
            <p:nvPr/>
          </p:nvSpPr>
          <p:spPr>
            <a:xfrm flipV="1">
              <a:off x="5471810"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9" name="TextBox 4"/>
          <p:cNvSpPr txBox="1"/>
          <p:nvPr/>
        </p:nvSpPr>
        <p:spPr>
          <a:xfrm>
            <a:off x="8796156" y="2805526"/>
            <a:ext cx="340158" cy="461665"/>
          </a:xfrm>
          <a:prstGeom prst="rect">
            <a:avLst/>
          </a:prstGeom>
          <a:noFill/>
        </p:spPr>
        <p:txBody>
          <a:bodyPr wrap="none" rtlCol="0">
            <a:spAutoFit/>
          </a:bodyPr>
          <a:lstStyle/>
          <a:p>
            <a:r>
              <a:rPr lang="en-US" altLang="zh-CN" sz="2400" dirty="0" smtClean="0"/>
              <a:t>3</a:t>
            </a:r>
            <a:endParaRPr lang="zh-CN" altLang="en-US" sz="2400" dirty="0"/>
          </a:p>
        </p:txBody>
      </p:sp>
      <p:grpSp>
        <p:nvGrpSpPr>
          <p:cNvPr id="80" name="组合 79"/>
          <p:cNvGrpSpPr/>
          <p:nvPr/>
        </p:nvGrpSpPr>
        <p:grpSpPr>
          <a:xfrm>
            <a:off x="4660488" y="2539125"/>
            <a:ext cx="1020688" cy="946150"/>
            <a:chOff x="5471810" y="2150431"/>
            <a:chExt cx="1121380" cy="1039488"/>
          </a:xfrm>
        </p:grpSpPr>
        <p:sp>
          <p:nvSpPr>
            <p:cNvPr id="81" name="正五边形 80"/>
            <p:cNvSpPr/>
            <p:nvPr/>
          </p:nvSpPr>
          <p:spPr>
            <a:xfrm flipV="1">
              <a:off x="5636788" y="215043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正五边形 81"/>
            <p:cNvSpPr/>
            <p:nvPr/>
          </p:nvSpPr>
          <p:spPr>
            <a:xfrm flipV="1">
              <a:off x="5801766"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正五边形 82"/>
            <p:cNvSpPr/>
            <p:nvPr/>
          </p:nvSpPr>
          <p:spPr>
            <a:xfrm flipV="1">
              <a:off x="5471810"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4" name="TextBox 31"/>
          <p:cNvSpPr txBox="1"/>
          <p:nvPr/>
        </p:nvSpPr>
        <p:spPr>
          <a:xfrm>
            <a:off x="5020668" y="2781202"/>
            <a:ext cx="340158" cy="461665"/>
          </a:xfrm>
          <a:prstGeom prst="rect">
            <a:avLst/>
          </a:prstGeom>
          <a:noFill/>
        </p:spPr>
        <p:txBody>
          <a:bodyPr wrap="none" rtlCol="0">
            <a:spAutoFit/>
          </a:bodyPr>
          <a:lstStyle/>
          <a:p>
            <a:r>
              <a:rPr lang="en-US" altLang="zh-CN" sz="2400" dirty="0" smtClean="0"/>
              <a:t>1</a:t>
            </a:r>
            <a:endParaRPr lang="zh-CN" altLang="en-US" sz="2400" dirty="0"/>
          </a:p>
        </p:txBody>
      </p:sp>
      <p:grpSp>
        <p:nvGrpSpPr>
          <p:cNvPr id="85" name="组合 84"/>
          <p:cNvGrpSpPr/>
          <p:nvPr/>
        </p:nvGrpSpPr>
        <p:grpSpPr>
          <a:xfrm>
            <a:off x="4660488" y="4378384"/>
            <a:ext cx="1020688" cy="946150"/>
            <a:chOff x="5471810" y="2150431"/>
            <a:chExt cx="1121380" cy="1039488"/>
          </a:xfrm>
        </p:grpSpPr>
        <p:sp>
          <p:nvSpPr>
            <p:cNvPr id="86" name="正五边形 85"/>
            <p:cNvSpPr/>
            <p:nvPr/>
          </p:nvSpPr>
          <p:spPr>
            <a:xfrm flipV="1">
              <a:off x="5636788" y="215043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正五边形 86"/>
            <p:cNvSpPr/>
            <p:nvPr/>
          </p:nvSpPr>
          <p:spPr>
            <a:xfrm flipV="1">
              <a:off x="5801766"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正五边形 87"/>
            <p:cNvSpPr/>
            <p:nvPr/>
          </p:nvSpPr>
          <p:spPr>
            <a:xfrm flipV="1">
              <a:off x="5471810"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9" name="TextBox 4"/>
          <p:cNvSpPr txBox="1"/>
          <p:nvPr/>
        </p:nvSpPr>
        <p:spPr>
          <a:xfrm>
            <a:off x="5020668" y="4647361"/>
            <a:ext cx="340158" cy="461665"/>
          </a:xfrm>
          <a:prstGeom prst="rect">
            <a:avLst/>
          </a:prstGeom>
          <a:noFill/>
        </p:spPr>
        <p:txBody>
          <a:bodyPr wrap="none" rtlCol="0">
            <a:spAutoFit/>
          </a:bodyPr>
          <a:lstStyle/>
          <a:p>
            <a:r>
              <a:rPr lang="en-US" altLang="zh-CN" sz="2400" dirty="0" smtClean="0"/>
              <a:t>2</a:t>
            </a:r>
            <a:endParaRPr lang="zh-CN" altLang="en-US" sz="2400" dirty="0"/>
          </a:p>
        </p:txBody>
      </p:sp>
      <p:grpSp>
        <p:nvGrpSpPr>
          <p:cNvPr id="90" name="组合 89"/>
          <p:cNvGrpSpPr/>
          <p:nvPr/>
        </p:nvGrpSpPr>
        <p:grpSpPr>
          <a:xfrm>
            <a:off x="8435976" y="4378384"/>
            <a:ext cx="1020688" cy="946150"/>
            <a:chOff x="5471810" y="2150431"/>
            <a:chExt cx="1121380" cy="1039488"/>
          </a:xfrm>
        </p:grpSpPr>
        <p:sp>
          <p:nvSpPr>
            <p:cNvPr id="91" name="正五边形 90"/>
            <p:cNvSpPr/>
            <p:nvPr/>
          </p:nvSpPr>
          <p:spPr>
            <a:xfrm flipV="1">
              <a:off x="5636788" y="215043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正五边形 91"/>
            <p:cNvSpPr/>
            <p:nvPr/>
          </p:nvSpPr>
          <p:spPr>
            <a:xfrm flipV="1">
              <a:off x="5801766"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正五边形 92"/>
            <p:cNvSpPr/>
            <p:nvPr/>
          </p:nvSpPr>
          <p:spPr>
            <a:xfrm flipV="1">
              <a:off x="5471810"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94" name="TextBox 4"/>
          <p:cNvSpPr txBox="1"/>
          <p:nvPr/>
        </p:nvSpPr>
        <p:spPr>
          <a:xfrm>
            <a:off x="8796156" y="4647361"/>
            <a:ext cx="340158" cy="461665"/>
          </a:xfrm>
          <a:prstGeom prst="rect">
            <a:avLst/>
          </a:prstGeom>
          <a:noFill/>
        </p:spPr>
        <p:txBody>
          <a:bodyPr wrap="none" rtlCol="0">
            <a:spAutoFit/>
          </a:bodyPr>
          <a:lstStyle/>
          <a:p>
            <a:r>
              <a:rPr lang="en-US" altLang="zh-CN" sz="2400" dirty="0" smtClean="0"/>
              <a:t>4</a:t>
            </a:r>
            <a:endParaRPr lang="zh-CN" altLang="en-US" sz="2400" dirty="0"/>
          </a:p>
        </p:txBody>
      </p:sp>
    </p:spTree>
    <p:extLst>
      <p:ext uri="{BB962C8B-B14F-4D97-AF65-F5344CB8AC3E}">
        <p14:creationId xmlns:p14="http://schemas.microsoft.com/office/powerpoint/2010/main" val="1930924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812038" y="4072199"/>
            <a:ext cx="1604898" cy="523220"/>
          </a:xfrm>
          <a:prstGeom prst="rect">
            <a:avLst/>
          </a:prstGeom>
          <a:noFill/>
        </p:spPr>
        <p:txBody>
          <a:bodyPr wrap="square" rtlCol="0">
            <a:spAutoFit/>
          </a:bodyPr>
          <a:lstStyle/>
          <a:p>
            <a:r>
              <a:rPr lang="zh-CN" altLang="en-US" sz="2800" b="1" dirty="0" smtClean="0"/>
              <a:t>定义</a:t>
            </a:r>
            <a:endParaRPr lang="zh-CN" altLang="en-US" sz="2800" b="1" dirty="0"/>
          </a:p>
        </p:txBody>
      </p:sp>
      <p:sp>
        <p:nvSpPr>
          <p:cNvPr id="12" name="矩形 11"/>
          <p:cNvSpPr/>
          <p:nvPr/>
        </p:nvSpPr>
        <p:spPr>
          <a:xfrm>
            <a:off x="3269406" y="1521644"/>
            <a:ext cx="8299328" cy="646331"/>
          </a:xfrm>
          <a:prstGeom prst="rect">
            <a:avLst/>
          </a:prstGeom>
        </p:spPr>
        <p:txBody>
          <a:bodyPr wrap="square">
            <a:spAutoFit/>
          </a:bodyPr>
          <a:lstStyle/>
          <a:p>
            <a:pPr lvl="0" algn="just">
              <a:spcAft>
                <a:spcPts val="0"/>
              </a:spcAft>
            </a:pPr>
            <a:r>
              <a:rPr lang="en-US" altLang="zh-CN" kern="100" dirty="0" smtClean="0">
                <a:latin typeface="Calibri" panose="020F0502020204030204" pitchFamily="34" charset="0"/>
                <a:cs typeface="Times New Roman" panose="02020603050405020304" pitchFamily="18" charset="0"/>
              </a:rPr>
              <a:t>	</a:t>
            </a:r>
            <a:r>
              <a:rPr lang="zh-CN" altLang="en-US" kern="100" dirty="0" smtClean="0">
                <a:latin typeface="Calibri" panose="020F0502020204030204" pitchFamily="34" charset="0"/>
                <a:cs typeface="Times New Roman" panose="02020603050405020304" pitchFamily="18" charset="0"/>
              </a:rPr>
              <a:t>本</a:t>
            </a:r>
            <a:r>
              <a:rPr lang="zh-CN" altLang="en-US" kern="100" dirty="0">
                <a:latin typeface="Calibri" panose="020F0502020204030204" pitchFamily="34" charset="0"/>
                <a:cs typeface="Times New Roman" panose="02020603050405020304" pitchFamily="18" charset="0"/>
              </a:rPr>
              <a:t>规范中涉及的术语为如下：项目、模块、补丁包及模块补丁；其中补丁包、模块补丁都发生在项目基础版本上线之后阶段</a:t>
            </a:r>
            <a:r>
              <a:rPr lang="zh-CN" altLang="en-US" kern="100" dirty="0" smtClean="0">
                <a:latin typeface="Calibri" panose="020F0502020204030204" pitchFamily="34" charset="0"/>
                <a:cs typeface="Times New Roman" panose="02020603050405020304" pitchFamily="18" charset="0"/>
              </a:rPr>
              <a:t>。</a:t>
            </a:r>
            <a:endParaRPr lang="zh-CN" altLang="en-US" kern="100" dirty="0">
              <a:latin typeface="Calibri" panose="020F0502020204030204" pitchFamily="34" charset="0"/>
              <a:cs typeface="Times New Roman" panose="02020603050405020304" pitchFamily="18" charset="0"/>
            </a:endParaRPr>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3.2</a:t>
            </a:r>
            <a:endParaRPr lang="zh-CN" altLang="en-US" sz="2400" b="1" dirty="0">
              <a:solidFill>
                <a:schemeClr val="tx1"/>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3502986927"/>
              </p:ext>
            </p:extLst>
          </p:nvPr>
        </p:nvGraphicFramePr>
        <p:xfrm>
          <a:off x="3338002" y="2167975"/>
          <a:ext cx="8433788" cy="3205480"/>
        </p:xfrm>
        <a:graphic>
          <a:graphicData uri="http://schemas.openxmlformats.org/drawingml/2006/table">
            <a:tbl>
              <a:tblPr firstRow="1" bandRow="1">
                <a:tableStyleId>{5C22544A-7EE6-4342-B048-85BDC9FD1C3A}</a:tableStyleId>
              </a:tblPr>
              <a:tblGrid>
                <a:gridCol w="2108447">
                  <a:extLst>
                    <a:ext uri="{9D8B030D-6E8A-4147-A177-3AD203B41FA5}">
                      <a16:colId xmlns:a16="http://schemas.microsoft.com/office/drawing/2014/main" xmlns="" val="2153778251"/>
                    </a:ext>
                  </a:extLst>
                </a:gridCol>
                <a:gridCol w="2108447">
                  <a:extLst>
                    <a:ext uri="{9D8B030D-6E8A-4147-A177-3AD203B41FA5}">
                      <a16:colId xmlns:a16="http://schemas.microsoft.com/office/drawing/2014/main" xmlns="" val="2705911884"/>
                    </a:ext>
                  </a:extLst>
                </a:gridCol>
                <a:gridCol w="2108447">
                  <a:extLst>
                    <a:ext uri="{9D8B030D-6E8A-4147-A177-3AD203B41FA5}">
                      <a16:colId xmlns:a16="http://schemas.microsoft.com/office/drawing/2014/main" xmlns="" val="2269750725"/>
                    </a:ext>
                  </a:extLst>
                </a:gridCol>
                <a:gridCol w="2108447">
                  <a:extLst>
                    <a:ext uri="{9D8B030D-6E8A-4147-A177-3AD203B41FA5}">
                      <a16:colId xmlns:a16="http://schemas.microsoft.com/office/drawing/2014/main" xmlns="" val="1563694724"/>
                    </a:ext>
                  </a:extLst>
                </a:gridCol>
              </a:tblGrid>
              <a:tr h="370840">
                <a:tc>
                  <a:txBody>
                    <a:bodyPr/>
                    <a:lstStyle/>
                    <a:p>
                      <a:r>
                        <a:rPr lang="zh-CN" altLang="en-US" sz="1800" kern="100" dirty="0" smtClean="0">
                          <a:latin typeface="Calibri" panose="020F0502020204030204" pitchFamily="34" charset="0"/>
                          <a:cs typeface="Times New Roman" panose="02020603050405020304" pitchFamily="18" charset="0"/>
                        </a:rPr>
                        <a:t>项目</a:t>
                      </a:r>
                      <a:endParaRPr lang="zh-CN" altLang="en-US" dirty="0"/>
                    </a:p>
                  </a:txBody>
                  <a:tcPr/>
                </a:tc>
                <a:tc>
                  <a:txBody>
                    <a:bodyPr/>
                    <a:lstStyle/>
                    <a:p>
                      <a:r>
                        <a:rPr lang="zh-CN" altLang="en-US" sz="1800" kern="100" dirty="0" smtClean="0">
                          <a:latin typeface="Calibri" panose="020F0502020204030204" pitchFamily="34" charset="0"/>
                          <a:cs typeface="Times New Roman" panose="02020603050405020304" pitchFamily="18" charset="0"/>
                        </a:rPr>
                        <a:t>模块</a:t>
                      </a:r>
                      <a:endParaRPr lang="zh-CN" altLang="en-US" dirty="0"/>
                    </a:p>
                  </a:txBody>
                  <a:tcPr/>
                </a:tc>
                <a:tc>
                  <a:txBody>
                    <a:bodyPr/>
                    <a:lstStyle/>
                    <a:p>
                      <a:r>
                        <a:rPr lang="zh-CN" altLang="en-US" sz="1800" kern="100" dirty="0" smtClean="0">
                          <a:latin typeface="Calibri" panose="020F0502020204030204" pitchFamily="34" charset="0"/>
                          <a:cs typeface="Times New Roman" panose="02020603050405020304" pitchFamily="18" charset="0"/>
                        </a:rPr>
                        <a:t>补丁包</a:t>
                      </a:r>
                      <a:endParaRPr lang="zh-CN" altLang="en-US" dirty="0"/>
                    </a:p>
                  </a:txBody>
                  <a:tcPr/>
                </a:tc>
                <a:tc>
                  <a:txBody>
                    <a:bodyPr/>
                    <a:lstStyle/>
                    <a:p>
                      <a:r>
                        <a:rPr lang="zh-CN" altLang="en-US" sz="1800" kern="100" dirty="0" smtClean="0">
                          <a:latin typeface="Calibri" panose="020F0502020204030204" pitchFamily="34" charset="0"/>
                          <a:cs typeface="Times New Roman" panose="02020603050405020304" pitchFamily="18" charset="0"/>
                        </a:rPr>
                        <a:t>模块补丁</a:t>
                      </a:r>
                      <a:endParaRPr lang="zh-CN" altLang="en-US" dirty="0"/>
                    </a:p>
                  </a:txBody>
                  <a:tcPr/>
                </a:tc>
                <a:extLst>
                  <a:ext uri="{0D108BD9-81ED-4DB2-BD59-A6C34878D82A}">
                    <a16:rowId xmlns:a16="http://schemas.microsoft.com/office/drawing/2014/main" xmlns="" val="2472898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smtClean="0">
                          <a:latin typeface="Calibri" panose="020F0502020204030204" pitchFamily="34" charset="0"/>
                          <a:cs typeface="Times New Roman" panose="02020603050405020304" pitchFamily="18" charset="0"/>
                        </a:rPr>
                        <a:t>利用有限的资源为客户完成包括业务解决方案定制、硬件设备安装、应用软件开发、维护服务等在内的系统集成工作，达到客户某一业务开展目标的一系列工作。</a:t>
                      </a: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smtClean="0">
                          <a:latin typeface="Calibri" panose="020F0502020204030204" pitchFamily="34" charset="0"/>
                          <a:cs typeface="Times New Roman" panose="02020603050405020304" pitchFamily="18" charset="0"/>
                        </a:rPr>
                        <a:t>实现项目的特定功能的集合，是组成产品中的一部分，但它一般不能独立满足客户的需求。</a:t>
                      </a:r>
                    </a:p>
                    <a:p>
                      <a:endParaRPr lang="zh-CN" altLang="en-US" dirty="0"/>
                    </a:p>
                  </a:txBody>
                  <a:tcPr/>
                </a:tc>
                <a:tc>
                  <a:txBody>
                    <a:bodyPr/>
                    <a:lstStyle/>
                    <a:p>
                      <a:pPr marL="0" lvl="0" indent="0" algn="just">
                        <a:spcAft>
                          <a:spcPts val="0"/>
                        </a:spcAft>
                        <a:buFont typeface="Wingdings" panose="05000000000000000000" pitchFamily="2" charset="2"/>
                        <a:buNone/>
                      </a:pPr>
                      <a:r>
                        <a:rPr lang="zh-CN" altLang="en-US" sz="1800" kern="100" dirty="0" smtClean="0">
                          <a:latin typeface="Calibri" panose="020F0502020204030204" pitchFamily="34" charset="0"/>
                          <a:cs typeface="Times New Roman" panose="02020603050405020304" pitchFamily="18" charset="0"/>
                        </a:rPr>
                        <a:t>指实现某一局部改良需求的而修改的软件成果的集合，它一般包括一个或多个模块和模块补丁。</a:t>
                      </a:r>
                    </a:p>
                    <a:p>
                      <a:pPr marL="0" lvl="0" indent="0" algn="just">
                        <a:spcAft>
                          <a:spcPts val="0"/>
                        </a:spcAft>
                        <a:buFont typeface="Wingdings" panose="05000000000000000000" pitchFamily="2" charset="2"/>
                        <a:buNone/>
                      </a:pPr>
                      <a:endParaRPr lang="zh-CN" altLang="en-US" sz="1800" kern="100" dirty="0" smtClean="0">
                        <a:latin typeface="Calibri" panose="020F0502020204030204" pitchFamily="34" charset="0"/>
                        <a:cs typeface="Times New Roman" panose="02020603050405020304" pitchFamily="18" charset="0"/>
                      </a:endParaRP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smtClean="0">
                          <a:latin typeface="Calibri" panose="020F0502020204030204" pitchFamily="34" charset="0"/>
                          <a:cs typeface="Times New Roman" panose="02020603050405020304" pitchFamily="18" charset="0"/>
                        </a:rPr>
                        <a:t>指针对某模块进行局部修订，并且不是以模块整体更新的方式，而是以修补的方式提供的修订成果。模块补丁通常使用在</a:t>
                      </a:r>
                      <a:r>
                        <a:rPr lang="en-US" altLang="zh-CN" sz="1800" kern="100" dirty="0" smtClean="0">
                          <a:latin typeface="Calibri" panose="020F0502020204030204" pitchFamily="34" charset="0"/>
                          <a:cs typeface="Times New Roman" panose="02020603050405020304" pitchFamily="18" charset="0"/>
                        </a:rPr>
                        <a:t>WEB</a:t>
                      </a:r>
                      <a:r>
                        <a:rPr lang="zh-CN" altLang="en-US" sz="1800" kern="100" dirty="0" smtClean="0">
                          <a:latin typeface="Calibri" panose="020F0502020204030204" pitchFamily="34" charset="0"/>
                          <a:cs typeface="Times New Roman" panose="02020603050405020304" pitchFamily="18" charset="0"/>
                        </a:rPr>
                        <a:t>或数据库模块中。</a:t>
                      </a:r>
                    </a:p>
                    <a:p>
                      <a:endParaRPr lang="zh-CN" altLang="en-US" dirty="0"/>
                    </a:p>
                  </a:txBody>
                  <a:tcPr/>
                </a:tc>
                <a:extLst>
                  <a:ext uri="{0D108BD9-81ED-4DB2-BD59-A6C34878D82A}">
                    <a16:rowId xmlns:a16="http://schemas.microsoft.com/office/drawing/2014/main" xmlns="" val="3162984265"/>
                  </a:ext>
                </a:extLst>
              </a:tr>
            </a:tbl>
          </a:graphicData>
        </a:graphic>
      </p:graphicFrame>
    </p:spTree>
    <p:extLst>
      <p:ext uri="{BB962C8B-B14F-4D97-AF65-F5344CB8AC3E}">
        <p14:creationId xmlns:p14="http://schemas.microsoft.com/office/powerpoint/2010/main" val="5676025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425819" y="4072199"/>
            <a:ext cx="2069813" cy="523220"/>
          </a:xfrm>
          <a:prstGeom prst="rect">
            <a:avLst/>
          </a:prstGeom>
          <a:noFill/>
        </p:spPr>
        <p:txBody>
          <a:bodyPr wrap="square" rtlCol="0">
            <a:spAutoFit/>
          </a:bodyPr>
          <a:lstStyle/>
          <a:p>
            <a:r>
              <a:rPr lang="zh-CN" altLang="en-US" sz="2800" b="1" dirty="0"/>
              <a:t>角色及职责</a:t>
            </a:r>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3.3</a:t>
            </a:r>
            <a:endParaRPr lang="zh-CN" altLang="en-US" sz="2400" b="1" dirty="0">
              <a:solidFill>
                <a:schemeClr val="tx1"/>
              </a:solidFill>
            </a:endParaRPr>
          </a:p>
        </p:txBody>
      </p:sp>
      <p:graphicFrame>
        <p:nvGraphicFramePr>
          <p:cNvPr id="14" name="表格 13"/>
          <p:cNvGraphicFramePr>
            <a:graphicFrameLocks noGrp="1"/>
          </p:cNvGraphicFramePr>
          <p:nvPr>
            <p:extLst>
              <p:ext uri="{D42A27DB-BD31-4B8C-83A1-F6EECF244321}">
                <p14:modId xmlns:p14="http://schemas.microsoft.com/office/powerpoint/2010/main" val="986644422"/>
              </p:ext>
            </p:extLst>
          </p:nvPr>
        </p:nvGraphicFramePr>
        <p:xfrm>
          <a:off x="2731213" y="1"/>
          <a:ext cx="9413160" cy="6836448"/>
        </p:xfrm>
        <a:graphic>
          <a:graphicData uri="http://schemas.openxmlformats.org/drawingml/2006/table">
            <a:tbl>
              <a:tblPr firstRow="1" bandRow="1">
                <a:tableStyleId>{21E4AEA4-8DFA-4A89-87EB-49C32662AFE0}</a:tableStyleId>
              </a:tblPr>
              <a:tblGrid>
                <a:gridCol w="1882632">
                  <a:extLst>
                    <a:ext uri="{9D8B030D-6E8A-4147-A177-3AD203B41FA5}">
                      <a16:colId xmlns:a16="http://schemas.microsoft.com/office/drawing/2014/main" xmlns="" val="4058001831"/>
                    </a:ext>
                  </a:extLst>
                </a:gridCol>
                <a:gridCol w="1882632">
                  <a:extLst>
                    <a:ext uri="{9D8B030D-6E8A-4147-A177-3AD203B41FA5}">
                      <a16:colId xmlns:a16="http://schemas.microsoft.com/office/drawing/2014/main" xmlns="" val="492141978"/>
                    </a:ext>
                  </a:extLst>
                </a:gridCol>
                <a:gridCol w="1882632">
                  <a:extLst>
                    <a:ext uri="{9D8B030D-6E8A-4147-A177-3AD203B41FA5}">
                      <a16:colId xmlns:a16="http://schemas.microsoft.com/office/drawing/2014/main" xmlns="" val="294561806"/>
                    </a:ext>
                  </a:extLst>
                </a:gridCol>
                <a:gridCol w="1882632">
                  <a:extLst>
                    <a:ext uri="{9D8B030D-6E8A-4147-A177-3AD203B41FA5}">
                      <a16:colId xmlns:a16="http://schemas.microsoft.com/office/drawing/2014/main" xmlns="" val="4201740140"/>
                    </a:ext>
                  </a:extLst>
                </a:gridCol>
                <a:gridCol w="1882632">
                  <a:extLst>
                    <a:ext uri="{9D8B030D-6E8A-4147-A177-3AD203B41FA5}">
                      <a16:colId xmlns:a16="http://schemas.microsoft.com/office/drawing/2014/main" xmlns="" val="3672568800"/>
                    </a:ext>
                  </a:extLst>
                </a:gridCol>
              </a:tblGrid>
              <a:tr h="435648">
                <a:tc>
                  <a:txBody>
                    <a:bodyPr/>
                    <a:lstStyle/>
                    <a:p>
                      <a:r>
                        <a:rPr lang="zh-CN" altLang="en-US" dirty="0" smtClean="0"/>
                        <a:t>版本管理员</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b="1" kern="1200" dirty="0" smtClean="0">
                          <a:solidFill>
                            <a:schemeClr val="lt1"/>
                          </a:solidFill>
                          <a:effectLst/>
                          <a:latin typeface="+mn-lt"/>
                          <a:ea typeface="+mn-ea"/>
                          <a:cs typeface="+mn-cs"/>
                        </a:rPr>
                        <a:t>项目经理</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b="1" kern="1200" smtClean="0">
                          <a:solidFill>
                            <a:schemeClr val="lt1"/>
                          </a:solidFill>
                          <a:effectLst/>
                          <a:latin typeface="+mn-lt"/>
                          <a:ea typeface="+mn-ea"/>
                          <a:cs typeface="+mn-cs"/>
                        </a:rPr>
                        <a:t>开发人员</a:t>
                      </a:r>
                      <a:endParaRPr lang="zh-CN" altLang="zh-CN" sz="1800" b="1" kern="1200" dirty="0" smtClean="0">
                        <a:solidFill>
                          <a:schemeClr val="lt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b="1" kern="1200" dirty="0" smtClean="0">
                          <a:solidFill>
                            <a:schemeClr val="lt1"/>
                          </a:solidFill>
                          <a:effectLst/>
                          <a:latin typeface="+mn-lt"/>
                          <a:ea typeface="+mn-ea"/>
                          <a:cs typeface="+mn-cs"/>
                        </a:rPr>
                        <a:t>测试人员</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b="1" kern="1200" dirty="0" smtClean="0">
                          <a:solidFill>
                            <a:schemeClr val="lt1"/>
                          </a:solidFill>
                          <a:effectLst/>
                          <a:latin typeface="+mn-lt"/>
                          <a:ea typeface="+mn-ea"/>
                          <a:cs typeface="+mn-cs"/>
                        </a:rPr>
                        <a:t>需求管理员</a:t>
                      </a:r>
                    </a:p>
                  </a:txBody>
                  <a:tcPr/>
                </a:tc>
                <a:extLst>
                  <a:ext uri="{0D108BD9-81ED-4DB2-BD59-A6C34878D82A}">
                    <a16:rowId xmlns:a16="http://schemas.microsoft.com/office/drawing/2014/main" xmlns="" val="567372728"/>
                  </a:ext>
                </a:extLst>
              </a:tr>
              <a:tr h="6275869">
                <a:tc>
                  <a:txBody>
                    <a:bodyPr/>
                    <a:lstStyle/>
                    <a:p>
                      <a:pPr marL="342900" lvl="0" indent="-342900" algn="just">
                        <a:spcAft>
                          <a:spcPts val="0"/>
                        </a:spcAft>
                        <a:buFont typeface="Wingdings" panose="05000000000000000000" pitchFamily="2" charset="2"/>
                        <a:buChar char=""/>
                      </a:pPr>
                      <a:r>
                        <a:rPr lang="zh-CN" altLang="en-US" sz="1800" kern="100" dirty="0" smtClean="0">
                          <a:latin typeface="Calibri" panose="020F0502020204030204" pitchFamily="34" charset="0"/>
                          <a:cs typeface="Times New Roman" panose="02020603050405020304" pitchFamily="18" charset="0"/>
                        </a:rPr>
                        <a:t>执行版本管理规定；调整版本库结构及控制权限；发现并及时向管理者反馈版本管理中的问题；目前版本管理员由测试部成员兼任。</a:t>
                      </a:r>
                      <a:endParaRPr lang="zh-CN" altLang="en-US" dirty="0"/>
                    </a:p>
                  </a:txBody>
                  <a:tcPr/>
                </a:tc>
                <a:tc>
                  <a:txBody>
                    <a:bodyPr/>
                    <a:lstStyle/>
                    <a:p>
                      <a:pPr marL="342900" lvl="0" indent="-342900" algn="just">
                        <a:spcAft>
                          <a:spcPts val="0"/>
                        </a:spcAft>
                        <a:buFont typeface="Wingdings" panose="05000000000000000000" pitchFamily="2" charset="2"/>
                        <a:buChar char=""/>
                      </a:pPr>
                      <a:r>
                        <a:rPr lang="zh-CN" altLang="en-US" sz="1800" kern="100" dirty="0" smtClean="0">
                          <a:latin typeface="Calibri" panose="020F0502020204030204" pitchFamily="34" charset="0"/>
                          <a:cs typeface="Times New Roman" panose="02020603050405020304" pitchFamily="18" charset="0"/>
                        </a:rPr>
                        <a:t>执行版本管理相关规定，解决版本管理过程中出现的问题；</a:t>
                      </a:r>
                      <a:endParaRPr lang="en-US" altLang="zh-CN" sz="1800" kern="100" dirty="0" smtClean="0">
                        <a:latin typeface="Calibri" panose="020F0502020204030204" pitchFamily="34" charset="0"/>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en-US" sz="1800" kern="100" dirty="0" smtClean="0">
                          <a:latin typeface="Calibri" panose="020F0502020204030204" pitchFamily="34" charset="0"/>
                          <a:cs typeface="Times New Roman" panose="02020603050405020304" pitchFamily="18" charset="0"/>
                        </a:rPr>
                        <a:t>负责版本规划，明确版本的特性，确定版本开发计划和版本号等。</a:t>
                      </a:r>
                      <a:endParaRPr lang="en-US" altLang="zh-CN" sz="1800" kern="100" dirty="0" smtClean="0">
                        <a:latin typeface="Calibri" panose="020F0502020204030204" pitchFamily="34" charset="0"/>
                        <a:cs typeface="Times New Roman" panose="02020603050405020304" pitchFamily="18" charset="0"/>
                      </a:endParaRP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zh-CN" altLang="zh-CN" sz="1800" kern="1200" dirty="0" smtClean="0">
                          <a:solidFill>
                            <a:schemeClr val="dk1"/>
                          </a:solidFill>
                          <a:effectLst/>
                          <a:latin typeface="+mn-lt"/>
                          <a:ea typeface="+mn-ea"/>
                          <a:cs typeface="+mn-cs"/>
                        </a:rPr>
                        <a:t>负责版本自立项至版本发布的整个过程中项目组相关人员版本行为的指导和监督；</a:t>
                      </a:r>
                    </a:p>
                    <a:p>
                      <a:pPr marL="342900" lvl="0" indent="-342900" algn="just">
                        <a:spcAft>
                          <a:spcPts val="0"/>
                        </a:spcAft>
                        <a:buFont typeface="Wingdings" panose="05000000000000000000" pitchFamily="2" charset="2"/>
                        <a:buChar char=""/>
                      </a:pPr>
                      <a:r>
                        <a:rPr lang="zh-CN" altLang="zh-CN" sz="1800" kern="1200" dirty="0" smtClean="0">
                          <a:solidFill>
                            <a:schemeClr val="dk1"/>
                          </a:solidFill>
                          <a:effectLst/>
                          <a:latin typeface="+mn-lt"/>
                          <a:ea typeface="+mn-ea"/>
                          <a:cs typeface="+mn-cs"/>
                        </a:rPr>
                        <a:t>负责检查归档版本的正确性、完整性、规范性。</a:t>
                      </a:r>
                      <a:endParaRPr lang="zh-CN" altLang="zh-CN" sz="1800" kern="100" dirty="0" smtClean="0">
                        <a:latin typeface="Calibri" panose="020F0502020204030204" pitchFamily="34" charset="0"/>
                        <a:cs typeface="Times New Roman" panose="02020603050405020304" pitchFamily="18" charset="0"/>
                      </a:endParaRPr>
                    </a:p>
                    <a:p>
                      <a:endParaRPr lang="zh-CN" altLang="en-US" dirty="0"/>
                    </a:p>
                  </a:txBody>
                  <a:tcPr/>
                </a:tc>
                <a:tc>
                  <a:txBody>
                    <a:bodyPr/>
                    <a:lstStyle/>
                    <a:p>
                      <a:pPr marL="342900" lvl="0" indent="-342900" algn="just">
                        <a:spcAft>
                          <a:spcPts val="0"/>
                        </a:spcAft>
                        <a:buFont typeface="Wingdings" panose="05000000000000000000" pitchFamily="2" charset="2"/>
                        <a:buChar char=""/>
                      </a:pPr>
                      <a:r>
                        <a:rPr lang="zh-CN" altLang="en-US" sz="1800" kern="100" dirty="0" smtClean="0">
                          <a:latin typeface="Calibri" panose="020F0502020204030204" pitchFamily="34" charset="0"/>
                          <a:cs typeface="Times New Roman" panose="02020603050405020304" pitchFamily="18" charset="0"/>
                        </a:rPr>
                        <a:t>执行版本管理规定；贯穿研发生命周期中的所有过程以及成果管理。</a:t>
                      </a:r>
                      <a:endParaRPr lang="en-US" altLang="zh-CN" sz="1800" kern="100" dirty="0" smtClean="0">
                        <a:latin typeface="Calibri" panose="020F0502020204030204" pitchFamily="34" charset="0"/>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en-US" sz="1800" kern="100" dirty="0" smtClean="0">
                          <a:latin typeface="Calibri" panose="020F0502020204030204" pitchFamily="34" charset="0"/>
                          <a:cs typeface="Times New Roman" panose="02020603050405020304" pitchFamily="18" charset="0"/>
                        </a:rPr>
                        <a:t>按时提交版本，对提交版本的一致性、正确性、规范性负责；</a:t>
                      </a:r>
                      <a:endParaRPr lang="en-US" altLang="zh-CN" sz="1800" kern="100" dirty="0" smtClean="0">
                        <a:latin typeface="Calibri" panose="020F0502020204030204" pitchFamily="34" charset="0"/>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zh-CN" sz="1800" kern="1200" dirty="0" smtClean="0">
                          <a:solidFill>
                            <a:schemeClr val="dk1"/>
                          </a:solidFill>
                          <a:effectLst/>
                          <a:latin typeface="+mn-lt"/>
                          <a:ea typeface="+mn-ea"/>
                          <a:cs typeface="+mn-cs"/>
                        </a:rPr>
                        <a:t>对版本开发过程中各自的中间工作成果的存储安全负责，确保工作成果不遗失、可追溯。</a:t>
                      </a:r>
                      <a:endParaRPr lang="zh-CN" altLang="zh-CN" sz="1800" kern="100" dirty="0" smtClean="0">
                        <a:latin typeface="Calibri" panose="020F0502020204030204" pitchFamily="34" charset="0"/>
                        <a:cs typeface="Times New Roman" panose="02020603050405020304" pitchFamily="18" charset="0"/>
                      </a:endParaRPr>
                    </a:p>
                    <a:p>
                      <a:endParaRPr lang="zh-CN" altLang="en-US" dirty="0"/>
                    </a:p>
                  </a:txBody>
                  <a:tcPr/>
                </a:tc>
                <a:tc>
                  <a:txBody>
                    <a:bodyPr/>
                    <a:lstStyle/>
                    <a:p>
                      <a:pPr marL="342900" lvl="0" indent="-342900" algn="just">
                        <a:spcAft>
                          <a:spcPts val="0"/>
                        </a:spcAft>
                        <a:buFont typeface="Wingdings" panose="05000000000000000000" pitchFamily="2" charset="2"/>
                        <a:buChar char=""/>
                      </a:pPr>
                      <a:r>
                        <a:rPr lang="zh-CN" altLang="en-US" sz="1800" kern="100" dirty="0" smtClean="0">
                          <a:latin typeface="Calibri" panose="020F0502020204030204" pitchFamily="34" charset="0"/>
                          <a:cs typeface="Times New Roman" panose="02020603050405020304" pitchFamily="18" charset="0"/>
                        </a:rPr>
                        <a:t>执行版本管理规定、检查开发人员的提交版本，对检查结果负责；</a:t>
                      </a:r>
                      <a:endParaRPr lang="en-US" altLang="zh-CN" sz="1800" kern="100" dirty="0" smtClean="0">
                        <a:latin typeface="Calibri" panose="020F0502020204030204" pitchFamily="34" charset="0"/>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en-US" sz="1800" kern="100" dirty="0" smtClean="0">
                          <a:latin typeface="Calibri" panose="020F0502020204030204" pitchFamily="34" charset="0"/>
                          <a:cs typeface="Times New Roman" panose="02020603050405020304" pitchFamily="18" charset="0"/>
                        </a:rPr>
                        <a:t>归档版本，对归档版本的一致性、正确性负责。</a:t>
                      </a:r>
                      <a:endParaRPr lang="en-US" altLang="zh-CN" sz="1800" kern="100" dirty="0" smtClean="0">
                        <a:latin typeface="Calibri" panose="020F0502020204030204" pitchFamily="34" charset="0"/>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en-US" sz="1800" kern="100" dirty="0" smtClean="0">
                          <a:latin typeface="Calibri" panose="020F0502020204030204" pitchFamily="34" charset="0"/>
                          <a:cs typeface="Times New Roman" panose="02020603050405020304" pitchFamily="18" charset="0"/>
                        </a:rPr>
                        <a:t>发现并及时向管理者反馈版本管理中的问题。</a:t>
                      </a:r>
                      <a:endParaRPr lang="zh-CN" altLang="zh-CN" sz="1800" kern="100" dirty="0" smtClean="0">
                        <a:latin typeface="Calibri" panose="020F0502020204030204" pitchFamily="34" charset="0"/>
                        <a:cs typeface="Times New Roman" panose="02020603050405020304" pitchFamily="18" charset="0"/>
                      </a:endParaRPr>
                    </a:p>
                    <a:p>
                      <a:endParaRPr lang="zh-CN" altLang="en-US" dirty="0"/>
                    </a:p>
                  </a:txBody>
                  <a:tcPr/>
                </a:tc>
                <a:tc>
                  <a:txBody>
                    <a:bodyPr/>
                    <a:lstStyle/>
                    <a:p>
                      <a:pPr marL="342900" lvl="0" indent="-342900" algn="just">
                        <a:spcAft>
                          <a:spcPts val="0"/>
                        </a:spcAft>
                        <a:buFont typeface="Wingdings" panose="05000000000000000000" pitchFamily="2" charset="2"/>
                        <a:buChar char=""/>
                      </a:pPr>
                      <a:r>
                        <a:rPr lang="zh-CN" altLang="en-US" sz="1800" kern="100" dirty="0" smtClean="0">
                          <a:latin typeface="Calibri" panose="020F0502020204030204" pitchFamily="34" charset="0"/>
                          <a:cs typeface="Times New Roman" panose="02020603050405020304" pitchFamily="18" charset="0"/>
                        </a:rPr>
                        <a:t>建立、优化版本管理规定；</a:t>
                      </a:r>
                      <a:endParaRPr lang="en-US" altLang="zh-CN" sz="1800" kern="100" dirty="0" smtClean="0">
                        <a:latin typeface="Calibri" panose="020F0502020204030204" pitchFamily="34" charset="0"/>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en-US" sz="1800" kern="100" dirty="0" smtClean="0">
                          <a:latin typeface="Calibri" panose="020F0502020204030204" pitchFamily="34" charset="0"/>
                          <a:cs typeface="Times New Roman" panose="02020603050405020304" pitchFamily="18" charset="0"/>
                        </a:rPr>
                        <a:t>解释、监督、检查版本管理规定的执行；</a:t>
                      </a:r>
                      <a:endParaRPr lang="en-US" altLang="zh-CN" sz="1800" kern="100" dirty="0" smtClean="0">
                        <a:latin typeface="Calibri" panose="020F0502020204030204" pitchFamily="34" charset="0"/>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en-US" dirty="0" smtClean="0"/>
                        <a:t>审查项目组版本管理规定的执行情况和效果；</a:t>
                      </a:r>
                      <a:endParaRPr lang="en-US" altLang="zh-CN" dirty="0" smtClean="0"/>
                    </a:p>
                    <a:p>
                      <a:pPr marL="342900" lvl="0" indent="-342900" algn="just">
                        <a:spcAft>
                          <a:spcPts val="0"/>
                        </a:spcAft>
                        <a:buFont typeface="Wingdings" panose="05000000000000000000" pitchFamily="2" charset="2"/>
                        <a:buChar char=""/>
                      </a:pPr>
                      <a:r>
                        <a:rPr lang="zh-CN" altLang="en-US" dirty="0" smtClean="0"/>
                        <a:t>收集管理规定执行过程中的问题、变更需求等，汇总并安排在适当时机对本规定进行修订完善。</a:t>
                      </a:r>
                      <a:endParaRPr lang="zh-CN" altLang="en-US" dirty="0"/>
                    </a:p>
                  </a:txBody>
                  <a:tcPr/>
                </a:tc>
                <a:extLst>
                  <a:ext uri="{0D108BD9-81ED-4DB2-BD59-A6C34878D82A}">
                    <a16:rowId xmlns:a16="http://schemas.microsoft.com/office/drawing/2014/main" xmlns="" val="1445277108"/>
                  </a:ext>
                </a:extLst>
              </a:tr>
            </a:tbl>
          </a:graphicData>
        </a:graphic>
      </p:graphicFrame>
    </p:spTree>
    <p:extLst>
      <p:ext uri="{BB962C8B-B14F-4D97-AF65-F5344CB8AC3E}">
        <p14:creationId xmlns:p14="http://schemas.microsoft.com/office/powerpoint/2010/main" val="22370727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4072199"/>
            <a:ext cx="2457321" cy="954107"/>
          </a:xfrm>
          <a:prstGeom prst="rect">
            <a:avLst/>
          </a:prstGeom>
          <a:noFill/>
        </p:spPr>
        <p:txBody>
          <a:bodyPr wrap="square" rtlCol="0">
            <a:spAutoFit/>
          </a:bodyPr>
          <a:lstStyle/>
          <a:p>
            <a:r>
              <a:rPr lang="zh-CN" altLang="en-US" sz="2800" b="1" dirty="0"/>
              <a:t>版本号管理</a:t>
            </a:r>
            <a:r>
              <a:rPr lang="zh-CN" altLang="en-US" sz="2800" b="1" dirty="0" smtClean="0"/>
              <a:t>规范</a:t>
            </a:r>
            <a:r>
              <a:rPr lang="en-US" altLang="zh-CN" sz="2800" b="1" dirty="0" smtClean="0"/>
              <a:t>·</a:t>
            </a:r>
            <a:r>
              <a:rPr lang="zh-CN" altLang="en-US" dirty="0" smtClean="0"/>
              <a:t>说明</a:t>
            </a:r>
            <a:endParaRPr lang="zh-CN" altLang="en-US" dirty="0"/>
          </a:p>
        </p:txBody>
      </p:sp>
      <p:sp>
        <p:nvSpPr>
          <p:cNvPr id="12" name="矩形 11"/>
          <p:cNvSpPr/>
          <p:nvPr/>
        </p:nvSpPr>
        <p:spPr>
          <a:xfrm>
            <a:off x="3376657" y="2717982"/>
            <a:ext cx="8299328" cy="2308324"/>
          </a:xfrm>
          <a:prstGeom prst="rect">
            <a:avLst/>
          </a:prstGeom>
        </p:spPr>
        <p:txBody>
          <a:bodyPr wrap="square">
            <a:spAutoFit/>
          </a:bodyPr>
          <a:lstStyle/>
          <a:p>
            <a:pPr lvl="0" algn="just">
              <a:spcAft>
                <a:spcPts val="0"/>
              </a:spcAft>
            </a:pPr>
            <a:r>
              <a:rPr lang="en-US" altLang="zh-CN" kern="100" dirty="0" smtClean="0">
                <a:latin typeface="Calibri" panose="020F0502020204030204" pitchFamily="34" charset="0"/>
                <a:cs typeface="Times New Roman" panose="02020603050405020304" pitchFamily="18" charset="0"/>
              </a:rPr>
              <a:t>	</a:t>
            </a:r>
            <a:r>
              <a:rPr lang="zh-CN" altLang="en-US" sz="3600" kern="100" dirty="0" smtClean="0">
                <a:latin typeface="Calibri" panose="020F0502020204030204" pitchFamily="34" charset="0"/>
                <a:cs typeface="Times New Roman" panose="02020603050405020304" pitchFamily="18" charset="0"/>
              </a:rPr>
              <a:t>本规范中涉及的术语为如下：项目、模块、补丁包及模块补丁；其中补丁包、模块补丁都发生在项目基础版本上线之后阶段。</a:t>
            </a:r>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3.4</a:t>
            </a:r>
            <a:endParaRPr lang="zh-CN" altLang="en-US" sz="2400" b="1" dirty="0">
              <a:solidFill>
                <a:schemeClr val="tx1"/>
              </a:solidFill>
            </a:endParaRPr>
          </a:p>
        </p:txBody>
      </p:sp>
    </p:spTree>
    <p:extLst>
      <p:ext uri="{BB962C8B-B14F-4D97-AF65-F5344CB8AC3E}">
        <p14:creationId xmlns:p14="http://schemas.microsoft.com/office/powerpoint/2010/main" val="32447445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4072199"/>
            <a:ext cx="2457321" cy="954107"/>
          </a:xfrm>
          <a:prstGeom prst="rect">
            <a:avLst/>
          </a:prstGeom>
          <a:noFill/>
        </p:spPr>
        <p:txBody>
          <a:bodyPr wrap="square" rtlCol="0">
            <a:spAutoFit/>
          </a:bodyPr>
          <a:lstStyle/>
          <a:p>
            <a:r>
              <a:rPr lang="zh-CN" altLang="en-US" sz="2800" b="1" dirty="0"/>
              <a:t>版本号管理</a:t>
            </a:r>
            <a:r>
              <a:rPr lang="zh-CN" altLang="en-US" sz="2800" b="1" dirty="0" smtClean="0"/>
              <a:t>规范</a:t>
            </a:r>
            <a:r>
              <a:rPr lang="en-US" altLang="zh-CN" sz="2800" b="1" dirty="0" smtClean="0"/>
              <a:t>·</a:t>
            </a:r>
            <a:r>
              <a:rPr lang="zh-CN" altLang="en-US" dirty="0"/>
              <a:t>版本号规定</a:t>
            </a:r>
          </a:p>
        </p:txBody>
      </p:sp>
      <p:sp>
        <p:nvSpPr>
          <p:cNvPr id="12" name="矩形 11"/>
          <p:cNvSpPr/>
          <p:nvPr/>
        </p:nvSpPr>
        <p:spPr>
          <a:xfrm>
            <a:off x="3288751" y="352425"/>
            <a:ext cx="8299328" cy="6494085"/>
          </a:xfrm>
          <a:prstGeom prst="rect">
            <a:avLst/>
          </a:prstGeom>
        </p:spPr>
        <p:txBody>
          <a:bodyPr wrap="square">
            <a:spAutoFit/>
          </a:bodyPr>
          <a:lstStyle/>
          <a:p>
            <a:pPr algn="just">
              <a:spcAft>
                <a:spcPts val="0"/>
              </a:spcAft>
            </a:pPr>
            <a:r>
              <a:rPr lang="en-US" altLang="zh-CN" sz="3200" kern="100" dirty="0" smtClean="0">
                <a:latin typeface="Calibri" panose="020F0502020204030204" pitchFamily="34" charset="0"/>
                <a:cs typeface="Times New Roman" panose="02020603050405020304" pitchFamily="18" charset="0"/>
              </a:rPr>
              <a:t>		</a:t>
            </a:r>
            <a:r>
              <a:rPr lang="zh-CN" altLang="zh-CN" sz="3200" kern="100" dirty="0" smtClean="0">
                <a:latin typeface="Calibri" panose="020F0502020204030204" pitchFamily="34" charset="0"/>
                <a:cs typeface="Times New Roman" panose="02020603050405020304" pitchFamily="18" charset="0"/>
              </a:rPr>
              <a:t>所有</a:t>
            </a:r>
            <a:r>
              <a:rPr lang="zh-CN" altLang="zh-CN" sz="3200" kern="100" dirty="0">
                <a:latin typeface="Calibri" panose="020F0502020204030204" pitchFamily="34" charset="0"/>
                <a:cs typeface="Times New Roman" panose="02020603050405020304" pitchFamily="18" charset="0"/>
              </a:rPr>
              <a:t>版本编号采用统一方式：</a:t>
            </a:r>
          </a:p>
          <a:p>
            <a:pPr marL="342900" lvl="0" indent="-342900" algn="just">
              <a:spcAft>
                <a:spcPts val="0"/>
              </a:spcAft>
              <a:buFont typeface="Wingdings" panose="05000000000000000000" pitchFamily="2" charset="2"/>
              <a:buChar char=""/>
            </a:pPr>
            <a:r>
              <a:rPr lang="zh-CN" altLang="zh-CN" sz="3200" kern="100" dirty="0">
                <a:latin typeface="Calibri" panose="020F0502020204030204" pitchFamily="34" charset="0"/>
                <a:cs typeface="Times New Roman" panose="02020603050405020304" pitchFamily="18" charset="0"/>
              </a:rPr>
              <a:t>项目版本号编码方式：</a:t>
            </a:r>
            <a:r>
              <a:rPr lang="en-US" altLang="zh-CN" sz="3200" kern="100" dirty="0">
                <a:latin typeface="Calibri" panose="020F0502020204030204" pitchFamily="34" charset="0"/>
                <a:cs typeface="Times New Roman" panose="02020603050405020304" pitchFamily="18" charset="0"/>
              </a:rPr>
              <a:t>V</a:t>
            </a:r>
            <a:r>
              <a:rPr lang="zh-CN" altLang="zh-CN" sz="3200" kern="100" dirty="0">
                <a:latin typeface="Calibri" panose="020F0502020204030204" pitchFamily="34" charset="0"/>
                <a:cs typeface="Times New Roman" panose="02020603050405020304" pitchFamily="18" charset="0"/>
              </a:rPr>
              <a:t>主版本号</a:t>
            </a:r>
            <a:r>
              <a:rPr lang="en-US" altLang="zh-CN" sz="3200" kern="100" dirty="0">
                <a:latin typeface="Calibri" panose="020F0502020204030204" pitchFamily="34" charset="0"/>
                <a:cs typeface="Times New Roman" panose="02020603050405020304" pitchFamily="18" charset="0"/>
              </a:rPr>
              <a:t>.</a:t>
            </a:r>
            <a:r>
              <a:rPr lang="zh-CN" altLang="zh-CN" sz="3200" kern="100" dirty="0">
                <a:latin typeface="Calibri" panose="020F0502020204030204" pitchFamily="34" charset="0"/>
                <a:cs typeface="Times New Roman" panose="02020603050405020304" pitchFamily="18" charset="0"/>
              </a:rPr>
              <a:t>次版本号</a:t>
            </a:r>
          </a:p>
          <a:p>
            <a:pPr indent="266700" algn="just">
              <a:spcAft>
                <a:spcPts val="0"/>
              </a:spcAft>
            </a:pPr>
            <a:r>
              <a:rPr lang="zh-CN" altLang="zh-CN" sz="3200" kern="100" dirty="0">
                <a:latin typeface="Calibri" panose="020F0502020204030204" pitchFamily="34" charset="0"/>
                <a:cs typeface="Times New Roman" panose="02020603050405020304" pitchFamily="18" charset="0"/>
              </a:rPr>
              <a:t>如：</a:t>
            </a:r>
            <a:r>
              <a:rPr lang="en-US" altLang="zh-CN" sz="3200" kern="100" dirty="0">
                <a:latin typeface="Calibri" panose="020F0502020204030204" pitchFamily="34" charset="0"/>
                <a:cs typeface="Times New Roman" panose="02020603050405020304" pitchFamily="18" charset="0"/>
              </a:rPr>
              <a:t>V1.0</a:t>
            </a:r>
            <a:endParaRPr lang="zh-CN" altLang="zh-CN" sz="3200" kern="100" dirty="0">
              <a:latin typeface="Calibri" panose="020F0502020204030204" pitchFamily="34" charset="0"/>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zh-CN" sz="3200" kern="100" dirty="0">
                <a:latin typeface="Calibri" panose="020F0502020204030204" pitchFamily="34" charset="0"/>
                <a:cs typeface="Times New Roman" panose="02020603050405020304" pitchFamily="18" charset="0"/>
              </a:rPr>
              <a:t>模块的版本号编码方式：</a:t>
            </a:r>
            <a:r>
              <a:rPr lang="en-US" altLang="zh-CN" sz="3200" kern="100" dirty="0">
                <a:latin typeface="Calibri" panose="020F0502020204030204" pitchFamily="34" charset="0"/>
                <a:cs typeface="Times New Roman" panose="02020603050405020304" pitchFamily="18" charset="0"/>
              </a:rPr>
              <a:t>V</a:t>
            </a:r>
            <a:r>
              <a:rPr lang="zh-CN" altLang="zh-CN" sz="3200" kern="100" dirty="0">
                <a:latin typeface="Calibri" panose="020F0502020204030204" pitchFamily="34" charset="0"/>
                <a:cs typeface="Times New Roman" panose="02020603050405020304" pitchFamily="18" charset="0"/>
              </a:rPr>
              <a:t>主版本号</a:t>
            </a:r>
            <a:r>
              <a:rPr lang="en-US" altLang="zh-CN" sz="3200" kern="100" dirty="0">
                <a:latin typeface="Calibri" panose="020F0502020204030204" pitchFamily="34" charset="0"/>
                <a:cs typeface="Times New Roman" panose="02020603050405020304" pitchFamily="18" charset="0"/>
              </a:rPr>
              <a:t>.</a:t>
            </a:r>
            <a:r>
              <a:rPr lang="zh-CN" altLang="zh-CN" sz="3200" kern="100" dirty="0">
                <a:latin typeface="Calibri" panose="020F0502020204030204" pitchFamily="34" charset="0"/>
                <a:cs typeface="Times New Roman" panose="02020603050405020304" pitchFamily="18" charset="0"/>
              </a:rPr>
              <a:t>次版本号</a:t>
            </a:r>
            <a:r>
              <a:rPr lang="en-US" altLang="zh-CN" sz="3200" kern="100" dirty="0">
                <a:latin typeface="Calibri" panose="020F0502020204030204" pitchFamily="34" charset="0"/>
                <a:cs typeface="Times New Roman" panose="02020603050405020304" pitchFamily="18" charset="0"/>
              </a:rPr>
              <a:t>.</a:t>
            </a:r>
            <a:r>
              <a:rPr lang="zh-CN" altLang="zh-CN" sz="3200" kern="100" dirty="0">
                <a:latin typeface="Calibri" panose="020F0502020204030204" pitchFamily="34" charset="0"/>
                <a:cs typeface="Times New Roman" panose="02020603050405020304" pitchFamily="18" charset="0"/>
              </a:rPr>
              <a:t>末版本号</a:t>
            </a:r>
            <a:r>
              <a:rPr lang="en-US" altLang="zh-CN" sz="3200" kern="100" dirty="0">
                <a:latin typeface="Calibri" panose="020F0502020204030204" pitchFamily="34" charset="0"/>
                <a:cs typeface="Times New Roman" panose="02020603050405020304" pitchFamily="18" charset="0"/>
              </a:rPr>
              <a:t>R</a:t>
            </a:r>
            <a:r>
              <a:rPr lang="zh-CN" altLang="zh-CN" sz="3200" kern="100" dirty="0">
                <a:latin typeface="Calibri" panose="020F0502020204030204" pitchFamily="34" charset="0"/>
                <a:cs typeface="Times New Roman" panose="02020603050405020304" pitchFamily="18" charset="0"/>
              </a:rPr>
              <a:t>发布版本号＋序号</a:t>
            </a:r>
          </a:p>
          <a:p>
            <a:pPr indent="266700" algn="just">
              <a:spcAft>
                <a:spcPts val="0"/>
              </a:spcAft>
            </a:pPr>
            <a:r>
              <a:rPr lang="zh-CN" altLang="zh-CN" sz="3200" kern="100" dirty="0">
                <a:latin typeface="Calibri" panose="020F0502020204030204" pitchFamily="34" charset="0"/>
                <a:cs typeface="Times New Roman" panose="02020603050405020304" pitchFamily="18" charset="0"/>
              </a:rPr>
              <a:t>如：</a:t>
            </a:r>
            <a:r>
              <a:rPr lang="en-US" altLang="zh-CN" sz="3200" kern="100" dirty="0">
                <a:latin typeface="Calibri" panose="020F0502020204030204" pitchFamily="34" charset="0"/>
                <a:cs typeface="Times New Roman" panose="02020603050405020304" pitchFamily="18" charset="0"/>
              </a:rPr>
              <a:t>V1.0.1R0179101</a:t>
            </a:r>
            <a:endParaRPr lang="zh-CN" altLang="zh-CN" sz="3200" kern="100" dirty="0">
              <a:latin typeface="Calibri" panose="020F0502020204030204" pitchFamily="34" charset="0"/>
              <a:cs typeface="Times New Roman" panose="02020603050405020304" pitchFamily="18" charset="0"/>
            </a:endParaRPr>
          </a:p>
          <a:p>
            <a:pPr indent="266700" algn="just">
              <a:spcAft>
                <a:spcPts val="0"/>
              </a:spcAft>
            </a:pPr>
            <a:r>
              <a:rPr lang="en-US" altLang="zh-CN" sz="3200" kern="100" dirty="0" smtClean="0">
                <a:latin typeface="Calibri" panose="020F0502020204030204" pitchFamily="34" charset="0"/>
                <a:cs typeface="Times New Roman" panose="02020603050405020304" pitchFamily="18" charset="0"/>
              </a:rPr>
              <a:t>	</a:t>
            </a:r>
            <a:r>
              <a:rPr lang="zh-CN" altLang="zh-CN" sz="3200" kern="100" dirty="0" smtClean="0">
                <a:latin typeface="Calibri" panose="020F0502020204030204" pitchFamily="34" charset="0"/>
                <a:cs typeface="Times New Roman" panose="02020603050405020304" pitchFamily="18" charset="0"/>
              </a:rPr>
              <a:t>一</a:t>
            </a:r>
            <a:r>
              <a:rPr lang="zh-CN" altLang="zh-CN" sz="3200" kern="100" dirty="0">
                <a:latin typeface="Calibri" panose="020F0502020204030204" pitchFamily="34" charset="0"/>
                <a:cs typeface="Times New Roman" panose="02020603050405020304" pitchFamily="18" charset="0"/>
              </a:rPr>
              <a:t>个产品版本通常由多个模块组成，项目经理在确定版本编号时，模块版本号需要同产品版本号的“</a:t>
            </a:r>
            <a:r>
              <a:rPr lang="en-US" altLang="zh-CN" sz="3200" kern="100" dirty="0">
                <a:latin typeface="Calibri" panose="020F0502020204030204" pitchFamily="34" charset="0"/>
                <a:cs typeface="Times New Roman" panose="02020603050405020304" pitchFamily="18" charset="0"/>
              </a:rPr>
              <a:t>V</a:t>
            </a:r>
            <a:r>
              <a:rPr lang="zh-CN" altLang="zh-CN" sz="3200" kern="100" dirty="0">
                <a:latin typeface="Calibri" panose="020F0502020204030204" pitchFamily="34" charset="0"/>
                <a:cs typeface="Times New Roman" panose="02020603050405020304" pitchFamily="18" charset="0"/>
              </a:rPr>
              <a:t>主版本号</a:t>
            </a:r>
            <a:r>
              <a:rPr lang="en-US" altLang="zh-CN" sz="3200" kern="100" dirty="0">
                <a:latin typeface="Calibri" panose="020F0502020204030204" pitchFamily="34" charset="0"/>
                <a:cs typeface="Times New Roman" panose="02020603050405020304" pitchFamily="18" charset="0"/>
              </a:rPr>
              <a:t>.</a:t>
            </a:r>
            <a:r>
              <a:rPr lang="zh-CN" altLang="zh-CN" sz="3200" kern="100" dirty="0">
                <a:latin typeface="Calibri" panose="020F0502020204030204" pitchFamily="34" charset="0"/>
                <a:cs typeface="Times New Roman" panose="02020603050405020304" pitchFamily="18" charset="0"/>
              </a:rPr>
              <a:t>次版本号”保持一致，“末版本号</a:t>
            </a:r>
            <a:r>
              <a:rPr lang="en-US" altLang="zh-CN" sz="3200" kern="100" dirty="0">
                <a:latin typeface="Calibri" panose="020F0502020204030204" pitchFamily="34" charset="0"/>
                <a:cs typeface="Times New Roman" panose="02020603050405020304" pitchFamily="18" charset="0"/>
              </a:rPr>
              <a:t>+R</a:t>
            </a:r>
            <a:r>
              <a:rPr lang="zh-CN" altLang="zh-CN" sz="3200" kern="100" dirty="0">
                <a:latin typeface="Calibri" panose="020F0502020204030204" pitchFamily="34" charset="0"/>
                <a:cs typeface="Times New Roman" panose="02020603050405020304" pitchFamily="18" charset="0"/>
              </a:rPr>
              <a:t>发布版本号＋序号”则可据实际情况根据规范定义。</a:t>
            </a:r>
          </a:p>
          <a:p>
            <a:pPr indent="266700" algn="just">
              <a:spcAft>
                <a:spcPts val="0"/>
              </a:spcAft>
            </a:pPr>
            <a:r>
              <a:rPr lang="en-US" altLang="zh-CN" sz="3200" kern="100" dirty="0" smtClean="0">
                <a:latin typeface="Calibri" panose="020F0502020204030204" pitchFamily="34" charset="0"/>
                <a:cs typeface="Times New Roman" panose="02020603050405020304" pitchFamily="18" charset="0"/>
              </a:rPr>
              <a:t>	</a:t>
            </a:r>
            <a:r>
              <a:rPr lang="zh-CN" altLang="zh-CN" sz="3200" kern="100" dirty="0" smtClean="0">
                <a:latin typeface="Calibri" panose="020F0502020204030204" pitchFamily="34" charset="0"/>
                <a:cs typeface="Times New Roman" panose="02020603050405020304" pitchFamily="18" charset="0"/>
              </a:rPr>
              <a:t>详细</a:t>
            </a:r>
            <a:r>
              <a:rPr lang="zh-CN" altLang="zh-CN" sz="3200" kern="100" dirty="0">
                <a:latin typeface="Calibri" panose="020F0502020204030204" pitchFamily="34" charset="0"/>
                <a:cs typeface="Times New Roman" panose="02020603050405020304" pitchFamily="18" charset="0"/>
              </a:rPr>
              <a:t>的编码规范，请参照《附录</a:t>
            </a:r>
            <a:r>
              <a:rPr lang="en-US" altLang="zh-CN" sz="3200" kern="100" dirty="0">
                <a:latin typeface="Calibri" panose="020F0502020204030204" pitchFamily="34" charset="0"/>
                <a:cs typeface="Times New Roman" panose="02020603050405020304" pitchFamily="18" charset="0"/>
              </a:rPr>
              <a:t>1</a:t>
            </a:r>
            <a:r>
              <a:rPr lang="zh-CN" altLang="zh-CN" sz="3200" kern="100" dirty="0">
                <a:latin typeface="Calibri" panose="020F0502020204030204" pitchFamily="34" charset="0"/>
                <a:cs typeface="Times New Roman" panose="02020603050405020304" pitchFamily="18" charset="0"/>
              </a:rPr>
              <a:t>：版本号编码规范及示例》。</a:t>
            </a:r>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3.4</a:t>
            </a:r>
            <a:endParaRPr lang="zh-CN" altLang="en-US" sz="2400" b="1" dirty="0">
              <a:solidFill>
                <a:schemeClr val="tx1"/>
              </a:solidFill>
            </a:endParaRPr>
          </a:p>
        </p:txBody>
      </p:sp>
    </p:spTree>
    <p:extLst>
      <p:ext uri="{BB962C8B-B14F-4D97-AF65-F5344CB8AC3E}">
        <p14:creationId xmlns:p14="http://schemas.microsoft.com/office/powerpoint/2010/main" val="18379062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4072199"/>
            <a:ext cx="2457321" cy="1231106"/>
          </a:xfrm>
          <a:prstGeom prst="rect">
            <a:avLst/>
          </a:prstGeom>
          <a:noFill/>
        </p:spPr>
        <p:txBody>
          <a:bodyPr wrap="square" rtlCol="0">
            <a:spAutoFit/>
          </a:bodyPr>
          <a:lstStyle/>
          <a:p>
            <a:r>
              <a:rPr lang="zh-CN" altLang="en-US" sz="2800" b="1" dirty="0"/>
              <a:t>版本号</a:t>
            </a:r>
            <a:r>
              <a:rPr lang="zh-CN" altLang="en-US" sz="2800" b="1" dirty="0" smtClean="0"/>
              <a:t>管理规范</a:t>
            </a:r>
            <a:r>
              <a:rPr lang="en-US" altLang="zh-CN" sz="2800" b="1" dirty="0" smtClean="0"/>
              <a:t>·</a:t>
            </a:r>
            <a:r>
              <a:rPr lang="zh-CN" altLang="en-US" dirty="0"/>
              <a:t>版本号变化基本原则</a:t>
            </a:r>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3.4</a:t>
            </a:r>
            <a:endParaRPr lang="zh-CN" altLang="en-US" sz="2400" b="1" dirty="0">
              <a:solidFill>
                <a:schemeClr val="tx1"/>
              </a:solidFill>
            </a:endParaRPr>
          </a:p>
        </p:txBody>
      </p:sp>
      <p:graphicFrame>
        <p:nvGraphicFramePr>
          <p:cNvPr id="14" name="表格 13"/>
          <p:cNvGraphicFramePr>
            <a:graphicFrameLocks noGrp="1"/>
          </p:cNvGraphicFramePr>
          <p:nvPr>
            <p:extLst>
              <p:ext uri="{D42A27DB-BD31-4B8C-83A1-F6EECF244321}">
                <p14:modId xmlns:p14="http://schemas.microsoft.com/office/powerpoint/2010/main" val="3862534669"/>
              </p:ext>
            </p:extLst>
          </p:nvPr>
        </p:nvGraphicFramePr>
        <p:xfrm>
          <a:off x="2731212" y="1733550"/>
          <a:ext cx="9460788" cy="5491480"/>
        </p:xfrm>
        <a:graphic>
          <a:graphicData uri="http://schemas.openxmlformats.org/drawingml/2006/table">
            <a:tbl>
              <a:tblPr firstRow="1" bandRow="1">
                <a:tableStyleId>{5C22544A-7EE6-4342-B048-85BDC9FD1C3A}</a:tableStyleId>
              </a:tblPr>
              <a:tblGrid>
                <a:gridCol w="1521190">
                  <a:extLst>
                    <a:ext uri="{9D8B030D-6E8A-4147-A177-3AD203B41FA5}">
                      <a16:colId xmlns:a16="http://schemas.microsoft.com/office/drawing/2014/main" xmlns="" val="4139474596"/>
                    </a:ext>
                  </a:extLst>
                </a:gridCol>
                <a:gridCol w="2379215">
                  <a:extLst>
                    <a:ext uri="{9D8B030D-6E8A-4147-A177-3AD203B41FA5}">
                      <a16:colId xmlns:a16="http://schemas.microsoft.com/office/drawing/2014/main" xmlns="" val="2382874046"/>
                    </a:ext>
                  </a:extLst>
                </a:gridCol>
                <a:gridCol w="3915055">
                  <a:extLst>
                    <a:ext uri="{9D8B030D-6E8A-4147-A177-3AD203B41FA5}">
                      <a16:colId xmlns:a16="http://schemas.microsoft.com/office/drawing/2014/main" xmlns="" val="256026172"/>
                    </a:ext>
                  </a:extLst>
                </a:gridCol>
                <a:gridCol w="1645328">
                  <a:extLst>
                    <a:ext uri="{9D8B030D-6E8A-4147-A177-3AD203B41FA5}">
                      <a16:colId xmlns:a16="http://schemas.microsoft.com/office/drawing/2014/main" xmlns="" val="823348782"/>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b="1" kern="1200" dirty="0" smtClean="0">
                          <a:solidFill>
                            <a:schemeClr val="lt1"/>
                          </a:solidFill>
                          <a:effectLst/>
                          <a:latin typeface="+mn-lt"/>
                          <a:ea typeface="+mn-ea"/>
                          <a:cs typeface="+mn-cs"/>
                        </a:rPr>
                        <a:t>项目版本号变化</a:t>
                      </a: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b="1" kern="1200" dirty="0" smtClean="0">
                          <a:solidFill>
                            <a:schemeClr val="lt1"/>
                          </a:solidFill>
                          <a:effectLst/>
                          <a:latin typeface="+mn-lt"/>
                          <a:ea typeface="+mn-ea"/>
                          <a:cs typeface="+mn-cs"/>
                        </a:rPr>
                        <a:t>模块版本号变化</a:t>
                      </a:r>
                    </a:p>
                    <a:p>
                      <a:endParaRPr lang="zh-CN" altLang="en-US" dirty="0"/>
                    </a:p>
                  </a:txBody>
                  <a:tcPr/>
                </a:tc>
                <a:tc>
                  <a:txBody>
                    <a:bodyPr/>
                    <a:lstStyle/>
                    <a:p>
                      <a:r>
                        <a:rPr lang="zh-CN" altLang="zh-CN" sz="1800" b="1" kern="1200" dirty="0" smtClean="0">
                          <a:solidFill>
                            <a:schemeClr val="lt1"/>
                          </a:solidFill>
                          <a:effectLst/>
                          <a:latin typeface="+mn-lt"/>
                          <a:ea typeface="+mn-ea"/>
                          <a:cs typeface="+mn-cs"/>
                        </a:rPr>
                        <a:t>项目与模块版本号的一致性原则</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b="1" kern="1200" dirty="0" smtClean="0">
                          <a:solidFill>
                            <a:schemeClr val="lt1"/>
                          </a:solidFill>
                          <a:effectLst/>
                          <a:latin typeface="+mn-lt"/>
                          <a:ea typeface="+mn-ea"/>
                          <a:cs typeface="+mn-cs"/>
                        </a:rPr>
                        <a:t>版本号变化监管</a:t>
                      </a:r>
                    </a:p>
                    <a:p>
                      <a:endParaRPr lang="zh-CN" altLang="en-US" dirty="0"/>
                    </a:p>
                  </a:txBody>
                  <a:tcPr/>
                </a:tc>
                <a:extLst>
                  <a:ext uri="{0D108BD9-81ED-4DB2-BD59-A6C34878D82A}">
                    <a16:rowId xmlns:a16="http://schemas.microsoft.com/office/drawing/2014/main" xmlns="" val="8562313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项目版本号变化，指的是主</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次版本号的变化，仅在发生了系统级演进及功能级演进时，方可进行主、次版本号的变化。</a:t>
                      </a: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模块主、次版本号随项目版本号的变化而变化；同时，如果项目发生了局部模块改良情况时，也可以进行模块版本号的变化，但仅限于末版本号的变化；即每次规划需发布（归档）一个局部改良版本，即需要对模块版本的未版本号进行升位。</a:t>
                      </a:r>
                    </a:p>
                    <a:p>
                      <a:endParaRPr lang="zh-CN" altLang="en-US" dirty="0"/>
                    </a:p>
                  </a:txBody>
                  <a:tcPr/>
                </a:tc>
                <a:tc>
                  <a:txBody>
                    <a:bodyPr/>
                    <a:lstStyle/>
                    <a:p>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当一个项目中存在多个模块，且经过多次版本升级时，其各个模块版本号允许不一致；</a:t>
                      </a:r>
                    </a:p>
                    <a:p>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每次项目版本号需进行升位时，需同时对下属的各子模块主、次版本号进行升位；</a:t>
                      </a:r>
                    </a:p>
                    <a:p>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在已运行的项目中，新增加的独立模块，其版本号中的主、次版本号必须与项目版本号一致；</a:t>
                      </a:r>
                    </a:p>
                    <a:p>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对于已运行项目中，如存在子模块的主</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次版本号与项目版本号不一致现象，后续对该模块进行升级发布时，需同时将主</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次版本号升位到现有项目版本号一致。</a:t>
                      </a: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由配置管理员在文档设计评审时跟进各项目的版本号规划情况。</a:t>
                      </a:r>
                    </a:p>
                    <a:p>
                      <a:endParaRPr lang="zh-CN" altLang="en-US" dirty="0"/>
                    </a:p>
                  </a:txBody>
                  <a:tcPr/>
                </a:tc>
                <a:extLst>
                  <a:ext uri="{0D108BD9-81ED-4DB2-BD59-A6C34878D82A}">
                    <a16:rowId xmlns:a16="http://schemas.microsoft.com/office/drawing/2014/main" xmlns="" val="2876546305"/>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xmlns="" val="1632568032"/>
                  </a:ext>
                </a:extLst>
              </a:tr>
            </a:tbl>
          </a:graphicData>
        </a:graphic>
      </p:graphicFrame>
    </p:spTree>
    <p:extLst>
      <p:ext uri="{BB962C8B-B14F-4D97-AF65-F5344CB8AC3E}">
        <p14:creationId xmlns:p14="http://schemas.microsoft.com/office/powerpoint/2010/main" val="1542646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p:nvPr/>
        </p:nvSpPr>
        <p:spPr>
          <a:xfrm>
            <a:off x="1110199" y="1630245"/>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548345" y="1097011"/>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33785" y="2914344"/>
            <a:ext cx="2452347" cy="769441"/>
          </a:xfrm>
          <a:prstGeom prst="rect">
            <a:avLst/>
          </a:prstGeom>
          <a:noFill/>
        </p:spPr>
        <p:txBody>
          <a:bodyPr wrap="square" rtlCol="0">
            <a:spAutoFit/>
          </a:bodyPr>
          <a:lstStyle/>
          <a:p>
            <a:pPr algn="ctr"/>
            <a:r>
              <a:rPr lang="zh-CN" altLang="en-US" sz="4400" b="1" dirty="0" smtClean="0"/>
              <a:t>范围管理</a:t>
            </a:r>
            <a:endParaRPr lang="zh-CN" altLang="en-US" sz="4400" b="1" dirty="0"/>
          </a:p>
        </p:txBody>
      </p:sp>
      <p:sp>
        <p:nvSpPr>
          <p:cNvPr id="7" name="正五边形 6"/>
          <p:cNvSpPr/>
          <p:nvPr/>
        </p:nvSpPr>
        <p:spPr>
          <a:xfrm>
            <a:off x="3986132" y="1450820"/>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chemeClr val="tx1"/>
                </a:solidFill>
              </a:rPr>
              <a:t>4</a:t>
            </a:r>
            <a:endParaRPr lang="zh-CN" altLang="en-US" sz="4400" b="1" dirty="0">
              <a:solidFill>
                <a:schemeClr val="tx1"/>
              </a:solidFill>
            </a:endParaRPr>
          </a:p>
        </p:txBody>
      </p:sp>
      <p:cxnSp>
        <p:nvCxnSpPr>
          <p:cNvPr id="20" name="直接连接符 19"/>
          <p:cNvCxnSpPr>
            <a:endCxn id="19" idx="0"/>
          </p:cNvCxnSpPr>
          <p:nvPr/>
        </p:nvCxnSpPr>
        <p:spPr>
          <a:xfrm flipH="1">
            <a:off x="7119256" y="1222310"/>
            <a:ext cx="1" cy="4426274"/>
          </a:xfrm>
          <a:prstGeom prst="line">
            <a:avLst/>
          </a:prstGeom>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7066974" y="1222309"/>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7641772" y="1095959"/>
            <a:ext cx="1893467"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4.1-</a:t>
            </a:r>
            <a:r>
              <a:rPr lang="zh-CN" altLang="en-US" sz="2400" dirty="0">
                <a:latin typeface="华文行楷" pitchFamily="2" charset="-122"/>
                <a:ea typeface="华文行楷" pitchFamily="2" charset="-122"/>
              </a:rPr>
              <a:t>项目内容</a:t>
            </a:r>
          </a:p>
        </p:txBody>
      </p:sp>
      <p:sp>
        <p:nvSpPr>
          <p:cNvPr id="23" name="椭圆 22"/>
          <p:cNvSpPr/>
          <p:nvPr/>
        </p:nvSpPr>
        <p:spPr>
          <a:xfrm>
            <a:off x="7066974" y="1953206"/>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7641772" y="1780689"/>
            <a:ext cx="1944763"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4.2-</a:t>
            </a:r>
            <a:r>
              <a:rPr lang="zh-CN" altLang="en-US" sz="2400" dirty="0">
                <a:latin typeface="华文行楷" pitchFamily="2" charset="-122"/>
                <a:ea typeface="华文行楷" pitchFamily="2" charset="-122"/>
              </a:rPr>
              <a:t>项目目标</a:t>
            </a:r>
          </a:p>
        </p:txBody>
      </p:sp>
      <p:sp>
        <p:nvSpPr>
          <p:cNvPr id="25" name="椭圆 24"/>
          <p:cNvSpPr/>
          <p:nvPr/>
        </p:nvSpPr>
        <p:spPr>
          <a:xfrm>
            <a:off x="7066974" y="2684104"/>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7641772" y="2511587"/>
            <a:ext cx="1319592"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4.3-WBS</a:t>
            </a:r>
            <a:endParaRPr lang="zh-CN" altLang="en-US" sz="2400" dirty="0">
              <a:latin typeface="华文行楷" pitchFamily="2" charset="-122"/>
              <a:ea typeface="华文行楷" pitchFamily="2" charset="-122"/>
            </a:endParaRPr>
          </a:p>
        </p:txBody>
      </p:sp>
      <p:sp>
        <p:nvSpPr>
          <p:cNvPr id="27" name="椭圆 26"/>
          <p:cNvSpPr/>
          <p:nvPr/>
        </p:nvSpPr>
        <p:spPr>
          <a:xfrm>
            <a:off x="7060941" y="3397609"/>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7641772" y="3225092"/>
            <a:ext cx="1326004"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4.4-</a:t>
            </a:r>
            <a:r>
              <a:rPr lang="zh-CN" altLang="en-US" sz="2400" dirty="0" smtClean="0">
                <a:latin typeface="华文行楷" pitchFamily="2" charset="-122"/>
                <a:ea typeface="华文行楷" pitchFamily="2" charset="-122"/>
              </a:rPr>
              <a:t>产品</a:t>
            </a:r>
            <a:endParaRPr lang="zh-CN" altLang="en-US" sz="2400" dirty="0">
              <a:latin typeface="华文行楷" pitchFamily="2" charset="-122"/>
              <a:ea typeface="华文行楷" pitchFamily="2" charset="-122"/>
            </a:endParaRPr>
          </a:p>
        </p:txBody>
      </p:sp>
      <p:sp>
        <p:nvSpPr>
          <p:cNvPr id="29" name="椭圆 28"/>
          <p:cNvSpPr/>
          <p:nvPr/>
        </p:nvSpPr>
        <p:spPr>
          <a:xfrm>
            <a:off x="7060940" y="4186789"/>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7641771" y="4014272"/>
            <a:ext cx="1941557"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4.5-</a:t>
            </a:r>
            <a:r>
              <a:rPr lang="zh-CN" altLang="en-US" sz="2400" dirty="0">
                <a:latin typeface="华文行楷" pitchFamily="2" charset="-122"/>
                <a:ea typeface="华文行楷" pitchFamily="2" charset="-122"/>
              </a:rPr>
              <a:t>验收标准</a:t>
            </a:r>
          </a:p>
        </p:txBody>
      </p:sp>
      <p:sp>
        <p:nvSpPr>
          <p:cNvPr id="31" name="椭圆 30"/>
          <p:cNvSpPr/>
          <p:nvPr/>
        </p:nvSpPr>
        <p:spPr>
          <a:xfrm>
            <a:off x="7060941" y="4936938"/>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31"/>
          <p:cNvSpPr txBox="1"/>
          <p:nvPr/>
        </p:nvSpPr>
        <p:spPr>
          <a:xfrm>
            <a:off x="7641772" y="4764421"/>
            <a:ext cx="2547492"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4.6-</a:t>
            </a:r>
            <a:r>
              <a:rPr lang="zh-CN" altLang="en-US" sz="2400" dirty="0">
                <a:latin typeface="华文行楷" pitchFamily="2" charset="-122"/>
                <a:ea typeface="华文行楷" pitchFamily="2" charset="-122"/>
              </a:rPr>
              <a:t>项目相关信息</a:t>
            </a:r>
          </a:p>
        </p:txBody>
      </p:sp>
      <p:sp>
        <p:nvSpPr>
          <p:cNvPr id="19" name="椭圆 18"/>
          <p:cNvSpPr/>
          <p:nvPr/>
        </p:nvSpPr>
        <p:spPr>
          <a:xfrm>
            <a:off x="7060940" y="5648584"/>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1"/>
          <p:cNvSpPr txBox="1"/>
          <p:nvPr/>
        </p:nvSpPr>
        <p:spPr>
          <a:xfrm>
            <a:off x="7641771" y="5458675"/>
            <a:ext cx="2547492"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4.7-</a:t>
            </a:r>
            <a:r>
              <a:rPr lang="zh-CN" altLang="en-US" sz="2400" dirty="0">
                <a:latin typeface="华文行楷" pitchFamily="2" charset="-122"/>
                <a:ea typeface="华文行楷" pitchFamily="2" charset="-122"/>
              </a:rPr>
              <a:t>系统运行环境</a:t>
            </a:r>
          </a:p>
        </p:txBody>
      </p:sp>
    </p:spTree>
    <p:extLst>
      <p:ext uri="{BB962C8B-B14F-4D97-AF65-F5344CB8AC3E}">
        <p14:creationId xmlns:p14="http://schemas.microsoft.com/office/powerpoint/2010/main" val="15050476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12259" y="3179971"/>
            <a:ext cx="3444044" cy="646331"/>
          </a:xfrm>
          <a:prstGeom prst="rect">
            <a:avLst/>
          </a:prstGeom>
        </p:spPr>
        <p:txBody>
          <a:bodyPr wrap="square">
            <a:spAutoFit/>
          </a:bodyPr>
          <a:lstStyle/>
          <a:p>
            <a:r>
              <a:rPr lang="zh-CN" altLang="en-US" sz="3600" b="1" dirty="0" smtClean="0">
                <a:latin typeface="微软雅黑" pitchFamily="34" charset="-122"/>
                <a:ea typeface="微软雅黑" pitchFamily="34" charset="-122"/>
              </a:rPr>
              <a:t>项目内容</a:t>
            </a:r>
            <a:endParaRPr lang="en-US" altLang="zh-CN" sz="3600" b="1" dirty="0">
              <a:latin typeface="微软雅黑" pitchFamily="34" charset="-122"/>
              <a:ea typeface="微软雅黑" pitchFamily="34" charset="-122"/>
            </a:endParaRPr>
          </a:p>
        </p:txBody>
      </p:sp>
      <p:sp>
        <p:nvSpPr>
          <p:cNvPr id="10" name="任意多边形 9"/>
          <p:cNvSpPr/>
          <p:nvPr/>
        </p:nvSpPr>
        <p:spPr>
          <a:xfrm>
            <a:off x="0" y="2952750"/>
            <a:ext cx="12192000" cy="3905250"/>
          </a:xfrm>
          <a:custGeom>
            <a:avLst/>
            <a:gdLst>
              <a:gd name="connsiteX0" fmla="*/ 369084 w 8406470"/>
              <a:gd name="connsiteY0" fmla="*/ 0 h 2530224"/>
              <a:gd name="connsiteX1" fmla="*/ 8037386 w 8406470"/>
              <a:gd name="connsiteY1" fmla="*/ 0 h 2530224"/>
              <a:gd name="connsiteX2" fmla="*/ 8406470 w 8406470"/>
              <a:gd name="connsiteY2" fmla="*/ 369084 h 2530224"/>
              <a:gd name="connsiteX3" fmla="*/ 8406470 w 8406470"/>
              <a:gd name="connsiteY3" fmla="*/ 2530224 h 2530224"/>
              <a:gd name="connsiteX4" fmla="*/ 0 w 8406470"/>
              <a:gd name="connsiteY4" fmla="*/ 2530224 h 2530224"/>
              <a:gd name="connsiteX5" fmla="*/ 0 w 8406470"/>
              <a:gd name="connsiteY5" fmla="*/ 369084 h 2530224"/>
              <a:gd name="connsiteX6" fmla="*/ 369084 w 8406470"/>
              <a:gd name="connsiteY6" fmla="*/ 0 h 253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06470" h="2530224">
                <a:moveTo>
                  <a:pt x="369084" y="0"/>
                </a:moveTo>
                <a:lnTo>
                  <a:pt x="8037386" y="0"/>
                </a:lnTo>
                <a:cubicBezTo>
                  <a:pt x="8241225" y="0"/>
                  <a:pt x="8406470" y="165245"/>
                  <a:pt x="8406470" y="369084"/>
                </a:cubicBezTo>
                <a:lnTo>
                  <a:pt x="8406470" y="2530224"/>
                </a:lnTo>
                <a:lnTo>
                  <a:pt x="0" y="2530224"/>
                </a:lnTo>
                <a:lnTo>
                  <a:pt x="0" y="369084"/>
                </a:lnTo>
                <a:cubicBezTo>
                  <a:pt x="0" y="165245"/>
                  <a:pt x="165245" y="0"/>
                  <a:pt x="369084" y="0"/>
                </a:cubicBez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1568" y="2010228"/>
            <a:ext cx="732972" cy="732972"/>
          </a:xfrm>
          <a:prstGeom prst="rect">
            <a:avLst/>
          </a:prstGeom>
        </p:spPr>
      </p:pic>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05640" y="2045189"/>
            <a:ext cx="729553" cy="663047"/>
          </a:xfrm>
          <a:prstGeom prst="rect">
            <a:avLst/>
          </a:prstGeom>
        </p:spPr>
      </p:pic>
      <p:grpSp>
        <p:nvGrpSpPr>
          <p:cNvPr id="16" name="组合 15"/>
          <p:cNvGrpSpPr/>
          <p:nvPr/>
        </p:nvGrpSpPr>
        <p:grpSpPr>
          <a:xfrm>
            <a:off x="273892" y="123136"/>
            <a:ext cx="1831133" cy="1610414"/>
            <a:chOff x="273892" y="123136"/>
            <a:chExt cx="1831133" cy="1610414"/>
          </a:xfrm>
        </p:grpSpPr>
        <p:sp>
          <p:nvSpPr>
            <p:cNvPr id="17" name="椭圆 16">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a:extLst>
                <a:ext uri="{FF2B5EF4-FFF2-40B4-BE49-F238E27FC236}">
                  <a16:creationId xmlns:a16="http://schemas.microsoft.com/office/drawing/2014/main" xmlns="" id="{FE6EBA93-ED04-432D-A8D1-9C52A154FD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24" name="矩形 23"/>
          <p:cNvSpPr/>
          <p:nvPr/>
        </p:nvSpPr>
        <p:spPr>
          <a:xfrm>
            <a:off x="2198553" y="3380125"/>
            <a:ext cx="9993447" cy="3477875"/>
          </a:xfrm>
          <a:prstGeom prst="rect">
            <a:avLst/>
          </a:prstGeom>
        </p:spPr>
        <p:txBody>
          <a:bodyPr wrap="square">
            <a:spAutoFit/>
          </a:bodyPr>
          <a:lstStyle/>
          <a:p>
            <a:pPr lvl="0" algn="just">
              <a:spcAft>
                <a:spcPts val="0"/>
              </a:spcAft>
            </a:pPr>
            <a:r>
              <a:rPr lang="en-US" altLang="zh-CN" sz="2000" kern="100" dirty="0" smtClean="0">
                <a:latin typeface="Calibri" panose="020F0502020204030204" pitchFamily="34" charset="0"/>
                <a:cs typeface="Times New Roman" panose="02020603050405020304" pitchFamily="18" charset="0"/>
              </a:rPr>
              <a:t>	</a:t>
            </a:r>
            <a:r>
              <a:rPr lang="zh-CN" altLang="en-US" sz="2000" kern="100" dirty="0" smtClean="0">
                <a:latin typeface="Calibri" panose="020F0502020204030204" pitchFamily="34" charset="0"/>
                <a:cs typeface="Times New Roman" panose="02020603050405020304" pitchFamily="18" charset="0"/>
              </a:rPr>
              <a:t>软件开发</a:t>
            </a:r>
            <a:r>
              <a:rPr lang="zh-CN" altLang="en-US" sz="2000" kern="100" dirty="0">
                <a:latin typeface="Calibri" panose="020F0502020204030204" pitchFamily="34" charset="0"/>
                <a:cs typeface="Times New Roman" panose="02020603050405020304" pitchFamily="18" charset="0"/>
              </a:rPr>
              <a:t>的流程为：沟通、策划、建模、构件以及部署，根据不同的模型可以采用不同的开发方法。由于此系统较为小型，且需求较为详细明确，故采用最传统的经典</a:t>
            </a:r>
            <a:r>
              <a:rPr lang="zh-CN" altLang="en-US" sz="2000" kern="100" dirty="0" smtClean="0">
                <a:latin typeface="Calibri" panose="020F0502020204030204" pitchFamily="34" charset="0"/>
                <a:cs typeface="Times New Roman" panose="02020603050405020304" pitchFamily="18" charset="0"/>
              </a:rPr>
              <a:t>生命</a:t>
            </a:r>
            <a:r>
              <a:rPr lang="zh-CN" altLang="en-US" sz="2000" kern="100" dirty="0">
                <a:latin typeface="Calibri" panose="020F0502020204030204" pitchFamily="34" charset="0"/>
                <a:cs typeface="Times New Roman" panose="02020603050405020304" pitchFamily="18" charset="0"/>
              </a:rPr>
              <a:t>周期</a:t>
            </a:r>
            <a:r>
              <a:rPr lang="zh-CN" altLang="en-US" sz="2000" kern="100" dirty="0" smtClean="0">
                <a:latin typeface="Calibri" panose="020F0502020204030204" pitchFamily="34" charset="0"/>
                <a:cs typeface="Times New Roman" panose="02020603050405020304" pitchFamily="18" charset="0"/>
              </a:rPr>
              <a:t>模型</a:t>
            </a:r>
            <a:r>
              <a:rPr lang="en-US" altLang="zh-CN" sz="2000" kern="100" dirty="0" smtClean="0">
                <a:latin typeface="Calibri" panose="020F0502020204030204" pitchFamily="34" charset="0"/>
                <a:cs typeface="Times New Roman" panose="02020603050405020304" pitchFamily="18" charset="0"/>
              </a:rPr>
              <a:t>——</a:t>
            </a:r>
            <a:r>
              <a:rPr lang="zh-CN" altLang="en-US" sz="2000" kern="100" dirty="0">
                <a:latin typeface="Calibri" panose="020F0502020204030204" pitchFamily="34" charset="0"/>
                <a:cs typeface="Times New Roman" panose="02020603050405020304" pitchFamily="18" charset="0"/>
              </a:rPr>
              <a:t>瀑布模型。</a:t>
            </a:r>
          </a:p>
          <a:p>
            <a:pPr lvl="0" algn="just">
              <a:spcAft>
                <a:spcPts val="0"/>
              </a:spcAft>
            </a:pPr>
            <a:r>
              <a:rPr lang="en-US" altLang="zh-CN" sz="2000" kern="100" dirty="0" smtClean="0">
                <a:latin typeface="Calibri" panose="020F0502020204030204" pitchFamily="34" charset="0"/>
                <a:cs typeface="Times New Roman" panose="02020603050405020304" pitchFamily="18" charset="0"/>
              </a:rPr>
              <a:t>	</a:t>
            </a:r>
            <a:r>
              <a:rPr lang="zh-CN" altLang="en-US" sz="2000" kern="100" dirty="0" smtClean="0">
                <a:latin typeface="Calibri" panose="020F0502020204030204" pitchFamily="34" charset="0"/>
                <a:cs typeface="Times New Roman" panose="02020603050405020304" pitchFamily="18" charset="0"/>
              </a:rPr>
              <a:t>在</a:t>
            </a:r>
            <a:r>
              <a:rPr lang="zh-CN" altLang="en-US" sz="2000" kern="100" dirty="0">
                <a:latin typeface="Calibri" panose="020F0502020204030204" pitchFamily="34" charset="0"/>
                <a:cs typeface="Times New Roman" panose="02020603050405020304" pitchFamily="18" charset="0"/>
              </a:rPr>
              <a:t>项目开发初期，需求的获取十分重要，需要定义需求开发过程，编写前景和范围文档，确定用户群和他们的特点，为每类用户选择代言人，建立典型用户的中心小组，与用户代表沟通以确定用例，确定系统事件和响应，召开专门的需求获取讨论会，观察用户工作的过程，检查当前系统的问题报告来进一步完善需求，跨项目重用需求。</a:t>
            </a:r>
          </a:p>
          <a:p>
            <a:pPr lvl="0" algn="just">
              <a:spcAft>
                <a:spcPts val="0"/>
              </a:spcAft>
            </a:pPr>
            <a:r>
              <a:rPr lang="en-US" altLang="zh-CN" sz="2000" kern="100" dirty="0" smtClean="0">
                <a:latin typeface="Calibri" panose="020F0502020204030204" pitchFamily="34" charset="0"/>
                <a:cs typeface="Times New Roman" panose="02020603050405020304" pitchFamily="18" charset="0"/>
              </a:rPr>
              <a:t>	</a:t>
            </a:r>
            <a:r>
              <a:rPr lang="zh-CN" altLang="en-US" sz="2000" kern="100" dirty="0" smtClean="0">
                <a:latin typeface="Calibri" panose="020F0502020204030204" pitchFamily="34" charset="0"/>
                <a:cs typeface="Times New Roman" panose="02020603050405020304" pitchFamily="18" charset="0"/>
              </a:rPr>
              <a:t>此</a:t>
            </a:r>
            <a:r>
              <a:rPr lang="zh-CN" altLang="en-US" sz="2000" kern="100" dirty="0">
                <a:latin typeface="Calibri" panose="020F0502020204030204" pitchFamily="34" charset="0"/>
                <a:cs typeface="Times New Roman" panose="02020603050405020304" pitchFamily="18" charset="0"/>
              </a:rPr>
              <a:t>项目为需求工程项目，因此这一部分会尤其详细些，当获取需求后，开始进行项目估算，进度计划，项目跟踪，完成策划这一部之后，开始跨项目进行建模分析与设计，接着构建项目，包括编码与测试，最后进行项目的最终部署，包括交付给客户，以及进行反馈。</a:t>
            </a:r>
          </a:p>
        </p:txBody>
      </p:sp>
      <p:sp>
        <p:nvSpPr>
          <p:cNvPr id="29" name="正五边形 28"/>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4.1</a:t>
            </a:r>
            <a:endParaRPr lang="zh-CN" altLang="en-US" sz="2400" b="1" dirty="0">
              <a:solidFill>
                <a:schemeClr val="tx1"/>
              </a:solidFill>
            </a:endParaRPr>
          </a:p>
        </p:txBody>
      </p:sp>
    </p:spTree>
    <p:extLst>
      <p:ext uri="{BB962C8B-B14F-4D97-AF65-F5344CB8AC3E}">
        <p14:creationId xmlns:p14="http://schemas.microsoft.com/office/powerpoint/2010/main" val="28813741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4072199"/>
            <a:ext cx="2457321" cy="523220"/>
          </a:xfrm>
          <a:prstGeom prst="rect">
            <a:avLst/>
          </a:prstGeom>
          <a:noFill/>
        </p:spPr>
        <p:txBody>
          <a:bodyPr wrap="square" rtlCol="0">
            <a:spAutoFit/>
          </a:bodyPr>
          <a:lstStyle/>
          <a:p>
            <a:r>
              <a:rPr lang="zh-CN" altLang="en-US" sz="2800" b="1" dirty="0" smtClean="0"/>
              <a:t>项目目标</a:t>
            </a:r>
            <a:endParaRPr lang="zh-CN" altLang="en-US"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4.2</a:t>
            </a:r>
            <a:endParaRPr lang="zh-CN" altLang="en-US" sz="2400" b="1" dirty="0">
              <a:solidFill>
                <a:schemeClr val="tx1"/>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8691840"/>
              </p:ext>
            </p:extLst>
          </p:nvPr>
        </p:nvGraphicFramePr>
        <p:xfrm>
          <a:off x="3551068" y="2368168"/>
          <a:ext cx="8162526" cy="3408061"/>
        </p:xfrm>
        <a:graphic>
          <a:graphicData uri="http://schemas.openxmlformats.org/drawingml/2006/table">
            <a:tbl>
              <a:tblPr firstRow="1" bandRow="1">
                <a:tableStyleId>{5C22544A-7EE6-4342-B048-85BDC9FD1C3A}</a:tableStyleId>
              </a:tblPr>
              <a:tblGrid>
                <a:gridCol w="4081263">
                  <a:extLst>
                    <a:ext uri="{9D8B030D-6E8A-4147-A177-3AD203B41FA5}">
                      <a16:colId xmlns:a16="http://schemas.microsoft.com/office/drawing/2014/main" xmlns="" val="3469077245"/>
                    </a:ext>
                  </a:extLst>
                </a:gridCol>
                <a:gridCol w="4081263">
                  <a:extLst>
                    <a:ext uri="{9D8B030D-6E8A-4147-A177-3AD203B41FA5}">
                      <a16:colId xmlns:a16="http://schemas.microsoft.com/office/drawing/2014/main" xmlns="" val="1410885048"/>
                    </a:ext>
                  </a:extLst>
                </a:gridCol>
              </a:tblGrid>
              <a:tr h="8782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3200" b="1" kern="1200" dirty="0" smtClean="0">
                          <a:solidFill>
                            <a:schemeClr val="lt1"/>
                          </a:solidFill>
                          <a:effectLst/>
                          <a:latin typeface="+mn-lt"/>
                          <a:ea typeface="+mn-ea"/>
                          <a:cs typeface="+mn-cs"/>
                        </a:rPr>
                        <a:t>项目发起者目标</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3200" b="1" kern="1200" dirty="0" smtClean="0">
                          <a:solidFill>
                            <a:schemeClr val="lt1"/>
                          </a:solidFill>
                          <a:effectLst/>
                          <a:latin typeface="+mn-lt"/>
                          <a:ea typeface="+mn-ea"/>
                          <a:cs typeface="+mn-cs"/>
                        </a:rPr>
                        <a:t>项目组目标</a:t>
                      </a:r>
                    </a:p>
                  </a:txBody>
                  <a:tcPr/>
                </a:tc>
                <a:extLst>
                  <a:ext uri="{0D108BD9-81ED-4DB2-BD59-A6C34878D82A}">
                    <a16:rowId xmlns:a16="http://schemas.microsoft.com/office/drawing/2014/main" xmlns="" val="2124187343"/>
                  </a:ext>
                </a:extLst>
              </a:tr>
              <a:tr h="2195554">
                <a:tc>
                  <a:txBody>
                    <a:bodyPr/>
                    <a:lstStyle/>
                    <a:p>
                      <a:r>
                        <a:rPr lang="zh-CN" altLang="en-US" sz="3200" dirty="0" smtClean="0"/>
                        <a:t>通过项目，获取项目需求，并将需求运用于项目总体，确保需求工程能发挥应有的作用。</a:t>
                      </a:r>
                      <a:endParaRPr lang="zh-CN" altLang="en-US" sz="3200" dirty="0"/>
                    </a:p>
                  </a:txBody>
                  <a:tcPr/>
                </a:tc>
                <a:tc>
                  <a:txBody>
                    <a:bodyPr/>
                    <a:lstStyle/>
                    <a:p>
                      <a:r>
                        <a:rPr lang="en-US" altLang="zh-CN" sz="3200" kern="1200" dirty="0" smtClean="0">
                          <a:solidFill>
                            <a:schemeClr val="dk1"/>
                          </a:solidFill>
                          <a:effectLst/>
                          <a:latin typeface="+mn-lt"/>
                          <a:ea typeface="+mn-ea"/>
                          <a:cs typeface="+mn-cs"/>
                        </a:rPr>
                        <a:t>·</a:t>
                      </a:r>
                      <a:r>
                        <a:rPr lang="zh-CN" altLang="zh-CN" sz="3200" kern="1200" dirty="0" smtClean="0">
                          <a:solidFill>
                            <a:schemeClr val="dk1"/>
                          </a:solidFill>
                          <a:effectLst/>
                          <a:latin typeface="+mn-lt"/>
                          <a:ea typeface="+mn-ea"/>
                          <a:cs typeface="+mn-cs"/>
                        </a:rPr>
                        <a:t>按照标准在时限内完成需求工程项目。</a:t>
                      </a:r>
                    </a:p>
                    <a:p>
                      <a:r>
                        <a:rPr lang="en-US" altLang="zh-CN" sz="3200" kern="1200" dirty="0" smtClean="0">
                          <a:solidFill>
                            <a:schemeClr val="dk1"/>
                          </a:solidFill>
                          <a:effectLst/>
                          <a:latin typeface="+mn-lt"/>
                          <a:ea typeface="+mn-ea"/>
                          <a:cs typeface="+mn-cs"/>
                        </a:rPr>
                        <a:t>·</a:t>
                      </a:r>
                      <a:r>
                        <a:rPr lang="zh-CN" altLang="zh-CN" sz="3200" kern="1200" dirty="0" smtClean="0">
                          <a:solidFill>
                            <a:schemeClr val="dk1"/>
                          </a:solidFill>
                          <a:effectLst/>
                          <a:latin typeface="+mn-lt"/>
                          <a:ea typeface="+mn-ea"/>
                          <a:cs typeface="+mn-cs"/>
                        </a:rPr>
                        <a:t>按照计划给出相关文档并通过评审。</a:t>
                      </a:r>
                    </a:p>
                    <a:p>
                      <a:endParaRPr lang="zh-CN" altLang="en-US" sz="3200" dirty="0"/>
                    </a:p>
                  </a:txBody>
                  <a:tcPr/>
                </a:tc>
                <a:extLst>
                  <a:ext uri="{0D108BD9-81ED-4DB2-BD59-A6C34878D82A}">
                    <a16:rowId xmlns:a16="http://schemas.microsoft.com/office/drawing/2014/main" xmlns="" val="3683409808"/>
                  </a:ext>
                </a:extLst>
              </a:tr>
            </a:tbl>
          </a:graphicData>
        </a:graphic>
      </p:graphicFrame>
    </p:spTree>
    <p:extLst>
      <p:ext uri="{BB962C8B-B14F-4D97-AF65-F5344CB8AC3E}">
        <p14:creationId xmlns:p14="http://schemas.microsoft.com/office/powerpoint/2010/main" val="22110944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1031390" y="4072199"/>
            <a:ext cx="2457321" cy="523220"/>
          </a:xfrm>
          <a:prstGeom prst="rect">
            <a:avLst/>
          </a:prstGeom>
          <a:noFill/>
        </p:spPr>
        <p:txBody>
          <a:bodyPr wrap="square" rtlCol="0">
            <a:spAutoFit/>
          </a:bodyPr>
          <a:lstStyle/>
          <a:p>
            <a:r>
              <a:rPr lang="en-US" altLang="zh-CN" sz="2800" b="1" dirty="0" smtClean="0"/>
              <a:t>WBS</a:t>
            </a:r>
            <a:endParaRPr lang="zh-CN" altLang="en-US"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4.3</a:t>
            </a:r>
            <a:endParaRPr lang="zh-CN" altLang="en-US" sz="2400" b="1" dirty="0">
              <a:solidFill>
                <a:schemeClr val="tx1"/>
              </a:solidFill>
            </a:endParaRPr>
          </a:p>
        </p:txBody>
      </p:sp>
      <p:pic>
        <p:nvPicPr>
          <p:cNvPr id="14" name="图片 13"/>
          <p:cNvPicPr/>
          <p:nvPr/>
        </p:nvPicPr>
        <p:blipFill>
          <a:blip r:embed="rId3" cstate="print">
            <a:extLst>
              <a:ext uri="{28A0092B-C50C-407E-A947-70E740481C1C}">
                <a14:useLocalDpi xmlns:a14="http://schemas.microsoft.com/office/drawing/2010/main" val="0"/>
              </a:ext>
            </a:extLst>
          </a:blip>
          <a:stretch>
            <a:fillRect/>
          </a:stretch>
        </p:blipFill>
        <p:spPr>
          <a:xfrm>
            <a:off x="2731214" y="0"/>
            <a:ext cx="9460786" cy="6858000"/>
          </a:xfrm>
          <a:prstGeom prst="rect">
            <a:avLst/>
          </a:prstGeom>
        </p:spPr>
      </p:pic>
      <p:sp>
        <p:nvSpPr>
          <p:cNvPr id="12" name="矩形 11"/>
          <p:cNvSpPr/>
          <p:nvPr/>
        </p:nvSpPr>
        <p:spPr>
          <a:xfrm>
            <a:off x="9350529" y="6124684"/>
            <a:ext cx="2929007" cy="369332"/>
          </a:xfrm>
          <a:prstGeom prst="rect">
            <a:avLst/>
          </a:prstGeom>
        </p:spPr>
        <p:txBody>
          <a:bodyPr wrap="none">
            <a:spAutoFit/>
          </a:bodyPr>
          <a:lstStyle/>
          <a:p>
            <a:r>
              <a:rPr lang="zh-CN" altLang="en-US" dirty="0" smtClean="0">
                <a:latin typeface="Calibri" panose="020F0502020204030204" pitchFamily="34" charset="0"/>
                <a:cs typeface="Times New Roman" panose="02020603050405020304" pitchFamily="18" charset="0"/>
              </a:rPr>
              <a:t>清晰或编码的</a:t>
            </a:r>
            <a:r>
              <a:rPr lang="en-US" altLang="zh-CN" dirty="0" smtClean="0">
                <a:latin typeface="Calibri" panose="020F0502020204030204" pitchFamily="34" charset="0"/>
                <a:cs typeface="Times New Roman" panose="02020603050405020304" pitchFamily="18" charset="0"/>
              </a:rPr>
              <a:t>WBS</a:t>
            </a:r>
            <a:r>
              <a:rPr lang="zh-CN" altLang="en-US" dirty="0" smtClean="0">
                <a:latin typeface="Calibri" panose="020F0502020204030204" pitchFamily="34" charset="0"/>
                <a:cs typeface="Times New Roman" panose="02020603050405020304" pitchFamily="18" charset="0"/>
              </a:rPr>
              <a:t>详见附件</a:t>
            </a:r>
            <a:endParaRPr lang="zh-CN" altLang="en-US" dirty="0"/>
          </a:p>
        </p:txBody>
      </p:sp>
      <p:sp>
        <p:nvSpPr>
          <p:cNvPr id="15" name="矩形 14"/>
          <p:cNvSpPr/>
          <p:nvPr/>
        </p:nvSpPr>
        <p:spPr>
          <a:xfrm>
            <a:off x="7959575" y="6491342"/>
            <a:ext cx="4404796" cy="369332"/>
          </a:xfrm>
          <a:prstGeom prst="rect">
            <a:avLst/>
          </a:prstGeom>
        </p:spPr>
        <p:txBody>
          <a:bodyPr wrap="none">
            <a:spAutoFit/>
          </a:bodyPr>
          <a:lstStyle/>
          <a:p>
            <a:pPr algn="just">
              <a:spcAft>
                <a:spcPts val="0"/>
              </a:spcAft>
            </a:pPr>
            <a:r>
              <a:rPr lang="zh-CN" altLang="zh-CN" kern="100" dirty="0">
                <a:latin typeface="Calibri" panose="020F0502020204030204" pitchFamily="34" charset="0"/>
                <a:cs typeface="Times New Roman" panose="02020603050405020304" pitchFamily="18" charset="0"/>
              </a:rPr>
              <a:t>每项任务的输入输出均在</a:t>
            </a:r>
            <a:r>
              <a:rPr lang="en-US" altLang="zh-CN" kern="100" dirty="0">
                <a:latin typeface="Calibri" panose="020F0502020204030204" pitchFamily="34" charset="0"/>
                <a:cs typeface="Times New Roman" panose="02020603050405020304" pitchFamily="18" charset="0"/>
              </a:rPr>
              <a:t>Gantt</a:t>
            </a:r>
            <a:r>
              <a:rPr lang="zh-CN" altLang="zh-CN" kern="100" dirty="0">
                <a:latin typeface="Calibri" panose="020F0502020204030204" pitchFamily="34" charset="0"/>
                <a:cs typeface="Times New Roman" panose="02020603050405020304" pitchFamily="18" charset="0"/>
              </a:rPr>
              <a:t>图中体现。</a:t>
            </a:r>
          </a:p>
        </p:txBody>
      </p:sp>
    </p:spTree>
    <p:extLst>
      <p:ext uri="{BB962C8B-B14F-4D97-AF65-F5344CB8AC3E}">
        <p14:creationId xmlns:p14="http://schemas.microsoft.com/office/powerpoint/2010/main" val="15528913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4072199"/>
            <a:ext cx="2457321" cy="800219"/>
          </a:xfrm>
          <a:prstGeom prst="rect">
            <a:avLst/>
          </a:prstGeom>
          <a:noFill/>
        </p:spPr>
        <p:txBody>
          <a:bodyPr wrap="square" rtlCol="0">
            <a:spAutoFit/>
          </a:bodyPr>
          <a:lstStyle/>
          <a:p>
            <a:r>
              <a:rPr lang="zh-CN" altLang="en-US" sz="2800" b="1" dirty="0" smtClean="0"/>
              <a:t>产品</a:t>
            </a:r>
            <a:r>
              <a:rPr lang="en-US" altLang="zh-CN" sz="2800" b="1" dirty="0" smtClean="0"/>
              <a:t>·</a:t>
            </a:r>
            <a:r>
              <a:rPr lang="zh-CN" altLang="zh-CN" dirty="0"/>
              <a:t>需要移交的文件</a:t>
            </a:r>
            <a:endParaRPr lang="zh-CN" altLang="en-US"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4.4</a:t>
            </a:r>
            <a:endParaRPr lang="zh-CN" altLang="en-US" sz="2400" b="1" dirty="0">
              <a:solidFill>
                <a:schemeClr val="tx1"/>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910340864"/>
              </p:ext>
            </p:extLst>
          </p:nvPr>
        </p:nvGraphicFramePr>
        <p:xfrm>
          <a:off x="4500978" y="1733550"/>
          <a:ext cx="5495278" cy="3608864"/>
        </p:xfrm>
        <a:graphic>
          <a:graphicData uri="http://schemas.openxmlformats.org/drawingml/2006/table">
            <a:tbl>
              <a:tblPr firstRow="1" firstCol="1" bandRow="1">
                <a:tableStyleId>{5C22544A-7EE6-4342-B048-85BDC9FD1C3A}</a:tableStyleId>
              </a:tblPr>
              <a:tblGrid>
                <a:gridCol w="5495278">
                  <a:extLst>
                    <a:ext uri="{9D8B030D-6E8A-4147-A177-3AD203B41FA5}">
                      <a16:colId xmlns:a16="http://schemas.microsoft.com/office/drawing/2014/main" xmlns="" val="2323834015"/>
                    </a:ext>
                  </a:extLst>
                </a:gridCol>
              </a:tblGrid>
              <a:tr h="515552">
                <a:tc>
                  <a:txBody>
                    <a:bodyPr/>
                    <a:lstStyle/>
                    <a:p>
                      <a:pPr algn="ctr">
                        <a:spcAft>
                          <a:spcPts val="0"/>
                        </a:spcAft>
                      </a:pPr>
                      <a:r>
                        <a:rPr lang="zh-CN" sz="2400" kern="100">
                          <a:effectLst/>
                        </a:rPr>
                        <a:t>《可行性分析报告》</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583095043"/>
                  </a:ext>
                </a:extLst>
              </a:tr>
              <a:tr h="515552">
                <a:tc>
                  <a:txBody>
                    <a:bodyPr/>
                    <a:lstStyle/>
                    <a:p>
                      <a:pPr algn="ctr">
                        <a:spcAft>
                          <a:spcPts val="0"/>
                        </a:spcAft>
                      </a:pPr>
                      <a:r>
                        <a:rPr lang="zh-CN" sz="2400" kern="100">
                          <a:effectLst/>
                        </a:rPr>
                        <a:t>《项目章程》</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986682058"/>
                  </a:ext>
                </a:extLst>
              </a:tr>
              <a:tr h="515552">
                <a:tc>
                  <a:txBody>
                    <a:bodyPr/>
                    <a:lstStyle/>
                    <a:p>
                      <a:pPr algn="ctr">
                        <a:spcAft>
                          <a:spcPts val="0"/>
                        </a:spcAft>
                      </a:pPr>
                      <a:r>
                        <a:rPr lang="zh-CN" sz="2400" kern="100">
                          <a:effectLst/>
                        </a:rPr>
                        <a:t>《需求工程计划》</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99902001"/>
                  </a:ext>
                </a:extLst>
              </a:tr>
              <a:tr h="515552">
                <a:tc>
                  <a:txBody>
                    <a:bodyPr/>
                    <a:lstStyle/>
                    <a:p>
                      <a:pPr algn="ctr">
                        <a:spcAft>
                          <a:spcPts val="0"/>
                        </a:spcAft>
                      </a:pPr>
                      <a:r>
                        <a:rPr lang="zh-CN" sz="2400" kern="100">
                          <a:effectLst/>
                        </a:rPr>
                        <a:t>《需求规格说明书》</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133552817"/>
                  </a:ext>
                </a:extLst>
              </a:tr>
              <a:tr h="515552">
                <a:tc>
                  <a:txBody>
                    <a:bodyPr/>
                    <a:lstStyle/>
                    <a:p>
                      <a:pPr algn="ctr">
                        <a:spcAft>
                          <a:spcPts val="0"/>
                        </a:spcAft>
                      </a:pPr>
                      <a:r>
                        <a:rPr lang="zh-CN" sz="2400" kern="100">
                          <a:effectLst/>
                        </a:rPr>
                        <a:t>《需求开发计划》</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473206476"/>
                  </a:ext>
                </a:extLst>
              </a:tr>
              <a:tr h="515552">
                <a:tc>
                  <a:txBody>
                    <a:bodyPr/>
                    <a:lstStyle/>
                    <a:p>
                      <a:pPr algn="ctr">
                        <a:spcAft>
                          <a:spcPts val="0"/>
                        </a:spcAft>
                      </a:pPr>
                      <a:r>
                        <a:rPr lang="zh-CN" sz="2400" kern="100">
                          <a:effectLst/>
                        </a:rPr>
                        <a:t>《需求变更控制文档》</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052923226"/>
                  </a:ext>
                </a:extLst>
              </a:tr>
              <a:tr h="515552">
                <a:tc>
                  <a:txBody>
                    <a:bodyPr/>
                    <a:lstStyle/>
                    <a:p>
                      <a:pPr algn="ctr">
                        <a:spcAft>
                          <a:spcPts val="0"/>
                        </a:spcAft>
                      </a:pPr>
                      <a:r>
                        <a:rPr lang="zh-CN" sz="2400" kern="100" dirty="0">
                          <a:effectLst/>
                        </a:rPr>
                        <a:t>《项目总结报告》</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649474163"/>
                  </a:ext>
                </a:extLst>
              </a:tr>
            </a:tbl>
          </a:graphicData>
        </a:graphic>
      </p:graphicFrame>
    </p:spTree>
    <p:extLst>
      <p:ext uri="{BB962C8B-B14F-4D97-AF65-F5344CB8AC3E}">
        <p14:creationId xmlns:p14="http://schemas.microsoft.com/office/powerpoint/2010/main" val="39317782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8" name="文本框 27"/>
          <p:cNvSpPr txBox="1">
            <a:spLocks noChangeArrowheads="1"/>
          </p:cNvSpPr>
          <p:nvPr/>
        </p:nvSpPr>
        <p:spPr bwMode="auto">
          <a:xfrm>
            <a:off x="4697864" y="3183390"/>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4400" b="1" dirty="0" smtClean="0">
                <a:latin typeface="等线 Light" panose="02010600030101010101" pitchFamily="2" charset="-122"/>
                <a:ea typeface="等线 Light" panose="02010600030101010101" pitchFamily="2" charset="-122"/>
              </a:rPr>
              <a:t>项目引言</a:t>
            </a:r>
            <a:endParaRPr lang="zh-CN" altLang="en-US" sz="4400" b="1" dirty="0">
              <a:latin typeface="等线 Light" panose="02010600030101010101" pitchFamily="2" charset="-122"/>
              <a:ea typeface="等线 Light" panose="02010600030101010101" pitchFamily="2" charset="-122"/>
            </a:endParaRPr>
          </a:p>
        </p:txBody>
      </p:sp>
      <p:sp>
        <p:nvSpPr>
          <p:cNvPr id="29" name="文本框 28"/>
          <p:cNvSpPr txBox="1"/>
          <p:nvPr/>
        </p:nvSpPr>
        <p:spPr>
          <a:xfrm>
            <a:off x="5399205" y="2284056"/>
            <a:ext cx="1020350" cy="830997"/>
          </a:xfrm>
          <a:prstGeom prst="rect">
            <a:avLst/>
          </a:prstGeom>
          <a:noFill/>
        </p:spPr>
        <p:txBody>
          <a:bodyPr wrap="square" rtlCol="0">
            <a:spAutoFit/>
          </a:bodyPr>
          <a:lstStyle/>
          <a:p>
            <a:pPr algn="dist"/>
            <a:r>
              <a:rPr lang="en-US" altLang="zh-CN" sz="4800" dirty="0">
                <a:latin typeface="等线 Light" panose="02010600030101010101" pitchFamily="2" charset="-122"/>
                <a:ea typeface="等线 Light" panose="02010600030101010101" pitchFamily="2" charset="-122"/>
              </a:rPr>
              <a:t>01</a:t>
            </a:r>
            <a:endParaRPr lang="zh-CN" altLang="en-US" sz="4800" dirty="0">
              <a:latin typeface="等线 Light" panose="02010600030101010101" pitchFamily="2" charset="-122"/>
              <a:ea typeface="等线 Light" panose="02010600030101010101" pitchFamily="2" charset="-122"/>
            </a:endParaRPr>
          </a:p>
        </p:txBody>
      </p:sp>
      <p:grpSp>
        <p:nvGrpSpPr>
          <p:cNvPr id="30" name="组合 29"/>
          <p:cNvGrpSpPr/>
          <p:nvPr/>
        </p:nvGrpSpPr>
        <p:grpSpPr>
          <a:xfrm>
            <a:off x="4773130" y="4013965"/>
            <a:ext cx="1567632" cy="556272"/>
            <a:chOff x="4930289" y="4103032"/>
            <a:chExt cx="1567632" cy="556272"/>
          </a:xfrm>
        </p:grpSpPr>
        <p:sp>
          <p:nvSpPr>
            <p:cNvPr id="31" name="文本框 9"/>
            <p:cNvSpPr txBox="1"/>
            <p:nvPr/>
          </p:nvSpPr>
          <p:spPr>
            <a:xfrm>
              <a:off x="4930290" y="4103032"/>
              <a:ext cx="1567631" cy="230832"/>
            </a:xfrm>
            <a:prstGeom prst="rect">
              <a:avLst/>
            </a:prstGeom>
            <a:noFill/>
          </p:spPr>
          <p:txBody>
            <a:bodyPr wrap="square" lIns="0" tIns="0" rIns="0" bIns="0" rtlCol="0">
              <a:spAutoFit/>
            </a:bodyPr>
            <a:lstStyle/>
            <a:p>
              <a:pPr marL="171450" lvl="1" indent="-171450">
                <a:buFont typeface="Wingdings" panose="05000000000000000000" pitchFamily="2" charset="2"/>
                <a:buChar char="l"/>
              </a:pPr>
              <a:r>
                <a:rPr lang="zh-CN" altLang="en-US" sz="1500" dirty="0" smtClean="0">
                  <a:solidFill>
                    <a:schemeClr val="tx1">
                      <a:lumMod val="90000"/>
                      <a:lumOff val="10000"/>
                    </a:schemeClr>
                  </a:solidFill>
                  <a:latin typeface="微软雅黑" panose="020B0503020204020204" pitchFamily="34" charset="-122"/>
                  <a:ea typeface="微软雅黑" panose="020B0503020204020204" pitchFamily="34" charset="-122"/>
                </a:rPr>
                <a:t>编写目的</a:t>
              </a:r>
              <a:endParaRPr lang="zh-CN" altLang="en-US" sz="1500" dirty="0">
                <a:solidFill>
                  <a:schemeClr val="tx1">
                    <a:lumMod val="90000"/>
                    <a:lumOff val="10000"/>
                  </a:schemeClr>
                </a:solidFill>
                <a:latin typeface="微软雅黑" panose="020B0503020204020204" pitchFamily="34" charset="-122"/>
                <a:ea typeface="微软雅黑" panose="020B0503020204020204" pitchFamily="34" charset="-122"/>
              </a:endParaRPr>
            </a:p>
          </p:txBody>
        </p:sp>
        <p:sp>
          <p:nvSpPr>
            <p:cNvPr id="32" name="文本框 9"/>
            <p:cNvSpPr txBox="1"/>
            <p:nvPr/>
          </p:nvSpPr>
          <p:spPr>
            <a:xfrm>
              <a:off x="4930289" y="4428472"/>
              <a:ext cx="1567631" cy="230832"/>
            </a:xfrm>
            <a:prstGeom prst="rect">
              <a:avLst/>
            </a:prstGeom>
            <a:noFill/>
          </p:spPr>
          <p:txBody>
            <a:bodyPr wrap="square" lIns="0" tIns="0" rIns="0" bIns="0" rtlCol="0">
              <a:spAutoFit/>
            </a:bodyPr>
            <a:lstStyle/>
            <a:p>
              <a:pPr marL="171450" lvl="1" indent="-171450">
                <a:buFont typeface="Wingdings" panose="05000000000000000000" pitchFamily="2" charset="2"/>
                <a:buChar char="l"/>
              </a:pPr>
              <a:r>
                <a:rPr lang="zh-CN" altLang="en-US" sz="1500" dirty="0" smtClean="0">
                  <a:solidFill>
                    <a:schemeClr val="tx1">
                      <a:lumMod val="90000"/>
                      <a:lumOff val="10000"/>
                    </a:schemeClr>
                  </a:solidFill>
                  <a:latin typeface="微软雅黑" panose="020B0503020204020204" pitchFamily="34" charset="-122"/>
                  <a:ea typeface="微软雅黑" panose="020B0503020204020204" pitchFamily="34" charset="-122"/>
                </a:rPr>
                <a:t>术语定义</a:t>
              </a:r>
              <a:endParaRPr lang="zh-CN" altLang="en-US" sz="1500" dirty="0">
                <a:solidFill>
                  <a:schemeClr val="tx1">
                    <a:lumMod val="90000"/>
                    <a:lumOff val="10000"/>
                  </a:schemeClr>
                </a:solidFill>
                <a:latin typeface="微软雅黑" panose="020B0503020204020204" pitchFamily="34" charset="-122"/>
                <a:ea typeface="微软雅黑" panose="020B0503020204020204" pitchFamily="34" charset="-122"/>
              </a:endParaRPr>
            </a:p>
          </p:txBody>
        </p:sp>
      </p:grpSp>
      <p:cxnSp>
        <p:nvCxnSpPr>
          <p:cNvPr id="35" name="直接连接符 34"/>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文本框 9"/>
          <p:cNvSpPr txBox="1"/>
          <p:nvPr/>
        </p:nvSpPr>
        <p:spPr>
          <a:xfrm>
            <a:off x="6013989" y="4358737"/>
            <a:ext cx="1567631" cy="230832"/>
          </a:xfrm>
          <a:prstGeom prst="rect">
            <a:avLst/>
          </a:prstGeom>
          <a:noFill/>
        </p:spPr>
        <p:txBody>
          <a:bodyPr wrap="square" lIns="0" tIns="0" rIns="0" bIns="0" rtlCol="0">
            <a:spAutoFit/>
          </a:bodyPr>
          <a:lstStyle/>
          <a:p>
            <a:pPr marL="171450" lvl="1" indent="-171450">
              <a:buFont typeface="Wingdings" panose="05000000000000000000" pitchFamily="2" charset="2"/>
              <a:buChar char="l"/>
            </a:pPr>
            <a:r>
              <a:rPr lang="zh-CN" altLang="en-US" sz="1500" dirty="0">
                <a:solidFill>
                  <a:schemeClr val="tx1">
                    <a:lumMod val="90000"/>
                    <a:lumOff val="10000"/>
                  </a:schemeClr>
                </a:solidFill>
                <a:latin typeface="微软雅黑" panose="020B0503020204020204" pitchFamily="34" charset="-122"/>
                <a:ea typeface="微软雅黑" panose="020B0503020204020204" pitchFamily="34" charset="-122"/>
              </a:rPr>
              <a:t>主要参加人员</a:t>
            </a:r>
          </a:p>
        </p:txBody>
      </p:sp>
      <p:sp>
        <p:nvSpPr>
          <p:cNvPr id="34" name="文本框 9"/>
          <p:cNvSpPr txBox="1"/>
          <p:nvPr/>
        </p:nvSpPr>
        <p:spPr>
          <a:xfrm>
            <a:off x="6013989" y="4017352"/>
            <a:ext cx="1567631" cy="230832"/>
          </a:xfrm>
          <a:prstGeom prst="rect">
            <a:avLst/>
          </a:prstGeom>
          <a:noFill/>
        </p:spPr>
        <p:txBody>
          <a:bodyPr wrap="square" lIns="0" tIns="0" rIns="0" bIns="0" rtlCol="0">
            <a:spAutoFit/>
          </a:bodyPr>
          <a:lstStyle/>
          <a:p>
            <a:pPr marL="171450" lvl="1" indent="-171450">
              <a:buFont typeface="Wingdings" panose="05000000000000000000" pitchFamily="2" charset="2"/>
              <a:buChar char="l"/>
            </a:pPr>
            <a:r>
              <a:rPr lang="zh-CN" altLang="en-US" sz="1500" dirty="0">
                <a:solidFill>
                  <a:schemeClr val="tx1">
                    <a:lumMod val="90000"/>
                    <a:lumOff val="10000"/>
                  </a:schemeClr>
                </a:solidFill>
                <a:latin typeface="微软雅黑" panose="020B0503020204020204" pitchFamily="34" charset="-122"/>
                <a:ea typeface="微软雅黑" panose="020B0503020204020204" pitchFamily="34" charset="-122"/>
              </a:rPr>
              <a:t>项目干系</a:t>
            </a:r>
            <a:r>
              <a:rPr lang="zh-CN" altLang="en-US" sz="1500" dirty="0" smtClean="0">
                <a:solidFill>
                  <a:schemeClr val="tx1">
                    <a:lumMod val="90000"/>
                    <a:lumOff val="10000"/>
                  </a:schemeClr>
                </a:solidFill>
                <a:latin typeface="微软雅黑" panose="020B0503020204020204" pitchFamily="34" charset="-122"/>
                <a:ea typeface="微软雅黑" panose="020B0503020204020204" pitchFamily="34" charset="-122"/>
              </a:rPr>
              <a:t>人</a:t>
            </a:r>
            <a:endParaRPr lang="zh-CN" altLang="en-US" sz="1500" dirty="0">
              <a:solidFill>
                <a:schemeClr val="tx1">
                  <a:lumMod val="90000"/>
                  <a:lumOff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58007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4072199"/>
            <a:ext cx="2457321" cy="523220"/>
          </a:xfrm>
          <a:prstGeom prst="rect">
            <a:avLst/>
          </a:prstGeom>
          <a:noFill/>
        </p:spPr>
        <p:txBody>
          <a:bodyPr wrap="square" rtlCol="0">
            <a:spAutoFit/>
          </a:bodyPr>
          <a:lstStyle/>
          <a:p>
            <a:r>
              <a:rPr lang="zh-CN" altLang="en-US" sz="2800" b="1" dirty="0" smtClean="0"/>
              <a:t>产品</a:t>
            </a:r>
            <a:r>
              <a:rPr lang="en-US" altLang="zh-CN" sz="2800" b="1" dirty="0" smtClean="0"/>
              <a:t>·</a:t>
            </a:r>
            <a:r>
              <a:rPr lang="zh-CN" altLang="en-US" dirty="0"/>
              <a:t>非移交的产品</a:t>
            </a:r>
            <a:endParaRPr lang="zh-CN" altLang="en-US"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4.4</a:t>
            </a:r>
            <a:endParaRPr lang="zh-CN" altLang="en-US" sz="2400" b="1" dirty="0">
              <a:solidFill>
                <a:schemeClr val="tx1"/>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1894272647"/>
              </p:ext>
            </p:extLst>
          </p:nvPr>
        </p:nvGraphicFramePr>
        <p:xfrm>
          <a:off x="4695300" y="2396971"/>
          <a:ext cx="5016870" cy="2651772"/>
        </p:xfrm>
        <a:graphic>
          <a:graphicData uri="http://schemas.openxmlformats.org/drawingml/2006/table">
            <a:tbl>
              <a:tblPr bandRow="1">
                <a:tableStyleId>{3C2FFA5D-87B4-456A-9821-1D502468CF0F}</a:tableStyleId>
              </a:tblPr>
              <a:tblGrid>
                <a:gridCol w="5016870">
                  <a:extLst>
                    <a:ext uri="{9D8B030D-6E8A-4147-A177-3AD203B41FA5}">
                      <a16:colId xmlns:a16="http://schemas.microsoft.com/office/drawing/2014/main" xmlns="" val="1749369890"/>
                    </a:ext>
                  </a:extLst>
                </a:gridCol>
              </a:tblGrid>
              <a:tr h="883924">
                <a:tc>
                  <a:txBody>
                    <a:bodyPr/>
                    <a:lstStyle/>
                    <a:p>
                      <a:pPr algn="ctr"/>
                      <a:r>
                        <a:rPr lang="zh-CN" altLang="zh-CN" sz="4800" kern="1200" dirty="0" smtClean="0">
                          <a:effectLst/>
                        </a:rPr>
                        <a:t>《每周会议报告》</a:t>
                      </a:r>
                      <a:endParaRPr lang="zh-CN" altLang="en-US" sz="4800" dirty="0"/>
                    </a:p>
                  </a:txBody>
                  <a:tcPr/>
                </a:tc>
                <a:extLst>
                  <a:ext uri="{0D108BD9-81ED-4DB2-BD59-A6C34878D82A}">
                    <a16:rowId xmlns:a16="http://schemas.microsoft.com/office/drawing/2014/main" xmlns="" val="2587759064"/>
                  </a:ext>
                </a:extLst>
              </a:tr>
              <a:tr h="883924">
                <a:tc>
                  <a:txBody>
                    <a:bodyPr/>
                    <a:lstStyle/>
                    <a:p>
                      <a:pPr algn="ctr"/>
                      <a:r>
                        <a:rPr lang="zh-CN" altLang="zh-CN" sz="4800" kern="1200" dirty="0" smtClean="0">
                          <a:effectLst/>
                        </a:rPr>
                        <a:t>《评审</a:t>
                      </a:r>
                      <a:r>
                        <a:rPr lang="en-US" altLang="zh-CN" sz="4800" kern="1200" dirty="0" smtClean="0">
                          <a:effectLst/>
                        </a:rPr>
                        <a:t>PPT</a:t>
                      </a:r>
                      <a:r>
                        <a:rPr lang="zh-CN" altLang="zh-CN" sz="4800" kern="1200" dirty="0" smtClean="0">
                          <a:effectLst/>
                        </a:rPr>
                        <a:t>》</a:t>
                      </a:r>
                      <a:endParaRPr lang="zh-CN" altLang="en-US" sz="4800" dirty="0"/>
                    </a:p>
                  </a:txBody>
                  <a:tcPr/>
                </a:tc>
                <a:extLst>
                  <a:ext uri="{0D108BD9-81ED-4DB2-BD59-A6C34878D82A}">
                    <a16:rowId xmlns:a16="http://schemas.microsoft.com/office/drawing/2014/main" xmlns="" val="3664866786"/>
                  </a:ext>
                </a:extLst>
              </a:tr>
              <a:tr h="883924">
                <a:tc>
                  <a:txBody>
                    <a:bodyPr/>
                    <a:lstStyle/>
                    <a:p>
                      <a:pPr algn="ctr"/>
                      <a:r>
                        <a:rPr lang="zh-CN" altLang="zh-CN" sz="4800" kern="1200" dirty="0" smtClean="0">
                          <a:effectLst/>
                        </a:rPr>
                        <a:t>相关非归档文件</a:t>
                      </a:r>
                      <a:endParaRPr lang="zh-CN" altLang="en-US" sz="4800" dirty="0"/>
                    </a:p>
                  </a:txBody>
                  <a:tcPr/>
                </a:tc>
                <a:extLst>
                  <a:ext uri="{0D108BD9-81ED-4DB2-BD59-A6C34878D82A}">
                    <a16:rowId xmlns:a16="http://schemas.microsoft.com/office/drawing/2014/main" xmlns="" val="1342405126"/>
                  </a:ext>
                </a:extLst>
              </a:tr>
            </a:tbl>
          </a:graphicData>
        </a:graphic>
      </p:graphicFrame>
    </p:spTree>
    <p:extLst>
      <p:ext uri="{BB962C8B-B14F-4D97-AF65-F5344CB8AC3E}">
        <p14:creationId xmlns:p14="http://schemas.microsoft.com/office/powerpoint/2010/main" val="26166567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663918" y="4072199"/>
            <a:ext cx="1901137" cy="523220"/>
          </a:xfrm>
          <a:prstGeom prst="rect">
            <a:avLst/>
          </a:prstGeom>
          <a:noFill/>
        </p:spPr>
        <p:txBody>
          <a:bodyPr wrap="square" rtlCol="0">
            <a:spAutoFit/>
          </a:bodyPr>
          <a:lstStyle/>
          <a:p>
            <a:r>
              <a:rPr lang="zh-CN" altLang="en-US" sz="2800" b="1" dirty="0"/>
              <a:t>验收标准</a:t>
            </a:r>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4.5</a:t>
            </a:r>
            <a:endParaRPr lang="zh-CN" altLang="en-US" sz="2400" b="1" dirty="0">
              <a:solidFill>
                <a:schemeClr val="tx1"/>
              </a:solidFill>
            </a:endParaRPr>
          </a:p>
        </p:txBody>
      </p:sp>
      <p:graphicFrame>
        <p:nvGraphicFramePr>
          <p:cNvPr id="14" name="表格 13"/>
          <p:cNvGraphicFramePr>
            <a:graphicFrameLocks noGrp="1"/>
          </p:cNvGraphicFramePr>
          <p:nvPr>
            <p:extLst>
              <p:ext uri="{D42A27DB-BD31-4B8C-83A1-F6EECF244321}">
                <p14:modId xmlns:p14="http://schemas.microsoft.com/office/powerpoint/2010/main" val="3738132844"/>
              </p:ext>
            </p:extLst>
          </p:nvPr>
        </p:nvGraphicFramePr>
        <p:xfrm>
          <a:off x="4145872" y="952500"/>
          <a:ext cx="5850384" cy="4634147"/>
        </p:xfrm>
        <a:graphic>
          <a:graphicData uri="http://schemas.openxmlformats.org/drawingml/2006/table">
            <a:tbl>
              <a:tblPr>
                <a:tableStyleId>{35758FB7-9AC5-4552-8A53-C91805E547FA}</a:tableStyleId>
              </a:tblPr>
              <a:tblGrid>
                <a:gridCol w="904339">
                  <a:extLst>
                    <a:ext uri="{9D8B030D-6E8A-4147-A177-3AD203B41FA5}">
                      <a16:colId xmlns:a16="http://schemas.microsoft.com/office/drawing/2014/main" xmlns="" val="741060582"/>
                    </a:ext>
                  </a:extLst>
                </a:gridCol>
                <a:gridCol w="3474962">
                  <a:extLst>
                    <a:ext uri="{9D8B030D-6E8A-4147-A177-3AD203B41FA5}">
                      <a16:colId xmlns:a16="http://schemas.microsoft.com/office/drawing/2014/main" xmlns="" val="3787261041"/>
                    </a:ext>
                  </a:extLst>
                </a:gridCol>
                <a:gridCol w="1471083">
                  <a:extLst>
                    <a:ext uri="{9D8B030D-6E8A-4147-A177-3AD203B41FA5}">
                      <a16:colId xmlns:a16="http://schemas.microsoft.com/office/drawing/2014/main" xmlns="" val="3099724"/>
                    </a:ext>
                  </a:extLst>
                </a:gridCol>
              </a:tblGrid>
              <a:tr h="561175">
                <a:tc>
                  <a:txBody>
                    <a:bodyPr/>
                    <a:lstStyle/>
                    <a:p>
                      <a:pPr algn="ctr">
                        <a:spcAft>
                          <a:spcPts val="0"/>
                        </a:spcAft>
                      </a:pPr>
                      <a:r>
                        <a:rPr lang="zh-CN" sz="2000" kern="100">
                          <a:effectLst/>
                        </a:rPr>
                        <a:t>序号</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dirty="0">
                          <a:effectLst/>
                        </a:rPr>
                        <a:t>名称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标准</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699201826"/>
                  </a:ext>
                </a:extLst>
              </a:tr>
              <a:tr h="561175">
                <a:tc>
                  <a:txBody>
                    <a:bodyPr/>
                    <a:lstStyle/>
                    <a:p>
                      <a:pPr algn="ctr">
                        <a:spcAft>
                          <a:spcPts val="0"/>
                        </a:spcAft>
                      </a:pPr>
                      <a:r>
                        <a:rPr lang="en-US" sz="2000" kern="100">
                          <a:effectLst/>
                        </a:rPr>
                        <a:t>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《项目可行性报告》</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通过评审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897247354"/>
                  </a:ext>
                </a:extLst>
              </a:tr>
              <a:tr h="561175">
                <a:tc>
                  <a:txBody>
                    <a:bodyPr/>
                    <a:lstStyle/>
                    <a:p>
                      <a:pPr algn="ctr">
                        <a:spcAft>
                          <a:spcPts val="0"/>
                        </a:spcAft>
                      </a:pPr>
                      <a:r>
                        <a:rPr lang="en-US" sz="2000" kern="100">
                          <a:effectLst/>
                        </a:rPr>
                        <a:t>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《项目章程》</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通过评审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787803554"/>
                  </a:ext>
                </a:extLst>
              </a:tr>
              <a:tr h="561175">
                <a:tc>
                  <a:txBody>
                    <a:bodyPr/>
                    <a:lstStyle/>
                    <a:p>
                      <a:pPr algn="ctr">
                        <a:spcAft>
                          <a:spcPts val="0"/>
                        </a:spcAft>
                      </a:pPr>
                      <a:r>
                        <a:rPr lang="en-US" sz="2000" kern="100">
                          <a:effectLst/>
                        </a:rPr>
                        <a:t>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《需求工程计划》</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通过评审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380327217"/>
                  </a:ext>
                </a:extLst>
              </a:tr>
              <a:tr h="561175">
                <a:tc>
                  <a:txBody>
                    <a:bodyPr/>
                    <a:lstStyle/>
                    <a:p>
                      <a:pPr algn="ctr">
                        <a:spcAft>
                          <a:spcPts val="0"/>
                        </a:spcAft>
                      </a:pPr>
                      <a:r>
                        <a:rPr lang="en-US" sz="2000" kern="100">
                          <a:effectLst/>
                        </a:rPr>
                        <a:t>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《软件需求规格说明书》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通过评审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284854659"/>
                  </a:ext>
                </a:extLst>
              </a:tr>
              <a:tr h="561175">
                <a:tc>
                  <a:txBody>
                    <a:bodyPr/>
                    <a:lstStyle/>
                    <a:p>
                      <a:pPr algn="ctr">
                        <a:spcAft>
                          <a:spcPts val="0"/>
                        </a:spcAft>
                      </a:pPr>
                      <a:r>
                        <a:rPr lang="en-US" sz="2000" kern="100">
                          <a:effectLst/>
                        </a:rPr>
                        <a:t>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《需求开发计划》</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通过评审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68316533"/>
                  </a:ext>
                </a:extLst>
              </a:tr>
              <a:tr h="561175">
                <a:tc>
                  <a:txBody>
                    <a:bodyPr/>
                    <a:lstStyle/>
                    <a:p>
                      <a:pPr algn="ctr">
                        <a:spcAft>
                          <a:spcPts val="0"/>
                        </a:spcAft>
                      </a:pPr>
                      <a:r>
                        <a:rPr lang="en-US" sz="2000" kern="100">
                          <a:effectLst/>
                        </a:rPr>
                        <a:t>7</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《软件需求变更文档》</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通过评审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81468579"/>
                  </a:ext>
                </a:extLst>
              </a:tr>
              <a:tr h="705922">
                <a:tc>
                  <a:txBody>
                    <a:bodyPr/>
                    <a:lstStyle/>
                    <a:p>
                      <a:pPr algn="ctr">
                        <a:spcAft>
                          <a:spcPts val="0"/>
                        </a:spcAft>
                      </a:pPr>
                      <a:r>
                        <a:rPr lang="en-US" sz="2000" kern="100">
                          <a:effectLst/>
                        </a:rPr>
                        <a:t>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《项目总结报告》</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dirty="0">
                          <a:effectLst/>
                        </a:rPr>
                        <a:t>通过评审</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944535964"/>
                  </a:ext>
                </a:extLst>
              </a:tr>
            </a:tbl>
          </a:graphicData>
        </a:graphic>
      </p:graphicFrame>
      <p:sp>
        <p:nvSpPr>
          <p:cNvPr id="15" name="矩形 14"/>
          <p:cNvSpPr/>
          <p:nvPr/>
        </p:nvSpPr>
        <p:spPr>
          <a:xfrm>
            <a:off x="4023064" y="5586647"/>
            <a:ext cx="6096000" cy="646331"/>
          </a:xfrm>
          <a:prstGeom prst="rect">
            <a:avLst/>
          </a:prstGeom>
        </p:spPr>
        <p:txBody>
          <a:bodyPr>
            <a:spAutoFit/>
          </a:bodyPr>
          <a:lstStyle/>
          <a:p>
            <a:pPr algn="just">
              <a:spcAft>
                <a:spcPts val="0"/>
              </a:spcAft>
            </a:pPr>
            <a:r>
              <a:rPr lang="zh-CN" altLang="zh-CN" kern="100" dirty="0">
                <a:latin typeface="Calibri" panose="020F0502020204030204" pitchFamily="34" charset="0"/>
                <a:cs typeface="Times New Roman" panose="02020603050405020304" pitchFamily="18" charset="0"/>
              </a:rPr>
              <a:t>评审由杨枨老师担任主评审员，其余各小组组长参与评审并负责打分。</a:t>
            </a:r>
          </a:p>
        </p:txBody>
      </p:sp>
    </p:spTree>
    <p:extLst>
      <p:ext uri="{BB962C8B-B14F-4D97-AF65-F5344CB8AC3E}">
        <p14:creationId xmlns:p14="http://schemas.microsoft.com/office/powerpoint/2010/main" val="26428944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4072199"/>
            <a:ext cx="2457321" cy="523220"/>
          </a:xfrm>
          <a:prstGeom prst="rect">
            <a:avLst/>
          </a:prstGeom>
          <a:noFill/>
        </p:spPr>
        <p:txBody>
          <a:bodyPr wrap="square" rtlCol="0">
            <a:spAutoFit/>
          </a:bodyPr>
          <a:lstStyle/>
          <a:p>
            <a:r>
              <a:rPr lang="zh-CN" altLang="en-US" sz="2800" b="1" dirty="0"/>
              <a:t>项目相关信息</a:t>
            </a:r>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4.6</a:t>
            </a:r>
            <a:endParaRPr lang="zh-CN" altLang="en-US" sz="2400" b="1" dirty="0">
              <a:solidFill>
                <a:schemeClr val="tx1"/>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973913014"/>
              </p:ext>
            </p:extLst>
          </p:nvPr>
        </p:nvGraphicFramePr>
        <p:xfrm>
          <a:off x="3443549" y="3515939"/>
          <a:ext cx="8128000" cy="1112520"/>
        </p:xfrm>
        <a:graphic>
          <a:graphicData uri="http://schemas.openxmlformats.org/drawingml/2006/table">
            <a:tbl>
              <a:tblPr firstCol="1" bandRow="1">
                <a:tableStyleId>{5C22544A-7EE6-4342-B048-85BDC9FD1C3A}</a:tableStyleId>
              </a:tblPr>
              <a:tblGrid>
                <a:gridCol w="4064000">
                  <a:extLst>
                    <a:ext uri="{9D8B030D-6E8A-4147-A177-3AD203B41FA5}">
                      <a16:colId xmlns:a16="http://schemas.microsoft.com/office/drawing/2014/main" xmlns="" val="3172433636"/>
                    </a:ext>
                  </a:extLst>
                </a:gridCol>
                <a:gridCol w="4064000">
                  <a:extLst>
                    <a:ext uri="{9D8B030D-6E8A-4147-A177-3AD203B41FA5}">
                      <a16:colId xmlns:a16="http://schemas.microsoft.com/office/drawing/2014/main" xmlns="" val="1999070796"/>
                    </a:ext>
                  </a:extLst>
                </a:gridCol>
              </a:tblGrid>
              <a:tr h="370840">
                <a:tc>
                  <a:txBody>
                    <a:bodyPr/>
                    <a:lstStyle/>
                    <a:p>
                      <a:r>
                        <a:rPr lang="zh-CN" altLang="zh-CN" sz="1800" b="1" kern="1200" dirty="0" smtClean="0">
                          <a:solidFill>
                            <a:schemeClr val="lt1"/>
                          </a:solidFill>
                          <a:effectLst/>
                          <a:latin typeface="+mn-lt"/>
                          <a:ea typeface="+mn-ea"/>
                          <a:cs typeface="+mn-cs"/>
                        </a:rPr>
                        <a:t>项目批准者</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杨枨老师、侯宏仑老师</a:t>
                      </a:r>
                    </a:p>
                  </a:txBody>
                  <a:tcPr/>
                </a:tc>
                <a:extLst>
                  <a:ext uri="{0D108BD9-81ED-4DB2-BD59-A6C34878D82A}">
                    <a16:rowId xmlns:a16="http://schemas.microsoft.com/office/drawing/2014/main" xmlns="" val="3795598697"/>
                  </a:ext>
                </a:extLst>
              </a:tr>
              <a:tr h="370840">
                <a:tc>
                  <a:txBody>
                    <a:bodyPr/>
                    <a:lstStyle/>
                    <a:p>
                      <a:r>
                        <a:rPr lang="zh-CN" altLang="zh-CN" sz="1800" b="1" kern="1200" dirty="0" smtClean="0">
                          <a:solidFill>
                            <a:schemeClr val="lt1"/>
                          </a:solidFill>
                          <a:effectLst/>
                          <a:latin typeface="+mn-lt"/>
                          <a:ea typeface="+mn-ea"/>
                          <a:cs typeface="+mn-cs"/>
                        </a:rPr>
                        <a:t>项目批准时间</a:t>
                      </a:r>
                      <a:endParaRPr lang="zh-CN" altLang="en-US" dirty="0"/>
                    </a:p>
                  </a:txBody>
                  <a:tcPr/>
                </a:tc>
                <a:tc>
                  <a:txBody>
                    <a:bodyPr/>
                    <a:lstStyle/>
                    <a:p>
                      <a:r>
                        <a:rPr lang="en-US" altLang="zh-CN" sz="1800" kern="1200" dirty="0" smtClean="0">
                          <a:solidFill>
                            <a:schemeClr val="dk1"/>
                          </a:solidFill>
                          <a:effectLst/>
                          <a:latin typeface="+mn-lt"/>
                          <a:ea typeface="+mn-ea"/>
                          <a:cs typeface="+mn-cs"/>
                        </a:rPr>
                        <a:t>2018</a:t>
                      </a:r>
                      <a:r>
                        <a:rPr lang="zh-CN" altLang="zh-CN" sz="1800" kern="1200" dirty="0" smtClean="0">
                          <a:solidFill>
                            <a:schemeClr val="dk1"/>
                          </a:solidFill>
                          <a:effectLst/>
                          <a:latin typeface="+mn-lt"/>
                          <a:ea typeface="+mn-ea"/>
                          <a:cs typeface="+mn-cs"/>
                        </a:rPr>
                        <a:t>年</a:t>
                      </a:r>
                      <a:r>
                        <a:rPr lang="en-US" altLang="zh-CN" sz="1800" kern="1200" dirty="0" smtClean="0">
                          <a:solidFill>
                            <a:schemeClr val="dk1"/>
                          </a:solidFill>
                          <a:effectLst/>
                          <a:latin typeface="+mn-lt"/>
                          <a:ea typeface="+mn-ea"/>
                          <a:cs typeface="+mn-cs"/>
                        </a:rPr>
                        <a:t>9</a:t>
                      </a:r>
                      <a:r>
                        <a:rPr lang="zh-CN" altLang="zh-CN" sz="1800" kern="1200" dirty="0" smtClean="0">
                          <a:solidFill>
                            <a:schemeClr val="dk1"/>
                          </a:solidFill>
                          <a:effectLst/>
                          <a:latin typeface="+mn-lt"/>
                          <a:ea typeface="+mn-ea"/>
                          <a:cs typeface="+mn-cs"/>
                        </a:rPr>
                        <a:t>月</a:t>
                      </a:r>
                      <a:r>
                        <a:rPr lang="en-US" altLang="zh-CN" sz="1800" kern="1200" dirty="0" smtClean="0">
                          <a:solidFill>
                            <a:schemeClr val="dk1"/>
                          </a:solidFill>
                          <a:effectLst/>
                          <a:latin typeface="+mn-lt"/>
                          <a:ea typeface="+mn-ea"/>
                          <a:cs typeface="+mn-cs"/>
                        </a:rPr>
                        <a:t>20</a:t>
                      </a:r>
                      <a:r>
                        <a:rPr lang="zh-CN" altLang="zh-CN" sz="1800" kern="1200" dirty="0" smtClean="0">
                          <a:solidFill>
                            <a:schemeClr val="dk1"/>
                          </a:solidFill>
                          <a:effectLst/>
                          <a:latin typeface="+mn-lt"/>
                          <a:ea typeface="+mn-ea"/>
                          <a:cs typeface="+mn-cs"/>
                        </a:rPr>
                        <a:t>日</a:t>
                      </a:r>
                      <a:endParaRPr lang="zh-CN" altLang="en-US" dirty="0"/>
                    </a:p>
                  </a:txBody>
                  <a:tcPr/>
                </a:tc>
                <a:extLst>
                  <a:ext uri="{0D108BD9-81ED-4DB2-BD59-A6C34878D82A}">
                    <a16:rowId xmlns:a16="http://schemas.microsoft.com/office/drawing/2014/main" xmlns="" val="4156950650"/>
                  </a:ext>
                </a:extLst>
              </a:tr>
              <a:tr h="370840">
                <a:tc>
                  <a:txBody>
                    <a:bodyPr/>
                    <a:lstStyle/>
                    <a:p>
                      <a:r>
                        <a:rPr lang="zh-CN" altLang="zh-CN" sz="1800" b="1" kern="1200" dirty="0" smtClean="0">
                          <a:solidFill>
                            <a:schemeClr val="lt1"/>
                          </a:solidFill>
                          <a:effectLst/>
                          <a:latin typeface="+mn-lt"/>
                          <a:ea typeface="+mn-ea"/>
                          <a:cs typeface="+mn-cs"/>
                        </a:rPr>
                        <a:t>项目截止时间</a:t>
                      </a:r>
                      <a:endParaRPr lang="zh-CN" altLang="en-US" dirty="0"/>
                    </a:p>
                  </a:txBody>
                  <a:tcPr/>
                </a:tc>
                <a:tc>
                  <a:txBody>
                    <a:bodyPr/>
                    <a:lstStyle/>
                    <a:p>
                      <a:r>
                        <a:rPr lang="en-US" altLang="zh-CN" sz="1800" kern="1200" dirty="0" smtClean="0">
                          <a:solidFill>
                            <a:schemeClr val="dk1"/>
                          </a:solidFill>
                          <a:effectLst/>
                          <a:latin typeface="+mn-lt"/>
                          <a:ea typeface="+mn-ea"/>
                          <a:cs typeface="+mn-cs"/>
                        </a:rPr>
                        <a:t>2019</a:t>
                      </a:r>
                      <a:r>
                        <a:rPr lang="zh-CN" altLang="zh-CN" sz="1800" kern="1200" dirty="0" smtClean="0">
                          <a:solidFill>
                            <a:schemeClr val="dk1"/>
                          </a:solidFill>
                          <a:effectLst/>
                          <a:latin typeface="+mn-lt"/>
                          <a:ea typeface="+mn-ea"/>
                          <a:cs typeface="+mn-cs"/>
                        </a:rPr>
                        <a:t>年</a:t>
                      </a:r>
                      <a:r>
                        <a:rPr lang="en-US" altLang="zh-CN" sz="1800" kern="1200" dirty="0" smtClean="0">
                          <a:solidFill>
                            <a:schemeClr val="dk1"/>
                          </a:solidFill>
                          <a:effectLst/>
                          <a:latin typeface="+mn-lt"/>
                          <a:ea typeface="+mn-ea"/>
                          <a:cs typeface="+mn-cs"/>
                        </a:rPr>
                        <a:t>1</a:t>
                      </a:r>
                      <a:r>
                        <a:rPr lang="zh-CN" altLang="zh-CN" sz="1800" kern="1200" dirty="0" smtClean="0">
                          <a:solidFill>
                            <a:schemeClr val="dk1"/>
                          </a:solidFill>
                          <a:effectLst/>
                          <a:latin typeface="+mn-lt"/>
                          <a:ea typeface="+mn-ea"/>
                          <a:cs typeface="+mn-cs"/>
                        </a:rPr>
                        <a:t>月</a:t>
                      </a:r>
                      <a:r>
                        <a:rPr lang="en-US" altLang="zh-CN" sz="1800" kern="1200" dirty="0" smtClean="0">
                          <a:solidFill>
                            <a:schemeClr val="dk1"/>
                          </a:solidFill>
                          <a:effectLst/>
                          <a:latin typeface="+mn-lt"/>
                          <a:ea typeface="+mn-ea"/>
                          <a:cs typeface="+mn-cs"/>
                        </a:rPr>
                        <a:t>16</a:t>
                      </a:r>
                      <a:r>
                        <a:rPr lang="zh-CN" altLang="zh-CN" sz="1800" kern="1200" dirty="0" smtClean="0">
                          <a:solidFill>
                            <a:schemeClr val="dk1"/>
                          </a:solidFill>
                          <a:effectLst/>
                          <a:latin typeface="+mn-lt"/>
                          <a:ea typeface="+mn-ea"/>
                          <a:cs typeface="+mn-cs"/>
                        </a:rPr>
                        <a:t>日</a:t>
                      </a:r>
                      <a:endParaRPr lang="zh-CN" altLang="en-US" dirty="0"/>
                    </a:p>
                  </a:txBody>
                  <a:tcPr/>
                </a:tc>
                <a:extLst>
                  <a:ext uri="{0D108BD9-81ED-4DB2-BD59-A6C34878D82A}">
                    <a16:rowId xmlns:a16="http://schemas.microsoft.com/office/drawing/2014/main" xmlns="" val="1325389331"/>
                  </a:ext>
                </a:extLst>
              </a:tr>
            </a:tbl>
          </a:graphicData>
        </a:graphic>
      </p:graphicFrame>
    </p:spTree>
    <p:extLst>
      <p:ext uri="{BB962C8B-B14F-4D97-AF65-F5344CB8AC3E}">
        <p14:creationId xmlns:p14="http://schemas.microsoft.com/office/powerpoint/2010/main" val="4882116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4072199"/>
            <a:ext cx="2457321" cy="523220"/>
          </a:xfrm>
          <a:prstGeom prst="rect">
            <a:avLst/>
          </a:prstGeom>
          <a:noFill/>
        </p:spPr>
        <p:txBody>
          <a:bodyPr wrap="square" rtlCol="0">
            <a:spAutoFit/>
          </a:bodyPr>
          <a:lstStyle/>
          <a:p>
            <a:r>
              <a:rPr lang="zh-CN" altLang="en-US" sz="2800" b="1" dirty="0"/>
              <a:t>系统运行环境</a:t>
            </a:r>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4.7</a:t>
            </a:r>
            <a:endParaRPr lang="zh-CN" altLang="en-US" sz="2400" b="1" dirty="0">
              <a:solidFill>
                <a:schemeClr val="tx1"/>
              </a:solidFill>
            </a:endParaRPr>
          </a:p>
        </p:txBody>
      </p:sp>
      <p:sp>
        <p:nvSpPr>
          <p:cNvPr id="12" name="矩形 11"/>
          <p:cNvSpPr/>
          <p:nvPr/>
        </p:nvSpPr>
        <p:spPr>
          <a:xfrm>
            <a:off x="3944645" y="2063565"/>
            <a:ext cx="6096000" cy="3539430"/>
          </a:xfrm>
          <a:prstGeom prst="rect">
            <a:avLst/>
          </a:prstGeom>
        </p:spPr>
        <p:txBody>
          <a:bodyPr>
            <a:spAutoFit/>
          </a:bodyPr>
          <a:lstStyle/>
          <a:p>
            <a:r>
              <a:rPr lang="en-US" altLang="zh-CN" sz="2800" kern="100" dirty="0">
                <a:latin typeface="+mj-ea"/>
                <a:ea typeface="+mj-ea"/>
                <a:cs typeface="Aharoni" panose="02010803020104030203" pitchFamily="2" charset="-79"/>
              </a:rPr>
              <a:t>	</a:t>
            </a:r>
            <a:r>
              <a:rPr lang="zh-CN" altLang="zh-CN" sz="2800" dirty="0"/>
              <a:t>本网站要求提供对外服务的能力，保证至少</a:t>
            </a:r>
            <a:r>
              <a:rPr lang="en-US" altLang="zh-CN" sz="2800" dirty="0"/>
              <a:t>300</a:t>
            </a:r>
            <a:r>
              <a:rPr lang="zh-CN" altLang="zh-CN" sz="2800" dirty="0"/>
              <a:t>名同学上课辅助服务的要求。包括数据存储能力，网络服务吞吐能力，数据安全特性等。</a:t>
            </a:r>
          </a:p>
          <a:p>
            <a:r>
              <a:rPr lang="zh-CN" altLang="zh-CN" sz="2800" dirty="0"/>
              <a:t>服务器选用</a:t>
            </a:r>
            <a:r>
              <a:rPr lang="en-US" altLang="zh-CN" sz="2800" dirty="0"/>
              <a:t>Intel CPU</a:t>
            </a:r>
            <a:r>
              <a:rPr lang="zh-CN" altLang="zh-CN" sz="2800" dirty="0"/>
              <a:t>以及</a:t>
            </a:r>
            <a:r>
              <a:rPr lang="en-US" altLang="zh-CN" sz="2800" dirty="0"/>
              <a:t>Windows</a:t>
            </a:r>
            <a:r>
              <a:rPr lang="zh-CN" altLang="zh-CN" sz="2800" dirty="0"/>
              <a:t>或者</a:t>
            </a:r>
            <a:r>
              <a:rPr lang="en-US" altLang="zh-CN" sz="2800" dirty="0"/>
              <a:t>Linux</a:t>
            </a:r>
            <a:r>
              <a:rPr lang="zh-CN" altLang="zh-CN" sz="2800" dirty="0"/>
              <a:t>系统（建议使用</a:t>
            </a:r>
            <a:r>
              <a:rPr lang="en-US" altLang="zh-CN" sz="2800" dirty="0"/>
              <a:t>Linux</a:t>
            </a:r>
            <a:r>
              <a:rPr lang="zh-CN" altLang="zh-CN" sz="2800" dirty="0"/>
              <a:t>系统）。</a:t>
            </a:r>
          </a:p>
          <a:p>
            <a:r>
              <a:rPr lang="zh-CN" altLang="zh-CN" sz="2800" dirty="0"/>
              <a:t>开发平台可以选择</a:t>
            </a:r>
            <a:r>
              <a:rPr lang="en-US" altLang="zh-CN" sz="2800" dirty="0"/>
              <a:t>IIS, .NET</a:t>
            </a:r>
            <a:r>
              <a:rPr lang="zh-CN" altLang="zh-CN" sz="2800" dirty="0"/>
              <a:t>或者</a:t>
            </a:r>
            <a:r>
              <a:rPr lang="en-US" altLang="zh-CN" sz="2800" dirty="0"/>
              <a:t>apache, tomcat/</a:t>
            </a:r>
            <a:r>
              <a:rPr lang="en-US" altLang="zh-CN" sz="2800" dirty="0" err="1"/>
              <a:t>jboss</a:t>
            </a:r>
            <a:r>
              <a:rPr lang="zh-CN" altLang="zh-CN" sz="2800" dirty="0"/>
              <a:t>平台</a:t>
            </a:r>
          </a:p>
        </p:txBody>
      </p:sp>
    </p:spTree>
    <p:extLst>
      <p:ext uri="{BB962C8B-B14F-4D97-AF65-F5344CB8AC3E}">
        <p14:creationId xmlns:p14="http://schemas.microsoft.com/office/powerpoint/2010/main" val="6740419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p:nvPr/>
        </p:nvSpPr>
        <p:spPr>
          <a:xfrm>
            <a:off x="1110199" y="1630245"/>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548345" y="1097011"/>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33785" y="3185506"/>
            <a:ext cx="2452347" cy="769441"/>
          </a:xfrm>
          <a:prstGeom prst="rect">
            <a:avLst/>
          </a:prstGeom>
          <a:noFill/>
        </p:spPr>
        <p:txBody>
          <a:bodyPr wrap="square" rtlCol="0">
            <a:spAutoFit/>
          </a:bodyPr>
          <a:lstStyle/>
          <a:p>
            <a:pPr algn="ctr"/>
            <a:r>
              <a:rPr lang="zh-CN" altLang="en-US" sz="4400" b="1" dirty="0"/>
              <a:t>时间管理</a:t>
            </a:r>
          </a:p>
        </p:txBody>
      </p:sp>
      <p:sp>
        <p:nvSpPr>
          <p:cNvPr id="7" name="正五边形 6"/>
          <p:cNvSpPr/>
          <p:nvPr/>
        </p:nvSpPr>
        <p:spPr>
          <a:xfrm>
            <a:off x="3986132" y="1450820"/>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chemeClr val="tx1"/>
                </a:solidFill>
              </a:rPr>
              <a:t>5</a:t>
            </a:r>
            <a:endParaRPr lang="zh-CN" altLang="en-US" sz="4400" b="1" dirty="0">
              <a:solidFill>
                <a:schemeClr val="tx1"/>
              </a:solidFill>
            </a:endParaRPr>
          </a:p>
        </p:txBody>
      </p:sp>
      <p:cxnSp>
        <p:nvCxnSpPr>
          <p:cNvPr id="20" name="直接连接符 19"/>
          <p:cNvCxnSpPr>
            <a:endCxn id="23" idx="0"/>
          </p:cNvCxnSpPr>
          <p:nvPr/>
        </p:nvCxnSpPr>
        <p:spPr>
          <a:xfrm>
            <a:off x="7119257" y="1222310"/>
            <a:ext cx="6033" cy="730896"/>
          </a:xfrm>
          <a:prstGeom prst="line">
            <a:avLst/>
          </a:prstGeom>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7066974" y="1222309"/>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7641772" y="1095959"/>
            <a:ext cx="2816797"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5.1-</a:t>
            </a:r>
            <a:r>
              <a:rPr lang="zh-CN" altLang="en-US" sz="2400" dirty="0">
                <a:latin typeface="华文行楷" pitchFamily="2" charset="-122"/>
                <a:ea typeface="华文行楷" pitchFamily="2" charset="-122"/>
              </a:rPr>
              <a:t>工作任务的分解</a:t>
            </a:r>
          </a:p>
        </p:txBody>
      </p:sp>
      <p:sp>
        <p:nvSpPr>
          <p:cNvPr id="23" name="椭圆 22"/>
          <p:cNvSpPr/>
          <p:nvPr/>
        </p:nvSpPr>
        <p:spPr>
          <a:xfrm>
            <a:off x="7066974" y="1953206"/>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7641772" y="1780689"/>
            <a:ext cx="1636987"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5.2-</a:t>
            </a:r>
            <a:r>
              <a:rPr lang="zh-CN" altLang="en-US" sz="2400" dirty="0" smtClean="0">
                <a:latin typeface="华文行楷" pitchFamily="2" charset="-122"/>
                <a:ea typeface="华文行楷" pitchFamily="2" charset="-122"/>
              </a:rPr>
              <a:t>甘特图</a:t>
            </a:r>
            <a:endParaRPr lang="zh-CN" altLang="en-US" sz="2400" dirty="0">
              <a:latin typeface="华文行楷" pitchFamily="2" charset="-122"/>
              <a:ea typeface="华文行楷"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4072199"/>
            <a:ext cx="2457321" cy="954107"/>
          </a:xfrm>
          <a:prstGeom prst="rect">
            <a:avLst/>
          </a:prstGeom>
          <a:noFill/>
        </p:spPr>
        <p:txBody>
          <a:bodyPr wrap="square" rtlCol="0">
            <a:spAutoFit/>
          </a:bodyPr>
          <a:lstStyle/>
          <a:p>
            <a:r>
              <a:rPr lang="zh-CN" altLang="en-US" sz="2800" b="1" dirty="0"/>
              <a:t>工作任务的分解</a:t>
            </a:r>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5.1</a:t>
            </a:r>
            <a:endParaRPr lang="zh-CN" altLang="en-US" sz="2400" b="1" dirty="0">
              <a:solidFill>
                <a:schemeClr val="tx1"/>
              </a:solidFill>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980535466"/>
              </p:ext>
            </p:extLst>
          </p:nvPr>
        </p:nvGraphicFramePr>
        <p:xfrm>
          <a:off x="1990724" y="1997089"/>
          <a:ext cx="10642151" cy="3627440"/>
        </p:xfrm>
        <a:graphic>
          <a:graphicData uri="http://schemas.openxmlformats.org/presentationml/2006/ole">
            <mc:AlternateContent xmlns:mc="http://schemas.openxmlformats.org/markup-compatibility/2006">
              <mc:Choice xmlns:v="urn:schemas-microsoft-com:vml" Requires="v">
                <p:oleObj spid="_x0000_s24624" name="文档" r:id="rId4" imgW="5418044" imgH="1846506" progId="Word.Document.12">
                  <p:embed/>
                </p:oleObj>
              </mc:Choice>
              <mc:Fallback>
                <p:oleObj name="文档" r:id="rId4" imgW="5418044" imgH="1846506" progId="Word.Document.12">
                  <p:embed/>
                  <p:pic>
                    <p:nvPicPr>
                      <p:cNvPr id="0" name=""/>
                      <p:cNvPicPr/>
                      <p:nvPr/>
                    </p:nvPicPr>
                    <p:blipFill>
                      <a:blip r:embed="rId5"/>
                      <a:stretch>
                        <a:fillRect/>
                      </a:stretch>
                    </p:blipFill>
                    <p:spPr>
                      <a:xfrm>
                        <a:off x="1990724" y="1997089"/>
                        <a:ext cx="10642151" cy="3627440"/>
                      </a:xfrm>
                      <a:prstGeom prst="rect">
                        <a:avLst/>
                      </a:prstGeom>
                    </p:spPr>
                  </p:pic>
                </p:oleObj>
              </mc:Fallback>
            </mc:AlternateContent>
          </a:graphicData>
        </a:graphic>
      </p:graphicFrame>
    </p:spTree>
    <p:extLst>
      <p:ext uri="{BB962C8B-B14F-4D97-AF65-F5344CB8AC3E}">
        <p14:creationId xmlns:p14="http://schemas.microsoft.com/office/powerpoint/2010/main" val="17436072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4072199"/>
            <a:ext cx="2457321" cy="523220"/>
          </a:xfrm>
          <a:prstGeom prst="rect">
            <a:avLst/>
          </a:prstGeom>
          <a:noFill/>
        </p:spPr>
        <p:txBody>
          <a:bodyPr wrap="square" rtlCol="0">
            <a:spAutoFit/>
          </a:bodyPr>
          <a:lstStyle/>
          <a:p>
            <a:r>
              <a:rPr lang="zh-CN" altLang="en-US" sz="2800" b="1" dirty="0" smtClean="0"/>
              <a:t>甘特图</a:t>
            </a:r>
            <a:endParaRPr lang="zh-CN" altLang="en-US"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5.2</a:t>
            </a:r>
            <a:endParaRPr lang="zh-CN" altLang="en-US" sz="2400" b="1" dirty="0">
              <a:solidFill>
                <a:schemeClr val="tx1"/>
              </a:solidFill>
            </a:endParaRPr>
          </a:p>
        </p:txBody>
      </p:sp>
      <p:pic>
        <p:nvPicPr>
          <p:cNvPr id="9" name="图片 8"/>
          <p:cNvPicPr>
            <a:picLocks noChangeAspect="1"/>
          </p:cNvPicPr>
          <p:nvPr/>
        </p:nvPicPr>
        <p:blipFill>
          <a:blip r:embed="rId3"/>
          <a:stretch>
            <a:fillRect/>
          </a:stretch>
        </p:blipFill>
        <p:spPr>
          <a:xfrm>
            <a:off x="2731213" y="879329"/>
            <a:ext cx="9460787" cy="5246703"/>
          </a:xfrm>
          <a:prstGeom prst="rect">
            <a:avLst/>
          </a:prstGeom>
        </p:spPr>
      </p:pic>
      <p:sp>
        <p:nvSpPr>
          <p:cNvPr id="12" name="矩形 11"/>
          <p:cNvSpPr/>
          <p:nvPr/>
        </p:nvSpPr>
        <p:spPr>
          <a:xfrm>
            <a:off x="7139965" y="6307350"/>
            <a:ext cx="1800493" cy="369332"/>
          </a:xfrm>
          <a:prstGeom prst="rect">
            <a:avLst/>
          </a:prstGeom>
        </p:spPr>
        <p:txBody>
          <a:bodyPr wrap="none">
            <a:spAutoFit/>
          </a:bodyPr>
          <a:lstStyle/>
          <a:p>
            <a:pPr algn="just">
              <a:spcAft>
                <a:spcPts val="0"/>
              </a:spcAft>
            </a:pPr>
            <a:r>
              <a:rPr lang="zh-CN" altLang="en-US" kern="100" dirty="0" smtClean="0">
                <a:latin typeface="Calibri" panose="020F0502020204030204" pitchFamily="34" charset="0"/>
                <a:cs typeface="Times New Roman" panose="02020603050405020304" pitchFamily="18" charset="0"/>
              </a:rPr>
              <a:t>详见甘特图附件</a:t>
            </a:r>
            <a:endParaRPr lang="zh-CN" altLang="zh-CN"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167155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p:nvPr/>
        </p:nvSpPr>
        <p:spPr>
          <a:xfrm>
            <a:off x="1110199" y="1630245"/>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548345" y="1097011"/>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33785" y="3185506"/>
            <a:ext cx="2452347" cy="769441"/>
          </a:xfrm>
          <a:prstGeom prst="rect">
            <a:avLst/>
          </a:prstGeom>
          <a:noFill/>
        </p:spPr>
        <p:txBody>
          <a:bodyPr wrap="square" rtlCol="0">
            <a:spAutoFit/>
          </a:bodyPr>
          <a:lstStyle/>
          <a:p>
            <a:pPr algn="ctr"/>
            <a:r>
              <a:rPr lang="zh-CN" altLang="en-US" sz="4400" b="1" dirty="0"/>
              <a:t>成本</a:t>
            </a:r>
            <a:r>
              <a:rPr lang="zh-CN" altLang="en-US" sz="4400" b="1" dirty="0" smtClean="0"/>
              <a:t>管理</a:t>
            </a:r>
            <a:endParaRPr lang="zh-CN" altLang="en-US" sz="4400" b="1" dirty="0"/>
          </a:p>
        </p:txBody>
      </p:sp>
      <p:sp>
        <p:nvSpPr>
          <p:cNvPr id="7" name="正五边形 6"/>
          <p:cNvSpPr/>
          <p:nvPr/>
        </p:nvSpPr>
        <p:spPr>
          <a:xfrm>
            <a:off x="3986132" y="1450820"/>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chemeClr val="tx1"/>
                </a:solidFill>
              </a:rPr>
              <a:t>6</a:t>
            </a:r>
            <a:endParaRPr lang="zh-CN" altLang="en-US" sz="4400" b="1" dirty="0">
              <a:solidFill>
                <a:schemeClr val="tx1"/>
              </a:solidFill>
            </a:endParaRPr>
          </a:p>
        </p:txBody>
      </p:sp>
      <p:cxnSp>
        <p:nvCxnSpPr>
          <p:cNvPr id="20" name="直接连接符 19"/>
          <p:cNvCxnSpPr>
            <a:endCxn id="25" idx="0"/>
          </p:cNvCxnSpPr>
          <p:nvPr/>
        </p:nvCxnSpPr>
        <p:spPr>
          <a:xfrm>
            <a:off x="7119257" y="1222310"/>
            <a:ext cx="6033" cy="1461794"/>
          </a:xfrm>
          <a:prstGeom prst="line">
            <a:avLst/>
          </a:prstGeom>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7066974" y="1222309"/>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7641772" y="1095959"/>
            <a:ext cx="2512226"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6.1-</a:t>
            </a:r>
            <a:r>
              <a:rPr lang="zh-CN" altLang="en-US" sz="2400" dirty="0">
                <a:latin typeface="华文行楷" pitchFamily="2" charset="-122"/>
                <a:ea typeface="华文行楷" pitchFamily="2" charset="-122"/>
              </a:rPr>
              <a:t>项目成本管理</a:t>
            </a:r>
          </a:p>
        </p:txBody>
      </p:sp>
      <p:sp>
        <p:nvSpPr>
          <p:cNvPr id="23" name="椭圆 22"/>
          <p:cNvSpPr/>
          <p:nvPr/>
        </p:nvSpPr>
        <p:spPr>
          <a:xfrm>
            <a:off x="7066974" y="1953206"/>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7641772" y="1780689"/>
            <a:ext cx="1947969"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6.2-</a:t>
            </a:r>
            <a:r>
              <a:rPr lang="zh-CN" altLang="en-US" sz="2400" dirty="0">
                <a:latin typeface="华文行楷" pitchFamily="2" charset="-122"/>
                <a:ea typeface="华文行楷" pitchFamily="2" charset="-122"/>
              </a:rPr>
              <a:t>估算成本</a:t>
            </a:r>
          </a:p>
        </p:txBody>
      </p:sp>
      <p:sp>
        <p:nvSpPr>
          <p:cNvPr id="25" name="椭圆 24"/>
          <p:cNvSpPr/>
          <p:nvPr/>
        </p:nvSpPr>
        <p:spPr>
          <a:xfrm>
            <a:off x="7066974" y="2684104"/>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7641772" y="2511587"/>
            <a:ext cx="1970411"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6.3-</a:t>
            </a:r>
            <a:r>
              <a:rPr lang="zh-CN" altLang="en-US" sz="2400" dirty="0">
                <a:latin typeface="华文行楷" pitchFamily="2" charset="-122"/>
                <a:ea typeface="华文行楷" pitchFamily="2" charset="-122"/>
              </a:rPr>
              <a:t>制定预算</a:t>
            </a:r>
          </a:p>
        </p:txBody>
      </p:sp>
    </p:spTree>
    <p:extLst>
      <p:ext uri="{BB962C8B-B14F-4D97-AF65-F5344CB8AC3E}">
        <p14:creationId xmlns:p14="http://schemas.microsoft.com/office/powerpoint/2010/main" val="16002360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38189" y="4072199"/>
            <a:ext cx="2457321" cy="523220"/>
          </a:xfrm>
          <a:prstGeom prst="rect">
            <a:avLst/>
          </a:prstGeom>
          <a:noFill/>
        </p:spPr>
        <p:txBody>
          <a:bodyPr wrap="square" rtlCol="0">
            <a:spAutoFit/>
          </a:bodyPr>
          <a:lstStyle/>
          <a:p>
            <a:r>
              <a:rPr lang="zh-CN" altLang="en-US" sz="2800" b="1" dirty="0"/>
              <a:t>项目成本管理</a:t>
            </a:r>
          </a:p>
        </p:txBody>
      </p:sp>
      <p:sp>
        <p:nvSpPr>
          <p:cNvPr id="12" name="矩形 11"/>
          <p:cNvSpPr/>
          <p:nvPr/>
        </p:nvSpPr>
        <p:spPr>
          <a:xfrm>
            <a:off x="3981449" y="1991624"/>
            <a:ext cx="7019731" cy="3539430"/>
          </a:xfrm>
          <a:prstGeom prst="rect">
            <a:avLst/>
          </a:prstGeom>
        </p:spPr>
        <p:txBody>
          <a:bodyPr wrap="square">
            <a:spAutoFit/>
          </a:bodyPr>
          <a:lstStyle/>
          <a:p>
            <a:pPr lvl="0" algn="just">
              <a:spcAft>
                <a:spcPts val="0"/>
              </a:spcAft>
            </a:pPr>
            <a:r>
              <a:rPr lang="en-US" altLang="zh-CN" sz="3200" kern="100" dirty="0" smtClean="0">
                <a:latin typeface="Calibri" panose="020F0502020204030204" pitchFamily="34" charset="0"/>
                <a:cs typeface="Times New Roman" panose="02020603050405020304" pitchFamily="18" charset="0"/>
              </a:rPr>
              <a:t>	</a:t>
            </a:r>
            <a:r>
              <a:rPr lang="zh-CN" altLang="en-US" sz="3200" kern="100" dirty="0" smtClean="0">
                <a:latin typeface="Calibri" panose="020F0502020204030204" pitchFamily="34" charset="0"/>
                <a:cs typeface="Times New Roman" panose="02020603050405020304" pitchFamily="18" charset="0"/>
              </a:rPr>
              <a:t>本</a:t>
            </a:r>
            <a:r>
              <a:rPr lang="zh-CN" altLang="en-US" sz="3200" kern="100" dirty="0">
                <a:latin typeface="Calibri" panose="020F0502020204030204" pitchFamily="34" charset="0"/>
                <a:cs typeface="Times New Roman" panose="02020603050405020304" pitchFamily="18" charset="0"/>
              </a:rPr>
              <a:t>项目的项目成本管理的目的在于为整个项目的需求阶段的项目成本管理提供指南和方向，及时的改正将要发生与已经发生的偏差，把各项生产费用控制在计划成本的范围之内，保证成本目标的实现。在降低项目成本的同时，也提高经济效益。</a:t>
            </a:r>
            <a:endParaRPr lang="zh-CN" altLang="zh-CN" sz="3200" kern="100" dirty="0">
              <a:latin typeface="Calibri" panose="020F0502020204030204" pitchFamily="34" charset="0"/>
              <a:cs typeface="Times New Roman" panose="02020603050405020304" pitchFamily="18" charset="0"/>
            </a:endParaRPr>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6.1</a:t>
            </a:r>
            <a:endParaRPr lang="zh-CN" altLang="en-US" sz="2400" b="1" dirty="0">
              <a:solidFill>
                <a:schemeClr val="tx1"/>
              </a:solidFill>
            </a:endParaRPr>
          </a:p>
        </p:txBody>
      </p:sp>
    </p:spTree>
    <p:extLst>
      <p:ext uri="{BB962C8B-B14F-4D97-AF65-F5344CB8AC3E}">
        <p14:creationId xmlns:p14="http://schemas.microsoft.com/office/powerpoint/2010/main" val="35191420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4072199"/>
            <a:ext cx="2457321" cy="523220"/>
          </a:xfrm>
          <a:prstGeom prst="rect">
            <a:avLst/>
          </a:prstGeom>
          <a:noFill/>
        </p:spPr>
        <p:txBody>
          <a:bodyPr wrap="square" rtlCol="0">
            <a:spAutoFit/>
          </a:bodyPr>
          <a:lstStyle/>
          <a:p>
            <a:r>
              <a:rPr lang="zh-CN" altLang="en-US" sz="2800" b="1" dirty="0"/>
              <a:t>估算</a:t>
            </a:r>
            <a:r>
              <a:rPr lang="zh-CN" altLang="en-US" sz="2800" b="1" dirty="0" smtClean="0"/>
              <a:t>成本</a:t>
            </a:r>
            <a:endParaRPr lang="zh-CN" altLang="en-US"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6.2</a:t>
            </a:r>
            <a:endParaRPr lang="zh-CN" altLang="en-US" sz="2400" b="1" dirty="0">
              <a:solidFill>
                <a:schemeClr val="tx1"/>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2860720882"/>
              </p:ext>
            </p:extLst>
          </p:nvPr>
        </p:nvGraphicFramePr>
        <p:xfrm>
          <a:off x="3570537" y="776287"/>
          <a:ext cx="8085843" cy="5845196"/>
        </p:xfrm>
        <a:graphic>
          <a:graphicData uri="http://schemas.openxmlformats.org/drawingml/2006/table">
            <a:tbl>
              <a:tblPr firstRow="1" firstCol="1" bandRow="1">
                <a:tableStyleId>{5C22544A-7EE6-4342-B048-85BDC9FD1C3A}</a:tableStyleId>
              </a:tblPr>
              <a:tblGrid>
                <a:gridCol w="1477441">
                  <a:extLst>
                    <a:ext uri="{9D8B030D-6E8A-4147-A177-3AD203B41FA5}">
                      <a16:colId xmlns:a16="http://schemas.microsoft.com/office/drawing/2014/main" xmlns="" val="4178090526"/>
                    </a:ext>
                  </a:extLst>
                </a:gridCol>
                <a:gridCol w="1346199">
                  <a:extLst>
                    <a:ext uri="{9D8B030D-6E8A-4147-A177-3AD203B41FA5}">
                      <a16:colId xmlns:a16="http://schemas.microsoft.com/office/drawing/2014/main" xmlns="" val="3620179225"/>
                    </a:ext>
                  </a:extLst>
                </a:gridCol>
                <a:gridCol w="964265">
                  <a:extLst>
                    <a:ext uri="{9D8B030D-6E8A-4147-A177-3AD203B41FA5}">
                      <a16:colId xmlns:a16="http://schemas.microsoft.com/office/drawing/2014/main" xmlns="" val="542142637"/>
                    </a:ext>
                  </a:extLst>
                </a:gridCol>
                <a:gridCol w="2121071">
                  <a:extLst>
                    <a:ext uri="{9D8B030D-6E8A-4147-A177-3AD203B41FA5}">
                      <a16:colId xmlns:a16="http://schemas.microsoft.com/office/drawing/2014/main" xmlns="" val="4041041636"/>
                    </a:ext>
                  </a:extLst>
                </a:gridCol>
                <a:gridCol w="2176867">
                  <a:extLst>
                    <a:ext uri="{9D8B030D-6E8A-4147-A177-3AD203B41FA5}">
                      <a16:colId xmlns:a16="http://schemas.microsoft.com/office/drawing/2014/main" xmlns="" val="2605875749"/>
                    </a:ext>
                  </a:extLst>
                </a:gridCol>
              </a:tblGrid>
              <a:tr h="790739">
                <a:tc>
                  <a:txBody>
                    <a:bodyPr/>
                    <a:lstStyle/>
                    <a:p>
                      <a:pPr algn="ctr">
                        <a:spcAft>
                          <a:spcPts val="0"/>
                        </a:spcAft>
                      </a:pPr>
                      <a:r>
                        <a:rPr lang="zh-CN" sz="1600" kern="100">
                          <a:effectLst/>
                        </a:rPr>
                        <a:t>序号</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1032" marR="61032" marT="0" marB="0" anchor="ctr"/>
                </a:tc>
                <a:tc>
                  <a:txBody>
                    <a:bodyPr/>
                    <a:lstStyle/>
                    <a:p>
                      <a:pPr algn="ctr">
                        <a:spcAft>
                          <a:spcPts val="0"/>
                        </a:spcAft>
                      </a:pPr>
                      <a:r>
                        <a:rPr lang="zh-CN" sz="1600" kern="100">
                          <a:effectLst/>
                        </a:rPr>
                        <a:t>项目</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1032" marR="61032" marT="0" marB="0" anchor="ctr"/>
                </a:tc>
                <a:tc>
                  <a:txBody>
                    <a:bodyPr/>
                    <a:lstStyle/>
                    <a:p>
                      <a:pPr algn="ctr">
                        <a:spcAft>
                          <a:spcPts val="0"/>
                        </a:spcAft>
                      </a:pPr>
                      <a:r>
                        <a:rPr lang="zh-CN" sz="1600" kern="100">
                          <a:effectLst/>
                        </a:rPr>
                        <a:t>估算成本</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1032" marR="61032" marT="0" marB="0" anchor="ctr"/>
                </a:tc>
                <a:tc>
                  <a:txBody>
                    <a:bodyPr/>
                    <a:lstStyle/>
                    <a:p>
                      <a:pPr algn="ctr">
                        <a:spcAft>
                          <a:spcPts val="0"/>
                        </a:spcAft>
                      </a:pPr>
                      <a:r>
                        <a:rPr lang="zh-CN" sz="1600" kern="100">
                          <a:effectLst/>
                        </a:rPr>
                        <a:t>成本明细</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1032" marR="61032" marT="0" marB="0" anchor="ctr"/>
                </a:tc>
                <a:tc>
                  <a:txBody>
                    <a:bodyPr/>
                    <a:lstStyle/>
                    <a:p>
                      <a:pPr algn="ctr">
                        <a:spcAft>
                          <a:spcPts val="0"/>
                        </a:spcAft>
                      </a:pPr>
                      <a:r>
                        <a:rPr lang="zh-CN" sz="1600" kern="100" dirty="0">
                          <a:effectLst/>
                        </a:rPr>
                        <a:t>支出说明</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1032" marR="61032" marT="0" marB="0" anchor="ctr"/>
                </a:tc>
                <a:extLst>
                  <a:ext uri="{0D108BD9-81ED-4DB2-BD59-A6C34878D82A}">
                    <a16:rowId xmlns:a16="http://schemas.microsoft.com/office/drawing/2014/main" xmlns="" val="4260090651"/>
                  </a:ext>
                </a:extLst>
              </a:tr>
              <a:tr h="1449263">
                <a:tc>
                  <a:txBody>
                    <a:bodyPr/>
                    <a:lstStyle/>
                    <a:p>
                      <a:pPr algn="ctr">
                        <a:spcAft>
                          <a:spcPts val="0"/>
                        </a:spcAft>
                      </a:pPr>
                      <a:r>
                        <a:rPr lang="en-US" sz="1600" kern="100">
                          <a:effectLst/>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1032" marR="61032" marT="0" marB="0" anchor="ctr"/>
                </a:tc>
                <a:tc>
                  <a:txBody>
                    <a:bodyPr/>
                    <a:lstStyle/>
                    <a:p>
                      <a:pPr algn="ctr">
                        <a:spcAft>
                          <a:spcPts val="0"/>
                        </a:spcAft>
                      </a:pPr>
                      <a:r>
                        <a:rPr lang="zh-CN" sz="1600" kern="100">
                          <a:effectLst/>
                        </a:rPr>
                        <a:t>团建费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1032" marR="61032" marT="0" marB="0" anchor="ctr"/>
                </a:tc>
                <a:tc>
                  <a:txBody>
                    <a:bodyPr/>
                    <a:lstStyle/>
                    <a:p>
                      <a:pPr algn="ctr">
                        <a:spcAft>
                          <a:spcPts val="0"/>
                        </a:spcAft>
                      </a:pPr>
                      <a:r>
                        <a:rPr lang="en-US" sz="1600" kern="100">
                          <a:effectLst/>
                        </a:rPr>
                        <a:t>800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1032" marR="61032" marT="0" marB="0" anchor="ctr"/>
                </a:tc>
                <a:tc>
                  <a:txBody>
                    <a:bodyPr/>
                    <a:lstStyle/>
                    <a:p>
                      <a:pPr algn="ctr">
                        <a:spcAft>
                          <a:spcPts val="0"/>
                        </a:spcAft>
                      </a:pPr>
                      <a:r>
                        <a:rPr lang="zh-CN" sz="1600" kern="100">
                          <a:effectLst/>
                        </a:rPr>
                        <a:t>团建经费</a:t>
                      </a:r>
                      <a:r>
                        <a:rPr lang="en-US" sz="1600" kern="100">
                          <a:effectLst/>
                        </a:rPr>
                        <a:t>1</a:t>
                      </a:r>
                      <a:r>
                        <a:rPr lang="zh-CN" sz="1600" kern="100">
                          <a:effectLst/>
                        </a:rPr>
                        <a:t>次</a:t>
                      </a:r>
                      <a:r>
                        <a:rPr lang="en-US" sz="1600" kern="100">
                          <a:effectLst/>
                        </a:rPr>
                        <a:t>400</a:t>
                      </a:r>
                      <a:r>
                        <a:rPr lang="zh-CN" sz="1600" kern="100">
                          <a:effectLst/>
                        </a:rPr>
                        <a:t>，一学期共</a:t>
                      </a:r>
                      <a:r>
                        <a:rPr lang="en-US" sz="1600" kern="100">
                          <a:effectLst/>
                        </a:rPr>
                        <a:t>2</a:t>
                      </a:r>
                      <a:r>
                        <a:rPr lang="zh-CN" sz="1600" kern="100">
                          <a:effectLst/>
                        </a:rPr>
                        <a:t>次，</a:t>
                      </a:r>
                      <a:r>
                        <a:rPr lang="en-US" sz="1600" kern="100">
                          <a:effectLst/>
                        </a:rPr>
                        <a:t>2x400=800</a:t>
                      </a:r>
                      <a:r>
                        <a:rPr lang="zh-CN" sz="1600" kern="100">
                          <a:effectLst/>
                        </a:rPr>
                        <a:t>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1032" marR="61032" marT="0" marB="0" anchor="ctr"/>
                </a:tc>
                <a:tc>
                  <a:txBody>
                    <a:bodyPr/>
                    <a:lstStyle/>
                    <a:p>
                      <a:pPr algn="ctr">
                        <a:spcAft>
                          <a:spcPts val="0"/>
                        </a:spcAft>
                      </a:pPr>
                      <a:r>
                        <a:rPr lang="zh-CN" sz="1600" kern="100">
                          <a:effectLst/>
                        </a:rPr>
                        <a:t>通过团建帮组员找到小组荣誉感。通过交流与相互探讨分享现阶段获得的经验，化解现阶段遇到的问题，得出阶段总结。制定下个阶段的工作任务</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1032" marR="61032" marT="0" marB="0" anchor="ctr"/>
                </a:tc>
                <a:extLst>
                  <a:ext uri="{0D108BD9-81ED-4DB2-BD59-A6C34878D82A}">
                    <a16:rowId xmlns:a16="http://schemas.microsoft.com/office/drawing/2014/main" xmlns="" val="2895682636"/>
                  </a:ext>
                </a:extLst>
              </a:tr>
              <a:tr h="790739">
                <a:tc>
                  <a:txBody>
                    <a:bodyPr/>
                    <a:lstStyle/>
                    <a:p>
                      <a:pPr algn="ctr">
                        <a:spcAft>
                          <a:spcPts val="0"/>
                        </a:spcAft>
                      </a:pPr>
                      <a:r>
                        <a:rPr lang="en-US" sz="1600" kern="100">
                          <a:effectLst/>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1032" marR="61032" marT="0" marB="0" anchor="ctr"/>
                </a:tc>
                <a:tc>
                  <a:txBody>
                    <a:bodyPr/>
                    <a:lstStyle/>
                    <a:p>
                      <a:pPr algn="ctr">
                        <a:spcAft>
                          <a:spcPts val="0"/>
                        </a:spcAft>
                      </a:pPr>
                      <a:r>
                        <a:rPr lang="zh-CN" sz="1600" kern="100">
                          <a:effectLst/>
                        </a:rPr>
                        <a:t>打印费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1032" marR="61032" marT="0" marB="0" anchor="ctr"/>
                </a:tc>
                <a:tc>
                  <a:txBody>
                    <a:bodyPr/>
                    <a:lstStyle/>
                    <a:p>
                      <a:pPr algn="ctr">
                        <a:spcAft>
                          <a:spcPts val="0"/>
                        </a:spcAft>
                      </a:pPr>
                      <a:r>
                        <a:rPr lang="en-US" sz="1600" kern="100">
                          <a:effectLst/>
                        </a:rPr>
                        <a:t>50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1032" marR="61032" marT="0" marB="0" anchor="ctr"/>
                </a:tc>
                <a:tc>
                  <a:txBody>
                    <a:bodyPr/>
                    <a:lstStyle/>
                    <a:p>
                      <a:pPr algn="ctr">
                        <a:spcAft>
                          <a:spcPts val="0"/>
                        </a:spcAft>
                      </a:pPr>
                      <a:r>
                        <a:rPr lang="zh-CN" sz="1600" kern="100">
                          <a:effectLst/>
                        </a:rPr>
                        <a:t>打印稿件</a:t>
                      </a:r>
                      <a:r>
                        <a:rPr lang="en-US" sz="1600" kern="100">
                          <a:effectLst/>
                        </a:rPr>
                        <a:t>5</a:t>
                      </a:r>
                      <a:r>
                        <a:rPr lang="zh-CN" sz="1600" kern="100">
                          <a:effectLst/>
                        </a:rPr>
                        <a:t>份，每份</a:t>
                      </a:r>
                      <a:r>
                        <a:rPr lang="en-US" sz="1600" kern="100">
                          <a:effectLst/>
                        </a:rPr>
                        <a:t>100</a:t>
                      </a:r>
                      <a:r>
                        <a:rPr lang="zh-CN" sz="1600" kern="100">
                          <a:effectLst/>
                        </a:rPr>
                        <a:t>张，每张</a:t>
                      </a:r>
                      <a:r>
                        <a:rPr lang="en-US" sz="1600" kern="100">
                          <a:effectLst/>
                        </a:rPr>
                        <a:t>0.1</a:t>
                      </a:r>
                      <a:r>
                        <a:rPr lang="zh-CN" sz="1600" kern="100">
                          <a:effectLst/>
                        </a:rPr>
                        <a:t>元，</a:t>
                      </a:r>
                      <a:r>
                        <a:rPr lang="en-US" sz="1600" kern="100">
                          <a:effectLst/>
                        </a:rPr>
                        <a:t>5x100x0.1=50</a:t>
                      </a:r>
                      <a:r>
                        <a:rPr lang="zh-CN" sz="1600" kern="100">
                          <a:effectLst/>
                        </a:rPr>
                        <a:t>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1032" marR="61032" marT="0" marB="0" anchor="ctr"/>
                </a:tc>
                <a:tc>
                  <a:txBody>
                    <a:bodyPr/>
                    <a:lstStyle/>
                    <a:p>
                      <a:pPr algn="ctr">
                        <a:spcAft>
                          <a:spcPts val="0"/>
                        </a:spcAft>
                      </a:pPr>
                      <a:r>
                        <a:rPr lang="zh-CN" sz="1600" kern="100">
                          <a:effectLst/>
                        </a:rPr>
                        <a:t>制作文档成稿后，需要打印成纸质文档，提交给老师</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1032" marR="61032" marT="0" marB="0" anchor="ctr"/>
                </a:tc>
                <a:extLst>
                  <a:ext uri="{0D108BD9-81ED-4DB2-BD59-A6C34878D82A}">
                    <a16:rowId xmlns:a16="http://schemas.microsoft.com/office/drawing/2014/main" xmlns="" val="3437024801"/>
                  </a:ext>
                </a:extLst>
              </a:tr>
              <a:tr h="790739">
                <a:tc>
                  <a:txBody>
                    <a:bodyPr/>
                    <a:lstStyle/>
                    <a:p>
                      <a:pPr algn="ctr">
                        <a:spcAft>
                          <a:spcPts val="0"/>
                        </a:spcAft>
                      </a:pPr>
                      <a:r>
                        <a:rPr lang="en-US" sz="1600" kern="100">
                          <a:effectLst/>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1032" marR="61032" marT="0" marB="0" anchor="ctr"/>
                </a:tc>
                <a:tc>
                  <a:txBody>
                    <a:bodyPr/>
                    <a:lstStyle/>
                    <a:p>
                      <a:pPr algn="ctr">
                        <a:spcAft>
                          <a:spcPts val="0"/>
                        </a:spcAft>
                      </a:pPr>
                      <a:r>
                        <a:rPr lang="zh-CN" sz="1600" kern="100">
                          <a:effectLst/>
                        </a:rPr>
                        <a:t>资料费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1032" marR="61032" marT="0" marB="0" anchor="ctr"/>
                </a:tc>
                <a:tc>
                  <a:txBody>
                    <a:bodyPr/>
                    <a:lstStyle/>
                    <a:p>
                      <a:pPr algn="ctr">
                        <a:spcAft>
                          <a:spcPts val="0"/>
                        </a:spcAft>
                      </a:pPr>
                      <a:r>
                        <a:rPr lang="en-US" sz="1600" kern="100">
                          <a:effectLst/>
                        </a:rPr>
                        <a:t>50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1032" marR="61032" marT="0" marB="0" anchor="ctr"/>
                </a:tc>
                <a:tc>
                  <a:txBody>
                    <a:bodyPr/>
                    <a:lstStyle/>
                    <a:p>
                      <a:pPr algn="ctr">
                        <a:spcAft>
                          <a:spcPts val="0"/>
                        </a:spcAft>
                      </a:pPr>
                      <a:r>
                        <a:rPr lang="zh-CN" sz="1600" kern="100">
                          <a:effectLst/>
                        </a:rPr>
                        <a:t>一共</a:t>
                      </a:r>
                      <a:r>
                        <a:rPr lang="en-US" sz="1600" kern="100">
                          <a:effectLst/>
                        </a:rPr>
                        <a:t>10</a:t>
                      </a:r>
                      <a:r>
                        <a:rPr lang="zh-CN" sz="1600" kern="100">
                          <a:effectLst/>
                        </a:rPr>
                        <a:t>份资料，每份</a:t>
                      </a:r>
                      <a:r>
                        <a:rPr lang="en-US" sz="1600" kern="100">
                          <a:effectLst/>
                        </a:rPr>
                        <a:t>5</a:t>
                      </a:r>
                      <a:r>
                        <a:rPr lang="zh-CN" sz="1600" kern="100">
                          <a:effectLst/>
                        </a:rPr>
                        <a:t>元，</a:t>
                      </a:r>
                      <a:r>
                        <a:rPr lang="en-US" sz="1600" kern="100">
                          <a:effectLst/>
                        </a:rPr>
                        <a:t>10x5=50</a:t>
                      </a:r>
                      <a:r>
                        <a:rPr lang="zh-CN" sz="1600" kern="100">
                          <a:effectLst/>
                        </a:rPr>
                        <a:t>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1032" marR="61032" marT="0" marB="0" anchor="ctr"/>
                </a:tc>
                <a:tc>
                  <a:txBody>
                    <a:bodyPr/>
                    <a:lstStyle/>
                    <a:p>
                      <a:pPr algn="ctr">
                        <a:spcAft>
                          <a:spcPts val="0"/>
                        </a:spcAft>
                      </a:pPr>
                      <a:r>
                        <a:rPr lang="zh-CN" sz="1600" kern="100">
                          <a:effectLst/>
                        </a:rPr>
                        <a:t>项目所需购买各类资料</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1032" marR="61032" marT="0" marB="0" anchor="ctr"/>
                </a:tc>
                <a:extLst>
                  <a:ext uri="{0D108BD9-81ED-4DB2-BD59-A6C34878D82A}">
                    <a16:rowId xmlns:a16="http://schemas.microsoft.com/office/drawing/2014/main" xmlns="" val="710960210"/>
                  </a:ext>
                </a:extLst>
              </a:tr>
              <a:tr h="828150">
                <a:tc>
                  <a:txBody>
                    <a:bodyPr/>
                    <a:lstStyle/>
                    <a:p>
                      <a:pPr algn="ctr">
                        <a:spcAft>
                          <a:spcPts val="0"/>
                        </a:spcAft>
                      </a:pPr>
                      <a:r>
                        <a:rPr lang="en-US" sz="1600" kern="100">
                          <a:effectLst/>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1032" marR="61032" marT="0" marB="0" anchor="ctr"/>
                </a:tc>
                <a:tc>
                  <a:txBody>
                    <a:bodyPr/>
                    <a:lstStyle/>
                    <a:p>
                      <a:pPr algn="ctr">
                        <a:spcAft>
                          <a:spcPts val="0"/>
                        </a:spcAft>
                      </a:pPr>
                      <a:r>
                        <a:rPr lang="zh-CN" sz="1600" kern="100">
                          <a:effectLst/>
                        </a:rPr>
                        <a:t>组员工资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1032" marR="61032" marT="0" marB="0" anchor="ctr"/>
                </a:tc>
                <a:tc>
                  <a:txBody>
                    <a:bodyPr/>
                    <a:lstStyle/>
                    <a:p>
                      <a:pPr algn="ctr">
                        <a:spcAft>
                          <a:spcPts val="0"/>
                        </a:spcAft>
                      </a:pPr>
                      <a:r>
                        <a:rPr lang="en-US" sz="1600" kern="100">
                          <a:effectLst/>
                        </a:rPr>
                        <a:t>3850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1032" marR="61032" marT="0" marB="0" anchor="ctr"/>
                </a:tc>
                <a:tc>
                  <a:txBody>
                    <a:bodyPr/>
                    <a:lstStyle/>
                    <a:p>
                      <a:pPr algn="ctr">
                        <a:spcAft>
                          <a:spcPts val="0"/>
                        </a:spcAft>
                      </a:pPr>
                      <a:r>
                        <a:rPr lang="zh-CN" sz="1600" kern="100">
                          <a:effectLst/>
                        </a:rPr>
                        <a:t>每人</a:t>
                      </a:r>
                      <a:r>
                        <a:rPr lang="en-US" sz="1600" kern="100">
                          <a:effectLst/>
                        </a:rPr>
                        <a:t>1</a:t>
                      </a:r>
                      <a:r>
                        <a:rPr lang="zh-CN" sz="1600" kern="100">
                          <a:effectLst/>
                        </a:rPr>
                        <a:t>小时</a:t>
                      </a:r>
                      <a:r>
                        <a:rPr lang="en-US" sz="1600" kern="100">
                          <a:effectLst/>
                        </a:rPr>
                        <a:t>35</a:t>
                      </a:r>
                      <a:r>
                        <a:rPr lang="zh-CN" sz="1600" kern="100">
                          <a:effectLst/>
                        </a:rPr>
                        <a:t>元，每天工作时长</a:t>
                      </a:r>
                      <a:r>
                        <a:rPr lang="en-US" sz="1600" kern="100">
                          <a:effectLst/>
                        </a:rPr>
                        <a:t>1</a:t>
                      </a:r>
                      <a:r>
                        <a:rPr lang="zh-CN" sz="1600" kern="100">
                          <a:effectLst/>
                        </a:rPr>
                        <a:t>小时，工程时长</a:t>
                      </a:r>
                      <a:r>
                        <a:rPr lang="en-US" sz="1600" kern="100">
                          <a:effectLst/>
                        </a:rPr>
                        <a:t>120</a:t>
                      </a:r>
                      <a:r>
                        <a:rPr lang="zh-CN" sz="1600" kern="100">
                          <a:effectLst/>
                        </a:rPr>
                        <a:t>小时，</a:t>
                      </a:r>
                      <a:r>
                        <a:rPr lang="en-US" sz="1600" kern="100">
                          <a:effectLst/>
                        </a:rPr>
                        <a:t>1*120*35*5=21000</a:t>
                      </a:r>
                      <a:r>
                        <a:rPr lang="zh-CN" sz="1600" kern="100">
                          <a:effectLst/>
                        </a:rPr>
                        <a:t>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1032" marR="61032" marT="0" marB="0" anchor="ctr"/>
                </a:tc>
                <a:tc>
                  <a:txBody>
                    <a:bodyPr/>
                    <a:lstStyle/>
                    <a:p>
                      <a:pPr algn="ctr">
                        <a:spcAft>
                          <a:spcPts val="0"/>
                        </a:spcAft>
                      </a:pPr>
                      <a:r>
                        <a:rPr lang="zh-CN" sz="1600" kern="100">
                          <a:effectLst/>
                        </a:rPr>
                        <a:t>整个工程所需总工资金额</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1032" marR="61032" marT="0" marB="0" anchor="ctr"/>
                </a:tc>
                <a:extLst>
                  <a:ext uri="{0D108BD9-81ED-4DB2-BD59-A6C34878D82A}">
                    <a16:rowId xmlns:a16="http://schemas.microsoft.com/office/drawing/2014/main" xmlns="" val="138771022"/>
                  </a:ext>
                </a:extLst>
              </a:tr>
              <a:tr h="790739">
                <a:tc>
                  <a:txBody>
                    <a:bodyPr/>
                    <a:lstStyle/>
                    <a:p>
                      <a:pPr algn="ctr">
                        <a:spcAft>
                          <a:spcPts val="0"/>
                        </a:spcAft>
                      </a:pPr>
                      <a:r>
                        <a:rPr lang="zh-CN" sz="1600" kern="100">
                          <a:effectLst/>
                        </a:rPr>
                        <a:t>合计</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1032" marR="61032" marT="0" marB="0" anchor="ctr"/>
                </a:tc>
                <a:tc gridSpan="4">
                  <a:txBody>
                    <a:bodyPr/>
                    <a:lstStyle/>
                    <a:p>
                      <a:pPr algn="ctr">
                        <a:spcAft>
                          <a:spcPts val="0"/>
                        </a:spcAft>
                      </a:pPr>
                      <a:r>
                        <a:rPr lang="en-US" sz="1600" kern="100" dirty="0">
                          <a:effectLst/>
                        </a:rPr>
                        <a:t>21900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1032" marR="61032"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773629748"/>
                  </a:ext>
                </a:extLst>
              </a:tr>
            </a:tbl>
          </a:graphicData>
        </a:graphic>
      </p:graphicFrame>
    </p:spTree>
    <p:extLst>
      <p:ext uri="{BB962C8B-B14F-4D97-AF65-F5344CB8AC3E}">
        <p14:creationId xmlns:p14="http://schemas.microsoft.com/office/powerpoint/2010/main" val="28421664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2259" y="3179971"/>
            <a:ext cx="3444044" cy="646331"/>
          </a:xfrm>
          <a:prstGeom prst="rect">
            <a:avLst/>
          </a:prstGeom>
        </p:spPr>
        <p:txBody>
          <a:bodyPr wrap="square">
            <a:spAutoFit/>
          </a:bodyPr>
          <a:lstStyle/>
          <a:p>
            <a:r>
              <a:rPr lang="zh-CN" altLang="en-US" sz="3600" b="1" dirty="0" smtClean="0">
                <a:latin typeface="微软雅黑" pitchFamily="34" charset="-122"/>
                <a:ea typeface="微软雅黑" pitchFamily="34" charset="-122"/>
              </a:rPr>
              <a:t>编写目的</a:t>
            </a:r>
            <a:endParaRPr lang="en-US" altLang="zh-CN" sz="3600" b="1" dirty="0">
              <a:latin typeface="微软雅黑" pitchFamily="34" charset="-122"/>
              <a:ea typeface="微软雅黑" pitchFamily="34" charset="-122"/>
            </a:endParaRPr>
          </a:p>
        </p:txBody>
      </p:sp>
      <p:sp>
        <p:nvSpPr>
          <p:cNvPr id="10" name="任意多边形 9"/>
          <p:cNvSpPr/>
          <p:nvPr/>
        </p:nvSpPr>
        <p:spPr>
          <a:xfrm>
            <a:off x="0" y="2952750"/>
            <a:ext cx="12192000" cy="3905250"/>
          </a:xfrm>
          <a:custGeom>
            <a:avLst/>
            <a:gdLst>
              <a:gd name="connsiteX0" fmla="*/ 369084 w 8406470"/>
              <a:gd name="connsiteY0" fmla="*/ 0 h 2530224"/>
              <a:gd name="connsiteX1" fmla="*/ 8037386 w 8406470"/>
              <a:gd name="connsiteY1" fmla="*/ 0 h 2530224"/>
              <a:gd name="connsiteX2" fmla="*/ 8406470 w 8406470"/>
              <a:gd name="connsiteY2" fmla="*/ 369084 h 2530224"/>
              <a:gd name="connsiteX3" fmla="*/ 8406470 w 8406470"/>
              <a:gd name="connsiteY3" fmla="*/ 2530224 h 2530224"/>
              <a:gd name="connsiteX4" fmla="*/ 0 w 8406470"/>
              <a:gd name="connsiteY4" fmla="*/ 2530224 h 2530224"/>
              <a:gd name="connsiteX5" fmla="*/ 0 w 8406470"/>
              <a:gd name="connsiteY5" fmla="*/ 369084 h 2530224"/>
              <a:gd name="connsiteX6" fmla="*/ 369084 w 8406470"/>
              <a:gd name="connsiteY6" fmla="*/ 0 h 253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06470" h="2530224">
                <a:moveTo>
                  <a:pt x="369084" y="0"/>
                </a:moveTo>
                <a:lnTo>
                  <a:pt x="8037386" y="0"/>
                </a:lnTo>
                <a:cubicBezTo>
                  <a:pt x="8241225" y="0"/>
                  <a:pt x="8406470" y="165245"/>
                  <a:pt x="8406470" y="369084"/>
                </a:cubicBezTo>
                <a:lnTo>
                  <a:pt x="8406470" y="2530224"/>
                </a:lnTo>
                <a:lnTo>
                  <a:pt x="0" y="2530224"/>
                </a:lnTo>
                <a:lnTo>
                  <a:pt x="0" y="369084"/>
                </a:lnTo>
                <a:cubicBezTo>
                  <a:pt x="0" y="165245"/>
                  <a:pt x="165245" y="0"/>
                  <a:pt x="369084" y="0"/>
                </a:cubicBez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1568" y="2010228"/>
            <a:ext cx="732972" cy="732972"/>
          </a:xfrm>
          <a:prstGeom prst="rect">
            <a:avLst/>
          </a:prstGeom>
        </p:spPr>
      </p:pic>
      <p:sp>
        <p:nvSpPr>
          <p:cNvPr id="20" name="矩形 19"/>
          <p:cNvSpPr/>
          <p:nvPr/>
        </p:nvSpPr>
        <p:spPr>
          <a:xfrm>
            <a:off x="2918990" y="3766771"/>
            <a:ext cx="8166399" cy="1938992"/>
          </a:xfrm>
          <a:prstGeom prst="rect">
            <a:avLst/>
          </a:prstGeom>
        </p:spPr>
        <p:txBody>
          <a:bodyPr wrap="square">
            <a:spAutoFit/>
          </a:bodyPr>
          <a:lstStyle/>
          <a:p>
            <a:r>
              <a:rPr lang="en-US" altLang="zh-CN" sz="2400" dirty="0" smtClean="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本计划旨在说明“软件工程系列课程教学辅助网站”项目的项目范围、工作内容、人员分配、时间安排、管理与控制办法、资源情况等，使项目的实施在本计划的基础上得到实施与控制。本文档的预期读者为高层领导、项目经理、项目</a:t>
            </a:r>
            <a:r>
              <a:rPr lang="zh-CN" altLang="en-US" sz="2400" dirty="0" smtClean="0">
                <a:latin typeface="微软雅黑" panose="020B0503020204020204" pitchFamily="34" charset="-122"/>
                <a:ea typeface="微软雅黑" panose="020B0503020204020204" pitchFamily="34" charset="-122"/>
              </a:rPr>
              <a:t>成员、</a:t>
            </a:r>
            <a:r>
              <a:rPr lang="zh-CN" altLang="en-US" sz="2400" dirty="0">
                <a:latin typeface="微软雅黑" panose="020B0503020204020204" pitchFamily="34" charset="-122"/>
                <a:ea typeface="微软雅黑" panose="020B0503020204020204" pitchFamily="34" charset="-122"/>
              </a:rPr>
              <a:t>客户代表以及其他需要了解本项目情况的人员。</a:t>
            </a:r>
            <a:endParaRPr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23" name="直接连接符 22"/>
          <p:cNvCxnSpPr/>
          <p:nvPr/>
        </p:nvCxnSpPr>
        <p:spPr>
          <a:xfrm>
            <a:off x="2184220" y="4542127"/>
            <a:ext cx="0" cy="120961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18390" y="2000407"/>
            <a:ext cx="697421" cy="752613"/>
          </a:xfrm>
          <a:prstGeom prst="rect">
            <a:avLst/>
          </a:prstGeom>
        </p:spPr>
      </p:pic>
      <p:pic>
        <p:nvPicPr>
          <p:cNvPr id="26" name="图片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05640" y="2045189"/>
            <a:ext cx="729553" cy="663047"/>
          </a:xfrm>
          <a:prstGeom prst="rect">
            <a:avLst/>
          </a:prstGeom>
        </p:spPr>
      </p:pic>
      <p:grpSp>
        <p:nvGrpSpPr>
          <p:cNvPr id="16" name="组合 15"/>
          <p:cNvGrpSpPr/>
          <p:nvPr/>
        </p:nvGrpSpPr>
        <p:grpSpPr>
          <a:xfrm>
            <a:off x="273892" y="123136"/>
            <a:ext cx="1831133" cy="1610414"/>
            <a:chOff x="273892" y="123136"/>
            <a:chExt cx="1831133" cy="1610414"/>
          </a:xfrm>
        </p:grpSpPr>
        <p:sp>
          <p:nvSpPr>
            <p:cNvPr id="17" name="椭圆 16">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a:extLst>
                <a:ext uri="{FF2B5EF4-FFF2-40B4-BE49-F238E27FC236}">
                  <a16:creationId xmlns:a16="http://schemas.microsoft.com/office/drawing/2014/main" xmlns="" id="{FE6EBA93-ED04-432D-A8D1-9C52A154FD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Tree>
    <p:extLst>
      <p:ext uri="{BB962C8B-B14F-4D97-AF65-F5344CB8AC3E}">
        <p14:creationId xmlns:p14="http://schemas.microsoft.com/office/powerpoint/2010/main" val="5229747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116786" y="4072199"/>
            <a:ext cx="2700127" cy="523220"/>
          </a:xfrm>
          <a:prstGeom prst="rect">
            <a:avLst/>
          </a:prstGeom>
          <a:noFill/>
        </p:spPr>
        <p:txBody>
          <a:bodyPr wrap="square" rtlCol="0">
            <a:spAutoFit/>
          </a:bodyPr>
          <a:lstStyle/>
          <a:p>
            <a:r>
              <a:rPr lang="zh-CN" altLang="en-US" sz="2800" b="1" dirty="0"/>
              <a:t>估算</a:t>
            </a:r>
            <a:r>
              <a:rPr lang="zh-CN" altLang="en-US" sz="2800" b="1" dirty="0" smtClean="0"/>
              <a:t>成本</a:t>
            </a:r>
            <a:r>
              <a:rPr lang="en-US" altLang="zh-CN" sz="2800" b="1" dirty="0" smtClean="0"/>
              <a:t>·</a:t>
            </a:r>
            <a:r>
              <a:rPr lang="zh-CN" altLang="en-US" dirty="0" smtClean="0"/>
              <a:t>软件成本</a:t>
            </a:r>
            <a:endParaRPr lang="zh-CN" altLang="en-US"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6.2</a:t>
            </a:r>
            <a:endParaRPr lang="zh-CN" altLang="en-US" sz="2400" b="1" dirty="0">
              <a:solidFill>
                <a:schemeClr val="tx1"/>
              </a:solidFill>
            </a:endParaRPr>
          </a:p>
        </p:txBody>
      </p:sp>
      <p:graphicFrame>
        <p:nvGraphicFramePr>
          <p:cNvPr id="14" name="表格 13"/>
          <p:cNvGraphicFramePr>
            <a:graphicFrameLocks noGrp="1"/>
          </p:cNvGraphicFramePr>
          <p:nvPr>
            <p:extLst>
              <p:ext uri="{D42A27DB-BD31-4B8C-83A1-F6EECF244321}">
                <p14:modId xmlns:p14="http://schemas.microsoft.com/office/powerpoint/2010/main" val="1323543026"/>
              </p:ext>
            </p:extLst>
          </p:nvPr>
        </p:nvGraphicFramePr>
        <p:xfrm>
          <a:off x="3557211" y="1114147"/>
          <a:ext cx="7752941" cy="5014453"/>
        </p:xfrm>
        <a:graphic>
          <a:graphicData uri="http://schemas.openxmlformats.org/drawingml/2006/table">
            <a:tbl>
              <a:tblPr firstRow="1" firstCol="1" bandRow="1">
                <a:tableStyleId>{5C22544A-7EE6-4342-B048-85BDC9FD1C3A}</a:tableStyleId>
              </a:tblPr>
              <a:tblGrid>
                <a:gridCol w="1416613">
                  <a:extLst>
                    <a:ext uri="{9D8B030D-6E8A-4147-A177-3AD203B41FA5}">
                      <a16:colId xmlns:a16="http://schemas.microsoft.com/office/drawing/2014/main" xmlns="" val="1506226111"/>
                    </a:ext>
                  </a:extLst>
                </a:gridCol>
                <a:gridCol w="1290775">
                  <a:extLst>
                    <a:ext uri="{9D8B030D-6E8A-4147-A177-3AD203B41FA5}">
                      <a16:colId xmlns:a16="http://schemas.microsoft.com/office/drawing/2014/main" xmlns="" val="1446605134"/>
                    </a:ext>
                  </a:extLst>
                </a:gridCol>
                <a:gridCol w="924566">
                  <a:extLst>
                    <a:ext uri="{9D8B030D-6E8A-4147-A177-3AD203B41FA5}">
                      <a16:colId xmlns:a16="http://schemas.microsoft.com/office/drawing/2014/main" xmlns="" val="4092385067"/>
                    </a:ext>
                  </a:extLst>
                </a:gridCol>
                <a:gridCol w="2033744">
                  <a:extLst>
                    <a:ext uri="{9D8B030D-6E8A-4147-A177-3AD203B41FA5}">
                      <a16:colId xmlns:a16="http://schemas.microsoft.com/office/drawing/2014/main" xmlns="" val="1316045345"/>
                    </a:ext>
                  </a:extLst>
                </a:gridCol>
                <a:gridCol w="2087243">
                  <a:extLst>
                    <a:ext uri="{9D8B030D-6E8A-4147-A177-3AD203B41FA5}">
                      <a16:colId xmlns:a16="http://schemas.microsoft.com/office/drawing/2014/main" xmlns="" val="485984101"/>
                    </a:ext>
                  </a:extLst>
                </a:gridCol>
              </a:tblGrid>
              <a:tr h="832314">
                <a:tc>
                  <a:txBody>
                    <a:bodyPr/>
                    <a:lstStyle/>
                    <a:p>
                      <a:pPr algn="ctr">
                        <a:spcAft>
                          <a:spcPts val="0"/>
                        </a:spcAft>
                      </a:pPr>
                      <a:r>
                        <a:rPr lang="zh-CN" sz="1200" kern="0">
                          <a:effectLst/>
                        </a:rPr>
                        <a:t>序号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项目</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估算成本</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成本明细</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支出说明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681873647"/>
                  </a:ext>
                </a:extLst>
              </a:tr>
              <a:tr h="852883">
                <a:tc>
                  <a:txBody>
                    <a:bodyPr/>
                    <a:lstStyle/>
                    <a:p>
                      <a:pPr algn="ctr">
                        <a:spcAft>
                          <a:spcPts val="0"/>
                        </a:spcAft>
                      </a:pPr>
                      <a:r>
                        <a:rPr lang="en-US" sz="1200" kern="0">
                          <a:effectLst/>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Windows 10</a:t>
                      </a:r>
                      <a:r>
                        <a:rPr lang="zh-CN" sz="1200" kern="0">
                          <a:effectLst/>
                        </a:rPr>
                        <a:t>系统</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5044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官方家庭版</a:t>
                      </a:r>
                      <a:r>
                        <a:rPr lang="en-US" sz="1200" kern="0">
                          <a:effectLst/>
                        </a:rPr>
                        <a:t>windows 10</a:t>
                      </a:r>
                      <a:r>
                        <a:rPr lang="zh-CN" sz="1200" kern="0">
                          <a:effectLst/>
                        </a:rPr>
                        <a:t>家庭版售价</a:t>
                      </a:r>
                      <a:r>
                        <a:rPr lang="en-US" sz="1200" kern="0">
                          <a:effectLst/>
                        </a:rPr>
                        <a:t>1088</a:t>
                      </a:r>
                      <a:r>
                        <a:rPr lang="zh-CN" sz="1200" kern="0">
                          <a:effectLst/>
                        </a:rPr>
                        <a:t>元</a:t>
                      </a:r>
                      <a:endParaRPr lang="zh-CN" sz="1050" kern="100">
                        <a:effectLst/>
                      </a:endParaRPr>
                    </a:p>
                    <a:p>
                      <a:pPr algn="ctr">
                        <a:spcAft>
                          <a:spcPts val="0"/>
                        </a:spcAft>
                      </a:pPr>
                      <a:r>
                        <a:rPr lang="zh-CN" sz="1200" kern="0">
                          <a:effectLst/>
                        </a:rPr>
                        <a:t>小组</a:t>
                      </a:r>
                      <a:r>
                        <a:rPr lang="en-US" sz="1200" kern="0">
                          <a:effectLst/>
                        </a:rPr>
                        <a:t>5</a:t>
                      </a:r>
                      <a:r>
                        <a:rPr lang="zh-CN" sz="1200" kern="0">
                          <a:effectLst/>
                        </a:rPr>
                        <a:t>人</a:t>
                      </a:r>
                      <a:endParaRPr lang="zh-CN" sz="1050" kern="100">
                        <a:effectLst/>
                      </a:endParaRPr>
                    </a:p>
                    <a:p>
                      <a:pPr algn="ctr">
                        <a:spcAft>
                          <a:spcPts val="0"/>
                        </a:spcAft>
                      </a:pPr>
                      <a:r>
                        <a:rPr lang="zh-CN" sz="1200" kern="0">
                          <a:effectLst/>
                        </a:rPr>
                        <a:t>共计</a:t>
                      </a:r>
                      <a:r>
                        <a:rPr lang="en-US" sz="1200" kern="0">
                          <a:effectLst/>
                        </a:rPr>
                        <a:t>5*1088</a:t>
                      </a:r>
                      <a:r>
                        <a:rPr lang="zh-CN" sz="1200" kern="0">
                          <a:effectLst/>
                        </a:rPr>
                        <a:t>元</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相比于盗版系统，正版系统更加稳定安全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3333189839"/>
                  </a:ext>
                </a:extLst>
              </a:tr>
              <a:tr h="832314">
                <a:tc>
                  <a:txBody>
                    <a:bodyPr/>
                    <a:lstStyle/>
                    <a:p>
                      <a:pPr algn="ctr">
                        <a:spcAft>
                          <a:spcPts val="0"/>
                        </a:spcAft>
                      </a:pPr>
                      <a:r>
                        <a:rPr lang="en-US" sz="1200" kern="0">
                          <a:effectLst/>
                        </a:rPr>
                        <a:t>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Office 2016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748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Microsoft</a:t>
                      </a:r>
                      <a:r>
                        <a:rPr lang="zh-CN" sz="1200" kern="0">
                          <a:effectLst/>
                        </a:rPr>
                        <a:t>官网报价</a:t>
                      </a:r>
                      <a:r>
                        <a:rPr lang="en-US" sz="1200" kern="0">
                          <a:effectLst/>
                        </a:rPr>
                        <a:t>office 2016</a:t>
                      </a:r>
                      <a:r>
                        <a:rPr lang="zh-CN" sz="1200" kern="0">
                          <a:effectLst/>
                        </a:rPr>
                        <a:t>：</a:t>
                      </a:r>
                      <a:r>
                        <a:rPr lang="en-US" sz="1200" kern="0">
                          <a:effectLst/>
                        </a:rPr>
                        <a:t>748</a:t>
                      </a:r>
                      <a:r>
                        <a:rPr lang="zh-CN" sz="1200" kern="0">
                          <a:effectLst/>
                        </a:rPr>
                        <a:t>元</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Office</a:t>
                      </a:r>
                      <a:r>
                        <a:rPr lang="zh-CN" sz="1200" kern="0">
                          <a:effectLst/>
                        </a:rPr>
                        <a:t>软件是项目实施的基础软件</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454783594"/>
                  </a:ext>
                </a:extLst>
              </a:tr>
              <a:tr h="832314">
                <a:tc>
                  <a:txBody>
                    <a:bodyPr/>
                    <a:lstStyle/>
                    <a:p>
                      <a:pPr algn="ctr">
                        <a:spcAft>
                          <a:spcPts val="0"/>
                        </a:spcAft>
                      </a:pPr>
                      <a:r>
                        <a:rPr lang="en-US" sz="1200" kern="0">
                          <a:effectLst/>
                        </a:rPr>
                        <a:t>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Axure RP 8.0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9000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Axure RP 8.0 </a:t>
                      </a:r>
                      <a:r>
                        <a:rPr lang="zh-CN" sz="1200" kern="0">
                          <a:effectLst/>
                        </a:rPr>
                        <a:t>企业版年费</a:t>
                      </a:r>
                      <a:r>
                        <a:rPr lang="en-US" sz="1200" kern="0">
                          <a:effectLst/>
                        </a:rPr>
                        <a:t>9000</a:t>
                      </a:r>
                      <a:r>
                        <a:rPr lang="zh-CN" sz="1200" kern="0">
                          <a:effectLst/>
                        </a:rPr>
                        <a:t>元</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Axure RP 8.0</a:t>
                      </a:r>
                      <a:r>
                        <a:rPr lang="zh-CN" sz="1200" kern="0">
                          <a:effectLst/>
                        </a:rPr>
                        <a:t>是设计</a:t>
                      </a:r>
                      <a:r>
                        <a:rPr lang="en-US" sz="1200" kern="0">
                          <a:effectLst/>
                        </a:rPr>
                        <a:t>UI</a:t>
                      </a:r>
                      <a:r>
                        <a:rPr lang="zh-CN" sz="1200" kern="0">
                          <a:effectLst/>
                        </a:rPr>
                        <a:t>界面所需的软件</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522048886"/>
                  </a:ext>
                </a:extLst>
              </a:tr>
              <a:tr h="832314">
                <a:tc>
                  <a:txBody>
                    <a:bodyPr/>
                    <a:lstStyle/>
                    <a:p>
                      <a:pPr algn="ctr">
                        <a:spcAft>
                          <a:spcPts val="0"/>
                        </a:spcAft>
                      </a:pPr>
                      <a:r>
                        <a:rPr lang="en-US" sz="1200" kern="0">
                          <a:effectLst/>
                        </a:rPr>
                        <a:t>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ProcessOn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259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ProcessOn</a:t>
                      </a:r>
                      <a:r>
                        <a:rPr lang="zh-CN" sz="1200" kern="0">
                          <a:effectLst/>
                        </a:rPr>
                        <a:t>团队版价格</a:t>
                      </a:r>
                      <a:r>
                        <a:rPr lang="en-US" sz="1200" kern="0">
                          <a:effectLst/>
                        </a:rPr>
                        <a:t>259</a:t>
                      </a:r>
                      <a:r>
                        <a:rPr lang="zh-CN" sz="1200" kern="0">
                          <a:effectLst/>
                        </a:rPr>
                        <a:t>元</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ProcessOn </a:t>
                      </a:r>
                      <a:r>
                        <a:rPr lang="zh-CN" sz="1200" kern="0">
                          <a:effectLst/>
                        </a:rPr>
                        <a:t>是设计</a:t>
                      </a:r>
                      <a:r>
                        <a:rPr lang="en-US" sz="1200" kern="0">
                          <a:effectLst/>
                        </a:rPr>
                        <a:t>UMl</a:t>
                      </a:r>
                      <a:r>
                        <a:rPr lang="zh-CN" sz="1200" kern="0">
                          <a:effectLst/>
                        </a:rPr>
                        <a:t>图的实用工具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838489371"/>
                  </a:ext>
                </a:extLst>
              </a:tr>
              <a:tr h="832314">
                <a:tc>
                  <a:txBody>
                    <a:bodyPr/>
                    <a:lstStyle/>
                    <a:p>
                      <a:pPr algn="ctr">
                        <a:spcAft>
                          <a:spcPts val="0"/>
                        </a:spcAft>
                      </a:pPr>
                      <a:r>
                        <a:rPr lang="zh-CN" sz="1200" kern="0">
                          <a:effectLst/>
                        </a:rPr>
                        <a:t>合计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gridSpan="4">
                  <a:txBody>
                    <a:bodyPr/>
                    <a:lstStyle/>
                    <a:p>
                      <a:pPr algn="ctr">
                        <a:spcAft>
                          <a:spcPts val="0"/>
                        </a:spcAft>
                      </a:pPr>
                      <a:r>
                        <a:rPr lang="en-US" sz="1200" kern="0" dirty="0">
                          <a:effectLst/>
                        </a:rPr>
                        <a:t>15051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699658370"/>
                  </a:ext>
                </a:extLst>
              </a:tr>
            </a:tbl>
          </a:graphicData>
        </a:graphic>
      </p:graphicFrame>
    </p:spTree>
    <p:extLst>
      <p:ext uri="{BB962C8B-B14F-4D97-AF65-F5344CB8AC3E}">
        <p14:creationId xmlns:p14="http://schemas.microsoft.com/office/powerpoint/2010/main" val="14795658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4072199"/>
            <a:ext cx="2457321" cy="523220"/>
          </a:xfrm>
          <a:prstGeom prst="rect">
            <a:avLst/>
          </a:prstGeom>
          <a:noFill/>
        </p:spPr>
        <p:txBody>
          <a:bodyPr wrap="square" rtlCol="0">
            <a:spAutoFit/>
          </a:bodyPr>
          <a:lstStyle/>
          <a:p>
            <a:r>
              <a:rPr lang="zh-CN" altLang="en-US" sz="2800" b="1" dirty="0"/>
              <a:t>估算</a:t>
            </a:r>
            <a:r>
              <a:rPr lang="zh-CN" altLang="en-US" sz="2800" b="1" dirty="0" smtClean="0"/>
              <a:t>成本</a:t>
            </a:r>
            <a:r>
              <a:rPr lang="en-US" altLang="zh-CN" sz="2800" b="1" dirty="0" smtClean="0"/>
              <a:t>·</a:t>
            </a:r>
            <a:r>
              <a:rPr lang="zh-CN" altLang="en-US" dirty="0" smtClean="0"/>
              <a:t>依据</a:t>
            </a:r>
            <a:endParaRPr lang="zh-CN" altLang="en-US"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6.2</a:t>
            </a:r>
            <a:endParaRPr lang="zh-CN" altLang="en-US" sz="2400" b="1" dirty="0">
              <a:solidFill>
                <a:schemeClr val="tx1"/>
              </a:solidFill>
            </a:endParaRPr>
          </a:p>
        </p:txBody>
      </p:sp>
      <p:graphicFrame>
        <p:nvGraphicFramePr>
          <p:cNvPr id="14" name="表格 13"/>
          <p:cNvGraphicFramePr>
            <a:graphicFrameLocks noGrp="1"/>
          </p:cNvGraphicFramePr>
          <p:nvPr>
            <p:extLst>
              <p:ext uri="{D42A27DB-BD31-4B8C-83A1-F6EECF244321}">
                <p14:modId xmlns:p14="http://schemas.microsoft.com/office/powerpoint/2010/main" val="3442360198"/>
              </p:ext>
            </p:extLst>
          </p:nvPr>
        </p:nvGraphicFramePr>
        <p:xfrm>
          <a:off x="3514570" y="3335599"/>
          <a:ext cx="8128000" cy="7366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xmlns="" val="1298027296"/>
                    </a:ext>
                  </a:extLst>
                </a:gridCol>
                <a:gridCol w="4064000">
                  <a:extLst>
                    <a:ext uri="{9D8B030D-6E8A-4147-A177-3AD203B41FA5}">
                      <a16:colId xmlns:a16="http://schemas.microsoft.com/office/drawing/2014/main" xmlns="" val="3992322688"/>
                    </a:ext>
                  </a:extLst>
                </a:gridCol>
              </a:tblGrid>
              <a:tr h="0">
                <a:tc>
                  <a:txBody>
                    <a:bodyPr/>
                    <a:lstStyle/>
                    <a:p>
                      <a:r>
                        <a:rPr lang="zh-CN" altLang="en-US" dirty="0" smtClean="0"/>
                        <a:t>参考资料</a:t>
                      </a:r>
                      <a:endParaRPr lang="zh-CN" altLang="en-US" dirty="0"/>
                    </a:p>
                  </a:txBody>
                  <a:tcPr/>
                </a:tc>
                <a:tc>
                  <a:txBody>
                    <a:bodyPr/>
                    <a:lstStyle/>
                    <a:p>
                      <a:r>
                        <a:rPr lang="zh-CN" altLang="en-US" dirty="0" smtClean="0"/>
                        <a:t>资料来源</a:t>
                      </a:r>
                      <a:endParaRPr lang="zh-CN" altLang="en-US" dirty="0"/>
                    </a:p>
                  </a:txBody>
                  <a:tcPr/>
                </a:tc>
                <a:extLst>
                  <a:ext uri="{0D108BD9-81ED-4DB2-BD59-A6C34878D82A}">
                    <a16:rowId xmlns:a16="http://schemas.microsoft.com/office/drawing/2014/main" xmlns="" val="3736724984"/>
                  </a:ext>
                </a:extLst>
              </a:tr>
              <a:tr h="370840">
                <a:tc>
                  <a:txBody>
                    <a:bodyPr/>
                    <a:lstStyle/>
                    <a:p>
                      <a:r>
                        <a:rPr lang="zh-CN" altLang="zh-CN" sz="1800" kern="1200" dirty="0" smtClean="0">
                          <a:solidFill>
                            <a:schemeClr val="dk1"/>
                          </a:solidFill>
                          <a:effectLst/>
                          <a:latin typeface="+mn-lt"/>
                          <a:ea typeface="+mn-ea"/>
                          <a:cs typeface="+mn-cs"/>
                        </a:rPr>
                        <a:t>《杭州市最低工资要求》</a:t>
                      </a:r>
                      <a:endParaRPr lang="zh-CN" altLang="en-US" dirty="0"/>
                    </a:p>
                  </a:txBody>
                  <a:tcPr/>
                </a:tc>
                <a:tc>
                  <a:txBody>
                    <a:bodyPr/>
                    <a:lstStyle/>
                    <a:p>
                      <a:r>
                        <a:rPr lang="zh-CN" altLang="zh-CN" sz="1800" kern="1200" dirty="0" smtClean="0">
                          <a:solidFill>
                            <a:schemeClr val="dk1"/>
                          </a:solidFill>
                          <a:effectLst/>
                          <a:latin typeface="+mn-lt"/>
                          <a:ea typeface="+mn-ea"/>
                          <a:cs typeface="+mn-cs"/>
                        </a:rPr>
                        <a:t>江亮儒同学</a:t>
                      </a:r>
                      <a:endParaRPr lang="zh-CN" altLang="en-US" dirty="0"/>
                    </a:p>
                  </a:txBody>
                  <a:tcPr/>
                </a:tc>
                <a:extLst>
                  <a:ext uri="{0D108BD9-81ED-4DB2-BD59-A6C34878D82A}">
                    <a16:rowId xmlns:a16="http://schemas.microsoft.com/office/drawing/2014/main" xmlns="" val="1753304492"/>
                  </a:ext>
                </a:extLst>
              </a:tr>
            </a:tbl>
          </a:graphicData>
        </a:graphic>
      </p:graphicFrame>
    </p:spTree>
    <p:extLst>
      <p:ext uri="{BB962C8B-B14F-4D97-AF65-F5344CB8AC3E}">
        <p14:creationId xmlns:p14="http://schemas.microsoft.com/office/powerpoint/2010/main" val="17355526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4072199"/>
            <a:ext cx="2457321" cy="523220"/>
          </a:xfrm>
          <a:prstGeom prst="rect">
            <a:avLst/>
          </a:prstGeom>
          <a:noFill/>
        </p:spPr>
        <p:txBody>
          <a:bodyPr wrap="square" rtlCol="0">
            <a:spAutoFit/>
          </a:bodyPr>
          <a:lstStyle/>
          <a:p>
            <a:r>
              <a:rPr lang="zh-CN" altLang="en-US" sz="2800" b="1" dirty="0"/>
              <a:t>制定</a:t>
            </a:r>
            <a:r>
              <a:rPr lang="zh-CN" altLang="en-US" sz="2800" b="1" dirty="0" smtClean="0"/>
              <a:t>预算</a:t>
            </a:r>
            <a:endParaRPr lang="zh-CN" altLang="en-US"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6.3</a:t>
            </a:r>
            <a:endParaRPr lang="zh-CN" altLang="en-US" sz="2400" b="1" dirty="0">
              <a:solidFill>
                <a:schemeClr val="tx1"/>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2375584707"/>
              </p:ext>
            </p:extLst>
          </p:nvPr>
        </p:nvGraphicFramePr>
        <p:xfrm>
          <a:off x="3740568" y="1598962"/>
          <a:ext cx="7187843" cy="4588774"/>
        </p:xfrm>
        <a:graphic>
          <a:graphicData uri="http://schemas.openxmlformats.org/drawingml/2006/table">
            <a:tbl>
              <a:tblPr firstRow="1" firstCol="1" bandRow="1">
                <a:tableStyleId>{5C22544A-7EE6-4342-B048-85BDC9FD1C3A}</a:tableStyleId>
              </a:tblPr>
              <a:tblGrid>
                <a:gridCol w="889880">
                  <a:extLst>
                    <a:ext uri="{9D8B030D-6E8A-4147-A177-3AD203B41FA5}">
                      <a16:colId xmlns:a16="http://schemas.microsoft.com/office/drawing/2014/main" xmlns="" val="3943017343"/>
                    </a:ext>
                  </a:extLst>
                </a:gridCol>
                <a:gridCol w="1295127">
                  <a:extLst>
                    <a:ext uri="{9D8B030D-6E8A-4147-A177-3AD203B41FA5}">
                      <a16:colId xmlns:a16="http://schemas.microsoft.com/office/drawing/2014/main" xmlns="" val="616107343"/>
                    </a:ext>
                  </a:extLst>
                </a:gridCol>
                <a:gridCol w="927683">
                  <a:extLst>
                    <a:ext uri="{9D8B030D-6E8A-4147-A177-3AD203B41FA5}">
                      <a16:colId xmlns:a16="http://schemas.microsoft.com/office/drawing/2014/main" xmlns="" val="2504223818"/>
                    </a:ext>
                  </a:extLst>
                </a:gridCol>
                <a:gridCol w="1500775">
                  <a:extLst>
                    <a:ext uri="{9D8B030D-6E8A-4147-A177-3AD203B41FA5}">
                      <a16:colId xmlns:a16="http://schemas.microsoft.com/office/drawing/2014/main" xmlns="" val="212830818"/>
                    </a:ext>
                  </a:extLst>
                </a:gridCol>
                <a:gridCol w="2574378">
                  <a:extLst>
                    <a:ext uri="{9D8B030D-6E8A-4147-A177-3AD203B41FA5}">
                      <a16:colId xmlns:a16="http://schemas.microsoft.com/office/drawing/2014/main" xmlns="" val="463492926"/>
                    </a:ext>
                  </a:extLst>
                </a:gridCol>
              </a:tblGrid>
              <a:tr h="913241">
                <a:tc>
                  <a:txBody>
                    <a:bodyPr/>
                    <a:lstStyle/>
                    <a:p>
                      <a:pPr algn="ctr">
                        <a:spcAft>
                          <a:spcPts val="0"/>
                        </a:spcAft>
                      </a:pPr>
                      <a:r>
                        <a:rPr lang="zh-CN" sz="2000" kern="0">
                          <a:effectLst/>
                        </a:rPr>
                        <a:t>序号</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0">
                          <a:effectLst/>
                        </a:rPr>
                        <a:t>项目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0">
                          <a:effectLst/>
                        </a:rPr>
                        <a:t>估算成本</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0">
                          <a:effectLst/>
                        </a:rPr>
                        <a:t>成本预测</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0">
                          <a:effectLst/>
                        </a:rPr>
                        <a:t>实际成本</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3051216372"/>
                  </a:ext>
                </a:extLst>
              </a:tr>
              <a:tr h="935810">
                <a:tc>
                  <a:txBody>
                    <a:bodyPr/>
                    <a:lstStyle/>
                    <a:p>
                      <a:pPr algn="ctr">
                        <a:spcAft>
                          <a:spcPts val="0"/>
                        </a:spcAft>
                      </a:pPr>
                      <a:r>
                        <a:rPr lang="en-US" sz="2000" kern="0">
                          <a:effectLst/>
                        </a:rPr>
                        <a:t>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0">
                          <a:effectLst/>
                        </a:rPr>
                        <a:t>团建费</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800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900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0">
                          <a:effectLst/>
                        </a:rPr>
                        <a:t>第一次团建费：</a:t>
                      </a:r>
                      <a:r>
                        <a:rPr lang="en-US" sz="2000" kern="0">
                          <a:effectLst/>
                        </a:rPr>
                        <a:t>333</a:t>
                      </a:r>
                      <a:endParaRPr lang="zh-CN" sz="2000" kern="100">
                        <a:effectLst/>
                      </a:endParaRPr>
                    </a:p>
                    <a:p>
                      <a:pPr algn="ctr">
                        <a:spcAft>
                          <a:spcPts val="0"/>
                        </a:spcAft>
                      </a:pPr>
                      <a:r>
                        <a:rPr lang="en-US" sz="2000" kern="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3084373469"/>
                  </a:ext>
                </a:extLst>
              </a:tr>
              <a:tr h="913241">
                <a:tc>
                  <a:txBody>
                    <a:bodyPr/>
                    <a:lstStyle/>
                    <a:p>
                      <a:pPr algn="ctr">
                        <a:spcAft>
                          <a:spcPts val="0"/>
                        </a:spcAft>
                      </a:pPr>
                      <a:r>
                        <a:rPr lang="en-US" sz="2000" kern="0">
                          <a:effectLst/>
                        </a:rPr>
                        <a:t>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0">
                          <a:effectLst/>
                        </a:rPr>
                        <a:t>打印费</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50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20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2506642198"/>
                  </a:ext>
                </a:extLst>
              </a:tr>
              <a:tr h="913241">
                <a:tc>
                  <a:txBody>
                    <a:bodyPr/>
                    <a:lstStyle/>
                    <a:p>
                      <a:pPr algn="ctr">
                        <a:spcAft>
                          <a:spcPts val="0"/>
                        </a:spcAft>
                      </a:pPr>
                      <a:r>
                        <a:rPr lang="en-US" sz="2000" kern="0">
                          <a:effectLst/>
                        </a:rPr>
                        <a:t>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0">
                          <a:effectLst/>
                        </a:rPr>
                        <a:t>资料费</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50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20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3015670937"/>
                  </a:ext>
                </a:extLst>
              </a:tr>
              <a:tr h="913241">
                <a:tc>
                  <a:txBody>
                    <a:bodyPr/>
                    <a:lstStyle/>
                    <a:p>
                      <a:pPr algn="ctr">
                        <a:spcAft>
                          <a:spcPts val="0"/>
                        </a:spcAft>
                      </a:pPr>
                      <a:r>
                        <a:rPr lang="en-US" sz="2000" kern="0">
                          <a:effectLst/>
                        </a:rPr>
                        <a:t>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0">
                          <a:effectLst/>
                        </a:rPr>
                        <a:t>组员工资</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21000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21000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dirty="0">
                          <a:effectLst/>
                        </a:rPr>
                        <a:t>...</a:t>
                      </a:r>
                      <a:endParaRPr lang="zh-CN" sz="2000" kern="100" dirty="0">
                        <a:effectLst/>
                      </a:endParaRPr>
                    </a:p>
                    <a:p>
                      <a:pPr algn="ctr">
                        <a:spcAft>
                          <a:spcPts val="0"/>
                        </a:spcAft>
                      </a:pPr>
                      <a:r>
                        <a:rPr lang="zh-CN" sz="2000" kern="0" dirty="0">
                          <a:effectLst/>
                        </a:rPr>
                        <a:t>（实际工时</a:t>
                      </a:r>
                      <a:r>
                        <a:rPr lang="en-US" sz="2000" kern="0" dirty="0">
                          <a:effectLst/>
                        </a:rPr>
                        <a:t>*</a:t>
                      </a:r>
                      <a:r>
                        <a:rPr lang="zh-CN" sz="2000" kern="0" dirty="0">
                          <a:effectLst/>
                        </a:rPr>
                        <a:t>工资）</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246657252"/>
                  </a:ext>
                </a:extLst>
              </a:tr>
            </a:tbl>
          </a:graphicData>
        </a:graphic>
      </p:graphicFrame>
    </p:spTree>
    <p:extLst>
      <p:ext uri="{BB962C8B-B14F-4D97-AF65-F5344CB8AC3E}">
        <p14:creationId xmlns:p14="http://schemas.microsoft.com/office/powerpoint/2010/main" val="34052672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p:nvPr/>
        </p:nvSpPr>
        <p:spPr>
          <a:xfrm>
            <a:off x="1110199" y="1630245"/>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548345" y="1097011"/>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33785" y="3185506"/>
            <a:ext cx="2452347" cy="769441"/>
          </a:xfrm>
          <a:prstGeom prst="rect">
            <a:avLst/>
          </a:prstGeom>
          <a:noFill/>
        </p:spPr>
        <p:txBody>
          <a:bodyPr wrap="square" rtlCol="0">
            <a:spAutoFit/>
          </a:bodyPr>
          <a:lstStyle/>
          <a:p>
            <a:pPr algn="ctr"/>
            <a:r>
              <a:rPr lang="zh-CN" altLang="en-US" sz="4400" b="1" dirty="0" smtClean="0"/>
              <a:t>质量管理</a:t>
            </a:r>
            <a:endParaRPr lang="zh-CN" altLang="en-US" sz="4400" b="1" dirty="0"/>
          </a:p>
        </p:txBody>
      </p:sp>
      <p:sp>
        <p:nvSpPr>
          <p:cNvPr id="7" name="正五边形 6"/>
          <p:cNvSpPr/>
          <p:nvPr/>
        </p:nvSpPr>
        <p:spPr>
          <a:xfrm>
            <a:off x="3986132" y="1450820"/>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chemeClr val="tx1"/>
                </a:solidFill>
              </a:rPr>
              <a:t>7</a:t>
            </a:r>
            <a:endParaRPr lang="zh-CN" altLang="en-US" sz="4400" b="1" dirty="0">
              <a:solidFill>
                <a:schemeClr val="tx1"/>
              </a:solidFill>
            </a:endParaRPr>
          </a:p>
        </p:txBody>
      </p:sp>
      <p:cxnSp>
        <p:nvCxnSpPr>
          <p:cNvPr id="20" name="直接连接符 19"/>
          <p:cNvCxnSpPr>
            <a:stCxn id="21" idx="0"/>
            <a:endCxn id="29" idx="0"/>
          </p:cNvCxnSpPr>
          <p:nvPr/>
        </p:nvCxnSpPr>
        <p:spPr>
          <a:xfrm>
            <a:off x="7125290" y="1222309"/>
            <a:ext cx="0" cy="730897"/>
          </a:xfrm>
          <a:prstGeom prst="line">
            <a:avLst/>
          </a:prstGeom>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7066974" y="1222309"/>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7356437" y="1095959"/>
            <a:ext cx="2509020"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7.1-</a:t>
            </a:r>
            <a:r>
              <a:rPr lang="zh-CN" altLang="en-US" sz="2400" dirty="0">
                <a:latin typeface="华文行楷" pitchFamily="2" charset="-122"/>
                <a:ea typeface="华文行楷" pitchFamily="2" charset="-122"/>
              </a:rPr>
              <a:t>规划质量管理</a:t>
            </a:r>
          </a:p>
        </p:txBody>
      </p:sp>
      <p:sp>
        <p:nvSpPr>
          <p:cNvPr id="23" name="椭圆 22"/>
          <p:cNvSpPr/>
          <p:nvPr/>
        </p:nvSpPr>
        <p:spPr>
          <a:xfrm>
            <a:off x="7066974" y="1953206"/>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7356437" y="1785870"/>
            <a:ext cx="1944763"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7.2-</a:t>
            </a:r>
            <a:r>
              <a:rPr lang="zh-CN" altLang="en-US" sz="2400" dirty="0">
                <a:latin typeface="华文行楷" pitchFamily="2" charset="-122"/>
                <a:ea typeface="华文行楷" pitchFamily="2" charset="-122"/>
              </a:rPr>
              <a:t>管理质量</a:t>
            </a:r>
          </a:p>
        </p:txBody>
      </p:sp>
      <p:sp>
        <p:nvSpPr>
          <p:cNvPr id="25" name="椭圆 24"/>
          <p:cNvSpPr/>
          <p:nvPr/>
        </p:nvSpPr>
        <p:spPr>
          <a:xfrm>
            <a:off x="7356437" y="2710851"/>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7641772" y="2538336"/>
            <a:ext cx="2752677"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7.2.1-</a:t>
            </a:r>
            <a:r>
              <a:rPr lang="zh-CN" altLang="en-US" sz="2400" dirty="0">
                <a:latin typeface="华文行楷" pitchFamily="2" charset="-122"/>
                <a:ea typeface="华文行楷" pitchFamily="2" charset="-122"/>
              </a:rPr>
              <a:t>质量管理过程</a:t>
            </a:r>
          </a:p>
        </p:txBody>
      </p:sp>
      <p:sp>
        <p:nvSpPr>
          <p:cNvPr id="27" name="椭圆 26"/>
          <p:cNvSpPr/>
          <p:nvPr/>
        </p:nvSpPr>
        <p:spPr>
          <a:xfrm>
            <a:off x="7355802" y="3419156"/>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7641772" y="3246641"/>
            <a:ext cx="4355155" cy="461665"/>
          </a:xfrm>
          <a:prstGeom prst="rect">
            <a:avLst/>
          </a:prstGeom>
          <a:noFill/>
        </p:spPr>
        <p:txBody>
          <a:bodyPr wrap="square" rtlCol="0">
            <a:spAutoFit/>
          </a:bodyPr>
          <a:lstStyle/>
          <a:p>
            <a:r>
              <a:rPr lang="en-US" altLang="zh-CN" sz="2400" dirty="0" smtClean="0">
                <a:latin typeface="华文行楷" pitchFamily="2" charset="-122"/>
                <a:ea typeface="华文行楷" pitchFamily="2" charset="-122"/>
              </a:rPr>
              <a:t>7.2.2-</a:t>
            </a:r>
            <a:r>
              <a:rPr lang="zh-CN" altLang="en-US" sz="2400" dirty="0">
                <a:latin typeface="华文行楷" pitchFamily="2" charset="-122"/>
                <a:ea typeface="华文行楷" pitchFamily="2" charset="-122"/>
              </a:rPr>
              <a:t>软件质量管理的责任分配</a:t>
            </a:r>
          </a:p>
        </p:txBody>
      </p:sp>
      <p:sp>
        <p:nvSpPr>
          <p:cNvPr id="29" name="椭圆 28"/>
          <p:cNvSpPr/>
          <p:nvPr/>
        </p:nvSpPr>
        <p:spPr>
          <a:xfrm>
            <a:off x="7066974" y="1953206"/>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7641772" y="3954947"/>
            <a:ext cx="4748416"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7.2.3-</a:t>
            </a:r>
            <a:r>
              <a:rPr lang="zh-CN" altLang="en-US" sz="2400" dirty="0">
                <a:latin typeface="华文行楷" pitchFamily="2" charset="-122"/>
                <a:ea typeface="华文行楷" pitchFamily="2" charset="-122"/>
              </a:rPr>
              <a:t>影响软件项目质量四大因素 </a:t>
            </a:r>
          </a:p>
        </p:txBody>
      </p:sp>
      <p:cxnSp>
        <p:nvCxnSpPr>
          <p:cNvPr id="33" name="直接连接符 32"/>
          <p:cNvCxnSpPr>
            <a:stCxn id="25" idx="4"/>
            <a:endCxn id="34" idx="0"/>
          </p:cNvCxnSpPr>
          <p:nvPr/>
        </p:nvCxnSpPr>
        <p:spPr>
          <a:xfrm flipH="1">
            <a:off x="7414118" y="2827484"/>
            <a:ext cx="635" cy="1299977"/>
          </a:xfrm>
          <a:prstGeom prst="line">
            <a:avLst/>
          </a:prstGeom>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7355802" y="4127461"/>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72867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4072199"/>
            <a:ext cx="2457321" cy="523220"/>
          </a:xfrm>
          <a:prstGeom prst="rect">
            <a:avLst/>
          </a:prstGeom>
          <a:noFill/>
        </p:spPr>
        <p:txBody>
          <a:bodyPr wrap="square" rtlCol="0">
            <a:spAutoFit/>
          </a:bodyPr>
          <a:lstStyle/>
          <a:p>
            <a:r>
              <a:rPr lang="zh-CN" altLang="en-US" sz="2800" b="1" dirty="0"/>
              <a:t>规划质量管理</a:t>
            </a:r>
          </a:p>
        </p:txBody>
      </p:sp>
      <p:sp>
        <p:nvSpPr>
          <p:cNvPr id="12" name="矩形 11"/>
          <p:cNvSpPr/>
          <p:nvPr/>
        </p:nvSpPr>
        <p:spPr>
          <a:xfrm>
            <a:off x="3981449" y="1991624"/>
            <a:ext cx="7019731" cy="3046988"/>
          </a:xfrm>
          <a:prstGeom prst="rect">
            <a:avLst/>
          </a:prstGeom>
        </p:spPr>
        <p:txBody>
          <a:bodyPr wrap="square">
            <a:spAutoFit/>
          </a:bodyPr>
          <a:lstStyle/>
          <a:p>
            <a:pPr lvl="0" algn="just">
              <a:spcAft>
                <a:spcPts val="0"/>
              </a:spcAft>
            </a:pPr>
            <a:r>
              <a:rPr lang="en-US" altLang="zh-CN" sz="3200" kern="100" dirty="0" smtClean="0">
                <a:latin typeface="Calibri" panose="020F0502020204030204" pitchFamily="34" charset="0"/>
                <a:cs typeface="Times New Roman" panose="02020603050405020304" pitchFamily="18" charset="0"/>
              </a:rPr>
              <a:t>	</a:t>
            </a:r>
            <a:r>
              <a:rPr lang="zh-CN" altLang="en-US" sz="3200" kern="100" dirty="0">
                <a:latin typeface="Calibri" panose="020F0502020204030204" pitchFamily="34" charset="0"/>
                <a:cs typeface="Times New Roman" panose="02020603050405020304" pitchFamily="18" charset="0"/>
              </a:rPr>
              <a:t>项目的质量管理需要顾及项目管理和项目交付两个方面。对于质量的检测方法，就需要根据项目的可交付成果来制定。本项目对于软件工程系列课程教学辅助网站提供需求阶段的分析。</a:t>
            </a:r>
            <a:endParaRPr lang="zh-CN" altLang="zh-CN" sz="3200" kern="100" dirty="0">
              <a:latin typeface="Calibri" panose="020F0502020204030204" pitchFamily="34" charset="0"/>
              <a:cs typeface="Times New Roman" panose="02020603050405020304" pitchFamily="18" charset="0"/>
            </a:endParaRPr>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7.1</a:t>
            </a:r>
            <a:endParaRPr lang="zh-CN" altLang="en-US" sz="2400" b="1" dirty="0">
              <a:solidFill>
                <a:schemeClr val="tx1"/>
              </a:solidFill>
            </a:endParaRPr>
          </a:p>
        </p:txBody>
      </p:sp>
    </p:spTree>
    <p:extLst>
      <p:ext uri="{BB962C8B-B14F-4D97-AF65-F5344CB8AC3E}">
        <p14:creationId xmlns:p14="http://schemas.microsoft.com/office/powerpoint/2010/main" val="3881006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4072199"/>
            <a:ext cx="2457321" cy="830997"/>
          </a:xfrm>
          <a:prstGeom prst="rect">
            <a:avLst/>
          </a:prstGeom>
          <a:noFill/>
        </p:spPr>
        <p:txBody>
          <a:bodyPr wrap="square" rtlCol="0">
            <a:spAutoFit/>
          </a:bodyPr>
          <a:lstStyle/>
          <a:p>
            <a:r>
              <a:rPr lang="zh-CN" altLang="en-US" sz="2800" b="1" dirty="0"/>
              <a:t>管理</a:t>
            </a:r>
            <a:r>
              <a:rPr lang="zh-CN" altLang="en-US" sz="2800" b="1" dirty="0" smtClean="0"/>
              <a:t>质量</a:t>
            </a:r>
            <a:r>
              <a:rPr lang="en-US" altLang="zh-CN" sz="2800" b="1" dirty="0" smtClean="0"/>
              <a:t>·</a:t>
            </a:r>
            <a:r>
              <a:rPr lang="zh-CN" altLang="en-US" sz="2000" b="1" dirty="0"/>
              <a:t>质量管理过程</a:t>
            </a:r>
          </a:p>
        </p:txBody>
      </p:sp>
      <p:sp>
        <p:nvSpPr>
          <p:cNvPr id="12" name="矩形 11"/>
          <p:cNvSpPr/>
          <p:nvPr/>
        </p:nvSpPr>
        <p:spPr>
          <a:xfrm>
            <a:off x="5188812" y="3119088"/>
            <a:ext cx="3324873" cy="1569660"/>
          </a:xfrm>
          <a:prstGeom prst="rect">
            <a:avLst/>
          </a:prstGeom>
        </p:spPr>
        <p:txBody>
          <a:bodyPr wrap="square">
            <a:spAutoFit/>
          </a:bodyPr>
          <a:lstStyle/>
          <a:p>
            <a:pPr marL="342900" lvl="0" indent="-342900" algn="just">
              <a:spcAft>
                <a:spcPts val="0"/>
              </a:spcAft>
              <a:buFont typeface="Wingdings" panose="05000000000000000000" pitchFamily="2" charset="2"/>
              <a:buChar char=""/>
            </a:pPr>
            <a:r>
              <a:rPr lang="zh-CN" altLang="en-US" sz="3200" kern="100" dirty="0" smtClean="0">
                <a:latin typeface="Calibri" panose="020F0502020204030204" pitchFamily="34" charset="0"/>
                <a:cs typeface="Times New Roman" panose="02020603050405020304" pitchFamily="18" charset="0"/>
              </a:rPr>
              <a:t>质量计划</a:t>
            </a:r>
            <a:endParaRPr lang="en-US" altLang="zh-CN" sz="3200" kern="100" dirty="0" smtClean="0">
              <a:latin typeface="Calibri" panose="020F0502020204030204" pitchFamily="34" charset="0"/>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en-US" sz="3200" kern="100" dirty="0" smtClean="0">
                <a:latin typeface="Calibri" panose="020F0502020204030204" pitchFamily="34" charset="0"/>
                <a:cs typeface="Times New Roman" panose="02020603050405020304" pitchFamily="18" charset="0"/>
              </a:rPr>
              <a:t>质量保证</a:t>
            </a:r>
            <a:endParaRPr lang="en-US" altLang="zh-CN" sz="3200" kern="100" dirty="0" smtClean="0">
              <a:latin typeface="Calibri" panose="020F0502020204030204" pitchFamily="34" charset="0"/>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en-US" sz="3200" kern="100" dirty="0">
                <a:latin typeface="Calibri" panose="020F0502020204030204" pitchFamily="34" charset="0"/>
                <a:cs typeface="Times New Roman" panose="02020603050405020304" pitchFamily="18" charset="0"/>
              </a:rPr>
              <a:t>质量控制</a:t>
            </a:r>
            <a:endParaRPr lang="zh-CN" altLang="zh-CN" sz="3200" kern="100" dirty="0">
              <a:latin typeface="Calibri" panose="020F0502020204030204" pitchFamily="34" charset="0"/>
              <a:cs typeface="Times New Roman" panose="02020603050405020304" pitchFamily="18" charset="0"/>
            </a:endParaRPr>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7.2.1</a:t>
            </a:r>
            <a:endParaRPr lang="zh-CN" altLang="en-US" sz="1600" b="1" dirty="0">
              <a:solidFill>
                <a:schemeClr val="tx1"/>
              </a:solidFill>
            </a:endParaRPr>
          </a:p>
        </p:txBody>
      </p:sp>
    </p:spTree>
    <p:extLst>
      <p:ext uri="{BB962C8B-B14F-4D97-AF65-F5344CB8AC3E}">
        <p14:creationId xmlns:p14="http://schemas.microsoft.com/office/powerpoint/2010/main" val="38028760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4072199"/>
            <a:ext cx="2457321" cy="954107"/>
          </a:xfrm>
          <a:prstGeom prst="rect">
            <a:avLst/>
          </a:prstGeom>
          <a:noFill/>
        </p:spPr>
        <p:txBody>
          <a:bodyPr wrap="square" rtlCol="0">
            <a:spAutoFit/>
          </a:bodyPr>
          <a:lstStyle/>
          <a:p>
            <a:r>
              <a:rPr lang="zh-CN" altLang="en-US" sz="2800" b="1" dirty="0" smtClean="0"/>
              <a:t>质量管理过程</a:t>
            </a:r>
            <a:r>
              <a:rPr lang="en-US" altLang="zh-CN" sz="2800" b="1" dirty="0" smtClean="0"/>
              <a:t>·</a:t>
            </a:r>
            <a:r>
              <a:rPr lang="zh-CN" altLang="zh-CN" dirty="0"/>
              <a:t>质量计划</a:t>
            </a:r>
            <a:endParaRPr lang="zh-CN" altLang="en-US"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tx1"/>
                </a:solidFill>
              </a:rPr>
              <a:t>7.2.1.1</a:t>
            </a:r>
            <a:endParaRPr lang="zh-CN" altLang="en-US" sz="1100" b="1" dirty="0">
              <a:solidFill>
                <a:schemeClr val="tx1"/>
              </a:solidFill>
            </a:endParaRPr>
          </a:p>
        </p:txBody>
      </p:sp>
      <p:sp>
        <p:nvSpPr>
          <p:cNvPr id="9" name="矩形 8"/>
          <p:cNvSpPr/>
          <p:nvPr/>
        </p:nvSpPr>
        <p:spPr>
          <a:xfrm>
            <a:off x="6204431" y="5834"/>
            <a:ext cx="1292341" cy="369332"/>
          </a:xfrm>
          <a:prstGeom prst="rect">
            <a:avLst/>
          </a:prstGeom>
        </p:spPr>
        <p:txBody>
          <a:bodyPr wrap="none">
            <a:spAutoFit/>
          </a:bodyPr>
          <a:lstStyle/>
          <a:p>
            <a:pPr algn="just">
              <a:spcAft>
                <a:spcPts val="0"/>
              </a:spcAft>
            </a:pPr>
            <a:r>
              <a:rPr lang="en-US" altLang="zh-CN" b="1" kern="100" dirty="0">
                <a:latin typeface="Calibri" panose="020F0502020204030204" pitchFamily="34" charset="0"/>
                <a:cs typeface="Times New Roman" panose="02020603050405020304" pitchFamily="18" charset="0"/>
              </a:rPr>
              <a:t>1.</a:t>
            </a:r>
            <a:r>
              <a:rPr lang="zh-CN" altLang="zh-CN" b="1" kern="100" dirty="0">
                <a:latin typeface="Calibri" panose="020F0502020204030204" pitchFamily="34" charset="0"/>
                <a:cs typeface="Times New Roman" panose="02020603050405020304" pitchFamily="18" charset="0"/>
              </a:rPr>
              <a:t>硬件要求</a:t>
            </a:r>
            <a:endParaRPr lang="zh-CN" altLang="zh-CN" kern="100" dirty="0">
              <a:latin typeface="Calibri" panose="020F0502020204030204" pitchFamily="34" charset="0"/>
              <a:cs typeface="Times New Roman" panose="02020603050405020304" pitchFamily="18" charset="0"/>
            </a:endParaRPr>
          </a:p>
        </p:txBody>
      </p:sp>
      <p:graphicFrame>
        <p:nvGraphicFramePr>
          <p:cNvPr id="14" name="表格 13"/>
          <p:cNvGraphicFramePr>
            <a:graphicFrameLocks noGrp="1"/>
          </p:cNvGraphicFramePr>
          <p:nvPr>
            <p:extLst>
              <p:ext uri="{D42A27DB-BD31-4B8C-83A1-F6EECF244321}">
                <p14:modId xmlns:p14="http://schemas.microsoft.com/office/powerpoint/2010/main" val="779208171"/>
              </p:ext>
            </p:extLst>
          </p:nvPr>
        </p:nvGraphicFramePr>
        <p:xfrm>
          <a:off x="3509463" y="322864"/>
          <a:ext cx="6824145" cy="1066800"/>
        </p:xfrm>
        <a:graphic>
          <a:graphicData uri="http://schemas.openxmlformats.org/drawingml/2006/table">
            <a:tbl>
              <a:tblPr firstRow="1" firstCol="1" bandRow="1">
                <a:tableStyleId>{5C22544A-7EE6-4342-B048-85BDC9FD1C3A}</a:tableStyleId>
              </a:tblPr>
              <a:tblGrid>
                <a:gridCol w="1902624">
                  <a:extLst>
                    <a:ext uri="{9D8B030D-6E8A-4147-A177-3AD203B41FA5}">
                      <a16:colId xmlns:a16="http://schemas.microsoft.com/office/drawing/2014/main" xmlns="" val="1055837342"/>
                    </a:ext>
                  </a:extLst>
                </a:gridCol>
                <a:gridCol w="4921521">
                  <a:extLst>
                    <a:ext uri="{9D8B030D-6E8A-4147-A177-3AD203B41FA5}">
                      <a16:colId xmlns:a16="http://schemas.microsoft.com/office/drawing/2014/main" xmlns="" val="3965362442"/>
                    </a:ext>
                  </a:extLst>
                </a:gridCol>
              </a:tblGrid>
              <a:tr h="191125">
                <a:tc>
                  <a:txBody>
                    <a:bodyPr/>
                    <a:lstStyle/>
                    <a:p>
                      <a:pPr algn="ctr">
                        <a:spcAft>
                          <a:spcPts val="0"/>
                        </a:spcAft>
                      </a:pPr>
                      <a:r>
                        <a:rPr lang="zh-CN" sz="1400" kern="0">
                          <a:effectLst/>
                        </a:rPr>
                        <a:t>硬件名称</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0" dirty="0">
                          <a:effectLst/>
                        </a:rPr>
                        <a:t>最低要求</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3748429137"/>
                  </a:ext>
                </a:extLst>
              </a:tr>
              <a:tr h="191125">
                <a:tc>
                  <a:txBody>
                    <a:bodyPr/>
                    <a:lstStyle/>
                    <a:p>
                      <a:pPr algn="ctr">
                        <a:spcAft>
                          <a:spcPts val="0"/>
                        </a:spcAft>
                      </a:pPr>
                      <a:r>
                        <a:rPr lang="en-US" sz="1400" kern="0">
                          <a:effectLst/>
                        </a:rPr>
                        <a:t>CPU</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0">
                          <a:effectLst/>
                        </a:rPr>
                        <a:t>64</a:t>
                      </a:r>
                      <a:r>
                        <a:rPr lang="zh-CN" sz="1400" kern="0">
                          <a:effectLst/>
                        </a:rPr>
                        <a:t>位双核以上处理器（</a:t>
                      </a:r>
                      <a:r>
                        <a:rPr lang="en-US" sz="1400" kern="0">
                          <a:effectLst/>
                        </a:rPr>
                        <a:t>1Ghz</a:t>
                      </a:r>
                      <a:r>
                        <a:rPr lang="zh-CN" sz="1400" kern="0">
                          <a:effectLst/>
                        </a:rPr>
                        <a:t>及以上）</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2715409368"/>
                  </a:ext>
                </a:extLst>
              </a:tr>
              <a:tr h="191125">
                <a:tc>
                  <a:txBody>
                    <a:bodyPr/>
                    <a:lstStyle/>
                    <a:p>
                      <a:pPr algn="ctr">
                        <a:spcAft>
                          <a:spcPts val="0"/>
                        </a:spcAft>
                      </a:pPr>
                      <a:r>
                        <a:rPr lang="zh-CN" sz="1400" kern="0">
                          <a:effectLst/>
                        </a:rPr>
                        <a:t>内存</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0">
                          <a:effectLst/>
                        </a:rPr>
                        <a:t>2G DDR2</a:t>
                      </a:r>
                      <a:r>
                        <a:rPr lang="zh-CN" sz="1400" kern="0">
                          <a:effectLst/>
                        </a:rPr>
                        <a:t>及以上</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2911034908"/>
                  </a:ext>
                </a:extLst>
              </a:tr>
              <a:tr h="191125">
                <a:tc>
                  <a:txBody>
                    <a:bodyPr/>
                    <a:lstStyle/>
                    <a:p>
                      <a:pPr algn="ctr">
                        <a:spcAft>
                          <a:spcPts val="0"/>
                        </a:spcAft>
                      </a:pPr>
                      <a:r>
                        <a:rPr lang="zh-CN" sz="1400" kern="0">
                          <a:effectLst/>
                        </a:rPr>
                        <a:t>硬盘</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0">
                          <a:effectLst/>
                        </a:rPr>
                        <a:t>20GB</a:t>
                      </a:r>
                      <a:r>
                        <a:rPr lang="zh-CN" sz="1400" kern="0">
                          <a:effectLst/>
                        </a:rPr>
                        <a:t>可用硬盘及以上</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3461241938"/>
                  </a:ext>
                </a:extLst>
              </a:tr>
              <a:tr h="191125">
                <a:tc>
                  <a:txBody>
                    <a:bodyPr/>
                    <a:lstStyle/>
                    <a:p>
                      <a:pPr algn="ctr">
                        <a:spcAft>
                          <a:spcPts val="0"/>
                        </a:spcAft>
                      </a:pPr>
                      <a:r>
                        <a:rPr lang="zh-CN" sz="1400" kern="0" dirty="0">
                          <a:effectLst/>
                        </a:rPr>
                        <a:t>显卡</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0" dirty="0">
                          <a:effectLst/>
                        </a:rPr>
                        <a:t>集成显卡</a:t>
                      </a:r>
                      <a:r>
                        <a:rPr lang="en-US" sz="1400" kern="0" dirty="0">
                          <a:effectLst/>
                        </a:rPr>
                        <a:t>64MB</a:t>
                      </a:r>
                      <a:r>
                        <a:rPr lang="zh-CN" sz="1400" kern="0" dirty="0">
                          <a:effectLst/>
                        </a:rPr>
                        <a:t>以上，</a:t>
                      </a:r>
                      <a:r>
                        <a:rPr lang="en-US" sz="1400" kern="0" dirty="0">
                          <a:effectLst/>
                        </a:rPr>
                        <a:t>128MB</a:t>
                      </a:r>
                      <a:r>
                        <a:rPr lang="zh-CN" sz="1400" kern="0" dirty="0">
                          <a:effectLst/>
                        </a:rPr>
                        <a:t>为打开</a:t>
                      </a:r>
                      <a:r>
                        <a:rPr lang="en-US" sz="1400" kern="0" dirty="0">
                          <a:effectLst/>
                        </a:rPr>
                        <a:t>AERO</a:t>
                      </a:r>
                      <a:r>
                        <a:rPr lang="zh-CN" sz="1400" kern="0" dirty="0">
                          <a:effectLst/>
                        </a:rPr>
                        <a:t>的最低配置</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2764778584"/>
                  </a:ext>
                </a:extLst>
              </a:tr>
            </a:tbl>
          </a:graphicData>
        </a:graphic>
      </p:graphicFrame>
      <p:sp>
        <p:nvSpPr>
          <p:cNvPr id="15" name="矩形 14"/>
          <p:cNvSpPr/>
          <p:nvPr/>
        </p:nvSpPr>
        <p:spPr>
          <a:xfrm>
            <a:off x="6204430" y="1522028"/>
            <a:ext cx="1292341" cy="369332"/>
          </a:xfrm>
          <a:prstGeom prst="rect">
            <a:avLst/>
          </a:prstGeom>
        </p:spPr>
        <p:txBody>
          <a:bodyPr wrap="none">
            <a:spAutoFit/>
          </a:bodyPr>
          <a:lstStyle/>
          <a:p>
            <a:pPr algn="just">
              <a:spcAft>
                <a:spcPts val="0"/>
              </a:spcAft>
            </a:pPr>
            <a:r>
              <a:rPr lang="en-US" altLang="zh-CN" b="1" kern="100" dirty="0">
                <a:latin typeface="Calibri" panose="020F0502020204030204" pitchFamily="34" charset="0"/>
                <a:cs typeface="Times New Roman" panose="02020603050405020304" pitchFamily="18" charset="0"/>
              </a:rPr>
              <a:t>2.</a:t>
            </a:r>
            <a:r>
              <a:rPr lang="zh-CN" altLang="zh-CN" b="1" kern="100" dirty="0">
                <a:latin typeface="Calibri" panose="020F0502020204030204" pitchFamily="34" charset="0"/>
                <a:cs typeface="Times New Roman" panose="02020603050405020304" pitchFamily="18" charset="0"/>
              </a:rPr>
              <a:t>软件要求</a:t>
            </a:r>
            <a:endParaRPr lang="zh-CN" altLang="zh-CN" kern="100" dirty="0">
              <a:latin typeface="Calibri" panose="020F0502020204030204" pitchFamily="34" charset="0"/>
              <a:cs typeface="Times New Roman" panose="02020603050405020304" pitchFamily="18" charset="0"/>
            </a:endParaRPr>
          </a:p>
        </p:txBody>
      </p:sp>
      <p:graphicFrame>
        <p:nvGraphicFramePr>
          <p:cNvPr id="16" name="表格 15"/>
          <p:cNvGraphicFramePr>
            <a:graphicFrameLocks noGrp="1"/>
          </p:cNvGraphicFramePr>
          <p:nvPr>
            <p:extLst>
              <p:ext uri="{D42A27DB-BD31-4B8C-83A1-F6EECF244321}">
                <p14:modId xmlns:p14="http://schemas.microsoft.com/office/powerpoint/2010/main" val="4265336700"/>
              </p:ext>
            </p:extLst>
          </p:nvPr>
        </p:nvGraphicFramePr>
        <p:xfrm>
          <a:off x="3509462" y="1950090"/>
          <a:ext cx="6824145" cy="1950720"/>
        </p:xfrm>
        <a:graphic>
          <a:graphicData uri="http://schemas.openxmlformats.org/drawingml/2006/table">
            <a:tbl>
              <a:tblPr firstRow="1" firstCol="1" bandRow="1">
                <a:tableStyleId>{5C22544A-7EE6-4342-B048-85BDC9FD1C3A}</a:tableStyleId>
              </a:tblPr>
              <a:tblGrid>
                <a:gridCol w="1902625">
                  <a:extLst>
                    <a:ext uri="{9D8B030D-6E8A-4147-A177-3AD203B41FA5}">
                      <a16:colId xmlns:a16="http://schemas.microsoft.com/office/drawing/2014/main" xmlns="" val="1864801124"/>
                    </a:ext>
                  </a:extLst>
                </a:gridCol>
                <a:gridCol w="4921520">
                  <a:extLst>
                    <a:ext uri="{9D8B030D-6E8A-4147-A177-3AD203B41FA5}">
                      <a16:colId xmlns:a16="http://schemas.microsoft.com/office/drawing/2014/main" xmlns="" val="3425006323"/>
                    </a:ext>
                  </a:extLst>
                </a:gridCol>
              </a:tblGrid>
              <a:tr h="154624">
                <a:tc>
                  <a:txBody>
                    <a:bodyPr/>
                    <a:lstStyle/>
                    <a:p>
                      <a:pPr algn="ctr">
                        <a:spcAft>
                          <a:spcPts val="0"/>
                        </a:spcAft>
                      </a:pPr>
                      <a:r>
                        <a:rPr lang="zh-CN" sz="1600" kern="0">
                          <a:effectLst/>
                        </a:rPr>
                        <a:t>软件名称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kern="0" dirty="0">
                          <a:effectLst/>
                        </a:rPr>
                        <a:t>版本要求</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404958840"/>
                  </a:ext>
                </a:extLst>
              </a:tr>
              <a:tr h="154624">
                <a:tc>
                  <a:txBody>
                    <a:bodyPr/>
                    <a:lstStyle/>
                    <a:p>
                      <a:pPr algn="ctr">
                        <a:spcAft>
                          <a:spcPts val="0"/>
                        </a:spcAft>
                      </a:pPr>
                      <a:r>
                        <a:rPr lang="en-US" sz="1600" kern="0">
                          <a:effectLst/>
                        </a:rPr>
                        <a:t>Windows</a:t>
                      </a:r>
                      <a:r>
                        <a:rPr lang="zh-CN" sz="1600" kern="0">
                          <a:effectLst/>
                        </a:rPr>
                        <a:t>操作系统</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0">
                          <a:effectLst/>
                        </a:rPr>
                        <a:t>Windows 7(64</a:t>
                      </a:r>
                      <a:r>
                        <a:rPr lang="zh-CN" sz="1600" kern="0">
                          <a:effectLst/>
                        </a:rPr>
                        <a:t>位</a:t>
                      </a:r>
                      <a:r>
                        <a:rPr lang="en-US" sz="1600" kern="0">
                          <a:effectLst/>
                        </a:rPr>
                        <a:t>)</a:t>
                      </a:r>
                      <a:r>
                        <a:rPr lang="zh-CN" sz="1600" kern="0">
                          <a:effectLst/>
                        </a:rPr>
                        <a:t>或以上版本</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807010429"/>
                  </a:ext>
                </a:extLst>
              </a:tr>
              <a:tr h="154624">
                <a:tc>
                  <a:txBody>
                    <a:bodyPr/>
                    <a:lstStyle/>
                    <a:p>
                      <a:pPr algn="ctr">
                        <a:spcAft>
                          <a:spcPts val="0"/>
                        </a:spcAft>
                      </a:pPr>
                      <a:r>
                        <a:rPr lang="en-US" sz="1600" kern="0">
                          <a:effectLst/>
                        </a:rPr>
                        <a:t>Telelogic Doors</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0">
                          <a:effectLst/>
                        </a:rPr>
                        <a:t>8.0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730544011"/>
                  </a:ext>
                </a:extLst>
              </a:tr>
              <a:tr h="154624">
                <a:tc>
                  <a:txBody>
                    <a:bodyPr/>
                    <a:lstStyle/>
                    <a:p>
                      <a:pPr algn="ctr">
                        <a:spcAft>
                          <a:spcPts val="0"/>
                        </a:spcAft>
                      </a:pPr>
                      <a:r>
                        <a:rPr lang="en-US" sz="1600" kern="0">
                          <a:effectLst/>
                        </a:rPr>
                        <a:t>Microsoft Office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0">
                          <a:effectLst/>
                        </a:rPr>
                        <a:t>2010</a:t>
                      </a:r>
                      <a:r>
                        <a:rPr lang="zh-CN" sz="1600" kern="0">
                          <a:effectLst/>
                        </a:rPr>
                        <a:t>版</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127325560"/>
                  </a:ext>
                </a:extLst>
              </a:tr>
              <a:tr h="154624">
                <a:tc>
                  <a:txBody>
                    <a:bodyPr/>
                    <a:lstStyle/>
                    <a:p>
                      <a:pPr algn="ctr">
                        <a:spcAft>
                          <a:spcPts val="0"/>
                        </a:spcAft>
                      </a:pPr>
                      <a:r>
                        <a:rPr lang="en-US" sz="1600" kern="0">
                          <a:effectLst/>
                        </a:rPr>
                        <a:t>ProcessOn</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kern="0">
                          <a:effectLst/>
                        </a:rPr>
                        <a:t>网页在线更新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149571953"/>
                  </a:ext>
                </a:extLst>
              </a:tr>
              <a:tr h="154624">
                <a:tc>
                  <a:txBody>
                    <a:bodyPr/>
                    <a:lstStyle/>
                    <a:p>
                      <a:pPr algn="ctr">
                        <a:spcAft>
                          <a:spcPts val="0"/>
                        </a:spcAft>
                      </a:pPr>
                      <a:r>
                        <a:rPr lang="en-US" sz="1600" kern="0">
                          <a:effectLst/>
                        </a:rPr>
                        <a:t>Axure RP</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0">
                          <a:effectLst/>
                        </a:rPr>
                        <a:t>8.0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910550379"/>
                  </a:ext>
                </a:extLst>
              </a:tr>
              <a:tr h="154624">
                <a:tc>
                  <a:txBody>
                    <a:bodyPr/>
                    <a:lstStyle/>
                    <a:p>
                      <a:pPr algn="ctr">
                        <a:spcAft>
                          <a:spcPts val="0"/>
                        </a:spcAft>
                      </a:pPr>
                      <a:r>
                        <a:rPr lang="en-US" sz="1600" kern="0">
                          <a:effectLst/>
                        </a:rPr>
                        <a:t>Microsoft Project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0">
                          <a:effectLst/>
                        </a:rPr>
                        <a:t>2016</a:t>
                      </a:r>
                      <a:r>
                        <a:rPr lang="zh-CN" sz="1600" kern="0">
                          <a:effectLst/>
                        </a:rPr>
                        <a:t>版</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1262929"/>
                  </a:ext>
                </a:extLst>
              </a:tr>
              <a:tr h="154624">
                <a:tc>
                  <a:txBody>
                    <a:bodyPr/>
                    <a:lstStyle/>
                    <a:p>
                      <a:pPr algn="ctr">
                        <a:spcAft>
                          <a:spcPts val="0"/>
                        </a:spcAft>
                      </a:pPr>
                      <a:r>
                        <a:rPr lang="en-US" sz="1600" kern="0" dirty="0" err="1">
                          <a:effectLst/>
                        </a:rPr>
                        <a:t>Git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kern="0" dirty="0">
                          <a:effectLst/>
                        </a:rPr>
                        <a:t>网页在线</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61502643"/>
                  </a:ext>
                </a:extLst>
              </a:tr>
            </a:tbl>
          </a:graphicData>
        </a:graphic>
      </p:graphicFrame>
      <p:sp>
        <p:nvSpPr>
          <p:cNvPr id="17" name="矩形 16"/>
          <p:cNvSpPr/>
          <p:nvPr/>
        </p:nvSpPr>
        <p:spPr>
          <a:xfrm>
            <a:off x="6204429" y="4001277"/>
            <a:ext cx="1292341" cy="369332"/>
          </a:xfrm>
          <a:prstGeom prst="rect">
            <a:avLst/>
          </a:prstGeom>
        </p:spPr>
        <p:txBody>
          <a:bodyPr wrap="none">
            <a:spAutoFit/>
          </a:bodyPr>
          <a:lstStyle/>
          <a:p>
            <a:pPr algn="just">
              <a:spcAft>
                <a:spcPts val="0"/>
              </a:spcAft>
            </a:pPr>
            <a:r>
              <a:rPr lang="en-US" altLang="zh-CN" b="1" kern="100" dirty="0">
                <a:latin typeface="Calibri" panose="020F0502020204030204" pitchFamily="34" charset="0"/>
                <a:cs typeface="Times New Roman" panose="02020603050405020304" pitchFamily="18" charset="0"/>
              </a:rPr>
              <a:t>3.</a:t>
            </a:r>
            <a:r>
              <a:rPr lang="zh-CN" altLang="zh-CN" b="1" kern="100" dirty="0">
                <a:latin typeface="Calibri" panose="020F0502020204030204" pitchFamily="34" charset="0"/>
                <a:cs typeface="Times New Roman" panose="02020603050405020304" pitchFamily="18" charset="0"/>
              </a:rPr>
              <a:t>规格要求</a:t>
            </a:r>
            <a:endParaRPr lang="zh-CN" altLang="zh-CN" kern="100" dirty="0">
              <a:latin typeface="Calibri" panose="020F0502020204030204" pitchFamily="34" charset="0"/>
              <a:cs typeface="Times New Roman" panose="02020603050405020304" pitchFamily="18" charset="0"/>
            </a:endParaRPr>
          </a:p>
        </p:txBody>
      </p:sp>
      <p:sp>
        <p:nvSpPr>
          <p:cNvPr id="18" name="矩形 17"/>
          <p:cNvSpPr/>
          <p:nvPr/>
        </p:nvSpPr>
        <p:spPr>
          <a:xfrm>
            <a:off x="5035794" y="4251230"/>
            <a:ext cx="4339650" cy="369332"/>
          </a:xfrm>
          <a:prstGeom prst="rect">
            <a:avLst/>
          </a:prstGeom>
        </p:spPr>
        <p:txBody>
          <a:bodyPr wrap="none">
            <a:spAutoFit/>
          </a:bodyPr>
          <a:lstStyle/>
          <a:p>
            <a:pPr algn="just">
              <a:spcAft>
                <a:spcPts val="0"/>
              </a:spcAft>
            </a:pPr>
            <a:r>
              <a:rPr lang="zh-CN" altLang="zh-CN" kern="100" dirty="0">
                <a:latin typeface="Calibri" panose="020F0502020204030204" pitchFamily="34" charset="0"/>
                <a:cs typeface="Times New Roman" panose="02020603050405020304" pitchFamily="18" charset="0"/>
              </a:rPr>
              <a:t>本产品应当遵守以下标准作为业务规范：</a:t>
            </a:r>
          </a:p>
        </p:txBody>
      </p:sp>
      <p:graphicFrame>
        <p:nvGraphicFramePr>
          <p:cNvPr id="19" name="表格 18"/>
          <p:cNvGraphicFramePr>
            <a:graphicFrameLocks noGrp="1"/>
          </p:cNvGraphicFramePr>
          <p:nvPr>
            <p:extLst>
              <p:ext uri="{D42A27DB-BD31-4B8C-83A1-F6EECF244321}">
                <p14:modId xmlns:p14="http://schemas.microsoft.com/office/powerpoint/2010/main" val="1701294175"/>
              </p:ext>
            </p:extLst>
          </p:nvPr>
        </p:nvGraphicFramePr>
        <p:xfrm>
          <a:off x="3509462" y="4620562"/>
          <a:ext cx="8682538" cy="1868124"/>
        </p:xfrm>
        <a:graphic>
          <a:graphicData uri="http://schemas.openxmlformats.org/drawingml/2006/table">
            <a:tbl>
              <a:tblPr firstCol="1" bandRow="1">
                <a:tableStyleId>{5C22544A-7EE6-4342-B048-85BDC9FD1C3A}</a:tableStyleId>
              </a:tblPr>
              <a:tblGrid>
                <a:gridCol w="1679458">
                  <a:extLst>
                    <a:ext uri="{9D8B030D-6E8A-4147-A177-3AD203B41FA5}">
                      <a16:colId xmlns:a16="http://schemas.microsoft.com/office/drawing/2014/main" xmlns="" val="921382496"/>
                    </a:ext>
                  </a:extLst>
                </a:gridCol>
                <a:gridCol w="7003080">
                  <a:extLst>
                    <a:ext uri="{9D8B030D-6E8A-4147-A177-3AD203B41FA5}">
                      <a16:colId xmlns:a16="http://schemas.microsoft.com/office/drawing/2014/main" xmlns="" val="3340903507"/>
                    </a:ext>
                  </a:extLst>
                </a:gridCol>
              </a:tblGrid>
              <a:tr h="335064">
                <a:tc>
                  <a:txBody>
                    <a:bodyPr/>
                    <a:lstStyle/>
                    <a:p>
                      <a:r>
                        <a:rPr lang="en-US" altLang="zh-CN" sz="1800" b="1" kern="1200" dirty="0" smtClean="0">
                          <a:solidFill>
                            <a:schemeClr val="lt1"/>
                          </a:solidFill>
                          <a:effectLst/>
                          <a:latin typeface="+mn-lt"/>
                          <a:ea typeface="+mn-ea"/>
                          <a:cs typeface="+mn-cs"/>
                        </a:rPr>
                        <a:t>ISO 9000</a:t>
                      </a:r>
                      <a:endParaRPr lang="zh-CN" altLang="en-US" dirty="0"/>
                    </a:p>
                  </a:txBody>
                  <a:tcPr/>
                </a:tc>
                <a:tc>
                  <a:txBody>
                    <a:bodyPr/>
                    <a:lstStyle/>
                    <a:p>
                      <a:r>
                        <a:rPr lang="zh-CN" altLang="zh-CN" sz="1800" kern="1200" dirty="0" smtClean="0">
                          <a:solidFill>
                            <a:schemeClr val="dk1"/>
                          </a:solidFill>
                          <a:effectLst/>
                          <a:latin typeface="+mn-lt"/>
                          <a:ea typeface="+mn-ea"/>
                          <a:cs typeface="+mn-cs"/>
                        </a:rPr>
                        <a:t>选择和使用的指导方针</a:t>
                      </a:r>
                      <a:endParaRPr lang="zh-CN" altLang="en-US" dirty="0"/>
                    </a:p>
                  </a:txBody>
                  <a:tcPr/>
                </a:tc>
                <a:extLst>
                  <a:ext uri="{0D108BD9-81ED-4DB2-BD59-A6C34878D82A}">
                    <a16:rowId xmlns:a16="http://schemas.microsoft.com/office/drawing/2014/main" xmlns="" val="970769201"/>
                  </a:ext>
                </a:extLst>
              </a:tr>
              <a:tr h="389844">
                <a:tc>
                  <a:txBody>
                    <a:bodyPr/>
                    <a:lstStyle/>
                    <a:p>
                      <a:r>
                        <a:rPr lang="en-US" altLang="zh-CN" sz="1800" b="1" kern="1200" dirty="0" smtClean="0">
                          <a:solidFill>
                            <a:schemeClr val="lt1"/>
                          </a:solidFill>
                          <a:effectLst/>
                          <a:latin typeface="+mn-lt"/>
                          <a:ea typeface="+mn-ea"/>
                          <a:cs typeface="+mn-cs"/>
                        </a:rPr>
                        <a:t>ISO 9001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设计、开发、生产、安装和服务的质量保证指导方针</a:t>
                      </a:r>
                    </a:p>
                  </a:txBody>
                  <a:tcPr/>
                </a:tc>
                <a:extLst>
                  <a:ext uri="{0D108BD9-81ED-4DB2-BD59-A6C34878D82A}">
                    <a16:rowId xmlns:a16="http://schemas.microsoft.com/office/drawing/2014/main" xmlns="" val="384489482"/>
                  </a:ext>
                </a:extLst>
              </a:tr>
              <a:tr h="370840">
                <a:tc>
                  <a:txBody>
                    <a:bodyPr/>
                    <a:lstStyle/>
                    <a:p>
                      <a:r>
                        <a:rPr lang="en-US" altLang="zh-CN" sz="1800" b="1" kern="1200" dirty="0" smtClean="0">
                          <a:solidFill>
                            <a:schemeClr val="lt1"/>
                          </a:solidFill>
                          <a:effectLst/>
                          <a:latin typeface="+mn-lt"/>
                          <a:ea typeface="+mn-ea"/>
                          <a:cs typeface="+mn-cs"/>
                        </a:rPr>
                        <a:t>ISO 9002</a:t>
                      </a:r>
                      <a:endParaRPr lang="zh-CN" altLang="en-US" dirty="0"/>
                    </a:p>
                  </a:txBody>
                  <a:tcPr/>
                </a:tc>
                <a:tc>
                  <a:txBody>
                    <a:bodyPr/>
                    <a:lstStyle/>
                    <a:p>
                      <a:r>
                        <a:rPr lang="zh-CN" altLang="zh-CN" sz="1800" kern="1200" dirty="0" smtClean="0">
                          <a:solidFill>
                            <a:schemeClr val="dk1"/>
                          </a:solidFill>
                          <a:effectLst/>
                          <a:latin typeface="+mn-lt"/>
                          <a:ea typeface="+mn-ea"/>
                          <a:cs typeface="+mn-cs"/>
                        </a:rPr>
                        <a:t>为主要涉及制造的公司提供质量保证指导方针</a:t>
                      </a:r>
                      <a:endParaRPr lang="zh-CN" altLang="en-US" dirty="0"/>
                    </a:p>
                  </a:txBody>
                  <a:tcPr/>
                </a:tc>
                <a:extLst>
                  <a:ext uri="{0D108BD9-81ED-4DB2-BD59-A6C34878D82A}">
                    <a16:rowId xmlns:a16="http://schemas.microsoft.com/office/drawing/2014/main" xmlns="" val="2344055549"/>
                  </a:ext>
                </a:extLst>
              </a:tr>
              <a:tr h="370840">
                <a:tc>
                  <a:txBody>
                    <a:bodyPr/>
                    <a:lstStyle/>
                    <a:p>
                      <a:r>
                        <a:rPr lang="en-US" altLang="zh-CN" sz="1800" b="1" kern="1200" dirty="0" smtClean="0">
                          <a:solidFill>
                            <a:schemeClr val="lt1"/>
                          </a:solidFill>
                          <a:effectLst/>
                          <a:latin typeface="+mn-lt"/>
                          <a:ea typeface="+mn-ea"/>
                          <a:cs typeface="+mn-cs"/>
                        </a:rPr>
                        <a:t>ISO 9003</a:t>
                      </a:r>
                      <a:endParaRPr lang="zh-CN" altLang="en-US" dirty="0"/>
                    </a:p>
                  </a:txBody>
                  <a:tcPr/>
                </a:tc>
                <a:tc>
                  <a:txBody>
                    <a:bodyPr/>
                    <a:lstStyle/>
                    <a:p>
                      <a:r>
                        <a:rPr lang="zh-CN" altLang="zh-CN" sz="1800" kern="1200" dirty="0" smtClean="0">
                          <a:solidFill>
                            <a:schemeClr val="dk1"/>
                          </a:solidFill>
                          <a:effectLst/>
                          <a:latin typeface="+mn-lt"/>
                          <a:ea typeface="+mn-ea"/>
                          <a:cs typeface="+mn-cs"/>
                        </a:rPr>
                        <a:t>为主要涉及分销的公司提供质量保证指导方针</a:t>
                      </a:r>
                      <a:endParaRPr lang="zh-CN" altLang="en-US" dirty="0"/>
                    </a:p>
                  </a:txBody>
                  <a:tcPr/>
                </a:tc>
                <a:extLst>
                  <a:ext uri="{0D108BD9-81ED-4DB2-BD59-A6C34878D82A}">
                    <a16:rowId xmlns:a16="http://schemas.microsoft.com/office/drawing/2014/main" xmlns="" val="2434361032"/>
                  </a:ext>
                </a:extLst>
              </a:tr>
              <a:tr h="370840">
                <a:tc>
                  <a:txBody>
                    <a:bodyPr/>
                    <a:lstStyle/>
                    <a:p>
                      <a:r>
                        <a:rPr lang="en-US" altLang="zh-CN" sz="1800" b="1" kern="1200" dirty="0" smtClean="0">
                          <a:solidFill>
                            <a:schemeClr val="lt1"/>
                          </a:solidFill>
                          <a:effectLst/>
                          <a:latin typeface="+mn-lt"/>
                          <a:ea typeface="+mn-ea"/>
                          <a:cs typeface="+mn-cs"/>
                        </a:rPr>
                        <a:t>ISO 9004</a:t>
                      </a:r>
                      <a:endParaRPr lang="zh-CN" altLang="en-US" dirty="0"/>
                    </a:p>
                  </a:txBody>
                  <a:tcPr/>
                </a:tc>
                <a:tc>
                  <a:txBody>
                    <a:bodyPr/>
                    <a:lstStyle/>
                    <a:p>
                      <a:r>
                        <a:rPr lang="zh-CN" altLang="zh-CN" sz="1800" kern="1200" dirty="0" smtClean="0">
                          <a:solidFill>
                            <a:schemeClr val="dk1"/>
                          </a:solidFill>
                          <a:effectLst/>
                          <a:latin typeface="+mn-lt"/>
                          <a:ea typeface="+mn-ea"/>
                          <a:cs typeface="+mn-cs"/>
                        </a:rPr>
                        <a:t>质量管理系统中多个元素的应用指南</a:t>
                      </a:r>
                      <a:endParaRPr lang="zh-CN" altLang="en-US" dirty="0"/>
                    </a:p>
                  </a:txBody>
                  <a:tcPr/>
                </a:tc>
                <a:extLst>
                  <a:ext uri="{0D108BD9-81ED-4DB2-BD59-A6C34878D82A}">
                    <a16:rowId xmlns:a16="http://schemas.microsoft.com/office/drawing/2014/main" xmlns="" val="3958551089"/>
                  </a:ext>
                </a:extLst>
              </a:tr>
            </a:tbl>
          </a:graphicData>
        </a:graphic>
      </p:graphicFrame>
    </p:spTree>
    <p:extLst>
      <p:ext uri="{BB962C8B-B14F-4D97-AF65-F5344CB8AC3E}">
        <p14:creationId xmlns:p14="http://schemas.microsoft.com/office/powerpoint/2010/main" val="77979734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4072199"/>
            <a:ext cx="2457321" cy="954107"/>
          </a:xfrm>
          <a:prstGeom prst="rect">
            <a:avLst/>
          </a:prstGeom>
          <a:noFill/>
        </p:spPr>
        <p:txBody>
          <a:bodyPr wrap="square" rtlCol="0">
            <a:spAutoFit/>
          </a:bodyPr>
          <a:lstStyle/>
          <a:p>
            <a:r>
              <a:rPr lang="zh-CN" altLang="en-US" sz="2800" b="1" dirty="0" smtClean="0"/>
              <a:t>质量管理过程</a:t>
            </a:r>
            <a:r>
              <a:rPr lang="en-US" altLang="zh-CN" sz="2800" b="1" dirty="0" smtClean="0"/>
              <a:t>·</a:t>
            </a:r>
            <a:r>
              <a:rPr lang="zh-CN" altLang="zh-CN" dirty="0"/>
              <a:t>质量保证</a:t>
            </a:r>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tx1"/>
                </a:solidFill>
              </a:rPr>
              <a:t>7.2.1.2</a:t>
            </a:r>
            <a:endParaRPr lang="zh-CN" altLang="en-US" sz="1100" b="1" dirty="0">
              <a:solidFill>
                <a:schemeClr val="tx1"/>
              </a:solidFill>
            </a:endParaRPr>
          </a:p>
        </p:txBody>
      </p:sp>
      <p:sp>
        <p:nvSpPr>
          <p:cNvPr id="12" name="矩形 11"/>
          <p:cNvSpPr/>
          <p:nvPr/>
        </p:nvSpPr>
        <p:spPr>
          <a:xfrm>
            <a:off x="3802602" y="2500362"/>
            <a:ext cx="6096000" cy="2677656"/>
          </a:xfrm>
          <a:prstGeom prst="rect">
            <a:avLst/>
          </a:prstGeom>
        </p:spPr>
        <p:txBody>
          <a:bodyPr>
            <a:spAutoFit/>
          </a:bodyPr>
          <a:lstStyle/>
          <a:p>
            <a:pPr algn="just">
              <a:spcAft>
                <a:spcPts val="0"/>
              </a:spcAft>
            </a:pPr>
            <a:r>
              <a:rPr lang="en-US" altLang="zh-CN" sz="2800" b="1" kern="100" dirty="0" smtClean="0">
                <a:latin typeface="Calibri" panose="020F0502020204030204" pitchFamily="34" charset="0"/>
                <a:cs typeface="Times New Roman" panose="02020603050405020304" pitchFamily="18" charset="0"/>
              </a:rPr>
              <a:t>	</a:t>
            </a:r>
            <a:r>
              <a:rPr lang="zh-CN" altLang="zh-CN" sz="2800" b="1" kern="100" dirty="0" smtClean="0">
                <a:latin typeface="Calibri" panose="020F0502020204030204" pitchFamily="34" charset="0"/>
                <a:cs typeface="Times New Roman" panose="02020603050405020304" pitchFamily="18" charset="0"/>
              </a:rPr>
              <a:t>质量保证</a:t>
            </a:r>
            <a:r>
              <a:rPr lang="zh-CN" altLang="zh-CN" sz="2800" b="1" kern="100" dirty="0">
                <a:latin typeface="Calibri" panose="020F0502020204030204" pitchFamily="34" charset="0"/>
                <a:cs typeface="Times New Roman" panose="02020603050405020304" pitchFamily="18" charset="0"/>
              </a:rPr>
              <a:t>是贯穿整个项目全生命周期的有计划和有系统的活动，经常性地针对整个项目质量计划的执行情况进行评估、检查与改进等工作，向管理者、顾客或其他方提供信任，确保项目质量与计划保持一致。</a:t>
            </a:r>
          </a:p>
        </p:txBody>
      </p:sp>
    </p:spTree>
    <p:extLst>
      <p:ext uri="{BB962C8B-B14F-4D97-AF65-F5344CB8AC3E}">
        <p14:creationId xmlns:p14="http://schemas.microsoft.com/office/powerpoint/2010/main" val="17670277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4072199"/>
            <a:ext cx="2457321" cy="954107"/>
          </a:xfrm>
          <a:prstGeom prst="rect">
            <a:avLst/>
          </a:prstGeom>
          <a:noFill/>
        </p:spPr>
        <p:txBody>
          <a:bodyPr wrap="square" rtlCol="0">
            <a:spAutoFit/>
          </a:bodyPr>
          <a:lstStyle/>
          <a:p>
            <a:r>
              <a:rPr lang="zh-CN" altLang="en-US" sz="2800" b="1" dirty="0" smtClean="0"/>
              <a:t>质量管理过程</a:t>
            </a:r>
            <a:r>
              <a:rPr lang="en-US" altLang="zh-CN" sz="2800" b="1" dirty="0" smtClean="0"/>
              <a:t>·</a:t>
            </a:r>
            <a:r>
              <a:rPr lang="zh-CN" altLang="en-US" dirty="0"/>
              <a:t>质量控制</a:t>
            </a:r>
            <a:endParaRPr lang="zh-CN" altLang="zh-CN"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tx1"/>
                </a:solidFill>
              </a:rPr>
              <a:t>7.2.1.3</a:t>
            </a:r>
            <a:endParaRPr lang="zh-CN" altLang="en-US" sz="1100" b="1" dirty="0">
              <a:solidFill>
                <a:schemeClr val="tx1"/>
              </a:solidFill>
            </a:endParaRPr>
          </a:p>
        </p:txBody>
      </p:sp>
      <p:sp>
        <p:nvSpPr>
          <p:cNvPr id="12" name="矩形 11"/>
          <p:cNvSpPr/>
          <p:nvPr/>
        </p:nvSpPr>
        <p:spPr>
          <a:xfrm>
            <a:off x="3802602" y="2500362"/>
            <a:ext cx="6096000" cy="2677656"/>
          </a:xfrm>
          <a:prstGeom prst="rect">
            <a:avLst/>
          </a:prstGeom>
        </p:spPr>
        <p:txBody>
          <a:bodyPr>
            <a:spAutoFit/>
          </a:bodyPr>
          <a:lstStyle/>
          <a:p>
            <a:pPr algn="just">
              <a:spcAft>
                <a:spcPts val="0"/>
              </a:spcAft>
            </a:pPr>
            <a:r>
              <a:rPr lang="en-US" altLang="zh-CN" sz="2800" b="1" kern="100" dirty="0" smtClean="0">
                <a:latin typeface="Calibri" panose="020F0502020204030204" pitchFamily="34" charset="0"/>
                <a:cs typeface="Times New Roman" panose="02020603050405020304" pitchFamily="18" charset="0"/>
              </a:rPr>
              <a:t>	</a:t>
            </a:r>
            <a:r>
              <a:rPr lang="zh-CN" altLang="zh-CN" sz="2800" b="1" kern="100" dirty="0" smtClean="0">
                <a:latin typeface="Calibri" panose="020F0502020204030204" pitchFamily="34" charset="0"/>
                <a:cs typeface="Times New Roman" panose="02020603050405020304" pitchFamily="18" charset="0"/>
              </a:rPr>
              <a:t>质量保证</a:t>
            </a:r>
            <a:r>
              <a:rPr lang="zh-CN" altLang="zh-CN" sz="2800" b="1" kern="100" dirty="0">
                <a:latin typeface="Calibri" panose="020F0502020204030204" pitchFamily="34" charset="0"/>
                <a:cs typeface="Times New Roman" panose="02020603050405020304" pitchFamily="18" charset="0"/>
              </a:rPr>
              <a:t>是贯穿整个项目全生命周期的有计划和有系统的活动，经常性地针对整个项目质量计划的执行情况进行评估、检查与改进等工作，向管理者、顾客或其他方提供信任，确保项目质量与计划保持一致。</a:t>
            </a:r>
          </a:p>
        </p:txBody>
      </p:sp>
    </p:spTree>
    <p:extLst>
      <p:ext uri="{BB962C8B-B14F-4D97-AF65-F5344CB8AC3E}">
        <p14:creationId xmlns:p14="http://schemas.microsoft.com/office/powerpoint/2010/main" val="11671775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4072199"/>
            <a:ext cx="2457321" cy="800219"/>
          </a:xfrm>
          <a:prstGeom prst="rect">
            <a:avLst/>
          </a:prstGeom>
          <a:noFill/>
        </p:spPr>
        <p:txBody>
          <a:bodyPr wrap="square" rtlCol="0">
            <a:spAutoFit/>
          </a:bodyPr>
          <a:lstStyle/>
          <a:p>
            <a:r>
              <a:rPr lang="zh-CN" altLang="en-US" sz="2800" b="1" dirty="0"/>
              <a:t>管理质量</a:t>
            </a:r>
            <a:r>
              <a:rPr lang="en-US" altLang="zh-CN" sz="2800" b="1" dirty="0"/>
              <a:t>·</a:t>
            </a:r>
            <a:r>
              <a:rPr lang="zh-CN" altLang="en-US" dirty="0" smtClean="0"/>
              <a:t>软件质量</a:t>
            </a:r>
            <a:r>
              <a:rPr lang="zh-CN" altLang="en-US" dirty="0"/>
              <a:t>管理的责任分配</a:t>
            </a:r>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7.2.2</a:t>
            </a:r>
            <a:endParaRPr lang="zh-CN" altLang="en-US" sz="1600" b="1" dirty="0">
              <a:solidFill>
                <a:schemeClr val="tx1"/>
              </a:solidFill>
            </a:endParaRPr>
          </a:p>
        </p:txBody>
      </p:sp>
      <p:sp>
        <p:nvSpPr>
          <p:cNvPr id="9" name="矩形 8"/>
          <p:cNvSpPr/>
          <p:nvPr/>
        </p:nvSpPr>
        <p:spPr>
          <a:xfrm>
            <a:off x="10815961" y="6488668"/>
            <a:ext cx="1403974" cy="369332"/>
          </a:xfrm>
          <a:prstGeom prst="rect">
            <a:avLst/>
          </a:prstGeom>
        </p:spPr>
        <p:txBody>
          <a:bodyPr wrap="none">
            <a:spAutoFit/>
          </a:bodyPr>
          <a:lstStyle/>
          <a:p>
            <a:pPr algn="just">
              <a:spcAft>
                <a:spcPts val="0"/>
              </a:spcAft>
            </a:pPr>
            <a:r>
              <a:rPr lang="zh-CN" altLang="zh-CN" kern="100" dirty="0" smtClean="0">
                <a:latin typeface="Calibri" panose="020F0502020204030204" pitchFamily="34" charset="0"/>
                <a:cs typeface="Times New Roman" panose="02020603050405020304" pitchFamily="18" charset="0"/>
              </a:rPr>
              <a:t>详见</a:t>
            </a:r>
            <a:r>
              <a:rPr lang="en-US" altLang="zh-CN" kern="100" dirty="0" smtClean="0">
                <a:latin typeface="Calibri" panose="020F0502020204030204" pitchFamily="34" charset="0"/>
                <a:cs typeface="Times New Roman" panose="02020603050405020304" pitchFamily="18" charset="0"/>
              </a:rPr>
              <a:t>Gantt</a:t>
            </a:r>
            <a:r>
              <a:rPr lang="zh-CN" altLang="zh-CN" kern="100" dirty="0">
                <a:latin typeface="Calibri" panose="020F0502020204030204" pitchFamily="34" charset="0"/>
                <a:cs typeface="Times New Roman" panose="02020603050405020304" pitchFamily="18" charset="0"/>
              </a:rPr>
              <a:t>图</a:t>
            </a:r>
          </a:p>
        </p:txBody>
      </p:sp>
      <p:pic>
        <p:nvPicPr>
          <p:cNvPr id="12" name="图片 11"/>
          <p:cNvPicPr>
            <a:picLocks noChangeAspect="1"/>
          </p:cNvPicPr>
          <p:nvPr/>
        </p:nvPicPr>
        <p:blipFill>
          <a:blip r:embed="rId3"/>
          <a:stretch>
            <a:fillRect/>
          </a:stretch>
        </p:blipFill>
        <p:spPr>
          <a:xfrm>
            <a:off x="3481268" y="2561047"/>
            <a:ext cx="7286625" cy="3257550"/>
          </a:xfrm>
          <a:prstGeom prst="rect">
            <a:avLst/>
          </a:prstGeom>
        </p:spPr>
      </p:pic>
      <p:pic>
        <p:nvPicPr>
          <p:cNvPr id="14" name="图片 13"/>
          <p:cNvPicPr>
            <a:picLocks noChangeAspect="1"/>
          </p:cNvPicPr>
          <p:nvPr/>
        </p:nvPicPr>
        <p:blipFill>
          <a:blip r:embed="rId4"/>
          <a:stretch>
            <a:fillRect/>
          </a:stretch>
        </p:blipFill>
        <p:spPr>
          <a:xfrm>
            <a:off x="3481268" y="952500"/>
            <a:ext cx="7286625" cy="5762625"/>
          </a:xfrm>
          <a:prstGeom prst="rect">
            <a:avLst/>
          </a:prstGeom>
        </p:spPr>
      </p:pic>
    </p:spTree>
    <p:extLst>
      <p:ext uri="{BB962C8B-B14F-4D97-AF65-F5344CB8AC3E}">
        <p14:creationId xmlns:p14="http://schemas.microsoft.com/office/powerpoint/2010/main" val="356938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表格 10"/>
          <p:cNvGraphicFramePr>
            <a:graphicFrameLocks noGrp="1"/>
          </p:cNvGraphicFramePr>
          <p:nvPr>
            <p:extLst>
              <p:ext uri="{D42A27DB-BD31-4B8C-83A1-F6EECF244321}">
                <p14:modId xmlns:p14="http://schemas.microsoft.com/office/powerpoint/2010/main" val="1804865856"/>
              </p:ext>
            </p:extLst>
          </p:nvPr>
        </p:nvGraphicFramePr>
        <p:xfrm>
          <a:off x="3968318" y="2494623"/>
          <a:ext cx="6667130" cy="3213719"/>
        </p:xfrm>
        <a:graphic>
          <a:graphicData uri="http://schemas.openxmlformats.org/drawingml/2006/table">
            <a:tbl>
              <a:tblPr firstRow="1" firstCol="1" bandRow="1">
                <a:tableStyleId>{5C22544A-7EE6-4342-B048-85BDC9FD1C3A}</a:tableStyleId>
              </a:tblPr>
              <a:tblGrid>
                <a:gridCol w="1864967">
                  <a:extLst>
                    <a:ext uri="{9D8B030D-6E8A-4147-A177-3AD203B41FA5}">
                      <a16:colId xmlns:a16="http://schemas.microsoft.com/office/drawing/2014/main" xmlns="" val="630359737"/>
                    </a:ext>
                  </a:extLst>
                </a:gridCol>
                <a:gridCol w="4802163">
                  <a:extLst>
                    <a:ext uri="{9D8B030D-6E8A-4147-A177-3AD203B41FA5}">
                      <a16:colId xmlns:a16="http://schemas.microsoft.com/office/drawing/2014/main" xmlns="" val="84215521"/>
                    </a:ext>
                  </a:extLst>
                </a:gridCol>
              </a:tblGrid>
              <a:tr h="642744">
                <a:tc>
                  <a:txBody>
                    <a:bodyPr/>
                    <a:lstStyle/>
                    <a:p>
                      <a:pPr algn="just">
                        <a:spcAft>
                          <a:spcPts val="0"/>
                        </a:spcAft>
                      </a:pPr>
                      <a:r>
                        <a:rPr lang="en-US" sz="3600" kern="100" dirty="0">
                          <a:effectLst/>
                        </a:rPr>
                        <a:t>PM</a:t>
                      </a:r>
                      <a:endParaRPr lang="zh-CN" sz="3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3600" kern="100">
                          <a:effectLst/>
                        </a:rPr>
                        <a:t>项目经理</a:t>
                      </a:r>
                      <a:endParaRPr lang="zh-CN" sz="3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905981525"/>
                  </a:ext>
                </a:extLst>
              </a:tr>
              <a:tr h="642744">
                <a:tc>
                  <a:txBody>
                    <a:bodyPr/>
                    <a:lstStyle/>
                    <a:p>
                      <a:pPr algn="just">
                        <a:spcAft>
                          <a:spcPts val="0"/>
                        </a:spcAft>
                      </a:pPr>
                      <a:r>
                        <a:rPr lang="en-US" sz="3600" kern="100">
                          <a:effectLst/>
                        </a:rPr>
                        <a:t>WBS</a:t>
                      </a:r>
                      <a:endParaRPr lang="zh-CN" sz="3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3600" kern="100">
                          <a:effectLst/>
                        </a:rPr>
                        <a:t>任务分解图</a:t>
                      </a:r>
                      <a:endParaRPr lang="zh-CN" sz="3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066321292"/>
                  </a:ext>
                </a:extLst>
              </a:tr>
              <a:tr h="642744">
                <a:tc>
                  <a:txBody>
                    <a:bodyPr/>
                    <a:lstStyle/>
                    <a:p>
                      <a:pPr algn="just">
                        <a:spcAft>
                          <a:spcPts val="0"/>
                        </a:spcAft>
                      </a:pPr>
                      <a:r>
                        <a:rPr lang="en-US" sz="3600" kern="100">
                          <a:effectLst/>
                        </a:rPr>
                        <a:t>OBS</a:t>
                      </a:r>
                      <a:endParaRPr lang="zh-CN" sz="3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3600" kern="100">
                          <a:effectLst/>
                        </a:rPr>
                        <a:t>组织分解图</a:t>
                      </a:r>
                      <a:endParaRPr lang="zh-CN" sz="3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765043466"/>
                  </a:ext>
                </a:extLst>
              </a:tr>
              <a:tr h="1285487">
                <a:tc>
                  <a:txBody>
                    <a:bodyPr/>
                    <a:lstStyle/>
                    <a:p>
                      <a:pPr algn="just">
                        <a:spcAft>
                          <a:spcPts val="0"/>
                        </a:spcAft>
                      </a:pPr>
                      <a:r>
                        <a:rPr lang="en-US" sz="3600" kern="100">
                          <a:effectLst/>
                        </a:rPr>
                        <a:t>TBD</a:t>
                      </a:r>
                      <a:endParaRPr lang="zh-CN" sz="3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3600" kern="100" dirty="0">
                          <a:effectLst/>
                        </a:rPr>
                        <a:t>待定</a:t>
                      </a:r>
                      <a:r>
                        <a:rPr lang="en-US" sz="3600" kern="100" dirty="0">
                          <a:effectLst/>
                        </a:rPr>
                        <a:t>(To Be Determined)</a:t>
                      </a:r>
                      <a:endParaRPr lang="zh-CN" sz="3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4284456096"/>
                  </a:ext>
                </a:extLst>
              </a:tr>
            </a:tbl>
          </a:graphicData>
        </a:graphic>
      </p:graphicFrame>
      <p:grpSp>
        <p:nvGrpSpPr>
          <p:cNvPr id="12" name="组合 11"/>
          <p:cNvGrpSpPr/>
          <p:nvPr/>
        </p:nvGrpSpPr>
        <p:grpSpPr>
          <a:xfrm>
            <a:off x="273892" y="123136"/>
            <a:ext cx="1831133" cy="1610414"/>
            <a:chOff x="273892" y="123136"/>
            <a:chExt cx="1831133" cy="1610414"/>
          </a:xfrm>
        </p:grpSpPr>
        <p:sp>
          <p:nvSpPr>
            <p:cNvPr id="13" name="椭圆 1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9"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20" name="TextBox 10"/>
          <p:cNvSpPr txBox="1"/>
          <p:nvPr/>
        </p:nvSpPr>
        <p:spPr>
          <a:xfrm>
            <a:off x="576294" y="4034165"/>
            <a:ext cx="1781111" cy="523220"/>
          </a:xfrm>
          <a:prstGeom prst="rect">
            <a:avLst/>
          </a:prstGeom>
          <a:noFill/>
        </p:spPr>
        <p:txBody>
          <a:bodyPr wrap="square" rtlCol="0">
            <a:spAutoFit/>
          </a:bodyPr>
          <a:lstStyle/>
          <a:p>
            <a:r>
              <a:rPr lang="zh-CN" altLang="en-US" sz="2800" b="1" dirty="0"/>
              <a:t>术语定义</a:t>
            </a:r>
          </a:p>
        </p:txBody>
      </p:sp>
    </p:spTree>
    <p:extLst>
      <p:ext uri="{BB962C8B-B14F-4D97-AF65-F5344CB8AC3E}">
        <p14:creationId xmlns:p14="http://schemas.microsoft.com/office/powerpoint/2010/main" val="13330402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4072199"/>
            <a:ext cx="2457321" cy="800219"/>
          </a:xfrm>
          <a:prstGeom prst="rect">
            <a:avLst/>
          </a:prstGeom>
          <a:noFill/>
        </p:spPr>
        <p:txBody>
          <a:bodyPr wrap="square" rtlCol="0">
            <a:spAutoFit/>
          </a:bodyPr>
          <a:lstStyle/>
          <a:p>
            <a:r>
              <a:rPr lang="zh-CN" altLang="en-US" sz="2800" b="1" dirty="0"/>
              <a:t>管理质量</a:t>
            </a:r>
            <a:r>
              <a:rPr lang="en-US" altLang="zh-CN" sz="2800" b="1" dirty="0"/>
              <a:t>·</a:t>
            </a:r>
            <a:r>
              <a:rPr lang="zh-CN" altLang="en-US" dirty="0" smtClean="0"/>
              <a:t>影响</a:t>
            </a:r>
            <a:r>
              <a:rPr lang="zh-CN" altLang="en-US" dirty="0"/>
              <a:t>软件项目质量四大因素</a:t>
            </a:r>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7.2.3</a:t>
            </a:r>
            <a:endParaRPr lang="zh-CN" altLang="en-US" sz="1600" b="1" dirty="0">
              <a:solidFill>
                <a:schemeClr val="tx1"/>
              </a:solidFill>
            </a:endParaRPr>
          </a:p>
        </p:txBody>
      </p:sp>
      <p:graphicFrame>
        <p:nvGraphicFramePr>
          <p:cNvPr id="14" name="表格 13"/>
          <p:cNvGraphicFramePr>
            <a:graphicFrameLocks noGrp="1"/>
          </p:cNvGraphicFramePr>
          <p:nvPr>
            <p:extLst>
              <p:ext uri="{D42A27DB-BD31-4B8C-83A1-F6EECF244321}">
                <p14:modId xmlns:p14="http://schemas.microsoft.com/office/powerpoint/2010/main" val="1497272419"/>
              </p:ext>
            </p:extLst>
          </p:nvPr>
        </p:nvGraphicFramePr>
        <p:xfrm>
          <a:off x="3181348" y="1809619"/>
          <a:ext cx="8128000" cy="37541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1856700306"/>
                    </a:ext>
                  </a:extLst>
                </a:gridCol>
                <a:gridCol w="2032000">
                  <a:extLst>
                    <a:ext uri="{9D8B030D-6E8A-4147-A177-3AD203B41FA5}">
                      <a16:colId xmlns:a16="http://schemas.microsoft.com/office/drawing/2014/main" xmlns="" val="1123780819"/>
                    </a:ext>
                  </a:extLst>
                </a:gridCol>
                <a:gridCol w="2032000">
                  <a:extLst>
                    <a:ext uri="{9D8B030D-6E8A-4147-A177-3AD203B41FA5}">
                      <a16:colId xmlns:a16="http://schemas.microsoft.com/office/drawing/2014/main" xmlns="" val="2533936087"/>
                    </a:ext>
                  </a:extLst>
                </a:gridCol>
                <a:gridCol w="2032000">
                  <a:extLst>
                    <a:ext uri="{9D8B030D-6E8A-4147-A177-3AD203B41FA5}">
                      <a16:colId xmlns:a16="http://schemas.microsoft.com/office/drawing/2014/main" xmlns="" val="1837421201"/>
                    </a:ext>
                  </a:extLst>
                </a:gridCol>
              </a:tblGrid>
              <a:tr h="370840">
                <a:tc>
                  <a:txBody>
                    <a:bodyPr/>
                    <a:lstStyle/>
                    <a:p>
                      <a:r>
                        <a:rPr lang="zh-CN" altLang="zh-CN" sz="1800" b="1" kern="1200" dirty="0" smtClean="0">
                          <a:solidFill>
                            <a:schemeClr val="lt1"/>
                          </a:solidFill>
                          <a:effectLst/>
                          <a:latin typeface="+mn-lt"/>
                          <a:ea typeface="+mn-ea"/>
                          <a:cs typeface="+mn-cs"/>
                        </a:rPr>
                        <a:t>人的控制</a:t>
                      </a:r>
                      <a:endParaRPr lang="zh-CN" altLang="en-US" dirty="0"/>
                    </a:p>
                  </a:txBody>
                  <a:tcPr/>
                </a:tc>
                <a:tc>
                  <a:txBody>
                    <a:bodyPr/>
                    <a:lstStyle/>
                    <a:p>
                      <a:r>
                        <a:rPr lang="zh-CN" altLang="zh-CN" sz="1800" b="1" kern="1200" dirty="0" smtClean="0">
                          <a:solidFill>
                            <a:schemeClr val="lt1"/>
                          </a:solidFill>
                          <a:effectLst/>
                          <a:latin typeface="+mn-lt"/>
                          <a:ea typeface="+mn-ea"/>
                          <a:cs typeface="+mn-cs"/>
                        </a:rPr>
                        <a:t>设备控制</a:t>
                      </a:r>
                      <a:endParaRPr lang="zh-CN" altLang="en-US" dirty="0"/>
                    </a:p>
                  </a:txBody>
                  <a:tcPr/>
                </a:tc>
                <a:tc>
                  <a:txBody>
                    <a:bodyPr/>
                    <a:lstStyle/>
                    <a:p>
                      <a:r>
                        <a:rPr lang="zh-CN" altLang="zh-CN" sz="1800" b="1" kern="1200" dirty="0" smtClean="0">
                          <a:solidFill>
                            <a:schemeClr val="lt1"/>
                          </a:solidFill>
                          <a:effectLst/>
                          <a:latin typeface="+mn-lt"/>
                          <a:ea typeface="+mn-ea"/>
                          <a:cs typeface="+mn-cs"/>
                        </a:rPr>
                        <a:t>方法控制</a:t>
                      </a:r>
                      <a:endParaRPr lang="zh-CN" altLang="en-US" dirty="0"/>
                    </a:p>
                  </a:txBody>
                  <a:tcPr/>
                </a:tc>
                <a:tc>
                  <a:txBody>
                    <a:bodyPr/>
                    <a:lstStyle/>
                    <a:p>
                      <a:r>
                        <a:rPr lang="zh-CN" altLang="zh-CN" sz="1800" b="1" kern="1200" dirty="0" smtClean="0">
                          <a:solidFill>
                            <a:schemeClr val="lt1"/>
                          </a:solidFill>
                          <a:effectLst/>
                          <a:latin typeface="+mn-lt"/>
                          <a:ea typeface="+mn-ea"/>
                          <a:cs typeface="+mn-cs"/>
                        </a:rPr>
                        <a:t>环境控制</a:t>
                      </a:r>
                      <a:endParaRPr lang="zh-CN" altLang="en-US" dirty="0"/>
                    </a:p>
                  </a:txBody>
                  <a:tcPr/>
                </a:tc>
                <a:extLst>
                  <a:ext uri="{0D108BD9-81ED-4DB2-BD59-A6C34878D82A}">
                    <a16:rowId xmlns:a16="http://schemas.microsoft.com/office/drawing/2014/main" xmlns="" val="26676703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直接参与项目组织者，是要避免产生失误。作为控制的动力，是要充分调动人的积极性，发挥人的主导作用。应提高人的素质，健全岗位责任制，改善劳动条件，公平合理地激励劳动热情。</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不同电脑的性能对软件的限制，应根据项目分配任务的不同特点，合理选择、正确使用、管理和保养。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项目实施方案、技术措施等对方法的控制，主要是通过合理选择、动态管理等环节加以实现。合理选择就是根据项目特点选择技术可行、经济合理、有利于保证项目质量、加快项目进度、降低项目费用的实施方法。</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影响项目质量的环境因素较多的是项目技术环境，包括实现项目的各种技术的项目管理环境，如质量保证体系、管理制度等</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劳动环境。根据项目的特点和具体条件，应采取有效措施对影响质量的环境因素进行控制。</a:t>
                      </a:r>
                    </a:p>
                  </a:txBody>
                  <a:tcPr/>
                </a:tc>
                <a:extLst>
                  <a:ext uri="{0D108BD9-81ED-4DB2-BD59-A6C34878D82A}">
                    <a16:rowId xmlns:a16="http://schemas.microsoft.com/office/drawing/2014/main" xmlns="" val="1332595374"/>
                  </a:ext>
                </a:extLst>
              </a:tr>
            </a:tbl>
          </a:graphicData>
        </a:graphic>
      </p:graphicFrame>
    </p:spTree>
    <p:extLst>
      <p:ext uri="{BB962C8B-B14F-4D97-AF65-F5344CB8AC3E}">
        <p14:creationId xmlns:p14="http://schemas.microsoft.com/office/powerpoint/2010/main" val="139813787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椭圆 24"/>
          <p:cNvSpPr/>
          <p:nvPr/>
        </p:nvSpPr>
        <p:spPr>
          <a:xfrm>
            <a:off x="7079286" y="4122465"/>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19" idx="4"/>
            <a:endCxn id="31" idx="0"/>
          </p:cNvCxnSpPr>
          <p:nvPr/>
        </p:nvCxnSpPr>
        <p:spPr>
          <a:xfrm>
            <a:off x="8329581" y="2473582"/>
            <a:ext cx="0" cy="1189690"/>
          </a:xfrm>
          <a:prstGeom prst="line">
            <a:avLst/>
          </a:prstGeom>
        </p:spPr>
        <p:style>
          <a:lnRef idx="1">
            <a:schemeClr val="accent1"/>
          </a:lnRef>
          <a:fillRef idx="0">
            <a:schemeClr val="accent1"/>
          </a:fillRef>
          <a:effectRef idx="0">
            <a:schemeClr val="accent1"/>
          </a:effectRef>
          <a:fontRef idx="minor">
            <a:schemeClr val="tx1"/>
          </a:fontRef>
        </p:style>
      </p:cxnSp>
      <p:sp>
        <p:nvSpPr>
          <p:cNvPr id="2" name="正五边形 1"/>
          <p:cNvSpPr/>
          <p:nvPr/>
        </p:nvSpPr>
        <p:spPr>
          <a:xfrm>
            <a:off x="1110199" y="1630245"/>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548345" y="1097011"/>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65341" y="2856872"/>
            <a:ext cx="2452347" cy="1446550"/>
          </a:xfrm>
          <a:prstGeom prst="rect">
            <a:avLst/>
          </a:prstGeom>
          <a:noFill/>
        </p:spPr>
        <p:txBody>
          <a:bodyPr wrap="square" rtlCol="0">
            <a:spAutoFit/>
          </a:bodyPr>
          <a:lstStyle/>
          <a:p>
            <a:pPr algn="ctr"/>
            <a:r>
              <a:rPr lang="zh-CN" altLang="en-US" sz="4400" b="1" dirty="0"/>
              <a:t>人力资源管理</a:t>
            </a:r>
          </a:p>
        </p:txBody>
      </p:sp>
      <p:sp>
        <p:nvSpPr>
          <p:cNvPr id="7" name="正五边形 6"/>
          <p:cNvSpPr/>
          <p:nvPr/>
        </p:nvSpPr>
        <p:spPr>
          <a:xfrm>
            <a:off x="3986132" y="1450820"/>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solidFill>
                  <a:schemeClr val="tx1"/>
                </a:solidFill>
              </a:rPr>
              <a:t>8</a:t>
            </a:r>
            <a:endParaRPr lang="zh-CN" altLang="en-US" sz="3200" b="1" dirty="0">
              <a:solidFill>
                <a:schemeClr val="tx1"/>
              </a:solidFill>
            </a:endParaRPr>
          </a:p>
        </p:txBody>
      </p:sp>
      <p:cxnSp>
        <p:nvCxnSpPr>
          <p:cNvPr id="20" name="直接连接符 19"/>
          <p:cNvCxnSpPr>
            <a:endCxn id="23" idx="0"/>
          </p:cNvCxnSpPr>
          <p:nvPr/>
        </p:nvCxnSpPr>
        <p:spPr>
          <a:xfrm>
            <a:off x="7119257" y="1222310"/>
            <a:ext cx="6033" cy="730896"/>
          </a:xfrm>
          <a:prstGeom prst="line">
            <a:avLst/>
          </a:prstGeom>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7066974" y="1222309"/>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7641772" y="1095959"/>
            <a:ext cx="2592376"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8.1-</a:t>
            </a:r>
            <a:r>
              <a:rPr lang="zh-CN" altLang="en-US" sz="2400" dirty="0">
                <a:latin typeface="华文行楷" pitchFamily="2" charset="-122"/>
                <a:ea typeface="华文行楷" pitchFamily="2" charset="-122"/>
              </a:rPr>
              <a:t>规划资源管理</a:t>
            </a:r>
          </a:p>
        </p:txBody>
      </p:sp>
      <p:sp>
        <p:nvSpPr>
          <p:cNvPr id="23" name="椭圆 22"/>
          <p:cNvSpPr/>
          <p:nvPr/>
        </p:nvSpPr>
        <p:spPr>
          <a:xfrm>
            <a:off x="7066974" y="1953206"/>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7641772" y="1780689"/>
            <a:ext cx="1947969"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8.2-</a:t>
            </a:r>
            <a:r>
              <a:rPr lang="zh-CN" altLang="en-US" sz="2400" dirty="0">
                <a:latin typeface="华文行楷" pitchFamily="2" charset="-122"/>
                <a:ea typeface="华文行楷" pitchFamily="2" charset="-122"/>
              </a:rPr>
              <a:t>团队章程</a:t>
            </a:r>
          </a:p>
        </p:txBody>
      </p:sp>
      <p:sp>
        <p:nvSpPr>
          <p:cNvPr id="26" name="TextBox 25"/>
          <p:cNvSpPr txBox="1"/>
          <p:nvPr/>
        </p:nvSpPr>
        <p:spPr>
          <a:xfrm>
            <a:off x="7641772" y="3949950"/>
            <a:ext cx="1970411"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8.3-</a:t>
            </a:r>
            <a:r>
              <a:rPr lang="zh-CN" altLang="en-US" sz="2400" dirty="0">
                <a:latin typeface="华文行楷" pitchFamily="2" charset="-122"/>
                <a:ea typeface="华文行楷" pitchFamily="2" charset="-122"/>
              </a:rPr>
              <a:t>团队建设</a:t>
            </a:r>
          </a:p>
        </p:txBody>
      </p:sp>
      <p:sp>
        <p:nvSpPr>
          <p:cNvPr id="15" name="TextBox 25"/>
          <p:cNvSpPr txBox="1"/>
          <p:nvPr/>
        </p:nvSpPr>
        <p:spPr>
          <a:xfrm>
            <a:off x="8387898" y="2217742"/>
            <a:ext cx="1247457" cy="400110"/>
          </a:xfrm>
          <a:prstGeom prst="rect">
            <a:avLst/>
          </a:prstGeom>
          <a:noFill/>
        </p:spPr>
        <p:txBody>
          <a:bodyPr wrap="none" rtlCol="0">
            <a:spAutoFit/>
          </a:bodyPr>
          <a:lstStyle/>
          <a:p>
            <a:r>
              <a:rPr lang="en-US" altLang="zh-CN" sz="2000" dirty="0" smtClean="0">
                <a:latin typeface="华文行楷" pitchFamily="2" charset="-122"/>
                <a:ea typeface="华文行楷" pitchFamily="2" charset="-122"/>
              </a:rPr>
              <a:t>8.2.1-</a:t>
            </a:r>
            <a:r>
              <a:rPr lang="zh-CN" altLang="zh-CN" b="1" dirty="0"/>
              <a:t>总则</a:t>
            </a:r>
            <a:endParaRPr lang="zh-CN" altLang="en-US" sz="2000" dirty="0">
              <a:latin typeface="华文行楷" pitchFamily="2" charset="-122"/>
              <a:ea typeface="华文行楷" pitchFamily="2" charset="-122"/>
            </a:endParaRPr>
          </a:p>
        </p:txBody>
      </p:sp>
      <p:sp>
        <p:nvSpPr>
          <p:cNvPr id="16" name="TextBox 25"/>
          <p:cNvSpPr txBox="1"/>
          <p:nvPr/>
        </p:nvSpPr>
        <p:spPr>
          <a:xfrm>
            <a:off x="8387897" y="2687422"/>
            <a:ext cx="1290738" cy="400110"/>
          </a:xfrm>
          <a:prstGeom prst="rect">
            <a:avLst/>
          </a:prstGeom>
          <a:noFill/>
        </p:spPr>
        <p:txBody>
          <a:bodyPr wrap="none" rtlCol="0">
            <a:spAutoFit/>
          </a:bodyPr>
          <a:lstStyle/>
          <a:p>
            <a:r>
              <a:rPr lang="en-US" altLang="zh-CN" sz="2000" dirty="0" smtClean="0">
                <a:latin typeface="华文行楷" pitchFamily="2" charset="-122"/>
                <a:ea typeface="华文行楷" pitchFamily="2" charset="-122"/>
              </a:rPr>
              <a:t>8.2.2-</a:t>
            </a:r>
            <a:r>
              <a:rPr lang="zh-CN" altLang="zh-CN" b="1" dirty="0"/>
              <a:t>分则</a:t>
            </a:r>
            <a:endParaRPr lang="zh-CN" altLang="en-US" sz="2000" dirty="0">
              <a:latin typeface="华文行楷" pitchFamily="2" charset="-122"/>
              <a:ea typeface="华文行楷" pitchFamily="2" charset="-122"/>
            </a:endParaRPr>
          </a:p>
        </p:txBody>
      </p:sp>
      <p:sp>
        <p:nvSpPr>
          <p:cNvPr id="17" name="TextBox 25"/>
          <p:cNvSpPr txBox="1"/>
          <p:nvPr/>
        </p:nvSpPr>
        <p:spPr>
          <a:xfrm>
            <a:off x="8387897" y="3095943"/>
            <a:ext cx="2305439" cy="400110"/>
          </a:xfrm>
          <a:prstGeom prst="rect">
            <a:avLst/>
          </a:prstGeom>
          <a:noFill/>
        </p:spPr>
        <p:txBody>
          <a:bodyPr wrap="none" rtlCol="0">
            <a:spAutoFit/>
          </a:bodyPr>
          <a:lstStyle/>
          <a:p>
            <a:r>
              <a:rPr lang="en-US" altLang="zh-CN" sz="2000" dirty="0" smtClean="0">
                <a:latin typeface="华文行楷" pitchFamily="2" charset="-122"/>
                <a:ea typeface="华文行楷" pitchFamily="2" charset="-122"/>
              </a:rPr>
              <a:t>8.2.3-</a:t>
            </a:r>
            <a:r>
              <a:rPr lang="zh-CN" altLang="zh-CN" b="1" dirty="0"/>
              <a:t>团队管理制度</a:t>
            </a:r>
            <a:endParaRPr lang="zh-CN" altLang="en-US" sz="2000" dirty="0">
              <a:latin typeface="华文行楷" pitchFamily="2" charset="-122"/>
              <a:ea typeface="华文行楷" pitchFamily="2" charset="-122"/>
            </a:endParaRPr>
          </a:p>
        </p:txBody>
      </p:sp>
      <p:sp>
        <p:nvSpPr>
          <p:cNvPr id="18" name="TextBox 25"/>
          <p:cNvSpPr txBox="1"/>
          <p:nvPr/>
        </p:nvSpPr>
        <p:spPr>
          <a:xfrm>
            <a:off x="8387897" y="3514242"/>
            <a:ext cx="1287532" cy="400110"/>
          </a:xfrm>
          <a:prstGeom prst="rect">
            <a:avLst/>
          </a:prstGeom>
          <a:noFill/>
        </p:spPr>
        <p:txBody>
          <a:bodyPr wrap="none" rtlCol="0">
            <a:spAutoFit/>
          </a:bodyPr>
          <a:lstStyle/>
          <a:p>
            <a:r>
              <a:rPr lang="en-US" altLang="zh-CN" sz="2000" dirty="0" smtClean="0">
                <a:latin typeface="华文行楷" pitchFamily="2" charset="-122"/>
                <a:ea typeface="华文行楷" pitchFamily="2" charset="-122"/>
              </a:rPr>
              <a:t>8.2.4-</a:t>
            </a:r>
            <a:r>
              <a:rPr lang="zh-CN" altLang="zh-CN" b="1" dirty="0"/>
              <a:t>附则</a:t>
            </a:r>
            <a:endParaRPr lang="zh-CN" altLang="en-US" sz="2000" dirty="0">
              <a:latin typeface="华文行楷" pitchFamily="2" charset="-122"/>
              <a:ea typeface="华文行楷" pitchFamily="2" charset="-122"/>
            </a:endParaRPr>
          </a:p>
        </p:txBody>
      </p:sp>
      <p:sp>
        <p:nvSpPr>
          <p:cNvPr id="19" name="椭圆 18"/>
          <p:cNvSpPr/>
          <p:nvPr/>
        </p:nvSpPr>
        <p:spPr>
          <a:xfrm>
            <a:off x="8271265" y="2356949"/>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8271265" y="2863052"/>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8271265" y="3263162"/>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8271265" y="3663272"/>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9844492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4072199"/>
            <a:ext cx="2457321" cy="800219"/>
          </a:xfrm>
          <a:prstGeom prst="rect">
            <a:avLst/>
          </a:prstGeom>
          <a:noFill/>
        </p:spPr>
        <p:txBody>
          <a:bodyPr wrap="square" rtlCol="0">
            <a:spAutoFit/>
          </a:bodyPr>
          <a:lstStyle/>
          <a:p>
            <a:r>
              <a:rPr lang="zh-CN" altLang="en-US" sz="2800" b="1" dirty="0"/>
              <a:t>规划</a:t>
            </a:r>
            <a:r>
              <a:rPr lang="zh-CN" altLang="en-US" sz="2800" b="1" dirty="0" smtClean="0"/>
              <a:t>资源管理</a:t>
            </a:r>
            <a:r>
              <a:rPr lang="en-US" altLang="zh-CN" sz="2800" dirty="0" smtClean="0"/>
              <a:t>·</a:t>
            </a:r>
          </a:p>
          <a:p>
            <a:r>
              <a:rPr lang="zh-CN" altLang="zh-CN" dirty="0"/>
              <a:t>资源管理</a:t>
            </a:r>
            <a:r>
              <a:rPr lang="zh-CN" altLang="zh-CN" dirty="0" smtClean="0"/>
              <a:t>计划</a:t>
            </a:r>
            <a:endParaRPr lang="zh-CN" altLang="zh-CN"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8.1</a:t>
            </a:r>
            <a:endParaRPr lang="zh-CN" altLang="en-US" sz="1600" b="1" dirty="0">
              <a:solidFill>
                <a:schemeClr val="tx1"/>
              </a:solidFill>
            </a:endParaRPr>
          </a:p>
        </p:txBody>
      </p:sp>
      <p:graphicFrame>
        <p:nvGraphicFramePr>
          <p:cNvPr id="12" name="表格 11"/>
          <p:cNvGraphicFramePr>
            <a:graphicFrameLocks noGrp="1"/>
          </p:cNvGraphicFramePr>
          <p:nvPr>
            <p:extLst>
              <p:ext uri="{D42A27DB-BD31-4B8C-83A1-F6EECF244321}">
                <p14:modId xmlns:p14="http://schemas.microsoft.com/office/powerpoint/2010/main" val="3344933506"/>
              </p:ext>
            </p:extLst>
          </p:nvPr>
        </p:nvGraphicFramePr>
        <p:xfrm>
          <a:off x="3062797" y="1809619"/>
          <a:ext cx="8238476" cy="4738586"/>
        </p:xfrm>
        <a:graphic>
          <a:graphicData uri="http://schemas.openxmlformats.org/drawingml/2006/table">
            <a:tbl>
              <a:tblPr firstRow="1" firstCol="1" bandRow="1">
                <a:tableStyleId>{5C22544A-7EE6-4342-B048-85BDC9FD1C3A}</a:tableStyleId>
              </a:tblPr>
              <a:tblGrid>
                <a:gridCol w="733349">
                  <a:extLst>
                    <a:ext uri="{9D8B030D-6E8A-4147-A177-3AD203B41FA5}">
                      <a16:colId xmlns:a16="http://schemas.microsoft.com/office/drawing/2014/main" xmlns="" val="2782705369"/>
                    </a:ext>
                  </a:extLst>
                </a:gridCol>
                <a:gridCol w="1502239">
                  <a:extLst>
                    <a:ext uri="{9D8B030D-6E8A-4147-A177-3AD203B41FA5}">
                      <a16:colId xmlns:a16="http://schemas.microsoft.com/office/drawing/2014/main" xmlns="" val="3071034729"/>
                    </a:ext>
                  </a:extLst>
                </a:gridCol>
                <a:gridCol w="1456296">
                  <a:extLst>
                    <a:ext uri="{9D8B030D-6E8A-4147-A177-3AD203B41FA5}">
                      <a16:colId xmlns:a16="http://schemas.microsoft.com/office/drawing/2014/main" xmlns="" val="573692014"/>
                    </a:ext>
                  </a:extLst>
                </a:gridCol>
                <a:gridCol w="2457500">
                  <a:extLst>
                    <a:ext uri="{9D8B030D-6E8A-4147-A177-3AD203B41FA5}">
                      <a16:colId xmlns:a16="http://schemas.microsoft.com/office/drawing/2014/main" xmlns="" val="2948543442"/>
                    </a:ext>
                  </a:extLst>
                </a:gridCol>
                <a:gridCol w="2089092">
                  <a:extLst>
                    <a:ext uri="{9D8B030D-6E8A-4147-A177-3AD203B41FA5}">
                      <a16:colId xmlns:a16="http://schemas.microsoft.com/office/drawing/2014/main" xmlns="" val="3601258608"/>
                    </a:ext>
                  </a:extLst>
                </a:gridCol>
              </a:tblGrid>
              <a:tr h="362644">
                <a:tc>
                  <a:txBody>
                    <a:bodyPr/>
                    <a:lstStyle/>
                    <a:p>
                      <a:pPr algn="ctr">
                        <a:spcAft>
                          <a:spcPts val="0"/>
                        </a:spcAft>
                      </a:pPr>
                      <a:r>
                        <a:rPr lang="zh-CN" sz="2000" kern="0">
                          <a:effectLst/>
                        </a:rPr>
                        <a:t>序号</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0">
                          <a:effectLst/>
                        </a:rPr>
                        <a:t>姓名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0">
                          <a:effectLst/>
                        </a:rPr>
                        <a:t>职位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0">
                          <a:effectLst/>
                        </a:rPr>
                        <a:t>项目工作内容</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09855" algn="ctr">
                        <a:spcAft>
                          <a:spcPts val="0"/>
                        </a:spcAft>
                      </a:pPr>
                      <a:r>
                        <a:rPr lang="zh-CN" sz="2000" kern="0">
                          <a:effectLst/>
                        </a:rPr>
                        <a:t>技能要求</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944706057"/>
                  </a:ext>
                </a:extLst>
              </a:tr>
              <a:tr h="725288">
                <a:tc>
                  <a:txBody>
                    <a:bodyPr/>
                    <a:lstStyle/>
                    <a:p>
                      <a:pPr algn="ctr">
                        <a:spcAft>
                          <a:spcPts val="0"/>
                        </a:spcAft>
                      </a:pPr>
                      <a:r>
                        <a:rPr lang="en-US" sz="2000" kern="0">
                          <a:effectLst/>
                        </a:rPr>
                        <a:t>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0">
                          <a:effectLst/>
                        </a:rPr>
                        <a:t>杨溢</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0">
                          <a:effectLst/>
                        </a:rPr>
                        <a:t>组员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0">
                          <a:effectLst/>
                        </a:rPr>
                        <a:t>项目管理、配置管理</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0">
                          <a:effectLst/>
                        </a:rPr>
                        <a:t>Microsoft Project </a:t>
                      </a:r>
                      <a:r>
                        <a:rPr lang="zh-CN" sz="2000" kern="0">
                          <a:effectLst/>
                        </a:rPr>
                        <a:t>熟练使用、</a:t>
                      </a:r>
                      <a:r>
                        <a:rPr lang="en-US" sz="2000" kern="0">
                          <a:effectLst/>
                        </a:rPr>
                        <a:t>Git</a:t>
                      </a:r>
                      <a:r>
                        <a:rPr lang="zh-CN" sz="2000" kern="0">
                          <a:effectLst/>
                        </a:rPr>
                        <a:t>使用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849665361"/>
                  </a:ext>
                </a:extLst>
              </a:tr>
              <a:tr h="725288">
                <a:tc>
                  <a:txBody>
                    <a:bodyPr/>
                    <a:lstStyle/>
                    <a:p>
                      <a:pPr algn="ctr">
                        <a:spcAft>
                          <a:spcPts val="0"/>
                        </a:spcAft>
                      </a:pPr>
                      <a:r>
                        <a:rPr lang="en-US" sz="2000" kern="0">
                          <a:effectLst/>
                        </a:rPr>
                        <a:t>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0">
                          <a:effectLst/>
                        </a:rPr>
                        <a:t>严翔宇</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0">
                          <a:effectLst/>
                        </a:rPr>
                        <a:t>组员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0">
                          <a:effectLst/>
                        </a:rPr>
                        <a:t>文档编写、</a:t>
                      </a:r>
                      <a:r>
                        <a:rPr lang="zh-CN" sz="2000" kern="100">
                          <a:effectLst/>
                        </a:rPr>
                        <a:t>需求获取员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0">
                          <a:effectLst/>
                        </a:rPr>
                        <a:t>Microsoft Office  </a:t>
                      </a:r>
                      <a:r>
                        <a:rPr lang="zh-CN" sz="2000" kern="0">
                          <a:effectLst/>
                        </a:rPr>
                        <a:t>熟练使用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494010889"/>
                  </a:ext>
                </a:extLst>
              </a:tr>
              <a:tr h="725288">
                <a:tc>
                  <a:txBody>
                    <a:bodyPr/>
                    <a:lstStyle/>
                    <a:p>
                      <a:pPr algn="ctr">
                        <a:spcAft>
                          <a:spcPts val="0"/>
                        </a:spcAft>
                      </a:pPr>
                      <a:r>
                        <a:rPr lang="en-US" sz="2000" kern="0">
                          <a:effectLst/>
                        </a:rPr>
                        <a:t>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0">
                          <a:effectLst/>
                        </a:rPr>
                        <a:t>陈俊杉</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0">
                          <a:effectLst/>
                        </a:rPr>
                        <a:t>组员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0">
                          <a:effectLst/>
                        </a:rPr>
                        <a:t>UI</a:t>
                      </a:r>
                      <a:r>
                        <a:rPr lang="zh-CN" sz="2000" kern="0">
                          <a:effectLst/>
                        </a:rPr>
                        <a:t>设计、</a:t>
                      </a:r>
                      <a:r>
                        <a:rPr lang="zh-CN" sz="2000" kern="100">
                          <a:effectLst/>
                        </a:rPr>
                        <a:t>需求验证员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0">
                          <a:effectLst/>
                        </a:rPr>
                        <a:t>Axure RP</a:t>
                      </a:r>
                      <a:r>
                        <a:rPr lang="zh-CN" sz="2000" kern="0">
                          <a:effectLst/>
                        </a:rPr>
                        <a:t>熟练使用、拥有手工绘图能力</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625243165"/>
                  </a:ext>
                </a:extLst>
              </a:tr>
              <a:tr h="928196">
                <a:tc>
                  <a:txBody>
                    <a:bodyPr/>
                    <a:lstStyle/>
                    <a:p>
                      <a:pPr algn="ctr">
                        <a:spcAft>
                          <a:spcPts val="0"/>
                        </a:spcAft>
                      </a:pPr>
                      <a:r>
                        <a:rPr lang="en-US" sz="2000" kern="0">
                          <a:effectLst/>
                        </a:rPr>
                        <a:t>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0">
                          <a:effectLst/>
                        </a:rPr>
                        <a:t>陈维</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0">
                          <a:effectLst/>
                        </a:rPr>
                        <a:t>组员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0">
                          <a:effectLst/>
                        </a:rPr>
                        <a:t>UML</a:t>
                      </a:r>
                      <a:r>
                        <a:rPr lang="zh-CN" sz="2000" kern="0">
                          <a:effectLst/>
                        </a:rPr>
                        <a:t>分析与建模、</a:t>
                      </a:r>
                      <a:r>
                        <a:rPr lang="zh-CN" sz="2000" kern="100">
                          <a:effectLst/>
                        </a:rPr>
                        <a:t>需求分析员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0">
                          <a:effectLst/>
                        </a:rPr>
                        <a:t>能够使用</a:t>
                      </a:r>
                      <a:r>
                        <a:rPr lang="en-US" sz="2000" kern="0">
                          <a:effectLst/>
                        </a:rPr>
                        <a:t>UML</a:t>
                      </a:r>
                      <a:r>
                        <a:rPr lang="zh-CN" sz="2000" kern="0">
                          <a:effectLst/>
                        </a:rPr>
                        <a:t>相关工具进行作业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196006130"/>
                  </a:ext>
                </a:extLst>
              </a:tr>
              <a:tr h="893658">
                <a:tc>
                  <a:txBody>
                    <a:bodyPr/>
                    <a:lstStyle/>
                    <a:p>
                      <a:pPr algn="ctr">
                        <a:spcAft>
                          <a:spcPts val="0"/>
                        </a:spcAft>
                      </a:pPr>
                      <a:r>
                        <a:rPr lang="en-US" sz="2000" kern="0">
                          <a:effectLst/>
                        </a:rPr>
                        <a:t>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0">
                          <a:effectLst/>
                        </a:rPr>
                        <a:t>陈安侍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0">
                          <a:effectLst/>
                        </a:rPr>
                        <a:t>组长</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0">
                          <a:effectLst/>
                        </a:rPr>
                        <a:t>需求管理</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0" dirty="0">
                          <a:effectLst/>
                        </a:rPr>
                        <a:t>掌握并熟练使用</a:t>
                      </a:r>
                      <a:r>
                        <a:rPr lang="en-US" sz="2000" kern="0" dirty="0">
                          <a:effectLst/>
                        </a:rPr>
                        <a:t>Doors</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861689805"/>
                  </a:ext>
                </a:extLst>
              </a:tr>
            </a:tbl>
          </a:graphicData>
        </a:graphic>
      </p:graphicFrame>
    </p:spTree>
    <p:extLst>
      <p:ext uri="{BB962C8B-B14F-4D97-AF65-F5344CB8AC3E}">
        <p14:creationId xmlns:p14="http://schemas.microsoft.com/office/powerpoint/2010/main" val="35470134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4072199"/>
            <a:ext cx="2457321" cy="523220"/>
          </a:xfrm>
          <a:prstGeom prst="rect">
            <a:avLst/>
          </a:prstGeom>
          <a:noFill/>
        </p:spPr>
        <p:txBody>
          <a:bodyPr wrap="square" rtlCol="0">
            <a:spAutoFit/>
          </a:bodyPr>
          <a:lstStyle/>
          <a:p>
            <a:r>
              <a:rPr lang="zh-CN" altLang="en-US" sz="2800" dirty="0" smtClean="0"/>
              <a:t>团队章程</a:t>
            </a:r>
            <a:r>
              <a:rPr lang="en-US" altLang="zh-CN" sz="2800" dirty="0" smtClean="0"/>
              <a:t>·</a:t>
            </a:r>
            <a:r>
              <a:rPr lang="zh-CN" altLang="en-US" dirty="0" smtClean="0"/>
              <a:t>总则</a:t>
            </a:r>
            <a:endParaRPr lang="zh-CN" altLang="zh-CN"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rPr>
              <a:t>8.2.1</a:t>
            </a:r>
            <a:endParaRPr lang="zh-CN" altLang="en-US" sz="1200" b="1" dirty="0">
              <a:solidFill>
                <a:schemeClr val="tx1"/>
              </a:solidFill>
            </a:endParaRPr>
          </a:p>
        </p:txBody>
      </p:sp>
      <p:graphicFrame>
        <p:nvGraphicFramePr>
          <p:cNvPr id="12" name="表格 11"/>
          <p:cNvGraphicFramePr>
            <a:graphicFrameLocks noGrp="1"/>
          </p:cNvGraphicFramePr>
          <p:nvPr>
            <p:extLst>
              <p:ext uri="{D42A27DB-BD31-4B8C-83A1-F6EECF244321}">
                <p14:modId xmlns:p14="http://schemas.microsoft.com/office/powerpoint/2010/main" val="3538336681"/>
              </p:ext>
            </p:extLst>
          </p:nvPr>
        </p:nvGraphicFramePr>
        <p:xfrm>
          <a:off x="3042390" y="3399079"/>
          <a:ext cx="8128000" cy="2392680"/>
        </p:xfrm>
        <a:graphic>
          <a:graphicData uri="http://schemas.openxmlformats.org/drawingml/2006/table">
            <a:tbl>
              <a:tblPr firstCol="1" bandRow="1">
                <a:tableStyleId>{5C22544A-7EE6-4342-B048-85BDC9FD1C3A}</a:tableStyleId>
              </a:tblPr>
              <a:tblGrid>
                <a:gridCol w="1403658">
                  <a:extLst>
                    <a:ext uri="{9D8B030D-6E8A-4147-A177-3AD203B41FA5}">
                      <a16:colId xmlns:a16="http://schemas.microsoft.com/office/drawing/2014/main" xmlns="" val="2330113124"/>
                    </a:ext>
                  </a:extLst>
                </a:gridCol>
                <a:gridCol w="6724342">
                  <a:extLst>
                    <a:ext uri="{9D8B030D-6E8A-4147-A177-3AD203B41FA5}">
                      <a16:colId xmlns:a16="http://schemas.microsoft.com/office/drawing/2014/main" xmlns="" val="327062429"/>
                    </a:ext>
                  </a:extLst>
                </a:gridCol>
              </a:tblGrid>
              <a:tr h="370840">
                <a:tc>
                  <a:txBody>
                    <a:bodyPr/>
                    <a:lstStyle/>
                    <a:p>
                      <a:r>
                        <a:rPr lang="zh-CN" altLang="zh-CN" sz="1800" b="1" kern="1200" dirty="0" smtClean="0">
                          <a:solidFill>
                            <a:schemeClr val="lt1"/>
                          </a:solidFill>
                          <a:effectLst/>
                          <a:latin typeface="+mn-lt"/>
                          <a:ea typeface="+mn-ea"/>
                          <a:cs typeface="+mn-cs"/>
                        </a:rPr>
                        <a:t>团队名称</a:t>
                      </a:r>
                      <a:endParaRPr lang="zh-CN" altLang="en-US" dirty="0"/>
                    </a:p>
                  </a:txBody>
                  <a:tcPr/>
                </a:tc>
                <a:tc>
                  <a:txBody>
                    <a:bodyPr/>
                    <a:lstStyle/>
                    <a:p>
                      <a:r>
                        <a:rPr lang="en-US" altLang="zh-CN" sz="1800" kern="1200" dirty="0" smtClean="0">
                          <a:solidFill>
                            <a:schemeClr val="dk1"/>
                          </a:solidFill>
                          <a:effectLst/>
                          <a:latin typeface="+mn-lt"/>
                          <a:ea typeface="+mn-ea"/>
                          <a:cs typeface="+mn-cs"/>
                        </a:rPr>
                        <a:t>G13</a:t>
                      </a:r>
                      <a:endParaRPr lang="zh-CN" altLang="en-US" dirty="0"/>
                    </a:p>
                  </a:txBody>
                  <a:tcPr/>
                </a:tc>
                <a:extLst>
                  <a:ext uri="{0D108BD9-81ED-4DB2-BD59-A6C34878D82A}">
                    <a16:rowId xmlns:a16="http://schemas.microsoft.com/office/drawing/2014/main" xmlns="" val="209536702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b="1" kern="1200" dirty="0" smtClean="0">
                          <a:solidFill>
                            <a:schemeClr val="lt1"/>
                          </a:solidFill>
                          <a:effectLst/>
                          <a:latin typeface="+mn-lt"/>
                          <a:ea typeface="+mn-ea"/>
                          <a:cs typeface="+mn-cs"/>
                        </a:rPr>
                        <a:t>团队性质</a:t>
                      </a:r>
                      <a:endParaRPr lang="zh-CN"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团队成员来自软工</a:t>
                      </a:r>
                      <a:r>
                        <a:rPr lang="en-US" altLang="zh-CN" sz="1800" kern="1200" dirty="0" smtClean="0">
                          <a:solidFill>
                            <a:schemeClr val="dk1"/>
                          </a:solidFill>
                          <a:effectLst/>
                          <a:latin typeface="+mn-lt"/>
                          <a:ea typeface="+mn-ea"/>
                          <a:cs typeface="+mn-cs"/>
                        </a:rPr>
                        <a:t>1601</a:t>
                      </a:r>
                      <a:r>
                        <a:rPr lang="zh-CN" altLang="zh-CN" sz="1800" kern="1200" dirty="0" smtClean="0">
                          <a:solidFill>
                            <a:schemeClr val="dk1"/>
                          </a:solidFill>
                          <a:effectLst/>
                          <a:latin typeface="+mn-lt"/>
                          <a:ea typeface="+mn-ea"/>
                          <a:cs typeface="+mn-cs"/>
                        </a:rPr>
                        <a:t>与</a:t>
                      </a:r>
                      <a:r>
                        <a:rPr lang="en-US" altLang="zh-CN" sz="1800" kern="1200" dirty="0" smtClean="0">
                          <a:solidFill>
                            <a:schemeClr val="dk1"/>
                          </a:solidFill>
                          <a:effectLst/>
                          <a:latin typeface="+mn-lt"/>
                          <a:ea typeface="+mn-ea"/>
                          <a:cs typeface="+mn-cs"/>
                        </a:rPr>
                        <a:t>1602</a:t>
                      </a:r>
                      <a:r>
                        <a:rPr lang="zh-CN" altLang="zh-CN" sz="1800" kern="1200" dirty="0" smtClean="0">
                          <a:solidFill>
                            <a:schemeClr val="dk1"/>
                          </a:solidFill>
                          <a:effectLst/>
                          <a:latin typeface="+mn-lt"/>
                          <a:ea typeface="+mn-ea"/>
                          <a:cs typeface="+mn-cs"/>
                        </a:rPr>
                        <a:t>，成员自愿结成一个小组</a:t>
                      </a:r>
                    </a:p>
                  </a:txBody>
                  <a:tcPr/>
                </a:tc>
                <a:extLst>
                  <a:ext uri="{0D108BD9-81ED-4DB2-BD59-A6C34878D82A}">
                    <a16:rowId xmlns:a16="http://schemas.microsoft.com/office/drawing/2014/main" xmlns="" val="344317182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b="1" kern="1200" dirty="0" smtClean="0">
                          <a:solidFill>
                            <a:schemeClr val="lt1"/>
                          </a:solidFill>
                          <a:effectLst/>
                          <a:latin typeface="+mn-lt"/>
                          <a:ea typeface="+mn-ea"/>
                          <a:cs typeface="+mn-cs"/>
                        </a:rPr>
                        <a:t>团队原则</a:t>
                      </a:r>
                      <a:endParaRPr lang="zh-CN"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共同组建一个团队，提高个人能力，加强团队合作的意识，共同提高，一同进步</a:t>
                      </a:r>
                    </a:p>
                  </a:txBody>
                  <a:tcPr/>
                </a:tc>
                <a:extLst>
                  <a:ext uri="{0D108BD9-81ED-4DB2-BD59-A6C34878D82A}">
                    <a16:rowId xmlns:a16="http://schemas.microsoft.com/office/drawing/2014/main" xmlns="" val="8282311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b="1" kern="1200" dirty="0" smtClean="0">
                          <a:solidFill>
                            <a:schemeClr val="lt1"/>
                          </a:solidFill>
                          <a:effectLst/>
                          <a:latin typeface="+mn-lt"/>
                          <a:ea typeface="+mn-ea"/>
                          <a:cs typeface="+mn-cs"/>
                        </a:rPr>
                        <a:t>团队文化</a:t>
                      </a:r>
                      <a:endParaRPr lang="zh-CN"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成员各自发挥优势，共同为团队的未来努力</a:t>
                      </a:r>
                    </a:p>
                  </a:txBody>
                  <a:tcPr/>
                </a:tc>
                <a:extLst>
                  <a:ext uri="{0D108BD9-81ED-4DB2-BD59-A6C34878D82A}">
                    <a16:rowId xmlns:a16="http://schemas.microsoft.com/office/drawing/2014/main" xmlns="" val="34450228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b="1" kern="1200" dirty="0" smtClean="0">
                          <a:solidFill>
                            <a:schemeClr val="lt1"/>
                          </a:solidFill>
                          <a:effectLst/>
                          <a:latin typeface="+mn-lt"/>
                          <a:ea typeface="+mn-ea"/>
                          <a:cs typeface="+mn-cs"/>
                        </a:rPr>
                        <a:t>团队目标</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我们的目标是，在这个团队里面，我们的团队成员能够互相监督、互相学习，共同进步、每个人都能得到提高</a:t>
                      </a:r>
                    </a:p>
                  </a:txBody>
                  <a:tcPr/>
                </a:tc>
                <a:extLst>
                  <a:ext uri="{0D108BD9-81ED-4DB2-BD59-A6C34878D82A}">
                    <a16:rowId xmlns:a16="http://schemas.microsoft.com/office/drawing/2014/main" xmlns="" val="1239042865"/>
                  </a:ext>
                </a:extLst>
              </a:tr>
            </a:tbl>
          </a:graphicData>
        </a:graphic>
      </p:graphicFrame>
      <p:sp>
        <p:nvSpPr>
          <p:cNvPr id="15" name="矩形 14"/>
          <p:cNvSpPr/>
          <p:nvPr/>
        </p:nvSpPr>
        <p:spPr>
          <a:xfrm>
            <a:off x="6462624" y="2741232"/>
            <a:ext cx="1287532" cy="369332"/>
          </a:xfrm>
          <a:prstGeom prst="rect">
            <a:avLst/>
          </a:prstGeom>
        </p:spPr>
        <p:txBody>
          <a:bodyPr wrap="none">
            <a:spAutoFit/>
          </a:bodyPr>
          <a:lstStyle/>
          <a:p>
            <a:r>
              <a:rPr lang="zh-CN" altLang="zh-CN" kern="100" dirty="0">
                <a:latin typeface="Times New Roman" panose="02020603050405020304" pitchFamily="18" charset="0"/>
                <a:cs typeface="Times New Roman" panose="02020603050405020304" pitchFamily="18" charset="0"/>
              </a:rPr>
              <a:t>团队</a:t>
            </a:r>
            <a:r>
              <a:rPr lang="en-US" altLang="zh-CN" kern="100" dirty="0" smtClean="0">
                <a:latin typeface="Times New Roman" panose="02020603050405020304" pitchFamily="18" charset="0"/>
              </a:rPr>
              <a:t>LOGO</a:t>
            </a:r>
            <a:endParaRPr lang="zh-CN" altLang="en-US" dirty="0"/>
          </a:p>
        </p:txBody>
      </p:sp>
      <p:pic>
        <p:nvPicPr>
          <p:cNvPr id="25602" name="图片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2903" y="450325"/>
            <a:ext cx="2466975"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41597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4072199"/>
            <a:ext cx="2457321" cy="523220"/>
          </a:xfrm>
          <a:prstGeom prst="rect">
            <a:avLst/>
          </a:prstGeom>
          <a:noFill/>
        </p:spPr>
        <p:txBody>
          <a:bodyPr wrap="square" rtlCol="0">
            <a:spAutoFit/>
          </a:bodyPr>
          <a:lstStyle/>
          <a:p>
            <a:r>
              <a:rPr lang="zh-CN" altLang="en-US" sz="2800" b="1" dirty="0" smtClean="0"/>
              <a:t>团队章程</a:t>
            </a:r>
            <a:r>
              <a:rPr lang="en-US" altLang="zh-CN" sz="2800" dirty="0" smtClean="0"/>
              <a:t>·</a:t>
            </a:r>
            <a:r>
              <a:rPr lang="zh-CN" altLang="zh-CN" dirty="0"/>
              <a:t>分则</a:t>
            </a:r>
            <a:endParaRPr lang="zh-CN" altLang="en-US" dirty="0">
              <a:latin typeface="华文行楷" pitchFamily="2" charset="-122"/>
              <a:ea typeface="华文行楷" pitchFamily="2" charset="-122"/>
            </a:endParaRPr>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rPr>
              <a:t>8.2.2</a:t>
            </a:r>
            <a:endParaRPr lang="zh-CN" altLang="en-US" sz="1200" b="1" dirty="0">
              <a:solidFill>
                <a:schemeClr val="tx1"/>
              </a:solidFill>
            </a:endParaRPr>
          </a:p>
        </p:txBody>
      </p:sp>
      <p:graphicFrame>
        <p:nvGraphicFramePr>
          <p:cNvPr id="12" name="表格 11"/>
          <p:cNvGraphicFramePr>
            <a:graphicFrameLocks noGrp="1"/>
          </p:cNvGraphicFramePr>
          <p:nvPr>
            <p:extLst>
              <p:ext uri="{D42A27DB-BD31-4B8C-83A1-F6EECF244321}">
                <p14:modId xmlns:p14="http://schemas.microsoft.com/office/powerpoint/2010/main" val="2472294264"/>
              </p:ext>
            </p:extLst>
          </p:nvPr>
        </p:nvGraphicFramePr>
        <p:xfrm>
          <a:off x="3115074" y="952500"/>
          <a:ext cx="8128000" cy="5029200"/>
        </p:xfrm>
        <a:graphic>
          <a:graphicData uri="http://schemas.openxmlformats.org/drawingml/2006/table">
            <a:tbl>
              <a:tblPr firstCol="1" bandRow="1">
                <a:tableStyleId>{5C22544A-7EE6-4342-B048-85BDC9FD1C3A}</a:tableStyleId>
              </a:tblPr>
              <a:tblGrid>
                <a:gridCol w="4064000">
                  <a:extLst>
                    <a:ext uri="{9D8B030D-6E8A-4147-A177-3AD203B41FA5}">
                      <a16:colId xmlns:a16="http://schemas.microsoft.com/office/drawing/2014/main" xmlns="" val="1756068166"/>
                    </a:ext>
                  </a:extLst>
                </a:gridCol>
                <a:gridCol w="4064000">
                  <a:extLst>
                    <a:ext uri="{9D8B030D-6E8A-4147-A177-3AD203B41FA5}">
                      <a16:colId xmlns:a16="http://schemas.microsoft.com/office/drawing/2014/main" xmlns="" val="3013979733"/>
                    </a:ext>
                  </a:extLst>
                </a:gridCol>
              </a:tblGrid>
              <a:tr h="370840">
                <a:tc>
                  <a:txBody>
                    <a:bodyPr/>
                    <a:lstStyle/>
                    <a:p>
                      <a:r>
                        <a:rPr lang="zh-CN" altLang="zh-CN" sz="1800" b="1" kern="1200" dirty="0" smtClean="0">
                          <a:solidFill>
                            <a:schemeClr val="lt1"/>
                          </a:solidFill>
                          <a:effectLst/>
                          <a:latin typeface="+mn-lt"/>
                          <a:ea typeface="+mn-ea"/>
                          <a:cs typeface="+mn-cs"/>
                        </a:rPr>
                        <a:t>成员构成</a:t>
                      </a:r>
                      <a:endParaRPr lang="zh-CN" altLang="en-US" dirty="0"/>
                    </a:p>
                  </a:txBody>
                  <a:tcPr/>
                </a:tc>
                <a:tc>
                  <a:txBody>
                    <a:bodyPr/>
                    <a:lstStyle/>
                    <a:p>
                      <a:r>
                        <a:rPr lang="zh-CN" altLang="zh-CN" sz="1800" kern="1200" dirty="0" smtClean="0">
                          <a:solidFill>
                            <a:schemeClr val="dk1"/>
                          </a:solidFill>
                          <a:effectLst/>
                          <a:latin typeface="+mn-lt"/>
                          <a:ea typeface="+mn-ea"/>
                          <a:cs typeface="+mn-cs"/>
                        </a:rPr>
                        <a:t>团队负责人（</a:t>
                      </a:r>
                      <a:r>
                        <a:rPr lang="en-US" altLang="zh-CN" sz="1800" kern="1200" dirty="0" smtClean="0">
                          <a:solidFill>
                            <a:schemeClr val="dk1"/>
                          </a:solidFill>
                          <a:effectLst/>
                          <a:latin typeface="+mn-lt"/>
                          <a:ea typeface="+mn-ea"/>
                          <a:cs typeface="+mn-cs"/>
                        </a:rPr>
                        <a:t>1</a:t>
                      </a:r>
                      <a:r>
                        <a:rPr lang="zh-CN" altLang="zh-CN" sz="1800" kern="1200" dirty="0" smtClean="0">
                          <a:solidFill>
                            <a:schemeClr val="dk1"/>
                          </a:solidFill>
                          <a:effectLst/>
                          <a:latin typeface="+mn-lt"/>
                          <a:ea typeface="+mn-ea"/>
                          <a:cs typeface="+mn-cs"/>
                        </a:rPr>
                        <a:t>名）</a:t>
                      </a:r>
                    </a:p>
                    <a:p>
                      <a:r>
                        <a:rPr lang="zh-CN" altLang="zh-CN" sz="1800" kern="1200" dirty="0" smtClean="0">
                          <a:solidFill>
                            <a:schemeClr val="dk1"/>
                          </a:solidFill>
                          <a:effectLst/>
                          <a:latin typeface="+mn-lt"/>
                          <a:ea typeface="+mn-ea"/>
                          <a:cs typeface="+mn-cs"/>
                        </a:rPr>
                        <a:t>团队成员（</a:t>
                      </a:r>
                      <a:r>
                        <a:rPr lang="en-US" altLang="zh-CN" sz="1800" kern="1200" dirty="0" smtClean="0">
                          <a:solidFill>
                            <a:schemeClr val="dk1"/>
                          </a:solidFill>
                          <a:effectLst/>
                          <a:latin typeface="+mn-lt"/>
                          <a:ea typeface="+mn-ea"/>
                          <a:cs typeface="+mn-cs"/>
                        </a:rPr>
                        <a:t>4</a:t>
                      </a:r>
                      <a:r>
                        <a:rPr lang="zh-CN" altLang="zh-CN" sz="1800" kern="1200" dirty="0" smtClean="0">
                          <a:solidFill>
                            <a:schemeClr val="dk1"/>
                          </a:solidFill>
                          <a:effectLst/>
                          <a:latin typeface="+mn-lt"/>
                          <a:ea typeface="+mn-ea"/>
                          <a:cs typeface="+mn-cs"/>
                        </a:rPr>
                        <a:t>名）</a:t>
                      </a:r>
                    </a:p>
                  </a:txBody>
                  <a:tcPr/>
                </a:tc>
                <a:extLst>
                  <a:ext uri="{0D108BD9-81ED-4DB2-BD59-A6C34878D82A}">
                    <a16:rowId xmlns:a16="http://schemas.microsoft.com/office/drawing/2014/main" xmlns="" val="829106768"/>
                  </a:ext>
                </a:extLst>
              </a:tr>
              <a:tr h="370840">
                <a:tc>
                  <a:txBody>
                    <a:bodyPr/>
                    <a:lstStyle/>
                    <a:p>
                      <a:r>
                        <a:rPr lang="zh-CN" altLang="zh-CN" sz="1800" b="1" kern="1200" dirty="0" smtClean="0">
                          <a:solidFill>
                            <a:schemeClr val="lt1"/>
                          </a:solidFill>
                          <a:effectLst/>
                          <a:latin typeface="+mn-lt"/>
                          <a:ea typeface="+mn-ea"/>
                          <a:cs typeface="+mn-cs"/>
                        </a:rPr>
                        <a:t>团队权力分配</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团队由负责人领导，分配与协调任务，各成员积极完成任务。团队成员集思广益，反馈关于团队构建的建议，负责人接受反馈并适当调整。各项任务由团队成员共同努力保质保量完成</a:t>
                      </a:r>
                    </a:p>
                  </a:txBody>
                  <a:tcPr/>
                </a:tc>
                <a:extLst>
                  <a:ext uri="{0D108BD9-81ED-4DB2-BD59-A6C34878D82A}">
                    <a16:rowId xmlns:a16="http://schemas.microsoft.com/office/drawing/2014/main" xmlns="" val="611176717"/>
                  </a:ext>
                </a:extLst>
              </a:tr>
              <a:tr h="370840">
                <a:tc>
                  <a:txBody>
                    <a:bodyPr/>
                    <a:lstStyle/>
                    <a:p>
                      <a:r>
                        <a:rPr lang="zh-CN" altLang="zh-CN" sz="1800" b="1" kern="1200" dirty="0" smtClean="0">
                          <a:solidFill>
                            <a:schemeClr val="lt1"/>
                          </a:solidFill>
                          <a:effectLst/>
                          <a:latin typeface="+mn-lt"/>
                          <a:ea typeface="+mn-ea"/>
                          <a:cs typeface="+mn-cs"/>
                        </a:rPr>
                        <a:t>团队会议</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团队会议由团队</a:t>
                      </a:r>
                      <a:r>
                        <a:rPr lang="zh-CN" altLang="en-US" sz="1800" kern="1200" dirty="0" smtClean="0">
                          <a:solidFill>
                            <a:schemeClr val="dk1"/>
                          </a:solidFill>
                          <a:effectLst/>
                          <a:latin typeface="+mn-lt"/>
                          <a:ea typeface="+mn-ea"/>
                          <a:cs typeface="+mn-cs"/>
                        </a:rPr>
                        <a:t>负责人</a:t>
                      </a:r>
                      <a:r>
                        <a:rPr lang="zh-CN" altLang="zh-CN" sz="1800" kern="1200" dirty="0" smtClean="0">
                          <a:solidFill>
                            <a:schemeClr val="dk1"/>
                          </a:solidFill>
                          <a:effectLst/>
                          <a:latin typeface="+mn-lt"/>
                          <a:ea typeface="+mn-ea"/>
                          <a:cs typeface="+mn-cs"/>
                        </a:rPr>
                        <a:t>担当</a:t>
                      </a:r>
                      <a:r>
                        <a:rPr lang="zh-CN" altLang="zh-CN" sz="1800" kern="1200" dirty="0" smtClean="0">
                          <a:solidFill>
                            <a:schemeClr val="dk1"/>
                          </a:solidFill>
                          <a:effectLst/>
                          <a:latin typeface="+mn-lt"/>
                          <a:ea typeface="+mn-ea"/>
                          <a:cs typeface="+mn-cs"/>
                        </a:rPr>
                        <a:t>主持人</a:t>
                      </a:r>
                      <a:r>
                        <a:rPr lang="zh-CN" altLang="zh-CN" sz="1800" kern="1200" dirty="0" smtClean="0">
                          <a:solidFill>
                            <a:schemeClr val="dk1"/>
                          </a:solidFill>
                          <a:effectLst/>
                          <a:latin typeface="+mn-lt"/>
                          <a:ea typeface="+mn-ea"/>
                          <a:cs typeface="+mn-cs"/>
                        </a:rPr>
                        <a:t>，</a:t>
                      </a:r>
                      <a:r>
                        <a:rPr lang="zh-CN" altLang="en-US" sz="1800" kern="1200" dirty="0" smtClean="0">
                          <a:solidFill>
                            <a:schemeClr val="dk1"/>
                          </a:solidFill>
                          <a:effectLst/>
                          <a:latin typeface="+mn-lt"/>
                          <a:ea typeface="+mn-ea"/>
                          <a:cs typeface="+mn-cs"/>
                        </a:rPr>
                        <a:t>要求</a:t>
                      </a:r>
                      <a:r>
                        <a:rPr lang="zh-CN" altLang="zh-CN" sz="1800" kern="1200" dirty="0" smtClean="0">
                          <a:solidFill>
                            <a:schemeClr val="dk1"/>
                          </a:solidFill>
                          <a:effectLst/>
                          <a:latin typeface="+mn-lt"/>
                          <a:ea typeface="+mn-ea"/>
                          <a:cs typeface="+mn-cs"/>
                        </a:rPr>
                        <a:t>每个</a:t>
                      </a:r>
                      <a:r>
                        <a:rPr lang="zh-CN" altLang="zh-CN" sz="1800" kern="1200" dirty="0" smtClean="0">
                          <a:solidFill>
                            <a:schemeClr val="dk1"/>
                          </a:solidFill>
                          <a:effectLst/>
                          <a:latin typeface="+mn-lt"/>
                          <a:ea typeface="+mn-ea"/>
                          <a:cs typeface="+mn-cs"/>
                        </a:rPr>
                        <a:t>成员</a:t>
                      </a:r>
                      <a:r>
                        <a:rPr lang="zh-CN" altLang="zh-CN" sz="1800" kern="1200" dirty="0" smtClean="0">
                          <a:solidFill>
                            <a:schemeClr val="dk1"/>
                          </a:solidFill>
                          <a:effectLst/>
                          <a:latin typeface="+mn-lt"/>
                          <a:ea typeface="+mn-ea"/>
                          <a:cs typeface="+mn-cs"/>
                        </a:rPr>
                        <a:t>都参与其中</a:t>
                      </a:r>
                      <a:r>
                        <a:rPr lang="zh-CN" altLang="en-US" sz="1800" kern="1200" dirty="0" smtClean="0">
                          <a:solidFill>
                            <a:schemeClr val="dk1"/>
                          </a:solidFill>
                          <a:effectLst/>
                          <a:latin typeface="+mn-lt"/>
                          <a:ea typeface="+mn-ea"/>
                          <a:cs typeface="+mn-cs"/>
                        </a:rPr>
                        <a:t>，积极发言，</a:t>
                      </a:r>
                      <a:r>
                        <a:rPr lang="zh-CN" altLang="zh-CN" sz="1800" kern="1200" dirty="0" smtClean="0">
                          <a:solidFill>
                            <a:schemeClr val="dk1"/>
                          </a:solidFill>
                          <a:effectLst/>
                          <a:latin typeface="+mn-lt"/>
                          <a:ea typeface="+mn-ea"/>
                          <a:cs typeface="+mn-cs"/>
                        </a:rPr>
                        <a:t>锻炼</a:t>
                      </a:r>
                      <a:r>
                        <a:rPr lang="zh-CN" altLang="zh-CN" sz="1800" kern="1200" dirty="0" smtClean="0">
                          <a:solidFill>
                            <a:schemeClr val="dk1"/>
                          </a:solidFill>
                          <a:effectLst/>
                          <a:latin typeface="+mn-lt"/>
                          <a:ea typeface="+mn-ea"/>
                          <a:cs typeface="+mn-cs"/>
                        </a:rPr>
                        <a:t>自己。主持人负责商定协调时间，并确保会议内容涵盖会议需要讨论的所有事情。会议形式由当次的主持人决定</a:t>
                      </a:r>
                    </a:p>
                    <a:p>
                      <a:endParaRPr lang="zh-CN" altLang="en-US" dirty="0"/>
                    </a:p>
                  </a:txBody>
                  <a:tcPr/>
                </a:tc>
                <a:extLst>
                  <a:ext uri="{0D108BD9-81ED-4DB2-BD59-A6C34878D82A}">
                    <a16:rowId xmlns:a16="http://schemas.microsoft.com/office/drawing/2014/main" xmlns="" val="3309039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b="1" kern="1200" dirty="0" smtClean="0">
                          <a:solidFill>
                            <a:schemeClr val="lt1"/>
                          </a:solidFill>
                          <a:effectLst/>
                          <a:latin typeface="+mn-lt"/>
                          <a:ea typeface="+mn-ea"/>
                          <a:cs typeface="+mn-cs"/>
                        </a:rPr>
                        <a:t>团队权利</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团队所发出的各项任务和决定，由全体成员共同决定可行性</a:t>
                      </a:r>
                    </a:p>
                    <a:p>
                      <a:endParaRPr lang="zh-CN" altLang="en-US" dirty="0"/>
                    </a:p>
                  </a:txBody>
                  <a:tcPr/>
                </a:tc>
                <a:extLst>
                  <a:ext uri="{0D108BD9-81ED-4DB2-BD59-A6C34878D82A}">
                    <a16:rowId xmlns:a16="http://schemas.microsoft.com/office/drawing/2014/main" xmlns="" val="1592243322"/>
                  </a:ext>
                </a:extLst>
              </a:tr>
            </a:tbl>
          </a:graphicData>
        </a:graphic>
      </p:graphicFrame>
    </p:spTree>
    <p:extLst>
      <p:ext uri="{BB962C8B-B14F-4D97-AF65-F5344CB8AC3E}">
        <p14:creationId xmlns:p14="http://schemas.microsoft.com/office/powerpoint/2010/main" val="8208016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4072199"/>
            <a:ext cx="2457321" cy="800219"/>
          </a:xfrm>
          <a:prstGeom prst="rect">
            <a:avLst/>
          </a:prstGeom>
          <a:noFill/>
        </p:spPr>
        <p:txBody>
          <a:bodyPr wrap="square" rtlCol="0">
            <a:spAutoFit/>
          </a:bodyPr>
          <a:lstStyle/>
          <a:p>
            <a:r>
              <a:rPr lang="zh-CN" altLang="en-US" sz="2800" dirty="0" smtClean="0"/>
              <a:t>团队章程</a:t>
            </a:r>
            <a:r>
              <a:rPr lang="en-US" altLang="zh-CN" sz="2800" dirty="0" smtClean="0"/>
              <a:t>·</a:t>
            </a:r>
            <a:r>
              <a:rPr lang="zh-CN" altLang="en-US" dirty="0"/>
              <a:t>团队管理制度</a:t>
            </a:r>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rPr>
              <a:t>8.2.3</a:t>
            </a:r>
            <a:endParaRPr lang="zh-CN" altLang="en-US" sz="1200" b="1" dirty="0">
              <a:solidFill>
                <a:schemeClr val="tx1"/>
              </a:solidFill>
            </a:endParaRPr>
          </a:p>
        </p:txBody>
      </p:sp>
      <p:graphicFrame>
        <p:nvGraphicFramePr>
          <p:cNvPr id="12" name="表格 11"/>
          <p:cNvGraphicFramePr>
            <a:graphicFrameLocks noGrp="1"/>
          </p:cNvGraphicFramePr>
          <p:nvPr>
            <p:extLst>
              <p:ext uri="{D42A27DB-BD31-4B8C-83A1-F6EECF244321}">
                <p14:modId xmlns:p14="http://schemas.microsoft.com/office/powerpoint/2010/main" val="386163688"/>
              </p:ext>
            </p:extLst>
          </p:nvPr>
        </p:nvGraphicFramePr>
        <p:xfrm>
          <a:off x="3181348" y="352425"/>
          <a:ext cx="8128000" cy="62179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2975684651"/>
                    </a:ext>
                  </a:extLst>
                </a:gridCol>
                <a:gridCol w="2032000">
                  <a:extLst>
                    <a:ext uri="{9D8B030D-6E8A-4147-A177-3AD203B41FA5}">
                      <a16:colId xmlns:a16="http://schemas.microsoft.com/office/drawing/2014/main" xmlns="" val="4132253476"/>
                    </a:ext>
                  </a:extLst>
                </a:gridCol>
                <a:gridCol w="2032000">
                  <a:extLst>
                    <a:ext uri="{9D8B030D-6E8A-4147-A177-3AD203B41FA5}">
                      <a16:colId xmlns:a16="http://schemas.microsoft.com/office/drawing/2014/main" xmlns="" val="2269475173"/>
                    </a:ext>
                  </a:extLst>
                </a:gridCol>
                <a:gridCol w="2032000">
                  <a:extLst>
                    <a:ext uri="{9D8B030D-6E8A-4147-A177-3AD203B41FA5}">
                      <a16:colId xmlns:a16="http://schemas.microsoft.com/office/drawing/2014/main" xmlns="" val="3916199184"/>
                    </a:ext>
                  </a:extLst>
                </a:gridCol>
              </a:tblGrid>
              <a:tr h="284728">
                <a:tc>
                  <a:txBody>
                    <a:bodyPr/>
                    <a:lstStyle/>
                    <a:p>
                      <a:r>
                        <a:rPr lang="zh-CN" altLang="zh-CN" sz="1800" b="1" kern="1200" dirty="0" smtClean="0">
                          <a:solidFill>
                            <a:schemeClr val="lt1"/>
                          </a:solidFill>
                          <a:effectLst/>
                          <a:latin typeface="+mn-lt"/>
                          <a:ea typeface="+mn-ea"/>
                          <a:cs typeface="+mn-cs"/>
                        </a:rPr>
                        <a:t>团队例会</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b="1" kern="1200" dirty="0" smtClean="0">
                          <a:solidFill>
                            <a:schemeClr val="lt1"/>
                          </a:solidFill>
                          <a:effectLst/>
                          <a:latin typeface="+mn-lt"/>
                          <a:ea typeface="+mn-ea"/>
                          <a:cs typeface="+mn-cs"/>
                        </a:rPr>
                        <a:t>沟通机制</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b="1" kern="1200" dirty="0" smtClean="0">
                          <a:solidFill>
                            <a:schemeClr val="lt1"/>
                          </a:solidFill>
                          <a:effectLst/>
                          <a:latin typeface="+mn-lt"/>
                          <a:ea typeface="+mn-ea"/>
                          <a:cs typeface="+mn-cs"/>
                        </a:rPr>
                        <a:t>团队活动</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b="1" kern="1200" dirty="0" smtClean="0">
                          <a:solidFill>
                            <a:schemeClr val="lt1"/>
                          </a:solidFill>
                          <a:effectLst/>
                          <a:latin typeface="+mn-lt"/>
                          <a:ea typeface="+mn-ea"/>
                          <a:cs typeface="+mn-cs"/>
                        </a:rPr>
                        <a:t>团队奖励惩罚措施</a:t>
                      </a:r>
                    </a:p>
                  </a:txBody>
                  <a:tcPr/>
                </a:tc>
                <a:extLst>
                  <a:ext uri="{0D108BD9-81ED-4DB2-BD59-A6C34878D82A}">
                    <a16:rowId xmlns:a16="http://schemas.microsoft.com/office/drawing/2014/main" xmlns="" val="1191936604"/>
                  </a:ext>
                </a:extLst>
              </a:tr>
              <a:tr h="4555642">
                <a:tc>
                  <a:txBody>
                    <a:bodyPr/>
                    <a:lstStyle/>
                    <a:p>
                      <a:r>
                        <a:rPr lang="zh-CN" altLang="en-US" dirty="0" smtClean="0"/>
                        <a:t>（</a:t>
                      </a:r>
                      <a:r>
                        <a:rPr lang="en-US" altLang="zh-CN" dirty="0" smtClean="0"/>
                        <a:t>1</a:t>
                      </a:r>
                      <a:r>
                        <a:rPr lang="zh-CN" altLang="en-US" dirty="0" smtClean="0"/>
                        <a:t>）	会议时间：负责人决定成员在每周的某一特定时间为例会时间。</a:t>
                      </a:r>
                    </a:p>
                    <a:p>
                      <a:r>
                        <a:rPr lang="zh-CN" altLang="en-US" dirty="0" smtClean="0"/>
                        <a:t>（</a:t>
                      </a:r>
                      <a:r>
                        <a:rPr lang="en-US" altLang="zh-CN" dirty="0" smtClean="0"/>
                        <a:t>2</a:t>
                      </a:r>
                      <a:r>
                        <a:rPr lang="zh-CN" altLang="en-US" dirty="0" smtClean="0"/>
                        <a:t>）	会议内容：总结反思在过去的一周中团队成员以及团队构建工作的问题与成果，做到好的方面继续发扬，不好的方面及时改正。</a:t>
                      </a:r>
                    </a:p>
                    <a:p>
                      <a:r>
                        <a:rPr lang="zh-CN" altLang="en-US" dirty="0" smtClean="0"/>
                        <a:t>（</a:t>
                      </a:r>
                      <a:r>
                        <a:rPr lang="en-US" altLang="zh-CN" dirty="0" smtClean="0"/>
                        <a:t>3</a:t>
                      </a:r>
                      <a:r>
                        <a:rPr lang="zh-CN" altLang="en-US" dirty="0" smtClean="0"/>
                        <a:t>）	会议目标：加强团队成员之间的沟通与紧密协同，解决大家遇到的问题。</a:t>
                      </a:r>
                    </a:p>
                    <a:p>
                      <a:r>
                        <a:rPr lang="zh-CN" altLang="en-US" dirty="0" smtClean="0"/>
                        <a:t>（</a:t>
                      </a:r>
                      <a:r>
                        <a:rPr lang="en-US" altLang="zh-CN" dirty="0" smtClean="0"/>
                        <a:t>4</a:t>
                      </a:r>
                      <a:r>
                        <a:rPr lang="zh-CN" altLang="en-US" dirty="0" smtClean="0"/>
                        <a:t>）	会议要求：个团队成员都积极参与，按时参加。</a:t>
                      </a: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目前，团队成员之间已达成共识，以微信群的形式与课下团建进行队员之间的有效沟通。</a:t>
                      </a: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每次团队会议和团建要求各团队成员积极参与，不得无故缺席。对于团队的各项训练，团队成员要全心投入其中，保质保量完成。</a:t>
                      </a:r>
                    </a:p>
                    <a:p>
                      <a:endParaRPr lang="zh-CN" altLang="en-US" dirty="0"/>
                    </a:p>
                  </a:txBody>
                  <a:tcPr/>
                </a:tc>
                <a:tc>
                  <a:txBody>
                    <a:bodyPr/>
                    <a:lstStyle/>
                    <a:p>
                      <a:pPr algn="just">
                        <a:spcAft>
                          <a:spcPts val="0"/>
                        </a:spcAft>
                      </a:pPr>
                      <a:r>
                        <a:rPr lang="zh-CN" altLang="zh-CN" sz="1800" kern="100" dirty="0" smtClean="0">
                          <a:effectLst/>
                          <a:latin typeface="Times New Roman" panose="02020603050405020304" pitchFamily="18" charset="0"/>
                          <a:ea typeface="+mn-ea"/>
                        </a:rPr>
                        <a:t>（</a:t>
                      </a:r>
                      <a:r>
                        <a:rPr lang="en-US" altLang="zh-CN" sz="1800" kern="100" dirty="0" smtClean="0">
                          <a:effectLst/>
                          <a:latin typeface="Times New Roman" panose="02020603050405020304" pitchFamily="18" charset="0"/>
                          <a:ea typeface="+mn-ea"/>
                        </a:rPr>
                        <a:t>1</a:t>
                      </a:r>
                      <a:r>
                        <a:rPr lang="zh-CN" altLang="zh-CN" sz="1800" kern="100" dirty="0" smtClean="0">
                          <a:effectLst/>
                          <a:latin typeface="Times New Roman" panose="02020603050405020304" pitchFamily="18" charset="0"/>
                          <a:ea typeface="+mn-ea"/>
                        </a:rPr>
                        <a:t>）</a:t>
                      </a:r>
                      <a:r>
                        <a:rPr lang="en-US" altLang="zh-CN" sz="1800" kern="100" dirty="0" smtClean="0">
                          <a:effectLst/>
                          <a:latin typeface="Times New Roman" panose="02020603050405020304" pitchFamily="18" charset="0"/>
                          <a:ea typeface="+mn-ea"/>
                        </a:rPr>
                        <a:t>	</a:t>
                      </a:r>
                      <a:r>
                        <a:rPr lang="zh-CN" altLang="zh-CN" sz="1800" kern="100" dirty="0" smtClean="0">
                          <a:effectLst/>
                          <a:latin typeface="Times New Roman" panose="02020603050405020304" pitchFamily="18" charset="0"/>
                          <a:ea typeface="+mn-ea"/>
                        </a:rPr>
                        <a:t>各团队成员在平时工作中积极主动且表现优异者，在绩效考评中加分。</a:t>
                      </a:r>
                    </a:p>
                    <a:p>
                      <a:pPr algn="just">
                        <a:spcAft>
                          <a:spcPts val="0"/>
                        </a:spcAft>
                      </a:pPr>
                      <a:r>
                        <a:rPr lang="zh-CN" altLang="zh-CN" sz="1800" kern="100" dirty="0" smtClean="0">
                          <a:effectLst/>
                          <a:latin typeface="Times New Roman" panose="02020603050405020304" pitchFamily="18" charset="0"/>
                          <a:ea typeface="+mn-ea"/>
                        </a:rPr>
                        <a:t>（</a:t>
                      </a:r>
                      <a:r>
                        <a:rPr lang="en-US" altLang="zh-CN" sz="1800" kern="100" dirty="0" smtClean="0">
                          <a:effectLst/>
                          <a:latin typeface="Times New Roman" panose="02020603050405020304" pitchFamily="18" charset="0"/>
                          <a:ea typeface="+mn-ea"/>
                        </a:rPr>
                        <a:t>2</a:t>
                      </a:r>
                      <a:r>
                        <a:rPr lang="zh-CN" altLang="zh-CN" sz="1800" kern="100" dirty="0" smtClean="0">
                          <a:effectLst/>
                          <a:latin typeface="Times New Roman" panose="02020603050405020304" pitchFamily="18" charset="0"/>
                          <a:ea typeface="+mn-ea"/>
                        </a:rPr>
                        <a:t>）</a:t>
                      </a:r>
                      <a:r>
                        <a:rPr lang="en-US" altLang="zh-CN" sz="1800" kern="100" dirty="0" smtClean="0">
                          <a:effectLst/>
                          <a:latin typeface="Times New Roman" panose="02020603050405020304" pitchFamily="18" charset="0"/>
                          <a:ea typeface="+mn-ea"/>
                        </a:rPr>
                        <a:t>	</a:t>
                      </a:r>
                      <a:r>
                        <a:rPr lang="zh-CN" altLang="zh-CN" sz="1800" kern="100" dirty="0" smtClean="0">
                          <a:effectLst/>
                          <a:latin typeface="Times New Roman" panose="02020603050405020304" pitchFamily="18" charset="0"/>
                          <a:ea typeface="+mn-ea"/>
                        </a:rPr>
                        <a:t>例会或会议有迟到者</a:t>
                      </a:r>
                      <a:r>
                        <a:rPr lang="en-US" altLang="zh-CN" sz="1800" kern="100" dirty="0" smtClean="0">
                          <a:effectLst/>
                          <a:latin typeface="Times New Roman" panose="02020603050405020304" pitchFamily="18" charset="0"/>
                          <a:ea typeface="+mn-ea"/>
                        </a:rPr>
                        <a:t>\</a:t>
                      </a:r>
                      <a:r>
                        <a:rPr lang="zh-CN" altLang="zh-CN" sz="1800" kern="100" dirty="0" smtClean="0">
                          <a:effectLst/>
                          <a:latin typeface="Times New Roman" panose="02020603050405020304" pitchFamily="18" charset="0"/>
                          <a:ea typeface="+mn-ea"/>
                        </a:rPr>
                        <a:t>协作任务推延许久未交者，需要在本周的绩效考评成绩中减分（每超时</a:t>
                      </a:r>
                      <a:r>
                        <a:rPr lang="en-US" altLang="zh-CN" sz="1800" kern="100" dirty="0" smtClean="0">
                          <a:effectLst/>
                          <a:latin typeface="Times New Roman" panose="02020603050405020304" pitchFamily="18" charset="0"/>
                          <a:ea typeface="+mn-ea"/>
                        </a:rPr>
                        <a:t>10</a:t>
                      </a:r>
                      <a:r>
                        <a:rPr lang="zh-CN" altLang="zh-CN" sz="1800" kern="100" dirty="0" smtClean="0">
                          <a:effectLst/>
                          <a:latin typeface="Times New Roman" panose="02020603050405020304" pitchFamily="18" charset="0"/>
                          <a:ea typeface="+mn-ea"/>
                        </a:rPr>
                        <a:t>分钟扣</a:t>
                      </a:r>
                      <a:r>
                        <a:rPr lang="en-US" altLang="zh-CN" sz="1800" kern="100" dirty="0" smtClean="0">
                          <a:effectLst/>
                          <a:latin typeface="Times New Roman" panose="02020603050405020304" pitchFamily="18" charset="0"/>
                          <a:ea typeface="+mn-ea"/>
                        </a:rPr>
                        <a:t>5</a:t>
                      </a:r>
                      <a:r>
                        <a:rPr lang="zh-CN" altLang="zh-CN" sz="1800" kern="100" dirty="0" smtClean="0">
                          <a:effectLst/>
                          <a:latin typeface="Times New Roman" panose="02020603050405020304" pitchFamily="18" charset="0"/>
                          <a:ea typeface="+mn-ea"/>
                        </a:rPr>
                        <a:t>分）</a:t>
                      </a:r>
                    </a:p>
                    <a:p>
                      <a:pPr algn="just">
                        <a:spcAft>
                          <a:spcPts val="0"/>
                        </a:spcAft>
                      </a:pPr>
                      <a:r>
                        <a:rPr lang="en-US" altLang="zh-CN" sz="1800" kern="100" dirty="0" smtClean="0">
                          <a:effectLst/>
                          <a:latin typeface="Times New Roman" panose="02020603050405020304" pitchFamily="18" charset="0"/>
                          <a:ea typeface="+mn-ea"/>
                        </a:rPr>
                        <a:t> </a:t>
                      </a:r>
                      <a:r>
                        <a:rPr lang="zh-CN" altLang="zh-CN" sz="1800" kern="100" dirty="0" smtClean="0">
                          <a:effectLst/>
                          <a:latin typeface="Times New Roman" panose="02020603050405020304" pitchFamily="18" charset="0"/>
                          <a:ea typeface="+mn-ea"/>
                        </a:rPr>
                        <a:t>当然惩罚奖励不是目的，主要是为了给大家一个约束，让大家有个时间观念，能够更有效率地做事。</a:t>
                      </a:r>
                    </a:p>
                    <a:p>
                      <a:endParaRPr lang="zh-CN" altLang="en-US" dirty="0"/>
                    </a:p>
                  </a:txBody>
                  <a:tcPr/>
                </a:tc>
                <a:extLst>
                  <a:ext uri="{0D108BD9-81ED-4DB2-BD59-A6C34878D82A}">
                    <a16:rowId xmlns:a16="http://schemas.microsoft.com/office/drawing/2014/main" xmlns="" val="1000993878"/>
                  </a:ext>
                </a:extLst>
              </a:tr>
            </a:tbl>
          </a:graphicData>
        </a:graphic>
      </p:graphicFrame>
    </p:spTree>
    <p:extLst>
      <p:ext uri="{BB962C8B-B14F-4D97-AF65-F5344CB8AC3E}">
        <p14:creationId xmlns:p14="http://schemas.microsoft.com/office/powerpoint/2010/main" val="20194505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4072199"/>
            <a:ext cx="2457321" cy="523220"/>
          </a:xfrm>
          <a:prstGeom prst="rect">
            <a:avLst/>
          </a:prstGeom>
          <a:noFill/>
        </p:spPr>
        <p:txBody>
          <a:bodyPr wrap="square" rtlCol="0">
            <a:spAutoFit/>
          </a:bodyPr>
          <a:lstStyle/>
          <a:p>
            <a:r>
              <a:rPr lang="zh-CN" altLang="en-US" sz="2800" dirty="0" smtClean="0"/>
              <a:t>团队章程</a:t>
            </a:r>
            <a:r>
              <a:rPr lang="en-US" altLang="zh-CN" sz="2800" dirty="0" smtClean="0"/>
              <a:t>·</a:t>
            </a:r>
            <a:r>
              <a:rPr lang="zh-CN" altLang="en-US" dirty="0"/>
              <a:t>附则</a:t>
            </a:r>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rPr>
              <a:t>8.2.4</a:t>
            </a:r>
            <a:endParaRPr lang="zh-CN" altLang="en-US" sz="1200" b="1" dirty="0">
              <a:solidFill>
                <a:schemeClr val="tx1"/>
              </a:solidFill>
            </a:endParaRPr>
          </a:p>
        </p:txBody>
      </p:sp>
      <p:sp>
        <p:nvSpPr>
          <p:cNvPr id="9" name="矩形 8"/>
          <p:cNvSpPr/>
          <p:nvPr/>
        </p:nvSpPr>
        <p:spPr>
          <a:xfrm>
            <a:off x="3207150" y="2861014"/>
            <a:ext cx="8832730" cy="1815882"/>
          </a:xfrm>
          <a:prstGeom prst="rect">
            <a:avLst/>
          </a:prstGeom>
        </p:spPr>
        <p:txBody>
          <a:bodyPr wrap="square">
            <a:spAutoFit/>
          </a:bodyPr>
          <a:lstStyle/>
          <a:p>
            <a:r>
              <a:rPr lang="zh-CN" altLang="zh-CN" sz="2800" dirty="0"/>
              <a:t>（</a:t>
            </a:r>
            <a:r>
              <a:rPr lang="en-US" altLang="zh-CN" sz="2800" dirty="0"/>
              <a:t>1</a:t>
            </a:r>
            <a:r>
              <a:rPr lang="zh-CN" altLang="zh-CN" sz="2800" dirty="0"/>
              <a:t>）本章程由团队制作，经由负责人核准，更改需经过二分之一以上人数同意</a:t>
            </a:r>
          </a:p>
          <a:p>
            <a:r>
              <a:rPr lang="zh-CN" altLang="zh-CN" sz="2800" dirty="0"/>
              <a:t>（</a:t>
            </a:r>
            <a:r>
              <a:rPr lang="en-US" altLang="zh-CN" sz="2800" dirty="0"/>
              <a:t>2</a:t>
            </a:r>
            <a:r>
              <a:rPr lang="zh-CN" altLang="zh-CN" sz="2800" dirty="0"/>
              <a:t>）本章程自核准之日生效</a:t>
            </a:r>
          </a:p>
          <a:p>
            <a:r>
              <a:rPr lang="zh-CN" altLang="zh-CN" sz="2800" dirty="0"/>
              <a:t>（</a:t>
            </a:r>
            <a:r>
              <a:rPr lang="en-US" altLang="zh-CN" sz="2800" dirty="0"/>
              <a:t>3</a:t>
            </a:r>
            <a:r>
              <a:rPr lang="zh-CN" altLang="zh-CN" sz="2800" dirty="0"/>
              <a:t>）本章程最终解释权归团队所有</a:t>
            </a:r>
          </a:p>
        </p:txBody>
      </p:sp>
    </p:spTree>
    <p:extLst>
      <p:ext uri="{BB962C8B-B14F-4D97-AF65-F5344CB8AC3E}">
        <p14:creationId xmlns:p14="http://schemas.microsoft.com/office/powerpoint/2010/main" val="36794255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4072199"/>
            <a:ext cx="2457321" cy="800219"/>
          </a:xfrm>
          <a:prstGeom prst="rect">
            <a:avLst/>
          </a:prstGeom>
          <a:noFill/>
        </p:spPr>
        <p:txBody>
          <a:bodyPr wrap="square" rtlCol="0">
            <a:spAutoFit/>
          </a:bodyPr>
          <a:lstStyle/>
          <a:p>
            <a:r>
              <a:rPr lang="zh-CN" altLang="en-US" sz="2800" dirty="0"/>
              <a:t>团队建设</a:t>
            </a:r>
            <a:r>
              <a:rPr lang="en-US" altLang="zh-CN" sz="2800" dirty="0" smtClean="0"/>
              <a:t>·</a:t>
            </a:r>
          </a:p>
          <a:p>
            <a:r>
              <a:rPr lang="zh-CN" altLang="en-US" dirty="0"/>
              <a:t>培训</a:t>
            </a:r>
            <a:r>
              <a:rPr lang="zh-CN" altLang="en-US" dirty="0" smtClean="0"/>
              <a:t>计划</a:t>
            </a:r>
            <a:r>
              <a:rPr lang="en-US" altLang="zh-CN" dirty="0" smtClean="0"/>
              <a:t>(</a:t>
            </a:r>
            <a:r>
              <a:rPr lang="zh-CN" altLang="en-US" dirty="0"/>
              <a:t>概览</a:t>
            </a:r>
            <a:r>
              <a:rPr lang="zh-CN" altLang="en-US" dirty="0" smtClean="0"/>
              <a:t>）</a:t>
            </a:r>
            <a:endParaRPr lang="zh-CN" altLang="zh-CN"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8.3</a:t>
            </a:r>
            <a:endParaRPr lang="zh-CN" altLang="en-US" sz="1600" b="1" dirty="0">
              <a:solidFill>
                <a:schemeClr val="tx1"/>
              </a:solidFill>
            </a:endParaRPr>
          </a:p>
        </p:txBody>
      </p:sp>
      <p:graphicFrame>
        <p:nvGraphicFramePr>
          <p:cNvPr id="15" name="表格 14"/>
          <p:cNvGraphicFramePr>
            <a:graphicFrameLocks noGrp="1"/>
          </p:cNvGraphicFramePr>
          <p:nvPr>
            <p:extLst>
              <p:ext uri="{D42A27DB-BD31-4B8C-83A1-F6EECF244321}">
                <p14:modId xmlns:p14="http://schemas.microsoft.com/office/powerpoint/2010/main" val="3606398355"/>
              </p:ext>
            </p:extLst>
          </p:nvPr>
        </p:nvGraphicFramePr>
        <p:xfrm>
          <a:off x="4000870" y="959952"/>
          <a:ext cx="6027938" cy="4040764"/>
        </p:xfrm>
        <a:graphic>
          <a:graphicData uri="http://schemas.openxmlformats.org/drawingml/2006/table">
            <a:tbl>
              <a:tblPr firstRow="1" firstCol="1" bandRow="1">
                <a:tableStyleId>{5C22544A-7EE6-4342-B048-85BDC9FD1C3A}</a:tableStyleId>
              </a:tblPr>
              <a:tblGrid>
                <a:gridCol w="1022176">
                  <a:extLst>
                    <a:ext uri="{9D8B030D-6E8A-4147-A177-3AD203B41FA5}">
                      <a16:colId xmlns:a16="http://schemas.microsoft.com/office/drawing/2014/main" xmlns="" val="2292080387"/>
                    </a:ext>
                  </a:extLst>
                </a:gridCol>
                <a:gridCol w="2093890">
                  <a:extLst>
                    <a:ext uri="{9D8B030D-6E8A-4147-A177-3AD203B41FA5}">
                      <a16:colId xmlns:a16="http://schemas.microsoft.com/office/drawing/2014/main" xmlns="" val="899202465"/>
                    </a:ext>
                  </a:extLst>
                </a:gridCol>
                <a:gridCol w="2911872">
                  <a:extLst>
                    <a:ext uri="{9D8B030D-6E8A-4147-A177-3AD203B41FA5}">
                      <a16:colId xmlns:a16="http://schemas.microsoft.com/office/drawing/2014/main" xmlns="" val="3417154056"/>
                    </a:ext>
                  </a:extLst>
                </a:gridCol>
              </a:tblGrid>
              <a:tr h="336064">
                <a:tc>
                  <a:txBody>
                    <a:bodyPr/>
                    <a:lstStyle/>
                    <a:p>
                      <a:pPr algn="ctr">
                        <a:spcAft>
                          <a:spcPts val="0"/>
                        </a:spcAft>
                      </a:pPr>
                      <a:r>
                        <a:rPr lang="zh-CN" sz="1800" kern="0">
                          <a:effectLst/>
                        </a:rPr>
                        <a:t>序号</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姓名</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109855" algn="ctr">
                        <a:spcAft>
                          <a:spcPts val="0"/>
                        </a:spcAft>
                      </a:pPr>
                      <a:r>
                        <a:rPr lang="zh-CN" sz="1800" kern="0">
                          <a:effectLst/>
                        </a:rPr>
                        <a:t>技能要求</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997288852"/>
                  </a:ext>
                </a:extLst>
              </a:tr>
              <a:tr h="672127">
                <a:tc>
                  <a:txBody>
                    <a:bodyPr/>
                    <a:lstStyle/>
                    <a:p>
                      <a:pPr algn="ctr">
                        <a:spcAft>
                          <a:spcPts val="0"/>
                        </a:spcAft>
                      </a:pPr>
                      <a:r>
                        <a:rPr lang="en-US" sz="1800" kern="0">
                          <a:effectLst/>
                        </a:rPr>
                        <a:t>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杨溢</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en-US" sz="1800" kern="0">
                          <a:effectLst/>
                        </a:rPr>
                        <a:t>Microsoft Project </a:t>
                      </a:r>
                      <a:r>
                        <a:rPr lang="zh-CN" sz="1800" kern="0">
                          <a:effectLst/>
                        </a:rPr>
                        <a:t>熟练使用、</a:t>
                      </a:r>
                      <a:r>
                        <a:rPr lang="en-US" sz="1800" kern="0">
                          <a:effectLst/>
                        </a:rPr>
                        <a:t>Git</a:t>
                      </a:r>
                      <a:r>
                        <a:rPr lang="zh-CN" sz="1800" kern="0">
                          <a:effectLst/>
                        </a:rPr>
                        <a:t>使用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63361463"/>
                  </a:ext>
                </a:extLst>
              </a:tr>
              <a:tr h="672127">
                <a:tc>
                  <a:txBody>
                    <a:bodyPr/>
                    <a:lstStyle/>
                    <a:p>
                      <a:pPr algn="ctr">
                        <a:spcAft>
                          <a:spcPts val="0"/>
                        </a:spcAft>
                      </a:pPr>
                      <a:r>
                        <a:rPr lang="en-US" sz="1800" kern="0">
                          <a:effectLst/>
                        </a:rPr>
                        <a:t>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严翔宇</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en-US" sz="1800" kern="0">
                          <a:effectLst/>
                        </a:rPr>
                        <a:t>Microsoft Office  </a:t>
                      </a:r>
                      <a:r>
                        <a:rPr lang="zh-CN" sz="1800" kern="0">
                          <a:effectLst/>
                        </a:rPr>
                        <a:t>熟练使用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55978509"/>
                  </a:ext>
                </a:extLst>
              </a:tr>
              <a:tr h="672127">
                <a:tc>
                  <a:txBody>
                    <a:bodyPr/>
                    <a:lstStyle/>
                    <a:p>
                      <a:pPr algn="ctr">
                        <a:spcAft>
                          <a:spcPts val="0"/>
                        </a:spcAft>
                      </a:pPr>
                      <a:r>
                        <a:rPr lang="en-US" sz="1800" kern="0">
                          <a:effectLst/>
                        </a:rPr>
                        <a:t>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陈俊杉</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en-US" sz="1800" kern="0">
                          <a:effectLst/>
                        </a:rPr>
                        <a:t>Axure RP</a:t>
                      </a:r>
                      <a:r>
                        <a:rPr lang="zh-CN" sz="1800" kern="0">
                          <a:effectLst/>
                        </a:rPr>
                        <a:t>熟练使用、拥有手工绘图能力</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467237679"/>
                  </a:ext>
                </a:extLst>
              </a:tr>
              <a:tr h="860163">
                <a:tc>
                  <a:txBody>
                    <a:bodyPr/>
                    <a:lstStyle/>
                    <a:p>
                      <a:pPr algn="ctr">
                        <a:spcAft>
                          <a:spcPts val="0"/>
                        </a:spcAft>
                      </a:pPr>
                      <a:r>
                        <a:rPr lang="en-US" sz="1800" kern="0">
                          <a:effectLst/>
                        </a:rPr>
                        <a:t>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陈维</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zh-CN" sz="1800" kern="0">
                          <a:effectLst/>
                        </a:rPr>
                        <a:t>能够使用</a:t>
                      </a:r>
                      <a:r>
                        <a:rPr lang="en-US" sz="1800" kern="0">
                          <a:effectLst/>
                        </a:rPr>
                        <a:t>UML</a:t>
                      </a:r>
                      <a:r>
                        <a:rPr lang="zh-CN" sz="1800" kern="0">
                          <a:effectLst/>
                        </a:rPr>
                        <a:t>相关工具进行作业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3084609822"/>
                  </a:ext>
                </a:extLst>
              </a:tr>
              <a:tr h="828156">
                <a:tc>
                  <a:txBody>
                    <a:bodyPr/>
                    <a:lstStyle/>
                    <a:p>
                      <a:pPr algn="ctr">
                        <a:spcAft>
                          <a:spcPts val="0"/>
                        </a:spcAft>
                      </a:pPr>
                      <a:r>
                        <a:rPr lang="en-US" sz="1800" kern="0">
                          <a:effectLst/>
                        </a:rPr>
                        <a:t>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陈安侍</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zh-CN" sz="1800" kern="0" dirty="0">
                          <a:effectLst/>
                        </a:rPr>
                        <a:t>掌握并熟练使用</a:t>
                      </a:r>
                      <a:r>
                        <a:rPr lang="en-US" sz="1800" kern="0" dirty="0">
                          <a:effectLst/>
                        </a:rPr>
                        <a:t>Doors</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2762431105"/>
                  </a:ext>
                </a:extLst>
              </a:tr>
            </a:tbl>
          </a:graphicData>
        </a:graphic>
      </p:graphicFrame>
      <p:sp>
        <p:nvSpPr>
          <p:cNvPr id="16" name="矩形 15"/>
          <p:cNvSpPr/>
          <p:nvPr/>
        </p:nvSpPr>
        <p:spPr>
          <a:xfrm>
            <a:off x="4000870" y="5000716"/>
            <a:ext cx="6096000" cy="1200329"/>
          </a:xfrm>
          <a:prstGeom prst="rect">
            <a:avLst/>
          </a:prstGeom>
        </p:spPr>
        <p:txBody>
          <a:bodyPr>
            <a:spAutoFit/>
          </a:bodyPr>
          <a:lstStyle/>
          <a:p>
            <a:pPr indent="266700" algn="just">
              <a:spcAft>
                <a:spcPts val="0"/>
              </a:spcAft>
            </a:pPr>
            <a:r>
              <a:rPr lang="zh-CN" altLang="zh-CN" kern="100" dirty="0">
                <a:latin typeface="Calibri" panose="020F0502020204030204" pitchFamily="34" charset="0"/>
                <a:cs typeface="Times New Roman" panose="02020603050405020304" pitchFamily="18" charset="0"/>
              </a:rPr>
              <a:t>鉴于大部分成员的技能均处于未接触或未熟练掌握，人员对于技能的培训同学校课程安排，要求在项目需要使用某项技能之前能够掌握该技能使用，并在后续使用中熟练掌握。</a:t>
            </a:r>
          </a:p>
        </p:txBody>
      </p:sp>
    </p:spTree>
    <p:extLst>
      <p:ext uri="{BB962C8B-B14F-4D97-AF65-F5344CB8AC3E}">
        <p14:creationId xmlns:p14="http://schemas.microsoft.com/office/powerpoint/2010/main" val="56712927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p:nvPr/>
        </p:nvSpPr>
        <p:spPr>
          <a:xfrm>
            <a:off x="1110199" y="1630245"/>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548345" y="1097011"/>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33785" y="3185506"/>
            <a:ext cx="2452347" cy="769441"/>
          </a:xfrm>
          <a:prstGeom prst="rect">
            <a:avLst/>
          </a:prstGeom>
          <a:noFill/>
        </p:spPr>
        <p:txBody>
          <a:bodyPr wrap="square" rtlCol="0">
            <a:spAutoFit/>
          </a:bodyPr>
          <a:lstStyle/>
          <a:p>
            <a:pPr algn="ctr"/>
            <a:r>
              <a:rPr lang="zh-CN" altLang="en-US" sz="4400" b="1" dirty="0"/>
              <a:t>沟通</a:t>
            </a:r>
            <a:r>
              <a:rPr lang="zh-CN" altLang="en-US" sz="4400" b="1" dirty="0" smtClean="0"/>
              <a:t>管理</a:t>
            </a:r>
            <a:endParaRPr lang="zh-CN" altLang="en-US" sz="4400" b="1" dirty="0"/>
          </a:p>
        </p:txBody>
      </p:sp>
      <p:sp>
        <p:nvSpPr>
          <p:cNvPr id="7" name="正五边形 6"/>
          <p:cNvSpPr/>
          <p:nvPr/>
        </p:nvSpPr>
        <p:spPr>
          <a:xfrm>
            <a:off x="3986132" y="1450820"/>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solidFill>
                  <a:schemeClr val="tx1"/>
                </a:solidFill>
              </a:rPr>
              <a:t>9</a:t>
            </a:r>
            <a:endParaRPr lang="zh-CN" altLang="en-US" sz="3200" b="1" dirty="0">
              <a:solidFill>
                <a:schemeClr val="tx1"/>
              </a:solidFill>
            </a:endParaRPr>
          </a:p>
        </p:txBody>
      </p:sp>
      <p:cxnSp>
        <p:nvCxnSpPr>
          <p:cNvPr id="20" name="直接连接符 19"/>
          <p:cNvCxnSpPr>
            <a:endCxn id="23" idx="0"/>
          </p:cNvCxnSpPr>
          <p:nvPr/>
        </p:nvCxnSpPr>
        <p:spPr>
          <a:xfrm>
            <a:off x="7119257" y="1222310"/>
            <a:ext cx="6033" cy="730896"/>
          </a:xfrm>
          <a:prstGeom prst="line">
            <a:avLst/>
          </a:prstGeom>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7066974" y="1222309"/>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7641772" y="1095959"/>
            <a:ext cx="4047903"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9.1-</a:t>
            </a:r>
            <a:r>
              <a:rPr lang="zh-CN" altLang="en-US" sz="2400" dirty="0">
                <a:latin typeface="华文行楷" pitchFamily="2" charset="-122"/>
                <a:ea typeface="华文行楷" pitchFamily="2" charset="-122"/>
              </a:rPr>
              <a:t>开发者与用户的沟通计划</a:t>
            </a:r>
          </a:p>
        </p:txBody>
      </p:sp>
      <p:sp>
        <p:nvSpPr>
          <p:cNvPr id="23" name="椭圆 22"/>
          <p:cNvSpPr/>
          <p:nvPr/>
        </p:nvSpPr>
        <p:spPr>
          <a:xfrm>
            <a:off x="7066974" y="1953206"/>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7641772" y="1780689"/>
            <a:ext cx="3207929"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9.2-</a:t>
            </a:r>
            <a:r>
              <a:rPr lang="zh-CN" altLang="en-US" sz="2400" dirty="0">
                <a:latin typeface="华文行楷" pitchFamily="2" charset="-122"/>
                <a:ea typeface="华文行楷" pitchFamily="2" charset="-122"/>
              </a:rPr>
              <a:t>开发者的内部沟通</a:t>
            </a:r>
          </a:p>
        </p:txBody>
      </p:sp>
    </p:spTree>
    <p:extLst>
      <p:ext uri="{BB962C8B-B14F-4D97-AF65-F5344CB8AC3E}">
        <p14:creationId xmlns:p14="http://schemas.microsoft.com/office/powerpoint/2010/main" val="407374075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4072199"/>
            <a:ext cx="2457321" cy="954107"/>
          </a:xfrm>
          <a:prstGeom prst="rect">
            <a:avLst/>
          </a:prstGeom>
          <a:noFill/>
        </p:spPr>
        <p:txBody>
          <a:bodyPr wrap="square" rtlCol="0">
            <a:spAutoFit/>
          </a:bodyPr>
          <a:lstStyle/>
          <a:p>
            <a:r>
              <a:rPr lang="zh-CN" altLang="en-US" sz="2800" dirty="0"/>
              <a:t>开发者与用户的沟通计划</a:t>
            </a:r>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9.1</a:t>
            </a:r>
            <a:endParaRPr lang="zh-CN" altLang="en-US" sz="1600" b="1" dirty="0">
              <a:solidFill>
                <a:schemeClr val="tx1"/>
              </a:solidFill>
            </a:endParaRPr>
          </a:p>
        </p:txBody>
      </p:sp>
      <p:sp>
        <p:nvSpPr>
          <p:cNvPr id="9" name="矩形 8"/>
          <p:cNvSpPr/>
          <p:nvPr/>
        </p:nvSpPr>
        <p:spPr>
          <a:xfrm>
            <a:off x="4397406" y="2063704"/>
            <a:ext cx="6096000" cy="923330"/>
          </a:xfrm>
          <a:prstGeom prst="rect">
            <a:avLst/>
          </a:prstGeom>
        </p:spPr>
        <p:txBody>
          <a:bodyPr>
            <a:spAutoFit/>
          </a:bodyPr>
          <a:lstStyle/>
          <a:p>
            <a:pPr lvl="0" algn="just">
              <a:spcAft>
                <a:spcPts val="0"/>
              </a:spcAft>
            </a:pPr>
            <a:r>
              <a:rPr lang="en-US" altLang="zh-CN" kern="100" dirty="0" smtClean="0">
                <a:latin typeface="Calibri" panose="020F0502020204030204" pitchFamily="34" charset="0"/>
                <a:cs typeface="Times New Roman" panose="02020603050405020304" pitchFamily="18" charset="0"/>
              </a:rPr>
              <a:t>	</a:t>
            </a:r>
            <a:r>
              <a:rPr lang="zh-CN" altLang="zh-CN" kern="100" dirty="0" smtClean="0">
                <a:latin typeface="Calibri" panose="020F0502020204030204" pitchFamily="34" charset="0"/>
                <a:cs typeface="Times New Roman" panose="02020603050405020304" pitchFamily="18" charset="0"/>
              </a:rPr>
              <a:t>在</a:t>
            </a:r>
            <a:r>
              <a:rPr lang="zh-CN" altLang="zh-CN" kern="100" dirty="0">
                <a:latin typeface="Calibri" panose="020F0502020204030204" pitchFamily="34" charset="0"/>
                <a:cs typeface="Times New Roman" panose="02020603050405020304" pitchFamily="18" charset="0"/>
              </a:rPr>
              <a:t>这个项目中，用户为学生和老师以及管理员，对于外部而言，我们要对学生和老师的需求进行沟通，沟通次数至少为两次。</a:t>
            </a:r>
          </a:p>
        </p:txBody>
      </p:sp>
      <p:graphicFrame>
        <p:nvGraphicFramePr>
          <p:cNvPr id="12" name="表格 11"/>
          <p:cNvGraphicFramePr>
            <a:graphicFrameLocks noGrp="1"/>
          </p:cNvGraphicFramePr>
          <p:nvPr>
            <p:extLst>
              <p:ext uri="{D42A27DB-BD31-4B8C-83A1-F6EECF244321}">
                <p14:modId xmlns:p14="http://schemas.microsoft.com/office/powerpoint/2010/main" val="2530743399"/>
              </p:ext>
            </p:extLst>
          </p:nvPr>
        </p:nvGraphicFramePr>
        <p:xfrm>
          <a:off x="3381406" y="2965716"/>
          <a:ext cx="8128000" cy="2021840"/>
        </p:xfrm>
        <a:graphic>
          <a:graphicData uri="http://schemas.openxmlformats.org/drawingml/2006/table">
            <a:tbl>
              <a:tblPr firstCol="1" bandRow="1">
                <a:tableStyleId>{5C22544A-7EE6-4342-B048-85BDC9FD1C3A}</a:tableStyleId>
              </a:tblPr>
              <a:tblGrid>
                <a:gridCol w="4064000">
                  <a:extLst>
                    <a:ext uri="{9D8B030D-6E8A-4147-A177-3AD203B41FA5}">
                      <a16:colId xmlns:a16="http://schemas.microsoft.com/office/drawing/2014/main" xmlns="" val="880853941"/>
                    </a:ext>
                  </a:extLst>
                </a:gridCol>
                <a:gridCol w="4064000">
                  <a:extLst>
                    <a:ext uri="{9D8B030D-6E8A-4147-A177-3AD203B41FA5}">
                      <a16:colId xmlns:a16="http://schemas.microsoft.com/office/drawing/2014/main" xmlns="" val="2062257947"/>
                    </a:ext>
                  </a:extLst>
                </a:gridCol>
              </a:tblGrid>
              <a:tr h="370840">
                <a:tc>
                  <a:txBody>
                    <a:bodyPr/>
                    <a:lstStyle/>
                    <a:p>
                      <a:r>
                        <a:rPr lang="zh-CN" altLang="zh-CN" sz="1800" b="1" kern="1200" dirty="0" smtClean="0">
                          <a:solidFill>
                            <a:schemeClr val="lt1"/>
                          </a:solidFill>
                          <a:effectLst/>
                          <a:latin typeface="+mn-lt"/>
                          <a:ea typeface="+mn-ea"/>
                          <a:cs typeface="+mn-cs"/>
                        </a:rPr>
                        <a:t>沟通对象</a:t>
                      </a:r>
                      <a:endParaRPr lang="zh-CN" altLang="en-US" dirty="0"/>
                    </a:p>
                  </a:txBody>
                  <a:tcPr/>
                </a:tc>
                <a:tc>
                  <a:txBody>
                    <a:bodyPr/>
                    <a:lstStyle/>
                    <a:p>
                      <a:r>
                        <a:rPr lang="zh-CN" altLang="en-US" sz="1800" kern="1200" dirty="0" smtClean="0">
                          <a:solidFill>
                            <a:schemeClr val="dk1"/>
                          </a:solidFill>
                          <a:effectLst/>
                          <a:latin typeface="+mn-lt"/>
                          <a:ea typeface="+mn-ea"/>
                          <a:cs typeface="+mn-cs"/>
                        </a:rPr>
                        <a:t>项目发起者以及</a:t>
                      </a:r>
                      <a:r>
                        <a:rPr lang="zh-CN" altLang="zh-CN" sz="1800" kern="1200" dirty="0" smtClean="0">
                          <a:solidFill>
                            <a:schemeClr val="dk1"/>
                          </a:solidFill>
                          <a:effectLst/>
                          <a:latin typeface="+mn-lt"/>
                          <a:ea typeface="+mn-ea"/>
                          <a:cs typeface="+mn-cs"/>
                        </a:rPr>
                        <a:t>用户</a:t>
                      </a:r>
                      <a:endParaRPr lang="zh-CN" altLang="en-US" dirty="0"/>
                    </a:p>
                  </a:txBody>
                  <a:tcPr/>
                </a:tc>
                <a:extLst>
                  <a:ext uri="{0D108BD9-81ED-4DB2-BD59-A6C34878D82A}">
                    <a16:rowId xmlns:a16="http://schemas.microsoft.com/office/drawing/2014/main" xmlns="" val="2693865878"/>
                  </a:ext>
                </a:extLst>
              </a:tr>
              <a:tr h="370840">
                <a:tc>
                  <a:txBody>
                    <a:bodyPr/>
                    <a:lstStyle/>
                    <a:p>
                      <a:r>
                        <a:rPr lang="zh-CN" altLang="zh-CN" sz="1800" b="1" kern="1200" dirty="0" smtClean="0">
                          <a:solidFill>
                            <a:schemeClr val="lt1"/>
                          </a:solidFill>
                          <a:effectLst/>
                          <a:latin typeface="+mn-lt"/>
                          <a:ea typeface="+mn-ea"/>
                          <a:cs typeface="+mn-cs"/>
                        </a:rPr>
                        <a:t>沟通途径</a:t>
                      </a:r>
                      <a:endParaRPr lang="zh-CN" altLang="en-US" dirty="0"/>
                    </a:p>
                  </a:txBody>
                  <a:tcPr/>
                </a:tc>
                <a:tc>
                  <a:txBody>
                    <a:bodyPr/>
                    <a:lstStyle/>
                    <a:p>
                      <a:r>
                        <a:rPr lang="zh-CN" altLang="zh-CN" sz="1800" kern="1200" dirty="0" smtClean="0">
                          <a:solidFill>
                            <a:schemeClr val="dk1"/>
                          </a:solidFill>
                          <a:effectLst/>
                          <a:latin typeface="+mn-lt"/>
                          <a:ea typeface="+mn-ea"/>
                          <a:cs typeface="+mn-cs"/>
                        </a:rPr>
                        <a:t>电子邮箱、微信、</a:t>
                      </a:r>
                      <a:r>
                        <a:rPr lang="en-US" altLang="zh-CN" sz="1800" kern="1200" dirty="0" err="1" smtClean="0">
                          <a:solidFill>
                            <a:schemeClr val="dk1"/>
                          </a:solidFill>
                          <a:effectLst/>
                          <a:latin typeface="+mn-lt"/>
                          <a:ea typeface="+mn-ea"/>
                          <a:cs typeface="+mn-cs"/>
                        </a:rPr>
                        <a:t>qq</a:t>
                      </a:r>
                      <a:r>
                        <a:rPr lang="zh-CN" altLang="zh-CN" sz="1800" kern="1200" dirty="0" smtClean="0">
                          <a:solidFill>
                            <a:schemeClr val="dk1"/>
                          </a:solidFill>
                          <a:effectLst/>
                          <a:latin typeface="+mn-lt"/>
                          <a:ea typeface="+mn-ea"/>
                          <a:cs typeface="+mn-cs"/>
                        </a:rPr>
                        <a:t>、短信、电话及面对面。</a:t>
                      </a:r>
                      <a:endParaRPr lang="zh-CN" altLang="en-US" dirty="0"/>
                    </a:p>
                  </a:txBody>
                  <a:tcPr/>
                </a:tc>
                <a:extLst>
                  <a:ext uri="{0D108BD9-81ED-4DB2-BD59-A6C34878D82A}">
                    <a16:rowId xmlns:a16="http://schemas.microsoft.com/office/drawing/2014/main" xmlns="" val="390882445"/>
                  </a:ext>
                </a:extLst>
              </a:tr>
              <a:tr h="370840">
                <a:tc>
                  <a:txBody>
                    <a:bodyPr/>
                    <a:lstStyle/>
                    <a:p>
                      <a:r>
                        <a:rPr lang="zh-CN" altLang="zh-CN" sz="1800" b="1" kern="1200" dirty="0" smtClean="0">
                          <a:solidFill>
                            <a:schemeClr val="lt1"/>
                          </a:solidFill>
                          <a:effectLst/>
                          <a:latin typeface="+mn-lt"/>
                          <a:ea typeface="+mn-ea"/>
                          <a:cs typeface="+mn-cs"/>
                        </a:rPr>
                        <a:t>沟通时间、地点</a:t>
                      </a:r>
                      <a:endParaRPr lang="zh-CN" altLang="en-US" dirty="0"/>
                    </a:p>
                  </a:txBody>
                  <a:tcPr/>
                </a:tc>
                <a:tc>
                  <a:txBody>
                    <a:bodyPr/>
                    <a:lstStyle/>
                    <a:p>
                      <a:r>
                        <a:rPr lang="zh-CN" altLang="zh-CN" sz="1800" kern="1200" dirty="0" smtClean="0">
                          <a:solidFill>
                            <a:schemeClr val="dk1"/>
                          </a:solidFill>
                          <a:effectLst/>
                          <a:latin typeface="+mn-lt"/>
                          <a:ea typeface="+mn-ea"/>
                          <a:cs typeface="+mn-cs"/>
                        </a:rPr>
                        <a:t>通过电子邮箱，短信，微信等途径进行确认</a:t>
                      </a:r>
                      <a:endParaRPr lang="zh-CN" altLang="en-US" dirty="0"/>
                    </a:p>
                  </a:txBody>
                  <a:tcPr/>
                </a:tc>
                <a:extLst>
                  <a:ext uri="{0D108BD9-81ED-4DB2-BD59-A6C34878D82A}">
                    <a16:rowId xmlns:a16="http://schemas.microsoft.com/office/drawing/2014/main" xmlns="" val="180150685"/>
                  </a:ext>
                </a:extLst>
              </a:tr>
              <a:tr h="370840">
                <a:tc>
                  <a:txBody>
                    <a:bodyPr/>
                    <a:lstStyle/>
                    <a:p>
                      <a:r>
                        <a:rPr lang="zh-CN" altLang="zh-CN" sz="1800" b="1" kern="1200" dirty="0" smtClean="0">
                          <a:solidFill>
                            <a:schemeClr val="lt1"/>
                          </a:solidFill>
                          <a:effectLst/>
                          <a:latin typeface="+mn-lt"/>
                          <a:ea typeface="+mn-ea"/>
                          <a:cs typeface="+mn-cs"/>
                        </a:rPr>
                        <a:t>沟通责任人</a:t>
                      </a:r>
                      <a:endParaRPr lang="zh-CN" altLang="en-US" dirty="0"/>
                    </a:p>
                  </a:txBody>
                  <a:tcPr/>
                </a:tc>
                <a:tc>
                  <a:txBody>
                    <a:bodyPr/>
                    <a:lstStyle/>
                    <a:p>
                      <a:r>
                        <a:rPr lang="zh-CN" altLang="zh-CN" sz="1800" kern="1200" dirty="0" smtClean="0">
                          <a:solidFill>
                            <a:schemeClr val="dk1"/>
                          </a:solidFill>
                          <a:effectLst/>
                          <a:latin typeface="+mn-lt"/>
                          <a:ea typeface="+mn-ea"/>
                          <a:cs typeface="+mn-cs"/>
                        </a:rPr>
                        <a:t>项目经理</a:t>
                      </a:r>
                      <a:endParaRPr lang="zh-CN" altLang="en-US" dirty="0"/>
                    </a:p>
                  </a:txBody>
                  <a:tcPr/>
                </a:tc>
                <a:extLst>
                  <a:ext uri="{0D108BD9-81ED-4DB2-BD59-A6C34878D82A}">
                    <a16:rowId xmlns:a16="http://schemas.microsoft.com/office/drawing/2014/main" xmlns="" val="3553936085"/>
                  </a:ext>
                </a:extLst>
              </a:tr>
            </a:tbl>
          </a:graphicData>
        </a:graphic>
      </p:graphicFrame>
    </p:spTree>
    <p:extLst>
      <p:ext uri="{BB962C8B-B14F-4D97-AF65-F5344CB8AC3E}">
        <p14:creationId xmlns:p14="http://schemas.microsoft.com/office/powerpoint/2010/main" val="28472683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1829148805"/>
              </p:ext>
            </p:extLst>
          </p:nvPr>
        </p:nvGraphicFramePr>
        <p:xfrm>
          <a:off x="3438524" y="2654423"/>
          <a:ext cx="7795661" cy="2219960"/>
        </p:xfrm>
        <a:graphic>
          <a:graphicData uri="http://schemas.openxmlformats.org/drawingml/2006/table">
            <a:tbl>
              <a:tblPr firstRow="1" bandRow="1">
                <a:tableStyleId>{5C22544A-7EE6-4342-B048-85BDC9FD1C3A}</a:tableStyleId>
              </a:tblPr>
              <a:tblGrid>
                <a:gridCol w="796350">
                  <a:extLst>
                    <a:ext uri="{9D8B030D-6E8A-4147-A177-3AD203B41FA5}">
                      <a16:colId xmlns:a16="http://schemas.microsoft.com/office/drawing/2014/main" xmlns="" val="20000"/>
                    </a:ext>
                  </a:extLst>
                </a:gridCol>
                <a:gridCol w="1395873">
                  <a:extLst>
                    <a:ext uri="{9D8B030D-6E8A-4147-A177-3AD203B41FA5}">
                      <a16:colId xmlns:a16="http://schemas.microsoft.com/office/drawing/2014/main" xmlns="" val="20001"/>
                    </a:ext>
                  </a:extLst>
                </a:gridCol>
                <a:gridCol w="1395873">
                  <a:extLst>
                    <a:ext uri="{9D8B030D-6E8A-4147-A177-3AD203B41FA5}">
                      <a16:colId xmlns:a16="http://schemas.microsoft.com/office/drawing/2014/main" xmlns="" val="20002"/>
                    </a:ext>
                  </a:extLst>
                </a:gridCol>
                <a:gridCol w="1366486">
                  <a:extLst>
                    <a:ext uri="{9D8B030D-6E8A-4147-A177-3AD203B41FA5}">
                      <a16:colId xmlns:a16="http://schemas.microsoft.com/office/drawing/2014/main" xmlns="" val="20003"/>
                    </a:ext>
                  </a:extLst>
                </a:gridCol>
                <a:gridCol w="2841079">
                  <a:extLst>
                    <a:ext uri="{9D8B030D-6E8A-4147-A177-3AD203B41FA5}">
                      <a16:colId xmlns:a16="http://schemas.microsoft.com/office/drawing/2014/main" xmlns="" val="20004"/>
                    </a:ext>
                  </a:extLst>
                </a:gridCol>
              </a:tblGrid>
              <a:tr h="361575">
                <a:tc>
                  <a:txBody>
                    <a:bodyPr/>
                    <a:lstStyle/>
                    <a:p>
                      <a:pPr algn="ctr"/>
                      <a:r>
                        <a:rPr lang="zh-CN" altLang="en-US" dirty="0"/>
                        <a:t>编号</a:t>
                      </a:r>
                    </a:p>
                  </a:txBody>
                  <a:tcPr/>
                </a:tc>
                <a:tc>
                  <a:txBody>
                    <a:bodyPr/>
                    <a:lstStyle/>
                    <a:p>
                      <a:pPr algn="ctr"/>
                      <a:r>
                        <a:rPr lang="zh-CN" altLang="en-US" dirty="0"/>
                        <a:t>姓名</a:t>
                      </a:r>
                    </a:p>
                  </a:txBody>
                  <a:tcPr/>
                </a:tc>
                <a:tc>
                  <a:txBody>
                    <a:bodyPr/>
                    <a:lstStyle/>
                    <a:p>
                      <a:pPr algn="ctr"/>
                      <a:r>
                        <a:rPr lang="zh-CN" altLang="en-US" dirty="0"/>
                        <a:t>学号</a:t>
                      </a:r>
                    </a:p>
                  </a:txBody>
                  <a:tcPr/>
                </a:tc>
                <a:tc>
                  <a:txBody>
                    <a:bodyPr/>
                    <a:lstStyle/>
                    <a:p>
                      <a:pPr algn="ctr"/>
                      <a:r>
                        <a:rPr lang="zh-CN" altLang="en-US" dirty="0"/>
                        <a:t>职务</a:t>
                      </a:r>
                    </a:p>
                  </a:txBody>
                  <a:tcPr/>
                </a:tc>
                <a:tc>
                  <a:txBody>
                    <a:bodyPr/>
                    <a:lstStyle/>
                    <a:p>
                      <a:pPr algn="ctr"/>
                      <a:r>
                        <a:rPr lang="zh-CN" altLang="en-US" dirty="0"/>
                        <a:t>联系方式（电话或邮箱）</a:t>
                      </a:r>
                    </a:p>
                  </a:txBody>
                  <a:tcPr/>
                </a:tc>
                <a:extLst>
                  <a:ext uri="{0D108BD9-81ED-4DB2-BD59-A6C34878D82A}">
                    <a16:rowId xmlns:a16="http://schemas.microsoft.com/office/drawing/2014/main" xmlns="" val="10000"/>
                  </a:ext>
                </a:extLst>
              </a:tr>
              <a:tr h="370840">
                <a:tc>
                  <a:txBody>
                    <a:bodyPr/>
                    <a:lstStyle/>
                    <a:p>
                      <a:pPr algn="ctr"/>
                      <a:r>
                        <a:rPr lang="en-US" altLang="zh-CN" dirty="0"/>
                        <a:t>1</a:t>
                      </a:r>
                      <a:endParaRPr lang="zh-CN" altLang="en-US" dirty="0"/>
                    </a:p>
                  </a:txBody>
                  <a:tcPr/>
                </a:tc>
                <a:tc>
                  <a:txBody>
                    <a:bodyPr/>
                    <a:lstStyle/>
                    <a:p>
                      <a:pPr algn="ctr"/>
                      <a:r>
                        <a:rPr lang="zh-CN" altLang="en-US" dirty="0"/>
                        <a:t>陈安侍</a:t>
                      </a:r>
                    </a:p>
                  </a:txBody>
                  <a:tcPr/>
                </a:tc>
                <a:tc>
                  <a:txBody>
                    <a:bodyPr/>
                    <a:lstStyle/>
                    <a:p>
                      <a:pPr algn="ctr"/>
                      <a:r>
                        <a:rPr lang="en-US" altLang="zh-CN" dirty="0"/>
                        <a:t>31602036</a:t>
                      </a:r>
                      <a:endParaRPr lang="zh-CN" altLang="en-US" dirty="0"/>
                    </a:p>
                  </a:txBody>
                  <a:tcPr/>
                </a:tc>
                <a:tc>
                  <a:txBody>
                    <a:bodyPr/>
                    <a:lstStyle/>
                    <a:p>
                      <a:pPr algn="ctr"/>
                      <a:r>
                        <a:rPr lang="zh-CN" altLang="en-US" dirty="0"/>
                        <a:t>组长</a:t>
                      </a:r>
                    </a:p>
                  </a:txBody>
                  <a:tcPr/>
                </a:tc>
                <a:tc>
                  <a:txBody>
                    <a:bodyPr/>
                    <a:lstStyle/>
                    <a:p>
                      <a:pPr algn="ctr"/>
                      <a:r>
                        <a:rPr lang="en-US" altLang="zh-CN" dirty="0"/>
                        <a:t>17376514521</a:t>
                      </a:r>
                    </a:p>
                  </a:txBody>
                  <a:tcPr/>
                </a:tc>
                <a:extLst>
                  <a:ext uri="{0D108BD9-81ED-4DB2-BD59-A6C34878D82A}">
                    <a16:rowId xmlns:a16="http://schemas.microsoft.com/office/drawing/2014/main" xmlns="" val="10001"/>
                  </a:ext>
                </a:extLst>
              </a:tr>
              <a:tr h="370840">
                <a:tc>
                  <a:txBody>
                    <a:bodyPr/>
                    <a:lstStyle/>
                    <a:p>
                      <a:pPr algn="ctr"/>
                      <a:r>
                        <a:rPr lang="en-US" altLang="zh-CN" dirty="0"/>
                        <a:t>2</a:t>
                      </a:r>
                      <a:endParaRPr lang="zh-CN" altLang="en-US" dirty="0"/>
                    </a:p>
                  </a:txBody>
                  <a:tcPr/>
                </a:tc>
                <a:tc>
                  <a:txBody>
                    <a:bodyPr/>
                    <a:lstStyle/>
                    <a:p>
                      <a:pPr algn="ctr"/>
                      <a:r>
                        <a:rPr lang="zh-CN" altLang="en-US" dirty="0"/>
                        <a:t>杨　溢</a:t>
                      </a:r>
                    </a:p>
                  </a:txBody>
                  <a:tcPr/>
                </a:tc>
                <a:tc>
                  <a:txBody>
                    <a:bodyPr/>
                    <a:lstStyle/>
                    <a:p>
                      <a:pPr algn="ctr"/>
                      <a:r>
                        <a:rPr lang="en-US" altLang="zh-CN" dirty="0"/>
                        <a:t>31601372</a:t>
                      </a:r>
                      <a:endParaRPr lang="zh-CN" altLang="en-US" dirty="0"/>
                    </a:p>
                  </a:txBody>
                  <a:tcPr/>
                </a:tc>
                <a:tc>
                  <a:txBody>
                    <a:bodyPr/>
                    <a:lstStyle/>
                    <a:p>
                      <a:pPr algn="ctr"/>
                      <a:r>
                        <a:rPr lang="zh-CN" altLang="en-US" dirty="0"/>
                        <a:t>组员</a:t>
                      </a:r>
                    </a:p>
                  </a:txBody>
                  <a:tcPr/>
                </a:tc>
                <a:tc>
                  <a:txBody>
                    <a:bodyPr/>
                    <a:lstStyle/>
                    <a:p>
                      <a:pPr algn="ctr"/>
                      <a:r>
                        <a:rPr lang="en-US" altLang="zh-CN" dirty="0"/>
                        <a:t>31601372@stu.zucc.edu.cn</a:t>
                      </a:r>
                      <a:endParaRPr lang="zh-CN" altLang="en-US" dirty="0"/>
                    </a:p>
                  </a:txBody>
                  <a:tcPr/>
                </a:tc>
                <a:extLst>
                  <a:ext uri="{0D108BD9-81ED-4DB2-BD59-A6C34878D82A}">
                    <a16:rowId xmlns:a16="http://schemas.microsoft.com/office/drawing/2014/main" xmlns="" val="10002"/>
                  </a:ext>
                </a:extLst>
              </a:tr>
              <a:tr h="370840">
                <a:tc>
                  <a:txBody>
                    <a:bodyPr/>
                    <a:lstStyle/>
                    <a:p>
                      <a:pPr algn="ctr"/>
                      <a:r>
                        <a:rPr lang="en-US" altLang="zh-CN" dirty="0"/>
                        <a:t>3</a:t>
                      </a:r>
                      <a:endParaRPr lang="zh-CN" altLang="en-US" dirty="0"/>
                    </a:p>
                  </a:txBody>
                  <a:tcPr/>
                </a:tc>
                <a:tc>
                  <a:txBody>
                    <a:bodyPr/>
                    <a:lstStyle/>
                    <a:p>
                      <a:pPr algn="ctr"/>
                      <a:r>
                        <a:rPr lang="zh-CN" altLang="en-US" dirty="0"/>
                        <a:t>陈　维</a:t>
                      </a:r>
                    </a:p>
                  </a:txBody>
                  <a:tcPr/>
                </a:tc>
                <a:tc>
                  <a:txBody>
                    <a:bodyPr/>
                    <a:lstStyle/>
                    <a:p>
                      <a:pPr algn="ctr"/>
                      <a:r>
                        <a:rPr lang="en-US" altLang="zh-CN" dirty="0"/>
                        <a:t>31602104</a:t>
                      </a:r>
                      <a:endParaRPr lang="zh-CN" altLang="en-US" dirty="0"/>
                    </a:p>
                  </a:txBody>
                  <a:tcPr/>
                </a:tc>
                <a:tc>
                  <a:txBody>
                    <a:bodyPr/>
                    <a:lstStyle/>
                    <a:p>
                      <a:pPr algn="ctr"/>
                      <a:r>
                        <a:rPr lang="zh-CN" altLang="en-US" dirty="0"/>
                        <a:t>组员</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31602104@stu.zucc.edu.cn</a:t>
                      </a:r>
                      <a:endParaRPr lang="zh-CN" altLang="en-US" dirty="0"/>
                    </a:p>
                  </a:txBody>
                  <a:tcPr/>
                </a:tc>
                <a:extLst>
                  <a:ext uri="{0D108BD9-81ED-4DB2-BD59-A6C34878D82A}">
                    <a16:rowId xmlns:a16="http://schemas.microsoft.com/office/drawing/2014/main" xmlns="" val="10003"/>
                  </a:ext>
                </a:extLst>
              </a:tr>
              <a:tr h="370840">
                <a:tc>
                  <a:txBody>
                    <a:bodyPr/>
                    <a:lstStyle/>
                    <a:p>
                      <a:pPr algn="ctr"/>
                      <a:r>
                        <a:rPr lang="en-US" altLang="zh-CN" dirty="0"/>
                        <a:t>4</a:t>
                      </a:r>
                      <a:endParaRPr lang="zh-CN" altLang="en-US" dirty="0"/>
                    </a:p>
                  </a:txBody>
                  <a:tcPr/>
                </a:tc>
                <a:tc>
                  <a:txBody>
                    <a:bodyPr/>
                    <a:lstStyle/>
                    <a:p>
                      <a:pPr algn="ctr"/>
                      <a:r>
                        <a:rPr lang="zh-CN" altLang="en-US" dirty="0"/>
                        <a:t>严翔宇</a:t>
                      </a:r>
                    </a:p>
                  </a:txBody>
                  <a:tcPr/>
                </a:tc>
                <a:tc>
                  <a:txBody>
                    <a:bodyPr/>
                    <a:lstStyle/>
                    <a:p>
                      <a:pPr algn="ctr"/>
                      <a:r>
                        <a:rPr lang="en-US" altLang="zh-CN" dirty="0"/>
                        <a:t>31601371</a:t>
                      </a:r>
                      <a:endParaRPr lang="zh-CN" altLang="en-US" dirty="0"/>
                    </a:p>
                  </a:txBody>
                  <a:tcPr/>
                </a:tc>
                <a:tc>
                  <a:txBody>
                    <a:bodyPr/>
                    <a:lstStyle/>
                    <a:p>
                      <a:pPr algn="ctr"/>
                      <a:r>
                        <a:rPr lang="zh-CN" altLang="en-US" dirty="0"/>
                        <a:t>组员</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31601371@stu.zucc.edu.cn</a:t>
                      </a:r>
                      <a:endParaRPr lang="zh-CN" altLang="en-US" dirty="0"/>
                    </a:p>
                  </a:txBody>
                  <a:tcPr/>
                </a:tc>
                <a:extLst>
                  <a:ext uri="{0D108BD9-81ED-4DB2-BD59-A6C34878D82A}">
                    <a16:rowId xmlns:a16="http://schemas.microsoft.com/office/drawing/2014/main" xmlns="" val="10004"/>
                  </a:ext>
                </a:extLst>
              </a:tr>
              <a:tr h="370840">
                <a:tc>
                  <a:txBody>
                    <a:bodyPr/>
                    <a:lstStyle/>
                    <a:p>
                      <a:pPr algn="ctr"/>
                      <a:r>
                        <a:rPr lang="en-US" altLang="zh-CN" dirty="0"/>
                        <a:t>5</a:t>
                      </a:r>
                      <a:endParaRPr lang="zh-CN" altLang="en-US" dirty="0"/>
                    </a:p>
                  </a:txBody>
                  <a:tcPr/>
                </a:tc>
                <a:tc>
                  <a:txBody>
                    <a:bodyPr/>
                    <a:lstStyle/>
                    <a:p>
                      <a:pPr algn="ctr"/>
                      <a:r>
                        <a:rPr lang="zh-CN" altLang="en-US" dirty="0"/>
                        <a:t>陈俊杉</a:t>
                      </a:r>
                    </a:p>
                  </a:txBody>
                  <a:tcPr/>
                </a:tc>
                <a:tc>
                  <a:txBody>
                    <a:bodyPr/>
                    <a:lstStyle/>
                    <a:p>
                      <a:pPr algn="ctr"/>
                      <a:r>
                        <a:rPr lang="en-US" altLang="zh-CN" dirty="0"/>
                        <a:t>31602037</a:t>
                      </a:r>
                      <a:endParaRPr lang="zh-CN" altLang="en-US" dirty="0"/>
                    </a:p>
                  </a:txBody>
                  <a:tcPr/>
                </a:tc>
                <a:tc>
                  <a:txBody>
                    <a:bodyPr/>
                    <a:lstStyle/>
                    <a:p>
                      <a:pPr algn="ctr"/>
                      <a:r>
                        <a:rPr lang="zh-CN" altLang="en-US" dirty="0"/>
                        <a:t>组员</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31602037@stu.zucc.edu.cn</a:t>
                      </a:r>
                      <a:endParaRPr lang="zh-CN" altLang="en-US" dirty="0"/>
                    </a:p>
                  </a:txBody>
                  <a:tcPr/>
                </a:tc>
                <a:extLst>
                  <a:ext uri="{0D108BD9-81ED-4DB2-BD59-A6C34878D82A}">
                    <a16:rowId xmlns:a16="http://schemas.microsoft.com/office/drawing/2014/main" xmlns="" val="10005"/>
                  </a:ext>
                </a:extLst>
              </a:tr>
            </a:tbl>
          </a:graphicData>
        </a:graphic>
      </p:graphicFrame>
      <p:grpSp>
        <p:nvGrpSpPr>
          <p:cNvPr id="18" name="组合 17"/>
          <p:cNvGrpSpPr/>
          <p:nvPr/>
        </p:nvGrpSpPr>
        <p:grpSpPr>
          <a:xfrm>
            <a:off x="273892" y="123136"/>
            <a:ext cx="1831133" cy="1610414"/>
            <a:chOff x="273892" y="123136"/>
            <a:chExt cx="1831133" cy="1610414"/>
          </a:xfrm>
        </p:grpSpPr>
        <p:sp>
          <p:nvSpPr>
            <p:cNvPr id="19" name="椭圆 18">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7"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25" name="TextBox 10"/>
          <p:cNvSpPr txBox="1"/>
          <p:nvPr/>
        </p:nvSpPr>
        <p:spPr>
          <a:xfrm>
            <a:off x="288830" y="4034165"/>
            <a:ext cx="2651314" cy="523220"/>
          </a:xfrm>
          <a:prstGeom prst="rect">
            <a:avLst/>
          </a:prstGeom>
          <a:noFill/>
        </p:spPr>
        <p:txBody>
          <a:bodyPr wrap="square" rtlCol="0">
            <a:spAutoFit/>
          </a:bodyPr>
          <a:lstStyle/>
          <a:p>
            <a:r>
              <a:rPr lang="zh-CN" altLang="en-US" sz="2800" b="1" dirty="0"/>
              <a:t>主要参加人员</a:t>
            </a:r>
          </a:p>
        </p:txBody>
      </p:sp>
    </p:spTree>
    <p:extLst>
      <p:ext uri="{BB962C8B-B14F-4D97-AF65-F5344CB8AC3E}">
        <p14:creationId xmlns:p14="http://schemas.microsoft.com/office/powerpoint/2010/main" val="233737870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4072199"/>
            <a:ext cx="2457321" cy="954107"/>
          </a:xfrm>
          <a:prstGeom prst="rect">
            <a:avLst/>
          </a:prstGeom>
          <a:noFill/>
        </p:spPr>
        <p:txBody>
          <a:bodyPr wrap="square" rtlCol="0">
            <a:spAutoFit/>
          </a:bodyPr>
          <a:lstStyle/>
          <a:p>
            <a:r>
              <a:rPr lang="zh-CN" altLang="en-US" sz="2800" dirty="0"/>
              <a:t>开发者的内部沟通</a:t>
            </a:r>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9.2</a:t>
            </a:r>
            <a:endParaRPr lang="zh-CN" altLang="en-US" sz="1600" b="1" dirty="0">
              <a:solidFill>
                <a:schemeClr val="tx1"/>
              </a:solidFill>
            </a:endParaRPr>
          </a:p>
        </p:txBody>
      </p:sp>
      <p:sp>
        <p:nvSpPr>
          <p:cNvPr id="9" name="矩形 8"/>
          <p:cNvSpPr/>
          <p:nvPr/>
        </p:nvSpPr>
        <p:spPr>
          <a:xfrm>
            <a:off x="4397406" y="2319385"/>
            <a:ext cx="6096000" cy="646331"/>
          </a:xfrm>
          <a:prstGeom prst="rect">
            <a:avLst/>
          </a:prstGeom>
        </p:spPr>
        <p:txBody>
          <a:bodyPr>
            <a:spAutoFit/>
          </a:bodyPr>
          <a:lstStyle/>
          <a:p>
            <a:pPr lvl="0" algn="just">
              <a:spcAft>
                <a:spcPts val="0"/>
              </a:spcAft>
            </a:pPr>
            <a:r>
              <a:rPr lang="en-US" altLang="zh-CN" kern="100" dirty="0" smtClean="0">
                <a:latin typeface="Calibri" panose="020F0502020204030204" pitchFamily="34" charset="0"/>
                <a:cs typeface="Times New Roman" panose="02020603050405020304" pitchFamily="18" charset="0"/>
              </a:rPr>
              <a:t>	</a:t>
            </a:r>
            <a:r>
              <a:rPr lang="zh-CN" altLang="en-US" kern="100" dirty="0">
                <a:latin typeface="Calibri" panose="020F0502020204030204" pitchFamily="34" charset="0"/>
                <a:cs typeface="Times New Roman" panose="02020603050405020304" pitchFamily="18" charset="0"/>
              </a:rPr>
              <a:t>开发者的内部沟通以每周的会议为主要，平常以微信或面对面的形式进行沟通。</a:t>
            </a:r>
            <a:endParaRPr lang="zh-CN" altLang="zh-CN" kern="100" dirty="0">
              <a:latin typeface="Calibri" panose="020F0502020204030204" pitchFamily="34" charset="0"/>
              <a:cs typeface="Times New Roman" panose="02020603050405020304" pitchFamily="18" charset="0"/>
            </a:endParaRPr>
          </a:p>
        </p:txBody>
      </p:sp>
      <p:graphicFrame>
        <p:nvGraphicFramePr>
          <p:cNvPr id="12" name="表格 11"/>
          <p:cNvGraphicFramePr>
            <a:graphicFrameLocks noGrp="1"/>
          </p:cNvGraphicFramePr>
          <p:nvPr>
            <p:extLst>
              <p:ext uri="{D42A27DB-BD31-4B8C-83A1-F6EECF244321}">
                <p14:modId xmlns:p14="http://schemas.microsoft.com/office/powerpoint/2010/main" val="3630815673"/>
              </p:ext>
            </p:extLst>
          </p:nvPr>
        </p:nvGraphicFramePr>
        <p:xfrm>
          <a:off x="3381406" y="2965716"/>
          <a:ext cx="8128000" cy="2123440"/>
        </p:xfrm>
        <a:graphic>
          <a:graphicData uri="http://schemas.openxmlformats.org/drawingml/2006/table">
            <a:tbl>
              <a:tblPr firstCol="1" bandRow="1">
                <a:tableStyleId>{5C22544A-7EE6-4342-B048-85BDC9FD1C3A}</a:tableStyleId>
              </a:tblPr>
              <a:tblGrid>
                <a:gridCol w="4064000">
                  <a:extLst>
                    <a:ext uri="{9D8B030D-6E8A-4147-A177-3AD203B41FA5}">
                      <a16:colId xmlns:a16="http://schemas.microsoft.com/office/drawing/2014/main" xmlns="" val="880853941"/>
                    </a:ext>
                  </a:extLst>
                </a:gridCol>
                <a:gridCol w="4064000">
                  <a:extLst>
                    <a:ext uri="{9D8B030D-6E8A-4147-A177-3AD203B41FA5}">
                      <a16:colId xmlns:a16="http://schemas.microsoft.com/office/drawing/2014/main" xmlns="" val="2062257947"/>
                    </a:ext>
                  </a:extLst>
                </a:gridCol>
              </a:tblGrid>
              <a:tr h="370840">
                <a:tc>
                  <a:txBody>
                    <a:bodyPr/>
                    <a:lstStyle/>
                    <a:p>
                      <a:r>
                        <a:rPr lang="zh-CN" altLang="zh-CN" sz="1800" b="1" kern="1200" dirty="0" smtClean="0">
                          <a:solidFill>
                            <a:schemeClr val="lt1"/>
                          </a:solidFill>
                          <a:effectLst/>
                          <a:latin typeface="+mn-lt"/>
                          <a:ea typeface="+mn-ea"/>
                          <a:cs typeface="+mn-cs"/>
                        </a:rPr>
                        <a:t>沟通对象</a:t>
                      </a:r>
                      <a:endParaRPr lang="zh-CN" altLang="en-US" dirty="0"/>
                    </a:p>
                  </a:txBody>
                  <a:tcPr/>
                </a:tc>
                <a:tc>
                  <a:txBody>
                    <a:bodyPr/>
                    <a:lstStyle/>
                    <a:p>
                      <a:r>
                        <a:rPr lang="zh-CN" altLang="zh-CN" sz="1800" kern="1200" dirty="0" smtClean="0">
                          <a:solidFill>
                            <a:schemeClr val="dk1"/>
                          </a:solidFill>
                          <a:effectLst/>
                          <a:latin typeface="+mn-lt"/>
                          <a:ea typeface="+mn-ea"/>
                          <a:cs typeface="+mn-cs"/>
                        </a:rPr>
                        <a:t>组员以及组长之间</a:t>
                      </a:r>
                      <a:endParaRPr lang="zh-CN" altLang="en-US" dirty="0"/>
                    </a:p>
                  </a:txBody>
                  <a:tcPr/>
                </a:tc>
                <a:extLst>
                  <a:ext uri="{0D108BD9-81ED-4DB2-BD59-A6C34878D82A}">
                    <a16:rowId xmlns:a16="http://schemas.microsoft.com/office/drawing/2014/main" xmlns="" val="2693865878"/>
                  </a:ext>
                </a:extLst>
              </a:tr>
              <a:tr h="370840">
                <a:tc>
                  <a:txBody>
                    <a:bodyPr/>
                    <a:lstStyle/>
                    <a:p>
                      <a:r>
                        <a:rPr lang="zh-CN" altLang="zh-CN" sz="1800" b="1" kern="1200" dirty="0" smtClean="0">
                          <a:solidFill>
                            <a:schemeClr val="lt1"/>
                          </a:solidFill>
                          <a:effectLst/>
                          <a:latin typeface="+mn-lt"/>
                          <a:ea typeface="+mn-ea"/>
                          <a:cs typeface="+mn-cs"/>
                        </a:rPr>
                        <a:t>沟通途径</a:t>
                      </a:r>
                      <a:endParaRPr lang="zh-CN" altLang="en-US" dirty="0"/>
                    </a:p>
                  </a:txBody>
                  <a:tcPr/>
                </a:tc>
                <a:tc>
                  <a:txBody>
                    <a:bodyPr/>
                    <a:lstStyle/>
                    <a:p>
                      <a:r>
                        <a:rPr lang="zh-CN" altLang="zh-CN" sz="1800" kern="1200" dirty="0" smtClean="0">
                          <a:solidFill>
                            <a:schemeClr val="dk1"/>
                          </a:solidFill>
                          <a:effectLst/>
                          <a:latin typeface="+mn-lt"/>
                          <a:ea typeface="+mn-ea"/>
                          <a:cs typeface="+mn-cs"/>
                        </a:rPr>
                        <a:t>通过每周的会议以及微信</a:t>
                      </a:r>
                      <a:r>
                        <a:rPr lang="zh-CN" altLang="zh-CN" sz="1800" kern="1200" smtClean="0">
                          <a:solidFill>
                            <a:schemeClr val="dk1"/>
                          </a:solidFill>
                          <a:effectLst/>
                          <a:latin typeface="+mn-lt"/>
                          <a:ea typeface="+mn-ea"/>
                          <a:cs typeface="+mn-cs"/>
                        </a:rPr>
                        <a:t>，</a:t>
                      </a:r>
                      <a:r>
                        <a:rPr lang="zh-CN" altLang="zh-CN" sz="1800" kern="1200" smtClean="0">
                          <a:solidFill>
                            <a:schemeClr val="dk1"/>
                          </a:solidFill>
                          <a:effectLst/>
                          <a:latin typeface="+mn-lt"/>
                          <a:ea typeface="+mn-ea"/>
                          <a:cs typeface="+mn-cs"/>
                        </a:rPr>
                        <a:t>邮箱</a:t>
                      </a:r>
                      <a:r>
                        <a:rPr lang="zh-CN" altLang="en-US" sz="1800" kern="1200" smtClean="0">
                          <a:solidFill>
                            <a:schemeClr val="dk1"/>
                          </a:solidFill>
                          <a:effectLst/>
                          <a:latin typeface="+mn-lt"/>
                          <a:ea typeface="+mn-ea"/>
                          <a:cs typeface="+mn-cs"/>
                        </a:rPr>
                        <a:t>，面对面</a:t>
                      </a:r>
                      <a:r>
                        <a:rPr lang="zh-CN" altLang="zh-CN" sz="1800" kern="1200" smtClean="0">
                          <a:solidFill>
                            <a:schemeClr val="dk1"/>
                          </a:solidFill>
                          <a:effectLst/>
                          <a:latin typeface="+mn-lt"/>
                          <a:ea typeface="+mn-ea"/>
                          <a:cs typeface="+mn-cs"/>
                        </a:rPr>
                        <a:t>等</a:t>
                      </a:r>
                      <a:r>
                        <a:rPr lang="zh-CN" altLang="zh-CN" sz="1800" kern="1200" dirty="0" smtClean="0">
                          <a:solidFill>
                            <a:schemeClr val="dk1"/>
                          </a:solidFill>
                          <a:effectLst/>
                          <a:latin typeface="+mn-lt"/>
                          <a:ea typeface="+mn-ea"/>
                          <a:cs typeface="+mn-cs"/>
                        </a:rPr>
                        <a:t>方式</a:t>
                      </a:r>
                      <a:endParaRPr lang="zh-CN" altLang="en-US" dirty="0"/>
                    </a:p>
                  </a:txBody>
                  <a:tcPr/>
                </a:tc>
                <a:extLst>
                  <a:ext uri="{0D108BD9-81ED-4DB2-BD59-A6C34878D82A}">
                    <a16:rowId xmlns:a16="http://schemas.microsoft.com/office/drawing/2014/main" xmlns="" val="390882445"/>
                  </a:ext>
                </a:extLst>
              </a:tr>
              <a:tr h="370840">
                <a:tc>
                  <a:txBody>
                    <a:bodyPr/>
                    <a:lstStyle/>
                    <a:p>
                      <a:r>
                        <a:rPr lang="zh-CN" altLang="zh-CN" sz="1800" b="1" kern="1200" dirty="0" smtClean="0">
                          <a:solidFill>
                            <a:schemeClr val="lt1"/>
                          </a:solidFill>
                          <a:effectLst/>
                          <a:latin typeface="+mn-lt"/>
                          <a:ea typeface="+mn-ea"/>
                          <a:cs typeface="+mn-cs"/>
                        </a:rPr>
                        <a:t>沟通时间</a:t>
                      </a:r>
                      <a:endParaRPr lang="zh-CN" altLang="en-US" dirty="0"/>
                    </a:p>
                  </a:txBody>
                  <a:tcPr/>
                </a:tc>
                <a:tc>
                  <a:txBody>
                    <a:bodyPr/>
                    <a:lstStyle/>
                    <a:p>
                      <a:r>
                        <a:rPr lang="zh-CN" altLang="zh-CN" sz="1800" kern="1200" dirty="0" smtClean="0">
                          <a:solidFill>
                            <a:schemeClr val="dk1"/>
                          </a:solidFill>
                          <a:effectLst/>
                          <a:latin typeface="+mn-lt"/>
                          <a:ea typeface="+mn-ea"/>
                          <a:cs typeface="+mn-cs"/>
                        </a:rPr>
                        <a:t>每周五晚上八点或者每周六早上十点</a:t>
                      </a:r>
                      <a:endParaRPr lang="zh-CN" altLang="en-US" dirty="0"/>
                    </a:p>
                  </a:txBody>
                  <a:tcPr/>
                </a:tc>
                <a:extLst>
                  <a:ext uri="{0D108BD9-81ED-4DB2-BD59-A6C34878D82A}">
                    <a16:rowId xmlns:a16="http://schemas.microsoft.com/office/drawing/2014/main" xmlns="" val="180150685"/>
                  </a:ext>
                </a:extLst>
              </a:tr>
              <a:tr h="370840">
                <a:tc>
                  <a:txBody>
                    <a:bodyPr/>
                    <a:lstStyle/>
                    <a:p>
                      <a:r>
                        <a:rPr lang="zh-CN" altLang="en-US" sz="1800" b="1" kern="1200" dirty="0" smtClean="0">
                          <a:solidFill>
                            <a:schemeClr val="lt1"/>
                          </a:solidFill>
                          <a:effectLst/>
                          <a:latin typeface="+mn-lt"/>
                          <a:ea typeface="+mn-ea"/>
                          <a:cs typeface="+mn-cs"/>
                        </a:rPr>
                        <a:t>沟通地点</a:t>
                      </a:r>
                      <a:endParaRPr lang="zh-CN" altLang="en-US" dirty="0"/>
                    </a:p>
                  </a:txBody>
                  <a:tcPr/>
                </a:tc>
                <a:tc>
                  <a:txBody>
                    <a:bodyPr/>
                    <a:lstStyle/>
                    <a:p>
                      <a:r>
                        <a:rPr lang="zh-CN" altLang="zh-CN" sz="1800" kern="1200" dirty="0" smtClean="0">
                          <a:solidFill>
                            <a:schemeClr val="dk1"/>
                          </a:solidFill>
                          <a:effectLst/>
                          <a:latin typeface="+mn-lt"/>
                          <a:ea typeface="+mn-ea"/>
                          <a:cs typeface="+mn-cs"/>
                        </a:rPr>
                        <a:t>弘毅自习室或者休闲吧</a:t>
                      </a:r>
                      <a:endParaRPr lang="zh-CN" altLang="en-US" dirty="0"/>
                    </a:p>
                  </a:txBody>
                  <a:tcPr/>
                </a:tc>
                <a:extLst>
                  <a:ext uri="{0D108BD9-81ED-4DB2-BD59-A6C34878D82A}">
                    <a16:rowId xmlns:a16="http://schemas.microsoft.com/office/drawing/2014/main" xmlns="" val="3553936085"/>
                  </a:ext>
                </a:extLst>
              </a:tr>
              <a:tr h="370840">
                <a:tc>
                  <a:txBody>
                    <a:bodyPr/>
                    <a:lstStyle/>
                    <a:p>
                      <a:r>
                        <a:rPr lang="zh-CN" altLang="zh-CN" sz="1800" b="1" kern="1200" dirty="0" smtClean="0">
                          <a:solidFill>
                            <a:schemeClr val="lt1"/>
                          </a:solidFill>
                          <a:effectLst/>
                          <a:latin typeface="+mn-lt"/>
                          <a:ea typeface="+mn-ea"/>
                          <a:cs typeface="+mn-cs"/>
                        </a:rPr>
                        <a:t>会议记录员</a:t>
                      </a:r>
                      <a:endParaRPr lang="zh-CN" altLang="en-US" dirty="0"/>
                    </a:p>
                  </a:txBody>
                  <a:tcPr/>
                </a:tc>
                <a:tc>
                  <a:txBody>
                    <a:bodyPr/>
                    <a:lstStyle/>
                    <a:p>
                      <a:r>
                        <a:rPr lang="zh-CN" altLang="zh-CN" sz="1800" kern="1200" dirty="0" smtClean="0">
                          <a:solidFill>
                            <a:schemeClr val="dk1"/>
                          </a:solidFill>
                          <a:effectLst/>
                          <a:latin typeface="+mn-lt"/>
                          <a:ea typeface="+mn-ea"/>
                          <a:cs typeface="+mn-cs"/>
                        </a:rPr>
                        <a:t>陈安侍</a:t>
                      </a:r>
                      <a:endParaRPr lang="zh-CN" altLang="en-US" dirty="0"/>
                    </a:p>
                  </a:txBody>
                  <a:tcPr/>
                </a:tc>
                <a:extLst>
                  <a:ext uri="{0D108BD9-81ED-4DB2-BD59-A6C34878D82A}">
                    <a16:rowId xmlns:a16="http://schemas.microsoft.com/office/drawing/2014/main" xmlns="" val="4021311752"/>
                  </a:ext>
                </a:extLst>
              </a:tr>
            </a:tbl>
          </a:graphicData>
        </a:graphic>
      </p:graphicFrame>
    </p:spTree>
    <p:extLst>
      <p:ext uri="{BB962C8B-B14F-4D97-AF65-F5344CB8AC3E}">
        <p14:creationId xmlns:p14="http://schemas.microsoft.com/office/powerpoint/2010/main" val="344144486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p:nvPr/>
        </p:nvSpPr>
        <p:spPr>
          <a:xfrm>
            <a:off x="979570" y="1600658"/>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417717" y="1065557"/>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84697" y="3038283"/>
            <a:ext cx="2080629" cy="646331"/>
          </a:xfrm>
          <a:prstGeom prst="rect">
            <a:avLst/>
          </a:prstGeom>
          <a:noFill/>
        </p:spPr>
        <p:txBody>
          <a:bodyPr wrap="square" rtlCol="0">
            <a:spAutoFit/>
          </a:bodyPr>
          <a:lstStyle/>
          <a:p>
            <a:pPr algn="ctr"/>
            <a:r>
              <a:rPr lang="zh-CN" altLang="en-US" sz="3600" b="1" dirty="0" smtClean="0"/>
              <a:t>风险管理</a:t>
            </a:r>
            <a:endParaRPr lang="zh-CN" altLang="en-US" sz="3600" b="1" dirty="0"/>
          </a:p>
        </p:txBody>
      </p:sp>
      <p:sp>
        <p:nvSpPr>
          <p:cNvPr id="7" name="正五边形 6"/>
          <p:cNvSpPr/>
          <p:nvPr/>
        </p:nvSpPr>
        <p:spPr>
          <a:xfrm>
            <a:off x="3855502" y="1421232"/>
            <a:ext cx="1211797" cy="1169567"/>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chemeClr val="tx1"/>
                </a:solidFill>
              </a:rPr>
              <a:t>10</a:t>
            </a:r>
            <a:endParaRPr lang="zh-CN" altLang="en-US" sz="4400" b="1" dirty="0">
              <a:solidFill>
                <a:schemeClr val="tx1"/>
              </a:solidFill>
            </a:endParaRPr>
          </a:p>
        </p:txBody>
      </p:sp>
      <p:grpSp>
        <p:nvGrpSpPr>
          <p:cNvPr id="33" name="组合 32"/>
          <p:cNvGrpSpPr/>
          <p:nvPr/>
        </p:nvGrpSpPr>
        <p:grpSpPr>
          <a:xfrm>
            <a:off x="7084730" y="1095959"/>
            <a:ext cx="3218470" cy="1494840"/>
            <a:chOff x="7066974" y="1095959"/>
            <a:chExt cx="3218470" cy="1494840"/>
          </a:xfrm>
        </p:grpSpPr>
        <p:cxnSp>
          <p:nvCxnSpPr>
            <p:cNvPr id="20" name="直接连接符 19"/>
            <p:cNvCxnSpPr>
              <a:endCxn id="12" idx="0"/>
            </p:cNvCxnSpPr>
            <p:nvPr/>
          </p:nvCxnSpPr>
          <p:spPr>
            <a:xfrm>
              <a:off x="7115917" y="1283112"/>
              <a:ext cx="9373" cy="1307687"/>
            </a:xfrm>
            <a:prstGeom prst="line">
              <a:avLst/>
            </a:prstGeom>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7066974" y="1222309"/>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7641772" y="1095959"/>
              <a:ext cx="1361270"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10.1-</a:t>
              </a:r>
              <a:r>
                <a:rPr lang="zh-CN" altLang="en-US" sz="2400" dirty="0" smtClean="0">
                  <a:latin typeface="华文行楷" pitchFamily="2" charset="-122"/>
                  <a:ea typeface="华文行楷" pitchFamily="2" charset="-122"/>
                </a:rPr>
                <a:t>说明</a:t>
              </a:r>
              <a:endParaRPr lang="zh-CN" altLang="en-US" sz="2400" dirty="0">
                <a:latin typeface="华文行楷" pitchFamily="2" charset="-122"/>
                <a:ea typeface="华文行楷" pitchFamily="2" charset="-122"/>
              </a:endParaRPr>
            </a:p>
          </p:txBody>
        </p:sp>
        <p:sp>
          <p:nvSpPr>
            <p:cNvPr id="23" name="椭圆 22"/>
            <p:cNvSpPr/>
            <p:nvPr/>
          </p:nvSpPr>
          <p:spPr>
            <a:xfrm>
              <a:off x="7066974" y="1953206"/>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7641772" y="1780689"/>
              <a:ext cx="2643672"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10.2-</a:t>
              </a:r>
              <a:r>
                <a:rPr lang="zh-CN" altLang="en-US" sz="2400" dirty="0">
                  <a:latin typeface="华文行楷" pitchFamily="2" charset="-122"/>
                  <a:ea typeface="华文行楷" pitchFamily="2" charset="-122"/>
                </a:rPr>
                <a:t>风险</a:t>
              </a:r>
              <a:r>
                <a:rPr lang="zh-CN" altLang="en-US" sz="2400" dirty="0" smtClean="0">
                  <a:latin typeface="华文行楷" pitchFamily="2" charset="-122"/>
                  <a:ea typeface="华文行楷" pitchFamily="2" charset="-122"/>
                </a:rPr>
                <a:t>衡量标准</a:t>
              </a:r>
            </a:p>
          </p:txBody>
        </p:sp>
      </p:grpSp>
      <p:sp>
        <p:nvSpPr>
          <p:cNvPr id="12" name="椭圆 11"/>
          <p:cNvSpPr/>
          <p:nvPr/>
        </p:nvSpPr>
        <p:spPr>
          <a:xfrm>
            <a:off x="7084730" y="2590799"/>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23"/>
          <p:cNvSpPr txBox="1"/>
          <p:nvPr/>
        </p:nvSpPr>
        <p:spPr>
          <a:xfrm>
            <a:off x="7659527" y="2357480"/>
            <a:ext cx="2050561"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10.3-</a:t>
            </a:r>
            <a:r>
              <a:rPr lang="zh-CN" altLang="en-US" sz="2400" dirty="0" smtClean="0">
                <a:latin typeface="华文行楷" pitchFamily="2" charset="-122"/>
                <a:ea typeface="华文行楷" pitchFamily="2" charset="-122"/>
              </a:rPr>
              <a:t>风险管理</a:t>
            </a:r>
            <a:endParaRPr lang="zh-CN" altLang="en-US" sz="2400" dirty="0">
              <a:latin typeface="华文行楷" pitchFamily="2" charset="-122"/>
              <a:ea typeface="华文行楷" pitchFamily="2" charset="-122"/>
            </a:endParaRPr>
          </a:p>
        </p:txBody>
      </p:sp>
    </p:spTree>
    <p:extLst>
      <p:ext uri="{BB962C8B-B14F-4D97-AF65-F5344CB8AC3E}">
        <p14:creationId xmlns:p14="http://schemas.microsoft.com/office/powerpoint/2010/main" val="114141251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662050" y="4072199"/>
            <a:ext cx="2457321" cy="523220"/>
          </a:xfrm>
          <a:prstGeom prst="rect">
            <a:avLst/>
          </a:prstGeom>
          <a:noFill/>
        </p:spPr>
        <p:txBody>
          <a:bodyPr wrap="square" rtlCol="0">
            <a:spAutoFit/>
          </a:bodyPr>
          <a:lstStyle/>
          <a:p>
            <a:r>
              <a:rPr lang="zh-CN" altLang="en-US" sz="2800" dirty="0" smtClean="0"/>
              <a:t>说明</a:t>
            </a:r>
            <a:endParaRPr lang="zh-CN" altLang="en-US" sz="2800"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10.1</a:t>
            </a:r>
            <a:endParaRPr lang="zh-CN" altLang="en-US" sz="1600" b="1" dirty="0">
              <a:solidFill>
                <a:schemeClr val="tx1"/>
              </a:solidFill>
            </a:endParaRPr>
          </a:p>
        </p:txBody>
      </p:sp>
      <p:sp>
        <p:nvSpPr>
          <p:cNvPr id="12" name="矩形 11"/>
          <p:cNvSpPr/>
          <p:nvPr/>
        </p:nvSpPr>
        <p:spPr>
          <a:xfrm>
            <a:off x="3269406" y="1733550"/>
            <a:ext cx="8424908" cy="3970318"/>
          </a:xfrm>
          <a:prstGeom prst="rect">
            <a:avLst/>
          </a:prstGeom>
        </p:spPr>
        <p:txBody>
          <a:bodyPr wrap="square">
            <a:spAutoFit/>
          </a:bodyPr>
          <a:lstStyle/>
          <a:p>
            <a:pPr algn="just">
              <a:spcAft>
                <a:spcPts val="0"/>
              </a:spcAft>
            </a:pPr>
            <a:r>
              <a:rPr lang="en-US" altLang="zh-CN" kern="100" dirty="0" smtClean="0">
                <a:latin typeface="Calibri" panose="020F0502020204030204" pitchFamily="34" charset="0"/>
                <a:cs typeface="Times New Roman" panose="02020603050405020304" pitchFamily="18" charset="0"/>
              </a:rPr>
              <a:t>			</a:t>
            </a:r>
            <a:r>
              <a:rPr lang="zh-CN" altLang="zh-CN" sz="2800" kern="100" dirty="0" smtClean="0">
                <a:latin typeface="Calibri" panose="020F0502020204030204" pitchFamily="34" charset="0"/>
                <a:cs typeface="Times New Roman" panose="02020603050405020304" pitchFamily="18" charset="0"/>
              </a:rPr>
              <a:t>对于</a:t>
            </a:r>
            <a:r>
              <a:rPr lang="zh-CN" altLang="zh-CN" sz="2800" kern="100" dirty="0">
                <a:latin typeface="Calibri" panose="020F0502020204030204" pitchFamily="34" charset="0"/>
                <a:cs typeface="Times New Roman" panose="02020603050405020304" pitchFamily="18" charset="0"/>
              </a:rPr>
              <a:t>每阶段时间驱动：</a:t>
            </a:r>
          </a:p>
          <a:p>
            <a:pPr marL="342900" lvl="0" indent="-342900" algn="just">
              <a:spcAft>
                <a:spcPts val="0"/>
              </a:spcAft>
              <a:buFont typeface="+mj-ea"/>
              <a:buAutoNum type="ea1ChsPlain"/>
            </a:pPr>
            <a:r>
              <a:rPr lang="zh-CN" altLang="en-US" sz="2800" kern="100" dirty="0" smtClean="0">
                <a:latin typeface="Calibri" panose="020F0502020204030204" pitchFamily="34" charset="0"/>
                <a:cs typeface="Times New Roman" panose="02020603050405020304" pitchFamily="18" charset="0"/>
              </a:rPr>
              <a:t>）</a:t>
            </a:r>
            <a:r>
              <a:rPr lang="zh-CN" altLang="zh-CN" sz="2800" kern="100" dirty="0" smtClean="0">
                <a:latin typeface="Calibri" panose="020F0502020204030204" pitchFamily="34" charset="0"/>
                <a:cs typeface="Times New Roman" panose="02020603050405020304" pitchFamily="18" charset="0"/>
              </a:rPr>
              <a:t>项目</a:t>
            </a:r>
            <a:r>
              <a:rPr lang="zh-CN" altLang="zh-CN" sz="2800" kern="100" dirty="0">
                <a:latin typeface="Calibri" panose="020F0502020204030204" pitchFamily="34" charset="0"/>
                <a:cs typeface="Times New Roman" panose="02020603050405020304" pitchFamily="18" charset="0"/>
              </a:rPr>
              <a:t>组长须逐个对风险的状态、概率、影响程度和应对措施进行审核、评价，更新《</a:t>
            </a:r>
            <a:r>
              <a:rPr lang="en-US" altLang="zh-CN" sz="2800" kern="100" dirty="0">
                <a:latin typeface="Calibri" panose="020F0502020204030204" pitchFamily="34" charset="0"/>
                <a:cs typeface="Times New Roman" panose="02020603050405020304" pitchFamily="18" charset="0"/>
              </a:rPr>
              <a:t>PRD2018-G13-</a:t>
            </a:r>
            <a:r>
              <a:rPr lang="zh-CN" altLang="zh-CN" sz="2800" kern="100" dirty="0">
                <a:latin typeface="Calibri" panose="020F0502020204030204" pitchFamily="34" charset="0"/>
                <a:cs typeface="Times New Roman" panose="02020603050405020304" pitchFamily="18" charset="0"/>
              </a:rPr>
              <a:t>风险管理》内容。</a:t>
            </a:r>
          </a:p>
          <a:p>
            <a:pPr marL="342900" lvl="0" indent="-342900" algn="just">
              <a:spcAft>
                <a:spcPts val="0"/>
              </a:spcAft>
              <a:buFont typeface="+mj-ea"/>
              <a:buAutoNum type="ea1ChsPlain"/>
            </a:pPr>
            <a:r>
              <a:rPr lang="zh-CN" altLang="en-US" sz="2800" kern="100" dirty="0" smtClean="0">
                <a:latin typeface="Calibri" panose="020F0502020204030204" pitchFamily="34" charset="0"/>
                <a:cs typeface="Times New Roman" panose="02020603050405020304" pitchFamily="18" charset="0"/>
              </a:rPr>
              <a:t>）</a:t>
            </a:r>
            <a:r>
              <a:rPr lang="zh-CN" altLang="zh-CN" sz="2800" kern="100" dirty="0" smtClean="0">
                <a:latin typeface="Calibri" panose="020F0502020204030204" pitchFamily="34" charset="0"/>
                <a:cs typeface="Times New Roman" panose="02020603050405020304" pitchFamily="18" charset="0"/>
              </a:rPr>
              <a:t>项目</a:t>
            </a:r>
            <a:r>
              <a:rPr lang="zh-CN" altLang="zh-CN" sz="2800" kern="100" dirty="0">
                <a:latin typeface="Calibri" panose="020F0502020204030204" pitchFamily="34" charset="0"/>
                <a:cs typeface="Times New Roman" panose="02020603050405020304" pitchFamily="18" charset="0"/>
              </a:rPr>
              <a:t>例会上，项目经理需组织项目人员讨论项目风险的状况，《</a:t>
            </a:r>
            <a:r>
              <a:rPr lang="en-US" altLang="zh-CN" sz="2800" kern="100" dirty="0">
                <a:latin typeface="Calibri" panose="020F0502020204030204" pitchFamily="34" charset="0"/>
                <a:cs typeface="Times New Roman" panose="02020603050405020304" pitchFamily="18" charset="0"/>
              </a:rPr>
              <a:t>PRD2018-G13-</a:t>
            </a:r>
            <a:r>
              <a:rPr lang="zh-CN" altLang="zh-CN" sz="2800" kern="100" dirty="0">
                <a:latin typeface="Calibri" panose="020F0502020204030204" pitchFamily="34" charset="0"/>
                <a:cs typeface="Times New Roman" panose="02020603050405020304" pitchFamily="18" charset="0"/>
              </a:rPr>
              <a:t>风险管理》内容。</a:t>
            </a:r>
          </a:p>
          <a:p>
            <a:pPr marL="342900" lvl="0" indent="-342900" algn="just">
              <a:spcAft>
                <a:spcPts val="0"/>
              </a:spcAft>
              <a:buFont typeface="+mj-ea"/>
              <a:buAutoNum type="ea1ChsPlain"/>
            </a:pPr>
            <a:r>
              <a:rPr lang="zh-CN" altLang="en-US" sz="2800" kern="100" dirty="0" smtClean="0">
                <a:latin typeface="Calibri" panose="020F0502020204030204" pitchFamily="34" charset="0"/>
                <a:cs typeface="Times New Roman" panose="02020603050405020304" pitchFamily="18" charset="0"/>
              </a:rPr>
              <a:t>）</a:t>
            </a:r>
            <a:r>
              <a:rPr lang="zh-CN" altLang="zh-CN" sz="2800" kern="100" dirty="0" smtClean="0">
                <a:latin typeface="Calibri" panose="020F0502020204030204" pitchFamily="34" charset="0"/>
                <a:cs typeface="Times New Roman" panose="02020603050405020304" pitchFamily="18" charset="0"/>
              </a:rPr>
              <a:t>事件驱动</a:t>
            </a:r>
            <a:r>
              <a:rPr lang="zh-CN" altLang="zh-CN" sz="2800" kern="100" dirty="0">
                <a:latin typeface="Calibri" panose="020F0502020204030204" pitchFamily="34" charset="0"/>
                <a:cs typeface="Times New Roman" panose="02020603050405020304" pitchFamily="18" charset="0"/>
              </a:rPr>
              <a:t>时，项目组长安排应对措施和应急方案的实施。</a:t>
            </a:r>
          </a:p>
          <a:p>
            <a:pPr algn="just">
              <a:spcAft>
                <a:spcPts val="0"/>
              </a:spcAft>
            </a:pPr>
            <a:r>
              <a:rPr lang="en-US" altLang="zh-CN" sz="2800" kern="100" dirty="0">
                <a:latin typeface="Calibri" panose="020F0502020204030204" pitchFamily="34" charset="0"/>
                <a:cs typeface="Times New Roman" panose="02020603050405020304" pitchFamily="18" charset="0"/>
              </a:rPr>
              <a:t> </a:t>
            </a:r>
            <a:endParaRPr lang="zh-CN" altLang="zh-CN" sz="2800" kern="100" dirty="0">
              <a:latin typeface="Calibri" panose="020F0502020204030204" pitchFamily="34" charset="0"/>
              <a:cs typeface="Times New Roman" panose="02020603050405020304" pitchFamily="18" charset="0"/>
            </a:endParaRPr>
          </a:p>
        </p:txBody>
      </p:sp>
      <p:sp>
        <p:nvSpPr>
          <p:cNvPr id="14" name="矩形 13"/>
          <p:cNvSpPr/>
          <p:nvPr/>
        </p:nvSpPr>
        <p:spPr>
          <a:xfrm>
            <a:off x="3119371" y="6188827"/>
            <a:ext cx="9119804" cy="646331"/>
          </a:xfrm>
          <a:prstGeom prst="rect">
            <a:avLst/>
          </a:prstGeom>
        </p:spPr>
        <p:txBody>
          <a:bodyPr wrap="none">
            <a:spAutoFit/>
          </a:bodyPr>
          <a:lstStyle/>
          <a:p>
            <a:r>
              <a:rPr lang="zh-CN" altLang="en-US" dirty="0">
                <a:solidFill>
                  <a:srgbClr val="FF0000"/>
                </a:solidFill>
                <a:latin typeface="Calibri" panose="020F0502020204030204" pitchFamily="34" charset="0"/>
                <a:cs typeface="Times New Roman" panose="02020603050405020304" pitchFamily="18" charset="0"/>
              </a:rPr>
              <a:t>详</a:t>
            </a:r>
            <a:r>
              <a:rPr lang="zh-CN" altLang="en-US" dirty="0" smtClean="0">
                <a:solidFill>
                  <a:srgbClr val="FF0000"/>
                </a:solidFill>
                <a:latin typeface="Calibri" panose="020F0502020204030204" pitchFamily="34" charset="0"/>
                <a:cs typeface="Times New Roman" panose="02020603050405020304" pitchFamily="18" charset="0"/>
              </a:rPr>
              <a:t>见附件</a:t>
            </a:r>
            <a:r>
              <a:rPr lang="en-US" altLang="zh-CN" dirty="0" smtClean="0">
                <a:solidFill>
                  <a:srgbClr val="FF0000"/>
                </a:solidFill>
                <a:latin typeface="Calibri" panose="020F0502020204030204" pitchFamily="34" charset="0"/>
                <a:cs typeface="Times New Roman" panose="02020603050405020304" pitchFamily="18" charset="0"/>
              </a:rPr>
              <a:t>《</a:t>
            </a:r>
            <a:r>
              <a:rPr lang="zh-CN" altLang="en-US" dirty="0" smtClean="0">
                <a:solidFill>
                  <a:srgbClr val="FF0000"/>
                </a:solidFill>
                <a:latin typeface="Calibri" panose="020F0502020204030204" pitchFamily="34" charset="0"/>
                <a:cs typeface="Times New Roman" panose="02020603050405020304" pitchFamily="18" charset="0"/>
              </a:rPr>
              <a:t>风险管理计划</a:t>
            </a:r>
            <a:r>
              <a:rPr lang="en-US" altLang="zh-CN" dirty="0" smtClean="0">
                <a:solidFill>
                  <a:srgbClr val="FF0000"/>
                </a:solidFill>
                <a:latin typeface="Calibri" panose="020F0502020204030204" pitchFamily="34" charset="0"/>
                <a:cs typeface="Times New Roman" panose="02020603050405020304" pitchFamily="18" charset="0"/>
              </a:rPr>
              <a:t>》.xlsx (excel</a:t>
            </a:r>
            <a:r>
              <a:rPr lang="zh-CN" altLang="en-US" dirty="0" smtClean="0">
                <a:solidFill>
                  <a:srgbClr val="FF0000"/>
                </a:solidFill>
                <a:latin typeface="Calibri" panose="020F0502020204030204" pitchFamily="34" charset="0"/>
                <a:cs typeface="Times New Roman" panose="02020603050405020304" pitchFamily="18" charset="0"/>
              </a:rPr>
              <a:t>）</a:t>
            </a:r>
            <a:endParaRPr lang="en-US" altLang="zh-CN" dirty="0" smtClean="0">
              <a:solidFill>
                <a:srgbClr val="FF0000"/>
              </a:solidFill>
              <a:latin typeface="Calibri" panose="020F0502020204030204" pitchFamily="34" charset="0"/>
              <a:cs typeface="Times New Roman" panose="02020603050405020304" pitchFamily="18" charset="0"/>
            </a:endParaRPr>
          </a:p>
          <a:p>
            <a:r>
              <a:rPr lang="zh-CN" altLang="zh-CN" dirty="0"/>
              <a:t>对于每次的风险触发，都应填写表格《问题解决记录》，对应表格可于</a:t>
            </a:r>
            <a:r>
              <a:rPr lang="en-US" altLang="zh-CN" dirty="0"/>
              <a:t>SQA</a:t>
            </a:r>
            <a:r>
              <a:rPr lang="zh-CN" altLang="zh-CN" dirty="0"/>
              <a:t>计划中查看。</a:t>
            </a:r>
            <a:endParaRPr lang="zh-CN" altLang="en-US" dirty="0"/>
          </a:p>
        </p:txBody>
      </p:sp>
    </p:spTree>
    <p:extLst>
      <p:ext uri="{BB962C8B-B14F-4D97-AF65-F5344CB8AC3E}">
        <p14:creationId xmlns:p14="http://schemas.microsoft.com/office/powerpoint/2010/main" val="270678015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98643" y="3657725"/>
            <a:ext cx="2725679" cy="523220"/>
          </a:xfrm>
          <a:prstGeom prst="rect">
            <a:avLst/>
          </a:prstGeom>
          <a:noFill/>
        </p:spPr>
        <p:txBody>
          <a:bodyPr wrap="square" rtlCol="0">
            <a:spAutoFit/>
          </a:bodyPr>
          <a:lstStyle/>
          <a:p>
            <a:pPr algn="ctr"/>
            <a:r>
              <a:rPr lang="zh-CN" altLang="en-US" sz="2800" b="1" dirty="0"/>
              <a:t>风险衡量标准</a:t>
            </a:r>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10.2</a:t>
            </a:r>
            <a:endParaRPr lang="zh-CN" altLang="en-US" b="1" dirty="0">
              <a:solidFill>
                <a:schemeClr val="tx1"/>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2512177529"/>
              </p:ext>
            </p:extLst>
          </p:nvPr>
        </p:nvGraphicFramePr>
        <p:xfrm>
          <a:off x="3269406" y="1146649"/>
          <a:ext cx="8128000" cy="1560195"/>
        </p:xfrm>
        <a:graphic>
          <a:graphicData uri="http://schemas.openxmlformats.org/drawingml/2006/table">
            <a:tbl>
              <a:tblPr>
                <a:tableStyleId>{5C22544A-7EE6-4342-B048-85BDC9FD1C3A}</a:tableStyleId>
              </a:tblPr>
              <a:tblGrid>
                <a:gridCol w="1357839">
                  <a:extLst>
                    <a:ext uri="{9D8B030D-6E8A-4147-A177-3AD203B41FA5}">
                      <a16:colId xmlns:a16="http://schemas.microsoft.com/office/drawing/2014/main" xmlns="" val="120241561"/>
                    </a:ext>
                  </a:extLst>
                </a:gridCol>
                <a:gridCol w="1357839">
                  <a:extLst>
                    <a:ext uri="{9D8B030D-6E8A-4147-A177-3AD203B41FA5}">
                      <a16:colId xmlns:a16="http://schemas.microsoft.com/office/drawing/2014/main" xmlns="" val="3161590295"/>
                    </a:ext>
                  </a:extLst>
                </a:gridCol>
                <a:gridCol w="1361012">
                  <a:extLst>
                    <a:ext uri="{9D8B030D-6E8A-4147-A177-3AD203B41FA5}">
                      <a16:colId xmlns:a16="http://schemas.microsoft.com/office/drawing/2014/main" xmlns="" val="1263136055"/>
                    </a:ext>
                  </a:extLst>
                </a:gridCol>
                <a:gridCol w="1361012">
                  <a:extLst>
                    <a:ext uri="{9D8B030D-6E8A-4147-A177-3AD203B41FA5}">
                      <a16:colId xmlns:a16="http://schemas.microsoft.com/office/drawing/2014/main" xmlns="" val="1004168857"/>
                    </a:ext>
                  </a:extLst>
                </a:gridCol>
                <a:gridCol w="1345149">
                  <a:extLst>
                    <a:ext uri="{9D8B030D-6E8A-4147-A177-3AD203B41FA5}">
                      <a16:colId xmlns:a16="http://schemas.microsoft.com/office/drawing/2014/main" xmlns="" val="3806762832"/>
                    </a:ext>
                  </a:extLst>
                </a:gridCol>
                <a:gridCol w="1345149">
                  <a:extLst>
                    <a:ext uri="{9D8B030D-6E8A-4147-A177-3AD203B41FA5}">
                      <a16:colId xmlns:a16="http://schemas.microsoft.com/office/drawing/2014/main" xmlns="" val="2240825333"/>
                    </a:ext>
                  </a:extLst>
                </a:gridCol>
              </a:tblGrid>
              <a:tr h="171450">
                <a:tc gridSpan="3">
                  <a:txBody>
                    <a:bodyPr/>
                    <a:lstStyle/>
                    <a:p>
                      <a:pPr algn="ctr" fontAlgn="b"/>
                      <a:r>
                        <a:rPr lang="en-US" altLang="zh-CN" sz="1400" u="none" strike="noStrike">
                          <a:effectLst/>
                        </a:rPr>
                        <a:t>《</a:t>
                      </a:r>
                      <a:r>
                        <a:rPr lang="zh-CN" altLang="en-US" sz="1400" u="none" strike="noStrike">
                          <a:effectLst/>
                        </a:rPr>
                        <a:t>风险后果严重性等级表</a:t>
                      </a:r>
                      <a:r>
                        <a:rPr lang="en-US" altLang="zh-CN" sz="1400" u="none" strike="noStrike">
                          <a:effectLst/>
                        </a:rPr>
                        <a:t>》</a:t>
                      </a:r>
                      <a:endParaRPr lang="en-US" altLang="zh-CN"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b"/>
                </a:tc>
                <a:tc hMerge="1">
                  <a:txBody>
                    <a:bodyPr/>
                    <a:lstStyle/>
                    <a:p>
                      <a:endParaRPr lang="zh-CN" altLang="en-US"/>
                    </a:p>
                  </a:txBody>
                  <a:tcPr/>
                </a:tc>
                <a:tc hMerge="1">
                  <a:txBody>
                    <a:bodyPr/>
                    <a:lstStyle/>
                    <a:p>
                      <a:endParaRPr lang="zh-CN" altLang="en-US"/>
                    </a:p>
                  </a:txBody>
                  <a:tcPr/>
                </a:tc>
                <a:tc>
                  <a:txBody>
                    <a:bodyPr/>
                    <a:lstStyle/>
                    <a:p>
                      <a:pPr algn="l" fontAlgn="b"/>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gridSpan="2">
                  <a:txBody>
                    <a:bodyPr/>
                    <a:lstStyle/>
                    <a:p>
                      <a:pPr algn="ctr" fontAlgn="b"/>
                      <a:r>
                        <a:rPr lang="en-US" altLang="zh-CN" sz="1400" u="none" strike="noStrike" dirty="0">
                          <a:effectLst/>
                        </a:rPr>
                        <a:t>《</a:t>
                      </a:r>
                      <a:r>
                        <a:rPr lang="zh-CN" altLang="en-US" sz="1400" u="none" strike="noStrike" dirty="0">
                          <a:effectLst/>
                        </a:rPr>
                        <a:t>风险发生可能性等级表</a:t>
                      </a:r>
                      <a:r>
                        <a:rPr lang="en-US" altLang="zh-CN" sz="1400" u="none" strike="noStrike" dirty="0">
                          <a:effectLst/>
                        </a:rPr>
                        <a:t>》</a:t>
                      </a:r>
                      <a:endParaRPr lang="en-US" altLang="zh-CN" sz="1400" b="1" i="0" u="none" strike="noStrike" dirty="0">
                        <a:solidFill>
                          <a:srgbClr val="FA7D00"/>
                        </a:solidFill>
                        <a:effectLst/>
                        <a:latin typeface="宋体" panose="02010600030101010101" pitchFamily="2" charset="-122"/>
                        <a:ea typeface="宋体" panose="02010600030101010101" pitchFamily="2" charset="-122"/>
                      </a:endParaRPr>
                    </a:p>
                  </a:txBody>
                  <a:tcPr marL="9525" marR="9525" marT="9525" marB="0" anchor="b"/>
                </a:tc>
                <a:tc hMerge="1">
                  <a:txBody>
                    <a:bodyPr/>
                    <a:lstStyle/>
                    <a:p>
                      <a:endParaRPr lang="zh-CN" altLang="en-US"/>
                    </a:p>
                  </a:txBody>
                  <a:tcPr/>
                </a:tc>
                <a:extLst>
                  <a:ext uri="{0D108BD9-81ED-4DB2-BD59-A6C34878D82A}">
                    <a16:rowId xmlns:a16="http://schemas.microsoft.com/office/drawing/2014/main" xmlns="" val="488672989"/>
                  </a:ext>
                </a:extLst>
              </a:tr>
              <a:tr h="171450">
                <a:tc>
                  <a:txBody>
                    <a:bodyPr/>
                    <a:lstStyle/>
                    <a:p>
                      <a:pPr algn="just" fontAlgn="ctr"/>
                      <a:r>
                        <a:rPr lang="zh-CN" altLang="en-US" sz="1400" u="none" strike="noStrike">
                          <a:effectLst/>
                        </a:rPr>
                        <a:t>风险后果严重性</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zh-CN" altLang="en-US" sz="1400" u="none" strike="noStrike">
                          <a:effectLst/>
                        </a:rPr>
                        <a:t>　</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zh-CN" altLang="en-US" sz="1400" u="none" strike="noStrike">
                          <a:effectLst/>
                        </a:rPr>
                        <a:t>严重性值</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b"/>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just" fontAlgn="ctr"/>
                      <a:r>
                        <a:rPr lang="zh-CN" altLang="en-US" sz="1400" u="none" strike="noStrike">
                          <a:effectLst/>
                        </a:rPr>
                        <a:t>风险发生可能性</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zh-CN" altLang="en-US" sz="1400" u="none" strike="noStrike">
                          <a:effectLst/>
                        </a:rPr>
                        <a:t>可能性值</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xmlns="" val="114989386"/>
                  </a:ext>
                </a:extLst>
              </a:tr>
              <a:tr h="171450">
                <a:tc>
                  <a:txBody>
                    <a:bodyPr/>
                    <a:lstStyle/>
                    <a:p>
                      <a:pPr algn="just" fontAlgn="ctr"/>
                      <a:r>
                        <a:rPr lang="zh-CN" altLang="en-US" sz="1400" u="none" strike="noStrike">
                          <a:effectLst/>
                        </a:rPr>
                        <a:t>灾难级</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zh-CN" altLang="en-US" sz="1400" u="none" strike="noStrike">
                          <a:effectLst/>
                        </a:rPr>
                        <a:t>　</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en-US" altLang="zh-CN" sz="1400" u="none" strike="noStrike">
                          <a:effectLst/>
                        </a:rPr>
                        <a:t>5</a:t>
                      </a:r>
                      <a:endParaRPr lang="en-US" altLang="zh-CN"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b"/>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just" fontAlgn="ctr"/>
                      <a:r>
                        <a:rPr lang="zh-CN" altLang="en-US" sz="1400" u="none" strike="noStrike">
                          <a:effectLst/>
                        </a:rPr>
                        <a:t>频繁</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en-US" altLang="zh-CN" sz="1400" u="none" strike="noStrike">
                          <a:effectLst/>
                        </a:rPr>
                        <a:t>5</a:t>
                      </a:r>
                      <a:endParaRPr lang="en-US" altLang="zh-CN"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xmlns="" val="752172802"/>
                  </a:ext>
                </a:extLst>
              </a:tr>
              <a:tr h="171450">
                <a:tc>
                  <a:txBody>
                    <a:bodyPr/>
                    <a:lstStyle/>
                    <a:p>
                      <a:pPr algn="just" fontAlgn="ctr"/>
                      <a:r>
                        <a:rPr lang="zh-CN" altLang="en-US" sz="1400" u="none" strike="noStrike">
                          <a:effectLst/>
                        </a:rPr>
                        <a:t>严重级</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zh-CN" altLang="en-US" sz="1400" u="none" strike="noStrike">
                          <a:effectLst/>
                        </a:rPr>
                        <a:t>　</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en-US" altLang="zh-CN" sz="1400" u="none" strike="noStrike">
                          <a:effectLst/>
                        </a:rPr>
                        <a:t>4</a:t>
                      </a:r>
                      <a:endParaRPr lang="en-US" altLang="zh-CN"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b"/>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just" fontAlgn="ctr"/>
                      <a:r>
                        <a:rPr lang="zh-CN" altLang="en-US" sz="1400" u="none" strike="noStrike">
                          <a:effectLst/>
                        </a:rPr>
                        <a:t>很可能</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en-US" altLang="zh-CN" sz="1400" u="none" strike="noStrike">
                          <a:effectLst/>
                        </a:rPr>
                        <a:t>4</a:t>
                      </a:r>
                      <a:endParaRPr lang="en-US" altLang="zh-CN"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xmlns="" val="2167196761"/>
                  </a:ext>
                </a:extLst>
              </a:tr>
              <a:tr h="171450">
                <a:tc>
                  <a:txBody>
                    <a:bodyPr/>
                    <a:lstStyle/>
                    <a:p>
                      <a:pPr algn="just" fontAlgn="ctr"/>
                      <a:r>
                        <a:rPr lang="zh-CN" altLang="en-US" sz="1400" u="none" strike="noStrike">
                          <a:effectLst/>
                        </a:rPr>
                        <a:t>中度级</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zh-CN" altLang="en-US" sz="1400" u="none" strike="noStrike" dirty="0">
                          <a:effectLst/>
                        </a:rPr>
                        <a:t>　</a:t>
                      </a:r>
                      <a:endParaRPr lang="zh-CN" altLang="en-US" sz="1400" b="1" i="0" u="none" strike="noStrike" dirty="0">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en-US" altLang="zh-CN" sz="1400" u="none" strike="noStrike">
                          <a:effectLst/>
                        </a:rPr>
                        <a:t>3</a:t>
                      </a:r>
                      <a:endParaRPr lang="en-US" altLang="zh-CN"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b"/>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just" fontAlgn="ctr"/>
                      <a:r>
                        <a:rPr lang="zh-CN" altLang="en-US" sz="1400" u="none" strike="noStrike">
                          <a:effectLst/>
                        </a:rPr>
                        <a:t>有时</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en-US" altLang="zh-CN" sz="1400" u="none" strike="noStrike">
                          <a:effectLst/>
                        </a:rPr>
                        <a:t>3</a:t>
                      </a:r>
                      <a:endParaRPr lang="en-US" altLang="zh-CN"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xmlns="" val="3319823339"/>
                  </a:ext>
                </a:extLst>
              </a:tr>
              <a:tr h="171450">
                <a:tc>
                  <a:txBody>
                    <a:bodyPr/>
                    <a:lstStyle/>
                    <a:p>
                      <a:pPr algn="just" fontAlgn="ctr"/>
                      <a:r>
                        <a:rPr lang="zh-CN" altLang="en-US" sz="1400" u="none" strike="noStrike">
                          <a:effectLst/>
                        </a:rPr>
                        <a:t>轻度级</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zh-CN" altLang="en-US" sz="1400" u="none" strike="noStrike">
                          <a:effectLst/>
                        </a:rPr>
                        <a:t>　</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en-US" altLang="zh-CN" sz="1400" u="none" strike="noStrike">
                          <a:effectLst/>
                        </a:rPr>
                        <a:t>2</a:t>
                      </a:r>
                      <a:endParaRPr lang="en-US" altLang="zh-CN"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b"/>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just" fontAlgn="ctr"/>
                      <a:r>
                        <a:rPr lang="zh-CN" altLang="en-US" sz="1400" u="none" strike="noStrike">
                          <a:effectLst/>
                        </a:rPr>
                        <a:t>极少</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en-US" altLang="zh-CN" sz="1400" u="none" strike="noStrike">
                          <a:effectLst/>
                        </a:rPr>
                        <a:t>2</a:t>
                      </a:r>
                      <a:endParaRPr lang="en-US" altLang="zh-CN"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xmlns="" val="1687970414"/>
                  </a:ext>
                </a:extLst>
              </a:tr>
              <a:tr h="171450">
                <a:tc>
                  <a:txBody>
                    <a:bodyPr/>
                    <a:lstStyle/>
                    <a:p>
                      <a:pPr algn="just" fontAlgn="ctr"/>
                      <a:r>
                        <a:rPr lang="zh-CN" altLang="en-US" sz="1400" u="none" strike="noStrike">
                          <a:effectLst/>
                        </a:rPr>
                        <a:t>轻微级</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zh-CN" altLang="en-US" sz="1400" u="none" strike="noStrike" dirty="0">
                          <a:effectLst/>
                        </a:rPr>
                        <a:t>　</a:t>
                      </a:r>
                      <a:endParaRPr lang="zh-CN" altLang="en-US" sz="1400" b="1" i="0" u="none" strike="noStrike" dirty="0">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en-US" altLang="zh-CN" sz="1400" u="none" strike="noStrike">
                          <a:effectLst/>
                        </a:rPr>
                        <a:t>1</a:t>
                      </a:r>
                      <a:endParaRPr lang="en-US" altLang="zh-CN"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b"/>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just" fontAlgn="ctr"/>
                      <a:r>
                        <a:rPr lang="zh-CN" altLang="en-US" sz="1400" u="none" strike="noStrike">
                          <a:effectLst/>
                        </a:rPr>
                        <a:t>不可能</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en-US" altLang="zh-CN" sz="1400" u="none" strike="noStrike" dirty="0">
                          <a:effectLst/>
                        </a:rPr>
                        <a:t>1</a:t>
                      </a:r>
                      <a:endParaRPr lang="en-US" altLang="zh-CN" sz="1400" b="1" i="0" u="none" strike="noStrike" dirty="0">
                        <a:solidFill>
                          <a:srgbClr val="FA7D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xmlns="" val="59138755"/>
                  </a:ext>
                </a:extLst>
              </a:tr>
            </a:tbl>
          </a:graphicData>
        </a:graphic>
      </p:graphicFrame>
      <p:sp>
        <p:nvSpPr>
          <p:cNvPr id="14" name="矩形 13"/>
          <p:cNvSpPr/>
          <p:nvPr/>
        </p:nvSpPr>
        <p:spPr>
          <a:xfrm>
            <a:off x="4392537" y="2706844"/>
            <a:ext cx="5881738" cy="369332"/>
          </a:xfrm>
          <a:prstGeom prst="rect">
            <a:avLst/>
          </a:prstGeom>
        </p:spPr>
        <p:txBody>
          <a:bodyPr wrap="none">
            <a:spAutoFit/>
          </a:bodyPr>
          <a:lstStyle/>
          <a:p>
            <a:r>
              <a:rPr lang="zh-CN" altLang="en-US" dirty="0" smtClean="0"/>
              <a:t>《风险后果严重性等级表》</a:t>
            </a:r>
            <a:r>
              <a:rPr lang="en-US" altLang="zh-CN" dirty="0" smtClean="0"/>
              <a:t>&amp;</a:t>
            </a:r>
            <a:r>
              <a:rPr lang="en-US" altLang="zh-CN" dirty="0"/>
              <a:t>《</a:t>
            </a:r>
            <a:r>
              <a:rPr lang="zh-CN" altLang="en-US" dirty="0"/>
              <a:t>风险发生可能性等级表</a:t>
            </a:r>
            <a:r>
              <a:rPr lang="en-US" altLang="zh-CN" dirty="0"/>
              <a:t>》</a:t>
            </a:r>
            <a:endParaRPr lang="zh-CN" altLang="en-US" dirty="0"/>
          </a:p>
        </p:txBody>
      </p:sp>
      <p:graphicFrame>
        <p:nvGraphicFramePr>
          <p:cNvPr id="17" name="对象 16"/>
          <p:cNvGraphicFramePr>
            <a:graphicFrameLocks noChangeAspect="1"/>
          </p:cNvGraphicFramePr>
          <p:nvPr>
            <p:extLst>
              <p:ext uri="{D42A27DB-BD31-4B8C-83A1-F6EECF244321}">
                <p14:modId xmlns:p14="http://schemas.microsoft.com/office/powerpoint/2010/main" val="3390537722"/>
              </p:ext>
            </p:extLst>
          </p:nvPr>
        </p:nvGraphicFramePr>
        <p:xfrm>
          <a:off x="2823098" y="3274599"/>
          <a:ext cx="9368902" cy="1381125"/>
        </p:xfrm>
        <a:graphic>
          <a:graphicData uri="http://schemas.openxmlformats.org/presentationml/2006/ole">
            <mc:AlternateContent xmlns:mc="http://schemas.openxmlformats.org/markup-compatibility/2006">
              <mc:Choice xmlns:v="urn:schemas-microsoft-com:vml" Requires="v">
                <p:oleObj spid="_x0000_s15513" name="工作表" r:id="rId4" imgW="10839360" imgH="1381054" progId="Excel.Sheet.12">
                  <p:embed/>
                </p:oleObj>
              </mc:Choice>
              <mc:Fallback>
                <p:oleObj name="工作表" r:id="rId4" imgW="10839360" imgH="1381054" progId="Excel.Sheet.12">
                  <p:embed/>
                  <p:pic>
                    <p:nvPicPr>
                      <p:cNvPr id="0" name=""/>
                      <p:cNvPicPr/>
                      <p:nvPr/>
                    </p:nvPicPr>
                    <p:blipFill>
                      <a:blip r:embed="rId5"/>
                      <a:stretch>
                        <a:fillRect/>
                      </a:stretch>
                    </p:blipFill>
                    <p:spPr>
                      <a:xfrm>
                        <a:off x="2823098" y="3274599"/>
                        <a:ext cx="9368902" cy="1381125"/>
                      </a:xfrm>
                      <a:prstGeom prst="rect">
                        <a:avLst/>
                      </a:prstGeom>
                    </p:spPr>
                  </p:pic>
                </p:oleObj>
              </mc:Fallback>
            </mc:AlternateContent>
          </a:graphicData>
        </a:graphic>
      </p:graphicFrame>
      <p:sp>
        <p:nvSpPr>
          <p:cNvPr id="18" name="矩形 17"/>
          <p:cNvSpPr/>
          <p:nvPr/>
        </p:nvSpPr>
        <p:spPr>
          <a:xfrm>
            <a:off x="6579071" y="4604193"/>
            <a:ext cx="1569660" cy="369332"/>
          </a:xfrm>
          <a:prstGeom prst="rect">
            <a:avLst/>
          </a:prstGeom>
        </p:spPr>
        <p:txBody>
          <a:bodyPr wrap="none">
            <a:spAutoFit/>
          </a:bodyPr>
          <a:lstStyle/>
          <a:p>
            <a:r>
              <a:rPr lang="zh-CN" altLang="en-US" dirty="0"/>
              <a:t>风险指数矩阵</a:t>
            </a:r>
          </a:p>
        </p:txBody>
      </p:sp>
      <p:graphicFrame>
        <p:nvGraphicFramePr>
          <p:cNvPr id="19" name="对象 18"/>
          <p:cNvGraphicFramePr>
            <a:graphicFrameLocks noChangeAspect="1"/>
          </p:cNvGraphicFramePr>
          <p:nvPr>
            <p:extLst>
              <p:ext uri="{D42A27DB-BD31-4B8C-83A1-F6EECF244321}">
                <p14:modId xmlns:p14="http://schemas.microsoft.com/office/powerpoint/2010/main" val="312317187"/>
              </p:ext>
            </p:extLst>
          </p:nvPr>
        </p:nvGraphicFramePr>
        <p:xfrm>
          <a:off x="3301488" y="5059864"/>
          <a:ext cx="8124825" cy="1409700"/>
        </p:xfrm>
        <a:graphic>
          <a:graphicData uri="http://schemas.openxmlformats.org/presentationml/2006/ole">
            <mc:AlternateContent xmlns:mc="http://schemas.openxmlformats.org/markup-compatibility/2006">
              <mc:Choice xmlns:v="urn:schemas-microsoft-com:vml" Requires="v">
                <p:oleObj spid="_x0000_s15514" name="工作表" r:id="rId6" imgW="8124960" imgH="1409896" progId="Excel.Sheet.12">
                  <p:embed/>
                </p:oleObj>
              </mc:Choice>
              <mc:Fallback>
                <p:oleObj name="工作表" r:id="rId6" imgW="8124960" imgH="1409896" progId="Excel.Sheet.12">
                  <p:embed/>
                  <p:pic>
                    <p:nvPicPr>
                      <p:cNvPr id="0" name=""/>
                      <p:cNvPicPr/>
                      <p:nvPr/>
                    </p:nvPicPr>
                    <p:blipFill>
                      <a:blip r:embed="rId7"/>
                      <a:stretch>
                        <a:fillRect/>
                      </a:stretch>
                    </p:blipFill>
                    <p:spPr>
                      <a:xfrm>
                        <a:off x="3301488" y="5059864"/>
                        <a:ext cx="8124825" cy="1409700"/>
                      </a:xfrm>
                      <a:prstGeom prst="rect">
                        <a:avLst/>
                      </a:prstGeom>
                    </p:spPr>
                  </p:pic>
                </p:oleObj>
              </mc:Fallback>
            </mc:AlternateContent>
          </a:graphicData>
        </a:graphic>
      </p:graphicFrame>
      <p:sp>
        <p:nvSpPr>
          <p:cNvPr id="20" name="矩形 19"/>
          <p:cNvSpPr/>
          <p:nvPr/>
        </p:nvSpPr>
        <p:spPr>
          <a:xfrm>
            <a:off x="6491886" y="6371237"/>
            <a:ext cx="2031325" cy="369332"/>
          </a:xfrm>
          <a:prstGeom prst="rect">
            <a:avLst/>
          </a:prstGeom>
        </p:spPr>
        <p:txBody>
          <a:bodyPr wrap="none">
            <a:spAutoFit/>
          </a:bodyPr>
          <a:lstStyle/>
          <a:p>
            <a:r>
              <a:rPr lang="zh-CN" altLang="en-US" dirty="0"/>
              <a:t>《风险接受准则》</a:t>
            </a:r>
          </a:p>
        </p:txBody>
      </p:sp>
    </p:spTree>
    <p:extLst>
      <p:ext uri="{BB962C8B-B14F-4D97-AF65-F5344CB8AC3E}">
        <p14:creationId xmlns:p14="http://schemas.microsoft.com/office/powerpoint/2010/main" val="277102935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75434" y="3226837"/>
            <a:ext cx="2725679" cy="800219"/>
          </a:xfrm>
          <a:prstGeom prst="rect">
            <a:avLst/>
          </a:prstGeom>
          <a:noFill/>
        </p:spPr>
        <p:txBody>
          <a:bodyPr wrap="square" rtlCol="0">
            <a:spAutoFit/>
          </a:bodyPr>
          <a:lstStyle/>
          <a:p>
            <a:pPr algn="ctr"/>
            <a:r>
              <a:rPr lang="zh-CN" altLang="en-US" sz="2800" b="1" dirty="0" smtClean="0"/>
              <a:t>风险管理</a:t>
            </a:r>
            <a:r>
              <a:rPr lang="en-US" altLang="zh-CN" sz="2800" b="1" dirty="0" smtClean="0"/>
              <a:t>·</a:t>
            </a:r>
          </a:p>
          <a:p>
            <a:pPr algn="ctr"/>
            <a:r>
              <a:rPr lang="zh-CN" altLang="en-US" dirty="0" smtClean="0"/>
              <a:t>整个开发生命周期阶段</a:t>
            </a:r>
            <a:endParaRPr lang="zh-CN" altLang="en-US"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10.3</a:t>
            </a:r>
            <a:endParaRPr lang="zh-CN" altLang="en-US" b="1" dirty="0">
              <a:solidFill>
                <a:schemeClr val="tx1"/>
              </a:solidFill>
            </a:endParaRPr>
          </a:p>
        </p:txBody>
      </p:sp>
      <p:graphicFrame>
        <p:nvGraphicFramePr>
          <p:cNvPr id="14" name="表格 13"/>
          <p:cNvGraphicFramePr>
            <a:graphicFrameLocks noGrp="1"/>
          </p:cNvGraphicFramePr>
          <p:nvPr>
            <p:extLst>
              <p:ext uri="{D42A27DB-BD31-4B8C-83A1-F6EECF244321}">
                <p14:modId xmlns:p14="http://schemas.microsoft.com/office/powerpoint/2010/main" val="4157615423"/>
              </p:ext>
            </p:extLst>
          </p:nvPr>
        </p:nvGraphicFramePr>
        <p:xfrm>
          <a:off x="2731210" y="929236"/>
          <a:ext cx="9460790" cy="5928764"/>
        </p:xfrm>
        <a:graphic>
          <a:graphicData uri="http://schemas.openxmlformats.org/drawingml/2006/table">
            <a:tbl>
              <a:tblPr/>
              <a:tblGrid>
                <a:gridCol w="860072">
                  <a:extLst>
                    <a:ext uri="{9D8B030D-6E8A-4147-A177-3AD203B41FA5}">
                      <a16:colId xmlns:a16="http://schemas.microsoft.com/office/drawing/2014/main" xmlns="" val="3847358166"/>
                    </a:ext>
                  </a:extLst>
                </a:gridCol>
                <a:gridCol w="860072">
                  <a:extLst>
                    <a:ext uri="{9D8B030D-6E8A-4147-A177-3AD203B41FA5}">
                      <a16:colId xmlns:a16="http://schemas.microsoft.com/office/drawing/2014/main" xmlns="" val="4027353328"/>
                    </a:ext>
                  </a:extLst>
                </a:gridCol>
                <a:gridCol w="862081">
                  <a:extLst>
                    <a:ext uri="{9D8B030D-6E8A-4147-A177-3AD203B41FA5}">
                      <a16:colId xmlns:a16="http://schemas.microsoft.com/office/drawing/2014/main" xmlns="" val="3931630997"/>
                    </a:ext>
                  </a:extLst>
                </a:gridCol>
                <a:gridCol w="862081">
                  <a:extLst>
                    <a:ext uri="{9D8B030D-6E8A-4147-A177-3AD203B41FA5}">
                      <a16:colId xmlns:a16="http://schemas.microsoft.com/office/drawing/2014/main" xmlns="" val="279801601"/>
                    </a:ext>
                  </a:extLst>
                </a:gridCol>
                <a:gridCol w="862081">
                  <a:extLst>
                    <a:ext uri="{9D8B030D-6E8A-4147-A177-3AD203B41FA5}">
                      <a16:colId xmlns:a16="http://schemas.microsoft.com/office/drawing/2014/main" xmlns="" val="2446111409"/>
                    </a:ext>
                  </a:extLst>
                </a:gridCol>
                <a:gridCol w="852034">
                  <a:extLst>
                    <a:ext uri="{9D8B030D-6E8A-4147-A177-3AD203B41FA5}">
                      <a16:colId xmlns:a16="http://schemas.microsoft.com/office/drawing/2014/main" xmlns="" val="411464369"/>
                    </a:ext>
                  </a:extLst>
                </a:gridCol>
                <a:gridCol w="860072">
                  <a:extLst>
                    <a:ext uri="{9D8B030D-6E8A-4147-A177-3AD203B41FA5}">
                      <a16:colId xmlns:a16="http://schemas.microsoft.com/office/drawing/2014/main" xmlns="" val="968871606"/>
                    </a:ext>
                  </a:extLst>
                </a:gridCol>
                <a:gridCol w="860072">
                  <a:extLst>
                    <a:ext uri="{9D8B030D-6E8A-4147-A177-3AD203B41FA5}">
                      <a16:colId xmlns:a16="http://schemas.microsoft.com/office/drawing/2014/main" xmlns="" val="2162535305"/>
                    </a:ext>
                  </a:extLst>
                </a:gridCol>
                <a:gridCol w="862081">
                  <a:extLst>
                    <a:ext uri="{9D8B030D-6E8A-4147-A177-3AD203B41FA5}">
                      <a16:colId xmlns:a16="http://schemas.microsoft.com/office/drawing/2014/main" xmlns="" val="4078905617"/>
                    </a:ext>
                  </a:extLst>
                </a:gridCol>
                <a:gridCol w="860072">
                  <a:extLst>
                    <a:ext uri="{9D8B030D-6E8A-4147-A177-3AD203B41FA5}">
                      <a16:colId xmlns:a16="http://schemas.microsoft.com/office/drawing/2014/main" xmlns="" val="1682431108"/>
                    </a:ext>
                  </a:extLst>
                </a:gridCol>
                <a:gridCol w="860072">
                  <a:extLst>
                    <a:ext uri="{9D8B030D-6E8A-4147-A177-3AD203B41FA5}">
                      <a16:colId xmlns:a16="http://schemas.microsoft.com/office/drawing/2014/main" xmlns="" val="1968192776"/>
                    </a:ext>
                  </a:extLst>
                </a:gridCol>
              </a:tblGrid>
              <a:tr h="124951">
                <a:tc gridSpan="11">
                  <a:txBody>
                    <a:bodyPr/>
                    <a:lstStyle/>
                    <a:p>
                      <a:pPr algn="ctr" fontAlgn="b"/>
                      <a:r>
                        <a:rPr lang="en-US" altLang="zh-CN" sz="1100" b="1" i="0" u="none" strike="noStrike" dirty="0">
                          <a:solidFill>
                            <a:srgbClr val="FA7D00"/>
                          </a:solidFill>
                          <a:effectLst/>
                          <a:latin typeface="宋体" panose="02010600030101010101" pitchFamily="2" charset="-122"/>
                          <a:ea typeface="宋体" panose="02010600030101010101" pitchFamily="2" charset="-122"/>
                        </a:rPr>
                        <a:t>《</a:t>
                      </a:r>
                      <a:r>
                        <a:rPr lang="zh-CN" altLang="en-US" sz="1100" b="1" i="0" u="none" strike="noStrike" dirty="0">
                          <a:solidFill>
                            <a:srgbClr val="FA7D00"/>
                          </a:solidFill>
                          <a:effectLst/>
                          <a:latin typeface="宋体" panose="02010600030101010101" pitchFamily="2" charset="-122"/>
                          <a:ea typeface="宋体" panose="02010600030101010101" pitchFamily="2" charset="-122"/>
                        </a:rPr>
                        <a:t>风险管理</a:t>
                      </a:r>
                      <a:r>
                        <a:rPr lang="en-US" altLang="zh-CN" sz="1100" b="1" i="0" u="none" strike="noStrike" dirty="0">
                          <a:solidFill>
                            <a:srgbClr val="FA7D00"/>
                          </a:solidFill>
                          <a:effectLst/>
                          <a:latin typeface="宋体" panose="02010600030101010101" pitchFamily="2" charset="-122"/>
                          <a:ea typeface="宋体" panose="02010600030101010101" pitchFamily="2" charset="-122"/>
                        </a:rPr>
                        <a:t>》</a:t>
                      </a:r>
                    </a:p>
                  </a:txBody>
                  <a:tcPr marL="6718" marR="6718" marT="6718"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3145036520"/>
                  </a:ext>
                </a:extLst>
              </a:tr>
              <a:tr h="124951">
                <a:tc>
                  <a:txBody>
                    <a:bodyPr/>
                    <a:lstStyle/>
                    <a:p>
                      <a:pPr algn="just" fontAlgn="ctr"/>
                      <a:r>
                        <a:rPr lang="en-US" altLang="zh-CN" sz="1100" b="1" i="0" u="none" strike="noStrike" dirty="0">
                          <a:solidFill>
                            <a:srgbClr val="FA7D00"/>
                          </a:solidFill>
                          <a:effectLst/>
                          <a:latin typeface="宋体" panose="02010600030101010101" pitchFamily="2" charset="-122"/>
                          <a:ea typeface="宋体" panose="02010600030101010101" pitchFamily="2" charset="-122"/>
                        </a:rPr>
                        <a:t>1</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2</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3</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4</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5</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6</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7</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8</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9</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10</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11</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1108631315"/>
                  </a:ext>
                </a:extLst>
              </a:tr>
              <a:tr h="124951">
                <a:tc>
                  <a:txBody>
                    <a:bodyPr/>
                    <a:lstStyle/>
                    <a:p>
                      <a:pPr algn="just" fontAlgn="ctr"/>
                      <a:r>
                        <a:rPr lang="zh-CN" altLang="en-US" sz="1100" b="1" i="0" u="none" strike="noStrike">
                          <a:solidFill>
                            <a:srgbClr val="FA7D00"/>
                          </a:solidFill>
                          <a:effectLst/>
                          <a:latin typeface="宋体" panose="02010600030101010101" pitchFamily="2" charset="-122"/>
                          <a:ea typeface="宋体" panose="02010600030101010101" pitchFamily="2" charset="-122"/>
                        </a:rPr>
                        <a:t>风险产生阶段</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识别出的风险</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产生的原因</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触发条件</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风险后果</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风险严重性</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风险可能性</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风险指数</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风险等级</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控制措施</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负责人</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2921349652"/>
                  </a:ext>
                </a:extLst>
              </a:tr>
              <a:tr h="362761">
                <a:tc rowSpan="6">
                  <a:txBody>
                    <a:bodyPr/>
                    <a:lstStyle/>
                    <a:p>
                      <a:pPr algn="just" fontAlgn="ctr"/>
                      <a:r>
                        <a:rPr lang="zh-CN" altLang="en-US" sz="1100" b="1" i="0" u="none" strike="noStrike">
                          <a:solidFill>
                            <a:srgbClr val="FA7D00"/>
                          </a:solidFill>
                          <a:effectLst/>
                          <a:latin typeface="宋体" panose="02010600030101010101" pitchFamily="2" charset="-122"/>
                          <a:ea typeface="宋体" panose="02010600030101010101" pitchFamily="2" charset="-122"/>
                        </a:rPr>
                        <a:t>整个开发生命周期</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rowSpan="2">
                  <a:txBody>
                    <a:bodyPr/>
                    <a:lstStyle/>
                    <a:p>
                      <a:pPr algn="just" fontAlgn="ctr"/>
                      <a:r>
                        <a:rPr lang="zh-CN" altLang="en-US" sz="1100" b="1" i="0" u="none" strike="noStrike">
                          <a:solidFill>
                            <a:srgbClr val="FA7D00"/>
                          </a:solidFill>
                          <a:effectLst/>
                          <a:latin typeface="宋体" panose="02010600030101010101" pitchFamily="2" charset="-122"/>
                          <a:ea typeface="宋体" panose="02010600030101010101" pitchFamily="2" charset="-122"/>
                        </a:rPr>
                        <a:t>项目组成员请假（缺席）</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zh-CN" altLang="en-US" sz="1100" b="1" i="0" u="none" strike="noStrike">
                          <a:solidFill>
                            <a:srgbClr val="FA7D00"/>
                          </a:solidFill>
                          <a:effectLst/>
                          <a:latin typeface="宋体" panose="02010600030101010101" pitchFamily="2" charset="-122"/>
                          <a:ea typeface="宋体" panose="02010600030101010101" pitchFamily="2" charset="-122"/>
                        </a:rPr>
                        <a:t>成员个人原因外出或生病等</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rowSpan="2">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小组成员因为回家，生病或者与组内个别成员发生争吵，因而缺席</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rowSpan="2">
                  <a:txBody>
                    <a:bodyPr/>
                    <a:lstStyle/>
                    <a:p>
                      <a:pPr algn="just" fontAlgn="ctr"/>
                      <a:r>
                        <a:rPr lang="zh-CN" altLang="en-US" sz="1100" b="1" i="0" u="none" strike="noStrike">
                          <a:solidFill>
                            <a:srgbClr val="FA7D00"/>
                          </a:solidFill>
                          <a:effectLst/>
                          <a:latin typeface="宋体" panose="02010600030101010101" pitchFamily="2" charset="-122"/>
                          <a:ea typeface="宋体" panose="02010600030101010101" pitchFamily="2" charset="-122"/>
                        </a:rPr>
                        <a:t>项目组无法正常运作，软件开发中断</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3</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3</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9</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FF00"/>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低风险</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zh-CN" altLang="en-US" sz="1100" b="1" i="0" u="none" strike="noStrike" dirty="0">
                          <a:solidFill>
                            <a:srgbClr val="FA7D00"/>
                          </a:solidFill>
                          <a:effectLst/>
                          <a:latin typeface="宋体"/>
                        </a:rPr>
                        <a:t>为每个组员确认</a:t>
                      </a:r>
                      <a:r>
                        <a:rPr lang="en-US" altLang="zh-CN" sz="1100" b="1" i="0" u="none" strike="noStrike" dirty="0">
                          <a:solidFill>
                            <a:srgbClr val="FA7D00"/>
                          </a:solidFill>
                          <a:effectLst/>
                          <a:latin typeface="宋体"/>
                        </a:rPr>
                        <a:t>AB</a:t>
                      </a:r>
                      <a:r>
                        <a:rPr lang="zh-CN" altLang="en-US" sz="1100" b="1" i="0" u="none" strike="noStrike" dirty="0">
                          <a:solidFill>
                            <a:srgbClr val="FA7D00"/>
                          </a:solidFill>
                          <a:effectLst/>
                          <a:latin typeface="宋体"/>
                        </a:rPr>
                        <a:t>角色，</a:t>
                      </a:r>
                      <a:r>
                        <a:rPr lang="en-US" altLang="zh-CN" sz="1100" b="1" i="0" u="none" strike="noStrike" dirty="0">
                          <a:solidFill>
                            <a:srgbClr val="FA7D00"/>
                          </a:solidFill>
                          <a:effectLst/>
                          <a:latin typeface="宋体"/>
                        </a:rPr>
                        <a:t>A</a:t>
                      </a:r>
                      <a:r>
                        <a:rPr lang="zh-CN" altLang="en-US" sz="1100" b="1" i="0" u="none" strike="noStrike" dirty="0">
                          <a:solidFill>
                            <a:srgbClr val="FA7D00"/>
                          </a:solidFill>
                          <a:effectLst/>
                          <a:latin typeface="宋体"/>
                        </a:rPr>
                        <a:t>角色不在场情况下由</a:t>
                      </a:r>
                      <a:r>
                        <a:rPr lang="en-US" altLang="zh-CN" sz="1100" b="1" i="0" u="none" strike="noStrike" dirty="0">
                          <a:solidFill>
                            <a:srgbClr val="FA7D00"/>
                          </a:solidFill>
                          <a:effectLst/>
                          <a:latin typeface="宋体"/>
                        </a:rPr>
                        <a:t>B</a:t>
                      </a:r>
                      <a:r>
                        <a:rPr lang="zh-CN" altLang="en-US" sz="1100" b="1" i="0" u="none" strike="noStrike" dirty="0">
                          <a:solidFill>
                            <a:srgbClr val="FA7D00"/>
                          </a:solidFill>
                          <a:effectLst/>
                          <a:latin typeface="宋体"/>
                        </a:rPr>
                        <a:t>角色担任</a:t>
                      </a:r>
                    </a:p>
                  </a:txBody>
                  <a:tcPr marL="7620" marR="7620" marT="7620"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陈安侍</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3489477380"/>
                  </a:ext>
                </a:extLst>
              </a:tr>
              <a:tr h="604602">
                <a:tc vMerge="1">
                  <a:txBody>
                    <a:bodyPr/>
                    <a:lstStyle/>
                    <a:p>
                      <a:endParaRPr lang="zh-CN" altLang="en-US"/>
                    </a:p>
                  </a:txBody>
                  <a:tcPr/>
                </a:tc>
                <a:tc vMerge="1">
                  <a:txBody>
                    <a:bodyPr/>
                    <a:lstStyle/>
                    <a:p>
                      <a:endParaRPr lang="zh-CN" altLang="en-US"/>
                    </a:p>
                  </a:txBody>
                  <a:tcPr/>
                </a:tc>
                <a:tc>
                  <a:txBody>
                    <a:bodyPr/>
                    <a:lstStyle/>
                    <a:p>
                      <a:pPr algn="just" fontAlgn="ctr"/>
                      <a:r>
                        <a:rPr lang="zh-CN" altLang="en-US" sz="1100" b="1" i="0" u="none" strike="noStrike">
                          <a:solidFill>
                            <a:srgbClr val="FA7D00"/>
                          </a:solidFill>
                          <a:effectLst/>
                          <a:latin typeface="宋体" panose="02010600030101010101" pitchFamily="2" charset="-122"/>
                          <a:ea typeface="宋体" panose="02010600030101010101" pitchFamily="2" charset="-122"/>
                        </a:rPr>
                        <a:t>发生组内矛盾</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vMerge="1">
                  <a:txBody>
                    <a:bodyPr/>
                    <a:lstStyle/>
                    <a:p>
                      <a:endParaRPr lang="zh-CN" altLang="en-US"/>
                    </a:p>
                  </a:txBody>
                  <a:tcPr/>
                </a:tc>
                <a:tc vMerge="1">
                  <a:txBody>
                    <a:bodyPr/>
                    <a:lstStyle/>
                    <a:p>
                      <a:endParaRPr lang="zh-CN" altLang="en-US"/>
                    </a:p>
                  </a:txBody>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5</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2</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10</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000"/>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中等风险</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zh-CN" altLang="en-US" sz="1100" b="1" i="0" u="none" strike="noStrike">
                          <a:solidFill>
                            <a:srgbClr val="FA7D00"/>
                          </a:solidFill>
                          <a:effectLst/>
                          <a:latin typeface="宋体" panose="02010600030101010101" pitchFamily="2" charset="-122"/>
                          <a:ea typeface="宋体" panose="02010600030101010101" pitchFamily="2" charset="-122"/>
                        </a:rPr>
                        <a:t>首先上措施相同，确保项目组能够维持运作。再者由负责人出面约定时间地点沟通调解。</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陈安侍</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1549889955"/>
                  </a:ext>
                </a:extLst>
              </a:tr>
              <a:tr h="604602">
                <a:tc vMerge="1">
                  <a:txBody>
                    <a:bodyPr/>
                    <a:lstStyle/>
                    <a:p>
                      <a:endParaRPr lang="zh-CN" altLang="en-US"/>
                    </a:p>
                  </a:txBody>
                  <a:tcPr/>
                </a:tc>
                <a:tc rowSpan="2">
                  <a:txBody>
                    <a:bodyPr/>
                    <a:lstStyle/>
                    <a:p>
                      <a:pPr algn="just" fontAlgn="ctr"/>
                      <a:r>
                        <a:rPr lang="zh-CN" altLang="en-US" sz="1100" b="1" i="0" u="none" strike="noStrike">
                          <a:solidFill>
                            <a:srgbClr val="FA7D00"/>
                          </a:solidFill>
                          <a:effectLst/>
                          <a:latin typeface="宋体" panose="02010600030101010101" pitchFamily="2" charset="-122"/>
                          <a:ea typeface="宋体" panose="02010600030101010101" pitchFamily="2" charset="-122"/>
                        </a:rPr>
                        <a:t>项目评审时，展示使用电脑出现异常</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zh-CN" altLang="en-US" sz="1100" b="1" i="0" u="none" strike="noStrike">
                          <a:solidFill>
                            <a:srgbClr val="FA7D00"/>
                          </a:solidFill>
                          <a:effectLst/>
                          <a:latin typeface="宋体" panose="02010600030101010101" pitchFamily="2" charset="-122"/>
                          <a:ea typeface="宋体" panose="02010600030101010101" pitchFamily="2" charset="-122"/>
                        </a:rPr>
                        <a:t>笔记本电量不足</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zh-CN" altLang="en-US" sz="1100" b="1" i="0" u="none" strike="noStrike">
                          <a:solidFill>
                            <a:srgbClr val="FA7D00"/>
                          </a:solidFill>
                          <a:effectLst/>
                          <a:latin typeface="宋体" panose="02010600030101010101" pitchFamily="2" charset="-122"/>
                          <a:ea typeface="宋体" panose="02010600030101010101" pitchFamily="2" charset="-122"/>
                        </a:rPr>
                        <a:t>当需要使用笔记本演示时笔记本的电量不足，自动关机或者不足以支持其完成评审</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rowSpan="2">
                  <a:txBody>
                    <a:bodyPr/>
                    <a:lstStyle/>
                    <a:p>
                      <a:pPr algn="just" fontAlgn="ctr"/>
                      <a:r>
                        <a:rPr lang="zh-CN" altLang="en-US" sz="1100" b="1" i="0" u="none" strike="noStrike">
                          <a:solidFill>
                            <a:srgbClr val="FA7D00"/>
                          </a:solidFill>
                          <a:effectLst/>
                          <a:latin typeface="宋体" panose="02010600030101010101" pitchFamily="2" charset="-122"/>
                          <a:ea typeface="宋体" panose="02010600030101010101" pitchFamily="2" charset="-122"/>
                        </a:rPr>
                        <a:t>项目评审中断，评审结果不合格等</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3</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4</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12</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000"/>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中等风险</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zh-CN" altLang="en-US" sz="1100" b="1" i="0" u="none" strike="noStrike">
                          <a:solidFill>
                            <a:srgbClr val="FA7D00"/>
                          </a:solidFill>
                          <a:effectLst/>
                          <a:latin typeface="宋体" panose="02010600030101010101" pitchFamily="2" charset="-122"/>
                          <a:ea typeface="宋体" panose="02010600030101010101" pitchFamily="2" charset="-122"/>
                        </a:rPr>
                        <a:t>确保携带笔记本电源线。</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陈安侍</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3334102345"/>
                  </a:ext>
                </a:extLst>
              </a:tr>
              <a:tr h="362761">
                <a:tc vMerge="1">
                  <a:txBody>
                    <a:bodyPr/>
                    <a:lstStyle/>
                    <a:p>
                      <a:endParaRPr lang="zh-CN" altLang="en-US"/>
                    </a:p>
                  </a:txBody>
                  <a:tcPr/>
                </a:tc>
                <a:tc vMerge="1">
                  <a:txBody>
                    <a:bodyPr/>
                    <a:lstStyle/>
                    <a:p>
                      <a:endParaRPr lang="zh-CN" altLang="en-US"/>
                    </a:p>
                  </a:txBody>
                  <a:tcPr/>
                </a:tc>
                <a:tc>
                  <a:txBody>
                    <a:bodyPr/>
                    <a:lstStyle/>
                    <a:p>
                      <a:pPr algn="just" fontAlgn="ctr"/>
                      <a:r>
                        <a:rPr lang="zh-CN" altLang="en-US" sz="1100" b="1" i="0" u="none" strike="noStrike">
                          <a:solidFill>
                            <a:srgbClr val="FA7D00"/>
                          </a:solidFill>
                          <a:effectLst/>
                          <a:latin typeface="宋体" panose="02010600030101010101" pitchFamily="2" charset="-122"/>
                          <a:ea typeface="宋体" panose="02010600030101010101" pitchFamily="2" charset="-122"/>
                        </a:rPr>
                        <a:t>笔记本出现不可调解问题</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zh-CN" altLang="en-US" sz="1100" b="1" i="0" u="none" strike="noStrike">
                          <a:solidFill>
                            <a:srgbClr val="FA7D00"/>
                          </a:solidFill>
                          <a:effectLst/>
                          <a:latin typeface="宋体" panose="02010600030101010101" pitchFamily="2" charset="-122"/>
                          <a:ea typeface="宋体" panose="02010600030101010101" pitchFamily="2" charset="-122"/>
                        </a:rPr>
                        <a:t>需要笔记本演示时笔记本因硬件或者软件原因无法使用</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vMerge="1">
                  <a:txBody>
                    <a:bodyPr/>
                    <a:lstStyle/>
                    <a:p>
                      <a:endParaRPr lang="zh-CN" altLang="en-US"/>
                    </a:p>
                  </a:txBody>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3</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2</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6</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FF00"/>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低风险</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zh-CN" altLang="en-US" sz="1100" b="1" i="0" u="none" strike="noStrike">
                          <a:solidFill>
                            <a:srgbClr val="FA7D00"/>
                          </a:solidFill>
                          <a:effectLst/>
                          <a:latin typeface="宋体" panose="02010600030101010101" pitchFamily="2" charset="-122"/>
                          <a:ea typeface="宋体" panose="02010600030101010101" pitchFamily="2" charset="-122"/>
                        </a:rPr>
                        <a:t>小组评审时需要携带备用笔记本。</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陈安侍</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1974367288"/>
                  </a:ext>
                </a:extLst>
              </a:tr>
              <a:tr h="483682">
                <a:tc vMerge="1">
                  <a:txBody>
                    <a:bodyPr/>
                    <a:lstStyle/>
                    <a:p>
                      <a:endParaRPr lang="zh-CN" altLang="en-US"/>
                    </a:p>
                  </a:txBody>
                  <a:tcPr/>
                </a:tc>
                <a:tc rowSpan="2">
                  <a:txBody>
                    <a:bodyPr/>
                    <a:lstStyle/>
                    <a:p>
                      <a:pPr algn="ctr" fontAlgn="t"/>
                      <a:r>
                        <a:rPr lang="zh-CN" altLang="en-US" sz="1100" b="1" i="0" u="none" strike="noStrike">
                          <a:solidFill>
                            <a:srgbClr val="FA7D00"/>
                          </a:solidFill>
                          <a:effectLst/>
                          <a:latin typeface="宋体" panose="02010600030101010101" pitchFamily="2" charset="-122"/>
                          <a:ea typeface="宋体" panose="02010600030101010101" pitchFamily="2" charset="-122"/>
                        </a:rPr>
                        <a:t>项目任务未在</a:t>
                      </a:r>
                      <a:r>
                        <a:rPr lang="en-US" sz="1100" b="1" i="0" u="none" strike="noStrike">
                          <a:solidFill>
                            <a:srgbClr val="FA7D00"/>
                          </a:solidFill>
                          <a:effectLst/>
                          <a:latin typeface="宋体" panose="02010600030101010101" pitchFamily="2" charset="-122"/>
                          <a:ea typeface="宋体" panose="02010600030101010101" pitchFamily="2" charset="-122"/>
                        </a:rPr>
                        <a:t>deadline</a:t>
                      </a:r>
                      <a:r>
                        <a:rPr lang="zh-CN" altLang="en-US" sz="1100" b="1" i="0" u="none" strike="noStrike">
                          <a:solidFill>
                            <a:srgbClr val="FA7D00"/>
                          </a:solidFill>
                          <a:effectLst/>
                          <a:latin typeface="宋体" panose="02010600030101010101" pitchFamily="2" charset="-122"/>
                          <a:ea typeface="宋体" panose="02010600030101010101" pitchFamily="2" charset="-122"/>
                        </a:rPr>
                        <a:t>之前完成</a:t>
                      </a:r>
                    </a:p>
                  </a:txBody>
                  <a:tcPr marL="6718" marR="6718" marT="6718" marB="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zh-CN" altLang="en-US" sz="1100" b="1" i="0" u="none" strike="noStrike">
                          <a:solidFill>
                            <a:srgbClr val="FA7D00"/>
                          </a:solidFill>
                          <a:effectLst/>
                          <a:latin typeface="宋体" panose="02010600030101010101" pitchFamily="2" charset="-122"/>
                          <a:ea typeface="宋体" panose="02010600030101010101" pitchFamily="2" charset="-122"/>
                        </a:rPr>
                        <a:t>任务量过多</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zh-CN" altLang="en-US" sz="1100" b="1" i="0" u="none" strike="noStrike">
                          <a:solidFill>
                            <a:srgbClr val="FA7D00"/>
                          </a:solidFill>
                          <a:effectLst/>
                          <a:latin typeface="宋体" panose="02010600030101010101" pitchFamily="2" charset="-122"/>
                          <a:ea typeface="宋体" panose="02010600030101010101" pitchFamily="2" charset="-122"/>
                        </a:rPr>
                        <a:t>因为安排任务不合理，导致小组成员无法在规定时间内完成分配的任务</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rowSpan="2">
                  <a:txBody>
                    <a:bodyPr/>
                    <a:lstStyle/>
                    <a:p>
                      <a:pPr algn="l" fontAlgn="ctr"/>
                      <a:r>
                        <a:rPr lang="zh-CN" altLang="en-US" sz="1100" b="1" i="0" u="none" strike="noStrike">
                          <a:solidFill>
                            <a:srgbClr val="FA7D00"/>
                          </a:solidFill>
                          <a:effectLst/>
                          <a:latin typeface="宋体" panose="02010600030101010101" pitchFamily="2" charset="-122"/>
                          <a:ea typeface="宋体" panose="02010600030101010101" pitchFamily="2" charset="-122"/>
                        </a:rPr>
                        <a:t>项目延期，小组评分下降</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3</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2</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6</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FF00"/>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低风险</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zh-CN" altLang="en-US" sz="1100" b="1" i="0" u="none" strike="noStrike">
                          <a:solidFill>
                            <a:srgbClr val="FA7D00"/>
                          </a:solidFill>
                          <a:effectLst/>
                          <a:latin typeface="宋体" panose="02010600030101010101" pitchFamily="2" charset="-122"/>
                          <a:ea typeface="宋体" panose="02010600030101010101" pitchFamily="2" charset="-122"/>
                        </a:rPr>
                        <a:t>加班加点，尽快补完剩余工作。</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陈安侍</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1258216075"/>
                  </a:ext>
                </a:extLst>
              </a:tr>
              <a:tr h="604602">
                <a:tc vMerge="1">
                  <a:txBody>
                    <a:bodyPr/>
                    <a:lstStyle/>
                    <a:p>
                      <a:endParaRPr lang="zh-CN" altLang="en-US"/>
                    </a:p>
                  </a:txBody>
                  <a:tcPr/>
                </a:tc>
                <a:tc vMerge="1">
                  <a:txBody>
                    <a:bodyPr/>
                    <a:lstStyle/>
                    <a:p>
                      <a:endParaRPr lang="zh-CN" altLang="en-US"/>
                    </a:p>
                  </a:txBody>
                  <a:tcPr/>
                </a:tc>
                <a:tc>
                  <a:txBody>
                    <a:bodyPr/>
                    <a:lstStyle/>
                    <a:p>
                      <a:pPr algn="just" fontAlgn="ctr"/>
                      <a:r>
                        <a:rPr lang="zh-CN" altLang="en-US" sz="1100" b="1" i="0" u="none" strike="noStrike">
                          <a:solidFill>
                            <a:srgbClr val="FA7D00"/>
                          </a:solidFill>
                          <a:effectLst/>
                          <a:latin typeface="宋体" panose="02010600030101010101" pitchFamily="2" charset="-122"/>
                          <a:ea typeface="宋体" panose="02010600030101010101" pitchFamily="2" charset="-122"/>
                        </a:rPr>
                        <a:t>组员怠惰</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zh-CN" altLang="en-US" sz="1100" b="1" i="0" u="none" strike="noStrike">
                          <a:solidFill>
                            <a:srgbClr val="FA7D00"/>
                          </a:solidFill>
                          <a:effectLst/>
                          <a:latin typeface="宋体" panose="02010600030101010101" pitchFamily="2" charset="-122"/>
                          <a:ea typeface="宋体" panose="02010600030101010101" pitchFamily="2" charset="-122"/>
                        </a:rPr>
                        <a:t>组员因为懒惰，使得其无法按时完成任务</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vMerge="1">
                  <a:txBody>
                    <a:bodyPr/>
                    <a:lstStyle/>
                    <a:p>
                      <a:endParaRPr lang="zh-CN" altLang="en-US"/>
                    </a:p>
                  </a:txBody>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3</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2</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6</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FF00"/>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低风险</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zh-CN" altLang="en-US" sz="1100" b="1" i="0" u="none" strike="noStrike">
                          <a:solidFill>
                            <a:srgbClr val="FA7D00"/>
                          </a:solidFill>
                          <a:effectLst/>
                          <a:latin typeface="宋体" panose="02010600030101010101" pitchFamily="2" charset="-122"/>
                          <a:ea typeface="宋体" panose="02010600030101010101" pitchFamily="2" charset="-122"/>
                        </a:rPr>
                        <a:t>补完剩余工作，并对全体成员进行思想教育工作。</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dirty="0">
                          <a:solidFill>
                            <a:srgbClr val="FA7D00"/>
                          </a:solidFill>
                          <a:effectLst/>
                          <a:latin typeface="宋体" panose="02010600030101010101" pitchFamily="2" charset="-122"/>
                          <a:ea typeface="宋体" panose="02010600030101010101" pitchFamily="2" charset="-122"/>
                        </a:rPr>
                        <a:t>陈安侍</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4243657576"/>
                  </a:ext>
                </a:extLst>
              </a:tr>
            </a:tbl>
          </a:graphicData>
        </a:graphic>
      </p:graphicFrame>
    </p:spTree>
    <p:extLst>
      <p:ext uri="{BB962C8B-B14F-4D97-AF65-F5344CB8AC3E}">
        <p14:creationId xmlns:p14="http://schemas.microsoft.com/office/powerpoint/2010/main" val="60330263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5534" y="3480081"/>
            <a:ext cx="2725679" cy="800219"/>
          </a:xfrm>
          <a:prstGeom prst="rect">
            <a:avLst/>
          </a:prstGeom>
          <a:noFill/>
        </p:spPr>
        <p:txBody>
          <a:bodyPr wrap="square" rtlCol="0">
            <a:spAutoFit/>
          </a:bodyPr>
          <a:lstStyle/>
          <a:p>
            <a:pPr algn="ctr"/>
            <a:r>
              <a:rPr lang="zh-CN" altLang="en-US" sz="2800" b="1" dirty="0" smtClean="0"/>
              <a:t>风险管理</a:t>
            </a:r>
            <a:r>
              <a:rPr lang="en-US" altLang="zh-CN" sz="2800" b="1" dirty="0"/>
              <a:t>·</a:t>
            </a:r>
            <a:endParaRPr lang="en-US" altLang="zh-CN" sz="2800" b="1" dirty="0" smtClean="0"/>
          </a:p>
          <a:p>
            <a:pPr algn="ctr"/>
            <a:r>
              <a:rPr lang="zh-CN" altLang="en-US" dirty="0" smtClean="0"/>
              <a:t>需求获取阶段</a:t>
            </a:r>
            <a:endParaRPr lang="zh-CN" altLang="en-US"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10.3</a:t>
            </a:r>
            <a:endParaRPr lang="zh-CN" altLang="en-US" b="1" dirty="0">
              <a:solidFill>
                <a:schemeClr val="tx1"/>
              </a:solidFill>
            </a:endParaRPr>
          </a:p>
        </p:txBody>
      </p:sp>
      <p:graphicFrame>
        <p:nvGraphicFramePr>
          <p:cNvPr id="17" name="表格 16"/>
          <p:cNvGraphicFramePr>
            <a:graphicFrameLocks noGrp="1"/>
          </p:cNvGraphicFramePr>
          <p:nvPr>
            <p:extLst>
              <p:ext uri="{D42A27DB-BD31-4B8C-83A1-F6EECF244321}">
                <p14:modId xmlns:p14="http://schemas.microsoft.com/office/powerpoint/2010/main" val="2350586233"/>
              </p:ext>
            </p:extLst>
          </p:nvPr>
        </p:nvGraphicFramePr>
        <p:xfrm>
          <a:off x="2731210" y="2113824"/>
          <a:ext cx="9460792" cy="523074"/>
        </p:xfrm>
        <a:graphic>
          <a:graphicData uri="http://schemas.openxmlformats.org/drawingml/2006/table">
            <a:tbl>
              <a:tblPr/>
              <a:tblGrid>
                <a:gridCol w="861536">
                  <a:extLst>
                    <a:ext uri="{9D8B030D-6E8A-4147-A177-3AD203B41FA5}">
                      <a16:colId xmlns:a16="http://schemas.microsoft.com/office/drawing/2014/main" xmlns="" val="444049786"/>
                    </a:ext>
                  </a:extLst>
                </a:gridCol>
                <a:gridCol w="861536">
                  <a:extLst>
                    <a:ext uri="{9D8B030D-6E8A-4147-A177-3AD203B41FA5}">
                      <a16:colId xmlns:a16="http://schemas.microsoft.com/office/drawing/2014/main" xmlns="" val="3621262864"/>
                    </a:ext>
                  </a:extLst>
                </a:gridCol>
                <a:gridCol w="863549">
                  <a:extLst>
                    <a:ext uri="{9D8B030D-6E8A-4147-A177-3AD203B41FA5}">
                      <a16:colId xmlns:a16="http://schemas.microsoft.com/office/drawing/2014/main" xmlns="" val="2314650988"/>
                    </a:ext>
                  </a:extLst>
                </a:gridCol>
                <a:gridCol w="863549">
                  <a:extLst>
                    <a:ext uri="{9D8B030D-6E8A-4147-A177-3AD203B41FA5}">
                      <a16:colId xmlns:a16="http://schemas.microsoft.com/office/drawing/2014/main" xmlns="" val="3003593821"/>
                    </a:ext>
                  </a:extLst>
                </a:gridCol>
                <a:gridCol w="863549">
                  <a:extLst>
                    <a:ext uri="{9D8B030D-6E8A-4147-A177-3AD203B41FA5}">
                      <a16:colId xmlns:a16="http://schemas.microsoft.com/office/drawing/2014/main" xmlns="" val="864781455"/>
                    </a:ext>
                  </a:extLst>
                </a:gridCol>
                <a:gridCol w="853484">
                  <a:extLst>
                    <a:ext uri="{9D8B030D-6E8A-4147-A177-3AD203B41FA5}">
                      <a16:colId xmlns:a16="http://schemas.microsoft.com/office/drawing/2014/main" xmlns="" val="2591097623"/>
                    </a:ext>
                  </a:extLst>
                </a:gridCol>
                <a:gridCol w="853484">
                  <a:extLst>
                    <a:ext uri="{9D8B030D-6E8A-4147-A177-3AD203B41FA5}">
                      <a16:colId xmlns:a16="http://schemas.microsoft.com/office/drawing/2014/main" xmlns="" val="1046017553"/>
                    </a:ext>
                  </a:extLst>
                </a:gridCol>
                <a:gridCol w="861536">
                  <a:extLst>
                    <a:ext uri="{9D8B030D-6E8A-4147-A177-3AD203B41FA5}">
                      <a16:colId xmlns:a16="http://schemas.microsoft.com/office/drawing/2014/main" xmlns="" val="622537566"/>
                    </a:ext>
                  </a:extLst>
                </a:gridCol>
                <a:gridCol w="863549">
                  <a:extLst>
                    <a:ext uri="{9D8B030D-6E8A-4147-A177-3AD203B41FA5}">
                      <a16:colId xmlns:a16="http://schemas.microsoft.com/office/drawing/2014/main" xmlns="" val="2541047729"/>
                    </a:ext>
                  </a:extLst>
                </a:gridCol>
                <a:gridCol w="853484">
                  <a:extLst>
                    <a:ext uri="{9D8B030D-6E8A-4147-A177-3AD203B41FA5}">
                      <a16:colId xmlns:a16="http://schemas.microsoft.com/office/drawing/2014/main" xmlns="" val="491502074"/>
                    </a:ext>
                  </a:extLst>
                </a:gridCol>
                <a:gridCol w="861536">
                  <a:extLst>
                    <a:ext uri="{9D8B030D-6E8A-4147-A177-3AD203B41FA5}">
                      <a16:colId xmlns:a16="http://schemas.microsoft.com/office/drawing/2014/main" xmlns="" val="798158074"/>
                    </a:ext>
                  </a:extLst>
                </a:gridCol>
              </a:tblGrid>
              <a:tr h="124951">
                <a:tc gridSpan="11">
                  <a:txBody>
                    <a:bodyPr/>
                    <a:lstStyle/>
                    <a:p>
                      <a:pPr algn="ctr" fontAlgn="b"/>
                      <a:r>
                        <a:rPr lang="en-US" altLang="zh-CN" sz="1100" b="1" i="0" u="none" strike="noStrike" dirty="0">
                          <a:solidFill>
                            <a:srgbClr val="FA7D00"/>
                          </a:solidFill>
                          <a:effectLst/>
                          <a:latin typeface="宋体" panose="02010600030101010101" pitchFamily="2" charset="-122"/>
                          <a:ea typeface="宋体" panose="02010600030101010101" pitchFamily="2" charset="-122"/>
                        </a:rPr>
                        <a:t>《</a:t>
                      </a:r>
                      <a:r>
                        <a:rPr lang="zh-CN" altLang="en-US" sz="1100" b="1" i="0" u="none" strike="noStrike" dirty="0">
                          <a:solidFill>
                            <a:srgbClr val="FA7D00"/>
                          </a:solidFill>
                          <a:effectLst/>
                          <a:latin typeface="宋体" panose="02010600030101010101" pitchFamily="2" charset="-122"/>
                          <a:ea typeface="宋体" panose="02010600030101010101" pitchFamily="2" charset="-122"/>
                        </a:rPr>
                        <a:t>风险管理</a:t>
                      </a:r>
                      <a:r>
                        <a:rPr lang="en-US" altLang="zh-CN" sz="1100" b="1" i="0" u="none" strike="noStrike" dirty="0">
                          <a:solidFill>
                            <a:srgbClr val="FA7D00"/>
                          </a:solidFill>
                          <a:effectLst/>
                          <a:latin typeface="宋体" panose="02010600030101010101" pitchFamily="2" charset="-122"/>
                          <a:ea typeface="宋体" panose="02010600030101010101" pitchFamily="2" charset="-122"/>
                        </a:rPr>
                        <a:t>》</a:t>
                      </a:r>
                    </a:p>
                  </a:txBody>
                  <a:tcPr marL="6718" marR="6718" marT="6718"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753970753"/>
                  </a:ext>
                </a:extLst>
              </a:tr>
              <a:tr h="124951">
                <a:tc>
                  <a:txBody>
                    <a:bodyPr/>
                    <a:lstStyle/>
                    <a:p>
                      <a:pPr algn="just" fontAlgn="ctr"/>
                      <a:r>
                        <a:rPr lang="en-US" altLang="zh-CN" sz="1100" b="1" i="0" u="none" strike="noStrike">
                          <a:solidFill>
                            <a:srgbClr val="FA7D00"/>
                          </a:solidFill>
                          <a:effectLst/>
                          <a:latin typeface="宋体" panose="02010600030101010101" pitchFamily="2" charset="-122"/>
                          <a:ea typeface="宋体" panose="02010600030101010101" pitchFamily="2" charset="-122"/>
                        </a:rPr>
                        <a:t>1</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2</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3</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4</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5</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6</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7</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8</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9</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10</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11</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3196366995"/>
                  </a:ext>
                </a:extLst>
              </a:tr>
              <a:tr h="124951">
                <a:tc>
                  <a:txBody>
                    <a:bodyPr/>
                    <a:lstStyle/>
                    <a:p>
                      <a:pPr algn="just" fontAlgn="ctr"/>
                      <a:r>
                        <a:rPr lang="zh-CN" altLang="en-US" sz="1100" b="1" i="0" u="none" strike="noStrike">
                          <a:solidFill>
                            <a:srgbClr val="FA7D00"/>
                          </a:solidFill>
                          <a:effectLst/>
                          <a:latin typeface="宋体" panose="02010600030101010101" pitchFamily="2" charset="-122"/>
                          <a:ea typeface="宋体" panose="02010600030101010101" pitchFamily="2" charset="-122"/>
                        </a:rPr>
                        <a:t>风险产生阶段</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识别出的风险</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产生的原因</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触发条件</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风险后果</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风险严重性</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风险可能性</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风险指数</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风险等级</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控制措施</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dirty="0">
                          <a:solidFill>
                            <a:srgbClr val="FA7D00"/>
                          </a:solidFill>
                          <a:effectLst/>
                          <a:latin typeface="宋体" panose="02010600030101010101" pitchFamily="2" charset="-122"/>
                          <a:ea typeface="宋体" panose="02010600030101010101" pitchFamily="2" charset="-122"/>
                        </a:rPr>
                        <a:t>负责人</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4243947612"/>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3288081449"/>
              </p:ext>
            </p:extLst>
          </p:nvPr>
        </p:nvGraphicFramePr>
        <p:xfrm>
          <a:off x="2731210" y="2636898"/>
          <a:ext cx="9460790" cy="4050232"/>
        </p:xfrm>
        <a:graphic>
          <a:graphicData uri="http://schemas.openxmlformats.org/drawingml/2006/table">
            <a:tbl>
              <a:tblPr/>
              <a:tblGrid>
                <a:gridCol w="860072">
                  <a:extLst>
                    <a:ext uri="{9D8B030D-6E8A-4147-A177-3AD203B41FA5}">
                      <a16:colId xmlns:a16="http://schemas.microsoft.com/office/drawing/2014/main" xmlns="" val="1231076044"/>
                    </a:ext>
                  </a:extLst>
                </a:gridCol>
                <a:gridCol w="860072">
                  <a:extLst>
                    <a:ext uri="{9D8B030D-6E8A-4147-A177-3AD203B41FA5}">
                      <a16:colId xmlns:a16="http://schemas.microsoft.com/office/drawing/2014/main" xmlns="" val="1647200837"/>
                    </a:ext>
                  </a:extLst>
                </a:gridCol>
                <a:gridCol w="862081">
                  <a:extLst>
                    <a:ext uri="{9D8B030D-6E8A-4147-A177-3AD203B41FA5}">
                      <a16:colId xmlns:a16="http://schemas.microsoft.com/office/drawing/2014/main" xmlns="" val="1488517511"/>
                    </a:ext>
                  </a:extLst>
                </a:gridCol>
                <a:gridCol w="862081">
                  <a:extLst>
                    <a:ext uri="{9D8B030D-6E8A-4147-A177-3AD203B41FA5}">
                      <a16:colId xmlns:a16="http://schemas.microsoft.com/office/drawing/2014/main" xmlns="" val="1558161054"/>
                    </a:ext>
                  </a:extLst>
                </a:gridCol>
                <a:gridCol w="862081">
                  <a:extLst>
                    <a:ext uri="{9D8B030D-6E8A-4147-A177-3AD203B41FA5}">
                      <a16:colId xmlns:a16="http://schemas.microsoft.com/office/drawing/2014/main" xmlns="" val="3926238531"/>
                    </a:ext>
                  </a:extLst>
                </a:gridCol>
                <a:gridCol w="852034">
                  <a:extLst>
                    <a:ext uri="{9D8B030D-6E8A-4147-A177-3AD203B41FA5}">
                      <a16:colId xmlns:a16="http://schemas.microsoft.com/office/drawing/2014/main" xmlns="" val="1073870877"/>
                    </a:ext>
                  </a:extLst>
                </a:gridCol>
                <a:gridCol w="860072">
                  <a:extLst>
                    <a:ext uri="{9D8B030D-6E8A-4147-A177-3AD203B41FA5}">
                      <a16:colId xmlns:a16="http://schemas.microsoft.com/office/drawing/2014/main" xmlns="" val="3210283553"/>
                    </a:ext>
                  </a:extLst>
                </a:gridCol>
                <a:gridCol w="860072">
                  <a:extLst>
                    <a:ext uri="{9D8B030D-6E8A-4147-A177-3AD203B41FA5}">
                      <a16:colId xmlns:a16="http://schemas.microsoft.com/office/drawing/2014/main" xmlns="" val="1483539573"/>
                    </a:ext>
                  </a:extLst>
                </a:gridCol>
                <a:gridCol w="862081">
                  <a:extLst>
                    <a:ext uri="{9D8B030D-6E8A-4147-A177-3AD203B41FA5}">
                      <a16:colId xmlns:a16="http://schemas.microsoft.com/office/drawing/2014/main" xmlns="" val="2810407202"/>
                    </a:ext>
                  </a:extLst>
                </a:gridCol>
                <a:gridCol w="860072">
                  <a:extLst>
                    <a:ext uri="{9D8B030D-6E8A-4147-A177-3AD203B41FA5}">
                      <a16:colId xmlns:a16="http://schemas.microsoft.com/office/drawing/2014/main" xmlns="" val="3298557379"/>
                    </a:ext>
                  </a:extLst>
                </a:gridCol>
                <a:gridCol w="860072">
                  <a:extLst>
                    <a:ext uri="{9D8B030D-6E8A-4147-A177-3AD203B41FA5}">
                      <a16:colId xmlns:a16="http://schemas.microsoft.com/office/drawing/2014/main" xmlns="" val="2788273437"/>
                    </a:ext>
                  </a:extLst>
                </a:gridCol>
              </a:tblGrid>
              <a:tr h="792701">
                <a:tc rowSpan="4">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需求获取</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产品前景和项目范围不清晰</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小组成员对项目前景和内容不了解</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小组成员对于制作的项目的需求不了解，按自己的想法来制作功能</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功能越做越多</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4</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3</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12</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000"/>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中等风险</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在项目早期编写一份包括业务需求在内的文档，并将它作为添加新需求和修改现有需求的指导。</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陈安侍</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3239273843"/>
                  </a:ext>
                </a:extLst>
              </a:tr>
              <a:tr h="479651">
                <a:tc vMerge="1">
                  <a:txBody>
                    <a:bodyPr/>
                    <a:lstStyle/>
                    <a:p>
                      <a:endParaRPr lang="zh-CN" altLang="en-US"/>
                    </a:p>
                  </a:txBody>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需求开发所需时间分配不合理</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在时间分配上对于项目所需时间不了解</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在对项目做时间规划的时候，对于每个任务的任务量不了解，使得分配时间不合理</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需求问题堆积，是后期工程产生问题</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3</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3</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9</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FF00"/>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低风险</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合理安排需求开发所需的时间，不挤压需求分析的时间。</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陈安侍</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2480363138"/>
                  </a:ext>
                </a:extLst>
              </a:tr>
              <a:tr h="597885">
                <a:tc vMerge="1">
                  <a:txBody>
                    <a:bodyPr/>
                    <a:lstStyle/>
                    <a:p>
                      <a:endParaRPr lang="zh-CN" altLang="en-US"/>
                    </a:p>
                  </a:txBody>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需求规格说明的不完整性和不正确性</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需求规格说明书存在漏洞</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需求说明书未得到及时的修正或者未完善</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使工程方向产生偏差</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3</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4</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12</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000"/>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中等风险</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强调专业咨询，对于需求的疑问，在课堂上或课余时间向杨枨老师和侯宏仑老师咨询。</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杨溢</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1486593328"/>
                  </a:ext>
                </a:extLst>
              </a:tr>
              <a:tr h="479651">
                <a:tc vMerge="1">
                  <a:txBody>
                    <a:bodyPr/>
                    <a:lstStyle/>
                    <a:p>
                      <a:endParaRPr lang="zh-CN" altLang="en-US"/>
                    </a:p>
                  </a:txBody>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引用已有产品作为需求基线来源</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引用的资源的解决方案只看到表面</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对于引用来的资源没有去深度剖析其制作的真正意图</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解决方案出现不适用于本工程，使得用户满意度大打折扣</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3</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2</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6</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a:noFill/>
                    </a:lnB>
                    <a:solidFill>
                      <a:srgbClr val="FFFF00"/>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低风险</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分析人员必须提炼出隐藏在客户提出的解决方案背后的真正意图。</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dirty="0">
                          <a:solidFill>
                            <a:srgbClr val="FA7D00"/>
                          </a:solidFill>
                          <a:effectLst/>
                          <a:latin typeface="宋体" panose="02010600030101010101" pitchFamily="2" charset="-122"/>
                          <a:ea typeface="宋体" panose="02010600030101010101" pitchFamily="2" charset="-122"/>
                        </a:rPr>
                        <a:t>陈维</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1731297047"/>
                  </a:ext>
                </a:extLst>
              </a:tr>
            </a:tbl>
          </a:graphicData>
        </a:graphic>
      </p:graphicFrame>
    </p:spTree>
    <p:extLst>
      <p:ext uri="{BB962C8B-B14F-4D97-AF65-F5344CB8AC3E}">
        <p14:creationId xmlns:p14="http://schemas.microsoft.com/office/powerpoint/2010/main" val="240167512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97419" y="3919335"/>
            <a:ext cx="2725679" cy="800219"/>
          </a:xfrm>
          <a:prstGeom prst="rect">
            <a:avLst/>
          </a:prstGeom>
          <a:noFill/>
        </p:spPr>
        <p:txBody>
          <a:bodyPr wrap="square" rtlCol="0">
            <a:spAutoFit/>
          </a:bodyPr>
          <a:lstStyle/>
          <a:p>
            <a:pPr algn="ctr"/>
            <a:r>
              <a:rPr lang="zh-CN" altLang="en-US" sz="2800" b="1" dirty="0" smtClean="0"/>
              <a:t>风险管理</a:t>
            </a:r>
            <a:r>
              <a:rPr lang="en-US" altLang="zh-CN" sz="2800" b="1" dirty="0"/>
              <a:t>·</a:t>
            </a:r>
            <a:endParaRPr lang="en-US" altLang="zh-CN" sz="2800" b="1" dirty="0" smtClean="0"/>
          </a:p>
          <a:p>
            <a:pPr algn="ctr"/>
            <a:r>
              <a:rPr lang="zh-CN" altLang="en-US" dirty="0" smtClean="0"/>
              <a:t>需求分析阶段</a:t>
            </a:r>
            <a:endParaRPr lang="zh-CN" altLang="en-US"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10.3</a:t>
            </a:r>
            <a:endParaRPr lang="zh-CN" altLang="en-US" b="1" dirty="0">
              <a:solidFill>
                <a:schemeClr val="tx1"/>
              </a:solidFill>
            </a:endParaRPr>
          </a:p>
        </p:txBody>
      </p:sp>
      <p:graphicFrame>
        <p:nvGraphicFramePr>
          <p:cNvPr id="17" name="表格 16"/>
          <p:cNvGraphicFramePr>
            <a:graphicFrameLocks noGrp="1"/>
          </p:cNvGraphicFramePr>
          <p:nvPr>
            <p:extLst>
              <p:ext uri="{D42A27DB-BD31-4B8C-83A1-F6EECF244321}">
                <p14:modId xmlns:p14="http://schemas.microsoft.com/office/powerpoint/2010/main" val="2054948726"/>
              </p:ext>
            </p:extLst>
          </p:nvPr>
        </p:nvGraphicFramePr>
        <p:xfrm>
          <a:off x="2731211" y="2341403"/>
          <a:ext cx="9460792" cy="523074"/>
        </p:xfrm>
        <a:graphic>
          <a:graphicData uri="http://schemas.openxmlformats.org/drawingml/2006/table">
            <a:tbl>
              <a:tblPr/>
              <a:tblGrid>
                <a:gridCol w="861536">
                  <a:extLst>
                    <a:ext uri="{9D8B030D-6E8A-4147-A177-3AD203B41FA5}">
                      <a16:colId xmlns:a16="http://schemas.microsoft.com/office/drawing/2014/main" xmlns="" val="444049786"/>
                    </a:ext>
                  </a:extLst>
                </a:gridCol>
                <a:gridCol w="861536">
                  <a:extLst>
                    <a:ext uri="{9D8B030D-6E8A-4147-A177-3AD203B41FA5}">
                      <a16:colId xmlns:a16="http://schemas.microsoft.com/office/drawing/2014/main" xmlns="" val="3621262864"/>
                    </a:ext>
                  </a:extLst>
                </a:gridCol>
                <a:gridCol w="863549">
                  <a:extLst>
                    <a:ext uri="{9D8B030D-6E8A-4147-A177-3AD203B41FA5}">
                      <a16:colId xmlns:a16="http://schemas.microsoft.com/office/drawing/2014/main" xmlns="" val="2314650988"/>
                    </a:ext>
                  </a:extLst>
                </a:gridCol>
                <a:gridCol w="863549">
                  <a:extLst>
                    <a:ext uri="{9D8B030D-6E8A-4147-A177-3AD203B41FA5}">
                      <a16:colId xmlns:a16="http://schemas.microsoft.com/office/drawing/2014/main" xmlns="" val="3003593821"/>
                    </a:ext>
                  </a:extLst>
                </a:gridCol>
                <a:gridCol w="863549">
                  <a:extLst>
                    <a:ext uri="{9D8B030D-6E8A-4147-A177-3AD203B41FA5}">
                      <a16:colId xmlns:a16="http://schemas.microsoft.com/office/drawing/2014/main" xmlns="" val="864781455"/>
                    </a:ext>
                  </a:extLst>
                </a:gridCol>
                <a:gridCol w="853484">
                  <a:extLst>
                    <a:ext uri="{9D8B030D-6E8A-4147-A177-3AD203B41FA5}">
                      <a16:colId xmlns:a16="http://schemas.microsoft.com/office/drawing/2014/main" xmlns="" val="2591097623"/>
                    </a:ext>
                  </a:extLst>
                </a:gridCol>
                <a:gridCol w="853484">
                  <a:extLst>
                    <a:ext uri="{9D8B030D-6E8A-4147-A177-3AD203B41FA5}">
                      <a16:colId xmlns:a16="http://schemas.microsoft.com/office/drawing/2014/main" xmlns="" val="1046017553"/>
                    </a:ext>
                  </a:extLst>
                </a:gridCol>
                <a:gridCol w="861536">
                  <a:extLst>
                    <a:ext uri="{9D8B030D-6E8A-4147-A177-3AD203B41FA5}">
                      <a16:colId xmlns:a16="http://schemas.microsoft.com/office/drawing/2014/main" xmlns="" val="622537566"/>
                    </a:ext>
                  </a:extLst>
                </a:gridCol>
                <a:gridCol w="863549">
                  <a:extLst>
                    <a:ext uri="{9D8B030D-6E8A-4147-A177-3AD203B41FA5}">
                      <a16:colId xmlns:a16="http://schemas.microsoft.com/office/drawing/2014/main" xmlns="" val="2541047729"/>
                    </a:ext>
                  </a:extLst>
                </a:gridCol>
                <a:gridCol w="853484">
                  <a:extLst>
                    <a:ext uri="{9D8B030D-6E8A-4147-A177-3AD203B41FA5}">
                      <a16:colId xmlns:a16="http://schemas.microsoft.com/office/drawing/2014/main" xmlns="" val="491502074"/>
                    </a:ext>
                  </a:extLst>
                </a:gridCol>
                <a:gridCol w="861536">
                  <a:extLst>
                    <a:ext uri="{9D8B030D-6E8A-4147-A177-3AD203B41FA5}">
                      <a16:colId xmlns:a16="http://schemas.microsoft.com/office/drawing/2014/main" xmlns="" val="798158074"/>
                    </a:ext>
                  </a:extLst>
                </a:gridCol>
              </a:tblGrid>
              <a:tr h="124951">
                <a:tc gridSpan="11">
                  <a:txBody>
                    <a:bodyPr/>
                    <a:lstStyle/>
                    <a:p>
                      <a:pPr algn="ctr" fontAlgn="b"/>
                      <a:r>
                        <a:rPr lang="en-US" altLang="zh-CN" sz="1100" b="1" i="0" u="none" strike="noStrike" dirty="0">
                          <a:solidFill>
                            <a:srgbClr val="FA7D00"/>
                          </a:solidFill>
                          <a:effectLst/>
                          <a:latin typeface="宋体" panose="02010600030101010101" pitchFamily="2" charset="-122"/>
                          <a:ea typeface="宋体" panose="02010600030101010101" pitchFamily="2" charset="-122"/>
                        </a:rPr>
                        <a:t>《</a:t>
                      </a:r>
                      <a:r>
                        <a:rPr lang="zh-CN" altLang="en-US" sz="1100" b="1" i="0" u="none" strike="noStrike" dirty="0">
                          <a:solidFill>
                            <a:srgbClr val="FA7D00"/>
                          </a:solidFill>
                          <a:effectLst/>
                          <a:latin typeface="宋体" panose="02010600030101010101" pitchFamily="2" charset="-122"/>
                          <a:ea typeface="宋体" panose="02010600030101010101" pitchFamily="2" charset="-122"/>
                        </a:rPr>
                        <a:t>风险管理</a:t>
                      </a:r>
                      <a:r>
                        <a:rPr lang="en-US" altLang="zh-CN" sz="1100" b="1" i="0" u="none" strike="noStrike" dirty="0">
                          <a:solidFill>
                            <a:srgbClr val="FA7D00"/>
                          </a:solidFill>
                          <a:effectLst/>
                          <a:latin typeface="宋体" panose="02010600030101010101" pitchFamily="2" charset="-122"/>
                          <a:ea typeface="宋体" panose="02010600030101010101" pitchFamily="2" charset="-122"/>
                        </a:rPr>
                        <a:t>》</a:t>
                      </a:r>
                    </a:p>
                  </a:txBody>
                  <a:tcPr marL="6718" marR="6718" marT="6718"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753970753"/>
                  </a:ext>
                </a:extLst>
              </a:tr>
              <a:tr h="124951">
                <a:tc>
                  <a:txBody>
                    <a:bodyPr/>
                    <a:lstStyle/>
                    <a:p>
                      <a:pPr algn="just" fontAlgn="ctr"/>
                      <a:r>
                        <a:rPr lang="en-US" altLang="zh-CN" sz="1100" b="1" i="0" u="none" strike="noStrike">
                          <a:solidFill>
                            <a:srgbClr val="FA7D00"/>
                          </a:solidFill>
                          <a:effectLst/>
                          <a:latin typeface="宋体" panose="02010600030101010101" pitchFamily="2" charset="-122"/>
                          <a:ea typeface="宋体" panose="02010600030101010101" pitchFamily="2" charset="-122"/>
                        </a:rPr>
                        <a:t>1</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2</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3</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4</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5</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6</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7</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8</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9</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10</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11</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3196366995"/>
                  </a:ext>
                </a:extLst>
              </a:tr>
              <a:tr h="124951">
                <a:tc>
                  <a:txBody>
                    <a:bodyPr/>
                    <a:lstStyle/>
                    <a:p>
                      <a:pPr algn="just" fontAlgn="ctr"/>
                      <a:r>
                        <a:rPr lang="zh-CN" altLang="en-US" sz="1100" b="1" i="0" u="none" strike="noStrike">
                          <a:solidFill>
                            <a:srgbClr val="FA7D00"/>
                          </a:solidFill>
                          <a:effectLst/>
                          <a:latin typeface="宋体" panose="02010600030101010101" pitchFamily="2" charset="-122"/>
                          <a:ea typeface="宋体" panose="02010600030101010101" pitchFamily="2" charset="-122"/>
                        </a:rPr>
                        <a:t>风险产生阶段</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识别出的风险</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产生的原因</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触发条件</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风险后果</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风险严重性</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风险可能性</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风险指数</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风险等级</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控制措施</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dirty="0">
                          <a:solidFill>
                            <a:srgbClr val="FA7D00"/>
                          </a:solidFill>
                          <a:effectLst/>
                          <a:latin typeface="宋体" panose="02010600030101010101" pitchFamily="2" charset="-122"/>
                          <a:ea typeface="宋体" panose="02010600030101010101" pitchFamily="2" charset="-122"/>
                        </a:rPr>
                        <a:t>负责人</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4243947612"/>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204700732"/>
              </p:ext>
            </p:extLst>
          </p:nvPr>
        </p:nvGraphicFramePr>
        <p:xfrm>
          <a:off x="2731212" y="2864477"/>
          <a:ext cx="9460792" cy="3372954"/>
        </p:xfrm>
        <a:graphic>
          <a:graphicData uri="http://schemas.openxmlformats.org/drawingml/2006/table">
            <a:tbl>
              <a:tblPr/>
              <a:tblGrid>
                <a:gridCol w="861536">
                  <a:extLst>
                    <a:ext uri="{9D8B030D-6E8A-4147-A177-3AD203B41FA5}">
                      <a16:colId xmlns:a16="http://schemas.microsoft.com/office/drawing/2014/main" xmlns="" val="2031429087"/>
                    </a:ext>
                  </a:extLst>
                </a:gridCol>
                <a:gridCol w="861536">
                  <a:extLst>
                    <a:ext uri="{9D8B030D-6E8A-4147-A177-3AD203B41FA5}">
                      <a16:colId xmlns:a16="http://schemas.microsoft.com/office/drawing/2014/main" xmlns="" val="1694672792"/>
                    </a:ext>
                  </a:extLst>
                </a:gridCol>
                <a:gridCol w="863549">
                  <a:extLst>
                    <a:ext uri="{9D8B030D-6E8A-4147-A177-3AD203B41FA5}">
                      <a16:colId xmlns:a16="http://schemas.microsoft.com/office/drawing/2014/main" xmlns="" val="2399650254"/>
                    </a:ext>
                  </a:extLst>
                </a:gridCol>
                <a:gridCol w="863549">
                  <a:extLst>
                    <a:ext uri="{9D8B030D-6E8A-4147-A177-3AD203B41FA5}">
                      <a16:colId xmlns:a16="http://schemas.microsoft.com/office/drawing/2014/main" xmlns="" val="2979971376"/>
                    </a:ext>
                  </a:extLst>
                </a:gridCol>
                <a:gridCol w="863549">
                  <a:extLst>
                    <a:ext uri="{9D8B030D-6E8A-4147-A177-3AD203B41FA5}">
                      <a16:colId xmlns:a16="http://schemas.microsoft.com/office/drawing/2014/main" xmlns="" val="483745157"/>
                    </a:ext>
                  </a:extLst>
                </a:gridCol>
                <a:gridCol w="853484">
                  <a:extLst>
                    <a:ext uri="{9D8B030D-6E8A-4147-A177-3AD203B41FA5}">
                      <a16:colId xmlns:a16="http://schemas.microsoft.com/office/drawing/2014/main" xmlns="" val="3075753634"/>
                    </a:ext>
                  </a:extLst>
                </a:gridCol>
                <a:gridCol w="853484">
                  <a:extLst>
                    <a:ext uri="{9D8B030D-6E8A-4147-A177-3AD203B41FA5}">
                      <a16:colId xmlns:a16="http://schemas.microsoft.com/office/drawing/2014/main" xmlns="" val="2891507374"/>
                    </a:ext>
                  </a:extLst>
                </a:gridCol>
                <a:gridCol w="861536">
                  <a:extLst>
                    <a:ext uri="{9D8B030D-6E8A-4147-A177-3AD203B41FA5}">
                      <a16:colId xmlns:a16="http://schemas.microsoft.com/office/drawing/2014/main" xmlns="" val="1617234791"/>
                    </a:ext>
                  </a:extLst>
                </a:gridCol>
                <a:gridCol w="863549">
                  <a:extLst>
                    <a:ext uri="{9D8B030D-6E8A-4147-A177-3AD203B41FA5}">
                      <a16:colId xmlns:a16="http://schemas.microsoft.com/office/drawing/2014/main" xmlns="" val="4133205010"/>
                    </a:ext>
                  </a:extLst>
                </a:gridCol>
                <a:gridCol w="853484">
                  <a:extLst>
                    <a:ext uri="{9D8B030D-6E8A-4147-A177-3AD203B41FA5}">
                      <a16:colId xmlns:a16="http://schemas.microsoft.com/office/drawing/2014/main" xmlns="" val="3343370108"/>
                    </a:ext>
                  </a:extLst>
                </a:gridCol>
                <a:gridCol w="861536">
                  <a:extLst>
                    <a:ext uri="{9D8B030D-6E8A-4147-A177-3AD203B41FA5}">
                      <a16:colId xmlns:a16="http://schemas.microsoft.com/office/drawing/2014/main" xmlns="" val="4072369552"/>
                    </a:ext>
                  </a:extLst>
                </a:gridCol>
              </a:tblGrid>
              <a:tr h="725523">
                <a:tc rowSpan="3">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需求分析</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需求优先级</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需求优先级未能明确</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不了解客户提出的需求的主次，首要与次要</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重要需求没有得到最快速的响应</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3</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2</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6</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FF00"/>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低风险</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要确保每个功能需求、特性或用例都设定了优先级，并安排在一个特定的系统版本中实现它们。</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陈安侍</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2809888236"/>
                  </a:ext>
                </a:extLst>
              </a:tr>
              <a:tr h="362761">
                <a:tc vMerge="1">
                  <a:txBody>
                    <a:bodyPr/>
                    <a:lstStyle/>
                    <a:p>
                      <a:endParaRPr lang="zh-CN" altLang="en-US"/>
                    </a:p>
                  </a:txBody>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需求的可实现性</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未对需求的可行性进行分析</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需求的可行性分析未完善或未对需求做出可行性分析</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需求难以实现</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4</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3</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12</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000"/>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中等风险</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评估每个需求的可行性，确定需求的实现时间的时长。</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陈安侍</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2093140283"/>
                  </a:ext>
                </a:extLst>
              </a:tr>
              <a:tr h="846443">
                <a:tc vMerge="1">
                  <a:txBody>
                    <a:bodyPr/>
                    <a:lstStyle/>
                    <a:p>
                      <a:endParaRPr lang="zh-CN" altLang="en-US"/>
                    </a:p>
                  </a:txBody>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不熟悉技术，方法，工具或硬件</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对于新的工具和技术，方法的使用不熟悉</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当需要小组成员完成相关任务时，对于使用的软件不熟悉或者未安装软件</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不能够按时完成相应任务</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4</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3</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12</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000"/>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中等风险</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为满足某些需求而需要采取新技术时，需考虑到学习曲线的问题，使小组成员有充裕的时间来熟练的掌握相关知识的应用。</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dirty="0">
                          <a:solidFill>
                            <a:srgbClr val="FA7D00"/>
                          </a:solidFill>
                          <a:effectLst/>
                          <a:latin typeface="宋体" panose="02010600030101010101" pitchFamily="2" charset="-122"/>
                          <a:ea typeface="宋体" panose="02010600030101010101" pitchFamily="2" charset="-122"/>
                        </a:rPr>
                        <a:t>陈俊杉</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3885420344"/>
                  </a:ext>
                </a:extLst>
              </a:tr>
            </a:tbl>
          </a:graphicData>
        </a:graphic>
      </p:graphicFrame>
    </p:spTree>
    <p:extLst>
      <p:ext uri="{BB962C8B-B14F-4D97-AF65-F5344CB8AC3E}">
        <p14:creationId xmlns:p14="http://schemas.microsoft.com/office/powerpoint/2010/main" val="232028655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97420" y="3919335"/>
            <a:ext cx="2502906" cy="800219"/>
          </a:xfrm>
          <a:prstGeom prst="rect">
            <a:avLst/>
          </a:prstGeom>
          <a:noFill/>
        </p:spPr>
        <p:txBody>
          <a:bodyPr wrap="square" rtlCol="0">
            <a:spAutoFit/>
          </a:bodyPr>
          <a:lstStyle/>
          <a:p>
            <a:pPr algn="ctr"/>
            <a:r>
              <a:rPr lang="zh-CN" altLang="en-US" sz="2800" b="1" dirty="0" smtClean="0"/>
              <a:t>风险管理</a:t>
            </a:r>
            <a:r>
              <a:rPr lang="en-US" altLang="zh-CN" sz="2800" b="1" dirty="0"/>
              <a:t>·</a:t>
            </a:r>
            <a:endParaRPr lang="en-US" altLang="zh-CN" sz="2800" b="1" dirty="0" smtClean="0"/>
          </a:p>
          <a:p>
            <a:pPr algn="ctr"/>
            <a:r>
              <a:rPr lang="zh-CN" altLang="en-US" dirty="0"/>
              <a:t>编写</a:t>
            </a:r>
            <a:r>
              <a:rPr lang="zh-CN" altLang="en-US" dirty="0" smtClean="0"/>
              <a:t>需求规格说明阶段</a:t>
            </a:r>
            <a:endParaRPr lang="zh-CN" altLang="en-US"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10.3</a:t>
            </a:r>
            <a:endParaRPr lang="zh-CN" altLang="en-US" b="1" dirty="0">
              <a:solidFill>
                <a:schemeClr val="tx1"/>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598146498"/>
              </p:ext>
            </p:extLst>
          </p:nvPr>
        </p:nvGraphicFramePr>
        <p:xfrm>
          <a:off x="2731213" y="3373608"/>
          <a:ext cx="9460788" cy="2528036"/>
        </p:xfrm>
        <a:graphic>
          <a:graphicData uri="http://schemas.openxmlformats.org/drawingml/2006/table">
            <a:tbl>
              <a:tblPr/>
              <a:tblGrid>
                <a:gridCol w="861536">
                  <a:extLst>
                    <a:ext uri="{9D8B030D-6E8A-4147-A177-3AD203B41FA5}">
                      <a16:colId xmlns:a16="http://schemas.microsoft.com/office/drawing/2014/main" xmlns="" val="1710588789"/>
                    </a:ext>
                  </a:extLst>
                </a:gridCol>
                <a:gridCol w="861536">
                  <a:extLst>
                    <a:ext uri="{9D8B030D-6E8A-4147-A177-3AD203B41FA5}">
                      <a16:colId xmlns:a16="http://schemas.microsoft.com/office/drawing/2014/main" xmlns="" val="3010972726"/>
                    </a:ext>
                  </a:extLst>
                </a:gridCol>
                <a:gridCol w="863548">
                  <a:extLst>
                    <a:ext uri="{9D8B030D-6E8A-4147-A177-3AD203B41FA5}">
                      <a16:colId xmlns:a16="http://schemas.microsoft.com/office/drawing/2014/main" xmlns="" val="255838703"/>
                    </a:ext>
                  </a:extLst>
                </a:gridCol>
                <a:gridCol w="863548">
                  <a:extLst>
                    <a:ext uri="{9D8B030D-6E8A-4147-A177-3AD203B41FA5}">
                      <a16:colId xmlns:a16="http://schemas.microsoft.com/office/drawing/2014/main" xmlns="" val="26264973"/>
                    </a:ext>
                  </a:extLst>
                </a:gridCol>
                <a:gridCol w="863548">
                  <a:extLst>
                    <a:ext uri="{9D8B030D-6E8A-4147-A177-3AD203B41FA5}">
                      <a16:colId xmlns:a16="http://schemas.microsoft.com/office/drawing/2014/main" xmlns="" val="376148714"/>
                    </a:ext>
                  </a:extLst>
                </a:gridCol>
                <a:gridCol w="853484">
                  <a:extLst>
                    <a:ext uri="{9D8B030D-6E8A-4147-A177-3AD203B41FA5}">
                      <a16:colId xmlns:a16="http://schemas.microsoft.com/office/drawing/2014/main" xmlns="" val="2193248944"/>
                    </a:ext>
                  </a:extLst>
                </a:gridCol>
                <a:gridCol w="853484">
                  <a:extLst>
                    <a:ext uri="{9D8B030D-6E8A-4147-A177-3AD203B41FA5}">
                      <a16:colId xmlns:a16="http://schemas.microsoft.com/office/drawing/2014/main" xmlns="" val="3468790787"/>
                    </a:ext>
                  </a:extLst>
                </a:gridCol>
                <a:gridCol w="861536">
                  <a:extLst>
                    <a:ext uri="{9D8B030D-6E8A-4147-A177-3AD203B41FA5}">
                      <a16:colId xmlns:a16="http://schemas.microsoft.com/office/drawing/2014/main" xmlns="" val="3528870050"/>
                    </a:ext>
                  </a:extLst>
                </a:gridCol>
                <a:gridCol w="863548">
                  <a:extLst>
                    <a:ext uri="{9D8B030D-6E8A-4147-A177-3AD203B41FA5}">
                      <a16:colId xmlns:a16="http://schemas.microsoft.com/office/drawing/2014/main" xmlns="" val="2092862074"/>
                    </a:ext>
                  </a:extLst>
                </a:gridCol>
                <a:gridCol w="853484">
                  <a:extLst>
                    <a:ext uri="{9D8B030D-6E8A-4147-A177-3AD203B41FA5}">
                      <a16:colId xmlns:a16="http://schemas.microsoft.com/office/drawing/2014/main" xmlns="" val="3340225046"/>
                    </a:ext>
                  </a:extLst>
                </a:gridCol>
                <a:gridCol w="861536">
                  <a:extLst>
                    <a:ext uri="{9D8B030D-6E8A-4147-A177-3AD203B41FA5}">
                      <a16:colId xmlns:a16="http://schemas.microsoft.com/office/drawing/2014/main" xmlns="" val="860551822"/>
                    </a:ext>
                  </a:extLst>
                </a:gridCol>
              </a:tblGrid>
              <a:tr h="665063">
                <a:tc rowSpan="2">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编写需求规格说明</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由于时间压力，迫使有待确定问题的工程继续前进</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未能在预期时间内解决该阶段问题</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小组成员未能在该阶段内完成任务</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影响下个阶段的工作</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4</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3</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12</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000"/>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中等风险</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应该记录下负责解决问题的负责人的姓名和解决的截止日期。</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杨溢</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3372881378"/>
                  </a:ext>
                </a:extLst>
              </a:tr>
              <a:tr h="967364">
                <a:tc vMerge="1">
                  <a:txBody>
                    <a:bodyPr/>
                    <a:lstStyle/>
                    <a:p>
                      <a:endParaRPr lang="zh-CN" altLang="en-US"/>
                    </a:p>
                  </a:txBody>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具有二义性的语言</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语言的二义性带来理解的问题</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因为使用的语言为中文。因中文的二义性导致小组成员对需求的理解产生误解</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导致项目方向错误</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4</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4</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16</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0000"/>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高风险</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根据规范来定义一些术语的条目和结构，对软件需求说明的评审可以帮助参与者对关键术语和概念达成一致的理解，避免有二义性的术语。</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dirty="0">
                          <a:solidFill>
                            <a:srgbClr val="FA7D00"/>
                          </a:solidFill>
                          <a:effectLst/>
                          <a:latin typeface="宋体" panose="02010600030101010101" pitchFamily="2" charset="-122"/>
                          <a:ea typeface="宋体" panose="02010600030101010101" pitchFamily="2" charset="-122"/>
                        </a:rPr>
                        <a:t>严翔宇</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3639806132"/>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191324463"/>
              </p:ext>
            </p:extLst>
          </p:nvPr>
        </p:nvGraphicFramePr>
        <p:xfrm>
          <a:off x="2731211" y="2850534"/>
          <a:ext cx="9460792" cy="523074"/>
        </p:xfrm>
        <a:graphic>
          <a:graphicData uri="http://schemas.openxmlformats.org/drawingml/2006/table">
            <a:tbl>
              <a:tblPr/>
              <a:tblGrid>
                <a:gridCol w="861536">
                  <a:extLst>
                    <a:ext uri="{9D8B030D-6E8A-4147-A177-3AD203B41FA5}">
                      <a16:colId xmlns:a16="http://schemas.microsoft.com/office/drawing/2014/main" xmlns="" val="444049786"/>
                    </a:ext>
                  </a:extLst>
                </a:gridCol>
                <a:gridCol w="861536">
                  <a:extLst>
                    <a:ext uri="{9D8B030D-6E8A-4147-A177-3AD203B41FA5}">
                      <a16:colId xmlns:a16="http://schemas.microsoft.com/office/drawing/2014/main" xmlns="" val="3621262864"/>
                    </a:ext>
                  </a:extLst>
                </a:gridCol>
                <a:gridCol w="863549">
                  <a:extLst>
                    <a:ext uri="{9D8B030D-6E8A-4147-A177-3AD203B41FA5}">
                      <a16:colId xmlns:a16="http://schemas.microsoft.com/office/drawing/2014/main" xmlns="" val="2314650988"/>
                    </a:ext>
                  </a:extLst>
                </a:gridCol>
                <a:gridCol w="863549">
                  <a:extLst>
                    <a:ext uri="{9D8B030D-6E8A-4147-A177-3AD203B41FA5}">
                      <a16:colId xmlns:a16="http://schemas.microsoft.com/office/drawing/2014/main" xmlns="" val="3003593821"/>
                    </a:ext>
                  </a:extLst>
                </a:gridCol>
                <a:gridCol w="863549">
                  <a:extLst>
                    <a:ext uri="{9D8B030D-6E8A-4147-A177-3AD203B41FA5}">
                      <a16:colId xmlns:a16="http://schemas.microsoft.com/office/drawing/2014/main" xmlns="" val="864781455"/>
                    </a:ext>
                  </a:extLst>
                </a:gridCol>
                <a:gridCol w="853484">
                  <a:extLst>
                    <a:ext uri="{9D8B030D-6E8A-4147-A177-3AD203B41FA5}">
                      <a16:colId xmlns:a16="http://schemas.microsoft.com/office/drawing/2014/main" xmlns="" val="2591097623"/>
                    </a:ext>
                  </a:extLst>
                </a:gridCol>
                <a:gridCol w="853484">
                  <a:extLst>
                    <a:ext uri="{9D8B030D-6E8A-4147-A177-3AD203B41FA5}">
                      <a16:colId xmlns:a16="http://schemas.microsoft.com/office/drawing/2014/main" xmlns="" val="1046017553"/>
                    </a:ext>
                  </a:extLst>
                </a:gridCol>
                <a:gridCol w="861536">
                  <a:extLst>
                    <a:ext uri="{9D8B030D-6E8A-4147-A177-3AD203B41FA5}">
                      <a16:colId xmlns:a16="http://schemas.microsoft.com/office/drawing/2014/main" xmlns="" val="622537566"/>
                    </a:ext>
                  </a:extLst>
                </a:gridCol>
                <a:gridCol w="863549">
                  <a:extLst>
                    <a:ext uri="{9D8B030D-6E8A-4147-A177-3AD203B41FA5}">
                      <a16:colId xmlns:a16="http://schemas.microsoft.com/office/drawing/2014/main" xmlns="" val="2541047729"/>
                    </a:ext>
                  </a:extLst>
                </a:gridCol>
                <a:gridCol w="853484">
                  <a:extLst>
                    <a:ext uri="{9D8B030D-6E8A-4147-A177-3AD203B41FA5}">
                      <a16:colId xmlns:a16="http://schemas.microsoft.com/office/drawing/2014/main" xmlns="" val="491502074"/>
                    </a:ext>
                  </a:extLst>
                </a:gridCol>
                <a:gridCol w="861536">
                  <a:extLst>
                    <a:ext uri="{9D8B030D-6E8A-4147-A177-3AD203B41FA5}">
                      <a16:colId xmlns:a16="http://schemas.microsoft.com/office/drawing/2014/main" xmlns="" val="798158074"/>
                    </a:ext>
                  </a:extLst>
                </a:gridCol>
              </a:tblGrid>
              <a:tr h="124951">
                <a:tc gridSpan="11">
                  <a:txBody>
                    <a:bodyPr/>
                    <a:lstStyle/>
                    <a:p>
                      <a:pPr algn="ctr" fontAlgn="b"/>
                      <a:r>
                        <a:rPr lang="en-US" altLang="zh-CN" sz="1100" b="1" i="0" u="none" strike="noStrike" dirty="0">
                          <a:solidFill>
                            <a:srgbClr val="FA7D00"/>
                          </a:solidFill>
                          <a:effectLst/>
                          <a:latin typeface="宋体" panose="02010600030101010101" pitchFamily="2" charset="-122"/>
                          <a:ea typeface="宋体" panose="02010600030101010101" pitchFamily="2" charset="-122"/>
                        </a:rPr>
                        <a:t>《</a:t>
                      </a:r>
                      <a:r>
                        <a:rPr lang="zh-CN" altLang="en-US" sz="1100" b="1" i="0" u="none" strike="noStrike" dirty="0">
                          <a:solidFill>
                            <a:srgbClr val="FA7D00"/>
                          </a:solidFill>
                          <a:effectLst/>
                          <a:latin typeface="宋体" panose="02010600030101010101" pitchFamily="2" charset="-122"/>
                          <a:ea typeface="宋体" panose="02010600030101010101" pitchFamily="2" charset="-122"/>
                        </a:rPr>
                        <a:t>风险管理</a:t>
                      </a:r>
                      <a:r>
                        <a:rPr lang="en-US" altLang="zh-CN" sz="1100" b="1" i="0" u="none" strike="noStrike" dirty="0">
                          <a:solidFill>
                            <a:srgbClr val="FA7D00"/>
                          </a:solidFill>
                          <a:effectLst/>
                          <a:latin typeface="宋体" panose="02010600030101010101" pitchFamily="2" charset="-122"/>
                          <a:ea typeface="宋体" panose="02010600030101010101" pitchFamily="2" charset="-122"/>
                        </a:rPr>
                        <a:t>》</a:t>
                      </a:r>
                    </a:p>
                  </a:txBody>
                  <a:tcPr marL="6718" marR="6718" marT="6718"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753970753"/>
                  </a:ext>
                </a:extLst>
              </a:tr>
              <a:tr h="124951">
                <a:tc>
                  <a:txBody>
                    <a:bodyPr/>
                    <a:lstStyle/>
                    <a:p>
                      <a:pPr algn="just" fontAlgn="ctr"/>
                      <a:r>
                        <a:rPr lang="en-US" altLang="zh-CN" sz="1100" b="1" i="0" u="none" strike="noStrike">
                          <a:solidFill>
                            <a:srgbClr val="FA7D00"/>
                          </a:solidFill>
                          <a:effectLst/>
                          <a:latin typeface="宋体" panose="02010600030101010101" pitchFamily="2" charset="-122"/>
                          <a:ea typeface="宋体" panose="02010600030101010101" pitchFamily="2" charset="-122"/>
                        </a:rPr>
                        <a:t>1</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2</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3</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4</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5</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6</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7</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8</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9</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10</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11</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3196366995"/>
                  </a:ext>
                </a:extLst>
              </a:tr>
              <a:tr h="124951">
                <a:tc>
                  <a:txBody>
                    <a:bodyPr/>
                    <a:lstStyle/>
                    <a:p>
                      <a:pPr algn="just" fontAlgn="ctr"/>
                      <a:r>
                        <a:rPr lang="zh-CN" altLang="en-US" sz="1100" b="1" i="0" u="none" strike="noStrike">
                          <a:solidFill>
                            <a:srgbClr val="FA7D00"/>
                          </a:solidFill>
                          <a:effectLst/>
                          <a:latin typeface="宋体" panose="02010600030101010101" pitchFamily="2" charset="-122"/>
                          <a:ea typeface="宋体" panose="02010600030101010101" pitchFamily="2" charset="-122"/>
                        </a:rPr>
                        <a:t>风险产生阶段</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识别出的风险</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产生的原因</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触发条件</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风险后果</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风险严重性</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风险可能性</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风险指数</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风险等级</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控制措施</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dirty="0">
                          <a:solidFill>
                            <a:srgbClr val="FA7D00"/>
                          </a:solidFill>
                          <a:effectLst/>
                          <a:latin typeface="宋体" panose="02010600030101010101" pitchFamily="2" charset="-122"/>
                          <a:ea typeface="宋体" panose="02010600030101010101" pitchFamily="2" charset="-122"/>
                        </a:rPr>
                        <a:t>负责人</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4243947612"/>
                  </a:ext>
                </a:extLst>
              </a:tr>
            </a:tbl>
          </a:graphicData>
        </a:graphic>
      </p:graphicFrame>
    </p:spTree>
    <p:extLst>
      <p:ext uri="{BB962C8B-B14F-4D97-AF65-F5344CB8AC3E}">
        <p14:creationId xmlns:p14="http://schemas.microsoft.com/office/powerpoint/2010/main" val="35687306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97420" y="3919335"/>
            <a:ext cx="2502906" cy="800219"/>
          </a:xfrm>
          <a:prstGeom prst="rect">
            <a:avLst/>
          </a:prstGeom>
          <a:noFill/>
        </p:spPr>
        <p:txBody>
          <a:bodyPr wrap="square" rtlCol="0">
            <a:spAutoFit/>
          </a:bodyPr>
          <a:lstStyle/>
          <a:p>
            <a:pPr algn="ctr"/>
            <a:r>
              <a:rPr lang="zh-CN" altLang="en-US" sz="2800" b="1" dirty="0" smtClean="0"/>
              <a:t>风险管理</a:t>
            </a:r>
            <a:r>
              <a:rPr lang="en-US" altLang="zh-CN" sz="2800" b="1" dirty="0"/>
              <a:t>·</a:t>
            </a:r>
            <a:endParaRPr lang="en-US" altLang="zh-CN" sz="2800" b="1" dirty="0" smtClean="0"/>
          </a:p>
          <a:p>
            <a:pPr algn="ctr"/>
            <a:r>
              <a:rPr lang="zh-CN" altLang="en-US" dirty="0"/>
              <a:t>需求</a:t>
            </a:r>
            <a:r>
              <a:rPr lang="zh-CN" altLang="en-US" dirty="0" smtClean="0"/>
              <a:t>管理阶段</a:t>
            </a:r>
            <a:endParaRPr lang="zh-CN" altLang="en-US"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10.3</a:t>
            </a:r>
            <a:endParaRPr lang="zh-CN" altLang="en-US" b="1" dirty="0">
              <a:solidFill>
                <a:schemeClr val="tx1"/>
              </a:solidFill>
            </a:endParaRPr>
          </a:p>
        </p:txBody>
      </p:sp>
      <p:graphicFrame>
        <p:nvGraphicFramePr>
          <p:cNvPr id="12" name="表格 11"/>
          <p:cNvGraphicFramePr>
            <a:graphicFrameLocks noGrp="1"/>
          </p:cNvGraphicFramePr>
          <p:nvPr>
            <p:extLst>
              <p:ext uri="{D42A27DB-BD31-4B8C-83A1-F6EECF244321}">
                <p14:modId xmlns:p14="http://schemas.microsoft.com/office/powerpoint/2010/main" val="1971561631"/>
              </p:ext>
            </p:extLst>
          </p:nvPr>
        </p:nvGraphicFramePr>
        <p:xfrm>
          <a:off x="2731213" y="3510350"/>
          <a:ext cx="9460788" cy="2025116"/>
        </p:xfrm>
        <a:graphic>
          <a:graphicData uri="http://schemas.openxmlformats.org/drawingml/2006/table">
            <a:tbl>
              <a:tblPr/>
              <a:tblGrid>
                <a:gridCol w="861536">
                  <a:extLst>
                    <a:ext uri="{9D8B030D-6E8A-4147-A177-3AD203B41FA5}">
                      <a16:colId xmlns:a16="http://schemas.microsoft.com/office/drawing/2014/main" xmlns="" val="3374170170"/>
                    </a:ext>
                  </a:extLst>
                </a:gridCol>
                <a:gridCol w="861536">
                  <a:extLst>
                    <a:ext uri="{9D8B030D-6E8A-4147-A177-3AD203B41FA5}">
                      <a16:colId xmlns:a16="http://schemas.microsoft.com/office/drawing/2014/main" xmlns="" val="1770617503"/>
                    </a:ext>
                  </a:extLst>
                </a:gridCol>
                <a:gridCol w="863548">
                  <a:extLst>
                    <a:ext uri="{9D8B030D-6E8A-4147-A177-3AD203B41FA5}">
                      <a16:colId xmlns:a16="http://schemas.microsoft.com/office/drawing/2014/main" xmlns="" val="3910139769"/>
                    </a:ext>
                  </a:extLst>
                </a:gridCol>
                <a:gridCol w="863548">
                  <a:extLst>
                    <a:ext uri="{9D8B030D-6E8A-4147-A177-3AD203B41FA5}">
                      <a16:colId xmlns:a16="http://schemas.microsoft.com/office/drawing/2014/main" xmlns="" val="3259452745"/>
                    </a:ext>
                  </a:extLst>
                </a:gridCol>
                <a:gridCol w="863548">
                  <a:extLst>
                    <a:ext uri="{9D8B030D-6E8A-4147-A177-3AD203B41FA5}">
                      <a16:colId xmlns:a16="http://schemas.microsoft.com/office/drawing/2014/main" xmlns="" val="510517743"/>
                    </a:ext>
                  </a:extLst>
                </a:gridCol>
                <a:gridCol w="853484">
                  <a:extLst>
                    <a:ext uri="{9D8B030D-6E8A-4147-A177-3AD203B41FA5}">
                      <a16:colId xmlns:a16="http://schemas.microsoft.com/office/drawing/2014/main" xmlns="" val="3821168500"/>
                    </a:ext>
                  </a:extLst>
                </a:gridCol>
                <a:gridCol w="853484">
                  <a:extLst>
                    <a:ext uri="{9D8B030D-6E8A-4147-A177-3AD203B41FA5}">
                      <a16:colId xmlns:a16="http://schemas.microsoft.com/office/drawing/2014/main" xmlns="" val="1894040843"/>
                    </a:ext>
                  </a:extLst>
                </a:gridCol>
                <a:gridCol w="861536">
                  <a:extLst>
                    <a:ext uri="{9D8B030D-6E8A-4147-A177-3AD203B41FA5}">
                      <a16:colId xmlns:a16="http://schemas.microsoft.com/office/drawing/2014/main" xmlns="" val="403546852"/>
                    </a:ext>
                  </a:extLst>
                </a:gridCol>
                <a:gridCol w="863548">
                  <a:extLst>
                    <a:ext uri="{9D8B030D-6E8A-4147-A177-3AD203B41FA5}">
                      <a16:colId xmlns:a16="http://schemas.microsoft.com/office/drawing/2014/main" xmlns="" val="12099362"/>
                    </a:ext>
                  </a:extLst>
                </a:gridCol>
                <a:gridCol w="853484">
                  <a:extLst>
                    <a:ext uri="{9D8B030D-6E8A-4147-A177-3AD203B41FA5}">
                      <a16:colId xmlns:a16="http://schemas.microsoft.com/office/drawing/2014/main" xmlns="" val="1961270709"/>
                    </a:ext>
                  </a:extLst>
                </a:gridCol>
                <a:gridCol w="861536">
                  <a:extLst>
                    <a:ext uri="{9D8B030D-6E8A-4147-A177-3AD203B41FA5}">
                      <a16:colId xmlns:a16="http://schemas.microsoft.com/office/drawing/2014/main" xmlns="" val="573127194"/>
                    </a:ext>
                  </a:extLst>
                </a:gridCol>
              </a:tblGrid>
              <a:tr h="604602">
                <a:tc rowSpan="2">
                  <a:txBody>
                    <a:bodyPr/>
                    <a:lstStyle/>
                    <a:p>
                      <a:pPr algn="ctr" fontAlgn="ctr"/>
                      <a:r>
                        <a:rPr lang="zh-CN" altLang="en-US" sz="1100" b="1" i="0" u="none" strike="noStrike" dirty="0">
                          <a:solidFill>
                            <a:srgbClr val="FA7D00"/>
                          </a:solidFill>
                          <a:effectLst/>
                          <a:latin typeface="宋体" panose="02010600030101010101" pitchFamily="2" charset="-122"/>
                          <a:ea typeface="宋体" panose="02010600030101010101" pitchFamily="2" charset="-122"/>
                        </a:rPr>
                        <a:t>需求管理</a:t>
                      </a:r>
                    </a:p>
                  </a:txBody>
                  <a:tcPr marL="6718" marR="6718" marT="6718" marB="0" anchor="ctr">
                    <a:lnL>
                      <a:noFill/>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a:noFill/>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需求变更</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客户对于需求的更改</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用户随着项目的推移，发现原先提出的需求有所错误或者需要对该需求重新定义</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原本完成的需求需要全部推倒重做</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3</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4</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12</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000"/>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中等风险</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应该推迟实现那些很可能还要发生变更的需求，待确定之后再实现。</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严翔宇</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601953555"/>
                  </a:ext>
                </a:extLst>
              </a:tr>
              <a:tr h="604602">
                <a:tc vMerge="1">
                  <a:txBody>
                    <a:bodyPr/>
                    <a:lstStyle/>
                    <a:p>
                      <a:endParaRPr lang="zh-CN" altLang="en-US"/>
                    </a:p>
                  </a:txBody>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扩大需求范围</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客户对于需求的更改</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用户随着项目的推移，发现原先提出的需求无法满足其要求，需要增添需求</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需要延长工期，以完成任务</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2</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4</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8</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FF00"/>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低风险</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应在分阶段交付产品的实现计划。优先实现核心功能，在迭代中逐步添加功能。</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dirty="0">
                          <a:solidFill>
                            <a:srgbClr val="FA7D00"/>
                          </a:solidFill>
                          <a:effectLst/>
                          <a:latin typeface="宋体" panose="02010600030101010101" pitchFamily="2" charset="-122"/>
                          <a:ea typeface="宋体" panose="02010600030101010101" pitchFamily="2" charset="-122"/>
                        </a:rPr>
                        <a:t>严翔宇</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3509486512"/>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2127976465"/>
              </p:ext>
            </p:extLst>
          </p:nvPr>
        </p:nvGraphicFramePr>
        <p:xfrm>
          <a:off x="2731211" y="2987276"/>
          <a:ext cx="9460792" cy="523074"/>
        </p:xfrm>
        <a:graphic>
          <a:graphicData uri="http://schemas.openxmlformats.org/drawingml/2006/table">
            <a:tbl>
              <a:tblPr/>
              <a:tblGrid>
                <a:gridCol w="861536">
                  <a:extLst>
                    <a:ext uri="{9D8B030D-6E8A-4147-A177-3AD203B41FA5}">
                      <a16:colId xmlns:a16="http://schemas.microsoft.com/office/drawing/2014/main" xmlns="" val="444049786"/>
                    </a:ext>
                  </a:extLst>
                </a:gridCol>
                <a:gridCol w="861536">
                  <a:extLst>
                    <a:ext uri="{9D8B030D-6E8A-4147-A177-3AD203B41FA5}">
                      <a16:colId xmlns:a16="http://schemas.microsoft.com/office/drawing/2014/main" xmlns="" val="3621262864"/>
                    </a:ext>
                  </a:extLst>
                </a:gridCol>
                <a:gridCol w="863549">
                  <a:extLst>
                    <a:ext uri="{9D8B030D-6E8A-4147-A177-3AD203B41FA5}">
                      <a16:colId xmlns:a16="http://schemas.microsoft.com/office/drawing/2014/main" xmlns="" val="2314650988"/>
                    </a:ext>
                  </a:extLst>
                </a:gridCol>
                <a:gridCol w="863549">
                  <a:extLst>
                    <a:ext uri="{9D8B030D-6E8A-4147-A177-3AD203B41FA5}">
                      <a16:colId xmlns:a16="http://schemas.microsoft.com/office/drawing/2014/main" xmlns="" val="3003593821"/>
                    </a:ext>
                  </a:extLst>
                </a:gridCol>
                <a:gridCol w="863549">
                  <a:extLst>
                    <a:ext uri="{9D8B030D-6E8A-4147-A177-3AD203B41FA5}">
                      <a16:colId xmlns:a16="http://schemas.microsoft.com/office/drawing/2014/main" xmlns="" val="864781455"/>
                    </a:ext>
                  </a:extLst>
                </a:gridCol>
                <a:gridCol w="853484">
                  <a:extLst>
                    <a:ext uri="{9D8B030D-6E8A-4147-A177-3AD203B41FA5}">
                      <a16:colId xmlns:a16="http://schemas.microsoft.com/office/drawing/2014/main" xmlns="" val="2591097623"/>
                    </a:ext>
                  </a:extLst>
                </a:gridCol>
                <a:gridCol w="853484">
                  <a:extLst>
                    <a:ext uri="{9D8B030D-6E8A-4147-A177-3AD203B41FA5}">
                      <a16:colId xmlns:a16="http://schemas.microsoft.com/office/drawing/2014/main" xmlns="" val="1046017553"/>
                    </a:ext>
                  </a:extLst>
                </a:gridCol>
                <a:gridCol w="861536">
                  <a:extLst>
                    <a:ext uri="{9D8B030D-6E8A-4147-A177-3AD203B41FA5}">
                      <a16:colId xmlns:a16="http://schemas.microsoft.com/office/drawing/2014/main" xmlns="" val="622537566"/>
                    </a:ext>
                  </a:extLst>
                </a:gridCol>
                <a:gridCol w="863549">
                  <a:extLst>
                    <a:ext uri="{9D8B030D-6E8A-4147-A177-3AD203B41FA5}">
                      <a16:colId xmlns:a16="http://schemas.microsoft.com/office/drawing/2014/main" xmlns="" val="2541047729"/>
                    </a:ext>
                  </a:extLst>
                </a:gridCol>
                <a:gridCol w="853484">
                  <a:extLst>
                    <a:ext uri="{9D8B030D-6E8A-4147-A177-3AD203B41FA5}">
                      <a16:colId xmlns:a16="http://schemas.microsoft.com/office/drawing/2014/main" xmlns="" val="491502074"/>
                    </a:ext>
                  </a:extLst>
                </a:gridCol>
                <a:gridCol w="861536">
                  <a:extLst>
                    <a:ext uri="{9D8B030D-6E8A-4147-A177-3AD203B41FA5}">
                      <a16:colId xmlns:a16="http://schemas.microsoft.com/office/drawing/2014/main" xmlns="" val="798158074"/>
                    </a:ext>
                  </a:extLst>
                </a:gridCol>
              </a:tblGrid>
              <a:tr h="124951">
                <a:tc gridSpan="11">
                  <a:txBody>
                    <a:bodyPr/>
                    <a:lstStyle/>
                    <a:p>
                      <a:pPr algn="ctr" fontAlgn="b"/>
                      <a:r>
                        <a:rPr lang="en-US" altLang="zh-CN" sz="1100" b="1" i="0" u="none" strike="noStrike" dirty="0">
                          <a:solidFill>
                            <a:srgbClr val="FA7D00"/>
                          </a:solidFill>
                          <a:effectLst/>
                          <a:latin typeface="宋体" panose="02010600030101010101" pitchFamily="2" charset="-122"/>
                          <a:ea typeface="宋体" panose="02010600030101010101" pitchFamily="2" charset="-122"/>
                        </a:rPr>
                        <a:t>《</a:t>
                      </a:r>
                      <a:r>
                        <a:rPr lang="zh-CN" altLang="en-US" sz="1100" b="1" i="0" u="none" strike="noStrike" dirty="0">
                          <a:solidFill>
                            <a:srgbClr val="FA7D00"/>
                          </a:solidFill>
                          <a:effectLst/>
                          <a:latin typeface="宋体" panose="02010600030101010101" pitchFamily="2" charset="-122"/>
                          <a:ea typeface="宋体" panose="02010600030101010101" pitchFamily="2" charset="-122"/>
                        </a:rPr>
                        <a:t>风险管理</a:t>
                      </a:r>
                      <a:r>
                        <a:rPr lang="en-US" altLang="zh-CN" sz="1100" b="1" i="0" u="none" strike="noStrike" dirty="0">
                          <a:solidFill>
                            <a:srgbClr val="FA7D00"/>
                          </a:solidFill>
                          <a:effectLst/>
                          <a:latin typeface="宋体" panose="02010600030101010101" pitchFamily="2" charset="-122"/>
                          <a:ea typeface="宋体" panose="02010600030101010101" pitchFamily="2" charset="-122"/>
                        </a:rPr>
                        <a:t>》</a:t>
                      </a:r>
                    </a:p>
                  </a:txBody>
                  <a:tcPr marL="6718" marR="6718" marT="6718"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753970753"/>
                  </a:ext>
                </a:extLst>
              </a:tr>
              <a:tr h="124951">
                <a:tc>
                  <a:txBody>
                    <a:bodyPr/>
                    <a:lstStyle/>
                    <a:p>
                      <a:pPr algn="just" fontAlgn="ctr"/>
                      <a:r>
                        <a:rPr lang="en-US" altLang="zh-CN" sz="1100" b="1" i="0" u="none" strike="noStrike">
                          <a:solidFill>
                            <a:srgbClr val="FA7D00"/>
                          </a:solidFill>
                          <a:effectLst/>
                          <a:latin typeface="宋体" panose="02010600030101010101" pitchFamily="2" charset="-122"/>
                          <a:ea typeface="宋体" panose="02010600030101010101" pitchFamily="2" charset="-122"/>
                        </a:rPr>
                        <a:t>1</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2</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3</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4</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5</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6</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7</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8</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9</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10</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11</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3196366995"/>
                  </a:ext>
                </a:extLst>
              </a:tr>
              <a:tr h="124951">
                <a:tc>
                  <a:txBody>
                    <a:bodyPr/>
                    <a:lstStyle/>
                    <a:p>
                      <a:pPr algn="just" fontAlgn="ctr"/>
                      <a:r>
                        <a:rPr lang="zh-CN" altLang="en-US" sz="1100" b="1" i="0" u="none" strike="noStrike" dirty="0">
                          <a:solidFill>
                            <a:srgbClr val="FA7D00"/>
                          </a:solidFill>
                          <a:effectLst/>
                          <a:latin typeface="宋体" panose="02010600030101010101" pitchFamily="2" charset="-122"/>
                          <a:ea typeface="宋体" panose="02010600030101010101" pitchFamily="2" charset="-122"/>
                        </a:rPr>
                        <a:t>风险产生阶段</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dirty="0">
                          <a:solidFill>
                            <a:srgbClr val="FA7D00"/>
                          </a:solidFill>
                          <a:effectLst/>
                          <a:latin typeface="宋体" panose="02010600030101010101" pitchFamily="2" charset="-122"/>
                          <a:ea typeface="宋体" panose="02010600030101010101" pitchFamily="2" charset="-122"/>
                        </a:rPr>
                        <a:t>识别出的风险</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产生的原因</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触发条件</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风险后果</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风险严重性</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风险可能性</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风险指数</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风险等级</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控制措施</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dirty="0">
                          <a:solidFill>
                            <a:srgbClr val="FA7D00"/>
                          </a:solidFill>
                          <a:effectLst/>
                          <a:latin typeface="宋体" panose="02010600030101010101" pitchFamily="2" charset="-122"/>
                          <a:ea typeface="宋体" panose="02010600030101010101" pitchFamily="2" charset="-122"/>
                        </a:rPr>
                        <a:t>负责人</a:t>
                      </a:r>
                    </a:p>
                  </a:txBody>
                  <a:tcPr marL="6718" marR="6718" marT="6718"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4243947612"/>
                  </a:ext>
                </a:extLst>
              </a:tr>
            </a:tbl>
          </a:graphicData>
        </a:graphic>
      </p:graphicFrame>
    </p:spTree>
    <p:extLst>
      <p:ext uri="{BB962C8B-B14F-4D97-AF65-F5344CB8AC3E}">
        <p14:creationId xmlns:p14="http://schemas.microsoft.com/office/powerpoint/2010/main" val="89161496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8" name="文本框 27"/>
          <p:cNvSpPr txBox="1">
            <a:spLocks noChangeArrowheads="1"/>
          </p:cNvSpPr>
          <p:nvPr/>
        </p:nvSpPr>
        <p:spPr bwMode="auto">
          <a:xfrm>
            <a:off x="4697864" y="3234294"/>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4400" b="1" dirty="0" smtClean="0">
                <a:latin typeface="等线 Light" panose="02010600030101010101" pitchFamily="2" charset="-122"/>
                <a:ea typeface="等线 Light" panose="02010600030101010101" pitchFamily="2" charset="-122"/>
              </a:rPr>
              <a:t>参考资料</a:t>
            </a:r>
            <a:endParaRPr lang="zh-CN" altLang="en-US" sz="4400" b="1" dirty="0">
              <a:latin typeface="等线 Light" panose="02010600030101010101" pitchFamily="2" charset="-122"/>
              <a:ea typeface="等线 Light" panose="02010600030101010101" pitchFamily="2" charset="-122"/>
            </a:endParaRPr>
          </a:p>
        </p:txBody>
      </p:sp>
      <p:sp>
        <p:nvSpPr>
          <p:cNvPr id="29" name="文本框 28"/>
          <p:cNvSpPr txBox="1"/>
          <p:nvPr/>
        </p:nvSpPr>
        <p:spPr>
          <a:xfrm>
            <a:off x="5399205" y="2284056"/>
            <a:ext cx="1020350" cy="830997"/>
          </a:xfrm>
          <a:prstGeom prst="rect">
            <a:avLst/>
          </a:prstGeom>
          <a:noFill/>
        </p:spPr>
        <p:txBody>
          <a:bodyPr wrap="square" rtlCol="0">
            <a:spAutoFit/>
          </a:bodyPr>
          <a:lstStyle/>
          <a:p>
            <a:pPr algn="dist"/>
            <a:r>
              <a:rPr lang="en-US" altLang="zh-CN" sz="4800" dirty="0" smtClean="0">
                <a:latin typeface="等线 Light" panose="02010600030101010101" pitchFamily="2" charset="-122"/>
                <a:ea typeface="等线 Light" panose="02010600030101010101" pitchFamily="2" charset="-122"/>
              </a:rPr>
              <a:t>03</a:t>
            </a:r>
            <a:endParaRPr lang="zh-CN" altLang="en-US" sz="4800" dirty="0">
              <a:latin typeface="等线 Light" panose="02010600030101010101" pitchFamily="2" charset="-122"/>
              <a:ea typeface="等线 Light" panose="02010600030101010101" pitchFamily="2" charset="-122"/>
            </a:endParaRPr>
          </a:p>
        </p:txBody>
      </p:sp>
      <p:cxnSp>
        <p:nvCxnSpPr>
          <p:cNvPr id="35" name="直接连接符 34"/>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621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273892" y="123136"/>
            <a:ext cx="1831133" cy="1610414"/>
            <a:chOff x="273892" y="123136"/>
            <a:chExt cx="1831133" cy="1610414"/>
          </a:xfrm>
        </p:grpSpPr>
        <p:sp>
          <p:nvSpPr>
            <p:cNvPr id="13" name="椭圆 1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9"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20" name="TextBox 10"/>
          <p:cNvSpPr txBox="1"/>
          <p:nvPr/>
        </p:nvSpPr>
        <p:spPr>
          <a:xfrm>
            <a:off x="407440" y="4110360"/>
            <a:ext cx="2118819" cy="523220"/>
          </a:xfrm>
          <a:prstGeom prst="rect">
            <a:avLst/>
          </a:prstGeom>
          <a:noFill/>
        </p:spPr>
        <p:txBody>
          <a:bodyPr wrap="square" rtlCol="0">
            <a:spAutoFit/>
          </a:bodyPr>
          <a:lstStyle/>
          <a:p>
            <a:r>
              <a:rPr lang="zh-CN" altLang="en-US" sz="2800" b="1" dirty="0" smtClean="0"/>
              <a:t>项目干系人</a:t>
            </a:r>
            <a:endParaRPr lang="zh-CN" altLang="en-US" sz="2800" b="1" dirty="0"/>
          </a:p>
        </p:txBody>
      </p:sp>
      <p:graphicFrame>
        <p:nvGraphicFramePr>
          <p:cNvPr id="7" name="表格 6"/>
          <p:cNvGraphicFramePr>
            <a:graphicFrameLocks noGrp="1"/>
          </p:cNvGraphicFramePr>
          <p:nvPr>
            <p:extLst>
              <p:ext uri="{D42A27DB-BD31-4B8C-83A1-F6EECF244321}">
                <p14:modId xmlns:p14="http://schemas.microsoft.com/office/powerpoint/2010/main" val="1841054631"/>
              </p:ext>
            </p:extLst>
          </p:nvPr>
        </p:nvGraphicFramePr>
        <p:xfrm>
          <a:off x="3219485" y="2875920"/>
          <a:ext cx="7869525" cy="2468880"/>
        </p:xfrm>
        <a:graphic>
          <a:graphicData uri="http://schemas.openxmlformats.org/drawingml/2006/table">
            <a:tbl>
              <a:tblPr firstRow="1" bandRow="1">
                <a:tableStyleId>{5C22544A-7EE6-4342-B048-85BDC9FD1C3A}</a:tableStyleId>
              </a:tblPr>
              <a:tblGrid>
                <a:gridCol w="590576">
                  <a:extLst>
                    <a:ext uri="{9D8B030D-6E8A-4147-A177-3AD203B41FA5}">
                      <a16:colId xmlns:a16="http://schemas.microsoft.com/office/drawing/2014/main" xmlns="" val="635793840"/>
                    </a:ext>
                  </a:extLst>
                </a:gridCol>
                <a:gridCol w="948370">
                  <a:extLst>
                    <a:ext uri="{9D8B030D-6E8A-4147-A177-3AD203B41FA5}">
                      <a16:colId xmlns:a16="http://schemas.microsoft.com/office/drawing/2014/main" xmlns="" val="339037052"/>
                    </a:ext>
                  </a:extLst>
                </a:gridCol>
                <a:gridCol w="1056909">
                  <a:extLst>
                    <a:ext uri="{9D8B030D-6E8A-4147-A177-3AD203B41FA5}">
                      <a16:colId xmlns:a16="http://schemas.microsoft.com/office/drawing/2014/main" xmlns="" val="3454334076"/>
                    </a:ext>
                  </a:extLst>
                </a:gridCol>
                <a:gridCol w="1428803">
                  <a:extLst>
                    <a:ext uri="{9D8B030D-6E8A-4147-A177-3AD203B41FA5}">
                      <a16:colId xmlns:a16="http://schemas.microsoft.com/office/drawing/2014/main" xmlns="" val="1628328615"/>
                    </a:ext>
                  </a:extLst>
                </a:gridCol>
                <a:gridCol w="1806603">
                  <a:extLst>
                    <a:ext uri="{9D8B030D-6E8A-4147-A177-3AD203B41FA5}">
                      <a16:colId xmlns:a16="http://schemas.microsoft.com/office/drawing/2014/main" xmlns="" val="969881282"/>
                    </a:ext>
                  </a:extLst>
                </a:gridCol>
                <a:gridCol w="2038264">
                  <a:extLst>
                    <a:ext uri="{9D8B030D-6E8A-4147-A177-3AD203B41FA5}">
                      <a16:colId xmlns:a16="http://schemas.microsoft.com/office/drawing/2014/main" xmlns="" val="4177988897"/>
                    </a:ext>
                  </a:extLst>
                </a:gridCol>
              </a:tblGrid>
              <a:tr h="336456">
                <a:tc>
                  <a:txBody>
                    <a:bodyPr/>
                    <a:lstStyle/>
                    <a:p>
                      <a:pPr algn="ctr"/>
                      <a:r>
                        <a:rPr lang="zh-CN" altLang="en-US" dirty="0" smtClean="0"/>
                        <a:t>序号</a:t>
                      </a:r>
                      <a:endParaRPr lang="zh-CN" altLang="en-US" dirty="0"/>
                    </a:p>
                  </a:txBody>
                  <a:tcPr/>
                </a:tc>
                <a:tc>
                  <a:txBody>
                    <a:bodyPr/>
                    <a:lstStyle/>
                    <a:p>
                      <a:pPr algn="ctr"/>
                      <a:r>
                        <a:rPr lang="zh-CN" altLang="en-US" dirty="0" smtClean="0"/>
                        <a:t>姓名</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内部</a:t>
                      </a:r>
                      <a:r>
                        <a:rPr lang="en-US" altLang="zh-CN" dirty="0" smtClean="0"/>
                        <a:t>/</a:t>
                      </a:r>
                      <a:r>
                        <a:rPr lang="zh-CN" altLang="en-US" dirty="0" smtClean="0"/>
                        <a:t>外部</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项目角色</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联系方式</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对项目的影响</a:t>
                      </a:r>
                    </a:p>
                  </a:txBody>
                  <a:tcPr/>
                </a:tc>
                <a:extLst>
                  <a:ext uri="{0D108BD9-81ED-4DB2-BD59-A6C34878D82A}">
                    <a16:rowId xmlns:a16="http://schemas.microsoft.com/office/drawing/2014/main" xmlns="" val="3704706163"/>
                  </a:ext>
                </a:extLst>
              </a:tr>
              <a:tr h="580733">
                <a:tc>
                  <a:txBody>
                    <a:bodyPr/>
                    <a:lstStyle/>
                    <a:p>
                      <a:pPr algn="ctr"/>
                      <a:r>
                        <a:rPr lang="en-US" altLang="zh-CN" dirty="0" smtClean="0"/>
                        <a:t>01</a:t>
                      </a:r>
                      <a:endParaRPr lang="zh-CN" altLang="en-US" dirty="0"/>
                    </a:p>
                  </a:txBody>
                  <a:tcPr/>
                </a:tc>
                <a:tc>
                  <a:txBody>
                    <a:bodyPr/>
                    <a:lstStyle/>
                    <a:p>
                      <a:pPr algn="ctr"/>
                      <a:r>
                        <a:rPr lang="zh-CN" altLang="en-US" dirty="0" smtClean="0"/>
                        <a:t>杨枨</a:t>
                      </a:r>
                      <a:endParaRPr lang="zh-CN" altLang="en-US" dirty="0"/>
                    </a:p>
                  </a:txBody>
                  <a:tcPr/>
                </a:tc>
                <a:tc>
                  <a:txBody>
                    <a:bodyPr/>
                    <a:lstStyle/>
                    <a:p>
                      <a:pPr algn="ctr"/>
                      <a:r>
                        <a:rPr lang="zh-CN" altLang="en-US" dirty="0" smtClean="0"/>
                        <a:t>内部</a:t>
                      </a:r>
                      <a:endParaRPr lang="zh-CN" altLang="en-US" dirty="0"/>
                    </a:p>
                  </a:txBody>
                  <a:tcPr/>
                </a:tc>
                <a:tc>
                  <a:txBody>
                    <a:bodyPr/>
                    <a:lstStyle/>
                    <a:p>
                      <a:pPr algn="l"/>
                      <a:r>
                        <a:rPr lang="en-US" altLang="zh-CN" dirty="0" smtClean="0"/>
                        <a:t>·</a:t>
                      </a:r>
                      <a:r>
                        <a:rPr lang="zh-CN" altLang="en-US" dirty="0" smtClean="0"/>
                        <a:t>项目发起人</a:t>
                      </a:r>
                      <a:endParaRPr lang="en-US" altLang="zh-CN" dirty="0" smtClean="0"/>
                    </a:p>
                    <a:p>
                      <a:pPr algn="l"/>
                      <a:r>
                        <a:rPr lang="en-US" altLang="zh-CN" dirty="0" smtClean="0"/>
                        <a:t>·</a:t>
                      </a:r>
                      <a:r>
                        <a:rPr lang="zh-CN" altLang="en-US" dirty="0" smtClean="0"/>
                        <a:t>用户代表</a:t>
                      </a:r>
                      <a:endParaRPr lang="zh-CN" altLang="en-US" dirty="0"/>
                    </a:p>
                  </a:txBody>
                  <a:tcPr/>
                </a:tc>
                <a:tc>
                  <a:txBody>
                    <a:bodyPr/>
                    <a:lstStyle/>
                    <a:p>
                      <a:pPr algn="ctr"/>
                      <a:r>
                        <a:rPr lang="en-US" altLang="zh-CN" dirty="0" smtClean="0"/>
                        <a:t>yangc@zucc.edu.cn</a:t>
                      </a:r>
                    </a:p>
                    <a:p>
                      <a:pPr algn="ctr"/>
                      <a:endParaRPr lang="zh-CN" altLang="en-US" dirty="0"/>
                    </a:p>
                  </a:txBody>
                  <a:tcPr/>
                </a:tc>
                <a:tc>
                  <a:txBody>
                    <a:bodyPr/>
                    <a:lstStyle/>
                    <a:p>
                      <a:pPr algn="ctr"/>
                      <a:r>
                        <a:rPr lang="zh-CN" altLang="en-US" dirty="0" smtClean="0"/>
                        <a:t>项目的需求方，影响项目的最终走向</a:t>
                      </a:r>
                      <a:endParaRPr lang="zh-CN" altLang="en-US" dirty="0"/>
                    </a:p>
                  </a:txBody>
                  <a:tcPr/>
                </a:tc>
                <a:extLst>
                  <a:ext uri="{0D108BD9-81ED-4DB2-BD59-A6C34878D82A}">
                    <a16:rowId xmlns:a16="http://schemas.microsoft.com/office/drawing/2014/main" xmlns="" val="3339903064"/>
                  </a:ext>
                </a:extLst>
              </a:tr>
              <a:tr h="580733">
                <a:tc>
                  <a:txBody>
                    <a:bodyPr/>
                    <a:lstStyle/>
                    <a:p>
                      <a:pPr algn="ctr"/>
                      <a:r>
                        <a:rPr lang="en-US" altLang="zh-CN" dirty="0" smtClean="0"/>
                        <a:t>02</a:t>
                      </a:r>
                      <a:endParaRPr lang="zh-CN" altLang="en-US" dirty="0"/>
                    </a:p>
                  </a:txBody>
                  <a:tcPr/>
                </a:tc>
                <a:tc>
                  <a:txBody>
                    <a:bodyPr/>
                    <a:lstStyle/>
                    <a:p>
                      <a:pPr algn="ctr"/>
                      <a:r>
                        <a:rPr lang="zh-CN" altLang="en-US" dirty="0" smtClean="0"/>
                        <a:t>侯宏仑</a:t>
                      </a:r>
                      <a:endParaRPr lang="zh-CN" altLang="en-US" dirty="0"/>
                    </a:p>
                  </a:txBody>
                  <a:tcPr/>
                </a:tc>
                <a:tc>
                  <a:txBody>
                    <a:bodyPr/>
                    <a:lstStyle/>
                    <a:p>
                      <a:pPr algn="ctr"/>
                      <a:r>
                        <a:rPr lang="zh-CN" altLang="en-US" dirty="0" smtClean="0"/>
                        <a:t>内部</a:t>
                      </a:r>
                      <a:endParaRPr lang="zh-CN" altLang="en-US" dirty="0"/>
                    </a:p>
                  </a:txBody>
                  <a:tcPr/>
                </a:tc>
                <a:tc>
                  <a:txBody>
                    <a:bodyPr/>
                    <a:lstStyle/>
                    <a:p>
                      <a:pPr algn="l"/>
                      <a:r>
                        <a:rPr lang="en-US" altLang="zh-CN" dirty="0" smtClean="0"/>
                        <a:t>·</a:t>
                      </a:r>
                      <a:r>
                        <a:rPr lang="zh-CN" altLang="en-US" dirty="0" smtClean="0"/>
                        <a:t>项目发起人</a:t>
                      </a:r>
                      <a:endParaRPr lang="zh-CN" altLang="en-US" dirty="0"/>
                    </a:p>
                  </a:txBody>
                  <a:tcPr/>
                </a:tc>
                <a:tc>
                  <a:txBody>
                    <a:bodyPr/>
                    <a:lstStyle/>
                    <a:p>
                      <a:pPr algn="ctr"/>
                      <a:r>
                        <a:rPr lang="en-US" altLang="zh-CN" dirty="0" smtClean="0"/>
                        <a:t>ubilabs@zucc.edu.cn</a:t>
                      </a:r>
                    </a:p>
                    <a:p>
                      <a:pPr algn="ctr"/>
                      <a:endParaRPr lang="zh-CN" altLang="en-US" dirty="0"/>
                    </a:p>
                  </a:txBody>
                  <a:tcPr/>
                </a:tc>
                <a:tc>
                  <a:txBody>
                    <a:bodyPr/>
                    <a:lstStyle/>
                    <a:p>
                      <a:pPr algn="ctr"/>
                      <a:r>
                        <a:rPr lang="zh-CN" altLang="en-US" dirty="0" smtClean="0"/>
                        <a:t>可能存在需求变更</a:t>
                      </a:r>
                      <a:endParaRPr lang="zh-CN" altLang="en-US" dirty="0"/>
                    </a:p>
                  </a:txBody>
                  <a:tcPr/>
                </a:tc>
                <a:extLst>
                  <a:ext uri="{0D108BD9-81ED-4DB2-BD59-A6C34878D82A}">
                    <a16:rowId xmlns:a16="http://schemas.microsoft.com/office/drawing/2014/main" xmlns="" val="2554547501"/>
                  </a:ext>
                </a:extLst>
              </a:tr>
            </a:tbl>
          </a:graphicData>
        </a:graphic>
      </p:graphicFrame>
    </p:spTree>
    <p:extLst>
      <p:ext uri="{BB962C8B-B14F-4D97-AF65-F5344CB8AC3E}">
        <p14:creationId xmlns:p14="http://schemas.microsoft.com/office/powerpoint/2010/main" val="81386813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90357" y="4352356"/>
            <a:ext cx="3444044" cy="646331"/>
          </a:xfrm>
          <a:prstGeom prst="rect">
            <a:avLst/>
          </a:prstGeom>
        </p:spPr>
        <p:txBody>
          <a:bodyPr wrap="square">
            <a:spAutoFit/>
          </a:bodyPr>
          <a:lstStyle/>
          <a:p>
            <a:r>
              <a:rPr lang="zh-CN" altLang="en-US" sz="3600" b="1" dirty="0" smtClean="0">
                <a:latin typeface="微软雅黑" pitchFamily="34" charset="-122"/>
                <a:ea typeface="微软雅黑" pitchFamily="34" charset="-122"/>
              </a:rPr>
              <a:t>参考资料</a:t>
            </a:r>
            <a:endParaRPr lang="en-US" altLang="zh-CN" sz="3600" b="1" dirty="0">
              <a:latin typeface="微软雅黑" pitchFamily="34" charset="-122"/>
              <a:ea typeface="微软雅黑" pitchFamily="34" charset="-122"/>
            </a:endParaRPr>
          </a:p>
        </p:txBody>
      </p:sp>
      <p:sp>
        <p:nvSpPr>
          <p:cNvPr id="10" name="任意多边形 9"/>
          <p:cNvSpPr/>
          <p:nvPr/>
        </p:nvSpPr>
        <p:spPr>
          <a:xfrm>
            <a:off x="0" y="3897297"/>
            <a:ext cx="12192000" cy="2960703"/>
          </a:xfrm>
          <a:custGeom>
            <a:avLst/>
            <a:gdLst>
              <a:gd name="connsiteX0" fmla="*/ 369084 w 8406470"/>
              <a:gd name="connsiteY0" fmla="*/ 0 h 2530224"/>
              <a:gd name="connsiteX1" fmla="*/ 8037386 w 8406470"/>
              <a:gd name="connsiteY1" fmla="*/ 0 h 2530224"/>
              <a:gd name="connsiteX2" fmla="*/ 8406470 w 8406470"/>
              <a:gd name="connsiteY2" fmla="*/ 369084 h 2530224"/>
              <a:gd name="connsiteX3" fmla="*/ 8406470 w 8406470"/>
              <a:gd name="connsiteY3" fmla="*/ 2530224 h 2530224"/>
              <a:gd name="connsiteX4" fmla="*/ 0 w 8406470"/>
              <a:gd name="connsiteY4" fmla="*/ 2530224 h 2530224"/>
              <a:gd name="connsiteX5" fmla="*/ 0 w 8406470"/>
              <a:gd name="connsiteY5" fmla="*/ 369084 h 2530224"/>
              <a:gd name="connsiteX6" fmla="*/ 369084 w 8406470"/>
              <a:gd name="connsiteY6" fmla="*/ 0 h 253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06470" h="2530224">
                <a:moveTo>
                  <a:pt x="369084" y="0"/>
                </a:moveTo>
                <a:lnTo>
                  <a:pt x="8037386" y="0"/>
                </a:lnTo>
                <a:cubicBezTo>
                  <a:pt x="8241225" y="0"/>
                  <a:pt x="8406470" y="165245"/>
                  <a:pt x="8406470" y="369084"/>
                </a:cubicBezTo>
                <a:lnTo>
                  <a:pt x="8406470" y="2530224"/>
                </a:lnTo>
                <a:lnTo>
                  <a:pt x="0" y="2530224"/>
                </a:lnTo>
                <a:lnTo>
                  <a:pt x="0" y="369084"/>
                </a:lnTo>
                <a:cubicBezTo>
                  <a:pt x="0" y="165245"/>
                  <a:pt x="165245" y="0"/>
                  <a:pt x="369084" y="0"/>
                </a:cubicBez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2918990" y="4120545"/>
            <a:ext cx="8166399" cy="2308324"/>
          </a:xfrm>
          <a:prstGeom prst="rect">
            <a:avLst/>
          </a:prstGeom>
        </p:spPr>
        <p:txBody>
          <a:bodyPr wrap="square">
            <a:spAutoFit/>
          </a:bodyPr>
          <a:lstStyle/>
          <a:p>
            <a:r>
              <a:rPr lang="en-US" altLang="zh-CN" sz="2400" dirty="0" smtClean="0">
                <a:latin typeface="微软雅黑" panose="020B0503020204020204" pitchFamily="34" charset="-122"/>
                <a:ea typeface="微软雅黑" panose="020B0503020204020204" pitchFamily="34" charset="-122"/>
              </a:rPr>
              <a:t>[1]</a:t>
            </a:r>
            <a:r>
              <a:rPr lang="en-US" altLang="zh-CN" sz="2400" b="1" u="sng" dirty="0" smtClean="0">
                <a:latin typeface="微软雅黑" panose="020B0503020204020204" pitchFamily="34" charset="-122"/>
                <a:ea typeface="微软雅黑" panose="020B0503020204020204" pitchFamily="34" charset="-122"/>
              </a:rPr>
              <a:t>PMBOK(</a:t>
            </a:r>
            <a:r>
              <a:rPr lang="zh-CN" altLang="en-US" sz="2400" b="1" u="sng" dirty="0" smtClean="0">
                <a:latin typeface="微软雅黑" panose="020B0503020204020204" pitchFamily="34" charset="-122"/>
                <a:ea typeface="微软雅黑" panose="020B0503020204020204" pitchFamily="34" charset="-122"/>
              </a:rPr>
              <a:t>第六版</a:t>
            </a:r>
            <a:r>
              <a:rPr lang="en-US" altLang="zh-CN" sz="2400" b="1" u="sng" dirty="0" smtClean="0">
                <a:latin typeface="微软雅黑" panose="020B0503020204020204" pitchFamily="34" charset="-122"/>
                <a:ea typeface="微软雅黑" panose="020B0503020204020204" pitchFamily="34" charset="-122"/>
              </a:rPr>
              <a:t>)</a:t>
            </a:r>
          </a:p>
          <a:p>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美</a:t>
            </a:r>
            <a:r>
              <a:rPr lang="en-US" altLang="zh-CN" sz="2400" dirty="0" smtClean="0">
                <a:latin typeface="微软雅黑" panose="020B0503020204020204" pitchFamily="34" charset="-122"/>
                <a:ea typeface="微软雅黑" panose="020B0503020204020204" pitchFamily="34" charset="-122"/>
              </a:rPr>
              <a:t>]Karl </a:t>
            </a:r>
            <a:r>
              <a:rPr lang="en-US" altLang="zh-CN" sz="2400" dirty="0" err="1" smtClean="0">
                <a:latin typeface="微软雅黑" panose="020B0503020204020204" pitchFamily="34" charset="-122"/>
                <a:ea typeface="微软雅黑" panose="020B0503020204020204" pitchFamily="34" charset="-122"/>
              </a:rPr>
              <a:t>Wiegers</a:t>
            </a:r>
            <a:r>
              <a:rPr lang="en-US" altLang="zh-CN" sz="2400" dirty="0" smtClean="0">
                <a:latin typeface="微软雅黑" panose="020B0503020204020204" pitchFamily="34" charset="-122"/>
                <a:ea typeface="微软雅黑" panose="020B0503020204020204" pitchFamily="34" charset="-122"/>
              </a:rPr>
              <a:t> &amp; [</a:t>
            </a:r>
            <a:r>
              <a:rPr lang="zh-CN" altLang="en-US" sz="2400" dirty="0" smtClean="0">
                <a:latin typeface="微软雅黑" panose="020B0503020204020204" pitchFamily="34" charset="-122"/>
                <a:ea typeface="微软雅黑" panose="020B0503020204020204" pitchFamily="34" charset="-122"/>
              </a:rPr>
              <a:t>美</a:t>
            </a:r>
            <a:r>
              <a:rPr lang="en-US" altLang="zh-CN" sz="2400" dirty="0" smtClean="0">
                <a:latin typeface="微软雅黑" panose="020B0503020204020204" pitchFamily="34" charset="-122"/>
                <a:ea typeface="微软雅黑" panose="020B0503020204020204" pitchFamily="34" charset="-122"/>
              </a:rPr>
              <a:t>]Joy Beatty</a:t>
            </a:r>
            <a:r>
              <a:rPr lang="zh-CN" altLang="en-US" sz="2400" dirty="0" smtClean="0">
                <a:latin typeface="微软雅黑" panose="020B0503020204020204" pitchFamily="34" charset="-122"/>
                <a:ea typeface="微软雅黑" panose="020B0503020204020204" pitchFamily="34" charset="-122"/>
              </a:rPr>
              <a:t>著</a:t>
            </a:r>
            <a:r>
              <a:rPr lang="en-US" altLang="zh-CN" sz="2400" dirty="0" smtClean="0">
                <a:latin typeface="微软雅黑" panose="020B0503020204020204" pitchFamily="34" charset="-122"/>
                <a:ea typeface="微软雅黑" panose="020B0503020204020204" pitchFamily="34" charset="-122"/>
              </a:rPr>
              <a:t>.</a:t>
            </a:r>
            <a:r>
              <a:rPr lang="zh-CN" altLang="en-US" sz="2400" b="1" u="sng" dirty="0" smtClean="0">
                <a:latin typeface="微软雅黑" panose="020B0503020204020204" pitchFamily="34" charset="-122"/>
                <a:ea typeface="微软雅黑" panose="020B0503020204020204" pitchFamily="34" charset="-122"/>
              </a:rPr>
              <a:t>软件需求（第三版）</a:t>
            </a:r>
            <a:r>
              <a:rPr lang="en-US" altLang="zh-CN"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李忠利等译</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北京</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清华大学出版社，</a:t>
            </a:r>
            <a:r>
              <a:rPr lang="en-US" altLang="zh-CN" sz="2400" dirty="0" smtClean="0">
                <a:latin typeface="微软雅黑" panose="020B0503020204020204" pitchFamily="34" charset="-122"/>
                <a:ea typeface="微软雅黑" panose="020B0503020204020204" pitchFamily="34" charset="-122"/>
              </a:rPr>
              <a:t>2016</a:t>
            </a:r>
          </a:p>
          <a:p>
            <a:r>
              <a:rPr lang="en-US" altLang="zh-CN" sz="2400" dirty="0">
                <a:latin typeface="微软雅黑" panose="020B0503020204020204" pitchFamily="34" charset="-122"/>
                <a:ea typeface="微软雅黑" panose="020B0503020204020204" pitchFamily="34" charset="-122"/>
              </a:rPr>
              <a:t>[3] 《PRD2018-G13-</a:t>
            </a:r>
            <a:r>
              <a:rPr lang="zh-CN" altLang="en-US" sz="2400" dirty="0">
                <a:latin typeface="微软雅黑" panose="020B0503020204020204" pitchFamily="34" charset="-122"/>
                <a:ea typeface="微软雅黑" panose="020B0503020204020204" pitchFamily="34" charset="-122"/>
              </a:rPr>
              <a:t>项目章程</a:t>
            </a:r>
            <a:r>
              <a:rPr lang="en-US" altLang="zh-CN" sz="2400" dirty="0" smtClean="0">
                <a:latin typeface="微软雅黑" panose="020B0503020204020204" pitchFamily="34" charset="-122"/>
                <a:ea typeface="微软雅黑" panose="020B0503020204020204" pitchFamily="34" charset="-122"/>
              </a:rPr>
              <a:t>》</a:t>
            </a:r>
          </a:p>
          <a:p>
            <a:r>
              <a:rPr lang="en-US" altLang="zh-CN" sz="2400" dirty="0" smtClean="0">
                <a:latin typeface="微软雅黑" panose="020B0503020204020204" pitchFamily="34" charset="-122"/>
                <a:ea typeface="微软雅黑" panose="020B0503020204020204" pitchFamily="34" charset="-122"/>
              </a:rPr>
              <a:t>[4][</a:t>
            </a:r>
            <a:r>
              <a:rPr lang="zh-CN" altLang="en-US" sz="2400" dirty="0" smtClean="0">
                <a:latin typeface="微软雅黑" panose="020B0503020204020204" pitchFamily="34" charset="-122"/>
                <a:ea typeface="微软雅黑" panose="020B0503020204020204" pitchFamily="34" charset="-122"/>
              </a:rPr>
              <a:t>美</a:t>
            </a:r>
            <a:r>
              <a:rPr lang="en-US" altLang="zh-CN" sz="2400" dirty="0" smtClean="0">
                <a:latin typeface="微软雅黑" panose="020B0503020204020204" pitchFamily="34" charset="-122"/>
                <a:ea typeface="微软雅黑" panose="020B0503020204020204" pitchFamily="34" charset="-122"/>
              </a:rPr>
              <a:t>]Kathy </a:t>
            </a:r>
            <a:r>
              <a:rPr lang="en-US" altLang="zh-CN" sz="2400" dirty="0" err="1" smtClean="0">
                <a:latin typeface="微软雅黑" panose="020B0503020204020204" pitchFamily="34" charset="-122"/>
                <a:ea typeface="微软雅黑" panose="020B0503020204020204" pitchFamily="34" charset="-122"/>
              </a:rPr>
              <a:t>Schawlbe</a:t>
            </a:r>
            <a:r>
              <a:rPr lang="zh-CN" altLang="en-US" sz="2400" dirty="0" smtClean="0">
                <a:latin typeface="微软雅黑" panose="020B0503020204020204" pitchFamily="34" charset="-122"/>
                <a:ea typeface="微软雅黑" panose="020B0503020204020204" pitchFamily="34" charset="-122"/>
              </a:rPr>
              <a:t>著</a:t>
            </a:r>
            <a:r>
              <a:rPr lang="en-US" altLang="zh-CN" sz="2400" dirty="0" smtClean="0">
                <a:latin typeface="微软雅黑" panose="020B0503020204020204" pitchFamily="34" charset="-122"/>
                <a:ea typeface="微软雅黑" panose="020B0503020204020204" pitchFamily="34" charset="-122"/>
              </a:rPr>
              <a:t>.</a:t>
            </a:r>
            <a:r>
              <a:rPr lang="en-US" altLang="zh-CN" sz="2400" b="1" u="sng" dirty="0" smtClean="0">
                <a:latin typeface="微软雅黑" panose="020B0503020204020204" pitchFamily="34" charset="-122"/>
                <a:ea typeface="微软雅黑" panose="020B0503020204020204" pitchFamily="34" charset="-122"/>
              </a:rPr>
              <a:t>IT</a:t>
            </a:r>
            <a:r>
              <a:rPr lang="zh-CN" altLang="en-US" sz="2400" b="1" u="sng" dirty="0" smtClean="0">
                <a:latin typeface="微软雅黑" panose="020B0503020204020204" pitchFamily="34" charset="-122"/>
                <a:ea typeface="微软雅黑" panose="020B0503020204020204" pitchFamily="34" charset="-122"/>
              </a:rPr>
              <a:t>项目管理（原书第</a:t>
            </a:r>
            <a:r>
              <a:rPr lang="en-US" altLang="zh-CN" sz="2400" b="1" u="sng" dirty="0" smtClean="0">
                <a:latin typeface="微软雅黑" panose="020B0503020204020204" pitchFamily="34" charset="-122"/>
                <a:ea typeface="微软雅黑" panose="020B0503020204020204" pitchFamily="34" charset="-122"/>
              </a:rPr>
              <a:t>8</a:t>
            </a:r>
            <a:r>
              <a:rPr lang="zh-CN" altLang="en-US" sz="2400" b="1" u="sng" dirty="0" smtClean="0">
                <a:latin typeface="微软雅黑" panose="020B0503020204020204" pitchFamily="34" charset="-122"/>
                <a:ea typeface="微软雅黑" panose="020B0503020204020204" pitchFamily="34" charset="-122"/>
              </a:rPr>
              <a:t>版）</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孙新波等译</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北京</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机械工业出版社，</a:t>
            </a:r>
            <a:r>
              <a:rPr lang="en-US" altLang="zh-CN" sz="2400" dirty="0" smtClean="0">
                <a:latin typeface="微软雅黑" panose="020B0503020204020204" pitchFamily="34" charset="-122"/>
                <a:ea typeface="微软雅黑" panose="020B0503020204020204" pitchFamily="34" charset="-122"/>
              </a:rPr>
              <a:t>2017</a:t>
            </a:r>
            <a:endParaRPr lang="zh-CN" altLang="en-US" sz="2400" dirty="0">
              <a:latin typeface="微软雅黑" panose="020B0503020204020204" pitchFamily="34" charset="-122"/>
              <a:ea typeface="微软雅黑" panose="020B0503020204020204" pitchFamily="34" charset="-122"/>
            </a:endParaRPr>
          </a:p>
        </p:txBody>
      </p:sp>
      <p:cxnSp>
        <p:nvCxnSpPr>
          <p:cNvPr id="23" name="直接连接符 22"/>
          <p:cNvCxnSpPr/>
          <p:nvPr/>
        </p:nvCxnSpPr>
        <p:spPr>
          <a:xfrm>
            <a:off x="2184220" y="4542127"/>
            <a:ext cx="0" cy="120961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273892" y="123136"/>
            <a:ext cx="1831133" cy="1610414"/>
            <a:chOff x="273892" y="123136"/>
            <a:chExt cx="1831133" cy="1610414"/>
          </a:xfrm>
        </p:grpSpPr>
        <p:sp>
          <p:nvSpPr>
            <p:cNvPr id="17" name="椭圆 16">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Tree>
    <p:extLst>
      <p:ext uri="{BB962C8B-B14F-4D97-AF65-F5344CB8AC3E}">
        <p14:creationId xmlns:p14="http://schemas.microsoft.com/office/powerpoint/2010/main" val="3873520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8" name="文本框 27"/>
          <p:cNvSpPr txBox="1">
            <a:spLocks noChangeArrowheads="1"/>
          </p:cNvSpPr>
          <p:nvPr/>
        </p:nvSpPr>
        <p:spPr bwMode="auto">
          <a:xfrm>
            <a:off x="4697864" y="3234294"/>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4400" b="1" dirty="0" smtClean="0">
                <a:latin typeface="等线 Light" panose="02010600030101010101" pitchFamily="2" charset="-122"/>
                <a:ea typeface="等线 Light" panose="02010600030101010101" pitchFamily="2" charset="-122"/>
              </a:rPr>
              <a:t>绩效考评</a:t>
            </a:r>
            <a:endParaRPr lang="zh-CN" altLang="en-US" sz="4400" b="1" dirty="0">
              <a:latin typeface="等线 Light" panose="02010600030101010101" pitchFamily="2" charset="-122"/>
              <a:ea typeface="等线 Light" panose="02010600030101010101" pitchFamily="2" charset="-122"/>
            </a:endParaRPr>
          </a:p>
        </p:txBody>
      </p:sp>
      <p:sp>
        <p:nvSpPr>
          <p:cNvPr id="29" name="文本框 28"/>
          <p:cNvSpPr txBox="1"/>
          <p:nvPr/>
        </p:nvSpPr>
        <p:spPr>
          <a:xfrm>
            <a:off x="5399205" y="2284056"/>
            <a:ext cx="1020350" cy="830997"/>
          </a:xfrm>
          <a:prstGeom prst="rect">
            <a:avLst/>
          </a:prstGeom>
          <a:noFill/>
        </p:spPr>
        <p:txBody>
          <a:bodyPr wrap="square" rtlCol="0">
            <a:spAutoFit/>
          </a:bodyPr>
          <a:lstStyle/>
          <a:p>
            <a:pPr algn="dist"/>
            <a:r>
              <a:rPr lang="en-US" altLang="zh-CN" sz="4800" dirty="0" smtClean="0">
                <a:latin typeface="等线 Light" panose="02010600030101010101" pitchFamily="2" charset="-122"/>
                <a:ea typeface="等线 Light" panose="02010600030101010101" pitchFamily="2" charset="-122"/>
              </a:rPr>
              <a:t>04</a:t>
            </a:r>
            <a:endParaRPr lang="zh-CN" altLang="en-US" sz="4800" dirty="0">
              <a:latin typeface="等线 Light" panose="02010600030101010101" pitchFamily="2" charset="-122"/>
              <a:ea typeface="等线 Light" panose="02010600030101010101" pitchFamily="2" charset="-122"/>
            </a:endParaRPr>
          </a:p>
        </p:txBody>
      </p:sp>
      <p:grpSp>
        <p:nvGrpSpPr>
          <p:cNvPr id="30" name="组合 29"/>
          <p:cNvGrpSpPr/>
          <p:nvPr/>
        </p:nvGrpSpPr>
        <p:grpSpPr>
          <a:xfrm>
            <a:off x="4773130" y="4013965"/>
            <a:ext cx="2328486" cy="556272"/>
            <a:chOff x="4930289" y="4103032"/>
            <a:chExt cx="2328486" cy="556272"/>
          </a:xfrm>
        </p:grpSpPr>
        <p:sp>
          <p:nvSpPr>
            <p:cNvPr id="31" name="文本框 9"/>
            <p:cNvSpPr txBox="1"/>
            <p:nvPr/>
          </p:nvSpPr>
          <p:spPr>
            <a:xfrm>
              <a:off x="4930290" y="4103032"/>
              <a:ext cx="1567631" cy="230832"/>
            </a:xfrm>
            <a:prstGeom prst="rect">
              <a:avLst/>
            </a:prstGeom>
            <a:noFill/>
          </p:spPr>
          <p:txBody>
            <a:bodyPr wrap="square" lIns="0" tIns="0" rIns="0" bIns="0" rtlCol="0">
              <a:spAutoFit/>
            </a:bodyPr>
            <a:lstStyle/>
            <a:p>
              <a:pPr marL="171450" lvl="1" indent="-171450">
                <a:buFont typeface="Wingdings" panose="05000000000000000000" pitchFamily="2" charset="2"/>
                <a:buChar char="l"/>
              </a:pPr>
              <a:r>
                <a:rPr lang="zh-CN" altLang="en-US" sz="1500" dirty="0" smtClean="0">
                  <a:solidFill>
                    <a:schemeClr val="tx1">
                      <a:lumMod val="90000"/>
                      <a:lumOff val="10000"/>
                    </a:schemeClr>
                  </a:solidFill>
                  <a:latin typeface="微软雅黑" panose="020B0503020204020204" pitchFamily="34" charset="-122"/>
                  <a:ea typeface="微软雅黑" panose="020B0503020204020204" pitchFamily="34" charset="-122"/>
                </a:rPr>
                <a:t>考评方式</a:t>
              </a:r>
              <a:endParaRPr lang="zh-CN" altLang="en-US" sz="1500" dirty="0">
                <a:solidFill>
                  <a:schemeClr val="tx1">
                    <a:lumMod val="90000"/>
                    <a:lumOff val="10000"/>
                  </a:schemeClr>
                </a:solidFill>
                <a:latin typeface="微软雅黑" panose="020B0503020204020204" pitchFamily="34" charset="-122"/>
                <a:ea typeface="微软雅黑" panose="020B0503020204020204" pitchFamily="34" charset="-122"/>
              </a:endParaRPr>
            </a:p>
          </p:txBody>
        </p:sp>
        <p:sp>
          <p:nvSpPr>
            <p:cNvPr id="32" name="文本框 9"/>
            <p:cNvSpPr txBox="1"/>
            <p:nvPr/>
          </p:nvSpPr>
          <p:spPr>
            <a:xfrm>
              <a:off x="4930289" y="4428472"/>
              <a:ext cx="1567631" cy="230832"/>
            </a:xfrm>
            <a:prstGeom prst="rect">
              <a:avLst/>
            </a:prstGeom>
            <a:noFill/>
          </p:spPr>
          <p:txBody>
            <a:bodyPr wrap="square" lIns="0" tIns="0" rIns="0" bIns="0" rtlCol="0">
              <a:spAutoFit/>
            </a:bodyPr>
            <a:lstStyle/>
            <a:p>
              <a:pPr marL="171450" lvl="1" indent="-171450">
                <a:buFont typeface="Wingdings" panose="05000000000000000000" pitchFamily="2" charset="2"/>
                <a:buChar char="l"/>
              </a:pPr>
              <a:r>
                <a:rPr lang="zh-CN" altLang="en-US" sz="1500" dirty="0" smtClean="0">
                  <a:solidFill>
                    <a:schemeClr val="tx1">
                      <a:lumMod val="90000"/>
                      <a:lumOff val="10000"/>
                    </a:schemeClr>
                  </a:solidFill>
                  <a:latin typeface="微软雅黑" panose="020B0503020204020204" pitchFamily="34" charset="-122"/>
                  <a:ea typeface="微软雅黑" panose="020B0503020204020204" pitchFamily="34" charset="-122"/>
                </a:rPr>
                <a:t>成员总分</a:t>
              </a:r>
              <a:endParaRPr lang="zh-CN" altLang="en-US" sz="1500" dirty="0">
                <a:solidFill>
                  <a:schemeClr val="tx1">
                    <a:lumMod val="90000"/>
                    <a:lumOff val="10000"/>
                  </a:schemeClr>
                </a:solidFill>
                <a:latin typeface="微软雅黑" panose="020B0503020204020204" pitchFamily="34" charset="-122"/>
                <a:ea typeface="微软雅黑" panose="020B0503020204020204" pitchFamily="34" charset="-122"/>
              </a:endParaRPr>
            </a:p>
          </p:txBody>
        </p:sp>
        <p:sp>
          <p:nvSpPr>
            <p:cNvPr id="33" name="文本框 9"/>
            <p:cNvSpPr txBox="1"/>
            <p:nvPr/>
          </p:nvSpPr>
          <p:spPr>
            <a:xfrm>
              <a:off x="6260018" y="4106290"/>
              <a:ext cx="998757" cy="230832"/>
            </a:xfrm>
            <a:prstGeom prst="rect">
              <a:avLst/>
            </a:prstGeom>
            <a:noFill/>
          </p:spPr>
          <p:txBody>
            <a:bodyPr wrap="square" lIns="0" tIns="0" rIns="0" bIns="0" rtlCol="0">
              <a:spAutoFit/>
            </a:bodyPr>
            <a:lstStyle/>
            <a:p>
              <a:pPr marL="171450" lvl="1" indent="-171450">
                <a:buFont typeface="Wingdings" panose="05000000000000000000" pitchFamily="2" charset="2"/>
                <a:buChar char="l"/>
              </a:pPr>
              <a:r>
                <a:rPr lang="zh-CN" altLang="en-US" sz="1500" dirty="0" smtClean="0">
                  <a:solidFill>
                    <a:schemeClr val="tx1">
                      <a:lumMod val="90000"/>
                      <a:lumOff val="10000"/>
                    </a:schemeClr>
                  </a:solidFill>
                  <a:latin typeface="微软雅黑" panose="020B0503020204020204" pitchFamily="34" charset="-122"/>
                  <a:ea typeface="微软雅黑" panose="020B0503020204020204" pitchFamily="34" charset="-122"/>
                </a:rPr>
                <a:t>雷达图</a:t>
              </a:r>
              <a:endParaRPr lang="zh-CN" altLang="en-US" sz="1500" dirty="0">
                <a:solidFill>
                  <a:schemeClr val="tx1">
                    <a:lumMod val="90000"/>
                    <a:lumOff val="10000"/>
                  </a:schemeClr>
                </a:solidFill>
                <a:latin typeface="微软雅黑" panose="020B0503020204020204" pitchFamily="34" charset="-122"/>
                <a:ea typeface="微软雅黑" panose="020B0503020204020204" pitchFamily="34" charset="-122"/>
              </a:endParaRPr>
            </a:p>
          </p:txBody>
        </p:sp>
      </p:grpSp>
      <p:cxnSp>
        <p:nvCxnSpPr>
          <p:cNvPr id="35" name="直接连接符 34"/>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014912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97420" y="3919335"/>
            <a:ext cx="2502906" cy="800219"/>
          </a:xfrm>
          <a:prstGeom prst="rect">
            <a:avLst/>
          </a:prstGeom>
          <a:noFill/>
        </p:spPr>
        <p:txBody>
          <a:bodyPr wrap="square" rtlCol="0">
            <a:spAutoFit/>
          </a:bodyPr>
          <a:lstStyle/>
          <a:p>
            <a:pPr algn="ctr"/>
            <a:r>
              <a:rPr lang="zh-CN" altLang="en-US" sz="2800" b="1" dirty="0" smtClean="0"/>
              <a:t>绩效考评</a:t>
            </a:r>
            <a:r>
              <a:rPr lang="en-US" altLang="zh-CN" sz="2800" b="1" dirty="0" smtClean="0"/>
              <a:t>·</a:t>
            </a:r>
          </a:p>
          <a:p>
            <a:pPr algn="ctr"/>
            <a:r>
              <a:rPr lang="zh-CN" altLang="en-US" dirty="0" smtClean="0"/>
              <a:t>考评方式</a:t>
            </a:r>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645514736"/>
              </p:ext>
            </p:extLst>
          </p:nvPr>
        </p:nvGraphicFramePr>
        <p:xfrm>
          <a:off x="3351380" y="2730502"/>
          <a:ext cx="8162957" cy="1708332"/>
        </p:xfrm>
        <a:graphic>
          <a:graphicData uri="http://schemas.openxmlformats.org/drawingml/2006/table">
            <a:tbl>
              <a:tblPr/>
              <a:tblGrid>
                <a:gridCol w="1764685">
                  <a:extLst>
                    <a:ext uri="{9D8B030D-6E8A-4147-A177-3AD203B41FA5}">
                      <a16:colId xmlns:a16="http://schemas.microsoft.com/office/drawing/2014/main" xmlns="" val="1050237092"/>
                    </a:ext>
                  </a:extLst>
                </a:gridCol>
                <a:gridCol w="2198116">
                  <a:extLst>
                    <a:ext uri="{9D8B030D-6E8A-4147-A177-3AD203B41FA5}">
                      <a16:colId xmlns:a16="http://schemas.microsoft.com/office/drawing/2014/main" xmlns="" val="2375730235"/>
                    </a:ext>
                  </a:extLst>
                </a:gridCol>
                <a:gridCol w="1348453">
                  <a:extLst>
                    <a:ext uri="{9D8B030D-6E8A-4147-A177-3AD203B41FA5}">
                      <a16:colId xmlns:a16="http://schemas.microsoft.com/office/drawing/2014/main" xmlns="" val="597785980"/>
                    </a:ext>
                  </a:extLst>
                </a:gridCol>
                <a:gridCol w="1458531">
                  <a:extLst>
                    <a:ext uri="{9D8B030D-6E8A-4147-A177-3AD203B41FA5}">
                      <a16:colId xmlns:a16="http://schemas.microsoft.com/office/drawing/2014/main" xmlns="" val="2608102493"/>
                    </a:ext>
                  </a:extLst>
                </a:gridCol>
                <a:gridCol w="1393172">
                  <a:extLst>
                    <a:ext uri="{9D8B030D-6E8A-4147-A177-3AD203B41FA5}">
                      <a16:colId xmlns:a16="http://schemas.microsoft.com/office/drawing/2014/main" xmlns="" val="1216535308"/>
                    </a:ext>
                  </a:extLst>
                </a:gridCol>
              </a:tblGrid>
              <a:tr h="854166">
                <a:tc gridSpan="2">
                  <a:txBody>
                    <a:bodyPr/>
                    <a:lstStyle/>
                    <a:p>
                      <a:pPr algn="ctr" fontAlgn="b"/>
                      <a:r>
                        <a:rPr lang="zh-CN" altLang="en-US" sz="2400" b="1" i="0" u="none" strike="noStrike">
                          <a:solidFill>
                            <a:srgbClr val="FA7D00"/>
                          </a:solidFill>
                          <a:effectLst/>
                          <a:latin typeface="宋体" panose="02010600030101010101" pitchFamily="2" charset="-122"/>
                          <a:ea typeface="宋体" panose="02010600030101010101" pitchFamily="2" charset="-122"/>
                        </a:rPr>
                        <a:t>态度（</a:t>
                      </a:r>
                      <a:r>
                        <a:rPr lang="en-US" altLang="zh-CN" sz="2400" b="1" i="0" u="none" strike="noStrike">
                          <a:solidFill>
                            <a:srgbClr val="FA7D00"/>
                          </a:solidFill>
                          <a:effectLst/>
                          <a:latin typeface="宋体" panose="02010600030101010101" pitchFamily="2" charset="-122"/>
                          <a:ea typeface="宋体" panose="02010600030101010101" pitchFamily="2" charset="-122"/>
                        </a:rPr>
                        <a:t>20%</a:t>
                      </a:r>
                      <a:r>
                        <a:rPr lang="zh-CN" altLang="en-US" sz="2400" b="1" i="0" u="none" strike="noStrike">
                          <a:solidFill>
                            <a:srgbClr val="FA7D00"/>
                          </a:solidFill>
                          <a:effectLst/>
                          <a:latin typeface="宋体" panose="02010600030101010101" pitchFamily="2" charset="-122"/>
                          <a:ea typeface="宋体" panose="02010600030101010101" pitchFamily="2" charset="-122"/>
                        </a:rPr>
                        <a:t>）</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hMerge="1">
                  <a:txBody>
                    <a:bodyPr/>
                    <a:lstStyle/>
                    <a:p>
                      <a:endParaRPr lang="zh-CN" altLang="en-US"/>
                    </a:p>
                  </a:txBody>
                  <a:tcPr/>
                </a:tc>
                <a:tc rowSpan="2">
                  <a:txBody>
                    <a:bodyPr/>
                    <a:lstStyle/>
                    <a:p>
                      <a:pPr algn="ctr" fontAlgn="t"/>
                      <a:r>
                        <a:rPr lang="zh-CN" altLang="en-US" sz="2400" b="1" i="0" u="none" strike="noStrike" dirty="0">
                          <a:solidFill>
                            <a:srgbClr val="FA7D00"/>
                          </a:solidFill>
                          <a:effectLst/>
                          <a:latin typeface="宋体" panose="02010600030101010101" pitchFamily="2" charset="-122"/>
                          <a:ea typeface="宋体" panose="02010600030101010101" pitchFamily="2" charset="-122"/>
                        </a:rPr>
                        <a:t>工作量（</a:t>
                      </a:r>
                      <a:r>
                        <a:rPr lang="en-US" altLang="zh-CN" sz="2400" b="1" i="0" u="none" strike="noStrike" dirty="0">
                          <a:solidFill>
                            <a:srgbClr val="FA7D00"/>
                          </a:solidFill>
                          <a:effectLst/>
                          <a:latin typeface="宋体" panose="02010600030101010101" pitchFamily="2" charset="-122"/>
                          <a:ea typeface="宋体" panose="02010600030101010101" pitchFamily="2" charset="-122"/>
                        </a:rPr>
                        <a:t>20%</a:t>
                      </a:r>
                      <a:r>
                        <a:rPr lang="zh-CN" altLang="en-US" sz="2400" b="1" i="0" u="none" strike="noStrike" dirty="0">
                          <a:solidFill>
                            <a:srgbClr val="FA7D00"/>
                          </a:solidFill>
                          <a:effectLst/>
                          <a:latin typeface="宋体" panose="02010600030101010101" pitchFamily="2" charset="-122"/>
                          <a:ea typeface="宋体" panose="02010600030101010101" pitchFamily="2" charset="-122"/>
                        </a:rPr>
                        <a:t>）</a:t>
                      </a:r>
                    </a:p>
                  </a:txBody>
                  <a:tcPr marL="9525" marR="9525" marT="9525" marB="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rowSpan="2">
                  <a:txBody>
                    <a:bodyPr/>
                    <a:lstStyle/>
                    <a:p>
                      <a:pPr algn="ctr" fontAlgn="t"/>
                      <a:r>
                        <a:rPr lang="zh-CN" altLang="en-US" sz="2400" b="1" i="0" u="none" strike="noStrike" dirty="0">
                          <a:solidFill>
                            <a:srgbClr val="FA7D00"/>
                          </a:solidFill>
                          <a:effectLst/>
                          <a:latin typeface="宋体" panose="02010600030101010101" pitchFamily="2" charset="-122"/>
                          <a:ea typeface="宋体" panose="02010600030101010101" pitchFamily="2" charset="-122"/>
                        </a:rPr>
                        <a:t>提交速度（</a:t>
                      </a:r>
                      <a:r>
                        <a:rPr lang="en-US" altLang="zh-CN" sz="2400" b="1" i="0" u="none" strike="noStrike" dirty="0" smtClean="0">
                          <a:solidFill>
                            <a:srgbClr val="FA7D00"/>
                          </a:solidFill>
                          <a:effectLst/>
                          <a:latin typeface="宋体" panose="02010600030101010101" pitchFamily="2" charset="-122"/>
                          <a:ea typeface="宋体" panose="02010600030101010101" pitchFamily="2" charset="-122"/>
                        </a:rPr>
                        <a:t>30%</a:t>
                      </a:r>
                      <a:r>
                        <a:rPr lang="zh-CN" altLang="en-US" sz="2400" b="1" i="0" u="none" strike="noStrike" dirty="0" smtClean="0">
                          <a:solidFill>
                            <a:srgbClr val="FA7D00"/>
                          </a:solidFill>
                          <a:effectLst/>
                          <a:latin typeface="宋体" panose="02010600030101010101" pitchFamily="2" charset="-122"/>
                          <a:ea typeface="宋体" panose="02010600030101010101" pitchFamily="2" charset="-122"/>
                        </a:rPr>
                        <a:t>）</a:t>
                      </a:r>
                      <a:endParaRPr lang="zh-CN" altLang="en-US" sz="2400" b="1" i="0" u="none" strike="noStrike" dirty="0">
                        <a:solidFill>
                          <a:srgbClr val="FA7D00"/>
                        </a:solidFill>
                        <a:effectLst/>
                        <a:latin typeface="宋体" panose="02010600030101010101" pitchFamily="2" charset="-122"/>
                        <a:ea typeface="宋体" panose="02010600030101010101" pitchFamily="2" charset="-122"/>
                      </a:endParaRPr>
                    </a:p>
                  </a:txBody>
                  <a:tcPr marL="9525" marR="9525" marT="9525" marB="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rowSpan="2">
                  <a:txBody>
                    <a:bodyPr/>
                    <a:lstStyle/>
                    <a:p>
                      <a:pPr algn="ctr" fontAlgn="t"/>
                      <a:r>
                        <a:rPr lang="zh-CN" altLang="en-US" sz="2400" b="1" i="0" u="none" strike="noStrike" dirty="0">
                          <a:solidFill>
                            <a:srgbClr val="FA7D00"/>
                          </a:solidFill>
                          <a:effectLst/>
                          <a:latin typeface="宋体" panose="02010600030101010101" pitchFamily="2" charset="-122"/>
                          <a:ea typeface="宋体" panose="02010600030101010101" pitchFamily="2" charset="-122"/>
                        </a:rPr>
                        <a:t>提交质量（</a:t>
                      </a:r>
                      <a:r>
                        <a:rPr lang="en-US" altLang="zh-CN" sz="2400" b="1" i="0" u="none" strike="noStrike" dirty="0" smtClean="0">
                          <a:solidFill>
                            <a:srgbClr val="FA7D00"/>
                          </a:solidFill>
                          <a:effectLst/>
                          <a:latin typeface="宋体" panose="02010600030101010101" pitchFamily="2" charset="-122"/>
                          <a:ea typeface="宋体" panose="02010600030101010101" pitchFamily="2" charset="-122"/>
                        </a:rPr>
                        <a:t>30%</a:t>
                      </a:r>
                      <a:r>
                        <a:rPr lang="zh-CN" altLang="en-US" sz="2400" b="1" i="0" u="none" strike="noStrike" dirty="0" smtClean="0">
                          <a:solidFill>
                            <a:srgbClr val="FA7D00"/>
                          </a:solidFill>
                          <a:effectLst/>
                          <a:latin typeface="宋体" panose="02010600030101010101" pitchFamily="2" charset="-122"/>
                          <a:ea typeface="宋体" panose="02010600030101010101" pitchFamily="2" charset="-122"/>
                        </a:rPr>
                        <a:t>）</a:t>
                      </a:r>
                      <a:endParaRPr lang="zh-CN" altLang="en-US" sz="2400" b="1" i="0" u="none" strike="noStrike" dirty="0">
                        <a:solidFill>
                          <a:srgbClr val="FA7D00"/>
                        </a:solidFill>
                        <a:effectLst/>
                        <a:latin typeface="宋体" panose="02010600030101010101" pitchFamily="2" charset="-122"/>
                        <a:ea typeface="宋体" panose="02010600030101010101" pitchFamily="2" charset="-122"/>
                      </a:endParaRPr>
                    </a:p>
                  </a:txBody>
                  <a:tcPr marL="9525" marR="9525" marT="9525" marB="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967081531"/>
                  </a:ext>
                </a:extLst>
              </a:tr>
              <a:tr h="854166">
                <a:tc>
                  <a:txBody>
                    <a:bodyPr/>
                    <a:lstStyle/>
                    <a:p>
                      <a:pPr algn="ctr" fontAlgn="b"/>
                      <a:r>
                        <a:rPr lang="zh-CN" altLang="en-US" sz="2400" b="1" i="0" u="none" strike="noStrike">
                          <a:solidFill>
                            <a:srgbClr val="FA7D00"/>
                          </a:solidFill>
                          <a:effectLst/>
                          <a:latin typeface="宋体" panose="02010600030101010101" pitchFamily="2" charset="-122"/>
                          <a:ea typeface="宋体" panose="02010600030101010101" pitchFamily="2" charset="-122"/>
                        </a:rPr>
                        <a:t>是否服从分配（</a:t>
                      </a:r>
                      <a:r>
                        <a:rPr lang="en-US" altLang="zh-CN" sz="2400" b="1" i="0" u="none" strike="noStrike">
                          <a:solidFill>
                            <a:srgbClr val="FA7D00"/>
                          </a:solidFill>
                          <a:effectLst/>
                          <a:latin typeface="宋体" panose="02010600030101010101" pitchFamily="2" charset="-122"/>
                          <a:ea typeface="宋体" panose="02010600030101010101" pitchFamily="2" charset="-122"/>
                        </a:rPr>
                        <a:t>10%</a:t>
                      </a:r>
                      <a:r>
                        <a:rPr lang="zh-CN" altLang="en-US" sz="2400" b="1" i="0" u="none" strike="noStrike">
                          <a:solidFill>
                            <a:srgbClr val="FA7D00"/>
                          </a:solidFill>
                          <a:effectLst/>
                          <a:latin typeface="宋体" panose="02010600030101010101" pitchFamily="2" charset="-122"/>
                          <a:ea typeface="宋体" panose="02010600030101010101" pitchFamily="2" charset="-122"/>
                        </a:rPr>
                        <a:t>）</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b"/>
                      <a:r>
                        <a:rPr lang="zh-CN" altLang="en-US" sz="2400" b="1" i="0" u="none" strike="noStrike" dirty="0">
                          <a:solidFill>
                            <a:srgbClr val="FA7D00"/>
                          </a:solidFill>
                          <a:effectLst/>
                          <a:latin typeface="宋体" panose="02010600030101010101" pitchFamily="2" charset="-122"/>
                          <a:ea typeface="宋体" panose="02010600030101010101" pitchFamily="2" charset="-122"/>
                        </a:rPr>
                        <a:t>对待任务态度（</a:t>
                      </a:r>
                      <a:r>
                        <a:rPr lang="en-US" altLang="zh-CN" sz="2400" b="1" i="0" u="none" strike="noStrike" dirty="0">
                          <a:solidFill>
                            <a:srgbClr val="FA7D00"/>
                          </a:solidFill>
                          <a:effectLst/>
                          <a:latin typeface="宋体" panose="02010600030101010101" pitchFamily="2" charset="-122"/>
                          <a:ea typeface="宋体" panose="02010600030101010101" pitchFamily="2" charset="-122"/>
                        </a:rPr>
                        <a:t>10%</a:t>
                      </a:r>
                      <a:r>
                        <a:rPr lang="zh-CN" altLang="en-US" sz="2400" b="1" i="0" u="none" strike="noStrike" dirty="0">
                          <a:solidFill>
                            <a:srgbClr val="FA7D00"/>
                          </a:solidFill>
                          <a:effectLst/>
                          <a:latin typeface="宋体" panose="02010600030101010101" pitchFamily="2" charset="-122"/>
                          <a:ea typeface="宋体" panose="02010600030101010101" pitchFamily="2" charset="-122"/>
                        </a:rPr>
                        <a:t>）</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3028356387"/>
                  </a:ext>
                </a:extLst>
              </a:tr>
            </a:tbl>
          </a:graphicData>
        </a:graphic>
      </p:graphicFrame>
      <p:sp>
        <p:nvSpPr>
          <p:cNvPr id="12" name="TextBox 10"/>
          <p:cNvSpPr txBox="1"/>
          <p:nvPr/>
        </p:nvSpPr>
        <p:spPr>
          <a:xfrm>
            <a:off x="9184571" y="5934670"/>
            <a:ext cx="3007429" cy="923330"/>
          </a:xfrm>
          <a:prstGeom prst="rect">
            <a:avLst/>
          </a:prstGeom>
          <a:noFill/>
        </p:spPr>
        <p:txBody>
          <a:bodyPr wrap="square" rtlCol="0">
            <a:spAutoFit/>
          </a:bodyPr>
          <a:lstStyle/>
          <a:p>
            <a:r>
              <a:rPr lang="en-US" altLang="zh-CN" dirty="0"/>
              <a:t>	 </a:t>
            </a:r>
            <a:r>
              <a:rPr lang="en-US" altLang="zh-CN" dirty="0" smtClean="0"/>
              <a:t>        </a:t>
            </a:r>
            <a:r>
              <a:rPr lang="zh-CN" altLang="en-US" dirty="0" smtClean="0"/>
              <a:t>说明：</a:t>
            </a:r>
            <a:endParaRPr lang="en-US" altLang="zh-CN" dirty="0" smtClean="0"/>
          </a:p>
          <a:p>
            <a:r>
              <a:rPr lang="zh-CN" altLang="en-US" dirty="0" smtClean="0"/>
              <a:t>数据评分来源：</a:t>
            </a:r>
            <a:r>
              <a:rPr lang="en-US" altLang="zh-CN" dirty="0" smtClean="0"/>
              <a:t>《</a:t>
            </a:r>
            <a:r>
              <a:rPr lang="zh-CN" altLang="en-US" dirty="0" smtClean="0"/>
              <a:t>组员评分</a:t>
            </a:r>
            <a:r>
              <a:rPr lang="en-US" altLang="zh-CN" dirty="0" smtClean="0"/>
              <a:t>》</a:t>
            </a:r>
          </a:p>
          <a:p>
            <a:r>
              <a:rPr lang="zh-CN" altLang="en-US" dirty="0" smtClean="0"/>
              <a:t>数据统计日期至：第</a:t>
            </a:r>
            <a:r>
              <a:rPr lang="en-US" altLang="zh-CN" dirty="0" smtClean="0"/>
              <a:t>8</a:t>
            </a:r>
            <a:r>
              <a:rPr lang="zh-CN" altLang="en-US" dirty="0" smtClean="0"/>
              <a:t>周</a:t>
            </a:r>
            <a:endParaRPr lang="zh-CN" altLang="en-US" dirty="0"/>
          </a:p>
        </p:txBody>
      </p:sp>
    </p:spTree>
    <p:extLst>
      <p:ext uri="{BB962C8B-B14F-4D97-AF65-F5344CB8AC3E}">
        <p14:creationId xmlns:p14="http://schemas.microsoft.com/office/powerpoint/2010/main" val="73955605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97420" y="3919335"/>
            <a:ext cx="2502906" cy="800219"/>
          </a:xfrm>
          <a:prstGeom prst="rect">
            <a:avLst/>
          </a:prstGeom>
          <a:noFill/>
        </p:spPr>
        <p:txBody>
          <a:bodyPr wrap="square" rtlCol="0">
            <a:spAutoFit/>
          </a:bodyPr>
          <a:lstStyle/>
          <a:p>
            <a:pPr algn="ctr"/>
            <a:r>
              <a:rPr lang="zh-CN" altLang="en-US" sz="2800" b="1" dirty="0" smtClean="0"/>
              <a:t>绩效考评</a:t>
            </a:r>
            <a:r>
              <a:rPr lang="en-US" altLang="zh-CN" sz="2800" b="1" dirty="0" smtClean="0"/>
              <a:t>·</a:t>
            </a:r>
          </a:p>
          <a:p>
            <a:pPr algn="ctr"/>
            <a:r>
              <a:rPr lang="zh-CN" altLang="en-US" dirty="0" smtClean="0"/>
              <a:t>雷达图</a:t>
            </a:r>
            <a:endParaRPr lang="zh-CN" altLang="en-US" dirty="0"/>
          </a:p>
        </p:txBody>
      </p:sp>
      <p:pic>
        <p:nvPicPr>
          <p:cNvPr id="9" name="图片 8"/>
          <p:cNvPicPr>
            <a:picLocks noChangeAspect="1"/>
          </p:cNvPicPr>
          <p:nvPr/>
        </p:nvPicPr>
        <p:blipFill>
          <a:blip r:embed="rId3"/>
          <a:stretch>
            <a:fillRect/>
          </a:stretch>
        </p:blipFill>
        <p:spPr>
          <a:xfrm>
            <a:off x="7477725" y="5981698"/>
            <a:ext cx="2314575" cy="800100"/>
          </a:xfrm>
          <a:prstGeom prst="rect">
            <a:avLst/>
          </a:prstGeom>
        </p:spPr>
      </p:pic>
      <p:pic>
        <p:nvPicPr>
          <p:cNvPr id="14" name="图片 13"/>
          <p:cNvPicPr>
            <a:picLocks noChangeAspect="1"/>
          </p:cNvPicPr>
          <p:nvPr/>
        </p:nvPicPr>
        <p:blipFill>
          <a:blip r:embed="rId4"/>
          <a:stretch>
            <a:fillRect/>
          </a:stretch>
        </p:blipFill>
        <p:spPr>
          <a:xfrm>
            <a:off x="5129812" y="80709"/>
            <a:ext cx="7010400" cy="5343525"/>
          </a:xfrm>
          <a:prstGeom prst="rect">
            <a:avLst/>
          </a:prstGeom>
        </p:spPr>
      </p:pic>
      <p:sp>
        <p:nvSpPr>
          <p:cNvPr id="16" name="文本框 15"/>
          <p:cNvSpPr txBox="1"/>
          <p:nvPr/>
        </p:nvSpPr>
        <p:spPr>
          <a:xfrm>
            <a:off x="3488924" y="6058582"/>
            <a:ext cx="2681057" cy="646331"/>
          </a:xfrm>
          <a:prstGeom prst="rect">
            <a:avLst/>
          </a:prstGeom>
          <a:noFill/>
        </p:spPr>
        <p:txBody>
          <a:bodyPr wrap="square" rtlCol="0">
            <a:spAutoFit/>
          </a:bodyPr>
          <a:lstStyle/>
          <a:p>
            <a:r>
              <a:rPr lang="zh-CN" altLang="en-US" dirty="0" smtClean="0"/>
              <a:t>杨溢总分：</a:t>
            </a:r>
            <a:r>
              <a:rPr lang="en-US" altLang="zh-CN" dirty="0" smtClean="0"/>
              <a:t>83.14</a:t>
            </a:r>
          </a:p>
          <a:p>
            <a:r>
              <a:rPr lang="zh-CN" altLang="en-US" dirty="0"/>
              <a:t>组内</a:t>
            </a:r>
            <a:r>
              <a:rPr lang="zh-CN" altLang="en-US" dirty="0" smtClean="0"/>
              <a:t>均分：</a:t>
            </a:r>
            <a:r>
              <a:rPr lang="en-US" altLang="zh-CN" dirty="0" smtClean="0"/>
              <a:t>83.26</a:t>
            </a:r>
            <a:endParaRPr lang="zh-CN" altLang="en-US" dirty="0"/>
          </a:p>
        </p:txBody>
      </p:sp>
    </p:spTree>
    <p:extLst>
      <p:ext uri="{BB962C8B-B14F-4D97-AF65-F5344CB8AC3E}">
        <p14:creationId xmlns:p14="http://schemas.microsoft.com/office/powerpoint/2010/main" val="380302886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97420" y="3919335"/>
            <a:ext cx="2502906" cy="800219"/>
          </a:xfrm>
          <a:prstGeom prst="rect">
            <a:avLst/>
          </a:prstGeom>
          <a:noFill/>
        </p:spPr>
        <p:txBody>
          <a:bodyPr wrap="square" rtlCol="0">
            <a:spAutoFit/>
          </a:bodyPr>
          <a:lstStyle/>
          <a:p>
            <a:pPr algn="ctr"/>
            <a:r>
              <a:rPr lang="zh-CN" altLang="en-US" sz="2800" b="1" dirty="0" smtClean="0"/>
              <a:t>绩效考评</a:t>
            </a:r>
            <a:r>
              <a:rPr lang="en-US" altLang="zh-CN" sz="2800" b="1" dirty="0" smtClean="0"/>
              <a:t>·</a:t>
            </a:r>
          </a:p>
          <a:p>
            <a:pPr algn="ctr"/>
            <a:r>
              <a:rPr lang="zh-CN" altLang="en-US" dirty="0" smtClean="0"/>
              <a:t>雷达图</a:t>
            </a:r>
            <a:endParaRPr lang="zh-CN" altLang="en-US" dirty="0"/>
          </a:p>
        </p:txBody>
      </p:sp>
      <p:pic>
        <p:nvPicPr>
          <p:cNvPr id="9" name="图片 8"/>
          <p:cNvPicPr>
            <a:picLocks noChangeAspect="1"/>
          </p:cNvPicPr>
          <p:nvPr/>
        </p:nvPicPr>
        <p:blipFill>
          <a:blip r:embed="rId3"/>
          <a:stretch>
            <a:fillRect/>
          </a:stretch>
        </p:blipFill>
        <p:spPr>
          <a:xfrm>
            <a:off x="7062787" y="6315814"/>
            <a:ext cx="2466975" cy="476250"/>
          </a:xfrm>
          <a:prstGeom prst="rect">
            <a:avLst/>
          </a:prstGeom>
        </p:spPr>
      </p:pic>
      <p:pic>
        <p:nvPicPr>
          <p:cNvPr id="12" name="图片 11"/>
          <p:cNvPicPr>
            <a:picLocks noChangeAspect="1"/>
          </p:cNvPicPr>
          <p:nvPr/>
        </p:nvPicPr>
        <p:blipFill>
          <a:blip r:embed="rId4"/>
          <a:stretch>
            <a:fillRect/>
          </a:stretch>
        </p:blipFill>
        <p:spPr>
          <a:xfrm>
            <a:off x="3759913" y="190500"/>
            <a:ext cx="7743825" cy="5781675"/>
          </a:xfrm>
          <a:prstGeom prst="rect">
            <a:avLst/>
          </a:prstGeom>
        </p:spPr>
      </p:pic>
      <p:sp>
        <p:nvSpPr>
          <p:cNvPr id="16" name="文本框 15"/>
          <p:cNvSpPr txBox="1"/>
          <p:nvPr/>
        </p:nvSpPr>
        <p:spPr>
          <a:xfrm>
            <a:off x="3488924" y="6058582"/>
            <a:ext cx="2681057" cy="646331"/>
          </a:xfrm>
          <a:prstGeom prst="rect">
            <a:avLst/>
          </a:prstGeom>
          <a:noFill/>
        </p:spPr>
        <p:txBody>
          <a:bodyPr wrap="square" rtlCol="0">
            <a:spAutoFit/>
          </a:bodyPr>
          <a:lstStyle/>
          <a:p>
            <a:r>
              <a:rPr lang="zh-CN" altLang="en-US" dirty="0" smtClean="0"/>
              <a:t>严翔宇总分：</a:t>
            </a:r>
            <a:r>
              <a:rPr lang="en-US" altLang="zh-CN" dirty="0" smtClean="0"/>
              <a:t>79.71</a:t>
            </a:r>
          </a:p>
          <a:p>
            <a:r>
              <a:rPr lang="zh-CN" altLang="en-US" dirty="0" smtClean="0"/>
              <a:t>组</a:t>
            </a:r>
            <a:r>
              <a:rPr lang="zh-CN" altLang="en-US" dirty="0"/>
              <a:t>内</a:t>
            </a:r>
            <a:r>
              <a:rPr lang="zh-CN" altLang="en-US" dirty="0" smtClean="0"/>
              <a:t>均分：</a:t>
            </a:r>
            <a:r>
              <a:rPr lang="en-US" altLang="zh-CN" dirty="0" smtClean="0"/>
              <a:t>83.26</a:t>
            </a:r>
            <a:endParaRPr lang="zh-CN" altLang="en-US" dirty="0"/>
          </a:p>
        </p:txBody>
      </p:sp>
    </p:spTree>
    <p:extLst>
      <p:ext uri="{BB962C8B-B14F-4D97-AF65-F5344CB8AC3E}">
        <p14:creationId xmlns:p14="http://schemas.microsoft.com/office/powerpoint/2010/main" val="361560843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97420" y="3919335"/>
            <a:ext cx="2502906" cy="800219"/>
          </a:xfrm>
          <a:prstGeom prst="rect">
            <a:avLst/>
          </a:prstGeom>
          <a:noFill/>
        </p:spPr>
        <p:txBody>
          <a:bodyPr wrap="square" rtlCol="0">
            <a:spAutoFit/>
          </a:bodyPr>
          <a:lstStyle/>
          <a:p>
            <a:pPr algn="ctr"/>
            <a:r>
              <a:rPr lang="zh-CN" altLang="en-US" sz="2800" b="1" dirty="0" smtClean="0"/>
              <a:t>绩效考评</a:t>
            </a:r>
            <a:r>
              <a:rPr lang="en-US" altLang="zh-CN" sz="2800" b="1" dirty="0" smtClean="0"/>
              <a:t>·</a:t>
            </a:r>
          </a:p>
          <a:p>
            <a:pPr algn="ctr"/>
            <a:r>
              <a:rPr lang="zh-CN" altLang="en-US" dirty="0" smtClean="0"/>
              <a:t>雷达图</a:t>
            </a:r>
            <a:endParaRPr lang="zh-CN" altLang="en-US" dirty="0"/>
          </a:p>
        </p:txBody>
      </p:sp>
      <p:pic>
        <p:nvPicPr>
          <p:cNvPr id="12" name="图片 11"/>
          <p:cNvPicPr>
            <a:picLocks noChangeAspect="1"/>
          </p:cNvPicPr>
          <p:nvPr/>
        </p:nvPicPr>
        <p:blipFill>
          <a:blip r:embed="rId3"/>
          <a:stretch>
            <a:fillRect/>
          </a:stretch>
        </p:blipFill>
        <p:spPr>
          <a:xfrm>
            <a:off x="6798121" y="5970048"/>
            <a:ext cx="2981325" cy="723900"/>
          </a:xfrm>
          <a:prstGeom prst="rect">
            <a:avLst/>
          </a:prstGeom>
        </p:spPr>
      </p:pic>
      <p:pic>
        <p:nvPicPr>
          <p:cNvPr id="13" name="图片 12"/>
          <p:cNvPicPr>
            <a:picLocks noChangeAspect="1"/>
          </p:cNvPicPr>
          <p:nvPr/>
        </p:nvPicPr>
        <p:blipFill>
          <a:blip r:embed="rId4"/>
          <a:stretch>
            <a:fillRect/>
          </a:stretch>
        </p:blipFill>
        <p:spPr>
          <a:xfrm>
            <a:off x="4039385" y="288894"/>
            <a:ext cx="7096125" cy="5410200"/>
          </a:xfrm>
          <a:prstGeom prst="rect">
            <a:avLst/>
          </a:prstGeom>
        </p:spPr>
      </p:pic>
      <p:sp>
        <p:nvSpPr>
          <p:cNvPr id="15" name="文本框 14"/>
          <p:cNvSpPr txBox="1"/>
          <p:nvPr/>
        </p:nvSpPr>
        <p:spPr>
          <a:xfrm>
            <a:off x="3488924" y="6058582"/>
            <a:ext cx="2681057" cy="646331"/>
          </a:xfrm>
          <a:prstGeom prst="rect">
            <a:avLst/>
          </a:prstGeom>
          <a:noFill/>
        </p:spPr>
        <p:txBody>
          <a:bodyPr wrap="square" rtlCol="0">
            <a:spAutoFit/>
          </a:bodyPr>
          <a:lstStyle/>
          <a:p>
            <a:r>
              <a:rPr lang="zh-CN" altLang="en-US" dirty="0" smtClean="0"/>
              <a:t>陈安侍总分：</a:t>
            </a:r>
            <a:r>
              <a:rPr lang="en-US" altLang="zh-CN" dirty="0" smtClean="0"/>
              <a:t>84.71</a:t>
            </a:r>
          </a:p>
          <a:p>
            <a:r>
              <a:rPr lang="zh-CN" altLang="en-US" dirty="0" smtClean="0"/>
              <a:t>组</a:t>
            </a:r>
            <a:r>
              <a:rPr lang="zh-CN" altLang="en-US" dirty="0"/>
              <a:t>内</a:t>
            </a:r>
            <a:r>
              <a:rPr lang="zh-CN" altLang="en-US" dirty="0" smtClean="0"/>
              <a:t>均分：</a:t>
            </a:r>
            <a:r>
              <a:rPr lang="en-US" altLang="zh-CN" dirty="0" smtClean="0"/>
              <a:t>83.26</a:t>
            </a:r>
            <a:endParaRPr lang="zh-CN" altLang="en-US" dirty="0"/>
          </a:p>
        </p:txBody>
      </p:sp>
    </p:spTree>
    <p:extLst>
      <p:ext uri="{BB962C8B-B14F-4D97-AF65-F5344CB8AC3E}">
        <p14:creationId xmlns:p14="http://schemas.microsoft.com/office/powerpoint/2010/main" val="307045860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97420" y="3919335"/>
            <a:ext cx="2502906" cy="800219"/>
          </a:xfrm>
          <a:prstGeom prst="rect">
            <a:avLst/>
          </a:prstGeom>
          <a:noFill/>
        </p:spPr>
        <p:txBody>
          <a:bodyPr wrap="square" rtlCol="0">
            <a:spAutoFit/>
          </a:bodyPr>
          <a:lstStyle/>
          <a:p>
            <a:pPr algn="ctr"/>
            <a:r>
              <a:rPr lang="zh-CN" altLang="en-US" sz="2800" b="1" dirty="0" smtClean="0"/>
              <a:t>绩效考评</a:t>
            </a:r>
            <a:r>
              <a:rPr lang="en-US" altLang="zh-CN" sz="2800" b="1" dirty="0" smtClean="0"/>
              <a:t>·</a:t>
            </a:r>
          </a:p>
          <a:p>
            <a:pPr algn="ctr"/>
            <a:r>
              <a:rPr lang="zh-CN" altLang="en-US" dirty="0" smtClean="0"/>
              <a:t>雷达图</a:t>
            </a:r>
            <a:endParaRPr lang="zh-CN" altLang="en-US" dirty="0"/>
          </a:p>
        </p:txBody>
      </p:sp>
      <p:pic>
        <p:nvPicPr>
          <p:cNvPr id="13" name="图片 12"/>
          <p:cNvPicPr>
            <a:picLocks noChangeAspect="1"/>
          </p:cNvPicPr>
          <p:nvPr/>
        </p:nvPicPr>
        <p:blipFill>
          <a:blip r:embed="rId3"/>
          <a:stretch>
            <a:fillRect/>
          </a:stretch>
        </p:blipFill>
        <p:spPr>
          <a:xfrm>
            <a:off x="6823819" y="6134100"/>
            <a:ext cx="2705100" cy="723900"/>
          </a:xfrm>
          <a:prstGeom prst="rect">
            <a:avLst/>
          </a:prstGeom>
        </p:spPr>
      </p:pic>
      <p:pic>
        <p:nvPicPr>
          <p:cNvPr id="15" name="图片 14"/>
          <p:cNvPicPr>
            <a:picLocks noChangeAspect="1"/>
          </p:cNvPicPr>
          <p:nvPr/>
        </p:nvPicPr>
        <p:blipFill>
          <a:blip r:embed="rId4"/>
          <a:stretch>
            <a:fillRect/>
          </a:stretch>
        </p:blipFill>
        <p:spPr>
          <a:xfrm>
            <a:off x="4400550" y="-9527"/>
            <a:ext cx="7791450" cy="5991225"/>
          </a:xfrm>
          <a:prstGeom prst="rect">
            <a:avLst/>
          </a:prstGeom>
        </p:spPr>
      </p:pic>
      <p:sp>
        <p:nvSpPr>
          <p:cNvPr id="16" name="文本框 15"/>
          <p:cNvSpPr txBox="1"/>
          <p:nvPr/>
        </p:nvSpPr>
        <p:spPr>
          <a:xfrm>
            <a:off x="3488924" y="6058582"/>
            <a:ext cx="2681057" cy="646331"/>
          </a:xfrm>
          <a:prstGeom prst="rect">
            <a:avLst/>
          </a:prstGeom>
          <a:noFill/>
        </p:spPr>
        <p:txBody>
          <a:bodyPr wrap="square" rtlCol="0">
            <a:spAutoFit/>
          </a:bodyPr>
          <a:lstStyle/>
          <a:p>
            <a:r>
              <a:rPr lang="zh-CN" altLang="en-US" dirty="0" smtClean="0"/>
              <a:t>陈维总分：</a:t>
            </a:r>
            <a:r>
              <a:rPr lang="en-US" altLang="zh-CN" dirty="0" smtClean="0"/>
              <a:t>84.29</a:t>
            </a:r>
          </a:p>
          <a:p>
            <a:r>
              <a:rPr lang="zh-CN" altLang="en-US" dirty="0" smtClean="0"/>
              <a:t>组</a:t>
            </a:r>
            <a:r>
              <a:rPr lang="zh-CN" altLang="en-US" dirty="0"/>
              <a:t>内</a:t>
            </a:r>
            <a:r>
              <a:rPr lang="zh-CN" altLang="en-US" dirty="0" smtClean="0"/>
              <a:t>均分：</a:t>
            </a:r>
            <a:r>
              <a:rPr lang="en-US" altLang="zh-CN" dirty="0" smtClean="0"/>
              <a:t>83.26</a:t>
            </a:r>
            <a:endParaRPr lang="zh-CN" altLang="en-US" dirty="0"/>
          </a:p>
        </p:txBody>
      </p:sp>
    </p:spTree>
    <p:extLst>
      <p:ext uri="{BB962C8B-B14F-4D97-AF65-F5344CB8AC3E}">
        <p14:creationId xmlns:p14="http://schemas.microsoft.com/office/powerpoint/2010/main" val="205777068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97420" y="3919335"/>
            <a:ext cx="2502906" cy="800219"/>
          </a:xfrm>
          <a:prstGeom prst="rect">
            <a:avLst/>
          </a:prstGeom>
          <a:noFill/>
        </p:spPr>
        <p:txBody>
          <a:bodyPr wrap="square" rtlCol="0">
            <a:spAutoFit/>
          </a:bodyPr>
          <a:lstStyle/>
          <a:p>
            <a:pPr algn="ctr"/>
            <a:r>
              <a:rPr lang="zh-CN" altLang="en-US" sz="2800" b="1" dirty="0" smtClean="0"/>
              <a:t>绩效考评</a:t>
            </a:r>
            <a:r>
              <a:rPr lang="en-US" altLang="zh-CN" sz="2800" b="1" dirty="0" smtClean="0"/>
              <a:t>·</a:t>
            </a:r>
          </a:p>
          <a:p>
            <a:pPr algn="ctr"/>
            <a:r>
              <a:rPr lang="zh-CN" altLang="en-US" dirty="0" smtClean="0"/>
              <a:t>雷达图</a:t>
            </a:r>
            <a:endParaRPr lang="zh-CN" altLang="en-US" dirty="0"/>
          </a:p>
        </p:txBody>
      </p:sp>
      <p:pic>
        <p:nvPicPr>
          <p:cNvPr id="9" name="图片 8"/>
          <p:cNvPicPr>
            <a:picLocks noChangeAspect="1"/>
          </p:cNvPicPr>
          <p:nvPr/>
        </p:nvPicPr>
        <p:blipFill>
          <a:blip r:embed="rId3"/>
          <a:stretch>
            <a:fillRect/>
          </a:stretch>
        </p:blipFill>
        <p:spPr>
          <a:xfrm>
            <a:off x="7149483" y="6136319"/>
            <a:ext cx="2438400" cy="533400"/>
          </a:xfrm>
          <a:prstGeom prst="rect">
            <a:avLst/>
          </a:prstGeom>
        </p:spPr>
      </p:pic>
      <p:pic>
        <p:nvPicPr>
          <p:cNvPr id="14" name="图片 13"/>
          <p:cNvPicPr>
            <a:picLocks noChangeAspect="1"/>
          </p:cNvPicPr>
          <p:nvPr/>
        </p:nvPicPr>
        <p:blipFill>
          <a:blip r:embed="rId4"/>
          <a:stretch>
            <a:fillRect/>
          </a:stretch>
        </p:blipFill>
        <p:spPr>
          <a:xfrm>
            <a:off x="3759913" y="190500"/>
            <a:ext cx="8153400" cy="5915025"/>
          </a:xfrm>
          <a:prstGeom prst="rect">
            <a:avLst/>
          </a:prstGeom>
        </p:spPr>
      </p:pic>
      <p:sp>
        <p:nvSpPr>
          <p:cNvPr id="15" name="文本框 14"/>
          <p:cNvSpPr txBox="1"/>
          <p:nvPr/>
        </p:nvSpPr>
        <p:spPr>
          <a:xfrm>
            <a:off x="3488924" y="6058582"/>
            <a:ext cx="2681057" cy="646331"/>
          </a:xfrm>
          <a:prstGeom prst="rect">
            <a:avLst/>
          </a:prstGeom>
          <a:noFill/>
        </p:spPr>
        <p:txBody>
          <a:bodyPr wrap="square" rtlCol="0">
            <a:spAutoFit/>
          </a:bodyPr>
          <a:lstStyle/>
          <a:p>
            <a:r>
              <a:rPr lang="zh-CN" altLang="en-US" dirty="0" smtClean="0"/>
              <a:t>陈俊杉总分：</a:t>
            </a:r>
            <a:r>
              <a:rPr lang="en-US" altLang="zh-CN" dirty="0" smtClean="0"/>
              <a:t>84.43</a:t>
            </a:r>
          </a:p>
          <a:p>
            <a:r>
              <a:rPr lang="zh-CN" altLang="en-US" dirty="0" smtClean="0"/>
              <a:t>组</a:t>
            </a:r>
            <a:r>
              <a:rPr lang="zh-CN" altLang="en-US" dirty="0"/>
              <a:t>内</a:t>
            </a:r>
            <a:r>
              <a:rPr lang="zh-CN" altLang="en-US" dirty="0" smtClean="0"/>
              <a:t>均分：</a:t>
            </a:r>
            <a:r>
              <a:rPr lang="en-US" altLang="zh-CN" dirty="0" smtClean="0"/>
              <a:t>83.26</a:t>
            </a:r>
            <a:endParaRPr lang="zh-CN" altLang="en-US" dirty="0"/>
          </a:p>
        </p:txBody>
      </p:sp>
    </p:spTree>
    <p:extLst>
      <p:ext uri="{BB962C8B-B14F-4D97-AF65-F5344CB8AC3E}">
        <p14:creationId xmlns:p14="http://schemas.microsoft.com/office/powerpoint/2010/main" val="383856060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p:nvPr/>
        </p:nvSpPr>
        <p:spPr>
          <a:xfrm flipV="1">
            <a:off x="-506546" y="-377370"/>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正五边形 2"/>
          <p:cNvSpPr/>
          <p:nvPr/>
        </p:nvSpPr>
        <p:spPr>
          <a:xfrm flipV="1">
            <a:off x="0" y="-377370"/>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正五边形 3"/>
          <p:cNvSpPr/>
          <p:nvPr/>
        </p:nvSpPr>
        <p:spPr>
          <a:xfrm flipV="1">
            <a:off x="1137192" y="-130627"/>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正五边形 4"/>
          <p:cNvSpPr/>
          <p:nvPr/>
        </p:nvSpPr>
        <p:spPr>
          <a:xfrm flipV="1">
            <a:off x="1514565" y="-341083"/>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正五边形 5"/>
          <p:cNvSpPr/>
          <p:nvPr/>
        </p:nvSpPr>
        <p:spPr>
          <a:xfrm flipV="1">
            <a:off x="4225819" y="-478744"/>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正五边形 6"/>
          <p:cNvSpPr/>
          <p:nvPr/>
        </p:nvSpPr>
        <p:spPr>
          <a:xfrm flipV="1">
            <a:off x="2838256" y="-377370"/>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正五边形 7"/>
          <p:cNvSpPr/>
          <p:nvPr/>
        </p:nvSpPr>
        <p:spPr>
          <a:xfrm flipV="1">
            <a:off x="3786047" y="-558345"/>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正五边形 8"/>
          <p:cNvSpPr/>
          <p:nvPr/>
        </p:nvSpPr>
        <p:spPr>
          <a:xfrm>
            <a:off x="6609591" y="5919787"/>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正五边形 9"/>
          <p:cNvSpPr/>
          <p:nvPr/>
        </p:nvSpPr>
        <p:spPr>
          <a:xfrm>
            <a:off x="6169819" y="5840186"/>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正五边形 10"/>
          <p:cNvSpPr/>
          <p:nvPr/>
        </p:nvSpPr>
        <p:spPr>
          <a:xfrm>
            <a:off x="7735592" y="5622835"/>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正五边形 11"/>
          <p:cNvSpPr/>
          <p:nvPr/>
        </p:nvSpPr>
        <p:spPr>
          <a:xfrm>
            <a:off x="7295820" y="5543234"/>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正五边形 12"/>
          <p:cNvSpPr/>
          <p:nvPr/>
        </p:nvSpPr>
        <p:spPr>
          <a:xfrm>
            <a:off x="9256973" y="5999388"/>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正五边形 13"/>
          <p:cNvSpPr/>
          <p:nvPr/>
        </p:nvSpPr>
        <p:spPr>
          <a:xfrm>
            <a:off x="8817201" y="5919787"/>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正五边形 14"/>
          <p:cNvSpPr/>
          <p:nvPr/>
        </p:nvSpPr>
        <p:spPr>
          <a:xfrm>
            <a:off x="10585039" y="6573338"/>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正五边形 15"/>
          <p:cNvSpPr/>
          <p:nvPr/>
        </p:nvSpPr>
        <p:spPr>
          <a:xfrm>
            <a:off x="10145267" y="6493737"/>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正五边形 16"/>
          <p:cNvSpPr/>
          <p:nvPr/>
        </p:nvSpPr>
        <p:spPr>
          <a:xfrm>
            <a:off x="5318745" y="6287588"/>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正五边形 17"/>
          <p:cNvSpPr/>
          <p:nvPr/>
        </p:nvSpPr>
        <p:spPr>
          <a:xfrm>
            <a:off x="4878973" y="6207987"/>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flipV="1">
            <a:off x="773137" y="3458980"/>
            <a:ext cx="10875146"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773137" y="1553029"/>
            <a:ext cx="1948759" cy="4446359"/>
            <a:chOff x="8064910" y="1553029"/>
            <a:chExt cx="1948759" cy="4446359"/>
          </a:xfrm>
        </p:grpSpPr>
        <p:grpSp>
          <p:nvGrpSpPr>
            <p:cNvPr id="27" name="组合 26"/>
            <p:cNvGrpSpPr/>
            <p:nvPr/>
          </p:nvGrpSpPr>
          <p:grpSpPr>
            <a:xfrm>
              <a:off x="8064910" y="1553029"/>
              <a:ext cx="1941685" cy="3359648"/>
              <a:chOff x="8249548" y="1553029"/>
              <a:chExt cx="1941685" cy="3359648"/>
            </a:xfrm>
          </p:grpSpPr>
          <p:sp>
            <p:nvSpPr>
              <p:cNvPr id="24" name="泪滴形 23"/>
              <p:cNvSpPr/>
              <p:nvPr/>
            </p:nvSpPr>
            <p:spPr>
              <a:xfrm rot="8100000">
                <a:off x="8578920" y="1569061"/>
                <a:ext cx="1282942" cy="1302949"/>
              </a:xfrm>
              <a:prstGeom prst="teardrop">
                <a:avLst>
                  <a:gd name="adj" fmla="val 110366"/>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8582886" y="1553029"/>
                <a:ext cx="1289155" cy="128915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40214" y="1887624"/>
                <a:ext cx="574500" cy="619964"/>
              </a:xfrm>
              <a:prstGeom prst="rect">
                <a:avLst/>
              </a:prstGeom>
            </p:spPr>
          </p:pic>
          <p:sp>
            <p:nvSpPr>
              <p:cNvPr id="23" name="圆角矩形 22"/>
              <p:cNvSpPr/>
              <p:nvPr/>
            </p:nvSpPr>
            <p:spPr>
              <a:xfrm>
                <a:off x="8249548" y="3909914"/>
                <a:ext cx="1941685" cy="1002763"/>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800" b="1" dirty="0">
                    <a:solidFill>
                      <a:schemeClr val="tx1"/>
                    </a:solidFill>
                    <a:latin typeface="微软雅黑" panose="020B0503020204020204" pitchFamily="34" charset="-122"/>
                    <a:ea typeface="微软雅黑" panose="020B0503020204020204" pitchFamily="34" charset="-122"/>
                  </a:rPr>
                  <a:t>陈安侍</a:t>
                </a:r>
              </a:p>
            </p:txBody>
          </p:sp>
          <p:sp>
            <p:nvSpPr>
              <p:cNvPr id="26" name="椭圆 25"/>
              <p:cNvSpPr/>
              <p:nvPr/>
            </p:nvSpPr>
            <p:spPr>
              <a:xfrm>
                <a:off x="9025096" y="3256613"/>
                <a:ext cx="404735" cy="4047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grpSp>
        <p:sp>
          <p:nvSpPr>
            <p:cNvPr id="28" name="圆角矩形 27"/>
            <p:cNvSpPr/>
            <p:nvPr/>
          </p:nvSpPr>
          <p:spPr>
            <a:xfrm>
              <a:off x="8071984" y="4996625"/>
              <a:ext cx="1941685" cy="1002763"/>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smtClean="0">
                  <a:solidFill>
                    <a:schemeClr val="tx1"/>
                  </a:solidFill>
                  <a:latin typeface="微软雅黑" panose="020B0503020204020204" pitchFamily="34" charset="-122"/>
                  <a:ea typeface="微软雅黑" panose="020B0503020204020204" pitchFamily="34" charset="-122"/>
                </a:rPr>
                <a:t>84.71</a:t>
              </a:r>
              <a:endParaRPr lang="zh-CN" altLang="en-US" sz="2800" dirty="0">
                <a:solidFill>
                  <a:schemeClr val="tx1"/>
                </a:solidFill>
                <a:latin typeface="微软雅黑" panose="020B0503020204020204" pitchFamily="34" charset="-122"/>
                <a:ea typeface="微软雅黑" panose="020B0503020204020204" pitchFamily="34" charset="-122"/>
              </a:endParaRPr>
            </a:p>
          </p:txBody>
        </p:sp>
      </p:grpSp>
      <p:grpSp>
        <p:nvGrpSpPr>
          <p:cNvPr id="30" name="组合 29"/>
          <p:cNvGrpSpPr/>
          <p:nvPr/>
        </p:nvGrpSpPr>
        <p:grpSpPr>
          <a:xfrm>
            <a:off x="2989659" y="1553029"/>
            <a:ext cx="1948759" cy="4446359"/>
            <a:chOff x="8064910" y="1553029"/>
            <a:chExt cx="1948759" cy="4446359"/>
          </a:xfrm>
        </p:grpSpPr>
        <p:grpSp>
          <p:nvGrpSpPr>
            <p:cNvPr id="31" name="组合 30"/>
            <p:cNvGrpSpPr/>
            <p:nvPr/>
          </p:nvGrpSpPr>
          <p:grpSpPr>
            <a:xfrm>
              <a:off x="8064910" y="1553029"/>
              <a:ext cx="1941685" cy="3359648"/>
              <a:chOff x="8249548" y="1553029"/>
              <a:chExt cx="1941685" cy="3359648"/>
            </a:xfrm>
          </p:grpSpPr>
          <p:sp>
            <p:nvSpPr>
              <p:cNvPr id="33" name="泪滴形 32"/>
              <p:cNvSpPr/>
              <p:nvPr/>
            </p:nvSpPr>
            <p:spPr>
              <a:xfrm rot="8100000">
                <a:off x="8578920" y="1569061"/>
                <a:ext cx="1282942" cy="1302949"/>
              </a:xfrm>
              <a:prstGeom prst="teardrop">
                <a:avLst>
                  <a:gd name="adj" fmla="val 110366"/>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 name="椭圆 33"/>
              <p:cNvSpPr/>
              <p:nvPr/>
            </p:nvSpPr>
            <p:spPr>
              <a:xfrm>
                <a:off x="8582886" y="1553029"/>
                <a:ext cx="1289155" cy="128915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pic>
            <p:nvPicPr>
              <p:cNvPr id="35" name="图片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40214" y="1887624"/>
                <a:ext cx="574500" cy="619964"/>
              </a:xfrm>
              <a:prstGeom prst="rect">
                <a:avLst/>
              </a:prstGeom>
            </p:spPr>
          </p:pic>
          <p:sp>
            <p:nvSpPr>
              <p:cNvPr id="36" name="圆角矩形 35"/>
              <p:cNvSpPr/>
              <p:nvPr/>
            </p:nvSpPr>
            <p:spPr>
              <a:xfrm>
                <a:off x="8249548" y="3909914"/>
                <a:ext cx="1941685" cy="1002763"/>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800" b="1" dirty="0" smtClean="0">
                    <a:solidFill>
                      <a:schemeClr val="tx1"/>
                    </a:solidFill>
                    <a:latin typeface="微软雅黑" panose="020B0503020204020204" pitchFamily="34" charset="-122"/>
                    <a:ea typeface="微软雅黑" panose="020B0503020204020204" pitchFamily="34" charset="-122"/>
                  </a:rPr>
                  <a:t>杨溢</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37" name="椭圆 36"/>
              <p:cNvSpPr/>
              <p:nvPr/>
            </p:nvSpPr>
            <p:spPr>
              <a:xfrm>
                <a:off x="9025096" y="3256613"/>
                <a:ext cx="404735" cy="4047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grpSp>
        <p:sp>
          <p:nvSpPr>
            <p:cNvPr id="32" name="圆角矩形 31"/>
            <p:cNvSpPr/>
            <p:nvPr/>
          </p:nvSpPr>
          <p:spPr>
            <a:xfrm>
              <a:off x="8071984" y="4996625"/>
              <a:ext cx="1941685" cy="1002763"/>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smtClean="0">
                  <a:solidFill>
                    <a:schemeClr val="tx1"/>
                  </a:solidFill>
                  <a:latin typeface="微软雅黑" panose="020B0503020204020204" pitchFamily="34" charset="-122"/>
                  <a:ea typeface="微软雅黑" panose="020B0503020204020204" pitchFamily="34" charset="-122"/>
                </a:rPr>
                <a:t>83.14</a:t>
              </a:r>
              <a:endParaRPr lang="zh-CN" altLang="en-US" sz="2800" dirty="0">
                <a:solidFill>
                  <a:schemeClr val="tx1"/>
                </a:solidFill>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5236330" y="1553029"/>
            <a:ext cx="1948759" cy="4446359"/>
            <a:chOff x="8064910" y="1553029"/>
            <a:chExt cx="1948759" cy="4446359"/>
          </a:xfrm>
        </p:grpSpPr>
        <p:grpSp>
          <p:nvGrpSpPr>
            <p:cNvPr id="39" name="组合 38"/>
            <p:cNvGrpSpPr/>
            <p:nvPr/>
          </p:nvGrpSpPr>
          <p:grpSpPr>
            <a:xfrm>
              <a:off x="8064910" y="1553029"/>
              <a:ext cx="1941685" cy="3359648"/>
              <a:chOff x="8249548" y="1553029"/>
              <a:chExt cx="1941685" cy="3359648"/>
            </a:xfrm>
          </p:grpSpPr>
          <p:sp>
            <p:nvSpPr>
              <p:cNvPr id="41" name="泪滴形 40"/>
              <p:cNvSpPr/>
              <p:nvPr/>
            </p:nvSpPr>
            <p:spPr>
              <a:xfrm rot="8100000">
                <a:off x="8578920" y="1569061"/>
                <a:ext cx="1282942" cy="1302949"/>
              </a:xfrm>
              <a:prstGeom prst="teardrop">
                <a:avLst>
                  <a:gd name="adj" fmla="val 110366"/>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2" name="椭圆 41"/>
              <p:cNvSpPr/>
              <p:nvPr/>
            </p:nvSpPr>
            <p:spPr>
              <a:xfrm>
                <a:off x="8582886" y="1553029"/>
                <a:ext cx="1289155" cy="128915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pic>
            <p:nvPicPr>
              <p:cNvPr id="43" name="图片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40214" y="1887624"/>
                <a:ext cx="574500" cy="619964"/>
              </a:xfrm>
              <a:prstGeom prst="rect">
                <a:avLst/>
              </a:prstGeom>
            </p:spPr>
          </p:pic>
          <p:sp>
            <p:nvSpPr>
              <p:cNvPr id="44" name="圆角矩形 43"/>
              <p:cNvSpPr/>
              <p:nvPr/>
            </p:nvSpPr>
            <p:spPr>
              <a:xfrm>
                <a:off x="8249548" y="3909914"/>
                <a:ext cx="1941685" cy="1002763"/>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800" b="1" dirty="0">
                    <a:solidFill>
                      <a:schemeClr val="tx1"/>
                    </a:solidFill>
                    <a:latin typeface="微软雅黑" panose="020B0503020204020204" pitchFamily="34" charset="-122"/>
                    <a:ea typeface="微软雅黑" panose="020B0503020204020204" pitchFamily="34" charset="-122"/>
                  </a:rPr>
                  <a:t>严翔宇</a:t>
                </a:r>
              </a:p>
            </p:txBody>
          </p:sp>
          <p:sp>
            <p:nvSpPr>
              <p:cNvPr id="45" name="椭圆 44"/>
              <p:cNvSpPr/>
              <p:nvPr/>
            </p:nvSpPr>
            <p:spPr>
              <a:xfrm>
                <a:off x="9025096" y="3256613"/>
                <a:ext cx="404735" cy="4047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grpSp>
        <p:sp>
          <p:nvSpPr>
            <p:cNvPr id="40" name="圆角矩形 39"/>
            <p:cNvSpPr/>
            <p:nvPr/>
          </p:nvSpPr>
          <p:spPr>
            <a:xfrm>
              <a:off x="8071984" y="4996625"/>
              <a:ext cx="1941685" cy="1002763"/>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smtClean="0">
                  <a:solidFill>
                    <a:schemeClr val="tx1"/>
                  </a:solidFill>
                  <a:latin typeface="微软雅黑" panose="020B0503020204020204" pitchFamily="34" charset="-122"/>
                  <a:ea typeface="微软雅黑" panose="020B0503020204020204" pitchFamily="34" charset="-122"/>
                </a:rPr>
                <a:t>79.71</a:t>
              </a:r>
              <a:endParaRPr lang="zh-CN" altLang="en-US" sz="2800" dirty="0">
                <a:solidFill>
                  <a:schemeClr val="tx1"/>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7493510" y="1553029"/>
            <a:ext cx="1948759" cy="4446359"/>
            <a:chOff x="8064910" y="1553029"/>
            <a:chExt cx="1948759" cy="4446359"/>
          </a:xfrm>
        </p:grpSpPr>
        <p:grpSp>
          <p:nvGrpSpPr>
            <p:cNvPr id="47" name="组合 46"/>
            <p:cNvGrpSpPr/>
            <p:nvPr/>
          </p:nvGrpSpPr>
          <p:grpSpPr>
            <a:xfrm>
              <a:off x="8064910" y="1553029"/>
              <a:ext cx="1941685" cy="3359648"/>
              <a:chOff x="8249548" y="1553029"/>
              <a:chExt cx="1941685" cy="3359648"/>
            </a:xfrm>
          </p:grpSpPr>
          <p:sp>
            <p:nvSpPr>
              <p:cNvPr id="49" name="泪滴形 48"/>
              <p:cNvSpPr/>
              <p:nvPr/>
            </p:nvSpPr>
            <p:spPr>
              <a:xfrm rot="8100000">
                <a:off x="8578920" y="1569061"/>
                <a:ext cx="1282942" cy="1302949"/>
              </a:xfrm>
              <a:prstGeom prst="teardrop">
                <a:avLst>
                  <a:gd name="adj" fmla="val 110366"/>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0" name="椭圆 49"/>
              <p:cNvSpPr/>
              <p:nvPr/>
            </p:nvSpPr>
            <p:spPr>
              <a:xfrm>
                <a:off x="8582886" y="1553029"/>
                <a:ext cx="1289155" cy="128915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pic>
            <p:nvPicPr>
              <p:cNvPr id="51" name="图片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40214" y="1887624"/>
                <a:ext cx="574500" cy="619964"/>
              </a:xfrm>
              <a:prstGeom prst="rect">
                <a:avLst/>
              </a:prstGeom>
            </p:spPr>
          </p:pic>
          <p:sp>
            <p:nvSpPr>
              <p:cNvPr id="52" name="圆角矩形 51"/>
              <p:cNvSpPr/>
              <p:nvPr/>
            </p:nvSpPr>
            <p:spPr>
              <a:xfrm>
                <a:off x="8249548" y="3909914"/>
                <a:ext cx="1941685" cy="1002763"/>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800" b="1" dirty="0" smtClean="0">
                    <a:solidFill>
                      <a:schemeClr val="tx1"/>
                    </a:solidFill>
                    <a:latin typeface="微软雅黑" panose="020B0503020204020204" pitchFamily="34" charset="-122"/>
                    <a:ea typeface="微软雅黑" panose="020B0503020204020204" pitchFamily="34" charset="-122"/>
                  </a:rPr>
                  <a:t>陈俊杉</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53" name="椭圆 52"/>
              <p:cNvSpPr/>
              <p:nvPr/>
            </p:nvSpPr>
            <p:spPr>
              <a:xfrm>
                <a:off x="9025096" y="3256613"/>
                <a:ext cx="404735" cy="4047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grpSp>
        <p:sp>
          <p:nvSpPr>
            <p:cNvPr id="48" name="圆角矩形 47"/>
            <p:cNvSpPr/>
            <p:nvPr/>
          </p:nvSpPr>
          <p:spPr>
            <a:xfrm>
              <a:off x="8071984" y="4996625"/>
              <a:ext cx="1941685" cy="1002763"/>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smtClean="0">
                  <a:solidFill>
                    <a:schemeClr val="tx1"/>
                  </a:solidFill>
                  <a:latin typeface="微软雅黑" panose="020B0503020204020204" pitchFamily="34" charset="-122"/>
                  <a:ea typeface="微软雅黑" panose="020B0503020204020204" pitchFamily="34" charset="-122"/>
                </a:rPr>
                <a:t>84.43</a:t>
              </a:r>
              <a:endParaRPr lang="zh-CN" altLang="en-US" sz="2800" dirty="0">
                <a:solidFill>
                  <a:schemeClr val="tx1"/>
                </a:solidFill>
                <a:latin typeface="微软雅黑" panose="020B0503020204020204" pitchFamily="34" charset="-122"/>
                <a:ea typeface="微软雅黑" panose="020B0503020204020204" pitchFamily="34" charset="-122"/>
              </a:endParaRPr>
            </a:p>
          </p:txBody>
        </p:sp>
      </p:grpSp>
      <p:grpSp>
        <p:nvGrpSpPr>
          <p:cNvPr id="54" name="组合 53"/>
          <p:cNvGrpSpPr/>
          <p:nvPr/>
        </p:nvGrpSpPr>
        <p:grpSpPr>
          <a:xfrm>
            <a:off x="9753399" y="1553029"/>
            <a:ext cx="1948759" cy="4446359"/>
            <a:chOff x="8064910" y="1553029"/>
            <a:chExt cx="1948759" cy="4446359"/>
          </a:xfrm>
        </p:grpSpPr>
        <p:grpSp>
          <p:nvGrpSpPr>
            <p:cNvPr id="55" name="组合 54"/>
            <p:cNvGrpSpPr/>
            <p:nvPr/>
          </p:nvGrpSpPr>
          <p:grpSpPr>
            <a:xfrm>
              <a:off x="8064910" y="1553029"/>
              <a:ext cx="1941685" cy="3359648"/>
              <a:chOff x="8249548" y="1553029"/>
              <a:chExt cx="1941685" cy="3359648"/>
            </a:xfrm>
          </p:grpSpPr>
          <p:sp>
            <p:nvSpPr>
              <p:cNvPr id="57" name="泪滴形 56"/>
              <p:cNvSpPr/>
              <p:nvPr/>
            </p:nvSpPr>
            <p:spPr>
              <a:xfrm rot="8100000">
                <a:off x="8578920" y="1569061"/>
                <a:ext cx="1282942" cy="1302949"/>
              </a:xfrm>
              <a:prstGeom prst="teardrop">
                <a:avLst>
                  <a:gd name="adj" fmla="val 110366"/>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8" name="椭圆 57"/>
              <p:cNvSpPr/>
              <p:nvPr/>
            </p:nvSpPr>
            <p:spPr>
              <a:xfrm>
                <a:off x="8582886" y="1553029"/>
                <a:ext cx="1289155" cy="128915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pic>
            <p:nvPicPr>
              <p:cNvPr id="59" name="图片 5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40214" y="1887624"/>
                <a:ext cx="574500" cy="619964"/>
              </a:xfrm>
              <a:prstGeom prst="rect">
                <a:avLst/>
              </a:prstGeom>
            </p:spPr>
          </p:pic>
          <p:sp>
            <p:nvSpPr>
              <p:cNvPr id="60" name="圆角矩形 59"/>
              <p:cNvSpPr/>
              <p:nvPr/>
            </p:nvSpPr>
            <p:spPr>
              <a:xfrm>
                <a:off x="8249548" y="3909914"/>
                <a:ext cx="1941685" cy="1002763"/>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800" b="1" dirty="0">
                    <a:solidFill>
                      <a:schemeClr val="tx1"/>
                    </a:solidFill>
                    <a:latin typeface="微软雅黑" panose="020B0503020204020204" pitchFamily="34" charset="-122"/>
                    <a:ea typeface="微软雅黑" panose="020B0503020204020204" pitchFamily="34" charset="-122"/>
                  </a:rPr>
                  <a:t>陈维</a:t>
                </a:r>
              </a:p>
            </p:txBody>
          </p:sp>
          <p:sp>
            <p:nvSpPr>
              <p:cNvPr id="61" name="椭圆 60"/>
              <p:cNvSpPr/>
              <p:nvPr/>
            </p:nvSpPr>
            <p:spPr>
              <a:xfrm>
                <a:off x="9025096" y="3256613"/>
                <a:ext cx="404735" cy="4047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grpSp>
        <p:sp>
          <p:nvSpPr>
            <p:cNvPr id="56" name="圆角矩形 55"/>
            <p:cNvSpPr/>
            <p:nvPr/>
          </p:nvSpPr>
          <p:spPr>
            <a:xfrm>
              <a:off x="8071984" y="4996625"/>
              <a:ext cx="1941685" cy="1002763"/>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smtClean="0">
                  <a:solidFill>
                    <a:schemeClr val="tx1"/>
                  </a:solidFill>
                  <a:latin typeface="微软雅黑" panose="020B0503020204020204" pitchFamily="34" charset="-122"/>
                  <a:ea typeface="微软雅黑" panose="020B0503020204020204" pitchFamily="34" charset="-122"/>
                </a:rPr>
                <a:t>84.29</a:t>
              </a:r>
              <a:endParaRPr lang="zh-CN" altLang="en-US" sz="2800" dirty="0">
                <a:solidFill>
                  <a:schemeClr val="tx1"/>
                </a:solidFill>
                <a:latin typeface="微软雅黑" panose="020B0503020204020204" pitchFamily="34" charset="-122"/>
                <a:ea typeface="微软雅黑" panose="020B0503020204020204" pitchFamily="34" charset="-122"/>
              </a:endParaRPr>
            </a:p>
          </p:txBody>
        </p:sp>
      </p:grpSp>
      <p:sp>
        <p:nvSpPr>
          <p:cNvPr id="62" name="TextBox 61"/>
          <p:cNvSpPr txBox="1"/>
          <p:nvPr/>
        </p:nvSpPr>
        <p:spPr>
          <a:xfrm>
            <a:off x="550506" y="283483"/>
            <a:ext cx="3417069" cy="584775"/>
          </a:xfrm>
          <a:prstGeom prst="rect">
            <a:avLst/>
          </a:prstGeom>
          <a:noFill/>
        </p:spPr>
        <p:txBody>
          <a:bodyPr wrap="square" rtlCol="0">
            <a:spAutoFit/>
          </a:bodyPr>
          <a:lstStyle/>
          <a:p>
            <a:r>
              <a:rPr lang="zh-CN" altLang="en-US" sz="3200" b="1" dirty="0" smtClean="0">
                <a:solidFill>
                  <a:schemeClr val="bg1"/>
                </a:solidFill>
                <a:latin typeface="华文仿宋" pitchFamily="2" charset="-122"/>
                <a:ea typeface="华文仿宋" pitchFamily="2" charset="-122"/>
              </a:rPr>
              <a:t>成员总分</a:t>
            </a:r>
            <a:endParaRPr lang="zh-CN" altLang="en-US" sz="3200" b="1" dirty="0">
              <a:solidFill>
                <a:schemeClr val="bg1"/>
              </a:solidFill>
              <a:latin typeface="华文仿宋" pitchFamily="2" charset="-122"/>
              <a:ea typeface="华文仿宋" pitchFamily="2" charset="-122"/>
            </a:endParaRPr>
          </a:p>
        </p:txBody>
      </p:sp>
    </p:spTree>
    <p:extLst>
      <p:ext uri="{BB962C8B-B14F-4D97-AF65-F5344CB8AC3E}">
        <p14:creationId xmlns:p14="http://schemas.microsoft.com/office/powerpoint/2010/main" val="196434931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五边形 9"/>
          <p:cNvSpPr/>
          <p:nvPr/>
        </p:nvSpPr>
        <p:spPr>
          <a:xfrm flipV="1">
            <a:off x="-506546" y="-377370"/>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正五边形 10"/>
          <p:cNvSpPr/>
          <p:nvPr/>
        </p:nvSpPr>
        <p:spPr>
          <a:xfrm flipV="1">
            <a:off x="0" y="-377370"/>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正五边形 12"/>
          <p:cNvSpPr/>
          <p:nvPr/>
        </p:nvSpPr>
        <p:spPr>
          <a:xfrm flipV="1">
            <a:off x="1137192" y="-130627"/>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正五边形 13"/>
          <p:cNvSpPr/>
          <p:nvPr/>
        </p:nvSpPr>
        <p:spPr>
          <a:xfrm flipV="1">
            <a:off x="1514565" y="-341083"/>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正五边形 15"/>
          <p:cNvSpPr/>
          <p:nvPr/>
        </p:nvSpPr>
        <p:spPr>
          <a:xfrm flipV="1">
            <a:off x="4225819" y="-478744"/>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正五边形 16"/>
          <p:cNvSpPr/>
          <p:nvPr/>
        </p:nvSpPr>
        <p:spPr>
          <a:xfrm flipV="1">
            <a:off x="2838256" y="-377370"/>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正五边形 18"/>
          <p:cNvSpPr/>
          <p:nvPr/>
        </p:nvSpPr>
        <p:spPr>
          <a:xfrm flipV="1">
            <a:off x="3786047" y="-558345"/>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正五边形 26"/>
          <p:cNvSpPr/>
          <p:nvPr/>
        </p:nvSpPr>
        <p:spPr>
          <a:xfrm>
            <a:off x="6609591" y="5919787"/>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正五边形 27"/>
          <p:cNvSpPr/>
          <p:nvPr/>
        </p:nvSpPr>
        <p:spPr>
          <a:xfrm>
            <a:off x="6169819" y="5840186"/>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正五边形 28"/>
          <p:cNvSpPr/>
          <p:nvPr/>
        </p:nvSpPr>
        <p:spPr>
          <a:xfrm>
            <a:off x="7735592" y="5622835"/>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正五边形 29"/>
          <p:cNvSpPr/>
          <p:nvPr/>
        </p:nvSpPr>
        <p:spPr>
          <a:xfrm>
            <a:off x="7295820" y="5543234"/>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正五边形 30"/>
          <p:cNvSpPr/>
          <p:nvPr/>
        </p:nvSpPr>
        <p:spPr>
          <a:xfrm>
            <a:off x="9256973" y="5999388"/>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正五边形 31"/>
          <p:cNvSpPr/>
          <p:nvPr/>
        </p:nvSpPr>
        <p:spPr>
          <a:xfrm>
            <a:off x="8817201" y="5919787"/>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正五边形 32"/>
          <p:cNvSpPr/>
          <p:nvPr/>
        </p:nvSpPr>
        <p:spPr>
          <a:xfrm>
            <a:off x="10585039" y="6573338"/>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正五边形 33"/>
          <p:cNvSpPr/>
          <p:nvPr/>
        </p:nvSpPr>
        <p:spPr>
          <a:xfrm>
            <a:off x="10145267" y="6493737"/>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正五边形 34"/>
          <p:cNvSpPr/>
          <p:nvPr/>
        </p:nvSpPr>
        <p:spPr>
          <a:xfrm>
            <a:off x="5318745" y="6287588"/>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正五边形 35"/>
          <p:cNvSpPr/>
          <p:nvPr/>
        </p:nvSpPr>
        <p:spPr>
          <a:xfrm>
            <a:off x="4878973" y="6207987"/>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a:off x="2786967" y="2012997"/>
            <a:ext cx="7111843" cy="685800"/>
          </a:xfrm>
          <a:prstGeom prst="triangle">
            <a:avLst/>
          </a:prstGeom>
          <a:solidFill>
            <a:schemeClr val="tx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flipV="1">
            <a:off x="2786967" y="4110492"/>
            <a:ext cx="7111843" cy="685800"/>
          </a:xfrm>
          <a:prstGeom prst="triangle">
            <a:avLst/>
          </a:prstGeom>
          <a:solidFill>
            <a:schemeClr val="tx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Copyright Notice"/>
          <p:cNvSpPr/>
          <p:nvPr/>
        </p:nvSpPr>
        <p:spPr bwMode="auto">
          <a:xfrm>
            <a:off x="3135651" y="2842286"/>
            <a:ext cx="5920706" cy="1173428"/>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200" b="1" cap="small" dirty="0">
                <a:solidFill>
                  <a:schemeClr val="tx1"/>
                </a:solidFill>
                <a:latin typeface="微软雅黑" pitchFamily="34" charset="-122"/>
                <a:ea typeface="微软雅黑" pitchFamily="34" charset="-122"/>
              </a:rPr>
              <a:t>THANK YOU</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8" name="文本框 27"/>
          <p:cNvSpPr txBox="1">
            <a:spLocks noChangeArrowheads="1"/>
          </p:cNvSpPr>
          <p:nvPr/>
        </p:nvSpPr>
        <p:spPr bwMode="auto">
          <a:xfrm>
            <a:off x="4124276" y="3173037"/>
            <a:ext cx="357020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4400" b="1" dirty="0" smtClean="0">
                <a:latin typeface="等线 Light" panose="02010600030101010101" pitchFamily="2" charset="-122"/>
                <a:ea typeface="等线 Light" panose="02010600030101010101" pitchFamily="2" charset="-122"/>
              </a:rPr>
              <a:t>需求工程计划</a:t>
            </a:r>
            <a:endParaRPr lang="zh-CN" altLang="en-US" sz="4400" b="1" dirty="0">
              <a:latin typeface="等线 Light" panose="02010600030101010101" pitchFamily="2" charset="-122"/>
              <a:ea typeface="等线 Light" panose="02010600030101010101" pitchFamily="2" charset="-122"/>
            </a:endParaRPr>
          </a:p>
        </p:txBody>
      </p:sp>
      <p:sp>
        <p:nvSpPr>
          <p:cNvPr id="29" name="文本框 28"/>
          <p:cNvSpPr txBox="1"/>
          <p:nvPr/>
        </p:nvSpPr>
        <p:spPr>
          <a:xfrm>
            <a:off x="5399205" y="2284056"/>
            <a:ext cx="1020350" cy="830997"/>
          </a:xfrm>
          <a:prstGeom prst="rect">
            <a:avLst/>
          </a:prstGeom>
          <a:noFill/>
        </p:spPr>
        <p:txBody>
          <a:bodyPr wrap="square" rtlCol="0">
            <a:spAutoFit/>
          </a:bodyPr>
          <a:lstStyle/>
          <a:p>
            <a:pPr algn="dist"/>
            <a:r>
              <a:rPr lang="en-US" altLang="zh-CN" sz="4800" dirty="0" smtClean="0">
                <a:latin typeface="等线 Light" panose="02010600030101010101" pitchFamily="2" charset="-122"/>
                <a:ea typeface="等线 Light" panose="02010600030101010101" pitchFamily="2" charset="-122"/>
              </a:rPr>
              <a:t>02</a:t>
            </a:r>
            <a:endParaRPr lang="zh-CN" altLang="en-US" sz="4800" dirty="0">
              <a:latin typeface="等线 Light" panose="02010600030101010101" pitchFamily="2" charset="-122"/>
              <a:ea typeface="等线 Light" panose="02010600030101010101" pitchFamily="2" charset="-122"/>
            </a:endParaRPr>
          </a:p>
        </p:txBody>
      </p:sp>
      <p:grpSp>
        <p:nvGrpSpPr>
          <p:cNvPr id="30" name="组合 29"/>
          <p:cNvGrpSpPr/>
          <p:nvPr/>
        </p:nvGrpSpPr>
        <p:grpSpPr>
          <a:xfrm>
            <a:off x="4773130" y="4013965"/>
            <a:ext cx="2328486" cy="559979"/>
            <a:chOff x="4930289" y="4103032"/>
            <a:chExt cx="2328486" cy="559979"/>
          </a:xfrm>
        </p:grpSpPr>
        <p:sp>
          <p:nvSpPr>
            <p:cNvPr id="31" name="文本框 9"/>
            <p:cNvSpPr txBox="1"/>
            <p:nvPr/>
          </p:nvSpPr>
          <p:spPr>
            <a:xfrm>
              <a:off x="4930290" y="4103032"/>
              <a:ext cx="1567631" cy="230832"/>
            </a:xfrm>
            <a:prstGeom prst="rect">
              <a:avLst/>
            </a:prstGeom>
            <a:noFill/>
          </p:spPr>
          <p:txBody>
            <a:bodyPr wrap="square" lIns="0" tIns="0" rIns="0" bIns="0" rtlCol="0">
              <a:spAutoFit/>
            </a:bodyPr>
            <a:lstStyle/>
            <a:p>
              <a:pPr marL="171450" lvl="1" indent="-171450">
                <a:buFont typeface="Wingdings" panose="05000000000000000000" pitchFamily="2" charset="2"/>
                <a:buChar char="l"/>
              </a:pPr>
              <a:r>
                <a:rPr lang="zh-CN" altLang="en-US" sz="1500" dirty="0" smtClean="0">
                  <a:solidFill>
                    <a:schemeClr val="tx1">
                      <a:lumMod val="90000"/>
                      <a:lumOff val="10000"/>
                    </a:schemeClr>
                  </a:solidFill>
                  <a:latin typeface="微软雅黑" panose="020B0503020204020204" pitchFamily="34" charset="-122"/>
                  <a:ea typeface="微软雅黑" panose="020B0503020204020204" pitchFamily="34" charset="-122"/>
                </a:rPr>
                <a:t>实施计划</a:t>
              </a:r>
              <a:endParaRPr lang="zh-CN" altLang="en-US" sz="1500" dirty="0">
                <a:solidFill>
                  <a:schemeClr val="tx1">
                    <a:lumMod val="90000"/>
                    <a:lumOff val="10000"/>
                  </a:schemeClr>
                </a:solidFill>
                <a:latin typeface="微软雅黑" panose="020B0503020204020204" pitchFamily="34" charset="-122"/>
                <a:ea typeface="微软雅黑" panose="020B0503020204020204" pitchFamily="34" charset="-122"/>
              </a:endParaRPr>
            </a:p>
          </p:txBody>
        </p:sp>
        <p:sp>
          <p:nvSpPr>
            <p:cNvPr id="32" name="文本框 9"/>
            <p:cNvSpPr txBox="1"/>
            <p:nvPr/>
          </p:nvSpPr>
          <p:spPr>
            <a:xfrm>
              <a:off x="4930289" y="4428472"/>
              <a:ext cx="1567631" cy="230832"/>
            </a:xfrm>
            <a:prstGeom prst="rect">
              <a:avLst/>
            </a:prstGeom>
            <a:noFill/>
          </p:spPr>
          <p:txBody>
            <a:bodyPr wrap="square" lIns="0" tIns="0" rIns="0" bIns="0" rtlCol="0">
              <a:spAutoFit/>
            </a:bodyPr>
            <a:lstStyle/>
            <a:p>
              <a:pPr marL="171450" lvl="1" indent="-171450">
                <a:buFont typeface="Wingdings" panose="05000000000000000000" pitchFamily="2" charset="2"/>
                <a:buChar char="l"/>
              </a:pPr>
              <a:r>
                <a:rPr lang="zh-CN" altLang="en-US" sz="1500" dirty="0">
                  <a:solidFill>
                    <a:schemeClr val="tx1">
                      <a:lumMod val="90000"/>
                      <a:lumOff val="10000"/>
                    </a:schemeClr>
                  </a:solidFill>
                  <a:latin typeface="微软雅黑" panose="020B0503020204020204" pitchFamily="34" charset="-122"/>
                  <a:ea typeface="微软雅黑" panose="020B0503020204020204" pitchFamily="34" charset="-122"/>
                </a:rPr>
                <a:t>配置管理</a:t>
              </a:r>
            </a:p>
          </p:txBody>
        </p:sp>
        <p:sp>
          <p:nvSpPr>
            <p:cNvPr id="33" name="文本框 9"/>
            <p:cNvSpPr txBox="1"/>
            <p:nvPr/>
          </p:nvSpPr>
          <p:spPr>
            <a:xfrm>
              <a:off x="6260018" y="4106290"/>
              <a:ext cx="998757" cy="230832"/>
            </a:xfrm>
            <a:prstGeom prst="rect">
              <a:avLst/>
            </a:prstGeom>
            <a:noFill/>
          </p:spPr>
          <p:txBody>
            <a:bodyPr wrap="square" lIns="0" tIns="0" rIns="0" bIns="0" rtlCol="0">
              <a:spAutoFit/>
            </a:bodyPr>
            <a:lstStyle/>
            <a:p>
              <a:pPr marL="171450" lvl="1" indent="-171450">
                <a:buFont typeface="Wingdings" panose="05000000000000000000" pitchFamily="2" charset="2"/>
                <a:buChar char="l"/>
              </a:pPr>
              <a:r>
                <a:rPr lang="zh-CN" altLang="en-US" sz="1500" dirty="0">
                  <a:solidFill>
                    <a:schemeClr val="tx1">
                      <a:lumMod val="90000"/>
                      <a:lumOff val="10000"/>
                    </a:schemeClr>
                  </a:solidFill>
                  <a:latin typeface="微软雅黑" panose="020B0503020204020204" pitchFamily="34" charset="-122"/>
                  <a:ea typeface="微软雅黑" panose="020B0503020204020204" pitchFamily="34" charset="-122"/>
                </a:rPr>
                <a:t>支持条件</a:t>
              </a:r>
            </a:p>
          </p:txBody>
        </p:sp>
        <p:sp>
          <p:nvSpPr>
            <p:cNvPr id="34" name="文本框 9"/>
            <p:cNvSpPr txBox="1"/>
            <p:nvPr/>
          </p:nvSpPr>
          <p:spPr>
            <a:xfrm>
              <a:off x="6260018" y="4432179"/>
              <a:ext cx="998757" cy="230832"/>
            </a:xfrm>
            <a:prstGeom prst="rect">
              <a:avLst/>
            </a:prstGeom>
            <a:noFill/>
          </p:spPr>
          <p:txBody>
            <a:bodyPr wrap="square" lIns="0" tIns="0" rIns="0" bIns="0" rtlCol="0">
              <a:spAutoFit/>
            </a:bodyPr>
            <a:lstStyle/>
            <a:p>
              <a:pPr marL="171450" lvl="1" indent="-171450">
                <a:buFont typeface="Wingdings" panose="05000000000000000000" pitchFamily="2" charset="2"/>
                <a:buChar char="l"/>
              </a:pPr>
              <a:r>
                <a:rPr lang="zh-CN" altLang="en-US" sz="1500" dirty="0">
                  <a:solidFill>
                    <a:schemeClr val="tx1">
                      <a:lumMod val="90000"/>
                      <a:lumOff val="10000"/>
                    </a:schemeClr>
                  </a:solidFill>
                  <a:latin typeface="微软雅黑" panose="020B0503020204020204" pitchFamily="34" charset="-122"/>
                  <a:ea typeface="微软雅黑" panose="020B0503020204020204" pitchFamily="34" charset="-122"/>
                </a:rPr>
                <a:t>范围</a:t>
              </a:r>
              <a:r>
                <a:rPr lang="zh-CN" altLang="en-US" sz="1500" dirty="0" smtClean="0">
                  <a:solidFill>
                    <a:schemeClr val="tx1">
                      <a:lumMod val="90000"/>
                      <a:lumOff val="10000"/>
                    </a:schemeClr>
                  </a:solidFill>
                  <a:latin typeface="微软雅黑" panose="020B0503020204020204" pitchFamily="34" charset="-122"/>
                  <a:ea typeface="微软雅黑" panose="020B0503020204020204" pitchFamily="34" charset="-122"/>
                </a:rPr>
                <a:t>管理</a:t>
              </a:r>
              <a:endParaRPr lang="en-US" altLang="zh-CN" sz="1500" dirty="0" smtClean="0">
                <a:solidFill>
                  <a:schemeClr val="tx1">
                    <a:lumMod val="90000"/>
                    <a:lumOff val="10000"/>
                  </a:schemeClr>
                </a:solidFill>
                <a:latin typeface="微软雅黑" panose="020B0503020204020204" pitchFamily="34" charset="-122"/>
                <a:ea typeface="微软雅黑" panose="020B0503020204020204" pitchFamily="34" charset="-122"/>
              </a:endParaRPr>
            </a:p>
          </p:txBody>
        </p:sp>
      </p:grpSp>
      <p:cxnSp>
        <p:nvCxnSpPr>
          <p:cNvPr id="35" name="直接连接符 34"/>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文本框 9"/>
          <p:cNvSpPr txBox="1"/>
          <p:nvPr/>
        </p:nvSpPr>
        <p:spPr>
          <a:xfrm>
            <a:off x="4773130" y="4641868"/>
            <a:ext cx="998757" cy="230832"/>
          </a:xfrm>
          <a:prstGeom prst="rect">
            <a:avLst/>
          </a:prstGeom>
          <a:noFill/>
        </p:spPr>
        <p:txBody>
          <a:bodyPr wrap="square" lIns="0" tIns="0" rIns="0" bIns="0" rtlCol="0">
            <a:spAutoFit/>
          </a:bodyPr>
          <a:lstStyle/>
          <a:p>
            <a:pPr marL="171450" lvl="1" indent="-171450">
              <a:buFont typeface="Wingdings" panose="05000000000000000000" pitchFamily="2" charset="2"/>
              <a:buChar char="l"/>
            </a:pPr>
            <a:r>
              <a:rPr lang="zh-CN" altLang="en-US" sz="1500" dirty="0">
                <a:solidFill>
                  <a:schemeClr val="tx1">
                    <a:lumMod val="90000"/>
                    <a:lumOff val="10000"/>
                  </a:schemeClr>
                </a:solidFill>
                <a:latin typeface="微软雅黑" panose="020B0503020204020204" pitchFamily="34" charset="-122"/>
                <a:ea typeface="微软雅黑" panose="020B0503020204020204" pitchFamily="34" charset="-122"/>
              </a:rPr>
              <a:t>时间管理</a:t>
            </a:r>
          </a:p>
        </p:txBody>
      </p:sp>
      <p:sp>
        <p:nvSpPr>
          <p:cNvPr id="37" name="文本框 9"/>
          <p:cNvSpPr txBox="1"/>
          <p:nvPr/>
        </p:nvSpPr>
        <p:spPr>
          <a:xfrm>
            <a:off x="6102858" y="4658476"/>
            <a:ext cx="998757" cy="230832"/>
          </a:xfrm>
          <a:prstGeom prst="rect">
            <a:avLst/>
          </a:prstGeom>
          <a:noFill/>
        </p:spPr>
        <p:txBody>
          <a:bodyPr wrap="square" lIns="0" tIns="0" rIns="0" bIns="0" rtlCol="0">
            <a:spAutoFit/>
          </a:bodyPr>
          <a:lstStyle/>
          <a:p>
            <a:pPr marL="171450" lvl="1" indent="-171450">
              <a:buFont typeface="Wingdings" panose="05000000000000000000" pitchFamily="2" charset="2"/>
              <a:buChar char="l"/>
            </a:pPr>
            <a:r>
              <a:rPr lang="zh-CN" altLang="en-US" sz="1500" dirty="0">
                <a:solidFill>
                  <a:schemeClr val="tx1">
                    <a:lumMod val="90000"/>
                    <a:lumOff val="10000"/>
                  </a:schemeClr>
                </a:solidFill>
                <a:latin typeface="微软雅黑" panose="020B0503020204020204" pitchFamily="34" charset="-122"/>
                <a:ea typeface="微软雅黑" panose="020B0503020204020204" pitchFamily="34" charset="-122"/>
              </a:rPr>
              <a:t>成本管理</a:t>
            </a:r>
          </a:p>
        </p:txBody>
      </p:sp>
      <p:sp>
        <p:nvSpPr>
          <p:cNvPr id="38" name="文本框 9"/>
          <p:cNvSpPr txBox="1"/>
          <p:nvPr/>
        </p:nvSpPr>
        <p:spPr>
          <a:xfrm>
            <a:off x="4773129" y="4944331"/>
            <a:ext cx="998757" cy="230832"/>
          </a:xfrm>
          <a:prstGeom prst="rect">
            <a:avLst/>
          </a:prstGeom>
          <a:noFill/>
        </p:spPr>
        <p:txBody>
          <a:bodyPr wrap="square" lIns="0" tIns="0" rIns="0" bIns="0" rtlCol="0">
            <a:spAutoFit/>
          </a:bodyPr>
          <a:lstStyle/>
          <a:p>
            <a:pPr marL="171450" lvl="1" indent="-171450">
              <a:buFont typeface="Wingdings" panose="05000000000000000000" pitchFamily="2" charset="2"/>
              <a:buChar char="l"/>
            </a:pPr>
            <a:r>
              <a:rPr lang="zh-CN" altLang="en-US" sz="1500" dirty="0">
                <a:solidFill>
                  <a:schemeClr val="tx1">
                    <a:lumMod val="90000"/>
                    <a:lumOff val="10000"/>
                  </a:schemeClr>
                </a:solidFill>
                <a:latin typeface="微软雅黑" panose="020B0503020204020204" pitchFamily="34" charset="-122"/>
                <a:ea typeface="微软雅黑" panose="020B0503020204020204" pitchFamily="34" charset="-122"/>
              </a:rPr>
              <a:t>质量管理</a:t>
            </a:r>
          </a:p>
        </p:txBody>
      </p:sp>
      <p:sp>
        <p:nvSpPr>
          <p:cNvPr id="39" name="文本框 9"/>
          <p:cNvSpPr txBox="1"/>
          <p:nvPr/>
        </p:nvSpPr>
        <p:spPr>
          <a:xfrm>
            <a:off x="6102858" y="4944331"/>
            <a:ext cx="1332930" cy="230832"/>
          </a:xfrm>
          <a:prstGeom prst="rect">
            <a:avLst/>
          </a:prstGeom>
          <a:noFill/>
        </p:spPr>
        <p:txBody>
          <a:bodyPr wrap="square" lIns="0" tIns="0" rIns="0" bIns="0" rtlCol="0">
            <a:spAutoFit/>
          </a:bodyPr>
          <a:lstStyle/>
          <a:p>
            <a:pPr marL="171450" lvl="1" indent="-171450">
              <a:buFont typeface="Wingdings" panose="05000000000000000000" pitchFamily="2" charset="2"/>
              <a:buChar char="l"/>
            </a:pPr>
            <a:r>
              <a:rPr lang="zh-CN" altLang="en-US" sz="1500" dirty="0">
                <a:solidFill>
                  <a:schemeClr val="tx1">
                    <a:lumMod val="90000"/>
                    <a:lumOff val="10000"/>
                  </a:schemeClr>
                </a:solidFill>
                <a:latin typeface="微软雅黑" panose="020B0503020204020204" pitchFamily="34" charset="-122"/>
                <a:ea typeface="微软雅黑" panose="020B0503020204020204" pitchFamily="34" charset="-122"/>
              </a:rPr>
              <a:t>人力资源管理</a:t>
            </a:r>
          </a:p>
        </p:txBody>
      </p:sp>
      <p:sp>
        <p:nvSpPr>
          <p:cNvPr id="40" name="文本框 9"/>
          <p:cNvSpPr txBox="1"/>
          <p:nvPr/>
        </p:nvSpPr>
        <p:spPr>
          <a:xfrm>
            <a:off x="4773129" y="5246794"/>
            <a:ext cx="998757" cy="230832"/>
          </a:xfrm>
          <a:prstGeom prst="rect">
            <a:avLst/>
          </a:prstGeom>
          <a:noFill/>
        </p:spPr>
        <p:txBody>
          <a:bodyPr wrap="square" lIns="0" tIns="0" rIns="0" bIns="0" rtlCol="0">
            <a:spAutoFit/>
          </a:bodyPr>
          <a:lstStyle/>
          <a:p>
            <a:pPr marL="171450" lvl="1" indent="-171450">
              <a:buFont typeface="Wingdings" panose="05000000000000000000" pitchFamily="2" charset="2"/>
              <a:buChar char="l"/>
            </a:pPr>
            <a:r>
              <a:rPr lang="zh-CN" altLang="en-US" sz="1500" dirty="0">
                <a:solidFill>
                  <a:schemeClr val="tx1">
                    <a:lumMod val="90000"/>
                    <a:lumOff val="10000"/>
                  </a:schemeClr>
                </a:solidFill>
                <a:latin typeface="微软雅黑" panose="020B0503020204020204" pitchFamily="34" charset="-122"/>
                <a:ea typeface="微软雅黑" panose="020B0503020204020204" pitchFamily="34" charset="-122"/>
              </a:rPr>
              <a:t>沟通管理</a:t>
            </a:r>
          </a:p>
        </p:txBody>
      </p:sp>
      <p:sp>
        <p:nvSpPr>
          <p:cNvPr id="41" name="文本框 9"/>
          <p:cNvSpPr txBox="1"/>
          <p:nvPr/>
        </p:nvSpPr>
        <p:spPr>
          <a:xfrm>
            <a:off x="6102858" y="5246794"/>
            <a:ext cx="998757" cy="230832"/>
          </a:xfrm>
          <a:prstGeom prst="rect">
            <a:avLst/>
          </a:prstGeom>
          <a:noFill/>
        </p:spPr>
        <p:txBody>
          <a:bodyPr wrap="square" lIns="0" tIns="0" rIns="0" bIns="0" rtlCol="0">
            <a:spAutoFit/>
          </a:bodyPr>
          <a:lstStyle/>
          <a:p>
            <a:pPr marL="171450" lvl="1" indent="-171450">
              <a:buFont typeface="Wingdings" panose="05000000000000000000" pitchFamily="2" charset="2"/>
              <a:buChar char="l"/>
            </a:pPr>
            <a:r>
              <a:rPr lang="zh-CN" altLang="en-US" sz="1500" dirty="0" smtClean="0">
                <a:solidFill>
                  <a:schemeClr val="tx1">
                    <a:lumMod val="90000"/>
                    <a:lumOff val="10000"/>
                  </a:schemeClr>
                </a:solidFill>
                <a:latin typeface="微软雅黑" panose="020B0503020204020204" pitchFamily="34" charset="-122"/>
                <a:ea typeface="微软雅黑" panose="020B0503020204020204" pitchFamily="34" charset="-122"/>
              </a:rPr>
              <a:t>风险管理</a:t>
            </a:r>
            <a:endParaRPr lang="zh-CN" altLang="en-US" sz="1500" dirty="0">
              <a:solidFill>
                <a:schemeClr val="tx1">
                  <a:lumMod val="90000"/>
                  <a:lumOff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79692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p:nvPr/>
        </p:nvSpPr>
        <p:spPr>
          <a:xfrm>
            <a:off x="1110199" y="1630245"/>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548345" y="1097011"/>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65341" y="2917316"/>
            <a:ext cx="2452347" cy="769441"/>
          </a:xfrm>
          <a:prstGeom prst="rect">
            <a:avLst/>
          </a:prstGeom>
          <a:noFill/>
        </p:spPr>
        <p:txBody>
          <a:bodyPr wrap="square" rtlCol="0">
            <a:spAutoFit/>
          </a:bodyPr>
          <a:lstStyle/>
          <a:p>
            <a:pPr algn="ctr"/>
            <a:r>
              <a:rPr lang="zh-CN" altLang="en-US" sz="4400" b="1" dirty="0" smtClean="0"/>
              <a:t>实施计划</a:t>
            </a:r>
            <a:endParaRPr lang="zh-CN" altLang="en-US" sz="4400" b="1" dirty="0"/>
          </a:p>
        </p:txBody>
      </p:sp>
      <p:sp>
        <p:nvSpPr>
          <p:cNvPr id="7" name="正五边形 6"/>
          <p:cNvSpPr/>
          <p:nvPr/>
        </p:nvSpPr>
        <p:spPr>
          <a:xfrm>
            <a:off x="3986132" y="1450820"/>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chemeClr val="tx1"/>
                </a:solidFill>
              </a:rPr>
              <a:t>1</a:t>
            </a:r>
            <a:endParaRPr lang="zh-CN" altLang="en-US" sz="4400" b="1" dirty="0">
              <a:solidFill>
                <a:schemeClr val="tx1"/>
              </a:solidFill>
            </a:endParaRPr>
          </a:p>
        </p:txBody>
      </p:sp>
      <p:cxnSp>
        <p:nvCxnSpPr>
          <p:cNvPr id="20" name="直接连接符 19"/>
          <p:cNvCxnSpPr>
            <a:endCxn id="27" idx="0"/>
          </p:cNvCxnSpPr>
          <p:nvPr/>
        </p:nvCxnSpPr>
        <p:spPr>
          <a:xfrm flipH="1">
            <a:off x="7119257" y="1222310"/>
            <a:ext cx="1" cy="2175299"/>
          </a:xfrm>
          <a:prstGeom prst="line">
            <a:avLst/>
          </a:prstGeom>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7066974" y="1222309"/>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7641772" y="1095959"/>
            <a:ext cx="4378122"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1.1-</a:t>
            </a:r>
            <a:r>
              <a:rPr lang="zh-CN" altLang="en-US" sz="2400" dirty="0">
                <a:latin typeface="华文行楷" pitchFamily="2" charset="-122"/>
                <a:ea typeface="华文行楷" pitchFamily="2" charset="-122"/>
              </a:rPr>
              <a:t>工作任务的分解与人员分工</a:t>
            </a:r>
          </a:p>
        </p:txBody>
      </p:sp>
      <p:sp>
        <p:nvSpPr>
          <p:cNvPr id="23" name="椭圆 22"/>
          <p:cNvSpPr/>
          <p:nvPr/>
        </p:nvSpPr>
        <p:spPr>
          <a:xfrm>
            <a:off x="7066974" y="1953206"/>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7641772" y="1780689"/>
            <a:ext cx="1277914"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1.2-</a:t>
            </a:r>
            <a:r>
              <a:rPr lang="zh-CN" altLang="en-US" sz="2400" dirty="0" smtClean="0">
                <a:latin typeface="华文行楷" pitchFamily="2" charset="-122"/>
                <a:ea typeface="华文行楷" pitchFamily="2" charset="-122"/>
              </a:rPr>
              <a:t>进度</a:t>
            </a:r>
            <a:endParaRPr lang="zh-CN" altLang="en-US" sz="2400" dirty="0">
              <a:latin typeface="华文行楷" pitchFamily="2" charset="-122"/>
              <a:ea typeface="华文行楷" pitchFamily="2" charset="-122"/>
            </a:endParaRPr>
          </a:p>
        </p:txBody>
      </p:sp>
      <p:sp>
        <p:nvSpPr>
          <p:cNvPr id="25" name="椭圆 24"/>
          <p:cNvSpPr/>
          <p:nvPr/>
        </p:nvSpPr>
        <p:spPr>
          <a:xfrm>
            <a:off x="7066974" y="2684104"/>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7641772" y="2511587"/>
            <a:ext cx="1300356"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1.3-</a:t>
            </a:r>
            <a:r>
              <a:rPr lang="zh-CN" altLang="en-US" sz="2400" dirty="0" smtClean="0">
                <a:latin typeface="华文行楷" pitchFamily="2" charset="-122"/>
                <a:ea typeface="华文行楷" pitchFamily="2" charset="-122"/>
              </a:rPr>
              <a:t>预算</a:t>
            </a:r>
            <a:endParaRPr lang="zh-CN" altLang="en-US" sz="2400" dirty="0">
              <a:latin typeface="华文行楷" pitchFamily="2" charset="-122"/>
              <a:ea typeface="华文行楷" pitchFamily="2" charset="-122"/>
            </a:endParaRPr>
          </a:p>
        </p:txBody>
      </p:sp>
      <p:sp>
        <p:nvSpPr>
          <p:cNvPr id="27" name="椭圆 26"/>
          <p:cNvSpPr/>
          <p:nvPr/>
        </p:nvSpPr>
        <p:spPr>
          <a:xfrm>
            <a:off x="7060941" y="3397609"/>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7641772" y="3225092"/>
            <a:ext cx="1890261"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1.4-</a:t>
            </a:r>
            <a:r>
              <a:rPr lang="zh-CN" altLang="en-US" sz="2400" dirty="0">
                <a:latin typeface="华文行楷" pitchFamily="2" charset="-122"/>
                <a:ea typeface="华文行楷" pitchFamily="2" charset="-122"/>
              </a:rPr>
              <a:t>关键</a:t>
            </a:r>
            <a:r>
              <a:rPr lang="zh-CN" altLang="en-US" sz="2400" dirty="0" smtClean="0">
                <a:latin typeface="华文行楷" pitchFamily="2" charset="-122"/>
                <a:ea typeface="华文行楷" pitchFamily="2" charset="-122"/>
              </a:rPr>
              <a:t>问题</a:t>
            </a:r>
            <a:endParaRPr lang="zh-CN" altLang="en-US" sz="2400" dirty="0">
              <a:latin typeface="华文行楷" pitchFamily="2" charset="-122"/>
              <a:ea typeface="华文行楷" pitchFamily="2" charset="-122"/>
            </a:endParaRPr>
          </a:p>
        </p:txBody>
      </p:sp>
    </p:spTree>
    <p:extLst>
      <p:ext uri="{BB962C8B-B14F-4D97-AF65-F5344CB8AC3E}">
        <p14:creationId xmlns:p14="http://schemas.microsoft.com/office/powerpoint/2010/main" val="8238174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B0F0">
            <a:alpha val="38000"/>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1484</TotalTime>
  <Words>4704</Words>
  <Application>Microsoft Office PowerPoint</Application>
  <PresentationFormat>自定义</PresentationFormat>
  <Paragraphs>1077</Paragraphs>
  <Slides>79</Slides>
  <Notes>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79</vt:i4>
      </vt:variant>
    </vt:vector>
  </HeadingPairs>
  <TitlesOfParts>
    <vt:vector size="82" baseType="lpstr">
      <vt:lpstr>Office 主题</vt:lpstr>
      <vt:lpstr>Microsoft Word 文档</vt:lpstr>
      <vt:lpstr>工作表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林夜</dc:creator>
  <cp:lastModifiedBy>陈安侍</cp:lastModifiedBy>
  <cp:revision>287</cp:revision>
  <dcterms:created xsi:type="dcterms:W3CDTF">2014-10-16T06:53:00Z</dcterms:created>
  <dcterms:modified xsi:type="dcterms:W3CDTF">2018-11-27T13:30:03Z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