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handoutMasterIdLst>
    <p:handoutMasterId r:id="rId78"/>
  </p:handoutMasterIdLst>
  <p:sldIdLst>
    <p:sldId id="256" r:id="rId2"/>
    <p:sldId id="257" r:id="rId3"/>
    <p:sldId id="280" r:id="rId4"/>
    <p:sldId id="263" r:id="rId5"/>
    <p:sldId id="258" r:id="rId6"/>
    <p:sldId id="316" r:id="rId7"/>
    <p:sldId id="288" r:id="rId8"/>
    <p:sldId id="289" r:id="rId9"/>
    <p:sldId id="317" r:id="rId10"/>
    <p:sldId id="286" r:id="rId11"/>
    <p:sldId id="290" r:id="rId12"/>
    <p:sldId id="287" r:id="rId13"/>
    <p:sldId id="318" r:id="rId14"/>
    <p:sldId id="297" r:id="rId15"/>
    <p:sldId id="298" r:id="rId16"/>
    <p:sldId id="262" r:id="rId17"/>
    <p:sldId id="320" r:id="rId18"/>
    <p:sldId id="322" r:id="rId19"/>
    <p:sldId id="321" r:id="rId20"/>
    <p:sldId id="323" r:id="rId21"/>
    <p:sldId id="299" r:id="rId22"/>
    <p:sldId id="324" r:id="rId23"/>
    <p:sldId id="325" r:id="rId24"/>
    <p:sldId id="300" r:id="rId25"/>
    <p:sldId id="326" r:id="rId26"/>
    <p:sldId id="285" r:id="rId27"/>
    <p:sldId id="335" r:id="rId28"/>
    <p:sldId id="292" r:id="rId29"/>
    <p:sldId id="336" r:id="rId30"/>
    <p:sldId id="337" r:id="rId31"/>
    <p:sldId id="338" r:id="rId32"/>
    <p:sldId id="339" r:id="rId33"/>
    <p:sldId id="259" r:id="rId34"/>
    <p:sldId id="301" r:id="rId35"/>
    <p:sldId id="340" r:id="rId36"/>
    <p:sldId id="327" r:id="rId37"/>
    <p:sldId id="328" r:id="rId38"/>
    <p:sldId id="329" r:id="rId39"/>
    <p:sldId id="341" r:id="rId40"/>
    <p:sldId id="331" r:id="rId41"/>
    <p:sldId id="332" r:id="rId42"/>
    <p:sldId id="333" r:id="rId43"/>
    <p:sldId id="334" r:id="rId44"/>
    <p:sldId id="344" r:id="rId45"/>
    <p:sldId id="342" r:id="rId46"/>
    <p:sldId id="303" r:id="rId47"/>
    <p:sldId id="345" r:id="rId48"/>
    <p:sldId id="346" r:id="rId49"/>
    <p:sldId id="304" r:id="rId50"/>
    <p:sldId id="348" r:id="rId51"/>
    <p:sldId id="353" r:id="rId52"/>
    <p:sldId id="351" r:id="rId53"/>
    <p:sldId id="352" r:id="rId54"/>
    <p:sldId id="354" r:id="rId55"/>
    <p:sldId id="355" r:id="rId56"/>
    <p:sldId id="356" r:id="rId57"/>
    <p:sldId id="357" r:id="rId58"/>
    <p:sldId id="358" r:id="rId59"/>
    <p:sldId id="359" r:id="rId60"/>
    <p:sldId id="361" r:id="rId61"/>
    <p:sldId id="360" r:id="rId62"/>
    <p:sldId id="362" r:id="rId63"/>
    <p:sldId id="363" r:id="rId64"/>
    <p:sldId id="364" r:id="rId65"/>
    <p:sldId id="365" r:id="rId66"/>
    <p:sldId id="366" r:id="rId67"/>
    <p:sldId id="367" r:id="rId68"/>
    <p:sldId id="368" r:id="rId69"/>
    <p:sldId id="369" r:id="rId70"/>
    <p:sldId id="370" r:id="rId71"/>
    <p:sldId id="371" r:id="rId72"/>
    <p:sldId id="372" r:id="rId73"/>
    <p:sldId id="373" r:id="rId74"/>
    <p:sldId id="374" r:id="rId75"/>
    <p:sldId id="279" r:id="rId7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9D9D9"/>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4" autoAdjust="0"/>
    <p:restoredTop sz="94660"/>
  </p:normalViewPr>
  <p:slideViewPr>
    <p:cSldViewPr snapToGrid="0">
      <p:cViewPr varScale="1">
        <p:scale>
          <a:sx n="82" d="100"/>
          <a:sy n="82" d="100"/>
        </p:scale>
        <p:origin x="-662" y="-86"/>
      </p:cViewPr>
      <p:guideLst>
        <p:guide orient="horz" pos="2160"/>
        <p:guide pos="3840"/>
      </p:guideLst>
    </p:cSldViewPr>
  </p:slideViewPr>
  <p:notesTextViewPr>
    <p:cViewPr>
      <p:scale>
        <a:sx n="1" d="1"/>
        <a:sy n="1" d="1"/>
      </p:scale>
      <p:origin x="0" y="0"/>
    </p:cViewPr>
  </p:notesTextViewPr>
  <p:sorterViewPr>
    <p:cViewPr>
      <p:scale>
        <a:sx n="100" d="100"/>
        <a:sy n="100" d="100"/>
      </p:scale>
      <p:origin x="0" y="-64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2018/11/20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276753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2018/11/20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89396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32</a:t>
            </a:fld>
            <a:endParaRPr lang="zh-CN" altLang="en-US"/>
          </a:p>
        </p:txBody>
      </p:sp>
    </p:spTree>
    <p:extLst>
      <p:ext uri="{BB962C8B-B14F-4D97-AF65-F5344CB8AC3E}">
        <p14:creationId xmlns:p14="http://schemas.microsoft.com/office/powerpoint/2010/main" val="313371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48</a:t>
            </a:fld>
            <a:endParaRPr lang="zh-CN" altLang="en-US"/>
          </a:p>
        </p:txBody>
      </p:sp>
    </p:spTree>
    <p:extLst>
      <p:ext uri="{BB962C8B-B14F-4D97-AF65-F5344CB8AC3E}">
        <p14:creationId xmlns:p14="http://schemas.microsoft.com/office/powerpoint/2010/main" val="3789995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49</a:t>
            </a:fld>
            <a:endParaRPr lang="zh-CN" altLang="en-US"/>
          </a:p>
        </p:txBody>
      </p:sp>
    </p:spTree>
    <p:extLst>
      <p:ext uri="{BB962C8B-B14F-4D97-AF65-F5344CB8AC3E}">
        <p14:creationId xmlns:p14="http://schemas.microsoft.com/office/powerpoint/2010/main" val="1331527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50</a:t>
            </a:fld>
            <a:endParaRPr lang="zh-CN" altLang="en-US"/>
          </a:p>
        </p:txBody>
      </p:sp>
    </p:spTree>
    <p:extLst>
      <p:ext uri="{BB962C8B-B14F-4D97-AF65-F5344CB8AC3E}">
        <p14:creationId xmlns:p14="http://schemas.microsoft.com/office/powerpoint/2010/main" val="1370683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7F14C9D-4C0D-4472-AE75-C7D0372CBDB7}" type="datetimeFigureOut">
              <a:rPr lang="zh-CN" altLang="en-US" smtClean="0"/>
              <a:t>2018/11/20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77552A-FC76-4CE8-B2DB-7E656B645C1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7F14C9D-4C0D-4472-AE75-C7D0372CBDB7}" type="datetimeFigureOut">
              <a:rPr lang="zh-CN" altLang="en-US" smtClean="0"/>
              <a:t>2018/11/20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77552A-FC76-4CE8-B2DB-7E656B645C1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7F14C9D-4C0D-4472-AE75-C7D0372CBDB7}" type="datetimeFigureOut">
              <a:rPr lang="zh-CN" altLang="en-US" smtClean="0"/>
              <a:t>2018/11/20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77552A-FC76-4CE8-B2DB-7E656B645C1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7F14C9D-4C0D-4472-AE75-C7D0372CBDB7}" type="datetimeFigureOut">
              <a:rPr lang="zh-CN" altLang="en-US" smtClean="0"/>
              <a:t>2018/11/20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77552A-FC76-4CE8-B2DB-7E656B645C1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7F14C9D-4C0D-4472-AE75-C7D0372CBDB7}" type="datetimeFigureOut">
              <a:rPr lang="zh-CN" altLang="en-US" smtClean="0"/>
              <a:t>2018/11/20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77552A-FC76-4CE8-B2DB-7E656B645C1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7F14C9D-4C0D-4472-AE75-C7D0372CBDB7}" type="datetimeFigureOut">
              <a:rPr lang="zh-CN" altLang="en-US" smtClean="0"/>
              <a:t>2018/11/20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77552A-FC76-4CE8-B2DB-7E656B645C1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7F14C9D-4C0D-4472-AE75-C7D0372CBDB7}" type="datetimeFigureOut">
              <a:rPr lang="zh-CN" altLang="en-US" smtClean="0"/>
              <a:t>2018/11/20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C77552A-FC76-4CE8-B2DB-7E656B645C1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7F14C9D-4C0D-4472-AE75-C7D0372CBDB7}" type="datetimeFigureOut">
              <a:rPr lang="zh-CN" altLang="en-US" smtClean="0"/>
              <a:t>2018/11/20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C77552A-FC76-4CE8-B2DB-7E656B645C1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7F14C9D-4C0D-4472-AE75-C7D0372CBDB7}" type="datetimeFigureOut">
              <a:rPr lang="zh-CN" altLang="en-US" smtClean="0"/>
              <a:t>2018/11/20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C77552A-FC76-4CE8-B2DB-7E656B645C1B}" type="slidenum">
              <a:rPr lang="zh-CN" altLang="en-US" smtClean="0"/>
              <a:t>‹#›</a:t>
            </a:fld>
            <a:endParaRPr lang="zh-CN" altLang="en-US"/>
          </a:p>
        </p:txBody>
      </p:sp>
      <p:pic>
        <p:nvPicPr>
          <p:cNvPr id="5" name="图片 4"/>
          <p:cNvPicPr>
            <a:picLocks noChangeAspect="1"/>
          </p:cNvPicPr>
          <p:nvPr userDrawn="1"/>
        </p:nvPicPr>
        <p:blipFill>
          <a:blip r:embed="rId2">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tretch>
            <a:fillRect/>
          </a:stretch>
        </p:blipFill>
        <p:spPr>
          <a:xfrm>
            <a:off x="0" y="-297"/>
            <a:ext cx="12192000" cy="6858594"/>
          </a:xfrm>
          <a:prstGeom prst="rect">
            <a:avLst/>
          </a:prstGeom>
        </p:spPr>
      </p:pic>
      <p:sp>
        <p:nvSpPr>
          <p:cNvPr id="6" name="矩形 5"/>
          <p:cNvSpPr/>
          <p:nvPr userDrawn="1"/>
        </p:nvSpPr>
        <p:spPr>
          <a:xfrm>
            <a:off x="0" y="-297"/>
            <a:ext cx="12192000" cy="6858594"/>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7F14C9D-4C0D-4472-AE75-C7D0372CBDB7}" type="datetimeFigureOut">
              <a:rPr lang="zh-CN" altLang="en-US" smtClean="0"/>
              <a:t>2018/11/20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77552A-FC76-4CE8-B2DB-7E656B645C1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7F14C9D-4C0D-4472-AE75-C7D0372CBDB7}" type="datetimeFigureOut">
              <a:rPr lang="zh-CN" altLang="en-US" smtClean="0"/>
              <a:t>2018/11/20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77552A-FC76-4CE8-B2DB-7E656B645C1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F14C9D-4C0D-4472-AE75-C7D0372CBDB7}" type="datetimeFigureOut">
              <a:rPr lang="zh-CN" altLang="en-US" smtClean="0"/>
              <a:t>2018/11/20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77552A-FC76-4CE8-B2DB-7E656B645C1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6.gif"/><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6.gif"/><Relationship Id="rId7" Type="http://schemas.openxmlformats.org/officeDocument/2006/relationships/image" Target="../media/image13.e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2.emf"/><Relationship Id="rId4" Type="http://schemas.openxmlformats.org/officeDocument/2006/relationships/oleObject" Target="../embeddings/oleObject1.bin"/></Relationships>
</file>

<file path=ppt/slides/_rels/slide6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五边形 9"/>
          <p:cNvSpPr/>
          <p:nvPr/>
        </p:nvSpPr>
        <p:spPr>
          <a:xfrm flipV="1">
            <a:off x="-506546" y="-377370"/>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正五边形 10"/>
          <p:cNvSpPr/>
          <p:nvPr/>
        </p:nvSpPr>
        <p:spPr>
          <a:xfrm flipV="1">
            <a:off x="0" y="-377370"/>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正五边形 12"/>
          <p:cNvSpPr/>
          <p:nvPr/>
        </p:nvSpPr>
        <p:spPr>
          <a:xfrm flipV="1">
            <a:off x="1137192" y="-130627"/>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正五边形 13"/>
          <p:cNvSpPr/>
          <p:nvPr/>
        </p:nvSpPr>
        <p:spPr>
          <a:xfrm flipV="1">
            <a:off x="1514565" y="-341083"/>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正五边形 15"/>
          <p:cNvSpPr/>
          <p:nvPr/>
        </p:nvSpPr>
        <p:spPr>
          <a:xfrm flipV="1">
            <a:off x="4225819" y="-478744"/>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正五边形 16"/>
          <p:cNvSpPr/>
          <p:nvPr/>
        </p:nvSpPr>
        <p:spPr>
          <a:xfrm flipV="1">
            <a:off x="2838256" y="-377370"/>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正五边形 18"/>
          <p:cNvSpPr/>
          <p:nvPr/>
        </p:nvSpPr>
        <p:spPr>
          <a:xfrm flipV="1">
            <a:off x="3786047" y="-558345"/>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正五边形 19"/>
          <p:cNvSpPr/>
          <p:nvPr/>
        </p:nvSpPr>
        <p:spPr>
          <a:xfrm>
            <a:off x="1210916" y="1757138"/>
            <a:ext cx="3290884" cy="3134176"/>
          </a:xfrm>
          <a:prstGeom prst="pentagon">
            <a:avLst/>
          </a:pr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649063" y="1222037"/>
            <a:ext cx="4414590" cy="4204372"/>
          </a:xfrm>
          <a:custGeom>
            <a:avLst/>
            <a:gdLst>
              <a:gd name="connsiteX0" fmla="*/ 1815747 w 3631494"/>
              <a:gd name="connsiteY0" fmla="*/ 277315 h 3458565"/>
              <a:gd name="connsiteX1" fmla="*/ 284084 w 3631494"/>
              <a:gd name="connsiteY1" fmla="*/ 1391683 h 3458565"/>
              <a:gd name="connsiteX2" fmla="*/ 869127 w 3631494"/>
              <a:gd name="connsiteY2" fmla="*/ 3194768 h 3458565"/>
              <a:gd name="connsiteX3" fmla="*/ 2762367 w 3631494"/>
              <a:gd name="connsiteY3" fmla="*/ 3194768 h 3458565"/>
              <a:gd name="connsiteX4" fmla="*/ 3347410 w 3631494"/>
              <a:gd name="connsiteY4" fmla="*/ 1391683 h 3458565"/>
              <a:gd name="connsiteX5" fmla="*/ 1815747 w 3631494"/>
              <a:gd name="connsiteY5" fmla="*/ 0 h 3458565"/>
              <a:gd name="connsiteX6" fmla="*/ 3631494 w 3631494"/>
              <a:gd name="connsiteY6" fmla="*/ 1321054 h 3458565"/>
              <a:gd name="connsiteX7" fmla="*/ 2937940 w 3631494"/>
              <a:gd name="connsiteY7" fmla="*/ 3458565 h 3458565"/>
              <a:gd name="connsiteX8" fmla="*/ 693554 w 3631494"/>
              <a:gd name="connsiteY8" fmla="*/ 3458565 h 3458565"/>
              <a:gd name="connsiteX9" fmla="*/ 0 w 3631494"/>
              <a:gd name="connsiteY9" fmla="*/ 1321054 h 345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1494" h="3458565">
                <a:moveTo>
                  <a:pt x="1815747" y="277315"/>
                </a:moveTo>
                <a:lnTo>
                  <a:pt x="284084" y="1391683"/>
                </a:lnTo>
                <a:lnTo>
                  <a:pt x="869127" y="3194768"/>
                </a:lnTo>
                <a:lnTo>
                  <a:pt x="2762367" y="3194768"/>
                </a:lnTo>
                <a:lnTo>
                  <a:pt x="3347410" y="1391683"/>
                </a:lnTo>
                <a:close/>
                <a:moveTo>
                  <a:pt x="1815747" y="0"/>
                </a:moveTo>
                <a:lnTo>
                  <a:pt x="3631494" y="1321054"/>
                </a:lnTo>
                <a:lnTo>
                  <a:pt x="2937940" y="3458565"/>
                </a:lnTo>
                <a:lnTo>
                  <a:pt x="693554" y="3458565"/>
                </a:lnTo>
                <a:lnTo>
                  <a:pt x="0" y="1321054"/>
                </a:lnTo>
                <a:close/>
              </a:path>
            </a:pathLst>
          </a:cu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1816043" y="2508003"/>
            <a:ext cx="2080629" cy="1106170"/>
          </a:xfrm>
          <a:prstGeom prst="rect">
            <a:avLst/>
          </a:prstGeom>
          <a:noFill/>
        </p:spPr>
        <p:txBody>
          <a:bodyPr wrap="square" rtlCol="0">
            <a:spAutoFit/>
          </a:bodyPr>
          <a:lstStyle/>
          <a:p>
            <a:pPr algn="ctr"/>
            <a:r>
              <a:rPr lang="en-US" altLang="zh-CN" sz="6600" b="1" dirty="0"/>
              <a:t>2018</a:t>
            </a:r>
            <a:endParaRPr lang="zh-CN" altLang="en-US" sz="6600" b="1" dirty="0"/>
          </a:p>
        </p:txBody>
      </p:sp>
      <p:sp>
        <p:nvSpPr>
          <p:cNvPr id="26" name="文本框 25"/>
          <p:cNvSpPr txBox="1"/>
          <p:nvPr/>
        </p:nvSpPr>
        <p:spPr>
          <a:xfrm>
            <a:off x="1816043" y="3615999"/>
            <a:ext cx="2080629" cy="584775"/>
          </a:xfrm>
          <a:prstGeom prst="rect">
            <a:avLst/>
          </a:prstGeom>
          <a:noFill/>
        </p:spPr>
        <p:txBody>
          <a:bodyPr wrap="square" rtlCol="0">
            <a:spAutoFit/>
          </a:bodyPr>
          <a:lstStyle/>
          <a:p>
            <a:pPr algn="ctr"/>
            <a:r>
              <a:rPr lang="en-US" altLang="zh-CN" sz="3200" dirty="0"/>
              <a:t>9</a:t>
            </a:r>
            <a:r>
              <a:rPr lang="zh-CN" altLang="en-US" sz="3200" dirty="0"/>
              <a:t>月</a:t>
            </a:r>
            <a:r>
              <a:rPr lang="en-US" altLang="zh-CN" sz="3200" dirty="0"/>
              <a:t>28</a:t>
            </a:r>
            <a:r>
              <a:rPr lang="zh-CN" altLang="en-US" sz="3200" dirty="0"/>
              <a:t>日</a:t>
            </a:r>
          </a:p>
        </p:txBody>
      </p:sp>
      <p:sp>
        <p:nvSpPr>
          <p:cNvPr id="27" name="正五边形 26"/>
          <p:cNvSpPr/>
          <p:nvPr/>
        </p:nvSpPr>
        <p:spPr>
          <a:xfrm>
            <a:off x="6609591" y="5919787"/>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正五边形 27"/>
          <p:cNvSpPr/>
          <p:nvPr/>
        </p:nvSpPr>
        <p:spPr>
          <a:xfrm>
            <a:off x="6169819" y="5840186"/>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正五边形 28"/>
          <p:cNvSpPr/>
          <p:nvPr/>
        </p:nvSpPr>
        <p:spPr>
          <a:xfrm>
            <a:off x="7735592" y="5622835"/>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正五边形 29"/>
          <p:cNvSpPr/>
          <p:nvPr/>
        </p:nvSpPr>
        <p:spPr>
          <a:xfrm>
            <a:off x="7295820" y="5543234"/>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正五边形 30"/>
          <p:cNvSpPr/>
          <p:nvPr/>
        </p:nvSpPr>
        <p:spPr>
          <a:xfrm>
            <a:off x="9256973" y="5999388"/>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正五边形 31"/>
          <p:cNvSpPr/>
          <p:nvPr/>
        </p:nvSpPr>
        <p:spPr>
          <a:xfrm>
            <a:off x="8817201" y="5919787"/>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正五边形 32"/>
          <p:cNvSpPr/>
          <p:nvPr/>
        </p:nvSpPr>
        <p:spPr>
          <a:xfrm>
            <a:off x="10585039" y="6573338"/>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正五边形 33"/>
          <p:cNvSpPr/>
          <p:nvPr/>
        </p:nvSpPr>
        <p:spPr>
          <a:xfrm>
            <a:off x="10145267" y="6493737"/>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正五边形 34"/>
          <p:cNvSpPr/>
          <p:nvPr/>
        </p:nvSpPr>
        <p:spPr>
          <a:xfrm>
            <a:off x="5318745" y="6287588"/>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正五边形 35"/>
          <p:cNvSpPr/>
          <p:nvPr/>
        </p:nvSpPr>
        <p:spPr>
          <a:xfrm>
            <a:off x="4878973" y="6207987"/>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Copyright Notice"/>
          <p:cNvSpPr/>
          <p:nvPr/>
        </p:nvSpPr>
        <p:spPr bwMode="auto">
          <a:xfrm>
            <a:off x="3753684" y="2037522"/>
            <a:ext cx="8223668" cy="129653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en-US" altLang="zh-CN" sz="4000" b="1" cap="small" dirty="0">
                <a:solidFill>
                  <a:schemeClr val="tx1"/>
                </a:solidFill>
                <a:latin typeface="微软雅黑" pitchFamily="34" charset="-122"/>
                <a:ea typeface="微软雅黑" pitchFamily="34" charset="-122"/>
              </a:rPr>
              <a:t>《</a:t>
            </a:r>
            <a:r>
              <a:rPr lang="zh-CN" altLang="en-US" sz="4000" b="1" cap="small" dirty="0">
                <a:solidFill>
                  <a:schemeClr val="tx1"/>
                </a:solidFill>
                <a:latin typeface="微软雅黑" pitchFamily="34" charset="-122"/>
                <a:ea typeface="微软雅黑" pitchFamily="34" charset="-122"/>
              </a:rPr>
              <a:t>软件工程系列课程教学辅助网站</a:t>
            </a:r>
            <a:r>
              <a:rPr lang="en-US" altLang="zh-CN" sz="4000" b="1" cap="small" dirty="0">
                <a:solidFill>
                  <a:schemeClr val="tx1"/>
                </a:solidFill>
                <a:latin typeface="微软雅黑" pitchFamily="34" charset="-122"/>
                <a:ea typeface="微软雅黑" pitchFamily="34" charset="-122"/>
              </a:rPr>
              <a:t>》</a:t>
            </a:r>
          </a:p>
          <a:p>
            <a:pPr algn="r"/>
            <a:r>
              <a:rPr lang="zh-CN" altLang="en-US" sz="4000" b="1" cap="small" dirty="0">
                <a:solidFill>
                  <a:schemeClr val="tx1"/>
                </a:solidFill>
                <a:latin typeface="微软雅黑" pitchFamily="34" charset="-122"/>
                <a:ea typeface="微软雅黑" pitchFamily="34" charset="-122"/>
              </a:rPr>
              <a:t>项目里程碑</a:t>
            </a:r>
            <a:r>
              <a:rPr lang="en-US" altLang="zh-CN" sz="4000" b="1" cap="small" dirty="0">
                <a:solidFill>
                  <a:schemeClr val="tx1"/>
                </a:solidFill>
                <a:latin typeface="微软雅黑" pitchFamily="34" charset="-122"/>
                <a:ea typeface="微软雅黑" pitchFamily="34" charset="-122"/>
              </a:rPr>
              <a:t>——</a:t>
            </a:r>
            <a:r>
              <a:rPr lang="zh-CN" altLang="en-US" sz="4000" b="1" cap="small" dirty="0">
                <a:solidFill>
                  <a:schemeClr val="tx1"/>
                </a:solidFill>
                <a:latin typeface="微软雅黑" pitchFamily="34" charset="-122"/>
                <a:ea typeface="微软雅黑" pitchFamily="34" charset="-122"/>
              </a:rPr>
              <a:t>需求工程计划</a:t>
            </a:r>
            <a:endParaRPr lang="en-US" sz="4000" b="1" cap="small" dirty="0">
              <a:solidFill>
                <a:schemeClr val="tx1"/>
              </a:solidFill>
              <a:latin typeface="微软雅黑" pitchFamily="34" charset="-122"/>
              <a:ea typeface="微软雅黑" pitchFamily="34" charset="-122"/>
            </a:endParaRPr>
          </a:p>
        </p:txBody>
      </p:sp>
      <p:sp>
        <p:nvSpPr>
          <p:cNvPr id="37" name="Copyright Notice"/>
          <p:cNvSpPr/>
          <p:nvPr/>
        </p:nvSpPr>
        <p:spPr bwMode="auto">
          <a:xfrm>
            <a:off x="8890430" y="4024134"/>
            <a:ext cx="2615634" cy="3424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zh-CN" altLang="en-US" cap="small" dirty="0">
                <a:solidFill>
                  <a:schemeClr val="tx1"/>
                </a:solidFill>
                <a:latin typeface="微软雅黑" pitchFamily="34" charset="-122"/>
                <a:ea typeface="微软雅黑" pitchFamily="34" charset="-122"/>
              </a:rPr>
              <a:t>项目组：</a:t>
            </a:r>
            <a:r>
              <a:rPr lang="en-US" altLang="zh-CN" cap="small" dirty="0">
                <a:solidFill>
                  <a:schemeClr val="tx1"/>
                </a:solidFill>
                <a:latin typeface="微软雅黑" pitchFamily="34" charset="-122"/>
                <a:ea typeface="微软雅黑" pitchFamily="34" charset="-122"/>
              </a:rPr>
              <a:t>PRD2018-G13</a:t>
            </a:r>
            <a:endParaRPr lang="en-US" cap="small"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pyright Notice">
            <a:extLst>
              <a:ext uri="{FF2B5EF4-FFF2-40B4-BE49-F238E27FC236}">
                <a16:creationId xmlns:a16="http://schemas.microsoft.com/office/drawing/2014/main" xmlns="" id="{642CCA7D-9797-4108-8A0F-C81B47009EFF}"/>
              </a:ext>
            </a:extLst>
          </p:cNvPr>
          <p:cNvSpPr/>
          <p:nvPr/>
        </p:nvSpPr>
        <p:spPr bwMode="auto">
          <a:xfrm>
            <a:off x="4997373" y="508924"/>
            <a:ext cx="2197251"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smtClean="0">
                <a:solidFill>
                  <a:schemeClr val="tx1"/>
                </a:solidFill>
                <a:latin typeface="微软雅黑" pitchFamily="34" charset="-122"/>
                <a:ea typeface="微软雅黑" pitchFamily="34" charset="-122"/>
              </a:rPr>
              <a:t>可选择</a:t>
            </a:r>
            <a:r>
              <a:rPr lang="zh-CN" altLang="en-US" sz="3200" b="1" cap="small" dirty="0">
                <a:solidFill>
                  <a:schemeClr val="tx1"/>
                </a:solidFill>
                <a:latin typeface="微软雅黑" pitchFamily="34" charset="-122"/>
                <a:ea typeface="微软雅黑" pitchFamily="34" charset="-122"/>
              </a:rPr>
              <a:t>方案</a:t>
            </a:r>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sp>
        <p:nvSpPr>
          <p:cNvPr id="10" name="圆角矩形 16">
            <a:extLst>
              <a:ext uri="{FF2B5EF4-FFF2-40B4-BE49-F238E27FC236}">
                <a16:creationId xmlns:a16="http://schemas.microsoft.com/office/drawing/2014/main" xmlns="" id="{9D0C52AB-22CA-4913-AB96-49C65C586518}"/>
              </a:ext>
            </a:extLst>
          </p:cNvPr>
          <p:cNvSpPr/>
          <p:nvPr/>
        </p:nvSpPr>
        <p:spPr>
          <a:xfrm>
            <a:off x="4786279" y="1733550"/>
            <a:ext cx="2595797" cy="3985470"/>
          </a:xfrm>
          <a:prstGeom prst="roundRect">
            <a:avLst>
              <a:gd name="adj" fmla="val 19971"/>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3200" b="1" dirty="0">
                <a:solidFill>
                  <a:schemeClr val="tx1"/>
                </a:solidFill>
                <a:latin typeface="华文琥珀" panose="02010800040101010101" pitchFamily="2" charset="-122"/>
                <a:ea typeface="华文琥珀" panose="02010800040101010101" pitchFamily="2" charset="-122"/>
              </a:rPr>
              <a:t>原有的方案</a:t>
            </a:r>
            <a:endParaRPr lang="en-US" altLang="zh-CN" sz="3200" b="1" dirty="0">
              <a:solidFill>
                <a:schemeClr val="tx1"/>
              </a:solidFill>
              <a:latin typeface="华文琥珀" panose="02010800040101010101" pitchFamily="2" charset="-122"/>
              <a:ea typeface="华文琥珀" panose="02010800040101010101" pitchFamily="2" charset="-122"/>
            </a:endParaRPr>
          </a:p>
          <a:p>
            <a:pPr algn="ctr"/>
            <a:endParaRPr lang="en-US" altLang="zh-CN" sz="3200" b="1" dirty="0">
              <a:solidFill>
                <a:schemeClr val="tx1"/>
              </a:solidFill>
            </a:endParaRPr>
          </a:p>
          <a:p>
            <a:pPr algn="just"/>
            <a:r>
              <a:rPr lang="zh-CN" altLang="en-US" sz="2400" b="1" dirty="0">
                <a:solidFill>
                  <a:schemeClr val="tx1"/>
                </a:solidFill>
              </a:rPr>
              <a:t>以</a:t>
            </a:r>
            <a:r>
              <a:rPr lang="en-US" altLang="zh-CN" sz="2400" b="1" dirty="0">
                <a:solidFill>
                  <a:schemeClr val="tx1"/>
                </a:solidFill>
              </a:rPr>
              <a:t>html</a:t>
            </a:r>
            <a:r>
              <a:rPr lang="zh-CN" altLang="en-US" sz="2400" b="1" dirty="0">
                <a:solidFill>
                  <a:schemeClr val="tx1"/>
                </a:solidFill>
              </a:rPr>
              <a:t>为基础制作一个网站，完成需求方的基础要求。</a:t>
            </a:r>
          </a:p>
        </p:txBody>
      </p:sp>
      <p:grpSp>
        <p:nvGrpSpPr>
          <p:cNvPr id="14" name="组合 13">
            <a:extLst>
              <a:ext uri="{FF2B5EF4-FFF2-40B4-BE49-F238E27FC236}">
                <a16:creationId xmlns:a16="http://schemas.microsoft.com/office/drawing/2014/main" xmlns="" id="{FA3DD6DE-4841-4279-B585-C8A3FFFC1F56}"/>
              </a:ext>
            </a:extLst>
          </p:cNvPr>
          <p:cNvGrpSpPr/>
          <p:nvPr/>
        </p:nvGrpSpPr>
        <p:grpSpPr>
          <a:xfrm>
            <a:off x="8623330" y="2171700"/>
            <a:ext cx="2880000" cy="3326153"/>
            <a:chOff x="8623330" y="2286855"/>
            <a:chExt cx="2880000" cy="3326153"/>
          </a:xfrm>
        </p:grpSpPr>
        <p:sp>
          <p:nvSpPr>
            <p:cNvPr id="12" name="椭圆 11">
              <a:extLst>
                <a:ext uri="{FF2B5EF4-FFF2-40B4-BE49-F238E27FC236}">
                  <a16:creationId xmlns:a16="http://schemas.microsoft.com/office/drawing/2014/main" xmlns="" id="{046E4417-F0B6-4EDF-A494-A22377E6C32D}"/>
                </a:ext>
              </a:extLst>
            </p:cNvPr>
            <p:cNvSpPr/>
            <p:nvPr/>
          </p:nvSpPr>
          <p:spPr>
            <a:xfrm>
              <a:off x="8623330" y="2286855"/>
              <a:ext cx="2880000" cy="2880000"/>
            </a:xfrm>
            <a:prstGeom prst="ellipse">
              <a:avLst/>
            </a:prstGeom>
            <a:solidFill>
              <a:srgbClr val="FF00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电脑一般不会随身携带，而手机网页体验不佳。</a:t>
              </a:r>
            </a:p>
          </p:txBody>
        </p:sp>
        <p:sp>
          <p:nvSpPr>
            <p:cNvPr id="13" name="椭圆 12">
              <a:extLst>
                <a:ext uri="{FF2B5EF4-FFF2-40B4-BE49-F238E27FC236}">
                  <a16:creationId xmlns:a16="http://schemas.microsoft.com/office/drawing/2014/main" xmlns="" id="{1ED831CE-365A-49D5-9898-205B9FCD9311}"/>
                </a:ext>
              </a:extLst>
            </p:cNvPr>
            <p:cNvSpPr/>
            <p:nvPr/>
          </p:nvSpPr>
          <p:spPr>
            <a:xfrm>
              <a:off x="10569259" y="4720701"/>
              <a:ext cx="934071" cy="892307"/>
            </a:xfrm>
            <a:prstGeom prst="ellipse">
              <a:avLst/>
            </a:prstGeom>
            <a:solidFill>
              <a:srgbClr val="FF00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a:p>
              <a:pPr algn="ctr"/>
              <a:r>
                <a:rPr lang="zh-CN" altLang="en-US" b="1" dirty="0">
                  <a:solidFill>
                    <a:schemeClr val="tx1"/>
                  </a:solidFill>
                </a:rPr>
                <a:t>缺点</a:t>
              </a:r>
            </a:p>
            <a:p>
              <a:pPr algn="ctr"/>
              <a:endParaRPr lang="zh-CN" altLang="en-US" dirty="0"/>
            </a:p>
          </p:txBody>
        </p:sp>
      </p:grpSp>
      <p:grpSp>
        <p:nvGrpSpPr>
          <p:cNvPr id="15" name="组合 14">
            <a:extLst>
              <a:ext uri="{FF2B5EF4-FFF2-40B4-BE49-F238E27FC236}">
                <a16:creationId xmlns:a16="http://schemas.microsoft.com/office/drawing/2014/main" xmlns="" id="{00F5883B-E976-43BE-BC25-58C512E9C0CC}"/>
              </a:ext>
            </a:extLst>
          </p:cNvPr>
          <p:cNvGrpSpPr/>
          <p:nvPr/>
        </p:nvGrpSpPr>
        <p:grpSpPr>
          <a:xfrm>
            <a:off x="688670" y="2171700"/>
            <a:ext cx="2880000" cy="3326153"/>
            <a:chOff x="8623330" y="2286855"/>
            <a:chExt cx="2880000" cy="3326153"/>
          </a:xfrm>
        </p:grpSpPr>
        <p:sp>
          <p:nvSpPr>
            <p:cNvPr id="16" name="椭圆 15">
              <a:extLst>
                <a:ext uri="{FF2B5EF4-FFF2-40B4-BE49-F238E27FC236}">
                  <a16:creationId xmlns:a16="http://schemas.microsoft.com/office/drawing/2014/main" xmlns="" id="{46E3DD33-F957-4F5E-9711-B14ED49413B9}"/>
                </a:ext>
              </a:extLst>
            </p:cNvPr>
            <p:cNvSpPr/>
            <p:nvPr/>
          </p:nvSpPr>
          <p:spPr>
            <a:xfrm>
              <a:off x="8623330" y="2286855"/>
              <a:ext cx="2880000" cy="2880000"/>
            </a:xfrm>
            <a:prstGeom prst="ellipse">
              <a:avLst/>
            </a:prstGeom>
            <a:solidFill>
              <a:srgbClr val="00B05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使用</a:t>
              </a:r>
              <a:r>
                <a:rPr lang="en-US" altLang="zh-CN" b="1" dirty="0">
                  <a:solidFill>
                    <a:schemeClr val="tx1"/>
                  </a:solidFill>
                </a:rPr>
                <a:t>web</a:t>
              </a:r>
              <a:r>
                <a:rPr lang="zh-CN" altLang="en-US" b="1" dirty="0">
                  <a:solidFill>
                    <a:schemeClr val="tx1"/>
                  </a:solidFill>
                </a:rPr>
                <a:t>可以简单的进行跨平台，可以方便在不同平台对产品进行制作和修改电脑一般不会随身携带，而手机网页体验不佳。</a:t>
              </a:r>
            </a:p>
          </p:txBody>
        </p:sp>
        <p:sp>
          <p:nvSpPr>
            <p:cNvPr id="17" name="椭圆 16">
              <a:extLst>
                <a:ext uri="{FF2B5EF4-FFF2-40B4-BE49-F238E27FC236}">
                  <a16:creationId xmlns:a16="http://schemas.microsoft.com/office/drawing/2014/main" xmlns="" id="{EF724900-B6C8-4C18-B459-51D92F93B577}"/>
                </a:ext>
              </a:extLst>
            </p:cNvPr>
            <p:cNvSpPr/>
            <p:nvPr/>
          </p:nvSpPr>
          <p:spPr>
            <a:xfrm>
              <a:off x="8623330" y="4720701"/>
              <a:ext cx="934071" cy="892307"/>
            </a:xfrm>
            <a:prstGeom prst="ellipse">
              <a:avLst/>
            </a:prstGeom>
            <a:solidFill>
              <a:srgbClr val="00B05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优点</a:t>
              </a:r>
              <a:endParaRPr lang="zh-CN" altLang="en-US" dirty="0"/>
            </a:p>
          </p:txBody>
        </p:sp>
      </p:grpSp>
      <p:sp>
        <p:nvSpPr>
          <p:cNvPr id="18" name="箭头: 右 17">
            <a:extLst>
              <a:ext uri="{FF2B5EF4-FFF2-40B4-BE49-F238E27FC236}">
                <a16:creationId xmlns:a16="http://schemas.microsoft.com/office/drawing/2014/main" xmlns="" id="{4AA81A28-EE06-4154-9326-DBB953D87658}"/>
              </a:ext>
            </a:extLst>
          </p:cNvPr>
          <p:cNvSpPr/>
          <p:nvPr/>
        </p:nvSpPr>
        <p:spPr>
          <a:xfrm>
            <a:off x="7566604" y="3478236"/>
            <a:ext cx="872197" cy="576775"/>
          </a:xfrm>
          <a:prstGeom prst="rightArrow">
            <a:avLst/>
          </a:prstGeom>
          <a:solidFill>
            <a:srgbClr val="FF00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a:p>
        </p:txBody>
      </p:sp>
      <p:sp>
        <p:nvSpPr>
          <p:cNvPr id="19" name="箭头: 右 18">
            <a:extLst>
              <a:ext uri="{FF2B5EF4-FFF2-40B4-BE49-F238E27FC236}">
                <a16:creationId xmlns:a16="http://schemas.microsoft.com/office/drawing/2014/main" xmlns="" id="{ACC51E7A-DD1D-4D5C-BA9D-6637AEFC689B}"/>
              </a:ext>
            </a:extLst>
          </p:cNvPr>
          <p:cNvSpPr/>
          <p:nvPr/>
        </p:nvSpPr>
        <p:spPr>
          <a:xfrm rot="10800000">
            <a:off x="3753198" y="3437897"/>
            <a:ext cx="872197" cy="576775"/>
          </a:xfrm>
          <a:prstGeom prst="rightArrow">
            <a:avLst/>
          </a:prstGeom>
          <a:solidFill>
            <a:srgbClr val="00B05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a:p>
        </p:txBody>
      </p:sp>
      <p:sp>
        <p:nvSpPr>
          <p:cNvPr id="20" name="正五边形 19"/>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2.2</a:t>
            </a:r>
            <a:endParaRPr lang="zh-CN" altLang="en-US" sz="2400" b="1" dirty="0">
              <a:solidFill>
                <a:schemeClr val="tx1"/>
              </a:solidFill>
            </a:endParaRPr>
          </a:p>
        </p:txBody>
      </p:sp>
    </p:spTree>
    <p:extLst>
      <p:ext uri="{BB962C8B-B14F-4D97-AF65-F5344CB8AC3E}">
        <p14:creationId xmlns:p14="http://schemas.microsoft.com/office/powerpoint/2010/main" val="33496091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pyright Notice">
            <a:extLst>
              <a:ext uri="{FF2B5EF4-FFF2-40B4-BE49-F238E27FC236}">
                <a16:creationId xmlns:a16="http://schemas.microsoft.com/office/drawing/2014/main" xmlns="" id="{642CCA7D-9797-4108-8A0F-C81B47009EFF}"/>
              </a:ext>
            </a:extLst>
          </p:cNvPr>
          <p:cNvSpPr/>
          <p:nvPr/>
        </p:nvSpPr>
        <p:spPr bwMode="auto">
          <a:xfrm>
            <a:off x="4996272" y="528636"/>
            <a:ext cx="2187632"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可选择方案</a:t>
            </a:r>
            <a:endParaRPr lang="en-US" sz="3200" b="1" cap="small" dirty="0">
              <a:solidFill>
                <a:schemeClr val="tx1"/>
              </a:solidFill>
              <a:latin typeface="微软雅黑" pitchFamily="34" charset="-122"/>
              <a:ea typeface="微软雅黑" pitchFamily="34" charset="-122"/>
            </a:endParaRPr>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sp>
        <p:nvSpPr>
          <p:cNvPr id="10" name="圆角矩形 16">
            <a:extLst>
              <a:ext uri="{FF2B5EF4-FFF2-40B4-BE49-F238E27FC236}">
                <a16:creationId xmlns:a16="http://schemas.microsoft.com/office/drawing/2014/main" xmlns="" id="{9D0C52AB-22CA-4913-AB96-49C65C586518}"/>
              </a:ext>
            </a:extLst>
          </p:cNvPr>
          <p:cNvSpPr/>
          <p:nvPr/>
        </p:nvSpPr>
        <p:spPr>
          <a:xfrm>
            <a:off x="4809922" y="1733550"/>
            <a:ext cx="2572153" cy="3985470"/>
          </a:xfrm>
          <a:prstGeom prst="roundRect">
            <a:avLst>
              <a:gd name="adj" fmla="val 19971"/>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3200" b="1" dirty="0">
                <a:solidFill>
                  <a:schemeClr val="tx1"/>
                </a:solidFill>
                <a:latin typeface="华文琥珀" panose="02010800040101010101" pitchFamily="2" charset="-122"/>
                <a:ea typeface="华文琥珀" panose="02010800040101010101" pitchFamily="2" charset="-122"/>
              </a:rPr>
              <a:t>可选择的系统</a:t>
            </a:r>
            <a:r>
              <a:rPr lang="zh-CN" altLang="en-US" sz="3200" b="1" dirty="0" smtClean="0">
                <a:solidFill>
                  <a:schemeClr val="tx1"/>
                </a:solidFill>
                <a:latin typeface="华文琥珀" panose="02010800040101010101" pitchFamily="2" charset="-122"/>
                <a:ea typeface="华文琥珀" panose="02010800040101010101" pitchFamily="2" charset="-122"/>
              </a:rPr>
              <a:t>方案</a:t>
            </a:r>
            <a:r>
              <a:rPr lang="en-US" altLang="zh-CN" sz="3200" b="1" dirty="0" smtClean="0">
                <a:solidFill>
                  <a:schemeClr val="tx1"/>
                </a:solidFill>
                <a:latin typeface="华文琥珀" panose="02010800040101010101" pitchFamily="2" charset="-122"/>
                <a:ea typeface="华文琥珀" panose="02010800040101010101" pitchFamily="2" charset="-122"/>
              </a:rPr>
              <a:t>1</a:t>
            </a:r>
          </a:p>
          <a:p>
            <a:pPr algn="ctr"/>
            <a:endParaRPr lang="en-US" altLang="zh-CN" sz="3200" b="1" dirty="0">
              <a:solidFill>
                <a:schemeClr val="tx1"/>
              </a:solidFill>
            </a:endParaRPr>
          </a:p>
          <a:p>
            <a:pPr algn="just"/>
            <a:r>
              <a:rPr lang="zh-CN" altLang="en-US" sz="2400" b="1" dirty="0" smtClean="0">
                <a:solidFill>
                  <a:schemeClr val="tx1"/>
                </a:solidFill>
              </a:rPr>
              <a:t>以</a:t>
            </a:r>
            <a:endParaRPr lang="en-US" altLang="zh-CN" sz="2400" b="1" dirty="0" smtClean="0">
              <a:solidFill>
                <a:schemeClr val="tx1"/>
              </a:solidFill>
            </a:endParaRPr>
          </a:p>
          <a:p>
            <a:pPr algn="just"/>
            <a:r>
              <a:rPr lang="en-US" altLang="zh-CN" sz="2400" b="1" dirty="0" smtClean="0">
                <a:solidFill>
                  <a:schemeClr val="tx1"/>
                </a:solidFill>
              </a:rPr>
              <a:t>Android Studio</a:t>
            </a:r>
            <a:r>
              <a:rPr lang="zh-CN" altLang="en-US" sz="2400" b="1" dirty="0" smtClean="0">
                <a:solidFill>
                  <a:schemeClr val="tx1"/>
                </a:solidFill>
              </a:rPr>
              <a:t>制作</a:t>
            </a:r>
            <a:r>
              <a:rPr lang="zh-CN" altLang="en-US" sz="2400" b="1" dirty="0">
                <a:solidFill>
                  <a:schemeClr val="tx1"/>
                </a:solidFill>
              </a:rPr>
              <a:t>一</a:t>
            </a:r>
            <a:r>
              <a:rPr lang="zh-CN" altLang="en-US" sz="2400" b="1" dirty="0" smtClean="0">
                <a:solidFill>
                  <a:schemeClr val="tx1"/>
                </a:solidFill>
              </a:rPr>
              <a:t>个</a:t>
            </a:r>
            <a:r>
              <a:rPr lang="en-US" altLang="zh-CN" sz="2400" b="1" dirty="0" smtClean="0">
                <a:solidFill>
                  <a:schemeClr val="tx1"/>
                </a:solidFill>
              </a:rPr>
              <a:t>APP</a:t>
            </a:r>
            <a:r>
              <a:rPr lang="zh-CN" altLang="en-US" sz="2400" b="1" dirty="0" smtClean="0">
                <a:solidFill>
                  <a:schemeClr val="tx1"/>
                </a:solidFill>
              </a:rPr>
              <a:t>，</a:t>
            </a:r>
            <a:r>
              <a:rPr lang="zh-CN" altLang="en-US" sz="2400" b="1" dirty="0">
                <a:solidFill>
                  <a:schemeClr val="tx1"/>
                </a:solidFill>
              </a:rPr>
              <a:t>完成需求方的基础</a:t>
            </a:r>
            <a:r>
              <a:rPr lang="zh-CN" altLang="en-US" sz="2400" b="1" dirty="0" smtClean="0">
                <a:solidFill>
                  <a:schemeClr val="tx1"/>
                </a:solidFill>
              </a:rPr>
              <a:t>要求</a:t>
            </a:r>
            <a:endParaRPr lang="zh-CN" altLang="en-US" sz="2400" b="1" dirty="0">
              <a:solidFill>
                <a:schemeClr val="tx1"/>
              </a:solidFill>
            </a:endParaRPr>
          </a:p>
        </p:txBody>
      </p:sp>
      <p:grpSp>
        <p:nvGrpSpPr>
          <p:cNvPr id="14" name="组合 13">
            <a:extLst>
              <a:ext uri="{FF2B5EF4-FFF2-40B4-BE49-F238E27FC236}">
                <a16:creationId xmlns:a16="http://schemas.microsoft.com/office/drawing/2014/main" xmlns="" id="{FA3DD6DE-4841-4279-B585-C8A3FFFC1F56}"/>
              </a:ext>
            </a:extLst>
          </p:cNvPr>
          <p:cNvGrpSpPr/>
          <p:nvPr/>
        </p:nvGrpSpPr>
        <p:grpSpPr>
          <a:xfrm>
            <a:off x="8623330" y="2171700"/>
            <a:ext cx="2880000" cy="3326153"/>
            <a:chOff x="8623330" y="2286855"/>
            <a:chExt cx="2880000" cy="3326153"/>
          </a:xfrm>
        </p:grpSpPr>
        <p:sp>
          <p:nvSpPr>
            <p:cNvPr id="12" name="椭圆 11">
              <a:extLst>
                <a:ext uri="{FF2B5EF4-FFF2-40B4-BE49-F238E27FC236}">
                  <a16:creationId xmlns:a16="http://schemas.microsoft.com/office/drawing/2014/main" xmlns="" id="{046E4417-F0B6-4EDF-A494-A22377E6C32D}"/>
                </a:ext>
              </a:extLst>
            </p:cNvPr>
            <p:cNvSpPr/>
            <p:nvPr/>
          </p:nvSpPr>
          <p:spPr>
            <a:xfrm>
              <a:off x="8623330" y="2286855"/>
              <a:ext cx="2880000" cy="2880000"/>
            </a:xfrm>
            <a:prstGeom prst="ellipse">
              <a:avLst/>
            </a:prstGeom>
            <a:solidFill>
              <a:srgbClr val="FF00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需要下载</a:t>
              </a:r>
              <a:r>
                <a:rPr lang="en-US" altLang="zh-CN" b="1" dirty="0">
                  <a:solidFill>
                    <a:schemeClr val="tx1"/>
                  </a:solidFill>
                </a:rPr>
                <a:t>app</a:t>
              </a:r>
              <a:r>
                <a:rPr lang="zh-CN" altLang="en-US" b="1" dirty="0">
                  <a:solidFill>
                    <a:schemeClr val="tx1"/>
                  </a:solidFill>
                </a:rPr>
                <a:t>，要是手机的系统不兼容容易出现一系列的问题</a:t>
              </a:r>
            </a:p>
          </p:txBody>
        </p:sp>
        <p:sp>
          <p:nvSpPr>
            <p:cNvPr id="13" name="椭圆 12">
              <a:extLst>
                <a:ext uri="{FF2B5EF4-FFF2-40B4-BE49-F238E27FC236}">
                  <a16:creationId xmlns:a16="http://schemas.microsoft.com/office/drawing/2014/main" xmlns="" id="{1ED831CE-365A-49D5-9898-205B9FCD9311}"/>
                </a:ext>
              </a:extLst>
            </p:cNvPr>
            <p:cNvSpPr/>
            <p:nvPr/>
          </p:nvSpPr>
          <p:spPr>
            <a:xfrm>
              <a:off x="10569259" y="4720701"/>
              <a:ext cx="934071" cy="892307"/>
            </a:xfrm>
            <a:prstGeom prst="ellipse">
              <a:avLst/>
            </a:prstGeom>
            <a:solidFill>
              <a:srgbClr val="FF00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a:p>
              <a:pPr algn="ctr"/>
              <a:r>
                <a:rPr lang="zh-CN" altLang="en-US" b="1" dirty="0">
                  <a:solidFill>
                    <a:schemeClr val="tx1"/>
                  </a:solidFill>
                </a:rPr>
                <a:t>缺点</a:t>
              </a:r>
            </a:p>
            <a:p>
              <a:pPr algn="ctr"/>
              <a:endParaRPr lang="zh-CN" altLang="en-US" dirty="0"/>
            </a:p>
          </p:txBody>
        </p:sp>
      </p:grpSp>
      <p:grpSp>
        <p:nvGrpSpPr>
          <p:cNvPr id="15" name="组合 14">
            <a:extLst>
              <a:ext uri="{FF2B5EF4-FFF2-40B4-BE49-F238E27FC236}">
                <a16:creationId xmlns:a16="http://schemas.microsoft.com/office/drawing/2014/main" xmlns="" id="{00F5883B-E976-43BE-BC25-58C512E9C0CC}"/>
              </a:ext>
            </a:extLst>
          </p:cNvPr>
          <p:cNvGrpSpPr/>
          <p:nvPr/>
        </p:nvGrpSpPr>
        <p:grpSpPr>
          <a:xfrm>
            <a:off x="688670" y="2171700"/>
            <a:ext cx="2880000" cy="3326153"/>
            <a:chOff x="8623330" y="2286855"/>
            <a:chExt cx="2880000" cy="3326153"/>
          </a:xfrm>
        </p:grpSpPr>
        <p:sp>
          <p:nvSpPr>
            <p:cNvPr id="16" name="椭圆 15">
              <a:extLst>
                <a:ext uri="{FF2B5EF4-FFF2-40B4-BE49-F238E27FC236}">
                  <a16:creationId xmlns:a16="http://schemas.microsoft.com/office/drawing/2014/main" xmlns="" id="{46E3DD33-F957-4F5E-9711-B14ED49413B9}"/>
                </a:ext>
              </a:extLst>
            </p:cNvPr>
            <p:cNvSpPr/>
            <p:nvPr/>
          </p:nvSpPr>
          <p:spPr>
            <a:xfrm>
              <a:off x="8623330" y="2286855"/>
              <a:ext cx="2880000" cy="2880000"/>
            </a:xfrm>
            <a:prstGeom prst="ellipse">
              <a:avLst/>
            </a:prstGeom>
            <a:solidFill>
              <a:srgbClr val="00B05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手机一般可以随身携带，对</a:t>
              </a:r>
              <a:r>
                <a:rPr lang="en-US" altLang="zh-CN" b="1" dirty="0">
                  <a:solidFill>
                    <a:schemeClr val="tx1"/>
                  </a:solidFill>
                </a:rPr>
                <a:t>app</a:t>
              </a:r>
              <a:r>
                <a:rPr lang="zh-CN" altLang="en-US" b="1" dirty="0">
                  <a:solidFill>
                    <a:schemeClr val="tx1"/>
                  </a:solidFill>
                </a:rPr>
                <a:t>的使用会更加方便，可以更加随时随地的使用产品</a:t>
              </a:r>
            </a:p>
          </p:txBody>
        </p:sp>
        <p:sp>
          <p:nvSpPr>
            <p:cNvPr id="17" name="椭圆 16">
              <a:extLst>
                <a:ext uri="{FF2B5EF4-FFF2-40B4-BE49-F238E27FC236}">
                  <a16:creationId xmlns:a16="http://schemas.microsoft.com/office/drawing/2014/main" xmlns="" id="{EF724900-B6C8-4C18-B459-51D92F93B577}"/>
                </a:ext>
              </a:extLst>
            </p:cNvPr>
            <p:cNvSpPr/>
            <p:nvPr/>
          </p:nvSpPr>
          <p:spPr>
            <a:xfrm>
              <a:off x="8623330" y="4720701"/>
              <a:ext cx="934071" cy="892307"/>
            </a:xfrm>
            <a:prstGeom prst="ellipse">
              <a:avLst/>
            </a:prstGeom>
            <a:solidFill>
              <a:srgbClr val="00B05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优点</a:t>
              </a:r>
              <a:endParaRPr lang="zh-CN" altLang="en-US" dirty="0"/>
            </a:p>
          </p:txBody>
        </p:sp>
      </p:grpSp>
      <p:sp>
        <p:nvSpPr>
          <p:cNvPr id="18" name="箭头: 右 17">
            <a:extLst>
              <a:ext uri="{FF2B5EF4-FFF2-40B4-BE49-F238E27FC236}">
                <a16:creationId xmlns:a16="http://schemas.microsoft.com/office/drawing/2014/main" xmlns="" id="{4AA81A28-EE06-4154-9326-DBB953D87658}"/>
              </a:ext>
            </a:extLst>
          </p:cNvPr>
          <p:cNvSpPr/>
          <p:nvPr/>
        </p:nvSpPr>
        <p:spPr>
          <a:xfrm>
            <a:off x="7566604" y="3478236"/>
            <a:ext cx="872197" cy="576775"/>
          </a:xfrm>
          <a:prstGeom prst="rightArrow">
            <a:avLst/>
          </a:prstGeom>
          <a:solidFill>
            <a:srgbClr val="FF00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a:p>
        </p:txBody>
      </p:sp>
      <p:sp>
        <p:nvSpPr>
          <p:cNvPr id="19" name="箭头: 右 18">
            <a:extLst>
              <a:ext uri="{FF2B5EF4-FFF2-40B4-BE49-F238E27FC236}">
                <a16:creationId xmlns:a16="http://schemas.microsoft.com/office/drawing/2014/main" xmlns="" id="{ACC51E7A-DD1D-4D5C-BA9D-6637AEFC689B}"/>
              </a:ext>
            </a:extLst>
          </p:cNvPr>
          <p:cNvSpPr/>
          <p:nvPr/>
        </p:nvSpPr>
        <p:spPr>
          <a:xfrm rot="10800000">
            <a:off x="3753198" y="3437897"/>
            <a:ext cx="872197" cy="576775"/>
          </a:xfrm>
          <a:prstGeom prst="rightArrow">
            <a:avLst/>
          </a:prstGeom>
          <a:solidFill>
            <a:srgbClr val="00B05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a:p>
        </p:txBody>
      </p:sp>
      <p:sp>
        <p:nvSpPr>
          <p:cNvPr id="9" name="TextBox 8"/>
          <p:cNvSpPr txBox="1"/>
          <p:nvPr/>
        </p:nvSpPr>
        <p:spPr>
          <a:xfrm>
            <a:off x="5189841" y="5313187"/>
            <a:ext cx="1800493" cy="369332"/>
          </a:xfrm>
          <a:prstGeom prst="rect">
            <a:avLst/>
          </a:prstGeom>
          <a:noFill/>
        </p:spPr>
        <p:txBody>
          <a:bodyPr wrap="none" rtlCol="0">
            <a:spAutoFit/>
          </a:bodyPr>
          <a:lstStyle/>
          <a:p>
            <a:r>
              <a:rPr lang="zh-CN" altLang="en-US" dirty="0" smtClean="0">
                <a:solidFill>
                  <a:srgbClr val="FF0000"/>
                </a:solidFill>
              </a:rPr>
              <a:t>需求方要求网站</a:t>
            </a:r>
            <a:endParaRPr lang="zh-CN" altLang="en-US" dirty="0">
              <a:solidFill>
                <a:srgbClr val="FF0000"/>
              </a:solidFill>
            </a:endParaRPr>
          </a:p>
        </p:txBody>
      </p:sp>
      <p:sp>
        <p:nvSpPr>
          <p:cNvPr id="20" name="正五边形 19"/>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2.2</a:t>
            </a:r>
            <a:endParaRPr lang="zh-CN" altLang="en-US" sz="2400" b="1" dirty="0">
              <a:solidFill>
                <a:schemeClr val="tx1"/>
              </a:solidFill>
            </a:endParaRPr>
          </a:p>
        </p:txBody>
      </p:sp>
    </p:spTree>
    <p:extLst>
      <p:ext uri="{BB962C8B-B14F-4D97-AF65-F5344CB8AC3E}">
        <p14:creationId xmlns:p14="http://schemas.microsoft.com/office/powerpoint/2010/main" val="27773839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pyright Notice">
            <a:extLst>
              <a:ext uri="{FF2B5EF4-FFF2-40B4-BE49-F238E27FC236}">
                <a16:creationId xmlns:a16="http://schemas.microsoft.com/office/drawing/2014/main" xmlns="" id="{642CCA7D-9797-4108-8A0F-C81B47009EFF}"/>
              </a:ext>
            </a:extLst>
          </p:cNvPr>
          <p:cNvSpPr/>
          <p:nvPr/>
        </p:nvSpPr>
        <p:spPr bwMode="auto">
          <a:xfrm>
            <a:off x="4991465" y="528636"/>
            <a:ext cx="2197250"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可选择方案</a:t>
            </a:r>
          </a:p>
        </p:txBody>
      </p:sp>
      <p:grpSp>
        <p:nvGrpSpPr>
          <p:cNvPr id="9" name="组合 8"/>
          <p:cNvGrpSpPr/>
          <p:nvPr/>
        </p:nvGrpSpPr>
        <p:grpSpPr>
          <a:xfrm>
            <a:off x="273892" y="123136"/>
            <a:ext cx="1831133" cy="1610414"/>
            <a:chOff x="273892" y="123136"/>
            <a:chExt cx="1831133" cy="1610414"/>
          </a:xfrm>
        </p:grpSpPr>
        <p:sp>
          <p:nvSpPr>
            <p:cNvPr id="2" name="椭圆 1">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圆角矩形 16">
            <a:extLst>
              <a:ext uri="{FF2B5EF4-FFF2-40B4-BE49-F238E27FC236}">
                <a16:creationId xmlns:a16="http://schemas.microsoft.com/office/drawing/2014/main" xmlns="" id="{9D0C52AB-22CA-4913-AB96-49C65C586518}"/>
              </a:ext>
            </a:extLst>
          </p:cNvPr>
          <p:cNvSpPr/>
          <p:nvPr/>
        </p:nvSpPr>
        <p:spPr>
          <a:xfrm>
            <a:off x="4786279" y="1733550"/>
            <a:ext cx="2595797" cy="3985470"/>
          </a:xfrm>
          <a:prstGeom prst="roundRect">
            <a:avLst>
              <a:gd name="adj" fmla="val 19971"/>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3200" b="1" dirty="0">
                <a:solidFill>
                  <a:schemeClr val="tx1"/>
                </a:solidFill>
                <a:latin typeface="华文琥珀" panose="02010800040101010101" pitchFamily="2" charset="-122"/>
                <a:ea typeface="华文琥珀" panose="02010800040101010101" pitchFamily="2" charset="-122"/>
              </a:rPr>
              <a:t>可选择的系统</a:t>
            </a:r>
            <a:r>
              <a:rPr lang="zh-CN" altLang="en-US" sz="3200" b="1" dirty="0" smtClean="0">
                <a:solidFill>
                  <a:schemeClr val="tx1"/>
                </a:solidFill>
                <a:latin typeface="华文琥珀" panose="02010800040101010101" pitchFamily="2" charset="-122"/>
                <a:ea typeface="华文琥珀" panose="02010800040101010101" pitchFamily="2" charset="-122"/>
              </a:rPr>
              <a:t>方案</a:t>
            </a:r>
            <a:r>
              <a:rPr lang="en-US" altLang="zh-CN" sz="3200" b="1" dirty="0" smtClean="0">
                <a:solidFill>
                  <a:schemeClr val="tx1"/>
                </a:solidFill>
                <a:latin typeface="华文琥珀" panose="02010800040101010101" pitchFamily="2" charset="-122"/>
                <a:ea typeface="华文琥珀" panose="02010800040101010101" pitchFamily="2" charset="-122"/>
              </a:rPr>
              <a:t>2</a:t>
            </a:r>
          </a:p>
          <a:p>
            <a:pPr algn="ctr"/>
            <a:endParaRPr lang="en-US" altLang="zh-CN" sz="3200" b="1" dirty="0">
              <a:solidFill>
                <a:schemeClr val="tx1"/>
              </a:solidFill>
            </a:endParaRPr>
          </a:p>
          <a:p>
            <a:pPr algn="just"/>
            <a:r>
              <a:rPr lang="zh-CN" altLang="en-US" sz="2000" b="1" dirty="0">
                <a:solidFill>
                  <a:schemeClr val="tx1"/>
                </a:solidFill>
              </a:rPr>
              <a:t>以</a:t>
            </a:r>
            <a:r>
              <a:rPr lang="en-US" altLang="zh-CN" sz="2000" b="1" dirty="0">
                <a:solidFill>
                  <a:schemeClr val="tx1"/>
                </a:solidFill>
              </a:rPr>
              <a:t>html</a:t>
            </a:r>
            <a:r>
              <a:rPr lang="zh-CN" altLang="en-US" sz="2000" b="1" dirty="0">
                <a:solidFill>
                  <a:schemeClr val="tx1"/>
                </a:solidFill>
              </a:rPr>
              <a:t>为基础制作一个网站</a:t>
            </a:r>
            <a:r>
              <a:rPr lang="zh-CN" altLang="en-US" sz="2000" b="1" dirty="0" smtClean="0">
                <a:solidFill>
                  <a:schemeClr val="tx1"/>
                </a:solidFill>
              </a:rPr>
              <a:t>，再制作</a:t>
            </a:r>
            <a:r>
              <a:rPr lang="zh-CN" altLang="en-US" sz="2000" b="1" dirty="0">
                <a:solidFill>
                  <a:schemeClr val="tx1"/>
                </a:solidFill>
              </a:rPr>
              <a:t>一个</a:t>
            </a:r>
            <a:r>
              <a:rPr lang="en-US" altLang="zh-CN" sz="2000" b="1" dirty="0">
                <a:solidFill>
                  <a:schemeClr val="tx1"/>
                </a:solidFill>
              </a:rPr>
              <a:t>app</a:t>
            </a:r>
            <a:r>
              <a:rPr lang="zh-CN" altLang="en-US" sz="2000" b="1" dirty="0">
                <a:solidFill>
                  <a:schemeClr val="tx1"/>
                </a:solidFill>
              </a:rPr>
              <a:t>和网站关联起来，以完成需求方的基础</a:t>
            </a:r>
            <a:r>
              <a:rPr lang="zh-CN" altLang="en-US" sz="2000" b="1" dirty="0" smtClean="0">
                <a:solidFill>
                  <a:schemeClr val="tx1"/>
                </a:solidFill>
              </a:rPr>
              <a:t>要求</a:t>
            </a:r>
            <a:endParaRPr lang="en-US" altLang="zh-CN" sz="2000" b="1" dirty="0" smtClean="0">
              <a:solidFill>
                <a:schemeClr val="tx1"/>
              </a:solidFill>
            </a:endParaRPr>
          </a:p>
        </p:txBody>
      </p:sp>
      <p:grpSp>
        <p:nvGrpSpPr>
          <p:cNvPr id="14" name="组合 13">
            <a:extLst>
              <a:ext uri="{FF2B5EF4-FFF2-40B4-BE49-F238E27FC236}">
                <a16:creationId xmlns:a16="http://schemas.microsoft.com/office/drawing/2014/main" xmlns="" id="{FA3DD6DE-4841-4279-B585-C8A3FFFC1F56}"/>
              </a:ext>
            </a:extLst>
          </p:cNvPr>
          <p:cNvGrpSpPr/>
          <p:nvPr/>
        </p:nvGrpSpPr>
        <p:grpSpPr>
          <a:xfrm>
            <a:off x="8623330" y="2171700"/>
            <a:ext cx="2880000" cy="3326153"/>
            <a:chOff x="8623330" y="2286855"/>
            <a:chExt cx="2880000" cy="3326153"/>
          </a:xfrm>
        </p:grpSpPr>
        <p:sp>
          <p:nvSpPr>
            <p:cNvPr id="12" name="椭圆 11">
              <a:extLst>
                <a:ext uri="{FF2B5EF4-FFF2-40B4-BE49-F238E27FC236}">
                  <a16:creationId xmlns:a16="http://schemas.microsoft.com/office/drawing/2014/main" xmlns="" id="{046E4417-F0B6-4EDF-A494-A22377E6C32D}"/>
                </a:ext>
              </a:extLst>
            </p:cNvPr>
            <p:cNvSpPr/>
            <p:nvPr/>
          </p:nvSpPr>
          <p:spPr>
            <a:xfrm>
              <a:off x="8623330" y="2286855"/>
              <a:ext cx="2880000" cy="2880000"/>
            </a:xfrm>
            <a:prstGeom prst="ellipse">
              <a:avLst/>
            </a:prstGeom>
            <a:solidFill>
              <a:srgbClr val="FF00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制作时间长，需要多平台的交互，可能会加重项目组成员负担</a:t>
              </a:r>
            </a:p>
          </p:txBody>
        </p:sp>
        <p:sp>
          <p:nvSpPr>
            <p:cNvPr id="13" name="椭圆 12">
              <a:extLst>
                <a:ext uri="{FF2B5EF4-FFF2-40B4-BE49-F238E27FC236}">
                  <a16:creationId xmlns:a16="http://schemas.microsoft.com/office/drawing/2014/main" xmlns="" id="{1ED831CE-365A-49D5-9898-205B9FCD9311}"/>
                </a:ext>
              </a:extLst>
            </p:cNvPr>
            <p:cNvSpPr/>
            <p:nvPr/>
          </p:nvSpPr>
          <p:spPr>
            <a:xfrm>
              <a:off x="10569259" y="4720701"/>
              <a:ext cx="934071" cy="892307"/>
            </a:xfrm>
            <a:prstGeom prst="ellipse">
              <a:avLst/>
            </a:prstGeom>
            <a:solidFill>
              <a:srgbClr val="FF00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a:p>
              <a:pPr algn="ctr"/>
              <a:r>
                <a:rPr lang="zh-CN" altLang="en-US" b="1" dirty="0">
                  <a:solidFill>
                    <a:schemeClr val="tx1"/>
                  </a:solidFill>
                </a:rPr>
                <a:t>缺点</a:t>
              </a:r>
            </a:p>
            <a:p>
              <a:pPr algn="ctr"/>
              <a:endParaRPr lang="zh-CN" altLang="en-US" dirty="0"/>
            </a:p>
          </p:txBody>
        </p:sp>
      </p:grpSp>
      <p:grpSp>
        <p:nvGrpSpPr>
          <p:cNvPr id="15" name="组合 14">
            <a:extLst>
              <a:ext uri="{FF2B5EF4-FFF2-40B4-BE49-F238E27FC236}">
                <a16:creationId xmlns:a16="http://schemas.microsoft.com/office/drawing/2014/main" xmlns="" id="{00F5883B-E976-43BE-BC25-58C512E9C0CC}"/>
              </a:ext>
            </a:extLst>
          </p:cNvPr>
          <p:cNvGrpSpPr/>
          <p:nvPr/>
        </p:nvGrpSpPr>
        <p:grpSpPr>
          <a:xfrm>
            <a:off x="438539" y="1903446"/>
            <a:ext cx="3130131" cy="3594408"/>
            <a:chOff x="8623330" y="2286855"/>
            <a:chExt cx="2880000" cy="3326153"/>
          </a:xfrm>
        </p:grpSpPr>
        <p:sp>
          <p:nvSpPr>
            <p:cNvPr id="16" name="椭圆 15">
              <a:extLst>
                <a:ext uri="{FF2B5EF4-FFF2-40B4-BE49-F238E27FC236}">
                  <a16:creationId xmlns:a16="http://schemas.microsoft.com/office/drawing/2014/main" xmlns="" id="{46E3DD33-F957-4F5E-9711-B14ED49413B9}"/>
                </a:ext>
              </a:extLst>
            </p:cNvPr>
            <p:cNvSpPr/>
            <p:nvPr/>
          </p:nvSpPr>
          <p:spPr>
            <a:xfrm>
              <a:off x="8623330" y="2286855"/>
              <a:ext cx="2880000" cy="2880000"/>
            </a:xfrm>
            <a:prstGeom prst="ellipse">
              <a:avLst/>
            </a:prstGeom>
            <a:solidFill>
              <a:srgbClr val="00B05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web</a:t>
              </a:r>
              <a:r>
                <a:rPr lang="zh-CN" altLang="en-US" b="1" dirty="0">
                  <a:solidFill>
                    <a:schemeClr val="tx1"/>
                  </a:solidFill>
                </a:rPr>
                <a:t>可以简单的进行跨平台，可以方便在不同平台对产品进行制作和修改，当笔记本不能随身携带的时候，可用手机</a:t>
              </a:r>
              <a:r>
                <a:rPr lang="en-US" altLang="zh-CN" b="1" dirty="0">
                  <a:solidFill>
                    <a:schemeClr val="tx1"/>
                  </a:solidFill>
                </a:rPr>
                <a:t>app</a:t>
              </a:r>
              <a:r>
                <a:rPr lang="zh-CN" altLang="en-US" b="1" dirty="0">
                  <a:solidFill>
                    <a:schemeClr val="tx1"/>
                  </a:solidFill>
                </a:rPr>
                <a:t>进行使用修改，两者结合，给用户更好的体验。</a:t>
              </a:r>
            </a:p>
          </p:txBody>
        </p:sp>
        <p:sp>
          <p:nvSpPr>
            <p:cNvPr id="17" name="椭圆 16">
              <a:extLst>
                <a:ext uri="{FF2B5EF4-FFF2-40B4-BE49-F238E27FC236}">
                  <a16:creationId xmlns:a16="http://schemas.microsoft.com/office/drawing/2014/main" xmlns="" id="{EF724900-B6C8-4C18-B459-51D92F93B577}"/>
                </a:ext>
              </a:extLst>
            </p:cNvPr>
            <p:cNvSpPr/>
            <p:nvPr/>
          </p:nvSpPr>
          <p:spPr>
            <a:xfrm>
              <a:off x="8623330" y="4720701"/>
              <a:ext cx="934071" cy="892307"/>
            </a:xfrm>
            <a:prstGeom prst="ellipse">
              <a:avLst/>
            </a:prstGeom>
            <a:solidFill>
              <a:srgbClr val="00B05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优点</a:t>
              </a:r>
              <a:endParaRPr lang="zh-CN" altLang="en-US" dirty="0"/>
            </a:p>
          </p:txBody>
        </p:sp>
      </p:grpSp>
      <p:sp>
        <p:nvSpPr>
          <p:cNvPr id="18" name="箭头: 右 17">
            <a:extLst>
              <a:ext uri="{FF2B5EF4-FFF2-40B4-BE49-F238E27FC236}">
                <a16:creationId xmlns:a16="http://schemas.microsoft.com/office/drawing/2014/main" xmlns="" id="{4AA81A28-EE06-4154-9326-DBB953D87658}"/>
              </a:ext>
            </a:extLst>
          </p:cNvPr>
          <p:cNvSpPr/>
          <p:nvPr/>
        </p:nvSpPr>
        <p:spPr>
          <a:xfrm>
            <a:off x="7566604" y="3478236"/>
            <a:ext cx="872197" cy="576775"/>
          </a:xfrm>
          <a:prstGeom prst="rightArrow">
            <a:avLst/>
          </a:prstGeom>
          <a:solidFill>
            <a:srgbClr val="FF00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a:p>
        </p:txBody>
      </p:sp>
      <p:sp>
        <p:nvSpPr>
          <p:cNvPr id="19" name="箭头: 右 18">
            <a:extLst>
              <a:ext uri="{FF2B5EF4-FFF2-40B4-BE49-F238E27FC236}">
                <a16:creationId xmlns:a16="http://schemas.microsoft.com/office/drawing/2014/main" xmlns="" id="{ACC51E7A-DD1D-4D5C-BA9D-6637AEFC689B}"/>
              </a:ext>
            </a:extLst>
          </p:cNvPr>
          <p:cNvSpPr/>
          <p:nvPr/>
        </p:nvSpPr>
        <p:spPr>
          <a:xfrm rot="10800000">
            <a:off x="3753198" y="3437897"/>
            <a:ext cx="872197" cy="576775"/>
          </a:xfrm>
          <a:prstGeom prst="rightArrow">
            <a:avLst/>
          </a:prstGeom>
          <a:solidFill>
            <a:srgbClr val="00B05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a:p>
        </p:txBody>
      </p:sp>
      <p:sp>
        <p:nvSpPr>
          <p:cNvPr id="20" name="正五边形 19"/>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2.2</a:t>
            </a:r>
            <a:endParaRPr lang="zh-CN" altLang="en-US" sz="2400" b="1" dirty="0">
              <a:solidFill>
                <a:schemeClr val="tx1"/>
              </a:solidFill>
            </a:endParaRPr>
          </a:p>
        </p:txBody>
      </p:sp>
    </p:spTree>
    <p:extLst>
      <p:ext uri="{BB962C8B-B14F-4D97-AF65-F5344CB8AC3E}">
        <p14:creationId xmlns:p14="http://schemas.microsoft.com/office/powerpoint/2010/main" val="37189682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饼形 7">
            <a:extLst>
              <a:ext uri="{FF2B5EF4-FFF2-40B4-BE49-F238E27FC236}">
                <a16:creationId xmlns:a16="http://schemas.microsoft.com/office/drawing/2014/main" xmlns="" id="{C19381C4-2277-4636-9B87-A7D0E4B4402D}"/>
              </a:ext>
            </a:extLst>
          </p:cNvPr>
          <p:cNvSpPr/>
          <p:nvPr/>
        </p:nvSpPr>
        <p:spPr>
          <a:xfrm rot="5400000">
            <a:off x="3364787" y="4189822"/>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pyright Notice"/>
          <p:cNvSpPr/>
          <p:nvPr/>
        </p:nvSpPr>
        <p:spPr bwMode="auto">
          <a:xfrm>
            <a:off x="4997378" y="600074"/>
            <a:ext cx="2197250"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可选择方案</a:t>
            </a:r>
          </a:p>
        </p:txBody>
      </p:sp>
      <p:sp>
        <p:nvSpPr>
          <p:cNvPr id="25" name="文本框 24">
            <a:extLst>
              <a:ext uri="{FF2B5EF4-FFF2-40B4-BE49-F238E27FC236}">
                <a16:creationId xmlns:a16="http://schemas.microsoft.com/office/drawing/2014/main" xmlns="" id="{0FFD5C76-03E9-4D24-A534-7E75BF1C5508}"/>
              </a:ext>
            </a:extLst>
          </p:cNvPr>
          <p:cNvSpPr txBox="1"/>
          <p:nvPr/>
        </p:nvSpPr>
        <p:spPr>
          <a:xfrm>
            <a:off x="4374060" y="5303819"/>
            <a:ext cx="3443877" cy="523220"/>
          </a:xfrm>
          <a:prstGeom prst="rect">
            <a:avLst/>
          </a:prstGeom>
          <a:noFill/>
        </p:spPr>
        <p:txBody>
          <a:bodyPr wrap="square" rtlCol="0">
            <a:spAutoFit/>
          </a:bodyPr>
          <a:lstStyle/>
          <a:p>
            <a:pPr algn="ctr"/>
            <a:r>
              <a:rPr lang="zh-CN" altLang="en-US" sz="2800" b="1" dirty="0" smtClean="0">
                <a:latin typeface="微软雅黑" panose="020B0503020204020204" pitchFamily="34" charset="-122"/>
                <a:ea typeface="微软雅黑" panose="020B0503020204020204" pitchFamily="34" charset="-122"/>
              </a:rPr>
              <a:t>选择</a:t>
            </a:r>
            <a:r>
              <a:rPr lang="zh-CN" altLang="en-US" sz="2800" b="1" dirty="0">
                <a:latin typeface="微软雅黑" panose="020B0503020204020204" pitchFamily="34" charset="-122"/>
                <a:ea typeface="微软雅黑" panose="020B0503020204020204" pitchFamily="34" charset="-122"/>
              </a:rPr>
              <a:t>最终方向的准则</a:t>
            </a:r>
            <a:endParaRPr lang="zh-SG" altLang="en-US" sz="2800" b="1" dirty="0">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xmlns="" id="{5E9D8FC7-6879-4552-9E61-8C6F7A03960A}"/>
              </a:ext>
            </a:extLst>
          </p:cNvPr>
          <p:cNvSpPr txBox="1"/>
          <p:nvPr/>
        </p:nvSpPr>
        <p:spPr>
          <a:xfrm>
            <a:off x="4089974" y="1733550"/>
            <a:ext cx="4273303" cy="2308324"/>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）优先考虑需求方的</a:t>
            </a:r>
            <a:r>
              <a:rPr lang="zh-CN" altLang="en-US" sz="2400" dirty="0" smtClean="0">
                <a:latin typeface="微软雅黑" panose="020B0503020204020204" pitchFamily="34" charset="-122"/>
                <a:ea typeface="微软雅黑" panose="020B0503020204020204" pitchFamily="34" charset="-122"/>
              </a:rPr>
              <a:t>需求</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）优先考虑用户使用感受</a:t>
            </a:r>
          </a:p>
          <a:p>
            <a:r>
              <a:rPr lang="en-US" altLang="zh-CN" sz="2400" dirty="0" smtClean="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）优先考虑软件的操作性以及方便性能</a:t>
            </a:r>
          </a:p>
          <a:p>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）综合预算，技术方面的考虑</a:t>
            </a:r>
          </a:p>
        </p:txBody>
      </p:sp>
      <p:pic>
        <p:nvPicPr>
          <p:cNvPr id="11" name="图片 10">
            <a:extLst>
              <a:ext uri="{FF2B5EF4-FFF2-40B4-BE49-F238E27FC236}">
                <a16:creationId xmlns:a16="http://schemas.microsoft.com/office/drawing/2014/main" xmlns="" id="{60E2D243-D930-4D73-AE46-C51354C65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sp>
        <p:nvSpPr>
          <p:cNvPr id="15" name="正五边形 14"/>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2.2</a:t>
            </a:r>
            <a:endParaRPr lang="zh-CN" altLang="en-US" sz="2400" b="1" dirty="0">
              <a:solidFill>
                <a:schemeClr val="tx1"/>
              </a:solidFill>
            </a:endParaRPr>
          </a:p>
        </p:txBody>
      </p:sp>
    </p:spTree>
    <p:extLst>
      <p:ext uri="{BB962C8B-B14F-4D97-AF65-F5344CB8AC3E}">
        <p14:creationId xmlns:p14="http://schemas.microsoft.com/office/powerpoint/2010/main" val="297274029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70000">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14:bounceEnd="70000">
                                          <p:cBhvr additive="base">
                                            <p:cTn id="7" dur="500" fill="hold"/>
                                            <p:tgtEl>
                                              <p:spTgt spid="13"/>
                                            </p:tgtEl>
                                            <p:attrNameLst>
                                              <p:attrName>ppt_x</p:attrName>
                                            </p:attrNameLst>
                                          </p:cBhvr>
                                          <p:tavLst>
                                            <p:tav tm="0">
                                              <p:val>
                                                <p:strVal val="#ppt_x"/>
                                              </p:val>
                                            </p:tav>
                                            <p:tav tm="100000">
                                              <p:val>
                                                <p:strVal val="#ppt_x"/>
                                              </p:val>
                                            </p:tav>
                                          </p:tavLst>
                                        </p:anim>
                                        <p:anim calcmode="lin" valueType="num" p14:bounceEnd="70000">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6" name="Copyright Notice">
            <a:extLst>
              <a:ext uri="{FF2B5EF4-FFF2-40B4-BE49-F238E27FC236}">
                <a16:creationId xmlns:a16="http://schemas.microsoft.com/office/drawing/2014/main" xmlns="" id="{642CCA7D-9797-4108-8A0F-C81B47009EFF}"/>
              </a:ext>
            </a:extLst>
          </p:cNvPr>
          <p:cNvSpPr/>
          <p:nvPr/>
        </p:nvSpPr>
        <p:spPr bwMode="auto">
          <a:xfrm>
            <a:off x="4991471" y="528636"/>
            <a:ext cx="2197250"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smtClean="0">
                <a:solidFill>
                  <a:schemeClr val="tx1"/>
                </a:solidFill>
                <a:latin typeface="微软雅黑" pitchFamily="34" charset="-122"/>
                <a:ea typeface="微软雅黑" pitchFamily="34" charset="-122"/>
              </a:rPr>
              <a:t>所建议方案</a:t>
            </a:r>
            <a:endParaRPr lang="zh-CN" altLang="en-US" sz="3200" b="1" cap="small" dirty="0">
              <a:solidFill>
                <a:schemeClr val="tx1"/>
              </a:solidFill>
              <a:latin typeface="微软雅黑" pitchFamily="34" charset="-122"/>
              <a:ea typeface="微软雅黑" pitchFamily="34" charset="-122"/>
            </a:endParaRPr>
          </a:p>
        </p:txBody>
      </p:sp>
      <p:sp>
        <p:nvSpPr>
          <p:cNvPr id="18" name="圆角矩形 17">
            <a:extLst>
              <a:ext uri="{FF2B5EF4-FFF2-40B4-BE49-F238E27FC236}">
                <a16:creationId xmlns:a16="http://schemas.microsoft.com/office/drawing/2014/main" xmlns="" id="{9D0C52AB-22CA-4913-AB96-49C65C586518}"/>
              </a:ext>
            </a:extLst>
          </p:cNvPr>
          <p:cNvSpPr/>
          <p:nvPr/>
        </p:nvSpPr>
        <p:spPr>
          <a:xfrm>
            <a:off x="1063688" y="1938824"/>
            <a:ext cx="3433667" cy="3985470"/>
          </a:xfrm>
          <a:prstGeom prst="roundRect">
            <a:avLst>
              <a:gd name="adj" fmla="val 19971"/>
            </a:avLst>
          </a:prstGeom>
          <a:solidFill>
            <a:srgbClr val="FFC0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just"/>
            <a:r>
              <a:rPr lang="zh-CN" altLang="en-US" sz="2400" b="1" dirty="0" smtClean="0">
                <a:solidFill>
                  <a:schemeClr val="tx1"/>
                </a:solidFill>
              </a:rPr>
              <a:t>选择</a:t>
            </a:r>
            <a:r>
              <a:rPr lang="zh-CN" altLang="en-US" sz="2400" b="1" dirty="0">
                <a:solidFill>
                  <a:schemeClr val="tx1"/>
                </a:solidFill>
              </a:rPr>
              <a:t>最终方向的</a:t>
            </a:r>
            <a:r>
              <a:rPr lang="zh-CN" altLang="en-US" sz="2400" b="1" dirty="0" smtClean="0">
                <a:solidFill>
                  <a:schemeClr val="tx1"/>
                </a:solidFill>
              </a:rPr>
              <a:t>准则</a:t>
            </a:r>
            <a:endParaRPr lang="en-US" altLang="zh-CN" sz="2400" b="1" dirty="0" smtClean="0">
              <a:solidFill>
                <a:schemeClr val="tx1"/>
              </a:solidFill>
            </a:endParaRPr>
          </a:p>
          <a:p>
            <a:pPr algn="just"/>
            <a:endParaRPr lang="en-US" altLang="zh-CN" sz="2400" dirty="0">
              <a:solidFill>
                <a:schemeClr val="tx1"/>
              </a:solidFill>
            </a:endParaRPr>
          </a:p>
          <a:p>
            <a:pPr lvl="0"/>
            <a:r>
              <a:rPr lang="zh-CN" altLang="en-US" sz="1600" dirty="0" smtClean="0">
                <a:solidFill>
                  <a:schemeClr val="tx1"/>
                </a:solidFill>
              </a:rPr>
              <a:t>（</a:t>
            </a:r>
            <a:r>
              <a:rPr lang="en-US" altLang="zh-CN" sz="1600" dirty="0" smtClean="0">
                <a:solidFill>
                  <a:schemeClr val="tx1"/>
                </a:solidFill>
              </a:rPr>
              <a:t>1</a:t>
            </a:r>
            <a:r>
              <a:rPr lang="zh-CN" altLang="en-US" sz="1600" dirty="0" smtClean="0">
                <a:solidFill>
                  <a:schemeClr val="tx1"/>
                </a:solidFill>
              </a:rPr>
              <a:t>）</a:t>
            </a:r>
            <a:r>
              <a:rPr lang="zh-CN" altLang="zh-CN" sz="1600" dirty="0" smtClean="0">
                <a:solidFill>
                  <a:schemeClr val="tx1"/>
                </a:solidFill>
              </a:rPr>
              <a:t>优先</a:t>
            </a:r>
            <a:r>
              <a:rPr lang="zh-CN" altLang="zh-CN" sz="1600" dirty="0">
                <a:solidFill>
                  <a:schemeClr val="tx1"/>
                </a:solidFill>
              </a:rPr>
              <a:t>考虑需求方的需求</a:t>
            </a:r>
          </a:p>
          <a:p>
            <a:pPr lvl="0"/>
            <a:r>
              <a:rPr lang="zh-CN" altLang="en-US" sz="1600" dirty="0" smtClean="0">
                <a:solidFill>
                  <a:schemeClr val="tx1"/>
                </a:solidFill>
              </a:rPr>
              <a:t>（</a:t>
            </a:r>
            <a:r>
              <a:rPr lang="en-US" altLang="zh-CN" sz="1600" dirty="0" smtClean="0">
                <a:solidFill>
                  <a:schemeClr val="tx1"/>
                </a:solidFill>
              </a:rPr>
              <a:t>2</a:t>
            </a:r>
            <a:r>
              <a:rPr lang="zh-CN" altLang="en-US" sz="1600" dirty="0" smtClean="0">
                <a:solidFill>
                  <a:schemeClr val="tx1"/>
                </a:solidFill>
              </a:rPr>
              <a:t>）</a:t>
            </a:r>
            <a:r>
              <a:rPr lang="zh-CN" altLang="zh-CN" sz="1600" dirty="0" smtClean="0">
                <a:solidFill>
                  <a:schemeClr val="tx1"/>
                </a:solidFill>
              </a:rPr>
              <a:t>优先</a:t>
            </a:r>
            <a:r>
              <a:rPr lang="zh-CN" altLang="zh-CN" sz="1600" dirty="0">
                <a:solidFill>
                  <a:schemeClr val="tx1"/>
                </a:solidFill>
              </a:rPr>
              <a:t>考虑用户使用感受</a:t>
            </a:r>
          </a:p>
          <a:p>
            <a:pPr lvl="0"/>
            <a:r>
              <a:rPr lang="zh-CN" altLang="en-US" sz="1600" dirty="0" smtClean="0">
                <a:solidFill>
                  <a:schemeClr val="tx1"/>
                </a:solidFill>
              </a:rPr>
              <a:t>（</a:t>
            </a:r>
            <a:r>
              <a:rPr lang="en-US" altLang="zh-CN" sz="1600" dirty="0" smtClean="0">
                <a:solidFill>
                  <a:schemeClr val="tx1"/>
                </a:solidFill>
              </a:rPr>
              <a:t>3</a:t>
            </a:r>
            <a:r>
              <a:rPr lang="zh-CN" altLang="en-US" sz="1600" dirty="0" smtClean="0">
                <a:solidFill>
                  <a:schemeClr val="tx1"/>
                </a:solidFill>
              </a:rPr>
              <a:t>）</a:t>
            </a:r>
            <a:r>
              <a:rPr lang="zh-CN" altLang="zh-CN" sz="1600" dirty="0" smtClean="0">
                <a:solidFill>
                  <a:schemeClr val="tx1"/>
                </a:solidFill>
              </a:rPr>
              <a:t>优先</a:t>
            </a:r>
            <a:r>
              <a:rPr lang="zh-CN" altLang="zh-CN" sz="1600" dirty="0">
                <a:solidFill>
                  <a:schemeClr val="tx1"/>
                </a:solidFill>
              </a:rPr>
              <a:t>考虑软件的操作性以及方便性能</a:t>
            </a:r>
          </a:p>
          <a:p>
            <a:pPr lvl="0"/>
            <a:r>
              <a:rPr lang="zh-CN" altLang="en-US" sz="1600" dirty="0" smtClean="0">
                <a:solidFill>
                  <a:schemeClr val="tx1"/>
                </a:solidFill>
              </a:rPr>
              <a:t>（</a:t>
            </a:r>
            <a:r>
              <a:rPr lang="en-US" altLang="zh-CN" sz="1600" dirty="0" smtClean="0">
                <a:solidFill>
                  <a:schemeClr val="tx1"/>
                </a:solidFill>
              </a:rPr>
              <a:t>4</a:t>
            </a:r>
            <a:r>
              <a:rPr lang="zh-CN" altLang="en-US" sz="1600" dirty="0" smtClean="0">
                <a:solidFill>
                  <a:schemeClr val="tx1"/>
                </a:solidFill>
              </a:rPr>
              <a:t>）</a:t>
            </a:r>
            <a:r>
              <a:rPr lang="zh-CN" altLang="zh-CN" sz="1600" dirty="0" smtClean="0">
                <a:solidFill>
                  <a:schemeClr val="tx1"/>
                </a:solidFill>
              </a:rPr>
              <a:t>综合</a:t>
            </a:r>
            <a:r>
              <a:rPr lang="zh-CN" altLang="zh-CN" sz="1600" dirty="0">
                <a:solidFill>
                  <a:schemeClr val="tx1"/>
                </a:solidFill>
              </a:rPr>
              <a:t>预算，技术方面的考虑</a:t>
            </a:r>
          </a:p>
          <a:p>
            <a:pPr algn="just"/>
            <a:endParaRPr lang="zh-CN" altLang="zh-CN" sz="2400" dirty="0">
              <a:solidFill>
                <a:schemeClr val="tx1"/>
              </a:solidFill>
            </a:endParaRPr>
          </a:p>
        </p:txBody>
      </p:sp>
      <p:sp>
        <p:nvSpPr>
          <p:cNvPr id="19" name="圆角矩形 16">
            <a:extLst>
              <a:ext uri="{FF2B5EF4-FFF2-40B4-BE49-F238E27FC236}">
                <a16:creationId xmlns:a16="http://schemas.microsoft.com/office/drawing/2014/main" xmlns="" id="{9D0C52AB-22CA-4913-AB96-49C65C586518}"/>
              </a:ext>
            </a:extLst>
          </p:cNvPr>
          <p:cNvSpPr/>
          <p:nvPr/>
        </p:nvSpPr>
        <p:spPr>
          <a:xfrm>
            <a:off x="7902703" y="1938824"/>
            <a:ext cx="2595797" cy="3985470"/>
          </a:xfrm>
          <a:prstGeom prst="roundRect">
            <a:avLst>
              <a:gd name="adj" fmla="val 19971"/>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3200" b="1" dirty="0">
                <a:solidFill>
                  <a:schemeClr val="tx1"/>
                </a:solidFill>
              </a:rPr>
              <a:t>可选择的系统</a:t>
            </a:r>
            <a:r>
              <a:rPr lang="zh-CN" altLang="en-US" sz="3200" b="1" dirty="0" smtClean="0">
                <a:solidFill>
                  <a:schemeClr val="tx1"/>
                </a:solidFill>
              </a:rPr>
              <a:t>方案</a:t>
            </a:r>
            <a:r>
              <a:rPr lang="en-US" altLang="zh-CN" sz="3200" b="1" dirty="0" smtClean="0">
                <a:solidFill>
                  <a:schemeClr val="tx1"/>
                </a:solidFill>
              </a:rPr>
              <a:t>2</a:t>
            </a:r>
          </a:p>
          <a:p>
            <a:pPr algn="ctr"/>
            <a:endParaRPr lang="en-US" altLang="zh-CN" sz="3200" b="1" dirty="0">
              <a:solidFill>
                <a:schemeClr val="tx1"/>
              </a:solidFill>
            </a:endParaRPr>
          </a:p>
          <a:p>
            <a:pPr algn="just"/>
            <a:r>
              <a:rPr lang="zh-CN" altLang="en-US" sz="2000" b="1" dirty="0">
                <a:solidFill>
                  <a:schemeClr val="tx1"/>
                </a:solidFill>
              </a:rPr>
              <a:t>以</a:t>
            </a:r>
            <a:r>
              <a:rPr lang="en-US" altLang="zh-CN" sz="2000" b="1" dirty="0">
                <a:solidFill>
                  <a:schemeClr val="tx1"/>
                </a:solidFill>
              </a:rPr>
              <a:t>html</a:t>
            </a:r>
            <a:r>
              <a:rPr lang="zh-CN" altLang="en-US" sz="2000" b="1" dirty="0">
                <a:solidFill>
                  <a:schemeClr val="tx1"/>
                </a:solidFill>
              </a:rPr>
              <a:t>为基础制作一个网站</a:t>
            </a:r>
            <a:r>
              <a:rPr lang="zh-CN" altLang="en-US" sz="2000" b="1" dirty="0" smtClean="0">
                <a:solidFill>
                  <a:schemeClr val="tx1"/>
                </a:solidFill>
              </a:rPr>
              <a:t>，再制作</a:t>
            </a:r>
            <a:r>
              <a:rPr lang="zh-CN" altLang="en-US" sz="2000" b="1" dirty="0">
                <a:solidFill>
                  <a:schemeClr val="tx1"/>
                </a:solidFill>
              </a:rPr>
              <a:t>一个</a:t>
            </a:r>
            <a:r>
              <a:rPr lang="en-US" altLang="zh-CN" sz="2000" b="1" dirty="0">
                <a:solidFill>
                  <a:schemeClr val="tx1"/>
                </a:solidFill>
              </a:rPr>
              <a:t>app</a:t>
            </a:r>
            <a:r>
              <a:rPr lang="zh-CN" altLang="en-US" sz="2000" b="1" dirty="0">
                <a:solidFill>
                  <a:schemeClr val="tx1"/>
                </a:solidFill>
              </a:rPr>
              <a:t>和网站关联起来，以完成需求方的基础要求</a:t>
            </a:r>
          </a:p>
        </p:txBody>
      </p:sp>
      <p:sp>
        <p:nvSpPr>
          <p:cNvPr id="20" name="右箭头 19"/>
          <p:cNvSpPr/>
          <p:nvPr/>
        </p:nvSpPr>
        <p:spPr>
          <a:xfrm>
            <a:off x="4772093" y="3331029"/>
            <a:ext cx="2929812" cy="1045028"/>
          </a:xfrm>
          <a:prstGeom prst="rightArrow">
            <a:avLst/>
          </a:prstGeom>
          <a:solidFill>
            <a:srgbClr val="92D05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建议选择</a:t>
            </a:r>
            <a:endParaRPr lang="zh-CN" altLang="en-US" sz="2400" b="1" dirty="0">
              <a:solidFill>
                <a:schemeClr val="tx1"/>
              </a:solidFill>
            </a:endParaRPr>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2.3</a:t>
            </a:r>
            <a:endParaRPr lang="zh-CN" altLang="en-US" sz="2400" b="1" dirty="0">
              <a:solidFill>
                <a:schemeClr val="tx1"/>
              </a:solidFill>
            </a:endParaRPr>
          </a:p>
        </p:txBody>
      </p:sp>
    </p:spTree>
    <p:extLst>
      <p:ext uri="{BB962C8B-B14F-4D97-AF65-F5344CB8AC3E}">
        <p14:creationId xmlns:p14="http://schemas.microsoft.com/office/powerpoint/2010/main" val="24842540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9" name="Copyright Notice">
            <a:extLst>
              <a:ext uri="{FF2B5EF4-FFF2-40B4-BE49-F238E27FC236}">
                <a16:creationId xmlns:a16="http://schemas.microsoft.com/office/drawing/2014/main" xmlns="" id="{642CCA7D-9797-4108-8A0F-C81B47009EFF}"/>
              </a:ext>
            </a:extLst>
          </p:cNvPr>
          <p:cNvSpPr/>
          <p:nvPr/>
        </p:nvSpPr>
        <p:spPr bwMode="auto">
          <a:xfrm>
            <a:off x="4991471" y="528636"/>
            <a:ext cx="2197250"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smtClean="0">
                <a:solidFill>
                  <a:schemeClr val="tx1"/>
                </a:solidFill>
                <a:latin typeface="微软雅黑" pitchFamily="34" charset="-122"/>
                <a:ea typeface="微软雅黑" pitchFamily="34" charset="-122"/>
              </a:rPr>
              <a:t>所建议方案</a:t>
            </a:r>
            <a:endParaRPr lang="zh-CN" altLang="en-US" sz="3200" b="1" cap="small" dirty="0">
              <a:solidFill>
                <a:schemeClr val="tx1"/>
              </a:solidFill>
              <a:latin typeface="微软雅黑" pitchFamily="34" charset="-122"/>
              <a:ea typeface="微软雅黑" pitchFamily="34" charset="-122"/>
            </a:endParaRPr>
          </a:p>
        </p:txBody>
      </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273892" y="3612308"/>
            <a:ext cx="1988045" cy="954107"/>
          </a:xfrm>
          <a:prstGeom prst="rect">
            <a:avLst/>
          </a:prstGeom>
          <a:noFill/>
        </p:spPr>
        <p:txBody>
          <a:bodyPr wrap="none" rtlCol="0">
            <a:spAutoFit/>
          </a:bodyPr>
          <a:lstStyle/>
          <a:p>
            <a:r>
              <a:rPr lang="en-US" altLang="zh-CN" sz="2800" b="1" dirty="0" smtClean="0"/>
              <a:t>  </a:t>
            </a:r>
            <a:r>
              <a:rPr lang="zh-CN" altLang="zh-CN" sz="2800" b="1" dirty="0" smtClean="0"/>
              <a:t>对</a:t>
            </a:r>
            <a:r>
              <a:rPr lang="zh-CN" altLang="zh-CN" sz="2800" b="1" dirty="0"/>
              <a:t>所</a:t>
            </a:r>
            <a:r>
              <a:rPr lang="zh-CN" altLang="zh-CN" sz="2800" b="1" dirty="0" smtClean="0"/>
              <a:t>建议</a:t>
            </a:r>
            <a:endParaRPr lang="en-US" altLang="zh-CN" sz="2800" b="1" dirty="0" smtClean="0"/>
          </a:p>
          <a:p>
            <a:r>
              <a:rPr lang="zh-CN" altLang="zh-CN" sz="2800" b="1" dirty="0" smtClean="0"/>
              <a:t>系统的说明</a:t>
            </a:r>
            <a:endParaRPr lang="zh-CN" altLang="zh-CN" sz="2800" b="1" dirty="0"/>
          </a:p>
        </p:txBody>
      </p:sp>
      <p:sp>
        <p:nvSpPr>
          <p:cNvPr id="12" name="矩形 11"/>
          <p:cNvSpPr/>
          <p:nvPr/>
        </p:nvSpPr>
        <p:spPr>
          <a:xfrm>
            <a:off x="3243942" y="2309240"/>
            <a:ext cx="7019731" cy="3046988"/>
          </a:xfrm>
          <a:prstGeom prst="rect">
            <a:avLst/>
          </a:prstGeom>
        </p:spPr>
        <p:txBody>
          <a:bodyPr wrap="square">
            <a:spAutoFit/>
          </a:bodyPr>
          <a:lstStyle/>
          <a:p>
            <a:pPr lvl="0"/>
            <a:r>
              <a:rPr lang="zh-CN" altLang="en-US" sz="2400" dirty="0" smtClean="0"/>
              <a:t>（</a:t>
            </a:r>
            <a:r>
              <a:rPr lang="en-US" altLang="zh-CN" sz="2400" dirty="0" smtClean="0"/>
              <a:t>1</a:t>
            </a:r>
            <a:r>
              <a:rPr lang="zh-CN" altLang="en-US" sz="2400" dirty="0" smtClean="0"/>
              <a:t>）</a:t>
            </a:r>
            <a:r>
              <a:rPr lang="zh-CN" altLang="zh-CN" sz="2400" dirty="0" smtClean="0"/>
              <a:t>对于</a:t>
            </a:r>
            <a:r>
              <a:rPr lang="zh-CN" altLang="zh-CN" sz="2400" dirty="0"/>
              <a:t>顾客而言，在笔记本上，可以在不同平台上对产品进行修改，当顾客在外没带笔记本时，使用手机端</a:t>
            </a:r>
            <a:r>
              <a:rPr lang="en-US" altLang="zh-CN" sz="2400" dirty="0"/>
              <a:t>app</a:t>
            </a:r>
            <a:r>
              <a:rPr lang="zh-CN" altLang="zh-CN" sz="2400" dirty="0"/>
              <a:t>也可以充分的使用其功能，达到可以随随用的效果</a:t>
            </a:r>
          </a:p>
          <a:p>
            <a:pPr lvl="0"/>
            <a:r>
              <a:rPr lang="zh-CN" altLang="en-US" sz="2400" dirty="0" smtClean="0"/>
              <a:t>（</a:t>
            </a:r>
            <a:r>
              <a:rPr lang="en-US" altLang="zh-CN" sz="2400" dirty="0" smtClean="0"/>
              <a:t>2</a:t>
            </a:r>
            <a:r>
              <a:rPr lang="zh-CN" altLang="en-US" sz="2400" dirty="0" smtClean="0"/>
              <a:t>）</a:t>
            </a:r>
            <a:r>
              <a:rPr lang="zh-CN" altLang="zh-CN" sz="2400" dirty="0" smtClean="0"/>
              <a:t>完整</a:t>
            </a:r>
            <a:r>
              <a:rPr lang="zh-CN" altLang="zh-CN" sz="2400" dirty="0"/>
              <a:t>的满足的顾客的需求</a:t>
            </a:r>
          </a:p>
          <a:p>
            <a:pPr lvl="0"/>
            <a:r>
              <a:rPr lang="zh-CN" altLang="en-US" sz="2400" dirty="0" smtClean="0"/>
              <a:t>（</a:t>
            </a:r>
            <a:r>
              <a:rPr lang="en-US" altLang="zh-CN" sz="2400" dirty="0" smtClean="0"/>
              <a:t>3</a:t>
            </a:r>
            <a:r>
              <a:rPr lang="zh-CN" altLang="en-US" sz="2400" dirty="0" smtClean="0"/>
              <a:t>）</a:t>
            </a:r>
            <a:r>
              <a:rPr lang="zh-CN" altLang="zh-CN" sz="2400" dirty="0" smtClean="0"/>
              <a:t>唯一</a:t>
            </a:r>
            <a:r>
              <a:rPr lang="zh-CN" altLang="zh-CN" sz="2400" dirty="0"/>
              <a:t>的难题就是该项方案比其余亮相更加复杂，不容易完成，耗时更多，使用此方案需要客服更多的难题。</a:t>
            </a:r>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2.3</a:t>
            </a:r>
            <a:endParaRPr lang="zh-CN" altLang="en-US" sz="2400" b="1" dirty="0">
              <a:solidFill>
                <a:schemeClr val="tx1"/>
              </a:solidFill>
            </a:endParaRPr>
          </a:p>
        </p:txBody>
      </p:sp>
    </p:spTree>
    <p:extLst>
      <p:ext uri="{BB962C8B-B14F-4D97-AF65-F5344CB8AC3E}">
        <p14:creationId xmlns:p14="http://schemas.microsoft.com/office/powerpoint/2010/main" val="54911658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椭圆 55"/>
          <p:cNvSpPr/>
          <p:nvPr/>
        </p:nvSpPr>
        <p:spPr>
          <a:xfrm>
            <a:off x="3412045" y="4671338"/>
            <a:ext cx="1289155" cy="128915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7" name="Copyright Notice"/>
          <p:cNvSpPr/>
          <p:nvPr/>
        </p:nvSpPr>
        <p:spPr bwMode="auto">
          <a:xfrm>
            <a:off x="5028208" y="477603"/>
            <a:ext cx="2197250"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可行性分析</a:t>
            </a:r>
            <a:endParaRPr lang="en-US" sz="3200" b="1" cap="small" dirty="0">
              <a:solidFill>
                <a:schemeClr val="tx1"/>
              </a:solidFill>
              <a:latin typeface="微软雅黑" pitchFamily="34" charset="-122"/>
              <a:ea typeface="微软雅黑" pitchFamily="34" charset="-122"/>
            </a:endParaRPr>
          </a:p>
        </p:txBody>
      </p:sp>
      <p:sp>
        <p:nvSpPr>
          <p:cNvPr id="11" name="泪滴形 10"/>
          <p:cNvSpPr/>
          <p:nvPr/>
        </p:nvSpPr>
        <p:spPr>
          <a:xfrm rot="8100000">
            <a:off x="985865" y="1872122"/>
            <a:ext cx="1081605" cy="1035271"/>
          </a:xfrm>
          <a:prstGeom prst="teardrop">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椭圆 13"/>
          <p:cNvSpPr/>
          <p:nvPr/>
        </p:nvSpPr>
        <p:spPr>
          <a:xfrm>
            <a:off x="1115835" y="1997089"/>
            <a:ext cx="820711" cy="8207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圆角矩形 16"/>
          <p:cNvSpPr/>
          <p:nvPr/>
        </p:nvSpPr>
        <p:spPr>
          <a:xfrm>
            <a:off x="526306" y="3789120"/>
            <a:ext cx="1941685" cy="1002763"/>
          </a:xfrm>
          <a:prstGeom prst="roundRect">
            <a:avLst>
              <a:gd name="adj" fmla="val 19971"/>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21" name="矩形 20"/>
          <p:cNvSpPr/>
          <p:nvPr/>
        </p:nvSpPr>
        <p:spPr>
          <a:xfrm>
            <a:off x="613873" y="4092315"/>
            <a:ext cx="1723549"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技术可行性</a:t>
            </a:r>
            <a:endParaRPr lang="en-US" altLang="zh-CN" sz="2400" b="1" dirty="0">
              <a:latin typeface="微软雅黑" panose="020B0503020204020204" pitchFamily="34" charset="-122"/>
              <a:ea typeface="微软雅黑" panose="020B0503020204020204" pitchFamily="34" charset="-122"/>
            </a:endParaRPr>
          </a:p>
        </p:txBody>
      </p:sp>
      <p:sp>
        <p:nvSpPr>
          <p:cNvPr id="25" name="矩形 24"/>
          <p:cNvSpPr/>
          <p:nvPr/>
        </p:nvSpPr>
        <p:spPr>
          <a:xfrm>
            <a:off x="8558883" y="3907648"/>
            <a:ext cx="1415772" cy="830997"/>
          </a:xfrm>
          <a:prstGeom prst="rect">
            <a:avLst/>
          </a:prstGeom>
        </p:spPr>
        <p:txBody>
          <a:bodyPr wrap="none">
            <a:spAutoFit/>
          </a:bodyPr>
          <a:lstStyle/>
          <a:p>
            <a:r>
              <a:rPr lang="zh-CN" altLang="en-US" sz="2400" b="1" dirty="0" smtClean="0">
                <a:latin typeface="微软雅黑" panose="020B0503020204020204" pitchFamily="34" charset="-122"/>
                <a:ea typeface="微软雅黑" panose="020B0503020204020204" pitchFamily="34" charset="-122"/>
              </a:rPr>
              <a:t>用户使用</a:t>
            </a:r>
            <a:endParaRPr lang="en-US" altLang="zh-CN" sz="2400" b="1" dirty="0" smtClean="0">
              <a:latin typeface="微软雅黑" panose="020B0503020204020204" pitchFamily="34" charset="-122"/>
              <a:ea typeface="微软雅黑" panose="020B0503020204020204" pitchFamily="34" charset="-122"/>
            </a:endParaRPr>
          </a:p>
          <a:p>
            <a:r>
              <a:rPr lang="zh-CN" altLang="en-US" sz="2400" b="1" dirty="0" smtClean="0">
                <a:latin typeface="微软雅黑" panose="020B0503020204020204" pitchFamily="34" charset="-122"/>
                <a:ea typeface="微软雅黑" panose="020B0503020204020204" pitchFamily="34" charset="-122"/>
              </a:rPr>
              <a:t>  可行性</a:t>
            </a:r>
            <a:endParaRPr lang="en-US" altLang="zh-CN" sz="2400" b="1" dirty="0">
              <a:latin typeface="微软雅黑" panose="020B0503020204020204" pitchFamily="34" charset="-122"/>
              <a:ea typeface="微软雅黑" panose="020B0503020204020204" pitchFamily="34" charset="-122"/>
            </a:endParaRPr>
          </a:p>
        </p:txBody>
      </p:sp>
      <p:sp>
        <p:nvSpPr>
          <p:cNvPr id="27" name="椭圆 26"/>
          <p:cNvSpPr/>
          <p:nvPr/>
        </p:nvSpPr>
        <p:spPr>
          <a:xfrm>
            <a:off x="8685500" y="4671338"/>
            <a:ext cx="1289155" cy="128915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cxnSp>
        <p:nvCxnSpPr>
          <p:cNvPr id="30" name="直接连接符 29"/>
          <p:cNvCxnSpPr/>
          <p:nvPr/>
        </p:nvCxnSpPr>
        <p:spPr>
          <a:xfrm flipV="1">
            <a:off x="0" y="3458980"/>
            <a:ext cx="10875146" cy="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895175" y="4643474"/>
            <a:ext cx="1289155" cy="128915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32" name="椭圆 31"/>
          <p:cNvSpPr/>
          <p:nvPr/>
        </p:nvSpPr>
        <p:spPr>
          <a:xfrm>
            <a:off x="5956418" y="4671338"/>
            <a:ext cx="1289155" cy="128915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pic>
        <p:nvPicPr>
          <p:cNvPr id="34" name="图片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2827" y="4971639"/>
            <a:ext cx="574500" cy="619964"/>
          </a:xfrm>
          <a:prstGeom prst="rect">
            <a:avLst/>
          </a:prstGeom>
        </p:spPr>
      </p:pic>
      <p:pic>
        <p:nvPicPr>
          <p:cNvPr id="35" name="图片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4251" y="4998290"/>
            <a:ext cx="631002" cy="573480"/>
          </a:xfrm>
          <a:prstGeom prst="rect">
            <a:avLst/>
          </a:prstGeom>
        </p:spPr>
      </p:pic>
      <p:sp>
        <p:nvSpPr>
          <p:cNvPr id="36" name="椭圆 35"/>
          <p:cNvSpPr/>
          <p:nvPr/>
        </p:nvSpPr>
        <p:spPr>
          <a:xfrm>
            <a:off x="1323822" y="3261286"/>
            <a:ext cx="404735" cy="4047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37" name="椭圆 36"/>
          <p:cNvSpPr/>
          <p:nvPr/>
        </p:nvSpPr>
        <p:spPr>
          <a:xfrm>
            <a:off x="3859688" y="3261286"/>
            <a:ext cx="404735" cy="4047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38" name="椭圆 37"/>
          <p:cNvSpPr/>
          <p:nvPr/>
        </p:nvSpPr>
        <p:spPr>
          <a:xfrm>
            <a:off x="6395554" y="3291931"/>
            <a:ext cx="404735" cy="4047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pic>
        <p:nvPicPr>
          <p:cNvPr id="39" name="图片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31435" y="4916855"/>
            <a:ext cx="732972" cy="732972"/>
          </a:xfrm>
          <a:prstGeom prst="rect">
            <a:avLst/>
          </a:prstGeom>
        </p:spPr>
      </p:pic>
      <p:grpSp>
        <p:nvGrpSpPr>
          <p:cNvPr id="33" name="组合 32"/>
          <p:cNvGrpSpPr/>
          <p:nvPr/>
        </p:nvGrpSpPr>
        <p:grpSpPr>
          <a:xfrm>
            <a:off x="273892" y="123136"/>
            <a:ext cx="1831133" cy="1610414"/>
            <a:chOff x="273892" y="123136"/>
            <a:chExt cx="1831133" cy="1610414"/>
          </a:xfrm>
        </p:grpSpPr>
        <p:sp>
          <p:nvSpPr>
            <p:cNvPr id="40" name="椭圆 39">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5" name="图片 44">
              <a:extLst>
                <a:ext uri="{FF2B5EF4-FFF2-40B4-BE49-F238E27FC236}">
                  <a16:creationId xmlns:a16="http://schemas.microsoft.com/office/drawing/2014/main" xmlns="" id="{FE6EBA93-ED04-432D-A8D1-9C52A154FD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46" name="正五边形 45"/>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2.4</a:t>
            </a:r>
            <a:endParaRPr lang="zh-CN" altLang="en-US" sz="2400" b="1" dirty="0">
              <a:solidFill>
                <a:schemeClr val="tx1"/>
              </a:solidFill>
            </a:endParaRPr>
          </a:p>
        </p:txBody>
      </p:sp>
      <p:grpSp>
        <p:nvGrpSpPr>
          <p:cNvPr id="47" name="Group 4"/>
          <p:cNvGrpSpPr>
            <a:grpSpLocks noChangeAspect="1"/>
          </p:cNvGrpSpPr>
          <p:nvPr/>
        </p:nvGrpSpPr>
        <p:grpSpPr bwMode="auto">
          <a:xfrm>
            <a:off x="3778320" y="4899363"/>
            <a:ext cx="556603" cy="809286"/>
            <a:chOff x="3741" y="2020"/>
            <a:chExt cx="195" cy="279"/>
          </a:xfrm>
          <a:solidFill>
            <a:schemeClr val="tx1"/>
          </a:solidFill>
        </p:grpSpPr>
        <p:sp>
          <p:nvSpPr>
            <p:cNvPr id="48" name="Freeform 5"/>
            <p:cNvSpPr>
              <a:spLocks noEditPoints="1"/>
            </p:cNvSpPr>
            <p:nvPr/>
          </p:nvSpPr>
          <p:spPr bwMode="auto">
            <a:xfrm>
              <a:off x="3741" y="2020"/>
              <a:ext cx="195" cy="279"/>
            </a:xfrm>
            <a:custGeom>
              <a:avLst/>
              <a:gdLst>
                <a:gd name="T0" fmla="*/ 80 w 80"/>
                <a:gd name="T1" fmla="*/ 58 h 115"/>
                <a:gd name="T2" fmla="*/ 61 w 80"/>
                <a:gd name="T3" fmla="*/ 24 h 115"/>
                <a:gd name="T4" fmla="*/ 62 w 80"/>
                <a:gd name="T5" fmla="*/ 24 h 115"/>
                <a:gd name="T6" fmla="*/ 62 w 80"/>
                <a:gd name="T7" fmla="*/ 0 h 115"/>
                <a:gd name="T8" fmla="*/ 18 w 80"/>
                <a:gd name="T9" fmla="*/ 0 h 115"/>
                <a:gd name="T10" fmla="*/ 18 w 80"/>
                <a:gd name="T11" fmla="*/ 24 h 115"/>
                <a:gd name="T12" fmla="*/ 19 w 80"/>
                <a:gd name="T13" fmla="*/ 24 h 115"/>
                <a:gd name="T14" fmla="*/ 0 w 80"/>
                <a:gd name="T15" fmla="*/ 58 h 115"/>
                <a:gd name="T16" fmla="*/ 18 w 80"/>
                <a:gd name="T17" fmla="*/ 91 h 115"/>
                <a:gd name="T18" fmla="*/ 18 w 80"/>
                <a:gd name="T19" fmla="*/ 115 h 115"/>
                <a:gd name="T20" fmla="*/ 62 w 80"/>
                <a:gd name="T21" fmla="*/ 115 h 115"/>
                <a:gd name="T22" fmla="*/ 62 w 80"/>
                <a:gd name="T23" fmla="*/ 91 h 115"/>
                <a:gd name="T24" fmla="*/ 80 w 80"/>
                <a:gd name="T25" fmla="*/ 58 h 115"/>
                <a:gd name="T26" fmla="*/ 40 w 80"/>
                <a:gd name="T27" fmla="*/ 90 h 115"/>
                <a:gd name="T28" fmla="*/ 7 w 80"/>
                <a:gd name="T29" fmla="*/ 58 h 115"/>
                <a:gd name="T30" fmla="*/ 40 w 80"/>
                <a:gd name="T31" fmla="*/ 25 h 115"/>
                <a:gd name="T32" fmla="*/ 73 w 80"/>
                <a:gd name="T33" fmla="*/ 58 h 115"/>
                <a:gd name="T34" fmla="*/ 40 w 80"/>
                <a:gd name="T35" fmla="*/ 9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0" h="115">
                  <a:moveTo>
                    <a:pt x="80" y="58"/>
                  </a:moveTo>
                  <a:cubicBezTo>
                    <a:pt x="80" y="44"/>
                    <a:pt x="72" y="31"/>
                    <a:pt x="61" y="24"/>
                  </a:cubicBezTo>
                  <a:cubicBezTo>
                    <a:pt x="62" y="24"/>
                    <a:pt x="62" y="24"/>
                    <a:pt x="62" y="24"/>
                  </a:cubicBezTo>
                  <a:cubicBezTo>
                    <a:pt x="62" y="0"/>
                    <a:pt x="62" y="0"/>
                    <a:pt x="62" y="0"/>
                  </a:cubicBezTo>
                  <a:cubicBezTo>
                    <a:pt x="18" y="0"/>
                    <a:pt x="18" y="0"/>
                    <a:pt x="18" y="0"/>
                  </a:cubicBezTo>
                  <a:cubicBezTo>
                    <a:pt x="18" y="24"/>
                    <a:pt x="18" y="24"/>
                    <a:pt x="18" y="24"/>
                  </a:cubicBezTo>
                  <a:cubicBezTo>
                    <a:pt x="19" y="24"/>
                    <a:pt x="19" y="24"/>
                    <a:pt x="19" y="24"/>
                  </a:cubicBezTo>
                  <a:cubicBezTo>
                    <a:pt x="8" y="31"/>
                    <a:pt x="0" y="44"/>
                    <a:pt x="0" y="58"/>
                  </a:cubicBezTo>
                  <a:cubicBezTo>
                    <a:pt x="0" y="72"/>
                    <a:pt x="7" y="84"/>
                    <a:pt x="18" y="91"/>
                  </a:cubicBezTo>
                  <a:cubicBezTo>
                    <a:pt x="18" y="115"/>
                    <a:pt x="18" y="115"/>
                    <a:pt x="18" y="115"/>
                  </a:cubicBezTo>
                  <a:cubicBezTo>
                    <a:pt x="62" y="115"/>
                    <a:pt x="62" y="115"/>
                    <a:pt x="62" y="115"/>
                  </a:cubicBezTo>
                  <a:cubicBezTo>
                    <a:pt x="62" y="91"/>
                    <a:pt x="62" y="91"/>
                    <a:pt x="62" y="91"/>
                  </a:cubicBezTo>
                  <a:cubicBezTo>
                    <a:pt x="73" y="83"/>
                    <a:pt x="80" y="71"/>
                    <a:pt x="80" y="58"/>
                  </a:cubicBezTo>
                  <a:close/>
                  <a:moveTo>
                    <a:pt x="40" y="90"/>
                  </a:moveTo>
                  <a:cubicBezTo>
                    <a:pt x="22" y="90"/>
                    <a:pt x="7" y="76"/>
                    <a:pt x="7" y="58"/>
                  </a:cubicBezTo>
                  <a:cubicBezTo>
                    <a:pt x="7" y="40"/>
                    <a:pt x="22" y="25"/>
                    <a:pt x="40" y="25"/>
                  </a:cubicBezTo>
                  <a:cubicBezTo>
                    <a:pt x="58" y="25"/>
                    <a:pt x="73" y="40"/>
                    <a:pt x="73" y="58"/>
                  </a:cubicBezTo>
                  <a:cubicBezTo>
                    <a:pt x="73" y="76"/>
                    <a:pt x="58" y="90"/>
                    <a:pt x="40" y="9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49" name="Freeform 6"/>
            <p:cNvSpPr/>
            <p:nvPr/>
          </p:nvSpPr>
          <p:spPr bwMode="auto">
            <a:xfrm>
              <a:off x="3787" y="2125"/>
              <a:ext cx="103" cy="58"/>
            </a:xfrm>
            <a:custGeom>
              <a:avLst/>
              <a:gdLst>
                <a:gd name="T0" fmla="*/ 52 w 103"/>
                <a:gd name="T1" fmla="*/ 43 h 58"/>
                <a:gd name="T2" fmla="*/ 8 w 103"/>
                <a:gd name="T3" fmla="*/ 0 h 58"/>
                <a:gd name="T4" fmla="*/ 0 w 103"/>
                <a:gd name="T5" fmla="*/ 7 h 58"/>
                <a:gd name="T6" fmla="*/ 44 w 103"/>
                <a:gd name="T7" fmla="*/ 51 h 58"/>
                <a:gd name="T8" fmla="*/ 52 w 103"/>
                <a:gd name="T9" fmla="*/ 58 h 58"/>
                <a:gd name="T10" fmla="*/ 59 w 103"/>
                <a:gd name="T11" fmla="*/ 51 h 58"/>
                <a:gd name="T12" fmla="*/ 103 w 103"/>
                <a:gd name="T13" fmla="*/ 7 h 58"/>
                <a:gd name="T14" fmla="*/ 93 w 103"/>
                <a:gd name="T15" fmla="*/ 0 h 58"/>
                <a:gd name="T16" fmla="*/ 52 w 103"/>
                <a:gd name="T17" fmla="*/ 4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58">
                  <a:moveTo>
                    <a:pt x="52" y="43"/>
                  </a:moveTo>
                  <a:lnTo>
                    <a:pt x="8" y="0"/>
                  </a:lnTo>
                  <a:lnTo>
                    <a:pt x="0" y="7"/>
                  </a:lnTo>
                  <a:lnTo>
                    <a:pt x="44" y="51"/>
                  </a:lnTo>
                  <a:lnTo>
                    <a:pt x="52" y="58"/>
                  </a:lnTo>
                  <a:lnTo>
                    <a:pt x="59" y="51"/>
                  </a:lnTo>
                  <a:lnTo>
                    <a:pt x="103" y="7"/>
                  </a:lnTo>
                  <a:lnTo>
                    <a:pt x="93" y="0"/>
                  </a:lnTo>
                  <a:lnTo>
                    <a:pt x="52" y="4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grpSp>
      <p:sp>
        <p:nvSpPr>
          <p:cNvPr id="50" name="泪滴形 49"/>
          <p:cNvSpPr/>
          <p:nvPr/>
        </p:nvSpPr>
        <p:spPr>
          <a:xfrm rot="8100000">
            <a:off x="3570493" y="1872122"/>
            <a:ext cx="1081605" cy="1035271"/>
          </a:xfrm>
          <a:prstGeom prst="teardrop">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1" name="椭圆 50"/>
          <p:cNvSpPr/>
          <p:nvPr/>
        </p:nvSpPr>
        <p:spPr>
          <a:xfrm>
            <a:off x="3700463" y="1997089"/>
            <a:ext cx="820711" cy="8207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4" name="圆角矩形 53"/>
          <p:cNvSpPr/>
          <p:nvPr/>
        </p:nvSpPr>
        <p:spPr>
          <a:xfrm>
            <a:off x="3048609" y="3789120"/>
            <a:ext cx="1941685" cy="1002763"/>
          </a:xfrm>
          <a:prstGeom prst="roundRect">
            <a:avLst>
              <a:gd name="adj" fmla="val 19971"/>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55" name="矩形 54"/>
          <p:cNvSpPr/>
          <p:nvPr/>
        </p:nvSpPr>
        <p:spPr>
          <a:xfrm>
            <a:off x="3136176" y="4092315"/>
            <a:ext cx="1723549" cy="461665"/>
          </a:xfrm>
          <a:prstGeom prst="rect">
            <a:avLst/>
          </a:prstGeom>
        </p:spPr>
        <p:txBody>
          <a:bodyPr wrap="none">
            <a:spAutoFit/>
          </a:bodyPr>
          <a:lstStyle/>
          <a:p>
            <a:r>
              <a:rPr lang="zh-CN" altLang="en-US" sz="2400" b="1" dirty="0" smtClean="0">
                <a:latin typeface="微软雅黑" panose="020B0503020204020204" pitchFamily="34" charset="-122"/>
                <a:ea typeface="微软雅黑" panose="020B0503020204020204" pitchFamily="34" charset="-122"/>
              </a:rPr>
              <a:t>法律可行性</a:t>
            </a:r>
            <a:endParaRPr lang="en-US" altLang="zh-CN" sz="2400" b="1" dirty="0">
              <a:latin typeface="微软雅黑" panose="020B0503020204020204" pitchFamily="34" charset="-122"/>
              <a:ea typeface="微软雅黑" panose="020B0503020204020204" pitchFamily="34" charset="-122"/>
            </a:endParaRPr>
          </a:p>
        </p:txBody>
      </p:sp>
      <p:sp>
        <p:nvSpPr>
          <p:cNvPr id="58" name="圆角矩形 57"/>
          <p:cNvSpPr/>
          <p:nvPr/>
        </p:nvSpPr>
        <p:spPr>
          <a:xfrm>
            <a:off x="5565425" y="3797707"/>
            <a:ext cx="1941685" cy="1002763"/>
          </a:xfrm>
          <a:prstGeom prst="roundRect">
            <a:avLst>
              <a:gd name="adj" fmla="val 19971"/>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59" name="矩形 58"/>
          <p:cNvSpPr/>
          <p:nvPr/>
        </p:nvSpPr>
        <p:spPr>
          <a:xfrm>
            <a:off x="5723840" y="4059668"/>
            <a:ext cx="1723549" cy="461665"/>
          </a:xfrm>
          <a:prstGeom prst="rect">
            <a:avLst/>
          </a:prstGeom>
        </p:spPr>
        <p:txBody>
          <a:bodyPr wrap="none">
            <a:spAutoFit/>
          </a:bodyPr>
          <a:lstStyle/>
          <a:p>
            <a:r>
              <a:rPr lang="zh-CN" altLang="en-US" sz="2400" b="1" dirty="0" smtClean="0">
                <a:latin typeface="微软雅黑" panose="020B0503020204020204" pitchFamily="34" charset="-122"/>
                <a:ea typeface="微软雅黑" panose="020B0503020204020204" pitchFamily="34" charset="-122"/>
              </a:rPr>
              <a:t>经济可行性</a:t>
            </a:r>
            <a:endParaRPr lang="en-US" altLang="zh-CN" sz="2400" b="1" dirty="0">
              <a:latin typeface="微软雅黑" panose="020B0503020204020204" pitchFamily="34" charset="-122"/>
              <a:ea typeface="微软雅黑" panose="020B0503020204020204" pitchFamily="34" charset="-122"/>
            </a:endParaRPr>
          </a:p>
        </p:txBody>
      </p:sp>
      <p:sp>
        <p:nvSpPr>
          <p:cNvPr id="60" name="圆角矩形 59"/>
          <p:cNvSpPr/>
          <p:nvPr/>
        </p:nvSpPr>
        <p:spPr>
          <a:xfrm>
            <a:off x="8256622" y="3791471"/>
            <a:ext cx="1941685" cy="1002763"/>
          </a:xfrm>
          <a:prstGeom prst="roundRect">
            <a:avLst>
              <a:gd name="adj" fmla="val 19971"/>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61" name="泪滴形 60"/>
          <p:cNvSpPr/>
          <p:nvPr/>
        </p:nvSpPr>
        <p:spPr>
          <a:xfrm rot="8100000">
            <a:off x="8766509" y="1835066"/>
            <a:ext cx="1081605" cy="1035271"/>
          </a:xfrm>
          <a:prstGeom prst="teardrop">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2" name="椭圆 61"/>
          <p:cNvSpPr/>
          <p:nvPr/>
        </p:nvSpPr>
        <p:spPr>
          <a:xfrm>
            <a:off x="8896479" y="1960033"/>
            <a:ext cx="820711" cy="8207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3" name="泪滴形 62"/>
          <p:cNvSpPr/>
          <p:nvPr/>
        </p:nvSpPr>
        <p:spPr>
          <a:xfrm rot="8100000">
            <a:off x="6049094" y="1872473"/>
            <a:ext cx="1081605" cy="1035271"/>
          </a:xfrm>
          <a:prstGeom prst="teardrop">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4" name="椭圆 63"/>
          <p:cNvSpPr/>
          <p:nvPr/>
        </p:nvSpPr>
        <p:spPr>
          <a:xfrm>
            <a:off x="6179064" y="1997440"/>
            <a:ext cx="820711" cy="8207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5" name="椭圆 64"/>
          <p:cNvSpPr/>
          <p:nvPr/>
        </p:nvSpPr>
        <p:spPr>
          <a:xfrm>
            <a:off x="9025096" y="3256613"/>
            <a:ext cx="404735" cy="4047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9" name="Copyright Notice">
            <a:extLst>
              <a:ext uri="{FF2B5EF4-FFF2-40B4-BE49-F238E27FC236}">
                <a16:creationId xmlns:a16="http://schemas.microsoft.com/office/drawing/2014/main" xmlns="" id="{642CCA7D-9797-4108-8A0F-C81B47009EFF}"/>
              </a:ext>
            </a:extLst>
          </p:cNvPr>
          <p:cNvSpPr/>
          <p:nvPr/>
        </p:nvSpPr>
        <p:spPr bwMode="auto">
          <a:xfrm>
            <a:off x="4991473" y="528636"/>
            <a:ext cx="2197250"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可行性分析</a:t>
            </a:r>
            <a:endParaRPr lang="en-US" altLang="zh-CN" sz="3200" b="1" cap="small" dirty="0">
              <a:solidFill>
                <a:schemeClr val="tx1"/>
              </a:solidFill>
              <a:latin typeface="微软雅黑" pitchFamily="34" charset="-122"/>
              <a:ea typeface="微软雅黑" pitchFamily="34" charset="-122"/>
            </a:endParaRPr>
          </a:p>
        </p:txBody>
      </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273892" y="3612308"/>
            <a:ext cx="1988045" cy="523220"/>
          </a:xfrm>
          <a:prstGeom prst="rect">
            <a:avLst/>
          </a:prstGeom>
          <a:noFill/>
        </p:spPr>
        <p:txBody>
          <a:bodyPr wrap="none" rtlCol="0">
            <a:spAutoFit/>
          </a:bodyPr>
          <a:lstStyle/>
          <a:p>
            <a:r>
              <a:rPr lang="zh-CN" altLang="en-US" sz="2800" b="1" dirty="0"/>
              <a:t>技术可行性</a:t>
            </a:r>
            <a:endParaRPr lang="zh-CN" altLang="zh-CN" sz="2800" b="1" dirty="0"/>
          </a:p>
        </p:txBody>
      </p:sp>
      <p:sp>
        <p:nvSpPr>
          <p:cNvPr id="12" name="矩形 11"/>
          <p:cNvSpPr/>
          <p:nvPr/>
        </p:nvSpPr>
        <p:spPr>
          <a:xfrm>
            <a:off x="3243942" y="2309240"/>
            <a:ext cx="7019731" cy="3108543"/>
          </a:xfrm>
          <a:prstGeom prst="rect">
            <a:avLst/>
          </a:prstGeom>
        </p:spPr>
        <p:txBody>
          <a:bodyPr wrap="square">
            <a:spAutoFit/>
          </a:bodyPr>
          <a:lstStyle/>
          <a:p>
            <a:pPr lvl="0"/>
            <a:r>
              <a:rPr lang="en-US" altLang="zh-CN" sz="2400" dirty="0" smtClean="0"/>
              <a:t>	</a:t>
            </a:r>
            <a:r>
              <a:rPr lang="zh-CN" altLang="en-US" sz="2800" dirty="0" smtClean="0"/>
              <a:t>我们</a:t>
            </a:r>
            <a:r>
              <a:rPr lang="zh-CN" altLang="en-US" sz="2800" dirty="0"/>
              <a:t>小组会</a:t>
            </a:r>
            <a:r>
              <a:rPr lang="en-US" altLang="zh-CN" sz="2800" dirty="0"/>
              <a:t>c</a:t>
            </a:r>
            <a:r>
              <a:rPr lang="zh-CN" altLang="en-US" sz="2800" dirty="0"/>
              <a:t>语言，</a:t>
            </a:r>
            <a:r>
              <a:rPr lang="en-US" altLang="zh-CN" sz="2800" dirty="0"/>
              <a:t>java</a:t>
            </a:r>
            <a:r>
              <a:rPr lang="zh-CN" altLang="en-US" sz="2800" dirty="0"/>
              <a:t>和其他框架之类的编写，会界面</a:t>
            </a:r>
            <a:r>
              <a:rPr lang="en-US" altLang="zh-CN" sz="2800" dirty="0"/>
              <a:t>UI</a:t>
            </a:r>
            <a:r>
              <a:rPr lang="zh-CN" altLang="en-US" sz="2800" dirty="0"/>
              <a:t>的制作；在人才方面，具有优良的组长及组员和能够给我们极大帮助的老师；至于设备方面，项目组的成员每人都具有</a:t>
            </a:r>
            <a:r>
              <a:rPr lang="en-US" altLang="zh-CN" sz="2800" dirty="0"/>
              <a:t>WIN10-64</a:t>
            </a:r>
            <a:r>
              <a:rPr lang="zh-CN" altLang="en-US" sz="2800" dirty="0"/>
              <a:t>的笔记本，同时可以确保软件的正确运行。综合上方的技术，人才，设备三个方面的资源，在技术上，是可行的。</a:t>
            </a:r>
            <a:endParaRPr lang="zh-CN" altLang="zh-CN" sz="2800" dirty="0"/>
          </a:p>
        </p:txBody>
      </p:sp>
      <p:sp>
        <p:nvSpPr>
          <p:cNvPr id="14" name="正五边形 13"/>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2.4</a:t>
            </a:r>
            <a:endParaRPr lang="zh-CN" altLang="en-US" sz="2400" b="1" dirty="0">
              <a:solidFill>
                <a:schemeClr val="tx1"/>
              </a:solidFill>
            </a:endParaRPr>
          </a:p>
        </p:txBody>
      </p:sp>
    </p:spTree>
    <p:extLst>
      <p:ext uri="{BB962C8B-B14F-4D97-AF65-F5344CB8AC3E}">
        <p14:creationId xmlns:p14="http://schemas.microsoft.com/office/powerpoint/2010/main" val="77727882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9" name="Copyright Notice">
            <a:extLst>
              <a:ext uri="{FF2B5EF4-FFF2-40B4-BE49-F238E27FC236}">
                <a16:creationId xmlns:a16="http://schemas.microsoft.com/office/drawing/2014/main" xmlns="" id="{642CCA7D-9797-4108-8A0F-C81B47009EFF}"/>
              </a:ext>
            </a:extLst>
          </p:cNvPr>
          <p:cNvSpPr/>
          <p:nvPr/>
        </p:nvSpPr>
        <p:spPr bwMode="auto">
          <a:xfrm>
            <a:off x="4991473" y="528636"/>
            <a:ext cx="2197250"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可行性分析</a:t>
            </a:r>
            <a:endParaRPr lang="en-US" altLang="zh-CN" sz="3200" b="1" cap="small" dirty="0">
              <a:solidFill>
                <a:schemeClr val="tx1"/>
              </a:solidFill>
              <a:latin typeface="微软雅黑" pitchFamily="34" charset="-122"/>
              <a:ea typeface="微软雅黑" pitchFamily="34" charset="-122"/>
            </a:endParaRPr>
          </a:p>
        </p:txBody>
      </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273892" y="3612308"/>
            <a:ext cx="1988045" cy="523220"/>
          </a:xfrm>
          <a:prstGeom prst="rect">
            <a:avLst/>
          </a:prstGeom>
          <a:noFill/>
        </p:spPr>
        <p:txBody>
          <a:bodyPr wrap="none" rtlCol="0">
            <a:spAutoFit/>
          </a:bodyPr>
          <a:lstStyle/>
          <a:p>
            <a:r>
              <a:rPr lang="zh-CN" altLang="en-US" sz="2800" b="1" dirty="0" smtClean="0"/>
              <a:t>法律可行性</a:t>
            </a:r>
            <a:endParaRPr lang="zh-CN" altLang="zh-CN" sz="2800" b="1" dirty="0"/>
          </a:p>
        </p:txBody>
      </p:sp>
      <p:sp>
        <p:nvSpPr>
          <p:cNvPr id="12" name="矩形 11"/>
          <p:cNvSpPr/>
          <p:nvPr/>
        </p:nvSpPr>
        <p:spPr>
          <a:xfrm>
            <a:off x="3243942" y="2309240"/>
            <a:ext cx="7019731" cy="1815882"/>
          </a:xfrm>
          <a:prstGeom prst="rect">
            <a:avLst/>
          </a:prstGeom>
        </p:spPr>
        <p:txBody>
          <a:bodyPr wrap="square">
            <a:spAutoFit/>
          </a:bodyPr>
          <a:lstStyle/>
          <a:p>
            <a:pPr lvl="0"/>
            <a:r>
              <a:rPr lang="en-US" altLang="zh-CN" sz="2400" dirty="0" smtClean="0"/>
              <a:t>	</a:t>
            </a:r>
            <a:r>
              <a:rPr lang="zh-CN" altLang="en-US" sz="2800" dirty="0"/>
              <a:t>从法律的角度讲，我们这个项目完全是为了方便于学生及老师的资源信息交流，为了提高老师的教学质量和学生的学习效率，是完全符合法律要求的。</a:t>
            </a:r>
            <a:endParaRPr lang="zh-CN" altLang="zh-CN" sz="2800" dirty="0"/>
          </a:p>
        </p:txBody>
      </p:sp>
      <p:sp>
        <p:nvSpPr>
          <p:cNvPr id="14" name="正五边形 13"/>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2.4</a:t>
            </a:r>
            <a:endParaRPr lang="zh-CN" altLang="en-US" sz="2400" b="1" dirty="0">
              <a:solidFill>
                <a:schemeClr val="tx1"/>
              </a:solidFill>
            </a:endParaRPr>
          </a:p>
        </p:txBody>
      </p:sp>
    </p:spTree>
    <p:extLst>
      <p:ext uri="{BB962C8B-B14F-4D97-AF65-F5344CB8AC3E}">
        <p14:creationId xmlns:p14="http://schemas.microsoft.com/office/powerpoint/2010/main" val="172685204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9" name="Copyright Notice">
            <a:extLst>
              <a:ext uri="{FF2B5EF4-FFF2-40B4-BE49-F238E27FC236}">
                <a16:creationId xmlns:a16="http://schemas.microsoft.com/office/drawing/2014/main" xmlns="" id="{642CCA7D-9797-4108-8A0F-C81B47009EFF}"/>
              </a:ext>
            </a:extLst>
          </p:cNvPr>
          <p:cNvSpPr/>
          <p:nvPr/>
        </p:nvSpPr>
        <p:spPr bwMode="auto">
          <a:xfrm>
            <a:off x="4991473" y="528636"/>
            <a:ext cx="2197250"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可行性分析</a:t>
            </a:r>
            <a:endParaRPr lang="en-US" altLang="zh-CN" sz="3200" b="1" cap="small" dirty="0">
              <a:solidFill>
                <a:schemeClr val="tx1"/>
              </a:solidFill>
              <a:latin typeface="微软雅黑" pitchFamily="34" charset="-122"/>
              <a:ea typeface="微软雅黑" pitchFamily="34" charset="-122"/>
            </a:endParaRPr>
          </a:p>
        </p:txBody>
      </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273892" y="3612308"/>
            <a:ext cx="1988045" cy="523220"/>
          </a:xfrm>
          <a:prstGeom prst="rect">
            <a:avLst/>
          </a:prstGeom>
          <a:noFill/>
        </p:spPr>
        <p:txBody>
          <a:bodyPr wrap="none" rtlCol="0">
            <a:spAutoFit/>
          </a:bodyPr>
          <a:lstStyle/>
          <a:p>
            <a:r>
              <a:rPr lang="zh-CN" altLang="en-US" sz="2800" b="1" dirty="0" smtClean="0"/>
              <a:t>经济可行性</a:t>
            </a:r>
            <a:endParaRPr lang="zh-CN" altLang="zh-CN" sz="2800" b="1" dirty="0"/>
          </a:p>
        </p:txBody>
      </p:sp>
      <p:sp>
        <p:nvSpPr>
          <p:cNvPr id="12" name="矩形 11"/>
          <p:cNvSpPr/>
          <p:nvPr/>
        </p:nvSpPr>
        <p:spPr>
          <a:xfrm>
            <a:off x="3243942" y="2309240"/>
            <a:ext cx="7577938" cy="954107"/>
          </a:xfrm>
          <a:prstGeom prst="rect">
            <a:avLst/>
          </a:prstGeom>
        </p:spPr>
        <p:txBody>
          <a:bodyPr wrap="square">
            <a:spAutoFit/>
          </a:bodyPr>
          <a:lstStyle/>
          <a:p>
            <a:pPr lvl="0"/>
            <a:r>
              <a:rPr lang="en-US" altLang="zh-CN" sz="2400" dirty="0" smtClean="0"/>
              <a:t>	</a:t>
            </a:r>
            <a:r>
              <a:rPr lang="zh-CN" altLang="en-US" sz="2800" dirty="0"/>
              <a:t>本次软件开发从现实角度出发，所需经济投入极少，且开相关人员对发成品的需求</a:t>
            </a:r>
            <a:r>
              <a:rPr lang="zh-CN" altLang="en-US" sz="2800" dirty="0" smtClean="0"/>
              <a:t>较大。</a:t>
            </a:r>
            <a:endParaRPr lang="zh-CN" altLang="zh-CN" sz="2800" dirty="0"/>
          </a:p>
        </p:txBody>
      </p:sp>
      <p:sp>
        <p:nvSpPr>
          <p:cNvPr id="14" name="正五边形 13"/>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2.4</a:t>
            </a:r>
            <a:endParaRPr lang="zh-CN" altLang="en-US" sz="2400" b="1" dirty="0">
              <a:solidFill>
                <a:schemeClr val="tx1"/>
              </a:solidFill>
            </a:endParaRPr>
          </a:p>
        </p:txBody>
      </p:sp>
    </p:spTree>
    <p:extLst>
      <p:ext uri="{BB962C8B-B14F-4D97-AF65-F5344CB8AC3E}">
        <p14:creationId xmlns:p14="http://schemas.microsoft.com/office/powerpoint/2010/main" val="121922929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588278" y="2184175"/>
            <a:ext cx="1020688" cy="946150"/>
            <a:chOff x="5471810" y="2150431"/>
            <a:chExt cx="1121380" cy="1039488"/>
          </a:xfrm>
        </p:grpSpPr>
        <p:sp>
          <p:nvSpPr>
            <p:cNvPr id="2" name="正五边形 1"/>
            <p:cNvSpPr/>
            <p:nvPr/>
          </p:nvSpPr>
          <p:spPr>
            <a:xfrm flipV="1">
              <a:off x="5636788" y="215043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正五边形 2"/>
            <p:cNvSpPr/>
            <p:nvPr/>
          </p:nvSpPr>
          <p:spPr>
            <a:xfrm flipV="1">
              <a:off x="5801766"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正五边形 3"/>
            <p:cNvSpPr/>
            <p:nvPr/>
          </p:nvSpPr>
          <p:spPr>
            <a:xfrm flipV="1">
              <a:off x="5471810"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7" name="组合 6"/>
          <p:cNvGrpSpPr/>
          <p:nvPr/>
        </p:nvGrpSpPr>
        <p:grpSpPr>
          <a:xfrm>
            <a:off x="4570176" y="3488506"/>
            <a:ext cx="1020688" cy="946150"/>
            <a:chOff x="5471810" y="2150431"/>
            <a:chExt cx="1121380" cy="1039488"/>
          </a:xfrm>
        </p:grpSpPr>
        <p:sp>
          <p:nvSpPr>
            <p:cNvPr id="8" name="正五边形 7"/>
            <p:cNvSpPr/>
            <p:nvPr/>
          </p:nvSpPr>
          <p:spPr>
            <a:xfrm flipV="1">
              <a:off x="5636788" y="215043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正五边形 8"/>
            <p:cNvSpPr/>
            <p:nvPr/>
          </p:nvSpPr>
          <p:spPr>
            <a:xfrm flipV="1">
              <a:off x="5801766"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正五边形 9"/>
            <p:cNvSpPr/>
            <p:nvPr/>
          </p:nvSpPr>
          <p:spPr>
            <a:xfrm flipV="1">
              <a:off x="5471810"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4588278" y="4795700"/>
            <a:ext cx="1020688" cy="946150"/>
            <a:chOff x="5471810" y="2150431"/>
            <a:chExt cx="1121380" cy="1039488"/>
          </a:xfrm>
        </p:grpSpPr>
        <p:sp>
          <p:nvSpPr>
            <p:cNvPr id="12" name="正五边形 11"/>
            <p:cNvSpPr/>
            <p:nvPr/>
          </p:nvSpPr>
          <p:spPr>
            <a:xfrm flipV="1">
              <a:off x="5636788" y="215043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正五边形 12"/>
            <p:cNvSpPr/>
            <p:nvPr/>
          </p:nvSpPr>
          <p:spPr>
            <a:xfrm flipV="1">
              <a:off x="5801766"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正五边形 13"/>
            <p:cNvSpPr/>
            <p:nvPr/>
          </p:nvSpPr>
          <p:spPr>
            <a:xfrm flipV="1">
              <a:off x="5471810"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8430709" y="2184175"/>
            <a:ext cx="1020688" cy="946150"/>
            <a:chOff x="5471810" y="2150431"/>
            <a:chExt cx="1121380" cy="1039488"/>
          </a:xfrm>
        </p:grpSpPr>
        <p:sp>
          <p:nvSpPr>
            <p:cNvPr id="16" name="正五边形 15"/>
            <p:cNvSpPr/>
            <p:nvPr/>
          </p:nvSpPr>
          <p:spPr>
            <a:xfrm flipV="1">
              <a:off x="5636788" y="215043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正五边形 16"/>
            <p:cNvSpPr/>
            <p:nvPr/>
          </p:nvSpPr>
          <p:spPr>
            <a:xfrm flipV="1">
              <a:off x="5801766"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正五边形 17"/>
            <p:cNvSpPr/>
            <p:nvPr/>
          </p:nvSpPr>
          <p:spPr>
            <a:xfrm flipV="1">
              <a:off x="5471810"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Copyright Notice"/>
          <p:cNvSpPr/>
          <p:nvPr/>
        </p:nvSpPr>
        <p:spPr bwMode="auto">
          <a:xfrm>
            <a:off x="9601564" y="280227"/>
            <a:ext cx="2299843"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cap="small" dirty="0">
                <a:solidFill>
                  <a:schemeClr val="tx1"/>
                </a:solidFill>
                <a:latin typeface="微软雅黑" pitchFamily="34" charset="-122"/>
                <a:ea typeface="微软雅黑" pitchFamily="34" charset="-122"/>
              </a:rPr>
              <a:t>项目可行性分析</a:t>
            </a:r>
            <a:endParaRPr lang="en-US" sz="2400" b="1" cap="small" dirty="0">
              <a:solidFill>
                <a:schemeClr val="tx1"/>
              </a:solidFill>
              <a:latin typeface="微软雅黑" pitchFamily="34" charset="-122"/>
              <a:ea typeface="微软雅黑" pitchFamily="34" charset="-122"/>
            </a:endParaRPr>
          </a:p>
        </p:txBody>
      </p:sp>
      <p:sp>
        <p:nvSpPr>
          <p:cNvPr id="20" name="Copyright Notice"/>
          <p:cNvSpPr/>
          <p:nvPr/>
        </p:nvSpPr>
        <p:spPr bwMode="auto">
          <a:xfrm>
            <a:off x="5799399" y="1381502"/>
            <a:ext cx="1376513"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cap="small" dirty="0" smtClean="0">
                <a:solidFill>
                  <a:schemeClr val="tx1"/>
                </a:solidFill>
                <a:latin typeface="微软雅黑" pitchFamily="34" charset="-122"/>
                <a:ea typeface="微软雅黑" pitchFamily="34" charset="-122"/>
              </a:rPr>
              <a:t>交付产品</a:t>
            </a:r>
            <a:endParaRPr lang="zh-CN" altLang="en-US" sz="2400" b="1" cap="small" dirty="0">
              <a:solidFill>
                <a:schemeClr val="tx1"/>
              </a:solidFill>
              <a:latin typeface="微软雅黑" pitchFamily="34" charset="-122"/>
              <a:ea typeface="微软雅黑" pitchFamily="34" charset="-122"/>
            </a:endParaRPr>
          </a:p>
        </p:txBody>
      </p:sp>
      <p:sp>
        <p:nvSpPr>
          <p:cNvPr id="21" name="Copyright Notice"/>
          <p:cNvSpPr/>
          <p:nvPr/>
        </p:nvSpPr>
        <p:spPr bwMode="auto">
          <a:xfrm>
            <a:off x="9601562" y="1288567"/>
            <a:ext cx="1992066"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cap="small" dirty="0" smtClean="0">
                <a:solidFill>
                  <a:schemeClr val="tx1"/>
                </a:solidFill>
                <a:latin typeface="微软雅黑" pitchFamily="34" charset="-122"/>
                <a:ea typeface="微软雅黑" pitchFamily="34" charset="-122"/>
              </a:rPr>
              <a:t>所需工作概述</a:t>
            </a:r>
            <a:endParaRPr lang="en-US" sz="2400" b="1" cap="small" dirty="0">
              <a:solidFill>
                <a:schemeClr val="tx1"/>
              </a:solidFill>
              <a:latin typeface="微软雅黑" pitchFamily="34" charset="-122"/>
              <a:ea typeface="微软雅黑" pitchFamily="34" charset="-122"/>
            </a:endParaRPr>
          </a:p>
        </p:txBody>
      </p:sp>
      <p:sp>
        <p:nvSpPr>
          <p:cNvPr id="22" name="Copyright Notice"/>
          <p:cNvSpPr/>
          <p:nvPr/>
        </p:nvSpPr>
        <p:spPr bwMode="auto">
          <a:xfrm>
            <a:off x="5799399" y="270669"/>
            <a:ext cx="1376513"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cap="small" dirty="0">
                <a:solidFill>
                  <a:schemeClr val="tx1"/>
                </a:solidFill>
                <a:latin typeface="微软雅黑" pitchFamily="34" charset="-122"/>
                <a:ea typeface="微软雅黑" pitchFamily="34" charset="-122"/>
              </a:rPr>
              <a:t>项目简介</a:t>
            </a:r>
            <a:endParaRPr lang="en-US" sz="2400" b="1" cap="small" dirty="0">
              <a:solidFill>
                <a:schemeClr val="tx1"/>
              </a:solidFill>
              <a:latin typeface="微软雅黑" pitchFamily="34" charset="-122"/>
              <a:ea typeface="微软雅黑" pitchFamily="34" charset="-122"/>
            </a:endParaRPr>
          </a:p>
        </p:txBody>
      </p:sp>
      <p:sp>
        <p:nvSpPr>
          <p:cNvPr id="25" name="椭圆 24"/>
          <p:cNvSpPr/>
          <p:nvPr/>
        </p:nvSpPr>
        <p:spPr>
          <a:xfrm>
            <a:off x="968034" y="1625600"/>
            <a:ext cx="3162300" cy="31623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578698" y="1136777"/>
            <a:ext cx="1450252" cy="1450252"/>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2909908" y="702012"/>
            <a:ext cx="1450252" cy="1450252"/>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3329278" y="696418"/>
            <a:ext cx="880718" cy="880718"/>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4200836" y="2139821"/>
            <a:ext cx="459652" cy="459652"/>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Copyright Notice"/>
          <p:cNvSpPr/>
          <p:nvPr/>
        </p:nvSpPr>
        <p:spPr bwMode="auto">
          <a:xfrm>
            <a:off x="1920285" y="2881429"/>
            <a:ext cx="1273920" cy="742541"/>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4400" b="1" cap="small" dirty="0">
                <a:solidFill>
                  <a:schemeClr val="bg1"/>
                </a:solidFill>
                <a:latin typeface="微软雅黑" pitchFamily="34" charset="-122"/>
                <a:ea typeface="微软雅黑" pitchFamily="34" charset="-122"/>
              </a:rPr>
              <a:t>目录</a:t>
            </a:r>
            <a:endParaRPr lang="en-US" sz="4400" b="1" cap="small" dirty="0">
              <a:solidFill>
                <a:schemeClr val="bg1"/>
              </a:solidFill>
              <a:latin typeface="微软雅黑" pitchFamily="34" charset="-122"/>
              <a:ea typeface="微软雅黑" pitchFamily="34" charset="-122"/>
            </a:endParaRPr>
          </a:p>
        </p:txBody>
      </p:sp>
      <p:sp>
        <p:nvSpPr>
          <p:cNvPr id="5" name="TextBox 4"/>
          <p:cNvSpPr txBox="1"/>
          <p:nvPr/>
        </p:nvSpPr>
        <p:spPr>
          <a:xfrm>
            <a:off x="4948458" y="2453152"/>
            <a:ext cx="340158" cy="461665"/>
          </a:xfrm>
          <a:prstGeom prst="rect">
            <a:avLst/>
          </a:prstGeom>
          <a:noFill/>
        </p:spPr>
        <p:txBody>
          <a:bodyPr wrap="none" rtlCol="0">
            <a:spAutoFit/>
          </a:bodyPr>
          <a:lstStyle/>
          <a:p>
            <a:r>
              <a:rPr lang="en-US" altLang="zh-CN" sz="2400" dirty="0" smtClean="0"/>
              <a:t>5</a:t>
            </a:r>
            <a:endParaRPr lang="zh-CN" altLang="en-US" sz="2400" dirty="0"/>
          </a:p>
        </p:txBody>
      </p:sp>
      <p:sp>
        <p:nvSpPr>
          <p:cNvPr id="31" name="TextBox 30"/>
          <p:cNvSpPr txBox="1"/>
          <p:nvPr/>
        </p:nvSpPr>
        <p:spPr>
          <a:xfrm>
            <a:off x="4930356" y="3712899"/>
            <a:ext cx="340158" cy="461665"/>
          </a:xfrm>
          <a:prstGeom prst="rect">
            <a:avLst/>
          </a:prstGeom>
          <a:noFill/>
        </p:spPr>
        <p:txBody>
          <a:bodyPr wrap="none" rtlCol="0">
            <a:spAutoFit/>
          </a:bodyPr>
          <a:lstStyle/>
          <a:p>
            <a:r>
              <a:rPr lang="en-US" altLang="zh-CN" sz="2400" dirty="0" smtClean="0"/>
              <a:t>7</a:t>
            </a:r>
            <a:endParaRPr lang="zh-CN" altLang="en-US" sz="2400" dirty="0"/>
          </a:p>
        </p:txBody>
      </p:sp>
      <p:sp>
        <p:nvSpPr>
          <p:cNvPr id="32" name="TextBox 31"/>
          <p:cNvSpPr txBox="1"/>
          <p:nvPr/>
        </p:nvSpPr>
        <p:spPr>
          <a:xfrm>
            <a:off x="4948458" y="5037777"/>
            <a:ext cx="340158" cy="461665"/>
          </a:xfrm>
          <a:prstGeom prst="rect">
            <a:avLst/>
          </a:prstGeom>
          <a:noFill/>
        </p:spPr>
        <p:txBody>
          <a:bodyPr wrap="none" rtlCol="0">
            <a:spAutoFit/>
          </a:bodyPr>
          <a:lstStyle/>
          <a:p>
            <a:r>
              <a:rPr lang="en-US" altLang="zh-CN" sz="2400" dirty="0" smtClean="0"/>
              <a:t>9</a:t>
            </a:r>
            <a:endParaRPr lang="zh-CN" altLang="en-US" sz="2400" dirty="0"/>
          </a:p>
        </p:txBody>
      </p:sp>
      <p:sp>
        <p:nvSpPr>
          <p:cNvPr id="33" name="TextBox 32"/>
          <p:cNvSpPr txBox="1"/>
          <p:nvPr/>
        </p:nvSpPr>
        <p:spPr>
          <a:xfrm>
            <a:off x="8790889" y="2407272"/>
            <a:ext cx="340158" cy="461665"/>
          </a:xfrm>
          <a:prstGeom prst="rect">
            <a:avLst/>
          </a:prstGeom>
          <a:noFill/>
        </p:spPr>
        <p:txBody>
          <a:bodyPr wrap="none" rtlCol="0">
            <a:spAutoFit/>
          </a:bodyPr>
          <a:lstStyle/>
          <a:p>
            <a:r>
              <a:rPr lang="en-US" altLang="zh-CN" sz="2400" dirty="0" smtClean="0"/>
              <a:t>6</a:t>
            </a:r>
            <a:endParaRPr lang="zh-CN" altLang="en-US" sz="2400" dirty="0"/>
          </a:p>
        </p:txBody>
      </p:sp>
      <p:grpSp>
        <p:nvGrpSpPr>
          <p:cNvPr id="34" name="组合 33"/>
          <p:cNvGrpSpPr/>
          <p:nvPr/>
        </p:nvGrpSpPr>
        <p:grpSpPr>
          <a:xfrm>
            <a:off x="8451218" y="3466842"/>
            <a:ext cx="1020688" cy="946150"/>
            <a:chOff x="5471810" y="2150431"/>
            <a:chExt cx="1121380" cy="1039488"/>
          </a:xfrm>
        </p:grpSpPr>
        <p:sp>
          <p:nvSpPr>
            <p:cNvPr id="35" name="正五边形 34"/>
            <p:cNvSpPr/>
            <p:nvPr/>
          </p:nvSpPr>
          <p:spPr>
            <a:xfrm flipV="1">
              <a:off x="5636788" y="215043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正五边形 35"/>
            <p:cNvSpPr/>
            <p:nvPr/>
          </p:nvSpPr>
          <p:spPr>
            <a:xfrm flipV="1">
              <a:off x="5801766"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正五边形 36"/>
            <p:cNvSpPr/>
            <p:nvPr/>
          </p:nvSpPr>
          <p:spPr>
            <a:xfrm flipV="1">
              <a:off x="5471810"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Copyright Notice"/>
          <p:cNvSpPr/>
          <p:nvPr/>
        </p:nvSpPr>
        <p:spPr bwMode="auto">
          <a:xfrm>
            <a:off x="5793164" y="2434172"/>
            <a:ext cx="2607619"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cap="small" dirty="0">
                <a:solidFill>
                  <a:schemeClr val="tx1"/>
                </a:solidFill>
                <a:latin typeface="微软雅黑" pitchFamily="34" charset="-122"/>
                <a:ea typeface="微软雅黑" pitchFamily="34" charset="-122"/>
              </a:rPr>
              <a:t>需求</a:t>
            </a:r>
            <a:r>
              <a:rPr lang="zh-CN" altLang="en-US" sz="2400" b="1" cap="small" dirty="0" smtClean="0">
                <a:solidFill>
                  <a:schemeClr val="tx1"/>
                </a:solidFill>
                <a:latin typeface="微软雅黑" pitchFamily="34" charset="-122"/>
                <a:ea typeface="微软雅黑" pitchFamily="34" charset="-122"/>
              </a:rPr>
              <a:t>工程活动计划</a:t>
            </a:r>
            <a:endParaRPr lang="en-US" sz="2400" b="1" cap="small" dirty="0">
              <a:solidFill>
                <a:schemeClr val="tx1"/>
              </a:solidFill>
              <a:latin typeface="微软雅黑" pitchFamily="34" charset="-122"/>
              <a:ea typeface="微软雅黑" pitchFamily="34" charset="-122"/>
            </a:endParaRPr>
          </a:p>
        </p:txBody>
      </p:sp>
      <p:sp>
        <p:nvSpPr>
          <p:cNvPr id="39" name="TextBox 38"/>
          <p:cNvSpPr txBox="1"/>
          <p:nvPr/>
        </p:nvSpPr>
        <p:spPr>
          <a:xfrm>
            <a:off x="8811398" y="3689939"/>
            <a:ext cx="340158" cy="461665"/>
          </a:xfrm>
          <a:prstGeom prst="rect">
            <a:avLst/>
          </a:prstGeom>
          <a:noFill/>
        </p:spPr>
        <p:txBody>
          <a:bodyPr wrap="none" rtlCol="0">
            <a:spAutoFit/>
          </a:bodyPr>
          <a:lstStyle/>
          <a:p>
            <a:r>
              <a:rPr lang="en-US" altLang="zh-CN" sz="2400" dirty="0" smtClean="0"/>
              <a:t>8</a:t>
            </a:r>
            <a:endParaRPr lang="zh-CN" altLang="en-US" sz="2400" dirty="0"/>
          </a:p>
        </p:txBody>
      </p:sp>
      <p:grpSp>
        <p:nvGrpSpPr>
          <p:cNvPr id="40" name="组合 39">
            <a:extLst>
              <a:ext uri="{FF2B5EF4-FFF2-40B4-BE49-F238E27FC236}">
                <a16:creationId xmlns:a16="http://schemas.microsoft.com/office/drawing/2014/main" xmlns="" id="{A82BB326-5FD3-4B31-83B2-AF64619CC35C}"/>
              </a:ext>
            </a:extLst>
          </p:cNvPr>
          <p:cNvGrpSpPr/>
          <p:nvPr/>
        </p:nvGrpSpPr>
        <p:grpSpPr>
          <a:xfrm>
            <a:off x="8451218" y="4787900"/>
            <a:ext cx="1020688" cy="946150"/>
            <a:chOff x="5471810" y="2150431"/>
            <a:chExt cx="1121380" cy="1039488"/>
          </a:xfrm>
        </p:grpSpPr>
        <p:sp>
          <p:nvSpPr>
            <p:cNvPr id="41" name="正五边形 34">
              <a:extLst>
                <a:ext uri="{FF2B5EF4-FFF2-40B4-BE49-F238E27FC236}">
                  <a16:creationId xmlns:a16="http://schemas.microsoft.com/office/drawing/2014/main" xmlns="" id="{2FF012CE-7C02-414D-9C38-2041CBF6F6F1}"/>
                </a:ext>
              </a:extLst>
            </p:cNvPr>
            <p:cNvSpPr/>
            <p:nvPr/>
          </p:nvSpPr>
          <p:spPr>
            <a:xfrm flipV="1">
              <a:off x="5636788" y="215043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正五边形 35">
              <a:extLst>
                <a:ext uri="{FF2B5EF4-FFF2-40B4-BE49-F238E27FC236}">
                  <a16:creationId xmlns:a16="http://schemas.microsoft.com/office/drawing/2014/main" xmlns="" id="{71DDA98D-76DB-4632-8B8E-A669724BF51E}"/>
                </a:ext>
              </a:extLst>
            </p:cNvPr>
            <p:cNvSpPr/>
            <p:nvPr/>
          </p:nvSpPr>
          <p:spPr>
            <a:xfrm flipV="1">
              <a:off x="5801766"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正五边形 36">
              <a:extLst>
                <a:ext uri="{FF2B5EF4-FFF2-40B4-BE49-F238E27FC236}">
                  <a16:creationId xmlns:a16="http://schemas.microsoft.com/office/drawing/2014/main" xmlns="" id="{808CF825-A7A2-4DF8-B8DD-C1CA4422EFF1}"/>
                </a:ext>
              </a:extLst>
            </p:cNvPr>
            <p:cNvSpPr/>
            <p:nvPr/>
          </p:nvSpPr>
          <p:spPr>
            <a:xfrm flipV="1">
              <a:off x="5471810"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TextBox 38">
            <a:extLst>
              <a:ext uri="{FF2B5EF4-FFF2-40B4-BE49-F238E27FC236}">
                <a16:creationId xmlns:a16="http://schemas.microsoft.com/office/drawing/2014/main" xmlns="" id="{E4456C8F-2272-496F-804F-236D0E092161}"/>
              </a:ext>
            </a:extLst>
          </p:cNvPr>
          <p:cNvSpPr txBox="1"/>
          <p:nvPr/>
        </p:nvSpPr>
        <p:spPr>
          <a:xfrm>
            <a:off x="8727229" y="5012293"/>
            <a:ext cx="495649" cy="461665"/>
          </a:xfrm>
          <a:prstGeom prst="rect">
            <a:avLst/>
          </a:prstGeom>
          <a:noFill/>
        </p:spPr>
        <p:txBody>
          <a:bodyPr wrap="none" rtlCol="0">
            <a:spAutoFit/>
          </a:bodyPr>
          <a:lstStyle/>
          <a:p>
            <a:pPr algn="ctr"/>
            <a:r>
              <a:rPr lang="en-US" altLang="zh-CN" sz="2400" dirty="0" smtClean="0"/>
              <a:t>10</a:t>
            </a:r>
            <a:endParaRPr lang="zh-CN" altLang="en-US" sz="2400" dirty="0"/>
          </a:p>
        </p:txBody>
      </p:sp>
      <p:sp>
        <p:nvSpPr>
          <p:cNvPr id="45" name="Copyright Notice">
            <a:extLst>
              <a:ext uri="{FF2B5EF4-FFF2-40B4-BE49-F238E27FC236}">
                <a16:creationId xmlns:a16="http://schemas.microsoft.com/office/drawing/2014/main" xmlns="" id="{101B7D59-1548-4DCD-B80A-D547420C47D6}"/>
              </a:ext>
            </a:extLst>
          </p:cNvPr>
          <p:cNvSpPr/>
          <p:nvPr/>
        </p:nvSpPr>
        <p:spPr bwMode="auto">
          <a:xfrm>
            <a:off x="9601561" y="2480052"/>
            <a:ext cx="2607619"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cap="small" dirty="0" smtClean="0">
                <a:solidFill>
                  <a:schemeClr val="tx1"/>
                </a:solidFill>
                <a:latin typeface="微软雅黑" pitchFamily="34" charset="-122"/>
                <a:ea typeface="微软雅黑" pitchFamily="34" charset="-122"/>
              </a:rPr>
              <a:t>进度表活动</a:t>
            </a:r>
            <a:r>
              <a:rPr lang="zh-CN" altLang="en-US" sz="2400" b="1" cap="small" dirty="0">
                <a:solidFill>
                  <a:schemeClr val="tx1"/>
                </a:solidFill>
                <a:latin typeface="微软雅黑" pitchFamily="34" charset="-122"/>
                <a:ea typeface="微软雅黑" pitchFamily="34" charset="-122"/>
              </a:rPr>
              <a:t>网络图</a:t>
            </a:r>
          </a:p>
        </p:txBody>
      </p:sp>
      <p:sp>
        <p:nvSpPr>
          <p:cNvPr id="54" name="Copyright Notice"/>
          <p:cNvSpPr/>
          <p:nvPr/>
        </p:nvSpPr>
        <p:spPr bwMode="auto">
          <a:xfrm>
            <a:off x="5793164" y="3581792"/>
            <a:ext cx="2299842"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cap="small" dirty="0">
                <a:solidFill>
                  <a:schemeClr val="tx1"/>
                </a:solidFill>
                <a:latin typeface="微软雅黑" pitchFamily="34" charset="-122"/>
                <a:ea typeface="微软雅黑" pitchFamily="34" charset="-122"/>
              </a:rPr>
              <a:t>项目组织和资源</a:t>
            </a:r>
          </a:p>
        </p:txBody>
      </p:sp>
      <p:sp>
        <p:nvSpPr>
          <p:cNvPr id="59" name="Copyright Notice"/>
          <p:cNvSpPr/>
          <p:nvPr/>
        </p:nvSpPr>
        <p:spPr bwMode="auto">
          <a:xfrm>
            <a:off x="9601561" y="3595243"/>
            <a:ext cx="760959"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cap="small" dirty="0" smtClean="0">
                <a:solidFill>
                  <a:schemeClr val="tx1"/>
                </a:solidFill>
                <a:latin typeface="微软雅黑" pitchFamily="34" charset="-122"/>
                <a:ea typeface="微软雅黑" pitchFamily="34" charset="-122"/>
              </a:rPr>
              <a:t>培训</a:t>
            </a:r>
            <a:endParaRPr lang="zh-CN" altLang="en-US" sz="2400" b="1" cap="small" dirty="0">
              <a:solidFill>
                <a:schemeClr val="tx1"/>
              </a:solidFill>
              <a:latin typeface="微软雅黑" pitchFamily="34" charset="-122"/>
              <a:ea typeface="微软雅黑" pitchFamily="34" charset="-122"/>
            </a:endParaRPr>
          </a:p>
        </p:txBody>
      </p:sp>
      <p:sp>
        <p:nvSpPr>
          <p:cNvPr id="64" name="Copyright Notice"/>
          <p:cNvSpPr/>
          <p:nvPr/>
        </p:nvSpPr>
        <p:spPr bwMode="auto">
          <a:xfrm>
            <a:off x="5792987" y="5046993"/>
            <a:ext cx="1382925"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cap="small" dirty="0" smtClean="0">
                <a:solidFill>
                  <a:schemeClr val="tx1"/>
                </a:solidFill>
                <a:latin typeface="微软雅黑" pitchFamily="34" charset="-122"/>
                <a:ea typeface="微软雅黑" pitchFamily="34" charset="-122"/>
              </a:rPr>
              <a:t>项目估算</a:t>
            </a:r>
            <a:endParaRPr lang="zh-CN" altLang="en-US" sz="2400" b="1" cap="small" dirty="0">
              <a:solidFill>
                <a:schemeClr val="tx1"/>
              </a:solidFill>
              <a:latin typeface="微软雅黑" pitchFamily="34" charset="-122"/>
              <a:ea typeface="微软雅黑" pitchFamily="34" charset="-122"/>
            </a:endParaRPr>
          </a:p>
        </p:txBody>
      </p:sp>
      <p:grpSp>
        <p:nvGrpSpPr>
          <p:cNvPr id="65" name="组合 64"/>
          <p:cNvGrpSpPr/>
          <p:nvPr/>
        </p:nvGrpSpPr>
        <p:grpSpPr>
          <a:xfrm>
            <a:off x="4589110" y="1085625"/>
            <a:ext cx="1020688" cy="946150"/>
            <a:chOff x="5471810" y="2150431"/>
            <a:chExt cx="1121380" cy="1039488"/>
          </a:xfrm>
        </p:grpSpPr>
        <p:sp>
          <p:nvSpPr>
            <p:cNvPr id="66" name="正五边形 65"/>
            <p:cNvSpPr/>
            <p:nvPr/>
          </p:nvSpPr>
          <p:spPr>
            <a:xfrm flipV="1">
              <a:off x="5636788" y="215043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正五边形 66"/>
            <p:cNvSpPr/>
            <p:nvPr/>
          </p:nvSpPr>
          <p:spPr>
            <a:xfrm flipV="1">
              <a:off x="5801766"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正五边形 67"/>
            <p:cNvSpPr/>
            <p:nvPr/>
          </p:nvSpPr>
          <p:spPr>
            <a:xfrm flipV="1">
              <a:off x="5471810"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69" name="TextBox 4"/>
          <p:cNvSpPr txBox="1"/>
          <p:nvPr/>
        </p:nvSpPr>
        <p:spPr>
          <a:xfrm>
            <a:off x="4949290" y="1354602"/>
            <a:ext cx="340158" cy="461665"/>
          </a:xfrm>
          <a:prstGeom prst="rect">
            <a:avLst/>
          </a:prstGeom>
          <a:noFill/>
        </p:spPr>
        <p:txBody>
          <a:bodyPr wrap="none" rtlCol="0">
            <a:spAutoFit/>
          </a:bodyPr>
          <a:lstStyle/>
          <a:p>
            <a:r>
              <a:rPr lang="en-US" altLang="zh-CN" sz="2400" dirty="0" smtClean="0"/>
              <a:t>3</a:t>
            </a:r>
            <a:endParaRPr lang="zh-CN" altLang="en-US" sz="2400" dirty="0"/>
          </a:p>
        </p:txBody>
      </p:sp>
      <p:grpSp>
        <p:nvGrpSpPr>
          <p:cNvPr id="75" name="组合 74"/>
          <p:cNvGrpSpPr/>
          <p:nvPr/>
        </p:nvGrpSpPr>
        <p:grpSpPr>
          <a:xfrm>
            <a:off x="4570176" y="5898533"/>
            <a:ext cx="1020688" cy="946150"/>
            <a:chOff x="5471810" y="2150431"/>
            <a:chExt cx="1121380" cy="1039488"/>
          </a:xfrm>
        </p:grpSpPr>
        <p:sp>
          <p:nvSpPr>
            <p:cNvPr id="76" name="正五边形 75"/>
            <p:cNvSpPr/>
            <p:nvPr/>
          </p:nvSpPr>
          <p:spPr>
            <a:xfrm flipV="1">
              <a:off x="5636788" y="215043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正五边形 76"/>
            <p:cNvSpPr/>
            <p:nvPr/>
          </p:nvSpPr>
          <p:spPr>
            <a:xfrm flipV="1">
              <a:off x="5801766"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正五边形 77"/>
            <p:cNvSpPr/>
            <p:nvPr/>
          </p:nvSpPr>
          <p:spPr>
            <a:xfrm flipV="1">
              <a:off x="5471810"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9" name="TextBox 31"/>
          <p:cNvSpPr txBox="1"/>
          <p:nvPr/>
        </p:nvSpPr>
        <p:spPr>
          <a:xfrm>
            <a:off x="4930356" y="6140610"/>
            <a:ext cx="495649" cy="461665"/>
          </a:xfrm>
          <a:prstGeom prst="rect">
            <a:avLst/>
          </a:prstGeom>
          <a:noFill/>
        </p:spPr>
        <p:txBody>
          <a:bodyPr wrap="none" rtlCol="0">
            <a:spAutoFit/>
          </a:bodyPr>
          <a:lstStyle/>
          <a:p>
            <a:r>
              <a:rPr lang="en-US" altLang="zh-CN" sz="2400" dirty="0" smtClean="0"/>
              <a:t>11</a:t>
            </a:r>
            <a:endParaRPr lang="zh-CN" altLang="en-US" sz="2400" dirty="0"/>
          </a:p>
        </p:txBody>
      </p:sp>
      <p:grpSp>
        <p:nvGrpSpPr>
          <p:cNvPr id="80" name="组合 79"/>
          <p:cNvGrpSpPr/>
          <p:nvPr/>
        </p:nvGrpSpPr>
        <p:grpSpPr>
          <a:xfrm>
            <a:off x="4578572" y="1692"/>
            <a:ext cx="1020688" cy="946150"/>
            <a:chOff x="5471810" y="2150431"/>
            <a:chExt cx="1121380" cy="1039488"/>
          </a:xfrm>
        </p:grpSpPr>
        <p:sp>
          <p:nvSpPr>
            <p:cNvPr id="81" name="正五边形 80"/>
            <p:cNvSpPr/>
            <p:nvPr/>
          </p:nvSpPr>
          <p:spPr>
            <a:xfrm flipV="1">
              <a:off x="5636788" y="215043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正五边形 81"/>
            <p:cNvSpPr/>
            <p:nvPr/>
          </p:nvSpPr>
          <p:spPr>
            <a:xfrm flipV="1">
              <a:off x="5801766"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正五边形 82"/>
            <p:cNvSpPr/>
            <p:nvPr/>
          </p:nvSpPr>
          <p:spPr>
            <a:xfrm flipV="1">
              <a:off x="5471810"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4" name="TextBox 31"/>
          <p:cNvSpPr txBox="1"/>
          <p:nvPr/>
        </p:nvSpPr>
        <p:spPr>
          <a:xfrm>
            <a:off x="4938752" y="243769"/>
            <a:ext cx="340158" cy="461665"/>
          </a:xfrm>
          <a:prstGeom prst="rect">
            <a:avLst/>
          </a:prstGeom>
          <a:noFill/>
        </p:spPr>
        <p:txBody>
          <a:bodyPr wrap="none" rtlCol="0">
            <a:spAutoFit/>
          </a:bodyPr>
          <a:lstStyle/>
          <a:p>
            <a:r>
              <a:rPr lang="en-US" altLang="zh-CN" sz="2400" dirty="0" smtClean="0"/>
              <a:t>1</a:t>
            </a:r>
            <a:endParaRPr lang="zh-CN" altLang="en-US" sz="2400" dirty="0"/>
          </a:p>
        </p:txBody>
      </p:sp>
      <p:grpSp>
        <p:nvGrpSpPr>
          <p:cNvPr id="85" name="组合 84"/>
          <p:cNvGrpSpPr/>
          <p:nvPr/>
        </p:nvGrpSpPr>
        <p:grpSpPr>
          <a:xfrm>
            <a:off x="8429156" y="1692"/>
            <a:ext cx="1020688" cy="946150"/>
            <a:chOff x="5471810" y="2150431"/>
            <a:chExt cx="1121380" cy="1039488"/>
          </a:xfrm>
        </p:grpSpPr>
        <p:sp>
          <p:nvSpPr>
            <p:cNvPr id="86" name="正五边形 85"/>
            <p:cNvSpPr/>
            <p:nvPr/>
          </p:nvSpPr>
          <p:spPr>
            <a:xfrm flipV="1">
              <a:off x="5636788" y="215043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正五边形 86"/>
            <p:cNvSpPr/>
            <p:nvPr/>
          </p:nvSpPr>
          <p:spPr>
            <a:xfrm flipV="1">
              <a:off x="5801766"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正五边形 87"/>
            <p:cNvSpPr/>
            <p:nvPr/>
          </p:nvSpPr>
          <p:spPr>
            <a:xfrm flipV="1">
              <a:off x="5471810"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89" name="TextBox 4"/>
          <p:cNvSpPr txBox="1"/>
          <p:nvPr/>
        </p:nvSpPr>
        <p:spPr>
          <a:xfrm>
            <a:off x="8789336" y="270669"/>
            <a:ext cx="340158" cy="461665"/>
          </a:xfrm>
          <a:prstGeom prst="rect">
            <a:avLst/>
          </a:prstGeom>
          <a:noFill/>
        </p:spPr>
        <p:txBody>
          <a:bodyPr wrap="none" rtlCol="0">
            <a:spAutoFit/>
          </a:bodyPr>
          <a:lstStyle/>
          <a:p>
            <a:r>
              <a:rPr lang="en-US" altLang="zh-CN" sz="2400" dirty="0" smtClean="0"/>
              <a:t>2</a:t>
            </a:r>
            <a:endParaRPr lang="zh-CN" altLang="en-US" sz="2400" dirty="0"/>
          </a:p>
        </p:txBody>
      </p:sp>
      <p:grpSp>
        <p:nvGrpSpPr>
          <p:cNvPr id="90" name="组合 89"/>
          <p:cNvGrpSpPr/>
          <p:nvPr/>
        </p:nvGrpSpPr>
        <p:grpSpPr>
          <a:xfrm>
            <a:off x="8435976" y="1136777"/>
            <a:ext cx="1020688" cy="946150"/>
            <a:chOff x="5471810" y="2150431"/>
            <a:chExt cx="1121380" cy="1039488"/>
          </a:xfrm>
        </p:grpSpPr>
        <p:sp>
          <p:nvSpPr>
            <p:cNvPr id="91" name="正五边形 90"/>
            <p:cNvSpPr/>
            <p:nvPr/>
          </p:nvSpPr>
          <p:spPr>
            <a:xfrm flipV="1">
              <a:off x="5636788" y="215043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正五边形 91"/>
            <p:cNvSpPr/>
            <p:nvPr/>
          </p:nvSpPr>
          <p:spPr>
            <a:xfrm flipV="1">
              <a:off x="5801766"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正五边形 92"/>
            <p:cNvSpPr/>
            <p:nvPr/>
          </p:nvSpPr>
          <p:spPr>
            <a:xfrm flipV="1">
              <a:off x="5471810"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94" name="TextBox 4"/>
          <p:cNvSpPr txBox="1"/>
          <p:nvPr/>
        </p:nvSpPr>
        <p:spPr>
          <a:xfrm>
            <a:off x="8796156" y="1405754"/>
            <a:ext cx="340158" cy="461665"/>
          </a:xfrm>
          <a:prstGeom prst="rect">
            <a:avLst/>
          </a:prstGeom>
          <a:noFill/>
        </p:spPr>
        <p:txBody>
          <a:bodyPr wrap="none" rtlCol="0">
            <a:spAutoFit/>
          </a:bodyPr>
          <a:lstStyle/>
          <a:p>
            <a:r>
              <a:rPr lang="en-US" altLang="zh-CN" sz="2400" dirty="0" smtClean="0"/>
              <a:t>4</a:t>
            </a:r>
            <a:endParaRPr lang="zh-CN" altLang="en-US" sz="2400" dirty="0"/>
          </a:p>
        </p:txBody>
      </p:sp>
      <p:sp>
        <p:nvSpPr>
          <p:cNvPr id="95" name="Copyright Notice"/>
          <p:cNvSpPr/>
          <p:nvPr/>
        </p:nvSpPr>
        <p:spPr bwMode="auto">
          <a:xfrm>
            <a:off x="9601560" y="5064677"/>
            <a:ext cx="760959"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cap="small" dirty="0" smtClean="0">
                <a:solidFill>
                  <a:schemeClr val="tx1"/>
                </a:solidFill>
                <a:latin typeface="微软雅黑" pitchFamily="34" charset="-122"/>
                <a:ea typeface="微软雅黑" pitchFamily="34" charset="-122"/>
              </a:rPr>
              <a:t>风险</a:t>
            </a:r>
            <a:endParaRPr lang="zh-CN" altLang="en-US" sz="2400" b="1" cap="small" dirty="0">
              <a:solidFill>
                <a:schemeClr val="tx1"/>
              </a:solidFill>
              <a:latin typeface="微软雅黑" pitchFamily="34" charset="-122"/>
              <a:ea typeface="微软雅黑" pitchFamily="34" charset="-122"/>
            </a:endParaRPr>
          </a:p>
        </p:txBody>
      </p:sp>
      <p:sp>
        <p:nvSpPr>
          <p:cNvPr id="96" name="Copyright Notice"/>
          <p:cNvSpPr/>
          <p:nvPr/>
        </p:nvSpPr>
        <p:spPr bwMode="auto">
          <a:xfrm>
            <a:off x="5802607" y="6151438"/>
            <a:ext cx="1376513"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cap="small" dirty="0" smtClean="0">
                <a:solidFill>
                  <a:schemeClr val="tx1"/>
                </a:solidFill>
                <a:latin typeface="微软雅黑" pitchFamily="34" charset="-122"/>
                <a:ea typeface="微软雅黑" pitchFamily="34" charset="-122"/>
              </a:rPr>
              <a:t>支持条件</a:t>
            </a:r>
            <a:endParaRPr lang="zh-CN" altLang="en-US" sz="2400" b="1" cap="small"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9" name="Copyright Notice">
            <a:extLst>
              <a:ext uri="{FF2B5EF4-FFF2-40B4-BE49-F238E27FC236}">
                <a16:creationId xmlns:a16="http://schemas.microsoft.com/office/drawing/2014/main" xmlns="" id="{642CCA7D-9797-4108-8A0F-C81B47009EFF}"/>
              </a:ext>
            </a:extLst>
          </p:cNvPr>
          <p:cNvSpPr/>
          <p:nvPr/>
        </p:nvSpPr>
        <p:spPr bwMode="auto">
          <a:xfrm>
            <a:off x="4991473" y="528636"/>
            <a:ext cx="2197250"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可行性分析</a:t>
            </a:r>
            <a:endParaRPr lang="en-US" altLang="zh-CN" sz="3200" b="1" cap="small" dirty="0">
              <a:solidFill>
                <a:schemeClr val="tx1"/>
              </a:solidFill>
              <a:latin typeface="微软雅黑" pitchFamily="34" charset="-122"/>
              <a:ea typeface="微软雅黑" pitchFamily="34" charset="-122"/>
            </a:endParaRPr>
          </a:p>
        </p:txBody>
      </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273891" y="3612308"/>
            <a:ext cx="1716833" cy="954107"/>
          </a:xfrm>
          <a:prstGeom prst="rect">
            <a:avLst/>
          </a:prstGeom>
          <a:noFill/>
        </p:spPr>
        <p:txBody>
          <a:bodyPr wrap="square" rtlCol="0">
            <a:spAutoFit/>
          </a:bodyPr>
          <a:lstStyle/>
          <a:p>
            <a:r>
              <a:rPr lang="zh-CN" altLang="en-US" sz="2800" b="1" dirty="0" smtClean="0"/>
              <a:t>用户使用可行性</a:t>
            </a:r>
            <a:endParaRPr lang="zh-CN" altLang="zh-CN" sz="2800" b="1" dirty="0"/>
          </a:p>
        </p:txBody>
      </p:sp>
      <p:sp>
        <p:nvSpPr>
          <p:cNvPr id="12" name="矩形 11"/>
          <p:cNvSpPr/>
          <p:nvPr/>
        </p:nvSpPr>
        <p:spPr>
          <a:xfrm>
            <a:off x="3243942" y="2309240"/>
            <a:ext cx="7577938" cy="2246769"/>
          </a:xfrm>
          <a:prstGeom prst="rect">
            <a:avLst/>
          </a:prstGeom>
        </p:spPr>
        <p:txBody>
          <a:bodyPr wrap="square">
            <a:spAutoFit/>
          </a:bodyPr>
          <a:lstStyle/>
          <a:p>
            <a:pPr lvl="0"/>
            <a:r>
              <a:rPr lang="en-US" altLang="zh-CN" sz="2400" dirty="0" smtClean="0"/>
              <a:t>	</a:t>
            </a:r>
            <a:r>
              <a:rPr lang="zh-CN" altLang="en-US" sz="2800" dirty="0"/>
              <a:t>我们会根据学生及其老师使用的习惯，尽可能的适应大多数人的需求，让使用该</a:t>
            </a:r>
            <a:r>
              <a:rPr lang="en-US" altLang="zh-CN" sz="2800" dirty="0"/>
              <a:t>web</a:t>
            </a:r>
            <a:r>
              <a:rPr lang="zh-CN" altLang="en-US" sz="2800" dirty="0"/>
              <a:t>变得更加简单易懂，更加有效的帮助学生和老师的交流。软件将可以在</a:t>
            </a:r>
            <a:r>
              <a:rPr lang="en-US" altLang="zh-CN" sz="2800" dirty="0"/>
              <a:t>win10-64</a:t>
            </a:r>
            <a:r>
              <a:rPr lang="zh-CN" altLang="en-US" sz="2800" dirty="0"/>
              <a:t>的系统上使用。</a:t>
            </a:r>
          </a:p>
          <a:p>
            <a:pPr lvl="0"/>
            <a:endParaRPr lang="zh-CN" altLang="en-US" sz="2800" dirty="0"/>
          </a:p>
        </p:txBody>
      </p:sp>
      <p:sp>
        <p:nvSpPr>
          <p:cNvPr id="14" name="正五边形 13"/>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2.4</a:t>
            </a:r>
            <a:endParaRPr lang="zh-CN" altLang="en-US" sz="2400" b="1" dirty="0">
              <a:solidFill>
                <a:schemeClr val="tx1"/>
              </a:solidFill>
            </a:endParaRPr>
          </a:p>
        </p:txBody>
      </p:sp>
    </p:spTree>
    <p:extLst>
      <p:ext uri="{BB962C8B-B14F-4D97-AF65-F5344CB8AC3E}">
        <p14:creationId xmlns:p14="http://schemas.microsoft.com/office/powerpoint/2010/main" val="235143849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9" name="矩形 8"/>
          <p:cNvSpPr/>
          <p:nvPr/>
        </p:nvSpPr>
        <p:spPr>
          <a:xfrm>
            <a:off x="5136233" y="600074"/>
            <a:ext cx="1620957" cy="523220"/>
          </a:xfrm>
          <a:prstGeom prst="rect">
            <a:avLst/>
          </a:prstGeom>
        </p:spPr>
        <p:txBody>
          <a:bodyPr wrap="none">
            <a:spAutoFit/>
          </a:bodyPr>
          <a:lstStyle/>
          <a:p>
            <a:pPr algn="ctr"/>
            <a:r>
              <a:rPr lang="zh-CN" altLang="en-US" sz="2800" b="1" cap="small" dirty="0" smtClean="0">
                <a:latin typeface="微软雅黑" pitchFamily="34" charset="-122"/>
                <a:ea typeface="微软雅黑" pitchFamily="34" charset="-122"/>
              </a:rPr>
              <a:t>其他问题</a:t>
            </a:r>
            <a:endParaRPr lang="en-US" altLang="zh-CN" sz="2800" b="1" cap="small" dirty="0">
              <a:latin typeface="微软雅黑" pitchFamily="34" charset="-122"/>
              <a:ea typeface="微软雅黑" pitchFamily="34" charset="-122"/>
            </a:endParaRPr>
          </a:p>
        </p:txBody>
      </p:sp>
      <p:sp>
        <p:nvSpPr>
          <p:cNvPr id="14" name="椭圆 13"/>
          <p:cNvSpPr/>
          <p:nvPr/>
        </p:nvSpPr>
        <p:spPr>
          <a:xfrm>
            <a:off x="773273" y="2802300"/>
            <a:ext cx="1996751" cy="2049617"/>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zh-CN" altLang="zh-CN" sz="2400" b="1" dirty="0">
                <a:solidFill>
                  <a:schemeClr val="tx1"/>
                </a:solidFill>
              </a:rPr>
              <a:t>初始</a:t>
            </a:r>
            <a:r>
              <a:rPr lang="zh-CN" altLang="zh-CN" sz="2400" b="1" dirty="0" smtClean="0">
                <a:solidFill>
                  <a:schemeClr val="tx1"/>
                </a:solidFill>
              </a:rPr>
              <a:t>阶段</a:t>
            </a:r>
            <a:r>
              <a:rPr lang="zh-CN" altLang="en-US" sz="2400" b="1" dirty="0" smtClean="0">
                <a:solidFill>
                  <a:schemeClr val="tx1"/>
                </a:solidFill>
              </a:rPr>
              <a:t>的可能</a:t>
            </a:r>
            <a:r>
              <a:rPr lang="zh-CN" altLang="zh-CN" sz="2400" b="1" dirty="0" smtClean="0">
                <a:solidFill>
                  <a:schemeClr val="tx1"/>
                </a:solidFill>
              </a:rPr>
              <a:t>问题</a:t>
            </a:r>
            <a:endParaRPr lang="zh-CN" altLang="zh-CN" sz="2400" b="1" dirty="0">
              <a:solidFill>
                <a:schemeClr val="tx1"/>
              </a:solidFill>
            </a:endParaRPr>
          </a:p>
        </p:txBody>
      </p:sp>
      <p:sp>
        <p:nvSpPr>
          <p:cNvPr id="16" name="云形标注 15"/>
          <p:cNvSpPr/>
          <p:nvPr/>
        </p:nvSpPr>
        <p:spPr>
          <a:xfrm>
            <a:off x="2531706" y="1123294"/>
            <a:ext cx="2460171" cy="1399010"/>
          </a:xfrm>
          <a:prstGeom prst="cloudCallout">
            <a:avLst>
              <a:gd name="adj1" fmla="val -54587"/>
              <a:gd name="adj2" fmla="val 75838"/>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项目</a:t>
            </a:r>
            <a:r>
              <a:rPr lang="zh-CN" altLang="en-US" dirty="0">
                <a:solidFill>
                  <a:schemeClr val="tx1"/>
                </a:solidFill>
              </a:rPr>
              <a:t>目标是否清晰？</a:t>
            </a:r>
          </a:p>
        </p:txBody>
      </p:sp>
      <p:sp>
        <p:nvSpPr>
          <p:cNvPr id="17" name="云形标注 16"/>
          <p:cNvSpPr/>
          <p:nvPr/>
        </p:nvSpPr>
        <p:spPr>
          <a:xfrm>
            <a:off x="3517640" y="2389415"/>
            <a:ext cx="2174033" cy="1211422"/>
          </a:xfrm>
          <a:prstGeom prst="cloudCallout">
            <a:avLst>
              <a:gd name="adj1" fmla="val -90361"/>
              <a:gd name="adj2" fmla="val 10895"/>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项目界定范围是否明确？</a:t>
            </a:r>
            <a:endParaRPr lang="zh-CN" altLang="en-US" dirty="0">
              <a:solidFill>
                <a:schemeClr val="tx1"/>
              </a:solidFill>
            </a:endParaRPr>
          </a:p>
        </p:txBody>
      </p:sp>
      <p:sp>
        <p:nvSpPr>
          <p:cNvPr id="18" name="云形标注 17"/>
          <p:cNvSpPr/>
          <p:nvPr/>
        </p:nvSpPr>
        <p:spPr>
          <a:xfrm>
            <a:off x="3442996" y="3676260"/>
            <a:ext cx="2001147" cy="1175657"/>
          </a:xfrm>
          <a:prstGeom prst="cloudCallout">
            <a:avLst>
              <a:gd name="adj1" fmla="val -80048"/>
              <a:gd name="adj2" fmla="val -53373"/>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zh-CN" dirty="0" smtClean="0">
                <a:solidFill>
                  <a:schemeClr val="tx1"/>
                </a:solidFill>
              </a:rPr>
              <a:t>业务</a:t>
            </a:r>
            <a:r>
              <a:rPr lang="zh-CN" altLang="zh-CN" dirty="0">
                <a:solidFill>
                  <a:schemeClr val="tx1"/>
                </a:solidFill>
              </a:rPr>
              <a:t>层面是否了解？</a:t>
            </a:r>
          </a:p>
        </p:txBody>
      </p:sp>
      <p:sp>
        <p:nvSpPr>
          <p:cNvPr id="19" name="云形标注 18"/>
          <p:cNvSpPr/>
          <p:nvPr/>
        </p:nvSpPr>
        <p:spPr>
          <a:xfrm>
            <a:off x="2175588" y="4945224"/>
            <a:ext cx="2534816" cy="1175657"/>
          </a:xfrm>
          <a:prstGeom prst="cloudCallout">
            <a:avLst>
              <a:gd name="adj1" fmla="val -26354"/>
              <a:gd name="adj2" fmla="val -114484"/>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是否详细分类用户？</a:t>
            </a:r>
            <a:endParaRPr lang="zh-CN" altLang="en-US" dirty="0">
              <a:solidFill>
                <a:schemeClr val="tx1"/>
              </a:solidFill>
            </a:endParaRPr>
          </a:p>
        </p:txBody>
      </p:sp>
      <p:sp>
        <p:nvSpPr>
          <p:cNvPr id="22" name="右箭头 21"/>
          <p:cNvSpPr/>
          <p:nvPr/>
        </p:nvSpPr>
        <p:spPr>
          <a:xfrm>
            <a:off x="5835657" y="2702766"/>
            <a:ext cx="2487250" cy="1348271"/>
          </a:xfrm>
          <a:prstGeom prst="rightArrow">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YES TO ALL</a:t>
            </a:r>
            <a:endParaRPr lang="zh-CN" altLang="en-US" sz="2400" dirty="0">
              <a:solidFill>
                <a:schemeClr val="tx1"/>
              </a:solidFill>
            </a:endParaRPr>
          </a:p>
        </p:txBody>
      </p:sp>
      <p:sp>
        <p:nvSpPr>
          <p:cNvPr id="23" name="流程图: 可选过程 22"/>
          <p:cNvSpPr/>
          <p:nvPr/>
        </p:nvSpPr>
        <p:spPr>
          <a:xfrm>
            <a:off x="8322907" y="1822799"/>
            <a:ext cx="2463281" cy="3374352"/>
          </a:xfrm>
          <a:prstGeom prst="flowChartAlternateProcess">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smtClean="0">
                <a:solidFill>
                  <a:schemeClr val="tx1"/>
                </a:solidFill>
              </a:rPr>
              <a:t>　　初始阶段所需问题已经在文档引言以及可行性分析的前提这两章中给出明确答案。</a:t>
            </a:r>
            <a:endParaRPr lang="zh-CN" altLang="en-US" sz="2400" dirty="0">
              <a:solidFill>
                <a:schemeClr val="tx1"/>
              </a:solidFill>
            </a:endParaRPr>
          </a:p>
        </p:txBody>
      </p:sp>
      <p:sp>
        <p:nvSpPr>
          <p:cNvPr id="20" name="正五边形 19"/>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2.4</a:t>
            </a:r>
            <a:endParaRPr lang="zh-CN" altLang="en-US" sz="2400" b="1" dirty="0">
              <a:solidFill>
                <a:schemeClr val="tx1"/>
              </a:solidFill>
            </a:endParaRPr>
          </a:p>
        </p:txBody>
      </p:sp>
    </p:spTree>
    <p:extLst>
      <p:ext uri="{BB962C8B-B14F-4D97-AF65-F5344CB8AC3E}">
        <p14:creationId xmlns:p14="http://schemas.microsoft.com/office/powerpoint/2010/main" val="25051282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9" name="矩形 8"/>
          <p:cNvSpPr/>
          <p:nvPr/>
        </p:nvSpPr>
        <p:spPr>
          <a:xfrm>
            <a:off x="5136233" y="600074"/>
            <a:ext cx="1620957" cy="523220"/>
          </a:xfrm>
          <a:prstGeom prst="rect">
            <a:avLst/>
          </a:prstGeom>
        </p:spPr>
        <p:txBody>
          <a:bodyPr wrap="none">
            <a:spAutoFit/>
          </a:bodyPr>
          <a:lstStyle/>
          <a:p>
            <a:pPr algn="ctr"/>
            <a:r>
              <a:rPr lang="zh-CN" altLang="en-US" sz="2800" b="1" cap="small" dirty="0" smtClean="0">
                <a:latin typeface="微软雅黑" pitchFamily="34" charset="-122"/>
                <a:ea typeface="微软雅黑" pitchFamily="34" charset="-122"/>
              </a:rPr>
              <a:t>其他问题</a:t>
            </a:r>
            <a:endParaRPr lang="en-US" altLang="zh-CN" sz="2800" b="1" cap="small" dirty="0">
              <a:latin typeface="微软雅黑" pitchFamily="34" charset="-122"/>
              <a:ea typeface="微软雅黑" pitchFamily="34" charset="-122"/>
            </a:endParaRPr>
          </a:p>
        </p:txBody>
      </p:sp>
      <p:sp>
        <p:nvSpPr>
          <p:cNvPr id="14" name="椭圆 13"/>
          <p:cNvSpPr/>
          <p:nvPr/>
        </p:nvSpPr>
        <p:spPr>
          <a:xfrm>
            <a:off x="773273" y="2802300"/>
            <a:ext cx="1996751" cy="2049617"/>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zh-CN" altLang="en-US" sz="2400" b="1" dirty="0" smtClean="0">
                <a:solidFill>
                  <a:schemeClr val="tx1"/>
                </a:solidFill>
              </a:rPr>
              <a:t>设计</a:t>
            </a:r>
            <a:r>
              <a:rPr lang="zh-CN" altLang="zh-CN" sz="2400" b="1" dirty="0" smtClean="0">
                <a:solidFill>
                  <a:schemeClr val="tx1"/>
                </a:solidFill>
              </a:rPr>
              <a:t>阶段</a:t>
            </a:r>
            <a:r>
              <a:rPr lang="zh-CN" altLang="en-US" sz="2400" b="1" dirty="0" smtClean="0">
                <a:solidFill>
                  <a:schemeClr val="tx1"/>
                </a:solidFill>
              </a:rPr>
              <a:t>的可能</a:t>
            </a:r>
            <a:r>
              <a:rPr lang="zh-CN" altLang="zh-CN" sz="2400" b="1" dirty="0" smtClean="0">
                <a:solidFill>
                  <a:schemeClr val="tx1"/>
                </a:solidFill>
              </a:rPr>
              <a:t>问题</a:t>
            </a:r>
            <a:endParaRPr lang="zh-CN" altLang="zh-CN" sz="2400" b="1" dirty="0">
              <a:solidFill>
                <a:schemeClr val="tx1"/>
              </a:solidFill>
            </a:endParaRPr>
          </a:p>
        </p:txBody>
      </p:sp>
      <p:sp>
        <p:nvSpPr>
          <p:cNvPr id="22" name="右箭头 21"/>
          <p:cNvSpPr/>
          <p:nvPr/>
        </p:nvSpPr>
        <p:spPr>
          <a:xfrm>
            <a:off x="3443917" y="3152972"/>
            <a:ext cx="2487250" cy="1348271"/>
          </a:xfrm>
          <a:prstGeom prst="rightArrow">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20" name="正五边形 19"/>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2.4</a:t>
            </a:r>
            <a:endParaRPr lang="zh-CN" altLang="en-US" sz="2400" b="1" dirty="0">
              <a:solidFill>
                <a:schemeClr val="tx1"/>
              </a:solidFill>
            </a:endParaRPr>
          </a:p>
        </p:txBody>
      </p:sp>
      <p:sp>
        <p:nvSpPr>
          <p:cNvPr id="21" name="圆角矩形 20"/>
          <p:cNvSpPr/>
          <p:nvPr/>
        </p:nvSpPr>
        <p:spPr>
          <a:xfrm>
            <a:off x="6605061" y="1238810"/>
            <a:ext cx="3493147" cy="5008791"/>
          </a:xfrm>
          <a:prstGeom prst="roundRect">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dirty="0" smtClean="0">
                <a:solidFill>
                  <a:schemeClr val="tx1"/>
                </a:solidFill>
              </a:rPr>
              <a:t>１</a:t>
            </a:r>
            <a:r>
              <a:rPr lang="en-US" altLang="zh-CN" dirty="0" smtClean="0">
                <a:solidFill>
                  <a:schemeClr val="tx1"/>
                </a:solidFill>
              </a:rPr>
              <a:t>.</a:t>
            </a:r>
            <a:r>
              <a:rPr lang="zh-CN" altLang="zh-CN" dirty="0" smtClean="0">
                <a:solidFill>
                  <a:schemeClr val="tx1"/>
                </a:solidFill>
              </a:rPr>
              <a:t>小组</a:t>
            </a:r>
            <a:r>
              <a:rPr lang="zh-CN" altLang="zh-CN" dirty="0">
                <a:solidFill>
                  <a:schemeClr val="tx1"/>
                </a:solidFill>
              </a:rPr>
              <a:t>成员是否缺乏经验？</a:t>
            </a:r>
          </a:p>
          <a:p>
            <a:pPr lvl="0"/>
            <a:r>
              <a:rPr lang="zh-CN" altLang="en-US" dirty="0" smtClean="0">
                <a:solidFill>
                  <a:schemeClr val="tx1"/>
                </a:solidFill>
              </a:rPr>
              <a:t>２</a:t>
            </a:r>
            <a:r>
              <a:rPr lang="en-US" altLang="zh-CN" dirty="0" smtClean="0">
                <a:solidFill>
                  <a:schemeClr val="tx1"/>
                </a:solidFill>
              </a:rPr>
              <a:t>.</a:t>
            </a:r>
            <a:r>
              <a:rPr lang="zh-CN" altLang="zh-CN" dirty="0" smtClean="0">
                <a:solidFill>
                  <a:schemeClr val="tx1"/>
                </a:solidFill>
              </a:rPr>
              <a:t>用户</a:t>
            </a:r>
            <a:r>
              <a:rPr lang="zh-CN" altLang="zh-CN" dirty="0">
                <a:solidFill>
                  <a:schemeClr val="tx1"/>
                </a:solidFill>
              </a:rPr>
              <a:t>变更需求？</a:t>
            </a:r>
          </a:p>
          <a:p>
            <a:pPr lvl="0"/>
            <a:r>
              <a:rPr lang="zh-CN" altLang="en-US" dirty="0" smtClean="0">
                <a:solidFill>
                  <a:schemeClr val="tx1"/>
                </a:solidFill>
              </a:rPr>
              <a:t>３</a:t>
            </a:r>
            <a:r>
              <a:rPr lang="en-US" altLang="zh-CN" dirty="0" smtClean="0">
                <a:solidFill>
                  <a:schemeClr val="tx1"/>
                </a:solidFill>
              </a:rPr>
              <a:t>.</a:t>
            </a:r>
            <a:r>
              <a:rPr lang="zh-CN" altLang="zh-CN" dirty="0" smtClean="0">
                <a:solidFill>
                  <a:schemeClr val="tx1"/>
                </a:solidFill>
              </a:rPr>
              <a:t>项目</a:t>
            </a:r>
            <a:r>
              <a:rPr lang="zh-CN" altLang="zh-CN" dirty="0">
                <a:solidFill>
                  <a:schemeClr val="tx1"/>
                </a:solidFill>
              </a:rPr>
              <a:t>的完成预定时间是否充裕？</a:t>
            </a:r>
          </a:p>
          <a:p>
            <a:pPr lvl="0"/>
            <a:r>
              <a:rPr lang="zh-CN" altLang="en-US" dirty="0" smtClean="0">
                <a:solidFill>
                  <a:schemeClr val="tx1"/>
                </a:solidFill>
              </a:rPr>
              <a:t>４</a:t>
            </a:r>
            <a:r>
              <a:rPr lang="en-US" altLang="zh-CN" dirty="0" smtClean="0">
                <a:solidFill>
                  <a:schemeClr val="tx1"/>
                </a:solidFill>
              </a:rPr>
              <a:t>.</a:t>
            </a:r>
            <a:r>
              <a:rPr lang="zh-CN" altLang="zh-CN" dirty="0" smtClean="0">
                <a:solidFill>
                  <a:schemeClr val="tx1"/>
                </a:solidFill>
              </a:rPr>
              <a:t>小组</a:t>
            </a:r>
            <a:r>
              <a:rPr lang="zh-CN" altLang="zh-CN" dirty="0">
                <a:solidFill>
                  <a:schemeClr val="tx1"/>
                </a:solidFill>
              </a:rPr>
              <a:t>成员工作时的客观性疏忽。</a:t>
            </a:r>
          </a:p>
          <a:p>
            <a:pPr lvl="0"/>
            <a:r>
              <a:rPr lang="zh-CN" altLang="en-US" dirty="0" smtClean="0">
                <a:solidFill>
                  <a:schemeClr val="tx1"/>
                </a:solidFill>
              </a:rPr>
              <a:t>５</a:t>
            </a:r>
            <a:r>
              <a:rPr lang="en-US" altLang="zh-CN" dirty="0" smtClean="0">
                <a:solidFill>
                  <a:schemeClr val="tx1"/>
                </a:solidFill>
              </a:rPr>
              <a:t>.</a:t>
            </a:r>
            <a:r>
              <a:rPr lang="zh-CN" altLang="zh-CN" dirty="0" smtClean="0">
                <a:solidFill>
                  <a:schemeClr val="tx1"/>
                </a:solidFill>
              </a:rPr>
              <a:t>开发</a:t>
            </a:r>
            <a:r>
              <a:rPr lang="zh-CN" altLang="zh-CN" dirty="0">
                <a:solidFill>
                  <a:schemeClr val="tx1"/>
                </a:solidFill>
              </a:rPr>
              <a:t>环境和工具是否良好且可持续？</a:t>
            </a:r>
          </a:p>
          <a:p>
            <a:pPr lvl="0"/>
            <a:r>
              <a:rPr lang="zh-CN" altLang="en-US" dirty="0" smtClean="0">
                <a:solidFill>
                  <a:schemeClr val="tx1"/>
                </a:solidFill>
              </a:rPr>
              <a:t>６</a:t>
            </a:r>
            <a:r>
              <a:rPr lang="en-US" altLang="zh-CN" dirty="0" smtClean="0">
                <a:solidFill>
                  <a:schemeClr val="tx1"/>
                </a:solidFill>
              </a:rPr>
              <a:t>.</a:t>
            </a:r>
            <a:r>
              <a:rPr lang="zh-CN" altLang="zh-CN" dirty="0" smtClean="0">
                <a:solidFill>
                  <a:schemeClr val="tx1"/>
                </a:solidFill>
              </a:rPr>
              <a:t>组</a:t>
            </a:r>
            <a:r>
              <a:rPr lang="zh-CN" altLang="zh-CN" dirty="0">
                <a:solidFill>
                  <a:schemeClr val="tx1"/>
                </a:solidFill>
              </a:rPr>
              <a:t>内成员的缺勤和出勤情况</a:t>
            </a:r>
            <a:r>
              <a:rPr lang="en-US" altLang="zh-CN" dirty="0">
                <a:solidFill>
                  <a:schemeClr val="tx1"/>
                </a:solidFill>
              </a:rPr>
              <a:t>?</a:t>
            </a:r>
            <a:endParaRPr lang="zh-CN" altLang="zh-CN" dirty="0">
              <a:solidFill>
                <a:schemeClr val="tx1"/>
              </a:solidFill>
            </a:endParaRPr>
          </a:p>
          <a:p>
            <a:pPr lvl="0"/>
            <a:r>
              <a:rPr lang="zh-CN" altLang="en-US" dirty="0" smtClean="0">
                <a:solidFill>
                  <a:schemeClr val="tx1"/>
                </a:solidFill>
              </a:rPr>
              <a:t>７</a:t>
            </a:r>
            <a:r>
              <a:rPr lang="en-US" altLang="zh-CN" dirty="0" smtClean="0">
                <a:solidFill>
                  <a:schemeClr val="tx1"/>
                </a:solidFill>
              </a:rPr>
              <a:t>.</a:t>
            </a:r>
            <a:r>
              <a:rPr lang="zh-CN" altLang="zh-CN" dirty="0" smtClean="0">
                <a:solidFill>
                  <a:schemeClr val="tx1"/>
                </a:solidFill>
              </a:rPr>
              <a:t>组</a:t>
            </a:r>
            <a:r>
              <a:rPr lang="zh-CN" altLang="zh-CN" dirty="0">
                <a:solidFill>
                  <a:schemeClr val="tx1"/>
                </a:solidFill>
              </a:rPr>
              <a:t>内成员的是否经常相互沟通？沟通氛围以及沟通质量？</a:t>
            </a:r>
          </a:p>
          <a:p>
            <a:pPr lvl="0"/>
            <a:r>
              <a:rPr lang="zh-CN" altLang="en-US" dirty="0" smtClean="0">
                <a:solidFill>
                  <a:schemeClr val="tx1"/>
                </a:solidFill>
              </a:rPr>
              <a:t>８</a:t>
            </a:r>
            <a:r>
              <a:rPr lang="en-US" altLang="zh-CN" dirty="0" smtClean="0">
                <a:solidFill>
                  <a:schemeClr val="tx1"/>
                </a:solidFill>
              </a:rPr>
              <a:t>.</a:t>
            </a:r>
            <a:r>
              <a:rPr lang="zh-CN" altLang="zh-CN" dirty="0" smtClean="0">
                <a:solidFill>
                  <a:schemeClr val="tx1"/>
                </a:solidFill>
              </a:rPr>
              <a:t>有</a:t>
            </a:r>
            <a:r>
              <a:rPr lang="zh-CN" altLang="zh-CN" dirty="0">
                <a:solidFill>
                  <a:schemeClr val="tx1"/>
                </a:solidFill>
              </a:rPr>
              <a:t>无备份方案？</a:t>
            </a:r>
          </a:p>
          <a:p>
            <a:pPr lvl="0"/>
            <a:r>
              <a:rPr lang="zh-CN" altLang="en-US" dirty="0" smtClean="0">
                <a:solidFill>
                  <a:schemeClr val="tx1"/>
                </a:solidFill>
              </a:rPr>
              <a:t>９</a:t>
            </a:r>
            <a:r>
              <a:rPr lang="en-US" altLang="zh-CN" dirty="0" smtClean="0">
                <a:solidFill>
                  <a:schemeClr val="tx1"/>
                </a:solidFill>
              </a:rPr>
              <a:t>.</a:t>
            </a:r>
            <a:r>
              <a:rPr lang="zh-CN" altLang="zh-CN" dirty="0" smtClean="0">
                <a:solidFill>
                  <a:schemeClr val="tx1"/>
                </a:solidFill>
              </a:rPr>
              <a:t>有</a:t>
            </a:r>
            <a:r>
              <a:rPr lang="zh-CN" altLang="zh-CN" dirty="0">
                <a:solidFill>
                  <a:schemeClr val="tx1"/>
                </a:solidFill>
              </a:rPr>
              <a:t>无测试计划</a:t>
            </a:r>
            <a:r>
              <a:rPr lang="zh-CN" altLang="zh-CN" dirty="0" smtClean="0">
                <a:solidFill>
                  <a:schemeClr val="tx1"/>
                </a:solidFill>
              </a:rPr>
              <a:t>？</a:t>
            </a:r>
            <a:endParaRPr lang="zh-CN" altLang="zh-CN" dirty="0">
              <a:solidFill>
                <a:schemeClr val="tx1"/>
              </a:solidFill>
            </a:endParaRPr>
          </a:p>
        </p:txBody>
      </p:sp>
    </p:spTree>
    <p:extLst>
      <p:ext uri="{BB962C8B-B14F-4D97-AF65-F5344CB8AC3E}">
        <p14:creationId xmlns:p14="http://schemas.microsoft.com/office/powerpoint/2010/main" val="8528804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9" name="矩形 8"/>
          <p:cNvSpPr/>
          <p:nvPr/>
        </p:nvSpPr>
        <p:spPr>
          <a:xfrm>
            <a:off x="5136233" y="600074"/>
            <a:ext cx="1620957" cy="523220"/>
          </a:xfrm>
          <a:prstGeom prst="rect">
            <a:avLst/>
          </a:prstGeom>
        </p:spPr>
        <p:txBody>
          <a:bodyPr wrap="none">
            <a:spAutoFit/>
          </a:bodyPr>
          <a:lstStyle/>
          <a:p>
            <a:pPr algn="ctr"/>
            <a:r>
              <a:rPr lang="zh-CN" altLang="en-US" sz="2800" b="1" cap="small" dirty="0" smtClean="0">
                <a:latin typeface="微软雅黑" pitchFamily="34" charset="-122"/>
                <a:ea typeface="微软雅黑" pitchFamily="34" charset="-122"/>
              </a:rPr>
              <a:t>其他问题</a:t>
            </a:r>
            <a:endParaRPr lang="en-US" altLang="zh-CN" sz="2800" b="1" cap="small" dirty="0">
              <a:latin typeface="微软雅黑" pitchFamily="34" charset="-122"/>
              <a:ea typeface="微软雅黑" pitchFamily="34" charset="-122"/>
            </a:endParaRPr>
          </a:p>
        </p:txBody>
      </p:sp>
      <p:sp>
        <p:nvSpPr>
          <p:cNvPr id="14" name="椭圆 13"/>
          <p:cNvSpPr/>
          <p:nvPr/>
        </p:nvSpPr>
        <p:spPr>
          <a:xfrm>
            <a:off x="773273" y="2802300"/>
            <a:ext cx="1996751" cy="2049617"/>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zh-CN" altLang="en-US" sz="2400" b="1" dirty="0" smtClean="0">
                <a:solidFill>
                  <a:schemeClr val="tx1"/>
                </a:solidFill>
              </a:rPr>
              <a:t>最终</a:t>
            </a:r>
            <a:r>
              <a:rPr lang="zh-CN" altLang="zh-CN" sz="2400" b="1" dirty="0" smtClean="0">
                <a:solidFill>
                  <a:schemeClr val="tx1"/>
                </a:solidFill>
              </a:rPr>
              <a:t>阶段</a:t>
            </a:r>
            <a:r>
              <a:rPr lang="zh-CN" altLang="en-US" sz="2400" b="1" dirty="0" smtClean="0">
                <a:solidFill>
                  <a:schemeClr val="tx1"/>
                </a:solidFill>
              </a:rPr>
              <a:t>的可能</a:t>
            </a:r>
            <a:r>
              <a:rPr lang="zh-CN" altLang="zh-CN" sz="2400" b="1" dirty="0" smtClean="0">
                <a:solidFill>
                  <a:schemeClr val="tx1"/>
                </a:solidFill>
              </a:rPr>
              <a:t>问题</a:t>
            </a:r>
            <a:endParaRPr lang="zh-CN" altLang="zh-CN" sz="2400" b="1" dirty="0">
              <a:solidFill>
                <a:schemeClr val="tx1"/>
              </a:solidFill>
            </a:endParaRPr>
          </a:p>
        </p:txBody>
      </p:sp>
      <p:sp>
        <p:nvSpPr>
          <p:cNvPr id="22" name="右箭头 21"/>
          <p:cNvSpPr/>
          <p:nvPr/>
        </p:nvSpPr>
        <p:spPr>
          <a:xfrm>
            <a:off x="3443917" y="3152972"/>
            <a:ext cx="2487250" cy="1348271"/>
          </a:xfrm>
          <a:prstGeom prst="rightArrow">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20" name="正五边形 19"/>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2.4</a:t>
            </a:r>
            <a:endParaRPr lang="zh-CN" altLang="en-US" sz="2400" b="1" dirty="0">
              <a:solidFill>
                <a:schemeClr val="tx1"/>
              </a:solidFill>
            </a:endParaRPr>
          </a:p>
        </p:txBody>
      </p:sp>
      <p:sp>
        <p:nvSpPr>
          <p:cNvPr id="15" name="圆角矩形 14"/>
          <p:cNvSpPr/>
          <p:nvPr/>
        </p:nvSpPr>
        <p:spPr>
          <a:xfrm>
            <a:off x="6605060" y="1400174"/>
            <a:ext cx="3508118" cy="5008790"/>
          </a:xfrm>
          <a:prstGeom prst="roundRect">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altLang="zh-CN" sz="2000" b="1" dirty="0">
                <a:solidFill>
                  <a:schemeClr val="tx1"/>
                </a:solidFill>
              </a:rPr>
              <a:t> </a:t>
            </a:r>
            <a:r>
              <a:rPr lang="en-US" altLang="zh-CN" sz="2000" b="1" dirty="0" smtClean="0">
                <a:solidFill>
                  <a:schemeClr val="tx1"/>
                </a:solidFill>
              </a:rPr>
              <a:t>    </a:t>
            </a:r>
            <a:r>
              <a:rPr lang="zh-CN" altLang="en-US" sz="2400" dirty="0" smtClean="0">
                <a:solidFill>
                  <a:schemeClr val="tx1"/>
                </a:solidFill>
              </a:rPr>
              <a:t>１</a:t>
            </a:r>
            <a:r>
              <a:rPr lang="en-US" altLang="zh-CN" sz="2400" dirty="0" smtClean="0">
                <a:solidFill>
                  <a:schemeClr val="tx1"/>
                </a:solidFill>
              </a:rPr>
              <a:t>.</a:t>
            </a:r>
            <a:r>
              <a:rPr lang="zh-CN" altLang="zh-CN" sz="2400" dirty="0" smtClean="0">
                <a:solidFill>
                  <a:schemeClr val="tx1"/>
                </a:solidFill>
              </a:rPr>
              <a:t>总体</a:t>
            </a:r>
            <a:r>
              <a:rPr lang="zh-CN" altLang="zh-CN" sz="2400" dirty="0">
                <a:solidFill>
                  <a:schemeClr val="tx1"/>
                </a:solidFill>
              </a:rPr>
              <a:t>质量差</a:t>
            </a:r>
          </a:p>
          <a:p>
            <a:pPr lvl="1"/>
            <a:r>
              <a:rPr lang="zh-CN" altLang="en-US" sz="2400" dirty="0" smtClean="0">
                <a:solidFill>
                  <a:schemeClr val="tx1"/>
                </a:solidFill>
              </a:rPr>
              <a:t>　２</a:t>
            </a:r>
            <a:r>
              <a:rPr lang="en-US" altLang="zh-CN" sz="2400" dirty="0" smtClean="0">
                <a:solidFill>
                  <a:schemeClr val="tx1"/>
                </a:solidFill>
              </a:rPr>
              <a:t>.</a:t>
            </a:r>
            <a:r>
              <a:rPr lang="zh-CN" altLang="zh-CN" sz="2400" dirty="0" smtClean="0">
                <a:solidFill>
                  <a:schemeClr val="tx1"/>
                </a:solidFill>
              </a:rPr>
              <a:t>客户</a:t>
            </a:r>
            <a:r>
              <a:rPr lang="zh-CN" altLang="zh-CN" sz="2400" dirty="0">
                <a:solidFill>
                  <a:schemeClr val="tx1"/>
                </a:solidFill>
              </a:rPr>
              <a:t>抵制</a:t>
            </a:r>
          </a:p>
          <a:p>
            <a:pPr lvl="1"/>
            <a:r>
              <a:rPr lang="zh-CN" altLang="en-US" sz="2400" dirty="0" smtClean="0">
                <a:solidFill>
                  <a:schemeClr val="tx1"/>
                </a:solidFill>
              </a:rPr>
              <a:t>　３</a:t>
            </a:r>
            <a:r>
              <a:rPr lang="en-US" altLang="zh-CN" sz="2400" dirty="0" smtClean="0">
                <a:solidFill>
                  <a:schemeClr val="tx1"/>
                </a:solidFill>
              </a:rPr>
              <a:t>.</a:t>
            </a:r>
            <a:r>
              <a:rPr lang="zh-CN" altLang="zh-CN" sz="2400" dirty="0" smtClean="0">
                <a:solidFill>
                  <a:schemeClr val="tx1"/>
                </a:solidFill>
              </a:rPr>
              <a:t>系统</a:t>
            </a:r>
            <a:r>
              <a:rPr lang="zh-CN" altLang="zh-CN" sz="2400" dirty="0">
                <a:solidFill>
                  <a:schemeClr val="tx1"/>
                </a:solidFill>
              </a:rPr>
              <a:t>未如期发布</a:t>
            </a:r>
          </a:p>
          <a:p>
            <a:pPr lvl="1"/>
            <a:r>
              <a:rPr lang="zh-CN" altLang="en-US" sz="2400" dirty="0" smtClean="0">
                <a:solidFill>
                  <a:schemeClr val="tx1"/>
                </a:solidFill>
              </a:rPr>
              <a:t>　４</a:t>
            </a:r>
            <a:r>
              <a:rPr lang="en-US" altLang="zh-CN" sz="2400" dirty="0" smtClean="0">
                <a:solidFill>
                  <a:schemeClr val="tx1"/>
                </a:solidFill>
              </a:rPr>
              <a:t>.</a:t>
            </a:r>
            <a:r>
              <a:rPr lang="zh-CN" altLang="zh-CN" sz="2400" dirty="0" smtClean="0">
                <a:solidFill>
                  <a:schemeClr val="tx1"/>
                </a:solidFill>
              </a:rPr>
              <a:t>收益</a:t>
            </a:r>
            <a:r>
              <a:rPr lang="zh-CN" altLang="zh-CN" sz="2400" dirty="0">
                <a:solidFill>
                  <a:schemeClr val="tx1"/>
                </a:solidFill>
              </a:rPr>
              <a:t>低</a:t>
            </a:r>
            <a:r>
              <a:rPr lang="zh-CN" altLang="zh-CN" sz="2400" dirty="0" smtClean="0">
                <a:solidFill>
                  <a:schemeClr val="tx1"/>
                </a:solidFill>
              </a:rPr>
              <a:t>？</a:t>
            </a:r>
            <a:endParaRPr lang="en-US" altLang="zh-CN" sz="2400" dirty="0" smtClean="0">
              <a:solidFill>
                <a:schemeClr val="tx1"/>
              </a:solidFill>
            </a:endParaRPr>
          </a:p>
          <a:p>
            <a:pPr lvl="1"/>
            <a:r>
              <a:rPr lang="zh-CN" altLang="en-US" sz="2400" dirty="0">
                <a:solidFill>
                  <a:schemeClr val="tx1"/>
                </a:solidFill>
              </a:rPr>
              <a:t>　</a:t>
            </a:r>
            <a:r>
              <a:rPr lang="zh-CN" altLang="en-US" sz="2400" dirty="0" smtClean="0">
                <a:solidFill>
                  <a:schemeClr val="tx1"/>
                </a:solidFill>
              </a:rPr>
              <a:t>５</a:t>
            </a:r>
            <a:r>
              <a:rPr lang="en-US" altLang="zh-CN" sz="2400" dirty="0" smtClean="0">
                <a:solidFill>
                  <a:schemeClr val="tx1"/>
                </a:solidFill>
              </a:rPr>
              <a:t>.</a:t>
            </a:r>
            <a:r>
              <a:rPr lang="zh-CN" altLang="en-US" sz="2400" dirty="0" smtClean="0">
                <a:solidFill>
                  <a:schemeClr val="tx1"/>
                </a:solidFill>
              </a:rPr>
              <a:t>其他未知问题</a:t>
            </a:r>
            <a:endParaRPr lang="zh-CN" altLang="zh-CN" sz="2400" dirty="0">
              <a:solidFill>
                <a:schemeClr val="tx1"/>
              </a:solidFill>
            </a:endParaRPr>
          </a:p>
          <a:p>
            <a:pPr algn="ctr"/>
            <a:endParaRPr lang="zh-CN" altLang="en-US" sz="2400" b="1" dirty="0">
              <a:solidFill>
                <a:schemeClr val="tx1"/>
              </a:solidFill>
            </a:endParaRPr>
          </a:p>
        </p:txBody>
      </p:sp>
    </p:spTree>
    <p:extLst>
      <p:ext uri="{BB962C8B-B14F-4D97-AF65-F5344CB8AC3E}">
        <p14:creationId xmlns:p14="http://schemas.microsoft.com/office/powerpoint/2010/main" val="4483409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9" name="矩形 8"/>
          <p:cNvSpPr/>
          <p:nvPr/>
        </p:nvSpPr>
        <p:spPr>
          <a:xfrm>
            <a:off x="5136233" y="600074"/>
            <a:ext cx="1620957" cy="523220"/>
          </a:xfrm>
          <a:prstGeom prst="rect">
            <a:avLst/>
          </a:prstGeom>
        </p:spPr>
        <p:txBody>
          <a:bodyPr wrap="none">
            <a:spAutoFit/>
          </a:bodyPr>
          <a:lstStyle/>
          <a:p>
            <a:pPr algn="ctr"/>
            <a:r>
              <a:rPr lang="zh-CN" altLang="en-US" sz="2800" b="1" cap="small" dirty="0" smtClean="0">
                <a:latin typeface="微软雅黑" pitchFamily="34" charset="-122"/>
                <a:ea typeface="微软雅黑" pitchFamily="34" charset="-122"/>
              </a:rPr>
              <a:t>其他问题</a:t>
            </a:r>
            <a:endParaRPr lang="en-US" altLang="zh-CN" sz="2800" b="1" cap="small" dirty="0">
              <a:latin typeface="微软雅黑" pitchFamily="34" charset="-122"/>
              <a:ea typeface="微软雅黑" pitchFamily="34" charset="-122"/>
            </a:endParaRPr>
          </a:p>
        </p:txBody>
      </p:sp>
      <p:sp>
        <p:nvSpPr>
          <p:cNvPr id="10" name="左右箭头标注 9"/>
          <p:cNvSpPr/>
          <p:nvPr/>
        </p:nvSpPr>
        <p:spPr>
          <a:xfrm>
            <a:off x="3968621" y="1895671"/>
            <a:ext cx="3956179" cy="3862873"/>
          </a:xfrm>
          <a:prstGeom prst="leftRightArrowCallout">
            <a:avLst>
              <a:gd name="adj1" fmla="val 12922"/>
              <a:gd name="adj2" fmla="val 16787"/>
              <a:gd name="adj3" fmla="val 15821"/>
              <a:gd name="adj4" fmla="val 48123"/>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zh-CN" altLang="zh-CN" sz="2400" b="1" dirty="0">
                <a:solidFill>
                  <a:schemeClr val="tx1"/>
                </a:solidFill>
              </a:rPr>
              <a:t>解决</a:t>
            </a:r>
            <a:r>
              <a:rPr lang="zh-CN" altLang="zh-CN" sz="2400" b="1" dirty="0" smtClean="0">
                <a:solidFill>
                  <a:schemeClr val="tx1"/>
                </a:solidFill>
              </a:rPr>
              <a:t>方法</a:t>
            </a:r>
            <a:endParaRPr lang="en-US" altLang="zh-CN" sz="2400" b="1" dirty="0" smtClean="0">
              <a:solidFill>
                <a:schemeClr val="tx1"/>
              </a:solidFill>
            </a:endParaRPr>
          </a:p>
          <a:p>
            <a:pPr marL="0" lvl="1" algn="ctr"/>
            <a:endParaRPr lang="zh-CN" altLang="zh-CN" sz="2400" b="1" dirty="0">
              <a:solidFill>
                <a:schemeClr val="tx1"/>
              </a:solidFill>
            </a:endParaRPr>
          </a:p>
          <a:p>
            <a:r>
              <a:rPr lang="zh-CN" altLang="zh-CN" dirty="0" smtClean="0">
                <a:solidFill>
                  <a:schemeClr val="tx1"/>
                </a:solidFill>
              </a:rPr>
              <a:t>严格</a:t>
            </a:r>
            <a:r>
              <a:rPr lang="zh-CN" altLang="zh-CN" dirty="0">
                <a:solidFill>
                  <a:schemeClr val="tx1"/>
                </a:solidFill>
              </a:rPr>
              <a:t>的实施的风险管理：</a:t>
            </a:r>
          </a:p>
          <a:p>
            <a:pPr lvl="0"/>
            <a:r>
              <a:rPr lang="zh-CN" altLang="en-US" dirty="0" smtClean="0">
                <a:solidFill>
                  <a:schemeClr val="tx1"/>
                </a:solidFill>
              </a:rPr>
              <a:t>１</a:t>
            </a:r>
            <a:r>
              <a:rPr lang="en-US" altLang="zh-CN" dirty="0" smtClean="0">
                <a:solidFill>
                  <a:schemeClr val="tx1"/>
                </a:solidFill>
              </a:rPr>
              <a:t>.</a:t>
            </a:r>
            <a:r>
              <a:rPr lang="zh-CN" altLang="zh-CN" dirty="0" smtClean="0">
                <a:solidFill>
                  <a:schemeClr val="tx1"/>
                </a:solidFill>
              </a:rPr>
              <a:t>风险</a:t>
            </a:r>
            <a:r>
              <a:rPr lang="zh-CN" altLang="zh-CN" dirty="0">
                <a:solidFill>
                  <a:schemeClr val="tx1"/>
                </a:solidFill>
              </a:rPr>
              <a:t>识别</a:t>
            </a:r>
          </a:p>
          <a:p>
            <a:pPr lvl="0"/>
            <a:r>
              <a:rPr lang="zh-CN" altLang="en-US" dirty="0" smtClean="0">
                <a:solidFill>
                  <a:schemeClr val="tx1"/>
                </a:solidFill>
              </a:rPr>
              <a:t>２</a:t>
            </a:r>
            <a:r>
              <a:rPr lang="en-US" altLang="zh-CN" dirty="0" smtClean="0">
                <a:solidFill>
                  <a:schemeClr val="tx1"/>
                </a:solidFill>
              </a:rPr>
              <a:t>.</a:t>
            </a:r>
            <a:r>
              <a:rPr lang="zh-CN" altLang="zh-CN" dirty="0" smtClean="0">
                <a:solidFill>
                  <a:schemeClr val="tx1"/>
                </a:solidFill>
              </a:rPr>
              <a:t>风险</a:t>
            </a:r>
            <a:r>
              <a:rPr lang="zh-CN" altLang="zh-CN" dirty="0">
                <a:solidFill>
                  <a:schemeClr val="tx1"/>
                </a:solidFill>
              </a:rPr>
              <a:t>量化</a:t>
            </a:r>
          </a:p>
          <a:p>
            <a:pPr lvl="0"/>
            <a:r>
              <a:rPr lang="zh-CN" altLang="en-US" dirty="0" smtClean="0">
                <a:solidFill>
                  <a:schemeClr val="tx1"/>
                </a:solidFill>
              </a:rPr>
              <a:t>３</a:t>
            </a:r>
            <a:r>
              <a:rPr lang="en-US" altLang="zh-CN" dirty="0" smtClean="0">
                <a:solidFill>
                  <a:schemeClr val="tx1"/>
                </a:solidFill>
              </a:rPr>
              <a:t>.</a:t>
            </a:r>
            <a:r>
              <a:rPr lang="zh-CN" altLang="zh-CN" dirty="0" smtClean="0">
                <a:solidFill>
                  <a:schemeClr val="tx1"/>
                </a:solidFill>
              </a:rPr>
              <a:t>制定</a:t>
            </a:r>
            <a:r>
              <a:rPr lang="zh-CN" altLang="zh-CN" dirty="0">
                <a:solidFill>
                  <a:schemeClr val="tx1"/>
                </a:solidFill>
              </a:rPr>
              <a:t>评估方案</a:t>
            </a:r>
          </a:p>
          <a:p>
            <a:pPr lvl="0"/>
            <a:r>
              <a:rPr lang="zh-CN" altLang="en-US" dirty="0" smtClean="0">
                <a:solidFill>
                  <a:schemeClr val="tx1"/>
                </a:solidFill>
              </a:rPr>
              <a:t>４</a:t>
            </a:r>
            <a:r>
              <a:rPr lang="en-US" altLang="zh-CN" dirty="0" smtClean="0">
                <a:solidFill>
                  <a:schemeClr val="tx1"/>
                </a:solidFill>
              </a:rPr>
              <a:t>.</a:t>
            </a:r>
            <a:r>
              <a:rPr lang="zh-CN" altLang="zh-CN" dirty="0" smtClean="0">
                <a:solidFill>
                  <a:schemeClr val="tx1"/>
                </a:solidFill>
              </a:rPr>
              <a:t>制定</a:t>
            </a:r>
            <a:r>
              <a:rPr lang="zh-CN" altLang="zh-CN" dirty="0">
                <a:solidFill>
                  <a:schemeClr val="tx1"/>
                </a:solidFill>
              </a:rPr>
              <a:t>应对计划</a:t>
            </a:r>
          </a:p>
          <a:p>
            <a:pPr lvl="0"/>
            <a:r>
              <a:rPr lang="zh-CN" altLang="en-US" dirty="0" smtClean="0">
                <a:solidFill>
                  <a:schemeClr val="tx1"/>
                </a:solidFill>
              </a:rPr>
              <a:t>５</a:t>
            </a:r>
            <a:r>
              <a:rPr lang="en-US" altLang="zh-CN" dirty="0" smtClean="0">
                <a:solidFill>
                  <a:schemeClr val="tx1"/>
                </a:solidFill>
              </a:rPr>
              <a:t>.</a:t>
            </a:r>
            <a:r>
              <a:rPr lang="zh-CN" altLang="zh-CN" dirty="0" smtClean="0">
                <a:solidFill>
                  <a:schemeClr val="tx1"/>
                </a:solidFill>
              </a:rPr>
              <a:t>风险</a:t>
            </a:r>
            <a:r>
              <a:rPr lang="zh-CN" altLang="zh-CN" dirty="0">
                <a:solidFill>
                  <a:schemeClr val="tx1"/>
                </a:solidFill>
              </a:rPr>
              <a:t>监控</a:t>
            </a:r>
          </a:p>
          <a:p>
            <a:pPr algn="ctr"/>
            <a:endParaRPr lang="zh-CN" altLang="en-US"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2.4</a:t>
            </a:r>
            <a:endParaRPr lang="zh-CN" altLang="en-US" sz="2400" b="1" dirty="0">
              <a:solidFill>
                <a:schemeClr val="tx1"/>
              </a:solidFill>
            </a:endParaRPr>
          </a:p>
        </p:txBody>
      </p:sp>
    </p:spTree>
    <p:extLst>
      <p:ext uri="{BB962C8B-B14F-4D97-AF65-F5344CB8AC3E}">
        <p14:creationId xmlns:p14="http://schemas.microsoft.com/office/powerpoint/2010/main" val="24714045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饼形 7">
            <a:extLst>
              <a:ext uri="{FF2B5EF4-FFF2-40B4-BE49-F238E27FC236}">
                <a16:creationId xmlns:a16="http://schemas.microsoft.com/office/drawing/2014/main" xmlns="" id="{C19381C4-2277-4636-9B87-A7D0E4B4402D}"/>
              </a:ext>
            </a:extLst>
          </p:cNvPr>
          <p:cNvSpPr/>
          <p:nvPr/>
        </p:nvSpPr>
        <p:spPr>
          <a:xfrm rot="5400000">
            <a:off x="3364787" y="4189822"/>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xmlns="" id="{0FFD5C76-03E9-4D24-A534-7E75BF1C5508}"/>
              </a:ext>
            </a:extLst>
          </p:cNvPr>
          <p:cNvSpPr txBox="1"/>
          <p:nvPr/>
        </p:nvSpPr>
        <p:spPr>
          <a:xfrm>
            <a:off x="4374060" y="5303819"/>
            <a:ext cx="3443877" cy="523220"/>
          </a:xfrm>
          <a:prstGeom prst="rect">
            <a:avLst/>
          </a:prstGeom>
          <a:noFill/>
        </p:spPr>
        <p:txBody>
          <a:bodyPr wrap="square" rtlCol="0">
            <a:spAutoFit/>
          </a:bodyPr>
          <a:lstStyle/>
          <a:p>
            <a:pPr algn="ctr"/>
            <a:r>
              <a:rPr lang="zh-CN" altLang="en-US" sz="2800" b="1" dirty="0" smtClean="0">
                <a:latin typeface="微软雅黑" panose="020B0503020204020204" pitchFamily="34" charset="-122"/>
                <a:ea typeface="微软雅黑" panose="020B0503020204020204" pitchFamily="34" charset="-122"/>
              </a:rPr>
              <a:t>解决办法</a:t>
            </a:r>
            <a:endParaRPr lang="zh-SG" altLang="en-US" sz="2800" b="1" dirty="0">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xmlns="" id="{5E9D8FC7-6879-4552-9E61-8C6F7A03960A}"/>
              </a:ext>
            </a:extLst>
          </p:cNvPr>
          <p:cNvSpPr txBox="1"/>
          <p:nvPr/>
        </p:nvSpPr>
        <p:spPr>
          <a:xfrm>
            <a:off x="4089974" y="1733550"/>
            <a:ext cx="4273303" cy="2677656"/>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严格的实施的风险管理：</a:t>
            </a:r>
          </a:p>
          <a:p>
            <a:r>
              <a:rPr lang="zh-CN" altLang="en-US" sz="2400" dirty="0">
                <a:latin typeface="微软雅黑" panose="020B0503020204020204" pitchFamily="34" charset="-122"/>
                <a:ea typeface="微软雅黑" panose="020B0503020204020204" pitchFamily="34" charset="-122"/>
              </a:rPr>
              <a:t>１</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风险识别</a:t>
            </a:r>
          </a:p>
          <a:p>
            <a:r>
              <a:rPr lang="zh-CN" altLang="en-US" sz="2400" dirty="0">
                <a:latin typeface="微软雅黑" panose="020B0503020204020204" pitchFamily="34" charset="-122"/>
                <a:ea typeface="微软雅黑" panose="020B0503020204020204" pitchFamily="34" charset="-122"/>
              </a:rPr>
              <a:t>２</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风险量化</a:t>
            </a:r>
          </a:p>
          <a:p>
            <a:r>
              <a:rPr lang="zh-CN" altLang="en-US" sz="2400" dirty="0">
                <a:latin typeface="微软雅黑" panose="020B0503020204020204" pitchFamily="34" charset="-122"/>
                <a:ea typeface="微软雅黑" panose="020B0503020204020204" pitchFamily="34" charset="-122"/>
              </a:rPr>
              <a:t>３</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制定评估方案</a:t>
            </a:r>
          </a:p>
          <a:p>
            <a:r>
              <a:rPr lang="zh-CN" altLang="en-US" sz="2400" dirty="0">
                <a:latin typeface="微软雅黑" panose="020B0503020204020204" pitchFamily="34" charset="-122"/>
                <a:ea typeface="微软雅黑" panose="020B0503020204020204" pitchFamily="34" charset="-122"/>
              </a:rPr>
              <a:t>４</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制定应对计划</a:t>
            </a:r>
          </a:p>
          <a:p>
            <a:r>
              <a:rPr lang="zh-CN" altLang="en-US" sz="2400" dirty="0">
                <a:latin typeface="微软雅黑" panose="020B0503020204020204" pitchFamily="34" charset="-122"/>
                <a:ea typeface="微软雅黑" panose="020B0503020204020204" pitchFamily="34" charset="-122"/>
              </a:rPr>
              <a:t>５</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风险监控</a:t>
            </a:r>
          </a:p>
          <a:p>
            <a:endParaRPr lang="zh-CN" altLang="en-US" sz="2400" dirty="0">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xmlns="" id="{60E2D243-D930-4D73-AE46-C51354C65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sp>
        <p:nvSpPr>
          <p:cNvPr id="15" name="正五边形 14"/>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2.4</a:t>
            </a:r>
            <a:endParaRPr lang="zh-CN" altLang="en-US" sz="2400" b="1" dirty="0">
              <a:solidFill>
                <a:schemeClr val="tx1"/>
              </a:solidFill>
            </a:endParaRPr>
          </a:p>
        </p:txBody>
      </p:sp>
      <p:sp>
        <p:nvSpPr>
          <p:cNvPr id="14" name="矩形 13"/>
          <p:cNvSpPr/>
          <p:nvPr/>
        </p:nvSpPr>
        <p:spPr>
          <a:xfrm>
            <a:off x="5136233" y="600074"/>
            <a:ext cx="1620957" cy="523220"/>
          </a:xfrm>
          <a:prstGeom prst="rect">
            <a:avLst/>
          </a:prstGeom>
        </p:spPr>
        <p:txBody>
          <a:bodyPr wrap="none">
            <a:spAutoFit/>
          </a:bodyPr>
          <a:lstStyle/>
          <a:p>
            <a:pPr algn="ctr"/>
            <a:r>
              <a:rPr lang="zh-CN" altLang="en-US" sz="2800" b="1" cap="small" dirty="0" smtClean="0">
                <a:latin typeface="微软雅黑" pitchFamily="34" charset="-122"/>
                <a:ea typeface="微软雅黑" pitchFamily="34" charset="-122"/>
              </a:rPr>
              <a:t>其他问题</a:t>
            </a:r>
            <a:endParaRPr lang="en-US" altLang="zh-CN" sz="2800" b="1" cap="small" dirty="0">
              <a:latin typeface="微软雅黑" pitchFamily="34" charset="-122"/>
              <a:ea typeface="微软雅黑" pitchFamily="34" charset="-122"/>
            </a:endParaRPr>
          </a:p>
        </p:txBody>
      </p:sp>
    </p:spTree>
    <p:extLst>
      <p:ext uri="{BB962C8B-B14F-4D97-AF65-F5344CB8AC3E}">
        <p14:creationId xmlns:p14="http://schemas.microsoft.com/office/powerpoint/2010/main" val="201955036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70000">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14:bounceEnd="70000">
                                          <p:cBhvr additive="base">
                                            <p:cTn id="7" dur="500" fill="hold"/>
                                            <p:tgtEl>
                                              <p:spTgt spid="13"/>
                                            </p:tgtEl>
                                            <p:attrNameLst>
                                              <p:attrName>ppt_x</p:attrName>
                                            </p:attrNameLst>
                                          </p:cBhvr>
                                          <p:tavLst>
                                            <p:tav tm="0">
                                              <p:val>
                                                <p:strVal val="#ppt_x"/>
                                              </p:val>
                                            </p:tav>
                                            <p:tav tm="100000">
                                              <p:val>
                                                <p:strVal val="#ppt_x"/>
                                              </p:val>
                                            </p:tav>
                                          </p:tavLst>
                                        </p:anim>
                                        <p:anim calcmode="lin" valueType="num" p14:bounceEnd="70000">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pyright Notice">
            <a:extLst>
              <a:ext uri="{FF2B5EF4-FFF2-40B4-BE49-F238E27FC236}">
                <a16:creationId xmlns:a16="http://schemas.microsoft.com/office/drawing/2014/main" xmlns="" id="{642CCA7D-9797-4108-8A0F-C81B47009EFF}"/>
              </a:ext>
            </a:extLst>
          </p:cNvPr>
          <p:cNvSpPr/>
          <p:nvPr/>
        </p:nvSpPr>
        <p:spPr bwMode="auto">
          <a:xfrm>
            <a:off x="5196649" y="528636"/>
            <a:ext cx="1786881"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分析结论</a:t>
            </a:r>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nvGrpSpPr>
          <p:cNvPr id="15" name="组合 14"/>
          <p:cNvGrpSpPr/>
          <p:nvPr/>
        </p:nvGrpSpPr>
        <p:grpSpPr>
          <a:xfrm>
            <a:off x="2998546" y="1489010"/>
            <a:ext cx="5511282" cy="659754"/>
            <a:chOff x="3940628" y="1502229"/>
            <a:chExt cx="5511282" cy="659754"/>
          </a:xfrm>
        </p:grpSpPr>
        <p:sp>
          <p:nvSpPr>
            <p:cNvPr id="13" name="矩形 12"/>
            <p:cNvSpPr/>
            <p:nvPr/>
          </p:nvSpPr>
          <p:spPr>
            <a:xfrm>
              <a:off x="5486400" y="1502229"/>
              <a:ext cx="3965510" cy="659754"/>
            </a:xfrm>
            <a:prstGeom prst="rect">
              <a:avLst/>
            </a:prstGeom>
            <a:solidFill>
              <a:srgbClr val="00206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r>
                <a:rPr lang="zh-CN" altLang="en-US" dirty="0"/>
                <a:t>可行     </a:t>
              </a:r>
              <a:r>
                <a:rPr lang="en-US" altLang="zh-CN" dirty="0"/>
                <a:t>[  ] </a:t>
              </a:r>
              <a:r>
                <a:rPr lang="zh-CN" altLang="en-US" dirty="0"/>
                <a:t>不可行</a:t>
              </a:r>
            </a:p>
          </p:txBody>
        </p:sp>
        <p:sp>
          <p:nvSpPr>
            <p:cNvPr id="14" name="燕尾形 13"/>
            <p:cNvSpPr/>
            <p:nvPr/>
          </p:nvSpPr>
          <p:spPr>
            <a:xfrm>
              <a:off x="4646645" y="1502229"/>
              <a:ext cx="485192" cy="659754"/>
            </a:xfrm>
            <a:prstGeom prst="chevron">
              <a:avLst/>
            </a:prstGeom>
            <a:solidFill>
              <a:srgbClr val="00206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燕尾形 16"/>
            <p:cNvSpPr/>
            <p:nvPr/>
          </p:nvSpPr>
          <p:spPr>
            <a:xfrm>
              <a:off x="4304523" y="1502229"/>
              <a:ext cx="485192" cy="659754"/>
            </a:xfrm>
            <a:prstGeom prst="chevron">
              <a:avLst/>
            </a:prstGeom>
            <a:solidFill>
              <a:srgbClr val="00206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燕尾形 17"/>
            <p:cNvSpPr/>
            <p:nvPr/>
          </p:nvSpPr>
          <p:spPr>
            <a:xfrm>
              <a:off x="3940628" y="1502229"/>
              <a:ext cx="485192" cy="659754"/>
            </a:xfrm>
            <a:prstGeom prst="chevron">
              <a:avLst/>
            </a:prstGeom>
            <a:solidFill>
              <a:srgbClr val="00206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aphicFrame>
        <p:nvGraphicFramePr>
          <p:cNvPr id="16" name="表格 15"/>
          <p:cNvGraphicFramePr>
            <a:graphicFrameLocks noGrp="1"/>
          </p:cNvGraphicFramePr>
          <p:nvPr>
            <p:extLst>
              <p:ext uri="{D42A27DB-BD31-4B8C-83A1-F6EECF244321}">
                <p14:modId xmlns:p14="http://schemas.microsoft.com/office/powerpoint/2010/main" val="267977110"/>
              </p:ext>
            </p:extLst>
          </p:nvPr>
        </p:nvGraphicFramePr>
        <p:xfrm>
          <a:off x="2998546" y="3478909"/>
          <a:ext cx="6269316" cy="2595319"/>
        </p:xfrm>
        <a:graphic>
          <a:graphicData uri="http://schemas.openxmlformats.org/drawingml/2006/table">
            <a:tbl>
              <a:tblPr firstRow="1" firstCol="1" bandRow="1">
                <a:tableStyleId>{5C22544A-7EE6-4342-B048-85BDC9FD1C3A}</a:tableStyleId>
              </a:tblPr>
              <a:tblGrid>
                <a:gridCol w="1249539">
                  <a:extLst>
                    <a:ext uri="{9D8B030D-6E8A-4147-A177-3AD203B41FA5}">
                      <a16:colId xmlns:a16="http://schemas.microsoft.com/office/drawing/2014/main" xmlns="" val="20000"/>
                    </a:ext>
                  </a:extLst>
                </a:gridCol>
                <a:gridCol w="5019777">
                  <a:extLst>
                    <a:ext uri="{9D8B030D-6E8A-4147-A177-3AD203B41FA5}">
                      <a16:colId xmlns:a16="http://schemas.microsoft.com/office/drawing/2014/main" xmlns="" val="20001"/>
                    </a:ext>
                  </a:extLst>
                </a:gridCol>
              </a:tblGrid>
              <a:tr h="274798">
                <a:tc>
                  <a:txBody>
                    <a:bodyPr/>
                    <a:lstStyle/>
                    <a:p>
                      <a:pPr algn="ctr">
                        <a:spcAft>
                          <a:spcPts val="600"/>
                        </a:spcAft>
                      </a:pPr>
                      <a:r>
                        <a:rPr lang="zh-CN" sz="1400" dirty="0">
                          <a:effectLst/>
                        </a:rPr>
                        <a:t>确认结论</a:t>
                      </a:r>
                      <a:endParaRPr lang="zh-CN" sz="1050" dirty="0">
                        <a:effectLst/>
                        <a:latin typeface="Calibri"/>
                        <a:ea typeface="宋体"/>
                        <a:cs typeface="Times New Roman"/>
                      </a:endParaRPr>
                    </a:p>
                  </a:txBody>
                  <a:tcPr marL="68580" marR="68580" marT="0" marB="0" anchor="ctr"/>
                </a:tc>
                <a:tc>
                  <a:txBody>
                    <a:bodyPr/>
                    <a:lstStyle/>
                    <a:p>
                      <a:pPr algn="ctr">
                        <a:spcAft>
                          <a:spcPts val="0"/>
                        </a:spcAft>
                      </a:pPr>
                      <a:r>
                        <a:rPr lang="en-US" sz="1100" kern="100">
                          <a:effectLst/>
                        </a:rPr>
                        <a:t>[</a:t>
                      </a:r>
                      <a:r>
                        <a:rPr lang="zh-CN" sz="1400" kern="100">
                          <a:effectLst/>
                        </a:rPr>
                        <a:t>✔</a:t>
                      </a:r>
                      <a:r>
                        <a:rPr lang="en-US" sz="1100" kern="100">
                          <a:effectLst/>
                        </a:rPr>
                        <a:t>] </a:t>
                      </a:r>
                      <a:r>
                        <a:rPr lang="zh-CN" sz="1100" kern="100">
                          <a:effectLst/>
                        </a:rPr>
                        <a:t>通过 </a:t>
                      </a:r>
                      <a:r>
                        <a:rPr lang="en-US" sz="1100" kern="100">
                          <a:effectLst/>
                        </a:rPr>
                        <a:t>                              [  ] </a:t>
                      </a:r>
                      <a:r>
                        <a:rPr lang="zh-CN" sz="1100" kern="100">
                          <a:effectLst/>
                        </a:rPr>
                        <a:t>不通过</a:t>
                      </a:r>
                      <a:endParaRPr lang="zh-CN" sz="1400" kern="100">
                        <a:effectLst/>
                        <a:latin typeface="Calibri"/>
                        <a:ea typeface="宋体"/>
                        <a:cs typeface="Times New Roman"/>
                      </a:endParaRPr>
                    </a:p>
                  </a:txBody>
                  <a:tcPr marL="68580" marR="68580" marT="0" marB="0" anchor="ctr"/>
                </a:tc>
                <a:extLst>
                  <a:ext uri="{0D108BD9-81ED-4DB2-BD59-A6C34878D82A}">
                    <a16:rowId xmlns:a16="http://schemas.microsoft.com/office/drawing/2014/main" xmlns="" val="10000"/>
                  </a:ext>
                </a:extLst>
              </a:tr>
              <a:tr h="1195155">
                <a:tc>
                  <a:txBody>
                    <a:bodyPr/>
                    <a:lstStyle/>
                    <a:p>
                      <a:pPr algn="ctr">
                        <a:spcAft>
                          <a:spcPts val="600"/>
                        </a:spcAft>
                      </a:pPr>
                      <a:r>
                        <a:rPr lang="zh-CN" sz="1400" dirty="0">
                          <a:effectLst/>
                        </a:rPr>
                        <a:t>确认意见</a:t>
                      </a:r>
                      <a:endParaRPr lang="zh-CN" sz="1050" dirty="0">
                        <a:effectLst/>
                        <a:latin typeface="Calibri"/>
                        <a:ea typeface="宋体"/>
                        <a:cs typeface="Times New Roman"/>
                      </a:endParaRPr>
                    </a:p>
                  </a:txBody>
                  <a:tcPr marL="68580" marR="68580" marT="0" marB="0" anchor="ctr"/>
                </a:tc>
                <a:tc>
                  <a:txBody>
                    <a:bodyPr/>
                    <a:lstStyle/>
                    <a:p>
                      <a:pPr algn="just">
                        <a:spcAft>
                          <a:spcPts val="0"/>
                        </a:spcAft>
                      </a:pPr>
                      <a:r>
                        <a:rPr lang="en-US" sz="1100" kern="100" dirty="0">
                          <a:effectLst/>
                        </a:rPr>
                        <a:t> </a:t>
                      </a:r>
                      <a:r>
                        <a:rPr lang="zh-CN" altLang="en-US" sz="1100" kern="100" dirty="0" smtClean="0">
                          <a:effectLst/>
                        </a:rPr>
                        <a:t>　　　　　　　</a:t>
                      </a:r>
                      <a:r>
                        <a:rPr lang="zh-CN" altLang="zh-CN" sz="1800" kern="1200" dirty="0" smtClean="0">
                          <a:solidFill>
                            <a:schemeClr val="dk1"/>
                          </a:solidFill>
                          <a:effectLst/>
                          <a:latin typeface="+mn-lt"/>
                          <a:ea typeface="+mn-ea"/>
                          <a:cs typeface="+mn-cs"/>
                        </a:rPr>
                        <a:t>项目可行，可以启动项目</a:t>
                      </a:r>
                      <a:endParaRPr lang="zh-CN" sz="1400" kern="100" dirty="0">
                        <a:effectLst/>
                        <a:latin typeface="Calibri"/>
                        <a:ea typeface="宋体"/>
                        <a:cs typeface="Times New Roman"/>
                      </a:endParaRPr>
                    </a:p>
                  </a:txBody>
                  <a:tcPr marL="68580" marR="68580" marT="0" marB="0" anchor="ctr"/>
                </a:tc>
                <a:extLst>
                  <a:ext uri="{0D108BD9-81ED-4DB2-BD59-A6C34878D82A}">
                    <a16:rowId xmlns:a16="http://schemas.microsoft.com/office/drawing/2014/main" xmlns="" val="10001"/>
                  </a:ext>
                </a:extLst>
              </a:tr>
              <a:tr h="562683">
                <a:tc>
                  <a:txBody>
                    <a:bodyPr/>
                    <a:lstStyle/>
                    <a:p>
                      <a:pPr algn="ctr">
                        <a:spcAft>
                          <a:spcPts val="600"/>
                        </a:spcAft>
                      </a:pPr>
                      <a:r>
                        <a:rPr lang="zh-CN" sz="1400" dirty="0">
                          <a:effectLst/>
                        </a:rPr>
                        <a:t>确认日期</a:t>
                      </a:r>
                      <a:endParaRPr lang="zh-CN" sz="1050" dirty="0">
                        <a:effectLst/>
                        <a:latin typeface="Calibri"/>
                        <a:ea typeface="宋体"/>
                        <a:cs typeface="Times New Roman"/>
                      </a:endParaRPr>
                    </a:p>
                  </a:txBody>
                  <a:tcPr marL="68580" marR="68580" marT="0" marB="0" anchor="ctr"/>
                </a:tc>
                <a:tc>
                  <a:txBody>
                    <a:bodyPr/>
                    <a:lstStyle/>
                    <a:p>
                      <a:pPr algn="ctr">
                        <a:spcAft>
                          <a:spcPts val="0"/>
                        </a:spcAft>
                      </a:pPr>
                      <a:r>
                        <a:rPr lang="en-US" sz="1600" kern="100" dirty="0">
                          <a:effectLst/>
                        </a:rPr>
                        <a:t>2018-09-28</a:t>
                      </a:r>
                      <a:endParaRPr lang="zh-CN" sz="2000" kern="100" dirty="0">
                        <a:effectLst/>
                        <a:latin typeface="Calibri"/>
                        <a:ea typeface="宋体"/>
                        <a:cs typeface="Times New Roman"/>
                      </a:endParaRPr>
                    </a:p>
                  </a:txBody>
                  <a:tcPr marL="68580" marR="68580" marT="0" marB="0" anchor="ctr"/>
                </a:tc>
                <a:extLst>
                  <a:ext uri="{0D108BD9-81ED-4DB2-BD59-A6C34878D82A}">
                    <a16:rowId xmlns:a16="http://schemas.microsoft.com/office/drawing/2014/main" xmlns="" val="10002"/>
                  </a:ext>
                </a:extLst>
              </a:tr>
              <a:tr h="562683">
                <a:tc>
                  <a:txBody>
                    <a:bodyPr/>
                    <a:lstStyle/>
                    <a:p>
                      <a:pPr algn="ctr">
                        <a:spcAft>
                          <a:spcPts val="600"/>
                        </a:spcAft>
                      </a:pPr>
                      <a:r>
                        <a:rPr lang="zh-CN" sz="1400">
                          <a:effectLst/>
                        </a:rPr>
                        <a:t>确认人员签字</a:t>
                      </a:r>
                      <a:endParaRPr lang="zh-CN" sz="1050">
                        <a:effectLst/>
                        <a:latin typeface="Calibri"/>
                        <a:ea typeface="宋体"/>
                        <a:cs typeface="Times New Roman"/>
                      </a:endParaRPr>
                    </a:p>
                  </a:txBody>
                  <a:tcPr marL="68580" marR="68580" marT="0" marB="0" anchor="ctr"/>
                </a:tc>
                <a:tc>
                  <a:txBody>
                    <a:bodyPr/>
                    <a:lstStyle/>
                    <a:p>
                      <a:pPr algn="ctr">
                        <a:spcAft>
                          <a:spcPts val="0"/>
                        </a:spcAft>
                      </a:pPr>
                      <a:r>
                        <a:rPr lang="zh-CN" altLang="zh-CN" sz="1800" kern="1200" dirty="0" smtClean="0">
                          <a:solidFill>
                            <a:schemeClr val="dk1"/>
                          </a:solidFill>
                          <a:effectLst/>
                          <a:latin typeface="+mn-lt"/>
                          <a:ea typeface="+mn-ea"/>
                          <a:cs typeface="+mn-cs"/>
                        </a:rPr>
                        <a:t>严翔宇</a:t>
                      </a:r>
                      <a:r>
                        <a:rPr lang="en-US" sz="1100" kern="100" dirty="0">
                          <a:effectLst/>
                        </a:rPr>
                        <a:t> </a:t>
                      </a:r>
                      <a:endParaRPr lang="zh-CN" sz="1400" kern="100" dirty="0">
                        <a:effectLst/>
                        <a:latin typeface="Calibri"/>
                        <a:ea typeface="宋体"/>
                        <a:cs typeface="Times New Roman"/>
                      </a:endParaRPr>
                    </a:p>
                  </a:txBody>
                  <a:tcPr marL="68580" marR="68580" marT="0" marB="0" anchor="ctr"/>
                </a:tc>
                <a:extLst>
                  <a:ext uri="{0D108BD9-81ED-4DB2-BD59-A6C34878D82A}">
                    <a16:rowId xmlns:a16="http://schemas.microsoft.com/office/drawing/2014/main" xmlns="" val="10003"/>
                  </a:ext>
                </a:extLst>
              </a:tr>
            </a:tbl>
          </a:graphicData>
        </a:graphic>
      </p:graphicFrame>
      <p:sp>
        <p:nvSpPr>
          <p:cNvPr id="19" name="正五边形 18"/>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2.4</a:t>
            </a:r>
            <a:endParaRPr lang="zh-CN" altLang="en-US" sz="2400" b="1" dirty="0">
              <a:solidFill>
                <a:schemeClr val="tx1"/>
              </a:solidFill>
            </a:endParaRPr>
          </a:p>
        </p:txBody>
      </p:sp>
    </p:spTree>
    <p:extLst>
      <p:ext uri="{BB962C8B-B14F-4D97-AF65-F5344CB8AC3E}">
        <p14:creationId xmlns:p14="http://schemas.microsoft.com/office/powerpoint/2010/main" val="22226908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五边形 1"/>
          <p:cNvSpPr/>
          <p:nvPr/>
        </p:nvSpPr>
        <p:spPr>
          <a:xfrm>
            <a:off x="979570" y="1600658"/>
            <a:ext cx="3290884" cy="3134176"/>
          </a:xfrm>
          <a:prstGeom prst="pentagon">
            <a:avLst/>
          </a:pr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417717" y="1065557"/>
            <a:ext cx="4414590" cy="4204372"/>
          </a:xfrm>
          <a:custGeom>
            <a:avLst/>
            <a:gdLst>
              <a:gd name="connsiteX0" fmla="*/ 1815747 w 3631494"/>
              <a:gd name="connsiteY0" fmla="*/ 277315 h 3458565"/>
              <a:gd name="connsiteX1" fmla="*/ 284084 w 3631494"/>
              <a:gd name="connsiteY1" fmla="*/ 1391683 h 3458565"/>
              <a:gd name="connsiteX2" fmla="*/ 869127 w 3631494"/>
              <a:gd name="connsiteY2" fmla="*/ 3194768 h 3458565"/>
              <a:gd name="connsiteX3" fmla="*/ 2762367 w 3631494"/>
              <a:gd name="connsiteY3" fmla="*/ 3194768 h 3458565"/>
              <a:gd name="connsiteX4" fmla="*/ 3347410 w 3631494"/>
              <a:gd name="connsiteY4" fmla="*/ 1391683 h 3458565"/>
              <a:gd name="connsiteX5" fmla="*/ 1815747 w 3631494"/>
              <a:gd name="connsiteY5" fmla="*/ 0 h 3458565"/>
              <a:gd name="connsiteX6" fmla="*/ 3631494 w 3631494"/>
              <a:gd name="connsiteY6" fmla="*/ 1321054 h 3458565"/>
              <a:gd name="connsiteX7" fmla="*/ 2937940 w 3631494"/>
              <a:gd name="connsiteY7" fmla="*/ 3458565 h 3458565"/>
              <a:gd name="connsiteX8" fmla="*/ 693554 w 3631494"/>
              <a:gd name="connsiteY8" fmla="*/ 3458565 h 3458565"/>
              <a:gd name="connsiteX9" fmla="*/ 0 w 3631494"/>
              <a:gd name="connsiteY9" fmla="*/ 1321054 h 345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1494" h="3458565">
                <a:moveTo>
                  <a:pt x="1815747" y="277315"/>
                </a:moveTo>
                <a:lnTo>
                  <a:pt x="284084" y="1391683"/>
                </a:lnTo>
                <a:lnTo>
                  <a:pt x="869127" y="3194768"/>
                </a:lnTo>
                <a:lnTo>
                  <a:pt x="2762367" y="3194768"/>
                </a:lnTo>
                <a:lnTo>
                  <a:pt x="3347410" y="1391683"/>
                </a:lnTo>
                <a:close/>
                <a:moveTo>
                  <a:pt x="1815747" y="0"/>
                </a:moveTo>
                <a:lnTo>
                  <a:pt x="3631494" y="1321054"/>
                </a:lnTo>
                <a:lnTo>
                  <a:pt x="2937940" y="3458565"/>
                </a:lnTo>
                <a:lnTo>
                  <a:pt x="693554" y="3458565"/>
                </a:lnTo>
                <a:lnTo>
                  <a:pt x="0" y="1321054"/>
                </a:lnTo>
                <a:close/>
              </a:path>
            </a:pathLst>
          </a:cu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84697" y="3038283"/>
            <a:ext cx="2080629" cy="646331"/>
          </a:xfrm>
          <a:prstGeom prst="rect">
            <a:avLst/>
          </a:prstGeom>
          <a:noFill/>
        </p:spPr>
        <p:txBody>
          <a:bodyPr wrap="square" rtlCol="0">
            <a:spAutoFit/>
          </a:bodyPr>
          <a:lstStyle/>
          <a:p>
            <a:pPr algn="ctr"/>
            <a:r>
              <a:rPr lang="zh-CN" altLang="en-US" sz="3600" b="1" dirty="0" smtClean="0"/>
              <a:t>交付产品</a:t>
            </a:r>
            <a:endParaRPr lang="zh-CN" altLang="en-US" sz="3600" b="1" dirty="0"/>
          </a:p>
        </p:txBody>
      </p:sp>
      <p:sp>
        <p:nvSpPr>
          <p:cNvPr id="7" name="正五边形 6"/>
          <p:cNvSpPr/>
          <p:nvPr/>
        </p:nvSpPr>
        <p:spPr>
          <a:xfrm>
            <a:off x="3855503" y="1421233"/>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solidFill>
                  <a:schemeClr val="tx1"/>
                </a:solidFill>
              </a:rPr>
              <a:t>3</a:t>
            </a:r>
            <a:endParaRPr lang="zh-CN" altLang="en-US" sz="4400" b="1" dirty="0">
              <a:solidFill>
                <a:schemeClr val="tx1"/>
              </a:solidFill>
            </a:endParaRPr>
          </a:p>
        </p:txBody>
      </p:sp>
      <p:grpSp>
        <p:nvGrpSpPr>
          <p:cNvPr id="33" name="组合 32"/>
          <p:cNvGrpSpPr/>
          <p:nvPr/>
        </p:nvGrpSpPr>
        <p:grpSpPr>
          <a:xfrm>
            <a:off x="7060940" y="1095959"/>
            <a:ext cx="2878256" cy="3207463"/>
            <a:chOff x="7060940" y="1095959"/>
            <a:chExt cx="2878256" cy="3207463"/>
          </a:xfrm>
        </p:grpSpPr>
        <p:cxnSp>
          <p:nvCxnSpPr>
            <p:cNvPr id="20" name="直接连接符 19"/>
            <p:cNvCxnSpPr>
              <a:endCxn id="29" idx="4"/>
            </p:cNvCxnSpPr>
            <p:nvPr/>
          </p:nvCxnSpPr>
          <p:spPr>
            <a:xfrm flipH="1">
              <a:off x="7119256" y="1222310"/>
              <a:ext cx="1" cy="3081112"/>
            </a:xfrm>
            <a:prstGeom prst="line">
              <a:avLst/>
            </a:prstGeom>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7066974" y="1222309"/>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7641772" y="1095959"/>
              <a:ext cx="1300356"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3.1-</a:t>
              </a:r>
              <a:r>
                <a:rPr lang="zh-CN" altLang="en-US" sz="2400" dirty="0" smtClean="0">
                  <a:latin typeface="华文行楷" pitchFamily="2" charset="-122"/>
                  <a:ea typeface="华文行楷" pitchFamily="2" charset="-122"/>
                </a:rPr>
                <a:t>文档</a:t>
              </a:r>
              <a:endParaRPr lang="zh-CN" altLang="en-US" sz="2400" dirty="0">
                <a:latin typeface="华文行楷" pitchFamily="2" charset="-122"/>
                <a:ea typeface="华文行楷" pitchFamily="2" charset="-122"/>
              </a:endParaRPr>
            </a:p>
          </p:txBody>
        </p:sp>
        <p:sp>
          <p:nvSpPr>
            <p:cNvPr id="23" name="椭圆 22"/>
            <p:cNvSpPr/>
            <p:nvPr/>
          </p:nvSpPr>
          <p:spPr>
            <a:xfrm>
              <a:off x="7066974" y="1953206"/>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7641772" y="1780689"/>
              <a:ext cx="1351652"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3.2-</a:t>
              </a:r>
              <a:r>
                <a:rPr lang="zh-CN" altLang="en-US" sz="2400" dirty="0" smtClean="0">
                  <a:latin typeface="华文行楷" pitchFamily="2" charset="-122"/>
                  <a:ea typeface="华文行楷" pitchFamily="2" charset="-122"/>
                </a:rPr>
                <a:t>服务</a:t>
              </a:r>
              <a:endParaRPr lang="zh-CN" altLang="en-US" sz="2400" dirty="0">
                <a:latin typeface="华文行楷" pitchFamily="2" charset="-122"/>
                <a:ea typeface="华文行楷" pitchFamily="2" charset="-122"/>
              </a:endParaRPr>
            </a:p>
          </p:txBody>
        </p:sp>
        <p:sp>
          <p:nvSpPr>
            <p:cNvPr id="25" name="椭圆 24"/>
            <p:cNvSpPr/>
            <p:nvPr/>
          </p:nvSpPr>
          <p:spPr>
            <a:xfrm>
              <a:off x="7066974" y="2684104"/>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7641772" y="2511587"/>
              <a:ext cx="2297424"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3.3-</a:t>
              </a:r>
              <a:r>
                <a:rPr lang="zh-CN" altLang="en-US" sz="2400" dirty="0">
                  <a:latin typeface="华文行楷" pitchFamily="2" charset="-122"/>
                  <a:ea typeface="华文行楷" pitchFamily="2" charset="-122"/>
                </a:rPr>
                <a:t>非移交产品</a:t>
              </a:r>
            </a:p>
          </p:txBody>
        </p:sp>
        <p:sp>
          <p:nvSpPr>
            <p:cNvPr id="27" name="椭圆 26"/>
            <p:cNvSpPr/>
            <p:nvPr/>
          </p:nvSpPr>
          <p:spPr>
            <a:xfrm>
              <a:off x="7060941" y="3397609"/>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7641771" y="3203635"/>
              <a:ext cx="1963999"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3.5-</a:t>
              </a:r>
              <a:r>
                <a:rPr lang="zh-CN" altLang="en-US" sz="2400" dirty="0">
                  <a:latin typeface="华文行楷" pitchFamily="2" charset="-122"/>
                  <a:ea typeface="华文行楷" pitchFamily="2" charset="-122"/>
                </a:rPr>
                <a:t>验收标准</a:t>
              </a:r>
            </a:p>
          </p:txBody>
        </p:sp>
        <p:sp>
          <p:nvSpPr>
            <p:cNvPr id="29" name="椭圆 28"/>
            <p:cNvSpPr/>
            <p:nvPr/>
          </p:nvSpPr>
          <p:spPr>
            <a:xfrm>
              <a:off x="7060940" y="4186789"/>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TextBox 27"/>
          <p:cNvSpPr txBox="1"/>
          <p:nvPr/>
        </p:nvSpPr>
        <p:spPr>
          <a:xfrm>
            <a:off x="7641770" y="4014272"/>
            <a:ext cx="2576346"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3.6-</a:t>
            </a:r>
            <a:r>
              <a:rPr lang="zh-CN" altLang="en-US" sz="2400" dirty="0">
                <a:latin typeface="华文行楷" pitchFamily="2" charset="-122"/>
                <a:ea typeface="华文行楷" pitchFamily="2" charset="-122"/>
              </a:rPr>
              <a:t>最后交付日期</a:t>
            </a:r>
          </a:p>
        </p:txBody>
      </p:sp>
    </p:spTree>
    <p:extLst>
      <p:ext uri="{BB962C8B-B14F-4D97-AF65-F5344CB8AC3E}">
        <p14:creationId xmlns:p14="http://schemas.microsoft.com/office/powerpoint/2010/main" val="28934573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361950" y="190500"/>
            <a:ext cx="1743075" cy="1543050"/>
            <a:chOff x="361950" y="190500"/>
            <a:chExt cx="1743075" cy="1543050"/>
          </a:xfrm>
        </p:grpSpPr>
        <p:sp>
          <p:nvSpPr>
            <p:cNvPr id="2" name="椭圆 1"/>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Copyright Notice"/>
          <p:cNvSpPr/>
          <p:nvPr/>
        </p:nvSpPr>
        <p:spPr bwMode="auto">
          <a:xfrm>
            <a:off x="5262999" y="528636"/>
            <a:ext cx="1786882"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交付产品</a:t>
            </a:r>
          </a:p>
        </p:txBody>
      </p:sp>
      <p:sp>
        <p:nvSpPr>
          <p:cNvPr id="9" name="文本框 8"/>
          <p:cNvSpPr txBox="1"/>
          <p:nvPr/>
        </p:nvSpPr>
        <p:spPr>
          <a:xfrm>
            <a:off x="422975" y="2875002"/>
            <a:ext cx="1935349" cy="2123658"/>
          </a:xfrm>
          <a:prstGeom prst="rect">
            <a:avLst/>
          </a:prstGeom>
          <a:noFill/>
        </p:spPr>
        <p:txBody>
          <a:bodyPr wrap="square" rtlCol="0">
            <a:spAutoFit/>
          </a:bodyPr>
          <a:lstStyle/>
          <a:p>
            <a:pPr algn="ctr"/>
            <a:r>
              <a:rPr lang="en-US" altLang="zh-CN" sz="4400" b="1" dirty="0">
                <a:solidFill>
                  <a:schemeClr val="bg1"/>
                </a:solidFill>
                <a:latin typeface="Nexa Light" panose="02000000000000000000" pitchFamily="50" charset="0"/>
              </a:rPr>
              <a:t>2018</a:t>
            </a:r>
          </a:p>
          <a:p>
            <a:pPr algn="ctr"/>
            <a:r>
              <a:rPr lang="en-US" altLang="zh-CN" sz="4400" b="1" dirty="0">
                <a:solidFill>
                  <a:schemeClr val="bg1"/>
                </a:solidFill>
                <a:latin typeface="Nexa Light" panose="02000000000000000000" pitchFamily="50" charset="0"/>
              </a:rPr>
              <a:t>-</a:t>
            </a:r>
          </a:p>
          <a:p>
            <a:pPr algn="ctr"/>
            <a:r>
              <a:rPr lang="en-US" altLang="zh-CN" sz="4400" b="1" dirty="0">
                <a:solidFill>
                  <a:schemeClr val="bg1"/>
                </a:solidFill>
                <a:latin typeface="Nexa Light" panose="02000000000000000000" pitchFamily="50" charset="0"/>
              </a:rPr>
              <a:t>2019</a:t>
            </a:r>
          </a:p>
        </p:txBody>
      </p:sp>
      <p:cxnSp>
        <p:nvCxnSpPr>
          <p:cNvPr id="10" name="直接连接符 9"/>
          <p:cNvCxnSpPr/>
          <p:nvPr/>
        </p:nvCxnSpPr>
        <p:spPr>
          <a:xfrm>
            <a:off x="2731213" y="3994951"/>
            <a:ext cx="9460787" cy="133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2629433" y="3422870"/>
            <a:ext cx="2032403" cy="1237719"/>
            <a:chOff x="4291427" y="3422870"/>
            <a:chExt cx="1932091" cy="1237719"/>
          </a:xfrm>
        </p:grpSpPr>
        <p:sp>
          <p:nvSpPr>
            <p:cNvPr id="11" name="六边形 10"/>
            <p:cNvSpPr/>
            <p:nvPr/>
          </p:nvSpPr>
          <p:spPr>
            <a:xfrm rot="5400000">
              <a:off x="4942534" y="3756309"/>
              <a:ext cx="582140" cy="501845"/>
            </a:xfrm>
            <a:prstGeom prst="hex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19" name="文本框 18"/>
            <p:cNvSpPr txBox="1"/>
            <p:nvPr/>
          </p:nvSpPr>
          <p:spPr>
            <a:xfrm>
              <a:off x="4291427" y="4322035"/>
              <a:ext cx="1932091" cy="338554"/>
            </a:xfrm>
            <a:prstGeom prst="rect">
              <a:avLst/>
            </a:prstGeom>
            <a:noFill/>
          </p:spPr>
          <p:txBody>
            <a:bodyPr wrap="square" rtlCol="0">
              <a:spAutoFit/>
            </a:bodyPr>
            <a:lstStyle/>
            <a:p>
              <a:r>
                <a:rPr lang="en-US" altLang="zh-CN" sz="1600" dirty="0" smtClean="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项目可行性报告</a:t>
              </a:r>
              <a:r>
                <a:rPr lang="en-US" altLang="zh-CN"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23" name="文本框 22"/>
            <p:cNvSpPr txBox="1"/>
            <p:nvPr/>
          </p:nvSpPr>
          <p:spPr>
            <a:xfrm>
              <a:off x="4717192" y="3422870"/>
              <a:ext cx="1170852" cy="338554"/>
            </a:xfrm>
            <a:prstGeom prst="rect">
              <a:avLst/>
            </a:prstGeom>
            <a:noFill/>
          </p:spPr>
          <p:txBody>
            <a:bodyPr wrap="square" rtlCol="0">
              <a:spAutoFit/>
            </a:bodyPr>
            <a:lstStyle/>
            <a:p>
              <a:r>
                <a:rPr lang="en-US" altLang="zh-CN" sz="1600" dirty="0" smtClean="0">
                  <a:latin typeface="微软雅黑" panose="020B0503020204020204" pitchFamily="34" charset="-122"/>
                  <a:ea typeface="微软雅黑" panose="020B0503020204020204" pitchFamily="34" charset="-122"/>
                  <a:cs typeface="Arial" pitchFamily="34" charset="0"/>
                </a:rPr>
                <a:t>10</a:t>
              </a:r>
              <a:r>
                <a:rPr lang="zh-CN" altLang="en-US" sz="1600" dirty="0" smtClean="0">
                  <a:latin typeface="微软雅黑" panose="020B0503020204020204" pitchFamily="34" charset="-122"/>
                  <a:ea typeface="微软雅黑" panose="020B0503020204020204" pitchFamily="34" charset="-122"/>
                  <a:cs typeface="Arial" pitchFamily="34" charset="0"/>
                </a:rPr>
                <a:t>月</a:t>
              </a:r>
              <a:r>
                <a:rPr lang="en-US" altLang="zh-CN" sz="1600" dirty="0" smtClean="0">
                  <a:latin typeface="微软雅黑" panose="020B0503020204020204" pitchFamily="34" charset="-122"/>
                  <a:ea typeface="微软雅黑" panose="020B0503020204020204" pitchFamily="34" charset="-122"/>
                  <a:cs typeface="Arial" pitchFamily="34" charset="0"/>
                </a:rPr>
                <a:t>14</a:t>
              </a:r>
              <a:r>
                <a:rPr lang="zh-CN" altLang="en-US" sz="1600" dirty="0" smtClean="0">
                  <a:latin typeface="微软雅黑" panose="020B0503020204020204" pitchFamily="34" charset="-122"/>
                  <a:ea typeface="微软雅黑" panose="020B0503020204020204" pitchFamily="34" charset="-122"/>
                  <a:cs typeface="Arial" pitchFamily="34" charset="0"/>
                </a:rPr>
                <a:t>日</a:t>
              </a:r>
              <a:endParaRPr lang="zh-CN" altLang="en-US" sz="1600" dirty="0">
                <a:latin typeface="微软雅黑" panose="020B0503020204020204" pitchFamily="34" charset="-122"/>
                <a:ea typeface="微软雅黑" panose="020B0503020204020204" pitchFamily="34" charset="-122"/>
                <a:cs typeface="Arial" pitchFamily="34" charset="0"/>
              </a:endParaRPr>
            </a:p>
          </p:txBody>
        </p:sp>
      </p:grpSp>
      <p:grpSp>
        <p:nvGrpSpPr>
          <p:cNvPr id="18" name="组合 17"/>
          <p:cNvGrpSpPr/>
          <p:nvPr/>
        </p:nvGrpSpPr>
        <p:grpSpPr>
          <a:xfrm>
            <a:off x="4308944" y="3422870"/>
            <a:ext cx="2032403" cy="1730162"/>
            <a:chOff x="4291427" y="3422870"/>
            <a:chExt cx="1932091" cy="1730162"/>
          </a:xfrm>
        </p:grpSpPr>
        <p:sp>
          <p:nvSpPr>
            <p:cNvPr id="20" name="六边形 19"/>
            <p:cNvSpPr/>
            <p:nvPr/>
          </p:nvSpPr>
          <p:spPr>
            <a:xfrm rot="5400000">
              <a:off x="4942534" y="3756309"/>
              <a:ext cx="582140" cy="501845"/>
            </a:xfrm>
            <a:prstGeom prst="hex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21" name="文本框 18"/>
            <p:cNvSpPr txBox="1"/>
            <p:nvPr/>
          </p:nvSpPr>
          <p:spPr>
            <a:xfrm>
              <a:off x="4291427" y="4322035"/>
              <a:ext cx="1932091" cy="830997"/>
            </a:xfrm>
            <a:prstGeom prst="rect">
              <a:avLst/>
            </a:prstGeom>
            <a:noFill/>
          </p:spPr>
          <p:txBody>
            <a:bodyPr wrap="square" rtlCol="0">
              <a:spAutoFit/>
            </a:bodyPr>
            <a:lstStyle/>
            <a:p>
              <a:pPr algn="ctr"/>
              <a:r>
                <a:rPr lang="en-US" altLang="zh-CN" sz="1600" dirty="0" smtClean="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项目章程</a:t>
              </a:r>
              <a:r>
                <a:rPr lang="en-US" altLang="zh-CN" sz="1600" dirty="0" smtClean="0">
                  <a:latin typeface="微软雅黑" panose="020B0503020204020204" pitchFamily="34" charset="-122"/>
                  <a:ea typeface="微软雅黑" panose="020B0503020204020204" pitchFamily="34" charset="-122"/>
                </a:rPr>
                <a:t>》</a:t>
              </a:r>
            </a:p>
            <a:p>
              <a:pPr algn="ct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项目总体计划</a:t>
              </a:r>
              <a:r>
                <a:rPr lang="en-US" altLang="zh-CN" sz="1600" dirty="0" smtClean="0">
                  <a:latin typeface="微软雅黑" panose="020B0503020204020204" pitchFamily="34" charset="-122"/>
                  <a:ea typeface="微软雅黑" panose="020B0503020204020204" pitchFamily="34" charset="-122"/>
                </a:rPr>
                <a:t>》</a:t>
              </a:r>
            </a:p>
            <a:p>
              <a:pPr algn="ct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需求工程计划</a:t>
              </a:r>
              <a:r>
                <a:rPr lang="en-US" altLang="zh-CN"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24" name="文本框 22"/>
            <p:cNvSpPr txBox="1"/>
            <p:nvPr/>
          </p:nvSpPr>
          <p:spPr>
            <a:xfrm>
              <a:off x="4717192" y="3422870"/>
              <a:ext cx="1170852" cy="338554"/>
            </a:xfrm>
            <a:prstGeom prst="rect">
              <a:avLst/>
            </a:prstGeom>
            <a:noFill/>
          </p:spPr>
          <p:txBody>
            <a:bodyPr wrap="square" rtlCol="0">
              <a:spAutoFit/>
            </a:bodyPr>
            <a:lstStyle/>
            <a:p>
              <a:r>
                <a:rPr lang="en-US" altLang="zh-CN" sz="1600" dirty="0" smtClean="0">
                  <a:latin typeface="微软雅黑" panose="020B0503020204020204" pitchFamily="34" charset="-122"/>
                  <a:ea typeface="微软雅黑" panose="020B0503020204020204" pitchFamily="34" charset="-122"/>
                  <a:cs typeface="Arial" pitchFamily="34" charset="0"/>
                </a:rPr>
                <a:t>10</a:t>
              </a:r>
              <a:r>
                <a:rPr lang="zh-CN" altLang="en-US" sz="1600" dirty="0" smtClean="0">
                  <a:latin typeface="微软雅黑" panose="020B0503020204020204" pitchFamily="34" charset="-122"/>
                  <a:ea typeface="微软雅黑" panose="020B0503020204020204" pitchFamily="34" charset="-122"/>
                  <a:cs typeface="Arial" pitchFamily="34" charset="0"/>
                </a:rPr>
                <a:t>月</a:t>
              </a:r>
              <a:r>
                <a:rPr lang="en-US" altLang="zh-CN" sz="1600" dirty="0" smtClean="0">
                  <a:latin typeface="微软雅黑" panose="020B0503020204020204" pitchFamily="34" charset="-122"/>
                  <a:ea typeface="微软雅黑" panose="020B0503020204020204" pitchFamily="34" charset="-122"/>
                  <a:cs typeface="Arial" pitchFamily="34" charset="0"/>
                </a:rPr>
                <a:t>21</a:t>
              </a:r>
              <a:r>
                <a:rPr lang="zh-CN" altLang="en-US" sz="1600" dirty="0" smtClean="0">
                  <a:latin typeface="微软雅黑" panose="020B0503020204020204" pitchFamily="34" charset="-122"/>
                  <a:ea typeface="微软雅黑" panose="020B0503020204020204" pitchFamily="34" charset="-122"/>
                  <a:cs typeface="Arial" pitchFamily="34" charset="0"/>
                </a:rPr>
                <a:t>日</a:t>
              </a:r>
              <a:endParaRPr lang="zh-CN" altLang="en-US" sz="1600" dirty="0">
                <a:latin typeface="微软雅黑" panose="020B0503020204020204" pitchFamily="34" charset="-122"/>
                <a:ea typeface="微软雅黑" panose="020B0503020204020204" pitchFamily="34" charset="-122"/>
                <a:cs typeface="Arial" pitchFamily="34" charset="0"/>
              </a:endParaRPr>
            </a:p>
          </p:txBody>
        </p:sp>
      </p:grpSp>
      <p:grpSp>
        <p:nvGrpSpPr>
          <p:cNvPr id="25" name="组合 24"/>
          <p:cNvGrpSpPr/>
          <p:nvPr/>
        </p:nvGrpSpPr>
        <p:grpSpPr>
          <a:xfrm>
            <a:off x="7255065" y="3422870"/>
            <a:ext cx="2547256" cy="1237719"/>
            <a:chOff x="4055968" y="3422870"/>
            <a:chExt cx="2421533" cy="1237719"/>
          </a:xfrm>
        </p:grpSpPr>
        <p:sp>
          <p:nvSpPr>
            <p:cNvPr id="26" name="六边形 25"/>
            <p:cNvSpPr/>
            <p:nvPr/>
          </p:nvSpPr>
          <p:spPr>
            <a:xfrm rot="5400000">
              <a:off x="4942534" y="3756309"/>
              <a:ext cx="582140" cy="501845"/>
            </a:xfrm>
            <a:prstGeom prst="hex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27" name="文本框 18"/>
            <p:cNvSpPr txBox="1"/>
            <p:nvPr/>
          </p:nvSpPr>
          <p:spPr>
            <a:xfrm>
              <a:off x="4055968" y="4322035"/>
              <a:ext cx="2421533" cy="338554"/>
            </a:xfrm>
            <a:prstGeom prst="rect">
              <a:avLst/>
            </a:prstGeom>
            <a:noFill/>
          </p:spPr>
          <p:txBody>
            <a:bodyPr wrap="square" rtlCol="0">
              <a:spAutoFit/>
            </a:bodyPr>
            <a:lstStyle/>
            <a:p>
              <a:pPr algn="ct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软件需求规格说明书</a:t>
              </a:r>
              <a:r>
                <a:rPr lang="en-US" altLang="zh-CN" sz="1600" dirty="0">
                  <a:latin typeface="微软雅黑" panose="020B0503020204020204" pitchFamily="34" charset="-122"/>
                  <a:ea typeface="微软雅黑" panose="020B0503020204020204" pitchFamily="34" charset="-122"/>
                </a:rPr>
                <a:t>》</a:t>
              </a:r>
            </a:p>
          </p:txBody>
        </p:sp>
        <p:sp>
          <p:nvSpPr>
            <p:cNvPr id="28" name="文本框 22"/>
            <p:cNvSpPr txBox="1"/>
            <p:nvPr/>
          </p:nvSpPr>
          <p:spPr>
            <a:xfrm>
              <a:off x="4570434" y="3422870"/>
              <a:ext cx="1317611" cy="338554"/>
            </a:xfrm>
            <a:prstGeom prst="rect">
              <a:avLst/>
            </a:prstGeom>
            <a:noFill/>
          </p:spPr>
          <p:txBody>
            <a:bodyPr wrap="square" rtlCol="0">
              <a:spAutoFit/>
            </a:bodyPr>
            <a:lstStyle/>
            <a:p>
              <a:pPr algn="ctr"/>
              <a:r>
                <a:rPr lang="en-US" altLang="zh-CN" sz="1600" dirty="0" smtClean="0">
                  <a:latin typeface="微软雅黑" panose="020B0503020204020204" pitchFamily="34" charset="-122"/>
                  <a:ea typeface="微软雅黑" panose="020B0503020204020204" pitchFamily="34" charset="-122"/>
                  <a:cs typeface="Arial" pitchFamily="34" charset="0"/>
                </a:rPr>
                <a:t>12</a:t>
              </a:r>
              <a:r>
                <a:rPr lang="zh-CN" altLang="en-US" sz="1600" dirty="0" smtClean="0">
                  <a:latin typeface="微软雅黑" panose="020B0503020204020204" pitchFamily="34" charset="-122"/>
                  <a:ea typeface="微软雅黑" panose="020B0503020204020204" pitchFamily="34" charset="-122"/>
                  <a:cs typeface="Arial" pitchFamily="34" charset="0"/>
                </a:rPr>
                <a:t>月</a:t>
              </a:r>
              <a:r>
                <a:rPr lang="en-US" altLang="zh-CN" sz="1600" dirty="0">
                  <a:latin typeface="微软雅黑" panose="020B0503020204020204" pitchFamily="34" charset="-122"/>
                  <a:ea typeface="微软雅黑" panose="020B0503020204020204" pitchFamily="34" charset="-122"/>
                  <a:cs typeface="Arial" pitchFamily="34" charset="0"/>
                </a:rPr>
                <a:t>2</a:t>
              </a:r>
              <a:r>
                <a:rPr lang="zh-CN" altLang="en-US" sz="1600" dirty="0" smtClean="0">
                  <a:latin typeface="微软雅黑" panose="020B0503020204020204" pitchFamily="34" charset="-122"/>
                  <a:ea typeface="微软雅黑" panose="020B0503020204020204" pitchFamily="34" charset="-122"/>
                  <a:cs typeface="Arial" pitchFamily="34" charset="0"/>
                </a:rPr>
                <a:t>日</a:t>
              </a:r>
              <a:endParaRPr lang="zh-CN" altLang="en-US" sz="1600" dirty="0">
                <a:latin typeface="微软雅黑" panose="020B0503020204020204" pitchFamily="34" charset="-122"/>
                <a:ea typeface="微软雅黑" panose="020B0503020204020204" pitchFamily="34" charset="-122"/>
                <a:cs typeface="Arial" pitchFamily="34" charset="0"/>
              </a:endParaRPr>
            </a:p>
          </p:txBody>
        </p:sp>
      </p:grpSp>
      <p:grpSp>
        <p:nvGrpSpPr>
          <p:cNvPr id="30" name="组合 29"/>
          <p:cNvGrpSpPr/>
          <p:nvPr/>
        </p:nvGrpSpPr>
        <p:grpSpPr>
          <a:xfrm>
            <a:off x="5699239" y="3390086"/>
            <a:ext cx="2032403" cy="1237719"/>
            <a:chOff x="4291427" y="3422870"/>
            <a:chExt cx="1932091" cy="1237719"/>
          </a:xfrm>
        </p:grpSpPr>
        <p:sp>
          <p:nvSpPr>
            <p:cNvPr id="31" name="六边形 30"/>
            <p:cNvSpPr/>
            <p:nvPr/>
          </p:nvSpPr>
          <p:spPr>
            <a:xfrm rot="5400000">
              <a:off x="4942534" y="3756309"/>
              <a:ext cx="582140" cy="501845"/>
            </a:xfrm>
            <a:prstGeom prst="hex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32" name="文本框 18"/>
            <p:cNvSpPr txBox="1"/>
            <p:nvPr/>
          </p:nvSpPr>
          <p:spPr>
            <a:xfrm>
              <a:off x="4291427" y="4322035"/>
              <a:ext cx="1932091" cy="338554"/>
            </a:xfrm>
            <a:prstGeom prst="rect">
              <a:avLst/>
            </a:prstGeom>
            <a:noFill/>
          </p:spPr>
          <p:txBody>
            <a:bodyPr wrap="square" rtlCol="0">
              <a:spAutoFit/>
            </a:bodyPr>
            <a:lstStyle/>
            <a:p>
              <a:pPr algn="ctr"/>
              <a:r>
                <a:rPr lang="en-US" altLang="zh-CN" sz="1600" dirty="0">
                  <a:latin typeface="微软雅黑" panose="020B0503020204020204" pitchFamily="34" charset="-122"/>
                  <a:ea typeface="微软雅黑" panose="020B0503020204020204" pitchFamily="34" charset="-122"/>
                </a:rPr>
                <a:t>《QA</a:t>
              </a:r>
              <a:r>
                <a:rPr lang="zh-CN" altLang="en-US" sz="1600" dirty="0">
                  <a:latin typeface="微软雅黑" panose="020B0503020204020204" pitchFamily="34" charset="-122"/>
                  <a:ea typeface="微软雅黑" panose="020B0503020204020204" pitchFamily="34" charset="-122"/>
                </a:rPr>
                <a:t>计划</a:t>
              </a:r>
              <a:r>
                <a:rPr lang="en-US" altLang="zh-CN" sz="1600" dirty="0">
                  <a:latin typeface="微软雅黑" panose="020B0503020204020204" pitchFamily="34" charset="-122"/>
                  <a:ea typeface="微软雅黑" panose="020B0503020204020204" pitchFamily="34" charset="-122"/>
                </a:rPr>
                <a:t>》 </a:t>
              </a:r>
              <a:endParaRPr lang="zh-CN" altLang="en-US" sz="1600" dirty="0">
                <a:latin typeface="微软雅黑" panose="020B0503020204020204" pitchFamily="34" charset="-122"/>
                <a:ea typeface="微软雅黑" panose="020B0503020204020204" pitchFamily="34" charset="-122"/>
              </a:endParaRPr>
            </a:p>
          </p:txBody>
        </p:sp>
        <p:sp>
          <p:nvSpPr>
            <p:cNvPr id="33" name="文本框 22"/>
            <p:cNvSpPr txBox="1"/>
            <p:nvPr/>
          </p:nvSpPr>
          <p:spPr>
            <a:xfrm>
              <a:off x="4717192" y="3422870"/>
              <a:ext cx="1170852" cy="338554"/>
            </a:xfrm>
            <a:prstGeom prst="rect">
              <a:avLst/>
            </a:prstGeom>
            <a:noFill/>
          </p:spPr>
          <p:txBody>
            <a:bodyPr wrap="square" rtlCol="0">
              <a:spAutoFit/>
            </a:bodyPr>
            <a:lstStyle/>
            <a:p>
              <a:r>
                <a:rPr lang="en-US" altLang="zh-CN" sz="1600" dirty="0" smtClean="0">
                  <a:latin typeface="微软雅黑" panose="020B0503020204020204" pitchFamily="34" charset="-122"/>
                  <a:ea typeface="微软雅黑" panose="020B0503020204020204" pitchFamily="34" charset="-122"/>
                  <a:cs typeface="Arial" pitchFamily="34" charset="0"/>
                </a:rPr>
                <a:t>10</a:t>
              </a:r>
              <a:r>
                <a:rPr lang="zh-CN" altLang="en-US" sz="1600" dirty="0" smtClean="0">
                  <a:latin typeface="微软雅黑" panose="020B0503020204020204" pitchFamily="34" charset="-122"/>
                  <a:ea typeface="微软雅黑" panose="020B0503020204020204" pitchFamily="34" charset="-122"/>
                  <a:cs typeface="Arial" pitchFamily="34" charset="0"/>
                </a:rPr>
                <a:t>月</a:t>
              </a:r>
              <a:r>
                <a:rPr lang="en-US" altLang="zh-CN" sz="1600" dirty="0" smtClean="0">
                  <a:latin typeface="微软雅黑" panose="020B0503020204020204" pitchFamily="34" charset="-122"/>
                  <a:ea typeface="微软雅黑" panose="020B0503020204020204" pitchFamily="34" charset="-122"/>
                  <a:cs typeface="Arial" pitchFamily="34" charset="0"/>
                </a:rPr>
                <a:t>28</a:t>
              </a:r>
              <a:r>
                <a:rPr lang="zh-CN" altLang="en-US" sz="1600" dirty="0" smtClean="0">
                  <a:latin typeface="微软雅黑" panose="020B0503020204020204" pitchFamily="34" charset="-122"/>
                  <a:ea typeface="微软雅黑" panose="020B0503020204020204" pitchFamily="34" charset="-122"/>
                  <a:cs typeface="Arial" pitchFamily="34" charset="0"/>
                </a:rPr>
                <a:t>日</a:t>
              </a:r>
              <a:endParaRPr lang="zh-CN" altLang="en-US" sz="1600" dirty="0">
                <a:latin typeface="微软雅黑" panose="020B0503020204020204" pitchFamily="34" charset="-122"/>
                <a:ea typeface="微软雅黑" panose="020B0503020204020204" pitchFamily="34" charset="-122"/>
                <a:cs typeface="Arial" pitchFamily="34" charset="0"/>
              </a:endParaRPr>
            </a:p>
          </p:txBody>
        </p:sp>
      </p:grpSp>
      <p:grpSp>
        <p:nvGrpSpPr>
          <p:cNvPr id="34" name="组合 33"/>
          <p:cNvGrpSpPr/>
          <p:nvPr/>
        </p:nvGrpSpPr>
        <p:grpSpPr>
          <a:xfrm>
            <a:off x="9605017" y="3422870"/>
            <a:ext cx="2547256" cy="1237719"/>
            <a:chOff x="4055967" y="3422870"/>
            <a:chExt cx="2421533" cy="1237719"/>
          </a:xfrm>
        </p:grpSpPr>
        <p:sp>
          <p:nvSpPr>
            <p:cNvPr id="35" name="六边形 34"/>
            <p:cNvSpPr/>
            <p:nvPr/>
          </p:nvSpPr>
          <p:spPr>
            <a:xfrm rot="5400000">
              <a:off x="4942534" y="3756309"/>
              <a:ext cx="582140" cy="501845"/>
            </a:xfrm>
            <a:prstGeom prst="hex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36" name="文本框 18"/>
            <p:cNvSpPr txBox="1"/>
            <p:nvPr/>
          </p:nvSpPr>
          <p:spPr>
            <a:xfrm>
              <a:off x="4055967" y="4322035"/>
              <a:ext cx="2421533" cy="338554"/>
            </a:xfrm>
            <a:prstGeom prst="rect">
              <a:avLst/>
            </a:prstGeom>
            <a:noFill/>
          </p:spPr>
          <p:txBody>
            <a:bodyPr wrap="square" rtlCol="0">
              <a:spAutoFit/>
            </a:bodyPr>
            <a:lstStyle/>
            <a:p>
              <a:pPr algn="ct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软件需求变更文档</a:t>
              </a:r>
              <a:r>
                <a:rPr lang="en-US" altLang="zh-CN" sz="1600" dirty="0" smtClean="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p:txBody>
        </p:sp>
        <p:sp>
          <p:nvSpPr>
            <p:cNvPr id="37" name="文本框 22"/>
            <p:cNvSpPr txBox="1"/>
            <p:nvPr/>
          </p:nvSpPr>
          <p:spPr>
            <a:xfrm>
              <a:off x="4570434" y="3422870"/>
              <a:ext cx="1317611" cy="338554"/>
            </a:xfrm>
            <a:prstGeom prst="rect">
              <a:avLst/>
            </a:prstGeom>
            <a:noFill/>
          </p:spPr>
          <p:txBody>
            <a:bodyPr wrap="square" rtlCol="0">
              <a:spAutoFit/>
            </a:bodyPr>
            <a:lstStyle/>
            <a:p>
              <a:pPr algn="ctr"/>
              <a:r>
                <a:rPr lang="en-US" altLang="zh-CN" sz="1600" dirty="0" smtClean="0">
                  <a:latin typeface="微软雅黑" panose="020B0503020204020204" pitchFamily="34" charset="-122"/>
                  <a:ea typeface="微软雅黑" panose="020B0503020204020204" pitchFamily="34" charset="-122"/>
                  <a:cs typeface="Arial" pitchFamily="34" charset="0"/>
                </a:rPr>
                <a:t>12</a:t>
              </a:r>
              <a:r>
                <a:rPr lang="zh-CN" altLang="en-US" sz="1600" dirty="0" smtClean="0">
                  <a:latin typeface="微软雅黑" panose="020B0503020204020204" pitchFamily="34" charset="-122"/>
                  <a:ea typeface="微软雅黑" panose="020B0503020204020204" pitchFamily="34" charset="-122"/>
                  <a:cs typeface="Arial" pitchFamily="34" charset="0"/>
                </a:rPr>
                <a:t>月</a:t>
              </a:r>
              <a:r>
                <a:rPr lang="en-US" altLang="zh-CN" sz="1600" dirty="0" smtClean="0">
                  <a:latin typeface="微软雅黑" panose="020B0503020204020204" pitchFamily="34" charset="-122"/>
                  <a:ea typeface="微软雅黑" panose="020B0503020204020204" pitchFamily="34" charset="-122"/>
                  <a:cs typeface="Arial" pitchFamily="34" charset="0"/>
                </a:rPr>
                <a:t>16</a:t>
              </a:r>
              <a:r>
                <a:rPr lang="zh-CN" altLang="en-US" sz="1600" dirty="0" smtClean="0">
                  <a:latin typeface="微软雅黑" panose="020B0503020204020204" pitchFamily="34" charset="-122"/>
                  <a:ea typeface="微软雅黑" panose="020B0503020204020204" pitchFamily="34" charset="-122"/>
                  <a:cs typeface="Arial" pitchFamily="34" charset="0"/>
                </a:rPr>
                <a:t>日</a:t>
              </a:r>
              <a:endParaRPr lang="zh-CN" altLang="en-US" sz="1600" dirty="0">
                <a:latin typeface="微软雅黑" panose="020B0503020204020204" pitchFamily="34" charset="-122"/>
                <a:ea typeface="微软雅黑" panose="020B0503020204020204" pitchFamily="34" charset="-122"/>
                <a:cs typeface="Arial" pitchFamily="34" charset="0"/>
              </a:endParaRPr>
            </a:p>
          </p:txBody>
        </p:sp>
      </p:grpSp>
      <p:sp>
        <p:nvSpPr>
          <p:cNvPr id="38" name="正五边形 37"/>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3.1</a:t>
            </a:r>
            <a:endParaRPr lang="zh-CN" altLang="en-US" sz="2400" b="1" dirty="0">
              <a:solidFill>
                <a:schemeClr val="tx1"/>
              </a:solidFill>
            </a:endParaRPr>
          </a:p>
        </p:txBody>
      </p:sp>
      <p:sp>
        <p:nvSpPr>
          <p:cNvPr id="39"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40" name="TextBox 10"/>
          <p:cNvSpPr txBox="1"/>
          <p:nvPr/>
        </p:nvSpPr>
        <p:spPr>
          <a:xfrm>
            <a:off x="637033" y="4072199"/>
            <a:ext cx="906017" cy="523220"/>
          </a:xfrm>
          <a:prstGeom prst="rect">
            <a:avLst/>
          </a:prstGeom>
          <a:noFill/>
        </p:spPr>
        <p:txBody>
          <a:bodyPr wrap="none" rtlCol="0">
            <a:spAutoFit/>
          </a:bodyPr>
          <a:lstStyle/>
          <a:p>
            <a:r>
              <a:rPr lang="zh-CN" altLang="en-US" sz="2800" b="1" dirty="0" smtClean="0"/>
              <a:t>文档</a:t>
            </a:r>
            <a:endParaRPr lang="zh-CN" altLang="zh-CN" sz="2800" b="1" dirty="0"/>
          </a:p>
        </p:txBody>
      </p:sp>
    </p:spTree>
    <p:extLst>
      <p:ext uri="{BB962C8B-B14F-4D97-AF65-F5344CB8AC3E}">
        <p14:creationId xmlns:p14="http://schemas.microsoft.com/office/powerpoint/2010/main" val="419212619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par>
                              <p:cTn id="14" fill="hold">
                                <p:stCondLst>
                                  <p:cond delay="1000"/>
                                </p:stCondLst>
                                <p:childTnLst>
                                  <p:par>
                                    <p:cTn id="15" presetID="2" presetClass="entr" presetSubtype="2" fill="hold" grpId="0" nodeType="afterEffect" p14:presetBounceEnd="70000">
                                      <p:stCondLst>
                                        <p:cond delay="0"/>
                                      </p:stCondLst>
                                      <p:childTnLst>
                                        <p:set>
                                          <p:cBhvr>
                                            <p:cTn id="16" dur="1" fill="hold">
                                              <p:stCondLst>
                                                <p:cond delay="0"/>
                                              </p:stCondLst>
                                            </p:cTn>
                                            <p:tgtEl>
                                              <p:spTgt spid="39"/>
                                            </p:tgtEl>
                                            <p:attrNameLst>
                                              <p:attrName>style.visibility</p:attrName>
                                            </p:attrNameLst>
                                          </p:cBhvr>
                                          <p:to>
                                            <p:strVal val="visible"/>
                                          </p:to>
                                        </p:set>
                                        <p:anim calcmode="lin" valueType="num" p14:bounceEnd="70000">
                                          <p:cBhvr additive="base">
                                            <p:cTn id="17" dur="500" fill="hold"/>
                                            <p:tgtEl>
                                              <p:spTgt spid="39"/>
                                            </p:tgtEl>
                                            <p:attrNameLst>
                                              <p:attrName>ppt_x</p:attrName>
                                            </p:attrNameLst>
                                          </p:cBhvr>
                                          <p:tavLst>
                                            <p:tav tm="0">
                                              <p:val>
                                                <p:strVal val="1+#ppt_w/2"/>
                                              </p:val>
                                            </p:tav>
                                            <p:tav tm="100000">
                                              <p:val>
                                                <p:strVal val="#ppt_x"/>
                                              </p:val>
                                            </p:tav>
                                          </p:tavLst>
                                        </p:anim>
                                        <p:anim calcmode="lin" valueType="num" p14:bounceEnd="70000">
                                          <p:cBhvr additive="base">
                                            <p:cTn id="18"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39"/>
                                            </p:tgtEl>
                                            <p:attrNameLst>
                                              <p:attrName>style.visibility</p:attrName>
                                            </p:attrNameLst>
                                          </p:cBhvr>
                                          <p:to>
                                            <p:strVal val="visible"/>
                                          </p:to>
                                        </p:set>
                                        <p:anim calcmode="lin" valueType="num">
                                          <p:cBhvr additive="base">
                                            <p:cTn id="17" dur="500" fill="hold"/>
                                            <p:tgtEl>
                                              <p:spTgt spid="39"/>
                                            </p:tgtEl>
                                            <p:attrNameLst>
                                              <p:attrName>ppt_x</p:attrName>
                                            </p:attrNameLst>
                                          </p:cBhvr>
                                          <p:tavLst>
                                            <p:tav tm="0">
                                              <p:val>
                                                <p:strVal val="1+#ppt_w/2"/>
                                              </p:val>
                                            </p:tav>
                                            <p:tav tm="100000">
                                              <p:val>
                                                <p:strVal val="#ppt_x"/>
                                              </p:val>
                                            </p:tav>
                                          </p:tavLst>
                                        </p:anim>
                                        <p:anim calcmode="lin" valueType="num">
                                          <p:cBhvr additive="base">
                                            <p:cTn id="18"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9" grpId="0" animBg="1"/>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637033" y="4072199"/>
            <a:ext cx="906017" cy="523220"/>
          </a:xfrm>
          <a:prstGeom prst="rect">
            <a:avLst/>
          </a:prstGeom>
          <a:noFill/>
        </p:spPr>
        <p:txBody>
          <a:bodyPr wrap="none" rtlCol="0">
            <a:spAutoFit/>
          </a:bodyPr>
          <a:lstStyle/>
          <a:p>
            <a:r>
              <a:rPr lang="zh-CN" altLang="en-US" sz="2800" b="1" dirty="0" smtClean="0"/>
              <a:t>服务</a:t>
            </a:r>
            <a:endParaRPr lang="zh-CN" altLang="zh-CN"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3.1</a:t>
            </a:r>
            <a:endParaRPr lang="zh-CN" altLang="en-US" sz="2400" b="1" dirty="0">
              <a:solidFill>
                <a:schemeClr val="tx1"/>
              </a:solidFill>
            </a:endParaRPr>
          </a:p>
        </p:txBody>
      </p:sp>
      <p:sp>
        <p:nvSpPr>
          <p:cNvPr id="15" name="Copyright Notice"/>
          <p:cNvSpPr/>
          <p:nvPr/>
        </p:nvSpPr>
        <p:spPr bwMode="auto">
          <a:xfrm>
            <a:off x="5263004" y="528636"/>
            <a:ext cx="1786882"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交付产品</a:t>
            </a:r>
          </a:p>
        </p:txBody>
      </p:sp>
      <p:sp>
        <p:nvSpPr>
          <p:cNvPr id="18" name="矩形 17"/>
          <p:cNvSpPr/>
          <p:nvPr/>
        </p:nvSpPr>
        <p:spPr>
          <a:xfrm>
            <a:off x="3519149" y="3379702"/>
            <a:ext cx="7577938" cy="954107"/>
          </a:xfrm>
          <a:prstGeom prst="rect">
            <a:avLst/>
          </a:prstGeom>
        </p:spPr>
        <p:txBody>
          <a:bodyPr wrap="square">
            <a:spAutoFit/>
          </a:bodyPr>
          <a:lstStyle/>
          <a:p>
            <a:pPr lvl="0"/>
            <a:r>
              <a:rPr lang="en-US" altLang="zh-CN" sz="2400" dirty="0" smtClean="0"/>
              <a:t>	</a:t>
            </a:r>
            <a:r>
              <a:rPr lang="zh-CN" altLang="en-US" sz="2800" dirty="0"/>
              <a:t>对于用户提出的需求，有偿的提供需求服务</a:t>
            </a:r>
          </a:p>
        </p:txBody>
      </p:sp>
    </p:spTree>
    <p:extLst>
      <p:ext uri="{BB962C8B-B14F-4D97-AF65-F5344CB8AC3E}">
        <p14:creationId xmlns:p14="http://schemas.microsoft.com/office/powerpoint/2010/main" val="378189345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五边形 1"/>
          <p:cNvSpPr/>
          <p:nvPr/>
        </p:nvSpPr>
        <p:spPr>
          <a:xfrm>
            <a:off x="1324803" y="1861915"/>
            <a:ext cx="3290884" cy="3134176"/>
          </a:xfrm>
          <a:prstGeom prst="pentagon">
            <a:avLst/>
          </a:pr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762950" y="1326814"/>
            <a:ext cx="4414590" cy="4204372"/>
          </a:xfrm>
          <a:custGeom>
            <a:avLst/>
            <a:gdLst>
              <a:gd name="connsiteX0" fmla="*/ 1815747 w 3631494"/>
              <a:gd name="connsiteY0" fmla="*/ 277315 h 3458565"/>
              <a:gd name="connsiteX1" fmla="*/ 284084 w 3631494"/>
              <a:gd name="connsiteY1" fmla="*/ 1391683 h 3458565"/>
              <a:gd name="connsiteX2" fmla="*/ 869127 w 3631494"/>
              <a:gd name="connsiteY2" fmla="*/ 3194768 h 3458565"/>
              <a:gd name="connsiteX3" fmla="*/ 2762367 w 3631494"/>
              <a:gd name="connsiteY3" fmla="*/ 3194768 h 3458565"/>
              <a:gd name="connsiteX4" fmla="*/ 3347410 w 3631494"/>
              <a:gd name="connsiteY4" fmla="*/ 1391683 h 3458565"/>
              <a:gd name="connsiteX5" fmla="*/ 1815747 w 3631494"/>
              <a:gd name="connsiteY5" fmla="*/ 0 h 3458565"/>
              <a:gd name="connsiteX6" fmla="*/ 3631494 w 3631494"/>
              <a:gd name="connsiteY6" fmla="*/ 1321054 h 3458565"/>
              <a:gd name="connsiteX7" fmla="*/ 2937940 w 3631494"/>
              <a:gd name="connsiteY7" fmla="*/ 3458565 h 3458565"/>
              <a:gd name="connsiteX8" fmla="*/ 693554 w 3631494"/>
              <a:gd name="connsiteY8" fmla="*/ 3458565 h 3458565"/>
              <a:gd name="connsiteX9" fmla="*/ 0 w 3631494"/>
              <a:gd name="connsiteY9" fmla="*/ 1321054 h 345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1494" h="3458565">
                <a:moveTo>
                  <a:pt x="1815747" y="277315"/>
                </a:moveTo>
                <a:lnTo>
                  <a:pt x="284084" y="1391683"/>
                </a:lnTo>
                <a:lnTo>
                  <a:pt x="869127" y="3194768"/>
                </a:lnTo>
                <a:lnTo>
                  <a:pt x="2762367" y="3194768"/>
                </a:lnTo>
                <a:lnTo>
                  <a:pt x="3347410" y="1391683"/>
                </a:lnTo>
                <a:close/>
                <a:moveTo>
                  <a:pt x="1815747" y="0"/>
                </a:moveTo>
                <a:lnTo>
                  <a:pt x="3631494" y="1321054"/>
                </a:lnTo>
                <a:lnTo>
                  <a:pt x="2937940" y="3458565"/>
                </a:lnTo>
                <a:lnTo>
                  <a:pt x="693554" y="3458565"/>
                </a:lnTo>
                <a:lnTo>
                  <a:pt x="0" y="1321054"/>
                </a:lnTo>
                <a:close/>
              </a:path>
            </a:pathLst>
          </a:cu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929930" y="2846045"/>
            <a:ext cx="2080629" cy="1569660"/>
          </a:xfrm>
          <a:prstGeom prst="rect">
            <a:avLst/>
          </a:prstGeom>
          <a:noFill/>
        </p:spPr>
        <p:txBody>
          <a:bodyPr wrap="square" rtlCol="0">
            <a:spAutoFit/>
          </a:bodyPr>
          <a:lstStyle/>
          <a:p>
            <a:pPr algn="ctr"/>
            <a:r>
              <a:rPr lang="zh-CN" altLang="en-US" sz="4800" b="1" dirty="0"/>
              <a:t>项目</a:t>
            </a:r>
            <a:endParaRPr lang="en-US" altLang="zh-CN" sz="4800" b="1" dirty="0"/>
          </a:p>
          <a:p>
            <a:pPr algn="ctr"/>
            <a:r>
              <a:rPr lang="zh-CN" altLang="en-US" sz="4800" b="1" dirty="0"/>
              <a:t>简介</a:t>
            </a:r>
          </a:p>
        </p:txBody>
      </p:sp>
      <p:sp>
        <p:nvSpPr>
          <p:cNvPr id="7" name="正五边形 6"/>
          <p:cNvSpPr/>
          <p:nvPr/>
        </p:nvSpPr>
        <p:spPr>
          <a:xfrm>
            <a:off x="4200736" y="1682490"/>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solidFill>
                  <a:schemeClr val="tx1"/>
                </a:solidFill>
              </a:rPr>
              <a:t>1</a:t>
            </a:r>
            <a:endParaRPr lang="zh-CN" altLang="en-US" sz="4400" b="1" dirty="0">
              <a:solidFill>
                <a:schemeClr val="tx1"/>
              </a:solidFill>
            </a:endParaRPr>
          </a:p>
        </p:txBody>
      </p:sp>
    </p:spTree>
    <p:extLst>
      <p:ext uri="{BB962C8B-B14F-4D97-AF65-F5344CB8AC3E}">
        <p14:creationId xmlns:p14="http://schemas.microsoft.com/office/powerpoint/2010/main" val="3436772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361950" y="4072199"/>
            <a:ext cx="1988045" cy="523220"/>
          </a:xfrm>
          <a:prstGeom prst="rect">
            <a:avLst/>
          </a:prstGeom>
          <a:noFill/>
        </p:spPr>
        <p:txBody>
          <a:bodyPr wrap="none" rtlCol="0">
            <a:spAutoFit/>
          </a:bodyPr>
          <a:lstStyle/>
          <a:p>
            <a:r>
              <a:rPr lang="zh-CN" altLang="en-US" sz="2800" b="1" dirty="0"/>
              <a:t>非移交产品</a:t>
            </a:r>
            <a:endParaRPr lang="zh-CN" altLang="zh-CN"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3.1</a:t>
            </a:r>
            <a:endParaRPr lang="zh-CN" altLang="en-US" sz="2400" b="1" dirty="0">
              <a:solidFill>
                <a:schemeClr val="tx1"/>
              </a:solidFill>
            </a:endParaRPr>
          </a:p>
        </p:txBody>
      </p:sp>
      <p:sp>
        <p:nvSpPr>
          <p:cNvPr id="15" name="Copyright Notice"/>
          <p:cNvSpPr/>
          <p:nvPr/>
        </p:nvSpPr>
        <p:spPr bwMode="auto">
          <a:xfrm>
            <a:off x="5263004" y="528636"/>
            <a:ext cx="1786882"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交付产品</a:t>
            </a:r>
          </a:p>
        </p:txBody>
      </p:sp>
      <p:sp>
        <p:nvSpPr>
          <p:cNvPr id="18" name="矩形 17"/>
          <p:cNvSpPr/>
          <p:nvPr/>
        </p:nvSpPr>
        <p:spPr>
          <a:xfrm>
            <a:off x="3519149" y="3379702"/>
            <a:ext cx="7577938" cy="954107"/>
          </a:xfrm>
          <a:prstGeom prst="rect">
            <a:avLst/>
          </a:prstGeom>
        </p:spPr>
        <p:txBody>
          <a:bodyPr wrap="square">
            <a:spAutoFit/>
          </a:bodyPr>
          <a:lstStyle/>
          <a:p>
            <a:pPr lvl="0"/>
            <a:r>
              <a:rPr lang="en-US" altLang="zh-CN" sz="2400" dirty="0" smtClean="0"/>
              <a:t>	</a:t>
            </a:r>
            <a:r>
              <a:rPr lang="en-US" altLang="zh-CN" sz="2800" dirty="0"/>
              <a:t>《</a:t>
            </a:r>
            <a:r>
              <a:rPr lang="zh-CN" altLang="en-US" sz="2800" dirty="0"/>
              <a:t>每周会议报告</a:t>
            </a:r>
            <a:r>
              <a:rPr lang="en-US" altLang="zh-CN" sz="2800" dirty="0"/>
              <a:t>》</a:t>
            </a:r>
            <a:r>
              <a:rPr lang="zh-CN" altLang="en-US" sz="2800" dirty="0"/>
              <a:t>、</a:t>
            </a:r>
            <a:r>
              <a:rPr lang="en-US" altLang="zh-CN" sz="2800" dirty="0"/>
              <a:t>《</a:t>
            </a:r>
            <a:r>
              <a:rPr lang="zh-CN" altLang="en-US" sz="2800" dirty="0"/>
              <a:t>项目相关</a:t>
            </a:r>
            <a:r>
              <a:rPr lang="en-US" altLang="zh-CN" sz="2800" dirty="0"/>
              <a:t>PPT》</a:t>
            </a:r>
            <a:r>
              <a:rPr lang="zh-CN" altLang="en-US" sz="2800" dirty="0"/>
              <a:t>相关非归档文件等</a:t>
            </a:r>
          </a:p>
        </p:txBody>
      </p:sp>
    </p:spTree>
    <p:extLst>
      <p:ext uri="{BB962C8B-B14F-4D97-AF65-F5344CB8AC3E}">
        <p14:creationId xmlns:p14="http://schemas.microsoft.com/office/powerpoint/2010/main" val="136738543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469562" y="3666602"/>
            <a:ext cx="1627369" cy="523220"/>
          </a:xfrm>
          <a:prstGeom prst="rect">
            <a:avLst/>
          </a:prstGeom>
          <a:noFill/>
        </p:spPr>
        <p:txBody>
          <a:bodyPr wrap="none" rtlCol="0">
            <a:spAutoFit/>
          </a:bodyPr>
          <a:lstStyle/>
          <a:p>
            <a:r>
              <a:rPr lang="zh-CN" altLang="en-US" sz="2800" b="1" dirty="0"/>
              <a:t>验收标准</a:t>
            </a:r>
            <a:endParaRPr lang="zh-CN" altLang="zh-CN"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3.1</a:t>
            </a:r>
            <a:endParaRPr lang="zh-CN" altLang="en-US" sz="2400" b="1" dirty="0">
              <a:solidFill>
                <a:schemeClr val="tx1"/>
              </a:solidFill>
            </a:endParaRPr>
          </a:p>
        </p:txBody>
      </p:sp>
      <p:sp>
        <p:nvSpPr>
          <p:cNvPr id="15" name="Copyright Notice"/>
          <p:cNvSpPr/>
          <p:nvPr/>
        </p:nvSpPr>
        <p:spPr bwMode="auto">
          <a:xfrm>
            <a:off x="5263004" y="528636"/>
            <a:ext cx="1786882"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交付产品</a:t>
            </a:r>
          </a:p>
        </p:txBody>
      </p:sp>
      <p:sp>
        <p:nvSpPr>
          <p:cNvPr id="18" name="矩形 17"/>
          <p:cNvSpPr/>
          <p:nvPr/>
        </p:nvSpPr>
        <p:spPr>
          <a:xfrm>
            <a:off x="3519149" y="3379702"/>
            <a:ext cx="7577938" cy="954107"/>
          </a:xfrm>
          <a:prstGeom prst="rect">
            <a:avLst/>
          </a:prstGeom>
        </p:spPr>
        <p:txBody>
          <a:bodyPr wrap="square">
            <a:spAutoFit/>
          </a:bodyPr>
          <a:lstStyle/>
          <a:p>
            <a:pPr lvl="0"/>
            <a:r>
              <a:rPr lang="en-US" altLang="zh-CN" sz="2400" dirty="0" smtClean="0"/>
              <a:t>	</a:t>
            </a:r>
            <a:r>
              <a:rPr lang="zh-CN" altLang="en-US" sz="2800" dirty="0"/>
              <a:t>满足甲方提供需求以及之后需求变更，以最终确定需求为准</a:t>
            </a:r>
          </a:p>
        </p:txBody>
      </p:sp>
    </p:spTree>
    <p:extLst>
      <p:ext uri="{BB962C8B-B14F-4D97-AF65-F5344CB8AC3E}">
        <p14:creationId xmlns:p14="http://schemas.microsoft.com/office/powerpoint/2010/main" val="31805124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108887" y="3911800"/>
            <a:ext cx="2348720" cy="523220"/>
          </a:xfrm>
          <a:prstGeom prst="rect">
            <a:avLst/>
          </a:prstGeom>
          <a:noFill/>
        </p:spPr>
        <p:txBody>
          <a:bodyPr wrap="none" rtlCol="0">
            <a:spAutoFit/>
          </a:bodyPr>
          <a:lstStyle/>
          <a:p>
            <a:r>
              <a:rPr lang="zh-CN" altLang="en-US" sz="2800" b="1" dirty="0"/>
              <a:t>最后交付日期</a:t>
            </a:r>
            <a:endParaRPr lang="zh-CN" altLang="zh-CN"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3.1</a:t>
            </a:r>
            <a:endParaRPr lang="zh-CN" altLang="en-US" sz="2400" b="1" dirty="0">
              <a:solidFill>
                <a:schemeClr val="tx1"/>
              </a:solidFill>
            </a:endParaRPr>
          </a:p>
        </p:txBody>
      </p:sp>
      <p:sp>
        <p:nvSpPr>
          <p:cNvPr id="15" name="Copyright Notice"/>
          <p:cNvSpPr/>
          <p:nvPr/>
        </p:nvSpPr>
        <p:spPr bwMode="auto">
          <a:xfrm>
            <a:off x="5263004" y="528636"/>
            <a:ext cx="1786882"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交付产品</a:t>
            </a:r>
          </a:p>
        </p:txBody>
      </p:sp>
      <p:sp>
        <p:nvSpPr>
          <p:cNvPr id="18" name="矩形 17"/>
          <p:cNvSpPr/>
          <p:nvPr/>
        </p:nvSpPr>
        <p:spPr>
          <a:xfrm>
            <a:off x="3873622" y="2765350"/>
            <a:ext cx="7577938" cy="646331"/>
          </a:xfrm>
          <a:prstGeom prst="rect">
            <a:avLst/>
          </a:prstGeom>
        </p:spPr>
        <p:txBody>
          <a:bodyPr wrap="square">
            <a:spAutoFit/>
          </a:bodyPr>
          <a:lstStyle/>
          <a:p>
            <a:pPr lvl="0"/>
            <a:r>
              <a:rPr lang="en-US" altLang="zh-CN" sz="2400" dirty="0" smtClean="0"/>
              <a:t>	</a:t>
            </a:r>
            <a:r>
              <a:rPr lang="en-US" altLang="zh-CN" sz="3600" b="1" dirty="0"/>
              <a:t>2019</a:t>
            </a:r>
            <a:r>
              <a:rPr lang="zh-CN" altLang="en-US" sz="3600" b="1" dirty="0"/>
              <a:t>年</a:t>
            </a:r>
            <a:r>
              <a:rPr lang="en-US" altLang="zh-CN" sz="3600" b="1" dirty="0"/>
              <a:t>1</a:t>
            </a:r>
            <a:r>
              <a:rPr lang="zh-CN" altLang="en-US" sz="3600" b="1" dirty="0"/>
              <a:t>月</a:t>
            </a:r>
            <a:r>
              <a:rPr lang="en-US" altLang="zh-CN" sz="3600" b="1" dirty="0"/>
              <a:t>16</a:t>
            </a:r>
            <a:r>
              <a:rPr lang="zh-CN" altLang="en-US" sz="3600" b="1" dirty="0"/>
              <a:t>日</a:t>
            </a:r>
          </a:p>
        </p:txBody>
      </p:sp>
    </p:spTree>
    <p:extLst>
      <p:ext uri="{BB962C8B-B14F-4D97-AF65-F5344CB8AC3E}">
        <p14:creationId xmlns:p14="http://schemas.microsoft.com/office/powerpoint/2010/main" val="38059832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五边形 1"/>
          <p:cNvSpPr/>
          <p:nvPr/>
        </p:nvSpPr>
        <p:spPr>
          <a:xfrm>
            <a:off x="979570" y="1600658"/>
            <a:ext cx="3290884" cy="3134176"/>
          </a:xfrm>
          <a:prstGeom prst="pentagon">
            <a:avLst/>
          </a:pr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417717" y="1065557"/>
            <a:ext cx="4414590" cy="4204372"/>
          </a:xfrm>
          <a:custGeom>
            <a:avLst/>
            <a:gdLst>
              <a:gd name="connsiteX0" fmla="*/ 1815747 w 3631494"/>
              <a:gd name="connsiteY0" fmla="*/ 277315 h 3458565"/>
              <a:gd name="connsiteX1" fmla="*/ 284084 w 3631494"/>
              <a:gd name="connsiteY1" fmla="*/ 1391683 h 3458565"/>
              <a:gd name="connsiteX2" fmla="*/ 869127 w 3631494"/>
              <a:gd name="connsiteY2" fmla="*/ 3194768 h 3458565"/>
              <a:gd name="connsiteX3" fmla="*/ 2762367 w 3631494"/>
              <a:gd name="connsiteY3" fmla="*/ 3194768 h 3458565"/>
              <a:gd name="connsiteX4" fmla="*/ 3347410 w 3631494"/>
              <a:gd name="connsiteY4" fmla="*/ 1391683 h 3458565"/>
              <a:gd name="connsiteX5" fmla="*/ 1815747 w 3631494"/>
              <a:gd name="connsiteY5" fmla="*/ 0 h 3458565"/>
              <a:gd name="connsiteX6" fmla="*/ 3631494 w 3631494"/>
              <a:gd name="connsiteY6" fmla="*/ 1321054 h 3458565"/>
              <a:gd name="connsiteX7" fmla="*/ 2937940 w 3631494"/>
              <a:gd name="connsiteY7" fmla="*/ 3458565 h 3458565"/>
              <a:gd name="connsiteX8" fmla="*/ 693554 w 3631494"/>
              <a:gd name="connsiteY8" fmla="*/ 3458565 h 3458565"/>
              <a:gd name="connsiteX9" fmla="*/ 0 w 3631494"/>
              <a:gd name="connsiteY9" fmla="*/ 1321054 h 345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1494" h="3458565">
                <a:moveTo>
                  <a:pt x="1815747" y="277315"/>
                </a:moveTo>
                <a:lnTo>
                  <a:pt x="284084" y="1391683"/>
                </a:lnTo>
                <a:lnTo>
                  <a:pt x="869127" y="3194768"/>
                </a:lnTo>
                <a:lnTo>
                  <a:pt x="2762367" y="3194768"/>
                </a:lnTo>
                <a:lnTo>
                  <a:pt x="3347410" y="1391683"/>
                </a:lnTo>
                <a:close/>
                <a:moveTo>
                  <a:pt x="1815747" y="0"/>
                </a:moveTo>
                <a:lnTo>
                  <a:pt x="3631494" y="1321054"/>
                </a:lnTo>
                <a:lnTo>
                  <a:pt x="2937940" y="3458565"/>
                </a:lnTo>
                <a:lnTo>
                  <a:pt x="693554" y="3458565"/>
                </a:lnTo>
                <a:lnTo>
                  <a:pt x="0" y="1321054"/>
                </a:lnTo>
                <a:close/>
              </a:path>
            </a:pathLst>
          </a:cu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84697" y="3038283"/>
            <a:ext cx="2080629" cy="1200329"/>
          </a:xfrm>
          <a:prstGeom prst="rect">
            <a:avLst/>
          </a:prstGeom>
          <a:noFill/>
        </p:spPr>
        <p:txBody>
          <a:bodyPr wrap="square" rtlCol="0">
            <a:spAutoFit/>
          </a:bodyPr>
          <a:lstStyle/>
          <a:p>
            <a:pPr algn="ctr"/>
            <a:r>
              <a:rPr lang="zh-CN" altLang="en-US" sz="3600" b="1" dirty="0" smtClean="0"/>
              <a:t>所需工作概述</a:t>
            </a:r>
            <a:endParaRPr lang="zh-CN" altLang="en-US" sz="3600" b="1" dirty="0"/>
          </a:p>
        </p:txBody>
      </p:sp>
      <p:sp>
        <p:nvSpPr>
          <p:cNvPr id="7" name="正五边形 6"/>
          <p:cNvSpPr/>
          <p:nvPr/>
        </p:nvSpPr>
        <p:spPr>
          <a:xfrm>
            <a:off x="3855503" y="1421233"/>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solidFill>
                  <a:schemeClr val="tx1"/>
                </a:solidFill>
              </a:rPr>
              <a:t>4</a:t>
            </a:r>
            <a:endParaRPr lang="zh-CN" altLang="en-US" sz="4400" b="1" dirty="0">
              <a:solidFill>
                <a:schemeClr val="tx1"/>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61950" y="190500"/>
            <a:ext cx="1743075" cy="1543050"/>
            <a:chOff x="361950" y="190500"/>
            <a:chExt cx="1743075" cy="1543050"/>
          </a:xfrm>
        </p:grpSpPr>
        <p:sp>
          <p:nvSpPr>
            <p:cNvPr id="3" name="椭圆 2"/>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Copyright Notice"/>
          <p:cNvSpPr/>
          <p:nvPr/>
        </p:nvSpPr>
        <p:spPr bwMode="auto">
          <a:xfrm>
            <a:off x="4852631" y="528636"/>
            <a:ext cx="2607620"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smtClean="0">
                <a:solidFill>
                  <a:schemeClr val="tx1"/>
                </a:solidFill>
                <a:latin typeface="微软雅黑" pitchFamily="34" charset="-122"/>
                <a:ea typeface="微软雅黑" pitchFamily="34" charset="-122"/>
              </a:rPr>
              <a:t>所需工作概述</a:t>
            </a:r>
            <a:endParaRPr lang="zh-CN" altLang="en-US" sz="3200" b="1" cap="small" dirty="0">
              <a:solidFill>
                <a:schemeClr val="tx1"/>
              </a:solidFill>
              <a:latin typeface="微软雅黑" pitchFamily="34" charset="-122"/>
              <a:ea typeface="微软雅黑" pitchFamily="34" charset="-122"/>
            </a:endParaRPr>
          </a:p>
        </p:txBody>
      </p:sp>
      <p:grpSp>
        <p:nvGrpSpPr>
          <p:cNvPr id="20" name="组合 19"/>
          <p:cNvGrpSpPr/>
          <p:nvPr/>
        </p:nvGrpSpPr>
        <p:grpSpPr>
          <a:xfrm>
            <a:off x="5116921" y="2322615"/>
            <a:ext cx="1731749" cy="1596477"/>
            <a:chOff x="4787886" y="2108718"/>
            <a:chExt cx="1478189" cy="1384040"/>
          </a:xfrm>
        </p:grpSpPr>
        <p:sp>
          <p:nvSpPr>
            <p:cNvPr id="11" name="正五边形 10"/>
            <p:cNvSpPr/>
            <p:nvPr/>
          </p:nvSpPr>
          <p:spPr>
            <a:xfrm>
              <a:off x="4910804" y="2183363"/>
              <a:ext cx="1222310" cy="118498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正五边形 11"/>
            <p:cNvSpPr/>
            <p:nvPr/>
          </p:nvSpPr>
          <p:spPr>
            <a:xfrm>
              <a:off x="5279363" y="2108718"/>
              <a:ext cx="853751" cy="821094"/>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正五边形 15"/>
            <p:cNvSpPr/>
            <p:nvPr/>
          </p:nvSpPr>
          <p:spPr>
            <a:xfrm>
              <a:off x="4910804" y="2108718"/>
              <a:ext cx="853751" cy="821094"/>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正五边形 16"/>
            <p:cNvSpPr/>
            <p:nvPr/>
          </p:nvSpPr>
          <p:spPr>
            <a:xfrm>
              <a:off x="4787886" y="2481942"/>
              <a:ext cx="853751" cy="821094"/>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正五边形 17"/>
            <p:cNvSpPr/>
            <p:nvPr/>
          </p:nvSpPr>
          <p:spPr>
            <a:xfrm>
              <a:off x="5412324" y="2481942"/>
              <a:ext cx="853751" cy="821094"/>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正五边形 18"/>
            <p:cNvSpPr/>
            <p:nvPr/>
          </p:nvSpPr>
          <p:spPr>
            <a:xfrm>
              <a:off x="5095083" y="2671664"/>
              <a:ext cx="853751" cy="821094"/>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1" name="圆角矩形标注 20"/>
          <p:cNvSpPr/>
          <p:nvPr/>
        </p:nvSpPr>
        <p:spPr>
          <a:xfrm>
            <a:off x="7460251" y="1362270"/>
            <a:ext cx="2976465" cy="1220604"/>
          </a:xfrm>
          <a:prstGeom prst="wedgeRoundRectCallout">
            <a:avLst>
              <a:gd name="adj1" fmla="val -75378"/>
              <a:gd name="adj2" fmla="val 51033"/>
              <a:gd name="adj3" fmla="val 16667"/>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2</a:t>
            </a:r>
            <a:r>
              <a:rPr lang="zh-CN" altLang="en-US" dirty="0" smtClean="0">
                <a:solidFill>
                  <a:schemeClr val="tx1"/>
                </a:solidFill>
              </a:rPr>
              <a:t>）每</a:t>
            </a:r>
            <a:r>
              <a:rPr lang="zh-CN" altLang="en-US" dirty="0">
                <a:solidFill>
                  <a:schemeClr val="tx1"/>
                </a:solidFill>
              </a:rPr>
              <a:t>周召开小组会议，确定需求阶段任务和响应，预约老师召开项目需求获取讨论会</a:t>
            </a:r>
          </a:p>
        </p:txBody>
      </p:sp>
      <p:sp>
        <p:nvSpPr>
          <p:cNvPr id="22" name="圆角矩形标注 21"/>
          <p:cNvSpPr/>
          <p:nvPr/>
        </p:nvSpPr>
        <p:spPr>
          <a:xfrm>
            <a:off x="7460251" y="3308790"/>
            <a:ext cx="2976465" cy="1220604"/>
          </a:xfrm>
          <a:prstGeom prst="wedgeRoundRectCallout">
            <a:avLst>
              <a:gd name="adj1" fmla="val -72870"/>
              <a:gd name="adj2" fmla="val -39169"/>
              <a:gd name="adj3" fmla="val 16667"/>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r>
              <a:rPr lang="zh-CN" altLang="en-US" dirty="0">
                <a:solidFill>
                  <a:schemeClr val="tx1"/>
                </a:solidFill>
              </a:rPr>
              <a:t>）在各个阶段，对文档进行迭代修改</a:t>
            </a:r>
          </a:p>
        </p:txBody>
      </p:sp>
      <p:sp>
        <p:nvSpPr>
          <p:cNvPr id="23" name="圆角矩形标注 22"/>
          <p:cNvSpPr/>
          <p:nvPr/>
        </p:nvSpPr>
        <p:spPr>
          <a:xfrm>
            <a:off x="1819117" y="1394656"/>
            <a:ext cx="2976465" cy="1220604"/>
          </a:xfrm>
          <a:prstGeom prst="wedgeRoundRectCallout">
            <a:avLst>
              <a:gd name="adj1" fmla="val 69136"/>
              <a:gd name="adj2" fmla="val 47975"/>
              <a:gd name="adj3" fmla="val 16667"/>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  1</a:t>
            </a:r>
            <a:r>
              <a:rPr lang="zh-CN" altLang="en-US" dirty="0" smtClean="0">
                <a:solidFill>
                  <a:schemeClr val="tx1"/>
                </a:solidFill>
              </a:rPr>
              <a:t>）需要</a:t>
            </a:r>
            <a:r>
              <a:rPr lang="zh-CN" altLang="en-US" dirty="0">
                <a:solidFill>
                  <a:schemeClr val="tx1"/>
                </a:solidFill>
              </a:rPr>
              <a:t>定义需求开发过程，编写前景和范围文档，确定用户和用户特点</a:t>
            </a:r>
          </a:p>
        </p:txBody>
      </p:sp>
      <p:sp>
        <p:nvSpPr>
          <p:cNvPr id="24" name="圆角矩形标注 23"/>
          <p:cNvSpPr/>
          <p:nvPr/>
        </p:nvSpPr>
        <p:spPr>
          <a:xfrm>
            <a:off x="1819117" y="3341176"/>
            <a:ext cx="2976465" cy="1220604"/>
          </a:xfrm>
          <a:prstGeom prst="wedgeRoundRectCallout">
            <a:avLst>
              <a:gd name="adj1" fmla="val 63807"/>
              <a:gd name="adj2" fmla="val -39934"/>
              <a:gd name="adj3" fmla="val 16667"/>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chemeClr val="tx1"/>
              </a:solidFill>
            </a:endParaRPr>
          </a:p>
          <a:p>
            <a:pPr algn="ctr"/>
            <a:r>
              <a:rPr lang="en-US" altLang="zh-CN" dirty="0" smtClean="0">
                <a:solidFill>
                  <a:schemeClr val="tx1"/>
                </a:solidFill>
              </a:rPr>
              <a:t>3</a:t>
            </a:r>
            <a:r>
              <a:rPr lang="zh-CN" altLang="en-US" dirty="0">
                <a:solidFill>
                  <a:schemeClr val="tx1"/>
                </a:solidFill>
              </a:rPr>
              <a:t>）获取需求后，开始进行项目估算，进度计划，项目跟踪</a:t>
            </a:r>
          </a:p>
          <a:p>
            <a:pPr algn="ctr"/>
            <a:endParaRPr lang="en-US" altLang="zh-CN" dirty="0" smtClean="0">
              <a:solidFill>
                <a:schemeClr val="tx1"/>
              </a:solidFill>
            </a:endParaRPr>
          </a:p>
        </p:txBody>
      </p:sp>
      <p:sp>
        <p:nvSpPr>
          <p:cNvPr id="25" name="圆角矩形标注 24"/>
          <p:cNvSpPr/>
          <p:nvPr/>
        </p:nvSpPr>
        <p:spPr>
          <a:xfrm>
            <a:off x="4488680" y="5103378"/>
            <a:ext cx="2976465" cy="1220604"/>
          </a:xfrm>
          <a:prstGeom prst="wedgeRoundRectCallout">
            <a:avLst>
              <a:gd name="adj1" fmla="val 2052"/>
              <a:gd name="adj2" fmla="val -146189"/>
              <a:gd name="adj3" fmla="val 16667"/>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5</a:t>
            </a:r>
            <a:r>
              <a:rPr lang="zh-CN" altLang="en-US" dirty="0" smtClean="0">
                <a:solidFill>
                  <a:schemeClr val="tx1"/>
                </a:solidFill>
              </a:rPr>
              <a:t>）整理</a:t>
            </a:r>
            <a:r>
              <a:rPr lang="zh-CN" altLang="en-US" dirty="0">
                <a:solidFill>
                  <a:schemeClr val="tx1"/>
                </a:solidFill>
              </a:rPr>
              <a:t>并提交需求项目相关文档 </a:t>
            </a:r>
          </a:p>
        </p:txBody>
      </p:sp>
      <p:sp>
        <p:nvSpPr>
          <p:cNvPr id="26" name="TextBox 25"/>
          <p:cNvSpPr txBox="1"/>
          <p:nvPr/>
        </p:nvSpPr>
        <p:spPr>
          <a:xfrm>
            <a:off x="5642594" y="2903521"/>
            <a:ext cx="646331" cy="646331"/>
          </a:xfrm>
          <a:prstGeom prst="rect">
            <a:avLst/>
          </a:prstGeom>
          <a:noFill/>
        </p:spPr>
        <p:txBody>
          <a:bodyPr wrap="none" rtlCol="0">
            <a:spAutoFit/>
          </a:bodyPr>
          <a:lstStyle/>
          <a:p>
            <a:r>
              <a:rPr lang="zh-CN" altLang="en-US" dirty="0" smtClean="0"/>
              <a:t>所需</a:t>
            </a:r>
            <a:endParaRPr lang="en-US" altLang="zh-CN" dirty="0" smtClean="0"/>
          </a:p>
          <a:p>
            <a:r>
              <a:rPr lang="zh-CN" altLang="en-US" dirty="0" smtClean="0"/>
              <a:t>工作</a:t>
            </a:r>
            <a:endParaRPr lang="zh-CN" altLang="en-US" dirty="0"/>
          </a:p>
        </p:txBody>
      </p:sp>
    </p:spTree>
    <p:extLst>
      <p:ext uri="{BB962C8B-B14F-4D97-AF65-F5344CB8AC3E}">
        <p14:creationId xmlns:p14="http://schemas.microsoft.com/office/powerpoint/2010/main" val="42404794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五边形 1"/>
          <p:cNvSpPr/>
          <p:nvPr/>
        </p:nvSpPr>
        <p:spPr>
          <a:xfrm>
            <a:off x="979570" y="1600658"/>
            <a:ext cx="3290884" cy="3134176"/>
          </a:xfrm>
          <a:prstGeom prst="pentagon">
            <a:avLst/>
          </a:pr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417717" y="1065557"/>
            <a:ext cx="4414590" cy="4204372"/>
          </a:xfrm>
          <a:custGeom>
            <a:avLst/>
            <a:gdLst>
              <a:gd name="connsiteX0" fmla="*/ 1815747 w 3631494"/>
              <a:gd name="connsiteY0" fmla="*/ 277315 h 3458565"/>
              <a:gd name="connsiteX1" fmla="*/ 284084 w 3631494"/>
              <a:gd name="connsiteY1" fmla="*/ 1391683 h 3458565"/>
              <a:gd name="connsiteX2" fmla="*/ 869127 w 3631494"/>
              <a:gd name="connsiteY2" fmla="*/ 3194768 h 3458565"/>
              <a:gd name="connsiteX3" fmla="*/ 2762367 w 3631494"/>
              <a:gd name="connsiteY3" fmla="*/ 3194768 h 3458565"/>
              <a:gd name="connsiteX4" fmla="*/ 3347410 w 3631494"/>
              <a:gd name="connsiteY4" fmla="*/ 1391683 h 3458565"/>
              <a:gd name="connsiteX5" fmla="*/ 1815747 w 3631494"/>
              <a:gd name="connsiteY5" fmla="*/ 0 h 3458565"/>
              <a:gd name="connsiteX6" fmla="*/ 3631494 w 3631494"/>
              <a:gd name="connsiteY6" fmla="*/ 1321054 h 3458565"/>
              <a:gd name="connsiteX7" fmla="*/ 2937940 w 3631494"/>
              <a:gd name="connsiteY7" fmla="*/ 3458565 h 3458565"/>
              <a:gd name="connsiteX8" fmla="*/ 693554 w 3631494"/>
              <a:gd name="connsiteY8" fmla="*/ 3458565 h 3458565"/>
              <a:gd name="connsiteX9" fmla="*/ 0 w 3631494"/>
              <a:gd name="connsiteY9" fmla="*/ 1321054 h 345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1494" h="3458565">
                <a:moveTo>
                  <a:pt x="1815747" y="277315"/>
                </a:moveTo>
                <a:lnTo>
                  <a:pt x="284084" y="1391683"/>
                </a:lnTo>
                <a:lnTo>
                  <a:pt x="869127" y="3194768"/>
                </a:lnTo>
                <a:lnTo>
                  <a:pt x="2762367" y="3194768"/>
                </a:lnTo>
                <a:lnTo>
                  <a:pt x="3347410" y="1391683"/>
                </a:lnTo>
                <a:close/>
                <a:moveTo>
                  <a:pt x="1815747" y="0"/>
                </a:moveTo>
                <a:lnTo>
                  <a:pt x="3631494" y="1321054"/>
                </a:lnTo>
                <a:lnTo>
                  <a:pt x="2937940" y="3458565"/>
                </a:lnTo>
                <a:lnTo>
                  <a:pt x="693554" y="3458565"/>
                </a:lnTo>
                <a:lnTo>
                  <a:pt x="0" y="1321054"/>
                </a:lnTo>
                <a:close/>
              </a:path>
            </a:pathLst>
          </a:cu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84697" y="3038283"/>
            <a:ext cx="2080629" cy="1200329"/>
          </a:xfrm>
          <a:prstGeom prst="rect">
            <a:avLst/>
          </a:prstGeom>
          <a:noFill/>
        </p:spPr>
        <p:txBody>
          <a:bodyPr wrap="square" rtlCol="0">
            <a:spAutoFit/>
          </a:bodyPr>
          <a:lstStyle/>
          <a:p>
            <a:pPr algn="ctr"/>
            <a:r>
              <a:rPr lang="zh-CN" altLang="en-US" sz="3600" b="1" dirty="0" smtClean="0"/>
              <a:t>需求工程活动计划</a:t>
            </a:r>
            <a:endParaRPr lang="zh-CN" altLang="en-US" sz="3600" b="1" dirty="0"/>
          </a:p>
        </p:txBody>
      </p:sp>
      <p:sp>
        <p:nvSpPr>
          <p:cNvPr id="7" name="正五边形 6"/>
          <p:cNvSpPr/>
          <p:nvPr/>
        </p:nvSpPr>
        <p:spPr>
          <a:xfrm>
            <a:off x="3855503" y="1421233"/>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chemeClr val="tx1"/>
                </a:solidFill>
              </a:rPr>
              <a:t>5</a:t>
            </a:r>
            <a:endParaRPr lang="zh-CN" altLang="en-US" sz="4400" b="1" dirty="0">
              <a:solidFill>
                <a:schemeClr val="tx1"/>
              </a:solidFill>
            </a:endParaRPr>
          </a:p>
        </p:txBody>
      </p:sp>
      <p:grpSp>
        <p:nvGrpSpPr>
          <p:cNvPr id="33" name="组合 32"/>
          <p:cNvGrpSpPr/>
          <p:nvPr/>
        </p:nvGrpSpPr>
        <p:grpSpPr>
          <a:xfrm>
            <a:off x="7078697" y="1095959"/>
            <a:ext cx="3779142" cy="3645606"/>
            <a:chOff x="7060941" y="1095959"/>
            <a:chExt cx="3779142" cy="3645606"/>
          </a:xfrm>
        </p:grpSpPr>
        <p:cxnSp>
          <p:nvCxnSpPr>
            <p:cNvPr id="20" name="直接连接符 19"/>
            <p:cNvCxnSpPr>
              <a:endCxn id="32" idx="0"/>
            </p:cNvCxnSpPr>
            <p:nvPr/>
          </p:nvCxnSpPr>
          <p:spPr>
            <a:xfrm>
              <a:off x="7119257" y="1222310"/>
              <a:ext cx="17122" cy="3519255"/>
            </a:xfrm>
            <a:prstGeom prst="line">
              <a:avLst/>
            </a:prstGeom>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7066974" y="1222309"/>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7641772" y="1095959"/>
              <a:ext cx="2518638"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5.1-</a:t>
              </a:r>
              <a:r>
                <a:rPr lang="zh-CN" altLang="en-US" sz="2400" dirty="0" smtClean="0">
                  <a:latin typeface="华文行楷" pitchFamily="2" charset="-122"/>
                  <a:ea typeface="华文行楷" pitchFamily="2" charset="-122"/>
                </a:rPr>
                <a:t>需求阶段任务</a:t>
              </a:r>
              <a:endParaRPr lang="zh-CN" altLang="en-US" sz="2400" dirty="0">
                <a:latin typeface="华文行楷" pitchFamily="2" charset="-122"/>
                <a:ea typeface="华文行楷" pitchFamily="2" charset="-122"/>
              </a:endParaRPr>
            </a:p>
          </p:txBody>
        </p:sp>
        <p:sp>
          <p:nvSpPr>
            <p:cNvPr id="23" name="椭圆 22"/>
            <p:cNvSpPr/>
            <p:nvPr/>
          </p:nvSpPr>
          <p:spPr>
            <a:xfrm>
              <a:off x="7066974" y="1953206"/>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7641772" y="1780689"/>
              <a:ext cx="3198311"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5.2-</a:t>
              </a:r>
              <a:r>
                <a:rPr lang="zh-CN" altLang="en-US" sz="2400" dirty="0" smtClean="0">
                  <a:latin typeface="华文行楷" pitchFamily="2" charset="-122"/>
                  <a:ea typeface="华文行楷" pitchFamily="2" charset="-122"/>
                </a:rPr>
                <a:t>需求开发总体计划</a:t>
              </a:r>
              <a:endParaRPr lang="zh-CN" altLang="en-US" sz="2400" dirty="0">
                <a:latin typeface="华文行楷" pitchFamily="2" charset="-122"/>
                <a:ea typeface="华文行楷" pitchFamily="2" charset="-122"/>
              </a:endParaRPr>
            </a:p>
          </p:txBody>
        </p:sp>
        <p:sp>
          <p:nvSpPr>
            <p:cNvPr id="25" name="椭圆 24"/>
            <p:cNvSpPr/>
            <p:nvPr/>
          </p:nvSpPr>
          <p:spPr>
            <a:xfrm>
              <a:off x="7066974" y="2684104"/>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7641772" y="2511587"/>
              <a:ext cx="2313454"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5.3-</a:t>
              </a:r>
              <a:r>
                <a:rPr lang="zh-CN" altLang="en-US" sz="2400" dirty="0" smtClean="0">
                  <a:latin typeface="华文行楷" pitchFamily="2" charset="-122"/>
                  <a:ea typeface="华文行楷" pitchFamily="2" charset="-122"/>
                </a:rPr>
                <a:t>可重用产品</a:t>
              </a:r>
              <a:endParaRPr lang="zh-CN" altLang="en-US" sz="2400" dirty="0">
                <a:latin typeface="华文行楷" pitchFamily="2" charset="-122"/>
                <a:ea typeface="华文行楷" pitchFamily="2" charset="-122"/>
              </a:endParaRPr>
            </a:p>
          </p:txBody>
        </p:sp>
        <p:sp>
          <p:nvSpPr>
            <p:cNvPr id="27" name="椭圆 26"/>
            <p:cNvSpPr/>
            <p:nvPr/>
          </p:nvSpPr>
          <p:spPr>
            <a:xfrm>
              <a:off x="7060941" y="3397609"/>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7641772" y="3225092"/>
              <a:ext cx="1938351"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5.4-</a:t>
              </a:r>
              <a:r>
                <a:rPr lang="zh-CN" altLang="en-US" sz="2400" dirty="0" smtClean="0">
                  <a:latin typeface="华文行楷" pitchFamily="2" charset="-122"/>
                  <a:ea typeface="华文行楷" pitchFamily="2" charset="-122"/>
                </a:rPr>
                <a:t>记录原理</a:t>
              </a:r>
              <a:endParaRPr lang="zh-CN" altLang="en-US" sz="2400" dirty="0">
                <a:latin typeface="华文行楷" pitchFamily="2" charset="-122"/>
                <a:ea typeface="华文行楷" pitchFamily="2" charset="-122"/>
              </a:endParaRPr>
            </a:p>
          </p:txBody>
        </p:sp>
      </p:grpSp>
      <p:sp>
        <p:nvSpPr>
          <p:cNvPr id="30" name="TextBox 27"/>
          <p:cNvSpPr txBox="1"/>
          <p:nvPr/>
        </p:nvSpPr>
        <p:spPr>
          <a:xfrm>
            <a:off x="7659528" y="3938597"/>
            <a:ext cx="1963999"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5.5-</a:t>
            </a:r>
            <a:r>
              <a:rPr lang="zh-CN" altLang="en-US" sz="2400" dirty="0" smtClean="0">
                <a:latin typeface="华文行楷" pitchFamily="2" charset="-122"/>
                <a:ea typeface="华文行楷" pitchFamily="2" charset="-122"/>
              </a:rPr>
              <a:t>需求分析</a:t>
            </a:r>
            <a:endParaRPr lang="zh-CN" altLang="en-US" sz="2400" dirty="0">
              <a:latin typeface="华文行楷" pitchFamily="2" charset="-122"/>
              <a:ea typeface="华文行楷" pitchFamily="2" charset="-122"/>
            </a:endParaRPr>
          </a:p>
        </p:txBody>
      </p:sp>
      <p:sp>
        <p:nvSpPr>
          <p:cNvPr id="32" name="椭圆 31"/>
          <p:cNvSpPr/>
          <p:nvPr/>
        </p:nvSpPr>
        <p:spPr>
          <a:xfrm>
            <a:off x="7095819" y="4741565"/>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7095819" y="4169429"/>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27"/>
          <p:cNvSpPr txBox="1"/>
          <p:nvPr/>
        </p:nvSpPr>
        <p:spPr>
          <a:xfrm>
            <a:off x="7659528" y="4569048"/>
            <a:ext cx="2582758"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5.6-</a:t>
            </a:r>
            <a:r>
              <a:rPr lang="zh-CN" altLang="en-US" sz="2400" dirty="0" smtClean="0">
                <a:latin typeface="华文行楷" pitchFamily="2" charset="-122"/>
                <a:ea typeface="华文行楷" pitchFamily="2" charset="-122"/>
              </a:rPr>
              <a:t>软件开发环境</a:t>
            </a:r>
            <a:endParaRPr lang="zh-CN" altLang="en-US" sz="2400" dirty="0">
              <a:latin typeface="华文行楷" pitchFamily="2" charset="-122"/>
              <a:ea typeface="华文行楷" pitchFamily="2" charset="-122"/>
            </a:endParaRPr>
          </a:p>
        </p:txBody>
      </p:sp>
    </p:spTree>
    <p:extLst>
      <p:ext uri="{BB962C8B-B14F-4D97-AF65-F5344CB8AC3E}">
        <p14:creationId xmlns:p14="http://schemas.microsoft.com/office/powerpoint/2010/main" val="38339499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273892" y="3612308"/>
            <a:ext cx="2348720" cy="523220"/>
          </a:xfrm>
          <a:prstGeom prst="rect">
            <a:avLst/>
          </a:prstGeom>
          <a:noFill/>
        </p:spPr>
        <p:txBody>
          <a:bodyPr wrap="none" rtlCol="0">
            <a:spAutoFit/>
          </a:bodyPr>
          <a:lstStyle/>
          <a:p>
            <a:r>
              <a:rPr lang="zh-CN" altLang="en-US" sz="2800" b="1" dirty="0"/>
              <a:t>需求阶段任务</a:t>
            </a:r>
            <a:endParaRPr lang="zh-CN" altLang="zh-CN"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5.1</a:t>
            </a:r>
            <a:endParaRPr lang="zh-CN" altLang="en-US" sz="2400" b="1" dirty="0">
              <a:solidFill>
                <a:schemeClr val="tx1"/>
              </a:solidFill>
            </a:endParaRPr>
          </a:p>
        </p:txBody>
      </p:sp>
      <p:sp>
        <p:nvSpPr>
          <p:cNvPr id="15" name="Copyright Notice"/>
          <p:cNvSpPr/>
          <p:nvPr/>
        </p:nvSpPr>
        <p:spPr bwMode="auto">
          <a:xfrm>
            <a:off x="4442266" y="528636"/>
            <a:ext cx="3428356"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需求工程活动计划</a:t>
            </a:r>
          </a:p>
        </p:txBody>
      </p:sp>
      <p:sp>
        <p:nvSpPr>
          <p:cNvPr id="16" name="圆角矩形 15"/>
          <p:cNvSpPr/>
          <p:nvPr/>
        </p:nvSpPr>
        <p:spPr>
          <a:xfrm>
            <a:off x="2982898" y="1823328"/>
            <a:ext cx="3392246" cy="2050590"/>
          </a:xfrm>
          <a:prstGeom prst="roundRect">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需求</a:t>
            </a:r>
            <a:r>
              <a:rPr lang="zh-CN" altLang="en-US" sz="2400" b="1" dirty="0" smtClean="0">
                <a:solidFill>
                  <a:schemeClr val="tx1"/>
                </a:solidFill>
              </a:rPr>
              <a:t>工程</a:t>
            </a:r>
            <a:endParaRPr lang="en-US" altLang="zh-CN" dirty="0">
              <a:solidFill>
                <a:schemeClr val="tx1"/>
              </a:solidFill>
            </a:endParaRPr>
          </a:p>
          <a:p>
            <a:pPr algn="ctr"/>
            <a:r>
              <a:rPr lang="zh-CN" altLang="zh-CN" dirty="0">
                <a:solidFill>
                  <a:schemeClr val="tx1"/>
                </a:solidFill>
              </a:rPr>
              <a:t>需求</a:t>
            </a:r>
            <a:r>
              <a:rPr lang="zh-CN" altLang="zh-CN" dirty="0" smtClean="0">
                <a:solidFill>
                  <a:schemeClr val="tx1"/>
                </a:solidFill>
              </a:rPr>
              <a:t>获取</a:t>
            </a:r>
            <a:endParaRPr lang="en-US" altLang="zh-CN" dirty="0" smtClean="0">
              <a:solidFill>
                <a:schemeClr val="tx1"/>
              </a:solidFill>
            </a:endParaRPr>
          </a:p>
          <a:p>
            <a:pPr algn="ctr"/>
            <a:r>
              <a:rPr lang="zh-CN" altLang="zh-CN" dirty="0" smtClean="0">
                <a:solidFill>
                  <a:schemeClr val="tx1"/>
                </a:solidFill>
              </a:rPr>
              <a:t>需求分析</a:t>
            </a:r>
            <a:endParaRPr lang="en-US" altLang="zh-CN" dirty="0">
              <a:solidFill>
                <a:schemeClr val="tx1"/>
              </a:solidFill>
            </a:endParaRPr>
          </a:p>
          <a:p>
            <a:pPr algn="ctr"/>
            <a:r>
              <a:rPr lang="zh-CN" altLang="zh-CN" dirty="0" smtClean="0">
                <a:solidFill>
                  <a:schemeClr val="tx1"/>
                </a:solidFill>
              </a:rPr>
              <a:t>规范说明</a:t>
            </a:r>
            <a:endParaRPr lang="en-US" altLang="zh-CN" dirty="0" smtClean="0">
              <a:solidFill>
                <a:schemeClr val="tx1"/>
              </a:solidFill>
            </a:endParaRPr>
          </a:p>
          <a:p>
            <a:pPr algn="ctr"/>
            <a:r>
              <a:rPr lang="zh-CN" altLang="zh-CN" dirty="0" smtClean="0">
                <a:solidFill>
                  <a:schemeClr val="tx1"/>
                </a:solidFill>
              </a:rPr>
              <a:t>需求验证</a:t>
            </a:r>
            <a:endParaRPr lang="zh-CN" altLang="en-US" dirty="0">
              <a:solidFill>
                <a:schemeClr val="tx1"/>
              </a:solidFill>
            </a:endParaRPr>
          </a:p>
        </p:txBody>
      </p:sp>
      <p:sp>
        <p:nvSpPr>
          <p:cNvPr id="17" name="圆角矩形 16"/>
          <p:cNvSpPr/>
          <p:nvPr/>
        </p:nvSpPr>
        <p:spPr>
          <a:xfrm>
            <a:off x="8096437" y="1809619"/>
            <a:ext cx="3392246" cy="2064299"/>
          </a:xfrm>
          <a:prstGeom prst="roundRect">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需求</a:t>
            </a:r>
            <a:r>
              <a:rPr lang="zh-CN" altLang="en-US" sz="2400" b="1" dirty="0" smtClean="0">
                <a:solidFill>
                  <a:schemeClr val="tx1"/>
                </a:solidFill>
              </a:rPr>
              <a:t>管理</a:t>
            </a:r>
            <a:endParaRPr lang="en-US" altLang="zh-CN" dirty="0" smtClean="0">
              <a:solidFill>
                <a:schemeClr val="tx1"/>
              </a:solidFill>
            </a:endParaRPr>
          </a:p>
          <a:p>
            <a:pPr algn="ctr"/>
            <a:r>
              <a:rPr lang="zh-CN" altLang="en-US" dirty="0" smtClean="0">
                <a:solidFill>
                  <a:schemeClr val="tx1"/>
                </a:solidFill>
              </a:rPr>
              <a:t>版本控制</a:t>
            </a:r>
            <a:endParaRPr lang="en-US" altLang="zh-CN" dirty="0" smtClean="0">
              <a:solidFill>
                <a:schemeClr val="tx1"/>
              </a:solidFill>
            </a:endParaRPr>
          </a:p>
          <a:p>
            <a:pPr algn="ctr"/>
            <a:r>
              <a:rPr lang="zh-CN" altLang="en-US" dirty="0" smtClean="0">
                <a:solidFill>
                  <a:schemeClr val="tx1"/>
                </a:solidFill>
              </a:rPr>
              <a:t>变更控制</a:t>
            </a:r>
            <a:endParaRPr lang="en-US" altLang="zh-CN" dirty="0" smtClean="0">
              <a:solidFill>
                <a:schemeClr val="tx1"/>
              </a:solidFill>
            </a:endParaRPr>
          </a:p>
          <a:p>
            <a:pPr algn="ctr"/>
            <a:r>
              <a:rPr lang="zh-CN" altLang="en-US" dirty="0" smtClean="0">
                <a:solidFill>
                  <a:schemeClr val="tx1"/>
                </a:solidFill>
              </a:rPr>
              <a:t>需求</a:t>
            </a:r>
            <a:r>
              <a:rPr lang="zh-CN" altLang="en-US" dirty="0">
                <a:solidFill>
                  <a:schemeClr val="tx1"/>
                </a:solidFill>
              </a:rPr>
              <a:t>状态</a:t>
            </a:r>
            <a:r>
              <a:rPr lang="zh-CN" altLang="en-US" dirty="0" smtClean="0">
                <a:solidFill>
                  <a:schemeClr val="tx1"/>
                </a:solidFill>
              </a:rPr>
              <a:t>跟踪</a:t>
            </a:r>
            <a:endParaRPr lang="en-US" altLang="zh-CN" dirty="0">
              <a:solidFill>
                <a:schemeClr val="tx1"/>
              </a:solidFill>
            </a:endParaRPr>
          </a:p>
          <a:p>
            <a:pPr algn="ctr"/>
            <a:r>
              <a:rPr lang="zh-CN" altLang="en-US" dirty="0" smtClean="0">
                <a:solidFill>
                  <a:schemeClr val="tx1"/>
                </a:solidFill>
              </a:rPr>
              <a:t>需求</a:t>
            </a:r>
            <a:r>
              <a:rPr lang="zh-CN" altLang="en-US" dirty="0">
                <a:solidFill>
                  <a:schemeClr val="tx1"/>
                </a:solidFill>
              </a:rPr>
              <a:t>追踪</a:t>
            </a:r>
          </a:p>
        </p:txBody>
      </p:sp>
      <p:sp>
        <p:nvSpPr>
          <p:cNvPr id="18" name="矩形 17"/>
          <p:cNvSpPr/>
          <p:nvPr/>
        </p:nvSpPr>
        <p:spPr>
          <a:xfrm>
            <a:off x="3394862" y="4395492"/>
            <a:ext cx="7577938" cy="1384995"/>
          </a:xfrm>
          <a:prstGeom prst="rect">
            <a:avLst/>
          </a:prstGeom>
        </p:spPr>
        <p:txBody>
          <a:bodyPr wrap="square">
            <a:spAutoFit/>
          </a:bodyPr>
          <a:lstStyle/>
          <a:p>
            <a:pPr lvl="0"/>
            <a:r>
              <a:rPr lang="en-US" altLang="zh-CN" sz="2400" dirty="0" smtClean="0"/>
              <a:t>	</a:t>
            </a:r>
            <a:r>
              <a:rPr lang="zh-CN" altLang="en-US" sz="2800" dirty="0"/>
              <a:t>需求阶段分两部分：需求开发和需求管理，贯穿整个任务，从开始到结束</a:t>
            </a:r>
            <a:r>
              <a:rPr lang="zh-CN" altLang="en-US" sz="2800" dirty="0" smtClean="0"/>
              <a:t>。</a:t>
            </a:r>
            <a:endParaRPr lang="zh-CN" altLang="en-US" sz="2800" dirty="0"/>
          </a:p>
          <a:p>
            <a:pPr lvl="0"/>
            <a:endParaRPr lang="zh-CN" altLang="en-US" sz="2800" dirty="0"/>
          </a:p>
        </p:txBody>
      </p:sp>
    </p:spTree>
    <p:extLst>
      <p:ext uri="{BB962C8B-B14F-4D97-AF65-F5344CB8AC3E}">
        <p14:creationId xmlns:p14="http://schemas.microsoft.com/office/powerpoint/2010/main" val="270553011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273892" y="3612308"/>
            <a:ext cx="1831133" cy="954107"/>
          </a:xfrm>
          <a:prstGeom prst="rect">
            <a:avLst/>
          </a:prstGeom>
          <a:noFill/>
        </p:spPr>
        <p:txBody>
          <a:bodyPr wrap="square" rtlCol="0">
            <a:spAutoFit/>
          </a:bodyPr>
          <a:lstStyle/>
          <a:p>
            <a:r>
              <a:rPr lang="zh-CN" altLang="en-US" sz="2800" b="1" dirty="0"/>
              <a:t>需求开发总体计划</a:t>
            </a:r>
            <a:endParaRPr lang="zh-CN" altLang="zh-CN"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5.2</a:t>
            </a:r>
            <a:endParaRPr lang="zh-CN" altLang="en-US" sz="2400" b="1" dirty="0">
              <a:solidFill>
                <a:schemeClr val="tx1"/>
              </a:solidFill>
            </a:endParaRPr>
          </a:p>
        </p:txBody>
      </p:sp>
      <p:sp>
        <p:nvSpPr>
          <p:cNvPr id="15" name="Copyright Notice"/>
          <p:cNvSpPr/>
          <p:nvPr/>
        </p:nvSpPr>
        <p:spPr bwMode="auto">
          <a:xfrm>
            <a:off x="4442266" y="528636"/>
            <a:ext cx="3428356"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smtClean="0">
                <a:solidFill>
                  <a:schemeClr val="tx1"/>
                </a:solidFill>
                <a:latin typeface="微软雅黑" pitchFamily="34" charset="-122"/>
                <a:ea typeface="微软雅黑" pitchFamily="34" charset="-122"/>
              </a:rPr>
              <a:t>需求工程活动计划</a:t>
            </a:r>
            <a:endParaRPr lang="zh-CN" altLang="en-US" sz="3200" b="1" cap="small" dirty="0">
              <a:solidFill>
                <a:schemeClr val="tx1"/>
              </a:solidFill>
              <a:latin typeface="微软雅黑" pitchFamily="34" charset="-122"/>
              <a:ea typeface="微软雅黑" pitchFamily="34" charset="-122"/>
            </a:endParaRPr>
          </a:p>
        </p:txBody>
      </p:sp>
      <p:sp>
        <p:nvSpPr>
          <p:cNvPr id="16" name="圆角矩形 15"/>
          <p:cNvSpPr/>
          <p:nvPr/>
        </p:nvSpPr>
        <p:spPr>
          <a:xfrm>
            <a:off x="4634143" y="1823328"/>
            <a:ext cx="7430609" cy="4959212"/>
          </a:xfrm>
          <a:prstGeom prst="roundRect">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rPr>
              <a:t>1</a:t>
            </a:r>
            <a:r>
              <a:rPr lang="zh-CN" altLang="en-US" sz="2000" b="1" dirty="0">
                <a:solidFill>
                  <a:schemeClr val="tx1"/>
                </a:solidFill>
              </a:rPr>
              <a:t>．建立需求</a:t>
            </a:r>
          </a:p>
          <a:p>
            <a:pPr algn="ctr"/>
            <a:r>
              <a:rPr lang="en-US" altLang="zh-CN" sz="2000" b="1" dirty="0">
                <a:solidFill>
                  <a:schemeClr val="tx1"/>
                </a:solidFill>
              </a:rPr>
              <a:t>2. </a:t>
            </a:r>
            <a:r>
              <a:rPr lang="zh-CN" altLang="en-US" sz="2000" b="1" dirty="0">
                <a:solidFill>
                  <a:schemeClr val="tx1"/>
                </a:solidFill>
              </a:rPr>
              <a:t>与用户取得联系</a:t>
            </a:r>
          </a:p>
          <a:p>
            <a:pPr algn="ctr"/>
            <a:r>
              <a:rPr lang="en-US" altLang="zh-CN" sz="2000" b="1" dirty="0">
                <a:solidFill>
                  <a:schemeClr val="tx1"/>
                </a:solidFill>
              </a:rPr>
              <a:t>3. </a:t>
            </a:r>
            <a:r>
              <a:rPr lang="zh-CN" altLang="en-US" sz="2000" b="1" dirty="0">
                <a:solidFill>
                  <a:schemeClr val="tx1"/>
                </a:solidFill>
              </a:rPr>
              <a:t>需求获取</a:t>
            </a:r>
          </a:p>
          <a:p>
            <a:pPr algn="ctr"/>
            <a:r>
              <a:rPr lang="en-US" altLang="zh-CN" sz="2000" b="1" dirty="0">
                <a:solidFill>
                  <a:schemeClr val="tx1"/>
                </a:solidFill>
              </a:rPr>
              <a:t>4. </a:t>
            </a:r>
            <a:r>
              <a:rPr lang="zh-CN" altLang="en-US" sz="2000" b="1" dirty="0">
                <a:solidFill>
                  <a:schemeClr val="tx1"/>
                </a:solidFill>
              </a:rPr>
              <a:t>理解用户需求</a:t>
            </a:r>
          </a:p>
          <a:p>
            <a:pPr algn="ctr"/>
            <a:r>
              <a:rPr lang="en-US" altLang="zh-CN" sz="2000" b="1" dirty="0">
                <a:solidFill>
                  <a:schemeClr val="tx1"/>
                </a:solidFill>
              </a:rPr>
              <a:t>5. </a:t>
            </a:r>
            <a:r>
              <a:rPr lang="zh-CN" altLang="en-US" sz="2000" b="1" dirty="0">
                <a:solidFill>
                  <a:schemeClr val="tx1"/>
                </a:solidFill>
              </a:rPr>
              <a:t>串联业务规则与需求</a:t>
            </a:r>
          </a:p>
          <a:p>
            <a:pPr algn="ctr"/>
            <a:r>
              <a:rPr lang="en-US" altLang="zh-CN" sz="2000" b="1" dirty="0">
                <a:solidFill>
                  <a:schemeClr val="tx1"/>
                </a:solidFill>
              </a:rPr>
              <a:t>6. </a:t>
            </a:r>
            <a:r>
              <a:rPr lang="zh-CN" altLang="en-US" sz="2000" b="1" dirty="0">
                <a:solidFill>
                  <a:schemeClr val="tx1"/>
                </a:solidFill>
              </a:rPr>
              <a:t>记录需求</a:t>
            </a:r>
          </a:p>
          <a:p>
            <a:pPr algn="ctr"/>
            <a:r>
              <a:rPr lang="en-US" altLang="zh-CN" sz="2000" b="1" dirty="0">
                <a:solidFill>
                  <a:schemeClr val="tx1"/>
                </a:solidFill>
              </a:rPr>
              <a:t>7. </a:t>
            </a:r>
            <a:r>
              <a:rPr lang="zh-CN" altLang="en-US" sz="2000" b="1" dirty="0">
                <a:solidFill>
                  <a:schemeClr val="tx1"/>
                </a:solidFill>
              </a:rPr>
              <a:t>写出优秀的需求</a:t>
            </a:r>
          </a:p>
          <a:p>
            <a:pPr algn="ctr"/>
            <a:r>
              <a:rPr lang="en-US" altLang="zh-CN" sz="2000" b="1" dirty="0">
                <a:solidFill>
                  <a:schemeClr val="tx1"/>
                </a:solidFill>
              </a:rPr>
              <a:t>8. </a:t>
            </a:r>
            <a:r>
              <a:rPr lang="zh-CN" altLang="en-US" sz="2000" b="1" dirty="0">
                <a:solidFill>
                  <a:schemeClr val="tx1"/>
                </a:solidFill>
              </a:rPr>
              <a:t>需求建模</a:t>
            </a:r>
          </a:p>
          <a:p>
            <a:pPr algn="ctr"/>
            <a:r>
              <a:rPr lang="en-US" altLang="zh-CN" sz="2000" b="1" dirty="0">
                <a:solidFill>
                  <a:schemeClr val="tx1"/>
                </a:solidFill>
              </a:rPr>
              <a:t>9. </a:t>
            </a:r>
            <a:r>
              <a:rPr lang="zh-CN" altLang="en-US" sz="2000" b="1" dirty="0">
                <a:solidFill>
                  <a:schemeClr val="tx1"/>
                </a:solidFill>
              </a:rPr>
              <a:t>具体指定数据需求</a:t>
            </a:r>
          </a:p>
          <a:p>
            <a:pPr algn="ctr"/>
            <a:r>
              <a:rPr lang="en-US" altLang="zh-CN" sz="2000" b="1" dirty="0">
                <a:solidFill>
                  <a:schemeClr val="tx1"/>
                </a:solidFill>
              </a:rPr>
              <a:t>10. </a:t>
            </a:r>
            <a:r>
              <a:rPr lang="zh-CN" altLang="en-US" sz="2000" b="1" dirty="0">
                <a:solidFill>
                  <a:schemeClr val="tx1"/>
                </a:solidFill>
              </a:rPr>
              <a:t>功能需求以外</a:t>
            </a:r>
          </a:p>
          <a:p>
            <a:pPr algn="ctr"/>
            <a:r>
              <a:rPr lang="en-US" altLang="zh-CN" sz="2000" b="1" dirty="0">
                <a:solidFill>
                  <a:schemeClr val="tx1"/>
                </a:solidFill>
              </a:rPr>
              <a:t>11. </a:t>
            </a:r>
            <a:r>
              <a:rPr lang="zh-CN" altLang="en-US" sz="2000" b="1" dirty="0">
                <a:solidFill>
                  <a:schemeClr val="tx1"/>
                </a:solidFill>
              </a:rPr>
              <a:t>通过原型来减少风险</a:t>
            </a:r>
          </a:p>
          <a:p>
            <a:pPr algn="ctr"/>
            <a:r>
              <a:rPr lang="en-US" altLang="zh-CN" sz="2000" b="1" dirty="0">
                <a:solidFill>
                  <a:schemeClr val="tx1"/>
                </a:solidFill>
              </a:rPr>
              <a:t>12. </a:t>
            </a:r>
            <a:r>
              <a:rPr lang="zh-CN" altLang="en-US" sz="2000" b="1" dirty="0">
                <a:solidFill>
                  <a:schemeClr val="tx1"/>
                </a:solidFill>
              </a:rPr>
              <a:t>设定需求优先级</a:t>
            </a:r>
          </a:p>
          <a:p>
            <a:pPr algn="ctr"/>
            <a:r>
              <a:rPr lang="en-US" altLang="zh-CN" sz="2000" b="1" dirty="0">
                <a:solidFill>
                  <a:schemeClr val="tx1"/>
                </a:solidFill>
              </a:rPr>
              <a:t>13. </a:t>
            </a:r>
            <a:r>
              <a:rPr lang="zh-CN" altLang="en-US" sz="2000" b="1" dirty="0">
                <a:solidFill>
                  <a:schemeClr val="tx1"/>
                </a:solidFill>
              </a:rPr>
              <a:t>确认需求</a:t>
            </a:r>
          </a:p>
          <a:p>
            <a:pPr algn="ctr"/>
            <a:r>
              <a:rPr lang="en-US" altLang="zh-CN" sz="2000" b="1" dirty="0">
                <a:solidFill>
                  <a:schemeClr val="tx1"/>
                </a:solidFill>
              </a:rPr>
              <a:t>14. </a:t>
            </a:r>
            <a:r>
              <a:rPr lang="zh-CN" altLang="en-US" sz="2000" b="1" dirty="0">
                <a:solidFill>
                  <a:schemeClr val="tx1"/>
                </a:solidFill>
              </a:rPr>
              <a:t>需求的重用</a:t>
            </a:r>
          </a:p>
          <a:p>
            <a:pPr algn="ctr"/>
            <a:r>
              <a:rPr lang="en-US" altLang="zh-CN" sz="2000" b="1" dirty="0">
                <a:solidFill>
                  <a:schemeClr val="tx1"/>
                </a:solidFill>
              </a:rPr>
              <a:t>15. </a:t>
            </a:r>
            <a:r>
              <a:rPr lang="zh-CN" altLang="en-US" sz="2000" b="1" dirty="0">
                <a:solidFill>
                  <a:schemeClr val="tx1"/>
                </a:solidFill>
              </a:rPr>
              <a:t>需求开发之外</a:t>
            </a:r>
          </a:p>
        </p:txBody>
      </p:sp>
      <p:sp>
        <p:nvSpPr>
          <p:cNvPr id="19" name="右箭头 18"/>
          <p:cNvSpPr/>
          <p:nvPr/>
        </p:nvSpPr>
        <p:spPr>
          <a:xfrm>
            <a:off x="2786109" y="3612308"/>
            <a:ext cx="1848034" cy="1059121"/>
          </a:xfrm>
          <a:prstGeom prst="rightArrow">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Tree>
    <p:extLst>
      <p:ext uri="{BB962C8B-B14F-4D97-AF65-F5344CB8AC3E}">
        <p14:creationId xmlns:p14="http://schemas.microsoft.com/office/powerpoint/2010/main" val="404059270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273892" y="3612308"/>
            <a:ext cx="2348720" cy="523220"/>
          </a:xfrm>
          <a:prstGeom prst="rect">
            <a:avLst/>
          </a:prstGeom>
          <a:noFill/>
        </p:spPr>
        <p:txBody>
          <a:bodyPr wrap="none" rtlCol="0">
            <a:spAutoFit/>
          </a:bodyPr>
          <a:lstStyle/>
          <a:p>
            <a:r>
              <a:rPr lang="zh-CN" altLang="en-US" sz="2800" b="1" dirty="0"/>
              <a:t>可重用的产品</a:t>
            </a:r>
            <a:endParaRPr lang="zh-CN" altLang="zh-CN"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5.3</a:t>
            </a:r>
            <a:endParaRPr lang="zh-CN" altLang="en-US" sz="2400" b="1" dirty="0">
              <a:solidFill>
                <a:schemeClr val="tx1"/>
              </a:solidFill>
            </a:endParaRPr>
          </a:p>
        </p:txBody>
      </p:sp>
      <p:sp>
        <p:nvSpPr>
          <p:cNvPr id="15" name="Copyright Notice"/>
          <p:cNvSpPr/>
          <p:nvPr/>
        </p:nvSpPr>
        <p:spPr bwMode="auto">
          <a:xfrm>
            <a:off x="4442266" y="528636"/>
            <a:ext cx="3428356"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smtClean="0">
                <a:solidFill>
                  <a:schemeClr val="tx1"/>
                </a:solidFill>
                <a:latin typeface="微软雅黑" pitchFamily="34" charset="-122"/>
                <a:ea typeface="微软雅黑" pitchFamily="34" charset="-122"/>
              </a:rPr>
              <a:t>需求工程活动计划</a:t>
            </a:r>
            <a:endParaRPr lang="zh-CN" altLang="en-US" sz="3200" b="1" cap="small" dirty="0">
              <a:solidFill>
                <a:schemeClr val="tx1"/>
              </a:solidFill>
              <a:latin typeface="微软雅黑" pitchFamily="34" charset="-122"/>
              <a:ea typeface="微软雅黑" pitchFamily="34" charset="-122"/>
            </a:endParaRPr>
          </a:p>
        </p:txBody>
      </p:sp>
      <p:sp>
        <p:nvSpPr>
          <p:cNvPr id="18" name="矩形 17"/>
          <p:cNvSpPr/>
          <p:nvPr/>
        </p:nvSpPr>
        <p:spPr>
          <a:xfrm>
            <a:off x="3394862" y="3396864"/>
            <a:ext cx="7577938" cy="954107"/>
          </a:xfrm>
          <a:prstGeom prst="rect">
            <a:avLst/>
          </a:prstGeom>
        </p:spPr>
        <p:txBody>
          <a:bodyPr wrap="square">
            <a:spAutoFit/>
          </a:bodyPr>
          <a:lstStyle/>
          <a:p>
            <a:pPr lvl="0"/>
            <a:r>
              <a:rPr lang="en-US" altLang="zh-CN" sz="2400" dirty="0" smtClean="0"/>
              <a:t>	</a:t>
            </a:r>
            <a:r>
              <a:rPr lang="zh-CN" altLang="en-US" sz="2800" dirty="0"/>
              <a:t>市面上同类型网站较少，可参考校内现有的</a:t>
            </a:r>
            <a:r>
              <a:rPr lang="en-US" altLang="zh-CN" sz="2800" dirty="0"/>
              <a:t>BB</a:t>
            </a:r>
            <a:r>
              <a:rPr lang="zh-CN" altLang="en-US" sz="2800" dirty="0"/>
              <a:t>平台和</a:t>
            </a:r>
            <a:r>
              <a:rPr lang="en-US" altLang="zh-CN" sz="2800" dirty="0"/>
              <a:t>MOOC</a:t>
            </a:r>
            <a:r>
              <a:rPr lang="zh-CN" altLang="en-US" sz="2800" dirty="0"/>
              <a:t>网站。</a:t>
            </a:r>
          </a:p>
        </p:txBody>
      </p:sp>
    </p:spTree>
    <p:extLst>
      <p:ext uri="{BB962C8B-B14F-4D97-AF65-F5344CB8AC3E}">
        <p14:creationId xmlns:p14="http://schemas.microsoft.com/office/powerpoint/2010/main" val="350032297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273892" y="3612308"/>
            <a:ext cx="1627369" cy="523220"/>
          </a:xfrm>
          <a:prstGeom prst="rect">
            <a:avLst/>
          </a:prstGeom>
          <a:noFill/>
        </p:spPr>
        <p:txBody>
          <a:bodyPr wrap="none" rtlCol="0">
            <a:spAutoFit/>
          </a:bodyPr>
          <a:lstStyle/>
          <a:p>
            <a:r>
              <a:rPr lang="zh-CN" altLang="en-US" sz="2800" b="1" dirty="0" smtClean="0"/>
              <a:t>记录原理</a:t>
            </a:r>
            <a:endParaRPr lang="zh-CN" altLang="zh-CN"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5.4</a:t>
            </a:r>
            <a:endParaRPr lang="zh-CN" altLang="en-US" sz="2400" b="1" dirty="0">
              <a:solidFill>
                <a:schemeClr val="tx1"/>
              </a:solidFill>
            </a:endParaRPr>
          </a:p>
        </p:txBody>
      </p:sp>
      <p:sp>
        <p:nvSpPr>
          <p:cNvPr id="15" name="Copyright Notice"/>
          <p:cNvSpPr/>
          <p:nvPr/>
        </p:nvSpPr>
        <p:spPr bwMode="auto">
          <a:xfrm>
            <a:off x="4442266" y="528636"/>
            <a:ext cx="3428356"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smtClean="0">
                <a:solidFill>
                  <a:schemeClr val="tx1"/>
                </a:solidFill>
                <a:latin typeface="微软雅黑" pitchFamily="34" charset="-122"/>
                <a:ea typeface="微软雅黑" pitchFamily="34" charset="-122"/>
              </a:rPr>
              <a:t>需求工程活动计划</a:t>
            </a:r>
            <a:endParaRPr lang="zh-CN" altLang="en-US" sz="3200" b="1" cap="small" dirty="0">
              <a:solidFill>
                <a:schemeClr val="tx1"/>
              </a:solidFill>
              <a:latin typeface="微软雅黑" pitchFamily="34" charset="-122"/>
              <a:ea typeface="微软雅黑" pitchFamily="34" charset="-122"/>
            </a:endParaRPr>
          </a:p>
        </p:txBody>
      </p:sp>
      <p:sp>
        <p:nvSpPr>
          <p:cNvPr id="18" name="矩形 17"/>
          <p:cNvSpPr/>
          <p:nvPr/>
        </p:nvSpPr>
        <p:spPr>
          <a:xfrm>
            <a:off x="3394862" y="3396864"/>
            <a:ext cx="7577938" cy="1815882"/>
          </a:xfrm>
          <a:prstGeom prst="rect">
            <a:avLst/>
          </a:prstGeom>
        </p:spPr>
        <p:txBody>
          <a:bodyPr wrap="square">
            <a:spAutoFit/>
          </a:bodyPr>
          <a:lstStyle/>
          <a:p>
            <a:pPr lvl="0"/>
            <a:r>
              <a:rPr lang="en-US" altLang="zh-CN" sz="2400" dirty="0" smtClean="0"/>
              <a:t>	</a:t>
            </a:r>
            <a:r>
              <a:rPr lang="zh-CN" altLang="en-US" sz="2800" dirty="0"/>
              <a:t>文档记录根据相关规定文件书写，例如</a:t>
            </a:r>
            <a:r>
              <a:rPr lang="en-US" altLang="zh-CN" sz="2800" dirty="0"/>
              <a:t>GB</a:t>
            </a:r>
            <a:r>
              <a:rPr lang="zh-CN" altLang="en-US" sz="2800" dirty="0"/>
              <a:t>、</a:t>
            </a:r>
            <a:r>
              <a:rPr lang="en-US" altLang="zh-CN" sz="2800" dirty="0"/>
              <a:t>IEEE</a:t>
            </a:r>
            <a:r>
              <a:rPr lang="zh-CN" altLang="en-US" sz="2800" dirty="0"/>
              <a:t>、</a:t>
            </a:r>
            <a:r>
              <a:rPr lang="en-US" altLang="zh-CN" sz="2800" dirty="0"/>
              <a:t>ISO</a:t>
            </a:r>
            <a:r>
              <a:rPr lang="zh-CN" altLang="en-US" sz="2800" dirty="0"/>
              <a:t>等。</a:t>
            </a:r>
          </a:p>
          <a:p>
            <a:pPr lvl="0"/>
            <a:r>
              <a:rPr lang="zh-CN" altLang="en-US" sz="2800" dirty="0"/>
              <a:t>所有文档包括归档非归档文件均根据版本存入</a:t>
            </a:r>
            <a:r>
              <a:rPr lang="en-US" altLang="zh-CN" sz="2800" dirty="0" err="1"/>
              <a:t>Git</a:t>
            </a:r>
            <a:r>
              <a:rPr lang="zh-CN" altLang="en-US" sz="2800" dirty="0"/>
              <a:t>。 </a:t>
            </a:r>
          </a:p>
        </p:txBody>
      </p:sp>
    </p:spTree>
    <p:extLst>
      <p:ext uri="{BB962C8B-B14F-4D97-AF65-F5344CB8AC3E}">
        <p14:creationId xmlns:p14="http://schemas.microsoft.com/office/powerpoint/2010/main" val="197237326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pyright Notice"/>
          <p:cNvSpPr/>
          <p:nvPr/>
        </p:nvSpPr>
        <p:spPr bwMode="auto">
          <a:xfrm>
            <a:off x="3729679" y="600074"/>
            <a:ext cx="3838726"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为什么会有这个项目</a:t>
            </a:r>
            <a:endParaRPr lang="en-US" sz="3200" b="1" cap="small" dirty="0">
              <a:solidFill>
                <a:schemeClr val="tx1"/>
              </a:solidFill>
              <a:latin typeface="微软雅黑" pitchFamily="34" charset="-122"/>
              <a:ea typeface="微软雅黑" pitchFamily="34" charset="-122"/>
            </a:endParaRPr>
          </a:p>
        </p:txBody>
      </p:sp>
      <p:sp>
        <p:nvSpPr>
          <p:cNvPr id="9" name="矩形 8"/>
          <p:cNvSpPr/>
          <p:nvPr/>
        </p:nvSpPr>
        <p:spPr>
          <a:xfrm>
            <a:off x="112259" y="3179971"/>
            <a:ext cx="3444044" cy="646331"/>
          </a:xfrm>
          <a:prstGeom prst="rect">
            <a:avLst/>
          </a:prstGeom>
        </p:spPr>
        <p:txBody>
          <a:bodyPr wrap="square">
            <a:spAutoFit/>
          </a:bodyPr>
          <a:lstStyle/>
          <a:p>
            <a:r>
              <a:rPr lang="zh-CN" altLang="en-US" sz="3600" b="1" dirty="0" smtClean="0">
                <a:latin typeface="微软雅黑" pitchFamily="34" charset="-122"/>
                <a:ea typeface="微软雅黑" pitchFamily="34" charset="-122"/>
              </a:rPr>
              <a:t>项目背景</a:t>
            </a:r>
            <a:endParaRPr lang="en-US" altLang="zh-CN" sz="3600" b="1" dirty="0">
              <a:latin typeface="微软雅黑" pitchFamily="34" charset="-122"/>
              <a:ea typeface="微软雅黑" pitchFamily="34" charset="-122"/>
            </a:endParaRPr>
          </a:p>
        </p:txBody>
      </p:sp>
      <p:sp>
        <p:nvSpPr>
          <p:cNvPr id="10" name="任意多边形 9"/>
          <p:cNvSpPr/>
          <p:nvPr/>
        </p:nvSpPr>
        <p:spPr>
          <a:xfrm>
            <a:off x="0" y="2952750"/>
            <a:ext cx="12192000" cy="3905250"/>
          </a:xfrm>
          <a:custGeom>
            <a:avLst/>
            <a:gdLst>
              <a:gd name="connsiteX0" fmla="*/ 369084 w 8406470"/>
              <a:gd name="connsiteY0" fmla="*/ 0 h 2530224"/>
              <a:gd name="connsiteX1" fmla="*/ 8037386 w 8406470"/>
              <a:gd name="connsiteY1" fmla="*/ 0 h 2530224"/>
              <a:gd name="connsiteX2" fmla="*/ 8406470 w 8406470"/>
              <a:gd name="connsiteY2" fmla="*/ 369084 h 2530224"/>
              <a:gd name="connsiteX3" fmla="*/ 8406470 w 8406470"/>
              <a:gd name="connsiteY3" fmla="*/ 2530224 h 2530224"/>
              <a:gd name="connsiteX4" fmla="*/ 0 w 8406470"/>
              <a:gd name="connsiteY4" fmla="*/ 2530224 h 2530224"/>
              <a:gd name="connsiteX5" fmla="*/ 0 w 8406470"/>
              <a:gd name="connsiteY5" fmla="*/ 369084 h 2530224"/>
              <a:gd name="connsiteX6" fmla="*/ 369084 w 8406470"/>
              <a:gd name="connsiteY6" fmla="*/ 0 h 253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06470" h="2530224">
                <a:moveTo>
                  <a:pt x="369084" y="0"/>
                </a:moveTo>
                <a:lnTo>
                  <a:pt x="8037386" y="0"/>
                </a:lnTo>
                <a:cubicBezTo>
                  <a:pt x="8241225" y="0"/>
                  <a:pt x="8406470" y="165245"/>
                  <a:pt x="8406470" y="369084"/>
                </a:cubicBezTo>
                <a:lnTo>
                  <a:pt x="8406470" y="2530224"/>
                </a:lnTo>
                <a:lnTo>
                  <a:pt x="0" y="2530224"/>
                </a:lnTo>
                <a:lnTo>
                  <a:pt x="0" y="369084"/>
                </a:lnTo>
                <a:cubicBezTo>
                  <a:pt x="0" y="165245"/>
                  <a:pt x="165245" y="0"/>
                  <a:pt x="369084" y="0"/>
                </a:cubicBez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endParaRPr>
          </a:p>
        </p:txBody>
      </p: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21568" y="2010228"/>
            <a:ext cx="732972" cy="732972"/>
          </a:xfrm>
          <a:prstGeom prst="rect">
            <a:avLst/>
          </a:prstGeom>
        </p:spPr>
      </p:pic>
      <p:sp>
        <p:nvSpPr>
          <p:cNvPr id="20" name="矩形 19"/>
          <p:cNvSpPr/>
          <p:nvPr/>
        </p:nvSpPr>
        <p:spPr>
          <a:xfrm>
            <a:off x="2918990" y="3766771"/>
            <a:ext cx="8166399" cy="2308324"/>
          </a:xfrm>
          <a:prstGeom prst="rect">
            <a:avLst/>
          </a:prstGeom>
        </p:spPr>
        <p:txBody>
          <a:bodyPr wrap="square">
            <a:spAutoFit/>
          </a:bodyPr>
          <a:lstStyle/>
          <a:p>
            <a:r>
              <a:rPr lang="en-US" altLang="zh-CN" sz="2400" dirty="0" smtClean="0">
                <a:latin typeface="微软雅黑" panose="020B0503020204020204" pitchFamily="34" charset="-122"/>
                <a:ea typeface="微软雅黑" panose="020B0503020204020204" pitchFamily="34" charset="-122"/>
              </a:rPr>
              <a:t>	</a:t>
            </a:r>
            <a:r>
              <a:rPr lang="zh-CN" altLang="zh-CN" sz="2400" dirty="0" smtClean="0">
                <a:latin typeface="微软雅黑" panose="020B0503020204020204" pitchFamily="34" charset="-122"/>
                <a:ea typeface="微软雅黑" panose="020B0503020204020204" pitchFamily="34" charset="-122"/>
              </a:rPr>
              <a:t>为了</a:t>
            </a:r>
            <a:r>
              <a:rPr lang="zh-CN" altLang="zh-CN" sz="2400" dirty="0">
                <a:latin typeface="微软雅黑" panose="020B0503020204020204" pitchFamily="34" charset="-122"/>
                <a:ea typeface="微软雅黑" panose="020B0503020204020204" pitchFamily="34" charset="-122"/>
              </a:rPr>
              <a:t>使学生能够获得最多的资料，使学生及时的了解世界需求工程的最新动态，以及学生和教师的有效地沟通，老师提出了这么一个设想</a:t>
            </a:r>
            <a:r>
              <a:rPr lang="zh-CN" altLang="en-US" sz="2400" dirty="0">
                <a:latin typeface="微软雅黑" panose="020B0503020204020204" pitchFamily="34" charset="-122"/>
                <a:ea typeface="微软雅黑" panose="020B0503020204020204" pitchFamily="34" charset="-122"/>
              </a:rPr>
              <a:t>：我们</a:t>
            </a:r>
            <a:r>
              <a:rPr lang="zh-CN" altLang="zh-CN" sz="2400" dirty="0">
                <a:latin typeface="微软雅黑" panose="020B0503020204020204" pitchFamily="34" charset="-122"/>
                <a:ea typeface="微软雅黑" panose="020B0503020204020204" pitchFamily="34" charset="-122"/>
              </a:rPr>
              <a:t>需要一个与教师及同学之间相互交流，及获取资料的平台；还有一些同学并没有选这几门课，但是也想了解项目管理</a:t>
            </a:r>
            <a:r>
              <a:rPr lang="zh-CN" altLang="zh-CN" sz="2400" dirty="0" smtClean="0">
                <a:latin typeface="微软雅黑" panose="020B0503020204020204" pitchFamily="34" charset="-122"/>
                <a:ea typeface="微软雅黑" panose="020B0503020204020204" pitchFamily="34" charset="-122"/>
              </a:rPr>
              <a:t>，需求</a:t>
            </a:r>
            <a:r>
              <a:rPr lang="zh-CN" altLang="zh-CN" sz="2400" dirty="0">
                <a:latin typeface="微软雅黑" panose="020B0503020204020204" pitchFamily="34" charset="-122"/>
                <a:ea typeface="微软雅黑" panose="020B0503020204020204" pitchFamily="34" charset="-122"/>
              </a:rPr>
              <a:t>工程，统一建模的相关知识，以备到时决定该选不选这门课程。</a:t>
            </a:r>
            <a:endParaRPr lang="zh-CN" altLang="en-US" sz="2400" dirty="0">
              <a:solidFill>
                <a:schemeClr val="bg1"/>
              </a:solidFill>
              <a:latin typeface="微软雅黑" panose="020B0503020204020204" pitchFamily="34" charset="-122"/>
              <a:ea typeface="微软雅黑" panose="020B0503020204020204" pitchFamily="34" charset="-122"/>
            </a:endParaRPr>
          </a:p>
        </p:txBody>
      </p:sp>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259" y="4296873"/>
            <a:ext cx="1700121" cy="1700121"/>
          </a:xfrm>
          <a:prstGeom prst="rect">
            <a:avLst/>
          </a:prstGeom>
        </p:spPr>
      </p:pic>
      <p:cxnSp>
        <p:nvCxnSpPr>
          <p:cNvPr id="23" name="直接连接符 22"/>
          <p:cNvCxnSpPr/>
          <p:nvPr/>
        </p:nvCxnSpPr>
        <p:spPr>
          <a:xfrm>
            <a:off x="2184220" y="4542127"/>
            <a:ext cx="0" cy="120961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5" name="图片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18390" y="2000407"/>
            <a:ext cx="697421" cy="752613"/>
          </a:xfrm>
          <a:prstGeom prst="rect">
            <a:avLst/>
          </a:prstGeom>
        </p:spPr>
      </p:pic>
      <p:pic>
        <p:nvPicPr>
          <p:cNvPr id="26" name="图片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05640" y="2045189"/>
            <a:ext cx="729553" cy="663047"/>
          </a:xfrm>
          <a:prstGeom prst="rect">
            <a:avLst/>
          </a:prstGeom>
        </p:spPr>
      </p:pic>
      <p:sp>
        <p:nvSpPr>
          <p:cNvPr id="24" name="正五边形 23"/>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chemeClr val="tx1"/>
                </a:solidFill>
              </a:rPr>
              <a:t>1</a:t>
            </a:r>
            <a:endParaRPr lang="zh-CN" altLang="en-US" sz="4400" b="1" dirty="0">
              <a:solidFill>
                <a:schemeClr val="tx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576965" y="4029558"/>
            <a:ext cx="1627369" cy="954107"/>
          </a:xfrm>
          <a:prstGeom prst="rect">
            <a:avLst/>
          </a:prstGeom>
          <a:noFill/>
        </p:spPr>
        <p:txBody>
          <a:bodyPr wrap="none" rtlCol="0">
            <a:spAutoFit/>
          </a:bodyPr>
          <a:lstStyle/>
          <a:p>
            <a:r>
              <a:rPr lang="zh-CN" altLang="en-US" sz="2800" b="1" dirty="0"/>
              <a:t>需求分析</a:t>
            </a:r>
          </a:p>
          <a:p>
            <a:r>
              <a:rPr lang="zh-CN" altLang="en-US" sz="2800" b="1" dirty="0" smtClean="0"/>
              <a:t>    简介</a:t>
            </a:r>
            <a:endParaRPr lang="zh-CN" altLang="zh-CN"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5.5</a:t>
            </a:r>
            <a:endParaRPr lang="zh-CN" altLang="en-US" sz="2400" b="1" dirty="0">
              <a:solidFill>
                <a:schemeClr val="tx1"/>
              </a:solidFill>
            </a:endParaRPr>
          </a:p>
        </p:txBody>
      </p:sp>
      <p:sp>
        <p:nvSpPr>
          <p:cNvPr id="15" name="Copyright Notice"/>
          <p:cNvSpPr/>
          <p:nvPr/>
        </p:nvSpPr>
        <p:spPr bwMode="auto">
          <a:xfrm>
            <a:off x="4442266" y="528636"/>
            <a:ext cx="3428356"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需求工程活动计划</a:t>
            </a:r>
          </a:p>
        </p:txBody>
      </p:sp>
      <p:sp>
        <p:nvSpPr>
          <p:cNvPr id="18" name="矩形 17"/>
          <p:cNvSpPr/>
          <p:nvPr/>
        </p:nvSpPr>
        <p:spPr>
          <a:xfrm>
            <a:off x="3394862" y="3396864"/>
            <a:ext cx="7577938" cy="2677656"/>
          </a:xfrm>
          <a:prstGeom prst="rect">
            <a:avLst/>
          </a:prstGeom>
        </p:spPr>
        <p:txBody>
          <a:bodyPr wrap="square">
            <a:spAutoFit/>
          </a:bodyPr>
          <a:lstStyle/>
          <a:p>
            <a:pPr lvl="0"/>
            <a:r>
              <a:rPr lang="en-US" altLang="zh-CN" sz="2400" dirty="0" smtClean="0"/>
              <a:t>	</a:t>
            </a:r>
            <a:r>
              <a:rPr lang="zh-CN" altLang="en-US" sz="2800" dirty="0"/>
              <a:t>作为一个网站的项目，我们假设用户有网站的浏览器和媒体播放器，如果没有的话开发人员也可以帮助他们首先具备基础的上网功能。</a:t>
            </a:r>
          </a:p>
          <a:p>
            <a:pPr lvl="0"/>
            <a:r>
              <a:rPr lang="zh-CN" altLang="en-US" sz="2800" dirty="0"/>
              <a:t>这个项目的主要需求者是教师、学生和未选这些课，但感兴趣的学生。下面是对他们需求的描述：</a:t>
            </a:r>
          </a:p>
        </p:txBody>
      </p:sp>
    </p:spTree>
    <p:extLst>
      <p:ext uri="{BB962C8B-B14F-4D97-AF65-F5344CB8AC3E}">
        <p14:creationId xmlns:p14="http://schemas.microsoft.com/office/powerpoint/2010/main" val="359833648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477656" y="3928212"/>
            <a:ext cx="1627369" cy="954107"/>
          </a:xfrm>
          <a:prstGeom prst="rect">
            <a:avLst/>
          </a:prstGeom>
          <a:noFill/>
        </p:spPr>
        <p:txBody>
          <a:bodyPr wrap="none" rtlCol="0">
            <a:spAutoFit/>
          </a:bodyPr>
          <a:lstStyle/>
          <a:p>
            <a:r>
              <a:rPr lang="zh-CN" altLang="en-US" sz="2800" b="1" dirty="0" smtClean="0"/>
              <a:t>需求分析</a:t>
            </a:r>
            <a:endParaRPr lang="en-US" altLang="zh-CN" sz="2800" b="1" dirty="0" smtClean="0"/>
          </a:p>
          <a:p>
            <a:r>
              <a:rPr lang="zh-CN" altLang="en-US" sz="2800" b="1" dirty="0" smtClean="0"/>
              <a:t>学生需求</a:t>
            </a:r>
            <a:endParaRPr lang="zh-CN" altLang="zh-CN"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5.5</a:t>
            </a:r>
            <a:endParaRPr lang="zh-CN" altLang="en-US" sz="2400" b="1" dirty="0">
              <a:solidFill>
                <a:schemeClr val="tx1"/>
              </a:solidFill>
            </a:endParaRPr>
          </a:p>
        </p:txBody>
      </p:sp>
      <p:sp>
        <p:nvSpPr>
          <p:cNvPr id="15" name="Copyright Notice"/>
          <p:cNvSpPr/>
          <p:nvPr/>
        </p:nvSpPr>
        <p:spPr bwMode="auto">
          <a:xfrm>
            <a:off x="4442266" y="528636"/>
            <a:ext cx="3428356"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需求工程活动计划</a:t>
            </a:r>
          </a:p>
        </p:txBody>
      </p:sp>
      <p:sp>
        <p:nvSpPr>
          <p:cNvPr id="18" name="矩形 17"/>
          <p:cNvSpPr/>
          <p:nvPr/>
        </p:nvSpPr>
        <p:spPr>
          <a:xfrm>
            <a:off x="3303562" y="1278491"/>
            <a:ext cx="8888438" cy="5632311"/>
          </a:xfrm>
          <a:prstGeom prst="rect">
            <a:avLst/>
          </a:prstGeom>
        </p:spPr>
        <p:txBody>
          <a:bodyPr wrap="square">
            <a:spAutoFit/>
          </a:bodyPr>
          <a:lstStyle/>
          <a:p>
            <a:pPr lvl="0"/>
            <a:r>
              <a:rPr lang="en-US" altLang="zh-CN" sz="2000" dirty="0" smtClean="0"/>
              <a:t>1</a:t>
            </a:r>
            <a:r>
              <a:rPr lang="zh-CN" altLang="en-US" sz="2000" dirty="0" smtClean="0"/>
              <a:t>课件</a:t>
            </a:r>
            <a:r>
              <a:rPr lang="zh-CN" altLang="en-US" sz="2000" dirty="0"/>
              <a:t>下载功能，包括以往的旧版本课件，以及最新的课件。</a:t>
            </a:r>
          </a:p>
          <a:p>
            <a:pPr lvl="0"/>
            <a:r>
              <a:rPr lang="en-US" altLang="zh-CN" sz="2000" dirty="0" smtClean="0"/>
              <a:t>2</a:t>
            </a:r>
            <a:r>
              <a:rPr lang="zh-CN" altLang="en-US" sz="2000" dirty="0" smtClean="0"/>
              <a:t>能</a:t>
            </a:r>
            <a:r>
              <a:rPr lang="zh-CN" altLang="en-US" sz="2000" dirty="0"/>
              <a:t>下载老师提供的参考资料</a:t>
            </a:r>
            <a:r>
              <a:rPr lang="en-US" altLang="zh-CN" sz="2000" dirty="0"/>
              <a:t>(</a:t>
            </a:r>
            <a:r>
              <a:rPr lang="zh-CN" altLang="en-US" sz="2000" dirty="0"/>
              <a:t>含电子教材、历年试卷、补课资料，以及老师的教学交流文章</a:t>
            </a:r>
            <a:r>
              <a:rPr lang="en-US" altLang="zh-CN" sz="2000" dirty="0"/>
              <a:t>)</a:t>
            </a:r>
            <a:r>
              <a:rPr lang="zh-CN" altLang="en-US" sz="2000" dirty="0"/>
              <a:t>并且网站能及时更新这些资料。下载的速度能够得到保证：要求同时可容纳</a:t>
            </a:r>
            <a:r>
              <a:rPr lang="en-US" altLang="zh-CN" sz="2000" dirty="0"/>
              <a:t>10</a:t>
            </a:r>
            <a:r>
              <a:rPr lang="zh-CN" altLang="en-US" sz="2000" dirty="0"/>
              <a:t>人下载，并且人均速度能达到</a:t>
            </a:r>
            <a:r>
              <a:rPr lang="en-US" altLang="zh-CN" sz="2000" dirty="0"/>
              <a:t>50kb/s</a:t>
            </a:r>
            <a:r>
              <a:rPr lang="zh-CN" altLang="en-US" sz="2000" dirty="0"/>
              <a:t>。</a:t>
            </a:r>
          </a:p>
          <a:p>
            <a:pPr lvl="0"/>
            <a:r>
              <a:rPr lang="en-US" altLang="zh-CN" sz="2000" dirty="0" smtClean="0"/>
              <a:t>3</a:t>
            </a:r>
            <a:r>
              <a:rPr lang="zh-CN" altLang="en-US" sz="2000" dirty="0" smtClean="0"/>
              <a:t>能</a:t>
            </a:r>
            <a:r>
              <a:rPr lang="zh-CN" altLang="en-US" sz="2000" dirty="0"/>
              <a:t>及时看到老师的通知</a:t>
            </a:r>
            <a:r>
              <a:rPr lang="en-US" altLang="zh-CN" sz="2000" dirty="0"/>
              <a:t>(</a:t>
            </a:r>
            <a:r>
              <a:rPr lang="zh-CN" altLang="en-US" sz="2000" dirty="0"/>
              <a:t>含课程相关通知及作业点评</a:t>
            </a:r>
            <a:r>
              <a:rPr lang="en-US" altLang="zh-CN" sz="2000" dirty="0"/>
              <a:t>)</a:t>
            </a:r>
            <a:r>
              <a:rPr lang="zh-CN" altLang="en-US" sz="2000" dirty="0"/>
              <a:t>。</a:t>
            </a:r>
          </a:p>
          <a:p>
            <a:pPr lvl="0"/>
            <a:r>
              <a:rPr lang="en-US" altLang="zh-CN" sz="2000" dirty="0" smtClean="0"/>
              <a:t>4</a:t>
            </a:r>
            <a:r>
              <a:rPr lang="zh-CN" altLang="en-US" sz="2000" dirty="0" smtClean="0"/>
              <a:t>如果</a:t>
            </a:r>
            <a:r>
              <a:rPr lang="zh-CN" altLang="en-US" sz="2000" dirty="0"/>
              <a:t>教师提供的是多媒体资料，网站能提供下载及在线观看功能（如课堂录像）。</a:t>
            </a:r>
          </a:p>
          <a:p>
            <a:pPr lvl="0"/>
            <a:r>
              <a:rPr lang="en-US" altLang="zh-CN" sz="2000" dirty="0" smtClean="0"/>
              <a:t>5</a:t>
            </a:r>
            <a:r>
              <a:rPr lang="zh-CN" altLang="en-US" sz="2000" dirty="0" smtClean="0"/>
              <a:t>网站</a:t>
            </a:r>
            <a:r>
              <a:rPr lang="zh-CN" altLang="en-US" sz="2000" dirty="0"/>
              <a:t>界面要求简洁大方，有网站导航、相关链接</a:t>
            </a:r>
            <a:r>
              <a:rPr lang="en-US" altLang="zh-CN" sz="2000" dirty="0"/>
              <a:t>(</a:t>
            </a:r>
            <a:r>
              <a:rPr lang="zh-CN" altLang="en-US" sz="2000" dirty="0"/>
              <a:t>含学校选课系统、学院网页、需求相关主题网站</a:t>
            </a:r>
            <a:r>
              <a:rPr lang="en-US" altLang="zh-CN" sz="2000" dirty="0"/>
              <a:t>)</a:t>
            </a:r>
          </a:p>
          <a:p>
            <a:pPr lvl="0"/>
            <a:r>
              <a:rPr lang="en-US" altLang="zh-CN" sz="2000" dirty="0" smtClean="0"/>
              <a:t>6</a:t>
            </a:r>
            <a:r>
              <a:rPr lang="zh-CN" altLang="en-US" sz="2000" dirty="0" smtClean="0"/>
              <a:t>网站</a:t>
            </a:r>
            <a:r>
              <a:rPr lang="zh-CN" altLang="en-US" sz="2000" dirty="0"/>
              <a:t>提供通过提问方式的密码取回功能。</a:t>
            </a:r>
          </a:p>
          <a:p>
            <a:pPr lvl="0"/>
            <a:r>
              <a:rPr lang="en-US" altLang="zh-CN" sz="2000" dirty="0" smtClean="0"/>
              <a:t>7</a:t>
            </a:r>
            <a:r>
              <a:rPr lang="zh-CN" altLang="en-US" sz="2000" dirty="0" smtClean="0"/>
              <a:t>网站</a:t>
            </a:r>
            <a:r>
              <a:rPr lang="zh-CN" altLang="en-US" sz="2000" dirty="0"/>
              <a:t>能提供让分组的各个团队能有团队内部的交流工具</a:t>
            </a:r>
            <a:r>
              <a:rPr lang="en-US" altLang="zh-CN" sz="2000" dirty="0"/>
              <a:t>(</a:t>
            </a:r>
            <a:r>
              <a:rPr lang="zh-CN" altLang="en-US" sz="2000" dirty="0"/>
              <a:t>如论坛，不同团队可以申请认证板块，非团队成员不能浏览使用，但希望教师可以进入各个板块进行一定的指导，而网站管理人员也可管理认证板块</a:t>
            </a:r>
            <a:r>
              <a:rPr lang="en-US" altLang="zh-CN" sz="2000" dirty="0"/>
              <a:t>)</a:t>
            </a:r>
            <a:r>
              <a:rPr lang="zh-CN" altLang="en-US" sz="2000" dirty="0"/>
              <a:t>。</a:t>
            </a:r>
          </a:p>
          <a:p>
            <a:pPr lvl="0"/>
            <a:r>
              <a:rPr lang="en-US" altLang="zh-CN" sz="2000" dirty="0" smtClean="0"/>
              <a:t>8</a:t>
            </a:r>
            <a:r>
              <a:rPr lang="zh-CN" altLang="en-US" sz="2000" dirty="0" smtClean="0"/>
              <a:t>网站</a:t>
            </a:r>
            <a:r>
              <a:rPr lang="zh-CN" altLang="en-US" sz="2000" dirty="0"/>
              <a:t>能提供一定资料共享功能</a:t>
            </a:r>
            <a:r>
              <a:rPr lang="en-US" altLang="zh-CN" sz="2000" dirty="0"/>
              <a:t>(</a:t>
            </a:r>
            <a:r>
              <a:rPr lang="zh-CN" altLang="en-US" sz="2000" dirty="0"/>
              <a:t>如论坛有上传下载附件功能、但对附件大小有限制，不得大于</a:t>
            </a:r>
            <a:r>
              <a:rPr lang="en-US" altLang="zh-CN" sz="2000" dirty="0"/>
              <a:t>2M)</a:t>
            </a:r>
          </a:p>
          <a:p>
            <a:pPr lvl="0"/>
            <a:r>
              <a:rPr lang="en-US" altLang="zh-CN" sz="2000" dirty="0" smtClean="0"/>
              <a:t>9</a:t>
            </a:r>
            <a:r>
              <a:rPr lang="zh-CN" altLang="en-US" sz="2000" dirty="0" smtClean="0"/>
              <a:t>网站</a:t>
            </a:r>
            <a:r>
              <a:rPr lang="zh-CN" altLang="en-US" sz="2000" dirty="0"/>
              <a:t>能较醒目地提供教师的联系方式 </a:t>
            </a:r>
            <a:r>
              <a:rPr lang="en-US" altLang="zh-CN" sz="2000" dirty="0"/>
              <a:t>(</a:t>
            </a:r>
            <a:r>
              <a:rPr lang="zh-CN" altLang="en-US" sz="2000" dirty="0"/>
              <a:t>尽量详细</a:t>
            </a:r>
            <a:r>
              <a:rPr lang="en-US" altLang="zh-CN" sz="2000" dirty="0"/>
              <a:t>)</a:t>
            </a:r>
            <a:r>
              <a:rPr lang="zh-CN" altLang="en-US" sz="2000" dirty="0"/>
              <a:t>。</a:t>
            </a:r>
          </a:p>
          <a:p>
            <a:pPr lvl="0"/>
            <a:r>
              <a:rPr lang="en-US" altLang="zh-CN" sz="2000" dirty="0" smtClean="0"/>
              <a:t>10</a:t>
            </a:r>
            <a:r>
              <a:rPr lang="zh-CN" altLang="en-US" sz="2000" dirty="0" smtClean="0"/>
              <a:t>网站</a:t>
            </a:r>
            <a:r>
              <a:rPr lang="zh-CN" altLang="en-US" sz="2000" dirty="0"/>
              <a:t>可以提供站内文章标题搜索功能。</a:t>
            </a:r>
          </a:p>
          <a:p>
            <a:pPr lvl="0"/>
            <a:r>
              <a:rPr lang="en-US" altLang="zh-CN" sz="2000" dirty="0" smtClean="0"/>
              <a:t>11</a:t>
            </a:r>
            <a:r>
              <a:rPr lang="zh-CN" altLang="en-US" sz="2000" dirty="0" smtClean="0"/>
              <a:t>网站</a:t>
            </a:r>
            <a:r>
              <a:rPr lang="zh-CN" altLang="en-US" sz="2000" dirty="0"/>
              <a:t>能够提供学生自身作业提交功能</a:t>
            </a:r>
            <a:r>
              <a:rPr lang="en-US" altLang="zh-CN" sz="2000" dirty="0"/>
              <a:t>,</a:t>
            </a:r>
            <a:r>
              <a:rPr lang="zh-CN" altLang="en-US" sz="2000" dirty="0"/>
              <a:t>并可以跟踪作业的批复情况</a:t>
            </a:r>
          </a:p>
        </p:txBody>
      </p:sp>
    </p:spTree>
    <p:extLst>
      <p:ext uri="{BB962C8B-B14F-4D97-AF65-F5344CB8AC3E}">
        <p14:creationId xmlns:p14="http://schemas.microsoft.com/office/powerpoint/2010/main" val="132962551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477656" y="3928212"/>
            <a:ext cx="1627369" cy="954107"/>
          </a:xfrm>
          <a:prstGeom prst="rect">
            <a:avLst/>
          </a:prstGeom>
          <a:noFill/>
        </p:spPr>
        <p:txBody>
          <a:bodyPr wrap="none" rtlCol="0">
            <a:spAutoFit/>
          </a:bodyPr>
          <a:lstStyle/>
          <a:p>
            <a:r>
              <a:rPr lang="zh-CN" altLang="en-US" sz="2800" b="1" dirty="0" smtClean="0"/>
              <a:t>需求分析</a:t>
            </a:r>
            <a:endParaRPr lang="en-US" altLang="zh-CN" sz="2800" b="1" dirty="0" smtClean="0"/>
          </a:p>
          <a:p>
            <a:r>
              <a:rPr lang="zh-CN" altLang="en-US" sz="2800" b="1" dirty="0" smtClean="0"/>
              <a:t>教师需求</a:t>
            </a:r>
            <a:endParaRPr lang="zh-CN" altLang="zh-CN"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5.5</a:t>
            </a:r>
            <a:endParaRPr lang="zh-CN" altLang="en-US" sz="2400" b="1" dirty="0">
              <a:solidFill>
                <a:schemeClr val="tx1"/>
              </a:solidFill>
            </a:endParaRPr>
          </a:p>
        </p:txBody>
      </p:sp>
      <p:sp>
        <p:nvSpPr>
          <p:cNvPr id="15" name="Copyright Notice"/>
          <p:cNvSpPr/>
          <p:nvPr/>
        </p:nvSpPr>
        <p:spPr bwMode="auto">
          <a:xfrm>
            <a:off x="4442266" y="528636"/>
            <a:ext cx="3428356"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需求工程活动计划</a:t>
            </a:r>
          </a:p>
        </p:txBody>
      </p:sp>
      <p:sp>
        <p:nvSpPr>
          <p:cNvPr id="18" name="矩形 17"/>
          <p:cNvSpPr/>
          <p:nvPr/>
        </p:nvSpPr>
        <p:spPr>
          <a:xfrm>
            <a:off x="3303562" y="1278491"/>
            <a:ext cx="8888438" cy="4401205"/>
          </a:xfrm>
          <a:prstGeom prst="rect">
            <a:avLst/>
          </a:prstGeom>
        </p:spPr>
        <p:txBody>
          <a:bodyPr wrap="square">
            <a:spAutoFit/>
          </a:bodyPr>
          <a:lstStyle/>
          <a:p>
            <a:pPr lvl="0"/>
            <a:r>
              <a:rPr lang="en-US" altLang="zh-CN" sz="2000" dirty="0" smtClean="0"/>
              <a:t>1</a:t>
            </a:r>
            <a:r>
              <a:rPr lang="zh-CN" altLang="en-US" sz="2000" dirty="0" smtClean="0"/>
              <a:t>网站</a:t>
            </a:r>
            <a:r>
              <a:rPr lang="zh-CN" altLang="en-US" sz="2000" dirty="0"/>
              <a:t>上要有系统的课程介绍包括项目管理</a:t>
            </a:r>
            <a:r>
              <a:rPr lang="en-US" altLang="zh-CN" sz="2000" dirty="0"/>
              <a:t>,</a:t>
            </a:r>
            <a:r>
              <a:rPr lang="zh-CN" altLang="en-US" sz="2000" dirty="0"/>
              <a:t>需求工程等几门课的课时安排、教学计划、使用教材、国际国内背景、考核方式、和学生选这门课所需要的知识背景，以及大作业的介绍。并可以在以后增加另外课程的时候可以定制</a:t>
            </a:r>
            <a:r>
              <a:rPr lang="en-US" altLang="zh-CN" sz="2000" dirty="0"/>
              <a:t>.</a:t>
            </a:r>
          </a:p>
          <a:p>
            <a:pPr lvl="0"/>
            <a:r>
              <a:rPr lang="en-US" altLang="zh-CN" sz="2000" dirty="0" smtClean="0"/>
              <a:t>2</a:t>
            </a:r>
            <a:r>
              <a:rPr lang="zh-CN" altLang="en-US" sz="2000" dirty="0" smtClean="0"/>
              <a:t>网站</a:t>
            </a:r>
            <a:r>
              <a:rPr lang="zh-CN" altLang="en-US" sz="2000" dirty="0"/>
              <a:t>要有教师介绍，对任课老师的以往教学、科研成果，及其教学风格，出版书 籍，所获荣誉的详细介绍</a:t>
            </a:r>
          </a:p>
          <a:p>
            <a:pPr lvl="0"/>
            <a:r>
              <a:rPr lang="en-US" altLang="zh-CN" sz="2000" dirty="0" smtClean="0"/>
              <a:t>3</a:t>
            </a:r>
            <a:r>
              <a:rPr lang="zh-CN" altLang="en-US" sz="2000" dirty="0" smtClean="0"/>
              <a:t>课件</a:t>
            </a:r>
            <a:r>
              <a:rPr lang="zh-CN" altLang="en-US" sz="2000" dirty="0"/>
              <a:t>、模板、参考资料、以往优秀作业、教学视频、音频资料下载，可以及时更新。本班老师同学可以通过账号下载，其他用户可以在线浏览简化版课件。</a:t>
            </a:r>
          </a:p>
          <a:p>
            <a:pPr lvl="0"/>
            <a:r>
              <a:rPr lang="en-US" altLang="zh-CN" sz="2000" dirty="0" smtClean="0"/>
              <a:t>4</a:t>
            </a:r>
            <a:r>
              <a:rPr lang="zh-CN" altLang="en-US" sz="2000" dirty="0" smtClean="0"/>
              <a:t>教师</a:t>
            </a:r>
            <a:r>
              <a:rPr lang="zh-CN" altLang="en-US" sz="2000" dirty="0"/>
              <a:t>消息发布栏用于老师发布作业点评、临时课程变更等通知。</a:t>
            </a:r>
          </a:p>
          <a:p>
            <a:pPr lvl="0"/>
            <a:r>
              <a:rPr lang="en-US" altLang="zh-CN" sz="2000" dirty="0" smtClean="0"/>
              <a:t>5</a:t>
            </a:r>
            <a:r>
              <a:rPr lang="zh-CN" altLang="en-US" sz="2000" dirty="0" smtClean="0"/>
              <a:t>网站</a:t>
            </a:r>
            <a:r>
              <a:rPr lang="zh-CN" altLang="en-US" sz="2000" dirty="0"/>
              <a:t>上要有网站向导即使用指南。</a:t>
            </a:r>
          </a:p>
          <a:p>
            <a:pPr lvl="0"/>
            <a:r>
              <a:rPr lang="en-US" altLang="zh-CN" sz="2000" dirty="0" smtClean="0"/>
              <a:t>6</a:t>
            </a:r>
            <a:r>
              <a:rPr lang="zh-CN" altLang="en-US" sz="2000" dirty="0" smtClean="0"/>
              <a:t>最新</a:t>
            </a:r>
            <a:r>
              <a:rPr lang="zh-CN" altLang="en-US" sz="2000" dirty="0"/>
              <a:t>信息：公布老师最近的一些教学或外出交流的心得，以及网站一些最近更新信息的介绍。</a:t>
            </a:r>
          </a:p>
          <a:p>
            <a:pPr lvl="0"/>
            <a:r>
              <a:rPr lang="en-US" altLang="zh-CN" sz="2000" dirty="0" smtClean="0"/>
              <a:t>7</a:t>
            </a:r>
            <a:r>
              <a:rPr lang="zh-CN" altLang="en-US" sz="2000" dirty="0" smtClean="0"/>
              <a:t>友情</a:t>
            </a:r>
            <a:r>
              <a:rPr lang="zh-CN" altLang="en-US" sz="2000" dirty="0"/>
              <a:t>连接（如网上选课主页）有老师要求管理员实时更新。</a:t>
            </a:r>
          </a:p>
          <a:p>
            <a:pPr lvl="0"/>
            <a:r>
              <a:rPr lang="en-US" altLang="zh-CN" sz="2000" dirty="0" smtClean="0"/>
              <a:t>8</a:t>
            </a:r>
            <a:r>
              <a:rPr lang="zh-CN" altLang="en-US" sz="2000" dirty="0" smtClean="0"/>
              <a:t>提供</a:t>
            </a:r>
            <a:r>
              <a:rPr lang="zh-CN" altLang="en-US" sz="2000" dirty="0"/>
              <a:t>专门的作业点评</a:t>
            </a:r>
            <a:r>
              <a:rPr lang="en-US" altLang="zh-CN" sz="2000" dirty="0"/>
              <a:t>,</a:t>
            </a:r>
            <a:r>
              <a:rPr lang="zh-CN" altLang="en-US" sz="2000" dirty="0"/>
              <a:t>作业完成情况跟踪的功能</a:t>
            </a:r>
            <a:r>
              <a:rPr lang="en-US" altLang="zh-CN" sz="2000" dirty="0"/>
              <a:t>,</a:t>
            </a:r>
            <a:r>
              <a:rPr lang="zh-CN" altLang="en-US" sz="2000" dirty="0"/>
              <a:t>对学生的作业</a:t>
            </a:r>
            <a:r>
              <a:rPr lang="en-US" altLang="zh-CN" sz="2000" dirty="0"/>
              <a:t>,</a:t>
            </a:r>
            <a:r>
              <a:rPr lang="zh-CN" altLang="en-US" sz="2000" dirty="0"/>
              <a:t>和课后作业讨论进行点评</a:t>
            </a:r>
            <a:r>
              <a:rPr lang="en-US" altLang="zh-CN" sz="2000" dirty="0"/>
              <a:t>.</a:t>
            </a:r>
          </a:p>
        </p:txBody>
      </p:sp>
    </p:spTree>
    <p:extLst>
      <p:ext uri="{BB962C8B-B14F-4D97-AF65-F5344CB8AC3E}">
        <p14:creationId xmlns:p14="http://schemas.microsoft.com/office/powerpoint/2010/main" val="294615751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273892" y="3928212"/>
            <a:ext cx="2371654" cy="954107"/>
          </a:xfrm>
          <a:prstGeom prst="rect">
            <a:avLst/>
          </a:prstGeom>
          <a:noFill/>
        </p:spPr>
        <p:txBody>
          <a:bodyPr wrap="square" rtlCol="0">
            <a:spAutoFit/>
          </a:bodyPr>
          <a:lstStyle/>
          <a:p>
            <a:r>
              <a:rPr lang="zh-CN" altLang="en-US" sz="2800" b="1" dirty="0" smtClean="0"/>
              <a:t>     需求分析</a:t>
            </a:r>
            <a:endParaRPr lang="en-US" altLang="zh-CN" sz="2800" b="1" dirty="0" smtClean="0"/>
          </a:p>
          <a:p>
            <a:r>
              <a:rPr lang="zh-CN" altLang="en-US" sz="2800" b="1" dirty="0" smtClean="0"/>
              <a:t>网站游客需求</a:t>
            </a:r>
            <a:endParaRPr lang="zh-CN" altLang="zh-CN"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5.5</a:t>
            </a:r>
            <a:endParaRPr lang="zh-CN" altLang="en-US" sz="2400" b="1" dirty="0">
              <a:solidFill>
                <a:schemeClr val="tx1"/>
              </a:solidFill>
            </a:endParaRPr>
          </a:p>
        </p:txBody>
      </p:sp>
      <p:sp>
        <p:nvSpPr>
          <p:cNvPr id="15" name="Copyright Notice"/>
          <p:cNvSpPr/>
          <p:nvPr/>
        </p:nvSpPr>
        <p:spPr bwMode="auto">
          <a:xfrm>
            <a:off x="4442266" y="528636"/>
            <a:ext cx="3428356"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需求工程活动计划</a:t>
            </a:r>
          </a:p>
        </p:txBody>
      </p:sp>
      <p:sp>
        <p:nvSpPr>
          <p:cNvPr id="18" name="矩形 17"/>
          <p:cNvSpPr/>
          <p:nvPr/>
        </p:nvSpPr>
        <p:spPr>
          <a:xfrm>
            <a:off x="3303562" y="1278491"/>
            <a:ext cx="8888438" cy="4524315"/>
          </a:xfrm>
          <a:prstGeom prst="rect">
            <a:avLst/>
          </a:prstGeom>
        </p:spPr>
        <p:txBody>
          <a:bodyPr wrap="square">
            <a:spAutoFit/>
          </a:bodyPr>
          <a:lstStyle/>
          <a:p>
            <a:pPr lvl="0"/>
            <a:r>
              <a:rPr lang="en-US" altLang="zh-CN" sz="3200" dirty="0" smtClean="0"/>
              <a:t>1</a:t>
            </a:r>
            <a:r>
              <a:rPr lang="zh-CN" altLang="en-US" sz="3200" dirty="0" smtClean="0"/>
              <a:t>网站</a:t>
            </a:r>
            <a:r>
              <a:rPr lang="zh-CN" altLang="en-US" sz="3200" dirty="0"/>
              <a:t>提供项目管理</a:t>
            </a:r>
            <a:r>
              <a:rPr lang="en-US" altLang="zh-CN" sz="3200" dirty="0"/>
              <a:t>,</a:t>
            </a:r>
            <a:r>
              <a:rPr lang="zh-CN" altLang="en-US" sz="3200" dirty="0"/>
              <a:t>需求工程</a:t>
            </a:r>
            <a:r>
              <a:rPr lang="en-US" altLang="zh-CN" sz="3200" dirty="0"/>
              <a:t>,</a:t>
            </a:r>
            <a:r>
              <a:rPr lang="zh-CN" altLang="en-US" sz="3200" dirty="0"/>
              <a:t>对象建模，以及软件工程相关课程、还有老师的详细介绍，并放在网站显著位置。</a:t>
            </a:r>
          </a:p>
          <a:p>
            <a:pPr lvl="0"/>
            <a:r>
              <a:rPr lang="en-US" altLang="zh-CN" sz="3200" dirty="0" smtClean="0"/>
              <a:t>2</a:t>
            </a:r>
            <a:r>
              <a:rPr lang="zh-CN" altLang="en-US" sz="3200" dirty="0" smtClean="0"/>
              <a:t>相关</a:t>
            </a:r>
            <a:r>
              <a:rPr lang="zh-CN" altLang="en-US" sz="3200" dirty="0"/>
              <a:t>链接</a:t>
            </a:r>
            <a:r>
              <a:rPr lang="en-US" altLang="zh-CN" sz="3200" dirty="0"/>
              <a:t>(</a:t>
            </a:r>
            <a:r>
              <a:rPr lang="zh-CN" altLang="en-US" sz="3200" dirty="0"/>
              <a:t>含学校选课系统，以及需求相关主题网站</a:t>
            </a:r>
            <a:r>
              <a:rPr lang="en-US" altLang="zh-CN" sz="3200" dirty="0"/>
              <a:t>)</a:t>
            </a:r>
            <a:r>
              <a:rPr lang="zh-CN" altLang="en-US" sz="3200" dirty="0"/>
              <a:t>。</a:t>
            </a:r>
          </a:p>
          <a:p>
            <a:pPr lvl="0"/>
            <a:r>
              <a:rPr lang="en-US" altLang="zh-CN" sz="3200" dirty="0" smtClean="0"/>
              <a:t>3</a:t>
            </a:r>
            <a:r>
              <a:rPr lang="zh-CN" altLang="en-US" sz="3200" dirty="0" smtClean="0"/>
              <a:t>网站</a:t>
            </a:r>
            <a:r>
              <a:rPr lang="zh-CN" altLang="en-US" sz="3200" dirty="0"/>
              <a:t>允许游客可以针对网站内容留言</a:t>
            </a:r>
            <a:r>
              <a:rPr lang="en-US" altLang="zh-CN" sz="3200" dirty="0"/>
              <a:t>(</a:t>
            </a:r>
            <a:r>
              <a:rPr lang="zh-CN" altLang="en-US" sz="3200" dirty="0"/>
              <a:t>如提供留言板的功能，留言者有</a:t>
            </a:r>
            <a:r>
              <a:rPr lang="en-US" altLang="zh-CN" sz="3200" dirty="0"/>
              <a:t>EMAIL</a:t>
            </a:r>
            <a:r>
              <a:rPr lang="zh-CN" altLang="en-US" sz="3200" dirty="0"/>
              <a:t>可选项，用于信息反馈</a:t>
            </a:r>
            <a:r>
              <a:rPr lang="en-US" altLang="zh-CN" sz="3200" dirty="0"/>
              <a:t>)</a:t>
            </a:r>
            <a:r>
              <a:rPr lang="zh-CN" altLang="en-US" sz="3200" dirty="0"/>
              <a:t>。</a:t>
            </a:r>
          </a:p>
          <a:p>
            <a:pPr lvl="0"/>
            <a:r>
              <a:rPr lang="en-US" altLang="zh-CN" sz="3200" dirty="0" smtClean="0"/>
              <a:t>4</a:t>
            </a:r>
            <a:r>
              <a:rPr lang="zh-CN" altLang="en-US" sz="3200" dirty="0" smtClean="0"/>
              <a:t>网站</a:t>
            </a:r>
            <a:r>
              <a:rPr lang="zh-CN" altLang="en-US" sz="3200" dirty="0"/>
              <a:t>管理员不随便删除游客留言。</a:t>
            </a:r>
          </a:p>
        </p:txBody>
      </p:sp>
    </p:spTree>
    <p:extLst>
      <p:ext uri="{BB962C8B-B14F-4D97-AF65-F5344CB8AC3E}">
        <p14:creationId xmlns:p14="http://schemas.microsoft.com/office/powerpoint/2010/main" val="41027105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273892" y="3928212"/>
            <a:ext cx="2371654" cy="954107"/>
          </a:xfrm>
          <a:prstGeom prst="rect">
            <a:avLst/>
          </a:prstGeom>
          <a:noFill/>
        </p:spPr>
        <p:txBody>
          <a:bodyPr wrap="square" rtlCol="0">
            <a:spAutoFit/>
          </a:bodyPr>
          <a:lstStyle/>
          <a:p>
            <a:r>
              <a:rPr lang="zh-CN" altLang="en-US" sz="2800" b="1" dirty="0"/>
              <a:t>建立软件开发环境</a:t>
            </a:r>
            <a:endParaRPr lang="zh-CN" altLang="zh-CN"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5.6</a:t>
            </a:r>
            <a:endParaRPr lang="zh-CN" altLang="en-US" sz="2400" b="1" dirty="0">
              <a:solidFill>
                <a:schemeClr val="tx1"/>
              </a:solidFill>
            </a:endParaRPr>
          </a:p>
        </p:txBody>
      </p:sp>
      <p:sp>
        <p:nvSpPr>
          <p:cNvPr id="15" name="Copyright Notice"/>
          <p:cNvSpPr/>
          <p:nvPr/>
        </p:nvSpPr>
        <p:spPr bwMode="auto">
          <a:xfrm>
            <a:off x="4442266" y="528636"/>
            <a:ext cx="3428356"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需求工程活动计划</a:t>
            </a:r>
          </a:p>
        </p:txBody>
      </p:sp>
      <p:sp>
        <p:nvSpPr>
          <p:cNvPr id="18" name="矩形 17"/>
          <p:cNvSpPr/>
          <p:nvPr/>
        </p:nvSpPr>
        <p:spPr>
          <a:xfrm>
            <a:off x="3303562" y="1278491"/>
            <a:ext cx="8888438" cy="5016758"/>
          </a:xfrm>
          <a:prstGeom prst="rect">
            <a:avLst/>
          </a:prstGeom>
        </p:spPr>
        <p:txBody>
          <a:bodyPr wrap="square">
            <a:spAutoFit/>
          </a:bodyPr>
          <a:lstStyle/>
          <a:p>
            <a:pPr lvl="0"/>
            <a:r>
              <a:rPr lang="en-US" altLang="zh-CN" sz="3200" dirty="0"/>
              <a:t>VMware</a:t>
            </a:r>
            <a:r>
              <a:rPr lang="zh-CN" altLang="en-US" sz="3200" dirty="0"/>
              <a:t>建立</a:t>
            </a:r>
            <a:r>
              <a:rPr lang="en-US" altLang="zh-CN" sz="3200" dirty="0"/>
              <a:t>Windows7</a:t>
            </a:r>
            <a:r>
              <a:rPr lang="zh-CN" altLang="en-US" sz="3200" dirty="0"/>
              <a:t>虚拟机，安装如下软件：</a:t>
            </a:r>
          </a:p>
          <a:p>
            <a:pPr lvl="0"/>
            <a:r>
              <a:rPr lang="en-US" altLang="zh-CN" sz="3200" dirty="0"/>
              <a:t>1.Microsoft Project</a:t>
            </a:r>
          </a:p>
          <a:p>
            <a:pPr lvl="0"/>
            <a:r>
              <a:rPr lang="en-US" altLang="zh-CN" sz="3200" dirty="0"/>
              <a:t>2.Microsoft Office</a:t>
            </a:r>
          </a:p>
          <a:p>
            <a:pPr lvl="0"/>
            <a:r>
              <a:rPr lang="en-US" altLang="zh-CN" sz="3200" dirty="0"/>
              <a:t>3.Axure RP </a:t>
            </a:r>
          </a:p>
          <a:p>
            <a:pPr lvl="0"/>
            <a:r>
              <a:rPr lang="en-US" altLang="zh-CN" sz="3200" dirty="0"/>
              <a:t>4.Doors</a:t>
            </a:r>
          </a:p>
          <a:p>
            <a:pPr lvl="0"/>
            <a:r>
              <a:rPr lang="en-US" altLang="zh-CN" sz="3200" dirty="0"/>
              <a:t>5.GoogleChrome</a:t>
            </a:r>
          </a:p>
          <a:p>
            <a:pPr lvl="0"/>
            <a:r>
              <a:rPr lang="zh-CN" altLang="en-US" sz="3200" dirty="0"/>
              <a:t>服务器建议选用</a:t>
            </a:r>
            <a:r>
              <a:rPr lang="en-US" altLang="zh-CN" sz="3200" dirty="0"/>
              <a:t>Intel CPU,</a:t>
            </a:r>
            <a:r>
              <a:rPr lang="zh-CN" altLang="en-US" sz="3200" dirty="0"/>
              <a:t>可以选择</a:t>
            </a:r>
            <a:r>
              <a:rPr lang="en-US" altLang="zh-CN" sz="3200" dirty="0"/>
              <a:t>Windows</a:t>
            </a:r>
            <a:r>
              <a:rPr lang="zh-CN" altLang="en-US" sz="3200" dirty="0"/>
              <a:t>或者</a:t>
            </a:r>
            <a:r>
              <a:rPr lang="en-US" altLang="zh-CN" sz="3200" dirty="0"/>
              <a:t>Linux.</a:t>
            </a:r>
          </a:p>
          <a:p>
            <a:pPr lvl="0"/>
            <a:r>
              <a:rPr lang="zh-CN" altLang="en-US" sz="3200" dirty="0"/>
              <a:t>开发平台可以选择</a:t>
            </a:r>
            <a:r>
              <a:rPr lang="en-US" altLang="zh-CN" sz="3200" dirty="0"/>
              <a:t>IIS, .NET</a:t>
            </a:r>
            <a:r>
              <a:rPr lang="zh-CN" altLang="en-US" sz="3200" dirty="0"/>
              <a:t>或者</a:t>
            </a:r>
            <a:r>
              <a:rPr lang="en-US" altLang="zh-CN" sz="3200" dirty="0"/>
              <a:t>apache, tomcat/</a:t>
            </a:r>
            <a:r>
              <a:rPr lang="en-US" altLang="zh-CN" sz="3200" dirty="0" err="1"/>
              <a:t>jboss</a:t>
            </a:r>
            <a:r>
              <a:rPr lang="zh-CN" altLang="en-US" sz="3200" dirty="0"/>
              <a:t>平台</a:t>
            </a:r>
          </a:p>
        </p:txBody>
      </p:sp>
    </p:spTree>
    <p:extLst>
      <p:ext uri="{BB962C8B-B14F-4D97-AF65-F5344CB8AC3E}">
        <p14:creationId xmlns:p14="http://schemas.microsoft.com/office/powerpoint/2010/main" val="254637480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五边形 1"/>
          <p:cNvSpPr/>
          <p:nvPr/>
        </p:nvSpPr>
        <p:spPr>
          <a:xfrm>
            <a:off x="979570" y="1600658"/>
            <a:ext cx="3290884" cy="3134176"/>
          </a:xfrm>
          <a:prstGeom prst="pentagon">
            <a:avLst/>
          </a:pr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417717" y="1065557"/>
            <a:ext cx="4414590" cy="4204372"/>
          </a:xfrm>
          <a:custGeom>
            <a:avLst/>
            <a:gdLst>
              <a:gd name="connsiteX0" fmla="*/ 1815747 w 3631494"/>
              <a:gd name="connsiteY0" fmla="*/ 277315 h 3458565"/>
              <a:gd name="connsiteX1" fmla="*/ 284084 w 3631494"/>
              <a:gd name="connsiteY1" fmla="*/ 1391683 h 3458565"/>
              <a:gd name="connsiteX2" fmla="*/ 869127 w 3631494"/>
              <a:gd name="connsiteY2" fmla="*/ 3194768 h 3458565"/>
              <a:gd name="connsiteX3" fmla="*/ 2762367 w 3631494"/>
              <a:gd name="connsiteY3" fmla="*/ 3194768 h 3458565"/>
              <a:gd name="connsiteX4" fmla="*/ 3347410 w 3631494"/>
              <a:gd name="connsiteY4" fmla="*/ 1391683 h 3458565"/>
              <a:gd name="connsiteX5" fmla="*/ 1815747 w 3631494"/>
              <a:gd name="connsiteY5" fmla="*/ 0 h 3458565"/>
              <a:gd name="connsiteX6" fmla="*/ 3631494 w 3631494"/>
              <a:gd name="connsiteY6" fmla="*/ 1321054 h 3458565"/>
              <a:gd name="connsiteX7" fmla="*/ 2937940 w 3631494"/>
              <a:gd name="connsiteY7" fmla="*/ 3458565 h 3458565"/>
              <a:gd name="connsiteX8" fmla="*/ 693554 w 3631494"/>
              <a:gd name="connsiteY8" fmla="*/ 3458565 h 3458565"/>
              <a:gd name="connsiteX9" fmla="*/ 0 w 3631494"/>
              <a:gd name="connsiteY9" fmla="*/ 1321054 h 345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1494" h="3458565">
                <a:moveTo>
                  <a:pt x="1815747" y="277315"/>
                </a:moveTo>
                <a:lnTo>
                  <a:pt x="284084" y="1391683"/>
                </a:lnTo>
                <a:lnTo>
                  <a:pt x="869127" y="3194768"/>
                </a:lnTo>
                <a:lnTo>
                  <a:pt x="2762367" y="3194768"/>
                </a:lnTo>
                <a:lnTo>
                  <a:pt x="3347410" y="1391683"/>
                </a:lnTo>
                <a:close/>
                <a:moveTo>
                  <a:pt x="1815747" y="0"/>
                </a:moveTo>
                <a:lnTo>
                  <a:pt x="3631494" y="1321054"/>
                </a:lnTo>
                <a:lnTo>
                  <a:pt x="2937940" y="3458565"/>
                </a:lnTo>
                <a:lnTo>
                  <a:pt x="693554" y="3458565"/>
                </a:lnTo>
                <a:lnTo>
                  <a:pt x="0" y="1321054"/>
                </a:lnTo>
                <a:close/>
              </a:path>
            </a:pathLst>
          </a:cu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84697" y="2542983"/>
            <a:ext cx="2080629" cy="1754326"/>
          </a:xfrm>
          <a:prstGeom prst="rect">
            <a:avLst/>
          </a:prstGeom>
          <a:noFill/>
        </p:spPr>
        <p:txBody>
          <a:bodyPr wrap="square" rtlCol="0">
            <a:spAutoFit/>
          </a:bodyPr>
          <a:lstStyle/>
          <a:p>
            <a:pPr algn="ctr"/>
            <a:r>
              <a:rPr lang="zh-CN" altLang="en-US" sz="3600" b="1" dirty="0"/>
              <a:t>进度表和活动网络图</a:t>
            </a:r>
          </a:p>
        </p:txBody>
      </p:sp>
      <p:sp>
        <p:nvSpPr>
          <p:cNvPr id="7" name="正五边形 6"/>
          <p:cNvSpPr/>
          <p:nvPr/>
        </p:nvSpPr>
        <p:spPr>
          <a:xfrm>
            <a:off x="3855503" y="1421233"/>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chemeClr val="tx1"/>
                </a:solidFill>
              </a:rPr>
              <a:t>6</a:t>
            </a:r>
            <a:endParaRPr lang="zh-CN" altLang="en-US" sz="4400" b="1" dirty="0">
              <a:solidFill>
                <a:schemeClr val="tx1"/>
              </a:solidFill>
            </a:endParaRPr>
          </a:p>
        </p:txBody>
      </p:sp>
    </p:spTree>
    <p:extLst>
      <p:ext uri="{BB962C8B-B14F-4D97-AF65-F5344CB8AC3E}">
        <p14:creationId xmlns:p14="http://schemas.microsoft.com/office/powerpoint/2010/main" val="37037096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61950" y="190500"/>
            <a:ext cx="1743075" cy="1543050"/>
            <a:chOff x="361950" y="190500"/>
            <a:chExt cx="1743075" cy="1543050"/>
          </a:xfrm>
        </p:grpSpPr>
        <p:sp>
          <p:nvSpPr>
            <p:cNvPr id="3" name="椭圆 2"/>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Copyright Notice"/>
          <p:cNvSpPr/>
          <p:nvPr/>
        </p:nvSpPr>
        <p:spPr bwMode="auto">
          <a:xfrm>
            <a:off x="4237077" y="528636"/>
            <a:ext cx="3838725"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进度表和活动网络图</a:t>
            </a:r>
          </a:p>
        </p:txBody>
      </p:sp>
      <p:pic>
        <p:nvPicPr>
          <p:cNvPr id="9" name="图片 8"/>
          <p:cNvPicPr/>
          <p:nvPr/>
        </p:nvPicPr>
        <p:blipFill>
          <a:blip r:embed="rId2"/>
          <a:stretch>
            <a:fillRect/>
          </a:stretch>
        </p:blipFill>
        <p:spPr>
          <a:xfrm>
            <a:off x="477175" y="1908549"/>
            <a:ext cx="11358528" cy="4650871"/>
          </a:xfrm>
          <a:prstGeom prst="rect">
            <a:avLst/>
          </a:prstGeom>
        </p:spPr>
      </p:pic>
      <p:pic>
        <p:nvPicPr>
          <p:cNvPr id="10" name="图片 9"/>
          <p:cNvPicPr/>
          <p:nvPr/>
        </p:nvPicPr>
        <p:blipFill>
          <a:blip r:embed="rId3"/>
          <a:stretch>
            <a:fillRect/>
          </a:stretch>
        </p:blipFill>
        <p:spPr>
          <a:xfrm>
            <a:off x="477175" y="1908549"/>
            <a:ext cx="11358528" cy="4650871"/>
          </a:xfrm>
          <a:prstGeom prst="rect">
            <a:avLst/>
          </a:prstGeom>
        </p:spPr>
      </p:pic>
      <p:pic>
        <p:nvPicPr>
          <p:cNvPr id="11" name="图片 10"/>
          <p:cNvPicPr/>
          <p:nvPr/>
        </p:nvPicPr>
        <p:blipFill>
          <a:blip r:embed="rId4"/>
          <a:stretch>
            <a:fillRect/>
          </a:stretch>
        </p:blipFill>
        <p:spPr>
          <a:xfrm>
            <a:off x="477175" y="2766967"/>
            <a:ext cx="11358528" cy="2325434"/>
          </a:xfrm>
          <a:prstGeom prst="rect">
            <a:avLst/>
          </a:prstGeom>
        </p:spPr>
      </p:pic>
    </p:spTree>
    <p:extLst>
      <p:ext uri="{BB962C8B-B14F-4D97-AF65-F5344CB8AC3E}">
        <p14:creationId xmlns:p14="http://schemas.microsoft.com/office/powerpoint/2010/main" val="3548109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xit" presetSubtype="0" fill="hold" nodeType="clickEffect">
                                  <p:stCondLst>
                                    <p:cond delay="0"/>
                                  </p:stCondLst>
                                  <p:childTnLst>
                                    <p:animEffect transition="out" filter="fade">
                                      <p:cBhvr>
                                        <p:cTn id="21" dur="1000"/>
                                        <p:tgtEl>
                                          <p:spTgt spid="10"/>
                                        </p:tgtEl>
                                      </p:cBhvr>
                                    </p:animEffect>
                                    <p:anim calcmode="lin" valueType="num">
                                      <p:cBhvr>
                                        <p:cTn id="22" dur="1000"/>
                                        <p:tgtEl>
                                          <p:spTgt spid="10"/>
                                        </p:tgtEl>
                                        <p:attrNameLst>
                                          <p:attrName>ppt_x</p:attrName>
                                        </p:attrNameLst>
                                      </p:cBhvr>
                                      <p:tavLst>
                                        <p:tav tm="0">
                                          <p:val>
                                            <p:strVal val="ppt_x"/>
                                          </p:val>
                                        </p:tav>
                                        <p:tav tm="100000">
                                          <p:val>
                                            <p:strVal val="ppt_x"/>
                                          </p:val>
                                        </p:tav>
                                      </p:tavLst>
                                    </p:anim>
                                    <p:anim calcmode="lin" valueType="num">
                                      <p:cBhvr>
                                        <p:cTn id="23" dur="1000"/>
                                        <p:tgtEl>
                                          <p:spTgt spid="10"/>
                                        </p:tgtEl>
                                        <p:attrNameLst>
                                          <p:attrName>ppt_y</p:attrName>
                                        </p:attrNameLst>
                                      </p:cBhvr>
                                      <p:tavLst>
                                        <p:tav tm="0">
                                          <p:val>
                                            <p:strVal val="ppt_y"/>
                                          </p:val>
                                        </p:tav>
                                        <p:tav tm="100000">
                                          <p:val>
                                            <p:strVal val="ppt_y+.1"/>
                                          </p:val>
                                        </p:tav>
                                      </p:tavLst>
                                    </p:anim>
                                    <p:set>
                                      <p:cBhvr>
                                        <p:cTn id="24" dur="1" fill="hold">
                                          <p:stCondLst>
                                            <p:cond delay="999"/>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randombar(horizontal)">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xit" presetSubtype="0" fill="hold" nodeType="clickEffect">
                                  <p:stCondLst>
                                    <p:cond delay="0"/>
                                  </p:stCondLst>
                                  <p:childTnLst>
                                    <p:animEffect transition="out" filter="fade">
                                      <p:cBhvr>
                                        <p:cTn id="33" dur="1000"/>
                                        <p:tgtEl>
                                          <p:spTgt spid="11"/>
                                        </p:tgtEl>
                                      </p:cBhvr>
                                    </p:animEffect>
                                    <p:anim calcmode="lin" valueType="num">
                                      <p:cBhvr>
                                        <p:cTn id="34" dur="1000"/>
                                        <p:tgtEl>
                                          <p:spTgt spid="11"/>
                                        </p:tgtEl>
                                        <p:attrNameLst>
                                          <p:attrName>ppt_x</p:attrName>
                                        </p:attrNameLst>
                                      </p:cBhvr>
                                      <p:tavLst>
                                        <p:tav tm="0">
                                          <p:val>
                                            <p:strVal val="ppt_x"/>
                                          </p:val>
                                        </p:tav>
                                        <p:tav tm="100000">
                                          <p:val>
                                            <p:strVal val="ppt_x"/>
                                          </p:val>
                                        </p:tav>
                                      </p:tavLst>
                                    </p:anim>
                                    <p:anim calcmode="lin" valueType="num">
                                      <p:cBhvr>
                                        <p:cTn id="35" dur="1000"/>
                                        <p:tgtEl>
                                          <p:spTgt spid="11"/>
                                        </p:tgtEl>
                                        <p:attrNameLst>
                                          <p:attrName>ppt_y</p:attrName>
                                        </p:attrNameLst>
                                      </p:cBhvr>
                                      <p:tavLst>
                                        <p:tav tm="0">
                                          <p:val>
                                            <p:strVal val="ppt_y"/>
                                          </p:val>
                                        </p:tav>
                                        <p:tav tm="100000">
                                          <p:val>
                                            <p:strVal val="ppt_y+.1"/>
                                          </p:val>
                                        </p:tav>
                                      </p:tavLst>
                                    </p:anim>
                                    <p:set>
                                      <p:cBhvr>
                                        <p:cTn id="36" dur="1" fill="hold">
                                          <p:stCondLst>
                                            <p:cond delay="9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五边形 1"/>
          <p:cNvSpPr/>
          <p:nvPr/>
        </p:nvSpPr>
        <p:spPr>
          <a:xfrm>
            <a:off x="979570" y="1600658"/>
            <a:ext cx="3290884" cy="3134176"/>
          </a:xfrm>
          <a:prstGeom prst="pentagon">
            <a:avLst/>
          </a:pr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417717" y="1065557"/>
            <a:ext cx="4414590" cy="4204372"/>
          </a:xfrm>
          <a:custGeom>
            <a:avLst/>
            <a:gdLst>
              <a:gd name="connsiteX0" fmla="*/ 1815747 w 3631494"/>
              <a:gd name="connsiteY0" fmla="*/ 277315 h 3458565"/>
              <a:gd name="connsiteX1" fmla="*/ 284084 w 3631494"/>
              <a:gd name="connsiteY1" fmla="*/ 1391683 h 3458565"/>
              <a:gd name="connsiteX2" fmla="*/ 869127 w 3631494"/>
              <a:gd name="connsiteY2" fmla="*/ 3194768 h 3458565"/>
              <a:gd name="connsiteX3" fmla="*/ 2762367 w 3631494"/>
              <a:gd name="connsiteY3" fmla="*/ 3194768 h 3458565"/>
              <a:gd name="connsiteX4" fmla="*/ 3347410 w 3631494"/>
              <a:gd name="connsiteY4" fmla="*/ 1391683 h 3458565"/>
              <a:gd name="connsiteX5" fmla="*/ 1815747 w 3631494"/>
              <a:gd name="connsiteY5" fmla="*/ 0 h 3458565"/>
              <a:gd name="connsiteX6" fmla="*/ 3631494 w 3631494"/>
              <a:gd name="connsiteY6" fmla="*/ 1321054 h 3458565"/>
              <a:gd name="connsiteX7" fmla="*/ 2937940 w 3631494"/>
              <a:gd name="connsiteY7" fmla="*/ 3458565 h 3458565"/>
              <a:gd name="connsiteX8" fmla="*/ 693554 w 3631494"/>
              <a:gd name="connsiteY8" fmla="*/ 3458565 h 3458565"/>
              <a:gd name="connsiteX9" fmla="*/ 0 w 3631494"/>
              <a:gd name="connsiteY9" fmla="*/ 1321054 h 345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1494" h="3458565">
                <a:moveTo>
                  <a:pt x="1815747" y="277315"/>
                </a:moveTo>
                <a:lnTo>
                  <a:pt x="284084" y="1391683"/>
                </a:lnTo>
                <a:lnTo>
                  <a:pt x="869127" y="3194768"/>
                </a:lnTo>
                <a:lnTo>
                  <a:pt x="2762367" y="3194768"/>
                </a:lnTo>
                <a:lnTo>
                  <a:pt x="3347410" y="1391683"/>
                </a:lnTo>
                <a:close/>
                <a:moveTo>
                  <a:pt x="1815747" y="0"/>
                </a:moveTo>
                <a:lnTo>
                  <a:pt x="3631494" y="1321054"/>
                </a:lnTo>
                <a:lnTo>
                  <a:pt x="2937940" y="3458565"/>
                </a:lnTo>
                <a:lnTo>
                  <a:pt x="693554" y="3458565"/>
                </a:lnTo>
                <a:lnTo>
                  <a:pt x="0" y="1321054"/>
                </a:lnTo>
                <a:close/>
              </a:path>
            </a:pathLst>
          </a:cu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84697" y="3038283"/>
            <a:ext cx="2080629" cy="1200329"/>
          </a:xfrm>
          <a:prstGeom prst="rect">
            <a:avLst/>
          </a:prstGeom>
          <a:noFill/>
        </p:spPr>
        <p:txBody>
          <a:bodyPr wrap="square" rtlCol="0">
            <a:spAutoFit/>
          </a:bodyPr>
          <a:lstStyle/>
          <a:p>
            <a:pPr algn="ctr"/>
            <a:r>
              <a:rPr lang="zh-CN" altLang="en-US" sz="3600" b="1" dirty="0" smtClean="0"/>
              <a:t>项目组织和资源</a:t>
            </a:r>
            <a:endParaRPr lang="zh-CN" altLang="en-US" sz="3600" b="1" dirty="0"/>
          </a:p>
        </p:txBody>
      </p:sp>
      <p:sp>
        <p:nvSpPr>
          <p:cNvPr id="7" name="正五边形 6"/>
          <p:cNvSpPr/>
          <p:nvPr/>
        </p:nvSpPr>
        <p:spPr>
          <a:xfrm>
            <a:off x="3855503" y="1421233"/>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chemeClr val="tx1"/>
                </a:solidFill>
              </a:rPr>
              <a:t>7</a:t>
            </a:r>
            <a:endParaRPr lang="zh-CN" altLang="en-US" sz="4400" b="1" dirty="0">
              <a:solidFill>
                <a:schemeClr val="tx1"/>
              </a:solidFill>
            </a:endParaRPr>
          </a:p>
        </p:txBody>
      </p:sp>
    </p:spTree>
    <p:extLst>
      <p:ext uri="{BB962C8B-B14F-4D97-AF65-F5344CB8AC3E}">
        <p14:creationId xmlns:p14="http://schemas.microsoft.com/office/powerpoint/2010/main" val="36302313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61950" y="190500"/>
            <a:ext cx="1743075" cy="1543050"/>
            <a:chOff x="361950" y="190500"/>
            <a:chExt cx="1743075" cy="1543050"/>
          </a:xfrm>
        </p:grpSpPr>
        <p:sp>
          <p:nvSpPr>
            <p:cNvPr id="4" name="椭圆 3"/>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Copyright Notice"/>
          <p:cNvSpPr/>
          <p:nvPr/>
        </p:nvSpPr>
        <p:spPr bwMode="auto">
          <a:xfrm>
            <a:off x="4647444" y="528636"/>
            <a:ext cx="3017989"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项目组织和资源</a:t>
            </a:r>
          </a:p>
        </p:txBody>
      </p:sp>
      <p:sp>
        <p:nvSpPr>
          <p:cNvPr id="10" name="TextBox 9"/>
          <p:cNvSpPr txBox="1"/>
          <p:nvPr/>
        </p:nvSpPr>
        <p:spPr>
          <a:xfrm>
            <a:off x="7212563" y="1183098"/>
            <a:ext cx="1980029" cy="461665"/>
          </a:xfrm>
          <a:prstGeom prst="rect">
            <a:avLst/>
          </a:prstGeom>
          <a:noFill/>
        </p:spPr>
        <p:txBody>
          <a:bodyPr wrap="none" rtlCol="0">
            <a:spAutoFit/>
          </a:bodyPr>
          <a:lstStyle/>
          <a:p>
            <a:r>
              <a:rPr lang="en-US" altLang="zh-CN" sz="2400" b="1" dirty="0" smtClean="0"/>
              <a:t>——</a:t>
            </a:r>
            <a:r>
              <a:rPr lang="zh-CN" altLang="en-US" sz="2400" b="1" dirty="0" smtClean="0"/>
              <a:t>职责说明</a:t>
            </a:r>
            <a:endParaRPr lang="zh-CN" altLang="en-US" sz="2400" b="1" dirty="0"/>
          </a:p>
        </p:txBody>
      </p:sp>
      <p:graphicFrame>
        <p:nvGraphicFramePr>
          <p:cNvPr id="11" name="表格 10"/>
          <p:cNvGraphicFramePr>
            <a:graphicFrameLocks noGrp="1"/>
          </p:cNvGraphicFramePr>
          <p:nvPr>
            <p:extLst>
              <p:ext uri="{D42A27DB-BD31-4B8C-83A1-F6EECF244321}">
                <p14:modId xmlns:p14="http://schemas.microsoft.com/office/powerpoint/2010/main" val="2229576318"/>
              </p:ext>
            </p:extLst>
          </p:nvPr>
        </p:nvGraphicFramePr>
        <p:xfrm>
          <a:off x="876300" y="1847849"/>
          <a:ext cx="10289514" cy="5010151"/>
        </p:xfrm>
        <a:graphic>
          <a:graphicData uri="http://schemas.openxmlformats.org/drawingml/2006/table">
            <a:tbl>
              <a:tblPr firstRow="1" firstCol="1" bandRow="1">
                <a:tableStyleId>{5C22544A-7EE6-4342-B048-85BDC9FD1C3A}</a:tableStyleId>
              </a:tblPr>
              <a:tblGrid>
                <a:gridCol w="1499599">
                  <a:extLst>
                    <a:ext uri="{9D8B030D-6E8A-4147-A177-3AD203B41FA5}">
                      <a16:colId xmlns:a16="http://schemas.microsoft.com/office/drawing/2014/main" xmlns="" val="200048359"/>
                    </a:ext>
                  </a:extLst>
                </a:gridCol>
                <a:gridCol w="1712102">
                  <a:extLst>
                    <a:ext uri="{9D8B030D-6E8A-4147-A177-3AD203B41FA5}">
                      <a16:colId xmlns:a16="http://schemas.microsoft.com/office/drawing/2014/main" xmlns="" val="2645133365"/>
                    </a:ext>
                  </a:extLst>
                </a:gridCol>
                <a:gridCol w="7077813">
                  <a:extLst>
                    <a:ext uri="{9D8B030D-6E8A-4147-A177-3AD203B41FA5}">
                      <a16:colId xmlns:a16="http://schemas.microsoft.com/office/drawing/2014/main" xmlns="" val="2581776228"/>
                    </a:ext>
                  </a:extLst>
                </a:gridCol>
              </a:tblGrid>
              <a:tr h="217833">
                <a:tc>
                  <a:txBody>
                    <a:bodyPr/>
                    <a:lstStyle/>
                    <a:p>
                      <a:pPr algn="ctr">
                        <a:spcAft>
                          <a:spcPts val="0"/>
                        </a:spcAft>
                      </a:pPr>
                      <a:r>
                        <a:rPr lang="zh-CN" sz="1000" kern="0">
                          <a:effectLst/>
                        </a:rPr>
                        <a:t>职务名称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rPr>
                        <a:t>职务人员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rPr>
                        <a:t>职责</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4159184653"/>
                  </a:ext>
                </a:extLst>
              </a:tr>
              <a:tr h="435665">
                <a:tc>
                  <a:txBody>
                    <a:bodyPr/>
                    <a:lstStyle/>
                    <a:p>
                      <a:pPr algn="ctr">
                        <a:spcAft>
                          <a:spcPts val="0"/>
                        </a:spcAft>
                      </a:pPr>
                      <a:r>
                        <a:rPr lang="zh-CN" sz="1000" kern="0">
                          <a:effectLst/>
                        </a:rPr>
                        <a:t>项目经理</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rPr>
                        <a:t>陈安侍</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rPr>
                        <a:t>项目经理主要对项目实行期间，相关负责人以及人员进行管理监督、计划落实。</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2581622201"/>
                  </a:ext>
                </a:extLst>
              </a:tr>
              <a:tr h="217833">
                <a:tc>
                  <a:txBody>
                    <a:bodyPr/>
                    <a:lstStyle/>
                    <a:p>
                      <a:pPr algn="ctr">
                        <a:spcAft>
                          <a:spcPts val="0"/>
                        </a:spcAft>
                      </a:pPr>
                      <a:r>
                        <a:rPr lang="zh-CN" sz="1000" kern="0">
                          <a:effectLst/>
                        </a:rPr>
                        <a:t>配置管理员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rPr>
                        <a:t>杨　溢</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rPr>
                        <a:t>对</a:t>
                      </a:r>
                      <a:r>
                        <a:rPr lang="en-US" sz="1000" kern="0">
                          <a:effectLst/>
                        </a:rPr>
                        <a:t>Git</a:t>
                      </a:r>
                      <a:r>
                        <a:rPr lang="zh-CN" sz="1000" kern="0">
                          <a:effectLst/>
                        </a:rPr>
                        <a:t>分支的建立和管理以及重要文件上传</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857063760"/>
                  </a:ext>
                </a:extLst>
              </a:tr>
              <a:tr h="217833">
                <a:tc>
                  <a:txBody>
                    <a:bodyPr/>
                    <a:lstStyle/>
                    <a:p>
                      <a:pPr algn="ctr">
                        <a:spcAft>
                          <a:spcPts val="0"/>
                        </a:spcAft>
                      </a:pPr>
                      <a:r>
                        <a:rPr lang="zh-CN" sz="1000" kern="0">
                          <a:effectLst/>
                        </a:rPr>
                        <a:t>文档编写员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rPr>
                        <a:t>小组全部成员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rPr>
                        <a:t>项目相关文档的编写</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3070494986"/>
                  </a:ext>
                </a:extLst>
              </a:tr>
              <a:tr h="1306996">
                <a:tc>
                  <a:txBody>
                    <a:bodyPr/>
                    <a:lstStyle/>
                    <a:p>
                      <a:pPr algn="ctr">
                        <a:spcAft>
                          <a:spcPts val="0"/>
                        </a:spcAft>
                      </a:pPr>
                      <a:r>
                        <a:rPr lang="zh-CN" sz="1000" kern="0">
                          <a:effectLst/>
                        </a:rPr>
                        <a:t>需求管理员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rPr>
                        <a:t>陈安侍</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rPr>
                        <a:t>负责项目前期的需求设计</a:t>
                      </a:r>
                      <a:r>
                        <a:rPr lang="en-US" sz="1000" kern="0">
                          <a:effectLst/>
                        </a:rPr>
                        <a:t>,</a:t>
                      </a:r>
                      <a:r>
                        <a:rPr lang="zh-CN" sz="1000" kern="0">
                          <a:effectLst/>
                        </a:rPr>
                        <a:t>包括需求调查、需求收集、需要分析、业务场景分析</a:t>
                      </a:r>
                      <a:r>
                        <a:rPr lang="en-US" sz="1000" kern="0">
                          <a:effectLst/>
                        </a:rPr>
                        <a:t>,</a:t>
                      </a:r>
                      <a:r>
                        <a:rPr lang="zh-CN" sz="1000" kern="0">
                          <a:effectLst/>
                        </a:rPr>
                        <a:t>界面原型、功能和逻辑流程设计；根据市场</a:t>
                      </a:r>
                      <a:r>
                        <a:rPr lang="en-US" sz="1000" kern="0">
                          <a:effectLst/>
                        </a:rPr>
                        <a:t>/</a:t>
                      </a:r>
                      <a:r>
                        <a:rPr lang="zh-CN" sz="1000" kern="0">
                          <a:effectLst/>
                        </a:rPr>
                        <a:t>用户需求</a:t>
                      </a:r>
                      <a:r>
                        <a:rPr lang="en-US" sz="1000" kern="0">
                          <a:effectLst/>
                        </a:rPr>
                        <a:t>,</a:t>
                      </a:r>
                      <a:r>
                        <a:rPr lang="zh-CN" sz="1000" kern="0">
                          <a:effectLst/>
                        </a:rPr>
                        <a:t>进行功能优化设计</a:t>
                      </a:r>
                      <a:r>
                        <a:rPr lang="en-US" sz="1000" kern="0">
                          <a:effectLst/>
                        </a:rPr>
                        <a:t>,</a:t>
                      </a:r>
                      <a:r>
                        <a:rPr lang="zh-CN" sz="1000" kern="0">
                          <a:effectLst/>
                        </a:rPr>
                        <a:t>持续优化现有产品功能；协助</a:t>
                      </a:r>
                      <a:r>
                        <a:rPr lang="en-US" sz="1000" kern="0">
                          <a:effectLst/>
                        </a:rPr>
                        <a:t>UI</a:t>
                      </a:r>
                      <a:r>
                        <a:rPr lang="zh-CN" sz="1000" kern="0">
                          <a:effectLst/>
                        </a:rPr>
                        <a:t>完成效果图</a:t>
                      </a:r>
                      <a:r>
                        <a:rPr lang="en-US" sz="1000" kern="0">
                          <a:effectLst/>
                        </a:rPr>
                        <a:t>,</a:t>
                      </a:r>
                      <a:r>
                        <a:rPr lang="zh-CN" sz="1000" kern="0">
                          <a:effectLst/>
                        </a:rPr>
                        <a:t>需要与研发人员、测试人员沟通</a:t>
                      </a:r>
                      <a:r>
                        <a:rPr lang="en-US" sz="1000" kern="0">
                          <a:effectLst/>
                        </a:rPr>
                        <a:t>,</a:t>
                      </a:r>
                      <a:r>
                        <a:rPr lang="zh-CN" sz="1000" kern="0">
                          <a:effectLst/>
                        </a:rPr>
                        <a:t>及时解决开发过程中遇到的问题；及时解答内部人员对系统功能的疑问</a:t>
                      </a:r>
                      <a:r>
                        <a:rPr lang="en-US" sz="1000" kern="0">
                          <a:effectLst/>
                        </a:rPr>
                        <a:t>,</a:t>
                      </a:r>
                      <a:r>
                        <a:rPr lang="zh-CN" sz="1000" kern="0">
                          <a:effectLst/>
                        </a:rPr>
                        <a:t>如果系统出现问题</a:t>
                      </a:r>
                      <a:r>
                        <a:rPr lang="en-US" sz="1000" kern="0">
                          <a:effectLst/>
                        </a:rPr>
                        <a:t>,</a:t>
                      </a:r>
                      <a:r>
                        <a:rPr lang="zh-CN" sz="1000" kern="0">
                          <a:effectLst/>
                        </a:rPr>
                        <a:t>要及时收集并通知开发人员修改问题。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3398219417"/>
                  </a:ext>
                </a:extLst>
              </a:tr>
              <a:tr h="217833">
                <a:tc>
                  <a:txBody>
                    <a:bodyPr/>
                    <a:lstStyle/>
                    <a:p>
                      <a:pPr algn="ctr">
                        <a:spcAft>
                          <a:spcPts val="0"/>
                        </a:spcAft>
                      </a:pPr>
                      <a:r>
                        <a:rPr lang="zh-CN" sz="1000" kern="0">
                          <a:effectLst/>
                        </a:rPr>
                        <a:t>需求获取员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rPr>
                        <a:t>严翔宇</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rPr>
                        <a:t>主要负责对需求的获取与开发。</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454756380"/>
                  </a:ext>
                </a:extLst>
              </a:tr>
              <a:tr h="435665">
                <a:tc>
                  <a:txBody>
                    <a:bodyPr/>
                    <a:lstStyle/>
                    <a:p>
                      <a:pPr algn="ctr">
                        <a:spcAft>
                          <a:spcPts val="0"/>
                        </a:spcAft>
                      </a:pPr>
                      <a:r>
                        <a:rPr lang="zh-CN" sz="1000" kern="0">
                          <a:effectLst/>
                        </a:rPr>
                        <a:t>需求验证员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rPr>
                        <a:t>陈俊杉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rPr>
                        <a:t>为使需求规格说明满足要求标准，必须在最终定稿的需求规格说明传递给相关人员之前进行严格的验证。</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3841821420"/>
                  </a:ext>
                </a:extLst>
              </a:tr>
              <a:tr h="871330">
                <a:tc>
                  <a:txBody>
                    <a:bodyPr/>
                    <a:lstStyle/>
                    <a:p>
                      <a:pPr algn="ctr">
                        <a:spcAft>
                          <a:spcPts val="0"/>
                        </a:spcAft>
                      </a:pPr>
                      <a:r>
                        <a:rPr lang="zh-CN" sz="1000" kern="0">
                          <a:effectLst/>
                        </a:rPr>
                        <a:t>需求分析员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rPr>
                        <a:t>陈　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rPr>
                        <a:t>需求分析员主要负责对需求经行深入细致的调研和分析，准确理解用户和项目的功能、性能、可靠性等具体要求，将用户非形式的需求表述转化为完整的需求定义，从而确定系统必须做什么的过程。</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2703381165"/>
                  </a:ext>
                </a:extLst>
              </a:tr>
              <a:tr h="1089163">
                <a:tc>
                  <a:txBody>
                    <a:bodyPr/>
                    <a:lstStyle/>
                    <a:p>
                      <a:pPr algn="ctr">
                        <a:spcAft>
                          <a:spcPts val="0"/>
                        </a:spcAft>
                      </a:pPr>
                      <a:r>
                        <a:rPr lang="zh-CN" sz="1000" kern="0">
                          <a:effectLst/>
                        </a:rPr>
                        <a:t>项目管理员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rPr>
                        <a:t>杨　溢</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rPr>
                        <a:t>优化项目日程安排和日常管理；项目关键节点控制：指导项目小组按关键节点要求完成提交物提交，监督项目进程、组织节点评审会评审提交物的质量、提交节点评审建议；项目沟通；项目运作过程中的问题解决；项目计划、产品周期计划的制定、维护和监督。</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2443097638"/>
                  </a:ext>
                </a:extLst>
              </a:tr>
            </a:tbl>
          </a:graphicData>
        </a:graphic>
      </p:graphicFrame>
    </p:spTree>
    <p:extLst>
      <p:ext uri="{BB962C8B-B14F-4D97-AF65-F5344CB8AC3E}">
        <p14:creationId xmlns:p14="http://schemas.microsoft.com/office/powerpoint/2010/main" val="14482033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61950" y="190500"/>
            <a:ext cx="1743075" cy="1543050"/>
            <a:chOff x="361950" y="190500"/>
            <a:chExt cx="1743075" cy="1543050"/>
          </a:xfrm>
        </p:grpSpPr>
        <p:sp>
          <p:nvSpPr>
            <p:cNvPr id="4" name="椭圆 3"/>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Copyright Notice"/>
          <p:cNvSpPr/>
          <p:nvPr/>
        </p:nvSpPr>
        <p:spPr bwMode="auto">
          <a:xfrm>
            <a:off x="4647444" y="528636"/>
            <a:ext cx="3017989"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项目组织和资源</a:t>
            </a:r>
          </a:p>
        </p:txBody>
      </p:sp>
      <p:sp>
        <p:nvSpPr>
          <p:cNvPr id="10" name="TextBox 9"/>
          <p:cNvSpPr txBox="1"/>
          <p:nvPr/>
        </p:nvSpPr>
        <p:spPr>
          <a:xfrm>
            <a:off x="7212563" y="1183098"/>
            <a:ext cx="1269899" cy="461665"/>
          </a:xfrm>
          <a:prstGeom prst="rect">
            <a:avLst/>
          </a:prstGeom>
          <a:noFill/>
        </p:spPr>
        <p:txBody>
          <a:bodyPr wrap="none" rtlCol="0">
            <a:spAutoFit/>
          </a:bodyPr>
          <a:lstStyle/>
          <a:p>
            <a:r>
              <a:rPr lang="en-US" altLang="zh-CN" sz="2400" b="1" dirty="0" smtClean="0"/>
              <a:t>——OBS</a:t>
            </a:r>
            <a:endParaRPr lang="zh-CN" altLang="en-US" sz="2400" b="1" dirty="0"/>
          </a:p>
        </p:txBody>
      </p:sp>
      <p:pic>
        <p:nvPicPr>
          <p:cNvPr id="13" name="图片 12"/>
          <p:cNvPicPr/>
          <p:nvPr/>
        </p:nvPicPr>
        <p:blipFill>
          <a:blip r:embed="rId3"/>
          <a:stretch>
            <a:fillRect/>
          </a:stretch>
        </p:blipFill>
        <p:spPr>
          <a:xfrm>
            <a:off x="1110743" y="1733548"/>
            <a:ext cx="9755525" cy="5124452"/>
          </a:xfrm>
          <a:prstGeom prst="rect">
            <a:avLst/>
          </a:prstGeom>
        </p:spPr>
      </p:pic>
    </p:spTree>
    <p:extLst>
      <p:ext uri="{BB962C8B-B14F-4D97-AF65-F5344CB8AC3E}">
        <p14:creationId xmlns:p14="http://schemas.microsoft.com/office/powerpoint/2010/main" val="37290854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五边形 1"/>
          <p:cNvSpPr/>
          <p:nvPr/>
        </p:nvSpPr>
        <p:spPr>
          <a:xfrm>
            <a:off x="1110199" y="1630245"/>
            <a:ext cx="3290884" cy="3134176"/>
          </a:xfrm>
          <a:prstGeom prst="pentagon">
            <a:avLst/>
          </a:pr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548345" y="1097011"/>
            <a:ext cx="4414590" cy="4204372"/>
          </a:xfrm>
          <a:custGeom>
            <a:avLst/>
            <a:gdLst>
              <a:gd name="connsiteX0" fmla="*/ 1815747 w 3631494"/>
              <a:gd name="connsiteY0" fmla="*/ 277315 h 3458565"/>
              <a:gd name="connsiteX1" fmla="*/ 284084 w 3631494"/>
              <a:gd name="connsiteY1" fmla="*/ 1391683 h 3458565"/>
              <a:gd name="connsiteX2" fmla="*/ 869127 w 3631494"/>
              <a:gd name="connsiteY2" fmla="*/ 3194768 h 3458565"/>
              <a:gd name="connsiteX3" fmla="*/ 2762367 w 3631494"/>
              <a:gd name="connsiteY3" fmla="*/ 3194768 h 3458565"/>
              <a:gd name="connsiteX4" fmla="*/ 3347410 w 3631494"/>
              <a:gd name="connsiteY4" fmla="*/ 1391683 h 3458565"/>
              <a:gd name="connsiteX5" fmla="*/ 1815747 w 3631494"/>
              <a:gd name="connsiteY5" fmla="*/ 0 h 3458565"/>
              <a:gd name="connsiteX6" fmla="*/ 3631494 w 3631494"/>
              <a:gd name="connsiteY6" fmla="*/ 1321054 h 3458565"/>
              <a:gd name="connsiteX7" fmla="*/ 2937940 w 3631494"/>
              <a:gd name="connsiteY7" fmla="*/ 3458565 h 3458565"/>
              <a:gd name="connsiteX8" fmla="*/ 693554 w 3631494"/>
              <a:gd name="connsiteY8" fmla="*/ 3458565 h 3458565"/>
              <a:gd name="connsiteX9" fmla="*/ 0 w 3631494"/>
              <a:gd name="connsiteY9" fmla="*/ 1321054 h 345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1494" h="3458565">
                <a:moveTo>
                  <a:pt x="1815747" y="277315"/>
                </a:moveTo>
                <a:lnTo>
                  <a:pt x="284084" y="1391683"/>
                </a:lnTo>
                <a:lnTo>
                  <a:pt x="869127" y="3194768"/>
                </a:lnTo>
                <a:lnTo>
                  <a:pt x="2762367" y="3194768"/>
                </a:lnTo>
                <a:lnTo>
                  <a:pt x="3347410" y="1391683"/>
                </a:lnTo>
                <a:close/>
                <a:moveTo>
                  <a:pt x="1815747" y="0"/>
                </a:moveTo>
                <a:lnTo>
                  <a:pt x="3631494" y="1321054"/>
                </a:lnTo>
                <a:lnTo>
                  <a:pt x="2937940" y="3458565"/>
                </a:lnTo>
                <a:lnTo>
                  <a:pt x="693554" y="3458565"/>
                </a:lnTo>
                <a:lnTo>
                  <a:pt x="0" y="1321054"/>
                </a:lnTo>
                <a:close/>
              </a:path>
            </a:pathLst>
          </a:cu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29466" y="2674334"/>
            <a:ext cx="2452347" cy="1446550"/>
          </a:xfrm>
          <a:prstGeom prst="rect">
            <a:avLst/>
          </a:prstGeom>
          <a:noFill/>
        </p:spPr>
        <p:txBody>
          <a:bodyPr wrap="square" rtlCol="0">
            <a:spAutoFit/>
          </a:bodyPr>
          <a:lstStyle/>
          <a:p>
            <a:pPr algn="ctr"/>
            <a:r>
              <a:rPr lang="zh-CN" altLang="en-US" sz="4400" b="1" dirty="0"/>
              <a:t>项目可行性分析</a:t>
            </a:r>
          </a:p>
        </p:txBody>
      </p:sp>
      <p:sp>
        <p:nvSpPr>
          <p:cNvPr id="7" name="正五边形 6"/>
          <p:cNvSpPr/>
          <p:nvPr/>
        </p:nvSpPr>
        <p:spPr>
          <a:xfrm>
            <a:off x="3986132" y="1450820"/>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solidFill>
                  <a:schemeClr val="tx1"/>
                </a:solidFill>
              </a:rPr>
              <a:t>2</a:t>
            </a:r>
            <a:endParaRPr lang="zh-CN" altLang="en-US" sz="4400" b="1" dirty="0">
              <a:solidFill>
                <a:schemeClr val="tx1"/>
              </a:solidFill>
            </a:endParaRPr>
          </a:p>
        </p:txBody>
      </p:sp>
      <p:cxnSp>
        <p:nvCxnSpPr>
          <p:cNvPr id="20" name="直接连接符 19"/>
          <p:cNvCxnSpPr>
            <a:endCxn id="31" idx="0"/>
          </p:cNvCxnSpPr>
          <p:nvPr/>
        </p:nvCxnSpPr>
        <p:spPr>
          <a:xfrm>
            <a:off x="7119257" y="1222310"/>
            <a:ext cx="0" cy="3714628"/>
          </a:xfrm>
          <a:prstGeom prst="line">
            <a:avLst/>
          </a:prstGeom>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7066974" y="1222309"/>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7641772" y="1095959"/>
            <a:ext cx="3124573"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2.1-</a:t>
            </a:r>
            <a:r>
              <a:rPr lang="zh-CN" altLang="en-US" sz="2400" dirty="0" smtClean="0">
                <a:latin typeface="华文行楷" pitchFamily="2" charset="-122"/>
                <a:ea typeface="华文行楷" pitchFamily="2" charset="-122"/>
              </a:rPr>
              <a:t>可行性分析的前提</a:t>
            </a:r>
            <a:endParaRPr lang="zh-CN" altLang="en-US" sz="2400" dirty="0">
              <a:latin typeface="华文行楷" pitchFamily="2" charset="-122"/>
              <a:ea typeface="华文行楷" pitchFamily="2" charset="-122"/>
            </a:endParaRPr>
          </a:p>
        </p:txBody>
      </p:sp>
      <p:sp>
        <p:nvSpPr>
          <p:cNvPr id="23" name="椭圆 22"/>
          <p:cNvSpPr/>
          <p:nvPr/>
        </p:nvSpPr>
        <p:spPr>
          <a:xfrm>
            <a:off x="7066974" y="1953206"/>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7641772" y="1780689"/>
            <a:ext cx="2252540"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2.2-</a:t>
            </a:r>
            <a:r>
              <a:rPr lang="zh-CN" altLang="en-US" sz="2400" dirty="0" smtClean="0">
                <a:latin typeface="华文行楷" pitchFamily="2" charset="-122"/>
                <a:ea typeface="华文行楷" pitchFamily="2" charset="-122"/>
              </a:rPr>
              <a:t>可选择方案</a:t>
            </a:r>
            <a:endParaRPr lang="zh-CN" altLang="en-US" sz="2400" dirty="0">
              <a:latin typeface="华文行楷" pitchFamily="2" charset="-122"/>
              <a:ea typeface="华文行楷" pitchFamily="2" charset="-122"/>
            </a:endParaRPr>
          </a:p>
        </p:txBody>
      </p:sp>
      <p:sp>
        <p:nvSpPr>
          <p:cNvPr id="25" name="椭圆 24"/>
          <p:cNvSpPr/>
          <p:nvPr/>
        </p:nvSpPr>
        <p:spPr>
          <a:xfrm>
            <a:off x="7066974" y="2684104"/>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7641772" y="2511587"/>
            <a:ext cx="2274982"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2.3-</a:t>
            </a:r>
            <a:r>
              <a:rPr lang="zh-CN" altLang="en-US" sz="2400" dirty="0" smtClean="0">
                <a:latin typeface="华文行楷" pitchFamily="2" charset="-122"/>
                <a:ea typeface="华文行楷" pitchFamily="2" charset="-122"/>
              </a:rPr>
              <a:t>所建议方案</a:t>
            </a:r>
            <a:endParaRPr lang="zh-CN" altLang="en-US" sz="2400" dirty="0">
              <a:latin typeface="华文行楷" pitchFamily="2" charset="-122"/>
              <a:ea typeface="华文行楷" pitchFamily="2" charset="-122"/>
            </a:endParaRPr>
          </a:p>
        </p:txBody>
      </p:sp>
      <p:sp>
        <p:nvSpPr>
          <p:cNvPr id="27" name="椭圆 26"/>
          <p:cNvSpPr/>
          <p:nvPr/>
        </p:nvSpPr>
        <p:spPr>
          <a:xfrm>
            <a:off x="7060941" y="3397609"/>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7641772" y="3225092"/>
            <a:ext cx="2249334"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2.4-</a:t>
            </a:r>
            <a:r>
              <a:rPr lang="zh-CN" altLang="en-US" sz="2400" dirty="0" smtClean="0">
                <a:latin typeface="华文行楷" pitchFamily="2" charset="-122"/>
                <a:ea typeface="华文行楷" pitchFamily="2" charset="-122"/>
              </a:rPr>
              <a:t>可行性分析</a:t>
            </a:r>
            <a:endParaRPr lang="zh-CN" altLang="en-US" sz="2400" dirty="0">
              <a:latin typeface="华文行楷" pitchFamily="2" charset="-122"/>
              <a:ea typeface="华文行楷" pitchFamily="2" charset="-122"/>
            </a:endParaRPr>
          </a:p>
        </p:txBody>
      </p:sp>
      <p:sp>
        <p:nvSpPr>
          <p:cNvPr id="29" name="椭圆 28"/>
          <p:cNvSpPr/>
          <p:nvPr/>
        </p:nvSpPr>
        <p:spPr>
          <a:xfrm>
            <a:off x="7060940" y="4186789"/>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7641771" y="4014272"/>
            <a:ext cx="1941557"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2.5-</a:t>
            </a:r>
            <a:r>
              <a:rPr lang="zh-CN" altLang="en-US" sz="2400" dirty="0" smtClean="0">
                <a:latin typeface="华文行楷" pitchFamily="2" charset="-122"/>
                <a:ea typeface="华文行楷" pitchFamily="2" charset="-122"/>
              </a:rPr>
              <a:t>其他问题</a:t>
            </a:r>
            <a:endParaRPr lang="zh-CN" altLang="en-US" sz="2400" dirty="0">
              <a:latin typeface="华文行楷" pitchFamily="2" charset="-122"/>
              <a:ea typeface="华文行楷" pitchFamily="2" charset="-122"/>
            </a:endParaRPr>
          </a:p>
        </p:txBody>
      </p:sp>
      <p:sp>
        <p:nvSpPr>
          <p:cNvPr id="31" name="椭圆 30"/>
          <p:cNvSpPr/>
          <p:nvPr/>
        </p:nvSpPr>
        <p:spPr>
          <a:xfrm>
            <a:off x="7060941" y="4936938"/>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TextBox 31"/>
          <p:cNvSpPr txBox="1"/>
          <p:nvPr/>
        </p:nvSpPr>
        <p:spPr>
          <a:xfrm>
            <a:off x="7641772" y="4764421"/>
            <a:ext cx="1938351"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2.6-</a:t>
            </a:r>
            <a:r>
              <a:rPr lang="zh-CN" altLang="en-US" sz="2400" dirty="0" smtClean="0">
                <a:latin typeface="华文行楷" pitchFamily="2" charset="-122"/>
                <a:ea typeface="华文行楷" pitchFamily="2" charset="-122"/>
              </a:rPr>
              <a:t>分析结论</a:t>
            </a:r>
            <a:endParaRPr lang="zh-CN" altLang="en-US" sz="2400" dirty="0">
              <a:latin typeface="华文行楷" pitchFamily="2" charset="-122"/>
              <a:ea typeface="华文行楷"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61950" y="190500"/>
            <a:ext cx="1743075" cy="1543050"/>
            <a:chOff x="361950" y="190500"/>
            <a:chExt cx="1743075" cy="1543050"/>
          </a:xfrm>
        </p:grpSpPr>
        <p:sp>
          <p:nvSpPr>
            <p:cNvPr id="4" name="椭圆 3"/>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Copyright Notice"/>
          <p:cNvSpPr/>
          <p:nvPr/>
        </p:nvSpPr>
        <p:spPr bwMode="auto">
          <a:xfrm>
            <a:off x="4647444" y="528636"/>
            <a:ext cx="3017989"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项目组织和资源</a:t>
            </a:r>
          </a:p>
        </p:txBody>
      </p:sp>
      <p:sp>
        <p:nvSpPr>
          <p:cNvPr id="10" name="TextBox 9"/>
          <p:cNvSpPr txBox="1"/>
          <p:nvPr/>
        </p:nvSpPr>
        <p:spPr>
          <a:xfrm>
            <a:off x="7212563" y="1183098"/>
            <a:ext cx="2366482" cy="461665"/>
          </a:xfrm>
          <a:prstGeom prst="rect">
            <a:avLst/>
          </a:prstGeom>
          <a:noFill/>
        </p:spPr>
        <p:txBody>
          <a:bodyPr wrap="none" rtlCol="0">
            <a:spAutoFit/>
          </a:bodyPr>
          <a:lstStyle/>
          <a:p>
            <a:r>
              <a:rPr lang="en-US" altLang="zh-CN" sz="2400" b="1" dirty="0" smtClean="0"/>
              <a:t>——</a:t>
            </a:r>
            <a:r>
              <a:rPr lang="zh-CN" altLang="en-US" sz="2400" b="1" dirty="0" smtClean="0"/>
              <a:t>软硬件要求</a:t>
            </a:r>
            <a:endParaRPr lang="zh-CN" altLang="en-US" sz="2400" b="1" dirty="0"/>
          </a:p>
        </p:txBody>
      </p:sp>
      <p:graphicFrame>
        <p:nvGraphicFramePr>
          <p:cNvPr id="2" name="表格 1"/>
          <p:cNvGraphicFramePr>
            <a:graphicFrameLocks noGrp="1"/>
          </p:cNvGraphicFramePr>
          <p:nvPr>
            <p:extLst>
              <p:ext uri="{D42A27DB-BD31-4B8C-83A1-F6EECF244321}">
                <p14:modId xmlns:p14="http://schemas.microsoft.com/office/powerpoint/2010/main" val="4085201530"/>
              </p:ext>
            </p:extLst>
          </p:nvPr>
        </p:nvGraphicFramePr>
        <p:xfrm>
          <a:off x="2350374" y="2476868"/>
          <a:ext cx="7612127" cy="1718995"/>
        </p:xfrm>
        <a:graphic>
          <a:graphicData uri="http://schemas.openxmlformats.org/drawingml/2006/table">
            <a:tbl>
              <a:tblPr firstRow="1" firstCol="1" bandRow="1">
                <a:tableStyleId>{5C22544A-7EE6-4342-B048-85BDC9FD1C3A}</a:tableStyleId>
              </a:tblPr>
              <a:tblGrid>
                <a:gridCol w="2122320">
                  <a:extLst>
                    <a:ext uri="{9D8B030D-6E8A-4147-A177-3AD203B41FA5}">
                      <a16:colId xmlns:a16="http://schemas.microsoft.com/office/drawing/2014/main" xmlns="" val="868028854"/>
                    </a:ext>
                  </a:extLst>
                </a:gridCol>
                <a:gridCol w="5489807">
                  <a:extLst>
                    <a:ext uri="{9D8B030D-6E8A-4147-A177-3AD203B41FA5}">
                      <a16:colId xmlns:a16="http://schemas.microsoft.com/office/drawing/2014/main" xmlns="" val="393624304"/>
                    </a:ext>
                  </a:extLst>
                </a:gridCol>
              </a:tblGrid>
              <a:tr h="343799">
                <a:tc>
                  <a:txBody>
                    <a:bodyPr/>
                    <a:lstStyle/>
                    <a:p>
                      <a:pPr algn="ctr">
                        <a:spcAft>
                          <a:spcPts val="0"/>
                        </a:spcAft>
                      </a:pPr>
                      <a:r>
                        <a:rPr lang="zh-CN" sz="1800" kern="0">
                          <a:effectLst/>
                        </a:rPr>
                        <a:t>硬件名称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最低要求</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3533586589"/>
                  </a:ext>
                </a:extLst>
              </a:tr>
              <a:tr h="343799">
                <a:tc>
                  <a:txBody>
                    <a:bodyPr/>
                    <a:lstStyle/>
                    <a:p>
                      <a:pPr algn="ctr">
                        <a:spcAft>
                          <a:spcPts val="0"/>
                        </a:spcAft>
                      </a:pPr>
                      <a:r>
                        <a:rPr lang="en-US" sz="1800" kern="0">
                          <a:effectLst/>
                        </a:rPr>
                        <a:t>CPU</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64</a:t>
                      </a:r>
                      <a:r>
                        <a:rPr lang="zh-CN" sz="1800" kern="0">
                          <a:effectLst/>
                        </a:rPr>
                        <a:t>位双核以上处理器（</a:t>
                      </a:r>
                      <a:r>
                        <a:rPr lang="en-US" sz="1800" kern="0">
                          <a:effectLst/>
                        </a:rPr>
                        <a:t>1Ghz</a:t>
                      </a:r>
                      <a:r>
                        <a:rPr lang="zh-CN" sz="1800" kern="0">
                          <a:effectLst/>
                        </a:rPr>
                        <a:t>及以上）</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205536780"/>
                  </a:ext>
                </a:extLst>
              </a:tr>
              <a:tr h="343799">
                <a:tc>
                  <a:txBody>
                    <a:bodyPr/>
                    <a:lstStyle/>
                    <a:p>
                      <a:pPr algn="ctr">
                        <a:spcAft>
                          <a:spcPts val="0"/>
                        </a:spcAft>
                      </a:pPr>
                      <a:r>
                        <a:rPr lang="zh-CN" sz="1800" kern="0">
                          <a:effectLst/>
                        </a:rPr>
                        <a:t>内存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2G DDR2</a:t>
                      </a:r>
                      <a:r>
                        <a:rPr lang="zh-CN" sz="1800" kern="0">
                          <a:effectLst/>
                        </a:rPr>
                        <a:t>及以上</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2848243982"/>
                  </a:ext>
                </a:extLst>
              </a:tr>
              <a:tr h="343799">
                <a:tc>
                  <a:txBody>
                    <a:bodyPr/>
                    <a:lstStyle/>
                    <a:p>
                      <a:pPr algn="ctr">
                        <a:spcAft>
                          <a:spcPts val="0"/>
                        </a:spcAft>
                      </a:pPr>
                      <a:r>
                        <a:rPr lang="zh-CN" sz="1800" kern="0">
                          <a:effectLst/>
                        </a:rPr>
                        <a:t>硬盘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20GB</a:t>
                      </a:r>
                      <a:r>
                        <a:rPr lang="zh-CN" sz="1800" kern="0">
                          <a:effectLst/>
                        </a:rPr>
                        <a:t>可用硬盘及以上</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43238364"/>
                  </a:ext>
                </a:extLst>
              </a:tr>
              <a:tr h="343799">
                <a:tc>
                  <a:txBody>
                    <a:bodyPr/>
                    <a:lstStyle/>
                    <a:p>
                      <a:pPr algn="ctr">
                        <a:spcAft>
                          <a:spcPts val="0"/>
                        </a:spcAft>
                      </a:pPr>
                      <a:r>
                        <a:rPr lang="zh-CN" sz="1800" kern="0">
                          <a:effectLst/>
                        </a:rPr>
                        <a:t>显卡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dirty="0">
                          <a:effectLst/>
                        </a:rPr>
                        <a:t>集成显卡</a:t>
                      </a:r>
                      <a:r>
                        <a:rPr lang="en-US" sz="1800" kern="0" dirty="0">
                          <a:effectLst/>
                        </a:rPr>
                        <a:t>64MB</a:t>
                      </a:r>
                      <a:r>
                        <a:rPr lang="zh-CN" sz="1800" kern="0" dirty="0">
                          <a:effectLst/>
                        </a:rPr>
                        <a:t>以上，</a:t>
                      </a:r>
                      <a:r>
                        <a:rPr lang="en-US" sz="1800" kern="0" dirty="0">
                          <a:effectLst/>
                        </a:rPr>
                        <a:t>128MB</a:t>
                      </a:r>
                      <a:r>
                        <a:rPr lang="zh-CN" sz="1800" kern="0" dirty="0">
                          <a:effectLst/>
                        </a:rPr>
                        <a:t>为打开</a:t>
                      </a:r>
                      <a:r>
                        <a:rPr lang="en-US" sz="1800" kern="0" dirty="0">
                          <a:effectLst/>
                        </a:rPr>
                        <a:t>AERO</a:t>
                      </a:r>
                      <a:r>
                        <a:rPr lang="zh-CN" sz="1800" kern="0" dirty="0">
                          <a:effectLst/>
                        </a:rPr>
                        <a:t>的最低配置</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3836999040"/>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3061119341"/>
              </p:ext>
            </p:extLst>
          </p:nvPr>
        </p:nvGraphicFramePr>
        <p:xfrm>
          <a:off x="2350373" y="4563547"/>
          <a:ext cx="7612127" cy="2194560"/>
        </p:xfrm>
        <a:graphic>
          <a:graphicData uri="http://schemas.openxmlformats.org/drawingml/2006/table">
            <a:tbl>
              <a:tblPr firstRow="1" firstCol="1" bandRow="1">
                <a:tableStyleId>{5C22544A-7EE6-4342-B048-85BDC9FD1C3A}</a:tableStyleId>
              </a:tblPr>
              <a:tblGrid>
                <a:gridCol w="2122320">
                  <a:extLst>
                    <a:ext uri="{9D8B030D-6E8A-4147-A177-3AD203B41FA5}">
                      <a16:colId xmlns:a16="http://schemas.microsoft.com/office/drawing/2014/main" xmlns="" val="3628082253"/>
                    </a:ext>
                  </a:extLst>
                </a:gridCol>
                <a:gridCol w="5489807">
                  <a:extLst>
                    <a:ext uri="{9D8B030D-6E8A-4147-A177-3AD203B41FA5}">
                      <a16:colId xmlns:a16="http://schemas.microsoft.com/office/drawing/2014/main" xmlns="" val="4081094193"/>
                    </a:ext>
                  </a:extLst>
                </a:gridCol>
              </a:tblGrid>
              <a:tr h="218560">
                <a:tc>
                  <a:txBody>
                    <a:bodyPr/>
                    <a:lstStyle/>
                    <a:p>
                      <a:pPr algn="ctr">
                        <a:spcAft>
                          <a:spcPts val="0"/>
                        </a:spcAft>
                      </a:pPr>
                      <a:r>
                        <a:rPr lang="zh-CN" sz="1800" kern="0">
                          <a:effectLst/>
                        </a:rPr>
                        <a:t>软件名称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0">
                          <a:effectLst/>
                        </a:rPr>
                        <a:t>版本要求</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709414172"/>
                  </a:ext>
                </a:extLst>
              </a:tr>
              <a:tr h="218560">
                <a:tc>
                  <a:txBody>
                    <a:bodyPr/>
                    <a:lstStyle/>
                    <a:p>
                      <a:pPr algn="ctr">
                        <a:spcAft>
                          <a:spcPts val="0"/>
                        </a:spcAft>
                      </a:pPr>
                      <a:r>
                        <a:rPr lang="en-US" sz="1800" kern="0">
                          <a:effectLst/>
                        </a:rPr>
                        <a:t>Windows</a:t>
                      </a:r>
                      <a:r>
                        <a:rPr lang="zh-CN" sz="1800" kern="0">
                          <a:effectLst/>
                        </a:rPr>
                        <a:t>操作系统</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rPr>
                        <a:t>Windows 7(64</a:t>
                      </a:r>
                      <a:r>
                        <a:rPr lang="zh-CN" sz="1800" kern="0">
                          <a:effectLst/>
                        </a:rPr>
                        <a:t>位</a:t>
                      </a:r>
                      <a:r>
                        <a:rPr lang="en-US" sz="1800" kern="0">
                          <a:effectLst/>
                        </a:rPr>
                        <a:t>)</a:t>
                      </a:r>
                      <a:r>
                        <a:rPr lang="zh-CN" sz="1800" kern="0">
                          <a:effectLst/>
                        </a:rPr>
                        <a:t>或以上版本</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659820067"/>
                  </a:ext>
                </a:extLst>
              </a:tr>
              <a:tr h="218560">
                <a:tc>
                  <a:txBody>
                    <a:bodyPr/>
                    <a:lstStyle/>
                    <a:p>
                      <a:pPr algn="ctr">
                        <a:spcAft>
                          <a:spcPts val="0"/>
                        </a:spcAft>
                      </a:pPr>
                      <a:r>
                        <a:rPr lang="en-US" sz="1800" kern="0">
                          <a:effectLst/>
                        </a:rPr>
                        <a:t>Telelogic Doors</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rPr>
                        <a:t>8.0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833893732"/>
                  </a:ext>
                </a:extLst>
              </a:tr>
              <a:tr h="218560">
                <a:tc>
                  <a:txBody>
                    <a:bodyPr/>
                    <a:lstStyle/>
                    <a:p>
                      <a:pPr algn="ctr">
                        <a:spcAft>
                          <a:spcPts val="0"/>
                        </a:spcAft>
                      </a:pPr>
                      <a:r>
                        <a:rPr lang="en-US" sz="1800" kern="0">
                          <a:effectLst/>
                        </a:rPr>
                        <a:t>Microsoft Office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rPr>
                        <a:t>2010</a:t>
                      </a:r>
                      <a:r>
                        <a:rPr lang="zh-CN" sz="1800" kern="0">
                          <a:effectLst/>
                        </a:rPr>
                        <a:t>版</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885472912"/>
                  </a:ext>
                </a:extLst>
              </a:tr>
              <a:tr h="218560">
                <a:tc>
                  <a:txBody>
                    <a:bodyPr/>
                    <a:lstStyle/>
                    <a:p>
                      <a:pPr algn="ctr">
                        <a:spcAft>
                          <a:spcPts val="0"/>
                        </a:spcAft>
                      </a:pPr>
                      <a:r>
                        <a:rPr lang="en-US" sz="1800" kern="0">
                          <a:effectLst/>
                        </a:rPr>
                        <a:t>ProcessOn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0">
                          <a:effectLst/>
                        </a:rPr>
                        <a:t>网页在线更新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057392777"/>
                  </a:ext>
                </a:extLst>
              </a:tr>
              <a:tr h="218560">
                <a:tc>
                  <a:txBody>
                    <a:bodyPr/>
                    <a:lstStyle/>
                    <a:p>
                      <a:pPr algn="ctr">
                        <a:spcAft>
                          <a:spcPts val="0"/>
                        </a:spcAft>
                      </a:pPr>
                      <a:r>
                        <a:rPr lang="en-US" sz="1800" kern="0">
                          <a:effectLst/>
                        </a:rPr>
                        <a:t>Axure RP</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rPr>
                        <a:t>8.0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533348548"/>
                  </a:ext>
                </a:extLst>
              </a:tr>
              <a:tr h="218560">
                <a:tc>
                  <a:txBody>
                    <a:bodyPr/>
                    <a:lstStyle/>
                    <a:p>
                      <a:pPr algn="ctr">
                        <a:spcAft>
                          <a:spcPts val="0"/>
                        </a:spcAft>
                      </a:pPr>
                      <a:r>
                        <a:rPr lang="en-US" sz="1800" kern="0">
                          <a:effectLst/>
                        </a:rPr>
                        <a:t>Microsoft Project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rPr>
                        <a:t>2016</a:t>
                      </a:r>
                      <a:r>
                        <a:rPr lang="zh-CN" sz="1800" kern="0">
                          <a:effectLst/>
                        </a:rPr>
                        <a:t>版</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125580044"/>
                  </a:ext>
                </a:extLst>
              </a:tr>
              <a:tr h="218560">
                <a:tc>
                  <a:txBody>
                    <a:bodyPr/>
                    <a:lstStyle/>
                    <a:p>
                      <a:pPr algn="ctr">
                        <a:spcAft>
                          <a:spcPts val="0"/>
                        </a:spcAft>
                      </a:pPr>
                      <a:r>
                        <a:rPr lang="en-US" sz="1800" kern="0">
                          <a:effectLst/>
                        </a:rPr>
                        <a:t>Git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0" dirty="0">
                          <a:effectLst/>
                        </a:rPr>
                        <a:t>网页在线</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661124355"/>
                  </a:ext>
                </a:extLst>
              </a:tr>
            </a:tbl>
          </a:graphicData>
        </a:graphic>
      </p:graphicFrame>
    </p:spTree>
    <p:extLst>
      <p:ext uri="{BB962C8B-B14F-4D97-AF65-F5344CB8AC3E}">
        <p14:creationId xmlns:p14="http://schemas.microsoft.com/office/powerpoint/2010/main" val="89367517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五边形 1"/>
          <p:cNvSpPr/>
          <p:nvPr/>
        </p:nvSpPr>
        <p:spPr>
          <a:xfrm>
            <a:off x="979570" y="1600658"/>
            <a:ext cx="3290884" cy="3134176"/>
          </a:xfrm>
          <a:prstGeom prst="pentagon">
            <a:avLst/>
          </a:pr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417717" y="1065557"/>
            <a:ext cx="4414590" cy="4204372"/>
          </a:xfrm>
          <a:custGeom>
            <a:avLst/>
            <a:gdLst>
              <a:gd name="connsiteX0" fmla="*/ 1815747 w 3631494"/>
              <a:gd name="connsiteY0" fmla="*/ 277315 h 3458565"/>
              <a:gd name="connsiteX1" fmla="*/ 284084 w 3631494"/>
              <a:gd name="connsiteY1" fmla="*/ 1391683 h 3458565"/>
              <a:gd name="connsiteX2" fmla="*/ 869127 w 3631494"/>
              <a:gd name="connsiteY2" fmla="*/ 3194768 h 3458565"/>
              <a:gd name="connsiteX3" fmla="*/ 2762367 w 3631494"/>
              <a:gd name="connsiteY3" fmla="*/ 3194768 h 3458565"/>
              <a:gd name="connsiteX4" fmla="*/ 3347410 w 3631494"/>
              <a:gd name="connsiteY4" fmla="*/ 1391683 h 3458565"/>
              <a:gd name="connsiteX5" fmla="*/ 1815747 w 3631494"/>
              <a:gd name="connsiteY5" fmla="*/ 0 h 3458565"/>
              <a:gd name="connsiteX6" fmla="*/ 3631494 w 3631494"/>
              <a:gd name="connsiteY6" fmla="*/ 1321054 h 3458565"/>
              <a:gd name="connsiteX7" fmla="*/ 2937940 w 3631494"/>
              <a:gd name="connsiteY7" fmla="*/ 3458565 h 3458565"/>
              <a:gd name="connsiteX8" fmla="*/ 693554 w 3631494"/>
              <a:gd name="connsiteY8" fmla="*/ 3458565 h 3458565"/>
              <a:gd name="connsiteX9" fmla="*/ 0 w 3631494"/>
              <a:gd name="connsiteY9" fmla="*/ 1321054 h 345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1494" h="3458565">
                <a:moveTo>
                  <a:pt x="1815747" y="277315"/>
                </a:moveTo>
                <a:lnTo>
                  <a:pt x="284084" y="1391683"/>
                </a:lnTo>
                <a:lnTo>
                  <a:pt x="869127" y="3194768"/>
                </a:lnTo>
                <a:lnTo>
                  <a:pt x="2762367" y="3194768"/>
                </a:lnTo>
                <a:lnTo>
                  <a:pt x="3347410" y="1391683"/>
                </a:lnTo>
                <a:close/>
                <a:moveTo>
                  <a:pt x="1815747" y="0"/>
                </a:moveTo>
                <a:lnTo>
                  <a:pt x="3631494" y="1321054"/>
                </a:lnTo>
                <a:lnTo>
                  <a:pt x="2937940" y="3458565"/>
                </a:lnTo>
                <a:lnTo>
                  <a:pt x="693554" y="3458565"/>
                </a:lnTo>
                <a:lnTo>
                  <a:pt x="0" y="1321054"/>
                </a:lnTo>
                <a:close/>
              </a:path>
            </a:pathLst>
          </a:cu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84697" y="3038283"/>
            <a:ext cx="2080629" cy="646331"/>
          </a:xfrm>
          <a:prstGeom prst="rect">
            <a:avLst/>
          </a:prstGeom>
          <a:noFill/>
        </p:spPr>
        <p:txBody>
          <a:bodyPr wrap="square" rtlCol="0">
            <a:spAutoFit/>
          </a:bodyPr>
          <a:lstStyle/>
          <a:p>
            <a:pPr algn="ctr"/>
            <a:r>
              <a:rPr lang="zh-CN" altLang="en-US" sz="3600" b="1" dirty="0" smtClean="0"/>
              <a:t>培训</a:t>
            </a:r>
            <a:endParaRPr lang="zh-CN" altLang="en-US" sz="3600" b="1" dirty="0"/>
          </a:p>
        </p:txBody>
      </p:sp>
      <p:sp>
        <p:nvSpPr>
          <p:cNvPr id="7" name="正五边形 6"/>
          <p:cNvSpPr/>
          <p:nvPr/>
        </p:nvSpPr>
        <p:spPr>
          <a:xfrm>
            <a:off x="3855503" y="1421233"/>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solidFill>
                  <a:schemeClr val="tx1"/>
                </a:solidFill>
              </a:rPr>
              <a:t>8</a:t>
            </a:r>
            <a:endParaRPr lang="zh-CN" altLang="en-US" sz="4400" b="1" dirty="0">
              <a:solidFill>
                <a:schemeClr val="tx1"/>
              </a:solidFill>
            </a:endParaRPr>
          </a:p>
        </p:txBody>
      </p:sp>
      <p:grpSp>
        <p:nvGrpSpPr>
          <p:cNvPr id="33" name="组合 32"/>
          <p:cNvGrpSpPr/>
          <p:nvPr/>
        </p:nvGrpSpPr>
        <p:grpSpPr>
          <a:xfrm>
            <a:off x="7078697" y="1095959"/>
            <a:ext cx="3397628" cy="4184161"/>
            <a:chOff x="7060941" y="1095959"/>
            <a:chExt cx="3397628" cy="4184161"/>
          </a:xfrm>
        </p:grpSpPr>
        <p:cxnSp>
          <p:nvCxnSpPr>
            <p:cNvPr id="20" name="直接连接符 19"/>
            <p:cNvCxnSpPr>
              <a:endCxn id="29" idx="0"/>
            </p:cNvCxnSpPr>
            <p:nvPr/>
          </p:nvCxnSpPr>
          <p:spPr>
            <a:xfrm>
              <a:off x="7119257" y="1222310"/>
              <a:ext cx="17122" cy="4057810"/>
            </a:xfrm>
            <a:prstGeom prst="line">
              <a:avLst/>
            </a:prstGeom>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7066974" y="1222309"/>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7641772" y="1095959"/>
              <a:ext cx="2816797"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8.1-</a:t>
              </a:r>
              <a:r>
                <a:rPr lang="zh-CN" altLang="en-US" sz="2400" dirty="0">
                  <a:latin typeface="华文行楷" pitchFamily="2" charset="-122"/>
                  <a:ea typeface="华文行楷" pitchFamily="2" charset="-122"/>
                </a:rPr>
                <a:t>项目的技术要求</a:t>
              </a:r>
            </a:p>
          </p:txBody>
        </p:sp>
        <p:sp>
          <p:nvSpPr>
            <p:cNvPr id="23" name="椭圆 22"/>
            <p:cNvSpPr/>
            <p:nvPr/>
          </p:nvSpPr>
          <p:spPr>
            <a:xfrm>
              <a:off x="7066974" y="1953206"/>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7641772" y="1780689"/>
              <a:ext cx="1983235"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8.2-</a:t>
              </a:r>
              <a:r>
                <a:rPr lang="zh-CN" altLang="en-US" sz="2400" dirty="0" smtClean="0">
                  <a:latin typeface="华文行楷" pitchFamily="2" charset="-122"/>
                  <a:ea typeface="华文行楷" pitchFamily="2" charset="-122"/>
                </a:rPr>
                <a:t>培训</a:t>
              </a:r>
              <a:r>
                <a:rPr lang="zh-CN" altLang="en-US" sz="2400" dirty="0">
                  <a:latin typeface="华文行楷" pitchFamily="2" charset="-122"/>
                  <a:ea typeface="华文行楷" pitchFamily="2" charset="-122"/>
                </a:rPr>
                <a:t>原因</a:t>
              </a:r>
            </a:p>
          </p:txBody>
        </p:sp>
        <p:sp>
          <p:nvSpPr>
            <p:cNvPr id="25" name="椭圆 24"/>
            <p:cNvSpPr/>
            <p:nvPr/>
          </p:nvSpPr>
          <p:spPr>
            <a:xfrm>
              <a:off x="7066974" y="2684104"/>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7641772" y="2511587"/>
              <a:ext cx="1989647"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8.3-</a:t>
              </a:r>
              <a:r>
                <a:rPr lang="zh-CN" altLang="en-US" sz="2400" dirty="0" smtClean="0">
                  <a:latin typeface="华文行楷" pitchFamily="2" charset="-122"/>
                  <a:ea typeface="华文行楷" pitchFamily="2" charset="-122"/>
                </a:rPr>
                <a:t>培训目标</a:t>
              </a:r>
              <a:endParaRPr lang="zh-CN" altLang="en-US" sz="2400" dirty="0">
                <a:latin typeface="华文行楷" pitchFamily="2" charset="-122"/>
                <a:ea typeface="华文行楷" pitchFamily="2" charset="-122"/>
              </a:endParaRPr>
            </a:p>
          </p:txBody>
        </p:sp>
        <p:sp>
          <p:nvSpPr>
            <p:cNvPr id="27" name="椭圆 26"/>
            <p:cNvSpPr/>
            <p:nvPr/>
          </p:nvSpPr>
          <p:spPr>
            <a:xfrm>
              <a:off x="7060941" y="3397609"/>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7641772" y="3225092"/>
              <a:ext cx="1941557"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8.4-</a:t>
              </a:r>
              <a:r>
                <a:rPr lang="zh-CN" altLang="en-US" sz="2400" dirty="0">
                  <a:latin typeface="华文行楷" pitchFamily="2" charset="-122"/>
                  <a:ea typeface="华文行楷" pitchFamily="2" charset="-122"/>
                </a:rPr>
                <a:t>培训原则</a:t>
              </a:r>
            </a:p>
          </p:txBody>
        </p:sp>
      </p:grpSp>
      <p:sp>
        <p:nvSpPr>
          <p:cNvPr id="30" name="TextBox 27"/>
          <p:cNvSpPr txBox="1"/>
          <p:nvPr/>
        </p:nvSpPr>
        <p:spPr>
          <a:xfrm>
            <a:off x="7659528" y="3938597"/>
            <a:ext cx="1963999"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8.5-</a:t>
            </a:r>
            <a:r>
              <a:rPr lang="zh-CN" altLang="en-US" sz="2400" dirty="0">
                <a:latin typeface="华文行楷" pitchFamily="2" charset="-122"/>
                <a:ea typeface="华文行楷" pitchFamily="2" charset="-122"/>
              </a:rPr>
              <a:t>培训需求</a:t>
            </a:r>
          </a:p>
        </p:txBody>
      </p:sp>
      <p:sp>
        <p:nvSpPr>
          <p:cNvPr id="32" name="椭圆 31"/>
          <p:cNvSpPr/>
          <p:nvPr/>
        </p:nvSpPr>
        <p:spPr>
          <a:xfrm>
            <a:off x="7095819" y="4741565"/>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7095819" y="4169429"/>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27"/>
          <p:cNvSpPr txBox="1"/>
          <p:nvPr/>
        </p:nvSpPr>
        <p:spPr>
          <a:xfrm>
            <a:off x="7659528" y="4569048"/>
            <a:ext cx="1960793"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8.6-</a:t>
            </a:r>
            <a:r>
              <a:rPr lang="zh-CN" altLang="en-US" sz="2400" dirty="0">
                <a:latin typeface="华文行楷" pitchFamily="2" charset="-122"/>
                <a:ea typeface="华文行楷" pitchFamily="2" charset="-122"/>
              </a:rPr>
              <a:t>培训对象</a:t>
            </a:r>
          </a:p>
        </p:txBody>
      </p:sp>
      <p:sp>
        <p:nvSpPr>
          <p:cNvPr id="29" name="椭圆 28"/>
          <p:cNvSpPr/>
          <p:nvPr/>
        </p:nvSpPr>
        <p:spPr>
          <a:xfrm>
            <a:off x="7095819" y="5280120"/>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27"/>
          <p:cNvSpPr txBox="1"/>
          <p:nvPr/>
        </p:nvSpPr>
        <p:spPr>
          <a:xfrm>
            <a:off x="7659527" y="5107603"/>
            <a:ext cx="1960793"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8.7-</a:t>
            </a:r>
            <a:r>
              <a:rPr lang="zh-CN" altLang="en-US" sz="2400" dirty="0">
                <a:latin typeface="华文行楷" pitchFamily="2" charset="-122"/>
                <a:ea typeface="华文行楷" pitchFamily="2" charset="-122"/>
              </a:rPr>
              <a:t>培训流程</a:t>
            </a:r>
          </a:p>
        </p:txBody>
      </p:sp>
    </p:spTree>
    <p:extLst>
      <p:ext uri="{BB962C8B-B14F-4D97-AF65-F5344CB8AC3E}">
        <p14:creationId xmlns:p14="http://schemas.microsoft.com/office/powerpoint/2010/main" val="15859017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97419" y="3919335"/>
            <a:ext cx="2725679" cy="523220"/>
          </a:xfrm>
          <a:prstGeom prst="rect">
            <a:avLst/>
          </a:prstGeom>
          <a:noFill/>
        </p:spPr>
        <p:txBody>
          <a:bodyPr wrap="square" rtlCol="0">
            <a:spAutoFit/>
          </a:bodyPr>
          <a:lstStyle/>
          <a:p>
            <a:r>
              <a:rPr lang="zh-CN" altLang="en-US" sz="2800" b="1" dirty="0"/>
              <a:t>项目的技术要求</a:t>
            </a:r>
            <a:endParaRPr lang="zh-CN" altLang="zh-CN"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8.1</a:t>
            </a:r>
            <a:endParaRPr lang="zh-CN" altLang="en-US" sz="2400" b="1" dirty="0">
              <a:solidFill>
                <a:schemeClr val="tx1"/>
              </a:solidFill>
            </a:endParaRPr>
          </a:p>
        </p:txBody>
      </p:sp>
      <p:sp>
        <p:nvSpPr>
          <p:cNvPr id="15" name="Copyright Notice"/>
          <p:cNvSpPr/>
          <p:nvPr/>
        </p:nvSpPr>
        <p:spPr bwMode="auto">
          <a:xfrm>
            <a:off x="5673372" y="528636"/>
            <a:ext cx="966144"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smtClean="0">
                <a:solidFill>
                  <a:schemeClr val="tx1"/>
                </a:solidFill>
                <a:latin typeface="微软雅黑" pitchFamily="34" charset="-122"/>
                <a:ea typeface="微软雅黑" pitchFamily="34" charset="-122"/>
              </a:rPr>
              <a:t>培训</a:t>
            </a:r>
            <a:endParaRPr lang="zh-CN" altLang="en-US" sz="3200" b="1" cap="small" dirty="0">
              <a:solidFill>
                <a:schemeClr val="tx1"/>
              </a:solidFill>
              <a:latin typeface="微软雅黑" pitchFamily="34" charset="-122"/>
              <a:ea typeface="微软雅黑"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2214936236"/>
              </p:ext>
            </p:extLst>
          </p:nvPr>
        </p:nvGraphicFramePr>
        <p:xfrm>
          <a:off x="2823098" y="1809619"/>
          <a:ext cx="9368904" cy="4132554"/>
        </p:xfrm>
        <a:graphic>
          <a:graphicData uri="http://schemas.openxmlformats.org/drawingml/2006/table">
            <a:tbl>
              <a:tblPr firstRow="1" firstCol="1" bandRow="1">
                <a:tableStyleId>{5C22544A-7EE6-4342-B048-85BDC9FD1C3A}</a:tableStyleId>
              </a:tblPr>
              <a:tblGrid>
                <a:gridCol w="833975">
                  <a:extLst>
                    <a:ext uri="{9D8B030D-6E8A-4147-A177-3AD203B41FA5}">
                      <a16:colId xmlns:a16="http://schemas.microsoft.com/office/drawing/2014/main" xmlns="" val="115710486"/>
                    </a:ext>
                  </a:extLst>
                </a:gridCol>
                <a:gridCol w="1708366">
                  <a:extLst>
                    <a:ext uri="{9D8B030D-6E8A-4147-A177-3AD203B41FA5}">
                      <a16:colId xmlns:a16="http://schemas.microsoft.com/office/drawing/2014/main" xmlns="" val="1390716143"/>
                    </a:ext>
                  </a:extLst>
                </a:gridCol>
                <a:gridCol w="1656119">
                  <a:extLst>
                    <a:ext uri="{9D8B030D-6E8A-4147-A177-3AD203B41FA5}">
                      <a16:colId xmlns:a16="http://schemas.microsoft.com/office/drawing/2014/main" xmlns="" val="2042417232"/>
                    </a:ext>
                  </a:extLst>
                </a:gridCol>
                <a:gridCol w="2794701">
                  <a:extLst>
                    <a:ext uri="{9D8B030D-6E8A-4147-A177-3AD203B41FA5}">
                      <a16:colId xmlns:a16="http://schemas.microsoft.com/office/drawing/2014/main" xmlns="" val="1408332740"/>
                    </a:ext>
                  </a:extLst>
                </a:gridCol>
                <a:gridCol w="2375743">
                  <a:extLst>
                    <a:ext uri="{9D8B030D-6E8A-4147-A177-3AD203B41FA5}">
                      <a16:colId xmlns:a16="http://schemas.microsoft.com/office/drawing/2014/main" xmlns="" val="401105248"/>
                    </a:ext>
                  </a:extLst>
                </a:gridCol>
              </a:tblGrid>
              <a:tr h="343698">
                <a:tc>
                  <a:txBody>
                    <a:bodyPr/>
                    <a:lstStyle/>
                    <a:p>
                      <a:pPr algn="ctr">
                        <a:spcAft>
                          <a:spcPts val="0"/>
                        </a:spcAft>
                      </a:pPr>
                      <a:r>
                        <a:rPr lang="zh-CN" sz="2000" kern="0" dirty="0">
                          <a:effectLst/>
                        </a:rPr>
                        <a:t>序号</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0">
                          <a:effectLst/>
                        </a:rPr>
                        <a:t>姓名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0">
                          <a:effectLst/>
                        </a:rPr>
                        <a:t>职位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0">
                          <a:effectLst/>
                        </a:rPr>
                        <a:t>项目工作内容</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109855" algn="ctr">
                        <a:spcAft>
                          <a:spcPts val="0"/>
                        </a:spcAft>
                      </a:pPr>
                      <a:r>
                        <a:rPr lang="zh-CN" sz="2000" kern="0">
                          <a:effectLst/>
                        </a:rPr>
                        <a:t>技能要求</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2479252548"/>
                  </a:ext>
                </a:extLst>
              </a:tr>
              <a:tr h="687395">
                <a:tc>
                  <a:txBody>
                    <a:bodyPr/>
                    <a:lstStyle/>
                    <a:p>
                      <a:pPr algn="ctr">
                        <a:spcAft>
                          <a:spcPts val="0"/>
                        </a:spcAft>
                      </a:pPr>
                      <a:r>
                        <a:rPr lang="en-US" sz="2000" kern="0">
                          <a:effectLst/>
                        </a:rPr>
                        <a:t>1</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0" dirty="0">
                          <a:effectLst/>
                        </a:rPr>
                        <a:t>杨溢</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fontAlgn="ctr">
                        <a:spcAft>
                          <a:spcPts val="0"/>
                        </a:spcAft>
                      </a:pPr>
                      <a:r>
                        <a:rPr lang="zh-CN" sz="2000" kern="0">
                          <a:effectLst/>
                        </a:rPr>
                        <a:t>组员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fontAlgn="ctr">
                        <a:spcAft>
                          <a:spcPts val="0"/>
                        </a:spcAft>
                      </a:pPr>
                      <a:r>
                        <a:rPr lang="zh-CN" sz="2000" kern="0" dirty="0">
                          <a:effectLst/>
                        </a:rPr>
                        <a:t>项目管理、配置管理</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fontAlgn="ctr">
                        <a:spcAft>
                          <a:spcPts val="0"/>
                        </a:spcAft>
                      </a:pPr>
                      <a:r>
                        <a:rPr lang="en-US" sz="2000" kern="0">
                          <a:effectLst/>
                        </a:rPr>
                        <a:t>Microsoft Project </a:t>
                      </a:r>
                      <a:r>
                        <a:rPr lang="zh-CN" sz="2000" kern="0">
                          <a:effectLst/>
                        </a:rPr>
                        <a:t>熟练使用、</a:t>
                      </a:r>
                      <a:r>
                        <a:rPr lang="en-US" sz="2000" kern="0">
                          <a:effectLst/>
                        </a:rPr>
                        <a:t>Git</a:t>
                      </a:r>
                      <a:r>
                        <a:rPr lang="zh-CN" sz="2000" kern="0">
                          <a:effectLst/>
                        </a:rPr>
                        <a:t>使用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2495375997"/>
                  </a:ext>
                </a:extLst>
              </a:tr>
              <a:tr h="687395">
                <a:tc>
                  <a:txBody>
                    <a:bodyPr/>
                    <a:lstStyle/>
                    <a:p>
                      <a:pPr algn="ctr">
                        <a:spcAft>
                          <a:spcPts val="0"/>
                        </a:spcAft>
                      </a:pPr>
                      <a:r>
                        <a:rPr lang="en-US" sz="2000" kern="0">
                          <a:effectLst/>
                        </a:rPr>
                        <a:t>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0">
                          <a:effectLst/>
                        </a:rPr>
                        <a:t>严翔宇</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fontAlgn="ctr">
                        <a:spcAft>
                          <a:spcPts val="0"/>
                        </a:spcAft>
                      </a:pPr>
                      <a:r>
                        <a:rPr lang="zh-CN" sz="2000" kern="0">
                          <a:effectLst/>
                        </a:rPr>
                        <a:t>组员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fontAlgn="ctr">
                        <a:spcAft>
                          <a:spcPts val="0"/>
                        </a:spcAft>
                      </a:pPr>
                      <a:r>
                        <a:rPr lang="zh-CN" sz="2000" kern="0" dirty="0">
                          <a:effectLst/>
                        </a:rPr>
                        <a:t>文档</a:t>
                      </a:r>
                      <a:r>
                        <a:rPr lang="zh-CN" sz="2000" kern="0" dirty="0" smtClean="0">
                          <a:effectLst/>
                        </a:rPr>
                        <a:t>编写</a:t>
                      </a:r>
                      <a:r>
                        <a:rPr lang="zh-CN" altLang="zh-CN" sz="1800" kern="1200" dirty="0" smtClean="0">
                          <a:solidFill>
                            <a:schemeClr val="dk1"/>
                          </a:solidFill>
                          <a:effectLst/>
                          <a:latin typeface="+mn-lt"/>
                          <a:ea typeface="+mn-ea"/>
                          <a:cs typeface="+mn-cs"/>
                        </a:rPr>
                        <a:t>、需求获取员</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fontAlgn="ctr">
                        <a:spcAft>
                          <a:spcPts val="0"/>
                        </a:spcAft>
                      </a:pPr>
                      <a:r>
                        <a:rPr lang="en-US" sz="2000" kern="0">
                          <a:effectLst/>
                        </a:rPr>
                        <a:t>Microsoft Office  </a:t>
                      </a:r>
                      <a:r>
                        <a:rPr lang="zh-CN" sz="2000" kern="0">
                          <a:effectLst/>
                        </a:rPr>
                        <a:t>熟练使用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646643534"/>
                  </a:ext>
                </a:extLst>
              </a:tr>
              <a:tr h="687395">
                <a:tc>
                  <a:txBody>
                    <a:bodyPr/>
                    <a:lstStyle/>
                    <a:p>
                      <a:pPr algn="ctr">
                        <a:spcAft>
                          <a:spcPts val="0"/>
                        </a:spcAft>
                      </a:pPr>
                      <a:r>
                        <a:rPr lang="en-US" sz="2000" kern="0">
                          <a:effectLst/>
                        </a:rPr>
                        <a:t>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0">
                          <a:effectLst/>
                        </a:rPr>
                        <a:t>陈俊杉</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fontAlgn="ctr">
                        <a:spcAft>
                          <a:spcPts val="0"/>
                        </a:spcAft>
                      </a:pPr>
                      <a:r>
                        <a:rPr lang="zh-CN" sz="2000" kern="0">
                          <a:effectLst/>
                        </a:rPr>
                        <a:t>组员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fontAlgn="ctr">
                        <a:spcAft>
                          <a:spcPts val="0"/>
                        </a:spcAft>
                      </a:pPr>
                      <a:r>
                        <a:rPr lang="en-US" sz="2000" kern="0" dirty="0">
                          <a:effectLst/>
                        </a:rPr>
                        <a:t>UI</a:t>
                      </a:r>
                      <a:r>
                        <a:rPr lang="zh-CN" sz="2000" kern="0" dirty="0" smtClean="0">
                          <a:effectLst/>
                        </a:rPr>
                        <a:t>设计</a:t>
                      </a:r>
                      <a:r>
                        <a:rPr lang="zh-CN" altLang="zh-CN" sz="1800" kern="1200" dirty="0" smtClean="0">
                          <a:solidFill>
                            <a:schemeClr val="dk1"/>
                          </a:solidFill>
                          <a:effectLst/>
                          <a:latin typeface="+mn-lt"/>
                          <a:ea typeface="+mn-ea"/>
                          <a:cs typeface="+mn-cs"/>
                        </a:rPr>
                        <a:t>、需求验证员</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fontAlgn="ctr">
                        <a:spcAft>
                          <a:spcPts val="0"/>
                        </a:spcAft>
                      </a:pPr>
                      <a:r>
                        <a:rPr lang="en-US" sz="2000" kern="0">
                          <a:effectLst/>
                        </a:rPr>
                        <a:t>Axure RP</a:t>
                      </a:r>
                      <a:r>
                        <a:rPr lang="zh-CN" sz="2000" kern="0">
                          <a:effectLst/>
                        </a:rPr>
                        <a:t>熟练使用、拥有手工绘图能力</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540652140"/>
                  </a:ext>
                </a:extLst>
              </a:tr>
              <a:tr h="879702">
                <a:tc>
                  <a:txBody>
                    <a:bodyPr/>
                    <a:lstStyle/>
                    <a:p>
                      <a:pPr algn="ctr">
                        <a:spcAft>
                          <a:spcPts val="0"/>
                        </a:spcAft>
                      </a:pPr>
                      <a:r>
                        <a:rPr lang="en-US" sz="2000" kern="0">
                          <a:effectLst/>
                        </a:rPr>
                        <a:t>4</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0">
                          <a:effectLst/>
                        </a:rPr>
                        <a:t>陈维</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fontAlgn="ctr">
                        <a:spcAft>
                          <a:spcPts val="0"/>
                        </a:spcAft>
                      </a:pPr>
                      <a:r>
                        <a:rPr lang="zh-CN" sz="2000" kern="0">
                          <a:effectLst/>
                        </a:rPr>
                        <a:t>组员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fontAlgn="ctr">
                        <a:spcAft>
                          <a:spcPts val="0"/>
                        </a:spcAft>
                      </a:pPr>
                      <a:r>
                        <a:rPr lang="en-US" sz="2000" kern="0" dirty="0">
                          <a:effectLst/>
                        </a:rPr>
                        <a:t>UML</a:t>
                      </a:r>
                      <a:r>
                        <a:rPr lang="zh-CN" sz="2000" kern="0" dirty="0">
                          <a:effectLst/>
                        </a:rPr>
                        <a:t>分析与</a:t>
                      </a:r>
                      <a:r>
                        <a:rPr lang="zh-CN" sz="2000" kern="0" dirty="0" smtClean="0">
                          <a:effectLst/>
                        </a:rPr>
                        <a:t>建模</a:t>
                      </a:r>
                      <a:r>
                        <a:rPr lang="zh-CN" altLang="zh-CN" sz="1800" kern="1200" dirty="0" smtClean="0">
                          <a:solidFill>
                            <a:schemeClr val="dk1"/>
                          </a:solidFill>
                          <a:effectLst/>
                          <a:latin typeface="+mn-lt"/>
                          <a:ea typeface="+mn-ea"/>
                          <a:cs typeface="+mn-cs"/>
                        </a:rPr>
                        <a:t>、需求分析员</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fontAlgn="ctr">
                        <a:spcAft>
                          <a:spcPts val="0"/>
                        </a:spcAft>
                      </a:pPr>
                      <a:r>
                        <a:rPr lang="zh-CN" sz="2000" kern="0">
                          <a:effectLst/>
                        </a:rPr>
                        <a:t>能够使用</a:t>
                      </a:r>
                      <a:r>
                        <a:rPr lang="en-US" sz="2000" kern="0">
                          <a:effectLst/>
                        </a:rPr>
                        <a:t>UML</a:t>
                      </a:r>
                      <a:r>
                        <a:rPr lang="zh-CN" sz="2000" kern="0">
                          <a:effectLst/>
                        </a:rPr>
                        <a:t>相关工具进行作业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3853131559"/>
                  </a:ext>
                </a:extLst>
              </a:tr>
              <a:tr h="846969">
                <a:tc>
                  <a:txBody>
                    <a:bodyPr/>
                    <a:lstStyle/>
                    <a:p>
                      <a:pPr algn="ctr">
                        <a:spcAft>
                          <a:spcPts val="0"/>
                        </a:spcAft>
                      </a:pPr>
                      <a:r>
                        <a:rPr lang="en-US" sz="2000" kern="0">
                          <a:effectLst/>
                        </a:rPr>
                        <a:t>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0">
                          <a:effectLst/>
                        </a:rPr>
                        <a:t>陈安侍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fontAlgn="ctr">
                        <a:spcAft>
                          <a:spcPts val="0"/>
                        </a:spcAft>
                      </a:pPr>
                      <a:r>
                        <a:rPr lang="zh-CN" sz="2000" kern="0">
                          <a:effectLst/>
                        </a:rPr>
                        <a:t>组长</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fontAlgn="ctr">
                        <a:spcAft>
                          <a:spcPts val="0"/>
                        </a:spcAft>
                      </a:pPr>
                      <a:r>
                        <a:rPr lang="zh-CN" sz="2000" kern="0" dirty="0">
                          <a:effectLst/>
                        </a:rPr>
                        <a:t>软件需求管理</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fontAlgn="ctr">
                        <a:spcAft>
                          <a:spcPts val="0"/>
                        </a:spcAft>
                      </a:pPr>
                      <a:r>
                        <a:rPr lang="zh-CN" sz="2000" kern="0" dirty="0">
                          <a:effectLst/>
                        </a:rPr>
                        <a:t>掌握并熟练使用</a:t>
                      </a:r>
                      <a:r>
                        <a:rPr lang="en-US" sz="2000" kern="0" dirty="0">
                          <a:effectLst/>
                        </a:rPr>
                        <a:t>Doors</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2268164105"/>
                  </a:ext>
                </a:extLst>
              </a:tr>
            </a:tbl>
          </a:graphicData>
        </a:graphic>
      </p:graphicFrame>
    </p:spTree>
    <p:extLst>
      <p:ext uri="{BB962C8B-B14F-4D97-AF65-F5344CB8AC3E}">
        <p14:creationId xmlns:p14="http://schemas.microsoft.com/office/powerpoint/2010/main" val="374954688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97419" y="3919335"/>
            <a:ext cx="2725679" cy="523220"/>
          </a:xfrm>
          <a:prstGeom prst="rect">
            <a:avLst/>
          </a:prstGeom>
          <a:noFill/>
        </p:spPr>
        <p:txBody>
          <a:bodyPr wrap="square" rtlCol="0">
            <a:spAutoFit/>
          </a:bodyPr>
          <a:lstStyle/>
          <a:p>
            <a:pPr algn="ctr"/>
            <a:r>
              <a:rPr lang="zh-CN" altLang="en-US" sz="2800" b="1" dirty="0" smtClean="0"/>
              <a:t>培训原因</a:t>
            </a:r>
            <a:endParaRPr lang="zh-CN" altLang="zh-CN"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8.2</a:t>
            </a:r>
            <a:endParaRPr lang="zh-CN" altLang="en-US" sz="2400" b="1" dirty="0">
              <a:solidFill>
                <a:schemeClr val="tx1"/>
              </a:solidFill>
            </a:endParaRPr>
          </a:p>
        </p:txBody>
      </p:sp>
      <p:sp>
        <p:nvSpPr>
          <p:cNvPr id="15" name="Copyright Notice"/>
          <p:cNvSpPr/>
          <p:nvPr/>
        </p:nvSpPr>
        <p:spPr bwMode="auto">
          <a:xfrm>
            <a:off x="5673372" y="528636"/>
            <a:ext cx="966144"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smtClean="0">
                <a:solidFill>
                  <a:schemeClr val="tx1"/>
                </a:solidFill>
                <a:latin typeface="微软雅黑" pitchFamily="34" charset="-122"/>
                <a:ea typeface="微软雅黑" pitchFamily="34" charset="-122"/>
              </a:rPr>
              <a:t>培训</a:t>
            </a:r>
            <a:endParaRPr lang="zh-CN" altLang="en-US" sz="3200" b="1" cap="small" dirty="0">
              <a:solidFill>
                <a:schemeClr val="tx1"/>
              </a:solidFill>
              <a:latin typeface="微软雅黑" pitchFamily="34" charset="-122"/>
              <a:ea typeface="微软雅黑" pitchFamily="34" charset="-122"/>
            </a:endParaRPr>
          </a:p>
        </p:txBody>
      </p:sp>
      <p:sp>
        <p:nvSpPr>
          <p:cNvPr id="14" name="矩形 13"/>
          <p:cNvSpPr/>
          <p:nvPr/>
        </p:nvSpPr>
        <p:spPr>
          <a:xfrm>
            <a:off x="3392339" y="2873002"/>
            <a:ext cx="8888438" cy="1569660"/>
          </a:xfrm>
          <a:prstGeom prst="rect">
            <a:avLst/>
          </a:prstGeom>
        </p:spPr>
        <p:txBody>
          <a:bodyPr wrap="square">
            <a:spAutoFit/>
          </a:bodyPr>
          <a:lstStyle/>
          <a:p>
            <a:pPr lvl="0"/>
            <a:r>
              <a:rPr lang="zh-CN" altLang="en-US" sz="3200" dirty="0"/>
              <a:t>项目组成员未接触过项目中所需的各种软件，各个方面需要从头开始学习，因此需要一个培训计划对项目组成员有规划的进行学习辅导。</a:t>
            </a:r>
          </a:p>
        </p:txBody>
      </p:sp>
    </p:spTree>
    <p:extLst>
      <p:ext uri="{BB962C8B-B14F-4D97-AF65-F5344CB8AC3E}">
        <p14:creationId xmlns:p14="http://schemas.microsoft.com/office/powerpoint/2010/main" val="39492249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97419" y="3919335"/>
            <a:ext cx="2725679" cy="523220"/>
          </a:xfrm>
          <a:prstGeom prst="rect">
            <a:avLst/>
          </a:prstGeom>
          <a:noFill/>
        </p:spPr>
        <p:txBody>
          <a:bodyPr wrap="square" rtlCol="0">
            <a:spAutoFit/>
          </a:bodyPr>
          <a:lstStyle/>
          <a:p>
            <a:pPr algn="ctr"/>
            <a:r>
              <a:rPr lang="zh-CN" altLang="en-US" sz="2800" b="1" dirty="0"/>
              <a:t>培训目标</a:t>
            </a:r>
            <a:endParaRPr lang="zh-CN" altLang="zh-CN"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8.3</a:t>
            </a:r>
            <a:endParaRPr lang="zh-CN" altLang="en-US" sz="2400" b="1" dirty="0">
              <a:solidFill>
                <a:schemeClr val="tx1"/>
              </a:solidFill>
            </a:endParaRPr>
          </a:p>
        </p:txBody>
      </p:sp>
      <p:sp>
        <p:nvSpPr>
          <p:cNvPr id="15" name="Copyright Notice"/>
          <p:cNvSpPr/>
          <p:nvPr/>
        </p:nvSpPr>
        <p:spPr bwMode="auto">
          <a:xfrm>
            <a:off x="5673372" y="528636"/>
            <a:ext cx="966144"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smtClean="0">
                <a:solidFill>
                  <a:schemeClr val="tx1"/>
                </a:solidFill>
                <a:latin typeface="微软雅黑" pitchFamily="34" charset="-122"/>
                <a:ea typeface="微软雅黑" pitchFamily="34" charset="-122"/>
              </a:rPr>
              <a:t>培训</a:t>
            </a:r>
            <a:endParaRPr lang="zh-CN" altLang="en-US" sz="3200" b="1" cap="small" dirty="0">
              <a:solidFill>
                <a:schemeClr val="tx1"/>
              </a:solidFill>
              <a:latin typeface="微软雅黑" pitchFamily="34" charset="-122"/>
              <a:ea typeface="微软雅黑" pitchFamily="34" charset="-122"/>
            </a:endParaRPr>
          </a:p>
        </p:txBody>
      </p:sp>
      <p:sp>
        <p:nvSpPr>
          <p:cNvPr id="14" name="矩形 13"/>
          <p:cNvSpPr/>
          <p:nvPr/>
        </p:nvSpPr>
        <p:spPr>
          <a:xfrm>
            <a:off x="3392339" y="2873002"/>
            <a:ext cx="8888438" cy="3046988"/>
          </a:xfrm>
          <a:prstGeom prst="rect">
            <a:avLst/>
          </a:prstGeom>
        </p:spPr>
        <p:txBody>
          <a:bodyPr wrap="square">
            <a:spAutoFit/>
          </a:bodyPr>
          <a:lstStyle/>
          <a:p>
            <a:pPr lvl="0"/>
            <a:r>
              <a:rPr lang="zh-CN" altLang="en-US" sz="3200" dirty="0"/>
              <a:t>为了更好的使用该软件，更好的完成各自的任务，项目管理员先对此软件进行了一定程度的学习，在有一定的基础上，对其他项目组成员进行了此软件的讲解和学习它的基础操作。最终达到各组员能熟练使用软件并且可以在项目中使用软件完成各自任务。</a:t>
            </a:r>
          </a:p>
        </p:txBody>
      </p:sp>
    </p:spTree>
    <p:extLst>
      <p:ext uri="{BB962C8B-B14F-4D97-AF65-F5344CB8AC3E}">
        <p14:creationId xmlns:p14="http://schemas.microsoft.com/office/powerpoint/2010/main" val="341162767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97419" y="3919335"/>
            <a:ext cx="2725679" cy="523220"/>
          </a:xfrm>
          <a:prstGeom prst="rect">
            <a:avLst/>
          </a:prstGeom>
          <a:noFill/>
        </p:spPr>
        <p:txBody>
          <a:bodyPr wrap="square" rtlCol="0">
            <a:spAutoFit/>
          </a:bodyPr>
          <a:lstStyle/>
          <a:p>
            <a:pPr algn="ctr"/>
            <a:r>
              <a:rPr lang="zh-CN" altLang="en-US" sz="2800" b="1" dirty="0"/>
              <a:t>培训原则</a:t>
            </a:r>
            <a:endParaRPr lang="zh-CN" altLang="zh-CN"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8.4</a:t>
            </a:r>
            <a:endParaRPr lang="zh-CN" altLang="en-US" sz="2400" b="1" dirty="0">
              <a:solidFill>
                <a:schemeClr val="tx1"/>
              </a:solidFill>
            </a:endParaRPr>
          </a:p>
        </p:txBody>
      </p:sp>
      <p:sp>
        <p:nvSpPr>
          <p:cNvPr id="15" name="Copyright Notice"/>
          <p:cNvSpPr/>
          <p:nvPr/>
        </p:nvSpPr>
        <p:spPr bwMode="auto">
          <a:xfrm>
            <a:off x="5673372" y="528636"/>
            <a:ext cx="966144"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smtClean="0">
                <a:solidFill>
                  <a:schemeClr val="tx1"/>
                </a:solidFill>
                <a:latin typeface="微软雅黑" pitchFamily="34" charset="-122"/>
                <a:ea typeface="微软雅黑" pitchFamily="34" charset="-122"/>
              </a:rPr>
              <a:t>培训</a:t>
            </a:r>
            <a:endParaRPr lang="zh-CN" altLang="en-US" sz="3200" b="1" cap="small" dirty="0">
              <a:solidFill>
                <a:schemeClr val="tx1"/>
              </a:solidFill>
              <a:latin typeface="微软雅黑" pitchFamily="34" charset="-122"/>
              <a:ea typeface="微软雅黑" pitchFamily="34" charset="-122"/>
            </a:endParaRPr>
          </a:p>
        </p:txBody>
      </p:sp>
      <p:sp>
        <p:nvSpPr>
          <p:cNvPr id="14" name="矩形 13"/>
          <p:cNvSpPr/>
          <p:nvPr/>
        </p:nvSpPr>
        <p:spPr>
          <a:xfrm>
            <a:off x="3181348" y="1164735"/>
            <a:ext cx="8888438" cy="5509200"/>
          </a:xfrm>
          <a:prstGeom prst="rect">
            <a:avLst/>
          </a:prstGeom>
        </p:spPr>
        <p:txBody>
          <a:bodyPr wrap="square">
            <a:spAutoFit/>
          </a:bodyPr>
          <a:lstStyle/>
          <a:p>
            <a:pPr lvl="0"/>
            <a:r>
              <a:rPr lang="zh-CN" altLang="en-US" sz="3200" dirty="0"/>
              <a:t>即制定和实施计划的原则或规则。</a:t>
            </a:r>
          </a:p>
          <a:p>
            <a:pPr lvl="0"/>
            <a:r>
              <a:rPr lang="en-US" altLang="zh-CN" sz="3200" dirty="0"/>
              <a:t>1</a:t>
            </a:r>
            <a:r>
              <a:rPr lang="zh-CN" altLang="en-US" sz="3200" dirty="0"/>
              <a:t>．主要以网上的学习资料为主，以软件管理员讲解为辅助，各组员协调进行学习。</a:t>
            </a:r>
          </a:p>
          <a:p>
            <a:pPr lvl="0"/>
            <a:r>
              <a:rPr lang="en-US" altLang="zh-CN" sz="3200" dirty="0"/>
              <a:t>2</a:t>
            </a:r>
            <a:r>
              <a:rPr lang="zh-CN" altLang="en-US" sz="3200" dirty="0"/>
              <a:t>．以各自学习方式，软件管理员各自学习掌握自己需要掌握的部分，查询百度，维基百科，知乎等各种网站并进行一定的交流。</a:t>
            </a:r>
          </a:p>
          <a:p>
            <a:pPr lvl="0"/>
            <a:r>
              <a:rPr lang="en-US" altLang="zh-CN" sz="3200" dirty="0"/>
              <a:t>3</a:t>
            </a:r>
            <a:r>
              <a:rPr lang="zh-CN" altLang="en-US" sz="3200" dirty="0"/>
              <a:t>．学习期间，软件管理员会定期进行一系列安排，进行讨论答疑。</a:t>
            </a:r>
          </a:p>
          <a:p>
            <a:pPr lvl="0"/>
            <a:r>
              <a:rPr lang="en-US" altLang="zh-CN" sz="3200" dirty="0"/>
              <a:t>4</a:t>
            </a:r>
            <a:r>
              <a:rPr lang="zh-CN" altLang="en-US" sz="3200" dirty="0"/>
              <a:t>．组员间分工不同，任务不同，学习目标不同，不同的时候也会有相似之处，要互相进行学习讨论，有难疑问答要一起解决，一起提升工作技能。</a:t>
            </a:r>
          </a:p>
        </p:txBody>
      </p:sp>
    </p:spTree>
    <p:extLst>
      <p:ext uri="{BB962C8B-B14F-4D97-AF65-F5344CB8AC3E}">
        <p14:creationId xmlns:p14="http://schemas.microsoft.com/office/powerpoint/2010/main" val="296344502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97419" y="3919335"/>
            <a:ext cx="2725679" cy="523220"/>
          </a:xfrm>
          <a:prstGeom prst="rect">
            <a:avLst/>
          </a:prstGeom>
          <a:noFill/>
        </p:spPr>
        <p:txBody>
          <a:bodyPr wrap="square" rtlCol="0">
            <a:spAutoFit/>
          </a:bodyPr>
          <a:lstStyle/>
          <a:p>
            <a:pPr algn="ctr"/>
            <a:r>
              <a:rPr lang="zh-CN" altLang="en-US" sz="2800" b="1" dirty="0" smtClean="0"/>
              <a:t>培训</a:t>
            </a:r>
            <a:r>
              <a:rPr lang="zh-CN" altLang="en-US" sz="2800" b="1" dirty="0"/>
              <a:t>需求</a:t>
            </a:r>
            <a:endParaRPr lang="zh-CN" altLang="zh-CN"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8.5</a:t>
            </a:r>
            <a:endParaRPr lang="zh-CN" altLang="en-US" sz="2400" b="1" dirty="0">
              <a:solidFill>
                <a:schemeClr val="tx1"/>
              </a:solidFill>
            </a:endParaRPr>
          </a:p>
        </p:txBody>
      </p:sp>
      <p:sp>
        <p:nvSpPr>
          <p:cNvPr id="15" name="Copyright Notice"/>
          <p:cNvSpPr/>
          <p:nvPr/>
        </p:nvSpPr>
        <p:spPr bwMode="auto">
          <a:xfrm>
            <a:off x="5673372" y="528636"/>
            <a:ext cx="966144"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smtClean="0">
                <a:solidFill>
                  <a:schemeClr val="tx1"/>
                </a:solidFill>
                <a:latin typeface="微软雅黑" pitchFamily="34" charset="-122"/>
                <a:ea typeface="微软雅黑" pitchFamily="34" charset="-122"/>
              </a:rPr>
              <a:t>培训</a:t>
            </a:r>
            <a:endParaRPr lang="zh-CN" altLang="en-US" sz="3200" b="1" cap="small" dirty="0">
              <a:solidFill>
                <a:schemeClr val="tx1"/>
              </a:solidFill>
              <a:latin typeface="微软雅黑" pitchFamily="34" charset="-122"/>
              <a:ea typeface="微软雅黑" pitchFamily="34" charset="-122"/>
            </a:endParaRPr>
          </a:p>
        </p:txBody>
      </p:sp>
      <p:sp>
        <p:nvSpPr>
          <p:cNvPr id="14" name="矩形 13"/>
          <p:cNvSpPr/>
          <p:nvPr/>
        </p:nvSpPr>
        <p:spPr>
          <a:xfrm>
            <a:off x="3392339" y="2873002"/>
            <a:ext cx="8888438" cy="2062103"/>
          </a:xfrm>
          <a:prstGeom prst="rect">
            <a:avLst/>
          </a:prstGeom>
        </p:spPr>
        <p:txBody>
          <a:bodyPr wrap="square">
            <a:spAutoFit/>
          </a:bodyPr>
          <a:lstStyle/>
          <a:p>
            <a:pPr lvl="0"/>
            <a:r>
              <a:rPr lang="zh-CN" altLang="en-US" sz="3200" dirty="0"/>
              <a:t>因为除了项目管理员以外的所有学员几乎是零基础，需要从零开始接触学习软件，所以以项目管理员为核心教导，组员自行学习为基础，从无到有，学习掌握软件使用。</a:t>
            </a:r>
          </a:p>
        </p:txBody>
      </p:sp>
    </p:spTree>
    <p:extLst>
      <p:ext uri="{BB962C8B-B14F-4D97-AF65-F5344CB8AC3E}">
        <p14:creationId xmlns:p14="http://schemas.microsoft.com/office/powerpoint/2010/main" val="148396071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97419" y="3919335"/>
            <a:ext cx="2725679" cy="523220"/>
          </a:xfrm>
          <a:prstGeom prst="rect">
            <a:avLst/>
          </a:prstGeom>
          <a:noFill/>
        </p:spPr>
        <p:txBody>
          <a:bodyPr wrap="square" rtlCol="0">
            <a:spAutoFit/>
          </a:bodyPr>
          <a:lstStyle/>
          <a:p>
            <a:pPr algn="ctr"/>
            <a:r>
              <a:rPr lang="zh-CN" altLang="en-US" sz="2800" b="1" dirty="0"/>
              <a:t>培训对象</a:t>
            </a:r>
            <a:endParaRPr lang="zh-CN" altLang="zh-CN"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8.6</a:t>
            </a:r>
            <a:endParaRPr lang="zh-CN" altLang="en-US" sz="2400" b="1" dirty="0">
              <a:solidFill>
                <a:schemeClr val="tx1"/>
              </a:solidFill>
            </a:endParaRPr>
          </a:p>
        </p:txBody>
      </p:sp>
      <p:sp>
        <p:nvSpPr>
          <p:cNvPr id="15" name="Copyright Notice"/>
          <p:cNvSpPr/>
          <p:nvPr/>
        </p:nvSpPr>
        <p:spPr bwMode="auto">
          <a:xfrm>
            <a:off x="5673372" y="528636"/>
            <a:ext cx="966144"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smtClean="0">
                <a:solidFill>
                  <a:schemeClr val="tx1"/>
                </a:solidFill>
                <a:latin typeface="微软雅黑" pitchFamily="34" charset="-122"/>
                <a:ea typeface="微软雅黑" pitchFamily="34" charset="-122"/>
              </a:rPr>
              <a:t>培训</a:t>
            </a:r>
            <a:endParaRPr lang="zh-CN" altLang="en-US" sz="3200" b="1" cap="small" dirty="0">
              <a:solidFill>
                <a:schemeClr val="tx1"/>
              </a:solidFill>
              <a:latin typeface="微软雅黑" pitchFamily="34" charset="-122"/>
              <a:ea typeface="微软雅黑" pitchFamily="34" charset="-122"/>
            </a:endParaRPr>
          </a:p>
        </p:txBody>
      </p:sp>
      <p:sp>
        <p:nvSpPr>
          <p:cNvPr id="14" name="矩形 13"/>
          <p:cNvSpPr/>
          <p:nvPr/>
        </p:nvSpPr>
        <p:spPr>
          <a:xfrm>
            <a:off x="1712225" y="3013402"/>
            <a:ext cx="8888438" cy="584775"/>
          </a:xfrm>
          <a:prstGeom prst="rect">
            <a:avLst/>
          </a:prstGeom>
        </p:spPr>
        <p:txBody>
          <a:bodyPr wrap="square">
            <a:spAutoFit/>
          </a:bodyPr>
          <a:lstStyle/>
          <a:p>
            <a:pPr lvl="0" algn="ctr"/>
            <a:r>
              <a:rPr lang="zh-CN" altLang="en-US" sz="3200" dirty="0"/>
              <a:t>项目组所有成员</a:t>
            </a:r>
          </a:p>
        </p:txBody>
      </p:sp>
    </p:spTree>
    <p:extLst>
      <p:ext uri="{BB962C8B-B14F-4D97-AF65-F5344CB8AC3E}">
        <p14:creationId xmlns:p14="http://schemas.microsoft.com/office/powerpoint/2010/main" val="89645488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97419" y="3919335"/>
            <a:ext cx="2725679" cy="523220"/>
          </a:xfrm>
          <a:prstGeom prst="rect">
            <a:avLst/>
          </a:prstGeom>
          <a:noFill/>
        </p:spPr>
        <p:txBody>
          <a:bodyPr wrap="square" rtlCol="0">
            <a:spAutoFit/>
          </a:bodyPr>
          <a:lstStyle/>
          <a:p>
            <a:pPr algn="ctr"/>
            <a:r>
              <a:rPr lang="zh-CN" altLang="en-US" sz="2800" b="1" dirty="0"/>
              <a:t>培训流程</a:t>
            </a:r>
            <a:endParaRPr lang="zh-CN" altLang="zh-CN"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8.7</a:t>
            </a:r>
            <a:endParaRPr lang="zh-CN" altLang="en-US" sz="2400" b="1" dirty="0">
              <a:solidFill>
                <a:schemeClr val="tx1"/>
              </a:solidFill>
            </a:endParaRPr>
          </a:p>
        </p:txBody>
      </p:sp>
      <p:sp>
        <p:nvSpPr>
          <p:cNvPr id="15" name="Copyright Notice"/>
          <p:cNvSpPr/>
          <p:nvPr/>
        </p:nvSpPr>
        <p:spPr bwMode="auto">
          <a:xfrm>
            <a:off x="5673372" y="528636"/>
            <a:ext cx="966144"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smtClean="0">
                <a:solidFill>
                  <a:schemeClr val="tx1"/>
                </a:solidFill>
                <a:latin typeface="微软雅黑" pitchFamily="34" charset="-122"/>
                <a:ea typeface="微软雅黑" pitchFamily="34" charset="-122"/>
              </a:rPr>
              <a:t>培训</a:t>
            </a:r>
            <a:endParaRPr lang="zh-CN" altLang="en-US" sz="3200" b="1" cap="small" dirty="0">
              <a:solidFill>
                <a:schemeClr val="tx1"/>
              </a:solidFill>
              <a:latin typeface="微软雅黑" pitchFamily="34" charset="-122"/>
              <a:ea typeface="微软雅黑" pitchFamily="34" charset="-122"/>
            </a:endParaRPr>
          </a:p>
        </p:txBody>
      </p:sp>
      <p:sp>
        <p:nvSpPr>
          <p:cNvPr id="14" name="矩形 13"/>
          <p:cNvSpPr/>
          <p:nvPr/>
        </p:nvSpPr>
        <p:spPr>
          <a:xfrm>
            <a:off x="3181348" y="1086511"/>
            <a:ext cx="8888438" cy="5847755"/>
          </a:xfrm>
          <a:prstGeom prst="rect">
            <a:avLst/>
          </a:prstGeom>
        </p:spPr>
        <p:txBody>
          <a:bodyPr wrap="square">
            <a:spAutoFit/>
          </a:bodyPr>
          <a:lstStyle/>
          <a:p>
            <a:pPr lvl="0"/>
            <a:r>
              <a:rPr lang="en-US" altLang="zh-CN" sz="2200" dirty="0"/>
              <a:t>1.	</a:t>
            </a:r>
            <a:r>
              <a:rPr lang="zh-CN" altLang="en-US" sz="2200" dirty="0"/>
              <a:t>软件管理员基于项目计划查找相关软件学习使用。</a:t>
            </a:r>
          </a:p>
          <a:p>
            <a:pPr lvl="0"/>
            <a:r>
              <a:rPr lang="en-US" altLang="zh-CN" sz="2200" dirty="0"/>
              <a:t>2.	</a:t>
            </a:r>
            <a:r>
              <a:rPr lang="zh-CN" altLang="en-US" sz="2200" dirty="0"/>
              <a:t>软件管理员调查各个组员对软件的学习掌握程度。</a:t>
            </a:r>
          </a:p>
          <a:p>
            <a:pPr lvl="0"/>
            <a:r>
              <a:rPr lang="en-US" altLang="zh-CN" sz="2200" dirty="0"/>
              <a:t>3.	</a:t>
            </a:r>
            <a:r>
              <a:rPr lang="zh-CN" altLang="en-US" sz="2200" dirty="0"/>
              <a:t>根据不同组员的不同的掌握程度确定是否需要进行学习。</a:t>
            </a:r>
          </a:p>
          <a:p>
            <a:pPr lvl="0"/>
            <a:r>
              <a:rPr lang="en-US" altLang="zh-CN" sz="2200" dirty="0"/>
              <a:t>4.	</a:t>
            </a:r>
            <a:r>
              <a:rPr lang="zh-CN" altLang="en-US" sz="2200" dirty="0"/>
              <a:t>若需要进行学习，软件管理员应当提前一周下载软件并进行使用和学习，要能提炼出软件使用要点。</a:t>
            </a:r>
          </a:p>
          <a:p>
            <a:pPr lvl="0"/>
            <a:r>
              <a:rPr lang="en-US" altLang="zh-CN" sz="2200" dirty="0"/>
              <a:t>5.	</a:t>
            </a:r>
            <a:r>
              <a:rPr lang="zh-CN" altLang="en-US" sz="2200" dirty="0"/>
              <a:t>软件管理员进行调查询问每个组员的时间充分安排好学习进度。</a:t>
            </a:r>
          </a:p>
          <a:p>
            <a:pPr lvl="0"/>
            <a:r>
              <a:rPr lang="en-US" altLang="zh-CN" sz="2200" dirty="0"/>
              <a:t>6.	</a:t>
            </a:r>
            <a:r>
              <a:rPr lang="zh-CN" altLang="en-US" sz="2200" dirty="0"/>
              <a:t>确定时间地点，并发送至每一位小组成员，格式如下</a:t>
            </a:r>
          </a:p>
          <a:p>
            <a:pPr lvl="0"/>
            <a:r>
              <a:rPr lang="zh-CN" altLang="en-US" sz="2200" dirty="0"/>
              <a:t>	（</a:t>
            </a:r>
            <a:r>
              <a:rPr lang="en-US" altLang="zh-CN" sz="2200" dirty="0"/>
              <a:t>1</a:t>
            </a:r>
            <a:r>
              <a:rPr lang="zh-CN" altLang="en-US" sz="2200" dirty="0"/>
              <a:t>）</a:t>
            </a:r>
            <a:r>
              <a:rPr lang="en-US" altLang="zh-CN" sz="2200" dirty="0"/>
              <a:t>G13</a:t>
            </a:r>
            <a:r>
              <a:rPr lang="zh-CN" altLang="en-US" sz="2200" dirty="0"/>
              <a:t>小组第</a:t>
            </a:r>
            <a:r>
              <a:rPr lang="en-US" altLang="zh-CN" sz="2200" dirty="0"/>
              <a:t>X</a:t>
            </a:r>
            <a:r>
              <a:rPr lang="zh-CN" altLang="en-US" sz="2200" dirty="0"/>
              <a:t>次软件学习研讨会</a:t>
            </a:r>
          </a:p>
          <a:p>
            <a:pPr lvl="0"/>
            <a:r>
              <a:rPr lang="en-US" altLang="zh-CN" sz="2200" dirty="0" smtClean="0"/>
              <a:t>	</a:t>
            </a:r>
            <a:r>
              <a:rPr lang="zh-CN" altLang="en-US" sz="2200" dirty="0" smtClean="0"/>
              <a:t>（</a:t>
            </a:r>
            <a:r>
              <a:rPr lang="en-US" altLang="zh-CN" sz="2200" dirty="0"/>
              <a:t>2</a:t>
            </a:r>
            <a:r>
              <a:rPr lang="zh-CN" altLang="en-US" sz="2200" dirty="0"/>
              <a:t>）时间：</a:t>
            </a:r>
            <a:r>
              <a:rPr lang="en-US" altLang="zh-CN" sz="2200" dirty="0"/>
              <a:t>xx</a:t>
            </a:r>
            <a:r>
              <a:rPr lang="zh-CN" altLang="en-US" sz="2200" dirty="0"/>
              <a:t>年</a:t>
            </a:r>
            <a:r>
              <a:rPr lang="en-US" altLang="zh-CN" sz="2200" dirty="0"/>
              <a:t>xx</a:t>
            </a:r>
            <a:r>
              <a:rPr lang="zh-CN" altLang="en-US" sz="2200" dirty="0"/>
              <a:t>月</a:t>
            </a:r>
            <a:r>
              <a:rPr lang="en-US" altLang="zh-CN" sz="2200" dirty="0"/>
              <a:t>xx</a:t>
            </a:r>
            <a:r>
              <a:rPr lang="zh-CN" altLang="en-US" sz="2200" dirty="0"/>
              <a:t>日</a:t>
            </a:r>
            <a:r>
              <a:rPr lang="en-US" altLang="zh-CN" sz="2200" dirty="0"/>
              <a:t>xx</a:t>
            </a:r>
            <a:r>
              <a:rPr lang="zh-CN" altLang="en-US" sz="2200" dirty="0"/>
              <a:t>时</a:t>
            </a:r>
          </a:p>
          <a:p>
            <a:pPr lvl="0"/>
            <a:r>
              <a:rPr lang="en-US" altLang="zh-CN" sz="2200" dirty="0" smtClean="0"/>
              <a:t>	</a:t>
            </a:r>
            <a:r>
              <a:rPr lang="zh-CN" altLang="en-US" sz="2200" dirty="0" smtClean="0"/>
              <a:t>（</a:t>
            </a:r>
            <a:r>
              <a:rPr lang="en-US" altLang="zh-CN" sz="2200" dirty="0"/>
              <a:t>3</a:t>
            </a:r>
            <a:r>
              <a:rPr lang="zh-CN" altLang="en-US" sz="2200" dirty="0"/>
              <a:t>）地点：</a:t>
            </a:r>
            <a:r>
              <a:rPr lang="en-US" altLang="zh-CN" sz="2200" dirty="0"/>
              <a:t>XX</a:t>
            </a:r>
            <a:r>
              <a:rPr lang="zh-CN" altLang="en-US" sz="2200" dirty="0"/>
              <a:t>楼</a:t>
            </a:r>
            <a:r>
              <a:rPr lang="en-US" altLang="zh-CN" sz="2200" dirty="0"/>
              <a:t>XX</a:t>
            </a:r>
            <a:r>
              <a:rPr lang="zh-CN" altLang="en-US" sz="2200" dirty="0"/>
              <a:t>层</a:t>
            </a:r>
            <a:r>
              <a:rPr lang="en-US" altLang="zh-CN" sz="2200" dirty="0"/>
              <a:t>XX</a:t>
            </a:r>
            <a:r>
              <a:rPr lang="zh-CN" altLang="en-US" sz="2200" dirty="0"/>
              <a:t>室</a:t>
            </a:r>
          </a:p>
          <a:p>
            <a:pPr lvl="0"/>
            <a:r>
              <a:rPr lang="en-US" altLang="zh-CN" sz="2200" dirty="0"/>
              <a:t>7.	</a:t>
            </a:r>
            <a:r>
              <a:rPr lang="zh-CN" altLang="en-US" sz="2200" dirty="0"/>
              <a:t>软件管理员在对组员的教学中应当详细介绍软件的特点及使用方法，及时跟进每一位组员的学习状况，确保组员的软件的入门。</a:t>
            </a:r>
          </a:p>
          <a:p>
            <a:pPr lvl="0"/>
            <a:r>
              <a:rPr lang="en-US" altLang="zh-CN" sz="2200" dirty="0"/>
              <a:t>8.	</a:t>
            </a:r>
            <a:r>
              <a:rPr lang="zh-CN" altLang="en-US" sz="2200" dirty="0"/>
              <a:t>同步检查：按时进行学员的学习效果的检查，并使用一定的方法进行学习考核。</a:t>
            </a:r>
          </a:p>
          <a:p>
            <a:pPr lvl="0"/>
            <a:r>
              <a:rPr lang="en-US" altLang="zh-CN" sz="2200" dirty="0"/>
              <a:t>9.	</a:t>
            </a:r>
            <a:r>
              <a:rPr lang="zh-CN" altLang="en-US" sz="2200" dirty="0"/>
              <a:t>不同学员之间学习的内容会不同，相互之间要进行讨论，融合，使小组更方便的完成一系列的任务。</a:t>
            </a:r>
          </a:p>
          <a:p>
            <a:pPr lvl="0"/>
            <a:r>
              <a:rPr lang="en-US" altLang="zh-CN" sz="2200" dirty="0"/>
              <a:t>10.	</a:t>
            </a:r>
            <a:r>
              <a:rPr lang="zh-CN" altLang="en-US" sz="2200" dirty="0"/>
              <a:t>后续中不断发现问题，解决问题，熟练完成一系列技能任务。</a:t>
            </a:r>
          </a:p>
        </p:txBody>
      </p:sp>
    </p:spTree>
    <p:extLst>
      <p:ext uri="{BB962C8B-B14F-4D97-AF65-F5344CB8AC3E}">
        <p14:creationId xmlns:p14="http://schemas.microsoft.com/office/powerpoint/2010/main" val="405586188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五边形 1"/>
          <p:cNvSpPr/>
          <p:nvPr/>
        </p:nvSpPr>
        <p:spPr>
          <a:xfrm>
            <a:off x="979570" y="1600658"/>
            <a:ext cx="3290884" cy="3134176"/>
          </a:xfrm>
          <a:prstGeom prst="pentagon">
            <a:avLst/>
          </a:pr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417717" y="1065557"/>
            <a:ext cx="4414590" cy="4204372"/>
          </a:xfrm>
          <a:custGeom>
            <a:avLst/>
            <a:gdLst>
              <a:gd name="connsiteX0" fmla="*/ 1815747 w 3631494"/>
              <a:gd name="connsiteY0" fmla="*/ 277315 h 3458565"/>
              <a:gd name="connsiteX1" fmla="*/ 284084 w 3631494"/>
              <a:gd name="connsiteY1" fmla="*/ 1391683 h 3458565"/>
              <a:gd name="connsiteX2" fmla="*/ 869127 w 3631494"/>
              <a:gd name="connsiteY2" fmla="*/ 3194768 h 3458565"/>
              <a:gd name="connsiteX3" fmla="*/ 2762367 w 3631494"/>
              <a:gd name="connsiteY3" fmla="*/ 3194768 h 3458565"/>
              <a:gd name="connsiteX4" fmla="*/ 3347410 w 3631494"/>
              <a:gd name="connsiteY4" fmla="*/ 1391683 h 3458565"/>
              <a:gd name="connsiteX5" fmla="*/ 1815747 w 3631494"/>
              <a:gd name="connsiteY5" fmla="*/ 0 h 3458565"/>
              <a:gd name="connsiteX6" fmla="*/ 3631494 w 3631494"/>
              <a:gd name="connsiteY6" fmla="*/ 1321054 h 3458565"/>
              <a:gd name="connsiteX7" fmla="*/ 2937940 w 3631494"/>
              <a:gd name="connsiteY7" fmla="*/ 3458565 h 3458565"/>
              <a:gd name="connsiteX8" fmla="*/ 693554 w 3631494"/>
              <a:gd name="connsiteY8" fmla="*/ 3458565 h 3458565"/>
              <a:gd name="connsiteX9" fmla="*/ 0 w 3631494"/>
              <a:gd name="connsiteY9" fmla="*/ 1321054 h 345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1494" h="3458565">
                <a:moveTo>
                  <a:pt x="1815747" y="277315"/>
                </a:moveTo>
                <a:lnTo>
                  <a:pt x="284084" y="1391683"/>
                </a:lnTo>
                <a:lnTo>
                  <a:pt x="869127" y="3194768"/>
                </a:lnTo>
                <a:lnTo>
                  <a:pt x="2762367" y="3194768"/>
                </a:lnTo>
                <a:lnTo>
                  <a:pt x="3347410" y="1391683"/>
                </a:lnTo>
                <a:close/>
                <a:moveTo>
                  <a:pt x="1815747" y="0"/>
                </a:moveTo>
                <a:lnTo>
                  <a:pt x="3631494" y="1321054"/>
                </a:lnTo>
                <a:lnTo>
                  <a:pt x="2937940" y="3458565"/>
                </a:lnTo>
                <a:lnTo>
                  <a:pt x="693554" y="3458565"/>
                </a:lnTo>
                <a:lnTo>
                  <a:pt x="0" y="1321054"/>
                </a:lnTo>
                <a:close/>
              </a:path>
            </a:pathLst>
          </a:cu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84697" y="3038283"/>
            <a:ext cx="2080629" cy="646331"/>
          </a:xfrm>
          <a:prstGeom prst="rect">
            <a:avLst/>
          </a:prstGeom>
          <a:noFill/>
        </p:spPr>
        <p:txBody>
          <a:bodyPr wrap="square" rtlCol="0">
            <a:spAutoFit/>
          </a:bodyPr>
          <a:lstStyle/>
          <a:p>
            <a:pPr algn="ctr"/>
            <a:r>
              <a:rPr lang="zh-CN" altLang="en-US" sz="3600" b="1" dirty="0"/>
              <a:t>项目估算</a:t>
            </a:r>
          </a:p>
        </p:txBody>
      </p:sp>
      <p:sp>
        <p:nvSpPr>
          <p:cNvPr id="7" name="正五边形 6"/>
          <p:cNvSpPr/>
          <p:nvPr/>
        </p:nvSpPr>
        <p:spPr>
          <a:xfrm>
            <a:off x="3855503" y="1421233"/>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chemeClr val="tx1"/>
                </a:solidFill>
              </a:rPr>
              <a:t>9</a:t>
            </a:r>
            <a:endParaRPr lang="zh-CN" altLang="en-US" sz="4400" b="1" dirty="0">
              <a:solidFill>
                <a:schemeClr val="tx1"/>
              </a:solidFill>
            </a:endParaRPr>
          </a:p>
        </p:txBody>
      </p:sp>
      <p:grpSp>
        <p:nvGrpSpPr>
          <p:cNvPr id="33" name="组合 32"/>
          <p:cNvGrpSpPr/>
          <p:nvPr/>
        </p:nvGrpSpPr>
        <p:grpSpPr>
          <a:xfrm>
            <a:off x="7084730" y="1095959"/>
            <a:ext cx="3090230" cy="1877293"/>
            <a:chOff x="7066974" y="1095959"/>
            <a:chExt cx="3090230" cy="1877293"/>
          </a:xfrm>
        </p:grpSpPr>
        <p:cxnSp>
          <p:nvCxnSpPr>
            <p:cNvPr id="20" name="直接连接符 19"/>
            <p:cNvCxnSpPr>
              <a:endCxn id="25" idx="0"/>
            </p:cNvCxnSpPr>
            <p:nvPr/>
          </p:nvCxnSpPr>
          <p:spPr>
            <a:xfrm>
              <a:off x="7119257" y="1222310"/>
              <a:ext cx="6033" cy="1461794"/>
            </a:xfrm>
            <a:prstGeom prst="line">
              <a:avLst/>
            </a:prstGeom>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7066974" y="1222309"/>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7641772" y="1095959"/>
              <a:ext cx="2515432" cy="461665"/>
            </a:xfrm>
            <a:prstGeom prst="rect">
              <a:avLst/>
            </a:prstGeom>
            <a:noFill/>
          </p:spPr>
          <p:txBody>
            <a:bodyPr wrap="none" rtlCol="0">
              <a:spAutoFit/>
            </a:bodyPr>
            <a:lstStyle/>
            <a:p>
              <a:r>
                <a:rPr lang="en-US" altLang="zh-CN" sz="2400" smtClean="0">
                  <a:latin typeface="华文行楷" pitchFamily="2" charset="-122"/>
                  <a:ea typeface="华文行楷" pitchFamily="2" charset="-122"/>
                </a:rPr>
                <a:t>9.1-</a:t>
              </a:r>
              <a:r>
                <a:rPr lang="zh-CN" altLang="en-US" sz="2400" smtClean="0">
                  <a:latin typeface="华文行楷" pitchFamily="2" charset="-122"/>
                  <a:ea typeface="华文行楷" pitchFamily="2" charset="-122"/>
                </a:rPr>
                <a:t>项目工作分解</a:t>
              </a:r>
              <a:endParaRPr lang="zh-CN" altLang="en-US" sz="2400" dirty="0">
                <a:latin typeface="华文行楷" pitchFamily="2" charset="-122"/>
                <a:ea typeface="华文行楷" pitchFamily="2" charset="-122"/>
              </a:endParaRPr>
            </a:p>
          </p:txBody>
        </p:sp>
        <p:sp>
          <p:nvSpPr>
            <p:cNvPr id="23" name="椭圆 22"/>
            <p:cNvSpPr/>
            <p:nvPr/>
          </p:nvSpPr>
          <p:spPr>
            <a:xfrm>
              <a:off x="7066974" y="1953206"/>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7641772" y="1780689"/>
              <a:ext cx="1983235"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9.2-</a:t>
              </a:r>
              <a:r>
                <a:rPr lang="zh-CN" altLang="en-US" sz="2400" dirty="0">
                  <a:latin typeface="华文行楷" pitchFamily="2" charset="-122"/>
                  <a:ea typeface="华文行楷" pitchFamily="2" charset="-122"/>
                </a:rPr>
                <a:t>工作分配</a:t>
              </a:r>
            </a:p>
          </p:txBody>
        </p:sp>
        <p:sp>
          <p:nvSpPr>
            <p:cNvPr id="25" name="椭圆 24"/>
            <p:cNvSpPr/>
            <p:nvPr/>
          </p:nvSpPr>
          <p:spPr>
            <a:xfrm>
              <a:off x="7066974" y="2684104"/>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7641772" y="2511587"/>
              <a:ext cx="1989647"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9.3-</a:t>
              </a:r>
              <a:r>
                <a:rPr lang="zh-CN" altLang="en-US" sz="2400" dirty="0">
                  <a:latin typeface="华文行楷" pitchFamily="2" charset="-122"/>
                  <a:ea typeface="华文行楷" pitchFamily="2" charset="-122"/>
                </a:rPr>
                <a:t>成本估算</a:t>
              </a:r>
            </a:p>
          </p:txBody>
        </p:sp>
      </p:grpSp>
    </p:spTree>
    <p:extLst>
      <p:ext uri="{BB962C8B-B14F-4D97-AF65-F5344CB8AC3E}">
        <p14:creationId xmlns:p14="http://schemas.microsoft.com/office/powerpoint/2010/main" val="41577100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饼形 7">
            <a:extLst>
              <a:ext uri="{FF2B5EF4-FFF2-40B4-BE49-F238E27FC236}">
                <a16:creationId xmlns:a16="http://schemas.microsoft.com/office/drawing/2014/main" xmlns="" id="{C19381C4-2277-4636-9B87-A7D0E4B4402D}"/>
              </a:ext>
            </a:extLst>
          </p:cNvPr>
          <p:cNvSpPr/>
          <p:nvPr/>
        </p:nvSpPr>
        <p:spPr>
          <a:xfrm>
            <a:off x="9460787" y="1535630"/>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pyright Notice"/>
          <p:cNvSpPr/>
          <p:nvPr/>
        </p:nvSpPr>
        <p:spPr bwMode="auto">
          <a:xfrm>
            <a:off x="4381825" y="600074"/>
            <a:ext cx="3428357"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可行性分析的前提</a:t>
            </a:r>
          </a:p>
        </p:txBody>
      </p:sp>
      <p:sp>
        <p:nvSpPr>
          <p:cNvPr id="25" name="文本框 24">
            <a:extLst>
              <a:ext uri="{FF2B5EF4-FFF2-40B4-BE49-F238E27FC236}">
                <a16:creationId xmlns:a16="http://schemas.microsoft.com/office/drawing/2014/main" xmlns="" id="{0FFD5C76-03E9-4D24-A534-7E75BF1C5508}"/>
              </a:ext>
            </a:extLst>
          </p:cNvPr>
          <p:cNvSpPr txBox="1"/>
          <p:nvPr/>
        </p:nvSpPr>
        <p:spPr>
          <a:xfrm>
            <a:off x="10296963" y="3942198"/>
            <a:ext cx="1684020" cy="523220"/>
          </a:xfrm>
          <a:prstGeom prst="rect">
            <a:avLst/>
          </a:prstGeom>
          <a:noFill/>
        </p:spPr>
        <p:txBody>
          <a:bodyPr wrap="square" rtlCol="0">
            <a:spAutoFit/>
          </a:bodyPr>
          <a:lstStyle/>
          <a:p>
            <a:r>
              <a:rPr lang="zh-CN" altLang="en-US" sz="2800" b="1" dirty="0" smtClean="0">
                <a:latin typeface="微软雅黑" panose="020B0503020204020204" pitchFamily="34" charset="-122"/>
                <a:ea typeface="微软雅黑" panose="020B0503020204020204" pitchFamily="34" charset="-122"/>
              </a:rPr>
              <a:t>项目要求</a:t>
            </a:r>
            <a:endParaRPr lang="zh-SG" altLang="en-US" sz="2800" b="1" dirty="0">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xmlns="" id="{5E9D8FC7-6879-4552-9E61-8C6F7A03960A}"/>
              </a:ext>
            </a:extLst>
          </p:cNvPr>
          <p:cNvSpPr txBox="1"/>
          <p:nvPr/>
        </p:nvSpPr>
        <p:spPr>
          <a:xfrm>
            <a:off x="874770" y="3603643"/>
            <a:ext cx="7961305" cy="369332"/>
          </a:xfrm>
          <a:prstGeom prst="rect">
            <a:avLst/>
          </a:prstGeom>
          <a:noFill/>
        </p:spPr>
        <p:txBody>
          <a:bodyPr wrap="square" rtlCol="0">
            <a:spAutoFit/>
          </a:bodyPr>
          <a:lstStyle/>
          <a:p>
            <a:r>
              <a:rPr lang="zh-CN" altLang="zh-CN" dirty="0"/>
              <a:t>具有对应的开发软件和技术，和相应的开发环境和资金。</a:t>
            </a:r>
          </a:p>
        </p:txBody>
      </p:sp>
      <p:pic>
        <p:nvPicPr>
          <p:cNvPr id="11" name="图片 10">
            <a:extLst>
              <a:ext uri="{FF2B5EF4-FFF2-40B4-BE49-F238E27FC236}">
                <a16:creationId xmlns:a16="http://schemas.microsoft.com/office/drawing/2014/main" xmlns="" id="{60E2D243-D930-4D73-AE46-C51354C65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sp>
        <p:nvSpPr>
          <p:cNvPr id="14" name="正五边形 13"/>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2.1</a:t>
            </a:r>
            <a:endParaRPr lang="zh-CN" altLang="en-US" sz="2400" b="1" dirty="0">
              <a:solidFill>
                <a:schemeClr val="tx1"/>
              </a:solidFill>
            </a:endParaRPr>
          </a:p>
        </p:txBody>
      </p:sp>
    </p:spTree>
    <p:extLst>
      <p:ext uri="{BB962C8B-B14F-4D97-AF65-F5344CB8AC3E}">
        <p14:creationId xmlns:p14="http://schemas.microsoft.com/office/powerpoint/2010/main" val="248623670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14:bounceEnd="70000">
                                          <p:cBhvr additive="base">
                                            <p:cTn id="7" dur="500" fill="hold"/>
                                            <p:tgtEl>
                                              <p:spTgt spid="13"/>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97419" y="3919335"/>
            <a:ext cx="2725679" cy="523220"/>
          </a:xfrm>
          <a:prstGeom prst="rect">
            <a:avLst/>
          </a:prstGeom>
          <a:noFill/>
        </p:spPr>
        <p:txBody>
          <a:bodyPr wrap="square" rtlCol="0">
            <a:spAutoFit/>
          </a:bodyPr>
          <a:lstStyle/>
          <a:p>
            <a:pPr algn="ctr"/>
            <a:r>
              <a:rPr lang="zh-CN" altLang="en-US" sz="2800" b="1" dirty="0" smtClean="0"/>
              <a:t>项目工作分解</a:t>
            </a:r>
            <a:endParaRPr lang="zh-CN" altLang="en-US"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9.1</a:t>
            </a:r>
            <a:endParaRPr lang="zh-CN" altLang="en-US" sz="2400" b="1" dirty="0">
              <a:solidFill>
                <a:schemeClr val="tx1"/>
              </a:solidFill>
            </a:endParaRPr>
          </a:p>
        </p:txBody>
      </p:sp>
      <p:pic>
        <p:nvPicPr>
          <p:cNvPr id="16" name="图片 1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11156" y="1"/>
            <a:ext cx="9280844" cy="6857999"/>
          </a:xfrm>
          <a:prstGeom prst="rect">
            <a:avLst/>
          </a:prstGeom>
          <a:noFill/>
          <a:ln>
            <a:noFill/>
          </a:ln>
        </p:spPr>
      </p:pic>
    </p:spTree>
    <p:extLst>
      <p:ext uri="{BB962C8B-B14F-4D97-AF65-F5344CB8AC3E}">
        <p14:creationId xmlns:p14="http://schemas.microsoft.com/office/powerpoint/2010/main" val="320216904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97419" y="3919335"/>
            <a:ext cx="2725679" cy="523220"/>
          </a:xfrm>
          <a:prstGeom prst="rect">
            <a:avLst/>
          </a:prstGeom>
          <a:noFill/>
        </p:spPr>
        <p:txBody>
          <a:bodyPr wrap="square" rtlCol="0">
            <a:spAutoFit/>
          </a:bodyPr>
          <a:lstStyle/>
          <a:p>
            <a:pPr algn="ctr"/>
            <a:r>
              <a:rPr lang="zh-CN" altLang="en-US" sz="2800" b="1" dirty="0"/>
              <a:t>项目工作分解</a:t>
            </a:r>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9.1</a:t>
            </a:r>
            <a:endParaRPr lang="zh-CN" altLang="en-US" sz="2400" b="1" dirty="0">
              <a:solidFill>
                <a:schemeClr val="tx1"/>
              </a:solidFill>
            </a:endParaRPr>
          </a:p>
        </p:txBody>
      </p:sp>
      <p:sp>
        <p:nvSpPr>
          <p:cNvPr id="15" name="Copyright Notice"/>
          <p:cNvSpPr/>
          <p:nvPr/>
        </p:nvSpPr>
        <p:spPr bwMode="auto">
          <a:xfrm>
            <a:off x="5258195" y="528636"/>
            <a:ext cx="1796500"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smtClean="0">
                <a:solidFill>
                  <a:schemeClr val="tx1"/>
                </a:solidFill>
                <a:latin typeface="微软雅黑" pitchFamily="34" charset="-122"/>
                <a:ea typeface="微软雅黑" pitchFamily="34" charset="-122"/>
              </a:rPr>
              <a:t>项目估算</a:t>
            </a:r>
            <a:endParaRPr lang="zh-CN" altLang="en-US" sz="3200" b="1" cap="small" dirty="0">
              <a:solidFill>
                <a:schemeClr val="tx1"/>
              </a:solidFill>
              <a:latin typeface="微软雅黑" pitchFamily="34" charset="-122"/>
              <a:ea typeface="微软雅黑" pitchFamily="34" charset="-122"/>
            </a:endParaRPr>
          </a:p>
        </p:txBody>
      </p:sp>
      <p:graphicFrame>
        <p:nvGraphicFramePr>
          <p:cNvPr id="17" name="Group 179">
            <a:extLst>
              <a:ext uri="{FF2B5EF4-FFF2-40B4-BE49-F238E27FC236}">
                <a16:creationId xmlns:a16="http://schemas.microsoft.com/office/drawing/2014/main" xmlns="" id="{580FB391-F602-48B2-96DF-29C716B08807}"/>
              </a:ext>
            </a:extLst>
          </p:cNvPr>
          <p:cNvGraphicFramePr>
            <a:graphicFrameLocks noGrp="1"/>
          </p:cNvGraphicFramePr>
          <p:nvPr>
            <p:extLst>
              <p:ext uri="{D42A27DB-BD31-4B8C-83A1-F6EECF244321}">
                <p14:modId xmlns:p14="http://schemas.microsoft.com/office/powerpoint/2010/main" val="2969856531"/>
              </p:ext>
            </p:extLst>
          </p:nvPr>
        </p:nvGraphicFramePr>
        <p:xfrm>
          <a:off x="2938753" y="1521644"/>
          <a:ext cx="9010651" cy="5048380"/>
        </p:xfrm>
        <a:graphic>
          <a:graphicData uri="http://schemas.openxmlformats.org/drawingml/2006/table">
            <a:tbl>
              <a:tblPr>
                <a:tableStyleId>{3C2FFA5D-87B4-456A-9821-1D502468CF0F}</a:tableStyleId>
              </a:tblPr>
              <a:tblGrid>
                <a:gridCol w="1975852">
                  <a:extLst>
                    <a:ext uri="{9D8B030D-6E8A-4147-A177-3AD203B41FA5}">
                      <a16:colId xmlns:a16="http://schemas.microsoft.com/office/drawing/2014/main" xmlns="" val="20000"/>
                    </a:ext>
                  </a:extLst>
                </a:gridCol>
                <a:gridCol w="1659271">
                  <a:extLst>
                    <a:ext uri="{9D8B030D-6E8A-4147-A177-3AD203B41FA5}">
                      <a16:colId xmlns:a16="http://schemas.microsoft.com/office/drawing/2014/main" xmlns="" val="20001"/>
                    </a:ext>
                  </a:extLst>
                </a:gridCol>
                <a:gridCol w="1660863">
                  <a:extLst>
                    <a:ext uri="{9D8B030D-6E8A-4147-A177-3AD203B41FA5}">
                      <a16:colId xmlns:a16="http://schemas.microsoft.com/office/drawing/2014/main" xmlns="" val="20002"/>
                    </a:ext>
                  </a:extLst>
                </a:gridCol>
                <a:gridCol w="1659270">
                  <a:extLst>
                    <a:ext uri="{9D8B030D-6E8A-4147-A177-3AD203B41FA5}">
                      <a16:colId xmlns:a16="http://schemas.microsoft.com/office/drawing/2014/main" xmlns="" val="20003"/>
                    </a:ext>
                  </a:extLst>
                </a:gridCol>
                <a:gridCol w="2055395">
                  <a:extLst>
                    <a:ext uri="{9D8B030D-6E8A-4147-A177-3AD203B41FA5}">
                      <a16:colId xmlns:a16="http://schemas.microsoft.com/office/drawing/2014/main" xmlns="" val="20004"/>
                    </a:ext>
                  </a:extLst>
                </a:gridCol>
              </a:tblGrid>
              <a:tr h="579418">
                <a:tc gridSpan="4">
                  <a:txBody>
                    <a:bodyPr/>
                    <a:lstStyle/>
                    <a:p>
                      <a:pPr marL="0" marR="0" lvl="0" indent="0" algn="ctr" defTabSz="914400" rtl="0" eaLnBrk="0" fontAlgn="base" latinLnBrk="0" hangingPunct="0">
                        <a:lnSpc>
                          <a:spcPct val="90000"/>
                        </a:lnSpc>
                        <a:spcBef>
                          <a:spcPct val="30000"/>
                        </a:spcBef>
                        <a:spcAft>
                          <a:spcPct val="0"/>
                        </a:spcAft>
                        <a:buClr>
                          <a:schemeClr val="tx2"/>
                        </a:buClr>
                        <a:buSzPct val="75000"/>
                        <a:buFont typeface="Wingdings" pitchFamily="2" charset="2"/>
                        <a:buNone/>
                        <a:tabLst/>
                      </a:pPr>
                      <a:r>
                        <a:rPr kumimoji="0" lang="zh-CN" altLang="en-US" sz="2800" u="none" strike="noStrike" cap="none" normalizeH="0" baseline="0" dirty="0">
                          <a:ln>
                            <a:noFill/>
                          </a:ln>
                          <a:effectLst/>
                        </a:rPr>
                        <a:t>需求开发过程</a:t>
                      </a:r>
                      <a:endParaRPr kumimoji="0" lang="zh-CN" altLang="en-US" sz="2800" b="1" i="0" u="none" strike="noStrike" cap="none" normalizeH="0" baseline="0" dirty="0">
                        <a:ln>
                          <a:noFill/>
                        </a:ln>
                        <a:solidFill>
                          <a:schemeClr val="tx1"/>
                        </a:solidFill>
                        <a:effectLst/>
                        <a:latin typeface="华文仿宋" pitchFamily="2" charset="-122"/>
                        <a:ea typeface="华文仿宋" pitchFamily="2" charset="-122"/>
                      </a:endParaRPr>
                    </a:p>
                  </a:txBody>
                  <a:tcPr marT="45723" marB="4572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marL="0" marR="0" lvl="0" indent="0" algn="ctr" defTabSz="914400" rtl="0" eaLnBrk="0" fontAlgn="base" latinLnBrk="0" hangingPunct="0">
                        <a:lnSpc>
                          <a:spcPct val="90000"/>
                        </a:lnSpc>
                        <a:spcBef>
                          <a:spcPct val="30000"/>
                        </a:spcBef>
                        <a:spcAft>
                          <a:spcPct val="0"/>
                        </a:spcAft>
                        <a:buClr>
                          <a:schemeClr val="tx2"/>
                        </a:buClr>
                        <a:buSzPct val="75000"/>
                        <a:buFont typeface="Wingdings" pitchFamily="2" charset="2"/>
                        <a:buNone/>
                        <a:tabLst/>
                      </a:pPr>
                      <a:r>
                        <a:rPr kumimoji="0" lang="zh-CN" altLang="en-US" sz="2400" u="none" strike="noStrike" cap="none" normalizeH="0" baseline="0">
                          <a:ln>
                            <a:noFill/>
                          </a:ln>
                          <a:effectLst/>
                        </a:rPr>
                        <a:t>需求管理过程</a:t>
                      </a:r>
                      <a:endParaRPr kumimoji="0" lang="zh-CN" altLang="en-US" sz="2400" b="1" i="0" u="none" strike="noStrike" cap="none" normalizeH="0" baseline="0">
                        <a:ln>
                          <a:noFill/>
                        </a:ln>
                        <a:solidFill>
                          <a:schemeClr val="tx1"/>
                        </a:solidFill>
                        <a:effectLst/>
                        <a:latin typeface="华文仿宋" pitchFamily="2" charset="-122"/>
                        <a:ea typeface="华文仿宋" pitchFamily="2" charset="-122"/>
                      </a:endParaRPr>
                    </a:p>
                  </a:txBody>
                  <a:tcPr marT="45723" marB="4572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535853">
                <a:tc>
                  <a:txBody>
                    <a:bodyPr/>
                    <a:lstStyle/>
                    <a:p>
                      <a:pPr marL="0" marR="0" lvl="0" indent="0" algn="ctr" defTabSz="914400" rtl="0" eaLnBrk="0" fontAlgn="base" latinLnBrk="0" hangingPunct="0">
                        <a:lnSpc>
                          <a:spcPct val="90000"/>
                        </a:lnSpc>
                        <a:spcBef>
                          <a:spcPct val="30000"/>
                        </a:spcBef>
                        <a:spcAft>
                          <a:spcPct val="0"/>
                        </a:spcAft>
                        <a:buClr>
                          <a:schemeClr val="tx2"/>
                        </a:buClr>
                        <a:buSzPct val="75000"/>
                        <a:buFont typeface="Wingdings" pitchFamily="2" charset="2"/>
                        <a:buNone/>
                        <a:tabLst/>
                      </a:pPr>
                      <a:r>
                        <a:rPr kumimoji="0" lang="zh-CN" altLang="en-US" sz="1600" u="none" strike="noStrike" cap="none" normalizeH="0" baseline="0" dirty="0">
                          <a:ln>
                            <a:noFill/>
                          </a:ln>
                          <a:effectLst/>
                        </a:rPr>
                        <a:t>需求获取</a:t>
                      </a:r>
                      <a:endParaRPr kumimoji="0" lang="zh-CN" altLang="en-US" sz="1600" b="1" i="0" u="none" strike="noStrike" cap="none" normalizeH="0" baseline="0" dirty="0">
                        <a:ln>
                          <a:noFill/>
                        </a:ln>
                        <a:solidFill>
                          <a:schemeClr val="tx1"/>
                        </a:solidFill>
                        <a:effectLst/>
                        <a:latin typeface="华文仿宋" pitchFamily="2" charset="-122"/>
                        <a:ea typeface="华文仿宋" pitchFamily="2" charset="-122"/>
                      </a:endParaRPr>
                    </a:p>
                  </a:txBody>
                  <a:tcPr marT="45723" marB="4572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75000"/>
                        <a:buFont typeface="Wingdings" pitchFamily="2" charset="2"/>
                        <a:buNone/>
                        <a:tabLst/>
                      </a:pPr>
                      <a:r>
                        <a:rPr kumimoji="0" lang="zh-CN" altLang="en-US" sz="1600" u="none" strike="noStrike" cap="none" normalizeH="0" baseline="0" dirty="0">
                          <a:ln>
                            <a:noFill/>
                          </a:ln>
                          <a:effectLst/>
                        </a:rPr>
                        <a:t>需求分析</a:t>
                      </a:r>
                      <a:endParaRPr kumimoji="0" lang="zh-CN" altLang="en-US" sz="1600" b="1" i="0" u="none" strike="noStrike" cap="none" normalizeH="0" baseline="0" dirty="0">
                        <a:ln>
                          <a:noFill/>
                        </a:ln>
                        <a:solidFill>
                          <a:schemeClr val="tx1"/>
                        </a:solidFill>
                        <a:effectLst/>
                        <a:latin typeface="华文仿宋" pitchFamily="2" charset="-122"/>
                        <a:ea typeface="华文仿宋" pitchFamily="2" charset="-122"/>
                      </a:endParaRPr>
                    </a:p>
                  </a:txBody>
                  <a:tcPr marT="45723" marB="4572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75000"/>
                        <a:buFont typeface="Wingdings" pitchFamily="2" charset="2"/>
                        <a:buNone/>
                        <a:tabLst/>
                      </a:pPr>
                      <a:r>
                        <a:rPr kumimoji="0" lang="zh-CN" altLang="en-US" sz="1600" u="none" strike="noStrike" cap="none" normalizeH="0" baseline="0">
                          <a:ln>
                            <a:noFill/>
                          </a:ln>
                          <a:effectLst/>
                        </a:rPr>
                        <a:t>需求规格说明</a:t>
                      </a:r>
                      <a:endParaRPr kumimoji="0" lang="zh-CN" altLang="en-US" sz="1600" b="1" i="0" u="none" strike="noStrike" cap="none" normalizeH="0" baseline="0">
                        <a:ln>
                          <a:noFill/>
                        </a:ln>
                        <a:solidFill>
                          <a:schemeClr val="tx1"/>
                        </a:solidFill>
                        <a:effectLst/>
                        <a:latin typeface="华文仿宋" pitchFamily="2" charset="-122"/>
                        <a:ea typeface="华文仿宋" pitchFamily="2" charset="-122"/>
                      </a:endParaRPr>
                    </a:p>
                  </a:txBody>
                  <a:tcPr marT="45723" marB="4572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75000"/>
                        <a:buFont typeface="Wingdings" pitchFamily="2" charset="2"/>
                        <a:buNone/>
                        <a:tabLst/>
                      </a:pPr>
                      <a:r>
                        <a:rPr kumimoji="0" lang="zh-CN" altLang="en-US" sz="1600" u="none" strike="noStrike" cap="none" normalizeH="0" baseline="0">
                          <a:ln>
                            <a:noFill/>
                          </a:ln>
                          <a:effectLst/>
                        </a:rPr>
                        <a:t>需求规格审核</a:t>
                      </a:r>
                      <a:endParaRPr kumimoji="0" lang="zh-CN" altLang="en-US" sz="1600" b="1" i="0" u="none" strike="noStrike" cap="none" normalizeH="0" baseline="0">
                        <a:ln>
                          <a:noFill/>
                        </a:ln>
                        <a:solidFill>
                          <a:schemeClr val="tx1"/>
                        </a:solidFill>
                        <a:effectLst/>
                        <a:latin typeface="华文仿宋" pitchFamily="2" charset="-122"/>
                        <a:ea typeface="华文仿宋" pitchFamily="2" charset="-122"/>
                      </a:endParaRPr>
                    </a:p>
                  </a:txBody>
                  <a:tcPr marT="45723" marB="4572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zh-CN" altLang="en-US"/>
                    </a:p>
                  </a:txBody>
                  <a:tcPr/>
                </a:tc>
                <a:extLst>
                  <a:ext uri="{0D108BD9-81ED-4DB2-BD59-A6C34878D82A}">
                    <a16:rowId xmlns:a16="http://schemas.microsoft.com/office/drawing/2014/main" xmlns="" val="10001"/>
                  </a:ext>
                </a:extLst>
              </a:tr>
              <a:tr h="3933109">
                <a:tc>
                  <a:txBody>
                    <a:bodyPr/>
                    <a:lstStyle/>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en-US" altLang="zh-CN" sz="1400" u="none" strike="noStrike" cap="none" normalizeH="0" baseline="0" dirty="0">
                          <a:ln>
                            <a:noFill/>
                          </a:ln>
                          <a:effectLst/>
                        </a:rPr>
                        <a:t> </a:t>
                      </a:r>
                      <a:r>
                        <a:rPr kumimoji="0" lang="zh-CN" altLang="en-US" sz="1400" u="none" strike="noStrike" cap="none" normalizeH="0" baseline="0" dirty="0">
                          <a:ln>
                            <a:noFill/>
                          </a:ln>
                          <a:effectLst/>
                        </a:rPr>
                        <a:t>编写项目视图与范围</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确定需求开发过程</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用户群分类</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选择产品代表</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建立核心队伍</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确定使用实例</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召开应用程序开发联系会议（</a:t>
                      </a:r>
                      <a:r>
                        <a:rPr kumimoji="0" lang="en-US" altLang="zh-CN" sz="1400" u="none" strike="noStrike" cap="none" normalizeH="0" baseline="0" dirty="0">
                          <a:ln>
                            <a:noFill/>
                          </a:ln>
                          <a:effectLst/>
                        </a:rPr>
                        <a:t>JAD</a:t>
                      </a:r>
                      <a:r>
                        <a:rPr kumimoji="0" lang="zh-CN" altLang="en-US" sz="1400" u="none" strike="noStrike" cap="none" normalizeH="0" baseline="0" dirty="0">
                          <a:ln>
                            <a:noFill/>
                          </a:ln>
                          <a:effectLst/>
                        </a:rPr>
                        <a:t>）</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分析用户工作流程</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确定质量属性</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检查问题报告</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需求重用</a:t>
                      </a:r>
                      <a:endParaRPr kumimoji="0" lang="zh-CN" altLang="en-US" sz="1400" b="1" i="0" u="none" strike="noStrike" cap="none" normalizeH="0" baseline="0" dirty="0">
                        <a:ln>
                          <a:noFill/>
                        </a:ln>
                        <a:solidFill>
                          <a:schemeClr val="tx1"/>
                        </a:solidFill>
                        <a:effectLst/>
                        <a:latin typeface="华文仿宋" pitchFamily="2" charset="-122"/>
                        <a:ea typeface="华文仿宋"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en-US" altLang="zh-CN" sz="1400" u="none" strike="noStrike" cap="none" normalizeH="0" baseline="0" dirty="0">
                          <a:ln>
                            <a:noFill/>
                          </a:ln>
                          <a:effectLst/>
                        </a:rPr>
                        <a:t> </a:t>
                      </a:r>
                      <a:r>
                        <a:rPr kumimoji="0" lang="zh-CN" altLang="en-US" sz="1400" u="none" strike="noStrike" cap="none" normalizeH="0" baseline="0" dirty="0">
                          <a:ln>
                            <a:noFill/>
                          </a:ln>
                          <a:effectLst/>
                        </a:rPr>
                        <a:t>绘制关联图</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创建开发原型</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分析可行性</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确定需求优先级</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为需求建立模型</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编写数据字典</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应用质量功能调配</a:t>
                      </a:r>
                      <a:endParaRPr kumimoji="0" lang="zh-CN" altLang="en-US" sz="1400" b="1" i="0" u="none" strike="noStrike" cap="none" normalizeH="0" baseline="0" dirty="0">
                        <a:ln>
                          <a:noFill/>
                        </a:ln>
                        <a:solidFill>
                          <a:schemeClr val="tx1"/>
                        </a:solidFill>
                        <a:effectLst/>
                        <a:latin typeface="华文仿宋" pitchFamily="2" charset="-122"/>
                        <a:ea typeface="华文仿宋"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en-US" altLang="zh-CN" sz="1400" u="none" strike="noStrike" cap="none" normalizeH="0" baseline="0" dirty="0">
                          <a:ln>
                            <a:noFill/>
                          </a:ln>
                          <a:effectLst/>
                        </a:rPr>
                        <a:t> </a:t>
                      </a:r>
                      <a:r>
                        <a:rPr kumimoji="0" lang="zh-CN" altLang="en-US" sz="1400" u="none" strike="noStrike" cap="none" normalizeH="0" baseline="0" dirty="0">
                          <a:ln>
                            <a:noFill/>
                          </a:ln>
                          <a:effectLst/>
                        </a:rPr>
                        <a:t>采用软件需求规格说明模板</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指明需求来源</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为每一项需求注上标号</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记录业务规范</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创建需求跟踪能力矩阵</a:t>
                      </a:r>
                      <a:endParaRPr kumimoji="0" lang="zh-CN" altLang="en-US" sz="1400" b="1" i="0" u="none" strike="noStrike" cap="none" normalizeH="0" baseline="0" dirty="0">
                        <a:ln>
                          <a:noFill/>
                        </a:ln>
                        <a:solidFill>
                          <a:schemeClr val="tx1"/>
                        </a:solidFill>
                        <a:effectLst/>
                        <a:latin typeface="华文仿宋" pitchFamily="2" charset="-122"/>
                        <a:ea typeface="华文仿宋"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en-US" altLang="zh-CN" sz="1400" u="none" strike="noStrike" cap="none" normalizeH="0" baseline="0" dirty="0">
                          <a:ln>
                            <a:noFill/>
                          </a:ln>
                          <a:effectLst/>
                        </a:rPr>
                        <a:t> </a:t>
                      </a:r>
                      <a:r>
                        <a:rPr kumimoji="0" lang="zh-CN" altLang="en-US" sz="1400" u="none" strike="noStrike" cap="none" normalizeH="0" baseline="0" dirty="0">
                          <a:ln>
                            <a:noFill/>
                          </a:ln>
                          <a:effectLst/>
                        </a:rPr>
                        <a:t>审查需求文档</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编写测试用例</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编写用户手册</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确定合格的标准</a:t>
                      </a:r>
                      <a:endParaRPr kumimoji="0" lang="zh-CN" altLang="en-US" sz="1400" b="1" i="0" u="none" strike="noStrike" cap="none" normalizeH="0" baseline="0" dirty="0">
                        <a:ln>
                          <a:noFill/>
                        </a:ln>
                        <a:solidFill>
                          <a:schemeClr val="tx1"/>
                        </a:solidFill>
                        <a:effectLst/>
                        <a:latin typeface="华文仿宋" pitchFamily="2" charset="-122"/>
                        <a:ea typeface="华文仿宋"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en-US" altLang="zh-CN" sz="1400" u="none" strike="noStrike" cap="none" normalizeH="0" baseline="0" dirty="0">
                          <a:ln>
                            <a:noFill/>
                          </a:ln>
                          <a:effectLst/>
                        </a:rPr>
                        <a:t> </a:t>
                      </a:r>
                      <a:r>
                        <a:rPr kumimoji="0" lang="zh-CN" altLang="en-US" sz="1400" u="none" strike="noStrike" cap="none" normalizeH="0" baseline="0" dirty="0">
                          <a:ln>
                            <a:noFill/>
                          </a:ln>
                          <a:effectLst/>
                        </a:rPr>
                        <a:t>确定变更控制过程</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建立变更控制委员会</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进行变更影响分析</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跟踪每一项变更</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编写需求文档的基准版本和控制版本</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维护变更历史记录</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跟踪需求状态</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衡量需求稳定性</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使用需求管理工具</a:t>
                      </a:r>
                      <a:endParaRPr kumimoji="0" lang="zh-CN" altLang="en-US" sz="1400" b="1" i="0" u="none" strike="noStrike" cap="none" normalizeH="0" baseline="0" dirty="0">
                        <a:ln>
                          <a:noFill/>
                        </a:ln>
                        <a:solidFill>
                          <a:schemeClr val="tx1"/>
                        </a:solidFill>
                        <a:effectLst/>
                        <a:latin typeface="华文仿宋" pitchFamily="2" charset="-122"/>
                        <a:ea typeface="华文仿宋"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349983875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97419" y="3928860"/>
            <a:ext cx="2725679" cy="954107"/>
          </a:xfrm>
          <a:prstGeom prst="rect">
            <a:avLst/>
          </a:prstGeom>
          <a:noFill/>
        </p:spPr>
        <p:txBody>
          <a:bodyPr wrap="square" rtlCol="0">
            <a:spAutoFit/>
          </a:bodyPr>
          <a:lstStyle/>
          <a:p>
            <a:pPr algn="ctr"/>
            <a:r>
              <a:rPr lang="zh-CN" altLang="en-US" sz="2800" b="1" dirty="0"/>
              <a:t>项目工作</a:t>
            </a:r>
            <a:r>
              <a:rPr lang="zh-CN" altLang="en-US" sz="2800" b="1" dirty="0" smtClean="0"/>
              <a:t>分解</a:t>
            </a:r>
            <a:endParaRPr lang="en-US" altLang="zh-CN" sz="2800" b="1" dirty="0" smtClean="0"/>
          </a:p>
          <a:p>
            <a:pPr algn="ctr"/>
            <a:endParaRPr lang="zh-CN" altLang="en-US"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9.1</a:t>
            </a:r>
            <a:endParaRPr lang="zh-CN" altLang="en-US" sz="2400" b="1" dirty="0">
              <a:solidFill>
                <a:schemeClr val="tx1"/>
              </a:solidFill>
            </a:endParaRPr>
          </a:p>
        </p:txBody>
      </p:sp>
      <p:sp>
        <p:nvSpPr>
          <p:cNvPr id="15" name="Copyright Notice"/>
          <p:cNvSpPr/>
          <p:nvPr/>
        </p:nvSpPr>
        <p:spPr bwMode="auto">
          <a:xfrm>
            <a:off x="5258195" y="528636"/>
            <a:ext cx="1796500"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smtClean="0">
                <a:solidFill>
                  <a:schemeClr val="tx1"/>
                </a:solidFill>
                <a:latin typeface="微软雅黑" pitchFamily="34" charset="-122"/>
                <a:ea typeface="微软雅黑" pitchFamily="34" charset="-122"/>
              </a:rPr>
              <a:t>项目估算</a:t>
            </a:r>
            <a:endParaRPr lang="zh-CN" altLang="en-US" sz="3200" b="1" cap="small" dirty="0">
              <a:solidFill>
                <a:schemeClr val="tx1"/>
              </a:solidFill>
              <a:latin typeface="微软雅黑" pitchFamily="34" charset="-122"/>
              <a:ea typeface="微软雅黑" pitchFamily="34" charset="-122"/>
            </a:endParaRPr>
          </a:p>
        </p:txBody>
      </p:sp>
      <p:graphicFrame>
        <p:nvGraphicFramePr>
          <p:cNvPr id="12" name="表格 11"/>
          <p:cNvGraphicFramePr>
            <a:graphicFrameLocks noGrp="1"/>
          </p:cNvGraphicFramePr>
          <p:nvPr>
            <p:extLst>
              <p:ext uri="{D42A27DB-BD31-4B8C-83A1-F6EECF244321}">
                <p14:modId xmlns:p14="http://schemas.microsoft.com/office/powerpoint/2010/main" val="4116574285"/>
              </p:ext>
            </p:extLst>
          </p:nvPr>
        </p:nvGraphicFramePr>
        <p:xfrm>
          <a:off x="3409950" y="1116535"/>
          <a:ext cx="8782050" cy="4571991"/>
        </p:xfrm>
        <a:graphic>
          <a:graphicData uri="http://schemas.openxmlformats.org/drawingml/2006/table">
            <a:tbl>
              <a:tblPr firstRow="1" firstCol="1" bandRow="1">
                <a:tableStyleId>{5C22544A-7EE6-4342-B048-85BDC9FD1C3A}</a:tableStyleId>
              </a:tblPr>
              <a:tblGrid>
                <a:gridCol w="1463675">
                  <a:extLst>
                    <a:ext uri="{9D8B030D-6E8A-4147-A177-3AD203B41FA5}">
                      <a16:colId xmlns:a16="http://schemas.microsoft.com/office/drawing/2014/main" xmlns="" val="3685817727"/>
                    </a:ext>
                  </a:extLst>
                </a:gridCol>
                <a:gridCol w="1463675">
                  <a:extLst>
                    <a:ext uri="{9D8B030D-6E8A-4147-A177-3AD203B41FA5}">
                      <a16:colId xmlns:a16="http://schemas.microsoft.com/office/drawing/2014/main" xmlns="" val="4287369804"/>
                    </a:ext>
                  </a:extLst>
                </a:gridCol>
                <a:gridCol w="1463675">
                  <a:extLst>
                    <a:ext uri="{9D8B030D-6E8A-4147-A177-3AD203B41FA5}">
                      <a16:colId xmlns:a16="http://schemas.microsoft.com/office/drawing/2014/main" xmlns="" val="1135134312"/>
                    </a:ext>
                  </a:extLst>
                </a:gridCol>
                <a:gridCol w="1463675">
                  <a:extLst>
                    <a:ext uri="{9D8B030D-6E8A-4147-A177-3AD203B41FA5}">
                      <a16:colId xmlns:a16="http://schemas.microsoft.com/office/drawing/2014/main" xmlns="" val="637540333"/>
                    </a:ext>
                  </a:extLst>
                </a:gridCol>
                <a:gridCol w="1463675">
                  <a:extLst>
                    <a:ext uri="{9D8B030D-6E8A-4147-A177-3AD203B41FA5}">
                      <a16:colId xmlns:a16="http://schemas.microsoft.com/office/drawing/2014/main" xmlns="" val="1726050484"/>
                    </a:ext>
                  </a:extLst>
                </a:gridCol>
                <a:gridCol w="1463675">
                  <a:extLst>
                    <a:ext uri="{9D8B030D-6E8A-4147-A177-3AD203B41FA5}">
                      <a16:colId xmlns:a16="http://schemas.microsoft.com/office/drawing/2014/main" xmlns="" val="2898670629"/>
                    </a:ext>
                  </a:extLst>
                </a:gridCol>
              </a:tblGrid>
              <a:tr h="507999">
                <a:tc>
                  <a:txBody>
                    <a:bodyPr/>
                    <a:lstStyle/>
                    <a:p>
                      <a:pPr algn="ctr">
                        <a:spcAft>
                          <a:spcPts val="0"/>
                        </a:spcAft>
                      </a:pPr>
                      <a:r>
                        <a:rPr lang="zh-CN" sz="1600" kern="0" dirty="0">
                          <a:effectLst/>
                        </a:rPr>
                        <a:t>序号</a:t>
                      </a:r>
                      <a:endParaRPr lang="zh-CN" sz="1600" kern="100" dirty="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600" kern="0">
                          <a:effectLst/>
                        </a:rPr>
                        <a:t>阶段</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0">
                          <a:effectLst/>
                        </a:rPr>
                        <a:t>任务</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0">
                          <a:effectLst/>
                        </a:rPr>
                        <a:t>输入</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0">
                          <a:effectLst/>
                        </a:rPr>
                        <a:t>输出</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0">
                          <a:effectLst/>
                        </a:rPr>
                        <a:t>评审人员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2842653490"/>
                  </a:ext>
                </a:extLst>
              </a:tr>
              <a:tr h="507999">
                <a:tc>
                  <a:txBody>
                    <a:bodyPr/>
                    <a:lstStyle/>
                    <a:p>
                      <a:pPr algn="ctr">
                        <a:spcAft>
                          <a:spcPts val="0"/>
                        </a:spcAft>
                      </a:pPr>
                      <a:r>
                        <a:rPr lang="en-US" sz="1600" kern="0">
                          <a:effectLst/>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rowSpan="8">
                  <a:txBody>
                    <a:bodyPr/>
                    <a:lstStyle/>
                    <a:p>
                      <a:pPr algn="ctr">
                        <a:spcAft>
                          <a:spcPts val="0"/>
                        </a:spcAft>
                      </a:pPr>
                      <a:r>
                        <a:rPr lang="zh-CN" sz="1600" kern="0" dirty="0">
                          <a:effectLst/>
                        </a:rPr>
                        <a:t>需求阶段</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0">
                          <a:effectLst/>
                        </a:rPr>
                        <a:t>需求获取</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0">
                          <a:effectLst/>
                        </a:rPr>
                        <a:t>《</a:t>
                      </a:r>
                      <a:r>
                        <a:rPr lang="en-US" sz="1600" kern="0">
                          <a:effectLst/>
                        </a:rPr>
                        <a:t>C2-PRD-</a:t>
                      </a:r>
                      <a:r>
                        <a:rPr lang="zh-CN" sz="1600" kern="0">
                          <a:effectLst/>
                        </a:rPr>
                        <a:t>项目描述</a:t>
                      </a:r>
                      <a:r>
                        <a:rPr lang="en-US" sz="1600" kern="0">
                          <a:effectLst/>
                        </a:rPr>
                        <a:t>-2018</a:t>
                      </a:r>
                      <a:r>
                        <a:rPr lang="zh-CN" sz="1600" kern="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0">
                          <a:effectLst/>
                        </a:rPr>
                        <a:t>客户需求</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614095543"/>
                  </a:ext>
                </a:extLst>
              </a:tr>
              <a:tr h="507999">
                <a:tc>
                  <a:txBody>
                    <a:bodyPr/>
                    <a:lstStyle/>
                    <a:p>
                      <a:pPr algn="ctr">
                        <a:spcAft>
                          <a:spcPts val="0"/>
                        </a:spcAft>
                      </a:pPr>
                      <a:r>
                        <a:rPr lang="en-US" sz="1600" kern="0">
                          <a:effectLst/>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vMerge="1">
                  <a:txBody>
                    <a:bodyPr/>
                    <a:lstStyle/>
                    <a:p>
                      <a:endParaRPr lang="zh-CN" altLang="en-US"/>
                    </a:p>
                  </a:txBody>
                  <a:tcPr/>
                </a:tc>
                <a:tc>
                  <a:txBody>
                    <a:bodyPr/>
                    <a:lstStyle/>
                    <a:p>
                      <a:pPr algn="ctr">
                        <a:spcAft>
                          <a:spcPts val="0"/>
                        </a:spcAft>
                      </a:pPr>
                      <a:r>
                        <a:rPr lang="zh-CN" sz="1600" kern="0">
                          <a:effectLst/>
                        </a:rPr>
                        <a:t>需求分析</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0">
                          <a:effectLst/>
                        </a:rPr>
                        <a:t>客户需求</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0">
                          <a:effectLst/>
                        </a:rPr>
                        <a:t>《需求开发计划》</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607272426"/>
                  </a:ext>
                </a:extLst>
              </a:tr>
              <a:tr h="507999">
                <a:tc>
                  <a:txBody>
                    <a:bodyPr/>
                    <a:lstStyle/>
                    <a:p>
                      <a:pPr algn="ctr">
                        <a:spcAft>
                          <a:spcPts val="0"/>
                        </a:spcAft>
                      </a:pPr>
                      <a:r>
                        <a:rPr lang="en-US" sz="1600" kern="0">
                          <a:effectLst/>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vMerge="1">
                  <a:txBody>
                    <a:bodyPr/>
                    <a:lstStyle/>
                    <a:p>
                      <a:endParaRPr lang="zh-CN" altLang="en-US"/>
                    </a:p>
                  </a:txBody>
                  <a:tcPr/>
                </a:tc>
                <a:tc>
                  <a:txBody>
                    <a:bodyPr/>
                    <a:lstStyle/>
                    <a:p>
                      <a:pPr algn="ctr">
                        <a:spcAft>
                          <a:spcPts val="0"/>
                        </a:spcAft>
                      </a:pPr>
                      <a:r>
                        <a:rPr lang="zh-CN" sz="1600" kern="0">
                          <a:effectLst/>
                        </a:rPr>
                        <a:t>规格说明</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0">
                          <a:effectLst/>
                        </a:rPr>
                        <a:t>《需求开发计划》</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0">
                          <a:effectLst/>
                        </a:rPr>
                        <a:t>《需求规格说明书》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281038104"/>
                  </a:ext>
                </a:extLst>
              </a:tr>
              <a:tr h="507999">
                <a:tc>
                  <a:txBody>
                    <a:bodyPr/>
                    <a:lstStyle/>
                    <a:p>
                      <a:pPr algn="ctr">
                        <a:spcAft>
                          <a:spcPts val="0"/>
                        </a:spcAft>
                      </a:pPr>
                      <a:r>
                        <a:rPr lang="en-US" sz="1600" kern="0">
                          <a:effectLst/>
                        </a:rPr>
                        <a:t>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vMerge="1">
                  <a:txBody>
                    <a:bodyPr/>
                    <a:lstStyle/>
                    <a:p>
                      <a:endParaRPr lang="zh-CN" altLang="en-US"/>
                    </a:p>
                  </a:txBody>
                  <a:tcPr/>
                </a:tc>
                <a:tc>
                  <a:txBody>
                    <a:bodyPr/>
                    <a:lstStyle/>
                    <a:p>
                      <a:pPr algn="ctr">
                        <a:spcAft>
                          <a:spcPts val="0"/>
                        </a:spcAft>
                      </a:pPr>
                      <a:r>
                        <a:rPr lang="zh-CN" sz="1600" kern="0">
                          <a:effectLst/>
                        </a:rPr>
                        <a:t>需求验证</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0">
                          <a:effectLst/>
                        </a:rPr>
                        <a:t>《需求规格说明书》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0">
                          <a:effectLst/>
                        </a:rPr>
                        <a:t>《需求规格说明书（更新）》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822336461"/>
                  </a:ext>
                </a:extLst>
              </a:tr>
              <a:tr h="507999">
                <a:tc>
                  <a:txBody>
                    <a:bodyPr/>
                    <a:lstStyle/>
                    <a:p>
                      <a:pPr algn="ctr">
                        <a:spcAft>
                          <a:spcPts val="0"/>
                        </a:spcAft>
                      </a:pPr>
                      <a:r>
                        <a:rPr lang="en-US" sz="1600" kern="0">
                          <a:effectLst/>
                        </a:rPr>
                        <a:t>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vMerge="1">
                  <a:txBody>
                    <a:bodyPr/>
                    <a:lstStyle/>
                    <a:p>
                      <a:endParaRPr lang="zh-CN" altLang="en-US"/>
                    </a:p>
                  </a:txBody>
                  <a:tcPr/>
                </a:tc>
                <a:tc>
                  <a:txBody>
                    <a:bodyPr/>
                    <a:lstStyle/>
                    <a:p>
                      <a:pPr algn="ctr">
                        <a:spcAft>
                          <a:spcPts val="0"/>
                        </a:spcAft>
                      </a:pPr>
                      <a:r>
                        <a:rPr lang="zh-CN" sz="1600" kern="0">
                          <a:effectLst/>
                        </a:rPr>
                        <a:t>版本控制</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0">
                          <a:effectLst/>
                        </a:rPr>
                        <a:t>原版本</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0">
                          <a:effectLst/>
                        </a:rPr>
                        <a:t>新版本</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47231345"/>
                  </a:ext>
                </a:extLst>
              </a:tr>
              <a:tr h="507999">
                <a:tc>
                  <a:txBody>
                    <a:bodyPr/>
                    <a:lstStyle/>
                    <a:p>
                      <a:pPr algn="ctr">
                        <a:spcAft>
                          <a:spcPts val="0"/>
                        </a:spcAft>
                      </a:pPr>
                      <a:r>
                        <a:rPr lang="en-US" sz="1600" kern="0">
                          <a:effectLst/>
                        </a:rPr>
                        <a:t>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vMerge="1">
                  <a:txBody>
                    <a:bodyPr/>
                    <a:lstStyle/>
                    <a:p>
                      <a:endParaRPr lang="zh-CN" altLang="en-US"/>
                    </a:p>
                  </a:txBody>
                  <a:tcPr/>
                </a:tc>
                <a:tc>
                  <a:txBody>
                    <a:bodyPr/>
                    <a:lstStyle/>
                    <a:p>
                      <a:pPr algn="ctr">
                        <a:spcAft>
                          <a:spcPts val="0"/>
                        </a:spcAft>
                      </a:pPr>
                      <a:r>
                        <a:rPr lang="zh-CN" sz="1600" kern="0">
                          <a:effectLst/>
                        </a:rPr>
                        <a:t>变更控制</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0">
                          <a:effectLst/>
                        </a:rPr>
                        <a:t>客户需求</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0">
                          <a:effectLst/>
                        </a:rPr>
                        <a:t>《写需求变更控制文档》</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201093502"/>
                  </a:ext>
                </a:extLst>
              </a:tr>
              <a:tr h="507999">
                <a:tc>
                  <a:txBody>
                    <a:bodyPr/>
                    <a:lstStyle/>
                    <a:p>
                      <a:pPr algn="ctr">
                        <a:spcAft>
                          <a:spcPts val="0"/>
                        </a:spcAft>
                      </a:pPr>
                      <a:r>
                        <a:rPr lang="en-US" sz="1600" kern="0">
                          <a:effectLst/>
                        </a:rPr>
                        <a:t>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vMerge="1">
                  <a:txBody>
                    <a:bodyPr/>
                    <a:lstStyle/>
                    <a:p>
                      <a:endParaRPr lang="zh-CN" altLang="en-US"/>
                    </a:p>
                  </a:txBody>
                  <a:tcPr/>
                </a:tc>
                <a:tc>
                  <a:txBody>
                    <a:bodyPr/>
                    <a:lstStyle/>
                    <a:p>
                      <a:pPr algn="ctr">
                        <a:spcAft>
                          <a:spcPts val="0"/>
                        </a:spcAft>
                      </a:pPr>
                      <a:r>
                        <a:rPr lang="zh-CN" sz="1600" kern="0">
                          <a:effectLst/>
                        </a:rPr>
                        <a:t>需求状态跟踪</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0">
                          <a:effectLst/>
                        </a:rPr>
                        <a:t>客户需求</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0">
                          <a:effectLst/>
                        </a:rPr>
                        <a:t>《写需求变更控制文档》</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764794652"/>
                  </a:ext>
                </a:extLst>
              </a:tr>
              <a:tr h="507999">
                <a:tc>
                  <a:txBody>
                    <a:bodyPr/>
                    <a:lstStyle/>
                    <a:p>
                      <a:pPr algn="ctr">
                        <a:spcAft>
                          <a:spcPts val="0"/>
                        </a:spcAft>
                      </a:pPr>
                      <a:r>
                        <a:rPr lang="en-US" sz="1600" kern="0">
                          <a:effectLst/>
                        </a:rPr>
                        <a:t>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vMerge="1">
                  <a:txBody>
                    <a:bodyPr/>
                    <a:lstStyle/>
                    <a:p>
                      <a:endParaRPr lang="zh-CN" altLang="en-US"/>
                    </a:p>
                  </a:txBody>
                  <a:tcPr/>
                </a:tc>
                <a:tc>
                  <a:txBody>
                    <a:bodyPr/>
                    <a:lstStyle/>
                    <a:p>
                      <a:pPr algn="ctr">
                        <a:spcAft>
                          <a:spcPts val="0"/>
                        </a:spcAft>
                      </a:pPr>
                      <a:r>
                        <a:rPr lang="zh-CN" sz="1600" kern="0">
                          <a:effectLst/>
                        </a:rPr>
                        <a:t>需求追踪</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0">
                          <a:effectLst/>
                        </a:rPr>
                        <a:t>客户需求</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0">
                          <a:effectLst/>
                        </a:rPr>
                        <a:t>《写需求变更控制文档》</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834109853"/>
                  </a:ext>
                </a:extLst>
              </a:tr>
            </a:tbl>
          </a:graphicData>
        </a:graphic>
      </p:graphicFrame>
      <p:sp>
        <p:nvSpPr>
          <p:cNvPr id="16" name="矩形 15"/>
          <p:cNvSpPr/>
          <p:nvPr/>
        </p:nvSpPr>
        <p:spPr>
          <a:xfrm>
            <a:off x="3319462" y="5664950"/>
            <a:ext cx="8963025" cy="1200329"/>
          </a:xfrm>
          <a:prstGeom prst="rect">
            <a:avLst/>
          </a:prstGeom>
        </p:spPr>
        <p:txBody>
          <a:bodyPr wrap="square">
            <a:spAutoFit/>
          </a:bodyPr>
          <a:lstStyle/>
          <a:p>
            <a:pPr indent="304800" algn="just">
              <a:spcAft>
                <a:spcPts val="0"/>
              </a:spcAft>
            </a:pPr>
            <a:r>
              <a:rPr lang="en-US" altLang="zh-CN" kern="100" dirty="0">
                <a:latin typeface="Calibri" panose="020F0502020204030204" pitchFamily="34" charset="0"/>
                <a:cs typeface="Times New Roman" panose="02020603050405020304" pitchFamily="18" charset="0"/>
              </a:rPr>
              <a:t>1.</a:t>
            </a:r>
            <a:r>
              <a:rPr lang="zh-CN" altLang="zh-CN" kern="100" dirty="0">
                <a:latin typeface="Calibri" panose="020F0502020204030204" pitchFamily="34" charset="0"/>
                <a:cs typeface="Times New Roman" panose="02020603050405020304" pitchFamily="18" charset="0"/>
              </a:rPr>
              <a:t>在整个项目开始之初，项目组需要编制《可行性分析报告》、《项目章程》、</a:t>
            </a:r>
          </a:p>
          <a:p>
            <a:pPr indent="304800" algn="just">
              <a:spcAft>
                <a:spcPts val="0"/>
              </a:spcAft>
            </a:pPr>
            <a:r>
              <a:rPr lang="zh-CN" altLang="zh-CN" kern="100" dirty="0">
                <a:latin typeface="Calibri" panose="020F0502020204030204" pitchFamily="34" charset="0"/>
                <a:cs typeface="Times New Roman" panose="02020603050405020304" pitchFamily="18" charset="0"/>
              </a:rPr>
              <a:t>《总体项目计划》。</a:t>
            </a:r>
          </a:p>
          <a:p>
            <a:pPr indent="304800" algn="just">
              <a:spcAft>
                <a:spcPts val="0"/>
              </a:spcAft>
            </a:pPr>
            <a:r>
              <a:rPr lang="en-US" altLang="zh-CN" kern="100" dirty="0">
                <a:latin typeface="Calibri" panose="020F0502020204030204" pitchFamily="34" charset="0"/>
                <a:cs typeface="Times New Roman" panose="02020603050405020304" pitchFamily="18" charset="0"/>
              </a:rPr>
              <a:t>2.</a:t>
            </a:r>
            <a:r>
              <a:rPr lang="zh-CN" altLang="zh-CN" kern="100" dirty="0">
                <a:latin typeface="Calibri" panose="020F0502020204030204" pitchFamily="34" charset="0"/>
                <a:cs typeface="Times New Roman" panose="02020603050405020304" pitchFamily="18" charset="0"/>
              </a:rPr>
              <a:t>项目开始之后首先需要进入需求开发环节，要求编制《需求开发计划》。</a:t>
            </a:r>
          </a:p>
          <a:p>
            <a:pPr indent="304800" algn="just">
              <a:spcAft>
                <a:spcPts val="0"/>
              </a:spcAft>
            </a:pPr>
            <a:r>
              <a:rPr lang="en-US" altLang="zh-CN" kern="100" dirty="0">
                <a:latin typeface="Calibri" panose="020F0502020204030204" pitchFamily="34" charset="0"/>
                <a:cs typeface="Times New Roman" panose="02020603050405020304" pitchFamily="18" charset="0"/>
              </a:rPr>
              <a:t>3.</a:t>
            </a:r>
            <a:r>
              <a:rPr lang="zh-CN" altLang="zh-CN" kern="100" dirty="0">
                <a:latin typeface="Calibri" panose="020F0502020204030204" pitchFamily="34" charset="0"/>
                <a:cs typeface="Times New Roman" panose="02020603050405020304" pitchFamily="18" charset="0"/>
              </a:rPr>
              <a:t>在完成需求开发后需要给出完整的《需求规格说明书》和《写需求变更控制文档》</a:t>
            </a:r>
          </a:p>
        </p:txBody>
      </p:sp>
    </p:spTree>
    <p:extLst>
      <p:ext uri="{BB962C8B-B14F-4D97-AF65-F5344CB8AC3E}">
        <p14:creationId xmlns:p14="http://schemas.microsoft.com/office/powerpoint/2010/main" val="48766563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97419" y="3919335"/>
            <a:ext cx="2725679" cy="523220"/>
          </a:xfrm>
          <a:prstGeom prst="rect">
            <a:avLst/>
          </a:prstGeom>
          <a:noFill/>
        </p:spPr>
        <p:txBody>
          <a:bodyPr wrap="square" rtlCol="0">
            <a:spAutoFit/>
          </a:bodyPr>
          <a:lstStyle/>
          <a:p>
            <a:pPr algn="ctr"/>
            <a:r>
              <a:rPr lang="zh-CN" altLang="en-US" sz="2800" b="1" dirty="0" smtClean="0"/>
              <a:t>工作分配</a:t>
            </a:r>
            <a:endParaRPr lang="zh-CN" altLang="en-US"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9.2</a:t>
            </a:r>
            <a:endParaRPr lang="zh-CN" altLang="en-US" sz="2400" b="1" dirty="0">
              <a:solidFill>
                <a:schemeClr val="tx1"/>
              </a:solidFill>
            </a:endParaRPr>
          </a:p>
        </p:txBody>
      </p:sp>
      <p:sp>
        <p:nvSpPr>
          <p:cNvPr id="15" name="Copyright Notice"/>
          <p:cNvSpPr/>
          <p:nvPr/>
        </p:nvSpPr>
        <p:spPr bwMode="auto">
          <a:xfrm>
            <a:off x="5258195" y="528636"/>
            <a:ext cx="1796500"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smtClean="0">
                <a:solidFill>
                  <a:schemeClr val="tx1"/>
                </a:solidFill>
                <a:latin typeface="微软雅黑" pitchFamily="34" charset="-122"/>
                <a:ea typeface="微软雅黑" pitchFamily="34" charset="-122"/>
              </a:rPr>
              <a:t>项目估算</a:t>
            </a:r>
            <a:endParaRPr lang="zh-CN" altLang="en-US" sz="3200" b="1" cap="small" dirty="0">
              <a:solidFill>
                <a:schemeClr val="tx1"/>
              </a:solidFill>
              <a:latin typeface="微软雅黑" pitchFamily="34" charset="-122"/>
              <a:ea typeface="微软雅黑"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1158024740"/>
              </p:ext>
            </p:extLst>
          </p:nvPr>
        </p:nvGraphicFramePr>
        <p:xfrm>
          <a:off x="3593782" y="2707481"/>
          <a:ext cx="7693343" cy="2083594"/>
        </p:xfrm>
        <a:graphic>
          <a:graphicData uri="http://schemas.openxmlformats.org/drawingml/2006/table">
            <a:tbl>
              <a:tblPr firstRow="1" firstCol="1" bandRow="1">
                <a:tableStyleId>{5C22544A-7EE6-4342-B048-85BDC9FD1C3A}</a:tableStyleId>
              </a:tblPr>
              <a:tblGrid>
                <a:gridCol w="1190090">
                  <a:extLst>
                    <a:ext uri="{9D8B030D-6E8A-4147-A177-3AD203B41FA5}">
                      <a16:colId xmlns:a16="http://schemas.microsoft.com/office/drawing/2014/main" xmlns="" val="2585140693"/>
                    </a:ext>
                  </a:extLst>
                </a:gridCol>
                <a:gridCol w="1710705">
                  <a:extLst>
                    <a:ext uri="{9D8B030D-6E8A-4147-A177-3AD203B41FA5}">
                      <a16:colId xmlns:a16="http://schemas.microsoft.com/office/drawing/2014/main" xmlns="" val="2384771857"/>
                    </a:ext>
                  </a:extLst>
                </a:gridCol>
                <a:gridCol w="1712314">
                  <a:extLst>
                    <a:ext uri="{9D8B030D-6E8A-4147-A177-3AD203B41FA5}">
                      <a16:colId xmlns:a16="http://schemas.microsoft.com/office/drawing/2014/main" xmlns="" val="4258783439"/>
                    </a:ext>
                  </a:extLst>
                </a:gridCol>
                <a:gridCol w="1025135">
                  <a:extLst>
                    <a:ext uri="{9D8B030D-6E8A-4147-A177-3AD203B41FA5}">
                      <a16:colId xmlns:a16="http://schemas.microsoft.com/office/drawing/2014/main" xmlns="" val="4202141398"/>
                    </a:ext>
                  </a:extLst>
                </a:gridCol>
                <a:gridCol w="2055099">
                  <a:extLst>
                    <a:ext uri="{9D8B030D-6E8A-4147-A177-3AD203B41FA5}">
                      <a16:colId xmlns:a16="http://schemas.microsoft.com/office/drawing/2014/main" xmlns="" val="2782696584"/>
                    </a:ext>
                  </a:extLst>
                </a:gridCol>
              </a:tblGrid>
              <a:tr h="1152885">
                <a:tc>
                  <a:txBody>
                    <a:bodyPr/>
                    <a:lstStyle/>
                    <a:p>
                      <a:pPr algn="ctr">
                        <a:spcAft>
                          <a:spcPts val="0"/>
                        </a:spcAft>
                      </a:pPr>
                      <a:r>
                        <a:rPr lang="en-US" sz="1200" kern="0">
                          <a:effectLst/>
                        </a:rPr>
                        <a:t>UI</a:t>
                      </a:r>
                      <a:r>
                        <a:rPr lang="zh-CN" sz="1200" kern="0">
                          <a:effectLst/>
                        </a:rPr>
                        <a:t>设计</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软件需求管理</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UML</a:t>
                      </a:r>
                      <a:r>
                        <a:rPr lang="zh-CN" sz="1200" kern="0">
                          <a:effectLst/>
                        </a:rPr>
                        <a:t>分析与建模</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文档编写</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项目管理，配置管理</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371162067"/>
                  </a:ext>
                </a:extLst>
              </a:tr>
              <a:tr h="930709">
                <a:tc>
                  <a:txBody>
                    <a:bodyPr/>
                    <a:lstStyle/>
                    <a:p>
                      <a:pPr algn="ctr">
                        <a:spcAft>
                          <a:spcPts val="0"/>
                        </a:spcAft>
                      </a:pPr>
                      <a:r>
                        <a:rPr lang="zh-CN" sz="1200" kern="0">
                          <a:effectLst/>
                        </a:rPr>
                        <a:t>陈俊杉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陈安侍（组长）</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陈维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严翔宇</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dirty="0">
                          <a:effectLst/>
                        </a:rPr>
                        <a:t>杨溢</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300559026"/>
                  </a:ext>
                </a:extLst>
              </a:tr>
            </a:tbl>
          </a:graphicData>
        </a:graphic>
      </p:graphicFrame>
    </p:spTree>
    <p:extLst>
      <p:ext uri="{BB962C8B-B14F-4D97-AF65-F5344CB8AC3E}">
        <p14:creationId xmlns:p14="http://schemas.microsoft.com/office/powerpoint/2010/main" val="55643546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97419" y="3919335"/>
            <a:ext cx="2725679" cy="523220"/>
          </a:xfrm>
          <a:prstGeom prst="rect">
            <a:avLst/>
          </a:prstGeom>
          <a:noFill/>
        </p:spPr>
        <p:txBody>
          <a:bodyPr wrap="square" rtlCol="0">
            <a:spAutoFit/>
          </a:bodyPr>
          <a:lstStyle/>
          <a:p>
            <a:pPr algn="ctr"/>
            <a:r>
              <a:rPr lang="zh-CN" altLang="en-US" sz="2800" b="1" dirty="0" smtClean="0"/>
              <a:t>成本估算</a:t>
            </a:r>
            <a:endParaRPr lang="zh-CN" altLang="en-US"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9.3</a:t>
            </a:r>
            <a:endParaRPr lang="zh-CN" altLang="en-US" sz="2400" b="1" dirty="0">
              <a:solidFill>
                <a:schemeClr val="tx1"/>
              </a:solidFill>
            </a:endParaRPr>
          </a:p>
        </p:txBody>
      </p:sp>
      <p:sp>
        <p:nvSpPr>
          <p:cNvPr id="15" name="Copyright Notice"/>
          <p:cNvSpPr/>
          <p:nvPr/>
        </p:nvSpPr>
        <p:spPr bwMode="auto">
          <a:xfrm>
            <a:off x="5258195" y="528636"/>
            <a:ext cx="1796500"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smtClean="0">
                <a:solidFill>
                  <a:schemeClr val="tx1"/>
                </a:solidFill>
                <a:latin typeface="微软雅黑" pitchFamily="34" charset="-122"/>
                <a:ea typeface="微软雅黑" pitchFamily="34" charset="-122"/>
              </a:rPr>
              <a:t>项目估算</a:t>
            </a:r>
            <a:endParaRPr lang="zh-CN" altLang="en-US" sz="3200" b="1" cap="small" dirty="0">
              <a:solidFill>
                <a:schemeClr val="tx1"/>
              </a:solidFill>
              <a:latin typeface="微软雅黑" pitchFamily="34" charset="-122"/>
              <a:ea typeface="微软雅黑" pitchFamily="34" charset="-122"/>
            </a:endParaRPr>
          </a:p>
        </p:txBody>
      </p:sp>
      <p:graphicFrame>
        <p:nvGraphicFramePr>
          <p:cNvPr id="12" name="表格 11"/>
          <p:cNvGraphicFramePr>
            <a:graphicFrameLocks noGrp="1"/>
          </p:cNvGraphicFramePr>
          <p:nvPr>
            <p:extLst>
              <p:ext uri="{D42A27DB-BD31-4B8C-83A1-F6EECF244321}">
                <p14:modId xmlns:p14="http://schemas.microsoft.com/office/powerpoint/2010/main" val="3790361447"/>
              </p:ext>
            </p:extLst>
          </p:nvPr>
        </p:nvGraphicFramePr>
        <p:xfrm>
          <a:off x="3181606" y="1809924"/>
          <a:ext cx="9010395" cy="5048074"/>
        </p:xfrm>
        <a:graphic>
          <a:graphicData uri="http://schemas.openxmlformats.org/drawingml/2006/table">
            <a:tbl>
              <a:tblPr firstRow="1" firstCol="1" bandRow="1">
                <a:tableStyleId>{5C22544A-7EE6-4342-B048-85BDC9FD1C3A}</a:tableStyleId>
              </a:tblPr>
              <a:tblGrid>
                <a:gridCol w="1646375">
                  <a:extLst>
                    <a:ext uri="{9D8B030D-6E8A-4147-A177-3AD203B41FA5}">
                      <a16:colId xmlns:a16="http://schemas.microsoft.com/office/drawing/2014/main" xmlns="" val="1798416088"/>
                    </a:ext>
                  </a:extLst>
                </a:gridCol>
                <a:gridCol w="1500127">
                  <a:extLst>
                    <a:ext uri="{9D8B030D-6E8A-4147-A177-3AD203B41FA5}">
                      <a16:colId xmlns:a16="http://schemas.microsoft.com/office/drawing/2014/main" xmlns="" val="2493718138"/>
                    </a:ext>
                  </a:extLst>
                </a:gridCol>
                <a:gridCol w="1012345">
                  <a:extLst>
                    <a:ext uri="{9D8B030D-6E8A-4147-A177-3AD203B41FA5}">
                      <a16:colId xmlns:a16="http://schemas.microsoft.com/office/drawing/2014/main" xmlns="" val="4275832976"/>
                    </a:ext>
                  </a:extLst>
                </a:gridCol>
                <a:gridCol w="2425774">
                  <a:extLst>
                    <a:ext uri="{9D8B030D-6E8A-4147-A177-3AD203B41FA5}">
                      <a16:colId xmlns:a16="http://schemas.microsoft.com/office/drawing/2014/main" xmlns="" val="2072982367"/>
                    </a:ext>
                  </a:extLst>
                </a:gridCol>
                <a:gridCol w="2425774">
                  <a:extLst>
                    <a:ext uri="{9D8B030D-6E8A-4147-A177-3AD203B41FA5}">
                      <a16:colId xmlns:a16="http://schemas.microsoft.com/office/drawing/2014/main" xmlns="" val="1088827728"/>
                    </a:ext>
                  </a:extLst>
                </a:gridCol>
              </a:tblGrid>
              <a:tr h="739290">
                <a:tc>
                  <a:txBody>
                    <a:bodyPr/>
                    <a:lstStyle/>
                    <a:p>
                      <a:pPr algn="ctr">
                        <a:spcAft>
                          <a:spcPts val="0"/>
                        </a:spcAft>
                      </a:pPr>
                      <a:r>
                        <a:rPr lang="zh-CN" sz="1400" kern="0">
                          <a:effectLst/>
                        </a:rPr>
                        <a:t>序号</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1183" marR="61183" marT="0" marB="0" anchor="ctr"/>
                </a:tc>
                <a:tc>
                  <a:txBody>
                    <a:bodyPr/>
                    <a:lstStyle/>
                    <a:p>
                      <a:pPr algn="ctr">
                        <a:spcAft>
                          <a:spcPts val="0"/>
                        </a:spcAft>
                      </a:pPr>
                      <a:r>
                        <a:rPr lang="zh-CN" sz="1400" kern="0">
                          <a:effectLst/>
                        </a:rPr>
                        <a:t>项目</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1183" marR="61183" marT="0" marB="0" anchor="ctr"/>
                </a:tc>
                <a:tc>
                  <a:txBody>
                    <a:bodyPr/>
                    <a:lstStyle/>
                    <a:p>
                      <a:pPr algn="ctr">
                        <a:spcAft>
                          <a:spcPts val="0"/>
                        </a:spcAft>
                      </a:pPr>
                      <a:r>
                        <a:rPr lang="zh-CN" sz="1400" kern="0">
                          <a:effectLst/>
                        </a:rPr>
                        <a:t>金额</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1183" marR="61183" marT="0" marB="0" anchor="ctr"/>
                </a:tc>
                <a:tc>
                  <a:txBody>
                    <a:bodyPr/>
                    <a:lstStyle/>
                    <a:p>
                      <a:pPr algn="ctr">
                        <a:spcAft>
                          <a:spcPts val="0"/>
                        </a:spcAft>
                      </a:pPr>
                      <a:r>
                        <a:rPr lang="zh-CN" sz="1400" kern="0">
                          <a:effectLst/>
                        </a:rPr>
                        <a:t>金额明细</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1183" marR="61183" marT="0" marB="0" anchor="ctr"/>
                </a:tc>
                <a:tc>
                  <a:txBody>
                    <a:bodyPr/>
                    <a:lstStyle/>
                    <a:p>
                      <a:pPr algn="ctr">
                        <a:spcAft>
                          <a:spcPts val="0"/>
                        </a:spcAft>
                      </a:pPr>
                      <a:r>
                        <a:rPr lang="zh-CN" sz="1400" kern="0">
                          <a:effectLst/>
                        </a:rPr>
                        <a:t>支出说明</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1183" marR="61183" marT="0" marB="0" anchor="ctr"/>
                </a:tc>
                <a:extLst>
                  <a:ext uri="{0D108BD9-81ED-4DB2-BD59-A6C34878D82A}">
                    <a16:rowId xmlns:a16="http://schemas.microsoft.com/office/drawing/2014/main" xmlns="" val="1932253627"/>
                  </a:ext>
                </a:extLst>
              </a:tr>
              <a:tr h="1351624">
                <a:tc>
                  <a:txBody>
                    <a:bodyPr/>
                    <a:lstStyle/>
                    <a:p>
                      <a:pPr algn="ctr">
                        <a:spcAft>
                          <a:spcPts val="0"/>
                        </a:spcAft>
                      </a:pPr>
                      <a:r>
                        <a:rPr lang="en-US" sz="1400" kern="0">
                          <a:effectLst/>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1183" marR="61183" marT="0" marB="0" anchor="ctr"/>
                </a:tc>
                <a:tc>
                  <a:txBody>
                    <a:bodyPr/>
                    <a:lstStyle/>
                    <a:p>
                      <a:pPr algn="ctr">
                        <a:spcAft>
                          <a:spcPts val="0"/>
                        </a:spcAft>
                      </a:pPr>
                      <a:r>
                        <a:rPr lang="zh-CN" sz="1400" kern="0">
                          <a:effectLst/>
                        </a:rPr>
                        <a:t>团建费</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1183" marR="61183" marT="0" marB="0" anchor="ctr"/>
                </a:tc>
                <a:tc>
                  <a:txBody>
                    <a:bodyPr/>
                    <a:lstStyle/>
                    <a:p>
                      <a:pPr algn="ctr">
                        <a:spcAft>
                          <a:spcPts val="0"/>
                        </a:spcAft>
                      </a:pPr>
                      <a:r>
                        <a:rPr lang="en-US" sz="1400" kern="0">
                          <a:effectLst/>
                        </a:rPr>
                        <a:t>800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1183" marR="61183" marT="0" marB="0" anchor="ctr"/>
                </a:tc>
                <a:tc>
                  <a:txBody>
                    <a:bodyPr/>
                    <a:lstStyle/>
                    <a:p>
                      <a:pPr algn="ctr">
                        <a:spcAft>
                          <a:spcPts val="0"/>
                        </a:spcAft>
                      </a:pPr>
                      <a:r>
                        <a:rPr lang="zh-CN" sz="1400" kern="0">
                          <a:effectLst/>
                        </a:rPr>
                        <a:t>团建经费</a:t>
                      </a:r>
                      <a:r>
                        <a:rPr lang="en-US" sz="1400" kern="0">
                          <a:effectLst/>
                        </a:rPr>
                        <a:t>1</a:t>
                      </a:r>
                      <a:r>
                        <a:rPr lang="zh-CN" sz="1400" kern="0">
                          <a:effectLst/>
                        </a:rPr>
                        <a:t>次</a:t>
                      </a:r>
                      <a:r>
                        <a:rPr lang="en-US" sz="1400" kern="0">
                          <a:effectLst/>
                        </a:rPr>
                        <a:t>400</a:t>
                      </a:r>
                      <a:r>
                        <a:rPr lang="zh-CN" sz="1400" kern="0">
                          <a:effectLst/>
                        </a:rPr>
                        <a:t>，一学期共</a:t>
                      </a:r>
                      <a:r>
                        <a:rPr lang="en-US" sz="1400" kern="0">
                          <a:effectLst/>
                        </a:rPr>
                        <a:t>2</a:t>
                      </a:r>
                      <a:r>
                        <a:rPr lang="zh-CN" sz="1400" kern="0">
                          <a:effectLst/>
                        </a:rPr>
                        <a:t>次，</a:t>
                      </a:r>
                      <a:r>
                        <a:rPr lang="en-US" sz="1400" kern="0">
                          <a:effectLst/>
                        </a:rPr>
                        <a:t>2x400=800</a:t>
                      </a:r>
                      <a:r>
                        <a:rPr lang="zh-CN" sz="1400" kern="0">
                          <a:effectLst/>
                        </a:rPr>
                        <a:t>元</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1183" marR="61183" marT="0" marB="0" anchor="ctr"/>
                </a:tc>
                <a:tc>
                  <a:txBody>
                    <a:bodyPr/>
                    <a:lstStyle/>
                    <a:p>
                      <a:pPr algn="ctr">
                        <a:spcAft>
                          <a:spcPts val="0"/>
                        </a:spcAft>
                      </a:pPr>
                      <a:r>
                        <a:rPr lang="zh-CN" sz="1400" kern="0">
                          <a:effectLst/>
                        </a:rPr>
                        <a:t>通过团建帮组员找到小组荣誉感。通过交流与相互探讨分享现阶段获得的经验，化解现阶段遇到的问题，得出阶段总结。制定下个阶段的工作任务</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1183" marR="61183" marT="0" marB="0" anchor="ctr"/>
                </a:tc>
                <a:extLst>
                  <a:ext uri="{0D108BD9-81ED-4DB2-BD59-A6C34878D82A}">
                    <a16:rowId xmlns:a16="http://schemas.microsoft.com/office/drawing/2014/main" xmlns="" val="1513850270"/>
                  </a:ext>
                </a:extLst>
              </a:tr>
              <a:tr h="739290">
                <a:tc>
                  <a:txBody>
                    <a:bodyPr/>
                    <a:lstStyle/>
                    <a:p>
                      <a:pPr algn="ctr">
                        <a:spcAft>
                          <a:spcPts val="0"/>
                        </a:spcAft>
                      </a:pPr>
                      <a:r>
                        <a:rPr lang="en-US" sz="1400" kern="0">
                          <a:effectLst/>
                        </a:rPr>
                        <a:t>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1183" marR="61183" marT="0" marB="0" anchor="ctr"/>
                </a:tc>
                <a:tc>
                  <a:txBody>
                    <a:bodyPr/>
                    <a:lstStyle/>
                    <a:p>
                      <a:pPr algn="ctr">
                        <a:spcAft>
                          <a:spcPts val="0"/>
                        </a:spcAft>
                      </a:pPr>
                      <a:r>
                        <a:rPr lang="zh-CN" sz="1400" kern="0">
                          <a:effectLst/>
                        </a:rPr>
                        <a:t>打印费</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1183" marR="61183" marT="0" marB="0" anchor="ctr"/>
                </a:tc>
                <a:tc>
                  <a:txBody>
                    <a:bodyPr/>
                    <a:lstStyle/>
                    <a:p>
                      <a:pPr algn="ctr">
                        <a:spcAft>
                          <a:spcPts val="0"/>
                        </a:spcAft>
                      </a:pPr>
                      <a:r>
                        <a:rPr lang="en-US" sz="1400" kern="0">
                          <a:effectLst/>
                        </a:rPr>
                        <a:t>50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1183" marR="61183" marT="0" marB="0" anchor="ctr"/>
                </a:tc>
                <a:tc>
                  <a:txBody>
                    <a:bodyPr/>
                    <a:lstStyle/>
                    <a:p>
                      <a:pPr algn="ctr">
                        <a:spcAft>
                          <a:spcPts val="0"/>
                        </a:spcAft>
                      </a:pPr>
                      <a:r>
                        <a:rPr lang="zh-CN" sz="1400" kern="0">
                          <a:effectLst/>
                        </a:rPr>
                        <a:t>打印稿件</a:t>
                      </a:r>
                      <a:r>
                        <a:rPr lang="en-US" sz="1400" kern="0">
                          <a:effectLst/>
                        </a:rPr>
                        <a:t>5</a:t>
                      </a:r>
                      <a:r>
                        <a:rPr lang="zh-CN" sz="1400" kern="0">
                          <a:effectLst/>
                        </a:rPr>
                        <a:t>份，每份</a:t>
                      </a:r>
                      <a:r>
                        <a:rPr lang="en-US" sz="1400" kern="0">
                          <a:effectLst/>
                        </a:rPr>
                        <a:t>100</a:t>
                      </a:r>
                      <a:r>
                        <a:rPr lang="zh-CN" sz="1400" kern="0">
                          <a:effectLst/>
                        </a:rPr>
                        <a:t>张，每张</a:t>
                      </a:r>
                      <a:r>
                        <a:rPr lang="en-US" sz="1400" kern="0">
                          <a:effectLst/>
                        </a:rPr>
                        <a:t>0.1</a:t>
                      </a:r>
                      <a:r>
                        <a:rPr lang="zh-CN" sz="1400" kern="0">
                          <a:effectLst/>
                        </a:rPr>
                        <a:t>元，</a:t>
                      </a:r>
                      <a:r>
                        <a:rPr lang="en-US" sz="1400" kern="0">
                          <a:effectLst/>
                        </a:rPr>
                        <a:t>5x100x0.1=50</a:t>
                      </a:r>
                      <a:r>
                        <a:rPr lang="zh-CN" sz="1400" kern="0">
                          <a:effectLst/>
                        </a:rPr>
                        <a:t>元</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1183" marR="61183" marT="0" marB="0" anchor="ctr"/>
                </a:tc>
                <a:tc>
                  <a:txBody>
                    <a:bodyPr/>
                    <a:lstStyle/>
                    <a:p>
                      <a:pPr algn="ctr">
                        <a:spcAft>
                          <a:spcPts val="0"/>
                        </a:spcAft>
                      </a:pPr>
                      <a:r>
                        <a:rPr lang="zh-CN" sz="1400" kern="0">
                          <a:effectLst/>
                        </a:rPr>
                        <a:t>制作文档成稿后，需要打印成纸质文档，提交给老师</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1183" marR="61183" marT="0" marB="0" anchor="ctr"/>
                </a:tc>
                <a:extLst>
                  <a:ext uri="{0D108BD9-81ED-4DB2-BD59-A6C34878D82A}">
                    <a16:rowId xmlns:a16="http://schemas.microsoft.com/office/drawing/2014/main" xmlns="" val="3369141172"/>
                  </a:ext>
                </a:extLst>
              </a:tr>
              <a:tr h="739290">
                <a:tc>
                  <a:txBody>
                    <a:bodyPr/>
                    <a:lstStyle/>
                    <a:p>
                      <a:pPr algn="ctr">
                        <a:spcAft>
                          <a:spcPts val="0"/>
                        </a:spcAft>
                      </a:pPr>
                      <a:r>
                        <a:rPr lang="en-US" sz="1400" kern="0">
                          <a:effectLst/>
                        </a:rPr>
                        <a:t>3</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1183" marR="61183" marT="0" marB="0" anchor="ctr"/>
                </a:tc>
                <a:tc>
                  <a:txBody>
                    <a:bodyPr/>
                    <a:lstStyle/>
                    <a:p>
                      <a:pPr algn="ctr">
                        <a:spcAft>
                          <a:spcPts val="0"/>
                        </a:spcAft>
                      </a:pPr>
                      <a:r>
                        <a:rPr lang="zh-CN" sz="1400" kern="0">
                          <a:effectLst/>
                        </a:rPr>
                        <a:t>资料费</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1183" marR="61183" marT="0" marB="0" anchor="ctr"/>
                </a:tc>
                <a:tc>
                  <a:txBody>
                    <a:bodyPr/>
                    <a:lstStyle/>
                    <a:p>
                      <a:pPr algn="ctr">
                        <a:spcAft>
                          <a:spcPts val="0"/>
                        </a:spcAft>
                      </a:pPr>
                      <a:r>
                        <a:rPr lang="en-US" sz="1400" kern="0">
                          <a:effectLst/>
                        </a:rPr>
                        <a:t>50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1183" marR="61183" marT="0" marB="0" anchor="ctr"/>
                </a:tc>
                <a:tc>
                  <a:txBody>
                    <a:bodyPr/>
                    <a:lstStyle/>
                    <a:p>
                      <a:pPr algn="ctr">
                        <a:spcAft>
                          <a:spcPts val="0"/>
                        </a:spcAft>
                      </a:pPr>
                      <a:r>
                        <a:rPr lang="zh-CN" sz="1400" kern="0">
                          <a:effectLst/>
                        </a:rPr>
                        <a:t>一共</a:t>
                      </a:r>
                      <a:r>
                        <a:rPr lang="en-US" sz="1400" kern="0">
                          <a:effectLst/>
                        </a:rPr>
                        <a:t>10</a:t>
                      </a:r>
                      <a:r>
                        <a:rPr lang="zh-CN" sz="1400" kern="0">
                          <a:effectLst/>
                        </a:rPr>
                        <a:t>份资料，每份</a:t>
                      </a:r>
                      <a:r>
                        <a:rPr lang="en-US" sz="1400" kern="0">
                          <a:effectLst/>
                        </a:rPr>
                        <a:t>5</a:t>
                      </a:r>
                      <a:r>
                        <a:rPr lang="zh-CN" sz="1400" kern="0">
                          <a:effectLst/>
                        </a:rPr>
                        <a:t>元，</a:t>
                      </a:r>
                      <a:r>
                        <a:rPr lang="en-US" sz="1400" kern="0">
                          <a:effectLst/>
                        </a:rPr>
                        <a:t>10x5=50</a:t>
                      </a:r>
                      <a:r>
                        <a:rPr lang="zh-CN" sz="1400" kern="0">
                          <a:effectLst/>
                        </a:rPr>
                        <a:t>元</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1183" marR="61183" marT="0" marB="0" anchor="ctr"/>
                </a:tc>
                <a:tc>
                  <a:txBody>
                    <a:bodyPr/>
                    <a:lstStyle/>
                    <a:p>
                      <a:pPr algn="ctr">
                        <a:spcAft>
                          <a:spcPts val="0"/>
                        </a:spcAft>
                      </a:pPr>
                      <a:r>
                        <a:rPr lang="zh-CN" sz="1400" kern="0">
                          <a:effectLst/>
                        </a:rPr>
                        <a:t>项目所需购买各类资料</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1183" marR="61183" marT="0" marB="0" anchor="ctr"/>
                </a:tc>
                <a:extLst>
                  <a:ext uri="{0D108BD9-81ED-4DB2-BD59-A6C34878D82A}">
                    <a16:rowId xmlns:a16="http://schemas.microsoft.com/office/drawing/2014/main" xmlns="" val="1359862680"/>
                  </a:ext>
                </a:extLst>
              </a:tr>
              <a:tr h="739290">
                <a:tc>
                  <a:txBody>
                    <a:bodyPr/>
                    <a:lstStyle/>
                    <a:p>
                      <a:pPr algn="ctr">
                        <a:spcAft>
                          <a:spcPts val="0"/>
                        </a:spcAft>
                      </a:pPr>
                      <a:r>
                        <a:rPr lang="en-US" sz="1400" kern="0">
                          <a:effectLst/>
                        </a:rPr>
                        <a:t>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1183" marR="61183" marT="0" marB="0" anchor="ctr"/>
                </a:tc>
                <a:tc>
                  <a:txBody>
                    <a:bodyPr/>
                    <a:lstStyle/>
                    <a:p>
                      <a:pPr algn="ctr">
                        <a:spcAft>
                          <a:spcPts val="0"/>
                        </a:spcAft>
                      </a:pPr>
                      <a:r>
                        <a:rPr lang="zh-CN" sz="1400" kern="0">
                          <a:effectLst/>
                        </a:rPr>
                        <a:t>组员工资</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1183" marR="61183" marT="0" marB="0" anchor="ctr"/>
                </a:tc>
                <a:tc>
                  <a:txBody>
                    <a:bodyPr/>
                    <a:lstStyle/>
                    <a:p>
                      <a:pPr algn="ctr">
                        <a:spcAft>
                          <a:spcPts val="0"/>
                        </a:spcAft>
                      </a:pPr>
                      <a:r>
                        <a:rPr lang="en-US" sz="1400" kern="0">
                          <a:effectLst/>
                        </a:rPr>
                        <a:t>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1183" marR="61183" marT="0" marB="0" anchor="ctr"/>
                </a:tc>
                <a:tc>
                  <a:txBody>
                    <a:bodyPr/>
                    <a:lstStyle/>
                    <a:p>
                      <a:pPr algn="ctr">
                        <a:spcAft>
                          <a:spcPts val="0"/>
                        </a:spcAft>
                      </a:pPr>
                      <a:r>
                        <a:rPr lang="zh-CN" sz="1400" kern="0">
                          <a:effectLst/>
                        </a:rPr>
                        <a:t>每人</a:t>
                      </a:r>
                      <a:r>
                        <a:rPr lang="en-US" sz="1400" kern="0">
                          <a:effectLst/>
                        </a:rPr>
                        <a:t>1</a:t>
                      </a:r>
                      <a:r>
                        <a:rPr lang="zh-CN" sz="1400" kern="0">
                          <a:effectLst/>
                        </a:rPr>
                        <a:t>小时</a:t>
                      </a:r>
                      <a:r>
                        <a:rPr lang="en-US" sz="1400" kern="0">
                          <a:effectLst/>
                        </a:rPr>
                        <a:t>0</a:t>
                      </a:r>
                      <a:r>
                        <a:rPr lang="zh-CN" sz="1400" kern="0">
                          <a:effectLst/>
                        </a:rPr>
                        <a:t>元，每天工作时长</a:t>
                      </a:r>
                      <a:r>
                        <a:rPr lang="en-US" sz="1400" kern="0">
                          <a:effectLst/>
                        </a:rPr>
                        <a:t>1</a:t>
                      </a:r>
                      <a:r>
                        <a:rPr lang="zh-CN" sz="1400" kern="0">
                          <a:effectLst/>
                        </a:rPr>
                        <a:t>小时，工程时长</a:t>
                      </a:r>
                      <a:r>
                        <a:rPr lang="en-US" sz="1400" kern="0">
                          <a:effectLst/>
                        </a:rPr>
                        <a:t>110</a:t>
                      </a:r>
                      <a:r>
                        <a:rPr lang="zh-CN" sz="1400" kern="0">
                          <a:effectLst/>
                        </a:rPr>
                        <a:t>天，</a:t>
                      </a:r>
                      <a:r>
                        <a:rPr lang="en-US" sz="1400" kern="0">
                          <a:effectLst/>
                        </a:rPr>
                        <a:t>1*110*0=0</a:t>
                      </a:r>
                      <a:r>
                        <a:rPr lang="zh-CN" sz="1400" kern="0">
                          <a:effectLst/>
                        </a:rPr>
                        <a:t>元</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1183" marR="61183" marT="0" marB="0" anchor="ctr"/>
                </a:tc>
                <a:tc>
                  <a:txBody>
                    <a:bodyPr/>
                    <a:lstStyle/>
                    <a:p>
                      <a:pPr algn="ctr">
                        <a:spcAft>
                          <a:spcPts val="0"/>
                        </a:spcAft>
                      </a:pPr>
                      <a:r>
                        <a:rPr lang="zh-CN" sz="1400" kern="0">
                          <a:effectLst/>
                        </a:rPr>
                        <a:t>整个工程所需总工资金额</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1183" marR="61183" marT="0" marB="0" anchor="ctr"/>
                </a:tc>
                <a:extLst>
                  <a:ext uri="{0D108BD9-81ED-4DB2-BD59-A6C34878D82A}">
                    <a16:rowId xmlns:a16="http://schemas.microsoft.com/office/drawing/2014/main" xmlns="" val="3054521593"/>
                  </a:ext>
                </a:extLst>
              </a:tr>
              <a:tr h="739290">
                <a:tc>
                  <a:txBody>
                    <a:bodyPr/>
                    <a:lstStyle/>
                    <a:p>
                      <a:pPr algn="ctr">
                        <a:spcAft>
                          <a:spcPts val="0"/>
                        </a:spcAft>
                      </a:pPr>
                      <a:r>
                        <a:rPr lang="zh-CN" sz="1400" kern="0">
                          <a:effectLst/>
                        </a:rPr>
                        <a:t>合计</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1183" marR="61183" marT="0" marB="0" anchor="ctr"/>
                </a:tc>
                <a:tc gridSpan="4">
                  <a:txBody>
                    <a:bodyPr/>
                    <a:lstStyle/>
                    <a:p>
                      <a:pPr algn="ctr">
                        <a:spcAft>
                          <a:spcPts val="0"/>
                        </a:spcAft>
                      </a:pPr>
                      <a:r>
                        <a:rPr lang="en-US" sz="1400" kern="0" dirty="0">
                          <a:effectLst/>
                        </a:rPr>
                        <a:t>900</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1183" marR="61183"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322145484"/>
                  </a:ext>
                </a:extLst>
              </a:tr>
            </a:tbl>
          </a:graphicData>
        </a:graphic>
      </p:graphicFrame>
    </p:spTree>
    <p:extLst>
      <p:ext uri="{BB962C8B-B14F-4D97-AF65-F5344CB8AC3E}">
        <p14:creationId xmlns:p14="http://schemas.microsoft.com/office/powerpoint/2010/main" val="367869637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五边形 1"/>
          <p:cNvSpPr/>
          <p:nvPr/>
        </p:nvSpPr>
        <p:spPr>
          <a:xfrm>
            <a:off x="979570" y="1600658"/>
            <a:ext cx="3290884" cy="3134176"/>
          </a:xfrm>
          <a:prstGeom prst="pentagon">
            <a:avLst/>
          </a:pr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417717" y="1065557"/>
            <a:ext cx="4414590" cy="4204372"/>
          </a:xfrm>
          <a:custGeom>
            <a:avLst/>
            <a:gdLst>
              <a:gd name="connsiteX0" fmla="*/ 1815747 w 3631494"/>
              <a:gd name="connsiteY0" fmla="*/ 277315 h 3458565"/>
              <a:gd name="connsiteX1" fmla="*/ 284084 w 3631494"/>
              <a:gd name="connsiteY1" fmla="*/ 1391683 h 3458565"/>
              <a:gd name="connsiteX2" fmla="*/ 869127 w 3631494"/>
              <a:gd name="connsiteY2" fmla="*/ 3194768 h 3458565"/>
              <a:gd name="connsiteX3" fmla="*/ 2762367 w 3631494"/>
              <a:gd name="connsiteY3" fmla="*/ 3194768 h 3458565"/>
              <a:gd name="connsiteX4" fmla="*/ 3347410 w 3631494"/>
              <a:gd name="connsiteY4" fmla="*/ 1391683 h 3458565"/>
              <a:gd name="connsiteX5" fmla="*/ 1815747 w 3631494"/>
              <a:gd name="connsiteY5" fmla="*/ 0 h 3458565"/>
              <a:gd name="connsiteX6" fmla="*/ 3631494 w 3631494"/>
              <a:gd name="connsiteY6" fmla="*/ 1321054 h 3458565"/>
              <a:gd name="connsiteX7" fmla="*/ 2937940 w 3631494"/>
              <a:gd name="connsiteY7" fmla="*/ 3458565 h 3458565"/>
              <a:gd name="connsiteX8" fmla="*/ 693554 w 3631494"/>
              <a:gd name="connsiteY8" fmla="*/ 3458565 h 3458565"/>
              <a:gd name="connsiteX9" fmla="*/ 0 w 3631494"/>
              <a:gd name="connsiteY9" fmla="*/ 1321054 h 345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1494" h="3458565">
                <a:moveTo>
                  <a:pt x="1815747" y="277315"/>
                </a:moveTo>
                <a:lnTo>
                  <a:pt x="284084" y="1391683"/>
                </a:lnTo>
                <a:lnTo>
                  <a:pt x="869127" y="3194768"/>
                </a:lnTo>
                <a:lnTo>
                  <a:pt x="2762367" y="3194768"/>
                </a:lnTo>
                <a:lnTo>
                  <a:pt x="3347410" y="1391683"/>
                </a:lnTo>
                <a:close/>
                <a:moveTo>
                  <a:pt x="1815747" y="0"/>
                </a:moveTo>
                <a:lnTo>
                  <a:pt x="3631494" y="1321054"/>
                </a:lnTo>
                <a:lnTo>
                  <a:pt x="2937940" y="3458565"/>
                </a:lnTo>
                <a:lnTo>
                  <a:pt x="693554" y="3458565"/>
                </a:lnTo>
                <a:lnTo>
                  <a:pt x="0" y="1321054"/>
                </a:lnTo>
                <a:close/>
              </a:path>
            </a:pathLst>
          </a:cu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84697" y="3038283"/>
            <a:ext cx="2080629" cy="646331"/>
          </a:xfrm>
          <a:prstGeom prst="rect">
            <a:avLst/>
          </a:prstGeom>
          <a:noFill/>
        </p:spPr>
        <p:txBody>
          <a:bodyPr wrap="square" rtlCol="0">
            <a:spAutoFit/>
          </a:bodyPr>
          <a:lstStyle/>
          <a:p>
            <a:pPr algn="ctr"/>
            <a:r>
              <a:rPr lang="zh-CN" altLang="en-US" sz="3600" b="1" dirty="0" smtClean="0"/>
              <a:t>风险</a:t>
            </a:r>
            <a:endParaRPr lang="zh-CN" altLang="en-US" sz="3600" b="1" dirty="0"/>
          </a:p>
        </p:txBody>
      </p:sp>
      <p:sp>
        <p:nvSpPr>
          <p:cNvPr id="7" name="正五边形 6"/>
          <p:cNvSpPr/>
          <p:nvPr/>
        </p:nvSpPr>
        <p:spPr>
          <a:xfrm>
            <a:off x="3855502" y="1421232"/>
            <a:ext cx="1211797" cy="1169567"/>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chemeClr val="tx1"/>
                </a:solidFill>
              </a:rPr>
              <a:t>10</a:t>
            </a:r>
            <a:endParaRPr lang="zh-CN" altLang="en-US" sz="4400" b="1" dirty="0">
              <a:solidFill>
                <a:schemeClr val="tx1"/>
              </a:solidFill>
            </a:endParaRPr>
          </a:p>
        </p:txBody>
      </p:sp>
      <p:grpSp>
        <p:nvGrpSpPr>
          <p:cNvPr id="33" name="组合 32"/>
          <p:cNvGrpSpPr/>
          <p:nvPr/>
        </p:nvGrpSpPr>
        <p:grpSpPr>
          <a:xfrm>
            <a:off x="7084730" y="1095959"/>
            <a:ext cx="3167174" cy="1146395"/>
            <a:chOff x="7066974" y="1095959"/>
            <a:chExt cx="3167174" cy="1146395"/>
          </a:xfrm>
        </p:grpSpPr>
        <p:cxnSp>
          <p:nvCxnSpPr>
            <p:cNvPr id="20" name="直接连接符 19"/>
            <p:cNvCxnSpPr>
              <a:endCxn id="23" idx="0"/>
            </p:cNvCxnSpPr>
            <p:nvPr/>
          </p:nvCxnSpPr>
          <p:spPr>
            <a:xfrm>
              <a:off x="7119257" y="1222310"/>
              <a:ext cx="6033" cy="730896"/>
            </a:xfrm>
            <a:prstGeom prst="line">
              <a:avLst/>
            </a:prstGeom>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7066974" y="1222309"/>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7641772" y="1095959"/>
              <a:ext cx="2592376"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10.1-</a:t>
              </a:r>
              <a:r>
                <a:rPr lang="zh-CN" altLang="en-US" sz="2400" dirty="0" smtClean="0">
                  <a:latin typeface="华文行楷" pitchFamily="2" charset="-122"/>
                  <a:ea typeface="华文行楷" pitchFamily="2" charset="-122"/>
                </a:rPr>
                <a:t>风险衡量标准</a:t>
              </a:r>
              <a:endParaRPr lang="zh-CN" altLang="en-US" sz="2400" dirty="0">
                <a:latin typeface="华文行楷" pitchFamily="2" charset="-122"/>
                <a:ea typeface="华文行楷" pitchFamily="2" charset="-122"/>
              </a:endParaRPr>
            </a:p>
          </p:txBody>
        </p:sp>
        <p:sp>
          <p:nvSpPr>
            <p:cNvPr id="23" name="椭圆 22"/>
            <p:cNvSpPr/>
            <p:nvPr/>
          </p:nvSpPr>
          <p:spPr>
            <a:xfrm>
              <a:off x="7066974" y="1953206"/>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7641772" y="1780689"/>
              <a:ext cx="2095445"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10.2-</a:t>
              </a:r>
              <a:r>
                <a:rPr lang="zh-CN" altLang="en-US" sz="2400" dirty="0" smtClean="0">
                  <a:latin typeface="华文行楷" pitchFamily="2" charset="-122"/>
                  <a:ea typeface="华文行楷" pitchFamily="2" charset="-122"/>
                </a:rPr>
                <a:t>风险管理</a:t>
              </a:r>
              <a:endParaRPr lang="zh-CN" altLang="en-US" sz="2400" dirty="0">
                <a:latin typeface="华文行楷" pitchFamily="2" charset="-122"/>
                <a:ea typeface="华文行楷" pitchFamily="2" charset="-122"/>
              </a:endParaRPr>
            </a:p>
          </p:txBody>
        </p:sp>
      </p:grpSp>
    </p:spTree>
    <p:extLst>
      <p:ext uri="{BB962C8B-B14F-4D97-AF65-F5344CB8AC3E}">
        <p14:creationId xmlns:p14="http://schemas.microsoft.com/office/powerpoint/2010/main" val="66656462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98643" y="3657725"/>
            <a:ext cx="2725679" cy="523220"/>
          </a:xfrm>
          <a:prstGeom prst="rect">
            <a:avLst/>
          </a:prstGeom>
          <a:noFill/>
        </p:spPr>
        <p:txBody>
          <a:bodyPr wrap="square" rtlCol="0">
            <a:spAutoFit/>
          </a:bodyPr>
          <a:lstStyle/>
          <a:p>
            <a:pPr algn="ctr"/>
            <a:r>
              <a:rPr lang="zh-CN" altLang="en-US" sz="2800" b="1" dirty="0"/>
              <a:t>风险衡量标准</a:t>
            </a:r>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10.1</a:t>
            </a:r>
            <a:endParaRPr lang="zh-CN" altLang="en-US" b="1" dirty="0">
              <a:solidFill>
                <a:schemeClr val="tx1"/>
              </a:solidFill>
            </a:endParaRPr>
          </a:p>
        </p:txBody>
      </p:sp>
      <p:sp>
        <p:nvSpPr>
          <p:cNvPr id="15" name="Copyright Notice"/>
          <p:cNvSpPr/>
          <p:nvPr/>
        </p:nvSpPr>
        <p:spPr bwMode="auto">
          <a:xfrm>
            <a:off x="5673373" y="528636"/>
            <a:ext cx="966144"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smtClean="0">
                <a:solidFill>
                  <a:schemeClr val="tx1"/>
                </a:solidFill>
                <a:latin typeface="微软雅黑" pitchFamily="34" charset="-122"/>
                <a:ea typeface="微软雅黑" pitchFamily="34" charset="-122"/>
              </a:rPr>
              <a:t>风险</a:t>
            </a:r>
            <a:endParaRPr lang="zh-CN" altLang="en-US" sz="3200" b="1" cap="small" dirty="0">
              <a:solidFill>
                <a:schemeClr val="tx1"/>
              </a:solidFill>
              <a:latin typeface="微软雅黑" pitchFamily="34" charset="-122"/>
              <a:ea typeface="微软雅黑"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2512177529"/>
              </p:ext>
            </p:extLst>
          </p:nvPr>
        </p:nvGraphicFramePr>
        <p:xfrm>
          <a:off x="3269406" y="1146649"/>
          <a:ext cx="8128000" cy="1560195"/>
        </p:xfrm>
        <a:graphic>
          <a:graphicData uri="http://schemas.openxmlformats.org/drawingml/2006/table">
            <a:tbl>
              <a:tblPr>
                <a:tableStyleId>{5C22544A-7EE6-4342-B048-85BDC9FD1C3A}</a:tableStyleId>
              </a:tblPr>
              <a:tblGrid>
                <a:gridCol w="1357839">
                  <a:extLst>
                    <a:ext uri="{9D8B030D-6E8A-4147-A177-3AD203B41FA5}">
                      <a16:colId xmlns:a16="http://schemas.microsoft.com/office/drawing/2014/main" xmlns="" val="120241561"/>
                    </a:ext>
                  </a:extLst>
                </a:gridCol>
                <a:gridCol w="1357839">
                  <a:extLst>
                    <a:ext uri="{9D8B030D-6E8A-4147-A177-3AD203B41FA5}">
                      <a16:colId xmlns:a16="http://schemas.microsoft.com/office/drawing/2014/main" xmlns="" val="3161590295"/>
                    </a:ext>
                  </a:extLst>
                </a:gridCol>
                <a:gridCol w="1361012">
                  <a:extLst>
                    <a:ext uri="{9D8B030D-6E8A-4147-A177-3AD203B41FA5}">
                      <a16:colId xmlns:a16="http://schemas.microsoft.com/office/drawing/2014/main" xmlns="" val="1263136055"/>
                    </a:ext>
                  </a:extLst>
                </a:gridCol>
                <a:gridCol w="1361012">
                  <a:extLst>
                    <a:ext uri="{9D8B030D-6E8A-4147-A177-3AD203B41FA5}">
                      <a16:colId xmlns:a16="http://schemas.microsoft.com/office/drawing/2014/main" xmlns="" val="1004168857"/>
                    </a:ext>
                  </a:extLst>
                </a:gridCol>
                <a:gridCol w="1345149">
                  <a:extLst>
                    <a:ext uri="{9D8B030D-6E8A-4147-A177-3AD203B41FA5}">
                      <a16:colId xmlns:a16="http://schemas.microsoft.com/office/drawing/2014/main" xmlns="" val="3806762832"/>
                    </a:ext>
                  </a:extLst>
                </a:gridCol>
                <a:gridCol w="1345149">
                  <a:extLst>
                    <a:ext uri="{9D8B030D-6E8A-4147-A177-3AD203B41FA5}">
                      <a16:colId xmlns:a16="http://schemas.microsoft.com/office/drawing/2014/main" xmlns="" val="2240825333"/>
                    </a:ext>
                  </a:extLst>
                </a:gridCol>
              </a:tblGrid>
              <a:tr h="171450">
                <a:tc gridSpan="3">
                  <a:txBody>
                    <a:bodyPr/>
                    <a:lstStyle/>
                    <a:p>
                      <a:pPr algn="ctr" fontAlgn="b"/>
                      <a:r>
                        <a:rPr lang="en-US" altLang="zh-CN" sz="1400" u="none" strike="noStrike">
                          <a:effectLst/>
                        </a:rPr>
                        <a:t>《</a:t>
                      </a:r>
                      <a:r>
                        <a:rPr lang="zh-CN" altLang="en-US" sz="1400" u="none" strike="noStrike">
                          <a:effectLst/>
                        </a:rPr>
                        <a:t>风险后果严重性等级表</a:t>
                      </a:r>
                      <a:r>
                        <a:rPr lang="en-US" altLang="zh-CN" sz="1400" u="none" strike="noStrike">
                          <a:effectLst/>
                        </a:rPr>
                        <a:t>》</a:t>
                      </a:r>
                      <a:endParaRPr lang="en-US" altLang="zh-CN"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b"/>
                </a:tc>
                <a:tc hMerge="1">
                  <a:txBody>
                    <a:bodyPr/>
                    <a:lstStyle/>
                    <a:p>
                      <a:endParaRPr lang="zh-CN" altLang="en-US"/>
                    </a:p>
                  </a:txBody>
                  <a:tcPr/>
                </a:tc>
                <a:tc hMerge="1">
                  <a:txBody>
                    <a:bodyPr/>
                    <a:lstStyle/>
                    <a:p>
                      <a:endParaRPr lang="zh-CN" altLang="en-US"/>
                    </a:p>
                  </a:txBody>
                  <a:tcPr/>
                </a:tc>
                <a:tc>
                  <a:txBody>
                    <a:bodyPr/>
                    <a:lstStyle/>
                    <a:p>
                      <a:pPr algn="l" fontAlgn="b"/>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gridSpan="2">
                  <a:txBody>
                    <a:bodyPr/>
                    <a:lstStyle/>
                    <a:p>
                      <a:pPr algn="ctr" fontAlgn="b"/>
                      <a:r>
                        <a:rPr lang="en-US" altLang="zh-CN" sz="1400" u="none" strike="noStrike" dirty="0">
                          <a:effectLst/>
                        </a:rPr>
                        <a:t>《</a:t>
                      </a:r>
                      <a:r>
                        <a:rPr lang="zh-CN" altLang="en-US" sz="1400" u="none" strike="noStrike" dirty="0">
                          <a:effectLst/>
                        </a:rPr>
                        <a:t>风险发生可能性等级表</a:t>
                      </a:r>
                      <a:r>
                        <a:rPr lang="en-US" altLang="zh-CN" sz="1400" u="none" strike="noStrike" dirty="0">
                          <a:effectLst/>
                        </a:rPr>
                        <a:t>》</a:t>
                      </a:r>
                      <a:endParaRPr lang="en-US" altLang="zh-CN" sz="1400" b="1" i="0" u="none" strike="noStrike" dirty="0">
                        <a:solidFill>
                          <a:srgbClr val="FA7D00"/>
                        </a:solidFill>
                        <a:effectLst/>
                        <a:latin typeface="宋体" panose="02010600030101010101" pitchFamily="2" charset="-122"/>
                        <a:ea typeface="宋体" panose="02010600030101010101" pitchFamily="2" charset="-122"/>
                      </a:endParaRPr>
                    </a:p>
                  </a:txBody>
                  <a:tcPr marL="9525" marR="9525" marT="9525" marB="0" anchor="b"/>
                </a:tc>
                <a:tc hMerge="1">
                  <a:txBody>
                    <a:bodyPr/>
                    <a:lstStyle/>
                    <a:p>
                      <a:endParaRPr lang="zh-CN" altLang="en-US"/>
                    </a:p>
                  </a:txBody>
                  <a:tcPr/>
                </a:tc>
                <a:extLst>
                  <a:ext uri="{0D108BD9-81ED-4DB2-BD59-A6C34878D82A}">
                    <a16:rowId xmlns:a16="http://schemas.microsoft.com/office/drawing/2014/main" xmlns="" val="488672989"/>
                  </a:ext>
                </a:extLst>
              </a:tr>
              <a:tr h="171450">
                <a:tc>
                  <a:txBody>
                    <a:bodyPr/>
                    <a:lstStyle/>
                    <a:p>
                      <a:pPr algn="just" fontAlgn="ctr"/>
                      <a:r>
                        <a:rPr lang="zh-CN" altLang="en-US" sz="1400" u="none" strike="noStrike">
                          <a:effectLst/>
                        </a:rPr>
                        <a:t>风险后果严重性</a:t>
                      </a:r>
                      <a:endParaRPr lang="zh-CN" altLang="en-US"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just" fontAlgn="ctr"/>
                      <a:r>
                        <a:rPr lang="zh-CN" altLang="en-US" sz="1400" u="none" strike="noStrike">
                          <a:effectLst/>
                        </a:rPr>
                        <a:t>　</a:t>
                      </a:r>
                      <a:endParaRPr lang="zh-CN" altLang="en-US"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just" fontAlgn="ctr"/>
                      <a:r>
                        <a:rPr lang="zh-CN" altLang="en-US" sz="1400" u="none" strike="noStrike">
                          <a:effectLst/>
                        </a:rPr>
                        <a:t>严重性值</a:t>
                      </a:r>
                      <a:endParaRPr lang="zh-CN" altLang="en-US"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b"/>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just" fontAlgn="ctr"/>
                      <a:r>
                        <a:rPr lang="zh-CN" altLang="en-US" sz="1400" u="none" strike="noStrike">
                          <a:effectLst/>
                        </a:rPr>
                        <a:t>风险发生可能性</a:t>
                      </a:r>
                      <a:endParaRPr lang="zh-CN" altLang="en-US"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just" fontAlgn="ctr"/>
                      <a:r>
                        <a:rPr lang="zh-CN" altLang="en-US" sz="1400" u="none" strike="noStrike">
                          <a:effectLst/>
                        </a:rPr>
                        <a:t>可能性值</a:t>
                      </a:r>
                      <a:endParaRPr lang="zh-CN" altLang="en-US"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xmlns="" val="114989386"/>
                  </a:ext>
                </a:extLst>
              </a:tr>
              <a:tr h="171450">
                <a:tc>
                  <a:txBody>
                    <a:bodyPr/>
                    <a:lstStyle/>
                    <a:p>
                      <a:pPr algn="just" fontAlgn="ctr"/>
                      <a:r>
                        <a:rPr lang="zh-CN" altLang="en-US" sz="1400" u="none" strike="noStrike">
                          <a:effectLst/>
                        </a:rPr>
                        <a:t>灾难级</a:t>
                      </a:r>
                      <a:endParaRPr lang="zh-CN" altLang="en-US"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just" fontAlgn="ctr"/>
                      <a:r>
                        <a:rPr lang="zh-CN" altLang="en-US" sz="1400" u="none" strike="noStrike">
                          <a:effectLst/>
                        </a:rPr>
                        <a:t>　</a:t>
                      </a:r>
                      <a:endParaRPr lang="zh-CN" altLang="en-US"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just" fontAlgn="ctr"/>
                      <a:r>
                        <a:rPr lang="en-US" altLang="zh-CN" sz="1400" u="none" strike="noStrike">
                          <a:effectLst/>
                        </a:rPr>
                        <a:t>5</a:t>
                      </a:r>
                      <a:endParaRPr lang="en-US" altLang="zh-CN"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b"/>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just" fontAlgn="ctr"/>
                      <a:r>
                        <a:rPr lang="zh-CN" altLang="en-US" sz="1400" u="none" strike="noStrike">
                          <a:effectLst/>
                        </a:rPr>
                        <a:t>频繁</a:t>
                      </a:r>
                      <a:endParaRPr lang="zh-CN" altLang="en-US"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just" fontAlgn="ctr"/>
                      <a:r>
                        <a:rPr lang="en-US" altLang="zh-CN" sz="1400" u="none" strike="noStrike">
                          <a:effectLst/>
                        </a:rPr>
                        <a:t>5</a:t>
                      </a:r>
                      <a:endParaRPr lang="en-US" altLang="zh-CN"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xmlns="" val="752172802"/>
                  </a:ext>
                </a:extLst>
              </a:tr>
              <a:tr h="171450">
                <a:tc>
                  <a:txBody>
                    <a:bodyPr/>
                    <a:lstStyle/>
                    <a:p>
                      <a:pPr algn="just" fontAlgn="ctr"/>
                      <a:r>
                        <a:rPr lang="zh-CN" altLang="en-US" sz="1400" u="none" strike="noStrike">
                          <a:effectLst/>
                        </a:rPr>
                        <a:t>严重级</a:t>
                      </a:r>
                      <a:endParaRPr lang="zh-CN" altLang="en-US"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just" fontAlgn="ctr"/>
                      <a:r>
                        <a:rPr lang="zh-CN" altLang="en-US" sz="1400" u="none" strike="noStrike">
                          <a:effectLst/>
                        </a:rPr>
                        <a:t>　</a:t>
                      </a:r>
                      <a:endParaRPr lang="zh-CN" altLang="en-US"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just" fontAlgn="ctr"/>
                      <a:r>
                        <a:rPr lang="en-US" altLang="zh-CN" sz="1400" u="none" strike="noStrike">
                          <a:effectLst/>
                        </a:rPr>
                        <a:t>4</a:t>
                      </a:r>
                      <a:endParaRPr lang="en-US" altLang="zh-CN"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b"/>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just" fontAlgn="ctr"/>
                      <a:r>
                        <a:rPr lang="zh-CN" altLang="en-US" sz="1400" u="none" strike="noStrike">
                          <a:effectLst/>
                        </a:rPr>
                        <a:t>很可能</a:t>
                      </a:r>
                      <a:endParaRPr lang="zh-CN" altLang="en-US"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just" fontAlgn="ctr"/>
                      <a:r>
                        <a:rPr lang="en-US" altLang="zh-CN" sz="1400" u="none" strike="noStrike">
                          <a:effectLst/>
                        </a:rPr>
                        <a:t>4</a:t>
                      </a:r>
                      <a:endParaRPr lang="en-US" altLang="zh-CN"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xmlns="" val="2167196761"/>
                  </a:ext>
                </a:extLst>
              </a:tr>
              <a:tr h="171450">
                <a:tc>
                  <a:txBody>
                    <a:bodyPr/>
                    <a:lstStyle/>
                    <a:p>
                      <a:pPr algn="just" fontAlgn="ctr"/>
                      <a:r>
                        <a:rPr lang="zh-CN" altLang="en-US" sz="1400" u="none" strike="noStrike">
                          <a:effectLst/>
                        </a:rPr>
                        <a:t>中度级</a:t>
                      </a:r>
                      <a:endParaRPr lang="zh-CN" altLang="en-US"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just" fontAlgn="ctr"/>
                      <a:r>
                        <a:rPr lang="zh-CN" altLang="en-US" sz="1400" u="none" strike="noStrike" dirty="0">
                          <a:effectLst/>
                        </a:rPr>
                        <a:t>　</a:t>
                      </a:r>
                      <a:endParaRPr lang="zh-CN" altLang="en-US" sz="1400" b="1" i="0" u="none" strike="noStrike" dirty="0">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just" fontAlgn="ctr"/>
                      <a:r>
                        <a:rPr lang="en-US" altLang="zh-CN" sz="1400" u="none" strike="noStrike">
                          <a:effectLst/>
                        </a:rPr>
                        <a:t>3</a:t>
                      </a:r>
                      <a:endParaRPr lang="en-US" altLang="zh-CN"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b"/>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just" fontAlgn="ctr"/>
                      <a:r>
                        <a:rPr lang="zh-CN" altLang="en-US" sz="1400" u="none" strike="noStrike">
                          <a:effectLst/>
                        </a:rPr>
                        <a:t>有时</a:t>
                      </a:r>
                      <a:endParaRPr lang="zh-CN" altLang="en-US"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just" fontAlgn="ctr"/>
                      <a:r>
                        <a:rPr lang="en-US" altLang="zh-CN" sz="1400" u="none" strike="noStrike">
                          <a:effectLst/>
                        </a:rPr>
                        <a:t>3</a:t>
                      </a:r>
                      <a:endParaRPr lang="en-US" altLang="zh-CN"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xmlns="" val="3319823339"/>
                  </a:ext>
                </a:extLst>
              </a:tr>
              <a:tr h="171450">
                <a:tc>
                  <a:txBody>
                    <a:bodyPr/>
                    <a:lstStyle/>
                    <a:p>
                      <a:pPr algn="just" fontAlgn="ctr"/>
                      <a:r>
                        <a:rPr lang="zh-CN" altLang="en-US" sz="1400" u="none" strike="noStrike">
                          <a:effectLst/>
                        </a:rPr>
                        <a:t>轻度级</a:t>
                      </a:r>
                      <a:endParaRPr lang="zh-CN" altLang="en-US"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just" fontAlgn="ctr"/>
                      <a:r>
                        <a:rPr lang="zh-CN" altLang="en-US" sz="1400" u="none" strike="noStrike">
                          <a:effectLst/>
                        </a:rPr>
                        <a:t>　</a:t>
                      </a:r>
                      <a:endParaRPr lang="zh-CN" altLang="en-US"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just" fontAlgn="ctr"/>
                      <a:r>
                        <a:rPr lang="en-US" altLang="zh-CN" sz="1400" u="none" strike="noStrike">
                          <a:effectLst/>
                        </a:rPr>
                        <a:t>2</a:t>
                      </a:r>
                      <a:endParaRPr lang="en-US" altLang="zh-CN"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b"/>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just" fontAlgn="ctr"/>
                      <a:r>
                        <a:rPr lang="zh-CN" altLang="en-US" sz="1400" u="none" strike="noStrike">
                          <a:effectLst/>
                        </a:rPr>
                        <a:t>极少</a:t>
                      </a:r>
                      <a:endParaRPr lang="zh-CN" altLang="en-US"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just" fontAlgn="ctr"/>
                      <a:r>
                        <a:rPr lang="en-US" altLang="zh-CN" sz="1400" u="none" strike="noStrike">
                          <a:effectLst/>
                        </a:rPr>
                        <a:t>2</a:t>
                      </a:r>
                      <a:endParaRPr lang="en-US" altLang="zh-CN"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xmlns="" val="1687970414"/>
                  </a:ext>
                </a:extLst>
              </a:tr>
              <a:tr h="171450">
                <a:tc>
                  <a:txBody>
                    <a:bodyPr/>
                    <a:lstStyle/>
                    <a:p>
                      <a:pPr algn="just" fontAlgn="ctr"/>
                      <a:r>
                        <a:rPr lang="zh-CN" altLang="en-US" sz="1400" u="none" strike="noStrike">
                          <a:effectLst/>
                        </a:rPr>
                        <a:t>轻微级</a:t>
                      </a:r>
                      <a:endParaRPr lang="zh-CN" altLang="en-US"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just" fontAlgn="ctr"/>
                      <a:r>
                        <a:rPr lang="zh-CN" altLang="en-US" sz="1400" u="none" strike="noStrike" dirty="0">
                          <a:effectLst/>
                        </a:rPr>
                        <a:t>　</a:t>
                      </a:r>
                      <a:endParaRPr lang="zh-CN" altLang="en-US" sz="1400" b="1" i="0" u="none" strike="noStrike" dirty="0">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just" fontAlgn="ctr"/>
                      <a:r>
                        <a:rPr lang="en-US" altLang="zh-CN" sz="1400" u="none" strike="noStrike">
                          <a:effectLst/>
                        </a:rPr>
                        <a:t>1</a:t>
                      </a:r>
                      <a:endParaRPr lang="en-US" altLang="zh-CN"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b"/>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just" fontAlgn="ctr"/>
                      <a:r>
                        <a:rPr lang="zh-CN" altLang="en-US" sz="1400" u="none" strike="noStrike">
                          <a:effectLst/>
                        </a:rPr>
                        <a:t>不可能</a:t>
                      </a:r>
                      <a:endParaRPr lang="zh-CN" altLang="en-US"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just" fontAlgn="ctr"/>
                      <a:r>
                        <a:rPr lang="en-US" altLang="zh-CN" sz="1400" u="none" strike="noStrike" dirty="0">
                          <a:effectLst/>
                        </a:rPr>
                        <a:t>1</a:t>
                      </a:r>
                      <a:endParaRPr lang="en-US" altLang="zh-CN" sz="1400" b="1" i="0" u="none" strike="noStrike" dirty="0">
                        <a:solidFill>
                          <a:srgbClr val="FA7D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xmlns="" val="59138755"/>
                  </a:ext>
                </a:extLst>
              </a:tr>
            </a:tbl>
          </a:graphicData>
        </a:graphic>
      </p:graphicFrame>
      <p:sp>
        <p:nvSpPr>
          <p:cNvPr id="14" name="矩形 13"/>
          <p:cNvSpPr/>
          <p:nvPr/>
        </p:nvSpPr>
        <p:spPr>
          <a:xfrm>
            <a:off x="4392537" y="2706844"/>
            <a:ext cx="5881738" cy="369332"/>
          </a:xfrm>
          <a:prstGeom prst="rect">
            <a:avLst/>
          </a:prstGeom>
        </p:spPr>
        <p:txBody>
          <a:bodyPr wrap="none">
            <a:spAutoFit/>
          </a:bodyPr>
          <a:lstStyle/>
          <a:p>
            <a:r>
              <a:rPr lang="zh-CN" altLang="en-US" dirty="0" smtClean="0"/>
              <a:t>《风险后果严重性等级表》</a:t>
            </a:r>
            <a:r>
              <a:rPr lang="en-US" altLang="zh-CN" dirty="0" smtClean="0"/>
              <a:t>&amp;</a:t>
            </a:r>
            <a:r>
              <a:rPr lang="en-US" altLang="zh-CN" dirty="0"/>
              <a:t>《</a:t>
            </a:r>
            <a:r>
              <a:rPr lang="zh-CN" altLang="en-US" dirty="0"/>
              <a:t>风险发生可能性等级表</a:t>
            </a:r>
            <a:r>
              <a:rPr lang="en-US" altLang="zh-CN" dirty="0"/>
              <a:t>》</a:t>
            </a:r>
            <a:endParaRPr lang="zh-CN" altLang="en-US" dirty="0"/>
          </a:p>
        </p:txBody>
      </p:sp>
      <p:graphicFrame>
        <p:nvGraphicFramePr>
          <p:cNvPr id="17" name="对象 16"/>
          <p:cNvGraphicFramePr>
            <a:graphicFrameLocks noChangeAspect="1"/>
          </p:cNvGraphicFramePr>
          <p:nvPr>
            <p:extLst>
              <p:ext uri="{D42A27DB-BD31-4B8C-83A1-F6EECF244321}">
                <p14:modId xmlns:p14="http://schemas.microsoft.com/office/powerpoint/2010/main" val="3390537722"/>
              </p:ext>
            </p:extLst>
          </p:nvPr>
        </p:nvGraphicFramePr>
        <p:xfrm>
          <a:off x="2823098" y="3274599"/>
          <a:ext cx="9368902" cy="1381125"/>
        </p:xfrm>
        <a:graphic>
          <a:graphicData uri="http://schemas.openxmlformats.org/presentationml/2006/ole">
            <mc:AlternateContent xmlns:mc="http://schemas.openxmlformats.org/markup-compatibility/2006">
              <mc:Choice xmlns:v="urn:schemas-microsoft-com:vml" Requires="v">
                <p:oleObj spid="_x0000_s15407" name="工作表" r:id="rId4" imgW="10839360" imgH="1381054" progId="Excel.Sheet.12">
                  <p:embed/>
                </p:oleObj>
              </mc:Choice>
              <mc:Fallback>
                <p:oleObj name="工作表" r:id="rId4" imgW="10839360" imgH="1381054" progId="Excel.Sheet.12">
                  <p:embed/>
                  <p:pic>
                    <p:nvPicPr>
                      <p:cNvPr id="0" name=""/>
                      <p:cNvPicPr/>
                      <p:nvPr/>
                    </p:nvPicPr>
                    <p:blipFill>
                      <a:blip r:embed="rId5"/>
                      <a:stretch>
                        <a:fillRect/>
                      </a:stretch>
                    </p:blipFill>
                    <p:spPr>
                      <a:xfrm>
                        <a:off x="2823098" y="3274599"/>
                        <a:ext cx="9368902" cy="1381125"/>
                      </a:xfrm>
                      <a:prstGeom prst="rect">
                        <a:avLst/>
                      </a:prstGeom>
                    </p:spPr>
                  </p:pic>
                </p:oleObj>
              </mc:Fallback>
            </mc:AlternateContent>
          </a:graphicData>
        </a:graphic>
      </p:graphicFrame>
      <p:sp>
        <p:nvSpPr>
          <p:cNvPr id="18" name="矩形 17"/>
          <p:cNvSpPr/>
          <p:nvPr/>
        </p:nvSpPr>
        <p:spPr>
          <a:xfrm>
            <a:off x="6579071" y="4604193"/>
            <a:ext cx="1569660" cy="369332"/>
          </a:xfrm>
          <a:prstGeom prst="rect">
            <a:avLst/>
          </a:prstGeom>
        </p:spPr>
        <p:txBody>
          <a:bodyPr wrap="none">
            <a:spAutoFit/>
          </a:bodyPr>
          <a:lstStyle/>
          <a:p>
            <a:r>
              <a:rPr lang="zh-CN" altLang="en-US" dirty="0"/>
              <a:t>风险指数矩阵</a:t>
            </a:r>
          </a:p>
        </p:txBody>
      </p:sp>
      <p:graphicFrame>
        <p:nvGraphicFramePr>
          <p:cNvPr id="19" name="对象 18"/>
          <p:cNvGraphicFramePr>
            <a:graphicFrameLocks noChangeAspect="1"/>
          </p:cNvGraphicFramePr>
          <p:nvPr>
            <p:extLst>
              <p:ext uri="{D42A27DB-BD31-4B8C-83A1-F6EECF244321}">
                <p14:modId xmlns:p14="http://schemas.microsoft.com/office/powerpoint/2010/main" val="312317187"/>
              </p:ext>
            </p:extLst>
          </p:nvPr>
        </p:nvGraphicFramePr>
        <p:xfrm>
          <a:off x="3301488" y="5059864"/>
          <a:ext cx="8124825" cy="1409700"/>
        </p:xfrm>
        <a:graphic>
          <a:graphicData uri="http://schemas.openxmlformats.org/presentationml/2006/ole">
            <mc:AlternateContent xmlns:mc="http://schemas.openxmlformats.org/markup-compatibility/2006">
              <mc:Choice xmlns:v="urn:schemas-microsoft-com:vml" Requires="v">
                <p:oleObj spid="_x0000_s15408" name="工作表" r:id="rId6" imgW="8124960" imgH="1409896" progId="Excel.Sheet.12">
                  <p:embed/>
                </p:oleObj>
              </mc:Choice>
              <mc:Fallback>
                <p:oleObj name="工作表" r:id="rId6" imgW="8124960" imgH="1409896" progId="Excel.Sheet.12">
                  <p:embed/>
                  <p:pic>
                    <p:nvPicPr>
                      <p:cNvPr id="0" name=""/>
                      <p:cNvPicPr/>
                      <p:nvPr/>
                    </p:nvPicPr>
                    <p:blipFill>
                      <a:blip r:embed="rId7"/>
                      <a:stretch>
                        <a:fillRect/>
                      </a:stretch>
                    </p:blipFill>
                    <p:spPr>
                      <a:xfrm>
                        <a:off x="3301488" y="5059864"/>
                        <a:ext cx="8124825" cy="1409700"/>
                      </a:xfrm>
                      <a:prstGeom prst="rect">
                        <a:avLst/>
                      </a:prstGeom>
                    </p:spPr>
                  </p:pic>
                </p:oleObj>
              </mc:Fallback>
            </mc:AlternateContent>
          </a:graphicData>
        </a:graphic>
      </p:graphicFrame>
      <p:sp>
        <p:nvSpPr>
          <p:cNvPr id="20" name="矩形 19"/>
          <p:cNvSpPr/>
          <p:nvPr/>
        </p:nvSpPr>
        <p:spPr>
          <a:xfrm>
            <a:off x="6491886" y="6371237"/>
            <a:ext cx="2031325" cy="369332"/>
          </a:xfrm>
          <a:prstGeom prst="rect">
            <a:avLst/>
          </a:prstGeom>
        </p:spPr>
        <p:txBody>
          <a:bodyPr wrap="none">
            <a:spAutoFit/>
          </a:bodyPr>
          <a:lstStyle/>
          <a:p>
            <a:r>
              <a:rPr lang="zh-CN" altLang="en-US" dirty="0"/>
              <a:t>《风险接受准则》</a:t>
            </a:r>
          </a:p>
        </p:txBody>
      </p:sp>
    </p:spTree>
    <p:extLst>
      <p:ext uri="{BB962C8B-B14F-4D97-AF65-F5344CB8AC3E}">
        <p14:creationId xmlns:p14="http://schemas.microsoft.com/office/powerpoint/2010/main" val="277102935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75434" y="3226837"/>
            <a:ext cx="2725679" cy="1384995"/>
          </a:xfrm>
          <a:prstGeom prst="rect">
            <a:avLst/>
          </a:prstGeom>
          <a:noFill/>
        </p:spPr>
        <p:txBody>
          <a:bodyPr wrap="square" rtlCol="0">
            <a:spAutoFit/>
          </a:bodyPr>
          <a:lstStyle/>
          <a:p>
            <a:pPr algn="ctr"/>
            <a:r>
              <a:rPr lang="zh-CN" altLang="en-US" sz="2800" b="1" dirty="0" smtClean="0"/>
              <a:t>风险管理</a:t>
            </a:r>
            <a:r>
              <a:rPr lang="en-US" altLang="zh-CN" sz="2800" b="1" dirty="0" smtClean="0"/>
              <a:t>·</a:t>
            </a:r>
          </a:p>
          <a:p>
            <a:pPr algn="ctr"/>
            <a:r>
              <a:rPr lang="zh-CN" altLang="en-US" sz="2800" b="1" dirty="0" smtClean="0"/>
              <a:t>整个开发生命周期阶段</a:t>
            </a:r>
            <a:endParaRPr lang="zh-CN" altLang="en-US"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10.2</a:t>
            </a:r>
            <a:endParaRPr lang="zh-CN" altLang="en-US" b="1" dirty="0">
              <a:solidFill>
                <a:schemeClr val="tx1"/>
              </a:solidFill>
            </a:endParaRPr>
          </a:p>
        </p:txBody>
      </p:sp>
      <p:sp>
        <p:nvSpPr>
          <p:cNvPr id="15" name="Copyright Notice"/>
          <p:cNvSpPr/>
          <p:nvPr/>
        </p:nvSpPr>
        <p:spPr bwMode="auto">
          <a:xfrm>
            <a:off x="5673373" y="528636"/>
            <a:ext cx="966144"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smtClean="0">
                <a:solidFill>
                  <a:schemeClr val="tx1"/>
                </a:solidFill>
                <a:latin typeface="微软雅黑" pitchFamily="34" charset="-122"/>
                <a:ea typeface="微软雅黑" pitchFamily="34" charset="-122"/>
              </a:rPr>
              <a:t>风险</a:t>
            </a:r>
            <a:endParaRPr lang="zh-CN" altLang="en-US" sz="3200" b="1" cap="small" dirty="0">
              <a:solidFill>
                <a:schemeClr val="tx1"/>
              </a:solidFill>
              <a:latin typeface="微软雅黑" pitchFamily="34" charset="-122"/>
              <a:ea typeface="微软雅黑" pitchFamily="34" charset="-122"/>
            </a:endParaRPr>
          </a:p>
        </p:txBody>
      </p:sp>
      <p:graphicFrame>
        <p:nvGraphicFramePr>
          <p:cNvPr id="22" name="表格 21"/>
          <p:cNvGraphicFramePr>
            <a:graphicFrameLocks noGrp="1"/>
          </p:cNvGraphicFramePr>
          <p:nvPr>
            <p:extLst>
              <p:ext uri="{D42A27DB-BD31-4B8C-83A1-F6EECF244321}">
                <p14:modId xmlns:p14="http://schemas.microsoft.com/office/powerpoint/2010/main" val="1107743799"/>
              </p:ext>
            </p:extLst>
          </p:nvPr>
        </p:nvGraphicFramePr>
        <p:xfrm>
          <a:off x="2823099" y="1400175"/>
          <a:ext cx="9368901" cy="5477490"/>
        </p:xfrm>
        <a:graphic>
          <a:graphicData uri="http://schemas.openxmlformats.org/drawingml/2006/table">
            <a:tbl>
              <a:tblPr/>
              <a:tblGrid>
                <a:gridCol w="937109">
                  <a:extLst>
                    <a:ext uri="{9D8B030D-6E8A-4147-A177-3AD203B41FA5}">
                      <a16:colId xmlns:a16="http://schemas.microsoft.com/office/drawing/2014/main" xmlns="" val="1823853691"/>
                    </a:ext>
                  </a:extLst>
                </a:gridCol>
                <a:gridCol w="937109">
                  <a:extLst>
                    <a:ext uri="{9D8B030D-6E8A-4147-A177-3AD203B41FA5}">
                      <a16:colId xmlns:a16="http://schemas.microsoft.com/office/drawing/2014/main" xmlns="" val="494227876"/>
                    </a:ext>
                  </a:extLst>
                </a:gridCol>
                <a:gridCol w="939299">
                  <a:extLst>
                    <a:ext uri="{9D8B030D-6E8A-4147-A177-3AD203B41FA5}">
                      <a16:colId xmlns:a16="http://schemas.microsoft.com/office/drawing/2014/main" xmlns="" val="3977793380"/>
                    </a:ext>
                  </a:extLst>
                </a:gridCol>
                <a:gridCol w="939299">
                  <a:extLst>
                    <a:ext uri="{9D8B030D-6E8A-4147-A177-3AD203B41FA5}">
                      <a16:colId xmlns:a16="http://schemas.microsoft.com/office/drawing/2014/main" xmlns="" val="1363383326"/>
                    </a:ext>
                  </a:extLst>
                </a:gridCol>
                <a:gridCol w="928350">
                  <a:extLst>
                    <a:ext uri="{9D8B030D-6E8A-4147-A177-3AD203B41FA5}">
                      <a16:colId xmlns:a16="http://schemas.microsoft.com/office/drawing/2014/main" xmlns="" val="837798980"/>
                    </a:ext>
                  </a:extLst>
                </a:gridCol>
                <a:gridCol w="937109">
                  <a:extLst>
                    <a:ext uri="{9D8B030D-6E8A-4147-A177-3AD203B41FA5}">
                      <a16:colId xmlns:a16="http://schemas.microsoft.com/office/drawing/2014/main" xmlns="" val="4165940018"/>
                    </a:ext>
                  </a:extLst>
                </a:gridCol>
                <a:gridCol w="937109">
                  <a:extLst>
                    <a:ext uri="{9D8B030D-6E8A-4147-A177-3AD203B41FA5}">
                      <a16:colId xmlns:a16="http://schemas.microsoft.com/office/drawing/2014/main" xmlns="" val="3803579148"/>
                    </a:ext>
                  </a:extLst>
                </a:gridCol>
                <a:gridCol w="939299">
                  <a:extLst>
                    <a:ext uri="{9D8B030D-6E8A-4147-A177-3AD203B41FA5}">
                      <a16:colId xmlns:a16="http://schemas.microsoft.com/office/drawing/2014/main" xmlns="" val="2312497518"/>
                    </a:ext>
                  </a:extLst>
                </a:gridCol>
                <a:gridCol w="937109">
                  <a:extLst>
                    <a:ext uri="{9D8B030D-6E8A-4147-A177-3AD203B41FA5}">
                      <a16:colId xmlns:a16="http://schemas.microsoft.com/office/drawing/2014/main" xmlns="" val="2757160958"/>
                    </a:ext>
                  </a:extLst>
                </a:gridCol>
                <a:gridCol w="937109">
                  <a:extLst>
                    <a:ext uri="{9D8B030D-6E8A-4147-A177-3AD203B41FA5}">
                      <a16:colId xmlns:a16="http://schemas.microsoft.com/office/drawing/2014/main" xmlns="" val="184344520"/>
                    </a:ext>
                  </a:extLst>
                </a:gridCol>
              </a:tblGrid>
              <a:tr h="240029">
                <a:tc gridSpan="10">
                  <a:txBody>
                    <a:bodyPr/>
                    <a:lstStyle/>
                    <a:p>
                      <a:pPr algn="ctr" fontAlgn="b"/>
                      <a:r>
                        <a:rPr lang="en-US" altLang="zh-CN" sz="1050" b="1" i="0" u="none" strike="noStrike">
                          <a:solidFill>
                            <a:srgbClr val="FA7D00"/>
                          </a:solidFill>
                          <a:effectLst/>
                          <a:latin typeface="宋体" panose="02010600030101010101" pitchFamily="2" charset="-122"/>
                          <a:ea typeface="宋体" panose="02010600030101010101" pitchFamily="2" charset="-122"/>
                        </a:rPr>
                        <a:t>《</a:t>
                      </a:r>
                      <a:r>
                        <a:rPr lang="zh-CN" altLang="en-US" sz="1050" b="1" i="0" u="none" strike="noStrike">
                          <a:solidFill>
                            <a:srgbClr val="FA7D00"/>
                          </a:solidFill>
                          <a:effectLst/>
                          <a:latin typeface="宋体" panose="02010600030101010101" pitchFamily="2" charset="-122"/>
                          <a:ea typeface="宋体" panose="02010600030101010101" pitchFamily="2" charset="-122"/>
                        </a:rPr>
                        <a:t>风险管理</a:t>
                      </a:r>
                      <a:r>
                        <a:rPr lang="en-US" altLang="zh-CN" sz="1050" b="1" i="0" u="none" strike="noStrike">
                          <a:solidFill>
                            <a:srgbClr val="FA7D00"/>
                          </a:solidFill>
                          <a:effectLst/>
                          <a:latin typeface="宋体" panose="02010600030101010101" pitchFamily="2" charset="-122"/>
                          <a:ea typeface="宋体" panose="02010600030101010101" pitchFamily="2" charset="-122"/>
                        </a:rPr>
                        <a:t>》</a:t>
                      </a:r>
                    </a:p>
                  </a:txBody>
                  <a:tcPr marL="7391" marR="7391" marT="7391"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2250207794"/>
                  </a:ext>
                </a:extLst>
              </a:tr>
              <a:tr h="240029">
                <a:tc>
                  <a:txBody>
                    <a:bodyPr/>
                    <a:lstStyle/>
                    <a:p>
                      <a:pPr algn="just" fontAlgn="ctr"/>
                      <a:r>
                        <a:rPr lang="en-US" altLang="zh-CN" sz="1050" b="1" i="0" u="none" strike="noStrike">
                          <a:solidFill>
                            <a:srgbClr val="FA7D00"/>
                          </a:solidFill>
                          <a:effectLst/>
                          <a:latin typeface="宋体" panose="02010600030101010101" pitchFamily="2" charset="-122"/>
                          <a:ea typeface="宋体" panose="02010600030101010101" pitchFamily="2" charset="-122"/>
                        </a:rPr>
                        <a:t>1</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050" b="1" i="0" u="none" strike="noStrike">
                          <a:solidFill>
                            <a:srgbClr val="FA7D00"/>
                          </a:solidFill>
                          <a:effectLst/>
                          <a:latin typeface="宋体" panose="02010600030101010101" pitchFamily="2" charset="-122"/>
                          <a:ea typeface="宋体" panose="02010600030101010101" pitchFamily="2" charset="-122"/>
                        </a:rPr>
                        <a:t>2</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050" b="1" i="0" u="none" strike="noStrike">
                          <a:solidFill>
                            <a:srgbClr val="FA7D00"/>
                          </a:solidFill>
                          <a:effectLst/>
                          <a:latin typeface="宋体" panose="02010600030101010101" pitchFamily="2" charset="-122"/>
                          <a:ea typeface="宋体" panose="02010600030101010101" pitchFamily="2" charset="-122"/>
                        </a:rPr>
                        <a:t>3</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050" b="1" i="0" u="none" strike="noStrike">
                          <a:solidFill>
                            <a:srgbClr val="FA7D00"/>
                          </a:solidFill>
                          <a:effectLst/>
                          <a:latin typeface="宋体" panose="02010600030101010101" pitchFamily="2" charset="-122"/>
                          <a:ea typeface="宋体" panose="02010600030101010101" pitchFamily="2" charset="-122"/>
                        </a:rPr>
                        <a:t>4</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050" b="1" i="0" u="none" strike="noStrike">
                          <a:solidFill>
                            <a:srgbClr val="FA7D00"/>
                          </a:solidFill>
                          <a:effectLst/>
                          <a:latin typeface="宋体" panose="02010600030101010101" pitchFamily="2" charset="-122"/>
                          <a:ea typeface="宋体" panose="02010600030101010101" pitchFamily="2" charset="-122"/>
                        </a:rPr>
                        <a:t>5</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050" b="1" i="0" u="none" strike="noStrike">
                          <a:solidFill>
                            <a:srgbClr val="FA7D00"/>
                          </a:solidFill>
                          <a:effectLst/>
                          <a:latin typeface="宋体" panose="02010600030101010101" pitchFamily="2" charset="-122"/>
                          <a:ea typeface="宋体" panose="02010600030101010101" pitchFamily="2" charset="-122"/>
                        </a:rPr>
                        <a:t>6</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050" b="1" i="0" u="none" strike="noStrike">
                          <a:solidFill>
                            <a:srgbClr val="FA7D00"/>
                          </a:solidFill>
                          <a:effectLst/>
                          <a:latin typeface="宋体" panose="02010600030101010101" pitchFamily="2" charset="-122"/>
                          <a:ea typeface="宋体" panose="02010600030101010101" pitchFamily="2" charset="-122"/>
                        </a:rPr>
                        <a:t>7</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050" b="1" i="0" u="none" strike="noStrike">
                          <a:solidFill>
                            <a:srgbClr val="FA7D00"/>
                          </a:solidFill>
                          <a:effectLst/>
                          <a:latin typeface="宋体" panose="02010600030101010101" pitchFamily="2" charset="-122"/>
                          <a:ea typeface="宋体" panose="02010600030101010101" pitchFamily="2" charset="-122"/>
                        </a:rPr>
                        <a:t>8</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050" b="1" i="0" u="none" strike="noStrike">
                          <a:solidFill>
                            <a:srgbClr val="FA7D00"/>
                          </a:solidFill>
                          <a:effectLst/>
                          <a:latin typeface="宋体" panose="02010600030101010101" pitchFamily="2" charset="-122"/>
                          <a:ea typeface="宋体" panose="02010600030101010101" pitchFamily="2" charset="-122"/>
                        </a:rPr>
                        <a:t>9</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050" b="1" i="0" u="none" strike="noStrike">
                          <a:solidFill>
                            <a:srgbClr val="FA7D00"/>
                          </a:solidFill>
                          <a:effectLst/>
                          <a:latin typeface="宋体" panose="02010600030101010101" pitchFamily="2" charset="-122"/>
                          <a:ea typeface="宋体" panose="02010600030101010101" pitchFamily="2" charset="-122"/>
                        </a:rPr>
                        <a:t>10</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a16="http://schemas.microsoft.com/office/drawing/2014/main" xmlns="" val="2510641883"/>
                  </a:ext>
                </a:extLst>
              </a:tr>
              <a:tr h="240029">
                <a:tc>
                  <a:txBody>
                    <a:bodyPr/>
                    <a:lstStyle/>
                    <a:p>
                      <a:pPr algn="just" fontAlgn="ctr"/>
                      <a:r>
                        <a:rPr lang="zh-CN" altLang="en-US" sz="1050" b="1" i="0" u="none" strike="noStrike">
                          <a:solidFill>
                            <a:srgbClr val="FA7D00"/>
                          </a:solidFill>
                          <a:effectLst/>
                          <a:latin typeface="宋体" panose="02010600030101010101" pitchFamily="2" charset="-122"/>
                          <a:ea typeface="宋体" panose="02010600030101010101" pitchFamily="2" charset="-122"/>
                        </a:rPr>
                        <a:t>风险产生阶段</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050" b="1" i="0" u="none" strike="noStrike">
                          <a:solidFill>
                            <a:srgbClr val="FA7D00"/>
                          </a:solidFill>
                          <a:effectLst/>
                          <a:latin typeface="宋体" panose="02010600030101010101" pitchFamily="2" charset="-122"/>
                          <a:ea typeface="宋体" panose="02010600030101010101" pitchFamily="2" charset="-122"/>
                        </a:rPr>
                        <a:t>识别出的风险</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050" b="1" i="0" u="none" strike="noStrike">
                          <a:solidFill>
                            <a:srgbClr val="FA7D00"/>
                          </a:solidFill>
                          <a:effectLst/>
                          <a:latin typeface="宋体" panose="02010600030101010101" pitchFamily="2" charset="-122"/>
                          <a:ea typeface="宋体" panose="02010600030101010101" pitchFamily="2" charset="-122"/>
                        </a:rPr>
                        <a:t>产生的原因</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050" b="1" i="0" u="none" strike="noStrike">
                          <a:solidFill>
                            <a:srgbClr val="FA7D00"/>
                          </a:solidFill>
                          <a:effectLst/>
                          <a:latin typeface="宋体" panose="02010600030101010101" pitchFamily="2" charset="-122"/>
                          <a:ea typeface="宋体" panose="02010600030101010101" pitchFamily="2" charset="-122"/>
                        </a:rPr>
                        <a:t>风险后果</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050" b="1" i="0" u="none" strike="noStrike">
                          <a:solidFill>
                            <a:srgbClr val="FA7D00"/>
                          </a:solidFill>
                          <a:effectLst/>
                          <a:latin typeface="宋体" panose="02010600030101010101" pitchFamily="2" charset="-122"/>
                          <a:ea typeface="宋体" panose="02010600030101010101" pitchFamily="2" charset="-122"/>
                        </a:rPr>
                        <a:t>风险严重性</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050" b="1" i="0" u="none" strike="noStrike">
                          <a:solidFill>
                            <a:srgbClr val="FA7D00"/>
                          </a:solidFill>
                          <a:effectLst/>
                          <a:latin typeface="宋体" panose="02010600030101010101" pitchFamily="2" charset="-122"/>
                          <a:ea typeface="宋体" panose="02010600030101010101" pitchFamily="2" charset="-122"/>
                        </a:rPr>
                        <a:t>风险可能性</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050" b="1" i="0" u="none" strike="noStrike">
                          <a:solidFill>
                            <a:srgbClr val="FA7D00"/>
                          </a:solidFill>
                          <a:effectLst/>
                          <a:latin typeface="宋体" panose="02010600030101010101" pitchFamily="2" charset="-122"/>
                          <a:ea typeface="宋体" panose="02010600030101010101" pitchFamily="2" charset="-122"/>
                        </a:rPr>
                        <a:t>风险指数</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050" b="1" i="0" u="none" strike="noStrike">
                          <a:solidFill>
                            <a:srgbClr val="FA7D00"/>
                          </a:solidFill>
                          <a:effectLst/>
                          <a:latin typeface="宋体" panose="02010600030101010101" pitchFamily="2" charset="-122"/>
                          <a:ea typeface="宋体" panose="02010600030101010101" pitchFamily="2" charset="-122"/>
                        </a:rPr>
                        <a:t>风险等级</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050" b="1" i="0" u="none" strike="noStrike">
                          <a:solidFill>
                            <a:srgbClr val="FA7D00"/>
                          </a:solidFill>
                          <a:effectLst/>
                          <a:latin typeface="宋体" panose="02010600030101010101" pitchFamily="2" charset="-122"/>
                          <a:ea typeface="宋体" panose="02010600030101010101" pitchFamily="2" charset="-122"/>
                        </a:rPr>
                        <a:t>控制措施</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050" b="1" i="0" u="none" strike="noStrike">
                          <a:solidFill>
                            <a:srgbClr val="FA7D00"/>
                          </a:solidFill>
                          <a:effectLst/>
                          <a:latin typeface="宋体" panose="02010600030101010101" pitchFamily="2" charset="-122"/>
                          <a:ea typeface="宋体" panose="02010600030101010101" pitchFamily="2" charset="-122"/>
                        </a:rPr>
                        <a:t>负责人</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a16="http://schemas.microsoft.com/office/drawing/2014/main" xmlns="" val="523272301"/>
                  </a:ext>
                </a:extLst>
              </a:tr>
              <a:tr h="662777">
                <a:tc rowSpan="6">
                  <a:txBody>
                    <a:bodyPr/>
                    <a:lstStyle/>
                    <a:p>
                      <a:pPr algn="just" fontAlgn="ctr"/>
                      <a:r>
                        <a:rPr lang="zh-CN" altLang="en-US" sz="1050" b="1" i="0" u="none" strike="noStrike" dirty="0">
                          <a:solidFill>
                            <a:srgbClr val="FA7D00"/>
                          </a:solidFill>
                          <a:effectLst/>
                          <a:latin typeface="宋体" panose="02010600030101010101" pitchFamily="2" charset="-122"/>
                          <a:ea typeface="宋体" panose="02010600030101010101" pitchFamily="2" charset="-122"/>
                        </a:rPr>
                        <a:t>整个开发生命周期</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rowSpan="2">
                  <a:txBody>
                    <a:bodyPr/>
                    <a:lstStyle/>
                    <a:p>
                      <a:pPr algn="just" fontAlgn="ctr"/>
                      <a:r>
                        <a:rPr lang="zh-CN" altLang="en-US" sz="1050" b="1" i="0" u="none" strike="noStrike">
                          <a:solidFill>
                            <a:srgbClr val="FA7D00"/>
                          </a:solidFill>
                          <a:effectLst/>
                          <a:latin typeface="宋体" panose="02010600030101010101" pitchFamily="2" charset="-122"/>
                          <a:ea typeface="宋体" panose="02010600030101010101" pitchFamily="2" charset="-122"/>
                        </a:rPr>
                        <a:t>项目组成员请假（缺席）</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zh-CN" altLang="en-US" sz="1050" b="1" i="0" u="none" strike="noStrike">
                          <a:solidFill>
                            <a:srgbClr val="FA7D00"/>
                          </a:solidFill>
                          <a:effectLst/>
                          <a:latin typeface="宋体" panose="02010600030101010101" pitchFamily="2" charset="-122"/>
                          <a:ea typeface="宋体" panose="02010600030101010101" pitchFamily="2" charset="-122"/>
                        </a:rPr>
                        <a:t>成员个人原因外出或生病等</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rowSpan="2">
                  <a:txBody>
                    <a:bodyPr/>
                    <a:lstStyle/>
                    <a:p>
                      <a:pPr algn="just" fontAlgn="ctr"/>
                      <a:r>
                        <a:rPr lang="zh-CN" altLang="en-US" sz="1050" b="1" i="0" u="none" strike="noStrike">
                          <a:solidFill>
                            <a:srgbClr val="FA7D00"/>
                          </a:solidFill>
                          <a:effectLst/>
                          <a:latin typeface="宋体" panose="02010600030101010101" pitchFamily="2" charset="-122"/>
                          <a:ea typeface="宋体" panose="02010600030101010101" pitchFamily="2" charset="-122"/>
                        </a:rPr>
                        <a:t>项目组无法正常运作，软件开发中断</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en-US" altLang="zh-CN" sz="1050" b="1" i="0" u="none" strike="noStrike">
                          <a:solidFill>
                            <a:srgbClr val="FA7D00"/>
                          </a:solidFill>
                          <a:effectLst/>
                          <a:latin typeface="宋体" panose="02010600030101010101" pitchFamily="2" charset="-122"/>
                          <a:ea typeface="宋体" panose="02010600030101010101" pitchFamily="2" charset="-122"/>
                        </a:rPr>
                        <a:t>3</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en-US" altLang="zh-CN" sz="1050" b="1" i="0" u="none" strike="noStrike">
                          <a:solidFill>
                            <a:srgbClr val="FA7D00"/>
                          </a:solidFill>
                          <a:effectLst/>
                          <a:latin typeface="宋体" panose="02010600030101010101" pitchFamily="2" charset="-122"/>
                          <a:ea typeface="宋体" panose="02010600030101010101" pitchFamily="2" charset="-122"/>
                        </a:rPr>
                        <a:t>3</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en-US" altLang="zh-CN" sz="1050" b="1" i="0" u="none" strike="noStrike">
                          <a:solidFill>
                            <a:srgbClr val="FA7D00"/>
                          </a:solidFill>
                          <a:effectLst/>
                          <a:latin typeface="宋体" panose="02010600030101010101" pitchFamily="2" charset="-122"/>
                          <a:ea typeface="宋体" panose="02010600030101010101" pitchFamily="2" charset="-122"/>
                        </a:rPr>
                        <a:t>9</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FF00"/>
                    </a:solidFill>
                  </a:tcPr>
                </a:tc>
                <a:tc>
                  <a:txBody>
                    <a:bodyPr/>
                    <a:lstStyle/>
                    <a:p>
                      <a:pPr algn="ctr" fontAlgn="ctr"/>
                      <a:r>
                        <a:rPr lang="zh-CN" altLang="en-US" sz="1050" b="1" i="0" u="none" strike="noStrike">
                          <a:solidFill>
                            <a:srgbClr val="FA7D00"/>
                          </a:solidFill>
                          <a:effectLst/>
                          <a:latin typeface="宋体" panose="02010600030101010101" pitchFamily="2" charset="-122"/>
                          <a:ea typeface="宋体" panose="02010600030101010101" pitchFamily="2" charset="-122"/>
                        </a:rPr>
                        <a:t>低风险</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zh-CN" altLang="en-US" sz="1050" b="1" i="0" u="none" strike="noStrike">
                          <a:solidFill>
                            <a:srgbClr val="FA7D00"/>
                          </a:solidFill>
                          <a:effectLst/>
                          <a:latin typeface="宋体" panose="02010600030101010101" pitchFamily="2" charset="-122"/>
                          <a:ea typeface="宋体" panose="02010600030101010101" pitchFamily="2" charset="-122"/>
                        </a:rPr>
                        <a:t>空出职务由了解任务较多的组员暂时兼任。</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050" b="1" i="0" u="none" strike="noStrike">
                          <a:solidFill>
                            <a:srgbClr val="FA7D00"/>
                          </a:solidFill>
                          <a:effectLst/>
                          <a:latin typeface="宋体" panose="02010600030101010101" pitchFamily="2" charset="-122"/>
                          <a:ea typeface="宋体" panose="02010600030101010101" pitchFamily="2" charset="-122"/>
                        </a:rPr>
                        <a:t>陈安侍</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a16="http://schemas.microsoft.com/office/drawing/2014/main" xmlns="" val="3195512195"/>
                  </a:ext>
                </a:extLst>
              </a:tr>
              <a:tr h="1151056">
                <a:tc vMerge="1">
                  <a:txBody>
                    <a:bodyPr/>
                    <a:lstStyle/>
                    <a:p>
                      <a:endParaRPr lang="zh-CN" altLang="en-US"/>
                    </a:p>
                  </a:txBody>
                  <a:tcPr/>
                </a:tc>
                <a:tc vMerge="1">
                  <a:txBody>
                    <a:bodyPr/>
                    <a:lstStyle/>
                    <a:p>
                      <a:endParaRPr lang="zh-CN" altLang="en-US"/>
                    </a:p>
                  </a:txBody>
                  <a:tcPr/>
                </a:tc>
                <a:tc>
                  <a:txBody>
                    <a:bodyPr/>
                    <a:lstStyle/>
                    <a:p>
                      <a:pPr algn="just" fontAlgn="ctr"/>
                      <a:r>
                        <a:rPr lang="zh-CN" altLang="en-US" sz="1050" b="1" i="0" u="none" strike="noStrike">
                          <a:solidFill>
                            <a:srgbClr val="FA7D00"/>
                          </a:solidFill>
                          <a:effectLst/>
                          <a:latin typeface="宋体" panose="02010600030101010101" pitchFamily="2" charset="-122"/>
                          <a:ea typeface="宋体" panose="02010600030101010101" pitchFamily="2" charset="-122"/>
                        </a:rPr>
                        <a:t>发生组内矛盾</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vMerge="1">
                  <a:txBody>
                    <a:bodyPr/>
                    <a:lstStyle/>
                    <a:p>
                      <a:endParaRPr lang="zh-CN" altLang="en-US"/>
                    </a:p>
                  </a:txBody>
                  <a:tcPr/>
                </a:tc>
                <a:tc>
                  <a:txBody>
                    <a:bodyPr/>
                    <a:lstStyle/>
                    <a:p>
                      <a:pPr algn="just" fontAlgn="ctr"/>
                      <a:r>
                        <a:rPr lang="en-US" altLang="zh-CN" sz="1050" b="1" i="0" u="none" strike="noStrike">
                          <a:solidFill>
                            <a:srgbClr val="FA7D00"/>
                          </a:solidFill>
                          <a:effectLst/>
                          <a:latin typeface="宋体" panose="02010600030101010101" pitchFamily="2" charset="-122"/>
                          <a:ea typeface="宋体" panose="02010600030101010101" pitchFamily="2" charset="-122"/>
                        </a:rPr>
                        <a:t>5</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en-US" altLang="zh-CN" sz="1050" b="1" i="0" u="none" strike="noStrike">
                          <a:solidFill>
                            <a:srgbClr val="FA7D00"/>
                          </a:solidFill>
                          <a:effectLst/>
                          <a:latin typeface="宋体" panose="02010600030101010101" pitchFamily="2" charset="-122"/>
                          <a:ea typeface="宋体" panose="02010600030101010101" pitchFamily="2" charset="-122"/>
                        </a:rPr>
                        <a:t>2</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en-US" altLang="zh-CN" sz="1050" b="1" i="0" u="none" strike="noStrike">
                          <a:solidFill>
                            <a:srgbClr val="FA7D00"/>
                          </a:solidFill>
                          <a:effectLst/>
                          <a:latin typeface="宋体" panose="02010600030101010101" pitchFamily="2" charset="-122"/>
                          <a:ea typeface="宋体" panose="02010600030101010101" pitchFamily="2" charset="-122"/>
                        </a:rPr>
                        <a:t>10</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000"/>
                    </a:solidFill>
                  </a:tcPr>
                </a:tc>
                <a:tc>
                  <a:txBody>
                    <a:bodyPr/>
                    <a:lstStyle/>
                    <a:p>
                      <a:pPr algn="ctr" fontAlgn="ctr"/>
                      <a:r>
                        <a:rPr lang="zh-CN" altLang="en-US" sz="1050" b="1" i="0" u="none" strike="noStrike">
                          <a:solidFill>
                            <a:srgbClr val="FA7D00"/>
                          </a:solidFill>
                          <a:effectLst/>
                          <a:latin typeface="宋体" panose="02010600030101010101" pitchFamily="2" charset="-122"/>
                          <a:ea typeface="宋体" panose="02010600030101010101" pitchFamily="2" charset="-122"/>
                        </a:rPr>
                        <a:t>高风险</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zh-CN" altLang="en-US" sz="1050" b="1" i="0" u="none" strike="noStrike">
                          <a:solidFill>
                            <a:srgbClr val="FA7D00"/>
                          </a:solidFill>
                          <a:effectLst/>
                          <a:latin typeface="宋体" panose="02010600030101010101" pitchFamily="2" charset="-122"/>
                          <a:ea typeface="宋体" panose="02010600030101010101" pitchFamily="2" charset="-122"/>
                        </a:rPr>
                        <a:t>首先上措施相同，确保项目组能够维持运作。再者由负责人出面约定时间地点沟通调解。</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050" b="1" i="0" u="none" strike="noStrike">
                          <a:solidFill>
                            <a:srgbClr val="FA7D00"/>
                          </a:solidFill>
                          <a:effectLst/>
                          <a:latin typeface="宋体" panose="02010600030101010101" pitchFamily="2" charset="-122"/>
                          <a:ea typeface="宋体" panose="02010600030101010101" pitchFamily="2" charset="-122"/>
                        </a:rPr>
                        <a:t>陈安侍</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a16="http://schemas.microsoft.com/office/drawing/2014/main" xmlns="" val="3872032937"/>
                  </a:ext>
                </a:extLst>
              </a:tr>
              <a:tr h="467786">
                <a:tc vMerge="1">
                  <a:txBody>
                    <a:bodyPr/>
                    <a:lstStyle/>
                    <a:p>
                      <a:endParaRPr lang="zh-CN" altLang="en-US"/>
                    </a:p>
                  </a:txBody>
                  <a:tcPr/>
                </a:tc>
                <a:tc rowSpan="2">
                  <a:txBody>
                    <a:bodyPr/>
                    <a:lstStyle/>
                    <a:p>
                      <a:pPr algn="just" fontAlgn="ctr"/>
                      <a:r>
                        <a:rPr lang="zh-CN" altLang="en-US" sz="1050" b="1" i="0" u="none" strike="noStrike">
                          <a:solidFill>
                            <a:srgbClr val="FA7D00"/>
                          </a:solidFill>
                          <a:effectLst/>
                          <a:latin typeface="宋体" panose="02010600030101010101" pitchFamily="2" charset="-122"/>
                          <a:ea typeface="宋体" panose="02010600030101010101" pitchFamily="2" charset="-122"/>
                        </a:rPr>
                        <a:t>项目评审时，展示使用电脑出现异常</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zh-CN" altLang="en-US" sz="1050" b="1" i="0" u="none" strike="noStrike">
                          <a:solidFill>
                            <a:srgbClr val="FA7D00"/>
                          </a:solidFill>
                          <a:effectLst/>
                          <a:latin typeface="宋体" panose="02010600030101010101" pitchFamily="2" charset="-122"/>
                          <a:ea typeface="宋体" panose="02010600030101010101" pitchFamily="2" charset="-122"/>
                        </a:rPr>
                        <a:t>笔记本电量不足</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rowSpan="2">
                  <a:txBody>
                    <a:bodyPr/>
                    <a:lstStyle/>
                    <a:p>
                      <a:pPr algn="just" fontAlgn="ctr"/>
                      <a:r>
                        <a:rPr lang="zh-CN" altLang="en-US" sz="1050" b="1" i="0" u="none" strike="noStrike">
                          <a:solidFill>
                            <a:srgbClr val="FA7D00"/>
                          </a:solidFill>
                          <a:effectLst/>
                          <a:latin typeface="宋体" panose="02010600030101010101" pitchFamily="2" charset="-122"/>
                          <a:ea typeface="宋体" panose="02010600030101010101" pitchFamily="2" charset="-122"/>
                        </a:rPr>
                        <a:t>项目评审中断，评审结果不合格等</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en-US" altLang="zh-CN" sz="1050" b="1" i="0" u="none" strike="noStrike">
                          <a:solidFill>
                            <a:srgbClr val="FA7D00"/>
                          </a:solidFill>
                          <a:effectLst/>
                          <a:latin typeface="宋体" panose="02010600030101010101" pitchFamily="2" charset="-122"/>
                          <a:ea typeface="宋体" panose="02010600030101010101" pitchFamily="2" charset="-122"/>
                        </a:rPr>
                        <a:t>3</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en-US" altLang="zh-CN" sz="1050" b="1" i="0" u="none" strike="noStrike">
                          <a:solidFill>
                            <a:srgbClr val="FA7D00"/>
                          </a:solidFill>
                          <a:effectLst/>
                          <a:latin typeface="宋体" panose="02010600030101010101" pitchFamily="2" charset="-122"/>
                          <a:ea typeface="宋体" panose="02010600030101010101" pitchFamily="2" charset="-122"/>
                        </a:rPr>
                        <a:t>4</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en-US" altLang="zh-CN" sz="1050" b="1" i="0" u="none" strike="noStrike">
                          <a:solidFill>
                            <a:srgbClr val="FA7D00"/>
                          </a:solidFill>
                          <a:effectLst/>
                          <a:latin typeface="宋体" panose="02010600030101010101" pitchFamily="2" charset="-122"/>
                          <a:ea typeface="宋体" panose="02010600030101010101" pitchFamily="2" charset="-122"/>
                        </a:rPr>
                        <a:t>12</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000"/>
                    </a:solidFill>
                  </a:tcPr>
                </a:tc>
                <a:tc>
                  <a:txBody>
                    <a:bodyPr/>
                    <a:lstStyle/>
                    <a:p>
                      <a:pPr algn="ctr" fontAlgn="ctr"/>
                      <a:r>
                        <a:rPr lang="zh-CN" altLang="en-US" sz="1050" b="1" i="0" u="none" strike="noStrike">
                          <a:solidFill>
                            <a:srgbClr val="FA7D00"/>
                          </a:solidFill>
                          <a:effectLst/>
                          <a:latin typeface="宋体" panose="02010600030101010101" pitchFamily="2" charset="-122"/>
                          <a:ea typeface="宋体" panose="02010600030101010101" pitchFamily="2" charset="-122"/>
                        </a:rPr>
                        <a:t>中等风险</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zh-CN" altLang="en-US" sz="1050" b="1" i="0" u="none" strike="noStrike">
                          <a:solidFill>
                            <a:srgbClr val="FA7D00"/>
                          </a:solidFill>
                          <a:effectLst/>
                          <a:latin typeface="宋体" panose="02010600030101010101" pitchFamily="2" charset="-122"/>
                          <a:ea typeface="宋体" panose="02010600030101010101" pitchFamily="2" charset="-122"/>
                        </a:rPr>
                        <a:t>确保携带笔记本电源线。</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050" b="1" i="0" u="none" strike="noStrike">
                          <a:solidFill>
                            <a:srgbClr val="FA7D00"/>
                          </a:solidFill>
                          <a:effectLst/>
                          <a:latin typeface="宋体" panose="02010600030101010101" pitchFamily="2" charset="-122"/>
                          <a:ea typeface="宋体" panose="02010600030101010101" pitchFamily="2" charset="-122"/>
                        </a:rPr>
                        <a:t>陈安侍</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a16="http://schemas.microsoft.com/office/drawing/2014/main" xmlns="" val="3464953247"/>
                  </a:ext>
                </a:extLst>
              </a:tr>
              <a:tr h="467786">
                <a:tc vMerge="1">
                  <a:txBody>
                    <a:bodyPr/>
                    <a:lstStyle/>
                    <a:p>
                      <a:endParaRPr lang="zh-CN" altLang="en-US"/>
                    </a:p>
                  </a:txBody>
                  <a:tcPr/>
                </a:tc>
                <a:tc vMerge="1">
                  <a:txBody>
                    <a:bodyPr/>
                    <a:lstStyle/>
                    <a:p>
                      <a:endParaRPr lang="zh-CN" altLang="en-US"/>
                    </a:p>
                  </a:txBody>
                  <a:tcPr/>
                </a:tc>
                <a:tc>
                  <a:txBody>
                    <a:bodyPr/>
                    <a:lstStyle/>
                    <a:p>
                      <a:pPr algn="just" fontAlgn="ctr"/>
                      <a:r>
                        <a:rPr lang="zh-CN" altLang="en-US" sz="1050" b="1" i="0" u="none" strike="noStrike">
                          <a:solidFill>
                            <a:srgbClr val="FA7D00"/>
                          </a:solidFill>
                          <a:effectLst/>
                          <a:latin typeface="宋体" panose="02010600030101010101" pitchFamily="2" charset="-122"/>
                          <a:ea typeface="宋体" panose="02010600030101010101" pitchFamily="2" charset="-122"/>
                        </a:rPr>
                        <a:t>笔记本出现不可调解问题</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vMerge="1">
                  <a:txBody>
                    <a:bodyPr/>
                    <a:lstStyle/>
                    <a:p>
                      <a:endParaRPr lang="zh-CN" altLang="en-US"/>
                    </a:p>
                  </a:txBody>
                  <a:tcPr/>
                </a:tc>
                <a:tc>
                  <a:txBody>
                    <a:bodyPr/>
                    <a:lstStyle/>
                    <a:p>
                      <a:pPr algn="just" fontAlgn="ctr"/>
                      <a:r>
                        <a:rPr lang="en-US" altLang="zh-CN" sz="1050" b="1" i="0" u="none" strike="noStrike">
                          <a:solidFill>
                            <a:srgbClr val="FA7D00"/>
                          </a:solidFill>
                          <a:effectLst/>
                          <a:latin typeface="宋体" panose="02010600030101010101" pitchFamily="2" charset="-122"/>
                          <a:ea typeface="宋体" panose="02010600030101010101" pitchFamily="2" charset="-122"/>
                        </a:rPr>
                        <a:t>3</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en-US" altLang="zh-CN" sz="1050" b="1" i="0" u="none" strike="noStrike">
                          <a:solidFill>
                            <a:srgbClr val="FA7D00"/>
                          </a:solidFill>
                          <a:effectLst/>
                          <a:latin typeface="宋体" panose="02010600030101010101" pitchFamily="2" charset="-122"/>
                          <a:ea typeface="宋体" panose="02010600030101010101" pitchFamily="2" charset="-122"/>
                        </a:rPr>
                        <a:t>2</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en-US" altLang="zh-CN" sz="1050" b="1" i="0" u="none" strike="noStrike">
                          <a:solidFill>
                            <a:srgbClr val="FA7D00"/>
                          </a:solidFill>
                          <a:effectLst/>
                          <a:latin typeface="宋体" panose="02010600030101010101" pitchFamily="2" charset="-122"/>
                          <a:ea typeface="宋体" panose="02010600030101010101" pitchFamily="2" charset="-122"/>
                        </a:rPr>
                        <a:t>6</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FF00"/>
                    </a:solidFill>
                  </a:tcPr>
                </a:tc>
                <a:tc>
                  <a:txBody>
                    <a:bodyPr/>
                    <a:lstStyle/>
                    <a:p>
                      <a:pPr algn="ctr" fontAlgn="ctr"/>
                      <a:r>
                        <a:rPr lang="zh-CN" altLang="en-US" sz="1050" b="1" i="0" u="none" strike="noStrike">
                          <a:solidFill>
                            <a:srgbClr val="FA7D00"/>
                          </a:solidFill>
                          <a:effectLst/>
                          <a:latin typeface="宋体" panose="02010600030101010101" pitchFamily="2" charset="-122"/>
                          <a:ea typeface="宋体" panose="02010600030101010101" pitchFamily="2" charset="-122"/>
                        </a:rPr>
                        <a:t>低风险</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zh-CN" altLang="en-US" sz="1050" b="1" i="0" u="none" strike="noStrike">
                          <a:solidFill>
                            <a:srgbClr val="FA7D00"/>
                          </a:solidFill>
                          <a:effectLst/>
                          <a:latin typeface="宋体" panose="02010600030101010101" pitchFamily="2" charset="-122"/>
                          <a:ea typeface="宋体" panose="02010600030101010101" pitchFamily="2" charset="-122"/>
                        </a:rPr>
                        <a:t>小组评审时需要携带备用笔记本。</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050" b="1" i="0" u="none" strike="noStrike">
                          <a:solidFill>
                            <a:srgbClr val="FA7D00"/>
                          </a:solidFill>
                          <a:effectLst/>
                          <a:latin typeface="宋体" panose="02010600030101010101" pitchFamily="2" charset="-122"/>
                          <a:ea typeface="宋体" panose="02010600030101010101" pitchFamily="2" charset="-122"/>
                        </a:rPr>
                        <a:t>陈安侍</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a16="http://schemas.microsoft.com/office/drawing/2014/main" xmlns="" val="961361757"/>
                  </a:ext>
                </a:extLst>
              </a:tr>
              <a:tr h="883704">
                <a:tc vMerge="1">
                  <a:txBody>
                    <a:bodyPr/>
                    <a:lstStyle/>
                    <a:p>
                      <a:endParaRPr lang="zh-CN" altLang="en-US"/>
                    </a:p>
                  </a:txBody>
                  <a:tcPr/>
                </a:tc>
                <a:tc rowSpan="2">
                  <a:txBody>
                    <a:bodyPr/>
                    <a:lstStyle/>
                    <a:p>
                      <a:pPr algn="ctr" fontAlgn="t"/>
                      <a:r>
                        <a:rPr lang="zh-CN" altLang="en-US" sz="1050" b="1" i="0" u="none" strike="noStrike">
                          <a:solidFill>
                            <a:srgbClr val="FA7D00"/>
                          </a:solidFill>
                          <a:effectLst/>
                          <a:latin typeface="宋体" panose="02010600030101010101" pitchFamily="2" charset="-122"/>
                          <a:ea typeface="宋体" panose="02010600030101010101" pitchFamily="2" charset="-122"/>
                        </a:rPr>
                        <a:t>项目任务未在</a:t>
                      </a:r>
                      <a:r>
                        <a:rPr lang="en-US" sz="1050" b="1" i="0" u="none" strike="noStrike">
                          <a:solidFill>
                            <a:srgbClr val="FA7D00"/>
                          </a:solidFill>
                          <a:effectLst/>
                          <a:latin typeface="宋体" panose="02010600030101010101" pitchFamily="2" charset="-122"/>
                          <a:ea typeface="宋体" panose="02010600030101010101" pitchFamily="2" charset="-122"/>
                        </a:rPr>
                        <a:t>deadline</a:t>
                      </a:r>
                      <a:r>
                        <a:rPr lang="zh-CN" altLang="en-US" sz="1050" b="1" i="0" u="none" strike="noStrike">
                          <a:solidFill>
                            <a:srgbClr val="FA7D00"/>
                          </a:solidFill>
                          <a:effectLst/>
                          <a:latin typeface="宋体" panose="02010600030101010101" pitchFamily="2" charset="-122"/>
                          <a:ea typeface="宋体" panose="02010600030101010101" pitchFamily="2" charset="-122"/>
                        </a:rPr>
                        <a:t>之前完成</a:t>
                      </a:r>
                    </a:p>
                  </a:txBody>
                  <a:tcPr marL="7391" marR="7391" marT="7391" marB="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zh-CN" altLang="en-US" sz="1050" b="1" i="0" u="none" strike="noStrike">
                          <a:solidFill>
                            <a:srgbClr val="FA7D00"/>
                          </a:solidFill>
                          <a:effectLst/>
                          <a:latin typeface="宋体" panose="02010600030101010101" pitchFamily="2" charset="-122"/>
                          <a:ea typeface="宋体" panose="02010600030101010101" pitchFamily="2" charset="-122"/>
                        </a:rPr>
                        <a:t>任务量过多</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rowSpan="2">
                  <a:txBody>
                    <a:bodyPr/>
                    <a:lstStyle/>
                    <a:p>
                      <a:pPr algn="l" fontAlgn="ctr"/>
                      <a:r>
                        <a:rPr lang="zh-CN" altLang="en-US" sz="1050" b="1" i="0" u="none" strike="noStrike">
                          <a:solidFill>
                            <a:srgbClr val="FA7D00"/>
                          </a:solidFill>
                          <a:effectLst/>
                          <a:latin typeface="宋体" panose="02010600030101010101" pitchFamily="2" charset="-122"/>
                          <a:ea typeface="宋体" panose="02010600030101010101" pitchFamily="2" charset="-122"/>
                        </a:rPr>
                        <a:t>项目延期，小组评分下降</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en-US" altLang="zh-CN" sz="1050" b="1" i="0" u="none" strike="noStrike">
                          <a:solidFill>
                            <a:srgbClr val="FA7D00"/>
                          </a:solidFill>
                          <a:effectLst/>
                          <a:latin typeface="宋体" panose="02010600030101010101" pitchFamily="2" charset="-122"/>
                          <a:ea typeface="宋体" panose="02010600030101010101" pitchFamily="2" charset="-122"/>
                        </a:rPr>
                        <a:t>3</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en-US" altLang="zh-CN" sz="1050" b="1" i="0" u="none" strike="noStrike">
                          <a:solidFill>
                            <a:srgbClr val="FA7D00"/>
                          </a:solidFill>
                          <a:effectLst/>
                          <a:latin typeface="宋体" panose="02010600030101010101" pitchFamily="2" charset="-122"/>
                          <a:ea typeface="宋体" panose="02010600030101010101" pitchFamily="2" charset="-122"/>
                        </a:rPr>
                        <a:t>2</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en-US" altLang="zh-CN" sz="1050" b="1" i="0" u="none" strike="noStrike">
                          <a:solidFill>
                            <a:srgbClr val="FA7D00"/>
                          </a:solidFill>
                          <a:effectLst/>
                          <a:latin typeface="宋体" panose="02010600030101010101" pitchFamily="2" charset="-122"/>
                          <a:ea typeface="宋体" panose="02010600030101010101" pitchFamily="2" charset="-122"/>
                        </a:rPr>
                        <a:t>6</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FF00"/>
                    </a:solidFill>
                  </a:tcPr>
                </a:tc>
                <a:tc>
                  <a:txBody>
                    <a:bodyPr/>
                    <a:lstStyle/>
                    <a:p>
                      <a:pPr algn="ctr" fontAlgn="ctr"/>
                      <a:r>
                        <a:rPr lang="zh-CN" altLang="en-US" sz="1050" b="1" i="0" u="none" strike="noStrike">
                          <a:solidFill>
                            <a:srgbClr val="FA7D00"/>
                          </a:solidFill>
                          <a:effectLst/>
                          <a:latin typeface="宋体" panose="02010600030101010101" pitchFamily="2" charset="-122"/>
                          <a:ea typeface="宋体" panose="02010600030101010101" pitchFamily="2" charset="-122"/>
                        </a:rPr>
                        <a:t>低风险</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zh-CN" altLang="en-US" sz="1050" b="1" i="0" u="none" strike="noStrike">
                          <a:solidFill>
                            <a:srgbClr val="FA7D00"/>
                          </a:solidFill>
                          <a:effectLst/>
                          <a:latin typeface="宋体" panose="02010600030101010101" pitchFamily="2" charset="-122"/>
                          <a:ea typeface="宋体" panose="02010600030101010101" pitchFamily="2" charset="-122"/>
                        </a:rPr>
                        <a:t>加班加点，尽快补完剩余工作。</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050" b="1" i="0" u="none" strike="noStrike">
                          <a:solidFill>
                            <a:srgbClr val="FA7D00"/>
                          </a:solidFill>
                          <a:effectLst/>
                          <a:latin typeface="宋体" panose="02010600030101010101" pitchFamily="2" charset="-122"/>
                          <a:ea typeface="宋体" panose="02010600030101010101" pitchFamily="2" charset="-122"/>
                        </a:rPr>
                        <a:t>陈安侍</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a16="http://schemas.microsoft.com/office/drawing/2014/main" xmlns="" val="4191055933"/>
                  </a:ext>
                </a:extLst>
              </a:tr>
              <a:tr h="1104629">
                <a:tc vMerge="1">
                  <a:txBody>
                    <a:bodyPr/>
                    <a:lstStyle/>
                    <a:p>
                      <a:endParaRPr lang="zh-CN" altLang="en-US"/>
                    </a:p>
                  </a:txBody>
                  <a:tcPr/>
                </a:tc>
                <a:tc vMerge="1">
                  <a:txBody>
                    <a:bodyPr/>
                    <a:lstStyle/>
                    <a:p>
                      <a:endParaRPr lang="zh-CN" altLang="en-US"/>
                    </a:p>
                  </a:txBody>
                  <a:tcPr/>
                </a:tc>
                <a:tc>
                  <a:txBody>
                    <a:bodyPr/>
                    <a:lstStyle/>
                    <a:p>
                      <a:pPr algn="just" fontAlgn="ctr"/>
                      <a:r>
                        <a:rPr lang="zh-CN" altLang="en-US" sz="1050" b="1" i="0" u="none" strike="noStrike">
                          <a:solidFill>
                            <a:srgbClr val="FA7D00"/>
                          </a:solidFill>
                          <a:effectLst/>
                          <a:latin typeface="宋体" panose="02010600030101010101" pitchFamily="2" charset="-122"/>
                          <a:ea typeface="宋体" panose="02010600030101010101" pitchFamily="2" charset="-122"/>
                        </a:rPr>
                        <a:t>组员怠惰</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vMerge="1">
                  <a:txBody>
                    <a:bodyPr/>
                    <a:lstStyle/>
                    <a:p>
                      <a:endParaRPr lang="zh-CN" altLang="en-US"/>
                    </a:p>
                  </a:txBody>
                  <a:tcPr/>
                </a:tc>
                <a:tc>
                  <a:txBody>
                    <a:bodyPr/>
                    <a:lstStyle/>
                    <a:p>
                      <a:pPr algn="just" fontAlgn="ctr"/>
                      <a:r>
                        <a:rPr lang="en-US" altLang="zh-CN" sz="1050" b="1" i="0" u="none" strike="noStrike">
                          <a:solidFill>
                            <a:srgbClr val="FA7D00"/>
                          </a:solidFill>
                          <a:effectLst/>
                          <a:latin typeface="宋体" panose="02010600030101010101" pitchFamily="2" charset="-122"/>
                          <a:ea typeface="宋体" panose="02010600030101010101" pitchFamily="2" charset="-122"/>
                        </a:rPr>
                        <a:t>3</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en-US" altLang="zh-CN" sz="1050" b="1" i="0" u="none" strike="noStrike">
                          <a:solidFill>
                            <a:srgbClr val="FA7D00"/>
                          </a:solidFill>
                          <a:effectLst/>
                          <a:latin typeface="宋体" panose="02010600030101010101" pitchFamily="2" charset="-122"/>
                          <a:ea typeface="宋体" panose="02010600030101010101" pitchFamily="2" charset="-122"/>
                        </a:rPr>
                        <a:t>2</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en-US" altLang="zh-CN" sz="1050" b="1" i="0" u="none" strike="noStrike">
                          <a:solidFill>
                            <a:srgbClr val="FA7D00"/>
                          </a:solidFill>
                          <a:effectLst/>
                          <a:latin typeface="宋体" panose="02010600030101010101" pitchFamily="2" charset="-122"/>
                          <a:ea typeface="宋体" panose="02010600030101010101" pitchFamily="2" charset="-122"/>
                        </a:rPr>
                        <a:t>6</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FF00"/>
                    </a:solidFill>
                  </a:tcPr>
                </a:tc>
                <a:tc>
                  <a:txBody>
                    <a:bodyPr/>
                    <a:lstStyle/>
                    <a:p>
                      <a:pPr algn="ctr" fontAlgn="ctr"/>
                      <a:r>
                        <a:rPr lang="zh-CN" altLang="en-US" sz="1050" b="1" i="0" u="none" strike="noStrike">
                          <a:solidFill>
                            <a:srgbClr val="FA7D00"/>
                          </a:solidFill>
                          <a:effectLst/>
                          <a:latin typeface="宋体" panose="02010600030101010101" pitchFamily="2" charset="-122"/>
                          <a:ea typeface="宋体" panose="02010600030101010101" pitchFamily="2" charset="-122"/>
                        </a:rPr>
                        <a:t>低风险</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zh-CN" altLang="en-US" sz="1050" b="1" i="0" u="none" strike="noStrike">
                          <a:solidFill>
                            <a:srgbClr val="FA7D00"/>
                          </a:solidFill>
                          <a:effectLst/>
                          <a:latin typeface="宋体" panose="02010600030101010101" pitchFamily="2" charset="-122"/>
                          <a:ea typeface="宋体" panose="02010600030101010101" pitchFamily="2" charset="-122"/>
                        </a:rPr>
                        <a:t>补完剩余工作，并对全体成员进行思想教育工作。</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050" b="1" i="0" u="none" strike="noStrike" dirty="0">
                          <a:solidFill>
                            <a:srgbClr val="FA7D00"/>
                          </a:solidFill>
                          <a:effectLst/>
                          <a:latin typeface="宋体" panose="02010600030101010101" pitchFamily="2" charset="-122"/>
                          <a:ea typeface="宋体" panose="02010600030101010101" pitchFamily="2" charset="-122"/>
                        </a:rPr>
                        <a:t>陈安侍</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a16="http://schemas.microsoft.com/office/drawing/2014/main" xmlns="" val="1448339472"/>
                  </a:ext>
                </a:extLst>
              </a:tr>
            </a:tbl>
          </a:graphicData>
        </a:graphic>
      </p:graphicFrame>
    </p:spTree>
    <p:extLst>
      <p:ext uri="{BB962C8B-B14F-4D97-AF65-F5344CB8AC3E}">
        <p14:creationId xmlns:p14="http://schemas.microsoft.com/office/powerpoint/2010/main" val="315915016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5534" y="3480081"/>
            <a:ext cx="2725679" cy="954107"/>
          </a:xfrm>
          <a:prstGeom prst="rect">
            <a:avLst/>
          </a:prstGeom>
          <a:noFill/>
        </p:spPr>
        <p:txBody>
          <a:bodyPr wrap="square" rtlCol="0">
            <a:spAutoFit/>
          </a:bodyPr>
          <a:lstStyle/>
          <a:p>
            <a:pPr algn="ctr"/>
            <a:r>
              <a:rPr lang="zh-CN" altLang="en-US" sz="2800" b="1" dirty="0" smtClean="0"/>
              <a:t>风险管理</a:t>
            </a:r>
            <a:r>
              <a:rPr lang="en-US" altLang="zh-CN" sz="2800" b="1" dirty="0"/>
              <a:t>·</a:t>
            </a:r>
            <a:endParaRPr lang="en-US" altLang="zh-CN" sz="2800" b="1" dirty="0" smtClean="0"/>
          </a:p>
          <a:p>
            <a:pPr algn="ctr"/>
            <a:r>
              <a:rPr lang="zh-CN" altLang="en-US" sz="2800" b="1" dirty="0" smtClean="0"/>
              <a:t>需求获取阶段</a:t>
            </a:r>
            <a:endParaRPr lang="zh-CN" altLang="en-US"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10.2</a:t>
            </a:r>
            <a:endParaRPr lang="zh-CN" altLang="en-US" b="1" dirty="0">
              <a:solidFill>
                <a:schemeClr val="tx1"/>
              </a:solidFill>
            </a:endParaRPr>
          </a:p>
        </p:txBody>
      </p:sp>
      <p:sp>
        <p:nvSpPr>
          <p:cNvPr id="15" name="Copyright Notice"/>
          <p:cNvSpPr/>
          <p:nvPr/>
        </p:nvSpPr>
        <p:spPr bwMode="auto">
          <a:xfrm>
            <a:off x="5673373" y="528636"/>
            <a:ext cx="966144"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smtClean="0">
                <a:solidFill>
                  <a:schemeClr val="tx1"/>
                </a:solidFill>
                <a:latin typeface="微软雅黑" pitchFamily="34" charset="-122"/>
                <a:ea typeface="微软雅黑" pitchFamily="34" charset="-122"/>
              </a:rPr>
              <a:t>风险</a:t>
            </a:r>
            <a:endParaRPr lang="zh-CN" altLang="en-US" sz="3200" b="1" cap="small" dirty="0">
              <a:solidFill>
                <a:schemeClr val="tx1"/>
              </a:solidFill>
              <a:latin typeface="微软雅黑" pitchFamily="34" charset="-122"/>
              <a:ea typeface="微软雅黑" pitchFamily="34" charset="-122"/>
            </a:endParaRPr>
          </a:p>
        </p:txBody>
      </p:sp>
      <p:graphicFrame>
        <p:nvGraphicFramePr>
          <p:cNvPr id="12" name="表格 11"/>
          <p:cNvGraphicFramePr>
            <a:graphicFrameLocks noGrp="1"/>
          </p:cNvGraphicFramePr>
          <p:nvPr>
            <p:extLst>
              <p:ext uri="{D42A27DB-BD31-4B8C-83A1-F6EECF244321}">
                <p14:modId xmlns:p14="http://schemas.microsoft.com/office/powerpoint/2010/main" val="488731626"/>
              </p:ext>
            </p:extLst>
          </p:nvPr>
        </p:nvGraphicFramePr>
        <p:xfrm>
          <a:off x="2962272" y="2127530"/>
          <a:ext cx="9229728" cy="4208809"/>
        </p:xfrm>
        <a:graphic>
          <a:graphicData uri="http://schemas.openxmlformats.org/drawingml/2006/table">
            <a:tbl>
              <a:tblPr/>
              <a:tblGrid>
                <a:gridCol w="923189">
                  <a:extLst>
                    <a:ext uri="{9D8B030D-6E8A-4147-A177-3AD203B41FA5}">
                      <a16:colId xmlns:a16="http://schemas.microsoft.com/office/drawing/2014/main" xmlns="" val="2927463396"/>
                    </a:ext>
                  </a:extLst>
                </a:gridCol>
                <a:gridCol w="923189">
                  <a:extLst>
                    <a:ext uri="{9D8B030D-6E8A-4147-A177-3AD203B41FA5}">
                      <a16:colId xmlns:a16="http://schemas.microsoft.com/office/drawing/2014/main" xmlns="" val="2564690327"/>
                    </a:ext>
                  </a:extLst>
                </a:gridCol>
                <a:gridCol w="925345">
                  <a:extLst>
                    <a:ext uri="{9D8B030D-6E8A-4147-A177-3AD203B41FA5}">
                      <a16:colId xmlns:a16="http://schemas.microsoft.com/office/drawing/2014/main" xmlns="" val="3336185291"/>
                    </a:ext>
                  </a:extLst>
                </a:gridCol>
                <a:gridCol w="925345">
                  <a:extLst>
                    <a:ext uri="{9D8B030D-6E8A-4147-A177-3AD203B41FA5}">
                      <a16:colId xmlns:a16="http://schemas.microsoft.com/office/drawing/2014/main" xmlns="" val="1380325528"/>
                    </a:ext>
                  </a:extLst>
                </a:gridCol>
                <a:gridCol w="914559">
                  <a:extLst>
                    <a:ext uri="{9D8B030D-6E8A-4147-A177-3AD203B41FA5}">
                      <a16:colId xmlns:a16="http://schemas.microsoft.com/office/drawing/2014/main" xmlns="" val="364614400"/>
                    </a:ext>
                  </a:extLst>
                </a:gridCol>
                <a:gridCol w="923189">
                  <a:extLst>
                    <a:ext uri="{9D8B030D-6E8A-4147-A177-3AD203B41FA5}">
                      <a16:colId xmlns:a16="http://schemas.microsoft.com/office/drawing/2014/main" xmlns="" val="3568844663"/>
                    </a:ext>
                  </a:extLst>
                </a:gridCol>
                <a:gridCol w="923189">
                  <a:extLst>
                    <a:ext uri="{9D8B030D-6E8A-4147-A177-3AD203B41FA5}">
                      <a16:colId xmlns:a16="http://schemas.microsoft.com/office/drawing/2014/main" xmlns="" val="511510630"/>
                    </a:ext>
                  </a:extLst>
                </a:gridCol>
                <a:gridCol w="925345">
                  <a:extLst>
                    <a:ext uri="{9D8B030D-6E8A-4147-A177-3AD203B41FA5}">
                      <a16:colId xmlns:a16="http://schemas.microsoft.com/office/drawing/2014/main" xmlns="" val="2220272124"/>
                    </a:ext>
                  </a:extLst>
                </a:gridCol>
                <a:gridCol w="923189">
                  <a:extLst>
                    <a:ext uri="{9D8B030D-6E8A-4147-A177-3AD203B41FA5}">
                      <a16:colId xmlns:a16="http://schemas.microsoft.com/office/drawing/2014/main" xmlns="" val="2288327831"/>
                    </a:ext>
                  </a:extLst>
                </a:gridCol>
                <a:gridCol w="923189">
                  <a:extLst>
                    <a:ext uri="{9D8B030D-6E8A-4147-A177-3AD203B41FA5}">
                      <a16:colId xmlns:a16="http://schemas.microsoft.com/office/drawing/2014/main" xmlns="" val="3697447566"/>
                    </a:ext>
                  </a:extLst>
                </a:gridCol>
              </a:tblGrid>
              <a:tr h="1445071">
                <a:tc rowSpan="4">
                  <a:txBody>
                    <a:bodyPr/>
                    <a:lstStyle/>
                    <a:p>
                      <a:pPr algn="ctr" fontAlgn="ctr"/>
                      <a:r>
                        <a:rPr lang="zh-CN" altLang="en-US" sz="1100" b="1" i="0" u="none" strike="noStrike" dirty="0">
                          <a:solidFill>
                            <a:srgbClr val="FA7D00"/>
                          </a:solidFill>
                          <a:effectLst/>
                          <a:latin typeface="宋体" panose="02010600030101010101" pitchFamily="2" charset="-122"/>
                          <a:ea typeface="宋体" panose="02010600030101010101" pitchFamily="2" charset="-122"/>
                        </a:rPr>
                        <a:t>需求获取</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dirty="0">
                          <a:solidFill>
                            <a:srgbClr val="FA7D00"/>
                          </a:solidFill>
                          <a:effectLst/>
                          <a:latin typeface="宋体" panose="02010600030101010101" pitchFamily="2" charset="-122"/>
                          <a:ea typeface="宋体" panose="02010600030101010101" pitchFamily="2" charset="-122"/>
                        </a:rPr>
                        <a:t>产品前景和项目范围不清晰</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dirty="0">
                          <a:solidFill>
                            <a:srgbClr val="FA7D00"/>
                          </a:solidFill>
                          <a:effectLst/>
                          <a:latin typeface="宋体" panose="02010600030101010101" pitchFamily="2" charset="-122"/>
                          <a:ea typeface="宋体" panose="02010600030101010101" pitchFamily="2" charset="-122"/>
                        </a:rPr>
                        <a:t>小组成员对项目前景和内容不了解</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功能越做越多</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4</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4</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12</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000"/>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高风险</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在项目早期编写一份包括业务需求在内的文档，并将它作为添加新需求和修改现有需求的指导。</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陈安侍</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a16="http://schemas.microsoft.com/office/drawing/2014/main" xmlns="" val="2112265559"/>
                  </a:ext>
                </a:extLst>
              </a:tr>
              <a:tr h="693996">
                <a:tc vMerge="1">
                  <a:txBody>
                    <a:bodyPr/>
                    <a:lstStyle/>
                    <a:p>
                      <a:endParaRPr lang="zh-CN" altLang="en-US"/>
                    </a:p>
                  </a:txBody>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需求开发所需时间分配不合理</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合理安排需求开发所需的时间，不挤压需求分析的时间。</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需求问题堆积，是后期工程产生问题</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3</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3</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9</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FF00"/>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中等风险</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合理安排需求开发所需的时间，不挤压需求分析的时间。</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陈安侍</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a16="http://schemas.microsoft.com/office/drawing/2014/main" xmlns="" val="4207784795"/>
                  </a:ext>
                </a:extLst>
              </a:tr>
              <a:tr h="1148496">
                <a:tc vMerge="1">
                  <a:txBody>
                    <a:bodyPr/>
                    <a:lstStyle/>
                    <a:p>
                      <a:endParaRPr lang="zh-CN" altLang="en-US"/>
                    </a:p>
                  </a:txBody>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需求规格说明的不完整性和不正确性</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需求规格说明书存在漏洞</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使工程方向产生偏差</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3</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4</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12</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000"/>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中高风险</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强调专业咨询，对于需求的疑问，在课堂上或课余时间向杨枨老师和侯宏仑老师咨询。</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杨溢</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a16="http://schemas.microsoft.com/office/drawing/2014/main" xmlns="" val="2703701868"/>
                  </a:ext>
                </a:extLst>
              </a:tr>
              <a:tr h="921246">
                <a:tc vMerge="1">
                  <a:txBody>
                    <a:bodyPr/>
                    <a:lstStyle/>
                    <a:p>
                      <a:endParaRPr lang="zh-CN" altLang="en-US"/>
                    </a:p>
                  </a:txBody>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引用已有产品作为需求基线来源</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引用的资源的解决方案只看到表面</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解决方案出现不适用于本工程，使得用户满意度大打折扣</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3</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2</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6</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a:noFill/>
                    </a:lnB>
                    <a:solidFill>
                      <a:srgbClr val="FFFF00"/>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低风险</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分析人员必须提炼出隐藏在客户提出的解决方案背后的真正意图。</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dirty="0">
                          <a:solidFill>
                            <a:srgbClr val="FA7D00"/>
                          </a:solidFill>
                          <a:effectLst/>
                          <a:latin typeface="宋体" panose="02010600030101010101" pitchFamily="2" charset="-122"/>
                          <a:ea typeface="宋体" panose="02010600030101010101" pitchFamily="2" charset="-122"/>
                        </a:rPr>
                        <a:t>陈维</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a16="http://schemas.microsoft.com/office/drawing/2014/main" xmlns="" val="1350213524"/>
                  </a:ext>
                </a:extLst>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3834859872"/>
              </p:ext>
            </p:extLst>
          </p:nvPr>
        </p:nvGraphicFramePr>
        <p:xfrm>
          <a:off x="2962272" y="1602437"/>
          <a:ext cx="9229728" cy="525093"/>
        </p:xfrm>
        <a:graphic>
          <a:graphicData uri="http://schemas.openxmlformats.org/drawingml/2006/table">
            <a:tbl>
              <a:tblPr/>
              <a:tblGrid>
                <a:gridCol w="924918">
                  <a:extLst>
                    <a:ext uri="{9D8B030D-6E8A-4147-A177-3AD203B41FA5}">
                      <a16:colId xmlns:a16="http://schemas.microsoft.com/office/drawing/2014/main" xmlns="" val="3234816510"/>
                    </a:ext>
                  </a:extLst>
                </a:gridCol>
                <a:gridCol w="924918">
                  <a:extLst>
                    <a:ext uri="{9D8B030D-6E8A-4147-A177-3AD203B41FA5}">
                      <a16:colId xmlns:a16="http://schemas.microsoft.com/office/drawing/2014/main" xmlns="" val="3481737285"/>
                    </a:ext>
                  </a:extLst>
                </a:gridCol>
                <a:gridCol w="927079">
                  <a:extLst>
                    <a:ext uri="{9D8B030D-6E8A-4147-A177-3AD203B41FA5}">
                      <a16:colId xmlns:a16="http://schemas.microsoft.com/office/drawing/2014/main" xmlns="" val="1685748125"/>
                    </a:ext>
                  </a:extLst>
                </a:gridCol>
                <a:gridCol w="927079">
                  <a:extLst>
                    <a:ext uri="{9D8B030D-6E8A-4147-A177-3AD203B41FA5}">
                      <a16:colId xmlns:a16="http://schemas.microsoft.com/office/drawing/2014/main" xmlns="" val="3944106646"/>
                    </a:ext>
                  </a:extLst>
                </a:gridCol>
                <a:gridCol w="916273">
                  <a:extLst>
                    <a:ext uri="{9D8B030D-6E8A-4147-A177-3AD203B41FA5}">
                      <a16:colId xmlns:a16="http://schemas.microsoft.com/office/drawing/2014/main" xmlns="" val="2087943514"/>
                    </a:ext>
                  </a:extLst>
                </a:gridCol>
                <a:gridCol w="916273">
                  <a:extLst>
                    <a:ext uri="{9D8B030D-6E8A-4147-A177-3AD203B41FA5}">
                      <a16:colId xmlns:a16="http://schemas.microsoft.com/office/drawing/2014/main" xmlns="" val="208860386"/>
                    </a:ext>
                  </a:extLst>
                </a:gridCol>
                <a:gridCol w="924918">
                  <a:extLst>
                    <a:ext uri="{9D8B030D-6E8A-4147-A177-3AD203B41FA5}">
                      <a16:colId xmlns:a16="http://schemas.microsoft.com/office/drawing/2014/main" xmlns="" val="654278481"/>
                    </a:ext>
                  </a:extLst>
                </a:gridCol>
                <a:gridCol w="927079">
                  <a:extLst>
                    <a:ext uri="{9D8B030D-6E8A-4147-A177-3AD203B41FA5}">
                      <a16:colId xmlns:a16="http://schemas.microsoft.com/office/drawing/2014/main" xmlns="" val="3757593855"/>
                    </a:ext>
                  </a:extLst>
                </a:gridCol>
                <a:gridCol w="916273">
                  <a:extLst>
                    <a:ext uri="{9D8B030D-6E8A-4147-A177-3AD203B41FA5}">
                      <a16:colId xmlns:a16="http://schemas.microsoft.com/office/drawing/2014/main" xmlns="" val="3938180523"/>
                    </a:ext>
                  </a:extLst>
                </a:gridCol>
                <a:gridCol w="924918">
                  <a:extLst>
                    <a:ext uri="{9D8B030D-6E8A-4147-A177-3AD203B41FA5}">
                      <a16:colId xmlns:a16="http://schemas.microsoft.com/office/drawing/2014/main" xmlns="" val="3903953699"/>
                    </a:ext>
                  </a:extLst>
                </a:gridCol>
              </a:tblGrid>
              <a:tr h="137481">
                <a:tc gridSpan="10">
                  <a:txBody>
                    <a:bodyPr/>
                    <a:lstStyle/>
                    <a:p>
                      <a:pPr algn="ctr" fontAlgn="b"/>
                      <a:r>
                        <a:rPr lang="en-US" altLang="zh-CN" sz="1100" b="1" i="0" u="none" strike="noStrike" dirty="0">
                          <a:solidFill>
                            <a:srgbClr val="FA7D00"/>
                          </a:solidFill>
                          <a:effectLst/>
                          <a:latin typeface="宋体" panose="02010600030101010101" pitchFamily="2" charset="-122"/>
                          <a:ea typeface="宋体" panose="02010600030101010101" pitchFamily="2" charset="-122"/>
                        </a:rPr>
                        <a:t>《</a:t>
                      </a:r>
                      <a:r>
                        <a:rPr lang="zh-CN" altLang="en-US" sz="1100" b="1" i="0" u="none" strike="noStrike" dirty="0">
                          <a:solidFill>
                            <a:srgbClr val="FA7D00"/>
                          </a:solidFill>
                          <a:effectLst/>
                          <a:latin typeface="宋体" panose="02010600030101010101" pitchFamily="2" charset="-122"/>
                          <a:ea typeface="宋体" panose="02010600030101010101" pitchFamily="2" charset="-122"/>
                        </a:rPr>
                        <a:t>风险管理</a:t>
                      </a:r>
                      <a:r>
                        <a:rPr lang="en-US" altLang="zh-CN" sz="1100" b="1" i="0" u="none" strike="noStrike" dirty="0">
                          <a:solidFill>
                            <a:srgbClr val="FA7D00"/>
                          </a:solidFill>
                          <a:effectLst/>
                          <a:latin typeface="宋体" panose="02010600030101010101" pitchFamily="2" charset="-122"/>
                          <a:ea typeface="宋体" panose="02010600030101010101" pitchFamily="2" charset="-122"/>
                        </a:rPr>
                        <a:t>》</a:t>
                      </a:r>
                    </a:p>
                  </a:txBody>
                  <a:tcPr marL="7391" marR="7391" marT="7391"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3723219215"/>
                  </a:ext>
                </a:extLst>
              </a:tr>
              <a:tr h="137481">
                <a:tc>
                  <a:txBody>
                    <a:bodyPr/>
                    <a:lstStyle/>
                    <a:p>
                      <a:pPr algn="just" fontAlgn="ctr"/>
                      <a:r>
                        <a:rPr lang="en-US" altLang="zh-CN" sz="1100" b="1" i="0" u="none" strike="noStrike">
                          <a:solidFill>
                            <a:srgbClr val="FA7D00"/>
                          </a:solidFill>
                          <a:effectLst/>
                          <a:latin typeface="宋体" panose="02010600030101010101" pitchFamily="2" charset="-122"/>
                          <a:ea typeface="宋体" panose="02010600030101010101" pitchFamily="2" charset="-122"/>
                        </a:rPr>
                        <a:t>1</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000" b="1" i="0" u="none" strike="noStrike">
                          <a:solidFill>
                            <a:srgbClr val="FA7D00"/>
                          </a:solidFill>
                          <a:effectLst/>
                          <a:latin typeface="宋体" panose="02010600030101010101" pitchFamily="2" charset="-122"/>
                          <a:ea typeface="宋体" panose="02010600030101010101" pitchFamily="2" charset="-122"/>
                        </a:rPr>
                        <a:t>2</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000" b="1" i="0" u="none" strike="noStrike">
                          <a:solidFill>
                            <a:srgbClr val="FA7D00"/>
                          </a:solidFill>
                          <a:effectLst/>
                          <a:latin typeface="宋体" panose="02010600030101010101" pitchFamily="2" charset="-122"/>
                          <a:ea typeface="宋体" panose="02010600030101010101" pitchFamily="2" charset="-122"/>
                        </a:rPr>
                        <a:t>3</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000" b="1" i="0" u="none" strike="noStrike">
                          <a:solidFill>
                            <a:srgbClr val="FA7D00"/>
                          </a:solidFill>
                          <a:effectLst/>
                          <a:latin typeface="宋体" panose="02010600030101010101" pitchFamily="2" charset="-122"/>
                          <a:ea typeface="宋体" panose="02010600030101010101" pitchFamily="2" charset="-122"/>
                        </a:rPr>
                        <a:t>4</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000" b="1" i="0" u="none" strike="noStrike">
                          <a:solidFill>
                            <a:srgbClr val="FA7D00"/>
                          </a:solidFill>
                          <a:effectLst/>
                          <a:latin typeface="宋体" panose="02010600030101010101" pitchFamily="2" charset="-122"/>
                          <a:ea typeface="宋体" panose="02010600030101010101" pitchFamily="2" charset="-122"/>
                        </a:rPr>
                        <a:t>5</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000" b="1" i="0" u="none" strike="noStrike">
                          <a:solidFill>
                            <a:srgbClr val="FA7D00"/>
                          </a:solidFill>
                          <a:effectLst/>
                          <a:latin typeface="宋体" panose="02010600030101010101" pitchFamily="2" charset="-122"/>
                          <a:ea typeface="宋体" panose="02010600030101010101" pitchFamily="2" charset="-122"/>
                        </a:rPr>
                        <a:t>6</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000" b="1" i="0" u="none" strike="noStrike">
                          <a:solidFill>
                            <a:srgbClr val="FA7D00"/>
                          </a:solidFill>
                          <a:effectLst/>
                          <a:latin typeface="宋体" panose="02010600030101010101" pitchFamily="2" charset="-122"/>
                          <a:ea typeface="宋体" panose="02010600030101010101" pitchFamily="2" charset="-122"/>
                        </a:rPr>
                        <a:t>7</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000" b="1" i="0" u="none" strike="noStrike">
                          <a:solidFill>
                            <a:srgbClr val="FA7D00"/>
                          </a:solidFill>
                          <a:effectLst/>
                          <a:latin typeface="宋体" panose="02010600030101010101" pitchFamily="2" charset="-122"/>
                          <a:ea typeface="宋体" panose="02010600030101010101" pitchFamily="2" charset="-122"/>
                        </a:rPr>
                        <a:t>8</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000" b="1" i="0" u="none" strike="noStrike">
                          <a:solidFill>
                            <a:srgbClr val="FA7D00"/>
                          </a:solidFill>
                          <a:effectLst/>
                          <a:latin typeface="宋体" panose="02010600030101010101" pitchFamily="2" charset="-122"/>
                          <a:ea typeface="宋体" panose="02010600030101010101" pitchFamily="2" charset="-122"/>
                        </a:rPr>
                        <a:t>9</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000" b="1" i="0" u="none" strike="noStrike">
                          <a:solidFill>
                            <a:srgbClr val="FA7D00"/>
                          </a:solidFill>
                          <a:effectLst/>
                          <a:latin typeface="宋体" panose="02010600030101010101" pitchFamily="2" charset="-122"/>
                          <a:ea typeface="宋体" panose="02010600030101010101" pitchFamily="2" charset="-122"/>
                        </a:rPr>
                        <a:t>10</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a16="http://schemas.microsoft.com/office/drawing/2014/main" xmlns="" val="2574298817"/>
                  </a:ext>
                </a:extLst>
              </a:tr>
              <a:tr h="137481">
                <a:tc>
                  <a:txBody>
                    <a:bodyPr/>
                    <a:lstStyle/>
                    <a:p>
                      <a:pPr algn="just" fontAlgn="ctr"/>
                      <a:r>
                        <a:rPr lang="zh-CN" altLang="en-US" sz="1100" b="1" i="0" u="none" strike="noStrike" dirty="0">
                          <a:solidFill>
                            <a:srgbClr val="FA7D00"/>
                          </a:solidFill>
                          <a:effectLst/>
                          <a:latin typeface="宋体" panose="02010600030101010101" pitchFamily="2" charset="-122"/>
                          <a:ea typeface="宋体" panose="02010600030101010101" pitchFamily="2" charset="-122"/>
                        </a:rPr>
                        <a:t>风险产生阶段</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000" b="1" i="0" u="none" strike="noStrike" dirty="0">
                          <a:solidFill>
                            <a:srgbClr val="FA7D00"/>
                          </a:solidFill>
                          <a:effectLst/>
                          <a:latin typeface="宋体" panose="02010600030101010101" pitchFamily="2" charset="-122"/>
                          <a:ea typeface="宋体" panose="02010600030101010101" pitchFamily="2" charset="-122"/>
                        </a:rPr>
                        <a:t>识别出的风险</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000" b="1" i="0" u="none" strike="noStrike">
                          <a:solidFill>
                            <a:srgbClr val="FA7D00"/>
                          </a:solidFill>
                          <a:effectLst/>
                          <a:latin typeface="宋体" panose="02010600030101010101" pitchFamily="2" charset="-122"/>
                          <a:ea typeface="宋体" panose="02010600030101010101" pitchFamily="2" charset="-122"/>
                        </a:rPr>
                        <a:t>产生的原因</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000" b="1" i="0" u="none" strike="noStrike">
                          <a:solidFill>
                            <a:srgbClr val="FA7D00"/>
                          </a:solidFill>
                          <a:effectLst/>
                          <a:latin typeface="宋体" panose="02010600030101010101" pitchFamily="2" charset="-122"/>
                          <a:ea typeface="宋体" panose="02010600030101010101" pitchFamily="2" charset="-122"/>
                        </a:rPr>
                        <a:t>风险后果</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000" b="1" i="0" u="none" strike="noStrike">
                          <a:solidFill>
                            <a:srgbClr val="FA7D00"/>
                          </a:solidFill>
                          <a:effectLst/>
                          <a:latin typeface="宋体" panose="02010600030101010101" pitchFamily="2" charset="-122"/>
                          <a:ea typeface="宋体" panose="02010600030101010101" pitchFamily="2" charset="-122"/>
                        </a:rPr>
                        <a:t>风险严重性</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000" b="1" i="0" u="none" strike="noStrike">
                          <a:solidFill>
                            <a:srgbClr val="FA7D00"/>
                          </a:solidFill>
                          <a:effectLst/>
                          <a:latin typeface="宋体" panose="02010600030101010101" pitchFamily="2" charset="-122"/>
                          <a:ea typeface="宋体" panose="02010600030101010101" pitchFamily="2" charset="-122"/>
                        </a:rPr>
                        <a:t>风险可能性</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000" b="1" i="0" u="none" strike="noStrike">
                          <a:solidFill>
                            <a:srgbClr val="FA7D00"/>
                          </a:solidFill>
                          <a:effectLst/>
                          <a:latin typeface="宋体" panose="02010600030101010101" pitchFamily="2" charset="-122"/>
                          <a:ea typeface="宋体" panose="02010600030101010101" pitchFamily="2" charset="-122"/>
                        </a:rPr>
                        <a:t>风险指数</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000" b="1" i="0" u="none" strike="noStrike">
                          <a:solidFill>
                            <a:srgbClr val="FA7D00"/>
                          </a:solidFill>
                          <a:effectLst/>
                          <a:latin typeface="宋体" panose="02010600030101010101" pitchFamily="2" charset="-122"/>
                          <a:ea typeface="宋体" panose="02010600030101010101" pitchFamily="2" charset="-122"/>
                        </a:rPr>
                        <a:t>风险等级</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000" b="1" i="0" u="none" strike="noStrike">
                          <a:solidFill>
                            <a:srgbClr val="FA7D00"/>
                          </a:solidFill>
                          <a:effectLst/>
                          <a:latin typeface="宋体" panose="02010600030101010101" pitchFamily="2" charset="-122"/>
                          <a:ea typeface="宋体" panose="02010600030101010101" pitchFamily="2" charset="-122"/>
                        </a:rPr>
                        <a:t>控制措施</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000" b="1" i="0" u="none" strike="noStrike" dirty="0">
                          <a:solidFill>
                            <a:srgbClr val="FA7D00"/>
                          </a:solidFill>
                          <a:effectLst/>
                          <a:latin typeface="宋体" panose="02010600030101010101" pitchFamily="2" charset="-122"/>
                          <a:ea typeface="宋体" panose="02010600030101010101" pitchFamily="2" charset="-122"/>
                        </a:rPr>
                        <a:t>负责人</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a16="http://schemas.microsoft.com/office/drawing/2014/main" xmlns="" val="2931865538"/>
                  </a:ext>
                </a:extLst>
              </a:tr>
            </a:tbl>
          </a:graphicData>
        </a:graphic>
      </p:graphicFrame>
    </p:spTree>
    <p:extLst>
      <p:ext uri="{BB962C8B-B14F-4D97-AF65-F5344CB8AC3E}">
        <p14:creationId xmlns:p14="http://schemas.microsoft.com/office/powerpoint/2010/main" val="72889397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97419" y="3919335"/>
            <a:ext cx="2725679" cy="954107"/>
          </a:xfrm>
          <a:prstGeom prst="rect">
            <a:avLst/>
          </a:prstGeom>
          <a:noFill/>
        </p:spPr>
        <p:txBody>
          <a:bodyPr wrap="square" rtlCol="0">
            <a:spAutoFit/>
          </a:bodyPr>
          <a:lstStyle/>
          <a:p>
            <a:pPr algn="ctr"/>
            <a:r>
              <a:rPr lang="zh-CN" altLang="en-US" sz="2800" b="1" dirty="0" smtClean="0"/>
              <a:t>风险管理</a:t>
            </a:r>
            <a:r>
              <a:rPr lang="en-US" altLang="zh-CN" sz="2800" b="1" dirty="0"/>
              <a:t>·</a:t>
            </a:r>
            <a:endParaRPr lang="en-US" altLang="zh-CN" sz="2800" b="1" dirty="0" smtClean="0"/>
          </a:p>
          <a:p>
            <a:pPr algn="ctr"/>
            <a:r>
              <a:rPr lang="zh-CN" altLang="en-US" sz="2800" b="1" dirty="0" smtClean="0"/>
              <a:t>需求分析阶段</a:t>
            </a:r>
            <a:endParaRPr lang="zh-CN" altLang="en-US"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10.2</a:t>
            </a:r>
            <a:endParaRPr lang="zh-CN" altLang="en-US" b="1" dirty="0">
              <a:solidFill>
                <a:schemeClr val="tx1"/>
              </a:solidFill>
            </a:endParaRPr>
          </a:p>
        </p:txBody>
      </p:sp>
      <p:sp>
        <p:nvSpPr>
          <p:cNvPr id="15" name="Copyright Notice"/>
          <p:cNvSpPr/>
          <p:nvPr/>
        </p:nvSpPr>
        <p:spPr bwMode="auto">
          <a:xfrm>
            <a:off x="5673373" y="528636"/>
            <a:ext cx="966144"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smtClean="0">
                <a:solidFill>
                  <a:schemeClr val="tx1"/>
                </a:solidFill>
                <a:latin typeface="微软雅黑" pitchFamily="34" charset="-122"/>
                <a:ea typeface="微软雅黑" pitchFamily="34" charset="-122"/>
              </a:rPr>
              <a:t>风险</a:t>
            </a:r>
            <a:endParaRPr lang="zh-CN" altLang="en-US" sz="3200" b="1" cap="small" dirty="0">
              <a:solidFill>
                <a:schemeClr val="tx1"/>
              </a:solidFill>
              <a:latin typeface="微软雅黑" pitchFamily="34" charset="-122"/>
              <a:ea typeface="微软雅黑" pitchFamily="34" charset="-122"/>
            </a:endParaRPr>
          </a:p>
        </p:txBody>
      </p:sp>
      <p:graphicFrame>
        <p:nvGraphicFramePr>
          <p:cNvPr id="16" name="表格 15"/>
          <p:cNvGraphicFramePr>
            <a:graphicFrameLocks noGrp="1"/>
          </p:cNvGraphicFramePr>
          <p:nvPr>
            <p:extLst>
              <p:ext uri="{D42A27DB-BD31-4B8C-83A1-F6EECF244321}">
                <p14:modId xmlns:p14="http://schemas.microsoft.com/office/powerpoint/2010/main" val="2568768532"/>
              </p:ext>
            </p:extLst>
          </p:nvPr>
        </p:nvGraphicFramePr>
        <p:xfrm>
          <a:off x="2962271" y="2793062"/>
          <a:ext cx="9229728" cy="525093"/>
        </p:xfrm>
        <a:graphic>
          <a:graphicData uri="http://schemas.openxmlformats.org/drawingml/2006/table">
            <a:tbl>
              <a:tblPr/>
              <a:tblGrid>
                <a:gridCol w="924918">
                  <a:extLst>
                    <a:ext uri="{9D8B030D-6E8A-4147-A177-3AD203B41FA5}">
                      <a16:colId xmlns:a16="http://schemas.microsoft.com/office/drawing/2014/main" xmlns="" val="3234816510"/>
                    </a:ext>
                  </a:extLst>
                </a:gridCol>
                <a:gridCol w="924918">
                  <a:extLst>
                    <a:ext uri="{9D8B030D-6E8A-4147-A177-3AD203B41FA5}">
                      <a16:colId xmlns:a16="http://schemas.microsoft.com/office/drawing/2014/main" xmlns="" val="3481737285"/>
                    </a:ext>
                  </a:extLst>
                </a:gridCol>
                <a:gridCol w="927079">
                  <a:extLst>
                    <a:ext uri="{9D8B030D-6E8A-4147-A177-3AD203B41FA5}">
                      <a16:colId xmlns:a16="http://schemas.microsoft.com/office/drawing/2014/main" xmlns="" val="1685748125"/>
                    </a:ext>
                  </a:extLst>
                </a:gridCol>
                <a:gridCol w="927079">
                  <a:extLst>
                    <a:ext uri="{9D8B030D-6E8A-4147-A177-3AD203B41FA5}">
                      <a16:colId xmlns:a16="http://schemas.microsoft.com/office/drawing/2014/main" xmlns="" val="3944106646"/>
                    </a:ext>
                  </a:extLst>
                </a:gridCol>
                <a:gridCol w="916273">
                  <a:extLst>
                    <a:ext uri="{9D8B030D-6E8A-4147-A177-3AD203B41FA5}">
                      <a16:colId xmlns:a16="http://schemas.microsoft.com/office/drawing/2014/main" xmlns="" val="2087943514"/>
                    </a:ext>
                  </a:extLst>
                </a:gridCol>
                <a:gridCol w="916273">
                  <a:extLst>
                    <a:ext uri="{9D8B030D-6E8A-4147-A177-3AD203B41FA5}">
                      <a16:colId xmlns:a16="http://schemas.microsoft.com/office/drawing/2014/main" xmlns="" val="208860386"/>
                    </a:ext>
                  </a:extLst>
                </a:gridCol>
                <a:gridCol w="924918">
                  <a:extLst>
                    <a:ext uri="{9D8B030D-6E8A-4147-A177-3AD203B41FA5}">
                      <a16:colId xmlns:a16="http://schemas.microsoft.com/office/drawing/2014/main" xmlns="" val="654278481"/>
                    </a:ext>
                  </a:extLst>
                </a:gridCol>
                <a:gridCol w="927079">
                  <a:extLst>
                    <a:ext uri="{9D8B030D-6E8A-4147-A177-3AD203B41FA5}">
                      <a16:colId xmlns:a16="http://schemas.microsoft.com/office/drawing/2014/main" xmlns="" val="3757593855"/>
                    </a:ext>
                  </a:extLst>
                </a:gridCol>
                <a:gridCol w="916273">
                  <a:extLst>
                    <a:ext uri="{9D8B030D-6E8A-4147-A177-3AD203B41FA5}">
                      <a16:colId xmlns:a16="http://schemas.microsoft.com/office/drawing/2014/main" xmlns="" val="3938180523"/>
                    </a:ext>
                  </a:extLst>
                </a:gridCol>
                <a:gridCol w="924918">
                  <a:extLst>
                    <a:ext uri="{9D8B030D-6E8A-4147-A177-3AD203B41FA5}">
                      <a16:colId xmlns:a16="http://schemas.microsoft.com/office/drawing/2014/main" xmlns="" val="3903953699"/>
                    </a:ext>
                  </a:extLst>
                </a:gridCol>
              </a:tblGrid>
              <a:tr h="137481">
                <a:tc gridSpan="10">
                  <a:txBody>
                    <a:bodyPr/>
                    <a:lstStyle/>
                    <a:p>
                      <a:pPr algn="ctr" fontAlgn="b"/>
                      <a:r>
                        <a:rPr lang="en-US" altLang="zh-CN" sz="1100" b="1" i="0" u="none" strike="noStrike" dirty="0">
                          <a:solidFill>
                            <a:srgbClr val="FA7D00"/>
                          </a:solidFill>
                          <a:effectLst/>
                          <a:latin typeface="宋体" panose="02010600030101010101" pitchFamily="2" charset="-122"/>
                          <a:ea typeface="宋体" panose="02010600030101010101" pitchFamily="2" charset="-122"/>
                        </a:rPr>
                        <a:t>《</a:t>
                      </a:r>
                      <a:r>
                        <a:rPr lang="zh-CN" altLang="en-US" sz="1100" b="1" i="0" u="none" strike="noStrike" dirty="0">
                          <a:solidFill>
                            <a:srgbClr val="FA7D00"/>
                          </a:solidFill>
                          <a:effectLst/>
                          <a:latin typeface="宋体" panose="02010600030101010101" pitchFamily="2" charset="-122"/>
                          <a:ea typeface="宋体" panose="02010600030101010101" pitchFamily="2" charset="-122"/>
                        </a:rPr>
                        <a:t>风险管理</a:t>
                      </a:r>
                      <a:r>
                        <a:rPr lang="en-US" altLang="zh-CN" sz="1100" b="1" i="0" u="none" strike="noStrike" dirty="0">
                          <a:solidFill>
                            <a:srgbClr val="FA7D00"/>
                          </a:solidFill>
                          <a:effectLst/>
                          <a:latin typeface="宋体" panose="02010600030101010101" pitchFamily="2" charset="-122"/>
                          <a:ea typeface="宋体" panose="02010600030101010101" pitchFamily="2" charset="-122"/>
                        </a:rPr>
                        <a:t>》</a:t>
                      </a:r>
                    </a:p>
                  </a:txBody>
                  <a:tcPr marL="7391" marR="7391" marT="7391"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3723219215"/>
                  </a:ext>
                </a:extLst>
              </a:tr>
              <a:tr h="137481">
                <a:tc>
                  <a:txBody>
                    <a:bodyPr/>
                    <a:lstStyle/>
                    <a:p>
                      <a:pPr algn="just" fontAlgn="ctr"/>
                      <a:r>
                        <a:rPr lang="en-US" altLang="zh-CN" sz="1100" b="1" i="0" u="none" strike="noStrike">
                          <a:solidFill>
                            <a:srgbClr val="FA7D00"/>
                          </a:solidFill>
                          <a:effectLst/>
                          <a:latin typeface="宋体" panose="02010600030101010101" pitchFamily="2" charset="-122"/>
                          <a:ea typeface="宋体" panose="02010600030101010101" pitchFamily="2" charset="-122"/>
                        </a:rPr>
                        <a:t>1</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2</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3</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4</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5</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6</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7</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8</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9</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10</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a16="http://schemas.microsoft.com/office/drawing/2014/main" xmlns="" val="2574298817"/>
                  </a:ext>
                </a:extLst>
              </a:tr>
              <a:tr h="137481">
                <a:tc>
                  <a:txBody>
                    <a:bodyPr/>
                    <a:lstStyle/>
                    <a:p>
                      <a:pPr algn="just" fontAlgn="ctr"/>
                      <a:r>
                        <a:rPr lang="zh-CN" altLang="en-US" sz="1100" b="1" i="0" u="none" strike="noStrike" dirty="0">
                          <a:solidFill>
                            <a:srgbClr val="FA7D00"/>
                          </a:solidFill>
                          <a:effectLst/>
                          <a:latin typeface="宋体" panose="02010600030101010101" pitchFamily="2" charset="-122"/>
                          <a:ea typeface="宋体" panose="02010600030101010101" pitchFamily="2" charset="-122"/>
                        </a:rPr>
                        <a:t>风险产生阶段</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dirty="0">
                          <a:solidFill>
                            <a:srgbClr val="FA7D00"/>
                          </a:solidFill>
                          <a:effectLst/>
                          <a:latin typeface="宋体" panose="02010600030101010101" pitchFamily="2" charset="-122"/>
                          <a:ea typeface="宋体" panose="02010600030101010101" pitchFamily="2" charset="-122"/>
                        </a:rPr>
                        <a:t>识别出的风险</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dirty="0">
                          <a:solidFill>
                            <a:srgbClr val="FA7D00"/>
                          </a:solidFill>
                          <a:effectLst/>
                          <a:latin typeface="宋体" panose="02010600030101010101" pitchFamily="2" charset="-122"/>
                          <a:ea typeface="宋体" panose="02010600030101010101" pitchFamily="2" charset="-122"/>
                        </a:rPr>
                        <a:t>产生的原因</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风险后果</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风险严重性</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风险可能性</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风险指数</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风险等级</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控制措施</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dirty="0">
                          <a:solidFill>
                            <a:srgbClr val="FA7D00"/>
                          </a:solidFill>
                          <a:effectLst/>
                          <a:latin typeface="宋体" panose="02010600030101010101" pitchFamily="2" charset="-122"/>
                          <a:ea typeface="宋体" panose="02010600030101010101" pitchFamily="2" charset="-122"/>
                        </a:rPr>
                        <a:t>负责人</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a16="http://schemas.microsoft.com/office/drawing/2014/main" xmlns="" val="2931865538"/>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3959716728"/>
              </p:ext>
            </p:extLst>
          </p:nvPr>
        </p:nvGraphicFramePr>
        <p:xfrm>
          <a:off x="2962272" y="3318155"/>
          <a:ext cx="9229728" cy="3374973"/>
        </p:xfrm>
        <a:graphic>
          <a:graphicData uri="http://schemas.openxmlformats.org/drawingml/2006/table">
            <a:tbl>
              <a:tblPr/>
              <a:tblGrid>
                <a:gridCol w="924918">
                  <a:extLst>
                    <a:ext uri="{9D8B030D-6E8A-4147-A177-3AD203B41FA5}">
                      <a16:colId xmlns:a16="http://schemas.microsoft.com/office/drawing/2014/main" xmlns="" val="19915259"/>
                    </a:ext>
                  </a:extLst>
                </a:gridCol>
                <a:gridCol w="924918">
                  <a:extLst>
                    <a:ext uri="{9D8B030D-6E8A-4147-A177-3AD203B41FA5}">
                      <a16:colId xmlns:a16="http://schemas.microsoft.com/office/drawing/2014/main" xmlns="" val="1495374226"/>
                    </a:ext>
                  </a:extLst>
                </a:gridCol>
                <a:gridCol w="927079">
                  <a:extLst>
                    <a:ext uri="{9D8B030D-6E8A-4147-A177-3AD203B41FA5}">
                      <a16:colId xmlns:a16="http://schemas.microsoft.com/office/drawing/2014/main" xmlns="" val="1793608454"/>
                    </a:ext>
                  </a:extLst>
                </a:gridCol>
                <a:gridCol w="927079">
                  <a:extLst>
                    <a:ext uri="{9D8B030D-6E8A-4147-A177-3AD203B41FA5}">
                      <a16:colId xmlns:a16="http://schemas.microsoft.com/office/drawing/2014/main" xmlns="" val="522120114"/>
                    </a:ext>
                  </a:extLst>
                </a:gridCol>
                <a:gridCol w="916273">
                  <a:extLst>
                    <a:ext uri="{9D8B030D-6E8A-4147-A177-3AD203B41FA5}">
                      <a16:colId xmlns:a16="http://schemas.microsoft.com/office/drawing/2014/main" xmlns="" val="3305288432"/>
                    </a:ext>
                  </a:extLst>
                </a:gridCol>
                <a:gridCol w="916273">
                  <a:extLst>
                    <a:ext uri="{9D8B030D-6E8A-4147-A177-3AD203B41FA5}">
                      <a16:colId xmlns:a16="http://schemas.microsoft.com/office/drawing/2014/main" xmlns="" val="3451730844"/>
                    </a:ext>
                  </a:extLst>
                </a:gridCol>
                <a:gridCol w="924918">
                  <a:extLst>
                    <a:ext uri="{9D8B030D-6E8A-4147-A177-3AD203B41FA5}">
                      <a16:colId xmlns:a16="http://schemas.microsoft.com/office/drawing/2014/main" xmlns="" val="1605884137"/>
                    </a:ext>
                  </a:extLst>
                </a:gridCol>
                <a:gridCol w="927079">
                  <a:extLst>
                    <a:ext uri="{9D8B030D-6E8A-4147-A177-3AD203B41FA5}">
                      <a16:colId xmlns:a16="http://schemas.microsoft.com/office/drawing/2014/main" xmlns="" val="2277728668"/>
                    </a:ext>
                  </a:extLst>
                </a:gridCol>
                <a:gridCol w="916273">
                  <a:extLst>
                    <a:ext uri="{9D8B030D-6E8A-4147-A177-3AD203B41FA5}">
                      <a16:colId xmlns:a16="http://schemas.microsoft.com/office/drawing/2014/main" xmlns="" val="2457184975"/>
                    </a:ext>
                  </a:extLst>
                </a:gridCol>
                <a:gridCol w="924918">
                  <a:extLst>
                    <a:ext uri="{9D8B030D-6E8A-4147-A177-3AD203B41FA5}">
                      <a16:colId xmlns:a16="http://schemas.microsoft.com/office/drawing/2014/main" xmlns="" val="412568779"/>
                    </a:ext>
                  </a:extLst>
                </a:gridCol>
              </a:tblGrid>
              <a:tr h="798279">
                <a:tc rowSpan="3">
                  <a:txBody>
                    <a:bodyPr/>
                    <a:lstStyle/>
                    <a:p>
                      <a:pPr algn="ctr" fontAlgn="ctr"/>
                      <a:r>
                        <a:rPr lang="zh-CN" altLang="en-US" sz="1100" b="1" i="0" u="none" strike="noStrike" dirty="0">
                          <a:solidFill>
                            <a:srgbClr val="FA7D00"/>
                          </a:solidFill>
                          <a:effectLst/>
                          <a:latin typeface="宋体" panose="02010600030101010101" pitchFamily="2" charset="-122"/>
                          <a:ea typeface="宋体" panose="02010600030101010101" pitchFamily="2" charset="-122"/>
                        </a:rPr>
                        <a:t>需求分析</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需求优先级</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需求优先级未能明确</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重要需求没有得到最快速的响应</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3</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2</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6</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FF00"/>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中等风险</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要确保每个功能需求、特性或用例都设定了优先级，并安排在一个特定的系统版本中实现它们。</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陈安侍</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a16="http://schemas.microsoft.com/office/drawing/2014/main" xmlns="" val="4271215489"/>
                  </a:ext>
                </a:extLst>
              </a:tr>
              <a:tr h="399140">
                <a:tc vMerge="1">
                  <a:txBody>
                    <a:bodyPr/>
                    <a:lstStyle/>
                    <a:p>
                      <a:endParaRPr lang="zh-CN" altLang="en-US"/>
                    </a:p>
                  </a:txBody>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需求的可实现性</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未对需求的可行性进行分析</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需求难以实现</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4</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3</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12</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000"/>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中等风险</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评估每个需求的可行性，确定需求的实现时间的时长。</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陈安侍</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a16="http://schemas.microsoft.com/office/drawing/2014/main" xmlns="" val="1843506193"/>
                  </a:ext>
                </a:extLst>
              </a:tr>
              <a:tr h="931326">
                <a:tc vMerge="1">
                  <a:txBody>
                    <a:bodyPr/>
                    <a:lstStyle/>
                    <a:p>
                      <a:endParaRPr lang="zh-CN" altLang="en-US"/>
                    </a:p>
                  </a:txBody>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不熟悉技术，方法，工具或硬件</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对于新的工具和技术，方法的使用不熟悉</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不能够按时完成相应任务</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4</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3</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16</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0000"/>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中等风险</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为满足某些需求而需要采取新技术时，需考虑到学习曲线的问题，使小组成员有充裕的时间来熟练的掌握相关知识的应用。</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dirty="0">
                          <a:solidFill>
                            <a:srgbClr val="FA7D00"/>
                          </a:solidFill>
                          <a:effectLst/>
                          <a:latin typeface="宋体" panose="02010600030101010101" pitchFamily="2" charset="-122"/>
                          <a:ea typeface="宋体" panose="02010600030101010101" pitchFamily="2" charset="-122"/>
                        </a:rPr>
                        <a:t>陈俊杉</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a16="http://schemas.microsoft.com/office/drawing/2014/main" xmlns="" val="3738850477"/>
                  </a:ext>
                </a:extLst>
              </a:tr>
            </a:tbl>
          </a:graphicData>
        </a:graphic>
      </p:graphicFrame>
    </p:spTree>
    <p:extLst>
      <p:ext uri="{BB962C8B-B14F-4D97-AF65-F5344CB8AC3E}">
        <p14:creationId xmlns:p14="http://schemas.microsoft.com/office/powerpoint/2010/main" val="355783174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饼形 7">
            <a:extLst>
              <a:ext uri="{FF2B5EF4-FFF2-40B4-BE49-F238E27FC236}">
                <a16:creationId xmlns:a16="http://schemas.microsoft.com/office/drawing/2014/main" xmlns="" id="{C19381C4-2277-4636-9B87-A7D0E4B4402D}"/>
              </a:ext>
            </a:extLst>
          </p:cNvPr>
          <p:cNvSpPr/>
          <p:nvPr/>
        </p:nvSpPr>
        <p:spPr>
          <a:xfrm>
            <a:off x="9460787" y="1535630"/>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pyright Notice"/>
          <p:cNvSpPr/>
          <p:nvPr/>
        </p:nvSpPr>
        <p:spPr bwMode="auto">
          <a:xfrm>
            <a:off x="4381825" y="600074"/>
            <a:ext cx="3428357"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可行性分析的前提</a:t>
            </a:r>
          </a:p>
        </p:txBody>
      </p:sp>
      <p:sp>
        <p:nvSpPr>
          <p:cNvPr id="25" name="文本框 24">
            <a:extLst>
              <a:ext uri="{FF2B5EF4-FFF2-40B4-BE49-F238E27FC236}">
                <a16:creationId xmlns:a16="http://schemas.microsoft.com/office/drawing/2014/main" xmlns="" id="{0FFD5C76-03E9-4D24-A534-7E75BF1C5508}"/>
              </a:ext>
            </a:extLst>
          </p:cNvPr>
          <p:cNvSpPr txBox="1"/>
          <p:nvPr/>
        </p:nvSpPr>
        <p:spPr>
          <a:xfrm>
            <a:off x="10296963" y="3942198"/>
            <a:ext cx="1684020"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项目目标</a:t>
            </a:r>
            <a:endParaRPr lang="zh-SG" altLang="en-US" sz="2800" b="1" dirty="0">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xmlns="" id="{5E9D8FC7-6879-4552-9E61-8C6F7A03960A}"/>
              </a:ext>
            </a:extLst>
          </p:cNvPr>
          <p:cNvSpPr txBox="1"/>
          <p:nvPr/>
        </p:nvSpPr>
        <p:spPr>
          <a:xfrm>
            <a:off x="874770" y="3603643"/>
            <a:ext cx="7961305" cy="120032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       虽然如今有很多教学网站，但是专门针对一门新开的大学课程和一位专门的教师；又为学生之间提供交流平台的网站为数不多。这个网站作为一个开课的辅助工具，将有利于教师的教学和学生的学习；也为软件工程系列课程的成熟记录下足迹。</a:t>
            </a:r>
            <a:endParaRPr lang="zh-CN" altLang="zh-SG" dirty="0">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xmlns="" id="{60E2D243-D930-4D73-AE46-C51354C65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sp>
        <p:nvSpPr>
          <p:cNvPr id="14" name="正五边形 13"/>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2.1</a:t>
            </a:r>
            <a:endParaRPr lang="zh-CN" altLang="en-US" sz="2400" b="1" dirty="0">
              <a:solidFill>
                <a:schemeClr val="tx1"/>
              </a:solidFill>
            </a:endParaRPr>
          </a:p>
        </p:txBody>
      </p:sp>
    </p:spTree>
    <p:extLst>
      <p:ext uri="{BB962C8B-B14F-4D97-AF65-F5344CB8AC3E}">
        <p14:creationId xmlns:p14="http://schemas.microsoft.com/office/powerpoint/2010/main" val="40996122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14:bounceEnd="70000">
                                          <p:cBhvr additive="base">
                                            <p:cTn id="7" dur="500" fill="hold"/>
                                            <p:tgtEl>
                                              <p:spTgt spid="13"/>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97420" y="3919335"/>
            <a:ext cx="2502906" cy="1384995"/>
          </a:xfrm>
          <a:prstGeom prst="rect">
            <a:avLst/>
          </a:prstGeom>
          <a:noFill/>
        </p:spPr>
        <p:txBody>
          <a:bodyPr wrap="square" rtlCol="0">
            <a:spAutoFit/>
          </a:bodyPr>
          <a:lstStyle/>
          <a:p>
            <a:pPr algn="ctr"/>
            <a:r>
              <a:rPr lang="zh-CN" altLang="en-US" sz="2800" b="1" dirty="0" smtClean="0"/>
              <a:t>风险管理</a:t>
            </a:r>
            <a:r>
              <a:rPr lang="en-US" altLang="zh-CN" sz="2800" b="1" dirty="0"/>
              <a:t>·</a:t>
            </a:r>
            <a:endParaRPr lang="en-US" altLang="zh-CN" sz="2800" b="1" dirty="0" smtClean="0"/>
          </a:p>
          <a:p>
            <a:pPr algn="ctr"/>
            <a:r>
              <a:rPr lang="zh-CN" altLang="en-US" sz="2800" b="1" dirty="0"/>
              <a:t>编写</a:t>
            </a:r>
            <a:r>
              <a:rPr lang="zh-CN" altLang="en-US" sz="2800" b="1" dirty="0" smtClean="0"/>
              <a:t>需求规格说明阶段</a:t>
            </a:r>
            <a:endParaRPr lang="zh-CN" altLang="en-US"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10.2</a:t>
            </a:r>
            <a:endParaRPr lang="zh-CN" altLang="en-US" b="1" dirty="0">
              <a:solidFill>
                <a:schemeClr val="tx1"/>
              </a:solidFill>
            </a:endParaRPr>
          </a:p>
        </p:txBody>
      </p:sp>
      <p:sp>
        <p:nvSpPr>
          <p:cNvPr id="15" name="Copyright Notice"/>
          <p:cNvSpPr/>
          <p:nvPr/>
        </p:nvSpPr>
        <p:spPr bwMode="auto">
          <a:xfrm>
            <a:off x="5673373" y="528636"/>
            <a:ext cx="966144"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smtClean="0">
                <a:solidFill>
                  <a:schemeClr val="tx1"/>
                </a:solidFill>
                <a:latin typeface="微软雅黑" pitchFamily="34" charset="-122"/>
                <a:ea typeface="微软雅黑" pitchFamily="34" charset="-122"/>
              </a:rPr>
              <a:t>风险</a:t>
            </a:r>
            <a:endParaRPr lang="zh-CN" altLang="en-US" sz="3200" b="1" cap="small" dirty="0">
              <a:solidFill>
                <a:schemeClr val="tx1"/>
              </a:solidFill>
              <a:latin typeface="微软雅黑" pitchFamily="34" charset="-122"/>
              <a:ea typeface="微软雅黑" pitchFamily="34" charset="-122"/>
            </a:endParaRPr>
          </a:p>
        </p:txBody>
      </p:sp>
      <p:graphicFrame>
        <p:nvGraphicFramePr>
          <p:cNvPr id="16" name="表格 15"/>
          <p:cNvGraphicFramePr>
            <a:graphicFrameLocks noGrp="1"/>
          </p:cNvGraphicFramePr>
          <p:nvPr>
            <p:extLst>
              <p:ext uri="{D42A27DB-BD31-4B8C-83A1-F6EECF244321}">
                <p14:modId xmlns:p14="http://schemas.microsoft.com/office/powerpoint/2010/main" val="3053398033"/>
              </p:ext>
            </p:extLst>
          </p:nvPr>
        </p:nvGraphicFramePr>
        <p:xfrm>
          <a:off x="2962272" y="2538065"/>
          <a:ext cx="9229728" cy="753693"/>
        </p:xfrm>
        <a:graphic>
          <a:graphicData uri="http://schemas.openxmlformats.org/drawingml/2006/table">
            <a:tbl>
              <a:tblPr/>
              <a:tblGrid>
                <a:gridCol w="924918">
                  <a:extLst>
                    <a:ext uri="{9D8B030D-6E8A-4147-A177-3AD203B41FA5}">
                      <a16:colId xmlns:a16="http://schemas.microsoft.com/office/drawing/2014/main" xmlns="" val="3234816510"/>
                    </a:ext>
                  </a:extLst>
                </a:gridCol>
                <a:gridCol w="924918">
                  <a:extLst>
                    <a:ext uri="{9D8B030D-6E8A-4147-A177-3AD203B41FA5}">
                      <a16:colId xmlns:a16="http://schemas.microsoft.com/office/drawing/2014/main" xmlns="" val="3481737285"/>
                    </a:ext>
                  </a:extLst>
                </a:gridCol>
                <a:gridCol w="927079">
                  <a:extLst>
                    <a:ext uri="{9D8B030D-6E8A-4147-A177-3AD203B41FA5}">
                      <a16:colId xmlns:a16="http://schemas.microsoft.com/office/drawing/2014/main" xmlns="" val="1685748125"/>
                    </a:ext>
                  </a:extLst>
                </a:gridCol>
                <a:gridCol w="927079">
                  <a:extLst>
                    <a:ext uri="{9D8B030D-6E8A-4147-A177-3AD203B41FA5}">
                      <a16:colId xmlns:a16="http://schemas.microsoft.com/office/drawing/2014/main" xmlns="" val="3944106646"/>
                    </a:ext>
                  </a:extLst>
                </a:gridCol>
                <a:gridCol w="916273">
                  <a:extLst>
                    <a:ext uri="{9D8B030D-6E8A-4147-A177-3AD203B41FA5}">
                      <a16:colId xmlns:a16="http://schemas.microsoft.com/office/drawing/2014/main" xmlns="" val="2087943514"/>
                    </a:ext>
                  </a:extLst>
                </a:gridCol>
                <a:gridCol w="916273">
                  <a:extLst>
                    <a:ext uri="{9D8B030D-6E8A-4147-A177-3AD203B41FA5}">
                      <a16:colId xmlns:a16="http://schemas.microsoft.com/office/drawing/2014/main" xmlns="" val="208860386"/>
                    </a:ext>
                  </a:extLst>
                </a:gridCol>
                <a:gridCol w="924918">
                  <a:extLst>
                    <a:ext uri="{9D8B030D-6E8A-4147-A177-3AD203B41FA5}">
                      <a16:colId xmlns:a16="http://schemas.microsoft.com/office/drawing/2014/main" xmlns="" val="654278481"/>
                    </a:ext>
                  </a:extLst>
                </a:gridCol>
                <a:gridCol w="927079">
                  <a:extLst>
                    <a:ext uri="{9D8B030D-6E8A-4147-A177-3AD203B41FA5}">
                      <a16:colId xmlns:a16="http://schemas.microsoft.com/office/drawing/2014/main" xmlns="" val="3757593855"/>
                    </a:ext>
                  </a:extLst>
                </a:gridCol>
                <a:gridCol w="916273">
                  <a:extLst>
                    <a:ext uri="{9D8B030D-6E8A-4147-A177-3AD203B41FA5}">
                      <a16:colId xmlns:a16="http://schemas.microsoft.com/office/drawing/2014/main" xmlns="" val="3938180523"/>
                    </a:ext>
                  </a:extLst>
                </a:gridCol>
                <a:gridCol w="924918">
                  <a:extLst>
                    <a:ext uri="{9D8B030D-6E8A-4147-A177-3AD203B41FA5}">
                      <a16:colId xmlns:a16="http://schemas.microsoft.com/office/drawing/2014/main" xmlns="" val="3903953699"/>
                    </a:ext>
                  </a:extLst>
                </a:gridCol>
              </a:tblGrid>
              <a:tr h="137481">
                <a:tc gridSpan="10">
                  <a:txBody>
                    <a:bodyPr/>
                    <a:lstStyle/>
                    <a:p>
                      <a:pPr algn="ctr" fontAlgn="b"/>
                      <a:r>
                        <a:rPr lang="en-US" altLang="zh-CN" sz="1200" b="1" i="0" u="none" strike="noStrike" dirty="0">
                          <a:solidFill>
                            <a:srgbClr val="FA7D00"/>
                          </a:solidFill>
                          <a:effectLst/>
                          <a:latin typeface="宋体" panose="02010600030101010101" pitchFamily="2" charset="-122"/>
                          <a:ea typeface="宋体" panose="02010600030101010101" pitchFamily="2" charset="-122"/>
                        </a:rPr>
                        <a:t>《</a:t>
                      </a:r>
                      <a:r>
                        <a:rPr lang="zh-CN" altLang="en-US" sz="1200" b="1" i="0" u="none" strike="noStrike" dirty="0">
                          <a:solidFill>
                            <a:srgbClr val="FA7D00"/>
                          </a:solidFill>
                          <a:effectLst/>
                          <a:latin typeface="宋体" panose="02010600030101010101" pitchFamily="2" charset="-122"/>
                          <a:ea typeface="宋体" panose="02010600030101010101" pitchFamily="2" charset="-122"/>
                        </a:rPr>
                        <a:t>风险管理</a:t>
                      </a:r>
                      <a:r>
                        <a:rPr lang="en-US" altLang="zh-CN" sz="1200" b="1" i="0" u="none" strike="noStrike" dirty="0">
                          <a:solidFill>
                            <a:srgbClr val="FA7D00"/>
                          </a:solidFill>
                          <a:effectLst/>
                          <a:latin typeface="宋体" panose="02010600030101010101" pitchFamily="2" charset="-122"/>
                          <a:ea typeface="宋体" panose="02010600030101010101" pitchFamily="2" charset="-122"/>
                        </a:rPr>
                        <a:t>》</a:t>
                      </a:r>
                    </a:p>
                  </a:txBody>
                  <a:tcPr marL="7391" marR="7391" marT="7391"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3723219215"/>
                  </a:ext>
                </a:extLst>
              </a:tr>
              <a:tr h="137481">
                <a:tc>
                  <a:txBody>
                    <a:bodyPr/>
                    <a:lstStyle/>
                    <a:p>
                      <a:pPr algn="just" fontAlgn="ctr"/>
                      <a:r>
                        <a:rPr lang="en-US" altLang="zh-CN" sz="1200" b="1" i="0" u="none" strike="noStrike">
                          <a:solidFill>
                            <a:srgbClr val="FA7D00"/>
                          </a:solidFill>
                          <a:effectLst/>
                          <a:latin typeface="宋体" panose="02010600030101010101" pitchFamily="2" charset="-122"/>
                          <a:ea typeface="宋体" panose="02010600030101010101" pitchFamily="2" charset="-122"/>
                        </a:rPr>
                        <a:t>1</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2</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3</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4</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5</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6</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7</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8</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9</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10</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a16="http://schemas.microsoft.com/office/drawing/2014/main" xmlns="" val="2574298817"/>
                  </a:ext>
                </a:extLst>
              </a:tr>
              <a:tr h="137481">
                <a:tc>
                  <a:txBody>
                    <a:bodyPr/>
                    <a:lstStyle/>
                    <a:p>
                      <a:pPr algn="just" fontAlgn="ctr"/>
                      <a:r>
                        <a:rPr lang="zh-CN" altLang="en-US" sz="1200" b="1" i="0" u="none" strike="noStrike" dirty="0">
                          <a:solidFill>
                            <a:srgbClr val="FA7D00"/>
                          </a:solidFill>
                          <a:effectLst/>
                          <a:latin typeface="宋体" panose="02010600030101010101" pitchFamily="2" charset="-122"/>
                          <a:ea typeface="宋体" panose="02010600030101010101" pitchFamily="2" charset="-122"/>
                        </a:rPr>
                        <a:t>风险产生阶段</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dirty="0">
                          <a:solidFill>
                            <a:srgbClr val="FA7D00"/>
                          </a:solidFill>
                          <a:effectLst/>
                          <a:latin typeface="宋体" panose="02010600030101010101" pitchFamily="2" charset="-122"/>
                          <a:ea typeface="宋体" panose="02010600030101010101" pitchFamily="2" charset="-122"/>
                        </a:rPr>
                        <a:t>识别出的风险</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产生的原因</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风险后果</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风险严重性</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风险可能性</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风险指数</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风险等级</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控制措施</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dirty="0">
                          <a:solidFill>
                            <a:srgbClr val="FA7D00"/>
                          </a:solidFill>
                          <a:effectLst/>
                          <a:latin typeface="宋体" panose="02010600030101010101" pitchFamily="2" charset="-122"/>
                          <a:ea typeface="宋体" panose="02010600030101010101" pitchFamily="2" charset="-122"/>
                        </a:rPr>
                        <a:t>负责人</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a16="http://schemas.microsoft.com/office/drawing/2014/main" xmlns="" val="2931865538"/>
                  </a:ext>
                </a:extLst>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126681599"/>
              </p:ext>
            </p:extLst>
          </p:nvPr>
        </p:nvGraphicFramePr>
        <p:xfrm>
          <a:off x="2962271" y="3291758"/>
          <a:ext cx="9229728" cy="3306622"/>
        </p:xfrm>
        <a:graphic>
          <a:graphicData uri="http://schemas.openxmlformats.org/drawingml/2006/table">
            <a:tbl>
              <a:tblPr/>
              <a:tblGrid>
                <a:gridCol w="924918">
                  <a:extLst>
                    <a:ext uri="{9D8B030D-6E8A-4147-A177-3AD203B41FA5}">
                      <a16:colId xmlns:a16="http://schemas.microsoft.com/office/drawing/2014/main" xmlns="" val="842505715"/>
                    </a:ext>
                  </a:extLst>
                </a:gridCol>
                <a:gridCol w="924918">
                  <a:extLst>
                    <a:ext uri="{9D8B030D-6E8A-4147-A177-3AD203B41FA5}">
                      <a16:colId xmlns:a16="http://schemas.microsoft.com/office/drawing/2014/main" xmlns="" val="3208157073"/>
                    </a:ext>
                  </a:extLst>
                </a:gridCol>
                <a:gridCol w="927079">
                  <a:extLst>
                    <a:ext uri="{9D8B030D-6E8A-4147-A177-3AD203B41FA5}">
                      <a16:colId xmlns:a16="http://schemas.microsoft.com/office/drawing/2014/main" xmlns="" val="3275835470"/>
                    </a:ext>
                  </a:extLst>
                </a:gridCol>
                <a:gridCol w="927079">
                  <a:extLst>
                    <a:ext uri="{9D8B030D-6E8A-4147-A177-3AD203B41FA5}">
                      <a16:colId xmlns:a16="http://schemas.microsoft.com/office/drawing/2014/main" xmlns="" val="3607009811"/>
                    </a:ext>
                  </a:extLst>
                </a:gridCol>
                <a:gridCol w="916273">
                  <a:extLst>
                    <a:ext uri="{9D8B030D-6E8A-4147-A177-3AD203B41FA5}">
                      <a16:colId xmlns:a16="http://schemas.microsoft.com/office/drawing/2014/main" xmlns="" val="195334411"/>
                    </a:ext>
                  </a:extLst>
                </a:gridCol>
                <a:gridCol w="916273">
                  <a:extLst>
                    <a:ext uri="{9D8B030D-6E8A-4147-A177-3AD203B41FA5}">
                      <a16:colId xmlns:a16="http://schemas.microsoft.com/office/drawing/2014/main" xmlns="" val="2983206886"/>
                    </a:ext>
                  </a:extLst>
                </a:gridCol>
                <a:gridCol w="924918">
                  <a:extLst>
                    <a:ext uri="{9D8B030D-6E8A-4147-A177-3AD203B41FA5}">
                      <a16:colId xmlns:a16="http://schemas.microsoft.com/office/drawing/2014/main" xmlns="" val="1592381952"/>
                    </a:ext>
                  </a:extLst>
                </a:gridCol>
                <a:gridCol w="927079">
                  <a:extLst>
                    <a:ext uri="{9D8B030D-6E8A-4147-A177-3AD203B41FA5}">
                      <a16:colId xmlns:a16="http://schemas.microsoft.com/office/drawing/2014/main" xmlns="" val="207783834"/>
                    </a:ext>
                  </a:extLst>
                </a:gridCol>
                <a:gridCol w="916273">
                  <a:extLst>
                    <a:ext uri="{9D8B030D-6E8A-4147-A177-3AD203B41FA5}">
                      <a16:colId xmlns:a16="http://schemas.microsoft.com/office/drawing/2014/main" xmlns="" val="656635118"/>
                    </a:ext>
                  </a:extLst>
                </a:gridCol>
                <a:gridCol w="924918">
                  <a:extLst>
                    <a:ext uri="{9D8B030D-6E8A-4147-A177-3AD203B41FA5}">
                      <a16:colId xmlns:a16="http://schemas.microsoft.com/office/drawing/2014/main" xmlns="" val="2851746874"/>
                    </a:ext>
                  </a:extLst>
                </a:gridCol>
              </a:tblGrid>
              <a:tr h="731756">
                <a:tc rowSpan="2">
                  <a:txBody>
                    <a:bodyPr/>
                    <a:lstStyle/>
                    <a:p>
                      <a:pPr algn="ctr" fontAlgn="ctr"/>
                      <a:r>
                        <a:rPr lang="zh-CN" altLang="en-US" sz="1200" b="1" i="0" u="none" strike="noStrike" dirty="0">
                          <a:solidFill>
                            <a:srgbClr val="FA7D00"/>
                          </a:solidFill>
                          <a:effectLst/>
                          <a:latin typeface="宋体" panose="02010600030101010101" pitchFamily="2" charset="-122"/>
                          <a:ea typeface="宋体" panose="02010600030101010101" pitchFamily="2" charset="-122"/>
                        </a:rPr>
                        <a:t>编写需求规格说明</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dirty="0">
                          <a:solidFill>
                            <a:srgbClr val="FA7D00"/>
                          </a:solidFill>
                          <a:effectLst/>
                          <a:latin typeface="宋体" panose="02010600030101010101" pitchFamily="2" charset="-122"/>
                          <a:ea typeface="宋体" panose="02010600030101010101" pitchFamily="2" charset="-122"/>
                        </a:rPr>
                        <a:t>由于时间压力，迫使有待确定问题的工程继续前进</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未能在预期时间内解决该阶段问题</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影响下个阶段的工作</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4</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3</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12</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000"/>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中等风险</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应该记录下负责解决问题的负责人的姓名和解决的截止日期。</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杨溢</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a16="http://schemas.microsoft.com/office/drawing/2014/main" xmlns="" val="3521472601"/>
                  </a:ext>
                </a:extLst>
              </a:tr>
              <a:tr h="1064372">
                <a:tc vMerge="1">
                  <a:txBody>
                    <a:bodyPr/>
                    <a:lstStyle/>
                    <a:p>
                      <a:endParaRPr lang="zh-CN" altLang="en-US"/>
                    </a:p>
                  </a:txBody>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具有二义性的语言</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语言的二义性带来理解的问题</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导致项目方向错误</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4</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4</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16</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0000"/>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高风险</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根据规范来定义一些术语的条目和结构，对软件需求说明的评审可以帮助参与者对关键术语和概念达成一致的理解，避免有二义性的术语。</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dirty="0">
                          <a:solidFill>
                            <a:srgbClr val="FA7D00"/>
                          </a:solidFill>
                          <a:effectLst/>
                          <a:latin typeface="宋体" panose="02010600030101010101" pitchFamily="2" charset="-122"/>
                          <a:ea typeface="宋体" panose="02010600030101010101" pitchFamily="2" charset="-122"/>
                        </a:rPr>
                        <a:t>严翔宇</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a16="http://schemas.microsoft.com/office/drawing/2014/main" xmlns="" val="698398387"/>
                  </a:ext>
                </a:extLst>
              </a:tr>
            </a:tbl>
          </a:graphicData>
        </a:graphic>
      </p:graphicFrame>
    </p:spTree>
    <p:extLst>
      <p:ext uri="{BB962C8B-B14F-4D97-AF65-F5344CB8AC3E}">
        <p14:creationId xmlns:p14="http://schemas.microsoft.com/office/powerpoint/2010/main" val="371070251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97420" y="3919335"/>
            <a:ext cx="2502906" cy="954107"/>
          </a:xfrm>
          <a:prstGeom prst="rect">
            <a:avLst/>
          </a:prstGeom>
          <a:noFill/>
        </p:spPr>
        <p:txBody>
          <a:bodyPr wrap="square" rtlCol="0">
            <a:spAutoFit/>
          </a:bodyPr>
          <a:lstStyle/>
          <a:p>
            <a:pPr algn="ctr"/>
            <a:r>
              <a:rPr lang="zh-CN" altLang="en-US" sz="2800" b="1" dirty="0" smtClean="0"/>
              <a:t>风险管理</a:t>
            </a:r>
            <a:r>
              <a:rPr lang="en-US" altLang="zh-CN" sz="2800" b="1" dirty="0"/>
              <a:t>·</a:t>
            </a:r>
            <a:endParaRPr lang="en-US" altLang="zh-CN" sz="2800" b="1" dirty="0" smtClean="0"/>
          </a:p>
          <a:p>
            <a:pPr algn="ctr"/>
            <a:r>
              <a:rPr lang="zh-CN" altLang="en-US" sz="2800" b="1" dirty="0"/>
              <a:t>需求</a:t>
            </a:r>
            <a:r>
              <a:rPr lang="zh-CN" altLang="en-US" sz="2800" b="1" dirty="0" smtClean="0"/>
              <a:t>管理阶段</a:t>
            </a:r>
            <a:endParaRPr lang="zh-CN" altLang="en-US"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10.2</a:t>
            </a:r>
            <a:endParaRPr lang="zh-CN" altLang="en-US" b="1" dirty="0">
              <a:solidFill>
                <a:schemeClr val="tx1"/>
              </a:solidFill>
            </a:endParaRPr>
          </a:p>
        </p:txBody>
      </p:sp>
      <p:sp>
        <p:nvSpPr>
          <p:cNvPr id="15" name="Copyright Notice"/>
          <p:cNvSpPr/>
          <p:nvPr/>
        </p:nvSpPr>
        <p:spPr bwMode="auto">
          <a:xfrm>
            <a:off x="5673373" y="528636"/>
            <a:ext cx="966144"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smtClean="0">
                <a:solidFill>
                  <a:schemeClr val="tx1"/>
                </a:solidFill>
                <a:latin typeface="微软雅黑" pitchFamily="34" charset="-122"/>
                <a:ea typeface="微软雅黑" pitchFamily="34" charset="-122"/>
              </a:rPr>
              <a:t>风险</a:t>
            </a:r>
            <a:endParaRPr lang="zh-CN" altLang="en-US" sz="3200" b="1" cap="small" dirty="0">
              <a:solidFill>
                <a:schemeClr val="tx1"/>
              </a:solidFill>
              <a:latin typeface="微软雅黑" pitchFamily="34" charset="-122"/>
              <a:ea typeface="微软雅黑" pitchFamily="34" charset="-122"/>
            </a:endParaRPr>
          </a:p>
        </p:txBody>
      </p:sp>
      <p:graphicFrame>
        <p:nvGraphicFramePr>
          <p:cNvPr id="16" name="表格 15"/>
          <p:cNvGraphicFramePr>
            <a:graphicFrameLocks noGrp="1"/>
          </p:cNvGraphicFramePr>
          <p:nvPr>
            <p:extLst>
              <p:ext uri="{D42A27DB-BD31-4B8C-83A1-F6EECF244321}">
                <p14:modId xmlns:p14="http://schemas.microsoft.com/office/powerpoint/2010/main" val="3053398033"/>
              </p:ext>
            </p:extLst>
          </p:nvPr>
        </p:nvGraphicFramePr>
        <p:xfrm>
          <a:off x="2962272" y="2538065"/>
          <a:ext cx="9229728" cy="753693"/>
        </p:xfrm>
        <a:graphic>
          <a:graphicData uri="http://schemas.openxmlformats.org/drawingml/2006/table">
            <a:tbl>
              <a:tblPr/>
              <a:tblGrid>
                <a:gridCol w="924918">
                  <a:extLst>
                    <a:ext uri="{9D8B030D-6E8A-4147-A177-3AD203B41FA5}">
                      <a16:colId xmlns:a16="http://schemas.microsoft.com/office/drawing/2014/main" xmlns="" val="3234816510"/>
                    </a:ext>
                  </a:extLst>
                </a:gridCol>
                <a:gridCol w="924918">
                  <a:extLst>
                    <a:ext uri="{9D8B030D-6E8A-4147-A177-3AD203B41FA5}">
                      <a16:colId xmlns:a16="http://schemas.microsoft.com/office/drawing/2014/main" xmlns="" val="3481737285"/>
                    </a:ext>
                  </a:extLst>
                </a:gridCol>
                <a:gridCol w="927079">
                  <a:extLst>
                    <a:ext uri="{9D8B030D-6E8A-4147-A177-3AD203B41FA5}">
                      <a16:colId xmlns:a16="http://schemas.microsoft.com/office/drawing/2014/main" xmlns="" val="1685748125"/>
                    </a:ext>
                  </a:extLst>
                </a:gridCol>
                <a:gridCol w="927079">
                  <a:extLst>
                    <a:ext uri="{9D8B030D-6E8A-4147-A177-3AD203B41FA5}">
                      <a16:colId xmlns:a16="http://schemas.microsoft.com/office/drawing/2014/main" xmlns="" val="3944106646"/>
                    </a:ext>
                  </a:extLst>
                </a:gridCol>
                <a:gridCol w="916273">
                  <a:extLst>
                    <a:ext uri="{9D8B030D-6E8A-4147-A177-3AD203B41FA5}">
                      <a16:colId xmlns:a16="http://schemas.microsoft.com/office/drawing/2014/main" xmlns="" val="2087943514"/>
                    </a:ext>
                  </a:extLst>
                </a:gridCol>
                <a:gridCol w="916273">
                  <a:extLst>
                    <a:ext uri="{9D8B030D-6E8A-4147-A177-3AD203B41FA5}">
                      <a16:colId xmlns:a16="http://schemas.microsoft.com/office/drawing/2014/main" xmlns="" val="208860386"/>
                    </a:ext>
                  </a:extLst>
                </a:gridCol>
                <a:gridCol w="924918">
                  <a:extLst>
                    <a:ext uri="{9D8B030D-6E8A-4147-A177-3AD203B41FA5}">
                      <a16:colId xmlns:a16="http://schemas.microsoft.com/office/drawing/2014/main" xmlns="" val="654278481"/>
                    </a:ext>
                  </a:extLst>
                </a:gridCol>
                <a:gridCol w="927079">
                  <a:extLst>
                    <a:ext uri="{9D8B030D-6E8A-4147-A177-3AD203B41FA5}">
                      <a16:colId xmlns:a16="http://schemas.microsoft.com/office/drawing/2014/main" xmlns="" val="3757593855"/>
                    </a:ext>
                  </a:extLst>
                </a:gridCol>
                <a:gridCol w="916273">
                  <a:extLst>
                    <a:ext uri="{9D8B030D-6E8A-4147-A177-3AD203B41FA5}">
                      <a16:colId xmlns:a16="http://schemas.microsoft.com/office/drawing/2014/main" xmlns="" val="3938180523"/>
                    </a:ext>
                  </a:extLst>
                </a:gridCol>
                <a:gridCol w="924918">
                  <a:extLst>
                    <a:ext uri="{9D8B030D-6E8A-4147-A177-3AD203B41FA5}">
                      <a16:colId xmlns:a16="http://schemas.microsoft.com/office/drawing/2014/main" xmlns="" val="3903953699"/>
                    </a:ext>
                  </a:extLst>
                </a:gridCol>
              </a:tblGrid>
              <a:tr h="137481">
                <a:tc gridSpan="10">
                  <a:txBody>
                    <a:bodyPr/>
                    <a:lstStyle/>
                    <a:p>
                      <a:pPr algn="ctr" fontAlgn="b"/>
                      <a:r>
                        <a:rPr lang="en-US" altLang="zh-CN" sz="1200" b="1" i="0" u="none" strike="noStrike" dirty="0">
                          <a:solidFill>
                            <a:srgbClr val="FA7D00"/>
                          </a:solidFill>
                          <a:effectLst/>
                          <a:latin typeface="宋体" panose="02010600030101010101" pitchFamily="2" charset="-122"/>
                          <a:ea typeface="宋体" panose="02010600030101010101" pitchFamily="2" charset="-122"/>
                        </a:rPr>
                        <a:t>《</a:t>
                      </a:r>
                      <a:r>
                        <a:rPr lang="zh-CN" altLang="en-US" sz="1200" b="1" i="0" u="none" strike="noStrike" dirty="0">
                          <a:solidFill>
                            <a:srgbClr val="FA7D00"/>
                          </a:solidFill>
                          <a:effectLst/>
                          <a:latin typeface="宋体" panose="02010600030101010101" pitchFamily="2" charset="-122"/>
                          <a:ea typeface="宋体" panose="02010600030101010101" pitchFamily="2" charset="-122"/>
                        </a:rPr>
                        <a:t>风险管理</a:t>
                      </a:r>
                      <a:r>
                        <a:rPr lang="en-US" altLang="zh-CN" sz="1200" b="1" i="0" u="none" strike="noStrike" dirty="0">
                          <a:solidFill>
                            <a:srgbClr val="FA7D00"/>
                          </a:solidFill>
                          <a:effectLst/>
                          <a:latin typeface="宋体" panose="02010600030101010101" pitchFamily="2" charset="-122"/>
                          <a:ea typeface="宋体" panose="02010600030101010101" pitchFamily="2" charset="-122"/>
                        </a:rPr>
                        <a:t>》</a:t>
                      </a:r>
                    </a:p>
                  </a:txBody>
                  <a:tcPr marL="7391" marR="7391" marT="7391"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3723219215"/>
                  </a:ext>
                </a:extLst>
              </a:tr>
              <a:tr h="137481">
                <a:tc>
                  <a:txBody>
                    <a:bodyPr/>
                    <a:lstStyle/>
                    <a:p>
                      <a:pPr algn="just" fontAlgn="ctr"/>
                      <a:r>
                        <a:rPr lang="en-US" altLang="zh-CN" sz="1200" b="1" i="0" u="none" strike="noStrike" dirty="0">
                          <a:solidFill>
                            <a:srgbClr val="FA7D00"/>
                          </a:solidFill>
                          <a:effectLst/>
                          <a:latin typeface="宋体" panose="02010600030101010101" pitchFamily="2" charset="-122"/>
                          <a:ea typeface="宋体" panose="02010600030101010101" pitchFamily="2" charset="-122"/>
                        </a:rPr>
                        <a:t>1</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2</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3</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4</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5</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6</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7</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8</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9</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10</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a16="http://schemas.microsoft.com/office/drawing/2014/main" xmlns="" val="2574298817"/>
                  </a:ext>
                </a:extLst>
              </a:tr>
              <a:tr h="137481">
                <a:tc>
                  <a:txBody>
                    <a:bodyPr/>
                    <a:lstStyle/>
                    <a:p>
                      <a:pPr algn="just" fontAlgn="ctr"/>
                      <a:r>
                        <a:rPr lang="zh-CN" altLang="en-US" sz="1200" b="1" i="0" u="none" strike="noStrike" dirty="0">
                          <a:solidFill>
                            <a:srgbClr val="FA7D00"/>
                          </a:solidFill>
                          <a:effectLst/>
                          <a:latin typeface="宋体" panose="02010600030101010101" pitchFamily="2" charset="-122"/>
                          <a:ea typeface="宋体" panose="02010600030101010101" pitchFamily="2" charset="-122"/>
                        </a:rPr>
                        <a:t>风险产生阶段</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dirty="0">
                          <a:solidFill>
                            <a:srgbClr val="FA7D00"/>
                          </a:solidFill>
                          <a:effectLst/>
                          <a:latin typeface="宋体" panose="02010600030101010101" pitchFamily="2" charset="-122"/>
                          <a:ea typeface="宋体" panose="02010600030101010101" pitchFamily="2" charset="-122"/>
                        </a:rPr>
                        <a:t>识别出的风险</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产生的原因</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风险后果</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风险严重性</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风险可能性</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风险指数</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风险等级</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控制措施</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dirty="0">
                          <a:solidFill>
                            <a:srgbClr val="FA7D00"/>
                          </a:solidFill>
                          <a:effectLst/>
                          <a:latin typeface="宋体" panose="02010600030101010101" pitchFamily="2" charset="-122"/>
                          <a:ea typeface="宋体" panose="02010600030101010101" pitchFamily="2" charset="-122"/>
                        </a:rPr>
                        <a:t>负责人</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a16="http://schemas.microsoft.com/office/drawing/2014/main" xmlns="" val="2931865538"/>
                  </a:ext>
                </a:extLst>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798425364"/>
              </p:ext>
            </p:extLst>
          </p:nvPr>
        </p:nvGraphicFramePr>
        <p:xfrm>
          <a:off x="2962273" y="3291758"/>
          <a:ext cx="9229728" cy="2392222"/>
        </p:xfrm>
        <a:graphic>
          <a:graphicData uri="http://schemas.openxmlformats.org/drawingml/2006/table">
            <a:tbl>
              <a:tblPr/>
              <a:tblGrid>
                <a:gridCol w="924918">
                  <a:extLst>
                    <a:ext uri="{9D8B030D-6E8A-4147-A177-3AD203B41FA5}">
                      <a16:colId xmlns:a16="http://schemas.microsoft.com/office/drawing/2014/main" xmlns="" val="3346089687"/>
                    </a:ext>
                  </a:extLst>
                </a:gridCol>
                <a:gridCol w="924918">
                  <a:extLst>
                    <a:ext uri="{9D8B030D-6E8A-4147-A177-3AD203B41FA5}">
                      <a16:colId xmlns:a16="http://schemas.microsoft.com/office/drawing/2014/main" xmlns="" val="3277023510"/>
                    </a:ext>
                  </a:extLst>
                </a:gridCol>
                <a:gridCol w="927079">
                  <a:extLst>
                    <a:ext uri="{9D8B030D-6E8A-4147-A177-3AD203B41FA5}">
                      <a16:colId xmlns:a16="http://schemas.microsoft.com/office/drawing/2014/main" xmlns="" val="826211108"/>
                    </a:ext>
                  </a:extLst>
                </a:gridCol>
                <a:gridCol w="927079">
                  <a:extLst>
                    <a:ext uri="{9D8B030D-6E8A-4147-A177-3AD203B41FA5}">
                      <a16:colId xmlns:a16="http://schemas.microsoft.com/office/drawing/2014/main" xmlns="" val="3793416651"/>
                    </a:ext>
                  </a:extLst>
                </a:gridCol>
                <a:gridCol w="916273">
                  <a:extLst>
                    <a:ext uri="{9D8B030D-6E8A-4147-A177-3AD203B41FA5}">
                      <a16:colId xmlns:a16="http://schemas.microsoft.com/office/drawing/2014/main" xmlns="" val="903026323"/>
                    </a:ext>
                  </a:extLst>
                </a:gridCol>
                <a:gridCol w="916273">
                  <a:extLst>
                    <a:ext uri="{9D8B030D-6E8A-4147-A177-3AD203B41FA5}">
                      <a16:colId xmlns:a16="http://schemas.microsoft.com/office/drawing/2014/main" xmlns="" val="3073562190"/>
                    </a:ext>
                  </a:extLst>
                </a:gridCol>
                <a:gridCol w="924918">
                  <a:extLst>
                    <a:ext uri="{9D8B030D-6E8A-4147-A177-3AD203B41FA5}">
                      <a16:colId xmlns:a16="http://schemas.microsoft.com/office/drawing/2014/main" xmlns="" val="3318082527"/>
                    </a:ext>
                  </a:extLst>
                </a:gridCol>
                <a:gridCol w="927079">
                  <a:extLst>
                    <a:ext uri="{9D8B030D-6E8A-4147-A177-3AD203B41FA5}">
                      <a16:colId xmlns:a16="http://schemas.microsoft.com/office/drawing/2014/main" xmlns="" val="4020437517"/>
                    </a:ext>
                  </a:extLst>
                </a:gridCol>
                <a:gridCol w="916273">
                  <a:extLst>
                    <a:ext uri="{9D8B030D-6E8A-4147-A177-3AD203B41FA5}">
                      <a16:colId xmlns:a16="http://schemas.microsoft.com/office/drawing/2014/main" xmlns="" val="2423898296"/>
                    </a:ext>
                  </a:extLst>
                </a:gridCol>
                <a:gridCol w="924918">
                  <a:extLst>
                    <a:ext uri="{9D8B030D-6E8A-4147-A177-3AD203B41FA5}">
                      <a16:colId xmlns:a16="http://schemas.microsoft.com/office/drawing/2014/main" xmlns="" val="1489056977"/>
                    </a:ext>
                  </a:extLst>
                </a:gridCol>
              </a:tblGrid>
              <a:tr h="532186">
                <a:tc rowSpan="2">
                  <a:txBody>
                    <a:bodyPr/>
                    <a:lstStyle/>
                    <a:p>
                      <a:pPr algn="ctr" fontAlgn="ctr"/>
                      <a:r>
                        <a:rPr lang="zh-CN" altLang="en-US" sz="1200" b="1" i="0" u="none" strike="noStrike" dirty="0">
                          <a:solidFill>
                            <a:srgbClr val="FA7D00"/>
                          </a:solidFill>
                          <a:effectLst/>
                          <a:latin typeface="宋体" panose="02010600030101010101" pitchFamily="2" charset="-122"/>
                          <a:ea typeface="宋体" panose="02010600030101010101" pitchFamily="2" charset="-122"/>
                        </a:rPr>
                        <a:t>需求管理</a:t>
                      </a:r>
                    </a:p>
                  </a:txBody>
                  <a:tcPr marL="7391" marR="7391" marT="7391" marB="0" anchor="ctr">
                    <a:lnL>
                      <a:noFill/>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a:noFill/>
                    </a:lnB>
                    <a:solidFill>
                      <a:srgbClr val="F2F2F2"/>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需求变更</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客户对于需求的更改</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原本完成的需求需要全部推倒重做</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3</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4</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12</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000"/>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中等风险</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应该推迟实现那些很可能还要发生变更的需求，待确定之后再实现。</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严翔宇</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a16="http://schemas.microsoft.com/office/drawing/2014/main" xmlns="" val="1948139967"/>
                  </a:ext>
                </a:extLst>
              </a:tr>
              <a:tr h="665233">
                <a:tc vMerge="1">
                  <a:txBody>
                    <a:bodyPr/>
                    <a:lstStyle/>
                    <a:p>
                      <a:endParaRPr lang="zh-CN" altLang="en-US"/>
                    </a:p>
                  </a:txBody>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扩大需求范围</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客户对于需求的更改</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需要延长工期，以完成任务</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2</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4</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8</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FF00"/>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低风险</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应在分阶段交付产品的实现计划。优先实现核心功能，在迭代中逐步添加功能。</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dirty="0">
                          <a:solidFill>
                            <a:srgbClr val="FA7D00"/>
                          </a:solidFill>
                          <a:effectLst/>
                          <a:latin typeface="宋体" panose="02010600030101010101" pitchFamily="2" charset="-122"/>
                          <a:ea typeface="宋体" panose="02010600030101010101" pitchFamily="2" charset="-122"/>
                        </a:rPr>
                        <a:t>严翔宇</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a16="http://schemas.microsoft.com/office/drawing/2014/main" xmlns="" val="1254204028"/>
                  </a:ext>
                </a:extLst>
              </a:tr>
            </a:tbl>
          </a:graphicData>
        </a:graphic>
      </p:graphicFrame>
    </p:spTree>
    <p:extLst>
      <p:ext uri="{BB962C8B-B14F-4D97-AF65-F5344CB8AC3E}">
        <p14:creationId xmlns:p14="http://schemas.microsoft.com/office/powerpoint/2010/main" val="246083812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五边形 1"/>
          <p:cNvSpPr/>
          <p:nvPr/>
        </p:nvSpPr>
        <p:spPr>
          <a:xfrm>
            <a:off x="979570" y="1600658"/>
            <a:ext cx="3290884" cy="3134176"/>
          </a:xfrm>
          <a:prstGeom prst="pentagon">
            <a:avLst/>
          </a:pr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417717" y="1065557"/>
            <a:ext cx="4414590" cy="4204372"/>
          </a:xfrm>
          <a:custGeom>
            <a:avLst/>
            <a:gdLst>
              <a:gd name="connsiteX0" fmla="*/ 1815747 w 3631494"/>
              <a:gd name="connsiteY0" fmla="*/ 277315 h 3458565"/>
              <a:gd name="connsiteX1" fmla="*/ 284084 w 3631494"/>
              <a:gd name="connsiteY1" fmla="*/ 1391683 h 3458565"/>
              <a:gd name="connsiteX2" fmla="*/ 869127 w 3631494"/>
              <a:gd name="connsiteY2" fmla="*/ 3194768 h 3458565"/>
              <a:gd name="connsiteX3" fmla="*/ 2762367 w 3631494"/>
              <a:gd name="connsiteY3" fmla="*/ 3194768 h 3458565"/>
              <a:gd name="connsiteX4" fmla="*/ 3347410 w 3631494"/>
              <a:gd name="connsiteY4" fmla="*/ 1391683 h 3458565"/>
              <a:gd name="connsiteX5" fmla="*/ 1815747 w 3631494"/>
              <a:gd name="connsiteY5" fmla="*/ 0 h 3458565"/>
              <a:gd name="connsiteX6" fmla="*/ 3631494 w 3631494"/>
              <a:gd name="connsiteY6" fmla="*/ 1321054 h 3458565"/>
              <a:gd name="connsiteX7" fmla="*/ 2937940 w 3631494"/>
              <a:gd name="connsiteY7" fmla="*/ 3458565 h 3458565"/>
              <a:gd name="connsiteX8" fmla="*/ 693554 w 3631494"/>
              <a:gd name="connsiteY8" fmla="*/ 3458565 h 3458565"/>
              <a:gd name="connsiteX9" fmla="*/ 0 w 3631494"/>
              <a:gd name="connsiteY9" fmla="*/ 1321054 h 345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1494" h="3458565">
                <a:moveTo>
                  <a:pt x="1815747" y="277315"/>
                </a:moveTo>
                <a:lnTo>
                  <a:pt x="284084" y="1391683"/>
                </a:lnTo>
                <a:lnTo>
                  <a:pt x="869127" y="3194768"/>
                </a:lnTo>
                <a:lnTo>
                  <a:pt x="2762367" y="3194768"/>
                </a:lnTo>
                <a:lnTo>
                  <a:pt x="3347410" y="1391683"/>
                </a:lnTo>
                <a:close/>
                <a:moveTo>
                  <a:pt x="1815747" y="0"/>
                </a:moveTo>
                <a:lnTo>
                  <a:pt x="3631494" y="1321054"/>
                </a:lnTo>
                <a:lnTo>
                  <a:pt x="2937940" y="3458565"/>
                </a:lnTo>
                <a:lnTo>
                  <a:pt x="693554" y="3458565"/>
                </a:lnTo>
                <a:lnTo>
                  <a:pt x="0" y="1321054"/>
                </a:lnTo>
                <a:close/>
              </a:path>
            </a:pathLst>
          </a:cu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84697" y="3038283"/>
            <a:ext cx="2080629" cy="646331"/>
          </a:xfrm>
          <a:prstGeom prst="rect">
            <a:avLst/>
          </a:prstGeom>
          <a:noFill/>
        </p:spPr>
        <p:txBody>
          <a:bodyPr wrap="square" rtlCol="0">
            <a:spAutoFit/>
          </a:bodyPr>
          <a:lstStyle/>
          <a:p>
            <a:pPr algn="ctr"/>
            <a:r>
              <a:rPr lang="zh-CN" altLang="en-US" sz="3600" b="1" dirty="0" smtClean="0"/>
              <a:t>支持条件</a:t>
            </a:r>
            <a:endParaRPr lang="zh-CN" altLang="en-US" sz="3600" b="1" dirty="0"/>
          </a:p>
        </p:txBody>
      </p:sp>
      <p:sp>
        <p:nvSpPr>
          <p:cNvPr id="7" name="正五边形 6"/>
          <p:cNvSpPr/>
          <p:nvPr/>
        </p:nvSpPr>
        <p:spPr>
          <a:xfrm>
            <a:off x="3855502" y="1421232"/>
            <a:ext cx="1211797" cy="1169567"/>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chemeClr val="tx1"/>
                </a:solidFill>
              </a:rPr>
              <a:t>11</a:t>
            </a:r>
            <a:endParaRPr lang="zh-CN" altLang="en-US" sz="4400" b="1" dirty="0">
              <a:solidFill>
                <a:schemeClr val="tx1"/>
              </a:solidFill>
            </a:endParaRPr>
          </a:p>
        </p:txBody>
      </p:sp>
    </p:spTree>
    <p:extLst>
      <p:ext uri="{BB962C8B-B14F-4D97-AF65-F5344CB8AC3E}">
        <p14:creationId xmlns:p14="http://schemas.microsoft.com/office/powerpoint/2010/main" val="346192869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a16="http://schemas.microsoft.com/office/drawing/2014/main" xmlns=""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a16="http://schemas.microsoft.com/office/drawing/2014/main" xmlns=""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97419" y="3919335"/>
            <a:ext cx="2712455" cy="523220"/>
          </a:xfrm>
          <a:prstGeom prst="rect">
            <a:avLst/>
          </a:prstGeom>
          <a:noFill/>
        </p:spPr>
        <p:txBody>
          <a:bodyPr wrap="square" rtlCol="0">
            <a:spAutoFit/>
          </a:bodyPr>
          <a:lstStyle/>
          <a:p>
            <a:pPr algn="ctr"/>
            <a:r>
              <a:rPr lang="zh-CN" altLang="en-US" sz="2800" b="1" dirty="0"/>
              <a:t>计算机系统支持</a:t>
            </a:r>
          </a:p>
        </p:txBody>
      </p:sp>
      <p:sp>
        <p:nvSpPr>
          <p:cNvPr id="15" name="Copyright Notice"/>
          <p:cNvSpPr/>
          <p:nvPr/>
        </p:nvSpPr>
        <p:spPr bwMode="auto">
          <a:xfrm>
            <a:off x="5263004" y="528636"/>
            <a:ext cx="1786882"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支持条件</a:t>
            </a:r>
          </a:p>
        </p:txBody>
      </p:sp>
      <p:sp>
        <p:nvSpPr>
          <p:cNvPr id="9" name="矩形 8"/>
          <p:cNvSpPr/>
          <p:nvPr/>
        </p:nvSpPr>
        <p:spPr>
          <a:xfrm>
            <a:off x="4086225" y="2005405"/>
            <a:ext cx="6096000" cy="3416320"/>
          </a:xfrm>
          <a:prstGeom prst="rect">
            <a:avLst/>
          </a:prstGeom>
        </p:spPr>
        <p:txBody>
          <a:bodyPr>
            <a:spAutoFit/>
          </a:bodyPr>
          <a:lstStyle/>
          <a:p>
            <a:pPr algn="just">
              <a:spcAft>
                <a:spcPts val="0"/>
              </a:spcAft>
            </a:pPr>
            <a:r>
              <a:rPr lang="zh-CN" altLang="zh-CN" sz="3600" kern="100" dirty="0">
                <a:latin typeface="Calibri" panose="020F0502020204030204" pitchFamily="34" charset="0"/>
                <a:cs typeface="宋体" panose="02010600030101010101" pitchFamily="2" charset="-122"/>
              </a:rPr>
              <a:t>服务器建议选用</a:t>
            </a:r>
            <a:r>
              <a:rPr lang="en-US" altLang="zh-CN" sz="3600" kern="100" dirty="0">
                <a:latin typeface="Times New Roman" panose="02020603050405020304" pitchFamily="18" charset="0"/>
                <a:cs typeface="Times New Roman" panose="02020603050405020304" pitchFamily="18" charset="0"/>
              </a:rPr>
              <a:t>Intel CPU,</a:t>
            </a:r>
            <a:r>
              <a:rPr lang="zh-CN" altLang="zh-CN" sz="3600" kern="100" dirty="0">
                <a:latin typeface="Calibri" panose="020F0502020204030204" pitchFamily="34" charset="0"/>
                <a:cs typeface="宋体" panose="02010600030101010101" pitchFamily="2" charset="-122"/>
              </a:rPr>
              <a:t>可以选择</a:t>
            </a:r>
            <a:r>
              <a:rPr lang="en-US" altLang="zh-CN" sz="3600" kern="100" dirty="0">
                <a:latin typeface="Times New Roman" panose="02020603050405020304" pitchFamily="18" charset="0"/>
                <a:cs typeface="Times New Roman" panose="02020603050405020304" pitchFamily="18" charset="0"/>
              </a:rPr>
              <a:t>Windows</a:t>
            </a:r>
            <a:r>
              <a:rPr lang="zh-CN" altLang="zh-CN" sz="3600" kern="100" dirty="0">
                <a:latin typeface="Calibri" panose="020F0502020204030204" pitchFamily="34" charset="0"/>
                <a:cs typeface="宋体" panose="02010600030101010101" pitchFamily="2" charset="-122"/>
              </a:rPr>
              <a:t>或者</a:t>
            </a:r>
            <a:r>
              <a:rPr lang="en-US" altLang="zh-CN" sz="3600" kern="100" dirty="0">
                <a:latin typeface="Times New Roman" panose="02020603050405020304" pitchFamily="18" charset="0"/>
                <a:cs typeface="Times New Roman" panose="02020603050405020304" pitchFamily="18" charset="0"/>
              </a:rPr>
              <a:t>Linux.</a:t>
            </a:r>
            <a:endParaRPr lang="zh-CN" altLang="zh-CN" sz="3600" kern="100" dirty="0">
              <a:latin typeface="Calibri" panose="020F0502020204030204" pitchFamily="34" charset="0"/>
              <a:cs typeface="Times New Roman" panose="02020603050405020304" pitchFamily="18" charset="0"/>
            </a:endParaRPr>
          </a:p>
          <a:p>
            <a:pPr algn="just">
              <a:spcAft>
                <a:spcPts val="0"/>
              </a:spcAft>
            </a:pPr>
            <a:r>
              <a:rPr lang="zh-CN" altLang="zh-CN" sz="3600" kern="100" dirty="0">
                <a:latin typeface="Calibri" panose="020F0502020204030204" pitchFamily="34" charset="0"/>
                <a:cs typeface="宋体" panose="02010600030101010101" pitchFamily="2" charset="-122"/>
              </a:rPr>
              <a:t>开发平台可以选择</a:t>
            </a:r>
            <a:r>
              <a:rPr lang="en-US" altLang="zh-CN" sz="3600" kern="100" dirty="0">
                <a:latin typeface="Times New Roman" panose="02020603050405020304" pitchFamily="18" charset="0"/>
                <a:cs typeface="Times New Roman" panose="02020603050405020304" pitchFamily="18" charset="0"/>
              </a:rPr>
              <a:t>IIS, .NET</a:t>
            </a:r>
            <a:r>
              <a:rPr lang="zh-CN" altLang="zh-CN" sz="3600" kern="100" dirty="0">
                <a:latin typeface="Calibri" panose="020F0502020204030204" pitchFamily="34" charset="0"/>
                <a:cs typeface="宋体" panose="02010600030101010101" pitchFamily="2" charset="-122"/>
              </a:rPr>
              <a:t>或者</a:t>
            </a:r>
            <a:r>
              <a:rPr lang="en-US" altLang="zh-CN" sz="3600" kern="100" dirty="0">
                <a:latin typeface="Times New Roman" panose="02020603050405020304" pitchFamily="18" charset="0"/>
                <a:cs typeface="Times New Roman" panose="02020603050405020304" pitchFamily="18" charset="0"/>
              </a:rPr>
              <a:t>apache, tomcat/</a:t>
            </a:r>
            <a:r>
              <a:rPr lang="en-US" altLang="zh-CN" sz="3600" kern="100" dirty="0" err="1">
                <a:latin typeface="Times New Roman" panose="02020603050405020304" pitchFamily="18" charset="0"/>
                <a:cs typeface="Times New Roman" panose="02020603050405020304" pitchFamily="18" charset="0"/>
              </a:rPr>
              <a:t>jboss</a:t>
            </a:r>
            <a:r>
              <a:rPr lang="zh-CN" altLang="zh-CN" sz="3600" kern="100" dirty="0">
                <a:latin typeface="Calibri" panose="020F0502020204030204" pitchFamily="34" charset="0"/>
                <a:cs typeface="宋体" panose="02010600030101010101" pitchFamily="2" charset="-122"/>
              </a:rPr>
              <a:t>平台</a:t>
            </a:r>
            <a:endParaRPr lang="zh-CN" altLang="zh-CN" sz="3600" kern="100" dirty="0">
              <a:latin typeface="Calibri" panose="020F0502020204030204" pitchFamily="34" charset="0"/>
              <a:cs typeface="Times New Roman" panose="02020603050405020304" pitchFamily="18" charset="0"/>
            </a:endParaRPr>
          </a:p>
          <a:p>
            <a:pPr algn="just">
              <a:spcAft>
                <a:spcPts val="0"/>
              </a:spcAft>
            </a:pPr>
            <a:r>
              <a:rPr lang="zh-CN" altLang="zh-CN" sz="3600" kern="100" dirty="0">
                <a:latin typeface="Calibri" panose="020F0502020204030204" pitchFamily="34" charset="0"/>
                <a:cs typeface="宋体" panose="02010600030101010101" pitchFamily="2" charset="-122"/>
              </a:rPr>
              <a:t>需求工程中软件运行环境为统一为Windows 7</a:t>
            </a:r>
            <a:endParaRPr lang="zh-CN" altLang="zh-CN" sz="36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6678352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五边形 1"/>
          <p:cNvSpPr/>
          <p:nvPr/>
        </p:nvSpPr>
        <p:spPr>
          <a:xfrm flipV="1">
            <a:off x="-506546" y="-377370"/>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正五边形 2"/>
          <p:cNvSpPr/>
          <p:nvPr/>
        </p:nvSpPr>
        <p:spPr>
          <a:xfrm flipV="1">
            <a:off x="0" y="-377370"/>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正五边形 3"/>
          <p:cNvSpPr/>
          <p:nvPr/>
        </p:nvSpPr>
        <p:spPr>
          <a:xfrm flipV="1">
            <a:off x="1137192" y="-130627"/>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正五边形 4"/>
          <p:cNvSpPr/>
          <p:nvPr/>
        </p:nvSpPr>
        <p:spPr>
          <a:xfrm flipV="1">
            <a:off x="1514565" y="-341083"/>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正五边形 5"/>
          <p:cNvSpPr/>
          <p:nvPr/>
        </p:nvSpPr>
        <p:spPr>
          <a:xfrm flipV="1">
            <a:off x="4225819" y="-478744"/>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正五边形 6"/>
          <p:cNvSpPr/>
          <p:nvPr/>
        </p:nvSpPr>
        <p:spPr>
          <a:xfrm flipV="1">
            <a:off x="2838256" y="-377370"/>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正五边形 7"/>
          <p:cNvSpPr/>
          <p:nvPr/>
        </p:nvSpPr>
        <p:spPr>
          <a:xfrm flipV="1">
            <a:off x="3786047" y="-558345"/>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正五边形 8"/>
          <p:cNvSpPr/>
          <p:nvPr/>
        </p:nvSpPr>
        <p:spPr>
          <a:xfrm>
            <a:off x="6609591" y="5919787"/>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正五边形 9"/>
          <p:cNvSpPr/>
          <p:nvPr/>
        </p:nvSpPr>
        <p:spPr>
          <a:xfrm>
            <a:off x="6169819" y="5840186"/>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正五边形 10"/>
          <p:cNvSpPr/>
          <p:nvPr/>
        </p:nvSpPr>
        <p:spPr>
          <a:xfrm>
            <a:off x="7735592" y="5622835"/>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正五边形 11"/>
          <p:cNvSpPr/>
          <p:nvPr/>
        </p:nvSpPr>
        <p:spPr>
          <a:xfrm>
            <a:off x="7295820" y="5543234"/>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正五边形 12"/>
          <p:cNvSpPr/>
          <p:nvPr/>
        </p:nvSpPr>
        <p:spPr>
          <a:xfrm>
            <a:off x="9256973" y="5999388"/>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正五边形 13"/>
          <p:cNvSpPr/>
          <p:nvPr/>
        </p:nvSpPr>
        <p:spPr>
          <a:xfrm>
            <a:off x="8817201" y="5919787"/>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正五边形 14"/>
          <p:cNvSpPr/>
          <p:nvPr/>
        </p:nvSpPr>
        <p:spPr>
          <a:xfrm>
            <a:off x="10585039" y="6573338"/>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正五边形 15"/>
          <p:cNvSpPr/>
          <p:nvPr/>
        </p:nvSpPr>
        <p:spPr>
          <a:xfrm>
            <a:off x="10145267" y="6493737"/>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正五边形 16"/>
          <p:cNvSpPr/>
          <p:nvPr/>
        </p:nvSpPr>
        <p:spPr>
          <a:xfrm>
            <a:off x="5318745" y="6287588"/>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正五边形 17"/>
          <p:cNvSpPr/>
          <p:nvPr/>
        </p:nvSpPr>
        <p:spPr>
          <a:xfrm>
            <a:off x="4878973" y="6207987"/>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flipV="1">
            <a:off x="773137" y="3458980"/>
            <a:ext cx="10875146" cy="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773137" y="1553029"/>
            <a:ext cx="1948759" cy="4446359"/>
            <a:chOff x="8064910" y="1553029"/>
            <a:chExt cx="1948759" cy="4446359"/>
          </a:xfrm>
        </p:grpSpPr>
        <p:grpSp>
          <p:nvGrpSpPr>
            <p:cNvPr id="27" name="组合 26"/>
            <p:cNvGrpSpPr/>
            <p:nvPr/>
          </p:nvGrpSpPr>
          <p:grpSpPr>
            <a:xfrm>
              <a:off x="8064910" y="1553029"/>
              <a:ext cx="1941685" cy="3359648"/>
              <a:chOff x="8249548" y="1553029"/>
              <a:chExt cx="1941685" cy="3359648"/>
            </a:xfrm>
          </p:grpSpPr>
          <p:sp>
            <p:nvSpPr>
              <p:cNvPr id="24" name="泪滴形 23"/>
              <p:cNvSpPr/>
              <p:nvPr/>
            </p:nvSpPr>
            <p:spPr>
              <a:xfrm rot="8100000">
                <a:off x="8578920" y="1569061"/>
                <a:ext cx="1282942" cy="1302949"/>
              </a:xfrm>
              <a:prstGeom prst="teardrop">
                <a:avLst>
                  <a:gd name="adj" fmla="val 110366"/>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椭圆 20"/>
              <p:cNvSpPr/>
              <p:nvPr/>
            </p:nvSpPr>
            <p:spPr>
              <a:xfrm>
                <a:off x="8582886" y="1553029"/>
                <a:ext cx="1289155" cy="128915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40214" y="1887624"/>
                <a:ext cx="574500" cy="619964"/>
              </a:xfrm>
              <a:prstGeom prst="rect">
                <a:avLst/>
              </a:prstGeom>
            </p:spPr>
          </p:pic>
          <p:sp>
            <p:nvSpPr>
              <p:cNvPr id="23" name="圆角矩形 22"/>
              <p:cNvSpPr/>
              <p:nvPr/>
            </p:nvSpPr>
            <p:spPr>
              <a:xfrm>
                <a:off x="8249548" y="3909914"/>
                <a:ext cx="1941685" cy="1002763"/>
              </a:xfrm>
              <a:prstGeom prst="roundRect">
                <a:avLst>
                  <a:gd name="adj" fmla="val 19971"/>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800" b="1" dirty="0">
                    <a:solidFill>
                      <a:schemeClr val="tx1"/>
                    </a:solidFill>
                    <a:latin typeface="微软雅黑" panose="020B0503020204020204" pitchFamily="34" charset="-122"/>
                    <a:ea typeface="微软雅黑" panose="020B0503020204020204" pitchFamily="34" charset="-122"/>
                  </a:rPr>
                  <a:t>陈安侍</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26" name="椭圆 25"/>
              <p:cNvSpPr/>
              <p:nvPr/>
            </p:nvSpPr>
            <p:spPr>
              <a:xfrm>
                <a:off x="9025096" y="3256613"/>
                <a:ext cx="404735" cy="4047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grpSp>
        <p:sp>
          <p:nvSpPr>
            <p:cNvPr id="28" name="圆角矩形 27"/>
            <p:cNvSpPr/>
            <p:nvPr/>
          </p:nvSpPr>
          <p:spPr>
            <a:xfrm>
              <a:off x="8071984" y="4996625"/>
              <a:ext cx="1941685" cy="1002763"/>
            </a:xfrm>
            <a:prstGeom prst="roundRect">
              <a:avLst>
                <a:gd name="adj" fmla="val 19971"/>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smtClean="0">
                  <a:solidFill>
                    <a:schemeClr val="tx1"/>
                  </a:solidFill>
                  <a:latin typeface="微软雅黑" panose="020B0503020204020204" pitchFamily="34" charset="-122"/>
                  <a:ea typeface="微软雅黑" panose="020B0503020204020204" pitchFamily="34" charset="-122"/>
                </a:rPr>
                <a:t>85.00</a:t>
              </a:r>
              <a:endParaRPr lang="zh-CN" altLang="en-US" sz="2800" dirty="0">
                <a:solidFill>
                  <a:schemeClr val="tx1"/>
                </a:solidFill>
                <a:latin typeface="微软雅黑" panose="020B0503020204020204" pitchFamily="34" charset="-122"/>
                <a:ea typeface="微软雅黑" panose="020B0503020204020204" pitchFamily="34" charset="-122"/>
              </a:endParaRPr>
            </a:p>
          </p:txBody>
        </p:sp>
      </p:grpSp>
      <p:grpSp>
        <p:nvGrpSpPr>
          <p:cNvPr id="30" name="组合 29"/>
          <p:cNvGrpSpPr/>
          <p:nvPr/>
        </p:nvGrpSpPr>
        <p:grpSpPr>
          <a:xfrm>
            <a:off x="2989659" y="1553029"/>
            <a:ext cx="1948759" cy="4446359"/>
            <a:chOff x="8064910" y="1553029"/>
            <a:chExt cx="1948759" cy="4446359"/>
          </a:xfrm>
        </p:grpSpPr>
        <p:grpSp>
          <p:nvGrpSpPr>
            <p:cNvPr id="31" name="组合 30"/>
            <p:cNvGrpSpPr/>
            <p:nvPr/>
          </p:nvGrpSpPr>
          <p:grpSpPr>
            <a:xfrm>
              <a:off x="8064910" y="1553029"/>
              <a:ext cx="1941685" cy="3359648"/>
              <a:chOff x="8249548" y="1553029"/>
              <a:chExt cx="1941685" cy="3359648"/>
            </a:xfrm>
          </p:grpSpPr>
          <p:sp>
            <p:nvSpPr>
              <p:cNvPr id="33" name="泪滴形 32"/>
              <p:cNvSpPr/>
              <p:nvPr/>
            </p:nvSpPr>
            <p:spPr>
              <a:xfrm rot="8100000">
                <a:off x="8578920" y="1569061"/>
                <a:ext cx="1282942" cy="1302949"/>
              </a:xfrm>
              <a:prstGeom prst="teardrop">
                <a:avLst>
                  <a:gd name="adj" fmla="val 110366"/>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4" name="椭圆 33"/>
              <p:cNvSpPr/>
              <p:nvPr/>
            </p:nvSpPr>
            <p:spPr>
              <a:xfrm>
                <a:off x="8582886" y="1553029"/>
                <a:ext cx="1289155" cy="128915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pic>
            <p:nvPicPr>
              <p:cNvPr id="35" name="图片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40214" y="1887624"/>
                <a:ext cx="574500" cy="619964"/>
              </a:xfrm>
              <a:prstGeom prst="rect">
                <a:avLst/>
              </a:prstGeom>
            </p:spPr>
          </p:pic>
          <p:sp>
            <p:nvSpPr>
              <p:cNvPr id="36" name="圆角矩形 35"/>
              <p:cNvSpPr/>
              <p:nvPr/>
            </p:nvSpPr>
            <p:spPr>
              <a:xfrm>
                <a:off x="8249548" y="3909914"/>
                <a:ext cx="1941685" cy="1002763"/>
              </a:xfrm>
              <a:prstGeom prst="roundRect">
                <a:avLst>
                  <a:gd name="adj" fmla="val 19971"/>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800" b="1" dirty="0" smtClean="0">
                    <a:solidFill>
                      <a:schemeClr val="tx1"/>
                    </a:solidFill>
                    <a:latin typeface="微软雅黑" panose="020B0503020204020204" pitchFamily="34" charset="-122"/>
                    <a:ea typeface="微软雅黑" panose="020B0503020204020204" pitchFamily="34" charset="-122"/>
                  </a:rPr>
                  <a:t>杨溢</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37" name="椭圆 36"/>
              <p:cNvSpPr/>
              <p:nvPr/>
            </p:nvSpPr>
            <p:spPr>
              <a:xfrm>
                <a:off x="9025096" y="3256613"/>
                <a:ext cx="404735" cy="4047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grpSp>
        <p:sp>
          <p:nvSpPr>
            <p:cNvPr id="32" name="圆角矩形 31"/>
            <p:cNvSpPr/>
            <p:nvPr/>
          </p:nvSpPr>
          <p:spPr>
            <a:xfrm>
              <a:off x="8071984" y="4996625"/>
              <a:ext cx="1941685" cy="1002763"/>
            </a:xfrm>
            <a:prstGeom prst="roundRect">
              <a:avLst>
                <a:gd name="adj" fmla="val 19971"/>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smtClean="0">
                  <a:solidFill>
                    <a:schemeClr val="tx1"/>
                  </a:solidFill>
                  <a:latin typeface="微软雅黑" panose="020B0503020204020204" pitchFamily="34" charset="-122"/>
                  <a:ea typeface="微软雅黑" panose="020B0503020204020204" pitchFamily="34" charset="-122"/>
                </a:rPr>
                <a:t>82.33</a:t>
              </a:r>
              <a:endParaRPr lang="zh-CN" altLang="en-US" sz="2800" dirty="0">
                <a:solidFill>
                  <a:schemeClr val="tx1"/>
                </a:solidFill>
                <a:latin typeface="微软雅黑" panose="020B0503020204020204" pitchFamily="34" charset="-122"/>
                <a:ea typeface="微软雅黑" panose="020B0503020204020204" pitchFamily="34" charset="-122"/>
              </a:endParaRPr>
            </a:p>
          </p:txBody>
        </p:sp>
      </p:grpSp>
      <p:grpSp>
        <p:nvGrpSpPr>
          <p:cNvPr id="38" name="组合 37"/>
          <p:cNvGrpSpPr/>
          <p:nvPr/>
        </p:nvGrpSpPr>
        <p:grpSpPr>
          <a:xfrm>
            <a:off x="5236330" y="1553029"/>
            <a:ext cx="1948759" cy="4446359"/>
            <a:chOff x="8064910" y="1553029"/>
            <a:chExt cx="1948759" cy="4446359"/>
          </a:xfrm>
        </p:grpSpPr>
        <p:grpSp>
          <p:nvGrpSpPr>
            <p:cNvPr id="39" name="组合 38"/>
            <p:cNvGrpSpPr/>
            <p:nvPr/>
          </p:nvGrpSpPr>
          <p:grpSpPr>
            <a:xfrm>
              <a:off x="8064910" y="1553029"/>
              <a:ext cx="1941685" cy="3359648"/>
              <a:chOff x="8249548" y="1553029"/>
              <a:chExt cx="1941685" cy="3359648"/>
            </a:xfrm>
          </p:grpSpPr>
          <p:sp>
            <p:nvSpPr>
              <p:cNvPr id="41" name="泪滴形 40"/>
              <p:cNvSpPr/>
              <p:nvPr/>
            </p:nvSpPr>
            <p:spPr>
              <a:xfrm rot="8100000">
                <a:off x="8578920" y="1569061"/>
                <a:ext cx="1282942" cy="1302949"/>
              </a:xfrm>
              <a:prstGeom prst="teardrop">
                <a:avLst>
                  <a:gd name="adj" fmla="val 110366"/>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2" name="椭圆 41"/>
              <p:cNvSpPr/>
              <p:nvPr/>
            </p:nvSpPr>
            <p:spPr>
              <a:xfrm>
                <a:off x="8582886" y="1553029"/>
                <a:ext cx="1289155" cy="128915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pic>
            <p:nvPicPr>
              <p:cNvPr id="43" name="图片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40214" y="1887624"/>
                <a:ext cx="574500" cy="619964"/>
              </a:xfrm>
              <a:prstGeom prst="rect">
                <a:avLst/>
              </a:prstGeom>
            </p:spPr>
          </p:pic>
          <p:sp>
            <p:nvSpPr>
              <p:cNvPr id="44" name="圆角矩形 43"/>
              <p:cNvSpPr/>
              <p:nvPr/>
            </p:nvSpPr>
            <p:spPr>
              <a:xfrm>
                <a:off x="8249548" y="3909914"/>
                <a:ext cx="1941685" cy="1002763"/>
              </a:xfrm>
              <a:prstGeom prst="roundRect">
                <a:avLst>
                  <a:gd name="adj" fmla="val 19971"/>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800" b="1" dirty="0">
                    <a:solidFill>
                      <a:schemeClr val="tx1"/>
                    </a:solidFill>
                    <a:latin typeface="微软雅黑" panose="020B0503020204020204" pitchFamily="34" charset="-122"/>
                    <a:ea typeface="微软雅黑" panose="020B0503020204020204" pitchFamily="34" charset="-122"/>
                  </a:rPr>
                  <a:t>严翔宇</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45" name="椭圆 44"/>
              <p:cNvSpPr/>
              <p:nvPr/>
            </p:nvSpPr>
            <p:spPr>
              <a:xfrm>
                <a:off x="9025096" y="3256613"/>
                <a:ext cx="404735" cy="4047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grpSp>
        <p:sp>
          <p:nvSpPr>
            <p:cNvPr id="40" name="圆角矩形 39"/>
            <p:cNvSpPr/>
            <p:nvPr/>
          </p:nvSpPr>
          <p:spPr>
            <a:xfrm>
              <a:off x="8071984" y="4996625"/>
              <a:ext cx="1941685" cy="1002763"/>
            </a:xfrm>
            <a:prstGeom prst="roundRect">
              <a:avLst>
                <a:gd name="adj" fmla="val 19971"/>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smtClean="0">
                  <a:solidFill>
                    <a:schemeClr val="tx1"/>
                  </a:solidFill>
                  <a:latin typeface="微软雅黑" panose="020B0503020204020204" pitchFamily="34" charset="-122"/>
                  <a:ea typeface="微软雅黑" panose="020B0503020204020204" pitchFamily="34" charset="-122"/>
                </a:rPr>
                <a:t>78.67</a:t>
              </a:r>
              <a:endParaRPr lang="zh-CN" altLang="en-US" sz="2800" dirty="0">
                <a:solidFill>
                  <a:schemeClr val="tx1"/>
                </a:solidFill>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7493510" y="1553029"/>
            <a:ext cx="1948759" cy="4446359"/>
            <a:chOff x="8064910" y="1553029"/>
            <a:chExt cx="1948759" cy="4446359"/>
          </a:xfrm>
        </p:grpSpPr>
        <p:grpSp>
          <p:nvGrpSpPr>
            <p:cNvPr id="47" name="组合 46"/>
            <p:cNvGrpSpPr/>
            <p:nvPr/>
          </p:nvGrpSpPr>
          <p:grpSpPr>
            <a:xfrm>
              <a:off x="8064910" y="1553029"/>
              <a:ext cx="1941685" cy="3359648"/>
              <a:chOff x="8249548" y="1553029"/>
              <a:chExt cx="1941685" cy="3359648"/>
            </a:xfrm>
          </p:grpSpPr>
          <p:sp>
            <p:nvSpPr>
              <p:cNvPr id="49" name="泪滴形 48"/>
              <p:cNvSpPr/>
              <p:nvPr/>
            </p:nvSpPr>
            <p:spPr>
              <a:xfrm rot="8100000">
                <a:off x="8578920" y="1569061"/>
                <a:ext cx="1282942" cy="1302949"/>
              </a:xfrm>
              <a:prstGeom prst="teardrop">
                <a:avLst>
                  <a:gd name="adj" fmla="val 110366"/>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0" name="椭圆 49"/>
              <p:cNvSpPr/>
              <p:nvPr/>
            </p:nvSpPr>
            <p:spPr>
              <a:xfrm>
                <a:off x="8582886" y="1553029"/>
                <a:ext cx="1289155" cy="128915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pic>
            <p:nvPicPr>
              <p:cNvPr id="51" name="图片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40214" y="1887624"/>
                <a:ext cx="574500" cy="619964"/>
              </a:xfrm>
              <a:prstGeom prst="rect">
                <a:avLst/>
              </a:prstGeom>
            </p:spPr>
          </p:pic>
          <p:sp>
            <p:nvSpPr>
              <p:cNvPr id="52" name="圆角矩形 51"/>
              <p:cNvSpPr/>
              <p:nvPr/>
            </p:nvSpPr>
            <p:spPr>
              <a:xfrm>
                <a:off x="8249548" y="3909914"/>
                <a:ext cx="1941685" cy="1002763"/>
              </a:xfrm>
              <a:prstGeom prst="roundRect">
                <a:avLst>
                  <a:gd name="adj" fmla="val 19971"/>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800" b="1" dirty="0" smtClean="0">
                    <a:solidFill>
                      <a:schemeClr val="tx1"/>
                    </a:solidFill>
                    <a:latin typeface="微软雅黑" panose="020B0503020204020204" pitchFamily="34" charset="-122"/>
                    <a:ea typeface="微软雅黑" panose="020B0503020204020204" pitchFamily="34" charset="-122"/>
                  </a:rPr>
                  <a:t>陈俊杉</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53" name="椭圆 52"/>
              <p:cNvSpPr/>
              <p:nvPr/>
            </p:nvSpPr>
            <p:spPr>
              <a:xfrm>
                <a:off x="9025096" y="3256613"/>
                <a:ext cx="404735" cy="4047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grpSp>
        <p:sp>
          <p:nvSpPr>
            <p:cNvPr id="48" name="圆角矩形 47"/>
            <p:cNvSpPr/>
            <p:nvPr/>
          </p:nvSpPr>
          <p:spPr>
            <a:xfrm>
              <a:off x="8071984" y="4996625"/>
              <a:ext cx="1941685" cy="1002763"/>
            </a:xfrm>
            <a:prstGeom prst="roundRect">
              <a:avLst>
                <a:gd name="adj" fmla="val 19971"/>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smtClean="0">
                  <a:solidFill>
                    <a:schemeClr val="tx1"/>
                  </a:solidFill>
                  <a:latin typeface="微软雅黑" panose="020B0503020204020204" pitchFamily="34" charset="-122"/>
                  <a:ea typeface="微软雅黑" panose="020B0503020204020204" pitchFamily="34" charset="-122"/>
                </a:rPr>
                <a:t>84.33</a:t>
              </a:r>
              <a:endParaRPr lang="zh-CN" altLang="en-US" sz="2800" dirty="0">
                <a:solidFill>
                  <a:schemeClr val="tx1"/>
                </a:solidFill>
                <a:latin typeface="微软雅黑" panose="020B0503020204020204" pitchFamily="34" charset="-122"/>
                <a:ea typeface="微软雅黑" panose="020B0503020204020204" pitchFamily="34" charset="-122"/>
              </a:endParaRPr>
            </a:p>
          </p:txBody>
        </p:sp>
      </p:grpSp>
      <p:grpSp>
        <p:nvGrpSpPr>
          <p:cNvPr id="54" name="组合 53"/>
          <p:cNvGrpSpPr/>
          <p:nvPr/>
        </p:nvGrpSpPr>
        <p:grpSpPr>
          <a:xfrm>
            <a:off x="9753399" y="1553029"/>
            <a:ext cx="1948759" cy="4446359"/>
            <a:chOff x="8064910" y="1553029"/>
            <a:chExt cx="1948759" cy="4446359"/>
          </a:xfrm>
        </p:grpSpPr>
        <p:grpSp>
          <p:nvGrpSpPr>
            <p:cNvPr id="55" name="组合 54"/>
            <p:cNvGrpSpPr/>
            <p:nvPr/>
          </p:nvGrpSpPr>
          <p:grpSpPr>
            <a:xfrm>
              <a:off x="8064910" y="1553029"/>
              <a:ext cx="1941685" cy="3359648"/>
              <a:chOff x="8249548" y="1553029"/>
              <a:chExt cx="1941685" cy="3359648"/>
            </a:xfrm>
          </p:grpSpPr>
          <p:sp>
            <p:nvSpPr>
              <p:cNvPr id="57" name="泪滴形 56"/>
              <p:cNvSpPr/>
              <p:nvPr/>
            </p:nvSpPr>
            <p:spPr>
              <a:xfrm rot="8100000">
                <a:off x="8578920" y="1569061"/>
                <a:ext cx="1282942" cy="1302949"/>
              </a:xfrm>
              <a:prstGeom prst="teardrop">
                <a:avLst>
                  <a:gd name="adj" fmla="val 110366"/>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8" name="椭圆 57"/>
              <p:cNvSpPr/>
              <p:nvPr/>
            </p:nvSpPr>
            <p:spPr>
              <a:xfrm>
                <a:off x="8582886" y="1553029"/>
                <a:ext cx="1289155" cy="128915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pic>
            <p:nvPicPr>
              <p:cNvPr id="59" name="图片 5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40214" y="1887624"/>
                <a:ext cx="574500" cy="619964"/>
              </a:xfrm>
              <a:prstGeom prst="rect">
                <a:avLst/>
              </a:prstGeom>
            </p:spPr>
          </p:pic>
          <p:sp>
            <p:nvSpPr>
              <p:cNvPr id="60" name="圆角矩形 59"/>
              <p:cNvSpPr/>
              <p:nvPr/>
            </p:nvSpPr>
            <p:spPr>
              <a:xfrm>
                <a:off x="8249548" y="3909914"/>
                <a:ext cx="1941685" cy="1002763"/>
              </a:xfrm>
              <a:prstGeom prst="roundRect">
                <a:avLst>
                  <a:gd name="adj" fmla="val 19971"/>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800" b="1" dirty="0">
                    <a:solidFill>
                      <a:schemeClr val="tx1"/>
                    </a:solidFill>
                    <a:latin typeface="微软雅黑" panose="020B0503020204020204" pitchFamily="34" charset="-122"/>
                    <a:ea typeface="微软雅黑" panose="020B0503020204020204" pitchFamily="34" charset="-122"/>
                  </a:rPr>
                  <a:t>陈维</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61" name="椭圆 60"/>
              <p:cNvSpPr/>
              <p:nvPr/>
            </p:nvSpPr>
            <p:spPr>
              <a:xfrm>
                <a:off x="9025096" y="3256613"/>
                <a:ext cx="404735" cy="4047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grpSp>
        <p:sp>
          <p:nvSpPr>
            <p:cNvPr id="56" name="圆角矩形 55"/>
            <p:cNvSpPr/>
            <p:nvPr/>
          </p:nvSpPr>
          <p:spPr>
            <a:xfrm>
              <a:off x="8071984" y="4996625"/>
              <a:ext cx="1941685" cy="1002763"/>
            </a:xfrm>
            <a:prstGeom prst="roundRect">
              <a:avLst>
                <a:gd name="adj" fmla="val 19971"/>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smtClean="0">
                  <a:solidFill>
                    <a:schemeClr val="tx1"/>
                  </a:solidFill>
                  <a:latin typeface="微软雅黑" panose="020B0503020204020204" pitchFamily="34" charset="-122"/>
                  <a:ea typeface="微软雅黑" panose="020B0503020204020204" pitchFamily="34" charset="-122"/>
                </a:rPr>
                <a:t>83.83</a:t>
              </a:r>
              <a:endParaRPr lang="zh-CN" altLang="en-US" sz="2800" dirty="0">
                <a:solidFill>
                  <a:schemeClr val="tx1"/>
                </a:solidFill>
                <a:latin typeface="微软雅黑" panose="020B0503020204020204" pitchFamily="34" charset="-122"/>
                <a:ea typeface="微软雅黑" panose="020B0503020204020204" pitchFamily="34" charset="-122"/>
              </a:endParaRPr>
            </a:p>
          </p:txBody>
        </p:sp>
      </p:grpSp>
      <p:sp>
        <p:nvSpPr>
          <p:cNvPr id="62" name="TextBox 61"/>
          <p:cNvSpPr txBox="1"/>
          <p:nvPr/>
        </p:nvSpPr>
        <p:spPr>
          <a:xfrm>
            <a:off x="550506" y="283483"/>
            <a:ext cx="3417069" cy="584775"/>
          </a:xfrm>
          <a:prstGeom prst="rect">
            <a:avLst/>
          </a:prstGeom>
          <a:noFill/>
        </p:spPr>
        <p:txBody>
          <a:bodyPr wrap="square" rtlCol="0">
            <a:spAutoFit/>
          </a:bodyPr>
          <a:lstStyle/>
          <a:p>
            <a:r>
              <a:rPr lang="zh-CN" altLang="en-US" sz="3200" b="1" dirty="0" smtClean="0">
                <a:solidFill>
                  <a:schemeClr val="bg1"/>
                </a:solidFill>
                <a:latin typeface="华文仿宋" pitchFamily="2" charset="-122"/>
                <a:ea typeface="华文仿宋" pitchFamily="2" charset="-122"/>
              </a:rPr>
              <a:t>成员绩效</a:t>
            </a:r>
            <a:endParaRPr lang="zh-CN" altLang="en-US" sz="3200" b="1" dirty="0">
              <a:solidFill>
                <a:schemeClr val="bg1"/>
              </a:solidFill>
              <a:latin typeface="华文仿宋" pitchFamily="2" charset="-122"/>
              <a:ea typeface="华文仿宋" pitchFamily="2" charset="-122"/>
            </a:endParaRPr>
          </a:p>
        </p:txBody>
      </p:sp>
    </p:spTree>
    <p:extLst>
      <p:ext uri="{BB962C8B-B14F-4D97-AF65-F5344CB8AC3E}">
        <p14:creationId xmlns:p14="http://schemas.microsoft.com/office/powerpoint/2010/main" val="25934581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五边形 9"/>
          <p:cNvSpPr/>
          <p:nvPr/>
        </p:nvSpPr>
        <p:spPr>
          <a:xfrm flipV="1">
            <a:off x="-506546" y="-377370"/>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正五边形 10"/>
          <p:cNvSpPr/>
          <p:nvPr/>
        </p:nvSpPr>
        <p:spPr>
          <a:xfrm flipV="1">
            <a:off x="0" y="-377370"/>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正五边形 12"/>
          <p:cNvSpPr/>
          <p:nvPr/>
        </p:nvSpPr>
        <p:spPr>
          <a:xfrm flipV="1">
            <a:off x="1137192" y="-130627"/>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正五边形 13"/>
          <p:cNvSpPr/>
          <p:nvPr/>
        </p:nvSpPr>
        <p:spPr>
          <a:xfrm flipV="1">
            <a:off x="1514565" y="-341083"/>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正五边形 15"/>
          <p:cNvSpPr/>
          <p:nvPr/>
        </p:nvSpPr>
        <p:spPr>
          <a:xfrm flipV="1">
            <a:off x="4225819" y="-478744"/>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正五边形 16"/>
          <p:cNvSpPr/>
          <p:nvPr/>
        </p:nvSpPr>
        <p:spPr>
          <a:xfrm flipV="1">
            <a:off x="2838256" y="-377370"/>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正五边形 18"/>
          <p:cNvSpPr/>
          <p:nvPr/>
        </p:nvSpPr>
        <p:spPr>
          <a:xfrm flipV="1">
            <a:off x="3786047" y="-558345"/>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正五边形 26"/>
          <p:cNvSpPr/>
          <p:nvPr/>
        </p:nvSpPr>
        <p:spPr>
          <a:xfrm>
            <a:off x="6609591" y="5919787"/>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正五边形 27"/>
          <p:cNvSpPr/>
          <p:nvPr/>
        </p:nvSpPr>
        <p:spPr>
          <a:xfrm>
            <a:off x="6169819" y="5840186"/>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正五边形 28"/>
          <p:cNvSpPr/>
          <p:nvPr/>
        </p:nvSpPr>
        <p:spPr>
          <a:xfrm>
            <a:off x="7735592" y="5622835"/>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正五边形 29"/>
          <p:cNvSpPr/>
          <p:nvPr/>
        </p:nvSpPr>
        <p:spPr>
          <a:xfrm>
            <a:off x="7295820" y="5543234"/>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正五边形 30"/>
          <p:cNvSpPr/>
          <p:nvPr/>
        </p:nvSpPr>
        <p:spPr>
          <a:xfrm>
            <a:off x="9256973" y="5999388"/>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正五边形 31"/>
          <p:cNvSpPr/>
          <p:nvPr/>
        </p:nvSpPr>
        <p:spPr>
          <a:xfrm>
            <a:off x="8817201" y="5919787"/>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正五边形 32"/>
          <p:cNvSpPr/>
          <p:nvPr/>
        </p:nvSpPr>
        <p:spPr>
          <a:xfrm>
            <a:off x="10585039" y="6573338"/>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正五边形 33"/>
          <p:cNvSpPr/>
          <p:nvPr/>
        </p:nvSpPr>
        <p:spPr>
          <a:xfrm>
            <a:off x="10145267" y="6493737"/>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正五边形 34"/>
          <p:cNvSpPr/>
          <p:nvPr/>
        </p:nvSpPr>
        <p:spPr>
          <a:xfrm>
            <a:off x="5318745" y="6287588"/>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正五边形 35"/>
          <p:cNvSpPr/>
          <p:nvPr/>
        </p:nvSpPr>
        <p:spPr>
          <a:xfrm>
            <a:off x="4878973" y="6207987"/>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a:off x="2786967" y="2012997"/>
            <a:ext cx="7111843" cy="685800"/>
          </a:xfrm>
          <a:prstGeom prst="triangle">
            <a:avLst/>
          </a:prstGeom>
          <a:solidFill>
            <a:schemeClr val="tx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p:nvPr/>
        </p:nvSpPr>
        <p:spPr>
          <a:xfrm flipV="1">
            <a:off x="2786967" y="4110492"/>
            <a:ext cx="7111843" cy="685800"/>
          </a:xfrm>
          <a:prstGeom prst="triangle">
            <a:avLst/>
          </a:prstGeom>
          <a:solidFill>
            <a:schemeClr val="tx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Copyright Notice"/>
          <p:cNvSpPr/>
          <p:nvPr/>
        </p:nvSpPr>
        <p:spPr bwMode="auto">
          <a:xfrm>
            <a:off x="3135651" y="2842286"/>
            <a:ext cx="5920706" cy="1173428"/>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200" b="1" cap="small" dirty="0">
                <a:solidFill>
                  <a:schemeClr val="tx1"/>
                </a:solidFill>
                <a:latin typeface="微软雅黑" pitchFamily="34" charset="-122"/>
                <a:ea typeface="微软雅黑" pitchFamily="34" charset="-122"/>
              </a:rPr>
              <a:t>THANK YOU</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饼形 7">
            <a:extLst>
              <a:ext uri="{FF2B5EF4-FFF2-40B4-BE49-F238E27FC236}">
                <a16:creationId xmlns:a16="http://schemas.microsoft.com/office/drawing/2014/main" xmlns="" id="{C19381C4-2277-4636-9B87-A7D0E4B4402D}"/>
              </a:ext>
            </a:extLst>
          </p:cNvPr>
          <p:cNvSpPr/>
          <p:nvPr/>
        </p:nvSpPr>
        <p:spPr>
          <a:xfrm rot="5400000">
            <a:off x="3364787" y="4189822"/>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pyright Notice"/>
          <p:cNvSpPr/>
          <p:nvPr/>
        </p:nvSpPr>
        <p:spPr bwMode="auto">
          <a:xfrm>
            <a:off x="4381825" y="600074"/>
            <a:ext cx="3428357"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可行性分析的前提</a:t>
            </a:r>
          </a:p>
        </p:txBody>
      </p:sp>
      <p:sp>
        <p:nvSpPr>
          <p:cNvPr id="25" name="文本框 24">
            <a:extLst>
              <a:ext uri="{FF2B5EF4-FFF2-40B4-BE49-F238E27FC236}">
                <a16:creationId xmlns:a16="http://schemas.microsoft.com/office/drawing/2014/main" xmlns="" id="{0FFD5C76-03E9-4D24-A534-7E75BF1C5508}"/>
              </a:ext>
            </a:extLst>
          </p:cNvPr>
          <p:cNvSpPr txBox="1"/>
          <p:nvPr/>
        </p:nvSpPr>
        <p:spPr>
          <a:xfrm>
            <a:off x="4492760" y="5303819"/>
            <a:ext cx="3206480" cy="954107"/>
          </a:xfrm>
          <a:prstGeom prst="rect">
            <a:avLst/>
          </a:prstGeom>
          <a:noFill/>
        </p:spPr>
        <p:txBody>
          <a:bodyPr wrap="square" rtlCol="0">
            <a:spAutoFit/>
          </a:bodyPr>
          <a:lstStyle/>
          <a:p>
            <a:pPr algn="ctr"/>
            <a:r>
              <a:rPr lang="zh-CN" altLang="en-US" sz="2800" b="1" dirty="0">
                <a:latin typeface="微软雅黑" panose="020B0503020204020204" pitchFamily="34" charset="-122"/>
                <a:ea typeface="微软雅黑" panose="020B0503020204020204" pitchFamily="34" charset="-122"/>
              </a:rPr>
              <a:t>项目的环境，条件，假设，限制</a:t>
            </a:r>
            <a:endParaRPr lang="zh-SG" altLang="en-US" sz="2800" b="1" dirty="0">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xmlns="" id="{5E9D8FC7-6879-4552-9E61-8C6F7A03960A}"/>
              </a:ext>
            </a:extLst>
          </p:cNvPr>
          <p:cNvSpPr txBox="1"/>
          <p:nvPr/>
        </p:nvSpPr>
        <p:spPr>
          <a:xfrm>
            <a:off x="1261548" y="1655731"/>
            <a:ext cx="9668901" cy="2308324"/>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环境</a:t>
            </a:r>
          </a:p>
          <a:p>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该</a:t>
            </a:r>
            <a:r>
              <a:rPr lang="zh-CN" altLang="en-US" dirty="0">
                <a:latin typeface="微软雅黑" panose="020B0503020204020204" pitchFamily="34" charset="-122"/>
                <a:ea typeface="微软雅黑" panose="020B0503020204020204" pitchFamily="34" charset="-122"/>
              </a:rPr>
              <a:t>网站作为课堂教学之外的一个辅助手段，为软件工程课程的师生提供了一个交流的窗口，同时也是授课老师发布信息的平台，以及教学资源的有效载体，具有信息发布实时，疑惑解答专业，课程介绍全面，教学资源丰富的特点，可以说是对传统教学手段的一次大胆尝试与突破。</a:t>
            </a:r>
          </a:p>
          <a:p>
            <a:r>
              <a:rPr lang="zh-CN" altLang="en-US" dirty="0">
                <a:latin typeface="微软雅黑" panose="020B0503020204020204" pitchFamily="34" charset="-122"/>
                <a:ea typeface="微软雅黑" panose="020B0503020204020204" pitchFamily="34" charset="-122"/>
              </a:rPr>
              <a:t>该网站主要面对的用户大致可以分为三类：教师（指软件工程课程的授课教师），注册学生（该课程的注册学生，即当前学期选修该课程的学生），游客（当前学期未选该课程，但对该课程有兴趣的学生，通常指软件学院低年级学生，也泛指所有在校学生）。</a:t>
            </a:r>
          </a:p>
        </p:txBody>
      </p:sp>
      <p:pic>
        <p:nvPicPr>
          <p:cNvPr id="11" name="图片 10">
            <a:extLst>
              <a:ext uri="{FF2B5EF4-FFF2-40B4-BE49-F238E27FC236}">
                <a16:creationId xmlns:a16="http://schemas.microsoft.com/office/drawing/2014/main" xmlns="" id="{60E2D243-D930-4D73-AE46-C51354C65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sp>
        <p:nvSpPr>
          <p:cNvPr id="8" name="矩形 7">
            <a:extLst>
              <a:ext uri="{FF2B5EF4-FFF2-40B4-BE49-F238E27FC236}">
                <a16:creationId xmlns:a16="http://schemas.microsoft.com/office/drawing/2014/main" xmlns="" id="{EF6ABFEC-BCD3-4AFA-B669-3980CF7E423E}"/>
              </a:ext>
            </a:extLst>
          </p:cNvPr>
          <p:cNvSpPr/>
          <p:nvPr/>
        </p:nvSpPr>
        <p:spPr>
          <a:xfrm>
            <a:off x="8154573" y="3749547"/>
            <a:ext cx="4037427" cy="2308324"/>
          </a:xfrm>
          <a:prstGeom prst="rect">
            <a:avLst/>
          </a:prstGeom>
        </p:spPr>
        <p:txBody>
          <a:bodyPr wrap="square">
            <a:spAutoFit/>
          </a:bodyPr>
          <a:lstStyle/>
          <a:p>
            <a:pPr algn="r"/>
            <a:r>
              <a:rPr lang="zh-CN" altLang="en-US" b="1" dirty="0">
                <a:latin typeface="微软雅黑" panose="020B0503020204020204" pitchFamily="34" charset="-122"/>
                <a:ea typeface="微软雅黑" panose="020B0503020204020204" pitchFamily="34" charset="-122"/>
              </a:rPr>
              <a:t>假设及限制</a:t>
            </a:r>
          </a:p>
          <a:p>
            <a:pPr algn="r"/>
            <a:r>
              <a:rPr lang="zh-CN" altLang="en-US"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这个</a:t>
            </a:r>
            <a:r>
              <a:rPr lang="zh-CN" altLang="en-US" dirty="0">
                <a:latin typeface="微软雅黑" panose="020B0503020204020204" pitchFamily="34" charset="-122"/>
                <a:ea typeface="微软雅黑" panose="020B0503020204020204" pitchFamily="34" charset="-122"/>
              </a:rPr>
              <a:t>网站的实现方法将和其他的网站一样，没有特殊的技术</a:t>
            </a:r>
            <a:r>
              <a:rPr lang="zh-CN" altLang="en-US" dirty="0" smtClean="0">
                <a:latin typeface="微软雅黑" panose="020B0503020204020204" pitchFamily="34" charset="-122"/>
                <a:ea typeface="微软雅黑" panose="020B0503020204020204" pitchFamily="34" charset="-122"/>
              </a:rPr>
              <a:t>。网站</a:t>
            </a:r>
            <a:r>
              <a:rPr lang="zh-CN" altLang="en-US" dirty="0">
                <a:latin typeface="微软雅黑" panose="020B0503020204020204" pitchFamily="34" charset="-122"/>
                <a:ea typeface="微软雅黑" panose="020B0503020204020204" pitchFamily="34" charset="-122"/>
              </a:rPr>
              <a:t>的范围</a:t>
            </a:r>
            <a:endParaRPr lang="en-US" altLang="zh-CN" dirty="0">
              <a:latin typeface="微软雅黑" panose="020B0503020204020204" pitchFamily="34" charset="-122"/>
              <a:ea typeface="微软雅黑" panose="020B0503020204020204" pitchFamily="34" charset="-122"/>
            </a:endParaRPr>
          </a:p>
          <a:p>
            <a:pPr algn="r"/>
            <a:r>
              <a:rPr lang="zh-CN" altLang="en-US" dirty="0">
                <a:latin typeface="微软雅黑" panose="020B0503020204020204" pitchFamily="34" charset="-122"/>
                <a:ea typeface="微软雅黑" panose="020B0503020204020204" pitchFamily="34" charset="-122"/>
              </a:rPr>
              <a:t>是：</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信息发布</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资料下载</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交流互动。</a:t>
            </a:r>
            <a:endParaRPr lang="en-US" altLang="zh-CN" dirty="0">
              <a:latin typeface="微软雅黑" panose="020B0503020204020204" pitchFamily="34" charset="-122"/>
              <a:ea typeface="微软雅黑" panose="020B0503020204020204" pitchFamily="34" charset="-122"/>
            </a:endParaRPr>
          </a:p>
          <a:p>
            <a:pPr algn="r"/>
            <a:r>
              <a:rPr lang="zh-CN" altLang="en-US" dirty="0">
                <a:latin typeface="微软雅黑" panose="020B0503020204020204" pitchFamily="34" charset="-122"/>
                <a:ea typeface="微软雅黑" panose="020B0503020204020204" pitchFamily="34" charset="-122"/>
              </a:rPr>
              <a:t>不再另外开设可供教师和学生使用的邮箱，如有邮件都将使用个人自己</a:t>
            </a:r>
            <a:endParaRPr lang="en-US" altLang="zh-CN" dirty="0">
              <a:latin typeface="微软雅黑" panose="020B0503020204020204" pitchFamily="34" charset="-122"/>
              <a:ea typeface="微软雅黑" panose="020B0503020204020204" pitchFamily="34" charset="-122"/>
            </a:endParaRPr>
          </a:p>
          <a:p>
            <a:pPr algn="r"/>
            <a:r>
              <a:rPr lang="zh-CN" altLang="en-US" dirty="0">
                <a:latin typeface="微软雅黑" panose="020B0503020204020204" pitchFamily="34" charset="-122"/>
                <a:ea typeface="微软雅黑" panose="020B0503020204020204" pitchFamily="34" charset="-122"/>
              </a:rPr>
              <a:t>在其他网站上的邮箱。 </a:t>
            </a:r>
          </a:p>
        </p:txBody>
      </p:sp>
      <p:sp>
        <p:nvSpPr>
          <p:cNvPr id="12" name="矩形 11">
            <a:extLst>
              <a:ext uri="{FF2B5EF4-FFF2-40B4-BE49-F238E27FC236}">
                <a16:creationId xmlns:a16="http://schemas.microsoft.com/office/drawing/2014/main" xmlns="" id="{2770D407-F07B-4CFB-B9CB-932C33C3BD4A}"/>
              </a:ext>
            </a:extLst>
          </p:cNvPr>
          <p:cNvSpPr/>
          <p:nvPr/>
        </p:nvSpPr>
        <p:spPr>
          <a:xfrm>
            <a:off x="86311" y="3699641"/>
            <a:ext cx="4037427" cy="2585323"/>
          </a:xfrm>
          <a:prstGeom prst="rect">
            <a:avLst/>
          </a:prstGeom>
        </p:spPr>
        <p:txBody>
          <a:bodyPr wrap="square">
            <a:spAutoFit/>
          </a:bodyPr>
          <a:lstStyle/>
          <a:p>
            <a:r>
              <a:rPr lang="zh-CN" altLang="en-US" b="1" dirty="0">
                <a:latin typeface="微软雅黑" panose="020B0503020204020204" pitchFamily="34" charset="-122"/>
                <a:ea typeface="微软雅黑" panose="020B0503020204020204" pitchFamily="34" charset="-122"/>
              </a:rPr>
              <a:t>条件</a:t>
            </a:r>
          </a:p>
          <a:p>
            <a:r>
              <a:rPr lang="zh-CN" altLang="en-US" dirty="0" smtClean="0">
                <a:latin typeface="微软雅黑" panose="020B0503020204020204" pitchFamily="34" charset="-122"/>
                <a:ea typeface="微软雅黑" panose="020B0503020204020204" pitchFamily="34" charset="-122"/>
              </a:rPr>
              <a:t>成功</a:t>
            </a:r>
            <a:r>
              <a:rPr lang="zh-CN" altLang="en-US" dirty="0">
                <a:latin typeface="微软雅黑" panose="020B0503020204020204" pitchFamily="34" charset="-122"/>
                <a:ea typeface="微软雅黑" panose="020B0503020204020204" pitchFamily="34" charset="-122"/>
              </a:rPr>
              <a:t>地开发该网站， 我们首先得得到教师和学院的支持和认可；还需要得到教师，同学的高度配合；需要有的软件有：</a:t>
            </a:r>
            <a:r>
              <a:rPr lang="en-US" altLang="zh-CN" dirty="0" err="1">
                <a:latin typeface="微软雅黑" panose="020B0503020204020204" pitchFamily="34" charset="-122"/>
                <a:ea typeface="微软雅黑" panose="020B0503020204020204" pitchFamily="34" charset="-122"/>
              </a:rPr>
              <a:t>dreamwaver</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rational rose</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office tools</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photoshop, project</a:t>
            </a:r>
            <a:r>
              <a:rPr lang="zh-CN" altLang="en-US" dirty="0">
                <a:latin typeface="微软雅黑" panose="020B0503020204020204" pitchFamily="34" charset="-122"/>
                <a:ea typeface="微软雅黑" panose="020B0503020204020204" pitchFamily="34" charset="-122"/>
              </a:rPr>
              <a:t>和可以上网的电脑。其次</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我们团队有较好的合作精神，工</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作能力和、有空余时间。</a:t>
            </a:r>
          </a:p>
        </p:txBody>
      </p:sp>
      <p:sp>
        <p:nvSpPr>
          <p:cNvPr id="15" name="正五边形 14"/>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2.1</a:t>
            </a:r>
            <a:endParaRPr lang="zh-CN" altLang="en-US" sz="2400" b="1" dirty="0">
              <a:solidFill>
                <a:schemeClr val="tx1"/>
              </a:solidFill>
            </a:endParaRPr>
          </a:p>
        </p:txBody>
      </p:sp>
    </p:spTree>
    <p:extLst>
      <p:ext uri="{BB962C8B-B14F-4D97-AF65-F5344CB8AC3E}">
        <p14:creationId xmlns:p14="http://schemas.microsoft.com/office/powerpoint/2010/main" val="142186802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70000">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14:bounceEnd="70000">
                                          <p:cBhvr additive="base">
                                            <p:cTn id="7" dur="500" fill="hold"/>
                                            <p:tgtEl>
                                              <p:spTgt spid="13"/>
                                            </p:tgtEl>
                                            <p:attrNameLst>
                                              <p:attrName>ppt_x</p:attrName>
                                            </p:attrNameLst>
                                          </p:cBhvr>
                                          <p:tavLst>
                                            <p:tav tm="0">
                                              <p:val>
                                                <p:strVal val="#ppt_x"/>
                                              </p:val>
                                            </p:tav>
                                            <p:tav tm="100000">
                                              <p:val>
                                                <p:strVal val="#ppt_x"/>
                                              </p:val>
                                            </p:tav>
                                          </p:tavLst>
                                        </p:anim>
                                        <p:anim calcmode="lin" valueType="num" p14:bounceEnd="70000">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饼形 7">
            <a:extLst>
              <a:ext uri="{FF2B5EF4-FFF2-40B4-BE49-F238E27FC236}">
                <a16:creationId xmlns:a16="http://schemas.microsoft.com/office/drawing/2014/main" xmlns="" id="{C19381C4-2277-4636-9B87-A7D0E4B4402D}"/>
              </a:ext>
            </a:extLst>
          </p:cNvPr>
          <p:cNvSpPr/>
          <p:nvPr/>
        </p:nvSpPr>
        <p:spPr>
          <a:xfrm rot="5400000">
            <a:off x="3364787" y="4189822"/>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pyright Notice"/>
          <p:cNvSpPr/>
          <p:nvPr/>
        </p:nvSpPr>
        <p:spPr bwMode="auto">
          <a:xfrm>
            <a:off x="4381825" y="600074"/>
            <a:ext cx="3428357"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可行性分析的前提</a:t>
            </a:r>
          </a:p>
        </p:txBody>
      </p:sp>
      <p:sp>
        <p:nvSpPr>
          <p:cNvPr id="25" name="文本框 24">
            <a:extLst>
              <a:ext uri="{FF2B5EF4-FFF2-40B4-BE49-F238E27FC236}">
                <a16:creationId xmlns:a16="http://schemas.microsoft.com/office/drawing/2014/main" xmlns="" id="{0FFD5C76-03E9-4D24-A534-7E75BF1C5508}"/>
              </a:ext>
            </a:extLst>
          </p:cNvPr>
          <p:cNvSpPr txBox="1"/>
          <p:nvPr/>
        </p:nvSpPr>
        <p:spPr>
          <a:xfrm>
            <a:off x="4492760" y="5303819"/>
            <a:ext cx="3206480" cy="954107"/>
          </a:xfrm>
          <a:prstGeom prst="rect">
            <a:avLst/>
          </a:prstGeom>
          <a:noFill/>
        </p:spPr>
        <p:txBody>
          <a:bodyPr wrap="square" rtlCol="0">
            <a:spAutoFit/>
          </a:bodyPr>
          <a:lstStyle/>
          <a:p>
            <a:pPr algn="ctr"/>
            <a:r>
              <a:rPr lang="zh-CN" altLang="en-US" sz="2800" b="1" dirty="0" smtClean="0">
                <a:latin typeface="微软雅黑" panose="020B0503020204020204" pitchFamily="34" charset="-122"/>
                <a:ea typeface="微软雅黑" panose="020B0503020204020204" pitchFamily="34" charset="-122"/>
              </a:rPr>
              <a:t>进行</a:t>
            </a:r>
            <a:r>
              <a:rPr lang="zh-CN" altLang="en-US" sz="2800" b="1" dirty="0">
                <a:latin typeface="微软雅黑" panose="020B0503020204020204" pitchFamily="34" charset="-122"/>
                <a:ea typeface="微软雅黑" panose="020B0503020204020204" pitchFamily="34" charset="-122"/>
              </a:rPr>
              <a:t>可行性分析的方法</a:t>
            </a:r>
            <a:endParaRPr lang="zh-SG" altLang="en-US" sz="2800" b="1" dirty="0">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xmlns="" id="{5E9D8FC7-6879-4552-9E61-8C6F7A03960A}"/>
              </a:ext>
            </a:extLst>
          </p:cNvPr>
          <p:cNvSpPr txBox="1"/>
          <p:nvPr/>
        </p:nvSpPr>
        <p:spPr>
          <a:xfrm>
            <a:off x="1390650" y="2759468"/>
            <a:ext cx="9668901"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先进行需求的确立，在分析完成需求所需要的条件，最后确认是否可以达成需求。</a:t>
            </a:r>
          </a:p>
        </p:txBody>
      </p:sp>
      <p:pic>
        <p:nvPicPr>
          <p:cNvPr id="11" name="图片 10">
            <a:extLst>
              <a:ext uri="{FF2B5EF4-FFF2-40B4-BE49-F238E27FC236}">
                <a16:creationId xmlns:a16="http://schemas.microsoft.com/office/drawing/2014/main" xmlns="" id="{60E2D243-D930-4D73-AE46-C51354C65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sp>
        <p:nvSpPr>
          <p:cNvPr id="15" name="正五边形 14"/>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2.1</a:t>
            </a:r>
            <a:endParaRPr lang="zh-CN" altLang="en-US" sz="2400" b="1" dirty="0">
              <a:solidFill>
                <a:schemeClr val="tx1"/>
              </a:solidFill>
            </a:endParaRPr>
          </a:p>
        </p:txBody>
      </p:sp>
    </p:spTree>
    <p:extLst>
      <p:ext uri="{BB962C8B-B14F-4D97-AF65-F5344CB8AC3E}">
        <p14:creationId xmlns:p14="http://schemas.microsoft.com/office/powerpoint/2010/main" val="385055955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70000">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14:bounceEnd="70000">
                                          <p:cBhvr additive="base">
                                            <p:cTn id="7" dur="500" fill="hold"/>
                                            <p:tgtEl>
                                              <p:spTgt spid="13"/>
                                            </p:tgtEl>
                                            <p:attrNameLst>
                                              <p:attrName>ppt_x</p:attrName>
                                            </p:attrNameLst>
                                          </p:cBhvr>
                                          <p:tavLst>
                                            <p:tav tm="0">
                                              <p:val>
                                                <p:strVal val="#ppt_x"/>
                                              </p:val>
                                            </p:tav>
                                            <p:tav tm="100000">
                                              <p:val>
                                                <p:strVal val="#ppt_x"/>
                                              </p:val>
                                            </p:tav>
                                          </p:tavLst>
                                        </p:anim>
                                        <p:anim calcmode="lin" valueType="num" p14:bounceEnd="70000">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B0F0">
            <a:alpha val="38000"/>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887</TotalTime>
  <Words>4481</Words>
  <Application>Microsoft Office PowerPoint</Application>
  <PresentationFormat>自定义</PresentationFormat>
  <Paragraphs>1000</Paragraphs>
  <Slides>75</Slides>
  <Notes>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75</vt:i4>
      </vt:variant>
    </vt:vector>
  </HeadingPairs>
  <TitlesOfParts>
    <vt:vector size="77" baseType="lpstr">
      <vt:lpstr>Office 主题</vt:lpstr>
      <vt:lpstr>工作表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林夜</dc:creator>
  <cp:lastModifiedBy>陈安侍</cp:lastModifiedBy>
  <cp:revision>216</cp:revision>
  <dcterms:created xsi:type="dcterms:W3CDTF">2014-10-16T06:53:00Z</dcterms:created>
  <dcterms:modified xsi:type="dcterms:W3CDTF">2018-11-20T11:47:09Z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