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4"/>
  </p:notesMasterIdLst>
  <p:sldIdLst>
    <p:sldId id="359" r:id="rId2"/>
    <p:sldId id="360" r:id="rId3"/>
    <p:sldId id="308" r:id="rId4"/>
    <p:sldId id="257" r:id="rId5"/>
    <p:sldId id="299" r:id="rId6"/>
    <p:sldId id="303" r:id="rId7"/>
    <p:sldId id="300" r:id="rId8"/>
    <p:sldId id="304" r:id="rId9"/>
    <p:sldId id="305" r:id="rId10"/>
    <p:sldId id="306" r:id="rId11"/>
    <p:sldId id="307" r:id="rId12"/>
    <p:sldId id="262" r:id="rId13"/>
    <p:sldId id="309" r:id="rId14"/>
    <p:sldId id="301" r:id="rId15"/>
    <p:sldId id="312" r:id="rId16"/>
    <p:sldId id="310" r:id="rId17"/>
    <p:sldId id="313" r:id="rId18"/>
    <p:sldId id="314" r:id="rId19"/>
    <p:sldId id="315" r:id="rId20"/>
    <p:sldId id="316" r:id="rId21"/>
    <p:sldId id="326" r:id="rId22"/>
    <p:sldId id="327" r:id="rId23"/>
    <p:sldId id="328" r:id="rId24"/>
    <p:sldId id="329" r:id="rId25"/>
    <p:sldId id="330" r:id="rId26"/>
    <p:sldId id="331" r:id="rId27"/>
    <p:sldId id="332" r:id="rId28"/>
    <p:sldId id="333" r:id="rId29"/>
    <p:sldId id="334" r:id="rId30"/>
    <p:sldId id="335" r:id="rId31"/>
    <p:sldId id="336" r:id="rId32"/>
    <p:sldId id="337" r:id="rId33"/>
    <p:sldId id="338" r:id="rId34"/>
    <p:sldId id="339" r:id="rId35"/>
    <p:sldId id="340" r:id="rId36"/>
    <p:sldId id="341" r:id="rId37"/>
    <p:sldId id="342" r:id="rId38"/>
    <p:sldId id="343" r:id="rId39"/>
    <p:sldId id="344" r:id="rId40"/>
    <p:sldId id="345" r:id="rId41"/>
    <p:sldId id="346" r:id="rId42"/>
    <p:sldId id="347" r:id="rId43"/>
    <p:sldId id="348" r:id="rId44"/>
    <p:sldId id="350" r:id="rId45"/>
    <p:sldId id="349" r:id="rId46"/>
    <p:sldId id="351" r:id="rId47"/>
    <p:sldId id="352" r:id="rId48"/>
    <p:sldId id="353" r:id="rId49"/>
    <p:sldId id="358" r:id="rId50"/>
    <p:sldId id="357" r:id="rId51"/>
    <p:sldId id="356" r:id="rId52"/>
    <p:sldId id="354" r:id="rId53"/>
  </p:sldIdLst>
  <p:sldSz cx="12198350" cy="6859588"/>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9025" algn="l" defTabSz="1088390" rtl="0" eaLnBrk="1" latinLnBrk="0" hangingPunct="1">
      <a:defRPr sz="2100" kern="1200">
        <a:solidFill>
          <a:schemeClr val="tx1"/>
        </a:solidFill>
        <a:latin typeface="+mn-lt"/>
        <a:ea typeface="+mn-ea"/>
        <a:cs typeface="+mn-cs"/>
      </a:defRPr>
    </a:lvl3pPr>
    <a:lvl4pPr marL="1633220" algn="l" defTabSz="1088390" rtl="0" eaLnBrk="1" latinLnBrk="0" hangingPunct="1">
      <a:defRPr sz="2100" kern="1200">
        <a:solidFill>
          <a:schemeClr val="tx1"/>
        </a:solidFill>
        <a:latin typeface="+mn-lt"/>
        <a:ea typeface="+mn-ea"/>
        <a:cs typeface="+mn-cs"/>
      </a:defRPr>
    </a:lvl4pPr>
    <a:lvl5pPr marL="2178050" algn="l" defTabSz="1088390" rtl="0" eaLnBrk="1" latinLnBrk="0" hangingPunct="1">
      <a:defRPr sz="2100" kern="1200">
        <a:solidFill>
          <a:schemeClr val="tx1"/>
        </a:solidFill>
        <a:latin typeface="+mn-lt"/>
        <a:ea typeface="+mn-ea"/>
        <a:cs typeface="+mn-cs"/>
      </a:defRPr>
    </a:lvl5pPr>
    <a:lvl6pPr marL="2722245" algn="l" defTabSz="1088390" rtl="0" eaLnBrk="1" latinLnBrk="0" hangingPunct="1">
      <a:defRPr sz="2100" kern="1200">
        <a:solidFill>
          <a:schemeClr val="tx1"/>
        </a:solidFill>
        <a:latin typeface="+mn-lt"/>
        <a:ea typeface="+mn-ea"/>
        <a:cs typeface="+mn-cs"/>
      </a:defRPr>
    </a:lvl6pPr>
    <a:lvl7pPr marL="3267075" algn="l" defTabSz="1088390" rtl="0" eaLnBrk="1" latinLnBrk="0" hangingPunct="1">
      <a:defRPr sz="2100" kern="1200">
        <a:solidFill>
          <a:schemeClr val="tx1"/>
        </a:solidFill>
        <a:latin typeface="+mn-lt"/>
        <a:ea typeface="+mn-ea"/>
        <a:cs typeface="+mn-cs"/>
      </a:defRPr>
    </a:lvl7pPr>
    <a:lvl8pPr marL="3811270" algn="l" defTabSz="1088390" rtl="0" eaLnBrk="1" latinLnBrk="0" hangingPunct="1">
      <a:defRPr sz="2100" kern="1200">
        <a:solidFill>
          <a:schemeClr val="tx1"/>
        </a:solidFill>
        <a:latin typeface="+mn-lt"/>
        <a:ea typeface="+mn-ea"/>
        <a:cs typeface="+mn-cs"/>
      </a:defRPr>
    </a:lvl8pPr>
    <a:lvl9pPr marL="4356100" algn="l" defTabSz="1088390"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384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635"/>
    <a:srgbClr val="009900"/>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08" autoAdjust="0"/>
    <p:restoredTop sz="60444" autoAdjust="0"/>
  </p:normalViewPr>
  <p:slideViewPr>
    <p:cSldViewPr>
      <p:cViewPr varScale="1">
        <p:scale>
          <a:sx n="86" d="100"/>
          <a:sy n="86" d="100"/>
        </p:scale>
        <p:origin x="485" y="67"/>
      </p:cViewPr>
      <p:guideLst>
        <p:guide orient="horz" pos="2161"/>
        <p:guide pos="3842"/>
      </p:guideLst>
    </p:cSldViewPr>
  </p:slideViewPr>
  <p:outlineViewPr>
    <p:cViewPr>
      <p:scale>
        <a:sx n="33" d="100"/>
        <a:sy n="33" d="100"/>
      </p:scale>
      <p:origin x="0" y="154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BA9A04-298B-4049-8C60-C9149E2C1FBF}" type="datetimeFigureOut">
              <a:rPr lang="zh-CN" altLang="en-US" smtClean="0"/>
              <a:t>2018/10/28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6749DE-0A4A-4294-B127-30FDF2A88CD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1088390" rtl="0" eaLnBrk="1" latinLnBrk="0" hangingPunct="1">
      <a:defRPr sz="1400" kern="1200">
        <a:solidFill>
          <a:schemeClr val="tx1"/>
        </a:solidFill>
        <a:latin typeface="+mn-lt"/>
        <a:ea typeface="+mn-ea"/>
        <a:cs typeface="+mn-cs"/>
      </a:defRPr>
    </a:lvl1pPr>
    <a:lvl2pPr marL="544195" algn="l" defTabSz="1088390" rtl="0" eaLnBrk="1" latinLnBrk="0" hangingPunct="1">
      <a:defRPr sz="1400" kern="1200">
        <a:solidFill>
          <a:schemeClr val="tx1"/>
        </a:solidFill>
        <a:latin typeface="+mn-lt"/>
        <a:ea typeface="+mn-ea"/>
        <a:cs typeface="+mn-cs"/>
      </a:defRPr>
    </a:lvl2pPr>
    <a:lvl3pPr marL="1089025" algn="l" defTabSz="1088390" rtl="0" eaLnBrk="1" latinLnBrk="0" hangingPunct="1">
      <a:defRPr sz="1400" kern="1200">
        <a:solidFill>
          <a:schemeClr val="tx1"/>
        </a:solidFill>
        <a:latin typeface="+mn-lt"/>
        <a:ea typeface="+mn-ea"/>
        <a:cs typeface="+mn-cs"/>
      </a:defRPr>
    </a:lvl3pPr>
    <a:lvl4pPr marL="1633220" algn="l" defTabSz="1088390" rtl="0" eaLnBrk="1" latinLnBrk="0" hangingPunct="1">
      <a:defRPr sz="1400" kern="1200">
        <a:solidFill>
          <a:schemeClr val="tx1"/>
        </a:solidFill>
        <a:latin typeface="+mn-lt"/>
        <a:ea typeface="+mn-ea"/>
        <a:cs typeface="+mn-cs"/>
      </a:defRPr>
    </a:lvl4pPr>
    <a:lvl5pPr marL="2178050" algn="l" defTabSz="1088390" rtl="0" eaLnBrk="1" latinLnBrk="0" hangingPunct="1">
      <a:defRPr sz="1400" kern="1200">
        <a:solidFill>
          <a:schemeClr val="tx1"/>
        </a:solidFill>
        <a:latin typeface="+mn-lt"/>
        <a:ea typeface="+mn-ea"/>
        <a:cs typeface="+mn-cs"/>
      </a:defRPr>
    </a:lvl5pPr>
    <a:lvl6pPr marL="2722245" algn="l" defTabSz="1088390" rtl="0" eaLnBrk="1" latinLnBrk="0" hangingPunct="1">
      <a:defRPr sz="1400" kern="1200">
        <a:solidFill>
          <a:schemeClr val="tx1"/>
        </a:solidFill>
        <a:latin typeface="+mn-lt"/>
        <a:ea typeface="+mn-ea"/>
        <a:cs typeface="+mn-cs"/>
      </a:defRPr>
    </a:lvl6pPr>
    <a:lvl7pPr marL="3267075" algn="l" defTabSz="1088390" rtl="0" eaLnBrk="1" latinLnBrk="0" hangingPunct="1">
      <a:defRPr sz="1400" kern="1200">
        <a:solidFill>
          <a:schemeClr val="tx1"/>
        </a:solidFill>
        <a:latin typeface="+mn-lt"/>
        <a:ea typeface="+mn-ea"/>
        <a:cs typeface="+mn-cs"/>
      </a:defRPr>
    </a:lvl7pPr>
    <a:lvl8pPr marL="3811270" algn="l" defTabSz="1088390" rtl="0" eaLnBrk="1" latinLnBrk="0" hangingPunct="1">
      <a:defRPr sz="1400" kern="1200">
        <a:solidFill>
          <a:schemeClr val="tx1"/>
        </a:solidFill>
        <a:latin typeface="+mn-lt"/>
        <a:ea typeface="+mn-ea"/>
        <a:cs typeface="+mn-cs"/>
      </a:defRPr>
    </a:lvl8pPr>
    <a:lvl9pPr marL="4356100" algn="l" defTabSz="1088390"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6749DE-0A4A-4294-B127-30FDF2A88CDD}" type="slidenum">
              <a:rPr lang="zh-CN" altLang="en-US" smtClean="0"/>
              <a:t>1</a:t>
            </a:fld>
            <a:endParaRPr lang="zh-CN" altLang="en-US"/>
          </a:p>
        </p:txBody>
      </p:sp>
    </p:spTree>
    <p:extLst>
      <p:ext uri="{BB962C8B-B14F-4D97-AF65-F5344CB8AC3E}">
        <p14:creationId xmlns:p14="http://schemas.microsoft.com/office/powerpoint/2010/main" val="3494251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6749DE-0A4A-4294-B127-30FDF2A88CDD}"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6749DE-0A4A-4294-B127-30FDF2A88CDD}"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6749DE-0A4A-4294-B127-30FDF2A88CDD}"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6749DE-0A4A-4294-B127-30FDF2A88CDD}"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6749DE-0A4A-4294-B127-30FDF2A88CDD}" type="slidenum">
              <a:rPr lang="zh-CN" altLang="en-US" smtClean="0"/>
              <a:t>16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6749DE-0A4A-4294-B127-30FDF2A88CDD}" type="slidenum">
              <a:rPr lang="zh-CN" altLang="en-US" smtClean="0"/>
              <a:t>17</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6749DE-0A4A-4294-B127-30FDF2A88CDD}" type="slidenum">
              <a:rPr lang="zh-CN" altLang="en-US" smtClean="0"/>
              <a:t>18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6749DE-0A4A-4294-B127-30FDF2A88CDD}" type="slidenum">
              <a:rPr lang="zh-CN" altLang="en-US" smtClean="0"/>
              <a:t>19</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6749DE-0A4A-4294-B127-30FDF2A88CDD}" type="slidenum">
              <a:rPr lang="zh-CN" altLang="en-US" smtClean="0"/>
              <a:t>20</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6749DE-0A4A-4294-B127-30FDF2A88CDD}" type="slidenum">
              <a:rPr lang="zh-CN" altLang="en-US" smtClean="0"/>
              <a:t>21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6749DE-0A4A-4294-B127-30FDF2A88CDD}" type="slidenum">
              <a:rPr lang="zh-CN" altLang="en-US" smtClean="0"/>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6749DE-0A4A-4294-B127-30FDF2A88CDD}" type="slidenum">
              <a:rPr lang="zh-CN" altLang="en-US" smtClean="0"/>
              <a:t>22</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6749DE-0A4A-4294-B127-30FDF2A88CDD}" type="slidenum">
              <a:rPr lang="zh-CN" altLang="en-US" smtClean="0"/>
              <a:t>23</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6749DE-0A4A-4294-B127-30FDF2A88CDD}" type="slidenum">
              <a:rPr lang="zh-CN" altLang="en-US" smtClean="0"/>
              <a:t>24</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6749DE-0A4A-4294-B127-30FDF2A88CDD}" type="slidenum">
              <a:rPr lang="zh-CN" altLang="en-US" smtClean="0"/>
              <a:t>25</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6749DE-0A4A-4294-B127-30FDF2A88CDD}" type="slidenum">
              <a:rPr lang="zh-CN" altLang="en-US" smtClean="0"/>
              <a:t>26</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6749DE-0A4A-4294-B127-30FDF2A88CDD}" type="slidenum">
              <a:rPr lang="zh-CN" altLang="en-US" smtClean="0"/>
              <a:t>27</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6749DE-0A4A-4294-B127-30FDF2A88CDD}" type="slidenum">
              <a:rPr lang="zh-CN" altLang="en-US" smtClean="0"/>
              <a:t>28</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6749DE-0A4A-4294-B127-30FDF2A88CDD}" type="slidenum">
              <a:rPr lang="zh-CN" altLang="en-US" smtClean="0"/>
              <a:t>29</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6749DE-0A4A-4294-B127-30FDF2A88CDD}" type="slidenum">
              <a:rPr lang="zh-CN" altLang="en-US" smtClean="0"/>
              <a:t>30</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6749DE-0A4A-4294-B127-30FDF2A88CDD}" type="slidenum">
              <a:rPr lang="zh-CN" altLang="en-US" smtClean="0"/>
              <a:t>31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6749DE-0A4A-4294-B127-30FDF2A88CDD}" type="slidenum">
              <a:rPr lang="zh-CN" altLang="en-US" smtClean="0"/>
              <a:t>4</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6749DE-0A4A-4294-B127-30FDF2A88CDD}" type="slidenum">
              <a:rPr lang="zh-CN" altLang="en-US" smtClean="0"/>
              <a:t>33</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6749DE-0A4A-4294-B127-30FDF2A88CDD}" type="slidenum">
              <a:rPr lang="zh-CN" altLang="en-US" smtClean="0"/>
              <a:t>34</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6749DE-0A4A-4294-B127-30FDF2A88CDD}" type="slidenum">
              <a:rPr lang="zh-CN" altLang="en-US" smtClean="0"/>
              <a:t>35</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6749DE-0A4A-4294-B127-30FDF2A88CDD}" type="slidenum">
              <a:rPr lang="zh-CN" altLang="en-US" smtClean="0"/>
              <a:t>36</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6749DE-0A4A-4294-B127-30FDF2A88CDD}" type="slidenum">
              <a:rPr lang="zh-CN" altLang="en-US" smtClean="0"/>
              <a:t>37</a:t>
            </a:fld>
            <a:endParaRPr lang="zh-CN" altLang="en-US"/>
          </a:p>
        </p:txBody>
      </p:sp>
    </p:spTree>
    <p:extLst>
      <p:ext uri="{BB962C8B-B14F-4D97-AF65-F5344CB8AC3E}">
        <p14:creationId xmlns:p14="http://schemas.microsoft.com/office/powerpoint/2010/main" val="12677699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6749DE-0A4A-4294-B127-30FDF2A88CDD}" type="slidenum">
              <a:rPr lang="zh-CN" altLang="en-US" smtClean="0"/>
              <a:t>38</a:t>
            </a:fld>
            <a:endParaRPr lang="zh-CN" altLang="en-US"/>
          </a:p>
        </p:txBody>
      </p:sp>
    </p:spTree>
    <p:extLst>
      <p:ext uri="{BB962C8B-B14F-4D97-AF65-F5344CB8AC3E}">
        <p14:creationId xmlns:p14="http://schemas.microsoft.com/office/powerpoint/2010/main" val="4742643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6749DE-0A4A-4294-B127-30FDF2A88CDD}" type="slidenum">
              <a:rPr lang="zh-CN" altLang="en-US" smtClean="0"/>
              <a:t>39</a:t>
            </a:fld>
            <a:endParaRPr lang="zh-CN" altLang="en-US"/>
          </a:p>
        </p:txBody>
      </p:sp>
    </p:spTree>
    <p:extLst>
      <p:ext uri="{BB962C8B-B14F-4D97-AF65-F5344CB8AC3E}">
        <p14:creationId xmlns:p14="http://schemas.microsoft.com/office/powerpoint/2010/main" val="3658068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6749DE-0A4A-4294-B127-30FDF2A88CDD}" type="slidenum">
              <a:rPr lang="zh-CN" altLang="en-US" smtClean="0"/>
              <a:t>40</a:t>
            </a:fld>
            <a:endParaRPr lang="zh-CN" altLang="en-US"/>
          </a:p>
        </p:txBody>
      </p:sp>
    </p:spTree>
    <p:extLst>
      <p:ext uri="{BB962C8B-B14F-4D97-AF65-F5344CB8AC3E}">
        <p14:creationId xmlns:p14="http://schemas.microsoft.com/office/powerpoint/2010/main" val="18952589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6749DE-0A4A-4294-B127-30FDF2A88CDD}" type="slidenum">
              <a:rPr lang="zh-CN" altLang="en-US" smtClean="0"/>
              <a:t>41</a:t>
            </a:fld>
            <a:endParaRPr lang="zh-CN" altLang="en-US"/>
          </a:p>
        </p:txBody>
      </p:sp>
    </p:spTree>
    <p:extLst>
      <p:ext uri="{BB962C8B-B14F-4D97-AF65-F5344CB8AC3E}">
        <p14:creationId xmlns:p14="http://schemas.microsoft.com/office/powerpoint/2010/main" val="17439373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6749DE-0A4A-4294-B127-30FDF2A88CDD}" type="slidenum">
              <a:rPr lang="zh-CN" altLang="en-US" smtClean="0"/>
              <a:t>42</a:t>
            </a:fld>
            <a:endParaRPr lang="zh-CN" altLang="en-US"/>
          </a:p>
        </p:txBody>
      </p:sp>
    </p:spTree>
    <p:extLst>
      <p:ext uri="{BB962C8B-B14F-4D97-AF65-F5344CB8AC3E}">
        <p14:creationId xmlns:p14="http://schemas.microsoft.com/office/powerpoint/2010/main" val="1108863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6749DE-0A4A-4294-B127-30FDF2A88CDD}" type="slidenum">
              <a:rPr lang="zh-CN" altLang="en-US" smtClean="0"/>
              <a:t>5</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6749DE-0A4A-4294-B127-30FDF2A88CDD}" type="slidenum">
              <a:rPr lang="zh-CN" altLang="en-US" smtClean="0"/>
              <a:t>43</a:t>
            </a:fld>
            <a:endParaRPr lang="zh-CN" altLang="en-US"/>
          </a:p>
        </p:txBody>
      </p:sp>
    </p:spTree>
    <p:extLst>
      <p:ext uri="{BB962C8B-B14F-4D97-AF65-F5344CB8AC3E}">
        <p14:creationId xmlns:p14="http://schemas.microsoft.com/office/powerpoint/2010/main" val="5250974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6749DE-0A4A-4294-B127-30FDF2A88CDD}" type="slidenum">
              <a:rPr lang="zh-CN" altLang="en-US" smtClean="0"/>
              <a:t>44</a:t>
            </a:fld>
            <a:endParaRPr lang="zh-CN" altLang="en-US"/>
          </a:p>
        </p:txBody>
      </p:sp>
    </p:spTree>
    <p:extLst>
      <p:ext uri="{BB962C8B-B14F-4D97-AF65-F5344CB8AC3E}">
        <p14:creationId xmlns:p14="http://schemas.microsoft.com/office/powerpoint/2010/main" val="25535047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6749DE-0A4A-4294-B127-30FDF2A88CDD}" type="slidenum">
              <a:rPr lang="zh-CN" altLang="en-US" smtClean="0"/>
              <a:t>45</a:t>
            </a:fld>
            <a:endParaRPr lang="zh-CN" altLang="en-US"/>
          </a:p>
        </p:txBody>
      </p:sp>
    </p:spTree>
    <p:extLst>
      <p:ext uri="{BB962C8B-B14F-4D97-AF65-F5344CB8AC3E}">
        <p14:creationId xmlns:p14="http://schemas.microsoft.com/office/powerpoint/2010/main" val="1371692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6749DE-0A4A-4294-B127-30FDF2A88CDD}" type="slidenum">
              <a:rPr lang="zh-CN" altLang="en-US" smtClean="0"/>
              <a:t>46</a:t>
            </a:fld>
            <a:endParaRPr lang="zh-CN" altLang="en-US"/>
          </a:p>
        </p:txBody>
      </p:sp>
    </p:spTree>
    <p:extLst>
      <p:ext uri="{BB962C8B-B14F-4D97-AF65-F5344CB8AC3E}">
        <p14:creationId xmlns:p14="http://schemas.microsoft.com/office/powerpoint/2010/main" val="42279508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6749DE-0A4A-4294-B127-30FDF2A88CDD}" type="slidenum">
              <a:rPr lang="zh-CN" altLang="en-US" smtClean="0"/>
              <a:t>47</a:t>
            </a:fld>
            <a:endParaRPr lang="zh-CN" altLang="en-US"/>
          </a:p>
        </p:txBody>
      </p:sp>
    </p:spTree>
    <p:extLst>
      <p:ext uri="{BB962C8B-B14F-4D97-AF65-F5344CB8AC3E}">
        <p14:creationId xmlns:p14="http://schemas.microsoft.com/office/powerpoint/2010/main" val="6855675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6749DE-0A4A-4294-B127-30FDF2A88CDD}" type="slidenum">
              <a:rPr lang="zh-CN" altLang="en-US" smtClean="0"/>
              <a:t>48</a:t>
            </a:fld>
            <a:endParaRPr lang="zh-CN" altLang="en-US"/>
          </a:p>
        </p:txBody>
      </p:sp>
    </p:spTree>
    <p:extLst>
      <p:ext uri="{BB962C8B-B14F-4D97-AF65-F5344CB8AC3E}">
        <p14:creationId xmlns:p14="http://schemas.microsoft.com/office/powerpoint/2010/main" val="3711847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6749DE-0A4A-4294-B127-30FDF2A88CDD}" type="slidenum">
              <a:rPr lang="zh-CN" altLang="en-US" smtClean="0"/>
              <a:t>49</a:t>
            </a:fld>
            <a:endParaRPr lang="zh-CN" altLang="en-US"/>
          </a:p>
        </p:txBody>
      </p:sp>
    </p:spTree>
    <p:extLst>
      <p:ext uri="{BB962C8B-B14F-4D97-AF65-F5344CB8AC3E}">
        <p14:creationId xmlns:p14="http://schemas.microsoft.com/office/powerpoint/2010/main" val="1441908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6749DE-0A4A-4294-B127-30FDF2A88CDD}" type="slidenum">
              <a:rPr lang="zh-CN" altLang="en-US" smtClean="0"/>
              <a:t>50</a:t>
            </a:fld>
            <a:endParaRPr lang="zh-CN" altLang="en-US"/>
          </a:p>
        </p:txBody>
      </p:sp>
    </p:spTree>
    <p:extLst>
      <p:ext uri="{BB962C8B-B14F-4D97-AF65-F5344CB8AC3E}">
        <p14:creationId xmlns:p14="http://schemas.microsoft.com/office/powerpoint/2010/main" val="21096703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6749DE-0A4A-4294-B127-30FDF2A88CDD}" type="slidenum">
              <a:rPr lang="zh-CN" altLang="en-US" smtClean="0"/>
              <a:t>51</a:t>
            </a:fld>
            <a:endParaRPr lang="zh-CN" altLang="en-US"/>
          </a:p>
        </p:txBody>
      </p:sp>
    </p:spTree>
    <p:extLst>
      <p:ext uri="{BB962C8B-B14F-4D97-AF65-F5344CB8AC3E}">
        <p14:creationId xmlns:p14="http://schemas.microsoft.com/office/powerpoint/2010/main" val="10333907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6749DE-0A4A-4294-B127-30FDF2A88CDD}" type="slidenum">
              <a:rPr lang="zh-CN" altLang="en-US" smtClean="0"/>
              <a:t>52</a:t>
            </a:fld>
            <a:endParaRPr lang="zh-CN" altLang="en-US"/>
          </a:p>
        </p:txBody>
      </p:sp>
    </p:spTree>
    <p:extLst>
      <p:ext uri="{BB962C8B-B14F-4D97-AF65-F5344CB8AC3E}">
        <p14:creationId xmlns:p14="http://schemas.microsoft.com/office/powerpoint/2010/main" val="1871186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6749DE-0A4A-4294-B127-30FDF2A88CDD}"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6749DE-0A4A-4294-B127-30FDF2A88CDD}"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6749DE-0A4A-4294-B127-30FDF2A88CDD}"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6749DE-0A4A-4294-B127-30FDF2A88CDD}"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6749DE-0A4A-4294-B127-30FDF2A88CDD}"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6" y="794"/>
            <a:ext cx="12199509" cy="6858794"/>
          </a:xfrm>
          <a:prstGeom prst="rect">
            <a:avLst/>
          </a:prstGeom>
        </p:spPr>
      </p:pic>
      <p:pic>
        <p:nvPicPr>
          <p:cNvPr id="4" name="图片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138" y="5950074"/>
            <a:ext cx="12198350" cy="90951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59" name="图片 5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166098"/>
            <a:ext cx="12210901" cy="710737"/>
          </a:xfrm>
          <a:prstGeom prst="rect">
            <a:avLst/>
          </a:prstGeom>
        </p:spPr>
      </p:pic>
      <p:sp>
        <p:nvSpPr>
          <p:cNvPr id="10" name="矩形 6"/>
          <p:cNvSpPr/>
          <p:nvPr userDrawn="1"/>
        </p:nvSpPr>
        <p:spPr>
          <a:xfrm>
            <a:off x="0" y="333375"/>
            <a:ext cx="3938935" cy="431800"/>
          </a:xfrm>
          <a:prstGeom prst="rect">
            <a:avLst/>
          </a:prstGeom>
          <a:solidFill>
            <a:srgbClr val="00B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矩形 1"/>
          <p:cNvSpPr/>
          <p:nvPr userDrawn="1"/>
        </p:nvSpPr>
        <p:spPr>
          <a:xfrm>
            <a:off x="0" y="838076"/>
            <a:ext cx="12198350" cy="45719"/>
          </a:xfrm>
          <a:prstGeom prst="rect">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6" name="组合 5"/>
          <p:cNvGrpSpPr/>
          <p:nvPr userDrawn="1"/>
        </p:nvGrpSpPr>
        <p:grpSpPr>
          <a:xfrm>
            <a:off x="554559" y="6237783"/>
            <a:ext cx="360363" cy="360363"/>
            <a:chOff x="5343091" y="6237783"/>
            <a:chExt cx="360363" cy="360363"/>
          </a:xfrm>
        </p:grpSpPr>
        <p:sp>
          <p:nvSpPr>
            <p:cNvPr id="38" name="椭圆 15"/>
            <p:cNvSpPr/>
            <p:nvPr userDrawn="1"/>
          </p:nvSpPr>
          <p:spPr bwMode="auto">
            <a:xfrm>
              <a:off x="5343091" y="6237783"/>
              <a:ext cx="360363" cy="360363"/>
            </a:xfrm>
            <a:prstGeom prst="ellipse">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9" name="燕尾形 16">
              <a:hlinkClick r:id="" action="ppaction://hlinkshowjump?jump=previousslide"/>
            </p:cNvPr>
            <p:cNvSpPr/>
            <p:nvPr userDrawn="1"/>
          </p:nvSpPr>
          <p:spPr bwMode="auto">
            <a:xfrm flipH="1">
              <a:off x="5436754" y="6331446"/>
              <a:ext cx="173037" cy="173037"/>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009900"/>
                </a:solidFill>
              </a:endParaRPr>
            </a:p>
          </p:txBody>
        </p:sp>
      </p:grpSp>
      <p:sp>
        <p:nvSpPr>
          <p:cNvPr id="60" name="矩形 6"/>
          <p:cNvSpPr/>
          <p:nvPr userDrawn="1"/>
        </p:nvSpPr>
        <p:spPr>
          <a:xfrm>
            <a:off x="8259415" y="333375"/>
            <a:ext cx="3938935" cy="431800"/>
          </a:xfrm>
          <a:prstGeom prst="rect">
            <a:avLst/>
          </a:prstGeom>
          <a:solidFill>
            <a:srgbClr val="00B050"/>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63" name="组合 62"/>
          <p:cNvGrpSpPr/>
          <p:nvPr userDrawn="1"/>
        </p:nvGrpSpPr>
        <p:grpSpPr>
          <a:xfrm>
            <a:off x="11211743" y="6324301"/>
            <a:ext cx="360363" cy="360363"/>
            <a:chOff x="6494896" y="6237783"/>
            <a:chExt cx="360363" cy="360363"/>
          </a:xfrm>
        </p:grpSpPr>
        <p:sp>
          <p:nvSpPr>
            <p:cNvPr id="64" name="椭圆 2"/>
            <p:cNvSpPr/>
            <p:nvPr userDrawn="1"/>
          </p:nvSpPr>
          <p:spPr bwMode="auto">
            <a:xfrm>
              <a:off x="6494896" y="6237783"/>
              <a:ext cx="360363" cy="360363"/>
            </a:xfrm>
            <a:prstGeom prst="ellipse">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5" name="燕尾形 3">
              <a:hlinkClick r:id="" action="ppaction://hlinkshowjump?jump=nextslide"/>
            </p:cNvPr>
            <p:cNvSpPr/>
            <p:nvPr userDrawn="1"/>
          </p:nvSpPr>
          <p:spPr bwMode="auto">
            <a:xfrm>
              <a:off x="6588559" y="6331446"/>
              <a:ext cx="173037" cy="173037"/>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166098"/>
            <a:ext cx="12210901" cy="710737"/>
          </a:xfrm>
          <a:prstGeom prst="rect">
            <a:avLst/>
          </a:prstGeom>
        </p:spPr>
      </p:pic>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12551" y="-1"/>
            <a:ext cx="12210901" cy="69349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CFC0AE4-D788-4C63-99CA-2D16C479E33A}" type="datetimeFigureOut">
              <a:rPr lang="zh-CN" altLang="en-US" smtClean="0"/>
              <a:t>2018/10/28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07AF2F5-CE6D-4DAA-B6C8-82C34ECB625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CFC0AE4-D788-4C63-99CA-2D16C479E33A}" type="datetimeFigureOut">
              <a:rPr lang="zh-CN" altLang="en-US" smtClean="0"/>
              <a:t>2018/10/28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07AF2F5-CE6D-4DAA-B6C8-82C34ECB625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918" y="273113"/>
            <a:ext cx="4013173" cy="1162319"/>
          </a:xfrm>
        </p:spPr>
        <p:txBody>
          <a:bodyPr anchor="b"/>
          <a:lstStyle>
            <a:lvl1pPr algn="l">
              <a:defRPr sz="2400" b="1"/>
            </a:lvl1pPr>
          </a:lstStyle>
          <a:p>
            <a:r>
              <a:rPr lang="zh-CN" altLang="en-US"/>
              <a:t>单击此处编辑母版标题样式</a:t>
            </a:r>
          </a:p>
        </p:txBody>
      </p:sp>
      <p:sp>
        <p:nvSpPr>
          <p:cNvPr id="3" name="内容占位符 2"/>
          <p:cNvSpPr>
            <a:spLocks noGrp="1"/>
          </p:cNvSpPr>
          <p:nvPr>
            <p:ph idx="1"/>
          </p:nvPr>
        </p:nvSpPr>
        <p:spPr>
          <a:xfrm>
            <a:off x="4769216" y="273114"/>
            <a:ext cx="6819216" cy="5854468"/>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918" y="1435433"/>
            <a:ext cx="4013173" cy="4692149"/>
          </a:xfrm>
        </p:spPr>
        <p:txBody>
          <a:bodyPr/>
          <a:lstStyle>
            <a:lvl1pPr marL="0" indent="0">
              <a:buNone/>
              <a:defRPr sz="1700"/>
            </a:lvl1pPr>
            <a:lvl2pPr marL="544195" indent="0">
              <a:buNone/>
              <a:defRPr sz="1400"/>
            </a:lvl2pPr>
            <a:lvl3pPr marL="1089025" indent="0">
              <a:buNone/>
              <a:defRPr sz="1200"/>
            </a:lvl3pPr>
            <a:lvl4pPr marL="1633220" indent="0">
              <a:buNone/>
              <a:defRPr sz="1100"/>
            </a:lvl4pPr>
            <a:lvl5pPr marL="2178050" indent="0">
              <a:buNone/>
              <a:defRPr sz="1100"/>
            </a:lvl5pPr>
            <a:lvl6pPr marL="2722245" indent="0">
              <a:buNone/>
              <a:defRPr sz="1100"/>
            </a:lvl6pPr>
            <a:lvl7pPr marL="3267075" indent="0">
              <a:buNone/>
              <a:defRPr sz="1100"/>
            </a:lvl7pPr>
            <a:lvl8pPr marL="3811270" indent="0">
              <a:buNone/>
              <a:defRPr sz="1100"/>
            </a:lvl8pPr>
            <a:lvl9pPr marL="4356100"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CFC0AE4-D788-4C63-99CA-2D16C479E33A}" type="datetimeFigureOut">
              <a:rPr lang="zh-CN" altLang="en-US" smtClean="0"/>
              <a:t>2018/10/28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07AF2F5-CE6D-4DAA-B6C8-82C34ECB625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962" y="4801712"/>
            <a:ext cx="7319010" cy="566869"/>
          </a:xfrm>
        </p:spPr>
        <p:txBody>
          <a:bodyPr anchor="b"/>
          <a:lstStyle>
            <a:lvl1pPr algn="l">
              <a:defRPr sz="2400" b="1"/>
            </a:lvl1pPr>
          </a:lstStyle>
          <a:p>
            <a:r>
              <a:rPr lang="zh-CN" altLang="en-US"/>
              <a:t>单击此处编辑母版标题样式</a:t>
            </a:r>
          </a:p>
        </p:txBody>
      </p:sp>
      <p:sp>
        <p:nvSpPr>
          <p:cNvPr id="3" name="图片占位符 2"/>
          <p:cNvSpPr>
            <a:spLocks noGrp="1"/>
          </p:cNvSpPr>
          <p:nvPr>
            <p:ph type="pic" idx="1"/>
          </p:nvPr>
        </p:nvSpPr>
        <p:spPr>
          <a:xfrm>
            <a:off x="2390962" y="612917"/>
            <a:ext cx="7319010" cy="4115753"/>
          </a:xfrm>
        </p:spPr>
        <p:txBody>
          <a:bodyPr/>
          <a:lstStyle>
            <a:lvl1pPr marL="0" indent="0">
              <a:buNone/>
              <a:defRPr sz="3800"/>
            </a:lvl1pPr>
            <a:lvl2pPr marL="544195" indent="0">
              <a:buNone/>
              <a:defRPr sz="3300"/>
            </a:lvl2pPr>
            <a:lvl3pPr marL="1089025" indent="0">
              <a:buNone/>
              <a:defRPr sz="2900"/>
            </a:lvl3pPr>
            <a:lvl4pPr marL="1633220" indent="0">
              <a:buNone/>
              <a:defRPr sz="2400"/>
            </a:lvl4pPr>
            <a:lvl5pPr marL="2178050" indent="0">
              <a:buNone/>
              <a:defRPr sz="2400"/>
            </a:lvl5pPr>
            <a:lvl6pPr marL="2722245" indent="0">
              <a:buNone/>
              <a:defRPr sz="2400"/>
            </a:lvl6pPr>
            <a:lvl7pPr marL="3267075" indent="0">
              <a:buNone/>
              <a:defRPr sz="2400"/>
            </a:lvl7pPr>
            <a:lvl8pPr marL="3811270" indent="0">
              <a:buNone/>
              <a:defRPr sz="2400"/>
            </a:lvl8pPr>
            <a:lvl9pPr marL="4356100" indent="0">
              <a:buNone/>
              <a:defRPr sz="2400"/>
            </a:lvl9pPr>
          </a:lstStyle>
          <a:p>
            <a:endParaRPr lang="zh-CN" altLang="en-US"/>
          </a:p>
        </p:txBody>
      </p:sp>
      <p:sp>
        <p:nvSpPr>
          <p:cNvPr id="4" name="文本占位符 3"/>
          <p:cNvSpPr>
            <a:spLocks noGrp="1"/>
          </p:cNvSpPr>
          <p:nvPr>
            <p:ph type="body" sz="half" idx="2"/>
          </p:nvPr>
        </p:nvSpPr>
        <p:spPr>
          <a:xfrm>
            <a:off x="2390962" y="5368581"/>
            <a:ext cx="7319010" cy="805048"/>
          </a:xfrm>
        </p:spPr>
        <p:txBody>
          <a:bodyPr/>
          <a:lstStyle>
            <a:lvl1pPr marL="0" indent="0">
              <a:buNone/>
              <a:defRPr sz="1700"/>
            </a:lvl1pPr>
            <a:lvl2pPr marL="544195" indent="0">
              <a:buNone/>
              <a:defRPr sz="1400"/>
            </a:lvl2pPr>
            <a:lvl3pPr marL="1089025" indent="0">
              <a:buNone/>
              <a:defRPr sz="1200"/>
            </a:lvl3pPr>
            <a:lvl4pPr marL="1633220" indent="0">
              <a:buNone/>
              <a:defRPr sz="1100"/>
            </a:lvl4pPr>
            <a:lvl5pPr marL="2178050" indent="0">
              <a:buNone/>
              <a:defRPr sz="1100"/>
            </a:lvl5pPr>
            <a:lvl6pPr marL="2722245" indent="0">
              <a:buNone/>
              <a:defRPr sz="1100"/>
            </a:lvl6pPr>
            <a:lvl7pPr marL="3267075" indent="0">
              <a:buNone/>
              <a:defRPr sz="1100"/>
            </a:lvl7pPr>
            <a:lvl8pPr marL="3811270" indent="0">
              <a:buNone/>
              <a:defRPr sz="1100"/>
            </a:lvl8pPr>
            <a:lvl9pPr marL="4356100"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CFC0AE4-D788-4C63-99CA-2D16C479E33A}" type="datetimeFigureOut">
              <a:rPr lang="zh-CN" altLang="en-US" smtClean="0"/>
              <a:t>2018/10/28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07AF2F5-CE6D-4DAA-B6C8-82C34ECB625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CFC0AE4-D788-4C63-99CA-2D16C479E33A}" type="datetimeFigureOut">
              <a:rPr lang="zh-CN" altLang="en-US" smtClean="0"/>
              <a:t>2018/10/28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7AF2F5-CE6D-4DAA-B6C8-82C34ECB625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98093" y="274702"/>
            <a:ext cx="3661622" cy="585446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13224" y="274702"/>
            <a:ext cx="10781563" cy="585446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CFC0AE4-D788-4C63-99CA-2D16C479E33A}" type="datetimeFigureOut">
              <a:rPr lang="zh-CN" altLang="en-US" smtClean="0"/>
              <a:t>2018/10/28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7AF2F5-CE6D-4DAA-B6C8-82C34ECB625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918" y="274701"/>
            <a:ext cx="10978515" cy="1143265"/>
          </a:xfrm>
          <a:prstGeom prst="rect">
            <a:avLst/>
          </a:prstGeom>
        </p:spPr>
        <p:txBody>
          <a:bodyPr vert="horz" lIns="108896" tIns="54448" rIns="108896" bIns="54448" rtlCol="0" anchor="ctr">
            <a:normAutofit/>
          </a:bodyPr>
          <a:lstStyle/>
          <a:p>
            <a:r>
              <a:rPr lang="zh-CN" altLang="en-US"/>
              <a:t>单击此处编辑母版标题样式</a:t>
            </a:r>
          </a:p>
        </p:txBody>
      </p:sp>
      <p:sp>
        <p:nvSpPr>
          <p:cNvPr id="3" name="文本占位符 2"/>
          <p:cNvSpPr>
            <a:spLocks noGrp="1"/>
          </p:cNvSpPr>
          <p:nvPr>
            <p:ph type="body" idx="1"/>
          </p:nvPr>
        </p:nvSpPr>
        <p:spPr>
          <a:xfrm>
            <a:off x="609918" y="1600571"/>
            <a:ext cx="10978515" cy="4527011"/>
          </a:xfrm>
          <a:prstGeom prst="rect">
            <a:avLst/>
          </a:prstGeom>
        </p:spPr>
        <p:txBody>
          <a:bodyPr vert="horz" lIns="108896" tIns="54448" rIns="108896" bIns="54448"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917" y="6357822"/>
            <a:ext cx="2846282" cy="365210"/>
          </a:xfrm>
          <a:prstGeom prst="rect">
            <a:avLst/>
          </a:prstGeom>
        </p:spPr>
        <p:txBody>
          <a:bodyPr vert="horz" lIns="108896" tIns="54448" rIns="108896" bIns="54448" rtlCol="0" anchor="ctr"/>
          <a:lstStyle>
            <a:lvl1pPr algn="l">
              <a:defRPr sz="1400">
                <a:solidFill>
                  <a:schemeClr val="tx1">
                    <a:tint val="75000"/>
                  </a:schemeClr>
                </a:solidFill>
              </a:defRPr>
            </a:lvl1pPr>
          </a:lstStyle>
          <a:p>
            <a:fld id="{DCFC0AE4-D788-4C63-99CA-2D16C479E33A}" type="datetimeFigureOut">
              <a:rPr lang="zh-CN" altLang="en-US" smtClean="0"/>
              <a:t>2018/10/28</a:t>
            </a:fld>
            <a:endParaRPr lang="zh-CN" altLang="en-US"/>
          </a:p>
        </p:txBody>
      </p:sp>
      <p:sp>
        <p:nvSpPr>
          <p:cNvPr id="5" name="页脚占位符 4"/>
          <p:cNvSpPr>
            <a:spLocks noGrp="1"/>
          </p:cNvSpPr>
          <p:nvPr>
            <p:ph type="ftr" sz="quarter" idx="3"/>
          </p:nvPr>
        </p:nvSpPr>
        <p:spPr>
          <a:xfrm>
            <a:off x="4167770" y="6357822"/>
            <a:ext cx="3862811" cy="365210"/>
          </a:xfrm>
          <a:prstGeom prst="rect">
            <a:avLst/>
          </a:prstGeom>
        </p:spPr>
        <p:txBody>
          <a:bodyPr vert="horz" lIns="108896" tIns="54448" rIns="108896" bIns="54448" rtlCol="0" anchor="ctr"/>
          <a:lstStyle>
            <a:lvl1pPr algn="ctr">
              <a:defRPr sz="14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42151" y="6357822"/>
            <a:ext cx="2846282" cy="365210"/>
          </a:xfrm>
          <a:prstGeom prst="rect">
            <a:avLst/>
          </a:prstGeom>
        </p:spPr>
        <p:txBody>
          <a:bodyPr vert="horz" lIns="108896" tIns="54448" rIns="108896" bIns="54448" rtlCol="0" anchor="ctr"/>
          <a:lstStyle>
            <a:lvl1pPr algn="r">
              <a:defRPr sz="1400">
                <a:solidFill>
                  <a:schemeClr val="tx1">
                    <a:tint val="75000"/>
                  </a:schemeClr>
                </a:solidFill>
              </a:defRPr>
            </a:lvl1pPr>
          </a:lstStyle>
          <a:p>
            <a:fld id="{C07AF2F5-CE6D-4DAA-B6C8-82C34ECB625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1440"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63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5046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466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885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36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78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9025" algn="l" defTabSz="1088390" rtl="0" eaLnBrk="1" latinLnBrk="0" hangingPunct="1">
        <a:defRPr sz="2100" kern="1200">
          <a:solidFill>
            <a:schemeClr val="tx1"/>
          </a:solidFill>
          <a:latin typeface="+mn-lt"/>
          <a:ea typeface="+mn-ea"/>
          <a:cs typeface="+mn-cs"/>
        </a:defRPr>
      </a:lvl3pPr>
      <a:lvl4pPr marL="1633220" algn="l" defTabSz="1088390" rtl="0" eaLnBrk="1" latinLnBrk="0" hangingPunct="1">
        <a:defRPr sz="2100" kern="1200">
          <a:solidFill>
            <a:schemeClr val="tx1"/>
          </a:solidFill>
          <a:latin typeface="+mn-lt"/>
          <a:ea typeface="+mn-ea"/>
          <a:cs typeface="+mn-cs"/>
        </a:defRPr>
      </a:lvl4pPr>
      <a:lvl5pPr marL="2178050" algn="l" defTabSz="1088390" rtl="0" eaLnBrk="1" latinLnBrk="0" hangingPunct="1">
        <a:defRPr sz="2100" kern="1200">
          <a:solidFill>
            <a:schemeClr val="tx1"/>
          </a:solidFill>
          <a:latin typeface="+mn-lt"/>
          <a:ea typeface="+mn-ea"/>
          <a:cs typeface="+mn-cs"/>
        </a:defRPr>
      </a:lvl5pPr>
      <a:lvl6pPr marL="2722245" algn="l" defTabSz="1088390" rtl="0" eaLnBrk="1" latinLnBrk="0" hangingPunct="1">
        <a:defRPr sz="2100" kern="1200">
          <a:solidFill>
            <a:schemeClr val="tx1"/>
          </a:solidFill>
          <a:latin typeface="+mn-lt"/>
          <a:ea typeface="+mn-ea"/>
          <a:cs typeface="+mn-cs"/>
        </a:defRPr>
      </a:lvl6pPr>
      <a:lvl7pPr marL="3267075" algn="l" defTabSz="1088390" rtl="0" eaLnBrk="1" latinLnBrk="0" hangingPunct="1">
        <a:defRPr sz="2100" kern="1200">
          <a:solidFill>
            <a:schemeClr val="tx1"/>
          </a:solidFill>
          <a:latin typeface="+mn-lt"/>
          <a:ea typeface="+mn-ea"/>
          <a:cs typeface="+mn-cs"/>
        </a:defRPr>
      </a:lvl7pPr>
      <a:lvl8pPr marL="3811270" algn="l" defTabSz="1088390" rtl="0" eaLnBrk="1" latinLnBrk="0" hangingPunct="1">
        <a:defRPr sz="2100" kern="1200">
          <a:solidFill>
            <a:schemeClr val="tx1"/>
          </a:solidFill>
          <a:latin typeface="+mn-lt"/>
          <a:ea typeface="+mn-ea"/>
          <a:cs typeface="+mn-cs"/>
        </a:defRPr>
      </a:lvl8pPr>
      <a:lvl9pPr marL="4356100"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zh.wikipedia.org/wiki/%E7%BB%9F%E4%B8%80%E5%BB%BA%E6%A8%A1%E8%AF%AD%E8%A8%80"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五边形 31"/>
          <p:cNvSpPr/>
          <p:nvPr/>
        </p:nvSpPr>
        <p:spPr>
          <a:xfrm rot="5400000">
            <a:off x="5595119" y="-955997"/>
            <a:ext cx="1080120" cy="3659014"/>
          </a:xfrm>
          <a:prstGeom prst="homePlate">
            <a:avLst>
              <a:gd name="adj" fmla="val 35603"/>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914601" y="1728607"/>
            <a:ext cx="10441160" cy="3816424"/>
          </a:xfrm>
          <a:prstGeom prst="rect">
            <a:avLst/>
          </a:prstGeom>
          <a:noFill/>
          <a:ln>
            <a:solidFill>
              <a:srgbClr val="0076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3" name="文本框 2"/>
          <p:cNvSpPr txBox="1"/>
          <p:nvPr/>
        </p:nvSpPr>
        <p:spPr>
          <a:xfrm>
            <a:off x="3434879" y="2436490"/>
            <a:ext cx="6480720" cy="1200329"/>
          </a:xfrm>
          <a:prstGeom prst="rect">
            <a:avLst/>
          </a:prstGeom>
          <a:noFill/>
        </p:spPr>
        <p:txBody>
          <a:bodyPr wrap="square" rtlCol="0">
            <a:spAutoFit/>
          </a:bodyPr>
          <a:lstStyle/>
          <a:p>
            <a:r>
              <a:rPr lang="en-US" altLang="zh-CN" sz="7200" dirty="0"/>
              <a:t>UML</a:t>
            </a:r>
            <a:r>
              <a:rPr lang="zh-CN" altLang="en-US" sz="7200" dirty="0"/>
              <a:t>基础</a:t>
            </a:r>
            <a:r>
              <a:rPr lang="en-US" altLang="zh-CN" sz="7200" dirty="0"/>
              <a:t>I</a:t>
            </a:r>
            <a:r>
              <a:rPr lang="zh-CN" altLang="en-US" sz="7200" dirty="0"/>
              <a:t>翻转</a:t>
            </a:r>
          </a:p>
        </p:txBody>
      </p:sp>
      <p:sp>
        <p:nvSpPr>
          <p:cNvPr id="2" name="文本框 1">
            <a:extLst>
              <a:ext uri="{FF2B5EF4-FFF2-40B4-BE49-F238E27FC236}">
                <a16:creationId xmlns:a16="http://schemas.microsoft.com/office/drawing/2014/main" id="{064EB436-44CB-4A0E-ADAF-723F023434AA}"/>
              </a:ext>
            </a:extLst>
          </p:cNvPr>
          <p:cNvSpPr txBox="1"/>
          <p:nvPr/>
        </p:nvSpPr>
        <p:spPr>
          <a:xfrm>
            <a:off x="9051503" y="3574334"/>
            <a:ext cx="2520280" cy="2031325"/>
          </a:xfrm>
          <a:prstGeom prst="rect">
            <a:avLst/>
          </a:prstGeom>
          <a:noFill/>
        </p:spPr>
        <p:txBody>
          <a:bodyPr wrap="square" rtlCol="0">
            <a:spAutoFit/>
          </a:bodyPr>
          <a:lstStyle/>
          <a:p>
            <a:r>
              <a:rPr lang="zh-CN" altLang="en-US" dirty="0"/>
              <a:t>小组：</a:t>
            </a:r>
            <a:r>
              <a:rPr lang="en-US" altLang="zh-CN" dirty="0"/>
              <a:t>G13</a:t>
            </a:r>
          </a:p>
          <a:p>
            <a:r>
              <a:rPr lang="zh-CN" altLang="en-US" dirty="0"/>
              <a:t>小组成员：陈安侍</a:t>
            </a:r>
            <a:endParaRPr lang="en-US" altLang="zh-CN" dirty="0"/>
          </a:p>
          <a:p>
            <a:r>
              <a:rPr lang="en-US" altLang="zh-CN" dirty="0"/>
              <a:t>	    </a:t>
            </a:r>
            <a:r>
              <a:rPr lang="zh-CN" altLang="en-US" dirty="0"/>
              <a:t>陈维</a:t>
            </a:r>
            <a:endParaRPr lang="en-US" altLang="zh-CN" dirty="0"/>
          </a:p>
          <a:p>
            <a:r>
              <a:rPr lang="en-US" altLang="zh-CN" dirty="0"/>
              <a:t>	    </a:t>
            </a:r>
            <a:r>
              <a:rPr lang="zh-CN" altLang="en-US" dirty="0"/>
              <a:t>陈俊杉</a:t>
            </a:r>
            <a:endParaRPr lang="en-US" altLang="zh-CN" dirty="0"/>
          </a:p>
          <a:p>
            <a:r>
              <a:rPr lang="en-US" altLang="zh-CN" dirty="0"/>
              <a:t>	    </a:t>
            </a:r>
            <a:r>
              <a:rPr lang="zh-CN" altLang="en-US" dirty="0"/>
              <a:t>严翔宇</a:t>
            </a:r>
            <a:endParaRPr lang="en-US" altLang="zh-CN" dirty="0"/>
          </a:p>
          <a:p>
            <a:r>
              <a:rPr lang="en-US" altLang="zh-CN" dirty="0"/>
              <a:t>	    </a:t>
            </a:r>
            <a:r>
              <a:rPr lang="zh-CN" altLang="en-US" dirty="0"/>
              <a:t>杨溢</a:t>
            </a:r>
          </a:p>
        </p:txBody>
      </p:sp>
    </p:spTree>
    <p:extLst>
      <p:ext uri="{BB962C8B-B14F-4D97-AF65-F5344CB8AC3E}">
        <p14:creationId xmlns:p14="http://schemas.microsoft.com/office/powerpoint/2010/main" val="3819601245"/>
      </p:ext>
    </p:extLst>
  </p:cSld>
  <p:clrMapOvr>
    <a:masterClrMapping/>
  </p:clrMapOvr>
  <p:transition spd="med" advTm="10000">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五边形 31"/>
          <p:cNvSpPr/>
          <p:nvPr/>
        </p:nvSpPr>
        <p:spPr>
          <a:xfrm rot="5400000">
            <a:off x="5595119" y="-955997"/>
            <a:ext cx="1080120" cy="3659014"/>
          </a:xfrm>
          <a:prstGeom prst="homePlate">
            <a:avLst>
              <a:gd name="adj" fmla="val 35603"/>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5159595" y="325899"/>
            <a:ext cx="1951175" cy="1015663"/>
          </a:xfrm>
          <a:prstGeom prst="rect">
            <a:avLst/>
          </a:prstGeom>
          <a:noFill/>
        </p:spPr>
        <p:txBody>
          <a:bodyPr wrap="none" rtlCol="0">
            <a:spAutoFit/>
          </a:bodyPr>
          <a:lstStyle/>
          <a:p>
            <a:pPr algn="ctr"/>
            <a:r>
              <a:rPr lang="zh-CN" altLang="en-US" sz="6000" dirty="0">
                <a:solidFill>
                  <a:schemeClr val="bg1"/>
                </a:solidFill>
                <a:latin typeface="Adobe 黑体 Std R" pitchFamily="34" charset="-122"/>
                <a:ea typeface="Adobe 黑体 Std R" pitchFamily="34" charset="-122"/>
              </a:rPr>
              <a:t>用 例</a:t>
            </a:r>
          </a:p>
        </p:txBody>
      </p:sp>
      <p:sp>
        <p:nvSpPr>
          <p:cNvPr id="6" name="矩形 5"/>
          <p:cNvSpPr/>
          <p:nvPr/>
        </p:nvSpPr>
        <p:spPr>
          <a:xfrm>
            <a:off x="914601" y="1728607"/>
            <a:ext cx="10441160" cy="3816424"/>
          </a:xfrm>
          <a:prstGeom prst="rect">
            <a:avLst/>
          </a:prstGeom>
          <a:noFill/>
          <a:ln>
            <a:solidFill>
              <a:srgbClr val="0076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 name="文本框 1"/>
          <p:cNvSpPr txBox="1"/>
          <p:nvPr/>
        </p:nvSpPr>
        <p:spPr>
          <a:xfrm>
            <a:off x="1886707" y="1728607"/>
            <a:ext cx="8496944" cy="1061829"/>
          </a:xfrm>
          <a:prstGeom prst="rect">
            <a:avLst/>
          </a:prstGeom>
          <a:noFill/>
        </p:spPr>
        <p:txBody>
          <a:bodyPr wrap="square" rtlCol="0">
            <a:spAutoFit/>
          </a:bodyPr>
          <a:lstStyle/>
          <a:p>
            <a:r>
              <a:rPr lang="zh-CN" altLang="en-US" dirty="0"/>
              <a:t>泛化关系：指的是一般与特殊的关系。当多个用例共同拥有一种类似的结构和行为的时候，可以将他们的共性抽象为父用例，其他的用例作为泛化关系中的子用例。</a:t>
            </a:r>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6807" y="2925738"/>
            <a:ext cx="7400154" cy="2736304"/>
          </a:xfrm>
          <a:prstGeom prst="rect">
            <a:avLst/>
          </a:prstGeom>
        </p:spPr>
      </p:pic>
    </p:spTree>
  </p:cSld>
  <p:clrMapOvr>
    <a:masterClrMapping/>
  </p:clrMapOvr>
  <p:transition spd="med" advTm="10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五边形 31"/>
          <p:cNvSpPr/>
          <p:nvPr/>
        </p:nvSpPr>
        <p:spPr>
          <a:xfrm rot="5400000">
            <a:off x="5595119" y="-955997"/>
            <a:ext cx="1080120" cy="3659014"/>
          </a:xfrm>
          <a:prstGeom prst="homePlate">
            <a:avLst>
              <a:gd name="adj" fmla="val 35603"/>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5159595" y="325899"/>
            <a:ext cx="1951175" cy="1015663"/>
          </a:xfrm>
          <a:prstGeom prst="rect">
            <a:avLst/>
          </a:prstGeom>
          <a:noFill/>
        </p:spPr>
        <p:txBody>
          <a:bodyPr wrap="none" rtlCol="0">
            <a:spAutoFit/>
          </a:bodyPr>
          <a:lstStyle/>
          <a:p>
            <a:pPr algn="ctr"/>
            <a:r>
              <a:rPr lang="zh-CN" altLang="en-US" sz="6000" dirty="0">
                <a:solidFill>
                  <a:schemeClr val="bg1"/>
                </a:solidFill>
                <a:latin typeface="Adobe 黑体 Std R" pitchFamily="34" charset="-122"/>
                <a:ea typeface="Adobe 黑体 Std R" pitchFamily="34" charset="-122"/>
              </a:rPr>
              <a:t>用 例</a:t>
            </a:r>
          </a:p>
        </p:txBody>
      </p:sp>
      <p:sp>
        <p:nvSpPr>
          <p:cNvPr id="6" name="矩形 5"/>
          <p:cNvSpPr/>
          <p:nvPr/>
        </p:nvSpPr>
        <p:spPr>
          <a:xfrm>
            <a:off x="914601" y="1728607"/>
            <a:ext cx="10441160" cy="3816424"/>
          </a:xfrm>
          <a:prstGeom prst="rect">
            <a:avLst/>
          </a:prstGeom>
          <a:noFill/>
          <a:ln>
            <a:solidFill>
              <a:srgbClr val="0076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 name="文本框 1"/>
          <p:cNvSpPr txBox="1"/>
          <p:nvPr/>
        </p:nvSpPr>
        <p:spPr>
          <a:xfrm>
            <a:off x="1994719" y="2338793"/>
            <a:ext cx="8496944" cy="1384995"/>
          </a:xfrm>
          <a:prstGeom prst="rect">
            <a:avLst/>
          </a:prstGeom>
          <a:noFill/>
        </p:spPr>
        <p:txBody>
          <a:bodyPr wrap="square" rtlCol="0">
            <a:spAutoFit/>
          </a:bodyPr>
          <a:lstStyle/>
          <a:p>
            <a:r>
              <a:rPr lang="zh-CN" altLang="en-US" dirty="0"/>
              <a:t>分组关系</a:t>
            </a:r>
            <a:endParaRPr lang="en-US" altLang="zh-CN" dirty="0"/>
          </a:p>
          <a:p>
            <a:r>
              <a:rPr lang="en-US" altLang="zh-CN" dirty="0">
                <a:sym typeface="Wingdings" panose="05000000000000000000" pitchFamily="2" charset="2"/>
              </a:rPr>
              <a:t>(1)</a:t>
            </a:r>
            <a:r>
              <a:rPr lang="zh-CN" altLang="en-US" dirty="0">
                <a:sym typeface="Wingdings" panose="05000000000000000000" pitchFamily="2" charset="2"/>
              </a:rPr>
              <a:t>一些用例图中，用例的数目很多，需要把用例组织起来</a:t>
            </a:r>
            <a:endParaRPr lang="en-US" altLang="zh-CN" dirty="0">
              <a:sym typeface="Wingdings" panose="05000000000000000000" pitchFamily="2" charset="2"/>
            </a:endParaRPr>
          </a:p>
          <a:p>
            <a:r>
              <a:rPr lang="en-US" altLang="zh-CN" dirty="0"/>
              <a:t>(2)</a:t>
            </a:r>
            <a:r>
              <a:rPr lang="zh-CN" altLang="en-US" dirty="0"/>
              <a:t>按顺序和用户会谈，收集需求时必须用一个单独的用例表达，需要用某种方式来对这些需求进行分类。</a:t>
            </a:r>
          </a:p>
        </p:txBody>
      </p:sp>
    </p:spTree>
  </p:cSld>
  <p:clrMapOvr>
    <a:masterClrMapping/>
  </p:clrMapOvr>
  <p:transition spd="med" advTm="10000">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2"/>
          <p:cNvSpPr/>
          <p:nvPr/>
        </p:nvSpPr>
        <p:spPr bwMode="auto">
          <a:xfrm>
            <a:off x="2103438" y="1721991"/>
            <a:ext cx="3246437" cy="739775"/>
          </a:xfrm>
          <a:custGeom>
            <a:avLst/>
            <a:gdLst>
              <a:gd name="T0" fmla="*/ 0 w 4673"/>
              <a:gd name="T1" fmla="*/ 739775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 name="Freeform 42"/>
          <p:cNvSpPr/>
          <p:nvPr/>
        </p:nvSpPr>
        <p:spPr bwMode="auto">
          <a:xfrm flipH="1">
            <a:off x="6454775" y="1721991"/>
            <a:ext cx="3246438" cy="739775"/>
          </a:xfrm>
          <a:custGeom>
            <a:avLst/>
            <a:gdLst>
              <a:gd name="T0" fmla="*/ 0 w 4673"/>
              <a:gd name="T1" fmla="*/ 739775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 name="Freeform 42"/>
          <p:cNvSpPr/>
          <p:nvPr/>
        </p:nvSpPr>
        <p:spPr bwMode="auto">
          <a:xfrm flipV="1">
            <a:off x="2103438" y="5054154"/>
            <a:ext cx="3246437" cy="738187"/>
          </a:xfrm>
          <a:custGeom>
            <a:avLst/>
            <a:gdLst>
              <a:gd name="T0" fmla="*/ 0 w 4673"/>
              <a:gd name="T1" fmla="*/ 738187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Freeform 42"/>
          <p:cNvSpPr/>
          <p:nvPr/>
        </p:nvSpPr>
        <p:spPr bwMode="auto">
          <a:xfrm flipH="1" flipV="1">
            <a:off x="6454775" y="5054154"/>
            <a:ext cx="3246438" cy="738187"/>
          </a:xfrm>
          <a:custGeom>
            <a:avLst/>
            <a:gdLst>
              <a:gd name="T0" fmla="*/ 0 w 4673"/>
              <a:gd name="T1" fmla="*/ 738187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1" name="组合 34"/>
          <p:cNvGrpSpPr/>
          <p:nvPr/>
        </p:nvGrpSpPr>
        <p:grpSpPr bwMode="auto">
          <a:xfrm>
            <a:off x="735891" y="1266379"/>
            <a:ext cx="1154113" cy="1155700"/>
            <a:chOff x="0" y="0"/>
            <a:chExt cx="1154113" cy="1155699"/>
          </a:xfrm>
          <a:solidFill>
            <a:schemeClr val="bg1">
              <a:lumMod val="65000"/>
            </a:schemeClr>
          </a:solidFill>
        </p:grpSpPr>
        <p:sp>
          <p:nvSpPr>
            <p:cNvPr id="12" name="Oval 30"/>
            <p:cNvSpPr>
              <a:spLocks noChangeArrowheads="1"/>
            </p:cNvSpPr>
            <p:nvPr/>
          </p:nvSpPr>
          <p:spPr bwMode="auto">
            <a:xfrm>
              <a:off x="0" y="0"/>
              <a:ext cx="1154113" cy="115569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3" name="Freeform 34"/>
            <p:cNvSpPr>
              <a:spLocks noEditPoints="1"/>
            </p:cNvSpPr>
            <p:nvPr/>
          </p:nvSpPr>
          <p:spPr bwMode="auto">
            <a:xfrm>
              <a:off x="266700" y="128587"/>
              <a:ext cx="638175" cy="868362"/>
            </a:xfrm>
            <a:custGeom>
              <a:avLst/>
              <a:gdLst>
                <a:gd name="T0" fmla="*/ 128715 w 709"/>
                <a:gd name="T1" fmla="*/ 322149 h 965"/>
                <a:gd name="T2" fmla="*/ 196223 w 709"/>
                <a:gd name="T3" fmla="*/ 480524 h 965"/>
                <a:gd name="T4" fmla="*/ 251130 w 709"/>
                <a:gd name="T5" fmla="*/ 607403 h 965"/>
                <a:gd name="T6" fmla="*/ 374444 w 709"/>
                <a:gd name="T7" fmla="*/ 611003 h 965"/>
                <a:gd name="T8" fmla="*/ 401447 w 709"/>
                <a:gd name="T9" fmla="*/ 560611 h 965"/>
                <a:gd name="T10" fmla="*/ 469855 w 709"/>
                <a:gd name="T11" fmla="*/ 432831 h 965"/>
                <a:gd name="T12" fmla="*/ 319538 w 709"/>
                <a:gd name="T13" fmla="*/ 132279 h 965"/>
                <a:gd name="T14" fmla="*/ 264631 w 709"/>
                <a:gd name="T15" fmla="*/ 650597 h 965"/>
                <a:gd name="T16" fmla="*/ 201624 w 709"/>
                <a:gd name="T17" fmla="*/ 578608 h 965"/>
                <a:gd name="T18" fmla="*/ 135916 w 709"/>
                <a:gd name="T19" fmla="*/ 455328 h 965"/>
                <a:gd name="T20" fmla="*/ 319538 w 709"/>
                <a:gd name="T21" fmla="*/ 91785 h 965"/>
                <a:gd name="T22" fmla="*/ 503159 w 709"/>
                <a:gd name="T23" fmla="*/ 455328 h 965"/>
                <a:gd name="T24" fmla="*/ 436551 w 709"/>
                <a:gd name="T25" fmla="*/ 578608 h 965"/>
                <a:gd name="T26" fmla="*/ 374444 w 709"/>
                <a:gd name="T27" fmla="*/ 650597 h 965"/>
                <a:gd name="T28" fmla="*/ 228627 w 709"/>
                <a:gd name="T29" fmla="*/ 778376 h 965"/>
                <a:gd name="T30" fmla="*/ 383445 w 709"/>
                <a:gd name="T31" fmla="*/ 807172 h 965"/>
                <a:gd name="T32" fmla="*/ 383445 w 709"/>
                <a:gd name="T33" fmla="*/ 748681 h 965"/>
                <a:gd name="T34" fmla="*/ 246629 w 709"/>
                <a:gd name="T35" fmla="*/ 796373 h 965"/>
                <a:gd name="T36" fmla="*/ 395146 w 709"/>
                <a:gd name="T37" fmla="*/ 796373 h 965"/>
                <a:gd name="T38" fmla="*/ 413149 w 709"/>
                <a:gd name="T39" fmla="*/ 778376 h 965"/>
                <a:gd name="T40" fmla="*/ 228627 w 709"/>
                <a:gd name="T41" fmla="*/ 685691 h 965"/>
                <a:gd name="T42" fmla="*/ 413149 w 709"/>
                <a:gd name="T43" fmla="*/ 778376 h 965"/>
                <a:gd name="T44" fmla="*/ 411348 w 709"/>
                <a:gd name="T45" fmla="*/ 362642 h 965"/>
                <a:gd name="T46" fmla="*/ 349241 w 709"/>
                <a:gd name="T47" fmla="*/ 424733 h 965"/>
                <a:gd name="T48" fmla="*/ 288934 w 709"/>
                <a:gd name="T49" fmla="*/ 424733 h 965"/>
                <a:gd name="T50" fmla="*/ 226827 w 709"/>
                <a:gd name="T51" fmla="*/ 362642 h 965"/>
                <a:gd name="T52" fmla="*/ 226827 w 709"/>
                <a:gd name="T53" fmla="*/ 302352 h 965"/>
                <a:gd name="T54" fmla="*/ 288934 w 709"/>
                <a:gd name="T55" fmla="*/ 239362 h 965"/>
                <a:gd name="T56" fmla="*/ 349241 w 709"/>
                <a:gd name="T57" fmla="*/ 239362 h 965"/>
                <a:gd name="T58" fmla="*/ 411348 w 709"/>
                <a:gd name="T59" fmla="*/ 302352 h 965"/>
                <a:gd name="T60" fmla="*/ 612972 w 709"/>
                <a:gd name="T61" fmla="*/ 293353 h 965"/>
                <a:gd name="T62" fmla="*/ 580568 w 709"/>
                <a:gd name="T63" fmla="*/ 322149 h 965"/>
                <a:gd name="T64" fmla="*/ 612972 w 709"/>
                <a:gd name="T65" fmla="*/ 341046 h 965"/>
                <a:gd name="T66" fmla="*/ 612972 w 709"/>
                <a:gd name="T67" fmla="*/ 293353 h 965"/>
                <a:gd name="T68" fmla="*/ 542764 w 709"/>
                <a:gd name="T69" fmla="*/ 127780 h 965"/>
                <a:gd name="T70" fmla="*/ 509460 w 709"/>
                <a:gd name="T71" fmla="*/ 94485 h 965"/>
                <a:gd name="T72" fmla="*/ 518461 w 709"/>
                <a:gd name="T73" fmla="*/ 152976 h 965"/>
                <a:gd name="T74" fmla="*/ 342040 w 709"/>
                <a:gd name="T75" fmla="*/ 61190 h 965"/>
                <a:gd name="T76" fmla="*/ 318637 w 709"/>
                <a:gd name="T77" fmla="*/ 0 h 965"/>
                <a:gd name="T78" fmla="*/ 294335 w 709"/>
                <a:gd name="T79" fmla="*/ 61190 h 965"/>
                <a:gd name="T80" fmla="*/ 117014 w 709"/>
                <a:gd name="T81" fmla="*/ 155675 h 965"/>
                <a:gd name="T82" fmla="*/ 127815 w 709"/>
                <a:gd name="T83" fmla="*/ 98084 h 965"/>
                <a:gd name="T84" fmla="*/ 93611 w 709"/>
                <a:gd name="T85" fmla="*/ 132279 h 965"/>
                <a:gd name="T86" fmla="*/ 57607 w 709"/>
                <a:gd name="T87" fmla="*/ 322149 h 965"/>
                <a:gd name="T88" fmla="*/ 25203 w 709"/>
                <a:gd name="T89" fmla="*/ 293353 h 965"/>
                <a:gd name="T90" fmla="*/ 25203 w 709"/>
                <a:gd name="T91" fmla="*/ 341046 h 965"/>
                <a:gd name="T92" fmla="*/ 57607 w 709"/>
                <a:gd name="T93" fmla="*/ 322149 h 96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09" h="965">
                  <a:moveTo>
                    <a:pt x="355" y="147"/>
                  </a:moveTo>
                  <a:cubicBezTo>
                    <a:pt x="238" y="147"/>
                    <a:pt x="143" y="241"/>
                    <a:pt x="143" y="358"/>
                  </a:cubicBezTo>
                  <a:cubicBezTo>
                    <a:pt x="143" y="414"/>
                    <a:pt x="187" y="481"/>
                    <a:pt x="188" y="481"/>
                  </a:cubicBezTo>
                  <a:cubicBezTo>
                    <a:pt x="197" y="496"/>
                    <a:pt x="210" y="519"/>
                    <a:pt x="218" y="534"/>
                  </a:cubicBezTo>
                  <a:lnTo>
                    <a:pt x="264" y="623"/>
                  </a:lnTo>
                  <a:cubicBezTo>
                    <a:pt x="272" y="639"/>
                    <a:pt x="279" y="662"/>
                    <a:pt x="279" y="675"/>
                  </a:cubicBezTo>
                  <a:cubicBezTo>
                    <a:pt x="279" y="675"/>
                    <a:pt x="284" y="679"/>
                    <a:pt x="294" y="679"/>
                  </a:cubicBezTo>
                  <a:lnTo>
                    <a:pt x="416" y="679"/>
                  </a:lnTo>
                  <a:cubicBezTo>
                    <a:pt x="425" y="679"/>
                    <a:pt x="430" y="675"/>
                    <a:pt x="431" y="674"/>
                  </a:cubicBezTo>
                  <a:cubicBezTo>
                    <a:pt x="430" y="662"/>
                    <a:pt x="437" y="639"/>
                    <a:pt x="446" y="623"/>
                  </a:cubicBezTo>
                  <a:lnTo>
                    <a:pt x="491" y="534"/>
                  </a:lnTo>
                  <a:cubicBezTo>
                    <a:pt x="499" y="519"/>
                    <a:pt x="513" y="495"/>
                    <a:pt x="522" y="481"/>
                  </a:cubicBezTo>
                  <a:cubicBezTo>
                    <a:pt x="537" y="458"/>
                    <a:pt x="566" y="402"/>
                    <a:pt x="566" y="358"/>
                  </a:cubicBezTo>
                  <a:cubicBezTo>
                    <a:pt x="566" y="241"/>
                    <a:pt x="471" y="147"/>
                    <a:pt x="355" y="147"/>
                  </a:cubicBezTo>
                  <a:close/>
                  <a:moveTo>
                    <a:pt x="416" y="723"/>
                  </a:moveTo>
                  <a:lnTo>
                    <a:pt x="294" y="723"/>
                  </a:lnTo>
                  <a:cubicBezTo>
                    <a:pt x="261" y="723"/>
                    <a:pt x="235" y="702"/>
                    <a:pt x="235" y="675"/>
                  </a:cubicBezTo>
                  <a:cubicBezTo>
                    <a:pt x="235" y="671"/>
                    <a:pt x="231" y="656"/>
                    <a:pt x="224" y="643"/>
                  </a:cubicBezTo>
                  <a:lnTo>
                    <a:pt x="179" y="554"/>
                  </a:lnTo>
                  <a:cubicBezTo>
                    <a:pt x="172" y="540"/>
                    <a:pt x="159" y="519"/>
                    <a:pt x="151" y="506"/>
                  </a:cubicBezTo>
                  <a:cubicBezTo>
                    <a:pt x="145" y="498"/>
                    <a:pt x="99" y="425"/>
                    <a:pt x="99" y="358"/>
                  </a:cubicBezTo>
                  <a:cubicBezTo>
                    <a:pt x="99" y="217"/>
                    <a:pt x="214" y="102"/>
                    <a:pt x="355" y="102"/>
                  </a:cubicBezTo>
                  <a:cubicBezTo>
                    <a:pt x="495" y="102"/>
                    <a:pt x="610" y="217"/>
                    <a:pt x="610" y="358"/>
                  </a:cubicBezTo>
                  <a:cubicBezTo>
                    <a:pt x="610" y="425"/>
                    <a:pt x="564" y="498"/>
                    <a:pt x="559" y="506"/>
                  </a:cubicBezTo>
                  <a:cubicBezTo>
                    <a:pt x="550" y="518"/>
                    <a:pt x="537" y="541"/>
                    <a:pt x="530" y="554"/>
                  </a:cubicBezTo>
                  <a:lnTo>
                    <a:pt x="485" y="643"/>
                  </a:lnTo>
                  <a:cubicBezTo>
                    <a:pt x="478" y="656"/>
                    <a:pt x="475" y="671"/>
                    <a:pt x="475" y="675"/>
                  </a:cubicBezTo>
                  <a:cubicBezTo>
                    <a:pt x="475" y="702"/>
                    <a:pt x="449" y="723"/>
                    <a:pt x="416" y="723"/>
                  </a:cubicBezTo>
                  <a:close/>
                  <a:moveTo>
                    <a:pt x="287" y="832"/>
                  </a:moveTo>
                  <a:cubicBezTo>
                    <a:pt x="269" y="832"/>
                    <a:pt x="254" y="846"/>
                    <a:pt x="254" y="865"/>
                  </a:cubicBezTo>
                  <a:cubicBezTo>
                    <a:pt x="254" y="883"/>
                    <a:pt x="269" y="897"/>
                    <a:pt x="287" y="897"/>
                  </a:cubicBezTo>
                  <a:lnTo>
                    <a:pt x="426" y="897"/>
                  </a:lnTo>
                  <a:cubicBezTo>
                    <a:pt x="444" y="897"/>
                    <a:pt x="459" y="883"/>
                    <a:pt x="459" y="865"/>
                  </a:cubicBezTo>
                  <a:cubicBezTo>
                    <a:pt x="459" y="846"/>
                    <a:pt x="444" y="832"/>
                    <a:pt x="426" y="832"/>
                  </a:cubicBezTo>
                  <a:lnTo>
                    <a:pt x="287" y="832"/>
                  </a:lnTo>
                  <a:close/>
                  <a:moveTo>
                    <a:pt x="274" y="885"/>
                  </a:moveTo>
                  <a:cubicBezTo>
                    <a:pt x="276" y="929"/>
                    <a:pt x="312" y="965"/>
                    <a:pt x="356" y="965"/>
                  </a:cubicBezTo>
                  <a:cubicBezTo>
                    <a:pt x="401" y="965"/>
                    <a:pt x="437" y="929"/>
                    <a:pt x="439" y="885"/>
                  </a:cubicBezTo>
                  <a:lnTo>
                    <a:pt x="274" y="885"/>
                  </a:lnTo>
                  <a:close/>
                  <a:moveTo>
                    <a:pt x="459" y="865"/>
                  </a:moveTo>
                  <a:lnTo>
                    <a:pt x="254" y="865"/>
                  </a:lnTo>
                  <a:lnTo>
                    <a:pt x="254" y="762"/>
                  </a:lnTo>
                  <a:lnTo>
                    <a:pt x="459" y="762"/>
                  </a:lnTo>
                  <a:lnTo>
                    <a:pt x="459" y="865"/>
                  </a:lnTo>
                  <a:close/>
                  <a:moveTo>
                    <a:pt x="491" y="369"/>
                  </a:moveTo>
                  <a:cubicBezTo>
                    <a:pt x="491" y="388"/>
                    <a:pt x="476" y="403"/>
                    <a:pt x="457" y="403"/>
                  </a:cubicBezTo>
                  <a:lnTo>
                    <a:pt x="388" y="403"/>
                  </a:lnTo>
                  <a:lnTo>
                    <a:pt x="388" y="472"/>
                  </a:lnTo>
                  <a:cubicBezTo>
                    <a:pt x="388" y="491"/>
                    <a:pt x="373" y="506"/>
                    <a:pt x="355" y="506"/>
                  </a:cubicBezTo>
                  <a:cubicBezTo>
                    <a:pt x="336" y="506"/>
                    <a:pt x="321" y="491"/>
                    <a:pt x="321" y="472"/>
                  </a:cubicBezTo>
                  <a:lnTo>
                    <a:pt x="321" y="403"/>
                  </a:lnTo>
                  <a:lnTo>
                    <a:pt x="252" y="403"/>
                  </a:lnTo>
                  <a:cubicBezTo>
                    <a:pt x="233" y="403"/>
                    <a:pt x="218" y="388"/>
                    <a:pt x="218" y="369"/>
                  </a:cubicBezTo>
                  <a:cubicBezTo>
                    <a:pt x="218" y="351"/>
                    <a:pt x="233" y="336"/>
                    <a:pt x="252" y="336"/>
                  </a:cubicBezTo>
                  <a:lnTo>
                    <a:pt x="321" y="336"/>
                  </a:lnTo>
                  <a:lnTo>
                    <a:pt x="321" y="266"/>
                  </a:lnTo>
                  <a:cubicBezTo>
                    <a:pt x="321" y="248"/>
                    <a:pt x="336" y="233"/>
                    <a:pt x="355" y="233"/>
                  </a:cubicBezTo>
                  <a:cubicBezTo>
                    <a:pt x="373" y="233"/>
                    <a:pt x="388" y="248"/>
                    <a:pt x="388" y="266"/>
                  </a:cubicBezTo>
                  <a:lnTo>
                    <a:pt x="388" y="336"/>
                  </a:lnTo>
                  <a:lnTo>
                    <a:pt x="457" y="336"/>
                  </a:lnTo>
                  <a:cubicBezTo>
                    <a:pt x="476" y="336"/>
                    <a:pt x="491" y="351"/>
                    <a:pt x="491" y="369"/>
                  </a:cubicBezTo>
                  <a:close/>
                  <a:moveTo>
                    <a:pt x="681" y="326"/>
                  </a:moveTo>
                  <a:lnTo>
                    <a:pt x="643" y="326"/>
                  </a:lnTo>
                  <a:cubicBezTo>
                    <a:pt x="644" y="336"/>
                    <a:pt x="645" y="347"/>
                    <a:pt x="645" y="358"/>
                  </a:cubicBezTo>
                  <a:cubicBezTo>
                    <a:pt x="645" y="365"/>
                    <a:pt x="644" y="372"/>
                    <a:pt x="643" y="379"/>
                  </a:cubicBezTo>
                  <a:lnTo>
                    <a:pt x="681" y="379"/>
                  </a:lnTo>
                  <a:cubicBezTo>
                    <a:pt x="696" y="379"/>
                    <a:pt x="709" y="367"/>
                    <a:pt x="709" y="352"/>
                  </a:cubicBezTo>
                  <a:cubicBezTo>
                    <a:pt x="709" y="338"/>
                    <a:pt x="696" y="326"/>
                    <a:pt x="681" y="326"/>
                  </a:cubicBezTo>
                  <a:close/>
                  <a:moveTo>
                    <a:pt x="576" y="170"/>
                  </a:moveTo>
                  <a:lnTo>
                    <a:pt x="603" y="142"/>
                  </a:lnTo>
                  <a:cubicBezTo>
                    <a:pt x="614" y="131"/>
                    <a:pt x="614" y="114"/>
                    <a:pt x="604" y="104"/>
                  </a:cubicBezTo>
                  <a:cubicBezTo>
                    <a:pt x="594" y="94"/>
                    <a:pt x="577" y="94"/>
                    <a:pt x="566" y="105"/>
                  </a:cubicBezTo>
                  <a:lnTo>
                    <a:pt x="538" y="132"/>
                  </a:lnTo>
                  <a:cubicBezTo>
                    <a:pt x="552" y="144"/>
                    <a:pt x="564" y="156"/>
                    <a:pt x="576" y="170"/>
                  </a:cubicBezTo>
                  <a:close/>
                  <a:moveTo>
                    <a:pt x="354" y="67"/>
                  </a:moveTo>
                  <a:cubicBezTo>
                    <a:pt x="363" y="67"/>
                    <a:pt x="372" y="68"/>
                    <a:pt x="380" y="68"/>
                  </a:cubicBezTo>
                  <a:lnTo>
                    <a:pt x="380" y="27"/>
                  </a:lnTo>
                  <a:cubicBezTo>
                    <a:pt x="380" y="12"/>
                    <a:pt x="368" y="0"/>
                    <a:pt x="354" y="0"/>
                  </a:cubicBezTo>
                  <a:cubicBezTo>
                    <a:pt x="339" y="0"/>
                    <a:pt x="327" y="12"/>
                    <a:pt x="327" y="27"/>
                  </a:cubicBezTo>
                  <a:lnTo>
                    <a:pt x="327" y="68"/>
                  </a:lnTo>
                  <a:cubicBezTo>
                    <a:pt x="336" y="68"/>
                    <a:pt x="345" y="67"/>
                    <a:pt x="354" y="67"/>
                  </a:cubicBezTo>
                  <a:close/>
                  <a:moveTo>
                    <a:pt x="130" y="173"/>
                  </a:moveTo>
                  <a:cubicBezTo>
                    <a:pt x="142" y="159"/>
                    <a:pt x="154" y="147"/>
                    <a:pt x="168" y="135"/>
                  </a:cubicBezTo>
                  <a:lnTo>
                    <a:pt x="142" y="109"/>
                  </a:lnTo>
                  <a:cubicBezTo>
                    <a:pt x="131" y="99"/>
                    <a:pt x="114" y="98"/>
                    <a:pt x="104" y="109"/>
                  </a:cubicBezTo>
                  <a:cubicBezTo>
                    <a:pt x="93" y="119"/>
                    <a:pt x="94" y="136"/>
                    <a:pt x="104" y="147"/>
                  </a:cubicBezTo>
                  <a:lnTo>
                    <a:pt x="130" y="173"/>
                  </a:lnTo>
                  <a:close/>
                  <a:moveTo>
                    <a:pt x="64" y="358"/>
                  </a:moveTo>
                  <a:cubicBezTo>
                    <a:pt x="64" y="347"/>
                    <a:pt x="64" y="336"/>
                    <a:pt x="66" y="326"/>
                  </a:cubicBezTo>
                  <a:lnTo>
                    <a:pt x="28" y="326"/>
                  </a:lnTo>
                  <a:cubicBezTo>
                    <a:pt x="13" y="326"/>
                    <a:pt x="0" y="338"/>
                    <a:pt x="0" y="352"/>
                  </a:cubicBezTo>
                  <a:cubicBezTo>
                    <a:pt x="0" y="367"/>
                    <a:pt x="13" y="379"/>
                    <a:pt x="28" y="379"/>
                  </a:cubicBezTo>
                  <a:lnTo>
                    <a:pt x="65" y="379"/>
                  </a:lnTo>
                  <a:cubicBezTo>
                    <a:pt x="64" y="372"/>
                    <a:pt x="64" y="365"/>
                    <a:pt x="64" y="35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2" name="Freeform 37"/>
          <p:cNvSpPr>
            <a:spLocks noEditPoints="1"/>
          </p:cNvSpPr>
          <p:nvPr/>
        </p:nvSpPr>
        <p:spPr bwMode="auto">
          <a:xfrm>
            <a:off x="9393237" y="4249291"/>
            <a:ext cx="658813" cy="652463"/>
          </a:xfrm>
          <a:custGeom>
            <a:avLst/>
            <a:gdLst>
              <a:gd name="T0" fmla="*/ 594912 w 732"/>
              <a:gd name="T1" fmla="*/ 562343 h 724"/>
              <a:gd name="T2" fmla="*/ 526510 w 732"/>
              <a:gd name="T3" fmla="*/ 562343 h 724"/>
              <a:gd name="T4" fmla="*/ 431109 w 732"/>
              <a:gd name="T5" fmla="*/ 379401 h 724"/>
              <a:gd name="T6" fmla="*/ 421208 w 732"/>
              <a:gd name="T7" fmla="*/ 415449 h 724"/>
              <a:gd name="T8" fmla="*/ 369007 w 732"/>
              <a:gd name="T9" fmla="*/ 455101 h 724"/>
              <a:gd name="T10" fmla="*/ 540011 w 732"/>
              <a:gd name="T11" fmla="*/ 644351 h 724"/>
              <a:gd name="T12" fmla="*/ 649813 w 732"/>
              <a:gd name="T13" fmla="*/ 570454 h 724"/>
              <a:gd name="T14" fmla="*/ 568811 w 732"/>
              <a:gd name="T15" fmla="*/ 486643 h 724"/>
              <a:gd name="T16" fmla="*/ 449109 w 732"/>
              <a:gd name="T17" fmla="*/ 388413 h 724"/>
              <a:gd name="T18" fmla="*/ 237605 w 732"/>
              <a:gd name="T19" fmla="*/ 231606 h 724"/>
              <a:gd name="T20" fmla="*/ 273605 w 732"/>
              <a:gd name="T21" fmla="*/ 221693 h 724"/>
              <a:gd name="T22" fmla="*/ 283506 w 732"/>
              <a:gd name="T23" fmla="*/ 186546 h 724"/>
              <a:gd name="T24" fmla="*/ 292506 w 732"/>
              <a:gd name="T25" fmla="*/ 153202 h 724"/>
              <a:gd name="T26" fmla="*/ 126903 w 732"/>
              <a:gd name="T27" fmla="*/ 14419 h 724"/>
              <a:gd name="T28" fmla="*/ 104402 w 732"/>
              <a:gd name="T29" fmla="*/ 184744 h 724"/>
              <a:gd name="T30" fmla="*/ 900 w 732"/>
              <a:gd name="T31" fmla="*/ 141487 h 724"/>
              <a:gd name="T32" fmla="*/ 196204 w 732"/>
              <a:gd name="T33" fmla="*/ 281171 h 724"/>
              <a:gd name="T34" fmla="*/ 221404 w 732"/>
              <a:gd name="T35" fmla="*/ 248729 h 724"/>
              <a:gd name="T36" fmla="*/ 634513 w 732"/>
              <a:gd name="T37" fmla="*/ 63985 h 724"/>
              <a:gd name="T38" fmla="*/ 546311 w 732"/>
              <a:gd name="T39" fmla="*/ 0 h 724"/>
              <a:gd name="T40" fmla="*/ 309606 w 732"/>
              <a:gd name="T41" fmla="*/ 211780 h 724"/>
              <a:gd name="T42" fmla="*/ 275405 w 732"/>
              <a:gd name="T43" fmla="*/ 260444 h 724"/>
              <a:gd name="T44" fmla="*/ 246605 w 732"/>
              <a:gd name="T45" fmla="*/ 274863 h 724"/>
              <a:gd name="T46" fmla="*/ 250205 w 732"/>
              <a:gd name="T47" fmla="*/ 364982 h 724"/>
              <a:gd name="T48" fmla="*/ 58501 w 732"/>
              <a:gd name="T49" fmla="*/ 530801 h 724"/>
              <a:gd name="T50" fmla="*/ 37801 w 732"/>
              <a:gd name="T51" fmla="*/ 652462 h 724"/>
              <a:gd name="T52" fmla="*/ 136803 w 732"/>
              <a:gd name="T53" fmla="*/ 553331 h 724"/>
              <a:gd name="T54" fmla="*/ 291606 w 732"/>
              <a:gd name="T55" fmla="*/ 406437 h 724"/>
              <a:gd name="T56" fmla="*/ 378907 w 732"/>
              <a:gd name="T57" fmla="*/ 406437 h 724"/>
              <a:gd name="T58" fmla="*/ 404108 w 732"/>
              <a:gd name="T59" fmla="*/ 352366 h 724"/>
              <a:gd name="T60" fmla="*/ 441009 w 732"/>
              <a:gd name="T61" fmla="*/ 344255 h 724"/>
              <a:gd name="T62" fmla="*/ 634513 w 732"/>
              <a:gd name="T63" fmla="*/ 63985 h 7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32" h="724">
                <a:moveTo>
                  <a:pt x="623" y="586"/>
                </a:moveTo>
                <a:cubicBezTo>
                  <a:pt x="644" y="586"/>
                  <a:pt x="661" y="603"/>
                  <a:pt x="661" y="624"/>
                </a:cubicBezTo>
                <a:cubicBezTo>
                  <a:pt x="661" y="645"/>
                  <a:pt x="644" y="662"/>
                  <a:pt x="623" y="662"/>
                </a:cubicBezTo>
                <a:cubicBezTo>
                  <a:pt x="602" y="662"/>
                  <a:pt x="585" y="645"/>
                  <a:pt x="585" y="624"/>
                </a:cubicBezTo>
                <a:cubicBezTo>
                  <a:pt x="585" y="603"/>
                  <a:pt x="602" y="586"/>
                  <a:pt x="623" y="586"/>
                </a:cubicBezTo>
                <a:close/>
                <a:moveTo>
                  <a:pt x="479" y="421"/>
                </a:moveTo>
                <a:lnTo>
                  <a:pt x="489" y="441"/>
                </a:lnTo>
                <a:lnTo>
                  <a:pt x="468" y="461"/>
                </a:lnTo>
                <a:lnTo>
                  <a:pt x="449" y="480"/>
                </a:lnTo>
                <a:cubicBezTo>
                  <a:pt x="438" y="491"/>
                  <a:pt x="425" y="500"/>
                  <a:pt x="410" y="505"/>
                </a:cubicBezTo>
                <a:lnTo>
                  <a:pt x="539" y="633"/>
                </a:lnTo>
                <a:lnTo>
                  <a:pt x="600" y="715"/>
                </a:lnTo>
                <a:lnTo>
                  <a:pt x="632" y="724"/>
                </a:lnTo>
                <a:lnTo>
                  <a:pt x="722" y="633"/>
                </a:lnTo>
                <a:lnTo>
                  <a:pt x="713" y="600"/>
                </a:lnTo>
                <a:lnTo>
                  <a:pt x="632" y="540"/>
                </a:lnTo>
                <a:lnTo>
                  <a:pt x="511" y="419"/>
                </a:lnTo>
                <a:lnTo>
                  <a:pt x="499" y="431"/>
                </a:lnTo>
                <a:lnTo>
                  <a:pt x="479" y="421"/>
                </a:lnTo>
                <a:close/>
                <a:moveTo>
                  <a:pt x="264" y="257"/>
                </a:moveTo>
                <a:lnTo>
                  <a:pt x="285" y="237"/>
                </a:lnTo>
                <a:lnTo>
                  <a:pt x="304" y="246"/>
                </a:lnTo>
                <a:lnTo>
                  <a:pt x="294" y="227"/>
                </a:lnTo>
                <a:lnTo>
                  <a:pt x="315" y="207"/>
                </a:lnTo>
                <a:lnTo>
                  <a:pt x="317" y="205"/>
                </a:lnTo>
                <a:cubicBezTo>
                  <a:pt x="322" y="193"/>
                  <a:pt x="325" y="181"/>
                  <a:pt x="325" y="170"/>
                </a:cubicBezTo>
                <a:cubicBezTo>
                  <a:pt x="325" y="84"/>
                  <a:pt x="242" y="0"/>
                  <a:pt x="156" y="1"/>
                </a:cubicBezTo>
                <a:cubicBezTo>
                  <a:pt x="156" y="1"/>
                  <a:pt x="146" y="11"/>
                  <a:pt x="141" y="16"/>
                </a:cubicBezTo>
                <a:cubicBezTo>
                  <a:pt x="210" y="85"/>
                  <a:pt x="204" y="74"/>
                  <a:pt x="204" y="116"/>
                </a:cubicBezTo>
                <a:cubicBezTo>
                  <a:pt x="204" y="151"/>
                  <a:pt x="149" y="205"/>
                  <a:pt x="116" y="205"/>
                </a:cubicBezTo>
                <a:cubicBezTo>
                  <a:pt x="72" y="205"/>
                  <a:pt x="86" y="212"/>
                  <a:pt x="16" y="142"/>
                </a:cubicBezTo>
                <a:cubicBezTo>
                  <a:pt x="10" y="147"/>
                  <a:pt x="1" y="157"/>
                  <a:pt x="1" y="157"/>
                </a:cubicBezTo>
                <a:cubicBezTo>
                  <a:pt x="2" y="243"/>
                  <a:pt x="83" y="325"/>
                  <a:pt x="169" y="325"/>
                </a:cubicBezTo>
                <a:cubicBezTo>
                  <a:pt x="185" y="325"/>
                  <a:pt x="201" y="320"/>
                  <a:pt x="218" y="312"/>
                </a:cubicBezTo>
                <a:lnTo>
                  <a:pt x="221" y="315"/>
                </a:lnTo>
                <a:cubicBezTo>
                  <a:pt x="226" y="301"/>
                  <a:pt x="234" y="288"/>
                  <a:pt x="246" y="276"/>
                </a:cubicBezTo>
                <a:lnTo>
                  <a:pt x="264" y="257"/>
                </a:lnTo>
                <a:close/>
                <a:moveTo>
                  <a:pt x="705" y="71"/>
                </a:moveTo>
                <a:lnTo>
                  <a:pt x="655" y="20"/>
                </a:lnTo>
                <a:cubicBezTo>
                  <a:pt x="642" y="7"/>
                  <a:pt x="624" y="0"/>
                  <a:pt x="607" y="0"/>
                </a:cubicBezTo>
                <a:cubicBezTo>
                  <a:pt x="589" y="0"/>
                  <a:pt x="572" y="7"/>
                  <a:pt x="558" y="20"/>
                </a:cubicBezTo>
                <a:lnTo>
                  <a:pt x="344" y="235"/>
                </a:lnTo>
                <a:cubicBezTo>
                  <a:pt x="350" y="248"/>
                  <a:pt x="345" y="267"/>
                  <a:pt x="335" y="277"/>
                </a:cubicBezTo>
                <a:cubicBezTo>
                  <a:pt x="328" y="284"/>
                  <a:pt x="317" y="289"/>
                  <a:pt x="306" y="289"/>
                </a:cubicBezTo>
                <a:cubicBezTo>
                  <a:pt x="302" y="289"/>
                  <a:pt x="297" y="288"/>
                  <a:pt x="293" y="286"/>
                </a:cubicBezTo>
                <a:lnTo>
                  <a:pt x="274" y="305"/>
                </a:lnTo>
                <a:cubicBezTo>
                  <a:pt x="247" y="331"/>
                  <a:pt x="247" y="375"/>
                  <a:pt x="274" y="401"/>
                </a:cubicBezTo>
                <a:lnTo>
                  <a:pt x="278" y="405"/>
                </a:lnTo>
                <a:lnTo>
                  <a:pt x="110" y="572"/>
                </a:lnTo>
                <a:lnTo>
                  <a:pt x="65" y="589"/>
                </a:lnTo>
                <a:lnTo>
                  <a:pt x="0" y="682"/>
                </a:lnTo>
                <a:lnTo>
                  <a:pt x="42" y="724"/>
                </a:lnTo>
                <a:lnTo>
                  <a:pt x="135" y="659"/>
                </a:lnTo>
                <a:lnTo>
                  <a:pt x="152" y="614"/>
                </a:lnTo>
                <a:lnTo>
                  <a:pt x="319" y="447"/>
                </a:lnTo>
                <a:lnTo>
                  <a:pt x="324" y="451"/>
                </a:lnTo>
                <a:cubicBezTo>
                  <a:pt x="338" y="465"/>
                  <a:pt x="355" y="471"/>
                  <a:pt x="373" y="471"/>
                </a:cubicBezTo>
                <a:cubicBezTo>
                  <a:pt x="390" y="471"/>
                  <a:pt x="408" y="465"/>
                  <a:pt x="421" y="451"/>
                </a:cubicBezTo>
                <a:lnTo>
                  <a:pt x="440" y="433"/>
                </a:lnTo>
                <a:cubicBezTo>
                  <a:pt x="434" y="420"/>
                  <a:pt x="438" y="401"/>
                  <a:pt x="449" y="391"/>
                </a:cubicBezTo>
                <a:cubicBezTo>
                  <a:pt x="456" y="384"/>
                  <a:pt x="467" y="379"/>
                  <a:pt x="477" y="379"/>
                </a:cubicBezTo>
                <a:cubicBezTo>
                  <a:pt x="482" y="379"/>
                  <a:pt x="487" y="380"/>
                  <a:pt x="490" y="382"/>
                </a:cubicBezTo>
                <a:lnTo>
                  <a:pt x="705" y="167"/>
                </a:lnTo>
                <a:cubicBezTo>
                  <a:pt x="732" y="140"/>
                  <a:pt x="732" y="97"/>
                  <a:pt x="705" y="7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 name="TextBox 30"/>
          <p:cNvSpPr txBox="1"/>
          <p:nvPr/>
        </p:nvSpPr>
        <p:spPr>
          <a:xfrm>
            <a:off x="5663256" y="323999"/>
            <a:ext cx="902812" cy="523220"/>
          </a:xfrm>
          <a:prstGeom prst="rect">
            <a:avLst/>
          </a:prstGeom>
          <a:noFill/>
        </p:spPr>
        <p:txBody>
          <a:bodyPr wrap="none" rtlCol="0">
            <a:spAutoFit/>
          </a:bodyPr>
          <a:lstStyle/>
          <a:p>
            <a:pPr algn="ctr">
              <a:defRPr/>
            </a:pPr>
            <a:r>
              <a:rPr lang="zh-CN" altLang="en-US" sz="2800" b="1" kern="0" dirty="0">
                <a:solidFill>
                  <a:srgbClr val="007635"/>
                </a:solidFill>
                <a:latin typeface="微软雅黑" panose="020B0503020204020204" pitchFamily="34" charset="-122"/>
                <a:ea typeface="微软雅黑" panose="020B0503020204020204" pitchFamily="34" charset="-122"/>
              </a:rPr>
              <a:t>提问</a:t>
            </a:r>
            <a:endParaRPr lang="en-US" altLang="zh-CN" sz="2800" b="1" kern="0" dirty="0">
              <a:solidFill>
                <a:srgbClr val="007635"/>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282205" y="3439607"/>
            <a:ext cx="6102374" cy="415498"/>
          </a:xfrm>
          <a:prstGeom prst="rect">
            <a:avLst/>
          </a:prstGeom>
          <a:noFill/>
        </p:spPr>
        <p:txBody>
          <a:bodyPr wrap="square" rtlCol="0">
            <a:spAutoFit/>
          </a:bodyPr>
          <a:lstStyle/>
          <a:p>
            <a:r>
              <a:rPr lang="zh-CN" altLang="en-US" dirty="0"/>
              <a:t>用例与用例之间存在的常见基本关系有哪些？</a:t>
            </a:r>
          </a:p>
        </p:txBody>
      </p:sp>
    </p:spTree>
  </p:cSld>
  <p:clrMapOvr>
    <a:masterClrMapping/>
  </p:clrMapOvr>
  <p:transition spd="med" advTm="1000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56" presetClass="path" presetSubtype="0" accel="50000" decel="50000" fill="hold" nodeType="withEffect">
                                  <p:stCondLst>
                                    <p:cond delay="0"/>
                                  </p:stCondLst>
                                  <p:childTnLst>
                                    <p:animMotion origin="layout" path="M 1.67816E-7 4.81481E-6 L 0.30831 0.12546 " pathEditMode="relative" rAng="0" ptsTypes="AA">
                                      <p:cBhvr>
                                        <p:cTn id="8" dur="1000" spd="-99900" fill="hold"/>
                                        <p:tgtEl>
                                          <p:spTgt spid="11"/>
                                        </p:tgtEl>
                                        <p:attrNameLst>
                                          <p:attrName>ppt_x</p:attrName>
                                          <p:attrName>ppt_y</p:attrName>
                                        </p:attrNameLst>
                                      </p:cBhvr>
                                      <p:rCtr x="15400" y="6300"/>
                                    </p:animMotion>
                                  </p:childTnLst>
                                </p:cTn>
                              </p:par>
                            </p:childTnLst>
                          </p:cTn>
                        </p:par>
                        <p:par>
                          <p:cTn id="9" fill="hold">
                            <p:stCondLst>
                              <p:cond delay="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fill="hold"/>
                                        <p:tgtEl>
                                          <p:spTgt spid="2"/>
                                        </p:tgtEl>
                                        <p:attrNameLst>
                                          <p:attrName>ppt_x</p:attrName>
                                        </p:attrNameLst>
                                      </p:cBhvr>
                                      <p:tavLst>
                                        <p:tav tm="0">
                                          <p:val>
                                            <p:strVal val="#ppt_x"/>
                                          </p:val>
                                        </p:tav>
                                        <p:tav tm="100000">
                                          <p:val>
                                            <p:strVal val="#ppt_x"/>
                                          </p:val>
                                        </p:tav>
                                      </p:tavLst>
                                    </p:anim>
                                    <p:anim calcmode="lin" valueType="num">
                                      <p:cBhvr additive="base">
                                        <p:cTn id="2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五边形 31"/>
          <p:cNvSpPr/>
          <p:nvPr/>
        </p:nvSpPr>
        <p:spPr>
          <a:xfrm rot="5400000">
            <a:off x="5595119" y="-955997"/>
            <a:ext cx="1080120" cy="3659014"/>
          </a:xfrm>
          <a:prstGeom prst="homePlate">
            <a:avLst>
              <a:gd name="adj" fmla="val 35603"/>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914601" y="1728607"/>
            <a:ext cx="10441160" cy="3816424"/>
          </a:xfrm>
          <a:prstGeom prst="rect">
            <a:avLst/>
          </a:prstGeom>
          <a:noFill/>
          <a:ln>
            <a:solidFill>
              <a:srgbClr val="0076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3" name="文本框 2"/>
          <p:cNvSpPr txBox="1"/>
          <p:nvPr/>
        </p:nvSpPr>
        <p:spPr>
          <a:xfrm>
            <a:off x="5235079" y="2829629"/>
            <a:ext cx="3744416" cy="1200329"/>
          </a:xfrm>
          <a:prstGeom prst="rect">
            <a:avLst/>
          </a:prstGeom>
          <a:noFill/>
        </p:spPr>
        <p:txBody>
          <a:bodyPr wrap="square" rtlCol="0">
            <a:spAutoFit/>
          </a:bodyPr>
          <a:lstStyle/>
          <a:p>
            <a:r>
              <a:rPr lang="zh-CN" altLang="en-US" sz="7200" dirty="0"/>
              <a:t>类图</a:t>
            </a:r>
          </a:p>
        </p:txBody>
      </p:sp>
    </p:spTree>
  </p:cSld>
  <p:clrMapOvr>
    <a:masterClrMapping/>
  </p:clrMapOvr>
  <p:transition spd="med" advTm="10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五边形 31"/>
          <p:cNvSpPr/>
          <p:nvPr/>
        </p:nvSpPr>
        <p:spPr>
          <a:xfrm rot="5400000">
            <a:off x="5595119" y="-955997"/>
            <a:ext cx="1080120" cy="3659014"/>
          </a:xfrm>
          <a:prstGeom prst="homePlate">
            <a:avLst>
              <a:gd name="adj" fmla="val 35603"/>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1994719" y="2061642"/>
            <a:ext cx="8568952" cy="1508105"/>
          </a:xfrm>
          <a:prstGeom prst="rect">
            <a:avLst/>
          </a:prstGeom>
          <a:noFill/>
        </p:spPr>
        <p:txBody>
          <a:bodyPr wrap="square" rtlCol="0">
            <a:spAutoFit/>
          </a:bodyPr>
          <a:lstStyle/>
          <a:p>
            <a:pPr algn="just"/>
            <a:r>
              <a:rPr lang="zh-CN" altLang="en-US" sz="2300" dirty="0">
                <a:latin typeface="华文仿宋" panose="02010600040101010101" pitchFamily="2" charset="-122"/>
                <a:ea typeface="华文仿宋" panose="02010600040101010101" pitchFamily="2" charset="-122"/>
              </a:rPr>
              <a:t>类是对一组具有相同属性、操作、关系和语义的对象的抽象。</a:t>
            </a:r>
            <a:endParaRPr lang="en-US" altLang="zh-CN" sz="2300" dirty="0">
              <a:latin typeface="华文仿宋" panose="02010600040101010101" pitchFamily="2" charset="-122"/>
              <a:ea typeface="华文仿宋" panose="02010600040101010101" pitchFamily="2" charset="-122"/>
            </a:endParaRPr>
          </a:p>
          <a:p>
            <a:pPr algn="just"/>
            <a:r>
              <a:rPr lang="zh-CN" altLang="en-US" sz="2300" dirty="0">
                <a:latin typeface="华文仿宋" panose="02010600040101010101" pitchFamily="2" charset="-122"/>
                <a:ea typeface="华文仿宋" panose="02010600040101010101" pitchFamily="2" charset="-122"/>
              </a:rPr>
              <a:t>主要包括</a:t>
            </a:r>
            <a:r>
              <a:rPr lang="zh-CN" altLang="en-US" sz="2300" b="1" dirty="0">
                <a:latin typeface="华文仿宋" panose="02010600040101010101" pitchFamily="2" charset="-122"/>
                <a:ea typeface="华文仿宋" panose="02010600040101010101" pitchFamily="2" charset="-122"/>
              </a:rPr>
              <a:t>名称部分</a:t>
            </a:r>
            <a:r>
              <a:rPr lang="zh-CN" altLang="en-US" sz="2300" dirty="0">
                <a:latin typeface="华文仿宋" panose="02010600040101010101" pitchFamily="2" charset="-122"/>
                <a:ea typeface="华文仿宋" panose="02010600040101010101" pitchFamily="2" charset="-122"/>
              </a:rPr>
              <a:t>（</a:t>
            </a:r>
            <a:r>
              <a:rPr lang="en-US" altLang="zh-CN" sz="2300" dirty="0">
                <a:latin typeface="华文仿宋" panose="02010600040101010101" pitchFamily="2" charset="-122"/>
                <a:ea typeface="华文仿宋" panose="02010600040101010101" pitchFamily="2" charset="-122"/>
              </a:rPr>
              <a:t>Name</a:t>
            </a:r>
            <a:r>
              <a:rPr lang="zh-CN" altLang="en-US" sz="2300" dirty="0">
                <a:latin typeface="华文仿宋" panose="02010600040101010101" pitchFamily="2" charset="-122"/>
                <a:ea typeface="华文仿宋" panose="02010600040101010101" pitchFamily="2" charset="-122"/>
              </a:rPr>
              <a:t>）、</a:t>
            </a:r>
            <a:r>
              <a:rPr lang="zh-CN" altLang="en-US" sz="2300" b="1" dirty="0">
                <a:latin typeface="华文仿宋" panose="02010600040101010101" pitchFamily="2" charset="-122"/>
                <a:ea typeface="华文仿宋" panose="02010600040101010101" pitchFamily="2" charset="-122"/>
              </a:rPr>
              <a:t>属性部分</a:t>
            </a:r>
            <a:r>
              <a:rPr lang="zh-CN" altLang="en-US" sz="2300" dirty="0">
                <a:latin typeface="华文仿宋" panose="02010600040101010101" pitchFamily="2" charset="-122"/>
                <a:ea typeface="华文仿宋" panose="02010600040101010101" pitchFamily="2" charset="-122"/>
              </a:rPr>
              <a:t>（</a:t>
            </a:r>
            <a:r>
              <a:rPr lang="en-US" altLang="zh-CN" sz="2300" dirty="0">
                <a:latin typeface="华文仿宋" panose="02010600040101010101" pitchFamily="2" charset="-122"/>
                <a:ea typeface="华文仿宋" panose="02010600040101010101" pitchFamily="2" charset="-122"/>
              </a:rPr>
              <a:t>Attribute</a:t>
            </a:r>
            <a:r>
              <a:rPr lang="zh-CN" altLang="en-US" sz="2300" dirty="0">
                <a:latin typeface="华文仿宋" panose="02010600040101010101" pitchFamily="2" charset="-122"/>
                <a:ea typeface="华文仿宋" panose="02010600040101010101" pitchFamily="2" charset="-122"/>
              </a:rPr>
              <a:t>）和</a:t>
            </a:r>
            <a:r>
              <a:rPr lang="zh-CN" altLang="en-US" sz="2300" b="1" dirty="0">
                <a:latin typeface="华文仿宋" panose="02010600040101010101" pitchFamily="2" charset="-122"/>
                <a:ea typeface="华文仿宋" panose="02010600040101010101" pitchFamily="2" charset="-122"/>
              </a:rPr>
              <a:t>操作部分</a:t>
            </a:r>
            <a:r>
              <a:rPr lang="zh-CN" altLang="en-US" sz="2300" dirty="0">
                <a:latin typeface="华文仿宋" panose="02010600040101010101" pitchFamily="2" charset="-122"/>
                <a:ea typeface="华文仿宋" panose="02010600040101010101" pitchFamily="2" charset="-122"/>
              </a:rPr>
              <a:t>（</a:t>
            </a:r>
            <a:r>
              <a:rPr lang="en-US" altLang="zh-CN" sz="2300" dirty="0">
                <a:latin typeface="华文仿宋" panose="02010600040101010101" pitchFamily="2" charset="-122"/>
                <a:ea typeface="华文仿宋" panose="02010600040101010101" pitchFamily="2" charset="-122"/>
              </a:rPr>
              <a:t>Operation</a:t>
            </a:r>
            <a:r>
              <a:rPr lang="zh-CN" altLang="en-US" sz="2300" dirty="0">
                <a:latin typeface="华文仿宋" panose="02010600040101010101" pitchFamily="2" charset="-122"/>
                <a:ea typeface="华文仿宋" panose="02010600040101010101" pitchFamily="2" charset="-122"/>
              </a:rPr>
              <a:t>）</a:t>
            </a:r>
            <a:endParaRPr lang="en-US" altLang="zh-CN" sz="2300" dirty="0">
              <a:latin typeface="华文仿宋" panose="02010600040101010101" pitchFamily="2" charset="-122"/>
              <a:ea typeface="华文仿宋" panose="02010600040101010101" pitchFamily="2" charset="-122"/>
            </a:endParaRPr>
          </a:p>
          <a:p>
            <a:pPr algn="just"/>
            <a:r>
              <a:rPr lang="zh-CN" altLang="en-US" sz="2300" dirty="0">
                <a:latin typeface="华文仿宋" panose="02010600040101010101" pitchFamily="2" charset="-122"/>
                <a:ea typeface="华文仿宋" panose="02010600040101010101" pitchFamily="2" charset="-122"/>
              </a:rPr>
              <a:t>在</a:t>
            </a:r>
            <a:r>
              <a:rPr lang="en-US" altLang="zh-CN" sz="2300" dirty="0">
                <a:latin typeface="华文仿宋" panose="02010600040101010101" pitchFamily="2" charset="-122"/>
                <a:ea typeface="华文仿宋" panose="02010600040101010101" pitchFamily="2" charset="-122"/>
              </a:rPr>
              <a:t>UML</a:t>
            </a:r>
            <a:r>
              <a:rPr lang="zh-CN" altLang="en-US" sz="2300" dirty="0">
                <a:latin typeface="华文仿宋" panose="02010600040101010101" pitchFamily="2" charset="-122"/>
                <a:ea typeface="华文仿宋" panose="02010600040101010101" pitchFamily="2" charset="-122"/>
              </a:rPr>
              <a:t>中类用一个矩形框表示</a:t>
            </a:r>
          </a:p>
        </p:txBody>
      </p:sp>
      <p:sp>
        <p:nvSpPr>
          <p:cNvPr id="5" name="TextBox 4"/>
          <p:cNvSpPr txBox="1"/>
          <p:nvPr/>
        </p:nvSpPr>
        <p:spPr>
          <a:xfrm>
            <a:off x="5159594" y="325899"/>
            <a:ext cx="1951175" cy="1015663"/>
          </a:xfrm>
          <a:prstGeom prst="rect">
            <a:avLst/>
          </a:prstGeom>
          <a:noFill/>
        </p:spPr>
        <p:txBody>
          <a:bodyPr wrap="none" rtlCol="0">
            <a:spAutoFit/>
          </a:bodyPr>
          <a:lstStyle/>
          <a:p>
            <a:pPr algn="ctr"/>
            <a:r>
              <a:rPr lang="zh-CN" altLang="en-US" sz="6000" dirty="0">
                <a:solidFill>
                  <a:schemeClr val="bg1"/>
                </a:solidFill>
                <a:latin typeface="Adobe 黑体 Std R" pitchFamily="34" charset="-122"/>
                <a:ea typeface="Adobe 黑体 Std R" pitchFamily="34" charset="-122"/>
              </a:rPr>
              <a:t>概 念</a:t>
            </a:r>
          </a:p>
        </p:txBody>
      </p:sp>
      <p:sp>
        <p:nvSpPr>
          <p:cNvPr id="6" name="矩形 5"/>
          <p:cNvSpPr/>
          <p:nvPr/>
        </p:nvSpPr>
        <p:spPr>
          <a:xfrm>
            <a:off x="914601" y="1728607"/>
            <a:ext cx="10441160" cy="3816424"/>
          </a:xfrm>
          <a:prstGeom prst="rect">
            <a:avLst/>
          </a:prstGeom>
          <a:noFill/>
          <a:ln>
            <a:solidFill>
              <a:srgbClr val="0076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3231" y="3018048"/>
            <a:ext cx="3744416" cy="2501394"/>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7488" y="3609757"/>
            <a:ext cx="3582974" cy="1962459"/>
          </a:xfrm>
          <a:prstGeom prst="rect">
            <a:avLst/>
          </a:prstGeom>
        </p:spPr>
      </p:pic>
    </p:spTree>
  </p:cSld>
  <p:clrMapOvr>
    <a:masterClrMapping/>
  </p:clrMapOvr>
  <p:transition spd="med" advTm="10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5000"/>
                                  </p:iterate>
                                  <p:childTnLst>
                                    <p:set>
                                      <p:cBhvr>
                                        <p:cTn id="24" dur="1" fill="hold">
                                          <p:stCondLst>
                                            <p:cond delay="0"/>
                                          </p:stCondLst>
                                        </p:cTn>
                                        <p:tgtEl>
                                          <p:spTgt spid="33"/>
                                        </p:tgtEl>
                                        <p:attrNameLst>
                                          <p:attrName>style.visibility</p:attrName>
                                        </p:attrNameLst>
                                      </p:cBhvr>
                                      <p:to>
                                        <p:strVal val="visible"/>
                                      </p:to>
                                    </p:set>
                                    <p:anim calcmode="lin" valueType="num">
                                      <p:cBhvr>
                                        <p:cTn id="25"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33"/>
                                        </p:tgtEl>
                                        <p:attrNameLst>
                                          <p:attrName>ppt_y</p:attrName>
                                        </p:attrNameLst>
                                      </p:cBhvr>
                                      <p:tavLst>
                                        <p:tav tm="0">
                                          <p:val>
                                            <p:strVal val="#ppt_y"/>
                                          </p:val>
                                        </p:tav>
                                        <p:tav tm="100000">
                                          <p:val>
                                            <p:strVal val="#ppt_y"/>
                                          </p:val>
                                        </p:tav>
                                      </p:tavLst>
                                    </p:anim>
                                    <p:anim calcmode="lin" valueType="num">
                                      <p:cBhvr>
                                        <p:cTn id="27"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33"/>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additive="base">
                                        <p:cTn id="34" dur="500" fill="hold"/>
                                        <p:tgtEl>
                                          <p:spTgt spid="4"/>
                                        </p:tgtEl>
                                        <p:attrNameLst>
                                          <p:attrName>ppt_x</p:attrName>
                                        </p:attrNameLst>
                                      </p:cBhvr>
                                      <p:tavLst>
                                        <p:tav tm="0">
                                          <p:val>
                                            <p:strVal val="#ppt_x"/>
                                          </p:val>
                                        </p:tav>
                                        <p:tav tm="100000">
                                          <p:val>
                                            <p:strVal val="#ppt_x"/>
                                          </p:val>
                                        </p:tav>
                                      </p:tavLst>
                                    </p:anim>
                                    <p:anim calcmode="lin" valueType="num">
                                      <p:cBhvr additive="base">
                                        <p:cTn id="3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ppt_x"/>
                                          </p:val>
                                        </p:tav>
                                        <p:tav tm="100000">
                                          <p:val>
                                            <p:strVal val="#ppt_x"/>
                                          </p:val>
                                        </p:tav>
                                      </p:tavLst>
                                    </p:anim>
                                    <p:anim calcmode="lin" valueType="num">
                                      <p:cBhvr additive="base">
                                        <p:cTn id="4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P spid="5" grpId="0"/>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4959" y="2229660"/>
            <a:ext cx="3078341" cy="2280254"/>
          </a:xfrm>
          <a:prstGeom prst="rect">
            <a:avLst/>
          </a:prstGeom>
        </p:spPr>
      </p:pic>
      <p:sp>
        <p:nvSpPr>
          <p:cNvPr id="5" name="文本框 4"/>
          <p:cNvSpPr txBox="1"/>
          <p:nvPr/>
        </p:nvSpPr>
        <p:spPr>
          <a:xfrm>
            <a:off x="2210743" y="1613044"/>
            <a:ext cx="1800200" cy="415498"/>
          </a:xfrm>
          <a:prstGeom prst="rect">
            <a:avLst/>
          </a:prstGeom>
          <a:noFill/>
        </p:spPr>
        <p:txBody>
          <a:bodyPr wrap="square" rtlCol="0">
            <a:spAutoFit/>
          </a:bodyPr>
          <a:lstStyle/>
          <a:p>
            <a:r>
              <a:rPr lang="zh-CN" altLang="en-US" dirty="0"/>
              <a:t>接口：</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五边形 31"/>
          <p:cNvSpPr/>
          <p:nvPr/>
        </p:nvSpPr>
        <p:spPr>
          <a:xfrm rot="5400000">
            <a:off x="5595119" y="-955997"/>
            <a:ext cx="1080120" cy="3659014"/>
          </a:xfrm>
          <a:prstGeom prst="homePlate">
            <a:avLst>
              <a:gd name="adj" fmla="val 35603"/>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1994719" y="2061642"/>
            <a:ext cx="8568952" cy="800219"/>
          </a:xfrm>
          <a:prstGeom prst="rect">
            <a:avLst/>
          </a:prstGeom>
          <a:noFill/>
        </p:spPr>
        <p:txBody>
          <a:bodyPr wrap="square" rtlCol="0">
            <a:spAutoFit/>
          </a:bodyPr>
          <a:lstStyle/>
          <a:p>
            <a:pPr algn="just"/>
            <a:r>
              <a:rPr lang="zh-CN" altLang="en-US" sz="2300" dirty="0">
                <a:latin typeface="华文仿宋" panose="02010600040101010101" pitchFamily="2" charset="-122"/>
                <a:ea typeface="华文仿宋" panose="02010600040101010101" pitchFamily="2" charset="-122"/>
              </a:rPr>
              <a:t>关系是指事物之间的联系。在面向对象的建模中，最常见的有：</a:t>
            </a:r>
            <a:r>
              <a:rPr lang="zh-CN" altLang="en-US" sz="2300" b="1" dirty="0">
                <a:latin typeface="华文仿宋" panose="02010600040101010101" pitchFamily="2" charset="-122"/>
                <a:ea typeface="华文仿宋" panose="02010600040101010101" pitchFamily="2" charset="-122"/>
              </a:rPr>
              <a:t>依赖关系</a:t>
            </a:r>
            <a:r>
              <a:rPr lang="zh-CN" altLang="en-US" sz="2300" dirty="0">
                <a:latin typeface="华文仿宋" panose="02010600040101010101" pitchFamily="2" charset="-122"/>
                <a:ea typeface="华文仿宋" panose="02010600040101010101" pitchFamily="2" charset="-122"/>
              </a:rPr>
              <a:t>、</a:t>
            </a:r>
            <a:r>
              <a:rPr lang="zh-CN" altLang="en-US" sz="2300" b="1" dirty="0">
                <a:latin typeface="华文仿宋" panose="02010600040101010101" pitchFamily="2" charset="-122"/>
                <a:ea typeface="华文仿宋" panose="02010600040101010101" pitchFamily="2" charset="-122"/>
              </a:rPr>
              <a:t>泛化关系</a:t>
            </a:r>
            <a:r>
              <a:rPr lang="zh-CN" altLang="en-US" sz="2300" dirty="0">
                <a:latin typeface="华文仿宋" panose="02010600040101010101" pitchFamily="2" charset="-122"/>
                <a:ea typeface="华文仿宋" panose="02010600040101010101" pitchFamily="2" charset="-122"/>
              </a:rPr>
              <a:t>、</a:t>
            </a:r>
            <a:r>
              <a:rPr lang="zh-CN" altLang="en-US" sz="2300" b="1" dirty="0">
                <a:latin typeface="华文仿宋" panose="02010600040101010101" pitchFamily="2" charset="-122"/>
                <a:ea typeface="华文仿宋" panose="02010600040101010101" pitchFamily="2" charset="-122"/>
              </a:rPr>
              <a:t>关联关系</a:t>
            </a:r>
            <a:r>
              <a:rPr lang="zh-CN" altLang="en-US" sz="2300" dirty="0">
                <a:latin typeface="华文仿宋" panose="02010600040101010101" pitchFamily="2" charset="-122"/>
                <a:ea typeface="华文仿宋" panose="02010600040101010101" pitchFamily="2" charset="-122"/>
              </a:rPr>
              <a:t>和</a:t>
            </a:r>
            <a:r>
              <a:rPr lang="zh-CN" altLang="en-US" sz="2300" b="1" dirty="0">
                <a:latin typeface="华文仿宋" panose="02010600040101010101" pitchFamily="2" charset="-122"/>
                <a:ea typeface="华文仿宋" panose="02010600040101010101" pitchFamily="2" charset="-122"/>
              </a:rPr>
              <a:t>实现关系</a:t>
            </a:r>
            <a:r>
              <a:rPr lang="zh-CN" altLang="en-US" sz="2300" dirty="0">
                <a:latin typeface="华文仿宋" panose="02010600040101010101" pitchFamily="2" charset="-122"/>
                <a:ea typeface="华文仿宋" panose="02010600040101010101" pitchFamily="2" charset="-122"/>
              </a:rPr>
              <a:t>。</a:t>
            </a:r>
          </a:p>
        </p:txBody>
      </p:sp>
      <p:sp>
        <p:nvSpPr>
          <p:cNvPr id="5" name="TextBox 4"/>
          <p:cNvSpPr txBox="1"/>
          <p:nvPr/>
        </p:nvSpPr>
        <p:spPr>
          <a:xfrm>
            <a:off x="5159596" y="325899"/>
            <a:ext cx="1951175" cy="1015663"/>
          </a:xfrm>
          <a:prstGeom prst="rect">
            <a:avLst/>
          </a:prstGeom>
          <a:noFill/>
        </p:spPr>
        <p:txBody>
          <a:bodyPr wrap="none" rtlCol="0">
            <a:spAutoFit/>
          </a:bodyPr>
          <a:lstStyle/>
          <a:p>
            <a:pPr algn="ctr"/>
            <a:r>
              <a:rPr lang="zh-CN" altLang="en-US" sz="6000" dirty="0">
                <a:solidFill>
                  <a:schemeClr val="bg1"/>
                </a:solidFill>
                <a:latin typeface="Adobe 黑体 Std R" pitchFamily="34" charset="-122"/>
                <a:ea typeface="Adobe 黑体 Std R" pitchFamily="34" charset="-122"/>
              </a:rPr>
              <a:t>关 系</a:t>
            </a:r>
          </a:p>
        </p:txBody>
      </p:sp>
      <p:sp>
        <p:nvSpPr>
          <p:cNvPr id="6" name="矩形 5"/>
          <p:cNvSpPr/>
          <p:nvPr/>
        </p:nvSpPr>
        <p:spPr>
          <a:xfrm>
            <a:off x="914601" y="1728607"/>
            <a:ext cx="10441160" cy="3816424"/>
          </a:xfrm>
          <a:prstGeom prst="rect">
            <a:avLst/>
          </a:prstGeom>
          <a:noFill/>
          <a:ln>
            <a:solidFill>
              <a:srgbClr val="0076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ransition spd="med" advTm="10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5000"/>
                                  </p:iterate>
                                  <p:childTnLst>
                                    <p:set>
                                      <p:cBhvr>
                                        <p:cTn id="24" dur="1" fill="hold">
                                          <p:stCondLst>
                                            <p:cond delay="0"/>
                                          </p:stCondLst>
                                        </p:cTn>
                                        <p:tgtEl>
                                          <p:spTgt spid="33"/>
                                        </p:tgtEl>
                                        <p:attrNameLst>
                                          <p:attrName>style.visibility</p:attrName>
                                        </p:attrNameLst>
                                      </p:cBhvr>
                                      <p:to>
                                        <p:strVal val="visible"/>
                                      </p:to>
                                    </p:set>
                                    <p:anim calcmode="lin" valueType="num">
                                      <p:cBhvr>
                                        <p:cTn id="25"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33"/>
                                        </p:tgtEl>
                                        <p:attrNameLst>
                                          <p:attrName>ppt_y</p:attrName>
                                        </p:attrNameLst>
                                      </p:cBhvr>
                                      <p:tavLst>
                                        <p:tav tm="0">
                                          <p:val>
                                            <p:strVal val="#ppt_y"/>
                                          </p:val>
                                        </p:tav>
                                        <p:tav tm="100000">
                                          <p:val>
                                            <p:strVal val="#ppt_y"/>
                                          </p:val>
                                        </p:tav>
                                      </p:tavLst>
                                    </p:anim>
                                    <p:anim calcmode="lin" valueType="num">
                                      <p:cBhvr>
                                        <p:cTn id="27"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P spid="5" grpId="0"/>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五边形 31"/>
          <p:cNvSpPr/>
          <p:nvPr/>
        </p:nvSpPr>
        <p:spPr>
          <a:xfrm rot="5400000">
            <a:off x="5595119" y="-955997"/>
            <a:ext cx="1080120" cy="3659014"/>
          </a:xfrm>
          <a:prstGeom prst="homePlate">
            <a:avLst>
              <a:gd name="adj" fmla="val 35603"/>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5159596" y="325899"/>
            <a:ext cx="1951175" cy="1015663"/>
          </a:xfrm>
          <a:prstGeom prst="rect">
            <a:avLst/>
          </a:prstGeom>
          <a:noFill/>
        </p:spPr>
        <p:txBody>
          <a:bodyPr wrap="none" rtlCol="0">
            <a:spAutoFit/>
          </a:bodyPr>
          <a:lstStyle/>
          <a:p>
            <a:pPr algn="ctr"/>
            <a:r>
              <a:rPr lang="zh-CN" altLang="en-US" sz="6000" dirty="0">
                <a:solidFill>
                  <a:schemeClr val="bg1"/>
                </a:solidFill>
                <a:latin typeface="Adobe 黑体 Std R" pitchFamily="34" charset="-122"/>
                <a:ea typeface="Adobe 黑体 Std R" pitchFamily="34" charset="-122"/>
              </a:rPr>
              <a:t>关 系</a:t>
            </a:r>
          </a:p>
        </p:txBody>
      </p:sp>
      <p:sp>
        <p:nvSpPr>
          <p:cNvPr id="6" name="矩形 5"/>
          <p:cNvSpPr/>
          <p:nvPr/>
        </p:nvSpPr>
        <p:spPr>
          <a:xfrm>
            <a:off x="914601" y="1728607"/>
            <a:ext cx="10441160" cy="3816424"/>
          </a:xfrm>
          <a:prstGeom prst="rect">
            <a:avLst/>
          </a:prstGeom>
          <a:noFill/>
          <a:ln>
            <a:solidFill>
              <a:srgbClr val="0076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7" name="矩形 6"/>
          <p:cNvSpPr/>
          <p:nvPr/>
        </p:nvSpPr>
        <p:spPr>
          <a:xfrm>
            <a:off x="1814699" y="1989634"/>
            <a:ext cx="8568952" cy="707886"/>
          </a:xfrm>
          <a:prstGeom prst="rect">
            <a:avLst/>
          </a:prstGeom>
        </p:spPr>
        <p:txBody>
          <a:bodyPr wrap="square">
            <a:spAutoFit/>
          </a:bodyPr>
          <a:lstStyle/>
          <a:p>
            <a:r>
              <a:rPr lang="zh-CN" altLang="en-US" sz="2000" dirty="0">
                <a:latin typeface="华文仿宋" panose="02010600040101010101" pitchFamily="2" charset="-122"/>
                <a:ea typeface="华文仿宋" panose="02010600040101010101" pitchFamily="2" charset="-122"/>
              </a:rPr>
              <a:t>依赖关系：表示两个或多个模型元素之间语义上的关系。当要指明一个事物使用另一个事物时，就使用依赖。</a:t>
            </a:r>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4719" y="2862372"/>
            <a:ext cx="6735899" cy="1431517"/>
          </a:xfrm>
          <a:prstGeom prst="rect">
            <a:avLst/>
          </a:prstGeom>
        </p:spPr>
      </p:pic>
      <p:sp>
        <p:nvSpPr>
          <p:cNvPr id="4" name="矩形 3"/>
          <p:cNvSpPr/>
          <p:nvPr/>
        </p:nvSpPr>
        <p:spPr>
          <a:xfrm>
            <a:off x="1994719" y="4476550"/>
            <a:ext cx="3416320" cy="415498"/>
          </a:xfrm>
          <a:prstGeom prst="rect">
            <a:avLst/>
          </a:prstGeom>
        </p:spPr>
        <p:txBody>
          <a:bodyPr wrap="none">
            <a:spAutoFit/>
          </a:bodyPr>
          <a:lstStyle/>
          <a:p>
            <a:r>
              <a:rPr lang="zh-CN" altLang="en-US" dirty="0"/>
              <a:t>把依赖画成一条有向的虚线</a:t>
            </a:r>
          </a:p>
        </p:txBody>
      </p:sp>
    </p:spTree>
  </p:cSld>
  <p:clrMapOvr>
    <a:masterClrMapping/>
  </p:clrMapOvr>
  <p:transition spd="med" advTm="10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五边形 31"/>
          <p:cNvSpPr/>
          <p:nvPr/>
        </p:nvSpPr>
        <p:spPr>
          <a:xfrm rot="5400000">
            <a:off x="5595119" y="-955997"/>
            <a:ext cx="1080120" cy="3659014"/>
          </a:xfrm>
          <a:prstGeom prst="homePlate">
            <a:avLst>
              <a:gd name="adj" fmla="val 35603"/>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1994719" y="2061642"/>
            <a:ext cx="8568952" cy="800219"/>
          </a:xfrm>
          <a:prstGeom prst="rect">
            <a:avLst/>
          </a:prstGeom>
          <a:noFill/>
        </p:spPr>
        <p:txBody>
          <a:bodyPr wrap="square" rtlCol="0">
            <a:spAutoFit/>
          </a:bodyPr>
          <a:lstStyle/>
          <a:p>
            <a:pPr algn="just"/>
            <a:r>
              <a:rPr lang="zh-CN" altLang="en-US" sz="2300" dirty="0">
                <a:latin typeface="华文仿宋" panose="02010600040101010101" pitchFamily="2" charset="-122"/>
                <a:ea typeface="华文仿宋" panose="02010600040101010101" pitchFamily="2" charset="-122"/>
              </a:rPr>
              <a:t>泛化关系：存在于一般元素和特殊元素之间的分类关系，只用在类型上，而不是实例上。</a:t>
            </a:r>
          </a:p>
        </p:txBody>
      </p:sp>
      <p:sp>
        <p:nvSpPr>
          <p:cNvPr id="5" name="TextBox 4"/>
          <p:cNvSpPr txBox="1"/>
          <p:nvPr/>
        </p:nvSpPr>
        <p:spPr>
          <a:xfrm>
            <a:off x="5159596" y="325899"/>
            <a:ext cx="1951175" cy="1015663"/>
          </a:xfrm>
          <a:prstGeom prst="rect">
            <a:avLst/>
          </a:prstGeom>
          <a:noFill/>
        </p:spPr>
        <p:txBody>
          <a:bodyPr wrap="none" rtlCol="0">
            <a:spAutoFit/>
          </a:bodyPr>
          <a:lstStyle/>
          <a:p>
            <a:pPr algn="ctr"/>
            <a:r>
              <a:rPr lang="zh-CN" altLang="en-US" sz="6000" dirty="0">
                <a:solidFill>
                  <a:schemeClr val="bg1"/>
                </a:solidFill>
                <a:latin typeface="Adobe 黑体 Std R" pitchFamily="34" charset="-122"/>
                <a:ea typeface="Adobe 黑体 Std R" pitchFamily="34" charset="-122"/>
              </a:rPr>
              <a:t>关 系</a:t>
            </a:r>
          </a:p>
        </p:txBody>
      </p:sp>
      <p:sp>
        <p:nvSpPr>
          <p:cNvPr id="6" name="矩形 5"/>
          <p:cNvSpPr/>
          <p:nvPr/>
        </p:nvSpPr>
        <p:spPr>
          <a:xfrm>
            <a:off x="914601" y="1728607"/>
            <a:ext cx="10441160" cy="3816424"/>
          </a:xfrm>
          <a:prstGeom prst="rect">
            <a:avLst/>
          </a:prstGeom>
          <a:noFill/>
          <a:ln>
            <a:solidFill>
              <a:srgbClr val="0076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8" name="TextBox 32"/>
          <p:cNvSpPr txBox="1"/>
          <p:nvPr/>
        </p:nvSpPr>
        <p:spPr>
          <a:xfrm>
            <a:off x="1994719" y="4221882"/>
            <a:ext cx="8568952" cy="446276"/>
          </a:xfrm>
          <a:prstGeom prst="rect">
            <a:avLst/>
          </a:prstGeom>
          <a:noFill/>
        </p:spPr>
        <p:txBody>
          <a:bodyPr wrap="square" rtlCol="0">
            <a:spAutoFit/>
          </a:bodyPr>
          <a:lstStyle/>
          <a:p>
            <a:pPr algn="just"/>
            <a:r>
              <a:rPr lang="zh-CN" altLang="en-US" sz="2300" dirty="0">
                <a:latin typeface="华文仿宋" panose="02010600040101010101" pitchFamily="2" charset="-122"/>
                <a:ea typeface="华文仿宋" panose="02010600040101010101" pitchFamily="2" charset="-122"/>
              </a:rPr>
              <a:t>泛化关系用一条子类指向父类的空心三角箭头表示</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4719" y="2773591"/>
            <a:ext cx="6245408" cy="1376283"/>
          </a:xfrm>
          <a:prstGeom prst="rect">
            <a:avLst/>
          </a:prstGeom>
        </p:spPr>
      </p:pic>
    </p:spTree>
  </p:cSld>
  <p:clrMapOvr>
    <a:masterClrMapping/>
  </p:clrMapOvr>
  <p:transition spd="med" advTm="10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五边形 31"/>
          <p:cNvSpPr/>
          <p:nvPr/>
        </p:nvSpPr>
        <p:spPr>
          <a:xfrm rot="5400000">
            <a:off x="5595119" y="-955997"/>
            <a:ext cx="1080120" cy="3659014"/>
          </a:xfrm>
          <a:prstGeom prst="homePlate">
            <a:avLst>
              <a:gd name="adj" fmla="val 35603"/>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1706687" y="1979036"/>
            <a:ext cx="8568952" cy="800219"/>
          </a:xfrm>
          <a:prstGeom prst="rect">
            <a:avLst/>
          </a:prstGeom>
          <a:noFill/>
        </p:spPr>
        <p:txBody>
          <a:bodyPr wrap="square" rtlCol="0">
            <a:spAutoFit/>
          </a:bodyPr>
          <a:lstStyle/>
          <a:p>
            <a:pPr algn="just"/>
            <a:r>
              <a:rPr lang="zh-CN" altLang="en-US" sz="2300" dirty="0">
                <a:latin typeface="华文仿宋" panose="02010600040101010101" pitchFamily="2" charset="-122"/>
                <a:ea typeface="华文仿宋" panose="02010600040101010101" pitchFamily="2" charset="-122"/>
              </a:rPr>
              <a:t>关联关系：是一种结构关系，它表明一个事物的对象与另一个事物的对象之间的联系。</a:t>
            </a:r>
          </a:p>
        </p:txBody>
      </p:sp>
      <p:sp>
        <p:nvSpPr>
          <p:cNvPr id="5" name="TextBox 4"/>
          <p:cNvSpPr txBox="1"/>
          <p:nvPr/>
        </p:nvSpPr>
        <p:spPr>
          <a:xfrm>
            <a:off x="5159596" y="325899"/>
            <a:ext cx="1951175" cy="1015663"/>
          </a:xfrm>
          <a:prstGeom prst="rect">
            <a:avLst/>
          </a:prstGeom>
          <a:noFill/>
        </p:spPr>
        <p:txBody>
          <a:bodyPr wrap="none" rtlCol="0">
            <a:spAutoFit/>
          </a:bodyPr>
          <a:lstStyle/>
          <a:p>
            <a:pPr algn="ctr"/>
            <a:r>
              <a:rPr lang="zh-CN" altLang="en-US" sz="6000" dirty="0">
                <a:solidFill>
                  <a:schemeClr val="bg1"/>
                </a:solidFill>
                <a:latin typeface="Adobe 黑体 Std R" pitchFamily="34" charset="-122"/>
                <a:ea typeface="Adobe 黑体 Std R" pitchFamily="34" charset="-122"/>
              </a:rPr>
              <a:t>关 系</a:t>
            </a:r>
          </a:p>
        </p:txBody>
      </p:sp>
      <p:sp>
        <p:nvSpPr>
          <p:cNvPr id="6" name="矩形 5"/>
          <p:cNvSpPr/>
          <p:nvPr/>
        </p:nvSpPr>
        <p:spPr>
          <a:xfrm>
            <a:off x="914601" y="1728607"/>
            <a:ext cx="10441160" cy="3816424"/>
          </a:xfrm>
          <a:prstGeom prst="rect">
            <a:avLst/>
          </a:prstGeom>
          <a:noFill/>
          <a:ln>
            <a:solidFill>
              <a:srgbClr val="0076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 name="文本框 1"/>
          <p:cNvSpPr txBox="1"/>
          <p:nvPr/>
        </p:nvSpPr>
        <p:spPr>
          <a:xfrm>
            <a:off x="1690132" y="3221321"/>
            <a:ext cx="3384376" cy="415498"/>
          </a:xfrm>
          <a:prstGeom prst="rect">
            <a:avLst/>
          </a:prstGeom>
          <a:noFill/>
        </p:spPr>
        <p:txBody>
          <a:bodyPr wrap="square" rtlCol="0">
            <a:spAutoFit/>
          </a:bodyPr>
          <a:lstStyle/>
          <a:p>
            <a:r>
              <a:rPr lang="zh-CN" altLang="en-US" dirty="0"/>
              <a:t>名称用来描述关联的性质。</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7087" y="3221320"/>
            <a:ext cx="5757224" cy="1216585"/>
          </a:xfrm>
          <a:prstGeom prst="rect">
            <a:avLst/>
          </a:prstGeom>
        </p:spPr>
      </p:pic>
      <p:sp>
        <p:nvSpPr>
          <p:cNvPr id="8" name="矩形 7"/>
          <p:cNvSpPr/>
          <p:nvPr/>
        </p:nvSpPr>
        <p:spPr>
          <a:xfrm>
            <a:off x="1482385" y="3144791"/>
            <a:ext cx="9017555" cy="1061829"/>
          </a:xfrm>
          <a:prstGeom prst="rect">
            <a:avLst/>
          </a:prstGeom>
        </p:spPr>
        <p:txBody>
          <a:bodyPr wrap="square">
            <a:spAutoFit/>
          </a:bodyPr>
          <a:lstStyle/>
          <a:p>
            <a:r>
              <a:rPr lang="zh-CN" altLang="en-US" dirty="0">
                <a:latin typeface="-apple-system"/>
              </a:rPr>
              <a:t> </a:t>
            </a:r>
            <a:r>
              <a:rPr lang="zh-CN" altLang="en-US" b="1" dirty="0">
                <a:latin typeface="-apple-system"/>
              </a:rPr>
              <a:t>聚合</a:t>
            </a:r>
            <a:r>
              <a:rPr lang="zh-CN" altLang="en-US" dirty="0">
                <a:latin typeface="-apple-system"/>
              </a:rPr>
              <a:t>：是</a:t>
            </a:r>
            <a:r>
              <a:rPr lang="zh-CN" altLang="en-US" b="1" dirty="0">
                <a:latin typeface="-apple-system"/>
              </a:rPr>
              <a:t>整体和部分</a:t>
            </a:r>
            <a:r>
              <a:rPr lang="zh-CN" altLang="en-US" dirty="0">
                <a:latin typeface="-apple-system"/>
              </a:rPr>
              <a:t>的关联，描述的是”</a:t>
            </a:r>
            <a:r>
              <a:rPr lang="en-US" altLang="zh-CN" dirty="0">
                <a:latin typeface="-apple-system"/>
              </a:rPr>
              <a:t>has-a”</a:t>
            </a:r>
            <a:r>
              <a:rPr lang="zh-CN" altLang="en-US" dirty="0">
                <a:latin typeface="-apple-system"/>
              </a:rPr>
              <a:t>的关系。例子：汽车 </a:t>
            </a:r>
            <a:r>
              <a:rPr lang="en-US" altLang="zh-CN" dirty="0">
                <a:latin typeface="-apple-system"/>
              </a:rPr>
              <a:t>= </a:t>
            </a:r>
            <a:r>
              <a:rPr lang="zh-CN" altLang="en-US" dirty="0">
                <a:latin typeface="-apple-system"/>
              </a:rPr>
              <a:t>发动机</a:t>
            </a:r>
            <a:r>
              <a:rPr lang="en-US" altLang="zh-CN" dirty="0">
                <a:latin typeface="-apple-system"/>
              </a:rPr>
              <a:t>+</a:t>
            </a:r>
            <a:r>
              <a:rPr lang="zh-CN" altLang="en-US" dirty="0">
                <a:latin typeface="-apple-system"/>
              </a:rPr>
              <a:t>轮子。当汽车报废时，发动机和轮子不一定会报废，可能会进入二手市场。 </a:t>
            </a:r>
            <a:endParaRPr lang="zh-CN" altLang="en-US" dirty="0"/>
          </a:p>
        </p:txBody>
      </p:sp>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0087" y="3933850"/>
            <a:ext cx="4656223" cy="2430991"/>
          </a:xfrm>
          <a:prstGeom prst="rect">
            <a:avLst/>
          </a:prstGeom>
        </p:spPr>
      </p:pic>
      <p:sp>
        <p:nvSpPr>
          <p:cNvPr id="11" name="矩形 10"/>
          <p:cNvSpPr/>
          <p:nvPr/>
        </p:nvSpPr>
        <p:spPr>
          <a:xfrm>
            <a:off x="1377720" y="3138898"/>
            <a:ext cx="9264735" cy="1061829"/>
          </a:xfrm>
          <a:prstGeom prst="rect">
            <a:avLst/>
          </a:prstGeom>
        </p:spPr>
        <p:txBody>
          <a:bodyPr wrap="square">
            <a:spAutoFit/>
          </a:bodyPr>
          <a:lstStyle/>
          <a:p>
            <a:r>
              <a:rPr lang="zh-CN" altLang="en-US" dirty="0">
                <a:latin typeface="-apple-system"/>
              </a:rPr>
              <a:t> </a:t>
            </a:r>
            <a:r>
              <a:rPr lang="zh-CN" altLang="en-US" b="1" dirty="0">
                <a:latin typeface="-apple-system"/>
              </a:rPr>
              <a:t>组合</a:t>
            </a:r>
            <a:r>
              <a:rPr lang="zh-CN" altLang="en-US" dirty="0">
                <a:latin typeface="-apple-system"/>
              </a:rPr>
              <a:t>：首先，是</a:t>
            </a:r>
            <a:r>
              <a:rPr lang="zh-CN" altLang="en-US" b="1" dirty="0">
                <a:latin typeface="-apple-system"/>
              </a:rPr>
              <a:t>整体和部分</a:t>
            </a:r>
            <a:r>
              <a:rPr lang="zh-CN" altLang="en-US" dirty="0">
                <a:latin typeface="-apple-system"/>
              </a:rPr>
              <a:t>的关系，但是和聚合有些区别，整体会</a:t>
            </a:r>
            <a:r>
              <a:rPr lang="zh-CN" altLang="en-US" b="1" dirty="0">
                <a:latin typeface="-apple-system"/>
              </a:rPr>
              <a:t>控制</a:t>
            </a:r>
            <a:r>
              <a:rPr lang="zh-CN" altLang="en-US" dirty="0">
                <a:latin typeface="-apple-system"/>
              </a:rPr>
              <a:t>部分的生命周期，是一种产生（或者叫生产）的关系。例如：公司 </a:t>
            </a:r>
            <a:r>
              <a:rPr lang="en-US" altLang="zh-CN" dirty="0">
                <a:latin typeface="-apple-system"/>
              </a:rPr>
              <a:t>= </a:t>
            </a:r>
            <a:r>
              <a:rPr lang="zh-CN" altLang="en-US" dirty="0">
                <a:latin typeface="-apple-system"/>
              </a:rPr>
              <a:t>部门</a:t>
            </a:r>
            <a:r>
              <a:rPr lang="en-US" altLang="zh-CN" dirty="0">
                <a:latin typeface="-apple-system"/>
              </a:rPr>
              <a:t>1+</a:t>
            </a:r>
            <a:r>
              <a:rPr lang="zh-CN" altLang="en-US" dirty="0">
                <a:latin typeface="-apple-system"/>
              </a:rPr>
              <a:t>部门</a:t>
            </a:r>
            <a:r>
              <a:rPr lang="en-US" altLang="zh-CN" dirty="0">
                <a:latin typeface="-apple-system"/>
              </a:rPr>
              <a:t>2….</a:t>
            </a:r>
            <a:r>
              <a:rPr lang="zh-CN" altLang="en-US" dirty="0">
                <a:latin typeface="-apple-system"/>
              </a:rPr>
              <a:t>。当公司倒闭时，部门也就没了，会随之销毁。 </a:t>
            </a:r>
            <a:endParaRPr lang="zh-CN" altLang="en-US" dirty="0"/>
          </a:p>
        </p:txBody>
      </p:sp>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1269" y="4346140"/>
            <a:ext cx="4503810" cy="1028789"/>
          </a:xfrm>
          <a:prstGeom prst="rect">
            <a:avLst/>
          </a:prstGeom>
        </p:spPr>
      </p:pic>
    </p:spTree>
  </p:cSld>
  <p:clrMapOvr>
    <a:masterClrMapping/>
  </p:clrMapOvr>
  <p:transition spd="med" advTm="10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5000"/>
                                  </p:iterate>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3"/>
                                        </p:tgtEl>
                                        <p:attrNameLst>
                                          <p:attrName>ppt_y</p:attrName>
                                        </p:attrNameLst>
                                      </p:cBhvr>
                                      <p:tavLst>
                                        <p:tav tm="0">
                                          <p:val>
                                            <p:strVal val="#ppt_y"/>
                                          </p:val>
                                        </p:tav>
                                        <p:tav tm="100000">
                                          <p:val>
                                            <p:strVal val="#ppt_y"/>
                                          </p:val>
                                        </p:tav>
                                      </p:tavLst>
                                    </p:anim>
                                    <p:anim calcmode="lin" valueType="num">
                                      <p:cBhvr>
                                        <p:cTn id="9"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ppt_x"/>
                                          </p:val>
                                        </p:tav>
                                        <p:tav tm="100000">
                                          <p:val>
                                            <p:strVal val="#ppt_x"/>
                                          </p:val>
                                        </p:tav>
                                      </p:tavLst>
                                    </p:anim>
                                    <p:anim calcmode="lin" valueType="num">
                                      <p:cBhvr additive="base">
                                        <p:cTn id="3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additive="base">
                                        <p:cTn id="42" dur="500" fill="hold"/>
                                        <p:tgtEl>
                                          <p:spTgt spid="10"/>
                                        </p:tgtEl>
                                        <p:attrNameLst>
                                          <p:attrName>ppt_x</p:attrName>
                                        </p:attrNameLst>
                                      </p:cBhvr>
                                      <p:tavLst>
                                        <p:tav tm="0">
                                          <p:val>
                                            <p:strVal val="#ppt_x"/>
                                          </p:val>
                                        </p:tav>
                                        <p:tav tm="100000">
                                          <p:val>
                                            <p:strVal val="#ppt_x"/>
                                          </p:val>
                                        </p:tav>
                                      </p:tavLst>
                                    </p:anim>
                                    <p:anim calcmode="lin" valueType="num">
                                      <p:cBhvr additive="base">
                                        <p:cTn id="4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8"/>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nodeType="clickEffect">
                                  <p:stCondLst>
                                    <p:cond delay="0"/>
                                  </p:stCondLst>
                                  <p:childTnLst>
                                    <p:set>
                                      <p:cBhvr>
                                        <p:cTn id="51" dur="1" fill="hold">
                                          <p:stCondLst>
                                            <p:cond delay="0"/>
                                          </p:stCondLst>
                                        </p:cTn>
                                        <p:tgtEl>
                                          <p:spTgt spid="10"/>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additive="base">
                                        <p:cTn id="56" dur="500" fill="hold"/>
                                        <p:tgtEl>
                                          <p:spTgt spid="11"/>
                                        </p:tgtEl>
                                        <p:attrNameLst>
                                          <p:attrName>ppt_x</p:attrName>
                                        </p:attrNameLst>
                                      </p:cBhvr>
                                      <p:tavLst>
                                        <p:tav tm="0">
                                          <p:val>
                                            <p:strVal val="#ppt_x"/>
                                          </p:val>
                                        </p:tav>
                                        <p:tav tm="100000">
                                          <p:val>
                                            <p:strVal val="#ppt_x"/>
                                          </p:val>
                                        </p:tav>
                                      </p:tavLst>
                                    </p:anim>
                                    <p:anim calcmode="lin" valueType="num">
                                      <p:cBhvr additive="base">
                                        <p:cTn id="5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13"/>
                                        </p:tgtEl>
                                        <p:attrNameLst>
                                          <p:attrName>style.visibility</p:attrName>
                                        </p:attrNameLst>
                                      </p:cBhvr>
                                      <p:to>
                                        <p:strVal val="visible"/>
                                      </p:to>
                                    </p:set>
                                    <p:anim calcmode="lin" valueType="num">
                                      <p:cBhvr additive="base">
                                        <p:cTn id="62" dur="500" fill="hold"/>
                                        <p:tgtEl>
                                          <p:spTgt spid="13"/>
                                        </p:tgtEl>
                                        <p:attrNameLst>
                                          <p:attrName>ppt_x</p:attrName>
                                        </p:attrNameLst>
                                      </p:cBhvr>
                                      <p:tavLst>
                                        <p:tav tm="0">
                                          <p:val>
                                            <p:strVal val="#ppt_x"/>
                                          </p:val>
                                        </p:tav>
                                        <p:tav tm="100000">
                                          <p:val>
                                            <p:strVal val="#ppt_x"/>
                                          </p:val>
                                        </p:tav>
                                      </p:tavLst>
                                    </p:anim>
                                    <p:anim calcmode="lin" valueType="num">
                                      <p:cBhvr additive="base">
                                        <p:cTn id="6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2" grpId="0"/>
      <p:bldP spid="2" grpId="1"/>
      <p:bldP spid="8" grpId="0"/>
      <p:bldP spid="8" grpId="1"/>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31">
            <a:extLst>
              <a:ext uri="{FF2B5EF4-FFF2-40B4-BE49-F238E27FC236}">
                <a16:creationId xmlns:a16="http://schemas.microsoft.com/office/drawing/2014/main" id="{021720F4-0798-4B90-9290-7C2A422F888F}"/>
              </a:ext>
            </a:extLst>
          </p:cNvPr>
          <p:cNvSpPr/>
          <p:nvPr/>
        </p:nvSpPr>
        <p:spPr>
          <a:xfrm rot="5400000">
            <a:off x="5595119" y="-955997"/>
            <a:ext cx="1080120" cy="3659014"/>
          </a:xfrm>
          <a:prstGeom prst="homePlate">
            <a:avLst>
              <a:gd name="adj" fmla="val 35603"/>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99ADC7AB-0865-4D5A-A1F6-E135D5F2DDA1}"/>
              </a:ext>
            </a:extLst>
          </p:cNvPr>
          <p:cNvSpPr txBox="1"/>
          <p:nvPr/>
        </p:nvSpPr>
        <p:spPr>
          <a:xfrm>
            <a:off x="2930823" y="990664"/>
            <a:ext cx="7560840" cy="4878259"/>
          </a:xfrm>
          <a:prstGeom prst="rect">
            <a:avLst/>
          </a:prstGeom>
          <a:noFill/>
        </p:spPr>
        <p:txBody>
          <a:bodyPr wrap="square" rtlCol="0">
            <a:spAutoFit/>
          </a:bodyPr>
          <a:lstStyle/>
          <a:p>
            <a:r>
              <a:rPr lang="zh-CN" altLang="en-US" sz="4000" dirty="0"/>
              <a:t>目录：</a:t>
            </a:r>
            <a:endParaRPr lang="en-US" altLang="zh-CN" sz="4000" dirty="0"/>
          </a:p>
          <a:p>
            <a:endParaRPr lang="en-US" altLang="zh-CN" sz="4000" dirty="0"/>
          </a:p>
          <a:p>
            <a:r>
              <a:rPr lang="en-US" altLang="zh-CN" dirty="0"/>
              <a:t>       </a:t>
            </a:r>
            <a:r>
              <a:rPr lang="zh-CN" altLang="en-US" dirty="0"/>
              <a:t>用例图</a:t>
            </a:r>
            <a:r>
              <a:rPr lang="en-US" altLang="zh-CN" dirty="0"/>
              <a:t>------------------------------------------1</a:t>
            </a:r>
          </a:p>
          <a:p>
            <a:endParaRPr lang="en-US" altLang="zh-CN" dirty="0"/>
          </a:p>
          <a:p>
            <a:r>
              <a:rPr lang="en-US" altLang="zh-CN" dirty="0"/>
              <a:t>       </a:t>
            </a:r>
            <a:r>
              <a:rPr lang="zh-CN" altLang="en-US" dirty="0"/>
              <a:t>类图</a:t>
            </a:r>
            <a:r>
              <a:rPr lang="en-US" altLang="zh-CN" dirty="0"/>
              <a:t>---------------------------------------------2</a:t>
            </a:r>
          </a:p>
          <a:p>
            <a:endParaRPr lang="en-US" altLang="zh-CN" dirty="0"/>
          </a:p>
          <a:p>
            <a:r>
              <a:rPr lang="en-US" altLang="zh-CN" dirty="0"/>
              <a:t>       </a:t>
            </a:r>
            <a:r>
              <a:rPr lang="zh-CN" altLang="en-US" dirty="0"/>
              <a:t>状态图</a:t>
            </a:r>
            <a:r>
              <a:rPr lang="en-US" altLang="zh-CN" dirty="0"/>
              <a:t>------------------------------------------3</a:t>
            </a:r>
          </a:p>
          <a:p>
            <a:endParaRPr lang="en-US" altLang="zh-CN" dirty="0"/>
          </a:p>
          <a:p>
            <a:r>
              <a:rPr lang="en-US" altLang="zh-CN" dirty="0"/>
              <a:t>       </a:t>
            </a:r>
            <a:r>
              <a:rPr lang="zh-CN" altLang="en-US" dirty="0"/>
              <a:t>顺序图</a:t>
            </a:r>
            <a:r>
              <a:rPr lang="en-US" altLang="zh-CN" dirty="0"/>
              <a:t>------------------------------------------4</a:t>
            </a:r>
          </a:p>
          <a:p>
            <a:endParaRPr lang="en-US" altLang="zh-CN" dirty="0"/>
          </a:p>
          <a:p>
            <a:r>
              <a:rPr lang="en-US" altLang="zh-CN" dirty="0"/>
              <a:t>       </a:t>
            </a:r>
            <a:r>
              <a:rPr lang="zh-CN" altLang="en-US" dirty="0"/>
              <a:t>部署图</a:t>
            </a:r>
            <a:r>
              <a:rPr lang="en-US" altLang="zh-CN" dirty="0"/>
              <a:t>------------------------------------------5</a:t>
            </a:r>
          </a:p>
          <a:p>
            <a:endParaRPr lang="en-US" altLang="zh-CN" dirty="0"/>
          </a:p>
          <a:p>
            <a:r>
              <a:rPr lang="en-US" altLang="zh-CN" dirty="0"/>
              <a:t>       </a:t>
            </a:r>
            <a:r>
              <a:rPr lang="zh-CN" altLang="en-US" dirty="0"/>
              <a:t>通信图</a:t>
            </a:r>
            <a:r>
              <a:rPr lang="en-US" altLang="zh-CN" dirty="0"/>
              <a:t>------------------------------------------6</a:t>
            </a:r>
            <a:endParaRPr lang="zh-CN" altLang="en-US" dirty="0"/>
          </a:p>
        </p:txBody>
      </p:sp>
    </p:spTree>
    <p:extLst>
      <p:ext uri="{BB962C8B-B14F-4D97-AF65-F5344CB8AC3E}">
        <p14:creationId xmlns:p14="http://schemas.microsoft.com/office/powerpoint/2010/main" val="2134840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五边形 31"/>
          <p:cNvSpPr/>
          <p:nvPr/>
        </p:nvSpPr>
        <p:spPr>
          <a:xfrm rot="5400000">
            <a:off x="5595119" y="-955997"/>
            <a:ext cx="1080120" cy="3659014"/>
          </a:xfrm>
          <a:prstGeom prst="homePlate">
            <a:avLst>
              <a:gd name="adj" fmla="val 35603"/>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1706687" y="1979036"/>
            <a:ext cx="8568952" cy="800219"/>
          </a:xfrm>
          <a:prstGeom prst="rect">
            <a:avLst/>
          </a:prstGeom>
          <a:noFill/>
        </p:spPr>
        <p:txBody>
          <a:bodyPr wrap="square" rtlCol="0">
            <a:spAutoFit/>
          </a:bodyPr>
          <a:lstStyle/>
          <a:p>
            <a:pPr algn="just"/>
            <a:r>
              <a:rPr lang="zh-CN" altLang="en-US" sz="2300" dirty="0">
                <a:latin typeface="华文仿宋" panose="02010600040101010101" pitchFamily="2" charset="-122"/>
                <a:ea typeface="华文仿宋" panose="02010600040101010101" pitchFamily="2" charset="-122"/>
              </a:rPr>
              <a:t>实现关系：将一种模型元素与另一种模型元素连接起来，比如类和接口。</a:t>
            </a:r>
          </a:p>
        </p:txBody>
      </p:sp>
      <p:sp>
        <p:nvSpPr>
          <p:cNvPr id="5" name="TextBox 4"/>
          <p:cNvSpPr txBox="1"/>
          <p:nvPr/>
        </p:nvSpPr>
        <p:spPr>
          <a:xfrm>
            <a:off x="5159596" y="325899"/>
            <a:ext cx="1951175" cy="1015663"/>
          </a:xfrm>
          <a:prstGeom prst="rect">
            <a:avLst/>
          </a:prstGeom>
          <a:noFill/>
        </p:spPr>
        <p:txBody>
          <a:bodyPr wrap="none" rtlCol="0">
            <a:spAutoFit/>
          </a:bodyPr>
          <a:lstStyle/>
          <a:p>
            <a:pPr algn="ctr"/>
            <a:r>
              <a:rPr lang="zh-CN" altLang="en-US" sz="6000" dirty="0">
                <a:solidFill>
                  <a:schemeClr val="bg1"/>
                </a:solidFill>
                <a:latin typeface="Adobe 黑体 Std R" pitchFamily="34" charset="-122"/>
                <a:ea typeface="Adobe 黑体 Std R" pitchFamily="34" charset="-122"/>
              </a:rPr>
              <a:t>关 系</a:t>
            </a:r>
          </a:p>
        </p:txBody>
      </p:sp>
      <p:sp>
        <p:nvSpPr>
          <p:cNvPr id="6" name="矩形 5"/>
          <p:cNvSpPr/>
          <p:nvPr/>
        </p:nvSpPr>
        <p:spPr>
          <a:xfrm>
            <a:off x="914601" y="1728607"/>
            <a:ext cx="10441160" cy="3816424"/>
          </a:xfrm>
          <a:prstGeom prst="rect">
            <a:avLst/>
          </a:prstGeom>
          <a:noFill/>
          <a:ln>
            <a:solidFill>
              <a:srgbClr val="0076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0980" y="2779255"/>
            <a:ext cx="6315761" cy="1355629"/>
          </a:xfrm>
          <a:prstGeom prst="rect">
            <a:avLst/>
          </a:prstGeom>
        </p:spPr>
      </p:pic>
      <p:sp>
        <p:nvSpPr>
          <p:cNvPr id="4" name="文本框 3"/>
          <p:cNvSpPr txBox="1"/>
          <p:nvPr/>
        </p:nvSpPr>
        <p:spPr>
          <a:xfrm>
            <a:off x="1706686" y="4252278"/>
            <a:ext cx="6257999" cy="415498"/>
          </a:xfrm>
          <a:prstGeom prst="rect">
            <a:avLst/>
          </a:prstGeom>
          <a:noFill/>
        </p:spPr>
        <p:txBody>
          <a:bodyPr wrap="square" rtlCol="0">
            <a:spAutoFit/>
          </a:bodyPr>
          <a:lstStyle/>
          <a:p>
            <a:r>
              <a:rPr lang="zh-CN" altLang="en-US" dirty="0"/>
              <a:t>省略的表示方法：接口表示为一个小圆圈</a:t>
            </a:r>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5343" y="4266964"/>
            <a:ext cx="3918616" cy="1179053"/>
          </a:xfrm>
          <a:prstGeom prst="rect">
            <a:avLst/>
          </a:prstGeom>
        </p:spPr>
      </p:pic>
    </p:spTree>
  </p:cSld>
  <p:clrMapOvr>
    <a:masterClrMapping/>
  </p:clrMapOvr>
  <p:transition spd="med" advTm="10000">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五边形 31"/>
          <p:cNvSpPr/>
          <p:nvPr/>
        </p:nvSpPr>
        <p:spPr>
          <a:xfrm rot="5400000">
            <a:off x="5595119" y="-955997"/>
            <a:ext cx="1080120" cy="3659014"/>
          </a:xfrm>
          <a:prstGeom prst="homePlate">
            <a:avLst>
              <a:gd name="adj" fmla="val 35603"/>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914601" y="1728607"/>
            <a:ext cx="10441160" cy="3816424"/>
          </a:xfrm>
          <a:prstGeom prst="rect">
            <a:avLst/>
          </a:prstGeom>
          <a:noFill/>
          <a:ln>
            <a:solidFill>
              <a:srgbClr val="0076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3" name="文本框 2"/>
          <p:cNvSpPr txBox="1"/>
          <p:nvPr/>
        </p:nvSpPr>
        <p:spPr>
          <a:xfrm>
            <a:off x="4659015" y="2709714"/>
            <a:ext cx="3744416" cy="1198880"/>
          </a:xfrm>
          <a:prstGeom prst="rect">
            <a:avLst/>
          </a:prstGeom>
          <a:noFill/>
        </p:spPr>
        <p:txBody>
          <a:bodyPr wrap="square" rtlCol="0">
            <a:spAutoFit/>
          </a:bodyPr>
          <a:lstStyle/>
          <a:p>
            <a:r>
              <a:rPr lang="zh-CN" altLang="en-US" sz="7200" dirty="0"/>
              <a:t>状态图</a:t>
            </a:r>
          </a:p>
        </p:txBody>
      </p:sp>
    </p:spTree>
  </p:cSld>
  <p:clrMapOvr>
    <a:masterClrMapping/>
  </p:clrMapOvr>
  <p:transition spd="med" advTm="10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6"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五边形 31"/>
          <p:cNvSpPr/>
          <p:nvPr/>
        </p:nvSpPr>
        <p:spPr>
          <a:xfrm rot="5400000">
            <a:off x="5595119" y="-955997"/>
            <a:ext cx="1080120" cy="3659014"/>
          </a:xfrm>
          <a:prstGeom prst="homePlate">
            <a:avLst>
              <a:gd name="adj" fmla="val 35603"/>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1983289" y="2048942"/>
            <a:ext cx="8568952" cy="445135"/>
          </a:xfrm>
          <a:prstGeom prst="rect">
            <a:avLst/>
          </a:prstGeom>
          <a:noFill/>
        </p:spPr>
        <p:txBody>
          <a:bodyPr wrap="square" rtlCol="0">
            <a:spAutoFit/>
          </a:bodyPr>
          <a:lstStyle/>
          <a:p>
            <a:pPr algn="ctr"/>
            <a:r>
              <a:rPr lang="zh-CN" altLang="en-US" b="1" dirty="0"/>
              <a:t>状态图和活动图是状态机的两种表现形式</a:t>
            </a:r>
            <a:r>
              <a:rPr lang="en-US" altLang="zh-CN" sz="2300" dirty="0">
                <a:latin typeface="方正正中黑简体" panose="02000000000000000000" pitchFamily="2" charset="-122"/>
                <a:ea typeface="方正正中黑简体" panose="02000000000000000000" pitchFamily="2" charset="-122"/>
              </a:rPr>
              <a:t>        </a:t>
            </a:r>
            <a:endParaRPr lang="zh-CN" altLang="en-US" sz="2300" dirty="0">
              <a:latin typeface="方正正中黑简体" panose="02000000000000000000" pitchFamily="2" charset="-122"/>
              <a:ea typeface="方正正中黑简体" panose="02000000000000000000" pitchFamily="2" charset="-122"/>
            </a:endParaRPr>
          </a:p>
        </p:txBody>
      </p:sp>
      <p:sp>
        <p:nvSpPr>
          <p:cNvPr id="5" name="TextBox 4"/>
          <p:cNvSpPr txBox="1"/>
          <p:nvPr/>
        </p:nvSpPr>
        <p:spPr>
          <a:xfrm>
            <a:off x="5159594" y="325899"/>
            <a:ext cx="1951175" cy="1015663"/>
          </a:xfrm>
          <a:prstGeom prst="rect">
            <a:avLst/>
          </a:prstGeom>
          <a:noFill/>
        </p:spPr>
        <p:txBody>
          <a:bodyPr wrap="none" rtlCol="0">
            <a:spAutoFit/>
          </a:bodyPr>
          <a:lstStyle/>
          <a:p>
            <a:pPr algn="ctr"/>
            <a:r>
              <a:rPr lang="zh-CN" altLang="en-US" sz="6000" dirty="0">
                <a:solidFill>
                  <a:schemeClr val="bg1"/>
                </a:solidFill>
                <a:latin typeface="Adobe 黑体 Std R" pitchFamily="34" charset="-122"/>
                <a:ea typeface="Adobe 黑体 Std R" pitchFamily="34" charset="-122"/>
              </a:rPr>
              <a:t>概 念</a:t>
            </a:r>
          </a:p>
        </p:txBody>
      </p:sp>
      <p:sp>
        <p:nvSpPr>
          <p:cNvPr id="6" name="矩形 5"/>
          <p:cNvSpPr/>
          <p:nvPr/>
        </p:nvSpPr>
        <p:spPr>
          <a:xfrm>
            <a:off x="914601" y="1607322"/>
            <a:ext cx="10441160" cy="3816424"/>
          </a:xfrm>
          <a:prstGeom prst="rect">
            <a:avLst/>
          </a:prstGeom>
          <a:noFill/>
          <a:ln>
            <a:solidFill>
              <a:srgbClr val="0076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 name="矩形 1"/>
          <p:cNvSpPr/>
          <p:nvPr/>
        </p:nvSpPr>
        <p:spPr>
          <a:xfrm>
            <a:off x="2027486" y="3014296"/>
            <a:ext cx="6382385" cy="414020"/>
          </a:xfrm>
          <a:prstGeom prst="rect">
            <a:avLst/>
          </a:prstGeom>
        </p:spPr>
        <p:txBody>
          <a:bodyPr wrap="none">
            <a:spAutoFit/>
          </a:bodyPr>
          <a:lstStyle/>
          <a:p>
            <a:pPr algn="l"/>
            <a:r>
              <a:rPr lang="zh-CN" altLang="en-US" dirty="0"/>
              <a:t>状态图(State Diagram) =状态(State) + 迁移(Transition)。</a:t>
            </a:r>
          </a:p>
        </p:txBody>
      </p:sp>
      <p:sp>
        <p:nvSpPr>
          <p:cNvPr id="9" name="矩形 8"/>
          <p:cNvSpPr/>
          <p:nvPr/>
        </p:nvSpPr>
        <p:spPr>
          <a:xfrm>
            <a:off x="1983089" y="3491733"/>
            <a:ext cx="3649980" cy="414020"/>
          </a:xfrm>
          <a:prstGeom prst="rect">
            <a:avLst/>
          </a:prstGeom>
        </p:spPr>
        <p:txBody>
          <a:bodyPr wrap="none">
            <a:spAutoFit/>
          </a:bodyPr>
          <a:lstStyle/>
          <a:p>
            <a:pPr algn="l"/>
            <a:r>
              <a:rPr lang="zh-CN" altLang="en-US" dirty="0"/>
              <a:t>一个状态图描述一个状态机。</a:t>
            </a:r>
          </a:p>
        </p:txBody>
      </p:sp>
      <p:sp>
        <p:nvSpPr>
          <p:cNvPr id="10" name="矩形 9"/>
          <p:cNvSpPr/>
          <p:nvPr/>
        </p:nvSpPr>
        <p:spPr>
          <a:xfrm>
            <a:off x="2009722" y="3969170"/>
            <a:ext cx="5783580" cy="414020"/>
          </a:xfrm>
          <a:prstGeom prst="rect">
            <a:avLst/>
          </a:prstGeom>
        </p:spPr>
        <p:txBody>
          <a:bodyPr wrap="none">
            <a:spAutoFit/>
          </a:bodyPr>
          <a:lstStyle/>
          <a:p>
            <a:pPr algn="l"/>
            <a:r>
              <a:rPr lang="zh-CN" altLang="en-US" dirty="0"/>
              <a:t>状态图表现从一个状态到另一个状态的控制流。</a:t>
            </a:r>
          </a:p>
        </p:txBody>
      </p:sp>
    </p:spTree>
  </p:cSld>
  <p:clrMapOvr>
    <a:masterClrMapping/>
  </p:clrMapOvr>
  <p:transition spd="med" advTm="10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5000"/>
                                  </p:iterate>
                                  <p:childTnLst>
                                    <p:set>
                                      <p:cBhvr>
                                        <p:cTn id="24" dur="1" fill="hold">
                                          <p:stCondLst>
                                            <p:cond delay="0"/>
                                          </p:stCondLst>
                                        </p:cTn>
                                        <p:tgtEl>
                                          <p:spTgt spid="33"/>
                                        </p:tgtEl>
                                        <p:attrNameLst>
                                          <p:attrName>style.visibility</p:attrName>
                                        </p:attrNameLst>
                                      </p:cBhvr>
                                      <p:to>
                                        <p:strVal val="visible"/>
                                      </p:to>
                                    </p:set>
                                    <p:anim calcmode="lin" valueType="num">
                                      <p:cBhvr>
                                        <p:cTn id="25"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33"/>
                                        </p:tgtEl>
                                        <p:attrNameLst>
                                          <p:attrName>ppt_y</p:attrName>
                                        </p:attrNameLst>
                                      </p:cBhvr>
                                      <p:tavLst>
                                        <p:tav tm="0">
                                          <p:val>
                                            <p:strVal val="#ppt_y"/>
                                          </p:val>
                                        </p:tav>
                                        <p:tav tm="100000">
                                          <p:val>
                                            <p:strVal val="#ppt_y"/>
                                          </p:val>
                                        </p:tav>
                                      </p:tavLst>
                                    </p:anim>
                                    <p:anim calcmode="lin" valueType="num">
                                      <p:cBhvr>
                                        <p:cTn id="27"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3" grpId="0"/>
      <p:bldP spid="5" grpId="0"/>
      <p:bldP spid="6"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五边形 31"/>
          <p:cNvSpPr/>
          <p:nvPr/>
        </p:nvSpPr>
        <p:spPr>
          <a:xfrm rot="5400000">
            <a:off x="5595119" y="-955997"/>
            <a:ext cx="1080120" cy="3659014"/>
          </a:xfrm>
          <a:prstGeom prst="homePlate">
            <a:avLst>
              <a:gd name="adj" fmla="val 35603"/>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5281743" y="325899"/>
            <a:ext cx="1706880" cy="1014730"/>
          </a:xfrm>
          <a:prstGeom prst="rect">
            <a:avLst/>
          </a:prstGeom>
          <a:noFill/>
        </p:spPr>
        <p:txBody>
          <a:bodyPr wrap="none" rtlCol="0">
            <a:spAutoFit/>
          </a:bodyPr>
          <a:lstStyle/>
          <a:p>
            <a:pPr algn="ctr"/>
            <a:r>
              <a:rPr lang="zh-CN" altLang="en-US" sz="6000" dirty="0">
                <a:solidFill>
                  <a:schemeClr val="bg1"/>
                </a:solidFill>
                <a:latin typeface="Adobe 黑体 Std R" pitchFamily="34" charset="-122"/>
                <a:ea typeface="Adobe 黑体 Std R" pitchFamily="34" charset="-122"/>
              </a:rPr>
              <a:t>语法</a:t>
            </a:r>
          </a:p>
        </p:txBody>
      </p:sp>
      <p:sp>
        <p:nvSpPr>
          <p:cNvPr id="6" name="矩形 5"/>
          <p:cNvSpPr/>
          <p:nvPr/>
        </p:nvSpPr>
        <p:spPr>
          <a:xfrm>
            <a:off x="914601" y="1728607"/>
            <a:ext cx="10441160" cy="3816424"/>
          </a:xfrm>
          <a:prstGeom prst="rect">
            <a:avLst/>
          </a:prstGeom>
          <a:noFill/>
          <a:ln>
            <a:solidFill>
              <a:srgbClr val="0076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3" name="矩形 2"/>
          <p:cNvSpPr/>
          <p:nvPr/>
        </p:nvSpPr>
        <p:spPr>
          <a:xfrm>
            <a:off x="1598355" y="1940357"/>
            <a:ext cx="9073006" cy="1706880"/>
          </a:xfrm>
          <a:prstGeom prst="rect">
            <a:avLst/>
          </a:prstGeom>
        </p:spPr>
        <p:txBody>
          <a:bodyPr wrap="square">
            <a:spAutoFit/>
          </a:bodyPr>
          <a:lstStyle/>
          <a:p>
            <a:r>
              <a:rPr b="1" dirty="0">
                <a:solidFill>
                  <a:srgbClr val="4F4F4F"/>
                </a:solidFill>
                <a:latin typeface="-apple-system"/>
              </a:rPr>
              <a:t>除了状态中的初始状态（实心圆）和终止状态（牛眼形状），其它状态用一个圆角矩形表示</a:t>
            </a:r>
          </a:p>
          <a:p>
            <a:r>
              <a:rPr b="1" dirty="0">
                <a:solidFill>
                  <a:srgbClr val="4F4F4F"/>
                </a:solidFill>
                <a:latin typeface="-apple-system"/>
              </a:rPr>
              <a:t>转换表示状态间可能的路径，用箭头表示</a:t>
            </a:r>
          </a:p>
          <a:p>
            <a:r>
              <a:rPr b="1" dirty="0">
                <a:solidFill>
                  <a:srgbClr val="4F4F4F"/>
                </a:solidFill>
                <a:latin typeface="-apple-system"/>
              </a:rPr>
              <a:t>事件/动作写在由它们触发引起的转换上</a:t>
            </a:r>
          </a:p>
          <a:p>
            <a:endParaRPr lang="zh-CN" altLang="en-US" b="1" dirty="0"/>
          </a:p>
        </p:txBody>
      </p:sp>
      <p:pic>
        <p:nvPicPr>
          <p:cNvPr id="4" name="图片 3"/>
          <p:cNvPicPr>
            <a:picLocks noChangeAspect="1"/>
          </p:cNvPicPr>
          <p:nvPr/>
        </p:nvPicPr>
        <p:blipFill>
          <a:blip r:embed="rId3"/>
          <a:stretch>
            <a:fillRect/>
          </a:stretch>
        </p:blipFill>
        <p:spPr>
          <a:xfrm>
            <a:off x="6560185" y="3163570"/>
            <a:ext cx="4545965" cy="1924050"/>
          </a:xfrm>
          <a:prstGeom prst="rect">
            <a:avLst/>
          </a:prstGeom>
        </p:spPr>
      </p:pic>
    </p:spTree>
  </p:cSld>
  <p:clrMapOvr>
    <a:masterClrMapping/>
  </p:clrMapOvr>
  <p:transition spd="med" advTm="10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5" grpId="0"/>
      <p:bldP spid="6"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五边形 31"/>
          <p:cNvSpPr/>
          <p:nvPr/>
        </p:nvSpPr>
        <p:spPr>
          <a:xfrm rot="5400000">
            <a:off x="5595119" y="-955997"/>
            <a:ext cx="1080120" cy="3659014"/>
          </a:xfrm>
          <a:prstGeom prst="homePlate">
            <a:avLst>
              <a:gd name="adj" fmla="val 35603"/>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5281743" y="325899"/>
            <a:ext cx="1706880" cy="1014730"/>
          </a:xfrm>
          <a:prstGeom prst="rect">
            <a:avLst/>
          </a:prstGeom>
          <a:noFill/>
        </p:spPr>
        <p:txBody>
          <a:bodyPr wrap="none" rtlCol="0">
            <a:spAutoFit/>
          </a:bodyPr>
          <a:lstStyle/>
          <a:p>
            <a:pPr algn="ctr"/>
            <a:r>
              <a:rPr lang="zh-CN" altLang="en-US" sz="6000" dirty="0">
                <a:solidFill>
                  <a:schemeClr val="bg1"/>
                </a:solidFill>
                <a:latin typeface="Adobe 黑体 Std R" pitchFamily="34" charset="-122"/>
                <a:ea typeface="Adobe 黑体 Std R" pitchFamily="34" charset="-122"/>
              </a:rPr>
              <a:t>状态</a:t>
            </a:r>
          </a:p>
        </p:txBody>
      </p:sp>
      <p:sp>
        <p:nvSpPr>
          <p:cNvPr id="6" name="矩形 5"/>
          <p:cNvSpPr/>
          <p:nvPr/>
        </p:nvSpPr>
        <p:spPr>
          <a:xfrm>
            <a:off x="914601" y="1421121"/>
            <a:ext cx="10513166" cy="4123910"/>
          </a:xfrm>
          <a:prstGeom prst="rect">
            <a:avLst/>
          </a:prstGeom>
          <a:noFill/>
          <a:ln>
            <a:solidFill>
              <a:srgbClr val="0076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3" name="矩形 2"/>
          <p:cNvSpPr/>
          <p:nvPr/>
        </p:nvSpPr>
        <p:spPr>
          <a:xfrm>
            <a:off x="1634679" y="1448591"/>
            <a:ext cx="9073006" cy="1383665"/>
          </a:xfrm>
          <a:prstGeom prst="rect">
            <a:avLst/>
          </a:prstGeom>
        </p:spPr>
        <p:txBody>
          <a:bodyPr wrap="square">
            <a:spAutoFit/>
          </a:bodyPr>
          <a:lstStyle/>
          <a:p>
            <a:r>
              <a:rPr lang="en-US" altLang="zh-CN" dirty="0"/>
              <a:t>	</a:t>
            </a:r>
            <a:r>
              <a:rPr lang="zh-CN" altLang="en-US" dirty="0"/>
              <a:t>状态一般是给定类对象中的一组属性值，在其所在的上下文中应该唯一，但可以匿名。</a:t>
            </a:r>
          </a:p>
          <a:p>
            <a:r>
              <a:rPr lang="en-US" altLang="zh-CN" dirty="0"/>
              <a:t>	</a:t>
            </a:r>
            <a:r>
              <a:rPr lang="zh-CN" altLang="en-US" dirty="0"/>
              <a:t>在对系统建模时，我们可以只关心那些明显影响对象行为的属性以及由他们表达的对象状态，而不用理睬那些于对象行为无关的状态。</a:t>
            </a:r>
          </a:p>
        </p:txBody>
      </p:sp>
      <p:pic>
        <p:nvPicPr>
          <p:cNvPr id="2" name="图片 1"/>
          <p:cNvPicPr>
            <a:picLocks noChangeAspect="1"/>
          </p:cNvPicPr>
          <p:nvPr/>
        </p:nvPicPr>
        <p:blipFill>
          <a:blip r:embed="rId3"/>
          <a:stretch>
            <a:fillRect/>
          </a:stretch>
        </p:blipFill>
        <p:spPr>
          <a:xfrm>
            <a:off x="804545" y="3219450"/>
            <a:ext cx="10732770" cy="2178685"/>
          </a:xfrm>
          <a:prstGeom prst="rect">
            <a:avLst/>
          </a:prstGeom>
        </p:spPr>
      </p:pic>
    </p:spTree>
  </p:cSld>
  <p:clrMapOvr>
    <a:masterClrMapping/>
  </p:clrMapOvr>
  <p:transition spd="med" advTm="10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5" grpId="0"/>
      <p:bldP spid="6"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五边形 31"/>
          <p:cNvSpPr/>
          <p:nvPr/>
        </p:nvSpPr>
        <p:spPr>
          <a:xfrm rot="5400000">
            <a:off x="5595119" y="-955997"/>
            <a:ext cx="1080120" cy="3659014"/>
          </a:xfrm>
          <a:prstGeom prst="homePlate">
            <a:avLst>
              <a:gd name="adj" fmla="val 35603"/>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5281743" y="325899"/>
            <a:ext cx="1706880" cy="1014730"/>
          </a:xfrm>
          <a:prstGeom prst="rect">
            <a:avLst/>
          </a:prstGeom>
          <a:noFill/>
        </p:spPr>
        <p:txBody>
          <a:bodyPr wrap="none" rtlCol="0">
            <a:spAutoFit/>
          </a:bodyPr>
          <a:lstStyle/>
          <a:p>
            <a:pPr algn="ctr"/>
            <a:r>
              <a:rPr lang="zh-CN" altLang="en-US" sz="6000" dirty="0">
                <a:solidFill>
                  <a:schemeClr val="bg1"/>
                </a:solidFill>
                <a:latin typeface="Adobe 黑体 Std R" pitchFamily="34" charset="-122"/>
                <a:ea typeface="Adobe 黑体 Std R" pitchFamily="34" charset="-122"/>
              </a:rPr>
              <a:t>状态</a:t>
            </a:r>
          </a:p>
        </p:txBody>
      </p:sp>
      <p:sp>
        <p:nvSpPr>
          <p:cNvPr id="6" name="矩形 5"/>
          <p:cNvSpPr/>
          <p:nvPr/>
        </p:nvSpPr>
        <p:spPr>
          <a:xfrm>
            <a:off x="914601" y="1728607"/>
            <a:ext cx="10441160" cy="3816424"/>
          </a:xfrm>
          <a:prstGeom prst="rect">
            <a:avLst/>
          </a:prstGeom>
          <a:noFill/>
          <a:ln>
            <a:solidFill>
              <a:srgbClr val="0076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2" name="图片 1"/>
          <p:cNvPicPr>
            <a:picLocks noChangeAspect="1"/>
          </p:cNvPicPr>
          <p:nvPr/>
        </p:nvPicPr>
        <p:blipFill>
          <a:blip r:embed="rId3"/>
          <a:stretch>
            <a:fillRect/>
          </a:stretch>
        </p:blipFill>
        <p:spPr>
          <a:xfrm>
            <a:off x="1705610" y="2159635"/>
            <a:ext cx="8786495" cy="2712720"/>
          </a:xfrm>
          <a:prstGeom prst="rect">
            <a:avLst/>
          </a:prstGeom>
        </p:spPr>
      </p:pic>
    </p:spTree>
  </p:cSld>
  <p:clrMapOvr>
    <a:masterClrMapping/>
  </p:clrMapOvr>
  <p:transition spd="med" advTm="10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5" grpId="0"/>
      <p:bldP spid="6"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五边形 31"/>
          <p:cNvSpPr/>
          <p:nvPr/>
        </p:nvSpPr>
        <p:spPr>
          <a:xfrm rot="5400000">
            <a:off x="5595119" y="-955997"/>
            <a:ext cx="1080120" cy="3659014"/>
          </a:xfrm>
          <a:prstGeom prst="homePlate">
            <a:avLst>
              <a:gd name="adj" fmla="val 35603"/>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1850259" y="1859321"/>
            <a:ext cx="8568952" cy="1506855"/>
          </a:xfrm>
          <a:prstGeom prst="rect">
            <a:avLst/>
          </a:prstGeom>
          <a:noFill/>
        </p:spPr>
        <p:txBody>
          <a:bodyPr wrap="square" rtlCol="0">
            <a:spAutoFit/>
          </a:bodyPr>
          <a:lstStyle/>
          <a:p>
            <a:pPr algn="just"/>
            <a:r>
              <a:rPr lang="zh-CN" altLang="en-US" sz="2300" dirty="0">
                <a:latin typeface="仿宋" panose="02010609060101010101" pitchFamily="49" charset="-122"/>
                <a:ea typeface="仿宋" panose="02010609060101010101" pitchFamily="49" charset="-122"/>
              </a:rPr>
              <a:t>初始状态（Initial State）</a:t>
            </a:r>
          </a:p>
          <a:p>
            <a:pPr algn="just"/>
            <a:r>
              <a:rPr lang="en-US" altLang="zh-CN" sz="2300" dirty="0">
                <a:latin typeface="仿宋" panose="02010609060101010101" pitchFamily="49" charset="-122"/>
                <a:ea typeface="仿宋" panose="02010609060101010101" pitchFamily="49" charset="-122"/>
              </a:rPr>
              <a:t>	</a:t>
            </a:r>
            <a:r>
              <a:rPr lang="zh-CN" altLang="en-US" sz="2300" dirty="0">
                <a:latin typeface="仿宋" panose="02010609060101010101" pitchFamily="49" charset="-122"/>
                <a:ea typeface="仿宋" panose="02010609060101010101" pitchFamily="49" charset="-122"/>
              </a:rPr>
              <a:t>初始状态代表状态图的起始位置，只能作为转换的源</a:t>
            </a:r>
          </a:p>
          <a:p>
            <a:pPr algn="just"/>
            <a:r>
              <a:rPr lang="en-US" altLang="zh-CN" sz="2300" dirty="0">
                <a:latin typeface="仿宋" panose="02010609060101010101" pitchFamily="49" charset="-122"/>
                <a:ea typeface="仿宋" panose="02010609060101010101" pitchFamily="49" charset="-122"/>
              </a:rPr>
              <a:t>	</a:t>
            </a:r>
            <a:r>
              <a:rPr lang="zh-CN" altLang="en-US" sz="2300" dirty="0">
                <a:latin typeface="仿宋" panose="02010609060101010101" pitchFamily="49" charset="-122"/>
                <a:ea typeface="仿宋" panose="02010609060101010101" pitchFamily="49" charset="-122"/>
              </a:rPr>
              <a:t>初始状态在一个状态图中只允许有一个，而不能作为转换的目标。，它用一个实心的圆表示。</a:t>
            </a:r>
          </a:p>
        </p:txBody>
      </p:sp>
      <p:sp>
        <p:nvSpPr>
          <p:cNvPr id="5" name="TextBox 4"/>
          <p:cNvSpPr txBox="1"/>
          <p:nvPr/>
        </p:nvSpPr>
        <p:spPr>
          <a:xfrm>
            <a:off x="5281743" y="325899"/>
            <a:ext cx="1706880" cy="1014730"/>
          </a:xfrm>
          <a:prstGeom prst="rect">
            <a:avLst/>
          </a:prstGeom>
          <a:noFill/>
        </p:spPr>
        <p:txBody>
          <a:bodyPr wrap="none" rtlCol="0">
            <a:spAutoFit/>
          </a:bodyPr>
          <a:lstStyle/>
          <a:p>
            <a:pPr algn="ctr"/>
            <a:r>
              <a:rPr lang="zh-CN" altLang="en-US" sz="6000" dirty="0">
                <a:solidFill>
                  <a:schemeClr val="bg1"/>
                </a:solidFill>
                <a:latin typeface="Adobe 黑体 Std R" pitchFamily="34" charset="-122"/>
                <a:ea typeface="Adobe 黑体 Std R" pitchFamily="34" charset="-122"/>
              </a:rPr>
              <a:t>状态</a:t>
            </a:r>
          </a:p>
        </p:txBody>
      </p:sp>
      <p:sp>
        <p:nvSpPr>
          <p:cNvPr id="6" name="矩形 5"/>
          <p:cNvSpPr/>
          <p:nvPr/>
        </p:nvSpPr>
        <p:spPr>
          <a:xfrm>
            <a:off x="914601" y="1728607"/>
            <a:ext cx="10441160" cy="3816424"/>
          </a:xfrm>
          <a:prstGeom prst="rect">
            <a:avLst/>
          </a:prstGeom>
          <a:noFill/>
          <a:ln>
            <a:solidFill>
              <a:srgbClr val="0076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3" name="图片 2"/>
          <p:cNvPicPr>
            <a:picLocks noChangeAspect="1"/>
          </p:cNvPicPr>
          <p:nvPr/>
        </p:nvPicPr>
        <p:blipFill>
          <a:blip r:embed="rId3"/>
          <a:stretch>
            <a:fillRect/>
          </a:stretch>
        </p:blipFill>
        <p:spPr>
          <a:xfrm>
            <a:off x="2435225" y="4003675"/>
            <a:ext cx="434340" cy="480060"/>
          </a:xfrm>
          <a:prstGeom prst="rect">
            <a:avLst/>
          </a:prstGeom>
        </p:spPr>
      </p:pic>
    </p:spTree>
  </p:cSld>
  <p:clrMapOvr>
    <a:masterClrMapping/>
  </p:clrMapOvr>
  <p:transition spd="med" advTm="10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5000"/>
                                  </p:iterate>
                                  <p:childTnLst>
                                    <p:set>
                                      <p:cBhvr>
                                        <p:cTn id="24" dur="1" fill="hold">
                                          <p:stCondLst>
                                            <p:cond delay="0"/>
                                          </p:stCondLst>
                                        </p:cTn>
                                        <p:tgtEl>
                                          <p:spTgt spid="33"/>
                                        </p:tgtEl>
                                        <p:attrNameLst>
                                          <p:attrName>style.visibility</p:attrName>
                                        </p:attrNameLst>
                                      </p:cBhvr>
                                      <p:to>
                                        <p:strVal val="visible"/>
                                      </p:to>
                                    </p:set>
                                    <p:anim calcmode="lin" valueType="num">
                                      <p:cBhvr>
                                        <p:cTn id="25"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33"/>
                                        </p:tgtEl>
                                        <p:attrNameLst>
                                          <p:attrName>ppt_y</p:attrName>
                                        </p:attrNameLst>
                                      </p:cBhvr>
                                      <p:tavLst>
                                        <p:tav tm="0">
                                          <p:val>
                                            <p:strVal val="#ppt_y"/>
                                          </p:val>
                                        </p:tav>
                                        <p:tav tm="100000">
                                          <p:val>
                                            <p:strVal val="#ppt_y"/>
                                          </p:val>
                                        </p:tav>
                                      </p:tavLst>
                                    </p:anim>
                                    <p:anim calcmode="lin" valueType="num">
                                      <p:cBhvr>
                                        <p:cTn id="27"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3" grpId="0"/>
      <p:bldP spid="5" grpId="0"/>
      <p:bldP spid="6"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五边形 31"/>
          <p:cNvSpPr/>
          <p:nvPr/>
        </p:nvSpPr>
        <p:spPr>
          <a:xfrm rot="5400000">
            <a:off x="5595119" y="-955997"/>
            <a:ext cx="1080120" cy="3659014"/>
          </a:xfrm>
          <a:prstGeom prst="homePlate">
            <a:avLst>
              <a:gd name="adj" fmla="val 35603"/>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5281743" y="325899"/>
            <a:ext cx="1706880" cy="1014730"/>
          </a:xfrm>
          <a:prstGeom prst="rect">
            <a:avLst/>
          </a:prstGeom>
          <a:noFill/>
        </p:spPr>
        <p:txBody>
          <a:bodyPr wrap="none" rtlCol="0">
            <a:spAutoFit/>
          </a:bodyPr>
          <a:lstStyle/>
          <a:p>
            <a:pPr algn="ctr"/>
            <a:r>
              <a:rPr lang="zh-CN" altLang="en-US" sz="6000" dirty="0">
                <a:solidFill>
                  <a:schemeClr val="bg1"/>
                </a:solidFill>
                <a:latin typeface="Adobe 黑体 Std R" pitchFamily="34" charset="-122"/>
                <a:ea typeface="Adobe 黑体 Std R" pitchFamily="34" charset="-122"/>
              </a:rPr>
              <a:t>状态</a:t>
            </a:r>
          </a:p>
        </p:txBody>
      </p:sp>
      <p:sp>
        <p:nvSpPr>
          <p:cNvPr id="6" name="矩形 5"/>
          <p:cNvSpPr/>
          <p:nvPr/>
        </p:nvSpPr>
        <p:spPr>
          <a:xfrm>
            <a:off x="914601" y="1728607"/>
            <a:ext cx="10441160" cy="3816424"/>
          </a:xfrm>
          <a:prstGeom prst="rect">
            <a:avLst/>
          </a:prstGeom>
          <a:noFill/>
          <a:ln>
            <a:solidFill>
              <a:srgbClr val="0076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 name="文本框 1"/>
          <p:cNvSpPr txBox="1"/>
          <p:nvPr/>
        </p:nvSpPr>
        <p:spPr>
          <a:xfrm>
            <a:off x="1994719" y="1773610"/>
            <a:ext cx="9145016" cy="1706880"/>
          </a:xfrm>
          <a:prstGeom prst="rect">
            <a:avLst/>
          </a:prstGeom>
          <a:noFill/>
        </p:spPr>
        <p:txBody>
          <a:bodyPr wrap="square" rtlCol="0">
            <a:spAutoFit/>
          </a:bodyPr>
          <a:lstStyle/>
          <a:p>
            <a:r>
              <a:rPr dirty="0"/>
              <a:t>终止状态（Final State）</a:t>
            </a:r>
          </a:p>
          <a:p>
            <a:r>
              <a:rPr lang="en-US" dirty="0"/>
              <a:t>	</a:t>
            </a:r>
            <a:r>
              <a:rPr dirty="0"/>
              <a:t>终止状态是模型元素的最后状态，是一个状态图的终止点。</a:t>
            </a:r>
          </a:p>
          <a:p>
            <a:r>
              <a:rPr lang="en-US" dirty="0"/>
              <a:t>	</a:t>
            </a:r>
            <a:r>
              <a:rPr dirty="0"/>
              <a:t>终止状态只能作为转换的目标，而不能作为转换的源。</a:t>
            </a:r>
          </a:p>
          <a:p>
            <a:r>
              <a:rPr lang="en-US" dirty="0"/>
              <a:t>	</a:t>
            </a:r>
            <a:r>
              <a:rPr dirty="0"/>
              <a:t>终止状态在一个状态图中可以有多个，它用一个套有一个实心圆的空心圆表示。</a:t>
            </a:r>
          </a:p>
        </p:txBody>
      </p:sp>
      <p:pic>
        <p:nvPicPr>
          <p:cNvPr id="4" name="图片 3"/>
          <p:cNvPicPr>
            <a:picLocks noChangeAspect="1"/>
          </p:cNvPicPr>
          <p:nvPr/>
        </p:nvPicPr>
        <p:blipFill>
          <a:blip r:embed="rId3"/>
          <a:stretch>
            <a:fillRect/>
          </a:stretch>
        </p:blipFill>
        <p:spPr>
          <a:xfrm>
            <a:off x="2083435" y="4166870"/>
            <a:ext cx="739140" cy="464820"/>
          </a:xfrm>
          <a:prstGeom prst="rect">
            <a:avLst/>
          </a:prstGeom>
        </p:spPr>
      </p:pic>
    </p:spTree>
  </p:cSld>
  <p:clrMapOvr>
    <a:masterClrMapping/>
  </p:clrMapOvr>
  <p:transition spd="med" advTm="10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5" grpId="0"/>
      <p:bldP spid="6"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五边形 31"/>
          <p:cNvSpPr/>
          <p:nvPr/>
        </p:nvSpPr>
        <p:spPr>
          <a:xfrm rot="5400000">
            <a:off x="5595119" y="-955997"/>
            <a:ext cx="1080120" cy="3659014"/>
          </a:xfrm>
          <a:prstGeom prst="homePlate">
            <a:avLst>
              <a:gd name="adj" fmla="val 35603"/>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5281743" y="325899"/>
            <a:ext cx="1706880" cy="1014730"/>
          </a:xfrm>
          <a:prstGeom prst="rect">
            <a:avLst/>
          </a:prstGeom>
          <a:noFill/>
        </p:spPr>
        <p:txBody>
          <a:bodyPr wrap="none" rtlCol="0">
            <a:spAutoFit/>
          </a:bodyPr>
          <a:lstStyle/>
          <a:p>
            <a:pPr algn="ctr"/>
            <a:r>
              <a:rPr lang="zh-CN" altLang="en-US" sz="6000" dirty="0">
                <a:solidFill>
                  <a:schemeClr val="bg1"/>
                </a:solidFill>
                <a:latin typeface="Adobe 黑体 Std R" pitchFamily="34" charset="-122"/>
                <a:ea typeface="Adobe 黑体 Std R" pitchFamily="34" charset="-122"/>
              </a:rPr>
              <a:t>状态</a:t>
            </a:r>
          </a:p>
        </p:txBody>
      </p:sp>
      <p:sp>
        <p:nvSpPr>
          <p:cNvPr id="6" name="矩形 5"/>
          <p:cNvSpPr/>
          <p:nvPr/>
        </p:nvSpPr>
        <p:spPr>
          <a:xfrm>
            <a:off x="914601" y="1728607"/>
            <a:ext cx="10441160" cy="3816424"/>
          </a:xfrm>
          <a:prstGeom prst="rect">
            <a:avLst/>
          </a:prstGeom>
          <a:noFill/>
          <a:ln>
            <a:solidFill>
              <a:srgbClr val="0076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 name="文本框 1"/>
          <p:cNvSpPr txBox="1"/>
          <p:nvPr/>
        </p:nvSpPr>
        <p:spPr>
          <a:xfrm>
            <a:off x="1886707" y="1728607"/>
            <a:ext cx="8496944" cy="2353310"/>
          </a:xfrm>
          <a:prstGeom prst="rect">
            <a:avLst/>
          </a:prstGeom>
          <a:noFill/>
        </p:spPr>
        <p:txBody>
          <a:bodyPr wrap="square" rtlCol="0">
            <a:spAutoFit/>
          </a:bodyPr>
          <a:lstStyle/>
          <a:p>
            <a:r>
              <a:rPr lang="zh-CN" altLang="en-US" b="1" dirty="0"/>
              <a:t>结合状态（Junction State）</a:t>
            </a:r>
          </a:p>
          <a:p>
            <a:endParaRPr lang="zh-CN" altLang="en-US" b="1" dirty="0"/>
          </a:p>
          <a:p>
            <a:r>
              <a:rPr lang="zh-CN" altLang="en-US" b="1" dirty="0"/>
              <a:t>将两个转换连接成一次就可以完成的转换。</a:t>
            </a:r>
          </a:p>
          <a:p>
            <a:endParaRPr lang="zh-CN" altLang="en-US" b="1" dirty="0"/>
          </a:p>
          <a:p>
            <a:r>
              <a:rPr lang="zh-CN" altLang="en-US" b="1" dirty="0"/>
              <a:t>历史状态（History State）</a:t>
            </a:r>
          </a:p>
          <a:p>
            <a:endParaRPr lang="zh-CN" altLang="en-US" b="1" dirty="0"/>
          </a:p>
          <a:p>
            <a:r>
              <a:rPr lang="zh-CN" altLang="en-US" b="1" dirty="0"/>
              <a:t>保存组成状态中先前被激活的状态</a:t>
            </a:r>
          </a:p>
        </p:txBody>
      </p:sp>
      <p:pic>
        <p:nvPicPr>
          <p:cNvPr id="3" name="图片 2"/>
          <p:cNvPicPr>
            <a:picLocks noChangeAspect="1"/>
          </p:cNvPicPr>
          <p:nvPr/>
        </p:nvPicPr>
        <p:blipFill>
          <a:blip r:embed="rId3"/>
          <a:stretch>
            <a:fillRect/>
          </a:stretch>
        </p:blipFill>
        <p:spPr>
          <a:xfrm>
            <a:off x="6463030" y="3261360"/>
            <a:ext cx="525780" cy="510540"/>
          </a:xfrm>
          <a:prstGeom prst="rect">
            <a:avLst/>
          </a:prstGeom>
        </p:spPr>
      </p:pic>
      <p:sp>
        <p:nvSpPr>
          <p:cNvPr id="4" name="文本框 3"/>
          <p:cNvSpPr txBox="1"/>
          <p:nvPr/>
        </p:nvSpPr>
        <p:spPr>
          <a:xfrm>
            <a:off x="1886585" y="4161155"/>
            <a:ext cx="8672830" cy="737235"/>
          </a:xfrm>
          <a:prstGeom prst="rect">
            <a:avLst/>
          </a:prstGeom>
          <a:noFill/>
        </p:spPr>
        <p:txBody>
          <a:bodyPr wrap="square" rtlCol="0">
            <a:spAutoFit/>
          </a:bodyPr>
          <a:lstStyle/>
          <a:p>
            <a:pPr algn="l"/>
            <a:r>
              <a:rPr lang="en-US" altLang="zh-CN" sz="1400" b="1"/>
              <a:t>        </a:t>
            </a:r>
            <a:r>
              <a:rPr lang="zh-CN" altLang="en-US" sz="1400" b="1"/>
              <a:t>历史状态代表上次离开组成状态时的最后一个活动子状态，它用一个包含字母“H”的小圆圈表示。</a:t>
            </a:r>
          </a:p>
          <a:p>
            <a:pPr algn="l"/>
            <a:r>
              <a:rPr lang="zh-CN" altLang="en-US" sz="1400" b="1"/>
              <a:t>        每当转换到组成状态的历史状态时，对象便恢复到上次离开该组成状态时的最后一个活动子状态，并执行入      口动作。</a:t>
            </a:r>
          </a:p>
        </p:txBody>
      </p:sp>
    </p:spTree>
  </p:cSld>
  <p:clrMapOvr>
    <a:masterClrMapping/>
  </p:clrMapOvr>
  <p:transition spd="med" advTm="10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5" grpId="0"/>
      <p:bldP spid="6"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五边形 31"/>
          <p:cNvSpPr/>
          <p:nvPr/>
        </p:nvSpPr>
        <p:spPr>
          <a:xfrm rot="5400000">
            <a:off x="5595119" y="-955997"/>
            <a:ext cx="1080120" cy="3659014"/>
          </a:xfrm>
          <a:prstGeom prst="homePlate">
            <a:avLst>
              <a:gd name="adj" fmla="val 35603"/>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5281743" y="325899"/>
            <a:ext cx="1706880" cy="1014730"/>
          </a:xfrm>
          <a:prstGeom prst="rect">
            <a:avLst/>
          </a:prstGeom>
          <a:noFill/>
        </p:spPr>
        <p:txBody>
          <a:bodyPr wrap="none" rtlCol="0">
            <a:spAutoFit/>
          </a:bodyPr>
          <a:lstStyle/>
          <a:p>
            <a:pPr algn="ctr"/>
            <a:r>
              <a:rPr lang="zh-CN" altLang="en-US" sz="6000" dirty="0">
                <a:solidFill>
                  <a:schemeClr val="bg1"/>
                </a:solidFill>
                <a:latin typeface="Adobe 黑体 Std R" pitchFamily="34" charset="-122"/>
                <a:ea typeface="Adobe 黑体 Std R" pitchFamily="34" charset="-122"/>
              </a:rPr>
              <a:t>状态</a:t>
            </a:r>
          </a:p>
        </p:txBody>
      </p:sp>
      <p:sp>
        <p:nvSpPr>
          <p:cNvPr id="6" name="矩形 5"/>
          <p:cNvSpPr/>
          <p:nvPr/>
        </p:nvSpPr>
        <p:spPr>
          <a:xfrm>
            <a:off x="914601" y="1728607"/>
            <a:ext cx="10441160" cy="3816424"/>
          </a:xfrm>
          <a:prstGeom prst="rect">
            <a:avLst/>
          </a:prstGeom>
          <a:noFill/>
          <a:ln>
            <a:solidFill>
              <a:srgbClr val="0076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 name="文本框 1"/>
          <p:cNvSpPr txBox="1"/>
          <p:nvPr/>
        </p:nvSpPr>
        <p:spPr>
          <a:xfrm>
            <a:off x="1994719" y="2338793"/>
            <a:ext cx="8496944" cy="737235"/>
          </a:xfrm>
          <a:prstGeom prst="rect">
            <a:avLst/>
          </a:prstGeom>
          <a:noFill/>
        </p:spPr>
        <p:txBody>
          <a:bodyPr wrap="square" rtlCol="0">
            <a:spAutoFit/>
          </a:bodyPr>
          <a:lstStyle/>
          <a:p>
            <a:r>
              <a:rPr lang="zh-CN" altLang="en-US" dirty="0"/>
              <a:t>判定在状态图中的位置：工作流在此处按监护条件的取值而发生分支。</a:t>
            </a:r>
          </a:p>
          <a:p>
            <a:r>
              <a:rPr lang="zh-CN" altLang="en-US" dirty="0"/>
              <a:t>表示方式：判定用空心小菱形表示。</a:t>
            </a:r>
          </a:p>
        </p:txBody>
      </p:sp>
      <p:pic>
        <p:nvPicPr>
          <p:cNvPr id="3" name="图片 2"/>
          <p:cNvPicPr>
            <a:picLocks noChangeAspect="1"/>
          </p:cNvPicPr>
          <p:nvPr/>
        </p:nvPicPr>
        <p:blipFill>
          <a:blip r:embed="rId3"/>
          <a:stretch>
            <a:fillRect/>
          </a:stretch>
        </p:blipFill>
        <p:spPr>
          <a:xfrm>
            <a:off x="1994535" y="3521710"/>
            <a:ext cx="1874520" cy="1028700"/>
          </a:xfrm>
          <a:prstGeom prst="rect">
            <a:avLst/>
          </a:prstGeom>
        </p:spPr>
      </p:pic>
    </p:spTree>
  </p:cSld>
  <p:clrMapOvr>
    <a:masterClrMapping/>
  </p:clrMapOvr>
  <p:transition spd="med" advTm="10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5" grpId="0"/>
      <p:bldP spid="6"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五边形 31"/>
          <p:cNvSpPr/>
          <p:nvPr/>
        </p:nvSpPr>
        <p:spPr>
          <a:xfrm rot="5400000">
            <a:off x="5595119" y="-955997"/>
            <a:ext cx="1080120" cy="3659014"/>
          </a:xfrm>
          <a:prstGeom prst="homePlate">
            <a:avLst>
              <a:gd name="adj" fmla="val 35603"/>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914601" y="1728607"/>
            <a:ext cx="10441160" cy="3816424"/>
          </a:xfrm>
          <a:prstGeom prst="rect">
            <a:avLst/>
          </a:prstGeom>
          <a:noFill/>
          <a:ln>
            <a:solidFill>
              <a:srgbClr val="0076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3" name="文本框 2"/>
          <p:cNvSpPr txBox="1"/>
          <p:nvPr/>
        </p:nvSpPr>
        <p:spPr>
          <a:xfrm>
            <a:off x="4659015" y="2709714"/>
            <a:ext cx="3744416" cy="1200329"/>
          </a:xfrm>
          <a:prstGeom prst="rect">
            <a:avLst/>
          </a:prstGeom>
          <a:noFill/>
        </p:spPr>
        <p:txBody>
          <a:bodyPr wrap="square" rtlCol="0">
            <a:spAutoFit/>
          </a:bodyPr>
          <a:lstStyle/>
          <a:p>
            <a:r>
              <a:rPr lang="zh-CN" altLang="en-US" sz="7200" dirty="0"/>
              <a:t>用例图</a:t>
            </a:r>
          </a:p>
        </p:txBody>
      </p:sp>
    </p:spTree>
  </p:cSld>
  <p:clrMapOvr>
    <a:masterClrMapping/>
  </p:clrMapOvr>
  <p:transition spd="med" advTm="10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6" grpId="0" animBg="1"/>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五边形 31"/>
          <p:cNvSpPr/>
          <p:nvPr/>
        </p:nvSpPr>
        <p:spPr>
          <a:xfrm rot="5400000">
            <a:off x="5595119" y="-955997"/>
            <a:ext cx="1080120" cy="3659014"/>
          </a:xfrm>
          <a:prstGeom prst="homePlate">
            <a:avLst>
              <a:gd name="adj" fmla="val 35603"/>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914601" y="1728607"/>
            <a:ext cx="10441160" cy="3816424"/>
          </a:xfrm>
          <a:prstGeom prst="rect">
            <a:avLst/>
          </a:prstGeom>
          <a:noFill/>
          <a:ln>
            <a:solidFill>
              <a:srgbClr val="0076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3" name="文本框 2"/>
          <p:cNvSpPr txBox="1"/>
          <p:nvPr/>
        </p:nvSpPr>
        <p:spPr>
          <a:xfrm>
            <a:off x="4306074" y="2646596"/>
            <a:ext cx="3744416" cy="1198880"/>
          </a:xfrm>
          <a:prstGeom prst="rect">
            <a:avLst/>
          </a:prstGeom>
          <a:noFill/>
        </p:spPr>
        <p:txBody>
          <a:bodyPr wrap="square" rtlCol="0">
            <a:spAutoFit/>
          </a:bodyPr>
          <a:lstStyle/>
          <a:p>
            <a:r>
              <a:rPr lang="zh-CN" altLang="en-US" sz="7200" dirty="0"/>
              <a:t>顺序图</a:t>
            </a:r>
          </a:p>
        </p:txBody>
      </p:sp>
    </p:spTree>
  </p:cSld>
  <p:clrMapOvr>
    <a:masterClrMapping/>
  </p:clrMapOvr>
  <p:transition spd="med" advTm="10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6"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五边形 31"/>
          <p:cNvSpPr/>
          <p:nvPr/>
        </p:nvSpPr>
        <p:spPr>
          <a:xfrm rot="5400000">
            <a:off x="5595119" y="-955997"/>
            <a:ext cx="1080120" cy="3659014"/>
          </a:xfrm>
          <a:prstGeom prst="homePlate">
            <a:avLst>
              <a:gd name="adj" fmla="val 35603"/>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1994719" y="2061642"/>
            <a:ext cx="8568952" cy="1506855"/>
          </a:xfrm>
          <a:prstGeom prst="rect">
            <a:avLst/>
          </a:prstGeom>
          <a:noFill/>
        </p:spPr>
        <p:txBody>
          <a:bodyPr wrap="square" rtlCol="0">
            <a:spAutoFit/>
          </a:bodyPr>
          <a:lstStyle/>
          <a:p>
            <a:pPr algn="just"/>
            <a:r>
              <a:rPr lang="en-US" altLang="zh-CN" sz="2300" dirty="0">
                <a:latin typeface="华文仿宋" panose="02010600040101010101" pitchFamily="2" charset="-122"/>
                <a:ea typeface="华文仿宋" panose="02010600040101010101" pitchFamily="2" charset="-122"/>
              </a:rPr>
              <a:t>        </a:t>
            </a:r>
            <a:r>
              <a:rPr lang="zh-CN" altLang="en-US" sz="2300" dirty="0">
                <a:latin typeface="华文仿宋" panose="02010600040101010101" pitchFamily="2" charset="-122"/>
                <a:ea typeface="华文仿宋" panose="02010600040101010101" pitchFamily="2" charset="-122"/>
              </a:rPr>
              <a:t>顺序图描述了对象之间动态的交互关系，主要体现对象之间动态的交互关系，主要体现对象之间进行信息传递的时间顺序。</a:t>
            </a:r>
          </a:p>
          <a:p>
            <a:pPr algn="just"/>
            <a:r>
              <a:rPr lang="zh-CN" altLang="en-US" sz="2300" dirty="0">
                <a:latin typeface="华文仿宋" panose="02010600040101010101" pitchFamily="2" charset="-122"/>
                <a:ea typeface="华文仿宋" panose="02010600040101010101" pitchFamily="2" charset="-122"/>
              </a:rPr>
              <a:t>        </a:t>
            </a:r>
          </a:p>
          <a:p>
            <a:pPr algn="just"/>
            <a:endParaRPr lang="zh-CN" altLang="en-US" sz="2300" dirty="0">
              <a:latin typeface="华文仿宋" panose="02010600040101010101" pitchFamily="2" charset="-122"/>
              <a:ea typeface="华文仿宋" panose="02010600040101010101" pitchFamily="2" charset="-122"/>
            </a:endParaRPr>
          </a:p>
        </p:txBody>
      </p:sp>
      <p:sp>
        <p:nvSpPr>
          <p:cNvPr id="5" name="TextBox 4"/>
          <p:cNvSpPr txBox="1"/>
          <p:nvPr/>
        </p:nvSpPr>
        <p:spPr>
          <a:xfrm>
            <a:off x="5159594" y="325899"/>
            <a:ext cx="1951175" cy="1015663"/>
          </a:xfrm>
          <a:prstGeom prst="rect">
            <a:avLst/>
          </a:prstGeom>
          <a:noFill/>
        </p:spPr>
        <p:txBody>
          <a:bodyPr wrap="none" rtlCol="0">
            <a:spAutoFit/>
          </a:bodyPr>
          <a:lstStyle/>
          <a:p>
            <a:pPr algn="ctr"/>
            <a:r>
              <a:rPr lang="zh-CN" altLang="en-US" sz="6000" dirty="0">
                <a:solidFill>
                  <a:schemeClr val="bg1"/>
                </a:solidFill>
                <a:latin typeface="Adobe 黑体 Std R" pitchFamily="34" charset="-122"/>
                <a:ea typeface="Adobe 黑体 Std R" pitchFamily="34" charset="-122"/>
              </a:rPr>
              <a:t>概 念</a:t>
            </a:r>
          </a:p>
        </p:txBody>
      </p:sp>
      <p:sp>
        <p:nvSpPr>
          <p:cNvPr id="6" name="矩形 5"/>
          <p:cNvSpPr/>
          <p:nvPr/>
        </p:nvSpPr>
        <p:spPr>
          <a:xfrm>
            <a:off x="914601" y="1728607"/>
            <a:ext cx="10441160" cy="3816424"/>
          </a:xfrm>
          <a:prstGeom prst="rect">
            <a:avLst/>
          </a:prstGeom>
          <a:noFill/>
          <a:ln>
            <a:solidFill>
              <a:srgbClr val="0076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2" name="图片 1"/>
          <p:cNvPicPr>
            <a:picLocks noChangeAspect="1"/>
          </p:cNvPicPr>
          <p:nvPr/>
        </p:nvPicPr>
        <p:blipFill>
          <a:blip r:embed="rId3"/>
          <a:stretch>
            <a:fillRect/>
          </a:stretch>
        </p:blipFill>
        <p:spPr>
          <a:xfrm>
            <a:off x="4305935" y="2804795"/>
            <a:ext cx="3312795" cy="3004185"/>
          </a:xfrm>
          <a:prstGeom prst="rect">
            <a:avLst/>
          </a:prstGeom>
        </p:spPr>
      </p:pic>
    </p:spTree>
  </p:cSld>
  <p:clrMapOvr>
    <a:masterClrMapping/>
  </p:clrMapOvr>
  <p:transition spd="med" advTm="10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5000"/>
                                  </p:iterate>
                                  <p:childTnLst>
                                    <p:set>
                                      <p:cBhvr>
                                        <p:cTn id="24" dur="1" fill="hold">
                                          <p:stCondLst>
                                            <p:cond delay="0"/>
                                          </p:stCondLst>
                                        </p:cTn>
                                        <p:tgtEl>
                                          <p:spTgt spid="33"/>
                                        </p:tgtEl>
                                        <p:attrNameLst>
                                          <p:attrName>style.visibility</p:attrName>
                                        </p:attrNameLst>
                                      </p:cBhvr>
                                      <p:to>
                                        <p:strVal val="visible"/>
                                      </p:to>
                                    </p:set>
                                    <p:anim calcmode="lin" valueType="num">
                                      <p:cBhvr>
                                        <p:cTn id="25"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33"/>
                                        </p:tgtEl>
                                        <p:attrNameLst>
                                          <p:attrName>ppt_y</p:attrName>
                                        </p:attrNameLst>
                                      </p:cBhvr>
                                      <p:tavLst>
                                        <p:tav tm="0">
                                          <p:val>
                                            <p:strVal val="#ppt_y"/>
                                          </p:val>
                                        </p:tav>
                                        <p:tav tm="100000">
                                          <p:val>
                                            <p:strVal val="#ppt_y"/>
                                          </p:val>
                                        </p:tav>
                                      </p:tavLst>
                                    </p:anim>
                                    <p:anim calcmode="lin" valueType="num">
                                      <p:cBhvr>
                                        <p:cTn id="27"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3" grpId="0"/>
      <p:bldP spid="5" grpId="0"/>
      <p:bldP spid="6"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17830" y="1032510"/>
            <a:ext cx="8849995" cy="1383665"/>
          </a:xfrm>
          <a:prstGeom prst="rect">
            <a:avLst/>
          </a:prstGeom>
          <a:noFill/>
        </p:spPr>
        <p:txBody>
          <a:bodyPr wrap="square" rtlCol="0">
            <a:spAutoFit/>
          </a:bodyPr>
          <a:lstStyle/>
          <a:p>
            <a:r>
              <a:rPr lang="zh-CN" altLang="en-US" dirty="0"/>
              <a:t>顺序图主要包括四个元素：对象、生命线、激活（控制焦点）和消息。在UML中，顺序图将交互关系表示为一张二维图。其中纵向是代表时间维度，时间向下延伸，按时间依次列出各个对象所发出和接收的消息。水平方向是代表对象的维度，排列着参与交互的各个独立的对象。</a:t>
            </a:r>
          </a:p>
        </p:txBody>
      </p:sp>
      <p:sp>
        <p:nvSpPr>
          <p:cNvPr id="2" name="文本框 1"/>
          <p:cNvSpPr txBox="1"/>
          <p:nvPr/>
        </p:nvSpPr>
        <p:spPr>
          <a:xfrm>
            <a:off x="475615" y="2762250"/>
            <a:ext cx="1015365" cy="368300"/>
          </a:xfrm>
          <a:prstGeom prst="rect">
            <a:avLst/>
          </a:prstGeom>
          <a:noFill/>
        </p:spPr>
        <p:txBody>
          <a:bodyPr wrap="square" rtlCol="0">
            <a:spAutoFit/>
          </a:bodyPr>
          <a:lstStyle/>
          <a:p>
            <a:r>
              <a:rPr lang="zh-CN" altLang="en-US" sz="1800"/>
              <a:t>对象：</a:t>
            </a:r>
          </a:p>
        </p:txBody>
      </p:sp>
      <p:pic>
        <p:nvPicPr>
          <p:cNvPr id="4" name="图片 3"/>
          <p:cNvPicPr>
            <a:picLocks noChangeAspect="1"/>
          </p:cNvPicPr>
          <p:nvPr/>
        </p:nvPicPr>
        <p:blipFill>
          <a:blip r:embed="rId2"/>
          <a:stretch>
            <a:fillRect/>
          </a:stretch>
        </p:blipFill>
        <p:spPr>
          <a:xfrm>
            <a:off x="1490980" y="2762250"/>
            <a:ext cx="2179320" cy="1706880"/>
          </a:xfrm>
          <a:prstGeom prst="rect">
            <a:avLst/>
          </a:prstGeom>
        </p:spPr>
      </p:pic>
      <p:sp>
        <p:nvSpPr>
          <p:cNvPr id="6" name="文本框 5"/>
          <p:cNvSpPr txBox="1"/>
          <p:nvPr/>
        </p:nvSpPr>
        <p:spPr>
          <a:xfrm>
            <a:off x="3792855" y="2762250"/>
            <a:ext cx="6894830" cy="2353310"/>
          </a:xfrm>
          <a:prstGeom prst="rect">
            <a:avLst/>
          </a:prstGeom>
          <a:noFill/>
        </p:spPr>
        <p:txBody>
          <a:bodyPr wrap="square" rtlCol="0">
            <a:spAutoFit/>
          </a:bodyPr>
          <a:lstStyle/>
          <a:p>
            <a:r>
              <a:rPr lang="zh-CN" altLang="en-US" sz="1800"/>
              <a:t>特定行为和属性的集合</a:t>
            </a:r>
          </a:p>
          <a:p>
            <a:endParaRPr lang="zh-CN" altLang="en-US" sz="1800"/>
          </a:p>
          <a:p>
            <a:r>
              <a:rPr lang="zh-CN" altLang="en-US" sz="1800"/>
              <a:t>矩形表示，名字加下划线</a:t>
            </a:r>
          </a:p>
          <a:p>
            <a:endParaRPr lang="zh-CN" altLang="en-US" sz="1800"/>
          </a:p>
          <a:p>
            <a:r>
              <a:rPr lang="zh-CN" altLang="en-US" sz="1800"/>
              <a:t>三种表现形式：对象名：类名 ：类型</a:t>
            </a:r>
          </a:p>
          <a:p>
            <a:endParaRPr lang="zh-CN" altLang="en-US" sz="1800"/>
          </a:p>
          <a:p>
            <a:r>
              <a:rPr lang="zh-CN" altLang="en-US" sz="1800"/>
              <a:t>对象可以细分为：参与者，边界类，控制类，实体类</a:t>
            </a:r>
            <a:endParaRPr lang="zh-CN" altLang="en-US"/>
          </a:p>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五边形 31"/>
          <p:cNvSpPr/>
          <p:nvPr/>
        </p:nvSpPr>
        <p:spPr>
          <a:xfrm rot="5400000">
            <a:off x="5595119" y="-955997"/>
            <a:ext cx="1080120" cy="3659014"/>
          </a:xfrm>
          <a:prstGeom prst="homePlate">
            <a:avLst>
              <a:gd name="adj" fmla="val 35603"/>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1994719" y="2061642"/>
            <a:ext cx="8568952" cy="1506855"/>
          </a:xfrm>
          <a:prstGeom prst="rect">
            <a:avLst/>
          </a:prstGeom>
          <a:noFill/>
        </p:spPr>
        <p:txBody>
          <a:bodyPr wrap="square" rtlCol="0">
            <a:spAutoFit/>
          </a:bodyPr>
          <a:lstStyle/>
          <a:p>
            <a:pPr algn="just"/>
            <a:r>
              <a:rPr lang="en-US" altLang="zh-CN" sz="2300" dirty="0">
                <a:latin typeface="华文仿宋" panose="02010600040101010101" pitchFamily="2" charset="-122"/>
                <a:ea typeface="华文仿宋" panose="02010600040101010101" pitchFamily="2" charset="-122"/>
              </a:rPr>
              <a:t>       </a:t>
            </a:r>
            <a:r>
              <a:rPr lang="zh-CN" altLang="en-US" sz="2300" dirty="0">
                <a:latin typeface="华文仿宋" panose="02010600040101010101" pitchFamily="2" charset="-122"/>
                <a:ea typeface="华文仿宋" panose="02010600040101010101" pitchFamily="2" charset="-122"/>
              </a:rPr>
              <a:t>描述对象的存在周期</a:t>
            </a:r>
          </a:p>
          <a:p>
            <a:pPr algn="just"/>
            <a:r>
              <a:rPr lang="zh-CN" altLang="en-US" sz="2300" dirty="0">
                <a:latin typeface="华文仿宋" panose="02010600040101010101" pitchFamily="2" charset="-122"/>
                <a:ea typeface="华文仿宋" panose="02010600040101010101" pitchFamily="2" charset="-122"/>
              </a:rPr>
              <a:t>        在顺序图中，生命线位于每个对象的底部中心位置，显示为一条垂直的虚线，与时间轴平行，带有一个显示对象的头符号。</a:t>
            </a:r>
          </a:p>
          <a:p>
            <a:pPr algn="just"/>
            <a:r>
              <a:rPr lang="zh-CN" altLang="en-US" sz="2300" dirty="0">
                <a:latin typeface="华文仿宋" panose="02010600040101010101" pitchFamily="2" charset="-122"/>
                <a:ea typeface="华文仿宋" panose="02010600040101010101" pitchFamily="2" charset="-122"/>
              </a:rPr>
              <a:t>       对象在生命线上两种状态：休眠和激活</a:t>
            </a:r>
          </a:p>
        </p:txBody>
      </p:sp>
      <p:sp>
        <p:nvSpPr>
          <p:cNvPr id="5" name="TextBox 4"/>
          <p:cNvSpPr txBox="1"/>
          <p:nvPr/>
        </p:nvSpPr>
        <p:spPr>
          <a:xfrm>
            <a:off x="4900743" y="325899"/>
            <a:ext cx="2468880" cy="1014730"/>
          </a:xfrm>
          <a:prstGeom prst="rect">
            <a:avLst/>
          </a:prstGeom>
          <a:noFill/>
        </p:spPr>
        <p:txBody>
          <a:bodyPr wrap="none" rtlCol="0">
            <a:spAutoFit/>
          </a:bodyPr>
          <a:lstStyle/>
          <a:p>
            <a:pPr algn="ctr"/>
            <a:r>
              <a:rPr lang="zh-CN" altLang="en-US" sz="6000" dirty="0">
                <a:solidFill>
                  <a:schemeClr val="bg1"/>
                </a:solidFill>
                <a:latin typeface="Adobe 黑体 Std R" pitchFamily="34" charset="-122"/>
                <a:ea typeface="Adobe 黑体 Std R" pitchFamily="34" charset="-122"/>
              </a:rPr>
              <a:t>生命线</a:t>
            </a:r>
          </a:p>
        </p:txBody>
      </p:sp>
      <p:sp>
        <p:nvSpPr>
          <p:cNvPr id="6" name="矩形 5"/>
          <p:cNvSpPr/>
          <p:nvPr/>
        </p:nvSpPr>
        <p:spPr>
          <a:xfrm>
            <a:off x="914601" y="1728607"/>
            <a:ext cx="10441160" cy="3816424"/>
          </a:xfrm>
          <a:prstGeom prst="rect">
            <a:avLst/>
          </a:prstGeom>
          <a:noFill/>
          <a:ln>
            <a:solidFill>
              <a:srgbClr val="0076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2" name="图片 1"/>
          <p:cNvPicPr>
            <a:picLocks noChangeAspect="1"/>
          </p:cNvPicPr>
          <p:nvPr/>
        </p:nvPicPr>
        <p:blipFill>
          <a:blip r:embed="rId3"/>
          <a:stretch>
            <a:fillRect/>
          </a:stretch>
        </p:blipFill>
        <p:spPr>
          <a:xfrm>
            <a:off x="8674735" y="3152775"/>
            <a:ext cx="1257300" cy="2164080"/>
          </a:xfrm>
          <a:prstGeom prst="rect">
            <a:avLst/>
          </a:prstGeom>
        </p:spPr>
      </p:pic>
    </p:spTree>
  </p:cSld>
  <p:clrMapOvr>
    <a:masterClrMapping/>
  </p:clrMapOvr>
  <p:transition spd="med" advTm="10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5000"/>
                                  </p:iterate>
                                  <p:childTnLst>
                                    <p:set>
                                      <p:cBhvr>
                                        <p:cTn id="24" dur="1" fill="hold">
                                          <p:stCondLst>
                                            <p:cond delay="0"/>
                                          </p:stCondLst>
                                        </p:cTn>
                                        <p:tgtEl>
                                          <p:spTgt spid="33"/>
                                        </p:tgtEl>
                                        <p:attrNameLst>
                                          <p:attrName>style.visibility</p:attrName>
                                        </p:attrNameLst>
                                      </p:cBhvr>
                                      <p:to>
                                        <p:strVal val="visible"/>
                                      </p:to>
                                    </p:set>
                                    <p:anim calcmode="lin" valueType="num">
                                      <p:cBhvr>
                                        <p:cTn id="25"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33"/>
                                        </p:tgtEl>
                                        <p:attrNameLst>
                                          <p:attrName>ppt_y</p:attrName>
                                        </p:attrNameLst>
                                      </p:cBhvr>
                                      <p:tavLst>
                                        <p:tav tm="0">
                                          <p:val>
                                            <p:strVal val="#ppt_y"/>
                                          </p:val>
                                        </p:tav>
                                        <p:tav tm="100000">
                                          <p:val>
                                            <p:strVal val="#ppt_y"/>
                                          </p:val>
                                        </p:tav>
                                      </p:tavLst>
                                    </p:anim>
                                    <p:anim calcmode="lin" valueType="num">
                                      <p:cBhvr>
                                        <p:cTn id="27"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3" grpId="0"/>
      <p:bldP spid="5" grpId="0"/>
      <p:bldP spid="6"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五边形 31"/>
          <p:cNvSpPr/>
          <p:nvPr/>
        </p:nvSpPr>
        <p:spPr>
          <a:xfrm rot="5400000">
            <a:off x="5595119" y="-955997"/>
            <a:ext cx="1080120" cy="3659014"/>
          </a:xfrm>
          <a:prstGeom prst="homePlate">
            <a:avLst>
              <a:gd name="adj" fmla="val 35603"/>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5281743" y="325899"/>
            <a:ext cx="1706880" cy="1014730"/>
          </a:xfrm>
          <a:prstGeom prst="rect">
            <a:avLst/>
          </a:prstGeom>
          <a:noFill/>
        </p:spPr>
        <p:txBody>
          <a:bodyPr wrap="none" rtlCol="0">
            <a:spAutoFit/>
          </a:bodyPr>
          <a:lstStyle/>
          <a:p>
            <a:pPr algn="ctr"/>
            <a:r>
              <a:rPr lang="zh-CN" altLang="en-US" sz="6000" dirty="0">
                <a:solidFill>
                  <a:schemeClr val="bg1"/>
                </a:solidFill>
                <a:latin typeface="Adobe 黑体 Std R" pitchFamily="34" charset="-122"/>
                <a:ea typeface="Adobe 黑体 Std R" pitchFamily="34" charset="-122"/>
              </a:rPr>
              <a:t>激活</a:t>
            </a:r>
          </a:p>
        </p:txBody>
      </p:sp>
      <p:sp>
        <p:nvSpPr>
          <p:cNvPr id="6" name="矩形 5"/>
          <p:cNvSpPr/>
          <p:nvPr/>
        </p:nvSpPr>
        <p:spPr>
          <a:xfrm>
            <a:off x="914601" y="1728607"/>
            <a:ext cx="10441160" cy="3816424"/>
          </a:xfrm>
          <a:prstGeom prst="rect">
            <a:avLst/>
          </a:prstGeom>
          <a:noFill/>
          <a:ln>
            <a:solidFill>
              <a:srgbClr val="0076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7" name="矩形 6"/>
          <p:cNvSpPr/>
          <p:nvPr/>
        </p:nvSpPr>
        <p:spPr>
          <a:xfrm>
            <a:off x="1814699" y="1989634"/>
            <a:ext cx="8568952" cy="1630045"/>
          </a:xfrm>
          <a:prstGeom prst="rect">
            <a:avLst/>
          </a:prstGeom>
        </p:spPr>
        <p:txBody>
          <a:bodyPr wrap="square">
            <a:spAutoFit/>
          </a:bodyPr>
          <a:lstStyle/>
          <a:p>
            <a:r>
              <a:rPr lang="zh-CN" altLang="en-US" sz="2000" dirty="0">
                <a:latin typeface="华文仿宋" panose="02010600040101010101" pitchFamily="2" charset="-122"/>
                <a:ea typeface="华文仿宋" panose="02010600040101010101" pitchFamily="2" charset="-122"/>
              </a:rPr>
              <a:t>表示一个对象执行一个动作所经历的时间段，既可以是直接执行，也可以是安排下级过程执行。同时，激活也可以表示对应对象在这段时间内不是空闲的，它正在完成某个任务，或正被占用。</a:t>
            </a:r>
          </a:p>
          <a:p>
            <a:endParaRPr lang="zh-CN" altLang="en-US" sz="2000" dirty="0">
              <a:latin typeface="华文仿宋" panose="02010600040101010101" pitchFamily="2" charset="-122"/>
              <a:ea typeface="华文仿宋" panose="02010600040101010101" pitchFamily="2" charset="-122"/>
            </a:endParaRPr>
          </a:p>
          <a:p>
            <a:r>
              <a:rPr lang="zh-CN" altLang="en-US" sz="2000" dirty="0">
                <a:latin typeface="华文仿宋" panose="02010600040101010101" pitchFamily="2" charset="-122"/>
                <a:ea typeface="华文仿宋" panose="02010600040101010101" pitchFamily="2" charset="-122"/>
              </a:rPr>
              <a:t>表示方法:狭窄矩形</a:t>
            </a:r>
          </a:p>
        </p:txBody>
      </p:sp>
      <p:pic>
        <p:nvPicPr>
          <p:cNvPr id="2" name="图片 1"/>
          <p:cNvPicPr>
            <a:picLocks noChangeAspect="1"/>
          </p:cNvPicPr>
          <p:nvPr/>
        </p:nvPicPr>
        <p:blipFill>
          <a:blip r:embed="rId3"/>
          <a:stretch>
            <a:fillRect/>
          </a:stretch>
        </p:blipFill>
        <p:spPr>
          <a:xfrm>
            <a:off x="2578100" y="3883025"/>
            <a:ext cx="944880" cy="998220"/>
          </a:xfrm>
          <a:prstGeom prst="rect">
            <a:avLst/>
          </a:prstGeom>
        </p:spPr>
      </p:pic>
      <p:sp>
        <p:nvSpPr>
          <p:cNvPr id="8" name="文本框 7"/>
          <p:cNvSpPr txBox="1"/>
          <p:nvPr/>
        </p:nvSpPr>
        <p:spPr>
          <a:xfrm>
            <a:off x="4416425" y="3783965"/>
            <a:ext cx="6003290" cy="1014730"/>
          </a:xfrm>
          <a:prstGeom prst="rect">
            <a:avLst/>
          </a:prstGeom>
          <a:noFill/>
        </p:spPr>
        <p:txBody>
          <a:bodyPr wrap="square" rtlCol="0">
            <a:spAutoFit/>
          </a:bodyPr>
          <a:lstStyle/>
          <a:p>
            <a:r>
              <a:rPr lang="zh-CN" altLang="en-US" sz="2000">
                <a:latin typeface="华文仿宋" panose="02010600040101010101" pitchFamily="2" charset="-122"/>
                <a:ea typeface="华文仿宋" panose="02010600040101010101" pitchFamily="2" charset="-122"/>
              </a:rPr>
              <a:t>当一个对象没有控制焦点时，该对象处于休眠状态，但是仍然存在，等待新的消息激活</a:t>
            </a:r>
          </a:p>
          <a:p>
            <a:r>
              <a:rPr lang="zh-CN" altLang="en-US" sz="2000">
                <a:latin typeface="华文仿宋" panose="02010600040101010101" pitchFamily="2" charset="-122"/>
                <a:ea typeface="华文仿宋" panose="02010600040101010101" pitchFamily="2" charset="-122"/>
              </a:rPr>
              <a:t>有控制焦点时，表名正执行某个动作</a:t>
            </a:r>
          </a:p>
        </p:txBody>
      </p:sp>
    </p:spTree>
  </p:cSld>
  <p:clrMapOvr>
    <a:masterClrMapping/>
  </p:clrMapOvr>
  <p:transition spd="med" advTm="10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5" grpId="0"/>
      <p:bldP spid="6"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五边形 31"/>
          <p:cNvSpPr/>
          <p:nvPr/>
        </p:nvSpPr>
        <p:spPr>
          <a:xfrm rot="5400000">
            <a:off x="5595119" y="-955997"/>
            <a:ext cx="1080120" cy="3659014"/>
          </a:xfrm>
          <a:prstGeom prst="homePlate">
            <a:avLst>
              <a:gd name="adj" fmla="val 35603"/>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1994719" y="2061642"/>
            <a:ext cx="8568952" cy="1630045"/>
          </a:xfrm>
          <a:prstGeom prst="rect">
            <a:avLst/>
          </a:prstGeom>
          <a:noFill/>
        </p:spPr>
        <p:txBody>
          <a:bodyPr wrap="square" rtlCol="0">
            <a:spAutoFit/>
          </a:bodyPr>
          <a:lstStyle/>
          <a:p>
            <a:pPr algn="just"/>
            <a:r>
              <a:rPr lang="en-US" altLang="zh-CN" sz="2000" dirty="0">
                <a:latin typeface="华文仿宋" panose="02010600040101010101" pitchFamily="2" charset="-122"/>
                <a:ea typeface="华文仿宋" panose="02010600040101010101" pitchFamily="2" charset="-122"/>
              </a:rPr>
              <a:t>         </a:t>
            </a:r>
            <a:r>
              <a:rPr lang="zh-CN" altLang="en-US" sz="2000" dirty="0">
                <a:latin typeface="华文仿宋" panose="02010600040101010101" pitchFamily="2" charset="-122"/>
                <a:ea typeface="华文仿宋" panose="02010600040101010101" pitchFamily="2" charset="-122"/>
              </a:rPr>
              <a:t>消息是从一个对象（发送者）向另一个对象（接收者）发送信号，或由一个对象（发送者或调用者）调用另一个对象（接收者）的操作</a:t>
            </a:r>
          </a:p>
          <a:p>
            <a:pPr algn="just"/>
            <a:r>
              <a:rPr lang="zh-CN" altLang="en-US" sz="2000" dirty="0">
                <a:latin typeface="华文仿宋" panose="02010600040101010101" pitchFamily="2" charset="-122"/>
                <a:ea typeface="华文仿宋" panose="02010600040101010101" pitchFamily="2" charset="-122"/>
              </a:rPr>
              <a:t>         在顺序图中，消息表示为从一个对象的生命线指向另一个对象的生命线的箭头</a:t>
            </a:r>
          </a:p>
          <a:p>
            <a:pPr algn="just"/>
            <a:r>
              <a:rPr lang="zh-CN" altLang="en-US" sz="2000" dirty="0">
                <a:latin typeface="华文仿宋" panose="02010600040101010101" pitchFamily="2" charset="-122"/>
                <a:ea typeface="华文仿宋" panose="02010600040101010101" pitchFamily="2" charset="-122"/>
              </a:rPr>
              <a:t>         消息的阅读顺序是严格自上而下的。</a:t>
            </a:r>
          </a:p>
        </p:txBody>
      </p:sp>
      <p:sp>
        <p:nvSpPr>
          <p:cNvPr id="5" name="TextBox 4"/>
          <p:cNvSpPr txBox="1"/>
          <p:nvPr/>
        </p:nvSpPr>
        <p:spPr>
          <a:xfrm>
            <a:off x="5281743" y="325899"/>
            <a:ext cx="1706880" cy="1014730"/>
          </a:xfrm>
          <a:prstGeom prst="rect">
            <a:avLst/>
          </a:prstGeom>
          <a:noFill/>
        </p:spPr>
        <p:txBody>
          <a:bodyPr wrap="none" rtlCol="0">
            <a:spAutoFit/>
          </a:bodyPr>
          <a:lstStyle/>
          <a:p>
            <a:pPr algn="ctr"/>
            <a:r>
              <a:rPr lang="zh-CN" altLang="en-US" sz="6000" dirty="0">
                <a:solidFill>
                  <a:schemeClr val="bg1"/>
                </a:solidFill>
                <a:latin typeface="Adobe 黑体 Std R" pitchFamily="34" charset="-122"/>
                <a:ea typeface="Adobe 黑体 Std R" pitchFamily="34" charset="-122"/>
              </a:rPr>
              <a:t>消息</a:t>
            </a:r>
          </a:p>
        </p:txBody>
      </p:sp>
      <p:sp>
        <p:nvSpPr>
          <p:cNvPr id="6" name="矩形 5"/>
          <p:cNvSpPr/>
          <p:nvPr/>
        </p:nvSpPr>
        <p:spPr>
          <a:xfrm>
            <a:off x="914601" y="1728607"/>
            <a:ext cx="10441160" cy="3816424"/>
          </a:xfrm>
          <a:prstGeom prst="rect">
            <a:avLst/>
          </a:prstGeom>
          <a:noFill/>
          <a:ln>
            <a:solidFill>
              <a:srgbClr val="0076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 name="文本框 1"/>
          <p:cNvSpPr txBox="1"/>
          <p:nvPr/>
        </p:nvSpPr>
        <p:spPr>
          <a:xfrm>
            <a:off x="2164715" y="4061460"/>
            <a:ext cx="8183245" cy="1322070"/>
          </a:xfrm>
          <a:prstGeom prst="rect">
            <a:avLst/>
          </a:prstGeom>
          <a:noFill/>
        </p:spPr>
        <p:txBody>
          <a:bodyPr wrap="square" rtlCol="0">
            <a:spAutoFit/>
          </a:bodyPr>
          <a:lstStyle/>
          <a:p>
            <a:r>
              <a:rPr lang="en-US" altLang="zh-CN" sz="2000">
                <a:latin typeface="华文仿宋" panose="02010600040101010101" pitchFamily="2" charset="-122"/>
                <a:ea typeface="华文仿宋" panose="02010600040101010101" pitchFamily="2" charset="-122"/>
              </a:rPr>
              <a:t>       </a:t>
            </a:r>
            <a:r>
              <a:rPr lang="zh-CN" altLang="en-US" sz="2000">
                <a:latin typeface="华文仿宋" panose="02010600040101010101" pitchFamily="2" charset="-122"/>
                <a:ea typeface="华文仿宋" panose="02010600040101010101" pitchFamily="2" charset="-122"/>
              </a:rPr>
              <a:t>同步消息：意味着发出该消息的对象将不再继续进行后续工作，专心等待消息接收方返回消息。</a:t>
            </a:r>
          </a:p>
          <a:p>
            <a:r>
              <a:rPr lang="zh-CN" altLang="en-US" sz="2000">
                <a:latin typeface="华文仿宋" panose="02010600040101010101" pitchFamily="2" charset="-122"/>
                <a:ea typeface="华文仿宋" panose="02010600040101010101" pitchFamily="2" charset="-122"/>
              </a:rPr>
              <a:t>       异步消息：消息发出者在发出异步消息之后，不必等待接收者的返回消息便可以继续自己的活动和操作。</a:t>
            </a:r>
          </a:p>
        </p:txBody>
      </p:sp>
    </p:spTree>
  </p:cSld>
  <p:clrMapOvr>
    <a:masterClrMapping/>
  </p:clrMapOvr>
  <p:transition spd="med" advTm="10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5000"/>
                                  </p:iterate>
                                  <p:childTnLst>
                                    <p:set>
                                      <p:cBhvr>
                                        <p:cTn id="24" dur="1" fill="hold">
                                          <p:stCondLst>
                                            <p:cond delay="0"/>
                                          </p:stCondLst>
                                        </p:cTn>
                                        <p:tgtEl>
                                          <p:spTgt spid="33"/>
                                        </p:tgtEl>
                                        <p:attrNameLst>
                                          <p:attrName>style.visibility</p:attrName>
                                        </p:attrNameLst>
                                      </p:cBhvr>
                                      <p:to>
                                        <p:strVal val="visible"/>
                                      </p:to>
                                    </p:set>
                                    <p:anim calcmode="lin" valueType="num">
                                      <p:cBhvr>
                                        <p:cTn id="25"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33"/>
                                        </p:tgtEl>
                                        <p:attrNameLst>
                                          <p:attrName>ppt_y</p:attrName>
                                        </p:attrNameLst>
                                      </p:cBhvr>
                                      <p:tavLst>
                                        <p:tav tm="0">
                                          <p:val>
                                            <p:strVal val="#ppt_y"/>
                                          </p:val>
                                        </p:tav>
                                        <p:tav tm="100000">
                                          <p:val>
                                            <p:strVal val="#ppt_y"/>
                                          </p:val>
                                        </p:tav>
                                      </p:tavLst>
                                    </p:anim>
                                    <p:anim calcmode="lin" valueType="num">
                                      <p:cBhvr>
                                        <p:cTn id="27"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3" grpId="0"/>
      <p:bldP spid="5" grpId="0"/>
      <p:bldP spid="6"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2"/>
          <p:cNvSpPr/>
          <p:nvPr/>
        </p:nvSpPr>
        <p:spPr bwMode="auto">
          <a:xfrm>
            <a:off x="2103438" y="1721991"/>
            <a:ext cx="3246437" cy="739775"/>
          </a:xfrm>
          <a:custGeom>
            <a:avLst/>
            <a:gdLst>
              <a:gd name="T0" fmla="*/ 0 w 4673"/>
              <a:gd name="T1" fmla="*/ 739775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 name="Freeform 42"/>
          <p:cNvSpPr/>
          <p:nvPr/>
        </p:nvSpPr>
        <p:spPr bwMode="auto">
          <a:xfrm flipH="1">
            <a:off x="6454775" y="1721991"/>
            <a:ext cx="3246438" cy="739775"/>
          </a:xfrm>
          <a:custGeom>
            <a:avLst/>
            <a:gdLst>
              <a:gd name="T0" fmla="*/ 0 w 4673"/>
              <a:gd name="T1" fmla="*/ 739775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 name="Freeform 42"/>
          <p:cNvSpPr/>
          <p:nvPr/>
        </p:nvSpPr>
        <p:spPr bwMode="auto">
          <a:xfrm flipV="1">
            <a:off x="2103438" y="5054154"/>
            <a:ext cx="3246437" cy="738187"/>
          </a:xfrm>
          <a:custGeom>
            <a:avLst/>
            <a:gdLst>
              <a:gd name="T0" fmla="*/ 0 w 4673"/>
              <a:gd name="T1" fmla="*/ 738187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Freeform 42"/>
          <p:cNvSpPr/>
          <p:nvPr/>
        </p:nvSpPr>
        <p:spPr bwMode="auto">
          <a:xfrm flipH="1" flipV="1">
            <a:off x="6454775" y="5054154"/>
            <a:ext cx="3246438" cy="738187"/>
          </a:xfrm>
          <a:custGeom>
            <a:avLst/>
            <a:gdLst>
              <a:gd name="T0" fmla="*/ 0 w 4673"/>
              <a:gd name="T1" fmla="*/ 738187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1" name="组合 34"/>
          <p:cNvGrpSpPr/>
          <p:nvPr/>
        </p:nvGrpSpPr>
        <p:grpSpPr bwMode="auto">
          <a:xfrm>
            <a:off x="735891" y="1266379"/>
            <a:ext cx="1154113" cy="1155700"/>
            <a:chOff x="0" y="0"/>
            <a:chExt cx="1154113" cy="1155699"/>
          </a:xfrm>
          <a:solidFill>
            <a:schemeClr val="bg1">
              <a:lumMod val="65000"/>
            </a:schemeClr>
          </a:solidFill>
        </p:grpSpPr>
        <p:sp>
          <p:nvSpPr>
            <p:cNvPr id="12" name="Oval 30"/>
            <p:cNvSpPr>
              <a:spLocks noChangeArrowheads="1"/>
            </p:cNvSpPr>
            <p:nvPr/>
          </p:nvSpPr>
          <p:spPr bwMode="auto">
            <a:xfrm>
              <a:off x="0" y="0"/>
              <a:ext cx="1154113" cy="115569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3" name="Freeform 34"/>
            <p:cNvSpPr>
              <a:spLocks noEditPoints="1"/>
            </p:cNvSpPr>
            <p:nvPr/>
          </p:nvSpPr>
          <p:spPr bwMode="auto">
            <a:xfrm>
              <a:off x="266700" y="128587"/>
              <a:ext cx="638175" cy="868362"/>
            </a:xfrm>
            <a:custGeom>
              <a:avLst/>
              <a:gdLst>
                <a:gd name="T0" fmla="*/ 128715 w 709"/>
                <a:gd name="T1" fmla="*/ 322149 h 965"/>
                <a:gd name="T2" fmla="*/ 196223 w 709"/>
                <a:gd name="T3" fmla="*/ 480524 h 965"/>
                <a:gd name="T4" fmla="*/ 251130 w 709"/>
                <a:gd name="T5" fmla="*/ 607403 h 965"/>
                <a:gd name="T6" fmla="*/ 374444 w 709"/>
                <a:gd name="T7" fmla="*/ 611003 h 965"/>
                <a:gd name="T8" fmla="*/ 401447 w 709"/>
                <a:gd name="T9" fmla="*/ 560611 h 965"/>
                <a:gd name="T10" fmla="*/ 469855 w 709"/>
                <a:gd name="T11" fmla="*/ 432831 h 965"/>
                <a:gd name="T12" fmla="*/ 319538 w 709"/>
                <a:gd name="T13" fmla="*/ 132279 h 965"/>
                <a:gd name="T14" fmla="*/ 264631 w 709"/>
                <a:gd name="T15" fmla="*/ 650597 h 965"/>
                <a:gd name="T16" fmla="*/ 201624 w 709"/>
                <a:gd name="T17" fmla="*/ 578608 h 965"/>
                <a:gd name="T18" fmla="*/ 135916 w 709"/>
                <a:gd name="T19" fmla="*/ 455328 h 965"/>
                <a:gd name="T20" fmla="*/ 319538 w 709"/>
                <a:gd name="T21" fmla="*/ 91785 h 965"/>
                <a:gd name="T22" fmla="*/ 503159 w 709"/>
                <a:gd name="T23" fmla="*/ 455328 h 965"/>
                <a:gd name="T24" fmla="*/ 436551 w 709"/>
                <a:gd name="T25" fmla="*/ 578608 h 965"/>
                <a:gd name="T26" fmla="*/ 374444 w 709"/>
                <a:gd name="T27" fmla="*/ 650597 h 965"/>
                <a:gd name="T28" fmla="*/ 228627 w 709"/>
                <a:gd name="T29" fmla="*/ 778376 h 965"/>
                <a:gd name="T30" fmla="*/ 383445 w 709"/>
                <a:gd name="T31" fmla="*/ 807172 h 965"/>
                <a:gd name="T32" fmla="*/ 383445 w 709"/>
                <a:gd name="T33" fmla="*/ 748681 h 965"/>
                <a:gd name="T34" fmla="*/ 246629 w 709"/>
                <a:gd name="T35" fmla="*/ 796373 h 965"/>
                <a:gd name="T36" fmla="*/ 395146 w 709"/>
                <a:gd name="T37" fmla="*/ 796373 h 965"/>
                <a:gd name="T38" fmla="*/ 413149 w 709"/>
                <a:gd name="T39" fmla="*/ 778376 h 965"/>
                <a:gd name="T40" fmla="*/ 228627 w 709"/>
                <a:gd name="T41" fmla="*/ 685691 h 965"/>
                <a:gd name="T42" fmla="*/ 413149 w 709"/>
                <a:gd name="T43" fmla="*/ 778376 h 965"/>
                <a:gd name="T44" fmla="*/ 411348 w 709"/>
                <a:gd name="T45" fmla="*/ 362642 h 965"/>
                <a:gd name="T46" fmla="*/ 349241 w 709"/>
                <a:gd name="T47" fmla="*/ 424733 h 965"/>
                <a:gd name="T48" fmla="*/ 288934 w 709"/>
                <a:gd name="T49" fmla="*/ 424733 h 965"/>
                <a:gd name="T50" fmla="*/ 226827 w 709"/>
                <a:gd name="T51" fmla="*/ 362642 h 965"/>
                <a:gd name="T52" fmla="*/ 226827 w 709"/>
                <a:gd name="T53" fmla="*/ 302352 h 965"/>
                <a:gd name="T54" fmla="*/ 288934 w 709"/>
                <a:gd name="T55" fmla="*/ 239362 h 965"/>
                <a:gd name="T56" fmla="*/ 349241 w 709"/>
                <a:gd name="T57" fmla="*/ 239362 h 965"/>
                <a:gd name="T58" fmla="*/ 411348 w 709"/>
                <a:gd name="T59" fmla="*/ 302352 h 965"/>
                <a:gd name="T60" fmla="*/ 612972 w 709"/>
                <a:gd name="T61" fmla="*/ 293353 h 965"/>
                <a:gd name="T62" fmla="*/ 580568 w 709"/>
                <a:gd name="T63" fmla="*/ 322149 h 965"/>
                <a:gd name="T64" fmla="*/ 612972 w 709"/>
                <a:gd name="T65" fmla="*/ 341046 h 965"/>
                <a:gd name="T66" fmla="*/ 612972 w 709"/>
                <a:gd name="T67" fmla="*/ 293353 h 965"/>
                <a:gd name="T68" fmla="*/ 542764 w 709"/>
                <a:gd name="T69" fmla="*/ 127780 h 965"/>
                <a:gd name="T70" fmla="*/ 509460 w 709"/>
                <a:gd name="T71" fmla="*/ 94485 h 965"/>
                <a:gd name="T72" fmla="*/ 518461 w 709"/>
                <a:gd name="T73" fmla="*/ 152976 h 965"/>
                <a:gd name="T74" fmla="*/ 342040 w 709"/>
                <a:gd name="T75" fmla="*/ 61190 h 965"/>
                <a:gd name="T76" fmla="*/ 318637 w 709"/>
                <a:gd name="T77" fmla="*/ 0 h 965"/>
                <a:gd name="T78" fmla="*/ 294335 w 709"/>
                <a:gd name="T79" fmla="*/ 61190 h 965"/>
                <a:gd name="T80" fmla="*/ 117014 w 709"/>
                <a:gd name="T81" fmla="*/ 155675 h 965"/>
                <a:gd name="T82" fmla="*/ 127815 w 709"/>
                <a:gd name="T83" fmla="*/ 98084 h 965"/>
                <a:gd name="T84" fmla="*/ 93611 w 709"/>
                <a:gd name="T85" fmla="*/ 132279 h 965"/>
                <a:gd name="T86" fmla="*/ 57607 w 709"/>
                <a:gd name="T87" fmla="*/ 322149 h 965"/>
                <a:gd name="T88" fmla="*/ 25203 w 709"/>
                <a:gd name="T89" fmla="*/ 293353 h 965"/>
                <a:gd name="T90" fmla="*/ 25203 w 709"/>
                <a:gd name="T91" fmla="*/ 341046 h 965"/>
                <a:gd name="T92" fmla="*/ 57607 w 709"/>
                <a:gd name="T93" fmla="*/ 322149 h 96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09" h="965">
                  <a:moveTo>
                    <a:pt x="355" y="147"/>
                  </a:moveTo>
                  <a:cubicBezTo>
                    <a:pt x="238" y="147"/>
                    <a:pt x="143" y="241"/>
                    <a:pt x="143" y="358"/>
                  </a:cubicBezTo>
                  <a:cubicBezTo>
                    <a:pt x="143" y="414"/>
                    <a:pt x="187" y="481"/>
                    <a:pt x="188" y="481"/>
                  </a:cubicBezTo>
                  <a:cubicBezTo>
                    <a:pt x="197" y="496"/>
                    <a:pt x="210" y="519"/>
                    <a:pt x="218" y="534"/>
                  </a:cubicBezTo>
                  <a:lnTo>
                    <a:pt x="264" y="623"/>
                  </a:lnTo>
                  <a:cubicBezTo>
                    <a:pt x="272" y="639"/>
                    <a:pt x="279" y="662"/>
                    <a:pt x="279" y="675"/>
                  </a:cubicBezTo>
                  <a:cubicBezTo>
                    <a:pt x="279" y="675"/>
                    <a:pt x="284" y="679"/>
                    <a:pt x="294" y="679"/>
                  </a:cubicBezTo>
                  <a:lnTo>
                    <a:pt x="416" y="679"/>
                  </a:lnTo>
                  <a:cubicBezTo>
                    <a:pt x="425" y="679"/>
                    <a:pt x="430" y="675"/>
                    <a:pt x="431" y="674"/>
                  </a:cubicBezTo>
                  <a:cubicBezTo>
                    <a:pt x="430" y="662"/>
                    <a:pt x="437" y="639"/>
                    <a:pt x="446" y="623"/>
                  </a:cubicBezTo>
                  <a:lnTo>
                    <a:pt x="491" y="534"/>
                  </a:lnTo>
                  <a:cubicBezTo>
                    <a:pt x="499" y="519"/>
                    <a:pt x="513" y="495"/>
                    <a:pt x="522" y="481"/>
                  </a:cubicBezTo>
                  <a:cubicBezTo>
                    <a:pt x="537" y="458"/>
                    <a:pt x="566" y="402"/>
                    <a:pt x="566" y="358"/>
                  </a:cubicBezTo>
                  <a:cubicBezTo>
                    <a:pt x="566" y="241"/>
                    <a:pt x="471" y="147"/>
                    <a:pt x="355" y="147"/>
                  </a:cubicBezTo>
                  <a:close/>
                  <a:moveTo>
                    <a:pt x="416" y="723"/>
                  </a:moveTo>
                  <a:lnTo>
                    <a:pt x="294" y="723"/>
                  </a:lnTo>
                  <a:cubicBezTo>
                    <a:pt x="261" y="723"/>
                    <a:pt x="235" y="702"/>
                    <a:pt x="235" y="675"/>
                  </a:cubicBezTo>
                  <a:cubicBezTo>
                    <a:pt x="235" y="671"/>
                    <a:pt x="231" y="656"/>
                    <a:pt x="224" y="643"/>
                  </a:cubicBezTo>
                  <a:lnTo>
                    <a:pt x="179" y="554"/>
                  </a:lnTo>
                  <a:cubicBezTo>
                    <a:pt x="172" y="540"/>
                    <a:pt x="159" y="519"/>
                    <a:pt x="151" y="506"/>
                  </a:cubicBezTo>
                  <a:cubicBezTo>
                    <a:pt x="145" y="498"/>
                    <a:pt x="99" y="425"/>
                    <a:pt x="99" y="358"/>
                  </a:cubicBezTo>
                  <a:cubicBezTo>
                    <a:pt x="99" y="217"/>
                    <a:pt x="214" y="102"/>
                    <a:pt x="355" y="102"/>
                  </a:cubicBezTo>
                  <a:cubicBezTo>
                    <a:pt x="495" y="102"/>
                    <a:pt x="610" y="217"/>
                    <a:pt x="610" y="358"/>
                  </a:cubicBezTo>
                  <a:cubicBezTo>
                    <a:pt x="610" y="425"/>
                    <a:pt x="564" y="498"/>
                    <a:pt x="559" y="506"/>
                  </a:cubicBezTo>
                  <a:cubicBezTo>
                    <a:pt x="550" y="518"/>
                    <a:pt x="537" y="541"/>
                    <a:pt x="530" y="554"/>
                  </a:cubicBezTo>
                  <a:lnTo>
                    <a:pt x="485" y="643"/>
                  </a:lnTo>
                  <a:cubicBezTo>
                    <a:pt x="478" y="656"/>
                    <a:pt x="475" y="671"/>
                    <a:pt x="475" y="675"/>
                  </a:cubicBezTo>
                  <a:cubicBezTo>
                    <a:pt x="475" y="702"/>
                    <a:pt x="449" y="723"/>
                    <a:pt x="416" y="723"/>
                  </a:cubicBezTo>
                  <a:close/>
                  <a:moveTo>
                    <a:pt x="287" y="832"/>
                  </a:moveTo>
                  <a:cubicBezTo>
                    <a:pt x="269" y="832"/>
                    <a:pt x="254" y="846"/>
                    <a:pt x="254" y="865"/>
                  </a:cubicBezTo>
                  <a:cubicBezTo>
                    <a:pt x="254" y="883"/>
                    <a:pt x="269" y="897"/>
                    <a:pt x="287" y="897"/>
                  </a:cubicBezTo>
                  <a:lnTo>
                    <a:pt x="426" y="897"/>
                  </a:lnTo>
                  <a:cubicBezTo>
                    <a:pt x="444" y="897"/>
                    <a:pt x="459" y="883"/>
                    <a:pt x="459" y="865"/>
                  </a:cubicBezTo>
                  <a:cubicBezTo>
                    <a:pt x="459" y="846"/>
                    <a:pt x="444" y="832"/>
                    <a:pt x="426" y="832"/>
                  </a:cubicBezTo>
                  <a:lnTo>
                    <a:pt x="287" y="832"/>
                  </a:lnTo>
                  <a:close/>
                  <a:moveTo>
                    <a:pt x="274" y="885"/>
                  </a:moveTo>
                  <a:cubicBezTo>
                    <a:pt x="276" y="929"/>
                    <a:pt x="312" y="965"/>
                    <a:pt x="356" y="965"/>
                  </a:cubicBezTo>
                  <a:cubicBezTo>
                    <a:pt x="401" y="965"/>
                    <a:pt x="437" y="929"/>
                    <a:pt x="439" y="885"/>
                  </a:cubicBezTo>
                  <a:lnTo>
                    <a:pt x="274" y="885"/>
                  </a:lnTo>
                  <a:close/>
                  <a:moveTo>
                    <a:pt x="459" y="865"/>
                  </a:moveTo>
                  <a:lnTo>
                    <a:pt x="254" y="865"/>
                  </a:lnTo>
                  <a:lnTo>
                    <a:pt x="254" y="762"/>
                  </a:lnTo>
                  <a:lnTo>
                    <a:pt x="459" y="762"/>
                  </a:lnTo>
                  <a:lnTo>
                    <a:pt x="459" y="865"/>
                  </a:lnTo>
                  <a:close/>
                  <a:moveTo>
                    <a:pt x="491" y="369"/>
                  </a:moveTo>
                  <a:cubicBezTo>
                    <a:pt x="491" y="388"/>
                    <a:pt x="476" y="403"/>
                    <a:pt x="457" y="403"/>
                  </a:cubicBezTo>
                  <a:lnTo>
                    <a:pt x="388" y="403"/>
                  </a:lnTo>
                  <a:lnTo>
                    <a:pt x="388" y="472"/>
                  </a:lnTo>
                  <a:cubicBezTo>
                    <a:pt x="388" y="491"/>
                    <a:pt x="373" y="506"/>
                    <a:pt x="355" y="506"/>
                  </a:cubicBezTo>
                  <a:cubicBezTo>
                    <a:pt x="336" y="506"/>
                    <a:pt x="321" y="491"/>
                    <a:pt x="321" y="472"/>
                  </a:cubicBezTo>
                  <a:lnTo>
                    <a:pt x="321" y="403"/>
                  </a:lnTo>
                  <a:lnTo>
                    <a:pt x="252" y="403"/>
                  </a:lnTo>
                  <a:cubicBezTo>
                    <a:pt x="233" y="403"/>
                    <a:pt x="218" y="388"/>
                    <a:pt x="218" y="369"/>
                  </a:cubicBezTo>
                  <a:cubicBezTo>
                    <a:pt x="218" y="351"/>
                    <a:pt x="233" y="336"/>
                    <a:pt x="252" y="336"/>
                  </a:cubicBezTo>
                  <a:lnTo>
                    <a:pt x="321" y="336"/>
                  </a:lnTo>
                  <a:lnTo>
                    <a:pt x="321" y="266"/>
                  </a:lnTo>
                  <a:cubicBezTo>
                    <a:pt x="321" y="248"/>
                    <a:pt x="336" y="233"/>
                    <a:pt x="355" y="233"/>
                  </a:cubicBezTo>
                  <a:cubicBezTo>
                    <a:pt x="373" y="233"/>
                    <a:pt x="388" y="248"/>
                    <a:pt x="388" y="266"/>
                  </a:cubicBezTo>
                  <a:lnTo>
                    <a:pt x="388" y="336"/>
                  </a:lnTo>
                  <a:lnTo>
                    <a:pt x="457" y="336"/>
                  </a:lnTo>
                  <a:cubicBezTo>
                    <a:pt x="476" y="336"/>
                    <a:pt x="491" y="351"/>
                    <a:pt x="491" y="369"/>
                  </a:cubicBezTo>
                  <a:close/>
                  <a:moveTo>
                    <a:pt x="681" y="326"/>
                  </a:moveTo>
                  <a:lnTo>
                    <a:pt x="643" y="326"/>
                  </a:lnTo>
                  <a:cubicBezTo>
                    <a:pt x="644" y="336"/>
                    <a:pt x="645" y="347"/>
                    <a:pt x="645" y="358"/>
                  </a:cubicBezTo>
                  <a:cubicBezTo>
                    <a:pt x="645" y="365"/>
                    <a:pt x="644" y="372"/>
                    <a:pt x="643" y="379"/>
                  </a:cubicBezTo>
                  <a:lnTo>
                    <a:pt x="681" y="379"/>
                  </a:lnTo>
                  <a:cubicBezTo>
                    <a:pt x="696" y="379"/>
                    <a:pt x="709" y="367"/>
                    <a:pt x="709" y="352"/>
                  </a:cubicBezTo>
                  <a:cubicBezTo>
                    <a:pt x="709" y="338"/>
                    <a:pt x="696" y="326"/>
                    <a:pt x="681" y="326"/>
                  </a:cubicBezTo>
                  <a:close/>
                  <a:moveTo>
                    <a:pt x="576" y="170"/>
                  </a:moveTo>
                  <a:lnTo>
                    <a:pt x="603" y="142"/>
                  </a:lnTo>
                  <a:cubicBezTo>
                    <a:pt x="614" y="131"/>
                    <a:pt x="614" y="114"/>
                    <a:pt x="604" y="104"/>
                  </a:cubicBezTo>
                  <a:cubicBezTo>
                    <a:pt x="594" y="94"/>
                    <a:pt x="577" y="94"/>
                    <a:pt x="566" y="105"/>
                  </a:cubicBezTo>
                  <a:lnTo>
                    <a:pt x="538" y="132"/>
                  </a:lnTo>
                  <a:cubicBezTo>
                    <a:pt x="552" y="144"/>
                    <a:pt x="564" y="156"/>
                    <a:pt x="576" y="170"/>
                  </a:cubicBezTo>
                  <a:close/>
                  <a:moveTo>
                    <a:pt x="354" y="67"/>
                  </a:moveTo>
                  <a:cubicBezTo>
                    <a:pt x="363" y="67"/>
                    <a:pt x="372" y="68"/>
                    <a:pt x="380" y="68"/>
                  </a:cubicBezTo>
                  <a:lnTo>
                    <a:pt x="380" y="27"/>
                  </a:lnTo>
                  <a:cubicBezTo>
                    <a:pt x="380" y="12"/>
                    <a:pt x="368" y="0"/>
                    <a:pt x="354" y="0"/>
                  </a:cubicBezTo>
                  <a:cubicBezTo>
                    <a:pt x="339" y="0"/>
                    <a:pt x="327" y="12"/>
                    <a:pt x="327" y="27"/>
                  </a:cubicBezTo>
                  <a:lnTo>
                    <a:pt x="327" y="68"/>
                  </a:lnTo>
                  <a:cubicBezTo>
                    <a:pt x="336" y="68"/>
                    <a:pt x="345" y="67"/>
                    <a:pt x="354" y="67"/>
                  </a:cubicBezTo>
                  <a:close/>
                  <a:moveTo>
                    <a:pt x="130" y="173"/>
                  </a:moveTo>
                  <a:cubicBezTo>
                    <a:pt x="142" y="159"/>
                    <a:pt x="154" y="147"/>
                    <a:pt x="168" y="135"/>
                  </a:cubicBezTo>
                  <a:lnTo>
                    <a:pt x="142" y="109"/>
                  </a:lnTo>
                  <a:cubicBezTo>
                    <a:pt x="131" y="99"/>
                    <a:pt x="114" y="98"/>
                    <a:pt x="104" y="109"/>
                  </a:cubicBezTo>
                  <a:cubicBezTo>
                    <a:pt x="93" y="119"/>
                    <a:pt x="94" y="136"/>
                    <a:pt x="104" y="147"/>
                  </a:cubicBezTo>
                  <a:lnTo>
                    <a:pt x="130" y="173"/>
                  </a:lnTo>
                  <a:close/>
                  <a:moveTo>
                    <a:pt x="64" y="358"/>
                  </a:moveTo>
                  <a:cubicBezTo>
                    <a:pt x="64" y="347"/>
                    <a:pt x="64" y="336"/>
                    <a:pt x="66" y="326"/>
                  </a:cubicBezTo>
                  <a:lnTo>
                    <a:pt x="28" y="326"/>
                  </a:lnTo>
                  <a:cubicBezTo>
                    <a:pt x="13" y="326"/>
                    <a:pt x="0" y="338"/>
                    <a:pt x="0" y="352"/>
                  </a:cubicBezTo>
                  <a:cubicBezTo>
                    <a:pt x="0" y="367"/>
                    <a:pt x="13" y="379"/>
                    <a:pt x="28" y="379"/>
                  </a:cubicBezTo>
                  <a:lnTo>
                    <a:pt x="65" y="379"/>
                  </a:lnTo>
                  <a:cubicBezTo>
                    <a:pt x="64" y="372"/>
                    <a:pt x="64" y="365"/>
                    <a:pt x="64" y="35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2" name="Freeform 37"/>
          <p:cNvSpPr>
            <a:spLocks noEditPoints="1"/>
          </p:cNvSpPr>
          <p:nvPr/>
        </p:nvSpPr>
        <p:spPr bwMode="auto">
          <a:xfrm>
            <a:off x="9393237" y="4249291"/>
            <a:ext cx="658813" cy="652463"/>
          </a:xfrm>
          <a:custGeom>
            <a:avLst/>
            <a:gdLst>
              <a:gd name="T0" fmla="*/ 594912 w 732"/>
              <a:gd name="T1" fmla="*/ 562343 h 724"/>
              <a:gd name="T2" fmla="*/ 526510 w 732"/>
              <a:gd name="T3" fmla="*/ 562343 h 724"/>
              <a:gd name="T4" fmla="*/ 431109 w 732"/>
              <a:gd name="T5" fmla="*/ 379401 h 724"/>
              <a:gd name="T6" fmla="*/ 421208 w 732"/>
              <a:gd name="T7" fmla="*/ 415449 h 724"/>
              <a:gd name="T8" fmla="*/ 369007 w 732"/>
              <a:gd name="T9" fmla="*/ 455101 h 724"/>
              <a:gd name="T10" fmla="*/ 540011 w 732"/>
              <a:gd name="T11" fmla="*/ 644351 h 724"/>
              <a:gd name="T12" fmla="*/ 649813 w 732"/>
              <a:gd name="T13" fmla="*/ 570454 h 724"/>
              <a:gd name="T14" fmla="*/ 568811 w 732"/>
              <a:gd name="T15" fmla="*/ 486643 h 724"/>
              <a:gd name="T16" fmla="*/ 449109 w 732"/>
              <a:gd name="T17" fmla="*/ 388413 h 724"/>
              <a:gd name="T18" fmla="*/ 237605 w 732"/>
              <a:gd name="T19" fmla="*/ 231606 h 724"/>
              <a:gd name="T20" fmla="*/ 273605 w 732"/>
              <a:gd name="T21" fmla="*/ 221693 h 724"/>
              <a:gd name="T22" fmla="*/ 283506 w 732"/>
              <a:gd name="T23" fmla="*/ 186546 h 724"/>
              <a:gd name="T24" fmla="*/ 292506 w 732"/>
              <a:gd name="T25" fmla="*/ 153202 h 724"/>
              <a:gd name="T26" fmla="*/ 126903 w 732"/>
              <a:gd name="T27" fmla="*/ 14419 h 724"/>
              <a:gd name="T28" fmla="*/ 104402 w 732"/>
              <a:gd name="T29" fmla="*/ 184744 h 724"/>
              <a:gd name="T30" fmla="*/ 900 w 732"/>
              <a:gd name="T31" fmla="*/ 141487 h 724"/>
              <a:gd name="T32" fmla="*/ 196204 w 732"/>
              <a:gd name="T33" fmla="*/ 281171 h 724"/>
              <a:gd name="T34" fmla="*/ 221404 w 732"/>
              <a:gd name="T35" fmla="*/ 248729 h 724"/>
              <a:gd name="T36" fmla="*/ 634513 w 732"/>
              <a:gd name="T37" fmla="*/ 63985 h 724"/>
              <a:gd name="T38" fmla="*/ 546311 w 732"/>
              <a:gd name="T39" fmla="*/ 0 h 724"/>
              <a:gd name="T40" fmla="*/ 309606 w 732"/>
              <a:gd name="T41" fmla="*/ 211780 h 724"/>
              <a:gd name="T42" fmla="*/ 275405 w 732"/>
              <a:gd name="T43" fmla="*/ 260444 h 724"/>
              <a:gd name="T44" fmla="*/ 246605 w 732"/>
              <a:gd name="T45" fmla="*/ 274863 h 724"/>
              <a:gd name="T46" fmla="*/ 250205 w 732"/>
              <a:gd name="T47" fmla="*/ 364982 h 724"/>
              <a:gd name="T48" fmla="*/ 58501 w 732"/>
              <a:gd name="T49" fmla="*/ 530801 h 724"/>
              <a:gd name="T50" fmla="*/ 37801 w 732"/>
              <a:gd name="T51" fmla="*/ 652462 h 724"/>
              <a:gd name="T52" fmla="*/ 136803 w 732"/>
              <a:gd name="T53" fmla="*/ 553331 h 724"/>
              <a:gd name="T54" fmla="*/ 291606 w 732"/>
              <a:gd name="T55" fmla="*/ 406437 h 724"/>
              <a:gd name="T56" fmla="*/ 378907 w 732"/>
              <a:gd name="T57" fmla="*/ 406437 h 724"/>
              <a:gd name="T58" fmla="*/ 404108 w 732"/>
              <a:gd name="T59" fmla="*/ 352366 h 724"/>
              <a:gd name="T60" fmla="*/ 441009 w 732"/>
              <a:gd name="T61" fmla="*/ 344255 h 724"/>
              <a:gd name="T62" fmla="*/ 634513 w 732"/>
              <a:gd name="T63" fmla="*/ 63985 h 7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32" h="724">
                <a:moveTo>
                  <a:pt x="623" y="586"/>
                </a:moveTo>
                <a:cubicBezTo>
                  <a:pt x="644" y="586"/>
                  <a:pt x="661" y="603"/>
                  <a:pt x="661" y="624"/>
                </a:cubicBezTo>
                <a:cubicBezTo>
                  <a:pt x="661" y="645"/>
                  <a:pt x="644" y="662"/>
                  <a:pt x="623" y="662"/>
                </a:cubicBezTo>
                <a:cubicBezTo>
                  <a:pt x="602" y="662"/>
                  <a:pt x="585" y="645"/>
                  <a:pt x="585" y="624"/>
                </a:cubicBezTo>
                <a:cubicBezTo>
                  <a:pt x="585" y="603"/>
                  <a:pt x="602" y="586"/>
                  <a:pt x="623" y="586"/>
                </a:cubicBezTo>
                <a:close/>
                <a:moveTo>
                  <a:pt x="479" y="421"/>
                </a:moveTo>
                <a:lnTo>
                  <a:pt x="489" y="441"/>
                </a:lnTo>
                <a:lnTo>
                  <a:pt x="468" y="461"/>
                </a:lnTo>
                <a:lnTo>
                  <a:pt x="449" y="480"/>
                </a:lnTo>
                <a:cubicBezTo>
                  <a:pt x="438" y="491"/>
                  <a:pt x="425" y="500"/>
                  <a:pt x="410" y="505"/>
                </a:cubicBezTo>
                <a:lnTo>
                  <a:pt x="539" y="633"/>
                </a:lnTo>
                <a:lnTo>
                  <a:pt x="600" y="715"/>
                </a:lnTo>
                <a:lnTo>
                  <a:pt x="632" y="724"/>
                </a:lnTo>
                <a:lnTo>
                  <a:pt x="722" y="633"/>
                </a:lnTo>
                <a:lnTo>
                  <a:pt x="713" y="600"/>
                </a:lnTo>
                <a:lnTo>
                  <a:pt x="632" y="540"/>
                </a:lnTo>
                <a:lnTo>
                  <a:pt x="511" y="419"/>
                </a:lnTo>
                <a:lnTo>
                  <a:pt x="499" y="431"/>
                </a:lnTo>
                <a:lnTo>
                  <a:pt x="479" y="421"/>
                </a:lnTo>
                <a:close/>
                <a:moveTo>
                  <a:pt x="264" y="257"/>
                </a:moveTo>
                <a:lnTo>
                  <a:pt x="285" y="237"/>
                </a:lnTo>
                <a:lnTo>
                  <a:pt x="304" y="246"/>
                </a:lnTo>
                <a:lnTo>
                  <a:pt x="294" y="227"/>
                </a:lnTo>
                <a:lnTo>
                  <a:pt x="315" y="207"/>
                </a:lnTo>
                <a:lnTo>
                  <a:pt x="317" y="205"/>
                </a:lnTo>
                <a:cubicBezTo>
                  <a:pt x="322" y="193"/>
                  <a:pt x="325" y="181"/>
                  <a:pt x="325" y="170"/>
                </a:cubicBezTo>
                <a:cubicBezTo>
                  <a:pt x="325" y="84"/>
                  <a:pt x="242" y="0"/>
                  <a:pt x="156" y="1"/>
                </a:cubicBezTo>
                <a:cubicBezTo>
                  <a:pt x="156" y="1"/>
                  <a:pt x="146" y="11"/>
                  <a:pt x="141" y="16"/>
                </a:cubicBezTo>
                <a:cubicBezTo>
                  <a:pt x="210" y="85"/>
                  <a:pt x="204" y="74"/>
                  <a:pt x="204" y="116"/>
                </a:cubicBezTo>
                <a:cubicBezTo>
                  <a:pt x="204" y="151"/>
                  <a:pt x="149" y="205"/>
                  <a:pt x="116" y="205"/>
                </a:cubicBezTo>
                <a:cubicBezTo>
                  <a:pt x="72" y="205"/>
                  <a:pt x="86" y="212"/>
                  <a:pt x="16" y="142"/>
                </a:cubicBezTo>
                <a:cubicBezTo>
                  <a:pt x="10" y="147"/>
                  <a:pt x="1" y="157"/>
                  <a:pt x="1" y="157"/>
                </a:cubicBezTo>
                <a:cubicBezTo>
                  <a:pt x="2" y="243"/>
                  <a:pt x="83" y="325"/>
                  <a:pt x="169" y="325"/>
                </a:cubicBezTo>
                <a:cubicBezTo>
                  <a:pt x="185" y="325"/>
                  <a:pt x="201" y="320"/>
                  <a:pt x="218" y="312"/>
                </a:cubicBezTo>
                <a:lnTo>
                  <a:pt x="221" y="315"/>
                </a:lnTo>
                <a:cubicBezTo>
                  <a:pt x="226" y="301"/>
                  <a:pt x="234" y="288"/>
                  <a:pt x="246" y="276"/>
                </a:cubicBezTo>
                <a:lnTo>
                  <a:pt x="264" y="257"/>
                </a:lnTo>
                <a:close/>
                <a:moveTo>
                  <a:pt x="705" y="71"/>
                </a:moveTo>
                <a:lnTo>
                  <a:pt x="655" y="20"/>
                </a:lnTo>
                <a:cubicBezTo>
                  <a:pt x="642" y="7"/>
                  <a:pt x="624" y="0"/>
                  <a:pt x="607" y="0"/>
                </a:cubicBezTo>
                <a:cubicBezTo>
                  <a:pt x="589" y="0"/>
                  <a:pt x="572" y="7"/>
                  <a:pt x="558" y="20"/>
                </a:cubicBezTo>
                <a:lnTo>
                  <a:pt x="344" y="235"/>
                </a:lnTo>
                <a:cubicBezTo>
                  <a:pt x="350" y="248"/>
                  <a:pt x="345" y="267"/>
                  <a:pt x="335" y="277"/>
                </a:cubicBezTo>
                <a:cubicBezTo>
                  <a:pt x="328" y="284"/>
                  <a:pt x="317" y="289"/>
                  <a:pt x="306" y="289"/>
                </a:cubicBezTo>
                <a:cubicBezTo>
                  <a:pt x="302" y="289"/>
                  <a:pt x="297" y="288"/>
                  <a:pt x="293" y="286"/>
                </a:cubicBezTo>
                <a:lnTo>
                  <a:pt x="274" y="305"/>
                </a:lnTo>
                <a:cubicBezTo>
                  <a:pt x="247" y="331"/>
                  <a:pt x="247" y="375"/>
                  <a:pt x="274" y="401"/>
                </a:cubicBezTo>
                <a:lnTo>
                  <a:pt x="278" y="405"/>
                </a:lnTo>
                <a:lnTo>
                  <a:pt x="110" y="572"/>
                </a:lnTo>
                <a:lnTo>
                  <a:pt x="65" y="589"/>
                </a:lnTo>
                <a:lnTo>
                  <a:pt x="0" y="682"/>
                </a:lnTo>
                <a:lnTo>
                  <a:pt x="42" y="724"/>
                </a:lnTo>
                <a:lnTo>
                  <a:pt x="135" y="659"/>
                </a:lnTo>
                <a:lnTo>
                  <a:pt x="152" y="614"/>
                </a:lnTo>
                <a:lnTo>
                  <a:pt x="319" y="447"/>
                </a:lnTo>
                <a:lnTo>
                  <a:pt x="324" y="451"/>
                </a:lnTo>
                <a:cubicBezTo>
                  <a:pt x="338" y="465"/>
                  <a:pt x="355" y="471"/>
                  <a:pt x="373" y="471"/>
                </a:cubicBezTo>
                <a:cubicBezTo>
                  <a:pt x="390" y="471"/>
                  <a:pt x="408" y="465"/>
                  <a:pt x="421" y="451"/>
                </a:cubicBezTo>
                <a:lnTo>
                  <a:pt x="440" y="433"/>
                </a:lnTo>
                <a:cubicBezTo>
                  <a:pt x="434" y="420"/>
                  <a:pt x="438" y="401"/>
                  <a:pt x="449" y="391"/>
                </a:cubicBezTo>
                <a:cubicBezTo>
                  <a:pt x="456" y="384"/>
                  <a:pt x="467" y="379"/>
                  <a:pt x="477" y="379"/>
                </a:cubicBezTo>
                <a:cubicBezTo>
                  <a:pt x="482" y="379"/>
                  <a:pt x="487" y="380"/>
                  <a:pt x="490" y="382"/>
                </a:cubicBezTo>
                <a:lnTo>
                  <a:pt x="705" y="167"/>
                </a:lnTo>
                <a:cubicBezTo>
                  <a:pt x="732" y="140"/>
                  <a:pt x="732" y="97"/>
                  <a:pt x="705" y="7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 name="TextBox 30"/>
          <p:cNvSpPr txBox="1"/>
          <p:nvPr/>
        </p:nvSpPr>
        <p:spPr>
          <a:xfrm>
            <a:off x="5663256" y="323999"/>
            <a:ext cx="902812" cy="523220"/>
          </a:xfrm>
          <a:prstGeom prst="rect">
            <a:avLst/>
          </a:prstGeom>
          <a:noFill/>
        </p:spPr>
        <p:txBody>
          <a:bodyPr wrap="none" rtlCol="0">
            <a:spAutoFit/>
          </a:bodyPr>
          <a:lstStyle/>
          <a:p>
            <a:pPr algn="ctr">
              <a:defRPr/>
            </a:pPr>
            <a:r>
              <a:rPr lang="zh-CN" altLang="en-US" sz="2800" b="1" kern="0" dirty="0">
                <a:solidFill>
                  <a:srgbClr val="007635"/>
                </a:solidFill>
                <a:latin typeface="微软雅黑" panose="020B0503020204020204" pitchFamily="34" charset="-122"/>
                <a:ea typeface="微软雅黑" panose="020B0503020204020204" pitchFamily="34" charset="-122"/>
              </a:rPr>
              <a:t>提问</a:t>
            </a:r>
            <a:endParaRPr lang="en-US" altLang="zh-CN" sz="2800" b="1" kern="0" dirty="0">
              <a:solidFill>
                <a:srgbClr val="007635"/>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282205" y="3439607"/>
            <a:ext cx="6102374" cy="414020"/>
          </a:xfrm>
          <a:prstGeom prst="rect">
            <a:avLst/>
          </a:prstGeom>
          <a:noFill/>
        </p:spPr>
        <p:txBody>
          <a:bodyPr wrap="square" rtlCol="0">
            <a:spAutoFit/>
          </a:bodyPr>
          <a:lstStyle/>
          <a:p>
            <a:r>
              <a:rPr lang="zh-CN" altLang="en-US" dirty="0"/>
              <a:t>状态图一个整体包含哪几个部分？</a:t>
            </a:r>
          </a:p>
        </p:txBody>
      </p:sp>
    </p:spTree>
  </p:cSld>
  <p:clrMapOvr>
    <a:masterClrMapping/>
  </p:clrMapOvr>
  <p:transition spd="med" advTm="10000">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par>
                                <p:cTn id="12" presetID="1" presetClass="entr" presetSubtype="0" fill="hold" nodeType="with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par>
                                <p:cTn id="14" presetID="56" presetClass="path" presetSubtype="0" accel="50000" decel="50000" fill="hold" nodeType="withEffect">
                                  <p:stCondLst>
                                    <p:cond delay="0"/>
                                  </p:stCondLst>
                                  <p:childTnLst>
                                    <p:animMotion origin="layout" path="M 1.67816E-7 4.81481E-6 L 0.30831 0.12546 " pathEditMode="relative" rAng="0" ptsTypes="AA">
                                      <p:cBhvr>
                                        <p:cTn id="15" dur="1000" spd="-99900" fill="hold"/>
                                        <p:tgtEl>
                                          <p:spTgt spid="11"/>
                                        </p:tgtEl>
                                        <p:attrNameLst>
                                          <p:attrName>ppt_x</p:attrName>
                                          <p:attrName>ppt_y</p:attrName>
                                        </p:attrNameLst>
                                      </p:cBhvr>
                                      <p:rCtr x="15400" y="6300"/>
                                    </p:animMotion>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right)">
                                      <p:cBhvr>
                                        <p:cTn id="22" dur="500"/>
                                        <p:tgtEl>
                                          <p:spTgt spid="6"/>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right)">
                                      <p:cBhvr>
                                        <p:cTn id="25" dur="500"/>
                                        <p:tgtEl>
                                          <p:spTgt spid="8"/>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3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五边形 31"/>
          <p:cNvSpPr/>
          <p:nvPr/>
        </p:nvSpPr>
        <p:spPr>
          <a:xfrm rot="5400000">
            <a:off x="5595119" y="-955997"/>
            <a:ext cx="1080120" cy="3659014"/>
          </a:xfrm>
          <a:prstGeom prst="homePlate">
            <a:avLst>
              <a:gd name="adj" fmla="val 35603"/>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914601" y="1728607"/>
            <a:ext cx="10441160" cy="3816424"/>
          </a:xfrm>
          <a:prstGeom prst="rect">
            <a:avLst/>
          </a:prstGeom>
          <a:noFill/>
          <a:ln>
            <a:solidFill>
              <a:srgbClr val="0076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3" name="文本框 2"/>
          <p:cNvSpPr txBox="1"/>
          <p:nvPr/>
        </p:nvSpPr>
        <p:spPr>
          <a:xfrm>
            <a:off x="4659015" y="2709714"/>
            <a:ext cx="3744416" cy="1200329"/>
          </a:xfrm>
          <a:prstGeom prst="rect">
            <a:avLst/>
          </a:prstGeom>
          <a:noFill/>
        </p:spPr>
        <p:txBody>
          <a:bodyPr wrap="square" rtlCol="0">
            <a:spAutoFit/>
          </a:bodyPr>
          <a:lstStyle/>
          <a:p>
            <a:r>
              <a:rPr lang="zh-CN" altLang="en-US" sz="7200" dirty="0"/>
              <a:t>部署图</a:t>
            </a:r>
          </a:p>
        </p:txBody>
      </p:sp>
    </p:spTree>
    <p:extLst>
      <p:ext uri="{BB962C8B-B14F-4D97-AF65-F5344CB8AC3E}">
        <p14:creationId xmlns:p14="http://schemas.microsoft.com/office/powerpoint/2010/main" val="3931510227"/>
      </p:ext>
    </p:extLst>
  </p:cSld>
  <p:clrMapOvr>
    <a:masterClrMapping/>
  </p:clrMapOvr>
  <p:transition spd="med" advTm="10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6" grpId="0" animBg="1"/>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五边形 31"/>
          <p:cNvSpPr/>
          <p:nvPr/>
        </p:nvSpPr>
        <p:spPr>
          <a:xfrm rot="5400000">
            <a:off x="5595119" y="-955997"/>
            <a:ext cx="1080120" cy="3659014"/>
          </a:xfrm>
          <a:prstGeom prst="homePlate">
            <a:avLst>
              <a:gd name="adj" fmla="val 35603"/>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1994719" y="2061642"/>
            <a:ext cx="8568952" cy="738664"/>
          </a:xfrm>
          <a:prstGeom prst="rect">
            <a:avLst/>
          </a:prstGeom>
          <a:noFill/>
        </p:spPr>
        <p:txBody>
          <a:bodyPr wrap="square" rtlCol="0">
            <a:spAutoFit/>
          </a:bodyPr>
          <a:lstStyle/>
          <a:p>
            <a:pPr algn="just"/>
            <a:r>
              <a:rPr lang="zh-CN" altLang="en-US" dirty="0"/>
              <a:t>部署图（</a:t>
            </a:r>
            <a:r>
              <a:rPr lang="en-US" altLang="zh-CN" dirty="0"/>
              <a:t>Deployment Diagram)</a:t>
            </a:r>
            <a:r>
              <a:rPr lang="zh-CN" altLang="en-US" dirty="0"/>
              <a:t>用于静态建模，是表示运行时过程结点结构、组件实例及其对象结构的图。</a:t>
            </a:r>
            <a:endParaRPr lang="zh-CN" altLang="en-US" sz="2300" dirty="0">
              <a:latin typeface="方正正中黑简体" panose="02000000000000000000" pitchFamily="2" charset="-122"/>
              <a:ea typeface="方正正中黑简体" panose="02000000000000000000" pitchFamily="2" charset="-122"/>
            </a:endParaRPr>
          </a:p>
        </p:txBody>
      </p:sp>
      <p:sp>
        <p:nvSpPr>
          <p:cNvPr id="5" name="TextBox 4"/>
          <p:cNvSpPr txBox="1"/>
          <p:nvPr/>
        </p:nvSpPr>
        <p:spPr>
          <a:xfrm>
            <a:off x="5159594" y="325899"/>
            <a:ext cx="1951175" cy="1015663"/>
          </a:xfrm>
          <a:prstGeom prst="rect">
            <a:avLst/>
          </a:prstGeom>
          <a:noFill/>
        </p:spPr>
        <p:txBody>
          <a:bodyPr wrap="none" rtlCol="0">
            <a:spAutoFit/>
          </a:bodyPr>
          <a:lstStyle/>
          <a:p>
            <a:pPr algn="ctr"/>
            <a:r>
              <a:rPr lang="zh-CN" altLang="en-US" sz="6000" dirty="0">
                <a:solidFill>
                  <a:schemeClr val="bg1"/>
                </a:solidFill>
                <a:latin typeface="Adobe 黑体 Std R" pitchFamily="34" charset="-122"/>
                <a:ea typeface="Adobe 黑体 Std R" pitchFamily="34" charset="-122"/>
              </a:rPr>
              <a:t>概 念</a:t>
            </a:r>
          </a:p>
        </p:txBody>
      </p:sp>
      <p:sp>
        <p:nvSpPr>
          <p:cNvPr id="6" name="矩形 5"/>
          <p:cNvSpPr/>
          <p:nvPr/>
        </p:nvSpPr>
        <p:spPr>
          <a:xfrm>
            <a:off x="914601" y="1728607"/>
            <a:ext cx="10441160" cy="3816424"/>
          </a:xfrm>
          <a:prstGeom prst="rect">
            <a:avLst/>
          </a:prstGeom>
          <a:noFill/>
          <a:ln>
            <a:solidFill>
              <a:srgbClr val="0076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 name="矩形 1"/>
          <p:cNvSpPr/>
          <p:nvPr/>
        </p:nvSpPr>
        <p:spPr>
          <a:xfrm>
            <a:off x="2030120" y="3495409"/>
            <a:ext cx="7499169" cy="738664"/>
          </a:xfrm>
          <a:prstGeom prst="rect">
            <a:avLst/>
          </a:prstGeom>
        </p:spPr>
        <p:txBody>
          <a:bodyPr wrap="none">
            <a:spAutoFit/>
          </a:bodyPr>
          <a:lstStyle/>
          <a:p>
            <a:r>
              <a:rPr lang="zh-CN" altLang="en-US" b="1" dirty="0"/>
              <a:t>结点：</a:t>
            </a:r>
            <a:r>
              <a:rPr lang="zh-CN" altLang="en-US" dirty="0"/>
              <a:t>结点是存在于运行时并代表一项计算资源的物理元素，</a:t>
            </a:r>
            <a:endParaRPr lang="en-US" altLang="zh-CN" dirty="0"/>
          </a:p>
          <a:p>
            <a:r>
              <a:rPr lang="zh-CN" altLang="en-US" dirty="0"/>
              <a:t>一般至少拥有一些内存，而且通常具有处理能力。</a:t>
            </a:r>
          </a:p>
        </p:txBody>
      </p:sp>
      <p:sp>
        <p:nvSpPr>
          <p:cNvPr id="10" name="矩形 9"/>
          <p:cNvSpPr/>
          <p:nvPr/>
        </p:nvSpPr>
        <p:spPr>
          <a:xfrm>
            <a:off x="2025733" y="4371539"/>
            <a:ext cx="3690434" cy="415498"/>
          </a:xfrm>
          <a:prstGeom prst="rect">
            <a:avLst/>
          </a:prstGeom>
        </p:spPr>
        <p:txBody>
          <a:bodyPr wrap="none">
            <a:spAutoFit/>
          </a:bodyPr>
          <a:lstStyle/>
          <a:p>
            <a:r>
              <a:rPr lang="zh-CN" altLang="en-US" b="1" dirty="0"/>
              <a:t>组件：</a:t>
            </a:r>
            <a:r>
              <a:rPr lang="zh-CN" altLang="en-US" dirty="0"/>
              <a:t>即构件图的基本元素。</a:t>
            </a:r>
          </a:p>
        </p:txBody>
      </p:sp>
      <p:sp>
        <p:nvSpPr>
          <p:cNvPr id="11" name="矩形 10"/>
          <p:cNvSpPr/>
          <p:nvPr/>
        </p:nvSpPr>
        <p:spPr>
          <a:xfrm>
            <a:off x="2025733" y="4916693"/>
            <a:ext cx="5306261" cy="415498"/>
          </a:xfrm>
          <a:prstGeom prst="rect">
            <a:avLst/>
          </a:prstGeom>
        </p:spPr>
        <p:txBody>
          <a:bodyPr wrap="none">
            <a:spAutoFit/>
          </a:bodyPr>
          <a:lstStyle/>
          <a:p>
            <a:r>
              <a:rPr lang="zh-CN" altLang="en-US" b="1" dirty="0"/>
              <a:t>关系：</a:t>
            </a:r>
            <a:r>
              <a:rPr lang="zh-CN" altLang="en-US" dirty="0"/>
              <a:t>也包括：依赖、泛化、关联及实现。</a:t>
            </a:r>
          </a:p>
        </p:txBody>
      </p:sp>
      <p:sp>
        <p:nvSpPr>
          <p:cNvPr id="12" name="矩形 11"/>
          <p:cNvSpPr/>
          <p:nvPr/>
        </p:nvSpPr>
        <p:spPr>
          <a:xfrm>
            <a:off x="5365577" y="2946350"/>
            <a:ext cx="1539204" cy="415498"/>
          </a:xfrm>
          <a:prstGeom prst="rect">
            <a:avLst/>
          </a:prstGeom>
        </p:spPr>
        <p:txBody>
          <a:bodyPr wrap="none">
            <a:spAutoFit/>
          </a:bodyPr>
          <a:lstStyle/>
          <a:p>
            <a:r>
              <a:rPr lang="zh-CN" altLang="en-US" b="1" dirty="0"/>
              <a:t>主要元素：</a:t>
            </a:r>
            <a:endParaRPr lang="zh-CN" altLang="en-US" dirty="0"/>
          </a:p>
        </p:txBody>
      </p:sp>
    </p:spTree>
    <p:extLst>
      <p:ext uri="{BB962C8B-B14F-4D97-AF65-F5344CB8AC3E}">
        <p14:creationId xmlns:p14="http://schemas.microsoft.com/office/powerpoint/2010/main" val="2129362191"/>
      </p:ext>
    </p:extLst>
  </p:cSld>
  <p:clrMapOvr>
    <a:masterClrMapping/>
  </p:clrMapOvr>
  <p:transition spd="med" advTm="10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5000"/>
                                  </p:iterate>
                                  <p:childTnLst>
                                    <p:set>
                                      <p:cBhvr>
                                        <p:cTn id="24" dur="1" fill="hold">
                                          <p:stCondLst>
                                            <p:cond delay="0"/>
                                          </p:stCondLst>
                                        </p:cTn>
                                        <p:tgtEl>
                                          <p:spTgt spid="33"/>
                                        </p:tgtEl>
                                        <p:attrNameLst>
                                          <p:attrName>style.visibility</p:attrName>
                                        </p:attrNameLst>
                                      </p:cBhvr>
                                      <p:to>
                                        <p:strVal val="visible"/>
                                      </p:to>
                                    </p:set>
                                    <p:anim calcmode="lin" valueType="num">
                                      <p:cBhvr>
                                        <p:cTn id="25"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33"/>
                                        </p:tgtEl>
                                        <p:attrNameLst>
                                          <p:attrName>ppt_y</p:attrName>
                                        </p:attrNameLst>
                                      </p:cBhvr>
                                      <p:tavLst>
                                        <p:tav tm="0">
                                          <p:val>
                                            <p:strVal val="#ppt_y"/>
                                          </p:val>
                                        </p:tav>
                                        <p:tav tm="100000">
                                          <p:val>
                                            <p:strVal val="#ppt_y"/>
                                          </p:val>
                                        </p:tav>
                                      </p:tavLst>
                                    </p:anim>
                                    <p:anim calcmode="lin" valueType="num">
                                      <p:cBhvr>
                                        <p:cTn id="27"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33"/>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2"/>
                                        </p:tgtEl>
                                        <p:attrNameLst>
                                          <p:attrName>style.visibility</p:attrName>
                                        </p:attrNameLst>
                                      </p:cBhvr>
                                      <p:to>
                                        <p:strVal val="visible"/>
                                      </p:to>
                                    </p:set>
                                    <p:anim calcmode="lin" valueType="num">
                                      <p:cBhvr additive="base">
                                        <p:cTn id="34" dur="500" fill="hold"/>
                                        <p:tgtEl>
                                          <p:spTgt spid="2"/>
                                        </p:tgtEl>
                                        <p:attrNameLst>
                                          <p:attrName>ppt_x</p:attrName>
                                        </p:attrNameLst>
                                      </p:cBhvr>
                                      <p:tavLst>
                                        <p:tav tm="0">
                                          <p:val>
                                            <p:strVal val="#ppt_x"/>
                                          </p:val>
                                        </p:tav>
                                        <p:tav tm="100000">
                                          <p:val>
                                            <p:strVal val="#ppt_x"/>
                                          </p:val>
                                        </p:tav>
                                      </p:tavLst>
                                    </p:anim>
                                    <p:anim calcmode="lin" valueType="num">
                                      <p:cBhvr additive="base">
                                        <p:cTn id="35" dur="500" fill="hold"/>
                                        <p:tgtEl>
                                          <p:spTgt spid="2"/>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500" fill="hold"/>
                                        <p:tgtEl>
                                          <p:spTgt spid="10"/>
                                        </p:tgtEl>
                                        <p:attrNameLst>
                                          <p:attrName>ppt_x</p:attrName>
                                        </p:attrNameLst>
                                      </p:cBhvr>
                                      <p:tavLst>
                                        <p:tav tm="0">
                                          <p:val>
                                            <p:strVal val="#ppt_x"/>
                                          </p:val>
                                        </p:tav>
                                        <p:tav tm="100000">
                                          <p:val>
                                            <p:strVal val="#ppt_x"/>
                                          </p:val>
                                        </p:tav>
                                      </p:tavLst>
                                    </p:anim>
                                    <p:anim calcmode="lin" valueType="num">
                                      <p:cBhvr additive="base">
                                        <p:cTn id="39" dur="500" fill="hold"/>
                                        <p:tgtEl>
                                          <p:spTgt spid="10"/>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additive="base">
                                        <p:cTn id="48" dur="500" fill="hold"/>
                                        <p:tgtEl>
                                          <p:spTgt spid="12"/>
                                        </p:tgtEl>
                                        <p:attrNameLst>
                                          <p:attrName>ppt_x</p:attrName>
                                        </p:attrNameLst>
                                      </p:cBhvr>
                                      <p:tavLst>
                                        <p:tav tm="0">
                                          <p:val>
                                            <p:strVal val="#ppt_x"/>
                                          </p:val>
                                        </p:tav>
                                        <p:tav tm="100000">
                                          <p:val>
                                            <p:strVal val="#ppt_x"/>
                                          </p:val>
                                        </p:tav>
                                      </p:tavLst>
                                    </p:anim>
                                    <p:anim calcmode="lin" valueType="num">
                                      <p:cBhvr additive="base">
                                        <p:cTn id="4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P spid="5" grpId="0"/>
      <p:bldP spid="6" grpId="0" animBg="1"/>
      <p:bldP spid="2" grpId="0"/>
      <p:bldP spid="10" grpId="0"/>
      <p:bldP spid="11" grpId="0"/>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五边形 31"/>
          <p:cNvSpPr/>
          <p:nvPr/>
        </p:nvSpPr>
        <p:spPr>
          <a:xfrm rot="5400000">
            <a:off x="5595119" y="-955997"/>
            <a:ext cx="1080120" cy="3659014"/>
          </a:xfrm>
          <a:prstGeom prst="homePlate">
            <a:avLst>
              <a:gd name="adj" fmla="val 35603"/>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1001580" y="1888441"/>
            <a:ext cx="8568952" cy="415498"/>
          </a:xfrm>
          <a:prstGeom prst="rect">
            <a:avLst/>
          </a:prstGeom>
          <a:noFill/>
        </p:spPr>
        <p:txBody>
          <a:bodyPr wrap="square" rtlCol="0">
            <a:spAutoFit/>
          </a:bodyPr>
          <a:lstStyle/>
          <a:p>
            <a:pPr algn="just"/>
            <a:r>
              <a:rPr lang="en-US" altLang="zh-CN" dirty="0"/>
              <a:t>1.</a:t>
            </a:r>
            <a:r>
              <a:rPr lang="zh-CN" altLang="en-US" dirty="0"/>
              <a:t>对嵌入式系统建模</a:t>
            </a:r>
            <a:endParaRPr lang="zh-CN" altLang="en-US" sz="2300" dirty="0">
              <a:latin typeface="方正正中黑简体" panose="02000000000000000000" pitchFamily="2" charset="-122"/>
              <a:ea typeface="方正正中黑简体" panose="02000000000000000000" pitchFamily="2" charset="-122"/>
            </a:endParaRPr>
          </a:p>
        </p:txBody>
      </p:sp>
      <p:sp>
        <p:nvSpPr>
          <p:cNvPr id="5" name="TextBox 4"/>
          <p:cNvSpPr txBox="1"/>
          <p:nvPr/>
        </p:nvSpPr>
        <p:spPr>
          <a:xfrm>
            <a:off x="5273407" y="325899"/>
            <a:ext cx="1723549" cy="1015663"/>
          </a:xfrm>
          <a:prstGeom prst="rect">
            <a:avLst/>
          </a:prstGeom>
          <a:noFill/>
        </p:spPr>
        <p:txBody>
          <a:bodyPr wrap="none" rtlCol="0">
            <a:spAutoFit/>
          </a:bodyPr>
          <a:lstStyle/>
          <a:p>
            <a:pPr algn="ctr"/>
            <a:r>
              <a:rPr lang="zh-CN" altLang="en-US" sz="6000" dirty="0">
                <a:solidFill>
                  <a:schemeClr val="bg1"/>
                </a:solidFill>
                <a:latin typeface="Adobe 黑体 Std R" pitchFamily="34" charset="-122"/>
                <a:ea typeface="Adobe 黑体 Std R" pitchFamily="34" charset="-122"/>
              </a:rPr>
              <a:t>建模</a:t>
            </a:r>
          </a:p>
        </p:txBody>
      </p:sp>
      <p:sp>
        <p:nvSpPr>
          <p:cNvPr id="6" name="矩形 5"/>
          <p:cNvSpPr/>
          <p:nvPr/>
        </p:nvSpPr>
        <p:spPr>
          <a:xfrm>
            <a:off x="914601" y="1728607"/>
            <a:ext cx="10441160" cy="3816424"/>
          </a:xfrm>
          <a:prstGeom prst="rect">
            <a:avLst/>
          </a:prstGeom>
          <a:noFill/>
          <a:ln>
            <a:solidFill>
              <a:srgbClr val="0076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3" name="图片 2"/>
          <p:cNvPicPr>
            <a:picLocks noChangeAspect="1"/>
          </p:cNvPicPr>
          <p:nvPr/>
        </p:nvPicPr>
        <p:blipFill>
          <a:blip r:embed="rId3"/>
          <a:stretch>
            <a:fillRect/>
          </a:stretch>
        </p:blipFill>
        <p:spPr>
          <a:xfrm>
            <a:off x="4010943" y="1888441"/>
            <a:ext cx="6221511" cy="3572261"/>
          </a:xfrm>
          <a:prstGeom prst="rect">
            <a:avLst/>
          </a:prstGeom>
        </p:spPr>
      </p:pic>
    </p:spTree>
    <p:extLst>
      <p:ext uri="{BB962C8B-B14F-4D97-AF65-F5344CB8AC3E}">
        <p14:creationId xmlns:p14="http://schemas.microsoft.com/office/powerpoint/2010/main" val="2775828752"/>
      </p:ext>
    </p:extLst>
  </p:cSld>
  <p:clrMapOvr>
    <a:masterClrMapping/>
  </p:clrMapOvr>
  <p:transition spd="med" advTm="10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5000"/>
                                  </p:iterate>
                                  <p:childTnLst>
                                    <p:set>
                                      <p:cBhvr>
                                        <p:cTn id="24" dur="1" fill="hold">
                                          <p:stCondLst>
                                            <p:cond delay="0"/>
                                          </p:stCondLst>
                                        </p:cTn>
                                        <p:tgtEl>
                                          <p:spTgt spid="33"/>
                                        </p:tgtEl>
                                        <p:attrNameLst>
                                          <p:attrName>style.visibility</p:attrName>
                                        </p:attrNameLst>
                                      </p:cBhvr>
                                      <p:to>
                                        <p:strVal val="visible"/>
                                      </p:to>
                                    </p:set>
                                    <p:anim calcmode="lin" valueType="num">
                                      <p:cBhvr>
                                        <p:cTn id="25"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33"/>
                                        </p:tgtEl>
                                        <p:attrNameLst>
                                          <p:attrName>ppt_y</p:attrName>
                                        </p:attrNameLst>
                                      </p:cBhvr>
                                      <p:tavLst>
                                        <p:tav tm="0">
                                          <p:val>
                                            <p:strVal val="#ppt_y"/>
                                          </p:val>
                                        </p:tav>
                                        <p:tav tm="100000">
                                          <p:val>
                                            <p:strVal val="#ppt_y"/>
                                          </p:val>
                                        </p:tav>
                                      </p:tavLst>
                                    </p:anim>
                                    <p:anim calcmode="lin" valueType="num">
                                      <p:cBhvr>
                                        <p:cTn id="27"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P spid="5" grpId="0"/>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五边形 31"/>
          <p:cNvSpPr/>
          <p:nvPr/>
        </p:nvSpPr>
        <p:spPr>
          <a:xfrm rot="5400000">
            <a:off x="5595119" y="-955997"/>
            <a:ext cx="1080120" cy="3659014"/>
          </a:xfrm>
          <a:prstGeom prst="homePlate">
            <a:avLst>
              <a:gd name="adj" fmla="val 35603"/>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1994719" y="2061642"/>
            <a:ext cx="8568952" cy="769441"/>
          </a:xfrm>
          <a:prstGeom prst="rect">
            <a:avLst/>
          </a:prstGeom>
          <a:noFill/>
        </p:spPr>
        <p:txBody>
          <a:bodyPr wrap="square" rtlCol="0">
            <a:spAutoFit/>
          </a:bodyPr>
          <a:lstStyle/>
          <a:p>
            <a:pPr algn="just"/>
            <a:r>
              <a:rPr lang="zh-CN" altLang="en-US" dirty="0"/>
              <a:t>由</a:t>
            </a:r>
            <a:r>
              <a:rPr lang="zh-CN" altLang="en-US" b="1" dirty="0"/>
              <a:t>参与者</a:t>
            </a:r>
            <a:r>
              <a:rPr lang="zh-CN" altLang="en-US" dirty="0"/>
              <a:t>、</a:t>
            </a:r>
            <a:r>
              <a:rPr lang="zh-CN" altLang="en-US" b="1" dirty="0"/>
              <a:t>系统边界</a:t>
            </a:r>
            <a:r>
              <a:rPr lang="zh-CN" altLang="en-US" dirty="0"/>
              <a:t>、</a:t>
            </a:r>
            <a:r>
              <a:rPr lang="zh-CN" altLang="en-US" b="1" dirty="0"/>
              <a:t>用例</a:t>
            </a:r>
            <a:r>
              <a:rPr lang="zh-CN" altLang="en-US" dirty="0"/>
              <a:t>以及</a:t>
            </a:r>
            <a:r>
              <a:rPr lang="zh-CN" altLang="en-US" b="1" dirty="0"/>
              <a:t>关联</a:t>
            </a:r>
            <a:r>
              <a:rPr lang="zh-CN" altLang="en-US" dirty="0"/>
              <a:t>构成的用于描述系统功能的动态视图称为用例图。</a:t>
            </a:r>
            <a:r>
              <a:rPr lang="en-US" altLang="zh-CN" sz="2300" dirty="0">
                <a:latin typeface="方正正中黑简体" panose="02000000000000000000" pitchFamily="2" charset="-122"/>
                <a:ea typeface="方正正中黑简体" panose="02000000000000000000" pitchFamily="2" charset="-122"/>
              </a:rPr>
              <a:t>        </a:t>
            </a:r>
            <a:endParaRPr lang="zh-CN" altLang="en-US" sz="2300" dirty="0">
              <a:latin typeface="方正正中黑简体" panose="02000000000000000000" pitchFamily="2" charset="-122"/>
              <a:ea typeface="方正正中黑简体" panose="02000000000000000000" pitchFamily="2" charset="-122"/>
            </a:endParaRPr>
          </a:p>
        </p:txBody>
      </p:sp>
      <p:sp>
        <p:nvSpPr>
          <p:cNvPr id="5" name="TextBox 4"/>
          <p:cNvSpPr txBox="1"/>
          <p:nvPr/>
        </p:nvSpPr>
        <p:spPr>
          <a:xfrm>
            <a:off x="5159594" y="325899"/>
            <a:ext cx="1951175" cy="1015663"/>
          </a:xfrm>
          <a:prstGeom prst="rect">
            <a:avLst/>
          </a:prstGeom>
          <a:noFill/>
        </p:spPr>
        <p:txBody>
          <a:bodyPr wrap="none" rtlCol="0">
            <a:spAutoFit/>
          </a:bodyPr>
          <a:lstStyle/>
          <a:p>
            <a:pPr algn="ctr"/>
            <a:r>
              <a:rPr lang="zh-CN" altLang="en-US" sz="6000" dirty="0">
                <a:solidFill>
                  <a:schemeClr val="bg1"/>
                </a:solidFill>
                <a:latin typeface="Adobe 黑体 Std R" pitchFamily="34" charset="-122"/>
                <a:ea typeface="Adobe 黑体 Std R" pitchFamily="34" charset="-122"/>
              </a:rPr>
              <a:t>概 念</a:t>
            </a:r>
          </a:p>
        </p:txBody>
      </p:sp>
      <p:sp>
        <p:nvSpPr>
          <p:cNvPr id="6" name="矩形 5"/>
          <p:cNvSpPr/>
          <p:nvPr/>
        </p:nvSpPr>
        <p:spPr>
          <a:xfrm>
            <a:off x="914601" y="1728607"/>
            <a:ext cx="10441160" cy="3816424"/>
          </a:xfrm>
          <a:prstGeom prst="rect">
            <a:avLst/>
          </a:prstGeom>
          <a:noFill/>
          <a:ln>
            <a:solidFill>
              <a:srgbClr val="0076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 name="矩形 1"/>
          <p:cNvSpPr/>
          <p:nvPr/>
        </p:nvSpPr>
        <p:spPr>
          <a:xfrm>
            <a:off x="2027486" y="3014296"/>
            <a:ext cx="5307863" cy="415498"/>
          </a:xfrm>
          <a:prstGeom prst="rect">
            <a:avLst/>
          </a:prstGeom>
        </p:spPr>
        <p:txBody>
          <a:bodyPr wrap="none">
            <a:spAutoFit/>
          </a:bodyPr>
          <a:lstStyle/>
          <a:p>
            <a:r>
              <a:rPr lang="zh-CN" altLang="en-US" b="1" dirty="0"/>
              <a:t>参与者：</a:t>
            </a:r>
            <a:r>
              <a:rPr lang="zh-CN" altLang="en-US" dirty="0"/>
              <a:t>也称为角色，它代表系统的用户。</a:t>
            </a:r>
          </a:p>
        </p:txBody>
      </p:sp>
      <p:sp>
        <p:nvSpPr>
          <p:cNvPr id="9" name="矩形 8"/>
          <p:cNvSpPr/>
          <p:nvPr/>
        </p:nvSpPr>
        <p:spPr>
          <a:xfrm>
            <a:off x="1983089" y="3491733"/>
            <a:ext cx="3155031" cy="415498"/>
          </a:xfrm>
          <a:prstGeom prst="rect">
            <a:avLst/>
          </a:prstGeom>
        </p:spPr>
        <p:txBody>
          <a:bodyPr wrap="none">
            <a:spAutoFit/>
          </a:bodyPr>
          <a:lstStyle/>
          <a:p>
            <a:r>
              <a:rPr lang="zh-CN" altLang="en-US" b="1" dirty="0"/>
              <a:t>系统边界：</a:t>
            </a:r>
            <a:r>
              <a:rPr lang="zh-CN" altLang="en-US" dirty="0"/>
              <a:t>系统的范围。</a:t>
            </a:r>
          </a:p>
        </p:txBody>
      </p:sp>
      <p:sp>
        <p:nvSpPr>
          <p:cNvPr id="10" name="矩形 9"/>
          <p:cNvSpPr/>
          <p:nvPr/>
        </p:nvSpPr>
        <p:spPr>
          <a:xfrm>
            <a:off x="2009722" y="3969170"/>
            <a:ext cx="3151825" cy="415498"/>
          </a:xfrm>
          <a:prstGeom prst="rect">
            <a:avLst/>
          </a:prstGeom>
        </p:spPr>
        <p:txBody>
          <a:bodyPr wrap="none">
            <a:spAutoFit/>
          </a:bodyPr>
          <a:lstStyle/>
          <a:p>
            <a:r>
              <a:rPr lang="zh-CN" altLang="en-US" b="1" dirty="0"/>
              <a:t>用例：</a:t>
            </a:r>
            <a:r>
              <a:rPr lang="zh-CN" altLang="en-US" dirty="0"/>
              <a:t>系统提供的服务。</a:t>
            </a:r>
          </a:p>
        </p:txBody>
      </p:sp>
      <p:sp>
        <p:nvSpPr>
          <p:cNvPr id="11" name="矩形 10"/>
          <p:cNvSpPr/>
          <p:nvPr/>
        </p:nvSpPr>
        <p:spPr>
          <a:xfrm>
            <a:off x="1981336" y="4439256"/>
            <a:ext cx="3975768" cy="415498"/>
          </a:xfrm>
          <a:prstGeom prst="rect">
            <a:avLst/>
          </a:prstGeom>
        </p:spPr>
        <p:txBody>
          <a:bodyPr wrap="none">
            <a:spAutoFit/>
          </a:bodyPr>
          <a:lstStyle/>
          <a:p>
            <a:r>
              <a:rPr lang="zh-CN" altLang="en-US" b="1" dirty="0"/>
              <a:t>关联：</a:t>
            </a:r>
            <a:r>
              <a:rPr lang="zh-CN" altLang="en-US" dirty="0"/>
              <a:t>参与者与用例间的关系。</a:t>
            </a:r>
          </a:p>
        </p:txBody>
      </p:sp>
    </p:spTree>
  </p:cSld>
  <p:clrMapOvr>
    <a:masterClrMapping/>
  </p:clrMapOvr>
  <p:transition spd="med" advTm="10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5000"/>
                                  </p:iterate>
                                  <p:childTnLst>
                                    <p:set>
                                      <p:cBhvr>
                                        <p:cTn id="24" dur="1" fill="hold">
                                          <p:stCondLst>
                                            <p:cond delay="0"/>
                                          </p:stCondLst>
                                        </p:cTn>
                                        <p:tgtEl>
                                          <p:spTgt spid="33"/>
                                        </p:tgtEl>
                                        <p:attrNameLst>
                                          <p:attrName>style.visibility</p:attrName>
                                        </p:attrNameLst>
                                      </p:cBhvr>
                                      <p:to>
                                        <p:strVal val="visible"/>
                                      </p:to>
                                    </p:set>
                                    <p:anim calcmode="lin" valueType="num">
                                      <p:cBhvr>
                                        <p:cTn id="25"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33"/>
                                        </p:tgtEl>
                                        <p:attrNameLst>
                                          <p:attrName>ppt_y</p:attrName>
                                        </p:attrNameLst>
                                      </p:cBhvr>
                                      <p:tavLst>
                                        <p:tav tm="0">
                                          <p:val>
                                            <p:strVal val="#ppt_y"/>
                                          </p:val>
                                        </p:tav>
                                        <p:tav tm="100000">
                                          <p:val>
                                            <p:strVal val="#ppt_y"/>
                                          </p:val>
                                        </p:tav>
                                      </p:tavLst>
                                    </p:anim>
                                    <p:anim calcmode="lin" valueType="num">
                                      <p:cBhvr>
                                        <p:cTn id="27"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33"/>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2"/>
                                        </p:tgtEl>
                                        <p:attrNameLst>
                                          <p:attrName>style.visibility</p:attrName>
                                        </p:attrNameLst>
                                      </p:cBhvr>
                                      <p:to>
                                        <p:strVal val="visible"/>
                                      </p:to>
                                    </p:set>
                                    <p:anim calcmode="lin" valueType="num">
                                      <p:cBhvr additive="base">
                                        <p:cTn id="34" dur="500" fill="hold"/>
                                        <p:tgtEl>
                                          <p:spTgt spid="2"/>
                                        </p:tgtEl>
                                        <p:attrNameLst>
                                          <p:attrName>ppt_x</p:attrName>
                                        </p:attrNameLst>
                                      </p:cBhvr>
                                      <p:tavLst>
                                        <p:tav tm="0">
                                          <p:val>
                                            <p:strVal val="#ppt_x"/>
                                          </p:val>
                                        </p:tav>
                                        <p:tav tm="100000">
                                          <p:val>
                                            <p:strVal val="#ppt_x"/>
                                          </p:val>
                                        </p:tav>
                                      </p:tavLst>
                                    </p:anim>
                                    <p:anim calcmode="lin" valueType="num">
                                      <p:cBhvr additive="base">
                                        <p:cTn id="35" dur="500" fill="hold"/>
                                        <p:tgtEl>
                                          <p:spTgt spid="2"/>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ppt_x"/>
                                          </p:val>
                                        </p:tav>
                                        <p:tav tm="100000">
                                          <p:val>
                                            <p:strVal val="#ppt_x"/>
                                          </p:val>
                                        </p:tav>
                                      </p:tavLst>
                                    </p:anim>
                                    <p:anim calcmode="lin" valueType="num">
                                      <p:cBhvr additive="base">
                                        <p:cTn id="39" dur="500" fill="hold"/>
                                        <p:tgtEl>
                                          <p:spTgt spid="9"/>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additive="base">
                                        <p:cTn id="42" dur="500" fill="hold"/>
                                        <p:tgtEl>
                                          <p:spTgt spid="10"/>
                                        </p:tgtEl>
                                        <p:attrNameLst>
                                          <p:attrName>ppt_x</p:attrName>
                                        </p:attrNameLst>
                                      </p:cBhvr>
                                      <p:tavLst>
                                        <p:tav tm="0">
                                          <p:val>
                                            <p:strVal val="#ppt_x"/>
                                          </p:val>
                                        </p:tav>
                                        <p:tav tm="100000">
                                          <p:val>
                                            <p:strVal val="#ppt_x"/>
                                          </p:val>
                                        </p:tav>
                                      </p:tavLst>
                                    </p:anim>
                                    <p:anim calcmode="lin" valueType="num">
                                      <p:cBhvr additive="base">
                                        <p:cTn id="43" dur="500" fill="hold"/>
                                        <p:tgtEl>
                                          <p:spTgt spid="10"/>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fill="hold"/>
                                        <p:tgtEl>
                                          <p:spTgt spid="11"/>
                                        </p:tgtEl>
                                        <p:attrNameLst>
                                          <p:attrName>ppt_x</p:attrName>
                                        </p:attrNameLst>
                                      </p:cBhvr>
                                      <p:tavLst>
                                        <p:tav tm="0">
                                          <p:val>
                                            <p:strVal val="#ppt_x"/>
                                          </p:val>
                                        </p:tav>
                                        <p:tav tm="100000">
                                          <p:val>
                                            <p:strVal val="#ppt_x"/>
                                          </p:val>
                                        </p:tav>
                                      </p:tavLst>
                                    </p:anim>
                                    <p:anim calcmode="lin" valueType="num">
                                      <p:cBhvr additive="base">
                                        <p:cTn id="4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P spid="5" grpId="0"/>
      <p:bldP spid="6" grpId="0" animBg="1"/>
      <p:bldP spid="2" grpId="0"/>
      <p:bldP spid="9" grpId="0"/>
      <p:bldP spid="10" grpId="0"/>
      <p:bldP spid="1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五边形 31"/>
          <p:cNvSpPr/>
          <p:nvPr/>
        </p:nvSpPr>
        <p:spPr>
          <a:xfrm rot="5400000">
            <a:off x="5595119" y="-955997"/>
            <a:ext cx="1080120" cy="3659014"/>
          </a:xfrm>
          <a:prstGeom prst="homePlate">
            <a:avLst>
              <a:gd name="adj" fmla="val 35603"/>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1001580" y="1888441"/>
            <a:ext cx="8568952" cy="415498"/>
          </a:xfrm>
          <a:prstGeom prst="rect">
            <a:avLst/>
          </a:prstGeom>
          <a:noFill/>
        </p:spPr>
        <p:txBody>
          <a:bodyPr wrap="square" rtlCol="0">
            <a:spAutoFit/>
          </a:bodyPr>
          <a:lstStyle/>
          <a:p>
            <a:pPr algn="just"/>
            <a:r>
              <a:rPr lang="en-US" altLang="zh-CN" dirty="0"/>
              <a:t>2.</a:t>
            </a:r>
            <a:r>
              <a:rPr lang="zh-CN" altLang="en-US" dirty="0"/>
              <a:t>对客户</a:t>
            </a:r>
            <a:r>
              <a:rPr lang="en-US" altLang="zh-CN" dirty="0"/>
              <a:t>/</a:t>
            </a:r>
            <a:r>
              <a:rPr lang="zh-CN" altLang="en-US" dirty="0"/>
              <a:t>服务器系统建模</a:t>
            </a:r>
            <a:endParaRPr lang="zh-CN" altLang="en-US" sz="2300" dirty="0">
              <a:latin typeface="方正正中黑简体" panose="02000000000000000000" pitchFamily="2" charset="-122"/>
              <a:ea typeface="方正正中黑简体" panose="02000000000000000000" pitchFamily="2" charset="-122"/>
            </a:endParaRPr>
          </a:p>
        </p:txBody>
      </p:sp>
      <p:sp>
        <p:nvSpPr>
          <p:cNvPr id="5" name="TextBox 4"/>
          <p:cNvSpPr txBox="1"/>
          <p:nvPr/>
        </p:nvSpPr>
        <p:spPr>
          <a:xfrm>
            <a:off x="5273407" y="325899"/>
            <a:ext cx="1723549" cy="1015663"/>
          </a:xfrm>
          <a:prstGeom prst="rect">
            <a:avLst/>
          </a:prstGeom>
          <a:noFill/>
        </p:spPr>
        <p:txBody>
          <a:bodyPr wrap="none" rtlCol="0">
            <a:spAutoFit/>
          </a:bodyPr>
          <a:lstStyle/>
          <a:p>
            <a:pPr algn="ctr"/>
            <a:r>
              <a:rPr lang="zh-CN" altLang="en-US" sz="6000" dirty="0">
                <a:solidFill>
                  <a:schemeClr val="bg1"/>
                </a:solidFill>
                <a:latin typeface="Adobe 黑体 Std R" pitchFamily="34" charset="-122"/>
                <a:ea typeface="Adobe 黑体 Std R" pitchFamily="34" charset="-122"/>
              </a:rPr>
              <a:t>建模</a:t>
            </a:r>
          </a:p>
        </p:txBody>
      </p:sp>
      <p:sp>
        <p:nvSpPr>
          <p:cNvPr id="6" name="矩形 5"/>
          <p:cNvSpPr/>
          <p:nvPr/>
        </p:nvSpPr>
        <p:spPr>
          <a:xfrm>
            <a:off x="914601" y="1728607"/>
            <a:ext cx="10441160" cy="3816424"/>
          </a:xfrm>
          <a:prstGeom prst="rect">
            <a:avLst/>
          </a:prstGeom>
          <a:noFill/>
          <a:ln>
            <a:solidFill>
              <a:srgbClr val="0076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2" name="图片 1"/>
          <p:cNvPicPr>
            <a:picLocks noChangeAspect="1"/>
          </p:cNvPicPr>
          <p:nvPr/>
        </p:nvPicPr>
        <p:blipFill>
          <a:blip r:embed="rId3"/>
          <a:stretch>
            <a:fillRect/>
          </a:stretch>
        </p:blipFill>
        <p:spPr>
          <a:xfrm>
            <a:off x="5148535" y="1837796"/>
            <a:ext cx="5632301" cy="3598046"/>
          </a:xfrm>
          <a:prstGeom prst="rect">
            <a:avLst/>
          </a:prstGeom>
        </p:spPr>
      </p:pic>
    </p:spTree>
    <p:extLst>
      <p:ext uri="{BB962C8B-B14F-4D97-AF65-F5344CB8AC3E}">
        <p14:creationId xmlns:p14="http://schemas.microsoft.com/office/powerpoint/2010/main" val="3658195306"/>
      </p:ext>
    </p:extLst>
  </p:cSld>
  <p:clrMapOvr>
    <a:masterClrMapping/>
  </p:clrMapOvr>
  <p:transition spd="med" advTm="10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5000"/>
                                  </p:iterate>
                                  <p:childTnLst>
                                    <p:set>
                                      <p:cBhvr>
                                        <p:cTn id="24" dur="1" fill="hold">
                                          <p:stCondLst>
                                            <p:cond delay="0"/>
                                          </p:stCondLst>
                                        </p:cTn>
                                        <p:tgtEl>
                                          <p:spTgt spid="33"/>
                                        </p:tgtEl>
                                        <p:attrNameLst>
                                          <p:attrName>style.visibility</p:attrName>
                                        </p:attrNameLst>
                                      </p:cBhvr>
                                      <p:to>
                                        <p:strVal val="visible"/>
                                      </p:to>
                                    </p:set>
                                    <p:anim calcmode="lin" valueType="num">
                                      <p:cBhvr>
                                        <p:cTn id="25"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33"/>
                                        </p:tgtEl>
                                        <p:attrNameLst>
                                          <p:attrName>ppt_y</p:attrName>
                                        </p:attrNameLst>
                                      </p:cBhvr>
                                      <p:tavLst>
                                        <p:tav tm="0">
                                          <p:val>
                                            <p:strVal val="#ppt_y"/>
                                          </p:val>
                                        </p:tav>
                                        <p:tav tm="100000">
                                          <p:val>
                                            <p:strVal val="#ppt_y"/>
                                          </p:val>
                                        </p:tav>
                                      </p:tavLst>
                                    </p:anim>
                                    <p:anim calcmode="lin" valueType="num">
                                      <p:cBhvr>
                                        <p:cTn id="27"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P spid="5" grpId="0"/>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五边形 31"/>
          <p:cNvSpPr/>
          <p:nvPr/>
        </p:nvSpPr>
        <p:spPr>
          <a:xfrm rot="5400000">
            <a:off x="5595119" y="-955997"/>
            <a:ext cx="1080120" cy="3659014"/>
          </a:xfrm>
          <a:prstGeom prst="homePlate">
            <a:avLst>
              <a:gd name="adj" fmla="val 35603"/>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1001580" y="1888441"/>
            <a:ext cx="8568952" cy="415498"/>
          </a:xfrm>
          <a:prstGeom prst="rect">
            <a:avLst/>
          </a:prstGeom>
          <a:noFill/>
        </p:spPr>
        <p:txBody>
          <a:bodyPr wrap="square" rtlCol="0">
            <a:spAutoFit/>
          </a:bodyPr>
          <a:lstStyle/>
          <a:p>
            <a:pPr algn="just"/>
            <a:r>
              <a:rPr lang="en-US" altLang="zh-CN" dirty="0"/>
              <a:t>3.</a:t>
            </a:r>
            <a:r>
              <a:rPr lang="zh-CN" altLang="en-US" dirty="0"/>
              <a:t>对全分布式系统建模</a:t>
            </a:r>
            <a:endParaRPr lang="zh-CN" altLang="en-US" sz="2300" dirty="0">
              <a:latin typeface="方正正中黑简体" panose="02000000000000000000" pitchFamily="2" charset="-122"/>
              <a:ea typeface="方正正中黑简体" panose="02000000000000000000" pitchFamily="2" charset="-122"/>
            </a:endParaRPr>
          </a:p>
        </p:txBody>
      </p:sp>
      <p:sp>
        <p:nvSpPr>
          <p:cNvPr id="5" name="TextBox 4"/>
          <p:cNvSpPr txBox="1"/>
          <p:nvPr/>
        </p:nvSpPr>
        <p:spPr>
          <a:xfrm>
            <a:off x="5273407" y="325899"/>
            <a:ext cx="1723549" cy="1015663"/>
          </a:xfrm>
          <a:prstGeom prst="rect">
            <a:avLst/>
          </a:prstGeom>
          <a:noFill/>
        </p:spPr>
        <p:txBody>
          <a:bodyPr wrap="none" rtlCol="0">
            <a:spAutoFit/>
          </a:bodyPr>
          <a:lstStyle/>
          <a:p>
            <a:pPr algn="ctr"/>
            <a:r>
              <a:rPr lang="zh-CN" altLang="en-US" sz="6000" dirty="0">
                <a:solidFill>
                  <a:schemeClr val="bg1"/>
                </a:solidFill>
                <a:latin typeface="Adobe 黑体 Std R" pitchFamily="34" charset="-122"/>
                <a:ea typeface="Adobe 黑体 Std R" pitchFamily="34" charset="-122"/>
              </a:rPr>
              <a:t>建模</a:t>
            </a:r>
          </a:p>
        </p:txBody>
      </p:sp>
      <p:sp>
        <p:nvSpPr>
          <p:cNvPr id="6" name="矩形 5"/>
          <p:cNvSpPr/>
          <p:nvPr/>
        </p:nvSpPr>
        <p:spPr>
          <a:xfrm>
            <a:off x="914601" y="1728607"/>
            <a:ext cx="10441160" cy="3816424"/>
          </a:xfrm>
          <a:prstGeom prst="rect">
            <a:avLst/>
          </a:prstGeom>
          <a:noFill/>
          <a:ln>
            <a:solidFill>
              <a:srgbClr val="0076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7" name="TextBox 32"/>
          <p:cNvSpPr txBox="1"/>
          <p:nvPr/>
        </p:nvSpPr>
        <p:spPr>
          <a:xfrm>
            <a:off x="1850703" y="2799949"/>
            <a:ext cx="8568952" cy="415498"/>
          </a:xfrm>
          <a:prstGeom prst="rect">
            <a:avLst/>
          </a:prstGeom>
          <a:noFill/>
        </p:spPr>
        <p:txBody>
          <a:bodyPr wrap="square" rtlCol="0">
            <a:spAutoFit/>
          </a:bodyPr>
          <a:lstStyle/>
          <a:p>
            <a:pPr algn="just"/>
            <a:r>
              <a:rPr lang="zh-CN" altLang="en-US" dirty="0"/>
              <a:t>广泛意义上的分布式系统通常是由多级服务器构成。</a:t>
            </a:r>
            <a:endParaRPr lang="zh-CN" altLang="en-US" sz="2300" dirty="0">
              <a:latin typeface="方正正中黑简体" panose="02000000000000000000" pitchFamily="2" charset="-122"/>
              <a:ea typeface="方正正中黑简体" panose="02000000000000000000" pitchFamily="2" charset="-122"/>
            </a:endParaRPr>
          </a:p>
        </p:txBody>
      </p:sp>
    </p:spTree>
    <p:extLst>
      <p:ext uri="{BB962C8B-B14F-4D97-AF65-F5344CB8AC3E}">
        <p14:creationId xmlns:p14="http://schemas.microsoft.com/office/powerpoint/2010/main" val="2972383763"/>
      </p:ext>
    </p:extLst>
  </p:cSld>
  <p:clrMapOvr>
    <a:masterClrMapping/>
  </p:clrMapOvr>
  <p:transition spd="med" advTm="10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5000"/>
                                  </p:iterate>
                                  <p:childTnLst>
                                    <p:set>
                                      <p:cBhvr>
                                        <p:cTn id="24" dur="1" fill="hold">
                                          <p:stCondLst>
                                            <p:cond delay="0"/>
                                          </p:stCondLst>
                                        </p:cTn>
                                        <p:tgtEl>
                                          <p:spTgt spid="33"/>
                                        </p:tgtEl>
                                        <p:attrNameLst>
                                          <p:attrName>style.visibility</p:attrName>
                                        </p:attrNameLst>
                                      </p:cBhvr>
                                      <p:to>
                                        <p:strVal val="visible"/>
                                      </p:to>
                                    </p:set>
                                    <p:anim calcmode="lin" valueType="num">
                                      <p:cBhvr>
                                        <p:cTn id="25"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33"/>
                                        </p:tgtEl>
                                        <p:attrNameLst>
                                          <p:attrName>ppt_y</p:attrName>
                                        </p:attrNameLst>
                                      </p:cBhvr>
                                      <p:tavLst>
                                        <p:tav tm="0">
                                          <p:val>
                                            <p:strVal val="#ppt_y"/>
                                          </p:val>
                                        </p:tav>
                                        <p:tav tm="100000">
                                          <p:val>
                                            <p:strVal val="#ppt_y"/>
                                          </p:val>
                                        </p:tav>
                                      </p:tavLst>
                                    </p:anim>
                                    <p:anim calcmode="lin" valueType="num">
                                      <p:cBhvr>
                                        <p:cTn id="27"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33"/>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iterate type="lt">
                                    <p:tmPct val="5000"/>
                                  </p:iterate>
                                  <p:childTnLst>
                                    <p:set>
                                      <p:cBhvr>
                                        <p:cTn id="33" dur="1" fill="hold">
                                          <p:stCondLst>
                                            <p:cond delay="0"/>
                                          </p:stCondLst>
                                        </p:cTn>
                                        <p:tgtEl>
                                          <p:spTgt spid="7"/>
                                        </p:tgtEl>
                                        <p:attrNameLst>
                                          <p:attrName>style.visibility</p:attrName>
                                        </p:attrNameLst>
                                      </p:cBhvr>
                                      <p:to>
                                        <p:strVal val="visible"/>
                                      </p:to>
                                    </p:set>
                                    <p:anim calcmode="lin" valueType="num">
                                      <p:cBhvr>
                                        <p:cTn id="34"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7"/>
                                        </p:tgtEl>
                                        <p:attrNameLst>
                                          <p:attrName>ppt_y</p:attrName>
                                        </p:attrNameLst>
                                      </p:cBhvr>
                                      <p:tavLst>
                                        <p:tav tm="0">
                                          <p:val>
                                            <p:strVal val="#ppt_y"/>
                                          </p:val>
                                        </p:tav>
                                        <p:tav tm="100000">
                                          <p:val>
                                            <p:strVal val="#ppt_y"/>
                                          </p:val>
                                        </p:tav>
                                      </p:tavLst>
                                    </p:anim>
                                    <p:anim calcmode="lin" valueType="num">
                                      <p:cBhvr>
                                        <p:cTn id="36"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P spid="5" grpId="0"/>
      <p:bldP spid="6" grpId="0" animBg="1"/>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五边形 31"/>
          <p:cNvSpPr/>
          <p:nvPr/>
        </p:nvSpPr>
        <p:spPr>
          <a:xfrm rot="5400000">
            <a:off x="5595119" y="-955997"/>
            <a:ext cx="1080120" cy="3659014"/>
          </a:xfrm>
          <a:prstGeom prst="homePlate">
            <a:avLst>
              <a:gd name="adj" fmla="val 35603"/>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1001580" y="1888441"/>
            <a:ext cx="8568952" cy="415498"/>
          </a:xfrm>
          <a:prstGeom prst="rect">
            <a:avLst/>
          </a:prstGeom>
          <a:noFill/>
        </p:spPr>
        <p:txBody>
          <a:bodyPr wrap="square" rtlCol="0">
            <a:spAutoFit/>
          </a:bodyPr>
          <a:lstStyle/>
          <a:p>
            <a:pPr algn="just"/>
            <a:r>
              <a:rPr lang="zh-CN" altLang="en-US" dirty="0"/>
              <a:t>绘制系统部署图，可以参照以下步骤进行。</a:t>
            </a:r>
            <a:endParaRPr lang="zh-CN" altLang="en-US" sz="2300" dirty="0">
              <a:latin typeface="方正正中黑简体" panose="02000000000000000000" pitchFamily="2" charset="-122"/>
              <a:ea typeface="方正正中黑简体" panose="02000000000000000000" pitchFamily="2" charset="-122"/>
            </a:endParaRPr>
          </a:p>
        </p:txBody>
      </p:sp>
      <p:sp>
        <p:nvSpPr>
          <p:cNvPr id="5" name="TextBox 4"/>
          <p:cNvSpPr txBox="1"/>
          <p:nvPr/>
        </p:nvSpPr>
        <p:spPr>
          <a:xfrm>
            <a:off x="5273408" y="325899"/>
            <a:ext cx="1723549" cy="1015663"/>
          </a:xfrm>
          <a:prstGeom prst="rect">
            <a:avLst/>
          </a:prstGeom>
          <a:noFill/>
        </p:spPr>
        <p:txBody>
          <a:bodyPr wrap="none" rtlCol="0">
            <a:spAutoFit/>
          </a:bodyPr>
          <a:lstStyle/>
          <a:p>
            <a:pPr algn="ctr"/>
            <a:r>
              <a:rPr lang="zh-CN" altLang="en-US" sz="6000" dirty="0">
                <a:solidFill>
                  <a:schemeClr val="bg1"/>
                </a:solidFill>
                <a:latin typeface="Adobe 黑体 Std R" pitchFamily="34" charset="-122"/>
                <a:ea typeface="Adobe 黑体 Std R" pitchFamily="34" charset="-122"/>
              </a:rPr>
              <a:t>步骤</a:t>
            </a:r>
          </a:p>
        </p:txBody>
      </p:sp>
      <p:sp>
        <p:nvSpPr>
          <p:cNvPr id="6" name="矩形 5"/>
          <p:cNvSpPr/>
          <p:nvPr/>
        </p:nvSpPr>
        <p:spPr>
          <a:xfrm>
            <a:off x="914601" y="1728607"/>
            <a:ext cx="10441160" cy="3816424"/>
          </a:xfrm>
          <a:prstGeom prst="rect">
            <a:avLst/>
          </a:prstGeom>
          <a:noFill/>
          <a:ln>
            <a:solidFill>
              <a:srgbClr val="0076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7" name="TextBox 32"/>
          <p:cNvSpPr txBox="1"/>
          <p:nvPr/>
        </p:nvSpPr>
        <p:spPr>
          <a:xfrm>
            <a:off x="1850703" y="2799949"/>
            <a:ext cx="8568952" cy="1815882"/>
          </a:xfrm>
          <a:prstGeom prst="rect">
            <a:avLst/>
          </a:prstGeom>
          <a:noFill/>
        </p:spPr>
        <p:txBody>
          <a:bodyPr wrap="square" rtlCol="0">
            <a:spAutoFit/>
          </a:bodyPr>
          <a:lstStyle/>
          <a:p>
            <a:pPr algn="just"/>
            <a:r>
              <a:rPr lang="en-US" altLang="zh-CN" sz="2000" dirty="0">
                <a:latin typeface="方正正中黑简体" panose="02000000000000000000" pitchFamily="2" charset="-122"/>
                <a:ea typeface="方正正中黑简体" panose="02000000000000000000" pitchFamily="2" charset="-122"/>
              </a:rPr>
              <a:t>1.</a:t>
            </a:r>
            <a:r>
              <a:rPr lang="zh-CN" altLang="en-US" sz="2000" dirty="0">
                <a:latin typeface="方正正中黑简体" panose="02000000000000000000" pitchFamily="2" charset="-122"/>
                <a:ea typeface="方正正中黑简体" panose="02000000000000000000" pitchFamily="2" charset="-122"/>
              </a:rPr>
              <a:t>对系统中的结点建模；</a:t>
            </a:r>
            <a:endParaRPr lang="en-US" altLang="zh-CN" sz="2000" dirty="0">
              <a:latin typeface="方正正中黑简体" panose="02000000000000000000" pitchFamily="2" charset="-122"/>
              <a:ea typeface="方正正中黑简体" panose="02000000000000000000" pitchFamily="2" charset="-122"/>
            </a:endParaRPr>
          </a:p>
          <a:p>
            <a:pPr algn="just"/>
            <a:r>
              <a:rPr lang="en-US" altLang="zh-CN" sz="2300" dirty="0">
                <a:latin typeface="方正正中黑简体" panose="02000000000000000000" pitchFamily="2" charset="-122"/>
                <a:ea typeface="方正正中黑简体" panose="02000000000000000000" pitchFamily="2" charset="-122"/>
              </a:rPr>
              <a:t>2.</a:t>
            </a:r>
            <a:r>
              <a:rPr lang="zh-CN" altLang="en-US" sz="2300" dirty="0">
                <a:latin typeface="方正正中黑简体" panose="02000000000000000000" pitchFamily="2" charset="-122"/>
                <a:ea typeface="方正正中黑简体" panose="02000000000000000000" pitchFamily="2" charset="-122"/>
              </a:rPr>
              <a:t>对结点间的关系建模；</a:t>
            </a:r>
            <a:endParaRPr lang="en-US" altLang="zh-CN" sz="2300" dirty="0">
              <a:latin typeface="方正正中黑简体" panose="02000000000000000000" pitchFamily="2" charset="-122"/>
              <a:ea typeface="方正正中黑简体" panose="02000000000000000000" pitchFamily="2" charset="-122"/>
            </a:endParaRPr>
          </a:p>
          <a:p>
            <a:pPr algn="just"/>
            <a:r>
              <a:rPr lang="en-US" altLang="zh-CN" sz="2300" dirty="0">
                <a:latin typeface="方正正中黑简体" panose="02000000000000000000" pitchFamily="2" charset="-122"/>
                <a:ea typeface="方正正中黑简体" panose="02000000000000000000" pitchFamily="2" charset="-122"/>
              </a:rPr>
              <a:t>3</a:t>
            </a:r>
            <a:r>
              <a:rPr lang="zh-CN" altLang="en-US" sz="2300" dirty="0">
                <a:latin typeface="方正正中黑简体" panose="02000000000000000000" pitchFamily="2" charset="-122"/>
                <a:ea typeface="方正正中黑简体" panose="02000000000000000000" pitchFamily="2" charset="-122"/>
              </a:rPr>
              <a:t>对结点中的组件建模；</a:t>
            </a:r>
            <a:endParaRPr lang="en-US" altLang="zh-CN" sz="2300" dirty="0">
              <a:latin typeface="方正正中黑简体" panose="02000000000000000000" pitchFamily="2" charset="-122"/>
              <a:ea typeface="方正正中黑简体" panose="02000000000000000000" pitchFamily="2" charset="-122"/>
            </a:endParaRPr>
          </a:p>
          <a:p>
            <a:pPr algn="just"/>
            <a:r>
              <a:rPr lang="en-US" altLang="zh-CN" sz="2300" dirty="0">
                <a:latin typeface="方正正中黑简体" panose="02000000000000000000" pitchFamily="2" charset="-122"/>
                <a:ea typeface="方正正中黑简体" panose="02000000000000000000" pitchFamily="2" charset="-122"/>
              </a:rPr>
              <a:t>4.</a:t>
            </a:r>
            <a:r>
              <a:rPr lang="zh-CN" altLang="en-US" sz="2300" dirty="0">
                <a:latin typeface="方正正中黑简体" panose="02000000000000000000" pitchFamily="2" charset="-122"/>
                <a:ea typeface="方正正中黑简体" panose="02000000000000000000" pitchFamily="2" charset="-122"/>
              </a:rPr>
              <a:t>对组件间的关系建模；</a:t>
            </a:r>
            <a:endParaRPr lang="en-US" altLang="zh-CN" sz="2300" dirty="0">
              <a:latin typeface="方正正中黑简体" panose="02000000000000000000" pitchFamily="2" charset="-122"/>
              <a:ea typeface="方正正中黑简体" panose="02000000000000000000" pitchFamily="2" charset="-122"/>
            </a:endParaRPr>
          </a:p>
          <a:p>
            <a:pPr algn="just"/>
            <a:r>
              <a:rPr lang="en-US" altLang="zh-CN" sz="2300" dirty="0">
                <a:latin typeface="方正正中黑简体" panose="02000000000000000000" pitchFamily="2" charset="-122"/>
                <a:ea typeface="方正正中黑简体" panose="02000000000000000000" pitchFamily="2" charset="-122"/>
              </a:rPr>
              <a:t>5.</a:t>
            </a:r>
            <a:r>
              <a:rPr lang="zh-CN" altLang="en-US" sz="2300" dirty="0">
                <a:latin typeface="方正正中黑简体" panose="02000000000000000000" pitchFamily="2" charset="-122"/>
                <a:ea typeface="方正正中黑简体" panose="02000000000000000000" pitchFamily="2" charset="-122"/>
              </a:rPr>
              <a:t>对建模的结果进行精华和细化。</a:t>
            </a:r>
          </a:p>
        </p:txBody>
      </p:sp>
    </p:spTree>
    <p:extLst>
      <p:ext uri="{BB962C8B-B14F-4D97-AF65-F5344CB8AC3E}">
        <p14:creationId xmlns:p14="http://schemas.microsoft.com/office/powerpoint/2010/main" val="1234854901"/>
      </p:ext>
    </p:extLst>
  </p:cSld>
  <p:clrMapOvr>
    <a:masterClrMapping/>
  </p:clrMapOvr>
  <p:transition spd="med" advTm="10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5000"/>
                                  </p:iterate>
                                  <p:childTnLst>
                                    <p:set>
                                      <p:cBhvr>
                                        <p:cTn id="24" dur="1" fill="hold">
                                          <p:stCondLst>
                                            <p:cond delay="0"/>
                                          </p:stCondLst>
                                        </p:cTn>
                                        <p:tgtEl>
                                          <p:spTgt spid="33"/>
                                        </p:tgtEl>
                                        <p:attrNameLst>
                                          <p:attrName>style.visibility</p:attrName>
                                        </p:attrNameLst>
                                      </p:cBhvr>
                                      <p:to>
                                        <p:strVal val="visible"/>
                                      </p:to>
                                    </p:set>
                                    <p:anim calcmode="lin" valueType="num">
                                      <p:cBhvr>
                                        <p:cTn id="25"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33"/>
                                        </p:tgtEl>
                                        <p:attrNameLst>
                                          <p:attrName>ppt_y</p:attrName>
                                        </p:attrNameLst>
                                      </p:cBhvr>
                                      <p:tavLst>
                                        <p:tav tm="0">
                                          <p:val>
                                            <p:strVal val="#ppt_y"/>
                                          </p:val>
                                        </p:tav>
                                        <p:tav tm="100000">
                                          <p:val>
                                            <p:strVal val="#ppt_y"/>
                                          </p:val>
                                        </p:tav>
                                      </p:tavLst>
                                    </p:anim>
                                    <p:anim calcmode="lin" valueType="num">
                                      <p:cBhvr>
                                        <p:cTn id="27"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33"/>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iterate type="lt">
                                    <p:tmPct val="5000"/>
                                  </p:iterate>
                                  <p:childTnLst>
                                    <p:set>
                                      <p:cBhvr>
                                        <p:cTn id="33" dur="1" fill="hold">
                                          <p:stCondLst>
                                            <p:cond delay="0"/>
                                          </p:stCondLst>
                                        </p:cTn>
                                        <p:tgtEl>
                                          <p:spTgt spid="7"/>
                                        </p:tgtEl>
                                        <p:attrNameLst>
                                          <p:attrName>style.visibility</p:attrName>
                                        </p:attrNameLst>
                                      </p:cBhvr>
                                      <p:to>
                                        <p:strVal val="visible"/>
                                      </p:to>
                                    </p:set>
                                    <p:anim calcmode="lin" valueType="num">
                                      <p:cBhvr>
                                        <p:cTn id="34"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7"/>
                                        </p:tgtEl>
                                        <p:attrNameLst>
                                          <p:attrName>ppt_y</p:attrName>
                                        </p:attrNameLst>
                                      </p:cBhvr>
                                      <p:tavLst>
                                        <p:tav tm="0">
                                          <p:val>
                                            <p:strVal val="#ppt_y"/>
                                          </p:val>
                                        </p:tav>
                                        <p:tav tm="100000">
                                          <p:val>
                                            <p:strVal val="#ppt_y"/>
                                          </p:val>
                                        </p:tav>
                                      </p:tavLst>
                                    </p:anim>
                                    <p:anim calcmode="lin" valueType="num">
                                      <p:cBhvr>
                                        <p:cTn id="36"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P spid="5" grpId="0"/>
      <p:bldP spid="6" grpId="0" animBg="1"/>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五边形 31"/>
          <p:cNvSpPr/>
          <p:nvPr/>
        </p:nvSpPr>
        <p:spPr>
          <a:xfrm rot="5400000">
            <a:off x="5595119" y="-955997"/>
            <a:ext cx="1080120" cy="3659014"/>
          </a:xfrm>
          <a:prstGeom prst="homePlate">
            <a:avLst>
              <a:gd name="adj" fmla="val 35603"/>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4503970" y="325899"/>
            <a:ext cx="3262432" cy="1015663"/>
          </a:xfrm>
          <a:prstGeom prst="rect">
            <a:avLst/>
          </a:prstGeom>
          <a:noFill/>
        </p:spPr>
        <p:txBody>
          <a:bodyPr wrap="none" rtlCol="0">
            <a:spAutoFit/>
          </a:bodyPr>
          <a:lstStyle/>
          <a:p>
            <a:pPr algn="ctr"/>
            <a:r>
              <a:rPr lang="zh-CN" altLang="en-US" sz="6000" dirty="0">
                <a:solidFill>
                  <a:schemeClr val="bg1"/>
                </a:solidFill>
                <a:latin typeface="Adobe 黑体 Std R" pitchFamily="34" charset="-122"/>
                <a:ea typeface="Adobe 黑体 Std R" pitchFamily="34" charset="-122"/>
              </a:rPr>
              <a:t>应用实例</a:t>
            </a:r>
          </a:p>
        </p:txBody>
      </p:sp>
      <p:sp>
        <p:nvSpPr>
          <p:cNvPr id="6" name="矩形 5"/>
          <p:cNvSpPr/>
          <p:nvPr/>
        </p:nvSpPr>
        <p:spPr>
          <a:xfrm>
            <a:off x="914601" y="1728607"/>
            <a:ext cx="10441160" cy="3816424"/>
          </a:xfrm>
          <a:prstGeom prst="rect">
            <a:avLst/>
          </a:prstGeom>
          <a:noFill/>
          <a:ln>
            <a:solidFill>
              <a:srgbClr val="0076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7" name="TextBox 32"/>
          <p:cNvSpPr txBox="1"/>
          <p:nvPr/>
        </p:nvSpPr>
        <p:spPr>
          <a:xfrm>
            <a:off x="1850703" y="2799949"/>
            <a:ext cx="8568952" cy="707886"/>
          </a:xfrm>
          <a:prstGeom prst="rect">
            <a:avLst/>
          </a:prstGeom>
          <a:noFill/>
        </p:spPr>
        <p:txBody>
          <a:bodyPr wrap="square" rtlCol="0">
            <a:spAutoFit/>
          </a:bodyPr>
          <a:lstStyle/>
          <a:p>
            <a:pPr algn="just"/>
            <a:r>
              <a:rPr lang="en-US" altLang="zh-CN" sz="2000" dirty="0">
                <a:latin typeface="方正正中黑简体" panose="02000000000000000000" pitchFamily="2" charset="-122"/>
                <a:ea typeface="方正正中黑简体" panose="02000000000000000000" pitchFamily="2" charset="-122"/>
              </a:rPr>
              <a:t>1.</a:t>
            </a:r>
            <a:r>
              <a:rPr lang="zh-CN" altLang="en-US" sz="2000" dirty="0">
                <a:latin typeface="方正正中黑简体" panose="02000000000000000000" pitchFamily="2" charset="-122"/>
                <a:ea typeface="方正正中黑简体" panose="02000000000000000000" pitchFamily="2" charset="-122"/>
              </a:rPr>
              <a:t>实力层部署图；</a:t>
            </a:r>
            <a:endParaRPr lang="en-US" altLang="zh-CN" sz="2000" dirty="0">
              <a:latin typeface="方正正中黑简体" panose="02000000000000000000" pitchFamily="2" charset="-122"/>
              <a:ea typeface="方正正中黑简体" panose="02000000000000000000" pitchFamily="2" charset="-122"/>
            </a:endParaRPr>
          </a:p>
          <a:p>
            <a:pPr algn="just"/>
            <a:r>
              <a:rPr lang="en-US" altLang="zh-CN" sz="2000" dirty="0">
                <a:latin typeface="方正正中黑简体" panose="02000000000000000000" pitchFamily="2" charset="-122"/>
                <a:ea typeface="方正正中黑简体" panose="02000000000000000000" pitchFamily="2" charset="-122"/>
              </a:rPr>
              <a:t>2.</a:t>
            </a:r>
            <a:r>
              <a:rPr lang="zh-CN" altLang="en-US" sz="2000" dirty="0">
                <a:latin typeface="方正正中黑简体" panose="02000000000000000000" pitchFamily="2" charset="-122"/>
                <a:ea typeface="方正正中黑简体" panose="02000000000000000000" pitchFamily="2" charset="-122"/>
              </a:rPr>
              <a:t>描述层部署图。</a:t>
            </a:r>
            <a:endParaRPr lang="zh-CN" altLang="en-US" sz="2300" dirty="0">
              <a:latin typeface="方正正中黑简体" panose="02000000000000000000" pitchFamily="2" charset="-122"/>
              <a:ea typeface="方正正中黑简体" panose="02000000000000000000" pitchFamily="2" charset="-122"/>
            </a:endParaRPr>
          </a:p>
        </p:txBody>
      </p:sp>
    </p:spTree>
    <p:extLst>
      <p:ext uri="{BB962C8B-B14F-4D97-AF65-F5344CB8AC3E}">
        <p14:creationId xmlns:p14="http://schemas.microsoft.com/office/powerpoint/2010/main" val="1409056233"/>
      </p:ext>
    </p:extLst>
  </p:cSld>
  <p:clrMapOvr>
    <a:masterClrMapping/>
  </p:clrMapOvr>
  <p:transition spd="med" advTm="10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5000"/>
                                  </p:iterate>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7"/>
                                        </p:tgtEl>
                                        <p:attrNameLst>
                                          <p:attrName>ppt_y</p:attrName>
                                        </p:attrNameLst>
                                      </p:cBhvr>
                                      <p:tavLst>
                                        <p:tav tm="0">
                                          <p:val>
                                            <p:strVal val="#ppt_y"/>
                                          </p:val>
                                        </p:tav>
                                        <p:tav tm="100000">
                                          <p:val>
                                            <p:strVal val="#ppt_y"/>
                                          </p:val>
                                        </p:tav>
                                      </p:tavLst>
                                    </p:anim>
                                    <p:anim calcmode="lin" valueType="num">
                                      <p:cBhvr>
                                        <p:cTn id="27"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 grpId="0"/>
      <p:bldP spid="6" grpId="0" animBg="1"/>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2"/>
          <p:cNvSpPr/>
          <p:nvPr/>
        </p:nvSpPr>
        <p:spPr bwMode="auto">
          <a:xfrm>
            <a:off x="2103438" y="1721991"/>
            <a:ext cx="3246437" cy="739775"/>
          </a:xfrm>
          <a:custGeom>
            <a:avLst/>
            <a:gdLst>
              <a:gd name="T0" fmla="*/ 0 w 4673"/>
              <a:gd name="T1" fmla="*/ 739775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 name="Freeform 42"/>
          <p:cNvSpPr/>
          <p:nvPr/>
        </p:nvSpPr>
        <p:spPr bwMode="auto">
          <a:xfrm flipH="1">
            <a:off x="6454775" y="1721991"/>
            <a:ext cx="3246438" cy="739775"/>
          </a:xfrm>
          <a:custGeom>
            <a:avLst/>
            <a:gdLst>
              <a:gd name="T0" fmla="*/ 0 w 4673"/>
              <a:gd name="T1" fmla="*/ 739775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 name="Freeform 42"/>
          <p:cNvSpPr/>
          <p:nvPr/>
        </p:nvSpPr>
        <p:spPr bwMode="auto">
          <a:xfrm flipV="1">
            <a:off x="2103438" y="5054154"/>
            <a:ext cx="3246437" cy="738187"/>
          </a:xfrm>
          <a:custGeom>
            <a:avLst/>
            <a:gdLst>
              <a:gd name="T0" fmla="*/ 0 w 4673"/>
              <a:gd name="T1" fmla="*/ 738187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Freeform 42"/>
          <p:cNvSpPr/>
          <p:nvPr/>
        </p:nvSpPr>
        <p:spPr bwMode="auto">
          <a:xfrm flipH="1" flipV="1">
            <a:off x="6454775" y="5054154"/>
            <a:ext cx="3246438" cy="738187"/>
          </a:xfrm>
          <a:custGeom>
            <a:avLst/>
            <a:gdLst>
              <a:gd name="T0" fmla="*/ 0 w 4673"/>
              <a:gd name="T1" fmla="*/ 738187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1" name="组合 34"/>
          <p:cNvGrpSpPr/>
          <p:nvPr/>
        </p:nvGrpSpPr>
        <p:grpSpPr bwMode="auto">
          <a:xfrm>
            <a:off x="735891" y="1266379"/>
            <a:ext cx="1154113" cy="1155700"/>
            <a:chOff x="0" y="0"/>
            <a:chExt cx="1154113" cy="1155699"/>
          </a:xfrm>
          <a:solidFill>
            <a:schemeClr val="bg1">
              <a:lumMod val="65000"/>
            </a:schemeClr>
          </a:solidFill>
        </p:grpSpPr>
        <p:sp>
          <p:nvSpPr>
            <p:cNvPr id="12" name="Oval 30"/>
            <p:cNvSpPr>
              <a:spLocks noChangeArrowheads="1"/>
            </p:cNvSpPr>
            <p:nvPr/>
          </p:nvSpPr>
          <p:spPr bwMode="auto">
            <a:xfrm>
              <a:off x="0" y="0"/>
              <a:ext cx="1154113" cy="115569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3" name="Freeform 34"/>
            <p:cNvSpPr>
              <a:spLocks noEditPoints="1"/>
            </p:cNvSpPr>
            <p:nvPr/>
          </p:nvSpPr>
          <p:spPr bwMode="auto">
            <a:xfrm>
              <a:off x="266700" y="128587"/>
              <a:ext cx="638175" cy="868362"/>
            </a:xfrm>
            <a:custGeom>
              <a:avLst/>
              <a:gdLst>
                <a:gd name="T0" fmla="*/ 128715 w 709"/>
                <a:gd name="T1" fmla="*/ 322149 h 965"/>
                <a:gd name="T2" fmla="*/ 196223 w 709"/>
                <a:gd name="T3" fmla="*/ 480524 h 965"/>
                <a:gd name="T4" fmla="*/ 251130 w 709"/>
                <a:gd name="T5" fmla="*/ 607403 h 965"/>
                <a:gd name="T6" fmla="*/ 374444 w 709"/>
                <a:gd name="T7" fmla="*/ 611003 h 965"/>
                <a:gd name="T8" fmla="*/ 401447 w 709"/>
                <a:gd name="T9" fmla="*/ 560611 h 965"/>
                <a:gd name="T10" fmla="*/ 469855 w 709"/>
                <a:gd name="T11" fmla="*/ 432831 h 965"/>
                <a:gd name="T12" fmla="*/ 319538 w 709"/>
                <a:gd name="T13" fmla="*/ 132279 h 965"/>
                <a:gd name="T14" fmla="*/ 264631 w 709"/>
                <a:gd name="T15" fmla="*/ 650597 h 965"/>
                <a:gd name="T16" fmla="*/ 201624 w 709"/>
                <a:gd name="T17" fmla="*/ 578608 h 965"/>
                <a:gd name="T18" fmla="*/ 135916 w 709"/>
                <a:gd name="T19" fmla="*/ 455328 h 965"/>
                <a:gd name="T20" fmla="*/ 319538 w 709"/>
                <a:gd name="T21" fmla="*/ 91785 h 965"/>
                <a:gd name="T22" fmla="*/ 503159 w 709"/>
                <a:gd name="T23" fmla="*/ 455328 h 965"/>
                <a:gd name="T24" fmla="*/ 436551 w 709"/>
                <a:gd name="T25" fmla="*/ 578608 h 965"/>
                <a:gd name="T26" fmla="*/ 374444 w 709"/>
                <a:gd name="T27" fmla="*/ 650597 h 965"/>
                <a:gd name="T28" fmla="*/ 228627 w 709"/>
                <a:gd name="T29" fmla="*/ 778376 h 965"/>
                <a:gd name="T30" fmla="*/ 383445 w 709"/>
                <a:gd name="T31" fmla="*/ 807172 h 965"/>
                <a:gd name="T32" fmla="*/ 383445 w 709"/>
                <a:gd name="T33" fmla="*/ 748681 h 965"/>
                <a:gd name="T34" fmla="*/ 246629 w 709"/>
                <a:gd name="T35" fmla="*/ 796373 h 965"/>
                <a:gd name="T36" fmla="*/ 395146 w 709"/>
                <a:gd name="T37" fmla="*/ 796373 h 965"/>
                <a:gd name="T38" fmla="*/ 413149 w 709"/>
                <a:gd name="T39" fmla="*/ 778376 h 965"/>
                <a:gd name="T40" fmla="*/ 228627 w 709"/>
                <a:gd name="T41" fmla="*/ 685691 h 965"/>
                <a:gd name="T42" fmla="*/ 413149 w 709"/>
                <a:gd name="T43" fmla="*/ 778376 h 965"/>
                <a:gd name="T44" fmla="*/ 411348 w 709"/>
                <a:gd name="T45" fmla="*/ 362642 h 965"/>
                <a:gd name="T46" fmla="*/ 349241 w 709"/>
                <a:gd name="T47" fmla="*/ 424733 h 965"/>
                <a:gd name="T48" fmla="*/ 288934 w 709"/>
                <a:gd name="T49" fmla="*/ 424733 h 965"/>
                <a:gd name="T50" fmla="*/ 226827 w 709"/>
                <a:gd name="T51" fmla="*/ 362642 h 965"/>
                <a:gd name="T52" fmla="*/ 226827 w 709"/>
                <a:gd name="T53" fmla="*/ 302352 h 965"/>
                <a:gd name="T54" fmla="*/ 288934 w 709"/>
                <a:gd name="T55" fmla="*/ 239362 h 965"/>
                <a:gd name="T56" fmla="*/ 349241 w 709"/>
                <a:gd name="T57" fmla="*/ 239362 h 965"/>
                <a:gd name="T58" fmla="*/ 411348 w 709"/>
                <a:gd name="T59" fmla="*/ 302352 h 965"/>
                <a:gd name="T60" fmla="*/ 612972 w 709"/>
                <a:gd name="T61" fmla="*/ 293353 h 965"/>
                <a:gd name="T62" fmla="*/ 580568 w 709"/>
                <a:gd name="T63" fmla="*/ 322149 h 965"/>
                <a:gd name="T64" fmla="*/ 612972 w 709"/>
                <a:gd name="T65" fmla="*/ 341046 h 965"/>
                <a:gd name="T66" fmla="*/ 612972 w 709"/>
                <a:gd name="T67" fmla="*/ 293353 h 965"/>
                <a:gd name="T68" fmla="*/ 542764 w 709"/>
                <a:gd name="T69" fmla="*/ 127780 h 965"/>
                <a:gd name="T70" fmla="*/ 509460 w 709"/>
                <a:gd name="T71" fmla="*/ 94485 h 965"/>
                <a:gd name="T72" fmla="*/ 518461 w 709"/>
                <a:gd name="T73" fmla="*/ 152976 h 965"/>
                <a:gd name="T74" fmla="*/ 342040 w 709"/>
                <a:gd name="T75" fmla="*/ 61190 h 965"/>
                <a:gd name="T76" fmla="*/ 318637 w 709"/>
                <a:gd name="T77" fmla="*/ 0 h 965"/>
                <a:gd name="T78" fmla="*/ 294335 w 709"/>
                <a:gd name="T79" fmla="*/ 61190 h 965"/>
                <a:gd name="T80" fmla="*/ 117014 w 709"/>
                <a:gd name="T81" fmla="*/ 155675 h 965"/>
                <a:gd name="T82" fmla="*/ 127815 w 709"/>
                <a:gd name="T83" fmla="*/ 98084 h 965"/>
                <a:gd name="T84" fmla="*/ 93611 w 709"/>
                <a:gd name="T85" fmla="*/ 132279 h 965"/>
                <a:gd name="T86" fmla="*/ 57607 w 709"/>
                <a:gd name="T87" fmla="*/ 322149 h 965"/>
                <a:gd name="T88" fmla="*/ 25203 w 709"/>
                <a:gd name="T89" fmla="*/ 293353 h 965"/>
                <a:gd name="T90" fmla="*/ 25203 w 709"/>
                <a:gd name="T91" fmla="*/ 341046 h 965"/>
                <a:gd name="T92" fmla="*/ 57607 w 709"/>
                <a:gd name="T93" fmla="*/ 322149 h 96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09" h="965">
                  <a:moveTo>
                    <a:pt x="355" y="147"/>
                  </a:moveTo>
                  <a:cubicBezTo>
                    <a:pt x="238" y="147"/>
                    <a:pt x="143" y="241"/>
                    <a:pt x="143" y="358"/>
                  </a:cubicBezTo>
                  <a:cubicBezTo>
                    <a:pt x="143" y="414"/>
                    <a:pt x="187" y="481"/>
                    <a:pt x="188" y="481"/>
                  </a:cubicBezTo>
                  <a:cubicBezTo>
                    <a:pt x="197" y="496"/>
                    <a:pt x="210" y="519"/>
                    <a:pt x="218" y="534"/>
                  </a:cubicBezTo>
                  <a:lnTo>
                    <a:pt x="264" y="623"/>
                  </a:lnTo>
                  <a:cubicBezTo>
                    <a:pt x="272" y="639"/>
                    <a:pt x="279" y="662"/>
                    <a:pt x="279" y="675"/>
                  </a:cubicBezTo>
                  <a:cubicBezTo>
                    <a:pt x="279" y="675"/>
                    <a:pt x="284" y="679"/>
                    <a:pt x="294" y="679"/>
                  </a:cubicBezTo>
                  <a:lnTo>
                    <a:pt x="416" y="679"/>
                  </a:lnTo>
                  <a:cubicBezTo>
                    <a:pt x="425" y="679"/>
                    <a:pt x="430" y="675"/>
                    <a:pt x="431" y="674"/>
                  </a:cubicBezTo>
                  <a:cubicBezTo>
                    <a:pt x="430" y="662"/>
                    <a:pt x="437" y="639"/>
                    <a:pt x="446" y="623"/>
                  </a:cubicBezTo>
                  <a:lnTo>
                    <a:pt x="491" y="534"/>
                  </a:lnTo>
                  <a:cubicBezTo>
                    <a:pt x="499" y="519"/>
                    <a:pt x="513" y="495"/>
                    <a:pt x="522" y="481"/>
                  </a:cubicBezTo>
                  <a:cubicBezTo>
                    <a:pt x="537" y="458"/>
                    <a:pt x="566" y="402"/>
                    <a:pt x="566" y="358"/>
                  </a:cubicBezTo>
                  <a:cubicBezTo>
                    <a:pt x="566" y="241"/>
                    <a:pt x="471" y="147"/>
                    <a:pt x="355" y="147"/>
                  </a:cubicBezTo>
                  <a:close/>
                  <a:moveTo>
                    <a:pt x="416" y="723"/>
                  </a:moveTo>
                  <a:lnTo>
                    <a:pt x="294" y="723"/>
                  </a:lnTo>
                  <a:cubicBezTo>
                    <a:pt x="261" y="723"/>
                    <a:pt x="235" y="702"/>
                    <a:pt x="235" y="675"/>
                  </a:cubicBezTo>
                  <a:cubicBezTo>
                    <a:pt x="235" y="671"/>
                    <a:pt x="231" y="656"/>
                    <a:pt x="224" y="643"/>
                  </a:cubicBezTo>
                  <a:lnTo>
                    <a:pt x="179" y="554"/>
                  </a:lnTo>
                  <a:cubicBezTo>
                    <a:pt x="172" y="540"/>
                    <a:pt x="159" y="519"/>
                    <a:pt x="151" y="506"/>
                  </a:cubicBezTo>
                  <a:cubicBezTo>
                    <a:pt x="145" y="498"/>
                    <a:pt x="99" y="425"/>
                    <a:pt x="99" y="358"/>
                  </a:cubicBezTo>
                  <a:cubicBezTo>
                    <a:pt x="99" y="217"/>
                    <a:pt x="214" y="102"/>
                    <a:pt x="355" y="102"/>
                  </a:cubicBezTo>
                  <a:cubicBezTo>
                    <a:pt x="495" y="102"/>
                    <a:pt x="610" y="217"/>
                    <a:pt x="610" y="358"/>
                  </a:cubicBezTo>
                  <a:cubicBezTo>
                    <a:pt x="610" y="425"/>
                    <a:pt x="564" y="498"/>
                    <a:pt x="559" y="506"/>
                  </a:cubicBezTo>
                  <a:cubicBezTo>
                    <a:pt x="550" y="518"/>
                    <a:pt x="537" y="541"/>
                    <a:pt x="530" y="554"/>
                  </a:cubicBezTo>
                  <a:lnTo>
                    <a:pt x="485" y="643"/>
                  </a:lnTo>
                  <a:cubicBezTo>
                    <a:pt x="478" y="656"/>
                    <a:pt x="475" y="671"/>
                    <a:pt x="475" y="675"/>
                  </a:cubicBezTo>
                  <a:cubicBezTo>
                    <a:pt x="475" y="702"/>
                    <a:pt x="449" y="723"/>
                    <a:pt x="416" y="723"/>
                  </a:cubicBezTo>
                  <a:close/>
                  <a:moveTo>
                    <a:pt x="287" y="832"/>
                  </a:moveTo>
                  <a:cubicBezTo>
                    <a:pt x="269" y="832"/>
                    <a:pt x="254" y="846"/>
                    <a:pt x="254" y="865"/>
                  </a:cubicBezTo>
                  <a:cubicBezTo>
                    <a:pt x="254" y="883"/>
                    <a:pt x="269" y="897"/>
                    <a:pt x="287" y="897"/>
                  </a:cubicBezTo>
                  <a:lnTo>
                    <a:pt x="426" y="897"/>
                  </a:lnTo>
                  <a:cubicBezTo>
                    <a:pt x="444" y="897"/>
                    <a:pt x="459" y="883"/>
                    <a:pt x="459" y="865"/>
                  </a:cubicBezTo>
                  <a:cubicBezTo>
                    <a:pt x="459" y="846"/>
                    <a:pt x="444" y="832"/>
                    <a:pt x="426" y="832"/>
                  </a:cubicBezTo>
                  <a:lnTo>
                    <a:pt x="287" y="832"/>
                  </a:lnTo>
                  <a:close/>
                  <a:moveTo>
                    <a:pt x="274" y="885"/>
                  </a:moveTo>
                  <a:cubicBezTo>
                    <a:pt x="276" y="929"/>
                    <a:pt x="312" y="965"/>
                    <a:pt x="356" y="965"/>
                  </a:cubicBezTo>
                  <a:cubicBezTo>
                    <a:pt x="401" y="965"/>
                    <a:pt x="437" y="929"/>
                    <a:pt x="439" y="885"/>
                  </a:cubicBezTo>
                  <a:lnTo>
                    <a:pt x="274" y="885"/>
                  </a:lnTo>
                  <a:close/>
                  <a:moveTo>
                    <a:pt x="459" y="865"/>
                  </a:moveTo>
                  <a:lnTo>
                    <a:pt x="254" y="865"/>
                  </a:lnTo>
                  <a:lnTo>
                    <a:pt x="254" y="762"/>
                  </a:lnTo>
                  <a:lnTo>
                    <a:pt x="459" y="762"/>
                  </a:lnTo>
                  <a:lnTo>
                    <a:pt x="459" y="865"/>
                  </a:lnTo>
                  <a:close/>
                  <a:moveTo>
                    <a:pt x="491" y="369"/>
                  </a:moveTo>
                  <a:cubicBezTo>
                    <a:pt x="491" y="388"/>
                    <a:pt x="476" y="403"/>
                    <a:pt x="457" y="403"/>
                  </a:cubicBezTo>
                  <a:lnTo>
                    <a:pt x="388" y="403"/>
                  </a:lnTo>
                  <a:lnTo>
                    <a:pt x="388" y="472"/>
                  </a:lnTo>
                  <a:cubicBezTo>
                    <a:pt x="388" y="491"/>
                    <a:pt x="373" y="506"/>
                    <a:pt x="355" y="506"/>
                  </a:cubicBezTo>
                  <a:cubicBezTo>
                    <a:pt x="336" y="506"/>
                    <a:pt x="321" y="491"/>
                    <a:pt x="321" y="472"/>
                  </a:cubicBezTo>
                  <a:lnTo>
                    <a:pt x="321" y="403"/>
                  </a:lnTo>
                  <a:lnTo>
                    <a:pt x="252" y="403"/>
                  </a:lnTo>
                  <a:cubicBezTo>
                    <a:pt x="233" y="403"/>
                    <a:pt x="218" y="388"/>
                    <a:pt x="218" y="369"/>
                  </a:cubicBezTo>
                  <a:cubicBezTo>
                    <a:pt x="218" y="351"/>
                    <a:pt x="233" y="336"/>
                    <a:pt x="252" y="336"/>
                  </a:cubicBezTo>
                  <a:lnTo>
                    <a:pt x="321" y="336"/>
                  </a:lnTo>
                  <a:lnTo>
                    <a:pt x="321" y="266"/>
                  </a:lnTo>
                  <a:cubicBezTo>
                    <a:pt x="321" y="248"/>
                    <a:pt x="336" y="233"/>
                    <a:pt x="355" y="233"/>
                  </a:cubicBezTo>
                  <a:cubicBezTo>
                    <a:pt x="373" y="233"/>
                    <a:pt x="388" y="248"/>
                    <a:pt x="388" y="266"/>
                  </a:cubicBezTo>
                  <a:lnTo>
                    <a:pt x="388" y="336"/>
                  </a:lnTo>
                  <a:lnTo>
                    <a:pt x="457" y="336"/>
                  </a:lnTo>
                  <a:cubicBezTo>
                    <a:pt x="476" y="336"/>
                    <a:pt x="491" y="351"/>
                    <a:pt x="491" y="369"/>
                  </a:cubicBezTo>
                  <a:close/>
                  <a:moveTo>
                    <a:pt x="681" y="326"/>
                  </a:moveTo>
                  <a:lnTo>
                    <a:pt x="643" y="326"/>
                  </a:lnTo>
                  <a:cubicBezTo>
                    <a:pt x="644" y="336"/>
                    <a:pt x="645" y="347"/>
                    <a:pt x="645" y="358"/>
                  </a:cubicBezTo>
                  <a:cubicBezTo>
                    <a:pt x="645" y="365"/>
                    <a:pt x="644" y="372"/>
                    <a:pt x="643" y="379"/>
                  </a:cubicBezTo>
                  <a:lnTo>
                    <a:pt x="681" y="379"/>
                  </a:lnTo>
                  <a:cubicBezTo>
                    <a:pt x="696" y="379"/>
                    <a:pt x="709" y="367"/>
                    <a:pt x="709" y="352"/>
                  </a:cubicBezTo>
                  <a:cubicBezTo>
                    <a:pt x="709" y="338"/>
                    <a:pt x="696" y="326"/>
                    <a:pt x="681" y="326"/>
                  </a:cubicBezTo>
                  <a:close/>
                  <a:moveTo>
                    <a:pt x="576" y="170"/>
                  </a:moveTo>
                  <a:lnTo>
                    <a:pt x="603" y="142"/>
                  </a:lnTo>
                  <a:cubicBezTo>
                    <a:pt x="614" y="131"/>
                    <a:pt x="614" y="114"/>
                    <a:pt x="604" y="104"/>
                  </a:cubicBezTo>
                  <a:cubicBezTo>
                    <a:pt x="594" y="94"/>
                    <a:pt x="577" y="94"/>
                    <a:pt x="566" y="105"/>
                  </a:cubicBezTo>
                  <a:lnTo>
                    <a:pt x="538" y="132"/>
                  </a:lnTo>
                  <a:cubicBezTo>
                    <a:pt x="552" y="144"/>
                    <a:pt x="564" y="156"/>
                    <a:pt x="576" y="170"/>
                  </a:cubicBezTo>
                  <a:close/>
                  <a:moveTo>
                    <a:pt x="354" y="67"/>
                  </a:moveTo>
                  <a:cubicBezTo>
                    <a:pt x="363" y="67"/>
                    <a:pt x="372" y="68"/>
                    <a:pt x="380" y="68"/>
                  </a:cubicBezTo>
                  <a:lnTo>
                    <a:pt x="380" y="27"/>
                  </a:lnTo>
                  <a:cubicBezTo>
                    <a:pt x="380" y="12"/>
                    <a:pt x="368" y="0"/>
                    <a:pt x="354" y="0"/>
                  </a:cubicBezTo>
                  <a:cubicBezTo>
                    <a:pt x="339" y="0"/>
                    <a:pt x="327" y="12"/>
                    <a:pt x="327" y="27"/>
                  </a:cubicBezTo>
                  <a:lnTo>
                    <a:pt x="327" y="68"/>
                  </a:lnTo>
                  <a:cubicBezTo>
                    <a:pt x="336" y="68"/>
                    <a:pt x="345" y="67"/>
                    <a:pt x="354" y="67"/>
                  </a:cubicBezTo>
                  <a:close/>
                  <a:moveTo>
                    <a:pt x="130" y="173"/>
                  </a:moveTo>
                  <a:cubicBezTo>
                    <a:pt x="142" y="159"/>
                    <a:pt x="154" y="147"/>
                    <a:pt x="168" y="135"/>
                  </a:cubicBezTo>
                  <a:lnTo>
                    <a:pt x="142" y="109"/>
                  </a:lnTo>
                  <a:cubicBezTo>
                    <a:pt x="131" y="99"/>
                    <a:pt x="114" y="98"/>
                    <a:pt x="104" y="109"/>
                  </a:cubicBezTo>
                  <a:cubicBezTo>
                    <a:pt x="93" y="119"/>
                    <a:pt x="94" y="136"/>
                    <a:pt x="104" y="147"/>
                  </a:cubicBezTo>
                  <a:lnTo>
                    <a:pt x="130" y="173"/>
                  </a:lnTo>
                  <a:close/>
                  <a:moveTo>
                    <a:pt x="64" y="358"/>
                  </a:moveTo>
                  <a:cubicBezTo>
                    <a:pt x="64" y="347"/>
                    <a:pt x="64" y="336"/>
                    <a:pt x="66" y="326"/>
                  </a:cubicBezTo>
                  <a:lnTo>
                    <a:pt x="28" y="326"/>
                  </a:lnTo>
                  <a:cubicBezTo>
                    <a:pt x="13" y="326"/>
                    <a:pt x="0" y="338"/>
                    <a:pt x="0" y="352"/>
                  </a:cubicBezTo>
                  <a:cubicBezTo>
                    <a:pt x="0" y="367"/>
                    <a:pt x="13" y="379"/>
                    <a:pt x="28" y="379"/>
                  </a:cubicBezTo>
                  <a:lnTo>
                    <a:pt x="65" y="379"/>
                  </a:lnTo>
                  <a:cubicBezTo>
                    <a:pt x="64" y="372"/>
                    <a:pt x="64" y="365"/>
                    <a:pt x="64" y="35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2" name="Freeform 37"/>
          <p:cNvSpPr>
            <a:spLocks noEditPoints="1"/>
          </p:cNvSpPr>
          <p:nvPr/>
        </p:nvSpPr>
        <p:spPr bwMode="auto">
          <a:xfrm>
            <a:off x="9393237" y="4249291"/>
            <a:ext cx="658813" cy="652463"/>
          </a:xfrm>
          <a:custGeom>
            <a:avLst/>
            <a:gdLst>
              <a:gd name="T0" fmla="*/ 594912 w 732"/>
              <a:gd name="T1" fmla="*/ 562343 h 724"/>
              <a:gd name="T2" fmla="*/ 526510 w 732"/>
              <a:gd name="T3" fmla="*/ 562343 h 724"/>
              <a:gd name="T4" fmla="*/ 431109 w 732"/>
              <a:gd name="T5" fmla="*/ 379401 h 724"/>
              <a:gd name="T6" fmla="*/ 421208 w 732"/>
              <a:gd name="T7" fmla="*/ 415449 h 724"/>
              <a:gd name="T8" fmla="*/ 369007 w 732"/>
              <a:gd name="T9" fmla="*/ 455101 h 724"/>
              <a:gd name="T10" fmla="*/ 540011 w 732"/>
              <a:gd name="T11" fmla="*/ 644351 h 724"/>
              <a:gd name="T12" fmla="*/ 649813 w 732"/>
              <a:gd name="T13" fmla="*/ 570454 h 724"/>
              <a:gd name="T14" fmla="*/ 568811 w 732"/>
              <a:gd name="T15" fmla="*/ 486643 h 724"/>
              <a:gd name="T16" fmla="*/ 449109 w 732"/>
              <a:gd name="T17" fmla="*/ 388413 h 724"/>
              <a:gd name="T18" fmla="*/ 237605 w 732"/>
              <a:gd name="T19" fmla="*/ 231606 h 724"/>
              <a:gd name="T20" fmla="*/ 273605 w 732"/>
              <a:gd name="T21" fmla="*/ 221693 h 724"/>
              <a:gd name="T22" fmla="*/ 283506 w 732"/>
              <a:gd name="T23" fmla="*/ 186546 h 724"/>
              <a:gd name="T24" fmla="*/ 292506 w 732"/>
              <a:gd name="T25" fmla="*/ 153202 h 724"/>
              <a:gd name="T26" fmla="*/ 126903 w 732"/>
              <a:gd name="T27" fmla="*/ 14419 h 724"/>
              <a:gd name="T28" fmla="*/ 104402 w 732"/>
              <a:gd name="T29" fmla="*/ 184744 h 724"/>
              <a:gd name="T30" fmla="*/ 900 w 732"/>
              <a:gd name="T31" fmla="*/ 141487 h 724"/>
              <a:gd name="T32" fmla="*/ 196204 w 732"/>
              <a:gd name="T33" fmla="*/ 281171 h 724"/>
              <a:gd name="T34" fmla="*/ 221404 w 732"/>
              <a:gd name="T35" fmla="*/ 248729 h 724"/>
              <a:gd name="T36" fmla="*/ 634513 w 732"/>
              <a:gd name="T37" fmla="*/ 63985 h 724"/>
              <a:gd name="T38" fmla="*/ 546311 w 732"/>
              <a:gd name="T39" fmla="*/ 0 h 724"/>
              <a:gd name="T40" fmla="*/ 309606 w 732"/>
              <a:gd name="T41" fmla="*/ 211780 h 724"/>
              <a:gd name="T42" fmla="*/ 275405 w 732"/>
              <a:gd name="T43" fmla="*/ 260444 h 724"/>
              <a:gd name="T44" fmla="*/ 246605 w 732"/>
              <a:gd name="T45" fmla="*/ 274863 h 724"/>
              <a:gd name="T46" fmla="*/ 250205 w 732"/>
              <a:gd name="T47" fmla="*/ 364982 h 724"/>
              <a:gd name="T48" fmla="*/ 58501 w 732"/>
              <a:gd name="T49" fmla="*/ 530801 h 724"/>
              <a:gd name="T50" fmla="*/ 37801 w 732"/>
              <a:gd name="T51" fmla="*/ 652462 h 724"/>
              <a:gd name="T52" fmla="*/ 136803 w 732"/>
              <a:gd name="T53" fmla="*/ 553331 h 724"/>
              <a:gd name="T54" fmla="*/ 291606 w 732"/>
              <a:gd name="T55" fmla="*/ 406437 h 724"/>
              <a:gd name="T56" fmla="*/ 378907 w 732"/>
              <a:gd name="T57" fmla="*/ 406437 h 724"/>
              <a:gd name="T58" fmla="*/ 404108 w 732"/>
              <a:gd name="T59" fmla="*/ 352366 h 724"/>
              <a:gd name="T60" fmla="*/ 441009 w 732"/>
              <a:gd name="T61" fmla="*/ 344255 h 724"/>
              <a:gd name="T62" fmla="*/ 634513 w 732"/>
              <a:gd name="T63" fmla="*/ 63985 h 7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32" h="724">
                <a:moveTo>
                  <a:pt x="623" y="586"/>
                </a:moveTo>
                <a:cubicBezTo>
                  <a:pt x="644" y="586"/>
                  <a:pt x="661" y="603"/>
                  <a:pt x="661" y="624"/>
                </a:cubicBezTo>
                <a:cubicBezTo>
                  <a:pt x="661" y="645"/>
                  <a:pt x="644" y="662"/>
                  <a:pt x="623" y="662"/>
                </a:cubicBezTo>
                <a:cubicBezTo>
                  <a:pt x="602" y="662"/>
                  <a:pt x="585" y="645"/>
                  <a:pt x="585" y="624"/>
                </a:cubicBezTo>
                <a:cubicBezTo>
                  <a:pt x="585" y="603"/>
                  <a:pt x="602" y="586"/>
                  <a:pt x="623" y="586"/>
                </a:cubicBezTo>
                <a:close/>
                <a:moveTo>
                  <a:pt x="479" y="421"/>
                </a:moveTo>
                <a:lnTo>
                  <a:pt x="489" y="441"/>
                </a:lnTo>
                <a:lnTo>
                  <a:pt x="468" y="461"/>
                </a:lnTo>
                <a:lnTo>
                  <a:pt x="449" y="480"/>
                </a:lnTo>
                <a:cubicBezTo>
                  <a:pt x="438" y="491"/>
                  <a:pt x="425" y="500"/>
                  <a:pt x="410" y="505"/>
                </a:cubicBezTo>
                <a:lnTo>
                  <a:pt x="539" y="633"/>
                </a:lnTo>
                <a:lnTo>
                  <a:pt x="600" y="715"/>
                </a:lnTo>
                <a:lnTo>
                  <a:pt x="632" y="724"/>
                </a:lnTo>
                <a:lnTo>
                  <a:pt x="722" y="633"/>
                </a:lnTo>
                <a:lnTo>
                  <a:pt x="713" y="600"/>
                </a:lnTo>
                <a:lnTo>
                  <a:pt x="632" y="540"/>
                </a:lnTo>
                <a:lnTo>
                  <a:pt x="511" y="419"/>
                </a:lnTo>
                <a:lnTo>
                  <a:pt x="499" y="431"/>
                </a:lnTo>
                <a:lnTo>
                  <a:pt x="479" y="421"/>
                </a:lnTo>
                <a:close/>
                <a:moveTo>
                  <a:pt x="264" y="257"/>
                </a:moveTo>
                <a:lnTo>
                  <a:pt x="285" y="237"/>
                </a:lnTo>
                <a:lnTo>
                  <a:pt x="304" y="246"/>
                </a:lnTo>
                <a:lnTo>
                  <a:pt x="294" y="227"/>
                </a:lnTo>
                <a:lnTo>
                  <a:pt x="315" y="207"/>
                </a:lnTo>
                <a:lnTo>
                  <a:pt x="317" y="205"/>
                </a:lnTo>
                <a:cubicBezTo>
                  <a:pt x="322" y="193"/>
                  <a:pt x="325" y="181"/>
                  <a:pt x="325" y="170"/>
                </a:cubicBezTo>
                <a:cubicBezTo>
                  <a:pt x="325" y="84"/>
                  <a:pt x="242" y="0"/>
                  <a:pt x="156" y="1"/>
                </a:cubicBezTo>
                <a:cubicBezTo>
                  <a:pt x="156" y="1"/>
                  <a:pt x="146" y="11"/>
                  <a:pt x="141" y="16"/>
                </a:cubicBezTo>
                <a:cubicBezTo>
                  <a:pt x="210" y="85"/>
                  <a:pt x="204" y="74"/>
                  <a:pt x="204" y="116"/>
                </a:cubicBezTo>
                <a:cubicBezTo>
                  <a:pt x="204" y="151"/>
                  <a:pt x="149" y="205"/>
                  <a:pt x="116" y="205"/>
                </a:cubicBezTo>
                <a:cubicBezTo>
                  <a:pt x="72" y="205"/>
                  <a:pt x="86" y="212"/>
                  <a:pt x="16" y="142"/>
                </a:cubicBezTo>
                <a:cubicBezTo>
                  <a:pt x="10" y="147"/>
                  <a:pt x="1" y="157"/>
                  <a:pt x="1" y="157"/>
                </a:cubicBezTo>
                <a:cubicBezTo>
                  <a:pt x="2" y="243"/>
                  <a:pt x="83" y="325"/>
                  <a:pt x="169" y="325"/>
                </a:cubicBezTo>
                <a:cubicBezTo>
                  <a:pt x="185" y="325"/>
                  <a:pt x="201" y="320"/>
                  <a:pt x="218" y="312"/>
                </a:cubicBezTo>
                <a:lnTo>
                  <a:pt x="221" y="315"/>
                </a:lnTo>
                <a:cubicBezTo>
                  <a:pt x="226" y="301"/>
                  <a:pt x="234" y="288"/>
                  <a:pt x="246" y="276"/>
                </a:cubicBezTo>
                <a:lnTo>
                  <a:pt x="264" y="257"/>
                </a:lnTo>
                <a:close/>
                <a:moveTo>
                  <a:pt x="705" y="71"/>
                </a:moveTo>
                <a:lnTo>
                  <a:pt x="655" y="20"/>
                </a:lnTo>
                <a:cubicBezTo>
                  <a:pt x="642" y="7"/>
                  <a:pt x="624" y="0"/>
                  <a:pt x="607" y="0"/>
                </a:cubicBezTo>
                <a:cubicBezTo>
                  <a:pt x="589" y="0"/>
                  <a:pt x="572" y="7"/>
                  <a:pt x="558" y="20"/>
                </a:cubicBezTo>
                <a:lnTo>
                  <a:pt x="344" y="235"/>
                </a:lnTo>
                <a:cubicBezTo>
                  <a:pt x="350" y="248"/>
                  <a:pt x="345" y="267"/>
                  <a:pt x="335" y="277"/>
                </a:cubicBezTo>
                <a:cubicBezTo>
                  <a:pt x="328" y="284"/>
                  <a:pt x="317" y="289"/>
                  <a:pt x="306" y="289"/>
                </a:cubicBezTo>
                <a:cubicBezTo>
                  <a:pt x="302" y="289"/>
                  <a:pt x="297" y="288"/>
                  <a:pt x="293" y="286"/>
                </a:cubicBezTo>
                <a:lnTo>
                  <a:pt x="274" y="305"/>
                </a:lnTo>
                <a:cubicBezTo>
                  <a:pt x="247" y="331"/>
                  <a:pt x="247" y="375"/>
                  <a:pt x="274" y="401"/>
                </a:cubicBezTo>
                <a:lnTo>
                  <a:pt x="278" y="405"/>
                </a:lnTo>
                <a:lnTo>
                  <a:pt x="110" y="572"/>
                </a:lnTo>
                <a:lnTo>
                  <a:pt x="65" y="589"/>
                </a:lnTo>
                <a:lnTo>
                  <a:pt x="0" y="682"/>
                </a:lnTo>
                <a:lnTo>
                  <a:pt x="42" y="724"/>
                </a:lnTo>
                <a:lnTo>
                  <a:pt x="135" y="659"/>
                </a:lnTo>
                <a:lnTo>
                  <a:pt x="152" y="614"/>
                </a:lnTo>
                <a:lnTo>
                  <a:pt x="319" y="447"/>
                </a:lnTo>
                <a:lnTo>
                  <a:pt x="324" y="451"/>
                </a:lnTo>
                <a:cubicBezTo>
                  <a:pt x="338" y="465"/>
                  <a:pt x="355" y="471"/>
                  <a:pt x="373" y="471"/>
                </a:cubicBezTo>
                <a:cubicBezTo>
                  <a:pt x="390" y="471"/>
                  <a:pt x="408" y="465"/>
                  <a:pt x="421" y="451"/>
                </a:cubicBezTo>
                <a:lnTo>
                  <a:pt x="440" y="433"/>
                </a:lnTo>
                <a:cubicBezTo>
                  <a:pt x="434" y="420"/>
                  <a:pt x="438" y="401"/>
                  <a:pt x="449" y="391"/>
                </a:cubicBezTo>
                <a:cubicBezTo>
                  <a:pt x="456" y="384"/>
                  <a:pt x="467" y="379"/>
                  <a:pt x="477" y="379"/>
                </a:cubicBezTo>
                <a:cubicBezTo>
                  <a:pt x="482" y="379"/>
                  <a:pt x="487" y="380"/>
                  <a:pt x="490" y="382"/>
                </a:cubicBezTo>
                <a:lnTo>
                  <a:pt x="705" y="167"/>
                </a:lnTo>
                <a:cubicBezTo>
                  <a:pt x="732" y="140"/>
                  <a:pt x="732" y="97"/>
                  <a:pt x="705" y="7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 name="TextBox 30"/>
          <p:cNvSpPr txBox="1"/>
          <p:nvPr/>
        </p:nvSpPr>
        <p:spPr>
          <a:xfrm>
            <a:off x="5663256" y="323999"/>
            <a:ext cx="902812" cy="523220"/>
          </a:xfrm>
          <a:prstGeom prst="rect">
            <a:avLst/>
          </a:prstGeom>
          <a:noFill/>
        </p:spPr>
        <p:txBody>
          <a:bodyPr wrap="none" rtlCol="0">
            <a:spAutoFit/>
          </a:bodyPr>
          <a:lstStyle/>
          <a:p>
            <a:pPr algn="ctr">
              <a:defRPr/>
            </a:pPr>
            <a:r>
              <a:rPr lang="zh-CN" altLang="en-US" sz="2800" b="1" kern="0" dirty="0">
                <a:solidFill>
                  <a:srgbClr val="007635"/>
                </a:solidFill>
                <a:latin typeface="微软雅黑" panose="020B0503020204020204" pitchFamily="34" charset="-122"/>
                <a:ea typeface="微软雅黑" panose="020B0503020204020204" pitchFamily="34" charset="-122"/>
              </a:rPr>
              <a:t>提问</a:t>
            </a:r>
            <a:endParaRPr lang="en-US" altLang="zh-CN" sz="2800" b="1" kern="0" dirty="0">
              <a:solidFill>
                <a:srgbClr val="007635"/>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282205" y="3439607"/>
            <a:ext cx="6102374" cy="414020"/>
          </a:xfrm>
          <a:prstGeom prst="rect">
            <a:avLst/>
          </a:prstGeom>
          <a:noFill/>
        </p:spPr>
        <p:txBody>
          <a:bodyPr wrap="square" rtlCol="0">
            <a:spAutoFit/>
          </a:bodyPr>
          <a:lstStyle/>
          <a:p>
            <a:r>
              <a:rPr lang="zh-CN" altLang="en-US" dirty="0"/>
              <a:t>部署图用于静态建模还是动态建模？</a:t>
            </a:r>
          </a:p>
        </p:txBody>
      </p:sp>
    </p:spTree>
    <p:extLst>
      <p:ext uri="{BB962C8B-B14F-4D97-AF65-F5344CB8AC3E}">
        <p14:creationId xmlns:p14="http://schemas.microsoft.com/office/powerpoint/2010/main" val="2421672207"/>
      </p:ext>
    </p:extLst>
  </p:cSld>
  <p:clrMapOvr>
    <a:masterClrMapping/>
  </p:clrMapOvr>
  <p:transition spd="med" advTm="10000">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par>
                                <p:cTn id="12" presetID="1" presetClass="entr" presetSubtype="0" fill="hold" nodeType="with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par>
                                <p:cTn id="14" presetID="56" presetClass="path" presetSubtype="0" accel="50000" decel="50000" fill="hold" nodeType="withEffect">
                                  <p:stCondLst>
                                    <p:cond delay="0"/>
                                  </p:stCondLst>
                                  <p:childTnLst>
                                    <p:animMotion origin="layout" path="M 1.67816E-7 4.81481E-6 L 0.30831 0.12546 " pathEditMode="relative" rAng="0" ptsTypes="AA">
                                      <p:cBhvr>
                                        <p:cTn id="15" dur="1000" spd="-99900" fill="hold"/>
                                        <p:tgtEl>
                                          <p:spTgt spid="11"/>
                                        </p:tgtEl>
                                        <p:attrNameLst>
                                          <p:attrName>ppt_x</p:attrName>
                                          <p:attrName>ppt_y</p:attrName>
                                        </p:attrNameLst>
                                      </p:cBhvr>
                                      <p:rCtr x="15400" y="6300"/>
                                    </p:animMotion>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right)">
                                      <p:cBhvr>
                                        <p:cTn id="22" dur="500"/>
                                        <p:tgtEl>
                                          <p:spTgt spid="6"/>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right)">
                                      <p:cBhvr>
                                        <p:cTn id="25" dur="500"/>
                                        <p:tgtEl>
                                          <p:spTgt spid="8"/>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3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五边形 31"/>
          <p:cNvSpPr/>
          <p:nvPr/>
        </p:nvSpPr>
        <p:spPr>
          <a:xfrm rot="5400000">
            <a:off x="5595119" y="-955997"/>
            <a:ext cx="1080120" cy="3659014"/>
          </a:xfrm>
          <a:prstGeom prst="homePlate">
            <a:avLst>
              <a:gd name="adj" fmla="val 35603"/>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914601" y="1728607"/>
            <a:ext cx="10441160" cy="3816424"/>
          </a:xfrm>
          <a:prstGeom prst="rect">
            <a:avLst/>
          </a:prstGeom>
          <a:noFill/>
          <a:ln>
            <a:solidFill>
              <a:srgbClr val="0076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3" name="文本框 2"/>
          <p:cNvSpPr txBox="1"/>
          <p:nvPr/>
        </p:nvSpPr>
        <p:spPr>
          <a:xfrm>
            <a:off x="4659015" y="2709714"/>
            <a:ext cx="3744416" cy="1200329"/>
          </a:xfrm>
          <a:prstGeom prst="rect">
            <a:avLst/>
          </a:prstGeom>
          <a:noFill/>
        </p:spPr>
        <p:txBody>
          <a:bodyPr wrap="square" rtlCol="0">
            <a:spAutoFit/>
          </a:bodyPr>
          <a:lstStyle/>
          <a:p>
            <a:r>
              <a:rPr lang="zh-CN" altLang="en-US" sz="7200" dirty="0"/>
              <a:t>通信图</a:t>
            </a:r>
          </a:p>
        </p:txBody>
      </p:sp>
    </p:spTree>
    <p:extLst>
      <p:ext uri="{BB962C8B-B14F-4D97-AF65-F5344CB8AC3E}">
        <p14:creationId xmlns:p14="http://schemas.microsoft.com/office/powerpoint/2010/main" val="4157295184"/>
      </p:ext>
    </p:extLst>
  </p:cSld>
  <p:clrMapOvr>
    <a:masterClrMapping/>
  </p:clrMapOvr>
  <p:transition spd="med" advTm="10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6" grpId="0" animBg="1"/>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五边形 31"/>
          <p:cNvSpPr/>
          <p:nvPr/>
        </p:nvSpPr>
        <p:spPr>
          <a:xfrm rot="5400000">
            <a:off x="5595119" y="-955997"/>
            <a:ext cx="1080120" cy="3659014"/>
          </a:xfrm>
          <a:prstGeom prst="homePlate">
            <a:avLst>
              <a:gd name="adj" fmla="val 35603"/>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1994719" y="2061642"/>
            <a:ext cx="8568952" cy="738664"/>
          </a:xfrm>
          <a:prstGeom prst="rect">
            <a:avLst/>
          </a:prstGeom>
          <a:noFill/>
        </p:spPr>
        <p:txBody>
          <a:bodyPr wrap="square" rtlCol="0">
            <a:spAutoFit/>
          </a:bodyPr>
          <a:lstStyle/>
          <a:p>
            <a:pPr algn="just"/>
            <a:r>
              <a:rPr lang="zh-CN" altLang="en-US" dirty="0"/>
              <a:t>通信图</a:t>
            </a:r>
            <a:r>
              <a:rPr lang="en-US" altLang="zh-CN" dirty="0"/>
              <a:t>(Communication Diagram</a:t>
            </a:r>
            <a:r>
              <a:rPr lang="zh-CN" altLang="en-US" dirty="0"/>
              <a:t>）</a:t>
            </a:r>
            <a:r>
              <a:rPr lang="en-US" altLang="zh-CN" dirty="0"/>
              <a:t>/</a:t>
            </a:r>
            <a:r>
              <a:rPr lang="zh-CN" altLang="en-US" dirty="0"/>
              <a:t>协作图</a:t>
            </a:r>
            <a:r>
              <a:rPr lang="en-US" altLang="zh-CN" dirty="0"/>
              <a:t>(Collaboration Diagram)</a:t>
            </a:r>
            <a:r>
              <a:rPr lang="zh-CN" altLang="en-US" dirty="0"/>
              <a:t>，</a:t>
            </a:r>
            <a:r>
              <a:rPr lang="en-US" altLang="zh-CN" dirty="0"/>
              <a:t>UML2.0</a:t>
            </a:r>
            <a:r>
              <a:rPr lang="zh-CN" altLang="en-US" dirty="0"/>
              <a:t>以后不再用协作图说法。可以显示对象角色之间的组织关系。</a:t>
            </a:r>
            <a:endParaRPr lang="zh-CN" altLang="en-US" sz="2300" dirty="0">
              <a:latin typeface="方正正中黑简体" panose="02000000000000000000" pitchFamily="2" charset="-122"/>
              <a:ea typeface="方正正中黑简体" panose="02000000000000000000" pitchFamily="2" charset="-122"/>
            </a:endParaRPr>
          </a:p>
        </p:txBody>
      </p:sp>
      <p:sp>
        <p:nvSpPr>
          <p:cNvPr id="5" name="TextBox 4"/>
          <p:cNvSpPr txBox="1"/>
          <p:nvPr/>
        </p:nvSpPr>
        <p:spPr>
          <a:xfrm>
            <a:off x="5159594" y="325899"/>
            <a:ext cx="1951175" cy="1015663"/>
          </a:xfrm>
          <a:prstGeom prst="rect">
            <a:avLst/>
          </a:prstGeom>
          <a:noFill/>
        </p:spPr>
        <p:txBody>
          <a:bodyPr wrap="none" rtlCol="0">
            <a:spAutoFit/>
          </a:bodyPr>
          <a:lstStyle/>
          <a:p>
            <a:pPr algn="ctr"/>
            <a:r>
              <a:rPr lang="zh-CN" altLang="en-US" sz="6000" dirty="0">
                <a:solidFill>
                  <a:schemeClr val="bg1"/>
                </a:solidFill>
                <a:latin typeface="Adobe 黑体 Std R" pitchFamily="34" charset="-122"/>
                <a:ea typeface="Adobe 黑体 Std R" pitchFamily="34" charset="-122"/>
              </a:rPr>
              <a:t>概 念</a:t>
            </a:r>
          </a:p>
        </p:txBody>
      </p:sp>
      <p:sp>
        <p:nvSpPr>
          <p:cNvPr id="6" name="矩形 5"/>
          <p:cNvSpPr/>
          <p:nvPr/>
        </p:nvSpPr>
        <p:spPr>
          <a:xfrm>
            <a:off x="914601" y="1728607"/>
            <a:ext cx="10441160" cy="3816424"/>
          </a:xfrm>
          <a:prstGeom prst="rect">
            <a:avLst/>
          </a:prstGeom>
          <a:noFill/>
          <a:ln>
            <a:solidFill>
              <a:srgbClr val="0076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 name="矩形 1"/>
          <p:cNvSpPr/>
          <p:nvPr/>
        </p:nvSpPr>
        <p:spPr>
          <a:xfrm>
            <a:off x="1990543" y="3487492"/>
            <a:ext cx="9440598" cy="415498"/>
          </a:xfrm>
          <a:prstGeom prst="rect">
            <a:avLst/>
          </a:prstGeom>
        </p:spPr>
        <p:txBody>
          <a:bodyPr wrap="none">
            <a:spAutoFit/>
          </a:bodyPr>
          <a:lstStyle/>
          <a:p>
            <a:r>
              <a:rPr lang="zh-CN" altLang="en-US" b="1" dirty="0"/>
              <a:t>活动者（</a:t>
            </a:r>
            <a:r>
              <a:rPr lang="en-US" altLang="zh-CN" b="1" dirty="0"/>
              <a:t>Actor</a:t>
            </a:r>
            <a:r>
              <a:rPr lang="zh-CN" altLang="en-US" b="1" dirty="0"/>
              <a:t>）：</a:t>
            </a:r>
            <a:r>
              <a:rPr lang="zh-CN" altLang="en-US" dirty="0"/>
              <a:t>发出主动操作的对象，负责发送初始消息，启动一个操作。</a:t>
            </a:r>
          </a:p>
        </p:txBody>
      </p:sp>
      <p:sp>
        <p:nvSpPr>
          <p:cNvPr id="10" name="矩形 9"/>
          <p:cNvSpPr/>
          <p:nvPr/>
        </p:nvSpPr>
        <p:spPr>
          <a:xfrm>
            <a:off x="1990543" y="3998302"/>
            <a:ext cx="5061001" cy="415498"/>
          </a:xfrm>
          <a:prstGeom prst="rect">
            <a:avLst/>
          </a:prstGeom>
        </p:spPr>
        <p:txBody>
          <a:bodyPr wrap="none">
            <a:spAutoFit/>
          </a:bodyPr>
          <a:lstStyle/>
          <a:p>
            <a:r>
              <a:rPr lang="zh-CN" altLang="en-US" b="1" dirty="0"/>
              <a:t>对象：</a:t>
            </a:r>
            <a:r>
              <a:rPr lang="zh-CN" altLang="en-US" dirty="0"/>
              <a:t>类的实例，负责发送和接收消息。</a:t>
            </a:r>
            <a:endParaRPr lang="en-US" altLang="zh-CN" dirty="0"/>
          </a:p>
        </p:txBody>
      </p:sp>
      <p:sp>
        <p:nvSpPr>
          <p:cNvPr id="11" name="矩形 10"/>
          <p:cNvSpPr/>
          <p:nvPr/>
        </p:nvSpPr>
        <p:spPr>
          <a:xfrm>
            <a:off x="1990543" y="4462589"/>
            <a:ext cx="4498347" cy="415498"/>
          </a:xfrm>
          <a:prstGeom prst="rect">
            <a:avLst/>
          </a:prstGeom>
        </p:spPr>
        <p:txBody>
          <a:bodyPr wrap="none">
            <a:spAutoFit/>
          </a:bodyPr>
          <a:lstStyle/>
          <a:p>
            <a:r>
              <a:rPr lang="zh-CN" altLang="en-US" b="1" dirty="0"/>
              <a:t>链接：</a:t>
            </a:r>
            <a:r>
              <a:rPr lang="zh-CN" altLang="en-US" dirty="0"/>
              <a:t>表示两个对象共享一个消息。</a:t>
            </a:r>
          </a:p>
        </p:txBody>
      </p:sp>
      <p:sp>
        <p:nvSpPr>
          <p:cNvPr id="12" name="矩形 11"/>
          <p:cNvSpPr/>
          <p:nvPr/>
        </p:nvSpPr>
        <p:spPr>
          <a:xfrm>
            <a:off x="5365577" y="2946350"/>
            <a:ext cx="1539204" cy="415498"/>
          </a:xfrm>
          <a:prstGeom prst="rect">
            <a:avLst/>
          </a:prstGeom>
        </p:spPr>
        <p:txBody>
          <a:bodyPr wrap="none">
            <a:spAutoFit/>
          </a:bodyPr>
          <a:lstStyle/>
          <a:p>
            <a:r>
              <a:rPr lang="zh-CN" altLang="en-US" b="1" dirty="0"/>
              <a:t>主要内容：</a:t>
            </a:r>
            <a:endParaRPr lang="zh-CN" altLang="en-US" dirty="0"/>
          </a:p>
        </p:txBody>
      </p:sp>
      <p:sp>
        <p:nvSpPr>
          <p:cNvPr id="13" name="矩形 12"/>
          <p:cNvSpPr/>
          <p:nvPr/>
        </p:nvSpPr>
        <p:spPr>
          <a:xfrm>
            <a:off x="1994719" y="4965482"/>
            <a:ext cx="8537915" cy="415498"/>
          </a:xfrm>
          <a:prstGeom prst="rect">
            <a:avLst/>
          </a:prstGeom>
        </p:spPr>
        <p:txBody>
          <a:bodyPr wrap="none">
            <a:spAutoFit/>
          </a:bodyPr>
          <a:lstStyle/>
          <a:p>
            <a:r>
              <a:rPr lang="zh-CN" altLang="en-US" b="1" dirty="0"/>
              <a:t>消息：</a:t>
            </a:r>
            <a:r>
              <a:rPr lang="zh-CN" altLang="en-US" dirty="0"/>
              <a:t>用来描述系统动态行为。由发送者，接受者，活动三部分组成。</a:t>
            </a:r>
          </a:p>
        </p:txBody>
      </p:sp>
    </p:spTree>
    <p:extLst>
      <p:ext uri="{BB962C8B-B14F-4D97-AF65-F5344CB8AC3E}">
        <p14:creationId xmlns:p14="http://schemas.microsoft.com/office/powerpoint/2010/main" val="3243173652"/>
      </p:ext>
    </p:extLst>
  </p:cSld>
  <p:clrMapOvr>
    <a:masterClrMapping/>
  </p:clrMapOvr>
  <p:transition spd="med" advTm="10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5000"/>
                                  </p:iterate>
                                  <p:childTnLst>
                                    <p:set>
                                      <p:cBhvr>
                                        <p:cTn id="24" dur="1" fill="hold">
                                          <p:stCondLst>
                                            <p:cond delay="0"/>
                                          </p:stCondLst>
                                        </p:cTn>
                                        <p:tgtEl>
                                          <p:spTgt spid="33"/>
                                        </p:tgtEl>
                                        <p:attrNameLst>
                                          <p:attrName>style.visibility</p:attrName>
                                        </p:attrNameLst>
                                      </p:cBhvr>
                                      <p:to>
                                        <p:strVal val="visible"/>
                                      </p:to>
                                    </p:set>
                                    <p:anim calcmode="lin" valueType="num">
                                      <p:cBhvr>
                                        <p:cTn id="25"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33"/>
                                        </p:tgtEl>
                                        <p:attrNameLst>
                                          <p:attrName>ppt_y</p:attrName>
                                        </p:attrNameLst>
                                      </p:cBhvr>
                                      <p:tavLst>
                                        <p:tav tm="0">
                                          <p:val>
                                            <p:strVal val="#ppt_y"/>
                                          </p:val>
                                        </p:tav>
                                        <p:tav tm="100000">
                                          <p:val>
                                            <p:strVal val="#ppt_y"/>
                                          </p:val>
                                        </p:tav>
                                      </p:tavLst>
                                    </p:anim>
                                    <p:anim calcmode="lin" valueType="num">
                                      <p:cBhvr>
                                        <p:cTn id="27"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33"/>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2"/>
                                        </p:tgtEl>
                                        <p:attrNameLst>
                                          <p:attrName>style.visibility</p:attrName>
                                        </p:attrNameLst>
                                      </p:cBhvr>
                                      <p:to>
                                        <p:strVal val="visible"/>
                                      </p:to>
                                    </p:set>
                                    <p:anim calcmode="lin" valueType="num">
                                      <p:cBhvr additive="base">
                                        <p:cTn id="34" dur="500" fill="hold"/>
                                        <p:tgtEl>
                                          <p:spTgt spid="2"/>
                                        </p:tgtEl>
                                        <p:attrNameLst>
                                          <p:attrName>ppt_x</p:attrName>
                                        </p:attrNameLst>
                                      </p:cBhvr>
                                      <p:tavLst>
                                        <p:tav tm="0">
                                          <p:val>
                                            <p:strVal val="#ppt_x"/>
                                          </p:val>
                                        </p:tav>
                                        <p:tav tm="100000">
                                          <p:val>
                                            <p:strVal val="#ppt_x"/>
                                          </p:val>
                                        </p:tav>
                                      </p:tavLst>
                                    </p:anim>
                                    <p:anim calcmode="lin" valueType="num">
                                      <p:cBhvr additive="base">
                                        <p:cTn id="35" dur="500" fill="hold"/>
                                        <p:tgtEl>
                                          <p:spTgt spid="2"/>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500" fill="hold"/>
                                        <p:tgtEl>
                                          <p:spTgt spid="10"/>
                                        </p:tgtEl>
                                        <p:attrNameLst>
                                          <p:attrName>ppt_x</p:attrName>
                                        </p:attrNameLst>
                                      </p:cBhvr>
                                      <p:tavLst>
                                        <p:tav tm="0">
                                          <p:val>
                                            <p:strVal val="#ppt_x"/>
                                          </p:val>
                                        </p:tav>
                                        <p:tav tm="100000">
                                          <p:val>
                                            <p:strVal val="#ppt_x"/>
                                          </p:val>
                                        </p:tav>
                                      </p:tavLst>
                                    </p:anim>
                                    <p:anim calcmode="lin" valueType="num">
                                      <p:cBhvr additive="base">
                                        <p:cTn id="39" dur="500" fill="hold"/>
                                        <p:tgtEl>
                                          <p:spTgt spid="10"/>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additive="base">
                                        <p:cTn id="48" dur="500" fill="hold"/>
                                        <p:tgtEl>
                                          <p:spTgt spid="12"/>
                                        </p:tgtEl>
                                        <p:attrNameLst>
                                          <p:attrName>ppt_x</p:attrName>
                                        </p:attrNameLst>
                                      </p:cBhvr>
                                      <p:tavLst>
                                        <p:tav tm="0">
                                          <p:val>
                                            <p:strVal val="#ppt_x"/>
                                          </p:val>
                                        </p:tav>
                                        <p:tav tm="100000">
                                          <p:val>
                                            <p:strVal val="#ppt_x"/>
                                          </p:val>
                                        </p:tav>
                                      </p:tavLst>
                                    </p:anim>
                                    <p:anim calcmode="lin" valueType="num">
                                      <p:cBhvr additive="base">
                                        <p:cTn id="49" dur="500" fill="hold"/>
                                        <p:tgtEl>
                                          <p:spTgt spid="12"/>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additive="base">
                                        <p:cTn id="52" dur="500" fill="hold"/>
                                        <p:tgtEl>
                                          <p:spTgt spid="13"/>
                                        </p:tgtEl>
                                        <p:attrNameLst>
                                          <p:attrName>ppt_x</p:attrName>
                                        </p:attrNameLst>
                                      </p:cBhvr>
                                      <p:tavLst>
                                        <p:tav tm="0">
                                          <p:val>
                                            <p:strVal val="#ppt_x"/>
                                          </p:val>
                                        </p:tav>
                                        <p:tav tm="100000">
                                          <p:val>
                                            <p:strVal val="#ppt_x"/>
                                          </p:val>
                                        </p:tav>
                                      </p:tavLst>
                                    </p:anim>
                                    <p:anim calcmode="lin" valueType="num">
                                      <p:cBhvr additive="base">
                                        <p:cTn id="5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P spid="5" grpId="0"/>
      <p:bldP spid="6" grpId="0" animBg="1"/>
      <p:bldP spid="2" grpId="0"/>
      <p:bldP spid="10" grpId="0"/>
      <p:bldP spid="11" grpId="0"/>
      <p:bldP spid="12" grpId="0"/>
      <p:bldP spid="1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五边形 31"/>
          <p:cNvSpPr/>
          <p:nvPr/>
        </p:nvSpPr>
        <p:spPr>
          <a:xfrm rot="5400000">
            <a:off x="5595119" y="-955997"/>
            <a:ext cx="1080120" cy="3659014"/>
          </a:xfrm>
          <a:prstGeom prst="homePlate">
            <a:avLst>
              <a:gd name="adj" fmla="val 35603"/>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1001580" y="1888441"/>
            <a:ext cx="8568952" cy="415498"/>
          </a:xfrm>
          <a:prstGeom prst="rect">
            <a:avLst/>
          </a:prstGeom>
          <a:noFill/>
        </p:spPr>
        <p:txBody>
          <a:bodyPr wrap="square" rtlCol="0">
            <a:spAutoFit/>
          </a:bodyPr>
          <a:lstStyle/>
          <a:p>
            <a:pPr algn="just"/>
            <a:r>
              <a:rPr lang="zh-CN" altLang="en-US" dirty="0"/>
              <a:t>图书管理员处理还书通信图</a:t>
            </a:r>
            <a:endParaRPr lang="zh-CN" altLang="en-US" sz="2300" dirty="0">
              <a:latin typeface="方正正中黑简体" panose="02000000000000000000" pitchFamily="2" charset="-122"/>
              <a:ea typeface="方正正中黑简体" panose="02000000000000000000" pitchFamily="2" charset="-122"/>
            </a:endParaRPr>
          </a:p>
        </p:txBody>
      </p:sp>
      <p:sp>
        <p:nvSpPr>
          <p:cNvPr id="5" name="TextBox 4"/>
          <p:cNvSpPr txBox="1"/>
          <p:nvPr/>
        </p:nvSpPr>
        <p:spPr>
          <a:xfrm>
            <a:off x="4311607" y="325899"/>
            <a:ext cx="3647152" cy="923330"/>
          </a:xfrm>
          <a:prstGeom prst="rect">
            <a:avLst/>
          </a:prstGeom>
          <a:noFill/>
        </p:spPr>
        <p:txBody>
          <a:bodyPr wrap="none" rtlCol="0">
            <a:spAutoFit/>
          </a:bodyPr>
          <a:lstStyle/>
          <a:p>
            <a:pPr algn="ctr"/>
            <a:r>
              <a:rPr lang="zh-CN" altLang="en-US" sz="5400" dirty="0">
                <a:solidFill>
                  <a:schemeClr val="bg1"/>
                </a:solidFill>
                <a:latin typeface="Adobe 黑体 Std R" pitchFamily="34" charset="-122"/>
                <a:ea typeface="Adobe 黑体 Std R" pitchFamily="34" charset="-122"/>
              </a:rPr>
              <a:t>建模及应用</a:t>
            </a:r>
          </a:p>
        </p:txBody>
      </p:sp>
      <p:sp>
        <p:nvSpPr>
          <p:cNvPr id="6" name="矩形 5"/>
          <p:cNvSpPr/>
          <p:nvPr/>
        </p:nvSpPr>
        <p:spPr>
          <a:xfrm>
            <a:off x="914601" y="1728607"/>
            <a:ext cx="10441160" cy="3816424"/>
          </a:xfrm>
          <a:prstGeom prst="rect">
            <a:avLst/>
          </a:prstGeom>
          <a:noFill/>
          <a:ln>
            <a:solidFill>
              <a:srgbClr val="0076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2" name="图片 1"/>
          <p:cNvPicPr>
            <a:picLocks noChangeAspect="1"/>
          </p:cNvPicPr>
          <p:nvPr/>
        </p:nvPicPr>
        <p:blipFill>
          <a:blip r:embed="rId3"/>
          <a:stretch>
            <a:fillRect/>
          </a:stretch>
        </p:blipFill>
        <p:spPr>
          <a:xfrm>
            <a:off x="4731023" y="1989634"/>
            <a:ext cx="6435522" cy="3384376"/>
          </a:xfrm>
          <a:prstGeom prst="rect">
            <a:avLst/>
          </a:prstGeom>
        </p:spPr>
      </p:pic>
    </p:spTree>
    <p:extLst>
      <p:ext uri="{BB962C8B-B14F-4D97-AF65-F5344CB8AC3E}">
        <p14:creationId xmlns:p14="http://schemas.microsoft.com/office/powerpoint/2010/main" val="144873934"/>
      </p:ext>
    </p:extLst>
  </p:cSld>
  <p:clrMapOvr>
    <a:masterClrMapping/>
  </p:clrMapOvr>
  <p:transition spd="med" advTm="10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5000"/>
                                  </p:iterate>
                                  <p:childTnLst>
                                    <p:set>
                                      <p:cBhvr>
                                        <p:cTn id="24" dur="1" fill="hold">
                                          <p:stCondLst>
                                            <p:cond delay="0"/>
                                          </p:stCondLst>
                                        </p:cTn>
                                        <p:tgtEl>
                                          <p:spTgt spid="33"/>
                                        </p:tgtEl>
                                        <p:attrNameLst>
                                          <p:attrName>style.visibility</p:attrName>
                                        </p:attrNameLst>
                                      </p:cBhvr>
                                      <p:to>
                                        <p:strVal val="visible"/>
                                      </p:to>
                                    </p:set>
                                    <p:anim calcmode="lin" valueType="num">
                                      <p:cBhvr>
                                        <p:cTn id="25"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33"/>
                                        </p:tgtEl>
                                        <p:attrNameLst>
                                          <p:attrName>ppt_y</p:attrName>
                                        </p:attrNameLst>
                                      </p:cBhvr>
                                      <p:tavLst>
                                        <p:tav tm="0">
                                          <p:val>
                                            <p:strVal val="#ppt_y"/>
                                          </p:val>
                                        </p:tav>
                                        <p:tav tm="100000">
                                          <p:val>
                                            <p:strVal val="#ppt_y"/>
                                          </p:val>
                                        </p:tav>
                                      </p:tavLst>
                                    </p:anim>
                                    <p:anim calcmode="lin" valueType="num">
                                      <p:cBhvr>
                                        <p:cTn id="27"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P spid="5" grpId="0"/>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2"/>
          <p:cNvSpPr/>
          <p:nvPr/>
        </p:nvSpPr>
        <p:spPr bwMode="auto">
          <a:xfrm>
            <a:off x="2103438" y="1721991"/>
            <a:ext cx="3246437" cy="739775"/>
          </a:xfrm>
          <a:custGeom>
            <a:avLst/>
            <a:gdLst>
              <a:gd name="T0" fmla="*/ 0 w 4673"/>
              <a:gd name="T1" fmla="*/ 739775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 name="Freeform 42"/>
          <p:cNvSpPr/>
          <p:nvPr/>
        </p:nvSpPr>
        <p:spPr bwMode="auto">
          <a:xfrm flipH="1">
            <a:off x="6454775" y="1721991"/>
            <a:ext cx="3246438" cy="739775"/>
          </a:xfrm>
          <a:custGeom>
            <a:avLst/>
            <a:gdLst>
              <a:gd name="T0" fmla="*/ 0 w 4673"/>
              <a:gd name="T1" fmla="*/ 739775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 name="Freeform 42"/>
          <p:cNvSpPr/>
          <p:nvPr/>
        </p:nvSpPr>
        <p:spPr bwMode="auto">
          <a:xfrm flipV="1">
            <a:off x="2103438" y="5054154"/>
            <a:ext cx="3246437" cy="738187"/>
          </a:xfrm>
          <a:custGeom>
            <a:avLst/>
            <a:gdLst>
              <a:gd name="T0" fmla="*/ 0 w 4673"/>
              <a:gd name="T1" fmla="*/ 738187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Freeform 42"/>
          <p:cNvSpPr/>
          <p:nvPr/>
        </p:nvSpPr>
        <p:spPr bwMode="auto">
          <a:xfrm flipH="1" flipV="1">
            <a:off x="6454775" y="5054154"/>
            <a:ext cx="3246438" cy="738187"/>
          </a:xfrm>
          <a:custGeom>
            <a:avLst/>
            <a:gdLst>
              <a:gd name="T0" fmla="*/ 0 w 4673"/>
              <a:gd name="T1" fmla="*/ 738187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1" name="组合 34"/>
          <p:cNvGrpSpPr/>
          <p:nvPr/>
        </p:nvGrpSpPr>
        <p:grpSpPr bwMode="auto">
          <a:xfrm>
            <a:off x="735891" y="1266379"/>
            <a:ext cx="1154113" cy="1155700"/>
            <a:chOff x="0" y="0"/>
            <a:chExt cx="1154113" cy="1155699"/>
          </a:xfrm>
          <a:solidFill>
            <a:schemeClr val="bg1">
              <a:lumMod val="65000"/>
            </a:schemeClr>
          </a:solidFill>
        </p:grpSpPr>
        <p:sp>
          <p:nvSpPr>
            <p:cNvPr id="12" name="Oval 30"/>
            <p:cNvSpPr>
              <a:spLocks noChangeArrowheads="1"/>
            </p:cNvSpPr>
            <p:nvPr/>
          </p:nvSpPr>
          <p:spPr bwMode="auto">
            <a:xfrm>
              <a:off x="0" y="0"/>
              <a:ext cx="1154113" cy="115569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3" name="Freeform 34"/>
            <p:cNvSpPr>
              <a:spLocks noEditPoints="1"/>
            </p:cNvSpPr>
            <p:nvPr/>
          </p:nvSpPr>
          <p:spPr bwMode="auto">
            <a:xfrm>
              <a:off x="266700" y="128587"/>
              <a:ext cx="638175" cy="868362"/>
            </a:xfrm>
            <a:custGeom>
              <a:avLst/>
              <a:gdLst>
                <a:gd name="T0" fmla="*/ 128715 w 709"/>
                <a:gd name="T1" fmla="*/ 322149 h 965"/>
                <a:gd name="T2" fmla="*/ 196223 w 709"/>
                <a:gd name="T3" fmla="*/ 480524 h 965"/>
                <a:gd name="T4" fmla="*/ 251130 w 709"/>
                <a:gd name="T5" fmla="*/ 607403 h 965"/>
                <a:gd name="T6" fmla="*/ 374444 w 709"/>
                <a:gd name="T7" fmla="*/ 611003 h 965"/>
                <a:gd name="T8" fmla="*/ 401447 w 709"/>
                <a:gd name="T9" fmla="*/ 560611 h 965"/>
                <a:gd name="T10" fmla="*/ 469855 w 709"/>
                <a:gd name="T11" fmla="*/ 432831 h 965"/>
                <a:gd name="T12" fmla="*/ 319538 w 709"/>
                <a:gd name="T13" fmla="*/ 132279 h 965"/>
                <a:gd name="T14" fmla="*/ 264631 w 709"/>
                <a:gd name="T15" fmla="*/ 650597 h 965"/>
                <a:gd name="T16" fmla="*/ 201624 w 709"/>
                <a:gd name="T17" fmla="*/ 578608 h 965"/>
                <a:gd name="T18" fmla="*/ 135916 w 709"/>
                <a:gd name="T19" fmla="*/ 455328 h 965"/>
                <a:gd name="T20" fmla="*/ 319538 w 709"/>
                <a:gd name="T21" fmla="*/ 91785 h 965"/>
                <a:gd name="T22" fmla="*/ 503159 w 709"/>
                <a:gd name="T23" fmla="*/ 455328 h 965"/>
                <a:gd name="T24" fmla="*/ 436551 w 709"/>
                <a:gd name="T25" fmla="*/ 578608 h 965"/>
                <a:gd name="T26" fmla="*/ 374444 w 709"/>
                <a:gd name="T27" fmla="*/ 650597 h 965"/>
                <a:gd name="T28" fmla="*/ 228627 w 709"/>
                <a:gd name="T29" fmla="*/ 778376 h 965"/>
                <a:gd name="T30" fmla="*/ 383445 w 709"/>
                <a:gd name="T31" fmla="*/ 807172 h 965"/>
                <a:gd name="T32" fmla="*/ 383445 w 709"/>
                <a:gd name="T33" fmla="*/ 748681 h 965"/>
                <a:gd name="T34" fmla="*/ 246629 w 709"/>
                <a:gd name="T35" fmla="*/ 796373 h 965"/>
                <a:gd name="T36" fmla="*/ 395146 w 709"/>
                <a:gd name="T37" fmla="*/ 796373 h 965"/>
                <a:gd name="T38" fmla="*/ 413149 w 709"/>
                <a:gd name="T39" fmla="*/ 778376 h 965"/>
                <a:gd name="T40" fmla="*/ 228627 w 709"/>
                <a:gd name="T41" fmla="*/ 685691 h 965"/>
                <a:gd name="T42" fmla="*/ 413149 w 709"/>
                <a:gd name="T43" fmla="*/ 778376 h 965"/>
                <a:gd name="T44" fmla="*/ 411348 w 709"/>
                <a:gd name="T45" fmla="*/ 362642 h 965"/>
                <a:gd name="T46" fmla="*/ 349241 w 709"/>
                <a:gd name="T47" fmla="*/ 424733 h 965"/>
                <a:gd name="T48" fmla="*/ 288934 w 709"/>
                <a:gd name="T49" fmla="*/ 424733 h 965"/>
                <a:gd name="T50" fmla="*/ 226827 w 709"/>
                <a:gd name="T51" fmla="*/ 362642 h 965"/>
                <a:gd name="T52" fmla="*/ 226827 w 709"/>
                <a:gd name="T53" fmla="*/ 302352 h 965"/>
                <a:gd name="T54" fmla="*/ 288934 w 709"/>
                <a:gd name="T55" fmla="*/ 239362 h 965"/>
                <a:gd name="T56" fmla="*/ 349241 w 709"/>
                <a:gd name="T57" fmla="*/ 239362 h 965"/>
                <a:gd name="T58" fmla="*/ 411348 w 709"/>
                <a:gd name="T59" fmla="*/ 302352 h 965"/>
                <a:gd name="T60" fmla="*/ 612972 w 709"/>
                <a:gd name="T61" fmla="*/ 293353 h 965"/>
                <a:gd name="T62" fmla="*/ 580568 w 709"/>
                <a:gd name="T63" fmla="*/ 322149 h 965"/>
                <a:gd name="T64" fmla="*/ 612972 w 709"/>
                <a:gd name="T65" fmla="*/ 341046 h 965"/>
                <a:gd name="T66" fmla="*/ 612972 w 709"/>
                <a:gd name="T67" fmla="*/ 293353 h 965"/>
                <a:gd name="T68" fmla="*/ 542764 w 709"/>
                <a:gd name="T69" fmla="*/ 127780 h 965"/>
                <a:gd name="T70" fmla="*/ 509460 w 709"/>
                <a:gd name="T71" fmla="*/ 94485 h 965"/>
                <a:gd name="T72" fmla="*/ 518461 w 709"/>
                <a:gd name="T73" fmla="*/ 152976 h 965"/>
                <a:gd name="T74" fmla="*/ 342040 w 709"/>
                <a:gd name="T75" fmla="*/ 61190 h 965"/>
                <a:gd name="T76" fmla="*/ 318637 w 709"/>
                <a:gd name="T77" fmla="*/ 0 h 965"/>
                <a:gd name="T78" fmla="*/ 294335 w 709"/>
                <a:gd name="T79" fmla="*/ 61190 h 965"/>
                <a:gd name="T80" fmla="*/ 117014 w 709"/>
                <a:gd name="T81" fmla="*/ 155675 h 965"/>
                <a:gd name="T82" fmla="*/ 127815 w 709"/>
                <a:gd name="T83" fmla="*/ 98084 h 965"/>
                <a:gd name="T84" fmla="*/ 93611 w 709"/>
                <a:gd name="T85" fmla="*/ 132279 h 965"/>
                <a:gd name="T86" fmla="*/ 57607 w 709"/>
                <a:gd name="T87" fmla="*/ 322149 h 965"/>
                <a:gd name="T88" fmla="*/ 25203 w 709"/>
                <a:gd name="T89" fmla="*/ 293353 h 965"/>
                <a:gd name="T90" fmla="*/ 25203 w 709"/>
                <a:gd name="T91" fmla="*/ 341046 h 965"/>
                <a:gd name="T92" fmla="*/ 57607 w 709"/>
                <a:gd name="T93" fmla="*/ 322149 h 96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09" h="965">
                  <a:moveTo>
                    <a:pt x="355" y="147"/>
                  </a:moveTo>
                  <a:cubicBezTo>
                    <a:pt x="238" y="147"/>
                    <a:pt x="143" y="241"/>
                    <a:pt x="143" y="358"/>
                  </a:cubicBezTo>
                  <a:cubicBezTo>
                    <a:pt x="143" y="414"/>
                    <a:pt x="187" y="481"/>
                    <a:pt x="188" y="481"/>
                  </a:cubicBezTo>
                  <a:cubicBezTo>
                    <a:pt x="197" y="496"/>
                    <a:pt x="210" y="519"/>
                    <a:pt x="218" y="534"/>
                  </a:cubicBezTo>
                  <a:lnTo>
                    <a:pt x="264" y="623"/>
                  </a:lnTo>
                  <a:cubicBezTo>
                    <a:pt x="272" y="639"/>
                    <a:pt x="279" y="662"/>
                    <a:pt x="279" y="675"/>
                  </a:cubicBezTo>
                  <a:cubicBezTo>
                    <a:pt x="279" y="675"/>
                    <a:pt x="284" y="679"/>
                    <a:pt x="294" y="679"/>
                  </a:cubicBezTo>
                  <a:lnTo>
                    <a:pt x="416" y="679"/>
                  </a:lnTo>
                  <a:cubicBezTo>
                    <a:pt x="425" y="679"/>
                    <a:pt x="430" y="675"/>
                    <a:pt x="431" y="674"/>
                  </a:cubicBezTo>
                  <a:cubicBezTo>
                    <a:pt x="430" y="662"/>
                    <a:pt x="437" y="639"/>
                    <a:pt x="446" y="623"/>
                  </a:cubicBezTo>
                  <a:lnTo>
                    <a:pt x="491" y="534"/>
                  </a:lnTo>
                  <a:cubicBezTo>
                    <a:pt x="499" y="519"/>
                    <a:pt x="513" y="495"/>
                    <a:pt x="522" y="481"/>
                  </a:cubicBezTo>
                  <a:cubicBezTo>
                    <a:pt x="537" y="458"/>
                    <a:pt x="566" y="402"/>
                    <a:pt x="566" y="358"/>
                  </a:cubicBezTo>
                  <a:cubicBezTo>
                    <a:pt x="566" y="241"/>
                    <a:pt x="471" y="147"/>
                    <a:pt x="355" y="147"/>
                  </a:cubicBezTo>
                  <a:close/>
                  <a:moveTo>
                    <a:pt x="416" y="723"/>
                  </a:moveTo>
                  <a:lnTo>
                    <a:pt x="294" y="723"/>
                  </a:lnTo>
                  <a:cubicBezTo>
                    <a:pt x="261" y="723"/>
                    <a:pt x="235" y="702"/>
                    <a:pt x="235" y="675"/>
                  </a:cubicBezTo>
                  <a:cubicBezTo>
                    <a:pt x="235" y="671"/>
                    <a:pt x="231" y="656"/>
                    <a:pt x="224" y="643"/>
                  </a:cubicBezTo>
                  <a:lnTo>
                    <a:pt x="179" y="554"/>
                  </a:lnTo>
                  <a:cubicBezTo>
                    <a:pt x="172" y="540"/>
                    <a:pt x="159" y="519"/>
                    <a:pt x="151" y="506"/>
                  </a:cubicBezTo>
                  <a:cubicBezTo>
                    <a:pt x="145" y="498"/>
                    <a:pt x="99" y="425"/>
                    <a:pt x="99" y="358"/>
                  </a:cubicBezTo>
                  <a:cubicBezTo>
                    <a:pt x="99" y="217"/>
                    <a:pt x="214" y="102"/>
                    <a:pt x="355" y="102"/>
                  </a:cubicBezTo>
                  <a:cubicBezTo>
                    <a:pt x="495" y="102"/>
                    <a:pt x="610" y="217"/>
                    <a:pt x="610" y="358"/>
                  </a:cubicBezTo>
                  <a:cubicBezTo>
                    <a:pt x="610" y="425"/>
                    <a:pt x="564" y="498"/>
                    <a:pt x="559" y="506"/>
                  </a:cubicBezTo>
                  <a:cubicBezTo>
                    <a:pt x="550" y="518"/>
                    <a:pt x="537" y="541"/>
                    <a:pt x="530" y="554"/>
                  </a:cubicBezTo>
                  <a:lnTo>
                    <a:pt x="485" y="643"/>
                  </a:lnTo>
                  <a:cubicBezTo>
                    <a:pt x="478" y="656"/>
                    <a:pt x="475" y="671"/>
                    <a:pt x="475" y="675"/>
                  </a:cubicBezTo>
                  <a:cubicBezTo>
                    <a:pt x="475" y="702"/>
                    <a:pt x="449" y="723"/>
                    <a:pt x="416" y="723"/>
                  </a:cubicBezTo>
                  <a:close/>
                  <a:moveTo>
                    <a:pt x="287" y="832"/>
                  </a:moveTo>
                  <a:cubicBezTo>
                    <a:pt x="269" y="832"/>
                    <a:pt x="254" y="846"/>
                    <a:pt x="254" y="865"/>
                  </a:cubicBezTo>
                  <a:cubicBezTo>
                    <a:pt x="254" y="883"/>
                    <a:pt x="269" y="897"/>
                    <a:pt x="287" y="897"/>
                  </a:cubicBezTo>
                  <a:lnTo>
                    <a:pt x="426" y="897"/>
                  </a:lnTo>
                  <a:cubicBezTo>
                    <a:pt x="444" y="897"/>
                    <a:pt x="459" y="883"/>
                    <a:pt x="459" y="865"/>
                  </a:cubicBezTo>
                  <a:cubicBezTo>
                    <a:pt x="459" y="846"/>
                    <a:pt x="444" y="832"/>
                    <a:pt x="426" y="832"/>
                  </a:cubicBezTo>
                  <a:lnTo>
                    <a:pt x="287" y="832"/>
                  </a:lnTo>
                  <a:close/>
                  <a:moveTo>
                    <a:pt x="274" y="885"/>
                  </a:moveTo>
                  <a:cubicBezTo>
                    <a:pt x="276" y="929"/>
                    <a:pt x="312" y="965"/>
                    <a:pt x="356" y="965"/>
                  </a:cubicBezTo>
                  <a:cubicBezTo>
                    <a:pt x="401" y="965"/>
                    <a:pt x="437" y="929"/>
                    <a:pt x="439" y="885"/>
                  </a:cubicBezTo>
                  <a:lnTo>
                    <a:pt x="274" y="885"/>
                  </a:lnTo>
                  <a:close/>
                  <a:moveTo>
                    <a:pt x="459" y="865"/>
                  </a:moveTo>
                  <a:lnTo>
                    <a:pt x="254" y="865"/>
                  </a:lnTo>
                  <a:lnTo>
                    <a:pt x="254" y="762"/>
                  </a:lnTo>
                  <a:lnTo>
                    <a:pt x="459" y="762"/>
                  </a:lnTo>
                  <a:lnTo>
                    <a:pt x="459" y="865"/>
                  </a:lnTo>
                  <a:close/>
                  <a:moveTo>
                    <a:pt x="491" y="369"/>
                  </a:moveTo>
                  <a:cubicBezTo>
                    <a:pt x="491" y="388"/>
                    <a:pt x="476" y="403"/>
                    <a:pt x="457" y="403"/>
                  </a:cubicBezTo>
                  <a:lnTo>
                    <a:pt x="388" y="403"/>
                  </a:lnTo>
                  <a:lnTo>
                    <a:pt x="388" y="472"/>
                  </a:lnTo>
                  <a:cubicBezTo>
                    <a:pt x="388" y="491"/>
                    <a:pt x="373" y="506"/>
                    <a:pt x="355" y="506"/>
                  </a:cubicBezTo>
                  <a:cubicBezTo>
                    <a:pt x="336" y="506"/>
                    <a:pt x="321" y="491"/>
                    <a:pt x="321" y="472"/>
                  </a:cubicBezTo>
                  <a:lnTo>
                    <a:pt x="321" y="403"/>
                  </a:lnTo>
                  <a:lnTo>
                    <a:pt x="252" y="403"/>
                  </a:lnTo>
                  <a:cubicBezTo>
                    <a:pt x="233" y="403"/>
                    <a:pt x="218" y="388"/>
                    <a:pt x="218" y="369"/>
                  </a:cubicBezTo>
                  <a:cubicBezTo>
                    <a:pt x="218" y="351"/>
                    <a:pt x="233" y="336"/>
                    <a:pt x="252" y="336"/>
                  </a:cubicBezTo>
                  <a:lnTo>
                    <a:pt x="321" y="336"/>
                  </a:lnTo>
                  <a:lnTo>
                    <a:pt x="321" y="266"/>
                  </a:lnTo>
                  <a:cubicBezTo>
                    <a:pt x="321" y="248"/>
                    <a:pt x="336" y="233"/>
                    <a:pt x="355" y="233"/>
                  </a:cubicBezTo>
                  <a:cubicBezTo>
                    <a:pt x="373" y="233"/>
                    <a:pt x="388" y="248"/>
                    <a:pt x="388" y="266"/>
                  </a:cubicBezTo>
                  <a:lnTo>
                    <a:pt x="388" y="336"/>
                  </a:lnTo>
                  <a:lnTo>
                    <a:pt x="457" y="336"/>
                  </a:lnTo>
                  <a:cubicBezTo>
                    <a:pt x="476" y="336"/>
                    <a:pt x="491" y="351"/>
                    <a:pt x="491" y="369"/>
                  </a:cubicBezTo>
                  <a:close/>
                  <a:moveTo>
                    <a:pt x="681" y="326"/>
                  </a:moveTo>
                  <a:lnTo>
                    <a:pt x="643" y="326"/>
                  </a:lnTo>
                  <a:cubicBezTo>
                    <a:pt x="644" y="336"/>
                    <a:pt x="645" y="347"/>
                    <a:pt x="645" y="358"/>
                  </a:cubicBezTo>
                  <a:cubicBezTo>
                    <a:pt x="645" y="365"/>
                    <a:pt x="644" y="372"/>
                    <a:pt x="643" y="379"/>
                  </a:cubicBezTo>
                  <a:lnTo>
                    <a:pt x="681" y="379"/>
                  </a:lnTo>
                  <a:cubicBezTo>
                    <a:pt x="696" y="379"/>
                    <a:pt x="709" y="367"/>
                    <a:pt x="709" y="352"/>
                  </a:cubicBezTo>
                  <a:cubicBezTo>
                    <a:pt x="709" y="338"/>
                    <a:pt x="696" y="326"/>
                    <a:pt x="681" y="326"/>
                  </a:cubicBezTo>
                  <a:close/>
                  <a:moveTo>
                    <a:pt x="576" y="170"/>
                  </a:moveTo>
                  <a:lnTo>
                    <a:pt x="603" y="142"/>
                  </a:lnTo>
                  <a:cubicBezTo>
                    <a:pt x="614" y="131"/>
                    <a:pt x="614" y="114"/>
                    <a:pt x="604" y="104"/>
                  </a:cubicBezTo>
                  <a:cubicBezTo>
                    <a:pt x="594" y="94"/>
                    <a:pt x="577" y="94"/>
                    <a:pt x="566" y="105"/>
                  </a:cubicBezTo>
                  <a:lnTo>
                    <a:pt x="538" y="132"/>
                  </a:lnTo>
                  <a:cubicBezTo>
                    <a:pt x="552" y="144"/>
                    <a:pt x="564" y="156"/>
                    <a:pt x="576" y="170"/>
                  </a:cubicBezTo>
                  <a:close/>
                  <a:moveTo>
                    <a:pt x="354" y="67"/>
                  </a:moveTo>
                  <a:cubicBezTo>
                    <a:pt x="363" y="67"/>
                    <a:pt x="372" y="68"/>
                    <a:pt x="380" y="68"/>
                  </a:cubicBezTo>
                  <a:lnTo>
                    <a:pt x="380" y="27"/>
                  </a:lnTo>
                  <a:cubicBezTo>
                    <a:pt x="380" y="12"/>
                    <a:pt x="368" y="0"/>
                    <a:pt x="354" y="0"/>
                  </a:cubicBezTo>
                  <a:cubicBezTo>
                    <a:pt x="339" y="0"/>
                    <a:pt x="327" y="12"/>
                    <a:pt x="327" y="27"/>
                  </a:cubicBezTo>
                  <a:lnTo>
                    <a:pt x="327" y="68"/>
                  </a:lnTo>
                  <a:cubicBezTo>
                    <a:pt x="336" y="68"/>
                    <a:pt x="345" y="67"/>
                    <a:pt x="354" y="67"/>
                  </a:cubicBezTo>
                  <a:close/>
                  <a:moveTo>
                    <a:pt x="130" y="173"/>
                  </a:moveTo>
                  <a:cubicBezTo>
                    <a:pt x="142" y="159"/>
                    <a:pt x="154" y="147"/>
                    <a:pt x="168" y="135"/>
                  </a:cubicBezTo>
                  <a:lnTo>
                    <a:pt x="142" y="109"/>
                  </a:lnTo>
                  <a:cubicBezTo>
                    <a:pt x="131" y="99"/>
                    <a:pt x="114" y="98"/>
                    <a:pt x="104" y="109"/>
                  </a:cubicBezTo>
                  <a:cubicBezTo>
                    <a:pt x="93" y="119"/>
                    <a:pt x="94" y="136"/>
                    <a:pt x="104" y="147"/>
                  </a:cubicBezTo>
                  <a:lnTo>
                    <a:pt x="130" y="173"/>
                  </a:lnTo>
                  <a:close/>
                  <a:moveTo>
                    <a:pt x="64" y="358"/>
                  </a:moveTo>
                  <a:cubicBezTo>
                    <a:pt x="64" y="347"/>
                    <a:pt x="64" y="336"/>
                    <a:pt x="66" y="326"/>
                  </a:cubicBezTo>
                  <a:lnTo>
                    <a:pt x="28" y="326"/>
                  </a:lnTo>
                  <a:cubicBezTo>
                    <a:pt x="13" y="326"/>
                    <a:pt x="0" y="338"/>
                    <a:pt x="0" y="352"/>
                  </a:cubicBezTo>
                  <a:cubicBezTo>
                    <a:pt x="0" y="367"/>
                    <a:pt x="13" y="379"/>
                    <a:pt x="28" y="379"/>
                  </a:cubicBezTo>
                  <a:lnTo>
                    <a:pt x="65" y="379"/>
                  </a:lnTo>
                  <a:cubicBezTo>
                    <a:pt x="64" y="372"/>
                    <a:pt x="64" y="365"/>
                    <a:pt x="64" y="35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2" name="Freeform 37"/>
          <p:cNvSpPr>
            <a:spLocks noEditPoints="1"/>
          </p:cNvSpPr>
          <p:nvPr/>
        </p:nvSpPr>
        <p:spPr bwMode="auto">
          <a:xfrm>
            <a:off x="9393237" y="4249291"/>
            <a:ext cx="658813" cy="652463"/>
          </a:xfrm>
          <a:custGeom>
            <a:avLst/>
            <a:gdLst>
              <a:gd name="T0" fmla="*/ 594912 w 732"/>
              <a:gd name="T1" fmla="*/ 562343 h 724"/>
              <a:gd name="T2" fmla="*/ 526510 w 732"/>
              <a:gd name="T3" fmla="*/ 562343 h 724"/>
              <a:gd name="T4" fmla="*/ 431109 w 732"/>
              <a:gd name="T5" fmla="*/ 379401 h 724"/>
              <a:gd name="T6" fmla="*/ 421208 w 732"/>
              <a:gd name="T7" fmla="*/ 415449 h 724"/>
              <a:gd name="T8" fmla="*/ 369007 w 732"/>
              <a:gd name="T9" fmla="*/ 455101 h 724"/>
              <a:gd name="T10" fmla="*/ 540011 w 732"/>
              <a:gd name="T11" fmla="*/ 644351 h 724"/>
              <a:gd name="T12" fmla="*/ 649813 w 732"/>
              <a:gd name="T13" fmla="*/ 570454 h 724"/>
              <a:gd name="T14" fmla="*/ 568811 w 732"/>
              <a:gd name="T15" fmla="*/ 486643 h 724"/>
              <a:gd name="T16" fmla="*/ 449109 w 732"/>
              <a:gd name="T17" fmla="*/ 388413 h 724"/>
              <a:gd name="T18" fmla="*/ 237605 w 732"/>
              <a:gd name="T19" fmla="*/ 231606 h 724"/>
              <a:gd name="T20" fmla="*/ 273605 w 732"/>
              <a:gd name="T21" fmla="*/ 221693 h 724"/>
              <a:gd name="T22" fmla="*/ 283506 w 732"/>
              <a:gd name="T23" fmla="*/ 186546 h 724"/>
              <a:gd name="T24" fmla="*/ 292506 w 732"/>
              <a:gd name="T25" fmla="*/ 153202 h 724"/>
              <a:gd name="T26" fmla="*/ 126903 w 732"/>
              <a:gd name="T27" fmla="*/ 14419 h 724"/>
              <a:gd name="T28" fmla="*/ 104402 w 732"/>
              <a:gd name="T29" fmla="*/ 184744 h 724"/>
              <a:gd name="T30" fmla="*/ 900 w 732"/>
              <a:gd name="T31" fmla="*/ 141487 h 724"/>
              <a:gd name="T32" fmla="*/ 196204 w 732"/>
              <a:gd name="T33" fmla="*/ 281171 h 724"/>
              <a:gd name="T34" fmla="*/ 221404 w 732"/>
              <a:gd name="T35" fmla="*/ 248729 h 724"/>
              <a:gd name="T36" fmla="*/ 634513 w 732"/>
              <a:gd name="T37" fmla="*/ 63985 h 724"/>
              <a:gd name="T38" fmla="*/ 546311 w 732"/>
              <a:gd name="T39" fmla="*/ 0 h 724"/>
              <a:gd name="T40" fmla="*/ 309606 w 732"/>
              <a:gd name="T41" fmla="*/ 211780 h 724"/>
              <a:gd name="T42" fmla="*/ 275405 w 732"/>
              <a:gd name="T43" fmla="*/ 260444 h 724"/>
              <a:gd name="T44" fmla="*/ 246605 w 732"/>
              <a:gd name="T45" fmla="*/ 274863 h 724"/>
              <a:gd name="T46" fmla="*/ 250205 w 732"/>
              <a:gd name="T47" fmla="*/ 364982 h 724"/>
              <a:gd name="T48" fmla="*/ 58501 w 732"/>
              <a:gd name="T49" fmla="*/ 530801 h 724"/>
              <a:gd name="T50" fmla="*/ 37801 w 732"/>
              <a:gd name="T51" fmla="*/ 652462 h 724"/>
              <a:gd name="T52" fmla="*/ 136803 w 732"/>
              <a:gd name="T53" fmla="*/ 553331 h 724"/>
              <a:gd name="T54" fmla="*/ 291606 w 732"/>
              <a:gd name="T55" fmla="*/ 406437 h 724"/>
              <a:gd name="T56" fmla="*/ 378907 w 732"/>
              <a:gd name="T57" fmla="*/ 406437 h 724"/>
              <a:gd name="T58" fmla="*/ 404108 w 732"/>
              <a:gd name="T59" fmla="*/ 352366 h 724"/>
              <a:gd name="T60" fmla="*/ 441009 w 732"/>
              <a:gd name="T61" fmla="*/ 344255 h 724"/>
              <a:gd name="T62" fmla="*/ 634513 w 732"/>
              <a:gd name="T63" fmla="*/ 63985 h 7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32" h="724">
                <a:moveTo>
                  <a:pt x="623" y="586"/>
                </a:moveTo>
                <a:cubicBezTo>
                  <a:pt x="644" y="586"/>
                  <a:pt x="661" y="603"/>
                  <a:pt x="661" y="624"/>
                </a:cubicBezTo>
                <a:cubicBezTo>
                  <a:pt x="661" y="645"/>
                  <a:pt x="644" y="662"/>
                  <a:pt x="623" y="662"/>
                </a:cubicBezTo>
                <a:cubicBezTo>
                  <a:pt x="602" y="662"/>
                  <a:pt x="585" y="645"/>
                  <a:pt x="585" y="624"/>
                </a:cubicBezTo>
                <a:cubicBezTo>
                  <a:pt x="585" y="603"/>
                  <a:pt x="602" y="586"/>
                  <a:pt x="623" y="586"/>
                </a:cubicBezTo>
                <a:close/>
                <a:moveTo>
                  <a:pt x="479" y="421"/>
                </a:moveTo>
                <a:lnTo>
                  <a:pt x="489" y="441"/>
                </a:lnTo>
                <a:lnTo>
                  <a:pt x="468" y="461"/>
                </a:lnTo>
                <a:lnTo>
                  <a:pt x="449" y="480"/>
                </a:lnTo>
                <a:cubicBezTo>
                  <a:pt x="438" y="491"/>
                  <a:pt x="425" y="500"/>
                  <a:pt x="410" y="505"/>
                </a:cubicBezTo>
                <a:lnTo>
                  <a:pt x="539" y="633"/>
                </a:lnTo>
                <a:lnTo>
                  <a:pt x="600" y="715"/>
                </a:lnTo>
                <a:lnTo>
                  <a:pt x="632" y="724"/>
                </a:lnTo>
                <a:lnTo>
                  <a:pt x="722" y="633"/>
                </a:lnTo>
                <a:lnTo>
                  <a:pt x="713" y="600"/>
                </a:lnTo>
                <a:lnTo>
                  <a:pt x="632" y="540"/>
                </a:lnTo>
                <a:lnTo>
                  <a:pt x="511" y="419"/>
                </a:lnTo>
                <a:lnTo>
                  <a:pt x="499" y="431"/>
                </a:lnTo>
                <a:lnTo>
                  <a:pt x="479" y="421"/>
                </a:lnTo>
                <a:close/>
                <a:moveTo>
                  <a:pt x="264" y="257"/>
                </a:moveTo>
                <a:lnTo>
                  <a:pt x="285" y="237"/>
                </a:lnTo>
                <a:lnTo>
                  <a:pt x="304" y="246"/>
                </a:lnTo>
                <a:lnTo>
                  <a:pt x="294" y="227"/>
                </a:lnTo>
                <a:lnTo>
                  <a:pt x="315" y="207"/>
                </a:lnTo>
                <a:lnTo>
                  <a:pt x="317" y="205"/>
                </a:lnTo>
                <a:cubicBezTo>
                  <a:pt x="322" y="193"/>
                  <a:pt x="325" y="181"/>
                  <a:pt x="325" y="170"/>
                </a:cubicBezTo>
                <a:cubicBezTo>
                  <a:pt x="325" y="84"/>
                  <a:pt x="242" y="0"/>
                  <a:pt x="156" y="1"/>
                </a:cubicBezTo>
                <a:cubicBezTo>
                  <a:pt x="156" y="1"/>
                  <a:pt x="146" y="11"/>
                  <a:pt x="141" y="16"/>
                </a:cubicBezTo>
                <a:cubicBezTo>
                  <a:pt x="210" y="85"/>
                  <a:pt x="204" y="74"/>
                  <a:pt x="204" y="116"/>
                </a:cubicBezTo>
                <a:cubicBezTo>
                  <a:pt x="204" y="151"/>
                  <a:pt x="149" y="205"/>
                  <a:pt x="116" y="205"/>
                </a:cubicBezTo>
                <a:cubicBezTo>
                  <a:pt x="72" y="205"/>
                  <a:pt x="86" y="212"/>
                  <a:pt x="16" y="142"/>
                </a:cubicBezTo>
                <a:cubicBezTo>
                  <a:pt x="10" y="147"/>
                  <a:pt x="1" y="157"/>
                  <a:pt x="1" y="157"/>
                </a:cubicBezTo>
                <a:cubicBezTo>
                  <a:pt x="2" y="243"/>
                  <a:pt x="83" y="325"/>
                  <a:pt x="169" y="325"/>
                </a:cubicBezTo>
                <a:cubicBezTo>
                  <a:pt x="185" y="325"/>
                  <a:pt x="201" y="320"/>
                  <a:pt x="218" y="312"/>
                </a:cubicBezTo>
                <a:lnTo>
                  <a:pt x="221" y="315"/>
                </a:lnTo>
                <a:cubicBezTo>
                  <a:pt x="226" y="301"/>
                  <a:pt x="234" y="288"/>
                  <a:pt x="246" y="276"/>
                </a:cubicBezTo>
                <a:lnTo>
                  <a:pt x="264" y="257"/>
                </a:lnTo>
                <a:close/>
                <a:moveTo>
                  <a:pt x="705" y="71"/>
                </a:moveTo>
                <a:lnTo>
                  <a:pt x="655" y="20"/>
                </a:lnTo>
                <a:cubicBezTo>
                  <a:pt x="642" y="7"/>
                  <a:pt x="624" y="0"/>
                  <a:pt x="607" y="0"/>
                </a:cubicBezTo>
                <a:cubicBezTo>
                  <a:pt x="589" y="0"/>
                  <a:pt x="572" y="7"/>
                  <a:pt x="558" y="20"/>
                </a:cubicBezTo>
                <a:lnTo>
                  <a:pt x="344" y="235"/>
                </a:lnTo>
                <a:cubicBezTo>
                  <a:pt x="350" y="248"/>
                  <a:pt x="345" y="267"/>
                  <a:pt x="335" y="277"/>
                </a:cubicBezTo>
                <a:cubicBezTo>
                  <a:pt x="328" y="284"/>
                  <a:pt x="317" y="289"/>
                  <a:pt x="306" y="289"/>
                </a:cubicBezTo>
                <a:cubicBezTo>
                  <a:pt x="302" y="289"/>
                  <a:pt x="297" y="288"/>
                  <a:pt x="293" y="286"/>
                </a:cubicBezTo>
                <a:lnTo>
                  <a:pt x="274" y="305"/>
                </a:lnTo>
                <a:cubicBezTo>
                  <a:pt x="247" y="331"/>
                  <a:pt x="247" y="375"/>
                  <a:pt x="274" y="401"/>
                </a:cubicBezTo>
                <a:lnTo>
                  <a:pt x="278" y="405"/>
                </a:lnTo>
                <a:lnTo>
                  <a:pt x="110" y="572"/>
                </a:lnTo>
                <a:lnTo>
                  <a:pt x="65" y="589"/>
                </a:lnTo>
                <a:lnTo>
                  <a:pt x="0" y="682"/>
                </a:lnTo>
                <a:lnTo>
                  <a:pt x="42" y="724"/>
                </a:lnTo>
                <a:lnTo>
                  <a:pt x="135" y="659"/>
                </a:lnTo>
                <a:lnTo>
                  <a:pt x="152" y="614"/>
                </a:lnTo>
                <a:lnTo>
                  <a:pt x="319" y="447"/>
                </a:lnTo>
                <a:lnTo>
                  <a:pt x="324" y="451"/>
                </a:lnTo>
                <a:cubicBezTo>
                  <a:pt x="338" y="465"/>
                  <a:pt x="355" y="471"/>
                  <a:pt x="373" y="471"/>
                </a:cubicBezTo>
                <a:cubicBezTo>
                  <a:pt x="390" y="471"/>
                  <a:pt x="408" y="465"/>
                  <a:pt x="421" y="451"/>
                </a:cubicBezTo>
                <a:lnTo>
                  <a:pt x="440" y="433"/>
                </a:lnTo>
                <a:cubicBezTo>
                  <a:pt x="434" y="420"/>
                  <a:pt x="438" y="401"/>
                  <a:pt x="449" y="391"/>
                </a:cubicBezTo>
                <a:cubicBezTo>
                  <a:pt x="456" y="384"/>
                  <a:pt x="467" y="379"/>
                  <a:pt x="477" y="379"/>
                </a:cubicBezTo>
                <a:cubicBezTo>
                  <a:pt x="482" y="379"/>
                  <a:pt x="487" y="380"/>
                  <a:pt x="490" y="382"/>
                </a:cubicBezTo>
                <a:lnTo>
                  <a:pt x="705" y="167"/>
                </a:lnTo>
                <a:cubicBezTo>
                  <a:pt x="732" y="140"/>
                  <a:pt x="732" y="97"/>
                  <a:pt x="705" y="7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 name="TextBox 30"/>
          <p:cNvSpPr txBox="1"/>
          <p:nvPr/>
        </p:nvSpPr>
        <p:spPr>
          <a:xfrm>
            <a:off x="5663256" y="323999"/>
            <a:ext cx="902812" cy="523220"/>
          </a:xfrm>
          <a:prstGeom prst="rect">
            <a:avLst/>
          </a:prstGeom>
          <a:noFill/>
        </p:spPr>
        <p:txBody>
          <a:bodyPr wrap="none" rtlCol="0">
            <a:spAutoFit/>
          </a:bodyPr>
          <a:lstStyle/>
          <a:p>
            <a:pPr algn="ctr">
              <a:defRPr/>
            </a:pPr>
            <a:r>
              <a:rPr lang="zh-CN" altLang="en-US" sz="2800" b="1" kern="0" dirty="0">
                <a:solidFill>
                  <a:srgbClr val="007635"/>
                </a:solidFill>
                <a:latin typeface="微软雅黑" panose="020B0503020204020204" pitchFamily="34" charset="-122"/>
                <a:ea typeface="微软雅黑" panose="020B0503020204020204" pitchFamily="34" charset="-122"/>
              </a:rPr>
              <a:t>提问</a:t>
            </a:r>
            <a:endParaRPr lang="en-US" altLang="zh-CN" sz="2800" b="1" kern="0" dirty="0">
              <a:solidFill>
                <a:srgbClr val="007635"/>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282205" y="3439607"/>
            <a:ext cx="6102374" cy="414020"/>
          </a:xfrm>
          <a:prstGeom prst="rect">
            <a:avLst/>
          </a:prstGeom>
          <a:noFill/>
        </p:spPr>
        <p:txBody>
          <a:bodyPr wrap="square" rtlCol="0">
            <a:spAutoFit/>
          </a:bodyPr>
          <a:lstStyle/>
          <a:p>
            <a:r>
              <a:rPr lang="zh-CN" altLang="en-US" dirty="0"/>
              <a:t>通信图的主要内容有？提示：</a:t>
            </a:r>
            <a:r>
              <a:rPr lang="en-US" altLang="zh-CN" dirty="0"/>
              <a:t>4</a:t>
            </a:r>
            <a:r>
              <a:rPr lang="zh-CN" altLang="en-US" dirty="0"/>
              <a:t>个。</a:t>
            </a:r>
          </a:p>
        </p:txBody>
      </p:sp>
    </p:spTree>
    <p:extLst>
      <p:ext uri="{BB962C8B-B14F-4D97-AF65-F5344CB8AC3E}">
        <p14:creationId xmlns:p14="http://schemas.microsoft.com/office/powerpoint/2010/main" val="2663571246"/>
      </p:ext>
    </p:extLst>
  </p:cSld>
  <p:clrMapOvr>
    <a:masterClrMapping/>
  </p:clrMapOvr>
  <p:transition spd="med" advTm="10000">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par>
                                <p:cTn id="12" presetID="1" presetClass="entr" presetSubtype="0" fill="hold" nodeType="with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par>
                                <p:cTn id="14" presetID="56" presetClass="path" presetSubtype="0" accel="50000" decel="50000" fill="hold" nodeType="withEffect">
                                  <p:stCondLst>
                                    <p:cond delay="0"/>
                                  </p:stCondLst>
                                  <p:childTnLst>
                                    <p:animMotion origin="layout" path="M 1.67816E-7 4.81481E-6 L 0.30831 0.12546 " pathEditMode="relative" rAng="0" ptsTypes="AA">
                                      <p:cBhvr>
                                        <p:cTn id="15" dur="1000" spd="-99900" fill="hold"/>
                                        <p:tgtEl>
                                          <p:spTgt spid="11"/>
                                        </p:tgtEl>
                                        <p:attrNameLst>
                                          <p:attrName>ppt_x</p:attrName>
                                          <p:attrName>ppt_y</p:attrName>
                                        </p:attrNameLst>
                                      </p:cBhvr>
                                      <p:rCtr x="15400" y="6300"/>
                                    </p:animMotion>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right)">
                                      <p:cBhvr>
                                        <p:cTn id="22" dur="500"/>
                                        <p:tgtEl>
                                          <p:spTgt spid="6"/>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right)">
                                      <p:cBhvr>
                                        <p:cTn id="25" dur="500"/>
                                        <p:tgtEl>
                                          <p:spTgt spid="8"/>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3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五边形 31"/>
          <p:cNvSpPr/>
          <p:nvPr/>
        </p:nvSpPr>
        <p:spPr>
          <a:xfrm rot="5400000">
            <a:off x="5595119" y="-955997"/>
            <a:ext cx="1080120" cy="3659014"/>
          </a:xfrm>
          <a:prstGeom prst="homePlate">
            <a:avLst>
              <a:gd name="adj" fmla="val 35603"/>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5350359" y="325899"/>
            <a:ext cx="1569660" cy="923330"/>
          </a:xfrm>
          <a:prstGeom prst="rect">
            <a:avLst/>
          </a:prstGeom>
          <a:noFill/>
        </p:spPr>
        <p:txBody>
          <a:bodyPr wrap="none" rtlCol="0">
            <a:spAutoFit/>
          </a:bodyPr>
          <a:lstStyle/>
          <a:p>
            <a:pPr algn="ctr"/>
            <a:r>
              <a:rPr lang="zh-CN" altLang="en-US" sz="5400" dirty="0">
                <a:solidFill>
                  <a:schemeClr val="bg1"/>
                </a:solidFill>
                <a:latin typeface="Adobe 黑体 Std R" pitchFamily="34" charset="-122"/>
                <a:ea typeface="Adobe 黑体 Std R" pitchFamily="34" charset="-122"/>
              </a:rPr>
              <a:t>引用</a:t>
            </a:r>
          </a:p>
        </p:txBody>
      </p:sp>
      <p:sp>
        <p:nvSpPr>
          <p:cNvPr id="6" name="矩形 5"/>
          <p:cNvSpPr/>
          <p:nvPr/>
        </p:nvSpPr>
        <p:spPr>
          <a:xfrm>
            <a:off x="914601" y="1728607"/>
            <a:ext cx="10441160" cy="3816424"/>
          </a:xfrm>
          <a:prstGeom prst="rect">
            <a:avLst/>
          </a:prstGeom>
          <a:noFill/>
          <a:ln>
            <a:solidFill>
              <a:srgbClr val="0076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7" name="文本框 6"/>
          <p:cNvSpPr txBox="1"/>
          <p:nvPr/>
        </p:nvSpPr>
        <p:spPr>
          <a:xfrm>
            <a:off x="914601" y="1723399"/>
            <a:ext cx="10297144" cy="1523494"/>
          </a:xfrm>
          <a:prstGeom prst="rect">
            <a:avLst/>
          </a:prstGeom>
          <a:noFill/>
        </p:spPr>
        <p:txBody>
          <a:bodyPr wrap="square" rtlCol="0">
            <a:spAutoFit/>
          </a:bodyPr>
          <a:lstStyle/>
          <a:p>
            <a:r>
              <a:rPr lang="en-US" altLang="zh-CN" sz="2400" b="1" dirty="0">
                <a:latin typeface="微软雅黑" pitchFamily="34" charset="-122"/>
                <a:ea typeface="微软雅黑" pitchFamily="34" charset="-122"/>
              </a:rPr>
              <a:t>[1] </a:t>
            </a:r>
            <a:r>
              <a:rPr lang="zh-CN" altLang="en-US" sz="2400" dirty="0"/>
              <a:t>维基百科</a:t>
            </a:r>
            <a:r>
              <a:rPr lang="en-US" altLang="zh-CN" sz="2400" dirty="0"/>
              <a:t>.</a:t>
            </a:r>
            <a:r>
              <a:rPr lang="zh-CN" altLang="en-US" sz="2400" b="1" i="1" dirty="0"/>
              <a:t>统一建模语言</a:t>
            </a:r>
            <a:r>
              <a:rPr lang="en-US" altLang="zh-CN" sz="2400" dirty="0"/>
              <a:t>. 2018; Available from:</a:t>
            </a:r>
            <a:r>
              <a:rPr lang="en-US" altLang="zh-CN" sz="2400" dirty="0">
                <a:solidFill>
                  <a:srgbClr val="0070C0"/>
                </a:solidFill>
              </a:rPr>
              <a:t> </a:t>
            </a:r>
            <a:r>
              <a:rPr lang="en-US" altLang="zh-CN" sz="2400" dirty="0">
                <a:hlinkClick r:id="rId3"/>
              </a:rPr>
              <a:t>https://zh.wikipedia.org/wiki/%E7%BB%9F%E4%B8%80%E5%BB%BA%E6%A8%A1%E8%AF%AD%E8%A8%80</a:t>
            </a:r>
            <a:endParaRPr lang="zh-CN" altLang="en-US" sz="2400" b="1" dirty="0">
              <a:latin typeface="微软雅黑" pitchFamily="34" charset="-122"/>
              <a:ea typeface="微软雅黑" pitchFamily="34" charset="-122"/>
            </a:endParaRPr>
          </a:p>
          <a:p>
            <a:endParaRPr lang="zh-CN" altLang="en-US" dirty="0"/>
          </a:p>
        </p:txBody>
      </p:sp>
      <p:sp>
        <p:nvSpPr>
          <p:cNvPr id="9" name="文本框 8"/>
          <p:cNvSpPr txBox="1"/>
          <p:nvPr/>
        </p:nvSpPr>
        <p:spPr>
          <a:xfrm>
            <a:off x="914601" y="2925738"/>
            <a:ext cx="10153126" cy="830997"/>
          </a:xfrm>
          <a:prstGeom prst="rect">
            <a:avLst/>
          </a:prstGeom>
          <a:noFill/>
        </p:spPr>
        <p:txBody>
          <a:bodyPr wrap="square" rtlCol="0">
            <a:spAutoFit/>
          </a:bodyPr>
          <a:lstStyle/>
          <a:p>
            <a:pPr lvl="0"/>
            <a:r>
              <a:rPr lang="en-US" altLang="zh-CN" sz="2400" b="1" dirty="0">
                <a:solidFill>
                  <a:prstClr val="black"/>
                </a:solidFill>
                <a:latin typeface="微软雅黑" pitchFamily="34" charset="-122"/>
                <a:ea typeface="微软雅黑" pitchFamily="34" charset="-122"/>
              </a:rPr>
              <a:t>[2] </a:t>
            </a:r>
            <a:r>
              <a:rPr lang="zh-CN" altLang="en-US" sz="2400" dirty="0">
                <a:solidFill>
                  <a:prstClr val="black"/>
                </a:solidFill>
                <a:latin typeface="宋体" panose="02010600030101010101" pitchFamily="2" charset="-122"/>
              </a:rPr>
              <a:t>（美）</a:t>
            </a:r>
            <a:r>
              <a:rPr lang="en-US" altLang="zh-CN" sz="2400" dirty="0" err="1">
                <a:solidFill>
                  <a:prstClr val="black"/>
                </a:solidFill>
                <a:latin typeface="宋体" panose="02010600030101010101" pitchFamily="2" charset="-122"/>
              </a:rPr>
              <a:t>Grandy</a:t>
            </a:r>
            <a:r>
              <a:rPr lang="zh-CN" altLang="en-US" sz="2400" dirty="0">
                <a:solidFill>
                  <a:prstClr val="black"/>
                </a:solidFill>
                <a:latin typeface="宋体" panose="02010600030101010101" pitchFamily="2" charset="-122"/>
              </a:rPr>
              <a:t> </a:t>
            </a:r>
            <a:r>
              <a:rPr lang="en-US" altLang="zh-CN" sz="2400" dirty="0" err="1">
                <a:solidFill>
                  <a:prstClr val="black"/>
                </a:solidFill>
                <a:latin typeface="宋体" panose="02010600030101010101" pitchFamily="2" charset="-122"/>
              </a:rPr>
              <a:t>Booch</a:t>
            </a:r>
            <a:r>
              <a:rPr lang="en-US" altLang="zh-CN" sz="2400" dirty="0">
                <a:solidFill>
                  <a:prstClr val="black"/>
                </a:solidFill>
                <a:latin typeface="宋体" panose="02010600030101010101" pitchFamily="2" charset="-122"/>
              </a:rPr>
              <a:t> &amp;</a:t>
            </a:r>
            <a:r>
              <a:rPr lang="zh-CN" altLang="en-US" sz="2400" dirty="0">
                <a:solidFill>
                  <a:prstClr val="black"/>
                </a:solidFill>
                <a:latin typeface="宋体" panose="02010600030101010101" pitchFamily="2" charset="-122"/>
              </a:rPr>
              <a:t>（美）</a:t>
            </a:r>
            <a:r>
              <a:rPr lang="en-US" altLang="zh-CN" sz="2400" dirty="0">
                <a:solidFill>
                  <a:prstClr val="black"/>
                </a:solidFill>
                <a:latin typeface="宋体" panose="02010600030101010101" pitchFamily="2" charset="-122"/>
              </a:rPr>
              <a:t>James</a:t>
            </a:r>
            <a:r>
              <a:rPr lang="zh-CN" altLang="en-US" sz="2400" dirty="0">
                <a:solidFill>
                  <a:prstClr val="black"/>
                </a:solidFill>
                <a:latin typeface="宋体" panose="02010600030101010101" pitchFamily="2" charset="-122"/>
              </a:rPr>
              <a:t> </a:t>
            </a:r>
            <a:r>
              <a:rPr lang="en-US" altLang="zh-CN" sz="2400" dirty="0" err="1">
                <a:solidFill>
                  <a:prstClr val="black"/>
                </a:solidFill>
                <a:latin typeface="宋体" panose="02010600030101010101" pitchFamily="2" charset="-122"/>
              </a:rPr>
              <a:t>Rumbaugh</a:t>
            </a:r>
            <a:r>
              <a:rPr lang="en-US" altLang="zh-CN" sz="2400" dirty="0">
                <a:solidFill>
                  <a:prstClr val="black"/>
                </a:solidFill>
                <a:latin typeface="宋体" panose="02010600030101010101" pitchFamily="2" charset="-122"/>
              </a:rPr>
              <a:t> &amp;</a:t>
            </a:r>
            <a:r>
              <a:rPr lang="zh-CN" altLang="en-US" sz="2400" dirty="0">
                <a:solidFill>
                  <a:prstClr val="black"/>
                </a:solidFill>
                <a:latin typeface="宋体" panose="02010600030101010101" pitchFamily="2" charset="-122"/>
              </a:rPr>
              <a:t>（美）</a:t>
            </a:r>
            <a:r>
              <a:rPr lang="en-US" altLang="zh-CN" sz="2400" dirty="0">
                <a:solidFill>
                  <a:prstClr val="black"/>
                </a:solidFill>
                <a:latin typeface="宋体" panose="02010600030101010101" pitchFamily="2" charset="-122"/>
              </a:rPr>
              <a:t>Ivar Jacobson</a:t>
            </a:r>
            <a:r>
              <a:rPr lang="zh-CN" altLang="en-US" sz="2400" dirty="0">
                <a:solidFill>
                  <a:prstClr val="black"/>
                </a:solidFill>
                <a:latin typeface="宋体" panose="02010600030101010101" pitchFamily="2" charset="-122"/>
              </a:rPr>
              <a:t>著</a:t>
            </a:r>
            <a:r>
              <a:rPr lang="en-US" altLang="zh-CN" sz="2400" dirty="0">
                <a:solidFill>
                  <a:prstClr val="black"/>
                </a:solidFill>
              </a:rPr>
              <a:t>.</a:t>
            </a:r>
            <a:r>
              <a:rPr lang="en-US" altLang="zh-CN" sz="2400" b="1" i="1" dirty="0">
                <a:solidFill>
                  <a:prstClr val="black"/>
                </a:solidFill>
              </a:rPr>
              <a:t>UML</a:t>
            </a:r>
            <a:r>
              <a:rPr lang="zh-CN" altLang="en-US" sz="2400" b="1" i="1" dirty="0">
                <a:solidFill>
                  <a:prstClr val="black"/>
                </a:solidFill>
              </a:rPr>
              <a:t>用户指南</a:t>
            </a:r>
            <a:r>
              <a:rPr lang="en-US" altLang="zh-CN" sz="2400" dirty="0">
                <a:solidFill>
                  <a:prstClr val="black"/>
                </a:solidFill>
              </a:rPr>
              <a:t> .</a:t>
            </a:r>
            <a:r>
              <a:rPr lang="zh-CN" altLang="en-US" sz="2400" dirty="0">
                <a:solidFill>
                  <a:prstClr val="black"/>
                </a:solidFill>
              </a:rPr>
              <a:t>邵维忠等译</a:t>
            </a:r>
            <a:r>
              <a:rPr lang="en-US" altLang="zh-CN" sz="2400" dirty="0">
                <a:solidFill>
                  <a:prstClr val="black"/>
                </a:solidFill>
              </a:rPr>
              <a:t>.</a:t>
            </a:r>
            <a:r>
              <a:rPr lang="zh-CN" altLang="en-US" sz="2400" dirty="0">
                <a:solidFill>
                  <a:prstClr val="black"/>
                </a:solidFill>
              </a:rPr>
              <a:t>北京：人民邮电出版社，</a:t>
            </a:r>
            <a:r>
              <a:rPr lang="en-US" altLang="zh-CN" sz="2400" dirty="0">
                <a:solidFill>
                  <a:prstClr val="black"/>
                </a:solidFill>
              </a:rPr>
              <a:t>2013</a:t>
            </a:r>
            <a:endParaRPr lang="zh-CN" altLang="en-US" sz="2400" b="1" dirty="0">
              <a:solidFill>
                <a:prstClr val="black"/>
              </a:solidFill>
              <a:latin typeface="宋体" panose="02010600030101010101" pitchFamily="2" charset="-122"/>
            </a:endParaRPr>
          </a:p>
        </p:txBody>
      </p:sp>
      <p:sp>
        <p:nvSpPr>
          <p:cNvPr id="10" name="文本框 9"/>
          <p:cNvSpPr txBox="1"/>
          <p:nvPr/>
        </p:nvSpPr>
        <p:spPr>
          <a:xfrm>
            <a:off x="914601" y="3980463"/>
            <a:ext cx="10297144" cy="461665"/>
          </a:xfrm>
          <a:prstGeom prst="rect">
            <a:avLst/>
          </a:prstGeom>
          <a:noFill/>
        </p:spPr>
        <p:txBody>
          <a:bodyPr wrap="square" rtlCol="0">
            <a:spAutoFit/>
          </a:bodyPr>
          <a:lstStyle/>
          <a:p>
            <a:pPr lvl="0"/>
            <a:r>
              <a:rPr lang="en-US" altLang="zh-CN" sz="2400" b="1" dirty="0">
                <a:latin typeface="微软雅黑" pitchFamily="34" charset="-122"/>
                <a:ea typeface="微软雅黑" pitchFamily="34" charset="-122"/>
              </a:rPr>
              <a:t>[3] </a:t>
            </a:r>
            <a:r>
              <a:rPr lang="zh-CN" altLang="en-US" sz="2400" dirty="0">
                <a:latin typeface="+mj-ea"/>
              </a:rPr>
              <a:t>杨弘平</a:t>
            </a:r>
            <a:r>
              <a:rPr lang="en-US" altLang="zh-CN" sz="2400" dirty="0"/>
              <a:t>.</a:t>
            </a:r>
            <a:r>
              <a:rPr lang="en-US" altLang="zh-CN" sz="2400" b="1" i="1" dirty="0"/>
              <a:t>UML2</a:t>
            </a:r>
            <a:r>
              <a:rPr lang="zh-CN" altLang="en-US" sz="2400" b="1" i="1" dirty="0"/>
              <a:t>基础、建模与设计</a:t>
            </a:r>
            <a:r>
              <a:rPr lang="en-US" altLang="zh-CN" sz="2400" dirty="0"/>
              <a:t> . </a:t>
            </a:r>
            <a:r>
              <a:rPr lang="zh-CN" altLang="en-US" sz="2400" dirty="0"/>
              <a:t>北京：清华大学出版社，</a:t>
            </a:r>
            <a:r>
              <a:rPr lang="en-US" altLang="zh-CN" sz="2400" dirty="0"/>
              <a:t>2018</a:t>
            </a:r>
            <a:endParaRPr lang="zh-CN" altLang="en-US" sz="2400" b="1" dirty="0">
              <a:latin typeface="微软雅黑" pitchFamily="34" charset="-122"/>
              <a:ea typeface="微软雅黑" pitchFamily="34" charset="-122"/>
            </a:endParaRPr>
          </a:p>
        </p:txBody>
      </p:sp>
    </p:spTree>
    <p:extLst>
      <p:ext uri="{BB962C8B-B14F-4D97-AF65-F5344CB8AC3E}">
        <p14:creationId xmlns:p14="http://schemas.microsoft.com/office/powerpoint/2010/main" val="666349201"/>
      </p:ext>
    </p:extLst>
  </p:cSld>
  <p:clrMapOvr>
    <a:masterClrMapping/>
  </p:clrMapOvr>
  <p:transition spd="med" advTm="10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 grpId="0"/>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五边形 31"/>
          <p:cNvSpPr/>
          <p:nvPr/>
        </p:nvSpPr>
        <p:spPr>
          <a:xfrm rot="5400000">
            <a:off x="5595119" y="-955997"/>
            <a:ext cx="1080120" cy="3659014"/>
          </a:xfrm>
          <a:prstGeom prst="homePlate">
            <a:avLst>
              <a:gd name="adj" fmla="val 35603"/>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4888687" y="325899"/>
            <a:ext cx="2492991" cy="1015663"/>
          </a:xfrm>
          <a:prstGeom prst="rect">
            <a:avLst/>
          </a:prstGeom>
          <a:noFill/>
        </p:spPr>
        <p:txBody>
          <a:bodyPr wrap="none" rtlCol="0">
            <a:spAutoFit/>
          </a:bodyPr>
          <a:lstStyle/>
          <a:p>
            <a:pPr algn="ctr"/>
            <a:r>
              <a:rPr lang="zh-CN" altLang="en-US" sz="6000" dirty="0">
                <a:solidFill>
                  <a:schemeClr val="bg1"/>
                </a:solidFill>
                <a:latin typeface="Adobe 黑体 Std R" pitchFamily="34" charset="-122"/>
                <a:ea typeface="Adobe 黑体 Std R" pitchFamily="34" charset="-122"/>
              </a:rPr>
              <a:t>参与者</a:t>
            </a:r>
          </a:p>
        </p:txBody>
      </p:sp>
      <p:sp>
        <p:nvSpPr>
          <p:cNvPr id="6" name="矩形 5"/>
          <p:cNvSpPr/>
          <p:nvPr/>
        </p:nvSpPr>
        <p:spPr>
          <a:xfrm>
            <a:off x="914601" y="1728607"/>
            <a:ext cx="10441160" cy="3816424"/>
          </a:xfrm>
          <a:prstGeom prst="rect">
            <a:avLst/>
          </a:prstGeom>
          <a:noFill/>
          <a:ln>
            <a:solidFill>
              <a:srgbClr val="0076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3" name="矩形 2"/>
          <p:cNvSpPr/>
          <p:nvPr/>
        </p:nvSpPr>
        <p:spPr>
          <a:xfrm>
            <a:off x="1778695" y="2061642"/>
            <a:ext cx="9073006" cy="738664"/>
          </a:xfrm>
          <a:prstGeom prst="rect">
            <a:avLst/>
          </a:prstGeom>
        </p:spPr>
        <p:txBody>
          <a:bodyPr wrap="square">
            <a:spAutoFit/>
          </a:bodyPr>
          <a:lstStyle/>
          <a:p>
            <a:r>
              <a:rPr lang="zh-CN" altLang="en-US" dirty="0">
                <a:solidFill>
                  <a:srgbClr val="4F4F4F"/>
                </a:solidFill>
                <a:latin typeface="-apple-system"/>
              </a:rPr>
              <a:t>参与者</a:t>
            </a:r>
            <a:r>
              <a:rPr lang="en-US" altLang="zh-CN" dirty="0">
                <a:solidFill>
                  <a:srgbClr val="4F4F4F"/>
                </a:solidFill>
                <a:latin typeface="-apple-system"/>
              </a:rPr>
              <a:t>(Actor)</a:t>
            </a:r>
            <a:r>
              <a:rPr lang="zh-CN" altLang="en-US" dirty="0">
                <a:solidFill>
                  <a:srgbClr val="4F4F4F"/>
                </a:solidFill>
                <a:latin typeface="-apple-system"/>
              </a:rPr>
              <a:t>是指存在于系统</a:t>
            </a:r>
            <a:r>
              <a:rPr lang="zh-CN" altLang="en-US" b="1" dirty="0">
                <a:solidFill>
                  <a:srgbClr val="4F4F4F"/>
                </a:solidFill>
                <a:latin typeface="-apple-system"/>
              </a:rPr>
              <a:t>外部</a:t>
            </a:r>
            <a:r>
              <a:rPr lang="zh-CN" altLang="en-US" dirty="0">
                <a:solidFill>
                  <a:srgbClr val="4F4F4F"/>
                </a:solidFill>
                <a:latin typeface="-apple-system"/>
              </a:rPr>
              <a:t>并</a:t>
            </a:r>
            <a:r>
              <a:rPr lang="zh-CN" altLang="en-US" b="1" dirty="0">
                <a:solidFill>
                  <a:srgbClr val="4F4F4F"/>
                </a:solidFill>
                <a:latin typeface="-apple-system"/>
              </a:rPr>
              <a:t>直接与系统交互</a:t>
            </a:r>
            <a:r>
              <a:rPr lang="zh-CN" altLang="en-US" dirty="0">
                <a:solidFill>
                  <a:srgbClr val="4F4F4F"/>
                </a:solidFill>
                <a:latin typeface="-apple-system"/>
              </a:rPr>
              <a:t>的人、系统或者设备等。</a:t>
            </a:r>
            <a:endParaRPr lang="en-US" altLang="zh-CN" dirty="0">
              <a:solidFill>
                <a:srgbClr val="4F4F4F"/>
              </a:solidFill>
              <a:latin typeface="-apple-system"/>
            </a:endParaRPr>
          </a:p>
          <a:p>
            <a:r>
              <a:rPr lang="zh-CN" altLang="en-US" dirty="0"/>
              <a:t>在</a:t>
            </a:r>
            <a:r>
              <a:rPr lang="en-US" altLang="zh-CN" dirty="0"/>
              <a:t>UML</a:t>
            </a:r>
            <a:r>
              <a:rPr lang="zh-CN" altLang="en-US" dirty="0"/>
              <a:t>中通常以一个直立人的图形符号来表示。</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4759" y="2925738"/>
            <a:ext cx="1739743" cy="1739743"/>
          </a:xfrm>
          <a:prstGeom prst="rect">
            <a:avLst/>
          </a:prstGeom>
        </p:spPr>
      </p:pic>
      <p:sp>
        <p:nvSpPr>
          <p:cNvPr id="8" name="文本框 7"/>
          <p:cNvSpPr txBox="1"/>
          <p:nvPr/>
        </p:nvSpPr>
        <p:spPr>
          <a:xfrm>
            <a:off x="5534661" y="3429794"/>
            <a:ext cx="5706556" cy="738664"/>
          </a:xfrm>
          <a:prstGeom prst="rect">
            <a:avLst/>
          </a:prstGeom>
          <a:noFill/>
        </p:spPr>
        <p:txBody>
          <a:bodyPr wrap="square" rtlCol="0">
            <a:spAutoFit/>
          </a:bodyPr>
          <a:lstStyle/>
          <a:p>
            <a:r>
              <a:rPr lang="zh-CN" altLang="en-US" dirty="0"/>
              <a:t>作用：（</a:t>
            </a:r>
            <a:r>
              <a:rPr lang="en-US" altLang="zh-CN" dirty="0"/>
              <a:t>1</a:t>
            </a:r>
            <a:r>
              <a:rPr lang="zh-CN" altLang="en-US" dirty="0"/>
              <a:t>）建立系统的外部用户模型</a:t>
            </a:r>
            <a:endParaRPr lang="en-US" altLang="zh-CN" dirty="0"/>
          </a:p>
          <a:p>
            <a:r>
              <a:rPr lang="en-US" altLang="zh-CN" dirty="0"/>
              <a:t>             </a:t>
            </a:r>
            <a:r>
              <a:rPr lang="zh-CN" altLang="en-US" dirty="0"/>
              <a:t>（</a:t>
            </a:r>
            <a:r>
              <a:rPr lang="en-US" altLang="zh-CN" dirty="0"/>
              <a:t>2</a:t>
            </a:r>
            <a:r>
              <a:rPr lang="zh-CN" altLang="en-US" dirty="0"/>
              <a:t>）对系统边界之外的对象进行描述</a:t>
            </a:r>
          </a:p>
        </p:txBody>
      </p:sp>
    </p:spTree>
  </p:cSld>
  <p:clrMapOvr>
    <a:masterClrMapping/>
  </p:clrMapOvr>
  <p:transition spd="med" advTm="10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五边形 31"/>
          <p:cNvSpPr/>
          <p:nvPr/>
        </p:nvSpPr>
        <p:spPr>
          <a:xfrm rot="5400000">
            <a:off x="5595119" y="-955997"/>
            <a:ext cx="1080120" cy="3659014"/>
          </a:xfrm>
          <a:prstGeom prst="homePlate">
            <a:avLst>
              <a:gd name="adj" fmla="val 35603"/>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1001580" y="1888441"/>
            <a:ext cx="8568952" cy="3477875"/>
          </a:xfrm>
          <a:prstGeom prst="rect">
            <a:avLst/>
          </a:prstGeom>
          <a:noFill/>
        </p:spPr>
        <p:txBody>
          <a:bodyPr wrap="square" rtlCol="0">
            <a:spAutoFit/>
          </a:bodyPr>
          <a:lstStyle/>
          <a:p>
            <a:pPr algn="just"/>
            <a:r>
              <a:rPr lang="zh-CN" altLang="en-US" sz="4400" b="1" dirty="0">
                <a:latin typeface="+mn-ea"/>
              </a:rPr>
              <a:t>陈安侍：</a:t>
            </a:r>
            <a:r>
              <a:rPr lang="en-US" altLang="zh-CN" sz="4400" b="1" dirty="0" err="1">
                <a:latin typeface="+mn-ea"/>
              </a:rPr>
              <a:t>ppt</a:t>
            </a:r>
            <a:r>
              <a:rPr lang="zh-CN" altLang="en-US" sz="4400" b="1" dirty="0">
                <a:latin typeface="+mn-ea"/>
              </a:rPr>
              <a:t>审核</a:t>
            </a:r>
            <a:endParaRPr lang="en-US" altLang="zh-CN" sz="4400" b="1" dirty="0">
              <a:latin typeface="+mn-ea"/>
            </a:endParaRPr>
          </a:p>
          <a:p>
            <a:pPr algn="just"/>
            <a:r>
              <a:rPr lang="zh-CN" altLang="en-US" sz="4400" b="1" dirty="0">
                <a:latin typeface="+mn-ea"/>
              </a:rPr>
              <a:t>陈俊杉：</a:t>
            </a:r>
            <a:r>
              <a:rPr lang="en-US" altLang="zh-CN" sz="4400" b="1" dirty="0" err="1">
                <a:latin typeface="+mn-ea"/>
              </a:rPr>
              <a:t>ppt</a:t>
            </a:r>
            <a:r>
              <a:rPr lang="zh-CN" altLang="en-US" sz="4400" b="1" dirty="0">
                <a:latin typeface="+mn-ea"/>
              </a:rPr>
              <a:t>审核</a:t>
            </a:r>
            <a:endParaRPr lang="en-US" altLang="zh-CN" sz="4400" b="1" dirty="0">
              <a:latin typeface="+mn-ea"/>
            </a:endParaRPr>
          </a:p>
          <a:p>
            <a:pPr algn="just"/>
            <a:r>
              <a:rPr lang="zh-CN" altLang="en-US" sz="4400" b="1" dirty="0">
                <a:latin typeface="+mn-ea"/>
              </a:rPr>
              <a:t>杨溢：类图和用例图制作</a:t>
            </a:r>
            <a:endParaRPr lang="en-US" altLang="zh-CN" sz="4400" b="1" dirty="0">
              <a:latin typeface="+mn-ea"/>
            </a:endParaRPr>
          </a:p>
          <a:p>
            <a:pPr algn="just"/>
            <a:r>
              <a:rPr lang="zh-CN" altLang="en-US" sz="4400" b="1" dirty="0">
                <a:latin typeface="+mn-ea"/>
              </a:rPr>
              <a:t>严翔宇：状态图和顺序图制作</a:t>
            </a:r>
            <a:endParaRPr lang="en-US" altLang="zh-CN" sz="4400" b="1" dirty="0">
              <a:latin typeface="+mn-ea"/>
            </a:endParaRPr>
          </a:p>
          <a:p>
            <a:pPr algn="just"/>
            <a:r>
              <a:rPr lang="zh-CN" altLang="en-US" sz="4400" b="1" dirty="0">
                <a:latin typeface="+mn-ea"/>
              </a:rPr>
              <a:t>陈维：通信</a:t>
            </a:r>
            <a:r>
              <a:rPr lang="zh-CN" altLang="en-US" sz="4400" b="1">
                <a:latin typeface="+mn-ea"/>
              </a:rPr>
              <a:t>图和部署图制作</a:t>
            </a:r>
            <a:endParaRPr lang="zh-CN" altLang="en-US" sz="4400" b="1" dirty="0">
              <a:latin typeface="+mn-ea"/>
            </a:endParaRPr>
          </a:p>
        </p:txBody>
      </p:sp>
      <p:sp>
        <p:nvSpPr>
          <p:cNvPr id="5" name="TextBox 4"/>
          <p:cNvSpPr txBox="1"/>
          <p:nvPr/>
        </p:nvSpPr>
        <p:spPr>
          <a:xfrm>
            <a:off x="5350358" y="325899"/>
            <a:ext cx="1569660" cy="923330"/>
          </a:xfrm>
          <a:prstGeom prst="rect">
            <a:avLst/>
          </a:prstGeom>
          <a:noFill/>
        </p:spPr>
        <p:txBody>
          <a:bodyPr wrap="none" rtlCol="0">
            <a:spAutoFit/>
          </a:bodyPr>
          <a:lstStyle/>
          <a:p>
            <a:pPr algn="ctr"/>
            <a:r>
              <a:rPr lang="zh-CN" altLang="en-US" sz="5400" dirty="0">
                <a:solidFill>
                  <a:schemeClr val="bg1"/>
                </a:solidFill>
                <a:latin typeface="Adobe 黑体 Std R" pitchFamily="34" charset="-122"/>
                <a:ea typeface="Adobe 黑体 Std R" pitchFamily="34" charset="-122"/>
              </a:rPr>
              <a:t>分工</a:t>
            </a:r>
          </a:p>
        </p:txBody>
      </p:sp>
      <p:sp>
        <p:nvSpPr>
          <p:cNvPr id="6" name="矩形 5"/>
          <p:cNvSpPr/>
          <p:nvPr/>
        </p:nvSpPr>
        <p:spPr>
          <a:xfrm>
            <a:off x="914601" y="1728607"/>
            <a:ext cx="10441160" cy="3816424"/>
          </a:xfrm>
          <a:prstGeom prst="rect">
            <a:avLst/>
          </a:prstGeom>
          <a:noFill/>
          <a:ln>
            <a:solidFill>
              <a:srgbClr val="0076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3235721022"/>
      </p:ext>
    </p:extLst>
  </p:cSld>
  <p:clrMapOvr>
    <a:masterClrMapping/>
  </p:clrMapOvr>
  <p:transition spd="med" advTm="10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5000"/>
                                  </p:iterate>
                                  <p:childTnLst>
                                    <p:set>
                                      <p:cBhvr>
                                        <p:cTn id="24" dur="1" fill="hold">
                                          <p:stCondLst>
                                            <p:cond delay="0"/>
                                          </p:stCondLst>
                                        </p:cTn>
                                        <p:tgtEl>
                                          <p:spTgt spid="33"/>
                                        </p:tgtEl>
                                        <p:attrNameLst>
                                          <p:attrName>style.visibility</p:attrName>
                                        </p:attrNameLst>
                                      </p:cBhvr>
                                      <p:to>
                                        <p:strVal val="visible"/>
                                      </p:to>
                                    </p:set>
                                    <p:anim calcmode="lin" valueType="num">
                                      <p:cBhvr>
                                        <p:cTn id="25"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33"/>
                                        </p:tgtEl>
                                        <p:attrNameLst>
                                          <p:attrName>ppt_y</p:attrName>
                                        </p:attrNameLst>
                                      </p:cBhvr>
                                      <p:tavLst>
                                        <p:tav tm="0">
                                          <p:val>
                                            <p:strVal val="#ppt_y"/>
                                          </p:val>
                                        </p:tav>
                                        <p:tav tm="100000">
                                          <p:val>
                                            <p:strVal val="#ppt_y"/>
                                          </p:val>
                                        </p:tav>
                                      </p:tavLst>
                                    </p:anim>
                                    <p:anim calcmode="lin" valueType="num">
                                      <p:cBhvr>
                                        <p:cTn id="27"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P spid="5" grpId="0"/>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五边形 31"/>
          <p:cNvSpPr/>
          <p:nvPr/>
        </p:nvSpPr>
        <p:spPr>
          <a:xfrm rot="5400000">
            <a:off x="5595119" y="-955997"/>
            <a:ext cx="1080120" cy="3659014"/>
          </a:xfrm>
          <a:prstGeom prst="homePlate">
            <a:avLst>
              <a:gd name="adj" fmla="val 35603"/>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1001580" y="1888441"/>
            <a:ext cx="8568952" cy="3477875"/>
          </a:xfrm>
          <a:prstGeom prst="rect">
            <a:avLst/>
          </a:prstGeom>
          <a:noFill/>
        </p:spPr>
        <p:txBody>
          <a:bodyPr wrap="square" rtlCol="0">
            <a:spAutoFit/>
          </a:bodyPr>
          <a:lstStyle/>
          <a:p>
            <a:pPr algn="just"/>
            <a:r>
              <a:rPr lang="zh-CN" altLang="en-US" sz="4400" b="1" dirty="0">
                <a:latin typeface="+mn-ea"/>
              </a:rPr>
              <a:t>陈安侍：</a:t>
            </a:r>
            <a:endParaRPr lang="en-US" altLang="zh-CN" sz="4400" b="1" dirty="0">
              <a:latin typeface="+mn-ea"/>
            </a:endParaRPr>
          </a:p>
          <a:p>
            <a:pPr algn="just"/>
            <a:r>
              <a:rPr lang="zh-CN" altLang="en-US" sz="4400" b="1" dirty="0">
                <a:latin typeface="+mn-ea"/>
              </a:rPr>
              <a:t>陈俊杉：</a:t>
            </a:r>
            <a:endParaRPr lang="en-US" altLang="zh-CN" sz="4400" b="1" dirty="0">
              <a:latin typeface="+mn-ea"/>
            </a:endParaRPr>
          </a:p>
          <a:p>
            <a:pPr algn="just"/>
            <a:r>
              <a:rPr lang="zh-CN" altLang="en-US" sz="4400" b="1" dirty="0">
                <a:latin typeface="+mn-ea"/>
              </a:rPr>
              <a:t>杨溢：</a:t>
            </a:r>
            <a:endParaRPr lang="en-US" altLang="zh-CN" sz="4400" b="1" dirty="0">
              <a:latin typeface="+mn-ea"/>
            </a:endParaRPr>
          </a:p>
          <a:p>
            <a:pPr algn="just"/>
            <a:r>
              <a:rPr lang="zh-CN" altLang="en-US" sz="4400" b="1" dirty="0">
                <a:latin typeface="+mn-ea"/>
              </a:rPr>
              <a:t>严翔宇：</a:t>
            </a:r>
            <a:endParaRPr lang="en-US" altLang="zh-CN" sz="4400" b="1" dirty="0">
              <a:latin typeface="+mn-ea"/>
            </a:endParaRPr>
          </a:p>
          <a:p>
            <a:pPr algn="just"/>
            <a:r>
              <a:rPr lang="zh-CN" altLang="en-US" sz="4400" b="1" dirty="0">
                <a:latin typeface="+mn-ea"/>
              </a:rPr>
              <a:t>陈维：</a:t>
            </a:r>
          </a:p>
        </p:txBody>
      </p:sp>
      <p:sp>
        <p:nvSpPr>
          <p:cNvPr id="5" name="TextBox 4"/>
          <p:cNvSpPr txBox="1"/>
          <p:nvPr/>
        </p:nvSpPr>
        <p:spPr>
          <a:xfrm>
            <a:off x="5350356" y="325899"/>
            <a:ext cx="1569660" cy="923330"/>
          </a:xfrm>
          <a:prstGeom prst="rect">
            <a:avLst/>
          </a:prstGeom>
          <a:noFill/>
        </p:spPr>
        <p:txBody>
          <a:bodyPr wrap="none" rtlCol="0">
            <a:spAutoFit/>
          </a:bodyPr>
          <a:lstStyle/>
          <a:p>
            <a:pPr algn="ctr"/>
            <a:r>
              <a:rPr lang="zh-CN" altLang="en-US" sz="5400" dirty="0">
                <a:solidFill>
                  <a:schemeClr val="bg1"/>
                </a:solidFill>
                <a:latin typeface="Adobe 黑体 Std R" pitchFamily="34" charset="-122"/>
                <a:ea typeface="Adobe 黑体 Std R" pitchFamily="34" charset="-122"/>
              </a:rPr>
              <a:t>绩效</a:t>
            </a:r>
          </a:p>
        </p:txBody>
      </p:sp>
      <p:sp>
        <p:nvSpPr>
          <p:cNvPr id="6" name="矩形 5"/>
          <p:cNvSpPr/>
          <p:nvPr/>
        </p:nvSpPr>
        <p:spPr>
          <a:xfrm>
            <a:off x="914601" y="1728607"/>
            <a:ext cx="10441160" cy="3816424"/>
          </a:xfrm>
          <a:prstGeom prst="rect">
            <a:avLst/>
          </a:prstGeom>
          <a:noFill/>
          <a:ln>
            <a:solidFill>
              <a:srgbClr val="0076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1470217774"/>
      </p:ext>
    </p:extLst>
  </p:cSld>
  <p:clrMapOvr>
    <a:masterClrMapping/>
  </p:clrMapOvr>
  <p:transition spd="med" advTm="10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5000"/>
                                  </p:iterate>
                                  <p:childTnLst>
                                    <p:set>
                                      <p:cBhvr>
                                        <p:cTn id="24" dur="1" fill="hold">
                                          <p:stCondLst>
                                            <p:cond delay="0"/>
                                          </p:stCondLst>
                                        </p:cTn>
                                        <p:tgtEl>
                                          <p:spTgt spid="33"/>
                                        </p:tgtEl>
                                        <p:attrNameLst>
                                          <p:attrName>style.visibility</p:attrName>
                                        </p:attrNameLst>
                                      </p:cBhvr>
                                      <p:to>
                                        <p:strVal val="visible"/>
                                      </p:to>
                                    </p:set>
                                    <p:anim calcmode="lin" valueType="num">
                                      <p:cBhvr>
                                        <p:cTn id="25"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33"/>
                                        </p:tgtEl>
                                        <p:attrNameLst>
                                          <p:attrName>ppt_y</p:attrName>
                                        </p:attrNameLst>
                                      </p:cBhvr>
                                      <p:tavLst>
                                        <p:tav tm="0">
                                          <p:val>
                                            <p:strVal val="#ppt_y"/>
                                          </p:val>
                                        </p:tav>
                                        <p:tav tm="100000">
                                          <p:val>
                                            <p:strVal val="#ppt_y"/>
                                          </p:val>
                                        </p:tav>
                                      </p:tavLst>
                                    </p:anim>
                                    <p:anim calcmode="lin" valueType="num">
                                      <p:cBhvr>
                                        <p:cTn id="27"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P spid="5" grpId="0"/>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37"/>
          <p:cNvSpPr>
            <a:spLocks noEditPoints="1"/>
          </p:cNvSpPr>
          <p:nvPr/>
        </p:nvSpPr>
        <p:spPr bwMode="auto">
          <a:xfrm>
            <a:off x="9393237" y="4249291"/>
            <a:ext cx="658813" cy="652463"/>
          </a:xfrm>
          <a:custGeom>
            <a:avLst/>
            <a:gdLst>
              <a:gd name="T0" fmla="*/ 594912 w 732"/>
              <a:gd name="T1" fmla="*/ 562343 h 724"/>
              <a:gd name="T2" fmla="*/ 526510 w 732"/>
              <a:gd name="T3" fmla="*/ 562343 h 724"/>
              <a:gd name="T4" fmla="*/ 431109 w 732"/>
              <a:gd name="T5" fmla="*/ 379401 h 724"/>
              <a:gd name="T6" fmla="*/ 421208 w 732"/>
              <a:gd name="T7" fmla="*/ 415449 h 724"/>
              <a:gd name="T8" fmla="*/ 369007 w 732"/>
              <a:gd name="T9" fmla="*/ 455101 h 724"/>
              <a:gd name="T10" fmla="*/ 540011 w 732"/>
              <a:gd name="T11" fmla="*/ 644351 h 724"/>
              <a:gd name="T12" fmla="*/ 649813 w 732"/>
              <a:gd name="T13" fmla="*/ 570454 h 724"/>
              <a:gd name="T14" fmla="*/ 568811 w 732"/>
              <a:gd name="T15" fmla="*/ 486643 h 724"/>
              <a:gd name="T16" fmla="*/ 449109 w 732"/>
              <a:gd name="T17" fmla="*/ 388413 h 724"/>
              <a:gd name="T18" fmla="*/ 237605 w 732"/>
              <a:gd name="T19" fmla="*/ 231606 h 724"/>
              <a:gd name="T20" fmla="*/ 273605 w 732"/>
              <a:gd name="T21" fmla="*/ 221693 h 724"/>
              <a:gd name="T22" fmla="*/ 283506 w 732"/>
              <a:gd name="T23" fmla="*/ 186546 h 724"/>
              <a:gd name="T24" fmla="*/ 292506 w 732"/>
              <a:gd name="T25" fmla="*/ 153202 h 724"/>
              <a:gd name="T26" fmla="*/ 126903 w 732"/>
              <a:gd name="T27" fmla="*/ 14419 h 724"/>
              <a:gd name="T28" fmla="*/ 104402 w 732"/>
              <a:gd name="T29" fmla="*/ 184744 h 724"/>
              <a:gd name="T30" fmla="*/ 900 w 732"/>
              <a:gd name="T31" fmla="*/ 141487 h 724"/>
              <a:gd name="T32" fmla="*/ 196204 w 732"/>
              <a:gd name="T33" fmla="*/ 281171 h 724"/>
              <a:gd name="T34" fmla="*/ 221404 w 732"/>
              <a:gd name="T35" fmla="*/ 248729 h 724"/>
              <a:gd name="T36" fmla="*/ 634513 w 732"/>
              <a:gd name="T37" fmla="*/ 63985 h 724"/>
              <a:gd name="T38" fmla="*/ 546311 w 732"/>
              <a:gd name="T39" fmla="*/ 0 h 724"/>
              <a:gd name="T40" fmla="*/ 309606 w 732"/>
              <a:gd name="T41" fmla="*/ 211780 h 724"/>
              <a:gd name="T42" fmla="*/ 275405 w 732"/>
              <a:gd name="T43" fmla="*/ 260444 h 724"/>
              <a:gd name="T44" fmla="*/ 246605 w 732"/>
              <a:gd name="T45" fmla="*/ 274863 h 724"/>
              <a:gd name="T46" fmla="*/ 250205 w 732"/>
              <a:gd name="T47" fmla="*/ 364982 h 724"/>
              <a:gd name="T48" fmla="*/ 58501 w 732"/>
              <a:gd name="T49" fmla="*/ 530801 h 724"/>
              <a:gd name="T50" fmla="*/ 37801 w 732"/>
              <a:gd name="T51" fmla="*/ 652462 h 724"/>
              <a:gd name="T52" fmla="*/ 136803 w 732"/>
              <a:gd name="T53" fmla="*/ 553331 h 724"/>
              <a:gd name="T54" fmla="*/ 291606 w 732"/>
              <a:gd name="T55" fmla="*/ 406437 h 724"/>
              <a:gd name="T56" fmla="*/ 378907 w 732"/>
              <a:gd name="T57" fmla="*/ 406437 h 724"/>
              <a:gd name="T58" fmla="*/ 404108 w 732"/>
              <a:gd name="T59" fmla="*/ 352366 h 724"/>
              <a:gd name="T60" fmla="*/ 441009 w 732"/>
              <a:gd name="T61" fmla="*/ 344255 h 724"/>
              <a:gd name="T62" fmla="*/ 634513 w 732"/>
              <a:gd name="T63" fmla="*/ 63985 h 7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32" h="724">
                <a:moveTo>
                  <a:pt x="623" y="586"/>
                </a:moveTo>
                <a:cubicBezTo>
                  <a:pt x="644" y="586"/>
                  <a:pt x="661" y="603"/>
                  <a:pt x="661" y="624"/>
                </a:cubicBezTo>
                <a:cubicBezTo>
                  <a:pt x="661" y="645"/>
                  <a:pt x="644" y="662"/>
                  <a:pt x="623" y="662"/>
                </a:cubicBezTo>
                <a:cubicBezTo>
                  <a:pt x="602" y="662"/>
                  <a:pt x="585" y="645"/>
                  <a:pt x="585" y="624"/>
                </a:cubicBezTo>
                <a:cubicBezTo>
                  <a:pt x="585" y="603"/>
                  <a:pt x="602" y="586"/>
                  <a:pt x="623" y="586"/>
                </a:cubicBezTo>
                <a:close/>
                <a:moveTo>
                  <a:pt x="479" y="421"/>
                </a:moveTo>
                <a:lnTo>
                  <a:pt x="489" y="441"/>
                </a:lnTo>
                <a:lnTo>
                  <a:pt x="468" y="461"/>
                </a:lnTo>
                <a:lnTo>
                  <a:pt x="449" y="480"/>
                </a:lnTo>
                <a:cubicBezTo>
                  <a:pt x="438" y="491"/>
                  <a:pt x="425" y="500"/>
                  <a:pt x="410" y="505"/>
                </a:cubicBezTo>
                <a:lnTo>
                  <a:pt x="539" y="633"/>
                </a:lnTo>
                <a:lnTo>
                  <a:pt x="600" y="715"/>
                </a:lnTo>
                <a:lnTo>
                  <a:pt x="632" y="724"/>
                </a:lnTo>
                <a:lnTo>
                  <a:pt x="722" y="633"/>
                </a:lnTo>
                <a:lnTo>
                  <a:pt x="713" y="600"/>
                </a:lnTo>
                <a:lnTo>
                  <a:pt x="632" y="540"/>
                </a:lnTo>
                <a:lnTo>
                  <a:pt x="511" y="419"/>
                </a:lnTo>
                <a:lnTo>
                  <a:pt x="499" y="431"/>
                </a:lnTo>
                <a:lnTo>
                  <a:pt x="479" y="421"/>
                </a:lnTo>
                <a:close/>
                <a:moveTo>
                  <a:pt x="264" y="257"/>
                </a:moveTo>
                <a:lnTo>
                  <a:pt x="285" y="237"/>
                </a:lnTo>
                <a:lnTo>
                  <a:pt x="304" y="246"/>
                </a:lnTo>
                <a:lnTo>
                  <a:pt x="294" y="227"/>
                </a:lnTo>
                <a:lnTo>
                  <a:pt x="315" y="207"/>
                </a:lnTo>
                <a:lnTo>
                  <a:pt x="317" y="205"/>
                </a:lnTo>
                <a:cubicBezTo>
                  <a:pt x="322" y="193"/>
                  <a:pt x="325" y="181"/>
                  <a:pt x="325" y="170"/>
                </a:cubicBezTo>
                <a:cubicBezTo>
                  <a:pt x="325" y="84"/>
                  <a:pt x="242" y="0"/>
                  <a:pt x="156" y="1"/>
                </a:cubicBezTo>
                <a:cubicBezTo>
                  <a:pt x="156" y="1"/>
                  <a:pt x="146" y="11"/>
                  <a:pt x="141" y="16"/>
                </a:cubicBezTo>
                <a:cubicBezTo>
                  <a:pt x="210" y="85"/>
                  <a:pt x="204" y="74"/>
                  <a:pt x="204" y="116"/>
                </a:cubicBezTo>
                <a:cubicBezTo>
                  <a:pt x="204" y="151"/>
                  <a:pt x="149" y="205"/>
                  <a:pt x="116" y="205"/>
                </a:cubicBezTo>
                <a:cubicBezTo>
                  <a:pt x="72" y="205"/>
                  <a:pt x="86" y="212"/>
                  <a:pt x="16" y="142"/>
                </a:cubicBezTo>
                <a:cubicBezTo>
                  <a:pt x="10" y="147"/>
                  <a:pt x="1" y="157"/>
                  <a:pt x="1" y="157"/>
                </a:cubicBezTo>
                <a:cubicBezTo>
                  <a:pt x="2" y="243"/>
                  <a:pt x="83" y="325"/>
                  <a:pt x="169" y="325"/>
                </a:cubicBezTo>
                <a:cubicBezTo>
                  <a:pt x="185" y="325"/>
                  <a:pt x="201" y="320"/>
                  <a:pt x="218" y="312"/>
                </a:cubicBezTo>
                <a:lnTo>
                  <a:pt x="221" y="315"/>
                </a:lnTo>
                <a:cubicBezTo>
                  <a:pt x="226" y="301"/>
                  <a:pt x="234" y="288"/>
                  <a:pt x="246" y="276"/>
                </a:cubicBezTo>
                <a:lnTo>
                  <a:pt x="264" y="257"/>
                </a:lnTo>
                <a:close/>
                <a:moveTo>
                  <a:pt x="705" y="71"/>
                </a:moveTo>
                <a:lnTo>
                  <a:pt x="655" y="20"/>
                </a:lnTo>
                <a:cubicBezTo>
                  <a:pt x="642" y="7"/>
                  <a:pt x="624" y="0"/>
                  <a:pt x="607" y="0"/>
                </a:cubicBezTo>
                <a:cubicBezTo>
                  <a:pt x="589" y="0"/>
                  <a:pt x="572" y="7"/>
                  <a:pt x="558" y="20"/>
                </a:cubicBezTo>
                <a:lnTo>
                  <a:pt x="344" y="235"/>
                </a:lnTo>
                <a:cubicBezTo>
                  <a:pt x="350" y="248"/>
                  <a:pt x="345" y="267"/>
                  <a:pt x="335" y="277"/>
                </a:cubicBezTo>
                <a:cubicBezTo>
                  <a:pt x="328" y="284"/>
                  <a:pt x="317" y="289"/>
                  <a:pt x="306" y="289"/>
                </a:cubicBezTo>
                <a:cubicBezTo>
                  <a:pt x="302" y="289"/>
                  <a:pt x="297" y="288"/>
                  <a:pt x="293" y="286"/>
                </a:cubicBezTo>
                <a:lnTo>
                  <a:pt x="274" y="305"/>
                </a:lnTo>
                <a:cubicBezTo>
                  <a:pt x="247" y="331"/>
                  <a:pt x="247" y="375"/>
                  <a:pt x="274" y="401"/>
                </a:cubicBezTo>
                <a:lnTo>
                  <a:pt x="278" y="405"/>
                </a:lnTo>
                <a:lnTo>
                  <a:pt x="110" y="572"/>
                </a:lnTo>
                <a:lnTo>
                  <a:pt x="65" y="589"/>
                </a:lnTo>
                <a:lnTo>
                  <a:pt x="0" y="682"/>
                </a:lnTo>
                <a:lnTo>
                  <a:pt x="42" y="724"/>
                </a:lnTo>
                <a:lnTo>
                  <a:pt x="135" y="659"/>
                </a:lnTo>
                <a:lnTo>
                  <a:pt x="152" y="614"/>
                </a:lnTo>
                <a:lnTo>
                  <a:pt x="319" y="447"/>
                </a:lnTo>
                <a:lnTo>
                  <a:pt x="324" y="451"/>
                </a:lnTo>
                <a:cubicBezTo>
                  <a:pt x="338" y="465"/>
                  <a:pt x="355" y="471"/>
                  <a:pt x="373" y="471"/>
                </a:cubicBezTo>
                <a:cubicBezTo>
                  <a:pt x="390" y="471"/>
                  <a:pt x="408" y="465"/>
                  <a:pt x="421" y="451"/>
                </a:cubicBezTo>
                <a:lnTo>
                  <a:pt x="440" y="433"/>
                </a:lnTo>
                <a:cubicBezTo>
                  <a:pt x="434" y="420"/>
                  <a:pt x="438" y="401"/>
                  <a:pt x="449" y="391"/>
                </a:cubicBezTo>
                <a:cubicBezTo>
                  <a:pt x="456" y="384"/>
                  <a:pt x="467" y="379"/>
                  <a:pt x="477" y="379"/>
                </a:cubicBezTo>
                <a:cubicBezTo>
                  <a:pt x="482" y="379"/>
                  <a:pt x="487" y="380"/>
                  <a:pt x="490" y="382"/>
                </a:cubicBezTo>
                <a:lnTo>
                  <a:pt x="705" y="167"/>
                </a:lnTo>
                <a:cubicBezTo>
                  <a:pt x="732" y="140"/>
                  <a:pt x="732" y="97"/>
                  <a:pt x="705" y="7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文本框 13"/>
          <p:cNvSpPr txBox="1"/>
          <p:nvPr/>
        </p:nvSpPr>
        <p:spPr>
          <a:xfrm>
            <a:off x="4514999" y="2853730"/>
            <a:ext cx="6102374" cy="1569660"/>
          </a:xfrm>
          <a:prstGeom prst="rect">
            <a:avLst/>
          </a:prstGeom>
          <a:noFill/>
        </p:spPr>
        <p:txBody>
          <a:bodyPr wrap="square" rtlCol="0">
            <a:spAutoFit/>
          </a:bodyPr>
          <a:lstStyle/>
          <a:p>
            <a:r>
              <a:rPr lang="zh-CN" altLang="en-US" sz="9600" dirty="0"/>
              <a:t>谢谢！</a:t>
            </a:r>
          </a:p>
        </p:txBody>
      </p:sp>
    </p:spTree>
    <p:extLst>
      <p:ext uri="{BB962C8B-B14F-4D97-AF65-F5344CB8AC3E}">
        <p14:creationId xmlns:p14="http://schemas.microsoft.com/office/powerpoint/2010/main" val="1417192790"/>
      </p:ext>
    </p:extLst>
  </p:cSld>
  <p:clrMapOvr>
    <a:masterClrMapping/>
  </p:clrMapOvr>
  <p:transition spd="med" advTm="10000">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五边形 31"/>
          <p:cNvSpPr/>
          <p:nvPr/>
        </p:nvSpPr>
        <p:spPr>
          <a:xfrm rot="5400000">
            <a:off x="5595119" y="-955997"/>
            <a:ext cx="1080120" cy="3659014"/>
          </a:xfrm>
          <a:prstGeom prst="homePlate">
            <a:avLst>
              <a:gd name="adj" fmla="val 35603"/>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4888687" y="325899"/>
            <a:ext cx="2492991" cy="1015663"/>
          </a:xfrm>
          <a:prstGeom prst="rect">
            <a:avLst/>
          </a:prstGeom>
          <a:noFill/>
        </p:spPr>
        <p:txBody>
          <a:bodyPr wrap="none" rtlCol="0">
            <a:spAutoFit/>
          </a:bodyPr>
          <a:lstStyle/>
          <a:p>
            <a:pPr algn="ctr"/>
            <a:r>
              <a:rPr lang="zh-CN" altLang="en-US" sz="6000" dirty="0">
                <a:solidFill>
                  <a:schemeClr val="bg1"/>
                </a:solidFill>
                <a:latin typeface="Adobe 黑体 Std R" pitchFamily="34" charset="-122"/>
                <a:ea typeface="Adobe 黑体 Std R" pitchFamily="34" charset="-122"/>
              </a:rPr>
              <a:t>参与者</a:t>
            </a:r>
          </a:p>
        </p:txBody>
      </p:sp>
      <p:sp>
        <p:nvSpPr>
          <p:cNvPr id="6" name="矩形 5"/>
          <p:cNvSpPr/>
          <p:nvPr/>
        </p:nvSpPr>
        <p:spPr>
          <a:xfrm>
            <a:off x="914601" y="1421121"/>
            <a:ext cx="10513166" cy="4123910"/>
          </a:xfrm>
          <a:prstGeom prst="rect">
            <a:avLst/>
          </a:prstGeom>
          <a:noFill/>
          <a:ln>
            <a:solidFill>
              <a:srgbClr val="0076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3" name="矩形 2"/>
          <p:cNvSpPr/>
          <p:nvPr/>
        </p:nvSpPr>
        <p:spPr>
          <a:xfrm>
            <a:off x="1634679" y="1448591"/>
            <a:ext cx="9073006" cy="415498"/>
          </a:xfrm>
          <a:prstGeom prst="rect">
            <a:avLst/>
          </a:prstGeom>
        </p:spPr>
        <p:txBody>
          <a:bodyPr wrap="square">
            <a:spAutoFit/>
          </a:bodyPr>
          <a:lstStyle/>
          <a:p>
            <a:r>
              <a:rPr lang="zh-CN" altLang="en-US" dirty="0"/>
              <a:t>泛化：特殊用户拥有普通用户的全部权限，此外还拥有独有的权限</a:t>
            </a: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4799" y="1934801"/>
            <a:ext cx="3816424" cy="4581530"/>
          </a:xfrm>
          <a:prstGeom prst="rect">
            <a:avLst/>
          </a:prstGeom>
        </p:spPr>
      </p:pic>
    </p:spTree>
  </p:cSld>
  <p:clrMapOvr>
    <a:masterClrMapping/>
  </p:clrMapOvr>
  <p:transition spd="med" advTm="10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五边形 31"/>
          <p:cNvSpPr/>
          <p:nvPr/>
        </p:nvSpPr>
        <p:spPr>
          <a:xfrm rot="5400000">
            <a:off x="5595119" y="-955997"/>
            <a:ext cx="1080120" cy="3659014"/>
          </a:xfrm>
          <a:prstGeom prst="homePlate">
            <a:avLst>
              <a:gd name="adj" fmla="val 35603"/>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1994719" y="2061642"/>
            <a:ext cx="8568952" cy="800219"/>
          </a:xfrm>
          <a:prstGeom prst="rect">
            <a:avLst/>
          </a:prstGeom>
          <a:noFill/>
        </p:spPr>
        <p:txBody>
          <a:bodyPr wrap="square" rtlCol="0">
            <a:spAutoFit/>
          </a:bodyPr>
          <a:lstStyle/>
          <a:p>
            <a:pPr algn="just"/>
            <a:r>
              <a:rPr lang="zh-CN" altLang="en-US" sz="2300" dirty="0">
                <a:latin typeface="仿宋" panose="02010609060101010101" pitchFamily="49" charset="-122"/>
                <a:ea typeface="仿宋" panose="02010609060101010101" pitchFamily="49" charset="-122"/>
              </a:rPr>
              <a:t>从软件开发的角度，用例就是需求的文字性描述，主要是说明系统如何工作的</a:t>
            </a:r>
            <a:r>
              <a:rPr lang="zh-CN" altLang="en-US" sz="2300" b="1" dirty="0">
                <a:latin typeface="仿宋" panose="02010609060101010101" pitchFamily="49" charset="-122"/>
                <a:ea typeface="仿宋" panose="02010609060101010101" pitchFamily="49" charset="-122"/>
              </a:rPr>
              <a:t>功能性</a:t>
            </a:r>
            <a:r>
              <a:rPr lang="zh-CN" altLang="en-US" sz="2300" dirty="0">
                <a:latin typeface="仿宋" panose="02010609060101010101" pitchFamily="49" charset="-122"/>
                <a:ea typeface="仿宋" panose="02010609060101010101" pitchFamily="49" charset="-122"/>
              </a:rPr>
              <a:t>或行为性需求。</a:t>
            </a:r>
          </a:p>
        </p:txBody>
      </p:sp>
      <p:sp>
        <p:nvSpPr>
          <p:cNvPr id="5" name="TextBox 4"/>
          <p:cNvSpPr txBox="1"/>
          <p:nvPr/>
        </p:nvSpPr>
        <p:spPr>
          <a:xfrm>
            <a:off x="5159595" y="325899"/>
            <a:ext cx="1951175" cy="1015663"/>
          </a:xfrm>
          <a:prstGeom prst="rect">
            <a:avLst/>
          </a:prstGeom>
          <a:noFill/>
        </p:spPr>
        <p:txBody>
          <a:bodyPr wrap="none" rtlCol="0">
            <a:spAutoFit/>
          </a:bodyPr>
          <a:lstStyle/>
          <a:p>
            <a:pPr algn="ctr"/>
            <a:r>
              <a:rPr lang="zh-CN" altLang="en-US" sz="6000" dirty="0">
                <a:solidFill>
                  <a:schemeClr val="bg1"/>
                </a:solidFill>
                <a:latin typeface="Adobe 黑体 Std R" pitchFamily="34" charset="-122"/>
                <a:ea typeface="Adobe 黑体 Std R" pitchFamily="34" charset="-122"/>
              </a:rPr>
              <a:t>用 例</a:t>
            </a:r>
          </a:p>
        </p:txBody>
      </p:sp>
      <p:sp>
        <p:nvSpPr>
          <p:cNvPr id="6" name="矩形 5"/>
          <p:cNvSpPr/>
          <p:nvPr/>
        </p:nvSpPr>
        <p:spPr>
          <a:xfrm>
            <a:off x="914601" y="1728607"/>
            <a:ext cx="10441160" cy="3816424"/>
          </a:xfrm>
          <a:prstGeom prst="rect">
            <a:avLst/>
          </a:prstGeom>
          <a:noFill/>
          <a:ln>
            <a:solidFill>
              <a:srgbClr val="0076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3" name="矩形 2"/>
          <p:cNvSpPr/>
          <p:nvPr/>
        </p:nvSpPr>
        <p:spPr>
          <a:xfrm>
            <a:off x="2012231" y="3176898"/>
            <a:ext cx="8983488" cy="738664"/>
          </a:xfrm>
          <a:prstGeom prst="rect">
            <a:avLst/>
          </a:prstGeom>
        </p:spPr>
        <p:txBody>
          <a:bodyPr wrap="square">
            <a:spAutoFit/>
          </a:bodyPr>
          <a:lstStyle/>
          <a:p>
            <a:r>
              <a:rPr lang="zh-CN" altLang="en-US" dirty="0">
                <a:latin typeface="-apple-system"/>
              </a:rPr>
              <a:t>对于用例的命名，我们可以给用例取一个简单的、概括性的，一般带有</a:t>
            </a:r>
            <a:r>
              <a:rPr lang="zh-CN" altLang="en-US" b="1" dirty="0">
                <a:latin typeface="-apple-system"/>
              </a:rPr>
              <a:t>动作性的词语</a:t>
            </a:r>
            <a:r>
              <a:rPr lang="zh-CN" altLang="en-US" dirty="0">
                <a:latin typeface="-apple-system"/>
              </a:rPr>
              <a:t>。</a:t>
            </a:r>
            <a:endParaRPr lang="zh-CN" altLang="en-US"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5672" y="3915562"/>
            <a:ext cx="2153543" cy="1386440"/>
          </a:xfrm>
          <a:prstGeom prst="rect">
            <a:avLst/>
          </a:prstGeom>
        </p:spPr>
      </p:pic>
    </p:spTree>
  </p:cSld>
  <p:clrMapOvr>
    <a:masterClrMapping/>
  </p:clrMapOvr>
  <p:transition spd="med" advTm="10000">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五边形 31"/>
          <p:cNvSpPr/>
          <p:nvPr/>
        </p:nvSpPr>
        <p:spPr>
          <a:xfrm rot="5400000">
            <a:off x="5595119" y="-955997"/>
            <a:ext cx="1080120" cy="3659014"/>
          </a:xfrm>
          <a:prstGeom prst="homePlate">
            <a:avLst>
              <a:gd name="adj" fmla="val 35603"/>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1814699" y="1816776"/>
            <a:ext cx="8568952" cy="800219"/>
          </a:xfrm>
          <a:prstGeom prst="rect">
            <a:avLst/>
          </a:prstGeom>
          <a:noFill/>
        </p:spPr>
        <p:txBody>
          <a:bodyPr wrap="square" rtlCol="0">
            <a:spAutoFit/>
          </a:bodyPr>
          <a:lstStyle/>
          <a:p>
            <a:pPr algn="just"/>
            <a:r>
              <a:rPr lang="zh-CN" altLang="en-US" sz="2300" dirty="0">
                <a:latin typeface="仿宋" panose="02010609060101010101" pitchFamily="49" charset="-122"/>
                <a:ea typeface="仿宋" panose="02010609060101010101" pitchFamily="49" charset="-122"/>
              </a:rPr>
              <a:t>用例与用例之间存在一定的基本关系。分别为包含关系，扩展关系，泛化关系等。</a:t>
            </a:r>
          </a:p>
        </p:txBody>
      </p:sp>
      <p:sp>
        <p:nvSpPr>
          <p:cNvPr id="5" name="TextBox 4"/>
          <p:cNvSpPr txBox="1"/>
          <p:nvPr/>
        </p:nvSpPr>
        <p:spPr>
          <a:xfrm>
            <a:off x="5159595" y="325899"/>
            <a:ext cx="1951175" cy="1015663"/>
          </a:xfrm>
          <a:prstGeom prst="rect">
            <a:avLst/>
          </a:prstGeom>
          <a:noFill/>
        </p:spPr>
        <p:txBody>
          <a:bodyPr wrap="none" rtlCol="0">
            <a:spAutoFit/>
          </a:bodyPr>
          <a:lstStyle/>
          <a:p>
            <a:pPr algn="ctr"/>
            <a:r>
              <a:rPr lang="zh-CN" altLang="en-US" sz="6000" dirty="0">
                <a:solidFill>
                  <a:schemeClr val="bg1"/>
                </a:solidFill>
                <a:latin typeface="Adobe 黑体 Std R" pitchFamily="34" charset="-122"/>
                <a:ea typeface="Adobe 黑体 Std R" pitchFamily="34" charset="-122"/>
              </a:rPr>
              <a:t>用 例</a:t>
            </a:r>
          </a:p>
        </p:txBody>
      </p:sp>
      <p:sp>
        <p:nvSpPr>
          <p:cNvPr id="6" name="矩形 5"/>
          <p:cNvSpPr/>
          <p:nvPr/>
        </p:nvSpPr>
        <p:spPr>
          <a:xfrm>
            <a:off x="914601" y="1728607"/>
            <a:ext cx="10441160" cy="3816424"/>
          </a:xfrm>
          <a:prstGeom prst="rect">
            <a:avLst/>
          </a:prstGeom>
          <a:noFill/>
          <a:ln>
            <a:solidFill>
              <a:srgbClr val="0076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 name="文本框 1"/>
          <p:cNvSpPr txBox="1"/>
          <p:nvPr/>
        </p:nvSpPr>
        <p:spPr>
          <a:xfrm>
            <a:off x="1994719" y="2616995"/>
            <a:ext cx="5321895" cy="415498"/>
          </a:xfrm>
          <a:prstGeom prst="rect">
            <a:avLst/>
          </a:prstGeom>
          <a:noFill/>
        </p:spPr>
        <p:txBody>
          <a:bodyPr wrap="square" rtlCol="0">
            <a:spAutoFit/>
          </a:bodyPr>
          <a:lstStyle/>
          <a:p>
            <a:r>
              <a:rPr lang="zh-CN" altLang="en-US" dirty="0"/>
              <a:t>包含关系：一个用例的行为包含另一个用例</a:t>
            </a: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687" y="3032493"/>
            <a:ext cx="5742776" cy="2773565"/>
          </a:xfrm>
          <a:prstGeom prst="rect">
            <a:avLst/>
          </a:prstGeom>
        </p:spPr>
      </p:pic>
    </p:spTree>
  </p:cSld>
  <p:clrMapOvr>
    <a:masterClrMapping/>
  </p:clrMapOvr>
  <p:transition spd="med" advTm="10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五边形 31"/>
          <p:cNvSpPr/>
          <p:nvPr/>
        </p:nvSpPr>
        <p:spPr>
          <a:xfrm rot="5400000">
            <a:off x="5595119" y="-955997"/>
            <a:ext cx="1080120" cy="3659014"/>
          </a:xfrm>
          <a:prstGeom prst="homePlate">
            <a:avLst>
              <a:gd name="adj" fmla="val 35603"/>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5159595" y="325899"/>
            <a:ext cx="1951175" cy="1015663"/>
          </a:xfrm>
          <a:prstGeom prst="rect">
            <a:avLst/>
          </a:prstGeom>
          <a:noFill/>
        </p:spPr>
        <p:txBody>
          <a:bodyPr wrap="none" rtlCol="0">
            <a:spAutoFit/>
          </a:bodyPr>
          <a:lstStyle/>
          <a:p>
            <a:pPr algn="ctr"/>
            <a:r>
              <a:rPr lang="zh-CN" altLang="en-US" sz="6000" dirty="0">
                <a:solidFill>
                  <a:schemeClr val="bg1"/>
                </a:solidFill>
                <a:latin typeface="Adobe 黑体 Std R" pitchFamily="34" charset="-122"/>
                <a:ea typeface="Adobe 黑体 Std R" pitchFamily="34" charset="-122"/>
              </a:rPr>
              <a:t>用 例</a:t>
            </a:r>
          </a:p>
        </p:txBody>
      </p:sp>
      <p:sp>
        <p:nvSpPr>
          <p:cNvPr id="6" name="矩形 5"/>
          <p:cNvSpPr/>
          <p:nvPr/>
        </p:nvSpPr>
        <p:spPr>
          <a:xfrm>
            <a:off x="914601" y="1728607"/>
            <a:ext cx="10441160" cy="3816424"/>
          </a:xfrm>
          <a:prstGeom prst="rect">
            <a:avLst/>
          </a:prstGeom>
          <a:noFill/>
          <a:ln>
            <a:solidFill>
              <a:srgbClr val="0076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 name="文本框 1"/>
          <p:cNvSpPr txBox="1"/>
          <p:nvPr/>
        </p:nvSpPr>
        <p:spPr>
          <a:xfrm>
            <a:off x="1994719" y="1773610"/>
            <a:ext cx="9145016" cy="738664"/>
          </a:xfrm>
          <a:prstGeom prst="rect">
            <a:avLst/>
          </a:prstGeom>
          <a:noFill/>
        </p:spPr>
        <p:txBody>
          <a:bodyPr wrap="square" rtlCol="0">
            <a:spAutoFit/>
          </a:bodyPr>
          <a:lstStyle/>
          <a:p>
            <a:r>
              <a:rPr lang="zh-CN" altLang="en-US" dirty="0"/>
              <a:t>扩展关系：与泛化关系类似。</a:t>
            </a:r>
            <a:r>
              <a:rPr lang="en-US" altLang="zh-CN" dirty="0"/>
              <a:t>Extend</a:t>
            </a:r>
            <a:r>
              <a:rPr lang="zh-CN" altLang="en-US" dirty="0"/>
              <a:t>关系是对基本用例的扩展，没有子用例的参与，完整的基本用例也有一个完整的功能</a:t>
            </a:r>
          </a:p>
        </p:txBody>
      </p:sp>
      <p:sp>
        <p:nvSpPr>
          <p:cNvPr id="3" name="文本框 2"/>
          <p:cNvSpPr txBox="1"/>
          <p:nvPr/>
        </p:nvSpPr>
        <p:spPr>
          <a:xfrm>
            <a:off x="986607" y="2557277"/>
            <a:ext cx="9433048" cy="1384995"/>
          </a:xfrm>
          <a:prstGeom prst="rect">
            <a:avLst/>
          </a:prstGeom>
          <a:noFill/>
        </p:spPr>
        <p:txBody>
          <a:bodyPr wrap="square" rtlCol="0">
            <a:spAutoFit/>
          </a:bodyPr>
          <a:lstStyle/>
          <a:p>
            <a:r>
              <a:rPr lang="zh-CN" altLang="en-US" dirty="0"/>
              <a:t>以下情况，可使用扩展用例：</a:t>
            </a:r>
            <a:endParaRPr lang="en-US" altLang="zh-CN" dirty="0"/>
          </a:p>
          <a:p>
            <a:r>
              <a:rPr lang="zh-CN" altLang="en-US" dirty="0"/>
              <a:t>（</a:t>
            </a:r>
            <a:r>
              <a:rPr lang="en-US" altLang="zh-CN" dirty="0"/>
              <a:t>1</a:t>
            </a:r>
            <a:r>
              <a:rPr lang="zh-CN" altLang="en-US" dirty="0"/>
              <a:t>）表明用例的某一部分是可选的系统行为</a:t>
            </a:r>
            <a:endParaRPr lang="en-US" altLang="zh-CN" dirty="0"/>
          </a:p>
          <a:p>
            <a:r>
              <a:rPr lang="zh-CN" altLang="en-US" dirty="0"/>
              <a:t>（</a:t>
            </a:r>
            <a:r>
              <a:rPr lang="en-US" altLang="zh-CN" dirty="0"/>
              <a:t>2</a:t>
            </a:r>
            <a:r>
              <a:rPr lang="zh-CN" altLang="en-US" dirty="0"/>
              <a:t>）表明只在特定条件下才执行的分支</a:t>
            </a:r>
            <a:endParaRPr lang="en-US" altLang="zh-CN" dirty="0"/>
          </a:p>
          <a:p>
            <a:r>
              <a:rPr lang="zh-CN" altLang="en-US" dirty="0"/>
              <a:t>（</a:t>
            </a:r>
            <a:r>
              <a:rPr lang="en-US" altLang="zh-CN" dirty="0"/>
              <a:t>3</a:t>
            </a:r>
            <a:r>
              <a:rPr lang="zh-CN" altLang="en-US" dirty="0"/>
              <a:t>）表明可能有一组行为，其中一个或多个可以在基本用例中的扩展点处插入</a:t>
            </a: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0943" y="3889164"/>
            <a:ext cx="6786075" cy="2954702"/>
          </a:xfrm>
          <a:prstGeom prst="rect">
            <a:avLst/>
          </a:prstGeom>
        </p:spPr>
      </p:pic>
    </p:spTree>
  </p:cSld>
  <p:clrMapOvr>
    <a:masterClrMapping/>
  </p:clrMapOvr>
  <p:transition spd="med" advTm="10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清风素材 https://12sc.taobao.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1875</Words>
  <Application>Microsoft Office PowerPoint</Application>
  <PresentationFormat>自定义</PresentationFormat>
  <Paragraphs>248</Paragraphs>
  <Slides>52</Slides>
  <Notes>49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52</vt:i4>
      </vt:variant>
    </vt:vector>
  </HeadingPairs>
  <TitlesOfParts>
    <vt:vector size="63" baseType="lpstr">
      <vt:lpstr>Adobe 黑体 Std R</vt:lpstr>
      <vt:lpstr>-apple-system</vt:lpstr>
      <vt:lpstr>方正正中黑简体</vt:lpstr>
      <vt:lpstr>仿宋</vt:lpstr>
      <vt:lpstr>华文仿宋</vt:lpstr>
      <vt:lpstr>宋体</vt:lpstr>
      <vt:lpstr>微软雅黑</vt:lpstr>
      <vt:lpstr>Arial</vt:lpstr>
      <vt:lpstr>Calibri</vt:lpstr>
      <vt:lpstr>Wingdings</vt:lpstr>
      <vt:lpstr>清风素材 https://12sc.taobao.com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subject>哎呀小小草</dc:subject>
  <dc:creator>哎呀小小草</dc:creator>
  <cp:keywords>https:/800sucai.taobao.com</cp:keywords>
  <dc:description>https://800sucai.taobao.com</dc:description>
  <cp:lastModifiedBy>yang yi</cp:lastModifiedBy>
  <cp:revision>98</cp:revision>
  <dcterms:created xsi:type="dcterms:W3CDTF">2015-02-02T06:52:00Z</dcterms:created>
  <dcterms:modified xsi:type="dcterms:W3CDTF">2018-10-28T08:18:49Z</dcterms:modified>
  <cp:category>https://800sucai.taobao.com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ies>
</file>