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7" r:id="rId3"/>
    <p:sldId id="288" r:id="rId4"/>
    <p:sldId id="289" r:id="rId5"/>
    <p:sldId id="265" r:id="rId6"/>
    <p:sldId id="313" r:id="rId7"/>
    <p:sldId id="277" r:id="rId8"/>
    <p:sldId id="314" r:id="rId9"/>
    <p:sldId id="290" r:id="rId10"/>
    <p:sldId id="31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3DAB"/>
    <a:srgbClr val="5858AC"/>
    <a:srgbClr val="2280C3"/>
    <a:srgbClr val="2EA7BD"/>
    <a:srgbClr val="DA57A3"/>
    <a:srgbClr val="FEFEFE"/>
    <a:srgbClr val="FDFDFD"/>
    <a:srgbClr val="4C4C9A"/>
    <a:srgbClr val="743593"/>
    <a:srgbClr val="1F7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241393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379641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406100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11713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24566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320916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320741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83313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341300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317556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DFDD57-4F60-4CBE-BE7D-104E160654DE}"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221603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DD57-4F60-4CBE-BE7D-104E160654DE}" type="datetimeFigureOut">
              <a:rPr lang="zh-CN" altLang="en-US" smtClean="0"/>
              <a:t>2019/1/14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8F65C-32B6-44AD-B5C6-741E2EBC8CAC}" type="slidenum">
              <a:rPr lang="zh-CN" altLang="en-US" smtClean="0"/>
              <a:t>‹#›</a:t>
            </a:fld>
            <a:endParaRPr lang="zh-CN" altLang="en-US"/>
          </a:p>
        </p:txBody>
      </p:sp>
    </p:spTree>
    <p:extLst>
      <p:ext uri="{BB962C8B-B14F-4D97-AF65-F5344CB8AC3E}">
        <p14:creationId xmlns:p14="http://schemas.microsoft.com/office/powerpoint/2010/main" val="187155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934200" y="1197409"/>
            <a:ext cx="4690708" cy="1200329"/>
          </a:xfrm>
          <a:prstGeom prst="rect">
            <a:avLst/>
          </a:prstGeom>
          <a:noFill/>
          <a:effectLst/>
        </p:spPr>
        <p:txBody>
          <a:bodyPr wrap="none" rtlCol="0">
            <a:spAutoFit/>
          </a:bodyPr>
          <a:lstStyle/>
          <a:p>
            <a:r>
              <a:rPr lang="en-US" altLang="zh-CN" sz="7200" b="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14</a:t>
            </a:r>
            <a:endParaRPr lang="zh-CN" altLang="en-US" sz="7200" b="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4" name="文本框 16">
            <a:extLst>
              <a:ext uri="{FF2B5EF4-FFF2-40B4-BE49-F238E27FC236}">
                <a16:creationId xmlns:a16="http://schemas.microsoft.com/office/drawing/2014/main" id="{6C1D56C5-BE7B-49A6-A274-6C8F2CD3F5D1}"/>
              </a:ext>
            </a:extLst>
          </p:cNvPr>
          <p:cNvSpPr>
            <a:spLocks noChangeArrowheads="1"/>
          </p:cNvSpPr>
          <p:nvPr/>
        </p:nvSpPr>
        <p:spPr bwMode="auto">
          <a:xfrm>
            <a:off x="5718972" y="4568714"/>
            <a:ext cx="61093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6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需求规格说明书</a:t>
            </a:r>
            <a:endParaRPr lang="en-US" altLang="en-US" sz="66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4DA303D4-D5CA-4AF7-BAEF-65290651D677}"/>
              </a:ext>
            </a:extLst>
          </p:cNvPr>
          <p:cNvSpPr txBox="1"/>
          <p:nvPr/>
        </p:nvSpPr>
        <p:spPr>
          <a:xfrm>
            <a:off x="5955240" y="5797825"/>
            <a:ext cx="4777270" cy="400110"/>
          </a:xfrm>
          <a:prstGeom prst="rect">
            <a:avLst/>
          </a:prstGeom>
          <a:noFill/>
          <a:effectLst/>
        </p:spPr>
        <p:txBody>
          <a:bodyPr wrap="none" rtlCol="0">
            <a:spAutoFit/>
          </a:bodyPr>
          <a:lstStyle/>
          <a:p>
            <a:r>
              <a:rPr lang="en-US" altLang="zh-CN" sz="2000" dirty="0">
                <a:solidFill>
                  <a:schemeClr val="tx1">
                    <a:lumMod val="65000"/>
                    <a:lumOff val="35000"/>
                  </a:schemeClr>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Software Requirements Specification</a:t>
            </a:r>
            <a:endParaRPr lang="zh-CN" altLang="en-US" sz="2000" dirty="0">
              <a:solidFill>
                <a:schemeClr val="tx1">
                  <a:lumMod val="65000"/>
                  <a:lumOff val="35000"/>
                </a:schemeClr>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extLst>
      <p:ext uri="{BB962C8B-B14F-4D97-AF65-F5344CB8AC3E}">
        <p14:creationId xmlns:p14="http://schemas.microsoft.com/office/powerpoint/2010/main" val="88035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0" y="126348"/>
            <a:ext cx="1219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对话框图和原型</a:t>
            </a:r>
            <a:endParaRPr lang="en-US"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C:\Users\79014\AppData\Local\Temp\1545467945(1).png">
            <a:extLst>
              <a:ext uri="{FF2B5EF4-FFF2-40B4-BE49-F238E27FC236}">
                <a16:creationId xmlns:a16="http://schemas.microsoft.com/office/drawing/2014/main" id="{5ED878BD-9965-44D3-A7E3-275672762BCD}"/>
              </a:ext>
            </a:extLst>
          </p:cNvPr>
          <p:cNvPicPr/>
          <p:nvPr/>
        </p:nvPicPr>
        <p:blipFill>
          <a:blip r:embed="rId3">
            <a:extLst>
              <a:ext uri="{28A0092B-C50C-407E-A947-70E740481C1C}">
                <a14:useLocalDpi xmlns:a14="http://schemas.microsoft.com/office/drawing/2010/main" val="0"/>
              </a:ext>
            </a:extLst>
          </a:blip>
          <a:srcRect/>
          <a:stretch>
            <a:fillRect/>
          </a:stretch>
        </p:blipFill>
        <p:spPr>
          <a:xfrm>
            <a:off x="80316" y="1268359"/>
            <a:ext cx="3692694" cy="5503610"/>
          </a:xfrm>
          <a:prstGeom prst="rect">
            <a:avLst/>
          </a:prstGeom>
          <a:noFill/>
          <a:ln>
            <a:noFill/>
          </a:ln>
        </p:spPr>
      </p:pic>
      <p:pic>
        <p:nvPicPr>
          <p:cNvPr id="15" name="图片 14" descr="C:\Users\79014\AppData\Local\Temp\1546165186(1).png">
            <a:extLst>
              <a:ext uri="{FF2B5EF4-FFF2-40B4-BE49-F238E27FC236}">
                <a16:creationId xmlns:a16="http://schemas.microsoft.com/office/drawing/2014/main" id="{59053F10-6DD4-4F8B-99C8-5FBA6B769ABE}"/>
              </a:ext>
            </a:extLst>
          </p:cNvPr>
          <p:cNvPicPr/>
          <p:nvPr/>
        </p:nvPicPr>
        <p:blipFill>
          <a:blip r:embed="rId4">
            <a:extLst>
              <a:ext uri="{28A0092B-C50C-407E-A947-70E740481C1C}">
                <a14:useLocalDpi xmlns:a14="http://schemas.microsoft.com/office/drawing/2010/main" val="0"/>
              </a:ext>
            </a:extLst>
          </a:blip>
          <a:srcRect/>
          <a:stretch>
            <a:fillRect/>
          </a:stretch>
        </p:blipFill>
        <p:spPr>
          <a:xfrm>
            <a:off x="4579148" y="1394709"/>
            <a:ext cx="5488130" cy="2174114"/>
          </a:xfrm>
          <a:prstGeom prst="rect">
            <a:avLst/>
          </a:prstGeom>
          <a:noFill/>
          <a:ln>
            <a:noFill/>
          </a:ln>
        </p:spPr>
      </p:pic>
      <p:pic>
        <p:nvPicPr>
          <p:cNvPr id="17" name="图片 16" descr="C:\Users\79014\AppData\Local\Temp\1546165200(1).png">
            <a:extLst>
              <a:ext uri="{FF2B5EF4-FFF2-40B4-BE49-F238E27FC236}">
                <a16:creationId xmlns:a16="http://schemas.microsoft.com/office/drawing/2014/main" id="{019F7021-C32C-417F-9345-53243B996C7B}"/>
              </a:ext>
            </a:extLst>
          </p:cNvPr>
          <p:cNvPicPr/>
          <p:nvPr/>
        </p:nvPicPr>
        <p:blipFill>
          <a:blip r:embed="rId5">
            <a:extLst>
              <a:ext uri="{28A0092B-C50C-407E-A947-70E740481C1C}">
                <a14:useLocalDpi xmlns:a14="http://schemas.microsoft.com/office/drawing/2010/main" val="0"/>
              </a:ext>
            </a:extLst>
          </a:blip>
          <a:srcRect/>
          <a:stretch>
            <a:fillRect/>
          </a:stretch>
        </p:blipFill>
        <p:spPr>
          <a:xfrm>
            <a:off x="4579148" y="3695171"/>
            <a:ext cx="5488130" cy="2599097"/>
          </a:xfrm>
          <a:prstGeom prst="rect">
            <a:avLst/>
          </a:prstGeom>
          <a:noFill/>
          <a:ln>
            <a:noFill/>
          </a:ln>
        </p:spPr>
      </p:pic>
    </p:spTree>
    <p:extLst>
      <p:ext uri="{BB962C8B-B14F-4D97-AF65-F5344CB8AC3E}">
        <p14:creationId xmlns:p14="http://schemas.microsoft.com/office/powerpoint/2010/main" val="268628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4464784" y="126348"/>
            <a:ext cx="32624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项目目的</a:t>
            </a:r>
            <a:endParaRPr lang="en-US"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6">
            <a:extLst>
              <a:ext uri="{FF2B5EF4-FFF2-40B4-BE49-F238E27FC236}">
                <a16:creationId xmlns:a16="http://schemas.microsoft.com/office/drawing/2014/main" id="{39A8DC99-1E8E-4B79-88AF-7144B0BEF001}"/>
              </a:ext>
            </a:extLst>
          </p:cNvPr>
          <p:cNvSpPr>
            <a:spLocks noChangeArrowheads="1"/>
          </p:cNvSpPr>
          <p:nvPr/>
        </p:nvSpPr>
        <p:spPr bwMode="auto">
          <a:xfrm>
            <a:off x="1208914" y="1752765"/>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14" name="Shape 1440">
            <a:extLst>
              <a:ext uri="{FF2B5EF4-FFF2-40B4-BE49-F238E27FC236}">
                <a16:creationId xmlns:a16="http://schemas.microsoft.com/office/drawing/2014/main" id="{54B16BAC-EC9A-42A8-BDFF-568868F24FA0}"/>
              </a:ext>
            </a:extLst>
          </p:cNvPr>
          <p:cNvSpPr/>
          <p:nvPr/>
        </p:nvSpPr>
        <p:spPr>
          <a:xfrm>
            <a:off x="2207568" y="2371393"/>
            <a:ext cx="7776864" cy="2437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2400" kern="0" dirty="0">
                <a:latin typeface="微软雅黑"/>
                <a:ea typeface="微软雅黑"/>
              </a:rPr>
              <a:t>　　编写此文档的目的是进一步定制软件开发的细节，希望能使本软件开发工作更具体</a:t>
            </a:r>
            <a:r>
              <a:rPr lang="en-US" altLang="zh-CN" sz="2400" kern="0" dirty="0">
                <a:latin typeface="微软雅黑"/>
                <a:ea typeface="微软雅黑"/>
              </a:rPr>
              <a:t>.</a:t>
            </a:r>
            <a:r>
              <a:rPr lang="zh-CN" altLang="en-US" sz="2400" kern="0" dirty="0">
                <a:latin typeface="微软雅黑"/>
                <a:ea typeface="微软雅黑"/>
              </a:rPr>
              <a:t>是为了使用户、软件开发者及分析人员对软件的初始规定有一个共同的理解。依照本文档明确所要开发系统</a:t>
            </a:r>
            <a:r>
              <a:rPr lang="en-US" altLang="zh-CN" sz="2400" kern="0" dirty="0">
                <a:latin typeface="微软雅黑"/>
                <a:ea typeface="微软雅黑"/>
              </a:rPr>
              <a:t>1.0</a:t>
            </a:r>
            <a:r>
              <a:rPr lang="zh-CN" altLang="en-US" sz="2400" kern="0" dirty="0">
                <a:latin typeface="微软雅黑"/>
                <a:ea typeface="微软雅黑"/>
              </a:rPr>
              <a:t>版本应该具备的功能需求、性能需求、数据要求与用户界面。提供顾客解决问题或达到目标所需的条件或权能，提供一个度量和遵循的基准。</a:t>
            </a:r>
          </a:p>
        </p:txBody>
      </p:sp>
    </p:spTree>
    <p:extLst>
      <p:ext uri="{BB962C8B-B14F-4D97-AF65-F5344CB8AC3E}">
        <p14:creationId xmlns:p14="http://schemas.microsoft.com/office/powerpoint/2010/main" val="27000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4080062" y="115184"/>
            <a:ext cx="32624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项目范围</a:t>
            </a:r>
            <a:endParaRPr lang="en-US"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7D5E4E6-3711-498D-B1F9-3AD3411750E6}"/>
              </a:ext>
            </a:extLst>
          </p:cNvPr>
          <p:cNvSpPr/>
          <p:nvPr/>
        </p:nvSpPr>
        <p:spPr>
          <a:xfrm>
            <a:off x="2013256" y="2524405"/>
            <a:ext cx="8299704" cy="2308324"/>
          </a:xfrm>
          <a:prstGeom prst="rect">
            <a:avLst/>
          </a:prstGeom>
        </p:spPr>
        <p:txBody>
          <a:bodyPr wrap="square">
            <a:spAutoFit/>
          </a:bodyPr>
          <a:lstStyle/>
          <a:p>
            <a:r>
              <a:rPr lang="en-US" altLang="zh-CN" sz="2400" dirty="0">
                <a:latin typeface="微软雅黑" pitchFamily="34" charset="-122"/>
                <a:ea typeface="微软雅黑" pitchFamily="34" charset="-122"/>
              </a:rPr>
              <a:t>    </a:t>
            </a:r>
            <a:r>
              <a:rPr lang="zh-CN" altLang="zh-CN" sz="2400" dirty="0">
                <a:latin typeface="微软雅黑" pitchFamily="34" charset="-122"/>
                <a:ea typeface="微软雅黑" pitchFamily="34" charset="-122"/>
              </a:rPr>
              <a:t>本产品将主要适用于软件工程专业的师生。软件主要目的是使教师能够把软件工程系列课程的相关的信息传播给学生；使师生、学生之间的讨论能更有效率，也能与更多陌生的专业相关人员交流，软件工程系列课程教学辅助网站将提供这样一个平台。为教师和同学服务，也为软件工程系列课程交流留下记录，以供师生随时查看。</a:t>
            </a:r>
            <a:endParaRPr lang="zh-CN" altLang="en-US" sz="2400" dirty="0"/>
          </a:p>
        </p:txBody>
      </p:sp>
    </p:spTree>
    <p:extLst>
      <p:ext uri="{BB962C8B-B14F-4D97-AF65-F5344CB8AC3E}">
        <p14:creationId xmlns:p14="http://schemas.microsoft.com/office/powerpoint/2010/main" val="325945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4464784" y="126348"/>
            <a:ext cx="40318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顶层用例图</a:t>
            </a:r>
            <a:endParaRPr lang="en-US"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a:extLst>
              <a:ext uri="{FF2B5EF4-FFF2-40B4-BE49-F238E27FC236}">
                <a16:creationId xmlns:a16="http://schemas.microsoft.com/office/drawing/2014/main" id="{49EE1DE3-2558-4FDF-ADE1-B798AFA9F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032" y="1268359"/>
            <a:ext cx="6595872" cy="551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08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934200" y="1197409"/>
            <a:ext cx="6024406" cy="1200329"/>
          </a:xfrm>
          <a:prstGeom prst="rect">
            <a:avLst/>
          </a:prstGeom>
          <a:noFill/>
          <a:effectLst/>
        </p:spPr>
        <p:txBody>
          <a:bodyPr wrap="none" rtlCol="0">
            <a:spAutoFit/>
          </a:bodyPr>
          <a:lstStyle/>
          <a:p>
            <a:r>
              <a:rPr lang="en-US" altLang="zh-CN" sz="7200" b="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15 16</a:t>
            </a:r>
            <a:endParaRPr lang="zh-CN" altLang="en-US" sz="7200" b="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9" name="文本框 16">
            <a:extLst>
              <a:ext uri="{FF2B5EF4-FFF2-40B4-BE49-F238E27FC236}">
                <a16:creationId xmlns:a16="http://schemas.microsoft.com/office/drawing/2014/main" id="{765AA326-6424-47ED-BCD6-A3EA2121F3D6}"/>
              </a:ext>
            </a:extLst>
          </p:cNvPr>
          <p:cNvSpPr>
            <a:spLocks noChangeArrowheads="1"/>
          </p:cNvSpPr>
          <p:nvPr/>
        </p:nvSpPr>
        <p:spPr bwMode="auto">
          <a:xfrm>
            <a:off x="5718972" y="4568714"/>
            <a:ext cx="61093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6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需求规格说明书</a:t>
            </a:r>
            <a:endParaRPr lang="en-US" altLang="en-US" sz="66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a:extLst>
              <a:ext uri="{FF2B5EF4-FFF2-40B4-BE49-F238E27FC236}">
                <a16:creationId xmlns:a16="http://schemas.microsoft.com/office/drawing/2014/main" id="{731B8EDE-C094-4498-9E4F-A21F97D6E9C5}"/>
              </a:ext>
            </a:extLst>
          </p:cNvPr>
          <p:cNvSpPr txBox="1"/>
          <p:nvPr/>
        </p:nvSpPr>
        <p:spPr>
          <a:xfrm>
            <a:off x="5955240" y="5797825"/>
            <a:ext cx="4777270" cy="400110"/>
          </a:xfrm>
          <a:prstGeom prst="rect">
            <a:avLst/>
          </a:prstGeom>
          <a:noFill/>
          <a:effectLst/>
        </p:spPr>
        <p:txBody>
          <a:bodyPr wrap="none" rtlCol="0">
            <a:spAutoFit/>
          </a:bodyPr>
          <a:lstStyle/>
          <a:p>
            <a:r>
              <a:rPr lang="en-US" altLang="zh-CN" sz="2000" dirty="0">
                <a:solidFill>
                  <a:schemeClr val="tx1">
                    <a:lumMod val="65000"/>
                    <a:lumOff val="35000"/>
                  </a:schemeClr>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Software Requirements Specification</a:t>
            </a:r>
            <a:endParaRPr lang="zh-CN" altLang="en-US" sz="2000" dirty="0">
              <a:solidFill>
                <a:schemeClr val="tx1">
                  <a:lumMod val="65000"/>
                  <a:lumOff val="35000"/>
                </a:schemeClr>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extLst>
      <p:ext uri="{BB962C8B-B14F-4D97-AF65-F5344CB8AC3E}">
        <p14:creationId xmlns:p14="http://schemas.microsoft.com/office/powerpoint/2010/main" val="268927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0" y="126348"/>
            <a:ext cx="1219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ctr" fontAlgn="base">
              <a:spcBef>
                <a:spcPct val="0"/>
              </a:spcBef>
              <a:spcAft>
                <a:spcPct val="0"/>
              </a:spcAft>
              <a:defRPr/>
            </a:pPr>
            <a:r>
              <a:rPr lang="zh-CN" altLang="en-US" sz="6000" b="1" kern="0" dirty="0">
                <a:solidFill>
                  <a:srgbClr val="FFFFFF"/>
                </a:solidFill>
                <a:ea typeface="微软雅黑"/>
              </a:rPr>
              <a:t>用户类别及特征</a:t>
            </a:r>
            <a:endParaRPr lang="en-US" altLang="zh-CN" sz="6000" b="1" kern="0" dirty="0">
              <a:solidFill>
                <a:srgbClr val="FFFFFF"/>
              </a:solidFill>
              <a:ea typeface="微软雅黑"/>
            </a:endParaRPr>
          </a:p>
        </p:txBody>
      </p:sp>
      <p:sp>
        <p:nvSpPr>
          <p:cNvPr id="6" name="矩形 5"/>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a:extLst>
              <a:ext uri="{FF2B5EF4-FFF2-40B4-BE49-F238E27FC236}">
                <a16:creationId xmlns:a16="http://schemas.microsoft.com/office/drawing/2014/main" id="{54922ED3-E21D-4EC6-9874-1E5CA82BF0DF}"/>
              </a:ext>
            </a:extLst>
          </p:cNvPr>
          <p:cNvGraphicFramePr>
            <a:graphicFrameLocks noGrp="1"/>
          </p:cNvGraphicFramePr>
          <p:nvPr>
            <p:extLst>
              <p:ext uri="{D42A27DB-BD31-4B8C-83A1-F6EECF244321}">
                <p14:modId xmlns:p14="http://schemas.microsoft.com/office/powerpoint/2010/main" val="2912833065"/>
              </p:ext>
            </p:extLst>
          </p:nvPr>
        </p:nvGraphicFramePr>
        <p:xfrm>
          <a:off x="0" y="1268359"/>
          <a:ext cx="12191999" cy="5503609"/>
        </p:xfrm>
        <a:graphic>
          <a:graphicData uri="http://schemas.openxmlformats.org/drawingml/2006/table">
            <a:tbl>
              <a:tblPr firstRow="1" firstCol="1" bandRow="1">
                <a:tableStyleId>{5C22544A-7EE6-4342-B048-85BDC9FD1C3A}</a:tableStyleId>
              </a:tblPr>
              <a:tblGrid>
                <a:gridCol w="3021177">
                  <a:extLst>
                    <a:ext uri="{9D8B030D-6E8A-4147-A177-3AD203B41FA5}">
                      <a16:colId xmlns:a16="http://schemas.microsoft.com/office/drawing/2014/main" val="3884761595"/>
                    </a:ext>
                  </a:extLst>
                </a:gridCol>
                <a:gridCol w="3057754">
                  <a:extLst>
                    <a:ext uri="{9D8B030D-6E8A-4147-A177-3AD203B41FA5}">
                      <a16:colId xmlns:a16="http://schemas.microsoft.com/office/drawing/2014/main" val="4022402928"/>
                    </a:ext>
                  </a:extLst>
                </a:gridCol>
                <a:gridCol w="3057754">
                  <a:extLst>
                    <a:ext uri="{9D8B030D-6E8A-4147-A177-3AD203B41FA5}">
                      <a16:colId xmlns:a16="http://schemas.microsoft.com/office/drawing/2014/main" val="1855728845"/>
                    </a:ext>
                  </a:extLst>
                </a:gridCol>
                <a:gridCol w="3055314">
                  <a:extLst>
                    <a:ext uri="{9D8B030D-6E8A-4147-A177-3AD203B41FA5}">
                      <a16:colId xmlns:a16="http://schemas.microsoft.com/office/drawing/2014/main" val="1809472664"/>
                    </a:ext>
                  </a:extLst>
                </a:gridCol>
              </a:tblGrid>
              <a:tr h="305757">
                <a:tc>
                  <a:txBody>
                    <a:bodyPr/>
                    <a:lstStyle/>
                    <a:p>
                      <a:pPr algn="ctr">
                        <a:spcAft>
                          <a:spcPts val="0"/>
                        </a:spcAft>
                      </a:pPr>
                      <a:r>
                        <a:rPr lang="zh-CN" sz="1000" kern="100" dirty="0">
                          <a:effectLst/>
                        </a:rPr>
                        <a:t>用户类</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人员信息</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a:effectLst/>
                        </a:rPr>
                        <a:t>经验和专业知识</a:t>
                      </a:r>
                      <a:endParaRPr lang="zh-CN" sz="1000" kern="10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需求说明</a:t>
                      </a:r>
                      <a:endParaRPr lang="zh-CN" sz="10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4180088002"/>
                  </a:ext>
                </a:extLst>
              </a:tr>
              <a:tr h="917269">
                <a:tc>
                  <a:txBody>
                    <a:bodyPr/>
                    <a:lstStyle/>
                    <a:p>
                      <a:pPr algn="just">
                        <a:spcAft>
                          <a:spcPts val="0"/>
                        </a:spcAft>
                      </a:pPr>
                      <a:r>
                        <a:rPr lang="zh-CN" sz="1000" kern="100" dirty="0">
                          <a:effectLst/>
                        </a:rPr>
                        <a:t>项目下达者</a:t>
                      </a:r>
                      <a:r>
                        <a:rPr lang="en-US" sz="1000" kern="100" dirty="0">
                          <a:effectLst/>
                        </a:rPr>
                        <a:t>(</a:t>
                      </a:r>
                      <a:r>
                        <a:rPr lang="zh-CN" sz="1000" kern="100" dirty="0">
                          <a:effectLst/>
                        </a:rPr>
                        <a:t>客户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浙江大学城市学院计算机与科学学院杨枨教师与侯宏仑教师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对软件项目管理有丰富的经验。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网站是一个基于软件工程系列课程教学辅助功能的垂直式社区交互平台。</a:t>
                      </a:r>
                      <a:endParaRPr lang="zh-CN" sz="1100" kern="100" dirty="0">
                        <a:effectLst/>
                        <a:latin typeface="Calibri"/>
                        <a:ea typeface="宋体"/>
                        <a:cs typeface="Times New Roman"/>
                      </a:endParaRPr>
                    </a:p>
                  </a:txBody>
                  <a:tcPr marL="68580" marR="68580" marT="0" marB="0"/>
                </a:tc>
                <a:extLst>
                  <a:ext uri="{0D108BD9-81ED-4DB2-BD59-A6C34878D82A}">
                    <a16:rowId xmlns:a16="http://schemas.microsoft.com/office/drawing/2014/main" val="1207708840"/>
                  </a:ext>
                </a:extLst>
              </a:tr>
              <a:tr h="1223023">
                <a:tc>
                  <a:txBody>
                    <a:bodyPr/>
                    <a:lstStyle/>
                    <a:p>
                      <a:pPr algn="just">
                        <a:spcAft>
                          <a:spcPts val="0"/>
                        </a:spcAft>
                      </a:pPr>
                      <a:r>
                        <a:rPr lang="zh-CN" sz="1000" kern="100" dirty="0">
                          <a:effectLst/>
                        </a:rPr>
                        <a:t>教师</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拥有丰富的理论知识与教学经验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需要通过网站发布课程信息、经验分享等，还需要通过网站对自己教学课程的板块进行有效的管理。</a:t>
                      </a:r>
                      <a:endParaRPr lang="zh-CN" sz="1100" kern="100">
                        <a:effectLst/>
                        <a:latin typeface="Calibri"/>
                        <a:ea typeface="宋体"/>
                        <a:cs typeface="Times New Roman"/>
                      </a:endParaRPr>
                    </a:p>
                  </a:txBody>
                  <a:tcPr marL="68580" marR="68580" marT="0" marB="0"/>
                </a:tc>
                <a:extLst>
                  <a:ext uri="{0D108BD9-81ED-4DB2-BD59-A6C34878D82A}">
                    <a16:rowId xmlns:a16="http://schemas.microsoft.com/office/drawing/2014/main" val="3560673745"/>
                  </a:ext>
                </a:extLst>
              </a:tr>
              <a:tr h="1528780">
                <a:tc>
                  <a:txBody>
                    <a:bodyPr/>
                    <a:lstStyle/>
                    <a:p>
                      <a:pPr algn="just">
                        <a:spcAft>
                          <a:spcPts val="0"/>
                        </a:spcAft>
                      </a:pPr>
                      <a:r>
                        <a:rPr lang="zh-CN" sz="1000" kern="100" dirty="0">
                          <a:effectLst/>
                        </a:rPr>
                        <a:t>学生</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学生主要为浙江大学城市学院计算机与科学学院学生，重点是软件工程专业学生。</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有一定的计算机基础</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需要通过网站浏览、下载网站上的各类资源，还需要通过网站与相关教师进行互动，能在网站上提出问题并得到教师或其他用户的解答。</a:t>
                      </a:r>
                      <a:endParaRPr lang="zh-CN" sz="1100" kern="100" dirty="0">
                        <a:effectLst/>
                        <a:latin typeface="Calibri"/>
                        <a:ea typeface="宋体"/>
                        <a:cs typeface="Times New Roman"/>
                      </a:endParaRPr>
                    </a:p>
                  </a:txBody>
                  <a:tcPr marL="68580" marR="68580" marT="0" marB="0"/>
                </a:tc>
                <a:extLst>
                  <a:ext uri="{0D108BD9-81ED-4DB2-BD59-A6C34878D82A}">
                    <a16:rowId xmlns:a16="http://schemas.microsoft.com/office/drawing/2014/main" val="1945735648"/>
                  </a:ext>
                </a:extLst>
              </a:tr>
              <a:tr h="917269">
                <a:tc>
                  <a:txBody>
                    <a:bodyPr/>
                    <a:lstStyle/>
                    <a:p>
                      <a:pPr algn="just">
                        <a:spcAft>
                          <a:spcPts val="0"/>
                        </a:spcAft>
                      </a:pPr>
                      <a:r>
                        <a:rPr lang="zh-CN" sz="1000" kern="100" dirty="0">
                          <a:effectLst/>
                        </a:rPr>
                        <a:t>管理员</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浙江大学城市学院网站管理员</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熟知网站的后台管理，有这丰富的管理经验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需要获取网站的管理权限，能对网站内的资源进行管理，需要审核各类用户提交的信息。</a:t>
                      </a:r>
                      <a:endParaRPr lang="zh-CN" sz="1100" kern="100" dirty="0">
                        <a:effectLst/>
                        <a:latin typeface="Calibri"/>
                        <a:ea typeface="宋体"/>
                        <a:cs typeface="Times New Roman"/>
                      </a:endParaRPr>
                    </a:p>
                  </a:txBody>
                  <a:tcPr marL="68580" marR="68580" marT="0" marB="0"/>
                </a:tc>
                <a:extLst>
                  <a:ext uri="{0D108BD9-81ED-4DB2-BD59-A6C34878D82A}">
                    <a16:rowId xmlns:a16="http://schemas.microsoft.com/office/drawing/2014/main" val="2512022191"/>
                  </a:ext>
                </a:extLst>
              </a:tr>
              <a:tr h="611511">
                <a:tc>
                  <a:txBody>
                    <a:bodyPr/>
                    <a:lstStyle/>
                    <a:p>
                      <a:pPr algn="just">
                        <a:spcAft>
                          <a:spcPts val="0"/>
                        </a:spcAft>
                      </a:pPr>
                      <a:r>
                        <a:rPr lang="zh-CN" sz="1000" kern="100" dirty="0">
                          <a:effectLst/>
                        </a:rPr>
                        <a:t>游客</a:t>
                      </a:r>
                      <a:r>
                        <a:rPr lang="en-US" sz="1000" kern="100" dirty="0">
                          <a:effectLst/>
                        </a:rPr>
                        <a:t>(</a:t>
                      </a:r>
                      <a:r>
                        <a:rPr lang="zh-CN" sz="1000" kern="100" dirty="0">
                          <a:effectLst/>
                        </a:rPr>
                        <a:t>直接用户，次要用户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a:effectLst/>
                        </a:rPr>
                        <a:t>网站游客为非相关专业的学生、教师或其它原因访问的用户</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缺乏对计算机专业知识的了解</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他们可能因对这些课程感兴趣而访问网站。</a:t>
                      </a:r>
                      <a:endParaRPr lang="zh-CN" sz="11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87308817"/>
                  </a:ext>
                </a:extLst>
              </a:tr>
            </a:tbl>
          </a:graphicData>
        </a:graphic>
      </p:graphicFrame>
    </p:spTree>
    <p:extLst>
      <p:ext uri="{BB962C8B-B14F-4D97-AF65-F5344CB8AC3E}">
        <p14:creationId xmlns:p14="http://schemas.microsoft.com/office/powerpoint/2010/main" val="407242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框 16"/>
          <p:cNvSpPr>
            <a:spLocks noChangeArrowheads="1"/>
          </p:cNvSpPr>
          <p:nvPr/>
        </p:nvSpPr>
        <p:spPr bwMode="auto">
          <a:xfrm>
            <a:off x="6082635" y="4632722"/>
            <a:ext cx="61093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6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需求规格说明书</a:t>
            </a:r>
            <a:endParaRPr lang="en-US" altLang="en-US" sz="6600" b="1" dirty="0">
              <a:solidFill>
                <a:schemeClr val="tx1">
                  <a:lumMod val="65000"/>
                  <a:lumOff val="3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8067504" y="6044713"/>
            <a:ext cx="3393878" cy="400110"/>
          </a:xfrm>
          <a:prstGeom prst="rect">
            <a:avLst/>
          </a:prstGeom>
          <a:noFill/>
          <a:effectLst/>
        </p:spPr>
        <p:txBody>
          <a:bodyPr wrap="none" rtlCol="0">
            <a:spAutoFit/>
          </a:bodyPr>
          <a:lstStyle/>
          <a:p>
            <a:r>
              <a:rPr lang="en-US" altLang="zh-CN" sz="2000" dirty="0">
                <a:solidFill>
                  <a:schemeClr val="tx1">
                    <a:lumMod val="65000"/>
                    <a:lumOff val="35000"/>
                  </a:schemeClr>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BUSINESS    REPORT</a:t>
            </a:r>
            <a:endParaRPr lang="zh-CN" altLang="en-US" sz="2000" dirty="0">
              <a:solidFill>
                <a:schemeClr val="tx1">
                  <a:lumMod val="65000"/>
                  <a:lumOff val="35000"/>
                </a:schemeClr>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
        <p:nvSpPr>
          <p:cNvPr id="6" name="文本框 5"/>
          <p:cNvSpPr txBox="1"/>
          <p:nvPr/>
        </p:nvSpPr>
        <p:spPr>
          <a:xfrm>
            <a:off x="934200" y="1197409"/>
            <a:ext cx="7358105" cy="1200329"/>
          </a:xfrm>
          <a:prstGeom prst="rect">
            <a:avLst/>
          </a:prstGeom>
          <a:noFill/>
          <a:effectLst/>
        </p:spPr>
        <p:txBody>
          <a:bodyPr wrap="none" rtlCol="0">
            <a:spAutoFit/>
          </a:bodyPr>
          <a:lstStyle/>
          <a:p>
            <a:r>
              <a:rPr lang="en-US" altLang="zh-CN" sz="7200" b="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PART   18 19 20</a:t>
            </a:r>
            <a:endParaRPr lang="zh-CN" altLang="en-US" sz="7200" b="1" dirty="0">
              <a:solidFill>
                <a:schemeClr val="bg1"/>
              </a:solidFill>
              <a:effectLst>
                <a:outerShdw blurRad="50800" dist="381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extLst>
      <p:ext uri="{BB962C8B-B14F-4D97-AF65-F5344CB8AC3E}">
        <p14:creationId xmlns:p14="http://schemas.microsoft.com/office/powerpoint/2010/main" val="4269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0" y="126348"/>
            <a:ext cx="1219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界面原型</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工具</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RP</a:t>
            </a:r>
            <a:endParaRPr lang="en-US" altLang="en-US" sz="60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D8AF1071-7237-4A5F-8FED-E74819A70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61" y="1338185"/>
            <a:ext cx="2688574" cy="5407020"/>
          </a:xfrm>
          <a:prstGeom prst="rect">
            <a:avLst/>
          </a:prstGeom>
        </p:spPr>
      </p:pic>
      <p:pic>
        <p:nvPicPr>
          <p:cNvPr id="14" name="图片 13">
            <a:extLst>
              <a:ext uri="{FF2B5EF4-FFF2-40B4-BE49-F238E27FC236}">
                <a16:creationId xmlns:a16="http://schemas.microsoft.com/office/drawing/2014/main" id="{E23DD45F-48E4-41BA-9059-A74F90C47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8914" y="1291812"/>
            <a:ext cx="6076002" cy="5442955"/>
          </a:xfrm>
          <a:prstGeom prst="rect">
            <a:avLst/>
          </a:prstGeom>
        </p:spPr>
      </p:pic>
    </p:spTree>
    <p:extLst>
      <p:ext uri="{BB962C8B-B14F-4D97-AF65-F5344CB8AC3E}">
        <p14:creationId xmlns:p14="http://schemas.microsoft.com/office/powerpoint/2010/main" val="212087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5543"/>
            <a:chOff x="0" y="0"/>
            <a:chExt cx="12192000" cy="6855543"/>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68361"/>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b="93411"/>
            <a:stretch/>
          </p:blipFill>
          <p:spPr>
            <a:xfrm>
              <a:off x="0" y="6771969"/>
              <a:ext cx="12192000" cy="83574"/>
            </a:xfrm>
            <a:prstGeom prst="rect">
              <a:avLst/>
            </a:prstGeom>
          </p:spPr>
        </p:pic>
      </p:grpSp>
      <p:sp>
        <p:nvSpPr>
          <p:cNvPr id="7" name="文本框 18"/>
          <p:cNvSpPr>
            <a:spLocks noChangeArrowheads="1"/>
          </p:cNvSpPr>
          <p:nvPr/>
        </p:nvSpPr>
        <p:spPr bwMode="auto">
          <a:xfrm>
            <a:off x="4465933" y="126348"/>
            <a:ext cx="32624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gn="ctr" fontAlgn="base">
              <a:spcBef>
                <a:spcPct val="0"/>
              </a:spcBef>
              <a:spcAft>
                <a:spcPct val="0"/>
              </a:spcAft>
              <a:defRPr/>
            </a:pPr>
            <a:r>
              <a:rPr lang="zh-CN" altLang="en-US" sz="6000" b="1" kern="0" dirty="0">
                <a:solidFill>
                  <a:srgbClr val="FFFFFF"/>
                </a:solidFill>
                <a:ea typeface="微软雅黑"/>
              </a:rPr>
              <a:t>用例实例</a:t>
            </a:r>
          </a:p>
        </p:txBody>
      </p:sp>
      <p:sp>
        <p:nvSpPr>
          <p:cNvPr id="6" name="矩形 5"/>
          <p:cNvSpPr/>
          <p:nvPr/>
        </p:nvSpPr>
        <p:spPr>
          <a:xfrm>
            <a:off x="1324324" y="-1122089"/>
            <a:ext cx="688932" cy="901874"/>
          </a:xfrm>
          <a:prstGeom prst="rect">
            <a:avLst/>
          </a:prstGeom>
          <a:solidFill>
            <a:srgbClr val="2EA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13256" y="-1122089"/>
            <a:ext cx="688932" cy="901874"/>
          </a:xfrm>
          <a:prstGeom prst="rect">
            <a:avLst/>
          </a:prstGeom>
          <a:solidFill>
            <a:srgbClr val="22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02188" y="-1122089"/>
            <a:ext cx="688932" cy="901874"/>
          </a:xfrm>
          <a:prstGeom prst="rect">
            <a:avLst/>
          </a:prstGeom>
          <a:solidFill>
            <a:srgbClr val="585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91120" y="-1122089"/>
            <a:ext cx="688932" cy="901874"/>
          </a:xfrm>
          <a:prstGeom prst="rect">
            <a:avLst/>
          </a:prstGeom>
          <a:solidFill>
            <a:srgbClr val="873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80052" y="-1122089"/>
            <a:ext cx="688932" cy="901874"/>
          </a:xfrm>
          <a:prstGeom prst="rect">
            <a:avLst/>
          </a:prstGeom>
          <a:solidFill>
            <a:srgbClr val="DA57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6FFF1D45-BD92-4855-A23D-5D951B674CE1}"/>
              </a:ext>
            </a:extLst>
          </p:cNvPr>
          <p:cNvGrpSpPr/>
          <p:nvPr/>
        </p:nvGrpSpPr>
        <p:grpSpPr>
          <a:xfrm>
            <a:off x="1860790" y="1841538"/>
            <a:ext cx="244188" cy="241669"/>
            <a:chOff x="6967126" y="4092464"/>
            <a:chExt cx="453105" cy="448433"/>
          </a:xfrm>
          <a:solidFill>
            <a:srgbClr val="FEFEFE"/>
          </a:solidFill>
          <a:effectLst/>
        </p:grpSpPr>
        <p:sp>
          <p:nvSpPr>
            <p:cNvPr id="97" name="Freeform 136">
              <a:extLst>
                <a:ext uri="{FF2B5EF4-FFF2-40B4-BE49-F238E27FC236}">
                  <a16:creationId xmlns:a16="http://schemas.microsoft.com/office/drawing/2014/main" id="{E512A0E8-341F-463A-B27E-852C3A080B4B}"/>
                </a:ext>
              </a:extLst>
            </p:cNvPr>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137">
              <a:extLst>
                <a:ext uri="{FF2B5EF4-FFF2-40B4-BE49-F238E27FC236}">
                  <a16:creationId xmlns:a16="http://schemas.microsoft.com/office/drawing/2014/main" id="{3EA5E703-6449-4221-BD82-A8FD9C43E8C7}"/>
                </a:ext>
              </a:extLst>
            </p:cNvPr>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99" name="组合 98">
            <a:extLst>
              <a:ext uri="{FF2B5EF4-FFF2-40B4-BE49-F238E27FC236}">
                <a16:creationId xmlns:a16="http://schemas.microsoft.com/office/drawing/2014/main" id="{83436417-8546-4F27-B6C5-EB98C74BD8F3}"/>
              </a:ext>
            </a:extLst>
          </p:cNvPr>
          <p:cNvGrpSpPr/>
          <p:nvPr/>
        </p:nvGrpSpPr>
        <p:grpSpPr>
          <a:xfrm>
            <a:off x="1860790" y="2821957"/>
            <a:ext cx="244188" cy="285924"/>
            <a:chOff x="7090992" y="4839631"/>
            <a:chExt cx="424306" cy="367732"/>
          </a:xfrm>
          <a:solidFill>
            <a:schemeClr val="bg1"/>
          </a:solidFill>
        </p:grpSpPr>
        <p:sp>
          <p:nvSpPr>
            <p:cNvPr id="100" name="Freeform 19">
              <a:extLst>
                <a:ext uri="{FF2B5EF4-FFF2-40B4-BE49-F238E27FC236}">
                  <a16:creationId xmlns:a16="http://schemas.microsoft.com/office/drawing/2014/main" id="{4786BBF2-EE54-48E5-B053-532E3170BB2F}"/>
                </a:ext>
              </a:extLst>
            </p:cNvPr>
            <p:cNvSpPr>
              <a:spLocks/>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101" name="Freeform 20">
              <a:extLst>
                <a:ext uri="{FF2B5EF4-FFF2-40B4-BE49-F238E27FC236}">
                  <a16:creationId xmlns:a16="http://schemas.microsoft.com/office/drawing/2014/main" id="{72C96EC7-96FE-4D86-B07D-BD8C3E5F6110}"/>
                </a:ext>
              </a:extLst>
            </p:cNvPr>
            <p:cNvSpPr>
              <a:spLocks/>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102" name="Freeform 21">
              <a:extLst>
                <a:ext uri="{FF2B5EF4-FFF2-40B4-BE49-F238E27FC236}">
                  <a16:creationId xmlns:a16="http://schemas.microsoft.com/office/drawing/2014/main" id="{05047C8F-0CB8-4600-A432-4E7D850807BF}"/>
                </a:ext>
              </a:extLst>
            </p:cNvPr>
            <p:cNvSpPr>
              <a:spLocks/>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sp>
          <p:nvSpPr>
            <p:cNvPr id="103" name="Freeform 22">
              <a:extLst>
                <a:ext uri="{FF2B5EF4-FFF2-40B4-BE49-F238E27FC236}">
                  <a16:creationId xmlns:a16="http://schemas.microsoft.com/office/drawing/2014/main" id="{5BEB26F3-1583-43B8-A192-509A0385C998}"/>
                </a:ext>
              </a:extLst>
            </p:cNvPr>
            <p:cNvSpPr>
              <a:spLocks/>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prstClr val="black"/>
                </a:solidFill>
              </a:endParaRPr>
            </a:p>
          </p:txBody>
        </p:sp>
      </p:grpSp>
      <p:grpSp>
        <p:nvGrpSpPr>
          <p:cNvPr id="104" name="组合 103">
            <a:extLst>
              <a:ext uri="{FF2B5EF4-FFF2-40B4-BE49-F238E27FC236}">
                <a16:creationId xmlns:a16="http://schemas.microsoft.com/office/drawing/2014/main" id="{0C1EEB49-82A7-46BD-B950-365F47B76C46}"/>
              </a:ext>
            </a:extLst>
          </p:cNvPr>
          <p:cNvGrpSpPr>
            <a:grpSpLocks noChangeAspect="1"/>
          </p:cNvGrpSpPr>
          <p:nvPr/>
        </p:nvGrpSpPr>
        <p:grpSpPr>
          <a:xfrm>
            <a:off x="1857084" y="3791568"/>
            <a:ext cx="308014" cy="344461"/>
            <a:chOff x="5999255" y="3275006"/>
            <a:chExt cx="402656" cy="450303"/>
          </a:xfrm>
          <a:solidFill>
            <a:srgbClr val="FEFEFE"/>
          </a:solidFill>
          <a:effectLst/>
        </p:grpSpPr>
        <p:sp>
          <p:nvSpPr>
            <p:cNvPr id="105" name="Freeform 108">
              <a:extLst>
                <a:ext uri="{FF2B5EF4-FFF2-40B4-BE49-F238E27FC236}">
                  <a16:creationId xmlns:a16="http://schemas.microsoft.com/office/drawing/2014/main" id="{92B8D78B-2315-4207-92E6-F5EB42591A50}"/>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109">
              <a:extLst>
                <a:ext uri="{FF2B5EF4-FFF2-40B4-BE49-F238E27FC236}">
                  <a16:creationId xmlns:a16="http://schemas.microsoft.com/office/drawing/2014/main" id="{2BA92C86-697A-4AAD-BB54-107F1135462C}"/>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110">
              <a:extLst>
                <a:ext uri="{FF2B5EF4-FFF2-40B4-BE49-F238E27FC236}">
                  <a16:creationId xmlns:a16="http://schemas.microsoft.com/office/drawing/2014/main" id="{6A1AAE29-E05B-4511-9E3E-B97D69657F74}"/>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111">
              <a:extLst>
                <a:ext uri="{FF2B5EF4-FFF2-40B4-BE49-F238E27FC236}">
                  <a16:creationId xmlns:a16="http://schemas.microsoft.com/office/drawing/2014/main" id="{F19C6A96-EB53-4F48-9715-F62CAF7B7C18}"/>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112">
              <a:extLst>
                <a:ext uri="{FF2B5EF4-FFF2-40B4-BE49-F238E27FC236}">
                  <a16:creationId xmlns:a16="http://schemas.microsoft.com/office/drawing/2014/main" id="{48558886-F1E7-422C-9FD8-D5878EBEE8A4}"/>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10" name="组合 109">
            <a:extLst>
              <a:ext uri="{FF2B5EF4-FFF2-40B4-BE49-F238E27FC236}">
                <a16:creationId xmlns:a16="http://schemas.microsoft.com/office/drawing/2014/main" id="{8A5FE316-1E2C-4D23-866A-44647F947CE3}"/>
              </a:ext>
            </a:extLst>
          </p:cNvPr>
          <p:cNvGrpSpPr/>
          <p:nvPr/>
        </p:nvGrpSpPr>
        <p:grpSpPr>
          <a:xfrm>
            <a:off x="1846265" y="4811303"/>
            <a:ext cx="299206" cy="319839"/>
            <a:chOff x="4557733" y="2434359"/>
            <a:chExt cx="512624" cy="510606"/>
          </a:xfrm>
          <a:solidFill>
            <a:schemeClr val="bg1"/>
          </a:solidFill>
        </p:grpSpPr>
        <p:sp>
          <p:nvSpPr>
            <p:cNvPr id="111" name="Freeform 7">
              <a:extLst>
                <a:ext uri="{FF2B5EF4-FFF2-40B4-BE49-F238E27FC236}">
                  <a16:creationId xmlns:a16="http://schemas.microsoft.com/office/drawing/2014/main" id="{49D8E99A-CEE2-4907-9AC1-11A576053460}"/>
                </a:ext>
              </a:extLst>
            </p:cNvPr>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2" name="Freeform 8">
              <a:extLst>
                <a:ext uri="{FF2B5EF4-FFF2-40B4-BE49-F238E27FC236}">
                  <a16:creationId xmlns:a16="http://schemas.microsoft.com/office/drawing/2014/main" id="{C1CCD222-1458-468A-92E8-516658AB9367}"/>
                </a:ext>
              </a:extLst>
            </p:cNvPr>
            <p:cNvSpPr>
              <a:spLocks/>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endParaRPr>
            </a:p>
          </p:txBody>
        </p:sp>
      </p:grpSp>
      <p:grpSp>
        <p:nvGrpSpPr>
          <p:cNvPr id="113" name="组合 112">
            <a:extLst>
              <a:ext uri="{FF2B5EF4-FFF2-40B4-BE49-F238E27FC236}">
                <a16:creationId xmlns:a16="http://schemas.microsoft.com/office/drawing/2014/main" id="{26EBE9D6-2CA1-45EE-9ADE-E9685154F44F}"/>
              </a:ext>
            </a:extLst>
          </p:cNvPr>
          <p:cNvGrpSpPr/>
          <p:nvPr/>
        </p:nvGrpSpPr>
        <p:grpSpPr>
          <a:xfrm>
            <a:off x="1811809" y="5815493"/>
            <a:ext cx="318117" cy="312169"/>
            <a:chOff x="6159731" y="1864447"/>
            <a:chExt cx="469385" cy="451400"/>
          </a:xfrm>
          <a:solidFill>
            <a:schemeClr val="bg1"/>
          </a:solidFill>
        </p:grpSpPr>
        <p:sp>
          <p:nvSpPr>
            <p:cNvPr id="114" name="Oval 131">
              <a:extLst>
                <a:ext uri="{FF2B5EF4-FFF2-40B4-BE49-F238E27FC236}">
                  <a16:creationId xmlns:a16="http://schemas.microsoft.com/office/drawing/2014/main" id="{8F223335-73A4-48E8-8007-C4DEE12AF890}"/>
                </a:ext>
              </a:extLst>
            </p:cNvPr>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a:solidFill>
                  <a:prstClr val="black"/>
                </a:solidFill>
              </a:endParaRPr>
            </a:p>
          </p:txBody>
        </p:sp>
        <p:sp>
          <p:nvSpPr>
            <p:cNvPr id="115" name="Freeform 134">
              <a:extLst>
                <a:ext uri="{FF2B5EF4-FFF2-40B4-BE49-F238E27FC236}">
                  <a16:creationId xmlns:a16="http://schemas.microsoft.com/office/drawing/2014/main" id="{8D2CEBBF-7E5F-48DA-916D-061F5742DDE5}"/>
                </a:ext>
              </a:extLst>
            </p:cNvPr>
            <p:cNvSpPr>
              <a:spLocks/>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a:solidFill>
                  <a:prstClr val="black"/>
                </a:solidFill>
              </a:endParaRPr>
            </a:p>
          </p:txBody>
        </p:sp>
      </p:grpSp>
      <p:graphicFrame>
        <p:nvGraphicFramePr>
          <p:cNvPr id="42" name="表格 41">
            <a:extLst>
              <a:ext uri="{FF2B5EF4-FFF2-40B4-BE49-F238E27FC236}">
                <a16:creationId xmlns:a16="http://schemas.microsoft.com/office/drawing/2014/main" id="{46F3045B-F8DB-45F6-B3A3-954F9AF314D5}"/>
              </a:ext>
            </a:extLst>
          </p:cNvPr>
          <p:cNvGraphicFramePr>
            <a:graphicFrameLocks noGrp="1"/>
          </p:cNvGraphicFramePr>
          <p:nvPr>
            <p:extLst>
              <p:ext uri="{D42A27DB-BD31-4B8C-83A1-F6EECF244321}">
                <p14:modId xmlns:p14="http://schemas.microsoft.com/office/powerpoint/2010/main" val="3971641063"/>
              </p:ext>
            </p:extLst>
          </p:nvPr>
        </p:nvGraphicFramePr>
        <p:xfrm>
          <a:off x="2702188" y="1268359"/>
          <a:ext cx="6280464" cy="5503605"/>
        </p:xfrm>
        <a:graphic>
          <a:graphicData uri="http://schemas.openxmlformats.org/drawingml/2006/table">
            <a:tbl>
              <a:tblPr firstRow="1" firstCol="1" bandRow="1">
                <a:tableStyleId>{5C22544A-7EE6-4342-B048-85BDC9FD1C3A}</a:tableStyleId>
              </a:tblPr>
              <a:tblGrid>
                <a:gridCol w="1218597">
                  <a:extLst>
                    <a:ext uri="{9D8B030D-6E8A-4147-A177-3AD203B41FA5}">
                      <a16:colId xmlns:a16="http://schemas.microsoft.com/office/drawing/2014/main" val="20000"/>
                    </a:ext>
                  </a:extLst>
                </a:gridCol>
                <a:gridCol w="2085319">
                  <a:extLst>
                    <a:ext uri="{9D8B030D-6E8A-4147-A177-3AD203B41FA5}">
                      <a16:colId xmlns:a16="http://schemas.microsoft.com/office/drawing/2014/main" val="20001"/>
                    </a:ext>
                  </a:extLst>
                </a:gridCol>
                <a:gridCol w="1546194">
                  <a:extLst>
                    <a:ext uri="{9D8B030D-6E8A-4147-A177-3AD203B41FA5}">
                      <a16:colId xmlns:a16="http://schemas.microsoft.com/office/drawing/2014/main" val="20002"/>
                    </a:ext>
                  </a:extLst>
                </a:gridCol>
                <a:gridCol w="1430354">
                  <a:extLst>
                    <a:ext uri="{9D8B030D-6E8A-4147-A177-3AD203B41FA5}">
                      <a16:colId xmlns:a16="http://schemas.microsoft.com/office/drawing/2014/main" val="20003"/>
                    </a:ext>
                  </a:extLst>
                </a:gridCol>
              </a:tblGrid>
              <a:tr h="211677">
                <a:tc>
                  <a:txBody>
                    <a:bodyPr/>
                    <a:lstStyle/>
                    <a:p>
                      <a:pPr algn="ctr">
                        <a:spcAft>
                          <a:spcPts val="0"/>
                        </a:spcAft>
                      </a:pPr>
                      <a:r>
                        <a:rPr lang="zh-CN" sz="1000" kern="100" dirty="0">
                          <a:effectLst/>
                        </a:rPr>
                        <a:t>用例编号</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en-US" sz="1000" kern="100" dirty="0">
                          <a:effectLst/>
                        </a:rPr>
                        <a:t>UC-S-1</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zh-CN" sz="1000" kern="100">
                          <a:effectLst/>
                        </a:rPr>
                        <a:t>用例名称</a:t>
                      </a:r>
                      <a:endParaRPr lang="zh-CN" sz="1000" kern="100">
                        <a:effectLst/>
                        <a:latin typeface="Calibri"/>
                        <a:ea typeface="宋体"/>
                        <a:cs typeface="Times New Roman"/>
                      </a:endParaRPr>
                    </a:p>
                  </a:txBody>
                  <a:tcPr marL="55946" marR="55946" marT="0" marB="0" anchor="ctr"/>
                </a:tc>
                <a:tc>
                  <a:txBody>
                    <a:bodyPr/>
                    <a:lstStyle/>
                    <a:p>
                      <a:pPr algn="ctr">
                        <a:spcAft>
                          <a:spcPts val="0"/>
                        </a:spcAft>
                      </a:pPr>
                      <a:r>
                        <a:rPr lang="zh-CN" sz="1000" kern="100" dirty="0">
                          <a:effectLst/>
                        </a:rPr>
                        <a:t>学生用户登录</a:t>
                      </a:r>
                      <a:endParaRPr lang="zh-CN" sz="1000" kern="100" dirty="0">
                        <a:effectLst/>
                        <a:latin typeface="Calibri"/>
                        <a:ea typeface="宋体"/>
                        <a:cs typeface="Times New Roman"/>
                      </a:endParaRPr>
                    </a:p>
                  </a:txBody>
                  <a:tcPr marL="55946" marR="55946" marT="0" marB="0" anchor="ctr"/>
                </a:tc>
                <a:extLst>
                  <a:ext uri="{0D108BD9-81ED-4DB2-BD59-A6C34878D82A}">
                    <a16:rowId xmlns:a16="http://schemas.microsoft.com/office/drawing/2014/main" val="10000"/>
                  </a:ext>
                </a:extLst>
              </a:tr>
              <a:tr h="211677">
                <a:tc>
                  <a:txBody>
                    <a:bodyPr/>
                    <a:lstStyle/>
                    <a:p>
                      <a:pPr algn="ctr">
                        <a:spcAft>
                          <a:spcPts val="0"/>
                        </a:spcAft>
                      </a:pPr>
                      <a:r>
                        <a:rPr lang="zh-CN" sz="1000" kern="100" dirty="0">
                          <a:effectLst/>
                        </a:rPr>
                        <a:t>创建人</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最后修改人</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extLst>
                  <a:ext uri="{0D108BD9-81ED-4DB2-BD59-A6C34878D82A}">
                    <a16:rowId xmlns:a16="http://schemas.microsoft.com/office/drawing/2014/main" val="10001"/>
                  </a:ext>
                </a:extLst>
              </a:tr>
              <a:tr h="211677">
                <a:tc>
                  <a:txBody>
                    <a:bodyPr/>
                    <a:lstStyle/>
                    <a:p>
                      <a:pPr algn="ctr">
                        <a:spcAft>
                          <a:spcPts val="0"/>
                        </a:spcAft>
                      </a:pPr>
                      <a:r>
                        <a:rPr lang="zh-CN" sz="1000" kern="100" dirty="0">
                          <a:effectLst/>
                        </a:rPr>
                        <a:t>创建日期</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最后修改日期</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extLst>
                  <a:ext uri="{0D108BD9-81ED-4DB2-BD59-A6C34878D82A}">
                    <a16:rowId xmlns:a16="http://schemas.microsoft.com/office/drawing/2014/main" val="10002"/>
                  </a:ext>
                </a:extLst>
              </a:tr>
              <a:tr h="211677">
                <a:tc>
                  <a:txBody>
                    <a:bodyPr/>
                    <a:lstStyle/>
                    <a:p>
                      <a:pPr algn="ctr">
                        <a:spcAft>
                          <a:spcPts val="0"/>
                        </a:spcAft>
                      </a:pPr>
                      <a:r>
                        <a:rPr lang="zh-CN" sz="1000" kern="100" dirty="0">
                          <a:effectLst/>
                        </a:rPr>
                        <a:t>首要角色</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a:effectLst/>
                        </a:rPr>
                        <a:t>学生</a:t>
                      </a:r>
                      <a:endParaRPr lang="zh-CN" sz="1000" kern="10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11677">
                <a:tc>
                  <a:txBody>
                    <a:bodyPr/>
                    <a:lstStyle/>
                    <a:p>
                      <a:pPr algn="ctr">
                        <a:spcAft>
                          <a:spcPts val="0"/>
                        </a:spcAft>
                      </a:pPr>
                      <a:r>
                        <a:rPr lang="zh-CN" sz="1000" kern="100" dirty="0">
                          <a:effectLst/>
                        </a:rPr>
                        <a:t>描述</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学生用户以学号和密码登陆网站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11677">
                <a:tc>
                  <a:txBody>
                    <a:bodyPr/>
                    <a:lstStyle/>
                    <a:p>
                      <a:pPr algn="ctr">
                        <a:spcAft>
                          <a:spcPts val="0"/>
                        </a:spcAft>
                      </a:pPr>
                      <a:r>
                        <a:rPr lang="zh-CN" sz="1000" kern="100" dirty="0">
                          <a:effectLst/>
                        </a:rPr>
                        <a:t>前置条件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学生用户已经注册</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11677">
                <a:tc>
                  <a:txBody>
                    <a:bodyPr/>
                    <a:lstStyle/>
                    <a:p>
                      <a:pPr algn="ctr">
                        <a:spcAft>
                          <a:spcPts val="0"/>
                        </a:spcAft>
                      </a:pPr>
                      <a:r>
                        <a:rPr lang="zh-CN" sz="1000" kern="100" dirty="0">
                          <a:effectLst/>
                        </a:rPr>
                        <a:t>后置条件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学生用户登录系统</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846708">
                <a:tc>
                  <a:txBody>
                    <a:bodyPr/>
                    <a:lstStyle/>
                    <a:p>
                      <a:pPr algn="ctr">
                        <a:spcAft>
                          <a:spcPts val="0"/>
                        </a:spcAft>
                      </a:pPr>
                      <a:r>
                        <a:rPr lang="zh-CN" sz="1000" kern="100" dirty="0">
                          <a:effectLst/>
                        </a:rPr>
                        <a:t>正常流程</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学生用户输入学号和密码</a:t>
                      </a:r>
                    </a:p>
                    <a:p>
                      <a:pPr marL="342900" lvl="0" indent="-342900" algn="just">
                        <a:spcAft>
                          <a:spcPts val="0"/>
                        </a:spcAft>
                        <a:buFont typeface="+mj-lt"/>
                        <a:buAutoNum type="arabicPeriod"/>
                      </a:pPr>
                      <a:r>
                        <a:rPr lang="zh-CN" sz="1000" kern="100" dirty="0">
                          <a:effectLst/>
                        </a:rPr>
                        <a:t>学生用户点击登陆按钮</a:t>
                      </a:r>
                    </a:p>
                    <a:p>
                      <a:pPr marL="342900" lvl="0" indent="-342900" algn="just">
                        <a:spcAft>
                          <a:spcPts val="0"/>
                        </a:spcAft>
                        <a:buFont typeface="+mj-lt"/>
                        <a:buAutoNum type="arabicPeriod"/>
                      </a:pPr>
                      <a:r>
                        <a:rPr lang="zh-CN" sz="1000" kern="100" dirty="0">
                          <a:effectLst/>
                        </a:rPr>
                        <a:t>系统验证数据成功</a:t>
                      </a:r>
                    </a:p>
                    <a:p>
                      <a:pPr marL="342900" lvl="0" indent="-342900" algn="just">
                        <a:spcAft>
                          <a:spcPts val="0"/>
                        </a:spcAft>
                        <a:buFont typeface="+mj-lt"/>
                        <a:buAutoNum type="arabicPeriod"/>
                      </a:pPr>
                      <a:r>
                        <a:rPr lang="zh-CN" sz="1000" kern="100" dirty="0">
                          <a:effectLst/>
                        </a:rPr>
                        <a:t>学生用户登陆网站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11677">
                <a:tc>
                  <a:txBody>
                    <a:bodyPr/>
                    <a:lstStyle/>
                    <a:p>
                      <a:pPr algn="ctr">
                        <a:spcAft>
                          <a:spcPts val="0"/>
                        </a:spcAft>
                      </a:pPr>
                      <a:r>
                        <a:rPr lang="zh-CN" sz="1000" kern="100" dirty="0">
                          <a:effectLst/>
                        </a:rPr>
                        <a:t>可选流程</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无</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1270063">
                <a:tc>
                  <a:txBody>
                    <a:bodyPr/>
                    <a:lstStyle/>
                    <a:p>
                      <a:pPr algn="ctr">
                        <a:spcAft>
                          <a:spcPts val="0"/>
                        </a:spcAft>
                      </a:pPr>
                      <a:r>
                        <a:rPr lang="zh-CN" sz="1000" kern="100" dirty="0">
                          <a:effectLst/>
                        </a:rPr>
                        <a:t>异常</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学号或密码错误</a:t>
                      </a:r>
                    </a:p>
                    <a:p>
                      <a:pPr marL="342900" lvl="0" indent="-342900" algn="just">
                        <a:spcAft>
                          <a:spcPts val="0"/>
                        </a:spcAft>
                        <a:buFont typeface="+mj-lt"/>
                        <a:buAutoNum type="arabicPeriod"/>
                      </a:pPr>
                      <a:r>
                        <a:rPr lang="zh-CN" sz="1000" kern="100" dirty="0">
                          <a:effectLst/>
                        </a:rPr>
                        <a:t>系统提示重新输入</a:t>
                      </a:r>
                    </a:p>
                    <a:p>
                      <a:pPr indent="266700" algn="just">
                        <a:spcAft>
                          <a:spcPts val="0"/>
                        </a:spcAft>
                      </a:pPr>
                      <a:r>
                        <a:rPr lang="en-US" sz="1000" kern="100" dirty="0">
                          <a:effectLst/>
                        </a:rPr>
                        <a:t>3a.</a:t>
                      </a:r>
                      <a:r>
                        <a:rPr lang="zh-CN" sz="1000" kern="100" dirty="0">
                          <a:effectLst/>
                        </a:rPr>
                        <a:t>学生重新输入学号和密码</a:t>
                      </a:r>
                    </a:p>
                    <a:p>
                      <a:pPr indent="266700" algn="just">
                        <a:spcAft>
                          <a:spcPts val="0"/>
                        </a:spcAft>
                      </a:pPr>
                      <a:r>
                        <a:rPr lang="en-US" sz="1000" kern="100" dirty="0">
                          <a:effectLst/>
                        </a:rPr>
                        <a:t>3b.</a:t>
                      </a:r>
                      <a:r>
                        <a:rPr lang="zh-CN" sz="1000" kern="100" dirty="0">
                          <a:effectLst/>
                        </a:rPr>
                        <a:t>系统启动正常流程</a:t>
                      </a:r>
                    </a:p>
                    <a:p>
                      <a:pPr indent="266700" algn="just">
                        <a:spcAft>
                          <a:spcPts val="0"/>
                        </a:spcAft>
                      </a:pPr>
                      <a:r>
                        <a:rPr lang="en-US" sz="1000" kern="100" dirty="0">
                          <a:effectLst/>
                        </a:rPr>
                        <a:t>4a.</a:t>
                      </a:r>
                      <a:r>
                        <a:rPr lang="zh-CN" sz="1000" kern="100" dirty="0">
                          <a:effectLst/>
                        </a:rPr>
                        <a:t>学生用户退出登陆页面</a:t>
                      </a:r>
                    </a:p>
                    <a:p>
                      <a:pPr indent="266700" algn="just">
                        <a:spcAft>
                          <a:spcPts val="0"/>
                        </a:spcAft>
                      </a:pPr>
                      <a:r>
                        <a:rPr lang="en-US" sz="1000" kern="100" dirty="0">
                          <a:effectLst/>
                        </a:rPr>
                        <a:t>4b.</a:t>
                      </a:r>
                      <a:r>
                        <a:rPr lang="zh-CN" sz="1000" kern="100" dirty="0">
                          <a:effectLst/>
                        </a:rPr>
                        <a:t>系统终止用例</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11677">
                <a:tc>
                  <a:txBody>
                    <a:bodyPr/>
                    <a:lstStyle/>
                    <a:p>
                      <a:pPr algn="ctr">
                        <a:spcAft>
                          <a:spcPts val="0"/>
                        </a:spcAft>
                      </a:pPr>
                      <a:r>
                        <a:rPr lang="zh-CN" sz="1000" kern="100" dirty="0">
                          <a:effectLst/>
                        </a:rPr>
                        <a:t>优先级</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211677">
                <a:tc>
                  <a:txBody>
                    <a:bodyPr/>
                    <a:lstStyle/>
                    <a:p>
                      <a:pPr algn="ctr">
                        <a:spcAft>
                          <a:spcPts val="0"/>
                        </a:spcAft>
                      </a:pPr>
                      <a:r>
                        <a:rPr lang="zh-CN" sz="1000" kern="100" dirty="0">
                          <a:effectLst/>
                        </a:rPr>
                        <a:t>业务规则</a:t>
                      </a:r>
                      <a:endParaRPr lang="zh-CN" sz="1000" kern="100" dirty="0">
                        <a:effectLst/>
                        <a:latin typeface="Calibri"/>
                        <a:ea typeface="宋体"/>
                        <a:cs typeface="Times New Roman"/>
                      </a:endParaRPr>
                    </a:p>
                  </a:txBody>
                  <a:tcPr marL="55946" marR="55946" marT="0" marB="0" anchor="ctr"/>
                </a:tc>
                <a:tc gridSpan="3">
                  <a:txBody>
                    <a:bodyPr/>
                    <a:lstStyle/>
                    <a:p>
                      <a:pPr indent="266700" algn="just">
                        <a:spcAft>
                          <a:spcPts val="0"/>
                        </a:spcAft>
                      </a:pPr>
                      <a:r>
                        <a:rPr lang="zh-CN" sz="1000" kern="100" dirty="0">
                          <a:effectLst/>
                        </a:rPr>
                        <a:t>输入密码非明文显示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211677">
                <a:tc>
                  <a:txBody>
                    <a:bodyPr/>
                    <a:lstStyle/>
                    <a:p>
                      <a:pPr algn="ctr">
                        <a:spcAft>
                          <a:spcPts val="0"/>
                        </a:spcAft>
                      </a:pPr>
                      <a:r>
                        <a:rPr lang="zh-CN" sz="1000" kern="100" dirty="0">
                          <a:effectLst/>
                        </a:rPr>
                        <a:t>假设</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学号和密码输入正确</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423355">
                <a:tc>
                  <a:txBody>
                    <a:bodyPr/>
                    <a:lstStyle/>
                    <a:p>
                      <a:pPr algn="ctr">
                        <a:spcAft>
                          <a:spcPts val="0"/>
                        </a:spcAft>
                      </a:pPr>
                      <a:r>
                        <a:rPr lang="zh-CN" sz="1000" kern="100" dirty="0">
                          <a:effectLst/>
                        </a:rPr>
                        <a:t>输入</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a:t>
                      </a:r>
                    </a:p>
                    <a:p>
                      <a:pPr marL="342900" lvl="0" indent="-342900" algn="just">
                        <a:spcAft>
                          <a:spcPts val="0"/>
                        </a:spcAft>
                        <a:buFont typeface="+mj-lt"/>
                        <a:buAutoNum type="arabicPeriod"/>
                      </a:pPr>
                      <a:r>
                        <a:rPr lang="zh-CN" sz="1000" kern="100" dirty="0">
                          <a:effectLst/>
                        </a:rPr>
                        <a:t>密码</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r h="423355">
                <a:tc>
                  <a:txBody>
                    <a:bodyPr/>
                    <a:lstStyle/>
                    <a:p>
                      <a:pPr algn="ctr">
                        <a:spcAft>
                          <a:spcPts val="0"/>
                        </a:spcAft>
                      </a:pPr>
                      <a:r>
                        <a:rPr lang="zh-CN" sz="1000" kern="100" dirty="0">
                          <a:effectLst/>
                        </a:rPr>
                        <a:t>输出</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登录成功提示</a:t>
                      </a:r>
                    </a:p>
                    <a:p>
                      <a:pPr marL="342900" lvl="0" indent="-342900" algn="just">
                        <a:spcAft>
                          <a:spcPts val="0"/>
                        </a:spcAft>
                        <a:buFont typeface="+mj-lt"/>
                        <a:buAutoNum type="arabicPeriod"/>
                      </a:pPr>
                      <a:r>
                        <a:rPr lang="zh-CN" sz="1000" kern="100" dirty="0">
                          <a:effectLst/>
                        </a:rPr>
                        <a:t>登录失败提示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4"/>
                  </a:ext>
                </a:extLst>
              </a:tr>
              <a:tr h="211677">
                <a:tc>
                  <a:txBody>
                    <a:bodyPr/>
                    <a:lstStyle/>
                    <a:p>
                      <a:pPr algn="ctr">
                        <a:spcAft>
                          <a:spcPts val="0"/>
                        </a:spcAft>
                      </a:pPr>
                      <a:r>
                        <a:rPr lang="zh-CN" sz="1000" kern="100" dirty="0">
                          <a:effectLst/>
                        </a:rPr>
                        <a:t>其他信息</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750745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535</Words>
  <Application>Microsoft Office PowerPoint</Application>
  <PresentationFormat>宽屏</PresentationFormat>
  <Paragraphs>90</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微软雅黑</vt:lpstr>
      <vt:lpstr>Arial</vt:lpstr>
      <vt:lpstr>Calibri</vt:lpstr>
      <vt:lpstr>Calibri Light</vt:lpstr>
      <vt:lpstr>Kartika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yi yang</cp:lastModifiedBy>
  <cp:revision>141</cp:revision>
  <dcterms:created xsi:type="dcterms:W3CDTF">2016-03-18T15:29:11Z</dcterms:created>
  <dcterms:modified xsi:type="dcterms:W3CDTF">2019-01-14T14:29:42Z</dcterms:modified>
</cp:coreProperties>
</file>