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8" r:id="rId4"/>
    <p:sldId id="262" r:id="rId5"/>
    <p:sldId id="263" r:id="rId6"/>
    <p:sldId id="284" r:id="rId7"/>
    <p:sldId id="274" r:id="rId8"/>
    <p:sldId id="283" r:id="rId9"/>
    <p:sldId id="285" r:id="rId10"/>
    <p:sldId id="279" r:id="rId11"/>
    <p:sldId id="267" r:id="rId12"/>
    <p:sldId id="268" r:id="rId13"/>
    <p:sldId id="276" r:id="rId14"/>
    <p:sldId id="269" r:id="rId15"/>
    <p:sldId id="280" r:id="rId16"/>
    <p:sldId id="277" r:id="rId17"/>
    <p:sldId id="270" r:id="rId18"/>
    <p:sldId id="281" r:id="rId19"/>
    <p:sldId id="266" r:id="rId20"/>
    <p:sldId id="275" r:id="rId21"/>
    <p:sldId id="273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11B"/>
    <a:srgbClr val="FDCD5F"/>
    <a:srgbClr val="009242"/>
    <a:srgbClr val="D5F389"/>
    <a:srgbClr val="FFF07D"/>
    <a:srgbClr val="6BBE20"/>
    <a:srgbClr val="55C1E7"/>
    <a:srgbClr val="93B784"/>
    <a:srgbClr val="1B90A2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3" autoAdjust="0"/>
    <p:restoredTop sz="92692" autoAdjust="0"/>
  </p:normalViewPr>
  <p:slideViewPr>
    <p:cSldViewPr snapToGrid="0">
      <p:cViewPr varScale="1">
        <p:scale>
          <a:sx n="80" d="100"/>
          <a:sy n="80" d="100"/>
        </p:scale>
        <p:origin x="-883" y="-82"/>
      </p:cViewPr>
      <p:guideLst>
        <p:guide orient="horz" pos="18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.2013-20151220XJ\Desktop\图片2 副本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967366" cy="8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 userDrawn="1"/>
        </p:nvGrpSpPr>
        <p:grpSpPr>
          <a:xfrm>
            <a:off x="0" y="134543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600075" y="1250950"/>
            <a:ext cx="11315699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项目里程碑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7"/>
          <p:cNvSpPr txBox="1">
            <a:spLocks noChangeArrowheads="1"/>
          </p:cNvSpPr>
          <p:nvPr/>
        </p:nvSpPr>
        <p:spPr bwMode="auto">
          <a:xfrm>
            <a:off x="1" y="6410504"/>
            <a:ext cx="3933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项目组：</a:t>
            </a:r>
            <a:r>
              <a:rPr lang="en-US" altLang="zh-CN" sz="2400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PRD2018-G13</a:t>
            </a:r>
            <a:endParaRPr lang="en-US" altLang="zh-CN" sz="2400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Copyright Notice"/>
          <p:cNvSpPr/>
          <p:nvPr/>
        </p:nvSpPr>
        <p:spPr bwMode="auto">
          <a:xfrm>
            <a:off x="7891610" y="6232558"/>
            <a:ext cx="4300390" cy="6194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cap="small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项目组长：陈安侍</a:t>
            </a:r>
            <a:endParaRPr lang="en-US" altLang="zh-CN" cap="small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cap="small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cap="small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组员：杨溢，严翔宇，陈俊杉，陈维</a:t>
            </a:r>
            <a:endParaRPr lang="en-US" altLang="zh-CN" cap="small" dirty="0" smtClean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5BA1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变更修改文件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SRS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用户手册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16752" y="5181600"/>
            <a:ext cx="4281170" cy="523220"/>
            <a:chOff x="6594353" y="4489777"/>
            <a:chExt cx="4281170" cy="523220"/>
          </a:xfrm>
        </p:grpSpPr>
        <p:sp>
          <p:nvSpPr>
            <p:cNvPr id="38" name="等腰三角形 37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16752" y="6105525"/>
            <a:ext cx="4281170" cy="523220"/>
            <a:chOff x="6594353" y="4489777"/>
            <a:chExt cx="4281170" cy="523220"/>
          </a:xfrm>
        </p:grpSpPr>
        <p:sp>
          <p:nvSpPr>
            <p:cNvPr id="22" name="等腰三角形 21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38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测试用例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18" y="1564965"/>
            <a:ext cx="4733471" cy="446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80510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优先级修改</a:t>
            </a:r>
            <a:endParaRPr lang="zh-CN" altLang="en-US" sz="28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906" y="1770063"/>
            <a:ext cx="4832306" cy="425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47" y="514350"/>
            <a:ext cx="6432550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3" y="2038350"/>
            <a:ext cx="16160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4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1462088"/>
            <a:ext cx="4748213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405856"/>
            <a:ext cx="2217737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96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131923"/>
            <a:ext cx="75819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198598"/>
            <a:ext cx="8615362" cy="527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34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11786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49" y="1028700"/>
            <a:ext cx="7437729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1" y="1712913"/>
            <a:ext cx="2663553" cy="161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8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TeamBuliding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第一次</a:t>
              </a:r>
              <a:r>
                <a:rPr lang="en-US" altLang="zh-CN" sz="2800" dirty="0" err="1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TeamBuliding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第二次</a:t>
              </a:r>
              <a:r>
                <a:rPr lang="en-US" altLang="zh-CN" sz="2800" dirty="0" err="1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TeamBuliding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4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TeamBuliding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C:\Users\asus\Documents\Tencent Files\1596964410\FileRecv\MobileFile\IMG_11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2" y="1862029"/>
            <a:ext cx="3949245" cy="29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09518" y="17584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目的：熟悉团队环境，促进交流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09518" y="2446373"/>
            <a:ext cx="133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方式：聚餐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9518" y="3103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地点：胖哥俩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9518" y="379309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消费：</a:t>
            </a:r>
            <a:r>
              <a:rPr lang="en-US" altLang="zh-CN" dirty="0" smtClean="0"/>
              <a:t>330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9518" y="4501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效果：良好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48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TeamBuliding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 descr="C:\Users\asus\Documents\Tencent Files\1596964410\FileRecv\MobileFile\IMG_116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9" y="2294300"/>
            <a:ext cx="3997391" cy="300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09518" y="175843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目的：团队氛围紧张，需要稍加放松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09518" y="2446373"/>
            <a:ext cx="28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方式：聚餐</a:t>
            </a:r>
            <a:r>
              <a:rPr lang="en-US" altLang="zh-CN" dirty="0" smtClean="0"/>
              <a:t>+K</a:t>
            </a:r>
            <a:r>
              <a:rPr lang="zh-CN" altLang="en-US" dirty="0" smtClean="0"/>
              <a:t>歌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09518" y="31036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地点：海底捞</a:t>
            </a:r>
            <a:r>
              <a:rPr lang="en-US" altLang="zh-CN" dirty="0" smtClean="0"/>
              <a:t>+</a:t>
            </a:r>
            <a:r>
              <a:rPr lang="zh-CN" altLang="en-US" dirty="0" smtClean="0"/>
              <a:t>音浪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09518" y="379309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消费：</a:t>
            </a:r>
            <a:r>
              <a:rPr lang="en-US" altLang="zh-CN" dirty="0" smtClean="0"/>
              <a:t>700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09518" y="4501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效果：良好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9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16752" y="5181600"/>
            <a:ext cx="4281170" cy="523220"/>
            <a:chOff x="6594353" y="4489777"/>
            <a:chExt cx="4281170" cy="523220"/>
          </a:xfrm>
        </p:grpSpPr>
        <p:sp>
          <p:nvSpPr>
            <p:cNvPr id="38" name="等腰三角形 37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9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146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2" name="矩形 1"/>
          <p:cNvSpPr/>
          <p:nvPr/>
        </p:nvSpPr>
        <p:spPr>
          <a:xfrm>
            <a:off x="632691" y="2334310"/>
            <a:ext cx="10702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[1]</a:t>
            </a:r>
            <a:r>
              <a:rPr lang="zh-CN" altLang="zh-CN" b="1" dirty="0"/>
              <a:t>软件需求</a:t>
            </a:r>
            <a:r>
              <a:rPr lang="en-US" altLang="zh-CN" b="1" dirty="0"/>
              <a:t>(</a:t>
            </a:r>
            <a:r>
              <a:rPr lang="zh-CN" altLang="zh-CN" b="1" dirty="0"/>
              <a:t>第３版</a:t>
            </a:r>
            <a:r>
              <a:rPr lang="en-US" altLang="zh-CN" b="1" dirty="0"/>
              <a:t>)</a:t>
            </a:r>
            <a:r>
              <a:rPr lang="en-US" altLang="zh-CN" dirty="0"/>
              <a:t> [</a:t>
            </a:r>
            <a:r>
              <a:rPr lang="zh-CN" altLang="zh-CN" dirty="0"/>
              <a:t>书籍</a:t>
            </a:r>
            <a:r>
              <a:rPr lang="en-US" altLang="zh-CN" dirty="0"/>
              <a:t>] / </a:t>
            </a:r>
            <a:r>
              <a:rPr lang="zh-CN" altLang="zh-CN" dirty="0"/>
              <a:t>作者</a:t>
            </a:r>
            <a:r>
              <a:rPr lang="en-US" altLang="zh-CN" dirty="0"/>
              <a:t> (</a:t>
            </a:r>
            <a:r>
              <a:rPr lang="zh-CN" altLang="zh-CN" dirty="0"/>
              <a:t>美</a:t>
            </a:r>
            <a:r>
              <a:rPr lang="en-US" altLang="zh-CN" dirty="0"/>
              <a:t>)</a:t>
            </a:r>
            <a:r>
              <a:rPr lang="zh-CN" altLang="zh-CN" dirty="0"/>
              <a:t>威格斯</a:t>
            </a:r>
            <a:r>
              <a:rPr lang="en-US" altLang="zh-CN" dirty="0"/>
              <a:t>(</a:t>
            </a:r>
            <a:r>
              <a:rPr lang="en-US" altLang="zh-CN" dirty="0" err="1"/>
              <a:t>WiegersK.E</a:t>
            </a:r>
            <a:r>
              <a:rPr lang="en-US" altLang="zh-CN" dirty="0"/>
              <a:t>.) / </a:t>
            </a:r>
            <a:r>
              <a:rPr lang="zh-CN" altLang="zh-CN" dirty="0"/>
              <a:t>翻译 刘伟琴刘洪涛</a:t>
            </a:r>
            <a:r>
              <a:rPr lang="en-US" altLang="zh-CN" dirty="0"/>
              <a:t>. - </a:t>
            </a:r>
            <a:r>
              <a:rPr lang="zh-CN" altLang="zh-CN" dirty="0"/>
              <a:t>北京</a:t>
            </a:r>
            <a:r>
              <a:rPr lang="en-US" altLang="zh-CN" dirty="0"/>
              <a:t> : </a:t>
            </a:r>
            <a:r>
              <a:rPr lang="zh-CN" altLang="zh-CN" dirty="0"/>
              <a:t>清华大学出版社</a:t>
            </a:r>
            <a:r>
              <a:rPr lang="en-US" altLang="zh-CN" dirty="0"/>
              <a:t>, 2014.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241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646600"/>
            <a:ext cx="1595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551880" y="1121191"/>
            <a:ext cx="519388" cy="452119"/>
          </a:xfrm>
          <a:prstGeom prst="triangle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85429" y="1054863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17923" y="108564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章程及变更控制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85429" y="2442696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17923" y="2473473"/>
            <a:ext cx="282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</a:t>
            </a:r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修改文件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551880" y="2509024"/>
            <a:ext cx="519388" cy="452119"/>
          </a:xfrm>
          <a:prstGeom prst="triangle">
            <a:avLst/>
          </a:prstGeom>
          <a:solidFill>
            <a:srgbClr val="5BA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85429" y="3830529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17923" y="3861306"/>
            <a:ext cx="282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TeamBuliding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551880" y="3896857"/>
            <a:ext cx="519388" cy="452119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85429" y="5218362"/>
            <a:ext cx="193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17923" y="5249139"/>
            <a:ext cx="282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551880" y="5284690"/>
            <a:ext cx="519388" cy="452119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426553" y="3099795"/>
            <a:ext cx="238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陈安侍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2522" y="3757008"/>
            <a:ext cx="1791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需求管理工具</a:t>
            </a:r>
            <a:endParaRPr lang="en-US" altLang="zh-CN" sz="20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r>
              <a:rPr lang="zh-CN" altLang="en-US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章程</a:t>
            </a:r>
            <a:endParaRPr lang="en-US" altLang="zh-CN" sz="20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需求控制</a:t>
            </a:r>
            <a:endParaRPr lang="en-US" altLang="zh-CN" sz="20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33155" y="3099795"/>
            <a:ext cx="238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陈俊杉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29124" y="3757008"/>
            <a:ext cx="17918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用例添加测试用例添加</a:t>
            </a:r>
            <a:endParaRPr lang="en-US" altLang="zh-CN" sz="20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界面修改</a:t>
            </a:r>
            <a:endParaRPr lang="en-US" altLang="zh-CN" sz="20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007049" y="3099795"/>
            <a:ext cx="238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陈维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303018" y="3772179"/>
            <a:ext cx="1791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0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20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204084" y="3099795"/>
            <a:ext cx="238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杨溢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00053" y="3772179"/>
            <a:ext cx="1791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对话框图添加</a:t>
            </a:r>
            <a:endParaRPr lang="en-US" altLang="zh-CN" sz="20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2"/>
          <p:cNvSpPr txBox="1"/>
          <p:nvPr/>
        </p:nvSpPr>
        <p:spPr>
          <a:xfrm>
            <a:off x="9587910" y="3099795"/>
            <a:ext cx="238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严翔宇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3"/>
          <p:cNvSpPr txBox="1"/>
          <p:nvPr/>
        </p:nvSpPr>
        <p:spPr>
          <a:xfrm>
            <a:off x="9883879" y="3772179"/>
            <a:ext cx="1791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用户手册修改</a:t>
            </a:r>
            <a:endParaRPr lang="en-US" altLang="zh-CN" sz="20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需求变更分析</a:t>
            </a:r>
            <a:endParaRPr lang="en-US" altLang="zh-CN" sz="20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0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632693" y="146700"/>
            <a:ext cx="358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同侧圆角矩形 13"/>
          <p:cNvSpPr/>
          <p:nvPr/>
        </p:nvSpPr>
        <p:spPr>
          <a:xfrm rot="5400000">
            <a:off x="8470089" y="3014315"/>
            <a:ext cx="1196750" cy="4135964"/>
          </a:xfrm>
          <a:prstGeom prst="round2SameRect">
            <a:avLst/>
          </a:prstGeom>
          <a:solidFill>
            <a:srgbClr val="5BA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同侧圆角矩形 14"/>
          <p:cNvSpPr/>
          <p:nvPr/>
        </p:nvSpPr>
        <p:spPr>
          <a:xfrm rot="5400000">
            <a:off x="8470087" y="-146325"/>
            <a:ext cx="1196750" cy="4135968"/>
          </a:xfrm>
          <a:prstGeom prst="round2SameRect">
            <a:avLst/>
          </a:prstGeom>
          <a:solidFill>
            <a:srgbClr val="A1D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同侧圆角矩形 15"/>
          <p:cNvSpPr/>
          <p:nvPr/>
        </p:nvSpPr>
        <p:spPr>
          <a:xfrm rot="5400000">
            <a:off x="2549399" y="3014313"/>
            <a:ext cx="1196750" cy="4135968"/>
          </a:xfrm>
          <a:prstGeom prst="round2SameRect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同侧圆角矩形 12"/>
          <p:cNvSpPr/>
          <p:nvPr/>
        </p:nvSpPr>
        <p:spPr>
          <a:xfrm rot="5400000">
            <a:off x="2549401" y="-105480"/>
            <a:ext cx="1196750" cy="4135964"/>
          </a:xfrm>
          <a:prstGeom prst="round2SameRect">
            <a:avLst/>
          </a:prstGeom>
          <a:solidFill>
            <a:srgbClr val="009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31987" y="1608559"/>
            <a:ext cx="2431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陈安侍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50692" y="1567716"/>
            <a:ext cx="1444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陈维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50692" y="4737975"/>
            <a:ext cx="1444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杨溢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31987" y="4737975"/>
            <a:ext cx="265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陈俊杉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4325" y="1323284"/>
            <a:ext cx="1254598" cy="1278436"/>
          </a:xfrm>
          <a:prstGeom prst="ellipse">
            <a:avLst/>
          </a:prstGeom>
          <a:solidFill>
            <a:srgbClr val="0092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91</a:t>
            </a:r>
            <a:endParaRPr lang="zh-CN" altLang="en-US" sz="2800" dirty="0"/>
          </a:p>
        </p:txBody>
      </p:sp>
      <p:sp>
        <p:nvSpPr>
          <p:cNvPr id="22" name="椭圆 21"/>
          <p:cNvSpPr/>
          <p:nvPr/>
        </p:nvSpPr>
        <p:spPr>
          <a:xfrm>
            <a:off x="200025" y="4443079"/>
            <a:ext cx="1254598" cy="1278436"/>
          </a:xfrm>
          <a:prstGeom prst="ellipse">
            <a:avLst/>
          </a:prstGeom>
          <a:solidFill>
            <a:srgbClr val="FDCD5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87</a:t>
            </a:r>
            <a:endParaRPr lang="zh-CN" altLang="en-US" sz="4000" dirty="0"/>
          </a:p>
        </p:txBody>
      </p:sp>
      <p:sp>
        <p:nvSpPr>
          <p:cNvPr id="24" name="椭圆 23"/>
          <p:cNvSpPr/>
          <p:nvPr/>
        </p:nvSpPr>
        <p:spPr>
          <a:xfrm>
            <a:off x="6162675" y="1286176"/>
            <a:ext cx="1254598" cy="1278436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90</a:t>
            </a:r>
            <a:endParaRPr lang="zh-CN" altLang="en-US" sz="3600" dirty="0"/>
          </a:p>
        </p:txBody>
      </p:sp>
      <p:sp>
        <p:nvSpPr>
          <p:cNvPr id="26" name="椭圆 25"/>
          <p:cNvSpPr/>
          <p:nvPr/>
        </p:nvSpPr>
        <p:spPr>
          <a:xfrm>
            <a:off x="6162675" y="4443079"/>
            <a:ext cx="1254598" cy="1278436"/>
          </a:xfrm>
          <a:prstGeom prst="ellipse">
            <a:avLst/>
          </a:prstGeom>
          <a:solidFill>
            <a:srgbClr val="5BA11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88</a:t>
            </a:r>
            <a:endParaRPr lang="zh-CN" altLang="en-US" sz="3600" dirty="0"/>
          </a:p>
        </p:txBody>
      </p:sp>
      <p:sp>
        <p:nvSpPr>
          <p:cNvPr id="27" name="同侧圆角矩形 26"/>
          <p:cNvSpPr/>
          <p:nvPr/>
        </p:nvSpPr>
        <p:spPr>
          <a:xfrm rot="5400000">
            <a:off x="5593511" y="1328390"/>
            <a:ext cx="1196750" cy="4135964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0"/>
          <p:cNvSpPr txBox="1"/>
          <p:nvPr/>
        </p:nvSpPr>
        <p:spPr>
          <a:xfrm>
            <a:off x="4794001" y="3042429"/>
            <a:ext cx="262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严翔宇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286097" y="2757154"/>
            <a:ext cx="1254598" cy="12784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89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364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765618" y="2711200"/>
            <a:ext cx="6660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 </a:t>
            </a:r>
            <a:r>
              <a:rPr lang="zh-CN" altLang="en-US" sz="60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请多指教</a:t>
            </a:r>
            <a:endParaRPr lang="zh-CN" altLang="en-US" sz="60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4263081"/>
            <a:ext cx="12192000" cy="2594919"/>
          </a:xfrm>
          <a:prstGeom prst="rect">
            <a:avLst/>
          </a:prstGeom>
          <a:solidFill>
            <a:srgbClr val="008000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17585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5514" y="2668300"/>
            <a:ext cx="6290009" cy="584775"/>
            <a:chOff x="4585514" y="1054863"/>
            <a:chExt cx="62900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009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17923" y="108564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CCB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章程及变更控制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16752" y="3429000"/>
            <a:ext cx="4281170" cy="523220"/>
            <a:chOff x="6594353" y="4489777"/>
            <a:chExt cx="4281170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CCB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章程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16752" y="4305300"/>
            <a:ext cx="4281170" cy="523220"/>
            <a:chOff x="6594353" y="4489777"/>
            <a:chExt cx="4281170" cy="523220"/>
          </a:xfrm>
        </p:grpSpPr>
        <p:sp>
          <p:nvSpPr>
            <p:cNvPr id="35" name="等腰三角形 34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变更控制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16752" y="5181600"/>
            <a:ext cx="4281170" cy="523220"/>
            <a:chOff x="6594353" y="4489777"/>
            <a:chExt cx="4281170" cy="523220"/>
          </a:xfrm>
        </p:grpSpPr>
        <p:sp>
          <p:nvSpPr>
            <p:cNvPr id="38" name="等腰三角形 37"/>
            <p:cNvSpPr/>
            <p:nvPr/>
          </p:nvSpPr>
          <p:spPr>
            <a:xfrm rot="5400000" flipH="1">
              <a:off x="6560719" y="4525328"/>
              <a:ext cx="519388" cy="452119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管理工具使用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4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499343" y="146700"/>
            <a:ext cx="436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CCB——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和职责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36969"/>
              </p:ext>
            </p:extLst>
          </p:nvPr>
        </p:nvGraphicFramePr>
        <p:xfrm>
          <a:off x="1647824" y="1047749"/>
          <a:ext cx="8753476" cy="469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6058"/>
                <a:gridCol w="2883709"/>
                <a:gridCol w="2883709"/>
              </a:tblGrid>
              <a:tr h="328478">
                <a:tc>
                  <a:txBody>
                    <a:bodyPr/>
                    <a:lstStyle/>
                    <a:p>
                      <a:pPr marL="266700" indent="2667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角色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描述和职责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人员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554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变更控制委员会主席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变更控制委员会主席，如果变更控制委员会未能达成一致，主席通常有最终决定权；针对每个变更请求确定评估人和修改人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庄毓勋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77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变更控制委员会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变更控制委员会针对某一具体项目决定是批准还是驳回提出的变更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陈安侍、杨溢、严翔宇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5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评估者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受</a:t>
                      </a:r>
                      <a:r>
                        <a:rPr lang="en-US" sz="1200" kern="100">
                          <a:effectLst/>
                        </a:rPr>
                        <a:t>CCB</a:t>
                      </a:r>
                      <a:r>
                        <a:rPr lang="zh-CN" sz="1200" kern="100">
                          <a:effectLst/>
                        </a:rPr>
                        <a:t>主席要求负责完成变更影响分析的人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G13</a:t>
                      </a:r>
                      <a:r>
                        <a:rPr lang="zh-CN" sz="1200" kern="100">
                          <a:effectLst/>
                        </a:rPr>
                        <a:t>组全体成员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5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针对批准的变更请求，负责完成产品修改的人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G13</a:t>
                      </a:r>
                      <a:r>
                        <a:rPr lang="zh-CN" sz="1200" kern="100">
                          <a:effectLst/>
                        </a:rPr>
                        <a:t>组全体成员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25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提交者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提交新变更请求的人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5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请求验证者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最初接受新提交变更请求的人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G13</a:t>
                      </a:r>
                      <a:r>
                        <a:rPr lang="zh-CN" sz="1200" kern="100">
                          <a:effectLst/>
                        </a:rPr>
                        <a:t>组项目经理（陈安侍）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5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验证者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验证变更是否正确实现的人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杨枨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238750" y="170342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CCB</a:t>
            </a:r>
            <a:r>
              <a:rPr lang="zh-CN" altLang="zh-CN" dirty="0"/>
              <a:t>委员会成员信息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49298"/>
              </p:ext>
            </p:extLst>
          </p:nvPr>
        </p:nvGraphicFramePr>
        <p:xfrm>
          <a:off x="3057525" y="2552699"/>
          <a:ext cx="6838950" cy="1858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9475"/>
                <a:gridCol w="3419475"/>
              </a:tblGrid>
              <a:tr h="371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邮箱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陈安侍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31602036@zucc.edu.cn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杨溢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31601372@zucc.edu.cn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严翔宇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31501371@zucc.edu.cn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16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潘琳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31602220@zucc.edu.cn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447675" y="146700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CCB——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管理过程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249295" y="833436"/>
            <a:ext cx="5999480" cy="55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2693" y="146700"/>
            <a:ext cx="45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请求状态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21434" y="958215"/>
            <a:ext cx="6161405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2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2693" y="146700"/>
            <a:ext cx="45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CCB——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需求变更申请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952500"/>
            <a:ext cx="81391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632220"/>
            <a:ext cx="808513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4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2693" y="146700"/>
            <a:ext cx="45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需求变更申请回复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69083" y="1407795"/>
            <a:ext cx="5031941" cy="36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2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32693" y="146700"/>
            <a:ext cx="45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管理工具使用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625600"/>
            <a:ext cx="4564063" cy="36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692" y="2530475"/>
            <a:ext cx="294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SRS</a:t>
            </a:r>
            <a:r>
              <a:rPr lang="zh-CN" altLang="en-US" dirty="0" smtClean="0"/>
              <a:t>评审后建立</a:t>
            </a:r>
            <a:r>
              <a:rPr lang="en-US" altLang="zh-CN" dirty="0" smtClean="0"/>
              <a:t>0.1</a:t>
            </a:r>
            <a:r>
              <a:rPr lang="zh-CN" altLang="en-US" dirty="0" smtClean="0"/>
              <a:t>版本基线，由于在评审之前已经对</a:t>
            </a:r>
            <a:r>
              <a:rPr lang="en-US" altLang="zh-CN" dirty="0" smtClean="0"/>
              <a:t>0.1</a:t>
            </a:r>
            <a:r>
              <a:rPr lang="zh-CN" altLang="en-US" dirty="0" smtClean="0"/>
              <a:t>版本进行需求变更，所以无法顺利建立</a:t>
            </a:r>
            <a:r>
              <a:rPr lang="en-US" altLang="zh-CN" dirty="0" smtClean="0"/>
              <a:t>1.0</a:t>
            </a:r>
            <a:r>
              <a:rPr lang="zh-CN" altLang="en-US" dirty="0" smtClean="0"/>
              <a:t>基线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901849"/>
            <a:ext cx="8963025" cy="529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92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434</Words>
  <Application>Microsoft Office PowerPoint</Application>
  <PresentationFormat>自定义</PresentationFormat>
  <Paragraphs>128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陈安侍</cp:lastModifiedBy>
  <cp:revision>159</cp:revision>
  <dcterms:created xsi:type="dcterms:W3CDTF">2014-10-16T08:35:01Z</dcterms:created>
  <dcterms:modified xsi:type="dcterms:W3CDTF">2019-01-11T09:56:05Z</dcterms:modified>
</cp:coreProperties>
</file>