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7" r:id="rId2"/>
    <p:sldId id="257" r:id="rId3"/>
    <p:sldId id="279" r:id="rId4"/>
    <p:sldId id="259" r:id="rId5"/>
    <p:sldId id="260" r:id="rId6"/>
    <p:sldId id="261" r:id="rId7"/>
    <p:sldId id="284" r:id="rId8"/>
    <p:sldId id="263" r:id="rId9"/>
    <p:sldId id="264" r:id="rId10"/>
    <p:sldId id="265" r:id="rId11"/>
    <p:sldId id="289" r:id="rId12"/>
    <p:sldId id="290" r:id="rId13"/>
    <p:sldId id="285" r:id="rId14"/>
    <p:sldId id="291" r:id="rId15"/>
    <p:sldId id="267" r:id="rId16"/>
    <p:sldId id="269" r:id="rId17"/>
    <p:sldId id="292" r:id="rId18"/>
    <p:sldId id="286" r:id="rId19"/>
    <p:sldId id="313" r:id="rId20"/>
    <p:sldId id="314" r:id="rId21"/>
    <p:sldId id="315"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7" r:id="rId36"/>
    <p:sldId id="306" r:id="rId37"/>
    <p:sldId id="308" r:id="rId38"/>
    <p:sldId id="310" r:id="rId39"/>
    <p:sldId id="309" r:id="rId40"/>
    <p:sldId id="312" r:id="rId41"/>
    <p:sldId id="311" r:id="rId42"/>
    <p:sldId id="287" r:id="rId43"/>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4C6"/>
    <a:srgbClr val="A5C067"/>
    <a:srgbClr val="03AE97"/>
    <a:srgbClr val="F7AC1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946" y="-3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52446E-6AC7-4554-A2BC-B18CE4448152}" type="datetimeFigureOut">
              <a:rPr lang="zh-CN" altLang="en-US" smtClean="0"/>
              <a:t>2019/1/9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57A68-FF31-4BD7-9B0B-FADADF47F142}" type="slidenum">
              <a:rPr lang="zh-CN" altLang="en-US" smtClean="0"/>
              <a:t>‹#›</a:t>
            </a:fld>
            <a:endParaRPr lang="zh-CN" altLang="en-US"/>
          </a:p>
        </p:txBody>
      </p:sp>
    </p:spTree>
    <p:extLst>
      <p:ext uri="{BB962C8B-B14F-4D97-AF65-F5344CB8AC3E}">
        <p14:creationId xmlns:p14="http://schemas.microsoft.com/office/powerpoint/2010/main" val="311768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2019/1/9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154430" y="1876494"/>
            <a:ext cx="6835140" cy="623246"/>
          </a:xfrm>
          <a:prstGeom prst="rect">
            <a:avLst/>
          </a:prstGeom>
          <a:noFill/>
        </p:spPr>
        <p:txBody>
          <a:bodyPr wrap="square" lIns="68571" tIns="34289" rIns="68571" bIns="34289" rtlCol="0">
            <a:spAutoFit/>
          </a:bodyPr>
          <a:lstStyle/>
          <a:p>
            <a:pPr algn="ctr" defTabSz="685698"/>
            <a:r>
              <a:rPr lang="zh-CN" altLang="en-US" sz="3600" b="1" dirty="0">
                <a:solidFill>
                  <a:schemeClr val="bg1"/>
                </a:solidFill>
                <a:latin typeface="微软雅黑"/>
                <a:ea typeface="微软雅黑"/>
              </a:rPr>
              <a:t>软件工程系列课程教学辅助网站</a:t>
            </a:r>
          </a:p>
        </p:txBody>
      </p:sp>
      <p:sp>
        <p:nvSpPr>
          <p:cNvPr id="19" name="TextBox 38"/>
          <p:cNvSpPr>
            <a:spLocks noChangeArrowheads="1"/>
          </p:cNvSpPr>
          <p:nvPr/>
        </p:nvSpPr>
        <p:spPr bwMode="auto">
          <a:xfrm>
            <a:off x="2955927" y="3003799"/>
            <a:ext cx="3232150"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里程碑</a:t>
            </a:r>
            <a:endParaRPr lang="en-US" altLang="zh-CN" sz="1800" dirty="0" smtClean="0">
              <a:solidFill>
                <a:srgbClr val="FFFFFF"/>
              </a:solidFill>
              <a:latin typeface="微软雅黑"/>
              <a:ea typeface="微软雅黑"/>
            </a:endParaRPr>
          </a:p>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需求规格说明书</a:t>
            </a:r>
            <a:endParaRPr lang="zh-CN" altLang="zh-CN" sz="1800" dirty="0">
              <a:solidFill>
                <a:srgbClr val="FFFFFF"/>
              </a:solidFill>
              <a:latin typeface="微软雅黑"/>
              <a:ea typeface="微软雅黑"/>
            </a:endParaRPr>
          </a:p>
        </p:txBody>
      </p:sp>
      <p:sp>
        <p:nvSpPr>
          <p:cNvPr id="22" name="TextBox 3"/>
          <p:cNvSpPr txBox="1">
            <a:spLocks noChangeArrowheads="1"/>
          </p:cNvSpPr>
          <p:nvPr/>
        </p:nvSpPr>
        <p:spPr bwMode="auto">
          <a:xfrm>
            <a:off x="6829792" y="3758518"/>
            <a:ext cx="2304256" cy="1384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项目组：</a:t>
            </a:r>
            <a:r>
              <a:rPr lang="en-US" altLang="zh-CN" sz="1400" dirty="0" smtClean="0">
                <a:solidFill>
                  <a:srgbClr val="FFFFFF"/>
                </a:solidFill>
                <a:latin typeface="微软雅黑"/>
                <a:ea typeface="微软雅黑"/>
              </a:rPr>
              <a:t>PRD2018-G13</a:t>
            </a: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组长：陈安侍</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组员：严翔宇</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杨　溢</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　维</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陈俊杉</a:t>
            </a:r>
            <a:endParaRPr lang="en-US" altLang="zh-CN" sz="1400" dirty="0" smtClean="0">
              <a:solidFill>
                <a:srgbClr val="FFFFFF"/>
              </a:solidFill>
              <a:latin typeface="微软雅黑"/>
              <a:ea typeface="微软雅黑"/>
            </a:endParaRPr>
          </a:p>
        </p:txBody>
      </p:sp>
      <p:grpSp>
        <p:nvGrpSpPr>
          <p:cNvPr id="4" name="组合 3"/>
          <p:cNvGrpSpPr/>
          <p:nvPr/>
        </p:nvGrpSpPr>
        <p:grpSpPr>
          <a:xfrm>
            <a:off x="179512" y="145847"/>
            <a:ext cx="1238656" cy="1190830"/>
            <a:chOff x="2080464" y="248143"/>
            <a:chExt cx="1238656" cy="1190830"/>
          </a:xfrm>
        </p:grpSpPr>
        <p:sp useBgFill="1">
          <p:nvSpPr>
            <p:cNvPr id="18" name="椭圆 17"/>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7131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7" y="365127"/>
            <a:ext cx="171310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运行</a:t>
            </a:r>
            <a:r>
              <a:rPr lang="zh-CN" altLang="en-US" sz="2800" b="1" kern="0" dirty="0">
                <a:solidFill>
                  <a:srgbClr val="FFFFFF"/>
                </a:solidFill>
                <a:ea typeface="微软雅黑"/>
              </a:rPr>
              <a:t>环境</a:t>
            </a:r>
            <a:endParaRPr lang="en-US" altLang="zh-CN" sz="2800" b="1" kern="0" dirty="0">
              <a:solidFill>
                <a:srgbClr val="FFFFFF"/>
              </a:solidFill>
              <a:ea typeface="微软雅黑"/>
            </a:endParaRPr>
          </a:p>
        </p:txBody>
      </p:sp>
      <p:grpSp>
        <p:nvGrpSpPr>
          <p:cNvPr id="23" name="Group 1561"/>
          <p:cNvGrpSpPr/>
          <p:nvPr/>
        </p:nvGrpSpPr>
        <p:grpSpPr>
          <a:xfrm>
            <a:off x="107498" y="1096644"/>
            <a:ext cx="4608512" cy="4005148"/>
            <a:chOff x="-2" y="0"/>
            <a:chExt cx="1542157" cy="1540548"/>
          </a:xfrm>
        </p:grpSpPr>
        <p:sp>
          <p:nvSpPr>
            <p:cNvPr id="24"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5" name="Shape 1559"/>
            <p:cNvSpPr/>
            <p:nvPr/>
          </p:nvSpPr>
          <p:spPr>
            <a:xfrm>
              <a:off x="196278" y="70971"/>
              <a:ext cx="1171687" cy="1065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系统的软件环境</a:t>
              </a:r>
              <a:endParaRPr kern="0" dirty="0">
                <a:latin typeface="微软雅黑"/>
                <a:ea typeface="微软雅黑"/>
              </a:endParaRPr>
            </a:p>
          </p:txBody>
        </p:sp>
        <p:sp>
          <p:nvSpPr>
            <p:cNvPr id="26" name="Shape 1560"/>
            <p:cNvSpPr/>
            <p:nvPr/>
          </p:nvSpPr>
          <p:spPr>
            <a:xfrm>
              <a:off x="-2" y="290415"/>
              <a:ext cx="1542157" cy="1250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en-US" altLang="zh-CN" sz="1200" kern="0" dirty="0">
                  <a:latin typeface="微软雅黑"/>
                  <a:ea typeface="微软雅黑"/>
                </a:rPr>
                <a:t>PC</a:t>
              </a:r>
              <a:r>
                <a:rPr lang="zh-CN" altLang="en-US" sz="1200" kern="0" dirty="0">
                  <a:latin typeface="微软雅黑"/>
                  <a:ea typeface="微软雅黑"/>
                </a:rPr>
                <a:t>客户端：</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Windows2000 Professional/XP </a:t>
              </a:r>
              <a:r>
                <a:rPr lang="zh-CN" altLang="en-US" sz="1200" kern="0" dirty="0">
                  <a:latin typeface="微软雅黑"/>
                  <a:ea typeface="微软雅黑"/>
                </a:rPr>
                <a:t>、</a:t>
              </a:r>
              <a:r>
                <a:rPr lang="en-US" altLang="zh-CN" sz="1200" kern="0" dirty="0">
                  <a:latin typeface="微软雅黑"/>
                  <a:ea typeface="微软雅黑"/>
                </a:rPr>
                <a:t>Windows 7</a:t>
              </a:r>
              <a:r>
                <a:rPr lang="zh-CN" altLang="en-US" sz="1200" kern="0" dirty="0">
                  <a:latin typeface="微软雅黑"/>
                  <a:ea typeface="微软雅黑"/>
                </a:rPr>
                <a:t>以上版本或</a:t>
              </a:r>
              <a:r>
                <a:rPr lang="en-US" altLang="zh-CN" sz="1200" kern="0" dirty="0">
                  <a:latin typeface="微软雅黑"/>
                  <a:ea typeface="微软雅黑"/>
                </a:rPr>
                <a:t>Linux</a:t>
              </a:r>
              <a:r>
                <a:rPr lang="zh-CN" altLang="en-US" sz="1200" kern="0" dirty="0">
                  <a:latin typeface="微软雅黑"/>
                  <a:ea typeface="微软雅黑"/>
                </a:rPr>
                <a:t>系统</a:t>
              </a:r>
            </a:p>
            <a:p>
              <a:pPr algn="just" defTabSz="457130">
                <a:defRPr sz="1800">
                  <a:solidFill>
                    <a:srgbClr val="000000"/>
                  </a:solidFill>
                  <a:uFillTx/>
                </a:defRPr>
              </a:pPr>
              <a:r>
                <a:rPr lang="zh-CN" altLang="en-US" sz="1200" kern="0" dirty="0">
                  <a:latin typeface="微软雅黑"/>
                  <a:ea typeface="微软雅黑"/>
                </a:rPr>
                <a:t>	浏览器：</a:t>
              </a:r>
              <a:r>
                <a:rPr lang="en-US" altLang="zh-CN" sz="1200" kern="0" dirty="0">
                  <a:latin typeface="微软雅黑"/>
                  <a:ea typeface="微软雅黑"/>
                </a:rPr>
                <a:t>IE8</a:t>
              </a:r>
              <a:r>
                <a:rPr lang="zh-CN" altLang="en-US" sz="1200" kern="0" dirty="0">
                  <a:latin typeface="微软雅黑"/>
                  <a:ea typeface="微软雅黑"/>
                </a:rPr>
                <a:t>及其以上，其它常见浏览器如</a:t>
              </a:r>
              <a:r>
                <a:rPr lang="en-US" altLang="zh-CN" sz="1200" kern="0" dirty="0">
                  <a:latin typeface="微软雅黑"/>
                  <a:ea typeface="微软雅黑"/>
                </a:rPr>
                <a:t>Google Chrome</a:t>
              </a:r>
              <a:r>
                <a:rPr lang="zh-CN" altLang="en-US" sz="1200" kern="0" dirty="0">
                  <a:latin typeface="微软雅黑"/>
                  <a:ea typeface="微软雅黑"/>
                </a:rPr>
                <a:t>、</a:t>
              </a:r>
              <a:r>
                <a:rPr lang="en-US" altLang="zh-CN" sz="1200" kern="0" dirty="0">
                  <a:latin typeface="微软雅黑"/>
                  <a:ea typeface="微软雅黑"/>
                </a:rPr>
                <a:t>Firefox</a:t>
              </a:r>
              <a:r>
                <a:rPr lang="zh-CN" altLang="en-US" sz="1200" kern="0" dirty="0">
                  <a:latin typeface="微软雅黑"/>
                  <a:ea typeface="微软雅黑"/>
                </a:rPr>
                <a:t>等</a:t>
              </a:r>
            </a:p>
            <a:p>
              <a:pPr algn="just" defTabSz="457130">
                <a:defRPr sz="1800">
                  <a:solidFill>
                    <a:srgbClr val="000000"/>
                  </a:solidFill>
                  <a:uFillTx/>
                </a:defRPr>
              </a:pPr>
              <a:r>
                <a:rPr lang="zh-CN" altLang="en-US" sz="1200" kern="0" dirty="0">
                  <a:latin typeface="微软雅黑"/>
                  <a:ea typeface="微软雅黑"/>
                </a:rPr>
                <a:t>移动客户端：</a:t>
              </a:r>
            </a:p>
            <a:p>
              <a:pPr algn="just" defTabSz="457130">
                <a:defRPr sz="1800">
                  <a:solidFill>
                    <a:srgbClr val="000000"/>
                  </a:solidFill>
                  <a:uFillTx/>
                </a:defRPr>
              </a:pPr>
              <a:r>
                <a:rPr lang="zh-CN" altLang="en-US" sz="1200" kern="0" dirty="0">
                  <a:latin typeface="微软雅黑"/>
                  <a:ea typeface="微软雅黑"/>
                </a:rPr>
                <a:t>	操作系统：安卓５</a:t>
              </a:r>
              <a:r>
                <a:rPr lang="en-US" altLang="zh-CN" sz="1200" kern="0" dirty="0">
                  <a:latin typeface="微软雅黑"/>
                  <a:ea typeface="微软雅黑"/>
                </a:rPr>
                <a:t>.</a:t>
              </a:r>
              <a:r>
                <a:rPr lang="zh-CN" altLang="en-US" sz="1200" kern="0" dirty="0">
                  <a:latin typeface="微软雅黑"/>
                  <a:ea typeface="微软雅黑"/>
                </a:rPr>
                <a:t>０及以上版本，</a:t>
              </a:r>
              <a:r>
                <a:rPr lang="en-US" altLang="zh-CN" sz="1200" kern="0" dirty="0" err="1">
                  <a:latin typeface="微软雅黑"/>
                  <a:ea typeface="微软雅黑"/>
                </a:rPr>
                <a:t>iOS</a:t>
              </a:r>
              <a:r>
                <a:rPr lang="en-US" altLang="zh-CN" sz="1200" kern="0" dirty="0">
                  <a:latin typeface="微软雅黑"/>
                  <a:ea typeface="微软雅黑"/>
                </a:rPr>
                <a:t> </a:t>
              </a:r>
              <a:r>
                <a:rPr lang="en-US" altLang="zh-CN" sz="1200" kern="0" dirty="0" smtClean="0">
                  <a:latin typeface="微软雅黑"/>
                  <a:ea typeface="微软雅黑"/>
                </a:rPr>
                <a:t>11</a:t>
              </a:r>
              <a:r>
                <a:rPr lang="zh-CN" altLang="en-US" sz="1200" kern="0" dirty="0" smtClean="0">
                  <a:latin typeface="微软雅黑"/>
                  <a:ea typeface="微软雅黑"/>
                </a:rPr>
                <a:t>及</a:t>
              </a:r>
              <a:r>
                <a:rPr lang="zh-CN" altLang="en-US" sz="1200" kern="0" dirty="0">
                  <a:latin typeface="微软雅黑"/>
                  <a:ea typeface="微软雅黑"/>
                </a:rPr>
                <a:t>以上版本</a:t>
              </a:r>
            </a:p>
            <a:p>
              <a:pPr algn="just" defTabSz="457130">
                <a:defRPr sz="1800">
                  <a:solidFill>
                    <a:srgbClr val="000000"/>
                  </a:solidFill>
                  <a:uFillTx/>
                </a:defRPr>
              </a:pPr>
              <a:r>
                <a:rPr lang="zh-CN" altLang="en-US" sz="1200" kern="0" dirty="0">
                  <a:latin typeface="微软雅黑"/>
                  <a:ea typeface="微软雅黑"/>
                </a:rPr>
                <a:t>应用服务器：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Linux</a:t>
              </a:r>
              <a:r>
                <a:rPr lang="zh-CN" altLang="en-US" sz="1200" kern="0" dirty="0">
                  <a:latin typeface="微软雅黑"/>
                  <a:ea typeface="微软雅黑"/>
                </a:rPr>
                <a:t>平台</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服务器软件</a:t>
              </a:r>
              <a:r>
                <a:rPr lang="en-US" altLang="zh-CN" sz="1200" kern="0" dirty="0">
                  <a:latin typeface="微软雅黑"/>
                  <a:ea typeface="微软雅黑"/>
                </a:rPr>
                <a:t>: Apache 2.4</a:t>
              </a:r>
              <a:r>
                <a:rPr lang="zh-CN" altLang="en-US" sz="1200" kern="0" dirty="0">
                  <a:latin typeface="微软雅黑"/>
                  <a:ea typeface="微软雅黑"/>
                </a:rPr>
                <a:t>，</a:t>
              </a:r>
              <a:r>
                <a:rPr lang="en-US" altLang="zh-CN" sz="1200" kern="0" dirty="0">
                  <a:latin typeface="微软雅黑"/>
                  <a:ea typeface="微软雅黑"/>
                </a:rPr>
                <a:t>PHP 5.6</a:t>
              </a:r>
              <a:r>
                <a:rPr lang="zh-CN" altLang="en-US" sz="1200" kern="0" dirty="0">
                  <a:latin typeface="微软雅黑"/>
                  <a:ea typeface="微软雅黑"/>
                </a:rPr>
                <a:t>及相关组件</a:t>
              </a:r>
            </a:p>
            <a:p>
              <a:pPr algn="just" defTabSz="457130">
                <a:defRPr sz="1800">
                  <a:solidFill>
                    <a:srgbClr val="000000"/>
                  </a:solidFill>
                  <a:uFillTx/>
                </a:defRPr>
              </a:pPr>
              <a:r>
                <a:rPr lang="zh-CN" altLang="en-US" sz="1200" kern="0" dirty="0">
                  <a:latin typeface="微软雅黑"/>
                  <a:ea typeface="微软雅黑"/>
                </a:rPr>
                <a:t>	硬件要求：</a:t>
              </a:r>
              <a:r>
                <a:rPr lang="en-US" altLang="zh-CN" sz="1200" kern="0" dirty="0">
                  <a:latin typeface="微软雅黑"/>
                  <a:ea typeface="微软雅黑"/>
                </a:rPr>
                <a:t>ECS</a:t>
              </a:r>
              <a:r>
                <a:rPr lang="zh-CN" altLang="en-US" sz="1200" kern="0" dirty="0">
                  <a:latin typeface="微软雅黑"/>
                  <a:ea typeface="微软雅黑"/>
                </a:rPr>
                <a:t>弹性云服务</a:t>
              </a:r>
            </a:p>
            <a:p>
              <a:pPr algn="just" defTabSz="457130">
                <a:defRPr sz="1800">
                  <a:solidFill>
                    <a:srgbClr val="000000"/>
                  </a:solidFill>
                  <a:uFillTx/>
                </a:defRPr>
              </a:pPr>
              <a:r>
                <a:rPr lang="zh-CN" altLang="en-US" sz="1200" kern="0" dirty="0">
                  <a:latin typeface="微软雅黑"/>
                  <a:ea typeface="微软雅黑"/>
                </a:rPr>
                <a:t>	地理位置：云端</a:t>
              </a:r>
            </a:p>
            <a:p>
              <a:pPr algn="just" defTabSz="457130">
                <a:defRPr sz="1800">
                  <a:solidFill>
                    <a:srgbClr val="000000"/>
                  </a:solidFill>
                  <a:uFillTx/>
                </a:defRPr>
              </a:pPr>
              <a:r>
                <a:rPr lang="zh-CN" altLang="en-US" sz="1200" kern="0" dirty="0">
                  <a:latin typeface="微软雅黑"/>
                  <a:ea typeface="微软雅黑"/>
                </a:rPr>
                <a:t>数据库服务器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数据库系统：</a:t>
              </a:r>
              <a:r>
                <a:rPr lang="en-US" altLang="zh-CN" sz="1200" kern="0" dirty="0">
                  <a:latin typeface="微软雅黑"/>
                  <a:ea typeface="微软雅黑"/>
                </a:rPr>
                <a:t>MySQL 5.7</a:t>
              </a:r>
            </a:p>
            <a:p>
              <a:pPr algn="just" defTabSz="457130">
                <a:defRPr sz="1800">
                  <a:solidFill>
                    <a:srgbClr val="000000"/>
                  </a:solidFill>
                  <a:uFillTx/>
                </a:defRPr>
              </a:pPr>
              <a:r>
                <a:rPr lang="en-US" altLang="zh-CN" sz="1200" kern="0" dirty="0">
                  <a:latin typeface="微软雅黑"/>
                  <a:ea typeface="微软雅黑"/>
                </a:rPr>
                <a:t>	</a:t>
              </a:r>
              <a:r>
                <a:rPr lang="zh-CN" altLang="en-US" sz="1200" kern="0" dirty="0">
                  <a:latin typeface="微软雅黑"/>
                  <a:ea typeface="微软雅黑"/>
                </a:rPr>
                <a:t>地理位置：云端</a:t>
              </a:r>
            </a:p>
          </p:txBody>
        </p:sp>
      </p:grpSp>
      <p:grpSp>
        <p:nvGrpSpPr>
          <p:cNvPr id="49" name="Group 1561"/>
          <p:cNvGrpSpPr/>
          <p:nvPr/>
        </p:nvGrpSpPr>
        <p:grpSpPr>
          <a:xfrm>
            <a:off x="5076053" y="1995686"/>
            <a:ext cx="3744416" cy="604044"/>
            <a:chOff x="0" y="-6122"/>
            <a:chExt cx="1542157" cy="568567"/>
          </a:xfrm>
        </p:grpSpPr>
        <p:sp>
          <p:nvSpPr>
            <p:cNvPr id="50" name="Shape 1558"/>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1"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系统的网络环境</a:t>
              </a:r>
              <a:endParaRPr kern="0" dirty="0">
                <a:latin typeface="微软雅黑"/>
                <a:ea typeface="微软雅黑"/>
              </a:endParaRPr>
            </a:p>
          </p:txBody>
        </p:sp>
        <p:sp>
          <p:nvSpPr>
            <p:cNvPr id="52" name="Shape 1560"/>
            <p:cNvSpPr/>
            <p:nvPr/>
          </p:nvSpPr>
          <p:spPr>
            <a:xfrm>
              <a:off x="0" y="354947"/>
              <a:ext cx="1542157" cy="2074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浙江大学</a:t>
              </a:r>
              <a:r>
                <a:rPr lang="zh-CN" altLang="en-US" sz="1400" kern="0" dirty="0">
                  <a:latin typeface="微软雅黑"/>
                  <a:ea typeface="微软雅黑"/>
                </a:rPr>
                <a:t>城市学院校网环境以及外部互联网</a:t>
              </a:r>
            </a:p>
          </p:txBody>
        </p:sp>
      </p:grpSp>
      <p:grpSp>
        <p:nvGrpSpPr>
          <p:cNvPr id="53" name="Group 1561"/>
          <p:cNvGrpSpPr/>
          <p:nvPr/>
        </p:nvGrpSpPr>
        <p:grpSpPr>
          <a:xfrm>
            <a:off x="5102865" y="3075806"/>
            <a:ext cx="3744416" cy="604044"/>
            <a:chOff x="0" y="-6122"/>
            <a:chExt cx="1542157" cy="568567"/>
          </a:xfrm>
        </p:grpSpPr>
        <p:sp>
          <p:nvSpPr>
            <p:cNvPr id="54" name="Shape 1558"/>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5"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系统的工作时间</a:t>
              </a:r>
              <a:endParaRPr kern="0" dirty="0">
                <a:latin typeface="微软雅黑"/>
                <a:ea typeface="微软雅黑"/>
              </a:endParaRPr>
            </a:p>
          </p:txBody>
        </p:sp>
        <p:sp>
          <p:nvSpPr>
            <p:cNvPr id="56" name="Shape 1560"/>
            <p:cNvSpPr/>
            <p:nvPr/>
          </p:nvSpPr>
          <p:spPr>
            <a:xfrm>
              <a:off x="0" y="354947"/>
              <a:ext cx="1542157" cy="2074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1400" kern="0" dirty="0" smtClean="0">
                  <a:latin typeface="微软雅黑"/>
                  <a:ea typeface="微软雅黑"/>
                </a:rPr>
                <a:t>　每日 </a:t>
              </a:r>
              <a:r>
                <a:rPr lang="en-US" altLang="zh-CN" sz="1400" kern="0" dirty="0" smtClean="0">
                  <a:latin typeface="微软雅黑"/>
                  <a:ea typeface="微软雅黑"/>
                </a:rPr>
                <a:t>8</a:t>
              </a:r>
              <a:r>
                <a:rPr lang="zh-CN" altLang="en-US" sz="1400" kern="0" dirty="0">
                  <a:latin typeface="微软雅黑"/>
                  <a:ea typeface="微软雅黑"/>
                </a:rPr>
                <a:t>：</a:t>
              </a:r>
              <a:r>
                <a:rPr lang="en-US" altLang="zh-CN" sz="1400" kern="0" dirty="0">
                  <a:latin typeface="微软雅黑"/>
                  <a:ea typeface="微软雅黑"/>
                </a:rPr>
                <a:t>00-24</a:t>
              </a:r>
              <a:r>
                <a:rPr lang="zh-CN" altLang="en-US" sz="1400" kern="0" dirty="0">
                  <a:latin typeface="微软雅黑"/>
                  <a:ea typeface="微软雅黑"/>
                </a:rPr>
                <a:t>：</a:t>
              </a:r>
              <a:r>
                <a:rPr lang="en-US" altLang="zh-CN" sz="1400" kern="0" dirty="0">
                  <a:latin typeface="微软雅黑"/>
                  <a:ea typeface="微软雅黑"/>
                </a:rPr>
                <a:t>00</a:t>
              </a:r>
              <a:endParaRPr lang="zh-CN" altLang="en-US" sz="1400" kern="0" dirty="0">
                <a:latin typeface="微软雅黑"/>
                <a:ea typeface="微软雅黑"/>
              </a:endParaRPr>
            </a:p>
          </p:txBody>
        </p:sp>
      </p:grpSp>
    </p:spTree>
    <p:extLst>
      <p:ext uri="{BB962C8B-B14F-4D97-AF65-F5344CB8AC3E}">
        <p14:creationId xmlns:p14="http://schemas.microsoft.com/office/powerpoint/2010/main" val="39749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23"/>
                                        </p:tgtEl>
                                        <p:attrNameLst>
                                          <p:attrName>style.visibility</p:attrName>
                                        </p:attrNameLst>
                                      </p:cBhvr>
                                      <p:to>
                                        <p:strVal val="visible"/>
                                      </p:to>
                                    </p:set>
                                    <p:anim calcmode="lin" valueType="num">
                                      <p:cBhvr>
                                        <p:cTn id="12" dur="600" fill="hold"/>
                                        <p:tgtEl>
                                          <p:spTgt spid="23"/>
                                        </p:tgtEl>
                                        <p:attrNameLst>
                                          <p:attrName>ppt_x</p:attrName>
                                        </p:attrNameLst>
                                      </p:cBhvr>
                                      <p:tavLst>
                                        <p:tav tm="0">
                                          <p:val>
                                            <p:strVal val="#ppt_x"/>
                                          </p:val>
                                        </p:tav>
                                        <p:tav tm="100000">
                                          <p:val>
                                            <p:strVal val="#ppt_x"/>
                                          </p:val>
                                        </p:tav>
                                      </p:tavLst>
                                    </p:anim>
                                    <p:anim calcmode="lin" valueType="num">
                                      <p:cBhvr>
                                        <p:cTn id="13" dur="6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49"/>
                                        </p:tgtEl>
                                        <p:attrNameLst>
                                          <p:attrName>style.visibility</p:attrName>
                                        </p:attrNameLst>
                                      </p:cBhvr>
                                      <p:to>
                                        <p:strVal val="visible"/>
                                      </p:to>
                                    </p:set>
                                    <p:anim calcmode="lin" valueType="num">
                                      <p:cBhvr>
                                        <p:cTn id="17" dur="600" fill="hold"/>
                                        <p:tgtEl>
                                          <p:spTgt spid="49"/>
                                        </p:tgtEl>
                                        <p:attrNameLst>
                                          <p:attrName>ppt_x</p:attrName>
                                        </p:attrNameLst>
                                      </p:cBhvr>
                                      <p:tavLst>
                                        <p:tav tm="0">
                                          <p:val>
                                            <p:strVal val="#ppt_x"/>
                                          </p:val>
                                        </p:tav>
                                        <p:tav tm="100000">
                                          <p:val>
                                            <p:strVal val="#ppt_x"/>
                                          </p:val>
                                        </p:tav>
                                      </p:tavLst>
                                    </p:anim>
                                    <p:anim calcmode="lin" valueType="num">
                                      <p:cBhvr>
                                        <p:cTn id="18" dur="600" fill="hold"/>
                                        <p:tgtEl>
                                          <p:spTgt spid="49"/>
                                        </p:tgtEl>
                                        <p:attrNameLst>
                                          <p:attrName>ppt_y</p:attrName>
                                        </p:attrNameLst>
                                      </p:cBhvr>
                                      <p:tavLst>
                                        <p:tav tm="0">
                                          <p:val>
                                            <p:strVal val="1+#ppt_h/2"/>
                                          </p:val>
                                        </p:tav>
                                        <p:tav tm="100000">
                                          <p:val>
                                            <p:strVal val="#ppt_y"/>
                                          </p:val>
                                        </p:tav>
                                      </p:tavLst>
                                    </p:anim>
                                  </p:childTnLst>
                                </p:cTn>
                              </p:par>
                            </p:childTnLst>
                          </p:cTn>
                        </p:par>
                        <p:par>
                          <p:cTn id="19" fill="hold">
                            <p:stCondLst>
                              <p:cond delay="1950"/>
                            </p:stCondLst>
                            <p:childTnLst>
                              <p:par>
                                <p:cTn id="20" presetID="2" presetClass="entr" presetSubtype="4" fill="hold" grpId="0" nodeType="afterEffect">
                                  <p:stCondLst>
                                    <p:cond delay="0"/>
                                  </p:stCondLst>
                                  <p:iterate>
                                    <p:tmAbs val="0"/>
                                  </p:iterate>
                                  <p:childTnLst>
                                    <p:set>
                                      <p:cBhvr>
                                        <p:cTn id="21" fill="hold"/>
                                        <p:tgtEl>
                                          <p:spTgt spid="53"/>
                                        </p:tgtEl>
                                        <p:attrNameLst>
                                          <p:attrName>style.visibility</p:attrName>
                                        </p:attrNameLst>
                                      </p:cBhvr>
                                      <p:to>
                                        <p:strVal val="visible"/>
                                      </p:to>
                                    </p:set>
                                    <p:anim calcmode="lin" valueType="num">
                                      <p:cBhvr>
                                        <p:cTn id="22" dur="600" fill="hold"/>
                                        <p:tgtEl>
                                          <p:spTgt spid="53"/>
                                        </p:tgtEl>
                                        <p:attrNameLst>
                                          <p:attrName>ppt_x</p:attrName>
                                        </p:attrNameLst>
                                      </p:cBhvr>
                                      <p:tavLst>
                                        <p:tav tm="0">
                                          <p:val>
                                            <p:strVal val="#ppt_x"/>
                                          </p:val>
                                        </p:tav>
                                        <p:tav tm="100000">
                                          <p:val>
                                            <p:strVal val="#ppt_x"/>
                                          </p:val>
                                        </p:tav>
                                      </p:tavLst>
                                    </p:anim>
                                    <p:anim calcmode="lin" valueType="num">
                                      <p:cBhvr>
                                        <p:cTn id="23" dur="6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23" grpId="0" animBg="1" advAuto="0"/>
      <p:bldP spid="49" grpId="0" animBg="1" advAuto="0"/>
      <p:bldP spid="5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267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该网站不与校网中的其他系统对接。</a:t>
            </a:r>
          </a:p>
          <a:p>
            <a:pPr lvl="0"/>
            <a:r>
              <a:rPr lang="zh-CN" altLang="zh-CN" sz="1800" dirty="0"/>
              <a:t>该教学辅助网站只面向与浙江大学城市学院教师、学生及毕业生。</a:t>
            </a:r>
          </a:p>
          <a:p>
            <a:pPr lvl="0"/>
            <a:r>
              <a:rPr lang="zh-CN" altLang="zh-CN" sz="1800" dirty="0"/>
              <a:t>网站只开设软件工程系列课程。</a:t>
            </a:r>
          </a:p>
          <a:p>
            <a:pPr lvl="0"/>
            <a:r>
              <a:rPr lang="zh-CN" altLang="zh-CN" sz="1800" dirty="0"/>
              <a:t>浏览器采用</a:t>
            </a:r>
            <a:r>
              <a:rPr lang="en-US" altLang="zh-CN" sz="1800" dirty="0"/>
              <a:t>IE8</a:t>
            </a:r>
            <a:r>
              <a:rPr lang="zh-CN" altLang="zh-CN" sz="1800" dirty="0"/>
              <a:t>及其以上，兼容其它主流浏览器如</a:t>
            </a:r>
            <a:r>
              <a:rPr lang="en-US" altLang="zh-CN" sz="1800" dirty="0"/>
              <a:t>Google Chrome</a:t>
            </a:r>
            <a:r>
              <a:rPr lang="zh-CN" altLang="zh-CN" sz="1800" dirty="0"/>
              <a:t>，</a:t>
            </a:r>
            <a:r>
              <a:rPr lang="en-US" altLang="zh-CN" sz="1800" dirty="0"/>
              <a:t>Firefox</a:t>
            </a:r>
            <a:r>
              <a:rPr lang="zh-CN" altLang="zh-CN" sz="1800" dirty="0"/>
              <a:t>等。</a:t>
            </a:r>
          </a:p>
          <a:p>
            <a:pPr lvl="0"/>
            <a:r>
              <a:rPr lang="zh-CN" altLang="zh-CN" sz="1800" dirty="0"/>
              <a:t>安卓</a:t>
            </a:r>
            <a:r>
              <a:rPr lang="en-US" altLang="zh-CN" sz="1800" dirty="0"/>
              <a:t>5.0</a:t>
            </a:r>
            <a:r>
              <a:rPr lang="zh-CN" altLang="zh-CN" sz="1800" dirty="0"/>
              <a:t>及以上版本，</a:t>
            </a:r>
            <a:r>
              <a:rPr lang="en-US" altLang="zh-CN" sz="1800" dirty="0" err="1"/>
              <a:t>iOS</a:t>
            </a:r>
            <a:r>
              <a:rPr lang="en-US" altLang="zh-CN" sz="1800" dirty="0"/>
              <a:t> 11</a:t>
            </a:r>
            <a:r>
              <a:rPr lang="zh-CN" altLang="zh-CN" sz="1800" dirty="0"/>
              <a:t>及以上版本</a:t>
            </a:r>
          </a:p>
          <a:p>
            <a:pPr lvl="0"/>
            <a:r>
              <a:rPr lang="zh-CN" altLang="zh-CN" sz="1800" dirty="0"/>
              <a:t>网站界面应该简洁</a:t>
            </a:r>
            <a:r>
              <a:rPr lang="en-US" altLang="zh-CN" sz="1800" dirty="0"/>
              <a:t>,</a:t>
            </a:r>
            <a:r>
              <a:rPr lang="zh-CN" altLang="zh-CN" sz="1800" dirty="0"/>
              <a:t>颜色应给人以计算机系列网站的印象。</a:t>
            </a:r>
          </a:p>
          <a:p>
            <a:pPr lvl="0"/>
            <a:r>
              <a:rPr lang="zh-CN" altLang="zh-CN" sz="1800" dirty="0"/>
              <a:t>开发时期无本地服务器。</a:t>
            </a:r>
          </a:p>
          <a:p>
            <a:pPr lvl="0"/>
            <a:r>
              <a:rPr lang="zh-CN" altLang="zh-CN" sz="1800" dirty="0"/>
              <a:t>该项项目的需求开发与网站设计由</a:t>
            </a:r>
            <a:r>
              <a:rPr lang="en-US" altLang="zh-CN" sz="1800" dirty="0"/>
              <a:t>5</a:t>
            </a:r>
            <a:r>
              <a:rPr lang="zh-CN" altLang="zh-CN" sz="1800" dirty="0"/>
              <a:t>人在</a:t>
            </a:r>
            <a:r>
              <a:rPr lang="en-US" altLang="zh-CN" sz="1800" dirty="0"/>
              <a:t>2019</a:t>
            </a:r>
            <a:r>
              <a:rPr lang="zh-CN" altLang="zh-CN" sz="1800" dirty="0"/>
              <a:t>年</a:t>
            </a:r>
            <a:r>
              <a:rPr lang="en-US" altLang="zh-CN" sz="1800" dirty="0"/>
              <a:t>1</a:t>
            </a:r>
            <a:r>
              <a:rPr lang="zh-CN" altLang="zh-CN" sz="1800" dirty="0"/>
              <a:t>月</a:t>
            </a:r>
            <a:r>
              <a:rPr lang="en-US" altLang="zh-CN" sz="1800" dirty="0"/>
              <a:t>16</a:t>
            </a:r>
            <a:r>
              <a:rPr lang="zh-CN" altLang="zh-CN" sz="1800" dirty="0"/>
              <a:t>日前完成。</a:t>
            </a:r>
          </a:p>
        </p:txBody>
      </p:sp>
      <p:sp>
        <p:nvSpPr>
          <p:cNvPr id="3" name="TextBox 7"/>
          <p:cNvSpPr>
            <a:spLocks noChangeArrowheads="1"/>
          </p:cNvSpPr>
          <p:nvPr/>
        </p:nvSpPr>
        <p:spPr bwMode="auto">
          <a:xfrm>
            <a:off x="6" y="365126"/>
            <a:ext cx="32758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327585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设计以及实现约束</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9710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客户代表，用户代表能够积极地与</a:t>
            </a:r>
            <a:r>
              <a:rPr lang="en-US" altLang="zh-CN" sz="1800" dirty="0"/>
              <a:t>G13</a:t>
            </a:r>
            <a:r>
              <a:rPr lang="zh-CN" altLang="zh-CN" sz="1800" dirty="0"/>
              <a:t>开发小组配合，为了项目的开发和实施，在必要时对现有的业务流程进行合理的调整。</a:t>
            </a:r>
          </a:p>
          <a:p>
            <a:pPr lvl="0"/>
            <a:r>
              <a:rPr lang="zh-CN" altLang="zh-CN" sz="1800" dirty="0"/>
              <a:t>客户代表为</a:t>
            </a:r>
            <a:r>
              <a:rPr lang="en-US" altLang="zh-CN" sz="1800" dirty="0"/>
              <a:t>G13</a:t>
            </a:r>
            <a:r>
              <a:rPr lang="zh-CN" altLang="zh-CN" sz="1800" dirty="0"/>
              <a:t>开发小组提供完整的功能和性能需求资料，以便</a:t>
            </a:r>
            <a:r>
              <a:rPr lang="en-US" altLang="zh-CN" sz="1800" dirty="0"/>
              <a:t>G13</a:t>
            </a:r>
            <a:r>
              <a:rPr lang="zh-CN" altLang="zh-CN" sz="1800" dirty="0"/>
              <a:t>开发小组对其进行分析。</a:t>
            </a:r>
          </a:p>
          <a:p>
            <a:pPr lvl="0"/>
            <a:r>
              <a:rPr lang="en-US" altLang="zh-CN" sz="1800" dirty="0"/>
              <a:t>G13</a:t>
            </a:r>
            <a:r>
              <a:rPr lang="zh-CN" altLang="zh-CN" sz="1800" dirty="0"/>
              <a:t>开发小组能够掌握适用于该项目的需求获取技术与项目管理技术。</a:t>
            </a:r>
          </a:p>
          <a:p>
            <a:r>
              <a:rPr lang="en-US" altLang="zh-CN" sz="1800" dirty="0"/>
              <a:t>G13</a:t>
            </a:r>
            <a:r>
              <a:rPr lang="zh-CN" altLang="zh-CN" sz="1800" dirty="0"/>
              <a:t>开发小组，客户代表，用户代表能组成相对稳定的项目团队，不稳定的团队将会影响项目的进度和质量</a:t>
            </a: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3397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339746"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假设</a:t>
            </a:r>
            <a:r>
              <a:rPr lang="zh-CN" altLang="en-US" sz="2800" b="1" kern="0" dirty="0">
                <a:solidFill>
                  <a:srgbClr val="FFFFFF"/>
                </a:solidFill>
                <a:ea typeface="微软雅黑"/>
              </a:rPr>
              <a:t>与依赖</a:t>
            </a:r>
          </a:p>
        </p:txBody>
      </p:sp>
    </p:spTree>
    <p:extLst>
      <p:ext uri="{BB962C8B-B14F-4D97-AF65-F5344CB8AC3E}">
        <p14:creationId xmlns:p14="http://schemas.microsoft.com/office/powerpoint/2010/main" val="409568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3</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具体需求</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2677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26773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用户优先级</a:t>
            </a:r>
            <a:endParaRPr lang="zh-CN" altLang="en-US" sz="2800" b="1" kern="0" dirty="0">
              <a:solidFill>
                <a:srgbClr val="FFFFFF"/>
              </a:solidFill>
              <a:ea typeface="微软雅黑"/>
            </a:endParaRPr>
          </a:p>
        </p:txBody>
      </p:sp>
      <p:grpSp>
        <p:nvGrpSpPr>
          <p:cNvPr id="5" name="组合 4"/>
          <p:cNvGrpSpPr/>
          <p:nvPr/>
        </p:nvGrpSpPr>
        <p:grpSpPr>
          <a:xfrm>
            <a:off x="2700338" y="1733835"/>
            <a:ext cx="3338514" cy="2209515"/>
            <a:chOff x="2700338" y="1733835"/>
            <a:chExt cx="3338514" cy="2209515"/>
          </a:xfrm>
        </p:grpSpPr>
        <p:sp>
          <p:nvSpPr>
            <p:cNvPr id="6" name="六边形 2"/>
            <p:cNvSpPr>
              <a:spLocks noChangeArrowheads="1"/>
            </p:cNvSpPr>
            <p:nvPr/>
          </p:nvSpPr>
          <p:spPr bwMode="auto">
            <a:xfrm>
              <a:off x="3735491" y="1733835"/>
              <a:ext cx="1258887" cy="1085850"/>
            </a:xfrm>
            <a:prstGeom prst="hexagon">
              <a:avLst>
                <a:gd name="adj" fmla="val 24991"/>
                <a:gd name="vf" fmla="val 115470"/>
              </a:avLst>
            </a:prstGeom>
            <a:solidFill>
              <a:srgbClr val="A5C06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7" name="六边形 3"/>
            <p:cNvSpPr>
              <a:spLocks noChangeArrowheads="1"/>
            </p:cNvSpPr>
            <p:nvPr/>
          </p:nvSpPr>
          <p:spPr bwMode="auto">
            <a:xfrm>
              <a:off x="2700338" y="2276475"/>
              <a:ext cx="1258887" cy="1085850"/>
            </a:xfrm>
            <a:prstGeom prst="hexagon">
              <a:avLst>
                <a:gd name="adj" fmla="val 24991"/>
                <a:gd name="vf" fmla="val 115470"/>
              </a:avLst>
            </a:prstGeom>
            <a:solidFill>
              <a:srgbClr val="03AE9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8" name="六边形 4"/>
            <p:cNvSpPr>
              <a:spLocks noChangeArrowheads="1"/>
            </p:cNvSpPr>
            <p:nvPr/>
          </p:nvSpPr>
          <p:spPr bwMode="auto">
            <a:xfrm>
              <a:off x="3738563" y="2857500"/>
              <a:ext cx="1258887" cy="1085850"/>
            </a:xfrm>
            <a:prstGeom prst="hexagon">
              <a:avLst>
                <a:gd name="adj" fmla="val 24991"/>
                <a:gd name="vf" fmla="val 115470"/>
              </a:avLst>
            </a:prstGeom>
            <a:solidFill>
              <a:srgbClr val="F7AC12"/>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9" name="六边形 5"/>
            <p:cNvSpPr>
              <a:spLocks noChangeArrowheads="1"/>
            </p:cNvSpPr>
            <p:nvPr/>
          </p:nvSpPr>
          <p:spPr bwMode="auto">
            <a:xfrm>
              <a:off x="4779965" y="2276475"/>
              <a:ext cx="1258887" cy="1085850"/>
            </a:xfrm>
            <a:prstGeom prst="hexagon">
              <a:avLst>
                <a:gd name="adj" fmla="val 24991"/>
                <a:gd name="vf" fmla="val 115470"/>
              </a:avLst>
            </a:prstGeom>
            <a:solidFill>
              <a:srgbClr val="3194C6"/>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10" name="矩形 6"/>
            <p:cNvSpPr>
              <a:spLocks noChangeArrowheads="1"/>
            </p:cNvSpPr>
            <p:nvPr/>
          </p:nvSpPr>
          <p:spPr bwMode="auto">
            <a:xfrm>
              <a:off x="4012793" y="2015156"/>
              <a:ext cx="710427"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1.5</a:t>
              </a:r>
              <a:endParaRPr lang="zh-CN" altLang="en-US" b="1" kern="0" dirty="0">
                <a:solidFill>
                  <a:srgbClr val="FFFFFF"/>
                </a:solidFill>
                <a:ea typeface="微软雅黑"/>
                <a:sym typeface="宋体" pitchFamily="2" charset="-122"/>
              </a:endParaRPr>
            </a:p>
          </p:txBody>
        </p:sp>
        <p:sp>
          <p:nvSpPr>
            <p:cNvPr id="11" name="矩形 7"/>
            <p:cNvSpPr>
              <a:spLocks noChangeArrowheads="1"/>
            </p:cNvSpPr>
            <p:nvPr/>
          </p:nvSpPr>
          <p:spPr bwMode="auto">
            <a:xfrm>
              <a:off x="4044850" y="3181350"/>
              <a:ext cx="64630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1800" b="1" kern="0" dirty="0">
                  <a:solidFill>
                    <a:srgbClr val="FFFFFF"/>
                  </a:solidFill>
                  <a:ea typeface="微软雅黑"/>
                  <a:sym typeface="宋体" pitchFamily="2" charset="-122"/>
                </a:rPr>
                <a:t>权重</a:t>
              </a:r>
            </a:p>
          </p:txBody>
        </p:sp>
        <p:sp>
          <p:nvSpPr>
            <p:cNvPr id="12" name="矩形 8"/>
            <p:cNvSpPr>
              <a:spLocks noChangeArrowheads="1"/>
            </p:cNvSpPr>
            <p:nvPr/>
          </p:nvSpPr>
          <p:spPr bwMode="auto">
            <a:xfrm>
              <a:off x="2987271"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1.0</a:t>
              </a:r>
              <a:endParaRPr lang="zh-CN" altLang="en-US" b="1" kern="0" dirty="0">
                <a:solidFill>
                  <a:srgbClr val="FFFFFF"/>
                </a:solidFill>
                <a:ea typeface="微软雅黑"/>
                <a:sym typeface="宋体" pitchFamily="2" charset="-122"/>
              </a:endParaRPr>
            </a:p>
          </p:txBody>
        </p:sp>
        <p:sp>
          <p:nvSpPr>
            <p:cNvPr id="13" name="矩形 9"/>
            <p:cNvSpPr>
              <a:spLocks noChangeArrowheads="1"/>
            </p:cNvSpPr>
            <p:nvPr/>
          </p:nvSpPr>
          <p:spPr bwMode="auto">
            <a:xfrm>
              <a:off x="5066897"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0.5</a:t>
              </a:r>
              <a:endParaRPr lang="zh-CN" altLang="en-US" b="1" kern="0" dirty="0">
                <a:solidFill>
                  <a:srgbClr val="FFFFFF"/>
                </a:solidFill>
                <a:ea typeface="微软雅黑"/>
                <a:sym typeface="宋体" pitchFamily="2" charset="-122"/>
              </a:endParaRPr>
            </a:p>
          </p:txBody>
        </p:sp>
      </p:grpSp>
      <p:sp>
        <p:nvSpPr>
          <p:cNvPr id="14" name="圆角矩形 13"/>
          <p:cNvSpPr/>
          <p:nvPr/>
        </p:nvSpPr>
        <p:spPr>
          <a:xfrm>
            <a:off x="107504" y="2599919"/>
            <a:ext cx="2376264" cy="512148"/>
          </a:xfrm>
          <a:prstGeom prst="roundRect">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学生、教师、管理员</a:t>
            </a:r>
            <a:endParaRPr lang="zh-CN" altLang="en-US" dirty="0"/>
          </a:p>
        </p:txBody>
      </p:sp>
      <p:sp>
        <p:nvSpPr>
          <p:cNvPr id="15" name="圆角矩形 14"/>
          <p:cNvSpPr/>
          <p:nvPr/>
        </p:nvSpPr>
        <p:spPr>
          <a:xfrm>
            <a:off x="6228184" y="2601426"/>
            <a:ext cx="2376264" cy="512148"/>
          </a:xfrm>
          <a:prstGeom prst="roundRect">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游客</a:t>
            </a:r>
            <a:endParaRPr lang="zh-CN" altLang="en-US" dirty="0"/>
          </a:p>
        </p:txBody>
      </p:sp>
      <p:sp>
        <p:nvSpPr>
          <p:cNvPr id="16" name="圆角矩形 15"/>
          <p:cNvSpPr/>
          <p:nvPr/>
        </p:nvSpPr>
        <p:spPr>
          <a:xfrm>
            <a:off x="3179874" y="1059582"/>
            <a:ext cx="2376264" cy="512148"/>
          </a:xfrm>
          <a:prstGeom prst="roundRect">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项目发起者（客户）</a:t>
            </a:r>
            <a:endParaRPr lang="zh-CN" altLang="en-US" dirty="0"/>
          </a:p>
        </p:txBody>
      </p:sp>
    </p:spTree>
    <p:extLst>
      <p:ext uri="{BB962C8B-B14F-4D97-AF65-F5344CB8AC3E}">
        <p14:creationId xmlns:p14="http://schemas.microsoft.com/office/powerpoint/2010/main" val="8519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19476"/>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12339"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5"/>
            <a:ext cx="2038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需求优先级</a:t>
            </a:r>
            <a:endParaRPr lang="zh-CN" altLang="en-US" sz="2800" b="1" kern="0" dirty="0">
              <a:solidFill>
                <a:srgbClr val="FFFFFF"/>
              </a:solidFill>
              <a:ea typeface="微软雅黑"/>
            </a:endParaRPr>
          </a:p>
        </p:txBody>
      </p:sp>
      <p:sp>
        <p:nvSpPr>
          <p:cNvPr id="33" name="TextBox 32"/>
          <p:cNvSpPr txBox="1"/>
          <p:nvPr/>
        </p:nvSpPr>
        <p:spPr>
          <a:xfrm>
            <a:off x="2299589" y="4750370"/>
            <a:ext cx="4544834" cy="369332"/>
          </a:xfrm>
          <a:prstGeom prst="rect">
            <a:avLst/>
          </a:prstGeom>
          <a:noFill/>
        </p:spPr>
        <p:txBody>
          <a:bodyPr wrap="none" rtlCol="0">
            <a:spAutoFit/>
          </a:bodyPr>
          <a:lstStyle/>
          <a:p>
            <a:r>
              <a:rPr lang="zh-CN" altLang="en-US" dirty="0" smtClean="0">
                <a:solidFill>
                  <a:schemeClr val="bg1"/>
                </a:solidFill>
                <a:latin typeface="黑体" pitchFamily="49" charset="-122"/>
                <a:ea typeface="黑体" pitchFamily="49" charset="-122"/>
              </a:rPr>
              <a:t>优先级</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价值占比</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（成本*风险）*</a:t>
            </a:r>
            <a:r>
              <a:rPr lang="zh-CN" altLang="en-US" dirty="0">
                <a:solidFill>
                  <a:schemeClr val="bg1"/>
                </a:solidFill>
                <a:latin typeface="黑体" pitchFamily="49" charset="-122"/>
                <a:ea typeface="黑体" pitchFamily="49" charset="-122"/>
              </a:rPr>
              <a:t>用户权值</a:t>
            </a:r>
          </a:p>
        </p:txBody>
      </p:sp>
      <p:graphicFrame>
        <p:nvGraphicFramePr>
          <p:cNvPr id="6" name="表格 5"/>
          <p:cNvGraphicFramePr>
            <a:graphicFrameLocks noGrp="1"/>
          </p:cNvGraphicFramePr>
          <p:nvPr>
            <p:extLst>
              <p:ext uri="{D42A27DB-BD31-4B8C-83A1-F6EECF244321}">
                <p14:modId xmlns:p14="http://schemas.microsoft.com/office/powerpoint/2010/main" val="272066448"/>
              </p:ext>
            </p:extLst>
          </p:nvPr>
        </p:nvGraphicFramePr>
        <p:xfrm>
          <a:off x="107501" y="987570"/>
          <a:ext cx="8928995" cy="3731634"/>
        </p:xfrm>
        <a:graphic>
          <a:graphicData uri="http://schemas.openxmlformats.org/drawingml/2006/table">
            <a:tbl>
              <a:tblPr>
                <a:tableStyleId>{5C22544A-7EE6-4342-B048-85BDC9FD1C3A}</a:tableStyleId>
              </a:tblPr>
              <a:tblGrid>
                <a:gridCol w="2316647"/>
                <a:gridCol w="558790"/>
                <a:gridCol w="558790"/>
                <a:gridCol w="558790"/>
                <a:gridCol w="814902"/>
                <a:gridCol w="558790"/>
                <a:gridCol w="814902"/>
                <a:gridCol w="558790"/>
                <a:gridCol w="814902"/>
                <a:gridCol w="558790"/>
                <a:gridCol w="814902"/>
              </a:tblGrid>
              <a:tr h="282493">
                <a:tc>
                  <a:txBody>
                    <a:bodyPr/>
                    <a:lstStyle/>
                    <a:p>
                      <a:pPr algn="l" fontAlgn="ctr"/>
                      <a:r>
                        <a:rPr lang="zh-CN" altLang="en-US" sz="1100" u="none" strike="noStrike" dirty="0">
                          <a:effectLst/>
                        </a:rPr>
                        <a:t>相对权重</a:t>
                      </a:r>
                      <a:endParaRPr lang="zh-CN" altLang="en-US"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0.5</a:t>
                      </a:r>
                      <a:endParaRPr lang="en-US" altLang="zh-CN"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c>
                  <a:txBody>
                    <a:bodyPr/>
                    <a:lstStyle/>
                    <a:p>
                      <a:pPr algn="l" fontAlgn="ctr"/>
                      <a:endParaRPr lang="zh-CN" altLang="en-US"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dirty="0">
                          <a:effectLst/>
                        </a:rPr>
                        <a:t>特性</a:t>
                      </a:r>
                      <a:endParaRPr lang="zh-CN" altLang="en-US" sz="1100" b="0" i="0" u="none" strike="noStrike" dirty="0">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相对收益</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相对损失</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总价值</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价值占比</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相对成本</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成本</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相对风险</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风险</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用户权值</a:t>
                      </a:r>
                      <a:endParaRPr lang="zh-CN" altLang="en-US" sz="1100" b="0" i="0" u="none" strike="noStrike">
                        <a:solidFill>
                          <a:srgbClr val="000000"/>
                        </a:solidFill>
                        <a:effectLst/>
                        <a:latin typeface="宋体"/>
                      </a:endParaRPr>
                    </a:p>
                  </a:txBody>
                  <a:tcPr marL="6438" marR="6438" marT="6438" marB="0" anchor="ctr"/>
                </a:tc>
                <a:tc>
                  <a:txBody>
                    <a:bodyPr/>
                    <a:lstStyle/>
                    <a:p>
                      <a:pPr algn="l" fontAlgn="ctr"/>
                      <a:r>
                        <a:rPr lang="zh-CN" altLang="en-US" sz="1100" u="none" strike="noStrike">
                          <a:effectLst/>
                        </a:rPr>
                        <a:t>优先级</a:t>
                      </a:r>
                      <a:endParaRPr lang="zh-CN" altLang="en-US"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dirty="0">
                          <a:effectLst/>
                        </a:rPr>
                        <a:t>注册</a:t>
                      </a:r>
                      <a:endParaRPr lang="zh-CN" altLang="en-US"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0.00729927</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0.00204499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1.430361743</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dirty="0">
                          <a:effectLst/>
                        </a:rPr>
                        <a:t>教师登录</a:t>
                      </a:r>
                      <a:endParaRPr lang="zh-CN" altLang="en-US"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20</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0.006082725</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0.00204499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1.191968119</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dirty="0">
                          <a:effectLst/>
                        </a:rPr>
                        <a:t>学生找回密码</a:t>
                      </a:r>
                      <a:endParaRPr lang="zh-CN" altLang="en-US"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0.007907543</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1.106246528</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学生删除帖子（博客区）</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9</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6</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0.00729927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1.021150641</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访问下载</a:t>
                      </a:r>
                      <a:r>
                        <a:rPr lang="en-US" altLang="zh-CN" sz="1100" u="none" strike="noStrike">
                          <a:effectLst/>
                        </a:rPr>
                        <a:t>app</a:t>
                      </a:r>
                      <a:r>
                        <a:rPr lang="zh-CN" altLang="en-US" sz="1100" u="none" strike="noStrike">
                          <a:effectLst/>
                        </a:rPr>
                        <a:t>二维码</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5</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16</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0.00486618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0.00204499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0.953574495</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学生退出答疑</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0.008211679</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0.004587156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0.946358256</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学生局部搜索（博客区）</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0.008211679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3</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0.004587156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0.946358256</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教师点赞</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0.006690998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0.936054754</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学生回复私信</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0.006386861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2</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1</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0.893506811</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学生关注课程</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27</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0.008211679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0.003058104</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3</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0.006134969</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1</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0.893246313</a:t>
                      </a:r>
                      <a:endParaRPr lang="en-US" altLang="zh-CN" sz="1100" b="0" i="0" u="none" strike="noStrike">
                        <a:solidFill>
                          <a:srgbClr val="000000"/>
                        </a:solidFill>
                        <a:effectLst/>
                        <a:latin typeface="宋体"/>
                      </a:endParaRPr>
                    </a:p>
                  </a:txBody>
                  <a:tcPr marL="6438" marR="6438" marT="6438" marB="0" anchor="ctr"/>
                </a:tc>
              </a:tr>
              <a:tr h="282493">
                <a:tc>
                  <a:txBody>
                    <a:bodyPr/>
                    <a:lstStyle/>
                    <a:p>
                      <a:pPr algn="l" fontAlgn="ctr"/>
                      <a:r>
                        <a:rPr lang="zh-CN" altLang="en-US" sz="1100" u="none" strike="noStrike">
                          <a:effectLst/>
                        </a:rPr>
                        <a:t>学生发表帖子（课程区）</a:t>
                      </a:r>
                      <a:endParaRPr lang="zh-CN" altLang="en-US"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9</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25</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0.007603406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3</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0.004587156</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a:effectLst/>
                        </a:rPr>
                        <a:t>0.00408998</a:t>
                      </a:r>
                      <a:endParaRPr lang="en-US" altLang="zh-CN" sz="1100" b="0" i="0" u="none" strike="noStrike">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1</a:t>
                      </a:r>
                      <a:endParaRPr lang="en-US" altLang="zh-CN" sz="1100" b="0" i="0" u="none" strike="noStrike" dirty="0">
                        <a:solidFill>
                          <a:srgbClr val="000000"/>
                        </a:solidFill>
                        <a:effectLst/>
                        <a:latin typeface="宋体"/>
                      </a:endParaRPr>
                    </a:p>
                  </a:txBody>
                  <a:tcPr marL="6438" marR="6438" marT="6438" marB="0" anchor="ctr"/>
                </a:tc>
                <a:tc>
                  <a:txBody>
                    <a:bodyPr/>
                    <a:lstStyle/>
                    <a:p>
                      <a:pPr algn="r" fontAlgn="ctr"/>
                      <a:r>
                        <a:rPr lang="en-US" altLang="zh-CN" sz="1100" u="none" strike="noStrike" dirty="0">
                          <a:effectLst/>
                        </a:rPr>
                        <a:t>0.876257645</a:t>
                      </a:r>
                      <a:endParaRPr lang="en-US" altLang="zh-CN" sz="1100" b="0" i="0" u="none" strike="noStrike" dirty="0">
                        <a:solidFill>
                          <a:srgbClr val="000000"/>
                        </a:solidFill>
                        <a:effectLst/>
                        <a:latin typeface="宋体"/>
                      </a:endParaRPr>
                    </a:p>
                  </a:txBody>
                  <a:tcPr marL="6438" marR="6438" marT="6438" marB="0" anchor="ctr"/>
                </a:tc>
              </a:tr>
            </a:tbl>
          </a:graphicData>
        </a:graphic>
      </p:graphicFrame>
    </p:spTree>
    <p:extLst>
      <p:ext uri="{BB962C8B-B14F-4D97-AF65-F5344CB8AC3E}">
        <p14:creationId xmlns:p14="http://schemas.microsoft.com/office/powerpoint/2010/main" val="662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功能性需求</a:t>
            </a:r>
            <a:endParaRPr lang="zh-CN" altLang="en-US" sz="2800" b="1" kern="0" dirty="0">
              <a:solidFill>
                <a:srgbClr val="FFFFFF"/>
              </a:solidFill>
              <a:ea typeface="微软雅黑"/>
            </a:endParaRPr>
          </a:p>
        </p:txBody>
      </p:sp>
      <p:grpSp>
        <p:nvGrpSpPr>
          <p:cNvPr id="4" name="组合 3"/>
          <p:cNvGrpSpPr/>
          <p:nvPr/>
        </p:nvGrpSpPr>
        <p:grpSpPr>
          <a:xfrm>
            <a:off x="1195506" y="1391581"/>
            <a:ext cx="6832878" cy="2270468"/>
            <a:chOff x="1195506" y="1391581"/>
            <a:chExt cx="6832878" cy="2270468"/>
          </a:xfrm>
        </p:grpSpPr>
        <p:grpSp>
          <p:nvGrpSpPr>
            <p:cNvPr id="22" name="Group 3440"/>
            <p:cNvGrpSpPr/>
            <p:nvPr/>
          </p:nvGrpSpPr>
          <p:grpSpPr>
            <a:xfrm>
              <a:off x="3858582" y="1391581"/>
              <a:ext cx="1273612" cy="346103"/>
              <a:chOff x="0" y="0"/>
              <a:chExt cx="1273610" cy="346102"/>
            </a:xfrm>
          </p:grpSpPr>
          <p:sp>
            <p:nvSpPr>
              <p:cNvPr id="23" name="Shape 3438"/>
              <p:cNvSpPr/>
              <p:nvPr/>
            </p:nvSpPr>
            <p:spPr>
              <a:xfrm>
                <a:off x="1" y="0"/>
                <a:ext cx="1273609" cy="321266"/>
              </a:xfrm>
              <a:prstGeom prst="roundRect">
                <a:avLst>
                  <a:gd name="adj" fmla="val 11510"/>
                </a:avLst>
              </a:prstGeom>
              <a:solidFill>
                <a:schemeClr val="accent6">
                  <a:lumMod val="75000"/>
                </a:schemeClr>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4" name="Shape 3439"/>
              <p:cNvSpPr/>
              <p:nvPr/>
            </p:nvSpPr>
            <p:spPr>
              <a:xfrm>
                <a:off x="0" y="38328"/>
                <a:ext cx="1273610"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功能性需求</a:t>
                </a:r>
                <a:endParaRPr lang="zh-CN" altLang="en-US" sz="1400" kern="0" dirty="0">
                  <a:latin typeface="微软雅黑"/>
                  <a:ea typeface="微软雅黑"/>
                </a:endParaRPr>
              </a:p>
            </p:txBody>
          </p:sp>
        </p:grpSp>
        <p:grpSp>
          <p:nvGrpSpPr>
            <p:cNvPr id="25" name="Group 3454"/>
            <p:cNvGrpSpPr/>
            <p:nvPr/>
          </p:nvGrpSpPr>
          <p:grpSpPr>
            <a:xfrm>
              <a:off x="1718638" y="1768761"/>
              <a:ext cx="5611337" cy="851182"/>
              <a:chOff x="0" y="12599"/>
              <a:chExt cx="5611335" cy="851180"/>
            </a:xfrm>
          </p:grpSpPr>
          <p:sp>
            <p:nvSpPr>
              <p:cNvPr id="26" name="Shape 3441"/>
              <p:cNvSpPr/>
              <p:nvPr/>
            </p:nvSpPr>
            <p:spPr>
              <a:xfrm>
                <a:off x="0" y="542513"/>
                <a:ext cx="935668" cy="321266"/>
              </a:xfrm>
              <a:prstGeom prst="roundRect">
                <a:avLst>
                  <a:gd name="adj" fmla="val 11510"/>
                </a:avLst>
              </a:prstGeom>
              <a:solidFill>
                <a:srgbClr val="A5C06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7" name="Shape 3442"/>
              <p:cNvSpPr/>
              <p:nvPr/>
            </p:nvSpPr>
            <p:spPr>
              <a:xfrm>
                <a:off x="2142428" y="542513"/>
                <a:ext cx="1268649" cy="321266"/>
              </a:xfrm>
              <a:prstGeom prst="roundRect">
                <a:avLst>
                  <a:gd name="adj" fmla="val 11510"/>
                </a:avLst>
              </a:prstGeom>
              <a:solidFill>
                <a:srgbClr val="03AE9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8" name="Shape 3443"/>
              <p:cNvSpPr/>
              <p:nvPr/>
            </p:nvSpPr>
            <p:spPr>
              <a:xfrm>
                <a:off x="4675666" y="542513"/>
                <a:ext cx="935669" cy="321266"/>
              </a:xfrm>
              <a:prstGeom prst="roundRect">
                <a:avLst>
                  <a:gd name="adj" fmla="val 11510"/>
                </a:avLst>
              </a:prstGeom>
              <a:solidFill>
                <a:srgbClr val="3194C6"/>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9" name="Shape 3444"/>
              <p:cNvSpPr/>
              <p:nvPr/>
            </p:nvSpPr>
            <p:spPr>
              <a:xfrm>
                <a:off x="2776753" y="12599"/>
                <a:ext cx="1" cy="483929"/>
              </a:xfrm>
              <a:prstGeom prst="line">
                <a:avLst/>
              </a:prstGeom>
              <a:noFill/>
              <a:ln w="9525" cap="flat">
                <a:solidFill>
                  <a:schemeClr val="bg1"/>
                </a:solidFill>
                <a:prstDash val="sysDash"/>
                <a:round/>
                <a:headEnd type="oval" w="med" len="me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0" name="Shape 3445"/>
              <p:cNvSpPr/>
              <p:nvPr/>
            </p:nvSpPr>
            <p:spPr>
              <a:xfrm>
                <a:off x="5151502"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1" name="Shape 3446"/>
              <p:cNvSpPr/>
              <p:nvPr/>
            </p:nvSpPr>
            <p:spPr>
              <a:xfrm flipH="1">
                <a:off x="477750"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2" name="Shape 3447"/>
              <p:cNvSpPr/>
              <p:nvPr/>
            </p:nvSpPr>
            <p:spPr>
              <a:xfrm flipH="1" flipV="1">
                <a:off x="477751" y="248877"/>
                <a:ext cx="467375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6" name="Shape 3451"/>
              <p:cNvSpPr/>
              <p:nvPr/>
            </p:nvSpPr>
            <p:spPr>
              <a:xfrm>
                <a:off x="2135809" y="556005"/>
                <a:ext cx="1273611"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a:t>
                </a:r>
                <a:endParaRPr lang="zh-CN" altLang="en-US" sz="1400" kern="0" dirty="0">
                  <a:latin typeface="微软雅黑"/>
                  <a:ea typeface="微软雅黑"/>
                </a:endParaRPr>
              </a:p>
            </p:txBody>
          </p:sp>
          <p:sp>
            <p:nvSpPr>
              <p:cNvPr id="37" name="Shape 3452"/>
              <p:cNvSpPr/>
              <p:nvPr/>
            </p:nvSpPr>
            <p:spPr>
              <a:xfrm>
                <a:off x="14044" y="550282"/>
                <a:ext cx="935668"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学生</a:t>
                </a:r>
              </a:p>
            </p:txBody>
          </p:sp>
          <p:sp>
            <p:nvSpPr>
              <p:cNvPr id="38" name="Shape 3453"/>
              <p:cNvSpPr/>
              <p:nvPr/>
            </p:nvSpPr>
            <p:spPr>
              <a:xfrm>
                <a:off x="4675666" y="542513"/>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a:t>
                </a:r>
                <a:endParaRPr lang="zh-CN" altLang="en-US" sz="1400" kern="0" dirty="0">
                  <a:latin typeface="微软雅黑"/>
                  <a:ea typeface="微软雅黑"/>
                </a:endParaRPr>
              </a:p>
            </p:txBody>
          </p:sp>
        </p:grpSp>
        <p:grpSp>
          <p:nvGrpSpPr>
            <p:cNvPr id="39" name="Group 3465"/>
            <p:cNvGrpSpPr/>
            <p:nvPr/>
          </p:nvGrpSpPr>
          <p:grpSpPr>
            <a:xfrm>
              <a:off x="1195506" y="2619944"/>
              <a:ext cx="2001755" cy="1042104"/>
              <a:chOff x="0" y="270342"/>
              <a:chExt cx="2001753" cy="772116"/>
            </a:xfrm>
          </p:grpSpPr>
          <p:grpSp>
            <p:nvGrpSpPr>
              <p:cNvPr id="40" name="Group 3457"/>
              <p:cNvGrpSpPr/>
              <p:nvPr/>
            </p:nvGrpSpPr>
            <p:grpSpPr>
              <a:xfrm>
                <a:off x="0" y="721192"/>
                <a:ext cx="1989769" cy="321266"/>
                <a:chOff x="0" y="0"/>
                <a:chExt cx="1989768" cy="321265"/>
              </a:xfrm>
            </p:grpSpPr>
            <p:sp>
              <p:nvSpPr>
                <p:cNvPr id="48" name="Shape 3455"/>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49" name="Shape 3456"/>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42" name="Shape 3459"/>
              <p:cNvSpPr/>
              <p:nvPr/>
            </p:nvSpPr>
            <p:spPr>
              <a:xfrm flipH="1">
                <a:off x="4925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3" name="Shape 3460"/>
              <p:cNvSpPr/>
              <p:nvPr/>
            </p:nvSpPr>
            <p:spPr>
              <a:xfrm>
                <a:off x="15339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4" name="Shape 3461"/>
              <p:cNvSpPr/>
              <p:nvPr/>
            </p:nvSpPr>
            <p:spPr>
              <a:xfrm flipH="1" flipV="1">
                <a:off x="49251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5" name="Shape 3462"/>
              <p:cNvSpPr/>
              <p:nvPr/>
            </p:nvSpPr>
            <p:spPr>
              <a:xfrm flipV="1">
                <a:off x="1009085"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6" name="Shape 3463"/>
              <p:cNvSpPr/>
              <p:nvPr/>
            </p:nvSpPr>
            <p:spPr>
              <a:xfrm>
                <a:off x="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学生登陆</a:t>
                </a:r>
                <a:endParaRPr sz="1400" kern="0" dirty="0">
                  <a:latin typeface="微软雅黑"/>
                  <a:ea typeface="微软雅黑"/>
                </a:endParaRPr>
              </a:p>
            </p:txBody>
          </p:sp>
          <p:sp>
            <p:nvSpPr>
              <p:cNvPr id="47" name="Shape 3464"/>
              <p:cNvSpPr/>
              <p:nvPr/>
            </p:nvSpPr>
            <p:spPr>
              <a:xfrm>
                <a:off x="1066084"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50" name="Group 3476"/>
            <p:cNvGrpSpPr/>
            <p:nvPr/>
          </p:nvGrpSpPr>
          <p:grpSpPr>
            <a:xfrm>
              <a:off x="3500508" y="2619944"/>
              <a:ext cx="1989770" cy="1042103"/>
              <a:chOff x="0" y="270342"/>
              <a:chExt cx="1989769" cy="772116"/>
            </a:xfrm>
          </p:grpSpPr>
          <p:grpSp>
            <p:nvGrpSpPr>
              <p:cNvPr id="51" name="Group 3468"/>
              <p:cNvGrpSpPr/>
              <p:nvPr/>
            </p:nvGrpSpPr>
            <p:grpSpPr>
              <a:xfrm>
                <a:off x="0" y="721192"/>
                <a:ext cx="1989769" cy="321266"/>
                <a:chOff x="0" y="0"/>
                <a:chExt cx="1989768" cy="321265"/>
              </a:xfrm>
            </p:grpSpPr>
            <p:sp>
              <p:nvSpPr>
                <p:cNvPr id="59" name="Shape 3466"/>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60" name="Shape 3467"/>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52" name="Shape 3469"/>
              <p:cNvSpPr/>
              <p:nvPr/>
            </p:nvSpPr>
            <p:spPr>
              <a:xfrm flipH="1">
                <a:off x="4505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3" name="Shape 3470"/>
              <p:cNvSpPr/>
              <p:nvPr/>
            </p:nvSpPr>
            <p:spPr>
              <a:xfrm>
                <a:off x="14919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4" name="Shape 3471"/>
              <p:cNvSpPr/>
              <p:nvPr/>
            </p:nvSpPr>
            <p:spPr>
              <a:xfrm flipH="1" flipV="1">
                <a:off x="45058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5" name="Shape 3472"/>
              <p:cNvSpPr/>
              <p:nvPr/>
            </p:nvSpPr>
            <p:spPr>
              <a:xfrm flipV="1">
                <a:off x="967154"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7" name="Shape 3474"/>
              <p:cNvSpPr/>
              <p:nvPr/>
            </p:nvSpPr>
            <p:spPr>
              <a:xfrm>
                <a:off x="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教师登陆</a:t>
                </a:r>
                <a:endParaRPr lang="zh-CN" altLang="en-US" sz="1400" kern="0" dirty="0">
                  <a:latin typeface="微软雅黑"/>
                  <a:ea typeface="微软雅黑"/>
                </a:endParaRPr>
              </a:p>
            </p:txBody>
          </p:sp>
          <p:sp>
            <p:nvSpPr>
              <p:cNvPr id="58" name="Shape 3475"/>
              <p:cNvSpPr/>
              <p:nvPr/>
            </p:nvSpPr>
            <p:spPr>
              <a:xfrm>
                <a:off x="1054100" y="765868"/>
                <a:ext cx="935669"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61" name="Group 3487"/>
            <p:cNvGrpSpPr/>
            <p:nvPr/>
          </p:nvGrpSpPr>
          <p:grpSpPr>
            <a:xfrm>
              <a:off x="5724128" y="2619944"/>
              <a:ext cx="2304256" cy="1042105"/>
              <a:chOff x="-134988" y="270342"/>
              <a:chExt cx="2304254" cy="772117"/>
            </a:xfrm>
          </p:grpSpPr>
          <p:grpSp>
            <p:nvGrpSpPr>
              <p:cNvPr id="62" name="Group 3479"/>
              <p:cNvGrpSpPr/>
              <p:nvPr/>
            </p:nvGrpSpPr>
            <p:grpSpPr>
              <a:xfrm>
                <a:off x="-134988" y="721192"/>
                <a:ext cx="2304253" cy="321267"/>
                <a:chOff x="-134988" y="0"/>
                <a:chExt cx="2304252" cy="321266"/>
              </a:xfrm>
            </p:grpSpPr>
            <p:sp>
              <p:nvSpPr>
                <p:cNvPr id="70" name="Shape 3477"/>
                <p:cNvSpPr/>
                <p:nvPr/>
              </p:nvSpPr>
              <p:spPr>
                <a:xfrm>
                  <a:off x="-134988" y="0"/>
                  <a:ext cx="1070655"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71" name="Shape 3478"/>
                <p:cNvSpPr/>
                <p:nvPr/>
              </p:nvSpPr>
              <p:spPr>
                <a:xfrm>
                  <a:off x="1054100" y="0"/>
                  <a:ext cx="1115164"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63" name="Shape 3480"/>
              <p:cNvSpPr/>
              <p:nvPr/>
            </p:nvSpPr>
            <p:spPr>
              <a:xfrm flipH="1">
                <a:off x="4885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4" name="Shape 3481"/>
              <p:cNvSpPr/>
              <p:nvPr/>
            </p:nvSpPr>
            <p:spPr>
              <a:xfrm>
                <a:off x="15299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5" name="Shape 3482"/>
              <p:cNvSpPr/>
              <p:nvPr/>
            </p:nvSpPr>
            <p:spPr>
              <a:xfrm flipH="1" flipV="1">
                <a:off x="488536" y="435442"/>
                <a:ext cx="1041400"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6" name="Shape 3483"/>
              <p:cNvSpPr/>
              <p:nvPr/>
            </p:nvSpPr>
            <p:spPr>
              <a:xfrm flipV="1">
                <a:off x="1005102"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8" name="Shape 3485"/>
              <p:cNvSpPr/>
              <p:nvPr/>
            </p:nvSpPr>
            <p:spPr>
              <a:xfrm>
                <a:off x="-134988" y="765868"/>
                <a:ext cx="1070656"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管理员登陆</a:t>
                </a:r>
                <a:endParaRPr lang="zh-CN" altLang="en-US" sz="1400" kern="0" dirty="0">
                  <a:latin typeface="微软雅黑"/>
                  <a:ea typeface="微软雅黑"/>
                </a:endParaRPr>
              </a:p>
            </p:txBody>
          </p:sp>
          <p:sp>
            <p:nvSpPr>
              <p:cNvPr id="69" name="Shape 3486"/>
              <p:cNvSpPr/>
              <p:nvPr/>
            </p:nvSpPr>
            <p:spPr>
              <a:xfrm>
                <a:off x="1062101" y="765868"/>
                <a:ext cx="1107165" cy="228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spTree>
    <p:extLst>
      <p:ext uri="{BB962C8B-B14F-4D97-AF65-F5344CB8AC3E}">
        <p14:creationId xmlns:p14="http://schemas.microsoft.com/office/powerpoint/2010/main" val="1481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用例事例</a:t>
            </a:r>
            <a:endParaRPr lang="zh-CN" altLang="en-US" sz="2800" b="1" kern="0" dirty="0">
              <a:solidFill>
                <a:srgbClr val="FFFFFF"/>
              </a:solidFill>
              <a:ea typeface="微软雅黑"/>
            </a:endParaRPr>
          </a:p>
        </p:txBody>
      </p:sp>
      <p:graphicFrame>
        <p:nvGraphicFramePr>
          <p:cNvPr id="2" name="表格 1"/>
          <p:cNvGraphicFramePr>
            <a:graphicFrameLocks noGrp="1"/>
          </p:cNvGraphicFramePr>
          <p:nvPr>
            <p:extLst>
              <p:ext uri="{D42A27DB-BD31-4B8C-83A1-F6EECF244321}">
                <p14:modId xmlns:p14="http://schemas.microsoft.com/office/powerpoint/2010/main" val="4050219804"/>
              </p:ext>
            </p:extLst>
          </p:nvPr>
        </p:nvGraphicFramePr>
        <p:xfrm>
          <a:off x="2339753" y="771550"/>
          <a:ext cx="4824534" cy="4248476"/>
        </p:xfrm>
        <a:graphic>
          <a:graphicData uri="http://schemas.openxmlformats.org/drawingml/2006/table">
            <a:tbl>
              <a:tblPr firstRow="1" firstCol="1" bandRow="1">
                <a:tableStyleId>{5C22544A-7EE6-4342-B048-85BDC9FD1C3A}</a:tableStyleId>
              </a:tblPr>
              <a:tblGrid>
                <a:gridCol w="936103"/>
                <a:gridCol w="1601903"/>
                <a:gridCol w="1187757"/>
                <a:gridCol w="1098771"/>
              </a:tblGrid>
              <a:tr h="163403">
                <a:tc>
                  <a:txBody>
                    <a:bodyPr/>
                    <a:lstStyle/>
                    <a:p>
                      <a:pPr algn="ctr">
                        <a:spcAft>
                          <a:spcPts val="0"/>
                        </a:spcAft>
                      </a:pPr>
                      <a:r>
                        <a:rPr lang="zh-CN" sz="1000" kern="100" dirty="0">
                          <a:effectLst/>
                        </a:rPr>
                        <a:t>用例编号</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en-US" sz="1000" kern="100" dirty="0">
                          <a:effectLst/>
                        </a:rPr>
                        <a:t>UC-S-1</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zh-CN" sz="1000" kern="100">
                          <a:effectLst/>
                        </a:rPr>
                        <a:t>用例名称</a:t>
                      </a:r>
                      <a:endParaRPr lang="zh-CN" sz="1000" kern="100">
                        <a:effectLst/>
                        <a:latin typeface="Calibri"/>
                        <a:ea typeface="宋体"/>
                        <a:cs typeface="Times New Roman"/>
                      </a:endParaRPr>
                    </a:p>
                  </a:txBody>
                  <a:tcPr marL="55946" marR="55946" marT="0" marB="0" anchor="ctr"/>
                </a:tc>
                <a:tc>
                  <a:txBody>
                    <a:bodyPr/>
                    <a:lstStyle/>
                    <a:p>
                      <a:pPr algn="ctr">
                        <a:spcAft>
                          <a:spcPts val="0"/>
                        </a:spcAft>
                      </a:pPr>
                      <a:r>
                        <a:rPr lang="zh-CN" sz="1000" kern="100" dirty="0">
                          <a:effectLst/>
                        </a:rPr>
                        <a:t>学生用户登录</a:t>
                      </a:r>
                      <a:endParaRPr lang="zh-CN" sz="1000" kern="100" dirty="0">
                        <a:effectLst/>
                        <a:latin typeface="Calibri"/>
                        <a:ea typeface="宋体"/>
                        <a:cs typeface="Times New Roman"/>
                      </a:endParaRPr>
                    </a:p>
                  </a:txBody>
                  <a:tcPr marL="55946" marR="55946" marT="0" marB="0" anchor="ctr"/>
                </a:tc>
              </a:tr>
              <a:tr h="163403">
                <a:tc>
                  <a:txBody>
                    <a:bodyPr/>
                    <a:lstStyle/>
                    <a:p>
                      <a:pPr algn="ctr">
                        <a:spcAft>
                          <a:spcPts val="0"/>
                        </a:spcAft>
                      </a:pPr>
                      <a:r>
                        <a:rPr lang="zh-CN" sz="1000" kern="100" dirty="0">
                          <a:effectLst/>
                        </a:rPr>
                        <a:t>创建人</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最后修改人</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创建日期</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最后修改日期</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首要角色</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a:effectLst/>
                        </a:rPr>
                        <a:t>学生</a:t>
                      </a:r>
                      <a:endParaRPr lang="zh-CN" sz="1000" kern="10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描述</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学生用户以学号和密码登陆网站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前置条件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学生用户已经注册</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后置条件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学生用户登录系统</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653611">
                <a:tc>
                  <a:txBody>
                    <a:bodyPr/>
                    <a:lstStyle/>
                    <a:p>
                      <a:pPr algn="ctr">
                        <a:spcAft>
                          <a:spcPts val="0"/>
                        </a:spcAft>
                      </a:pPr>
                      <a:r>
                        <a:rPr lang="zh-CN" sz="1000" kern="100" dirty="0">
                          <a:effectLst/>
                        </a:rPr>
                        <a:t>正常流程</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学生用户输入学号和密码</a:t>
                      </a:r>
                    </a:p>
                    <a:p>
                      <a:pPr marL="342900" lvl="0" indent="-342900" algn="just">
                        <a:spcAft>
                          <a:spcPts val="0"/>
                        </a:spcAft>
                        <a:buFont typeface="+mj-lt"/>
                        <a:buAutoNum type="arabicPeriod"/>
                      </a:pPr>
                      <a:r>
                        <a:rPr lang="zh-CN" sz="1000" kern="100" dirty="0">
                          <a:effectLst/>
                        </a:rPr>
                        <a:t>学生用户点击登陆按钮</a:t>
                      </a:r>
                    </a:p>
                    <a:p>
                      <a:pPr marL="342900" lvl="0" indent="-342900" algn="just">
                        <a:spcAft>
                          <a:spcPts val="0"/>
                        </a:spcAft>
                        <a:buFont typeface="+mj-lt"/>
                        <a:buAutoNum type="arabicPeriod"/>
                      </a:pPr>
                      <a:r>
                        <a:rPr lang="zh-CN" sz="1000" kern="100" dirty="0">
                          <a:effectLst/>
                        </a:rPr>
                        <a:t>系统验证数据成功</a:t>
                      </a:r>
                    </a:p>
                    <a:p>
                      <a:pPr marL="342900" lvl="0" indent="-342900" algn="just">
                        <a:spcAft>
                          <a:spcPts val="0"/>
                        </a:spcAft>
                        <a:buFont typeface="+mj-lt"/>
                        <a:buAutoNum type="arabicPeriod"/>
                      </a:pPr>
                      <a:r>
                        <a:rPr lang="zh-CN" sz="1000" kern="100" dirty="0">
                          <a:effectLst/>
                        </a:rPr>
                        <a:t>学生用户登陆网站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可选流程</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无</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980417">
                <a:tc>
                  <a:txBody>
                    <a:bodyPr/>
                    <a:lstStyle/>
                    <a:p>
                      <a:pPr algn="ctr">
                        <a:spcAft>
                          <a:spcPts val="0"/>
                        </a:spcAft>
                      </a:pPr>
                      <a:r>
                        <a:rPr lang="zh-CN" sz="1000" kern="100" dirty="0">
                          <a:effectLst/>
                        </a:rPr>
                        <a:t>异常</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学号或密码错误</a:t>
                      </a:r>
                    </a:p>
                    <a:p>
                      <a:pPr marL="342900" lvl="0" indent="-342900" algn="just">
                        <a:spcAft>
                          <a:spcPts val="0"/>
                        </a:spcAft>
                        <a:buFont typeface="+mj-lt"/>
                        <a:buAutoNum type="arabicPeriod"/>
                      </a:pPr>
                      <a:r>
                        <a:rPr lang="zh-CN" sz="1000" kern="100" dirty="0">
                          <a:effectLst/>
                        </a:rPr>
                        <a:t>系统提示重新输入</a:t>
                      </a:r>
                    </a:p>
                    <a:p>
                      <a:pPr indent="266700" algn="just">
                        <a:spcAft>
                          <a:spcPts val="0"/>
                        </a:spcAft>
                      </a:pPr>
                      <a:r>
                        <a:rPr lang="en-US" sz="1000" kern="100" dirty="0">
                          <a:effectLst/>
                        </a:rPr>
                        <a:t>3a.</a:t>
                      </a:r>
                      <a:r>
                        <a:rPr lang="zh-CN" sz="1000" kern="100" dirty="0">
                          <a:effectLst/>
                        </a:rPr>
                        <a:t>学生重新输入学号和密码</a:t>
                      </a:r>
                    </a:p>
                    <a:p>
                      <a:pPr indent="266700" algn="just">
                        <a:spcAft>
                          <a:spcPts val="0"/>
                        </a:spcAft>
                      </a:pPr>
                      <a:r>
                        <a:rPr lang="en-US" sz="1000" kern="100" dirty="0">
                          <a:effectLst/>
                        </a:rPr>
                        <a:t>3b.</a:t>
                      </a:r>
                      <a:r>
                        <a:rPr lang="zh-CN" sz="1000" kern="100" dirty="0">
                          <a:effectLst/>
                        </a:rPr>
                        <a:t>系统启动正常流程</a:t>
                      </a:r>
                    </a:p>
                    <a:p>
                      <a:pPr indent="266700" algn="just">
                        <a:spcAft>
                          <a:spcPts val="0"/>
                        </a:spcAft>
                      </a:pPr>
                      <a:r>
                        <a:rPr lang="en-US" sz="1000" kern="100" dirty="0">
                          <a:effectLst/>
                        </a:rPr>
                        <a:t>4a.</a:t>
                      </a:r>
                      <a:r>
                        <a:rPr lang="zh-CN" sz="1000" kern="100" dirty="0">
                          <a:effectLst/>
                        </a:rPr>
                        <a:t>学生用户退出登陆页面</a:t>
                      </a:r>
                    </a:p>
                    <a:p>
                      <a:pPr indent="266700" algn="just">
                        <a:spcAft>
                          <a:spcPts val="0"/>
                        </a:spcAft>
                      </a:pPr>
                      <a:r>
                        <a:rPr lang="en-US" sz="1000" kern="100" dirty="0">
                          <a:effectLst/>
                        </a:rPr>
                        <a:t>4b.</a:t>
                      </a:r>
                      <a:r>
                        <a:rPr lang="zh-CN" sz="1000" kern="100" dirty="0">
                          <a:effectLst/>
                        </a:rPr>
                        <a:t>系统终止用例</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优先级</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业务规则</a:t>
                      </a:r>
                      <a:endParaRPr lang="zh-CN" sz="1000" kern="100" dirty="0">
                        <a:effectLst/>
                        <a:latin typeface="Calibri"/>
                        <a:ea typeface="宋体"/>
                        <a:cs typeface="Times New Roman"/>
                      </a:endParaRPr>
                    </a:p>
                  </a:txBody>
                  <a:tcPr marL="55946" marR="55946" marT="0" marB="0" anchor="ctr"/>
                </a:tc>
                <a:tc gridSpan="3">
                  <a:txBody>
                    <a:bodyPr/>
                    <a:lstStyle/>
                    <a:p>
                      <a:pPr indent="266700" algn="just">
                        <a:spcAft>
                          <a:spcPts val="0"/>
                        </a:spcAft>
                      </a:pPr>
                      <a:r>
                        <a:rPr lang="zh-CN" sz="1000" kern="100" dirty="0">
                          <a:effectLst/>
                        </a:rPr>
                        <a:t>输入密码非明文显示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假设</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学号和密码输入正确</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输入</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a:t>
                      </a:r>
                    </a:p>
                    <a:p>
                      <a:pPr marL="342900" lvl="0" indent="-342900" algn="just">
                        <a:spcAft>
                          <a:spcPts val="0"/>
                        </a:spcAft>
                        <a:buFont typeface="+mj-lt"/>
                        <a:buAutoNum type="arabicPeriod"/>
                      </a:pPr>
                      <a:r>
                        <a:rPr lang="zh-CN" sz="1000" kern="100" dirty="0">
                          <a:effectLst/>
                        </a:rPr>
                        <a:t>密码</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输出</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登录成功提示</a:t>
                      </a:r>
                    </a:p>
                    <a:p>
                      <a:pPr marL="342900" lvl="0" indent="-342900" algn="just">
                        <a:spcAft>
                          <a:spcPts val="0"/>
                        </a:spcAft>
                        <a:buFont typeface="+mj-lt"/>
                        <a:buAutoNum type="arabicPeriod"/>
                      </a:pPr>
                      <a:r>
                        <a:rPr lang="zh-CN" sz="1000" kern="100" dirty="0">
                          <a:effectLst/>
                        </a:rPr>
                        <a:t>登录失败提示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其他信息</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50770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4</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对话框图及界面原型</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对话款</a:t>
            </a:r>
            <a:r>
              <a:rPr lang="zh-CN" altLang="en-US" sz="2800" b="1" kern="0" dirty="0" smtClean="0">
                <a:solidFill>
                  <a:srgbClr val="FFFFFF"/>
                </a:solidFill>
                <a:ea typeface="微软雅黑"/>
              </a:rPr>
              <a:t>图</a:t>
            </a:r>
            <a:endParaRPr lang="zh-CN" altLang="en-US" sz="2800" b="1" kern="0" dirty="0">
              <a:solidFill>
                <a:srgbClr val="FFFFFF"/>
              </a:solidFill>
              <a:ea typeface="微软雅黑"/>
            </a:endParaRPr>
          </a:p>
        </p:txBody>
      </p:sp>
      <p:pic>
        <p:nvPicPr>
          <p:cNvPr id="5" name="图片 4" descr="C:\Users\79014\AppData\Local\Temp\1545412723(1).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797561"/>
            <a:ext cx="1695450" cy="3543300"/>
          </a:xfrm>
          <a:prstGeom prst="rect">
            <a:avLst/>
          </a:prstGeom>
          <a:noFill/>
          <a:ln>
            <a:noFill/>
          </a:ln>
        </p:spPr>
      </p:pic>
      <p:sp>
        <p:nvSpPr>
          <p:cNvPr id="6" name="TextBox 5"/>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grpSp>
        <p:nvGrpSpPr>
          <p:cNvPr id="5" name="组合 4"/>
          <p:cNvGrpSpPr/>
          <p:nvPr/>
        </p:nvGrpSpPr>
        <p:grpSpPr>
          <a:xfrm>
            <a:off x="594854" y="1752679"/>
            <a:ext cx="1736040" cy="1235022"/>
            <a:chOff x="594854" y="1752679"/>
            <a:chExt cx="1736040" cy="1235022"/>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28" name="矩形 27"/>
            <p:cNvSpPr/>
            <p:nvPr/>
          </p:nvSpPr>
          <p:spPr>
            <a:xfrm>
              <a:off x="642042" y="2526036"/>
              <a:ext cx="1577932" cy="461665"/>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a:ea typeface="微软雅黑"/>
                  <a:sym typeface="微软雅黑" pitchFamily="3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30" name="矩形 29"/>
            <p:cNvSpPr/>
            <p:nvPr/>
          </p:nvSpPr>
          <p:spPr>
            <a:xfrm>
              <a:off x="681083" y="1752679"/>
              <a:ext cx="1649811" cy="769441"/>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a:ea typeface="微软雅黑"/>
                  <a:sym typeface="微软雅黑" pitchFamily="34" charset="-122"/>
                </a:rPr>
                <a:t>目  录</a:t>
              </a:r>
            </a:p>
          </p:txBody>
        </p:sp>
      </p:grpSp>
      <p:grpSp>
        <p:nvGrpSpPr>
          <p:cNvPr id="3" name="组合 2"/>
          <p:cNvGrpSpPr/>
          <p:nvPr/>
        </p:nvGrpSpPr>
        <p:grpSpPr>
          <a:xfrm>
            <a:off x="5986935" y="181467"/>
            <a:ext cx="3093892" cy="499878"/>
            <a:chOff x="3434084" y="1371597"/>
            <a:chExt cx="5386388" cy="154194"/>
          </a:xfrm>
        </p:grpSpPr>
        <p:sp>
          <p:nvSpPr>
            <p:cNvPr id="17" name="矩形 16"/>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九</a:t>
              </a:r>
              <a:r>
                <a:rPr lang="zh-CN" altLang="en-US" sz="2000" b="1" cap="small" dirty="0" smtClean="0">
                  <a:solidFill>
                    <a:prstClr val="white"/>
                  </a:solidFill>
                  <a:latin typeface="微软雅黑"/>
                  <a:ea typeface="微软雅黑"/>
                </a:rPr>
                <a:t>、参考文献</a:t>
              </a:r>
              <a:endParaRPr lang="en-US" sz="2000" b="1" cap="small" dirty="0">
                <a:solidFill>
                  <a:prstClr val="white"/>
                </a:solidFill>
                <a:latin typeface="微软雅黑"/>
                <a:ea typeface="微软雅黑"/>
              </a:endParaRPr>
            </a:p>
          </p:txBody>
        </p:sp>
      </p:grpSp>
      <p:grpSp>
        <p:nvGrpSpPr>
          <p:cNvPr id="22" name="组合 21"/>
          <p:cNvGrpSpPr/>
          <p:nvPr/>
        </p:nvGrpSpPr>
        <p:grpSpPr>
          <a:xfrm>
            <a:off x="2771800" y="181467"/>
            <a:ext cx="3093892" cy="504054"/>
            <a:chOff x="3434084" y="1371597"/>
            <a:chExt cx="5386388" cy="154194"/>
          </a:xfrm>
        </p:grpSpPr>
        <p:sp>
          <p:nvSpPr>
            <p:cNvPr id="32" name="矩形 31"/>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3"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一</a:t>
              </a:r>
              <a:r>
                <a:rPr lang="zh-CN" altLang="en-US" sz="2000" b="1" cap="small" dirty="0" smtClean="0">
                  <a:solidFill>
                    <a:prstClr val="white"/>
                  </a:solidFill>
                  <a:latin typeface="微软雅黑"/>
                  <a:ea typeface="微软雅黑"/>
                </a:rPr>
                <a:t>、引言</a:t>
              </a:r>
              <a:endParaRPr lang="en-US" sz="2000" b="1" cap="small" dirty="0">
                <a:solidFill>
                  <a:prstClr val="white"/>
                </a:solidFill>
                <a:latin typeface="微软雅黑"/>
                <a:ea typeface="微软雅黑"/>
              </a:endParaRPr>
            </a:p>
          </p:txBody>
        </p:sp>
      </p:grpSp>
      <p:grpSp>
        <p:nvGrpSpPr>
          <p:cNvPr id="34" name="组合 33"/>
          <p:cNvGrpSpPr/>
          <p:nvPr/>
        </p:nvGrpSpPr>
        <p:grpSpPr>
          <a:xfrm>
            <a:off x="2776364" y="798751"/>
            <a:ext cx="3093892" cy="504054"/>
            <a:chOff x="3434084" y="1371597"/>
            <a:chExt cx="5386388" cy="154194"/>
          </a:xfrm>
        </p:grpSpPr>
        <p:sp>
          <p:nvSpPr>
            <p:cNvPr id="35" name="矩形 34"/>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6"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二</a:t>
              </a:r>
              <a:r>
                <a:rPr lang="zh-CN" altLang="en-US" sz="2000" b="1" cap="small" dirty="0" smtClean="0">
                  <a:solidFill>
                    <a:prstClr val="white"/>
                  </a:solidFill>
                  <a:latin typeface="微软雅黑"/>
                  <a:ea typeface="微软雅黑"/>
                </a:rPr>
                <a:t>、综合描述</a:t>
              </a:r>
              <a:endParaRPr lang="en-US" sz="2000" b="1" cap="small" dirty="0">
                <a:solidFill>
                  <a:prstClr val="white"/>
                </a:solidFill>
                <a:latin typeface="微软雅黑"/>
                <a:ea typeface="微软雅黑"/>
              </a:endParaRPr>
            </a:p>
          </p:txBody>
        </p:sp>
      </p:grpSp>
      <p:grpSp>
        <p:nvGrpSpPr>
          <p:cNvPr id="37" name="组合 36"/>
          <p:cNvGrpSpPr/>
          <p:nvPr/>
        </p:nvGrpSpPr>
        <p:grpSpPr>
          <a:xfrm>
            <a:off x="2776364" y="1422909"/>
            <a:ext cx="3093892" cy="504054"/>
            <a:chOff x="3434084" y="1371597"/>
            <a:chExt cx="5386388" cy="154194"/>
          </a:xfrm>
        </p:grpSpPr>
        <p:sp>
          <p:nvSpPr>
            <p:cNvPr id="38" name="矩形 37"/>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9"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三</a:t>
              </a:r>
              <a:r>
                <a:rPr lang="zh-CN" altLang="en-US" sz="2000" b="1" cap="small" dirty="0" smtClean="0">
                  <a:solidFill>
                    <a:prstClr val="white"/>
                  </a:solidFill>
                  <a:latin typeface="微软雅黑"/>
                  <a:ea typeface="微软雅黑"/>
                </a:rPr>
                <a:t>、具体需求</a:t>
              </a:r>
              <a:endParaRPr lang="en-US" sz="2000" b="1" cap="small" dirty="0">
                <a:solidFill>
                  <a:prstClr val="white"/>
                </a:solidFill>
                <a:latin typeface="微软雅黑"/>
                <a:ea typeface="微软雅黑"/>
              </a:endParaRPr>
            </a:p>
          </p:txBody>
        </p:sp>
      </p:grpSp>
      <p:grpSp>
        <p:nvGrpSpPr>
          <p:cNvPr id="40" name="组合 39"/>
          <p:cNvGrpSpPr/>
          <p:nvPr/>
        </p:nvGrpSpPr>
        <p:grpSpPr>
          <a:xfrm>
            <a:off x="2771800" y="2034960"/>
            <a:ext cx="3093892" cy="504054"/>
            <a:chOff x="3434084" y="1371597"/>
            <a:chExt cx="5386388" cy="154194"/>
          </a:xfrm>
        </p:grpSpPr>
        <p:sp>
          <p:nvSpPr>
            <p:cNvPr id="41" name="矩形 40"/>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2"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四</a:t>
              </a:r>
              <a:r>
                <a:rPr lang="zh-CN" altLang="en-US" sz="2000" b="1" cap="small" dirty="0" smtClean="0">
                  <a:solidFill>
                    <a:prstClr val="white"/>
                  </a:solidFill>
                  <a:latin typeface="微软雅黑"/>
                  <a:ea typeface="微软雅黑"/>
                </a:rPr>
                <a:t>、对话框图及界面原型</a:t>
              </a:r>
              <a:endParaRPr lang="en-US" sz="2000" b="1" cap="small" dirty="0">
                <a:solidFill>
                  <a:prstClr val="white"/>
                </a:solidFill>
                <a:latin typeface="微软雅黑"/>
                <a:ea typeface="微软雅黑"/>
              </a:endParaRPr>
            </a:p>
          </p:txBody>
        </p:sp>
      </p:grpSp>
      <p:grpSp>
        <p:nvGrpSpPr>
          <p:cNvPr id="43" name="组合 42"/>
          <p:cNvGrpSpPr/>
          <p:nvPr/>
        </p:nvGrpSpPr>
        <p:grpSpPr>
          <a:xfrm>
            <a:off x="2776364" y="2677453"/>
            <a:ext cx="3093892" cy="504054"/>
            <a:chOff x="3434084" y="1407714"/>
            <a:chExt cx="5386388" cy="154194"/>
          </a:xfrm>
        </p:grpSpPr>
        <p:sp>
          <p:nvSpPr>
            <p:cNvPr id="44" name="矩形 43"/>
            <p:cNvSpPr/>
            <p:nvPr/>
          </p:nvSpPr>
          <p:spPr>
            <a:xfrm>
              <a:off x="3434084" y="1407714"/>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5" name="Copyright Notice"/>
            <p:cNvSpPr>
              <a:spLocks/>
            </p:cNvSpPr>
            <p:nvPr/>
          </p:nvSpPr>
          <p:spPr bwMode="auto">
            <a:xfrm>
              <a:off x="3434084" y="1425237"/>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五</a:t>
              </a:r>
              <a:r>
                <a:rPr lang="zh-CN" altLang="en-US" sz="2000" b="1" cap="small" dirty="0" smtClean="0">
                  <a:solidFill>
                    <a:prstClr val="white"/>
                  </a:solidFill>
                  <a:latin typeface="微软雅黑"/>
                  <a:ea typeface="微软雅黑"/>
                </a:rPr>
                <a:t>、外部接口需求</a:t>
              </a:r>
              <a:endParaRPr lang="en-US" sz="2000" b="1" cap="small" dirty="0">
                <a:solidFill>
                  <a:prstClr val="white"/>
                </a:solidFill>
                <a:latin typeface="微软雅黑"/>
                <a:ea typeface="微软雅黑"/>
              </a:endParaRPr>
            </a:p>
          </p:txBody>
        </p:sp>
      </p:grpSp>
      <p:grpSp>
        <p:nvGrpSpPr>
          <p:cNvPr id="46" name="组合 45"/>
          <p:cNvGrpSpPr/>
          <p:nvPr/>
        </p:nvGrpSpPr>
        <p:grpSpPr>
          <a:xfrm>
            <a:off x="2761908" y="3305856"/>
            <a:ext cx="3103784" cy="504054"/>
            <a:chOff x="3416862" y="1402481"/>
            <a:chExt cx="5403610" cy="154194"/>
          </a:xfrm>
        </p:grpSpPr>
        <p:sp>
          <p:nvSpPr>
            <p:cNvPr id="47" name="矩形 46"/>
            <p:cNvSpPr/>
            <p:nvPr/>
          </p:nvSpPr>
          <p:spPr>
            <a:xfrm>
              <a:off x="3434084" y="1402481"/>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8" name="Copyright Notice"/>
            <p:cNvSpPr>
              <a:spLocks/>
            </p:cNvSpPr>
            <p:nvPr/>
          </p:nvSpPr>
          <p:spPr bwMode="auto">
            <a:xfrm>
              <a:off x="3416862" y="1424996"/>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六</a:t>
              </a:r>
              <a:r>
                <a:rPr lang="zh-CN" altLang="en-US" sz="2000" b="1" cap="small" dirty="0" smtClean="0">
                  <a:solidFill>
                    <a:prstClr val="white"/>
                  </a:solidFill>
                  <a:latin typeface="微软雅黑"/>
                  <a:ea typeface="微软雅黑"/>
                </a:rPr>
                <a:t>、质量属性</a:t>
              </a:r>
              <a:endParaRPr lang="en-US" sz="2000" b="1" cap="small" dirty="0">
                <a:solidFill>
                  <a:prstClr val="white"/>
                </a:solidFill>
                <a:latin typeface="微软雅黑"/>
                <a:ea typeface="微软雅黑"/>
              </a:endParaRPr>
            </a:p>
          </p:txBody>
        </p:sp>
      </p:grpSp>
      <p:grpSp>
        <p:nvGrpSpPr>
          <p:cNvPr id="49" name="组合 48"/>
          <p:cNvGrpSpPr/>
          <p:nvPr/>
        </p:nvGrpSpPr>
        <p:grpSpPr>
          <a:xfrm>
            <a:off x="2771800" y="3934631"/>
            <a:ext cx="3093892" cy="504054"/>
            <a:chOff x="3434084" y="1371597"/>
            <a:chExt cx="5386388" cy="154194"/>
          </a:xfrm>
        </p:grpSpPr>
        <p:sp>
          <p:nvSpPr>
            <p:cNvPr id="50" name="矩形 49"/>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1"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七</a:t>
              </a:r>
              <a:r>
                <a:rPr lang="zh-CN" altLang="en-US" sz="2000" b="1" cap="small" dirty="0" smtClean="0">
                  <a:solidFill>
                    <a:prstClr val="white"/>
                  </a:solidFill>
                  <a:latin typeface="微软雅黑"/>
                  <a:ea typeface="微软雅黑"/>
                </a:rPr>
                <a:t>、数据字典</a:t>
              </a:r>
              <a:endParaRPr lang="en-US" sz="2000" b="1" cap="small" dirty="0">
                <a:solidFill>
                  <a:prstClr val="white"/>
                </a:solidFill>
                <a:latin typeface="微软雅黑"/>
                <a:ea typeface="微软雅黑"/>
              </a:endParaRPr>
            </a:p>
          </p:txBody>
        </p:sp>
      </p:grpSp>
      <p:grpSp>
        <p:nvGrpSpPr>
          <p:cNvPr id="52" name="组合 51"/>
          <p:cNvGrpSpPr/>
          <p:nvPr/>
        </p:nvGrpSpPr>
        <p:grpSpPr>
          <a:xfrm>
            <a:off x="2771800" y="4589567"/>
            <a:ext cx="3093892" cy="504054"/>
            <a:chOff x="3434084" y="1371597"/>
            <a:chExt cx="5386388" cy="154194"/>
          </a:xfrm>
        </p:grpSpPr>
        <p:sp>
          <p:nvSpPr>
            <p:cNvPr id="53" name="矩形 52"/>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八</a:t>
              </a:r>
              <a:r>
                <a:rPr lang="zh-CN" altLang="en-US" sz="2000" b="1" cap="small" dirty="0" smtClean="0">
                  <a:solidFill>
                    <a:prstClr val="white"/>
                  </a:solidFill>
                  <a:latin typeface="微软雅黑"/>
                  <a:ea typeface="微软雅黑"/>
                </a:rPr>
                <a:t>、其他需求</a:t>
              </a:r>
              <a:endParaRPr lang="en-US" sz="2000" b="1" cap="small" dirty="0">
                <a:solidFill>
                  <a:prstClr val="white"/>
                </a:solidFill>
                <a:latin typeface="微软雅黑"/>
                <a:ea typeface="微软雅黑"/>
              </a:endParaRPr>
            </a:p>
          </p:txBody>
        </p:sp>
      </p:grpSp>
      <p:grpSp>
        <p:nvGrpSpPr>
          <p:cNvPr id="56" name="组合 55"/>
          <p:cNvGrpSpPr/>
          <p:nvPr/>
        </p:nvGrpSpPr>
        <p:grpSpPr>
          <a:xfrm>
            <a:off x="5986935" y="798751"/>
            <a:ext cx="3093892" cy="504054"/>
            <a:chOff x="3434084" y="1361879"/>
            <a:chExt cx="5386388" cy="154194"/>
          </a:xfrm>
        </p:grpSpPr>
        <p:sp>
          <p:nvSpPr>
            <p:cNvPr id="57" name="矩形 56"/>
            <p:cNvSpPr/>
            <p:nvPr/>
          </p:nvSpPr>
          <p:spPr>
            <a:xfrm>
              <a:off x="3434084" y="1361879"/>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8"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smtClean="0">
                  <a:solidFill>
                    <a:prstClr val="white"/>
                  </a:solidFill>
                  <a:latin typeface="微软雅黑"/>
                  <a:ea typeface="微软雅黑"/>
                </a:rPr>
                <a:t>十、成员分工及绩效</a:t>
              </a:r>
              <a:endParaRPr lang="en-US" sz="2000" b="1" cap="small" dirty="0">
                <a:solidFill>
                  <a:prstClr val="white"/>
                </a:solidFill>
                <a:latin typeface="微软雅黑"/>
                <a:ea typeface="微软雅黑"/>
              </a:endParaRPr>
            </a:p>
          </p:txBody>
        </p:sp>
      </p:grpSp>
    </p:spTree>
    <p:extLst>
      <p:ext uri="{BB962C8B-B14F-4D97-AF65-F5344CB8AC3E}">
        <p14:creationId xmlns:p14="http://schemas.microsoft.com/office/powerpoint/2010/main" val="2267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ppt_y</p:attrName>
                                        </p:attrNameLst>
                                      </p:cBhvr>
                                      <p:tavLst>
                                        <p:tav tm="0">
                                          <p:val>
                                            <p:strVal val="#ppt_y+#ppt_h*1.125000"/>
                                          </p:val>
                                        </p:tav>
                                        <p:tav tm="100000">
                                          <p:val>
                                            <p:strVal val="#ppt_y"/>
                                          </p:val>
                                        </p:tav>
                                      </p:tavLst>
                                    </p:anim>
                                    <p:animEffect transition="in" filter="wipe(up)">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p:tgtEl>
                                          <p:spTgt spid="37"/>
                                        </p:tgtEl>
                                        <p:attrNameLst>
                                          <p:attrName>ppt_y</p:attrName>
                                        </p:attrNameLst>
                                      </p:cBhvr>
                                      <p:tavLst>
                                        <p:tav tm="0">
                                          <p:val>
                                            <p:strVal val="#ppt_y+#ppt_h*1.125000"/>
                                          </p:val>
                                        </p:tav>
                                        <p:tav tm="100000">
                                          <p:val>
                                            <p:strVal val="#ppt_y"/>
                                          </p:val>
                                        </p:tav>
                                      </p:tavLst>
                                    </p:anim>
                                    <p:animEffect transition="in" filter="wipe(up)">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p:tgtEl>
                                          <p:spTgt spid="40"/>
                                        </p:tgtEl>
                                        <p:attrNameLst>
                                          <p:attrName>ppt_y</p:attrName>
                                        </p:attrNameLst>
                                      </p:cBhvr>
                                      <p:tavLst>
                                        <p:tav tm="0">
                                          <p:val>
                                            <p:strVal val="#ppt_y+#ppt_h*1.125000"/>
                                          </p:val>
                                        </p:tav>
                                        <p:tav tm="100000">
                                          <p:val>
                                            <p:strVal val="#ppt_y"/>
                                          </p:val>
                                        </p:tav>
                                      </p:tavLst>
                                    </p:anim>
                                    <p:animEffect transition="in" filter="wipe(up)">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p:tgtEl>
                                          <p:spTgt spid="43"/>
                                        </p:tgtEl>
                                        <p:attrNameLst>
                                          <p:attrName>ppt_y</p:attrName>
                                        </p:attrNameLst>
                                      </p:cBhvr>
                                      <p:tavLst>
                                        <p:tav tm="0">
                                          <p:val>
                                            <p:strVal val="#ppt_y+#ppt_h*1.125000"/>
                                          </p:val>
                                        </p:tav>
                                        <p:tav tm="100000">
                                          <p:val>
                                            <p:strVal val="#ppt_y"/>
                                          </p:val>
                                        </p:tav>
                                      </p:tavLst>
                                    </p:anim>
                                    <p:animEffect transition="in" filter="wipe(up)">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additive="base">
                                        <p:cTn id="49" dur="500"/>
                                        <p:tgtEl>
                                          <p:spTgt spid="46"/>
                                        </p:tgtEl>
                                        <p:attrNameLst>
                                          <p:attrName>ppt_y</p:attrName>
                                        </p:attrNameLst>
                                      </p:cBhvr>
                                      <p:tavLst>
                                        <p:tav tm="0">
                                          <p:val>
                                            <p:strVal val="#ppt_y+#ppt_h*1.125000"/>
                                          </p:val>
                                        </p:tav>
                                        <p:tav tm="100000">
                                          <p:val>
                                            <p:strVal val="#ppt_y"/>
                                          </p:val>
                                        </p:tav>
                                      </p:tavLst>
                                    </p:anim>
                                    <p:animEffect transition="in" filter="wipe(up)">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p:tgtEl>
                                          <p:spTgt spid="49"/>
                                        </p:tgtEl>
                                        <p:attrNameLst>
                                          <p:attrName>ppt_y</p:attrName>
                                        </p:attrNameLst>
                                      </p:cBhvr>
                                      <p:tavLst>
                                        <p:tav tm="0">
                                          <p:val>
                                            <p:strVal val="#ppt_y+#ppt_h*1.125000"/>
                                          </p:val>
                                        </p:tav>
                                        <p:tav tm="100000">
                                          <p:val>
                                            <p:strVal val="#ppt_y"/>
                                          </p:val>
                                        </p:tav>
                                      </p:tavLst>
                                    </p:anim>
                                    <p:animEffect transition="in" filter="wipe(up)">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p:tgtEl>
                                          <p:spTgt spid="52"/>
                                        </p:tgtEl>
                                        <p:attrNameLst>
                                          <p:attrName>ppt_y</p:attrName>
                                        </p:attrNameLst>
                                      </p:cBhvr>
                                      <p:tavLst>
                                        <p:tav tm="0">
                                          <p:val>
                                            <p:strVal val="#ppt_y+#ppt_h*1.125000"/>
                                          </p:val>
                                        </p:tav>
                                        <p:tav tm="100000">
                                          <p:val>
                                            <p:strVal val="#ppt_y"/>
                                          </p:val>
                                        </p:tav>
                                      </p:tavLst>
                                    </p:anim>
                                    <p:animEffect transition="in" filter="wipe(up)">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p:tgtEl>
                                          <p:spTgt spid="3"/>
                                        </p:tgtEl>
                                        <p:attrNameLst>
                                          <p:attrName>ppt_y</p:attrName>
                                        </p:attrNameLst>
                                      </p:cBhvr>
                                      <p:tavLst>
                                        <p:tav tm="0">
                                          <p:val>
                                            <p:strVal val="#ppt_y+#ppt_h*1.125000"/>
                                          </p:val>
                                        </p:tav>
                                        <p:tav tm="100000">
                                          <p:val>
                                            <p:strVal val="#ppt_y"/>
                                          </p:val>
                                        </p:tav>
                                      </p:tavLst>
                                    </p:anim>
                                    <p:animEffect transition="in" filter="wipe(up)">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additive="base">
                                        <p:cTn id="73" dur="500"/>
                                        <p:tgtEl>
                                          <p:spTgt spid="56"/>
                                        </p:tgtEl>
                                        <p:attrNameLst>
                                          <p:attrName>ppt_y</p:attrName>
                                        </p:attrNameLst>
                                      </p:cBhvr>
                                      <p:tavLst>
                                        <p:tav tm="0">
                                          <p:val>
                                            <p:strVal val="#ppt_y+#ppt_h*1.125000"/>
                                          </p:val>
                                        </p:tav>
                                        <p:tav tm="100000">
                                          <p:val>
                                            <p:strVal val="#ppt_y"/>
                                          </p:val>
                                        </p:tav>
                                      </p:tavLst>
                                    </p:anim>
                                    <p:animEffect transition="in" filter="wipe(up)">
                                      <p:cBhvr>
                                        <p:cTn id="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grpSp>
        <p:nvGrpSpPr>
          <p:cNvPr id="7" name="组合 6"/>
          <p:cNvGrpSpPr/>
          <p:nvPr/>
        </p:nvGrpSpPr>
        <p:grpSpPr>
          <a:xfrm>
            <a:off x="1907704" y="696009"/>
            <a:ext cx="7093856" cy="3967384"/>
            <a:chOff x="1907704" y="195486"/>
            <a:chExt cx="7093856" cy="3967384"/>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860880"/>
              <a:ext cx="7093856" cy="330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5486"/>
              <a:ext cx="7093856" cy="18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09675"/>
            <a:ext cx="2348979" cy="471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外部接口需求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4566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界面</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203598"/>
            <a:ext cx="490438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338" y="730325"/>
            <a:ext cx="2215837" cy="389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软件</a:t>
            </a:r>
            <a:r>
              <a:rPr lang="zh-CN" altLang="en-US" sz="2800" b="1" kern="0" dirty="0" smtClean="0">
                <a:solidFill>
                  <a:srgbClr val="FFFFFF"/>
                </a:solidFill>
                <a:ea typeface="微软雅黑"/>
              </a:rPr>
              <a:t>接口</a:t>
            </a:r>
            <a:endParaRPr lang="zh-CN" altLang="en-US"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3688936810"/>
              </p:ext>
            </p:extLst>
          </p:nvPr>
        </p:nvGraphicFramePr>
        <p:xfrm>
          <a:off x="539552" y="1779662"/>
          <a:ext cx="3528392" cy="2880320"/>
        </p:xfrm>
        <a:graphic>
          <a:graphicData uri="http://schemas.openxmlformats.org/drawingml/2006/table">
            <a:tbl>
              <a:tblPr firstRow="1" firstCol="1" bandRow="1">
                <a:tableStyleId>{5C22544A-7EE6-4342-B048-85BDC9FD1C3A}</a:tableStyleId>
              </a:tblPr>
              <a:tblGrid>
                <a:gridCol w="1764196"/>
                <a:gridCol w="1764196"/>
              </a:tblGrid>
              <a:tr h="576064">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CentOS</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数据库</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Mysql</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集成开发环境</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PHP</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en-US" sz="1050" kern="100">
                          <a:effectLst/>
                        </a:rPr>
                        <a:t>Web</a:t>
                      </a:r>
                      <a:r>
                        <a:rPr lang="zh-CN" sz="1050" kern="100">
                          <a:effectLst/>
                        </a:rPr>
                        <a:t>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Apache</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2130114"/>
              </p:ext>
            </p:extLst>
          </p:nvPr>
        </p:nvGraphicFramePr>
        <p:xfrm>
          <a:off x="5364088" y="1140882"/>
          <a:ext cx="3240360" cy="1368152"/>
        </p:xfrm>
        <a:graphic>
          <a:graphicData uri="http://schemas.openxmlformats.org/drawingml/2006/table">
            <a:tbl>
              <a:tblPr firstRow="1" firstCol="1" bandRow="1">
                <a:tableStyleId>{5C22544A-7EE6-4342-B048-85BDC9FD1C3A}</a:tableStyleId>
              </a:tblPr>
              <a:tblGrid>
                <a:gridCol w="1620180"/>
                <a:gridCol w="1620180"/>
              </a:tblGrid>
              <a:tr h="334581">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691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Windows </a:t>
                      </a:r>
                      <a:r>
                        <a:rPr lang="en-US" sz="1050" kern="100" dirty="0" err="1">
                          <a:effectLst/>
                        </a:rPr>
                        <a:t>Xp</a:t>
                      </a:r>
                      <a:r>
                        <a:rPr lang="en-US" sz="1050" kern="100" dirty="0">
                          <a:effectLst/>
                        </a:rPr>
                        <a:t>/Vista/7/8/10</a:t>
                      </a:r>
                      <a:r>
                        <a:rPr lang="zh-CN" sz="1050" kern="100" dirty="0">
                          <a:effectLst/>
                        </a:rPr>
                        <a:t>、</a:t>
                      </a:r>
                      <a:r>
                        <a:rPr lang="en-US" sz="1050" kern="100" dirty="0">
                          <a:effectLst/>
                        </a:rPr>
                        <a:t>Linux</a:t>
                      </a:r>
                      <a:r>
                        <a:rPr lang="zh-CN" sz="1050" kern="100" dirty="0">
                          <a:effectLst/>
                        </a:rPr>
                        <a:t>、</a:t>
                      </a:r>
                      <a:r>
                        <a:rPr lang="en-US" sz="1050" kern="100" dirty="0">
                          <a:effectLst/>
                        </a:rPr>
                        <a:t>Mac OS</a:t>
                      </a:r>
                      <a:r>
                        <a:rPr lang="zh-CN" sz="1050" kern="100" dirty="0">
                          <a:effectLst/>
                        </a:rPr>
                        <a:t>、及以上等</a:t>
                      </a:r>
                      <a:endParaRPr lang="zh-CN" sz="1050" kern="100" dirty="0">
                        <a:effectLst/>
                        <a:latin typeface="Calibri"/>
                        <a:ea typeface="宋体"/>
                        <a:cs typeface="Times New Roman"/>
                      </a:endParaRPr>
                    </a:p>
                  </a:txBody>
                  <a:tcPr marL="68580" marR="68580" marT="0" marB="0"/>
                </a:tc>
              </a:tr>
              <a:tr h="364407">
                <a:tc>
                  <a:txBody>
                    <a:bodyPr/>
                    <a:lstStyle/>
                    <a:p>
                      <a:pPr algn="just">
                        <a:spcAft>
                          <a:spcPts val="0"/>
                        </a:spcAft>
                      </a:pPr>
                      <a:r>
                        <a:rPr lang="zh-CN" sz="1050" kern="100">
                          <a:effectLst/>
                        </a:rPr>
                        <a:t>浏览器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Internet Explore</a:t>
                      </a:r>
                      <a:r>
                        <a:rPr lang="zh-CN" sz="1050" kern="100" dirty="0">
                          <a:effectLst/>
                        </a:rPr>
                        <a:t>、</a:t>
                      </a:r>
                      <a:r>
                        <a:rPr lang="en-US" sz="1050" kern="100" dirty="0">
                          <a:effectLst/>
                        </a:rPr>
                        <a:t>Firefox</a:t>
                      </a:r>
                      <a:r>
                        <a:rPr lang="zh-CN" sz="1050" kern="100" dirty="0">
                          <a:effectLst/>
                        </a:rPr>
                        <a:t>、</a:t>
                      </a:r>
                      <a:r>
                        <a:rPr lang="en-US" sz="1050" kern="100" dirty="0">
                          <a:effectLst/>
                        </a:rPr>
                        <a:t>Chrome</a:t>
                      </a:r>
                      <a:r>
                        <a:rPr lang="zh-CN" sz="1050" kern="100" dirty="0">
                          <a:effectLst/>
                        </a:rPr>
                        <a:t>等</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18753635"/>
              </p:ext>
            </p:extLst>
          </p:nvPr>
        </p:nvGraphicFramePr>
        <p:xfrm>
          <a:off x="5364088" y="3219821"/>
          <a:ext cx="3240360" cy="1357557"/>
        </p:xfrm>
        <a:graphic>
          <a:graphicData uri="http://schemas.openxmlformats.org/drawingml/2006/table">
            <a:tbl>
              <a:tblPr firstRow="1" firstCol="1" bandRow="1">
                <a:tableStyleId>{5C22544A-7EE6-4342-B048-85BDC9FD1C3A}</a:tableStyleId>
              </a:tblPr>
              <a:tblGrid>
                <a:gridCol w="1620180"/>
                <a:gridCol w="1620180"/>
              </a:tblGrid>
              <a:tr h="452519">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接口信息</a:t>
                      </a:r>
                      <a:endParaRPr lang="zh-CN" sz="1050" kern="100" dirty="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Android</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a:t>
                      </a:r>
                      <a:r>
                        <a:rPr lang="zh-CN" sz="1050" kern="100">
                          <a:effectLst/>
                        </a:rPr>
                        <a:t>及以上</a:t>
                      </a:r>
                      <a:endParaRPr lang="zh-CN" sz="1050" kern="10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iOS</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err="1">
                          <a:effectLst/>
                        </a:rPr>
                        <a:t>iOS</a:t>
                      </a:r>
                      <a:r>
                        <a:rPr lang="en-US" sz="1050" kern="100" dirty="0">
                          <a:effectLst/>
                        </a:rPr>
                        <a:t> 11</a:t>
                      </a:r>
                      <a:r>
                        <a:rPr lang="zh-CN" sz="1050" kern="100" dirty="0">
                          <a:effectLst/>
                        </a:rPr>
                        <a:t>及以上</a:t>
                      </a:r>
                      <a:endParaRPr lang="zh-CN" sz="1050" kern="100" dirty="0">
                        <a:effectLst/>
                        <a:latin typeface="Calibri"/>
                        <a:ea typeface="宋体"/>
                        <a:cs typeface="Times New Roman"/>
                      </a:endParaRPr>
                    </a:p>
                  </a:txBody>
                  <a:tcPr marL="68580" marR="68580" marT="0" marB="0"/>
                </a:tc>
              </a:tr>
            </a:tbl>
          </a:graphicData>
        </a:graphic>
      </p:graphicFrame>
      <p:sp>
        <p:nvSpPr>
          <p:cNvPr id="8" name="TextBox 7"/>
          <p:cNvSpPr txBox="1"/>
          <p:nvPr/>
        </p:nvSpPr>
        <p:spPr>
          <a:xfrm>
            <a:off x="1641738" y="1203598"/>
            <a:ext cx="1107996" cy="369332"/>
          </a:xfrm>
          <a:prstGeom prst="rect">
            <a:avLst/>
          </a:prstGeom>
          <a:noFill/>
        </p:spPr>
        <p:txBody>
          <a:bodyPr wrap="none" rtlCol="0">
            <a:spAutoFit/>
          </a:bodyPr>
          <a:lstStyle/>
          <a:p>
            <a:r>
              <a:rPr lang="zh-CN" altLang="en-US" dirty="0" smtClean="0"/>
              <a:t>服务器端</a:t>
            </a:r>
            <a:endParaRPr lang="zh-CN" altLang="en-US" dirty="0"/>
          </a:p>
        </p:txBody>
      </p:sp>
      <p:sp>
        <p:nvSpPr>
          <p:cNvPr id="9" name="TextBox 8"/>
          <p:cNvSpPr txBox="1"/>
          <p:nvPr/>
        </p:nvSpPr>
        <p:spPr>
          <a:xfrm>
            <a:off x="6372200" y="771550"/>
            <a:ext cx="877163" cy="369332"/>
          </a:xfrm>
          <a:prstGeom prst="rect">
            <a:avLst/>
          </a:prstGeom>
          <a:noFill/>
        </p:spPr>
        <p:txBody>
          <a:bodyPr wrap="none" rtlCol="0">
            <a:spAutoFit/>
          </a:bodyPr>
          <a:lstStyle/>
          <a:p>
            <a:r>
              <a:rPr lang="zh-CN" altLang="en-US" dirty="0" smtClean="0"/>
              <a:t>网页端</a:t>
            </a:r>
            <a:endParaRPr lang="zh-CN" altLang="en-US" dirty="0"/>
          </a:p>
        </p:txBody>
      </p:sp>
      <p:sp>
        <p:nvSpPr>
          <p:cNvPr id="10" name="TextBox 9"/>
          <p:cNvSpPr txBox="1"/>
          <p:nvPr/>
        </p:nvSpPr>
        <p:spPr>
          <a:xfrm>
            <a:off x="6256783" y="2709819"/>
            <a:ext cx="785793" cy="369332"/>
          </a:xfrm>
          <a:prstGeom prst="rect">
            <a:avLst/>
          </a:prstGeom>
          <a:noFill/>
        </p:spPr>
        <p:txBody>
          <a:bodyPr wrap="none" rtlCol="0">
            <a:spAutoFit/>
          </a:bodyPr>
          <a:lstStyle/>
          <a:p>
            <a:r>
              <a:rPr lang="en-US" altLang="zh-CN" dirty="0"/>
              <a:t>APP</a:t>
            </a:r>
            <a:r>
              <a:rPr lang="zh-CN" altLang="en-US" dirty="0" smtClean="0"/>
              <a:t>端</a:t>
            </a:r>
            <a:endParaRPr lang="zh-CN" altLang="en-US" dirty="0"/>
          </a:p>
        </p:txBody>
      </p:sp>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硬件接口</a:t>
            </a:r>
            <a:endParaRPr lang="zh-CN" altLang="en-US" sz="2800" b="1" kern="0" dirty="0">
              <a:solidFill>
                <a:srgbClr val="FFFFFF"/>
              </a:solidFill>
              <a:ea typeface="微软雅黑"/>
            </a:endParaRPr>
          </a:p>
        </p:txBody>
      </p:sp>
      <p:sp>
        <p:nvSpPr>
          <p:cNvPr id="5" name="TextBox 4"/>
          <p:cNvSpPr txBox="1"/>
          <p:nvPr/>
        </p:nvSpPr>
        <p:spPr>
          <a:xfrm>
            <a:off x="1835696" y="1112560"/>
            <a:ext cx="877163" cy="369332"/>
          </a:xfrm>
          <a:prstGeom prst="rect">
            <a:avLst/>
          </a:prstGeom>
          <a:noFill/>
        </p:spPr>
        <p:txBody>
          <a:bodyPr wrap="none" rtlCol="0">
            <a:spAutoFit/>
          </a:bodyPr>
          <a:lstStyle/>
          <a:p>
            <a:r>
              <a:rPr lang="zh-CN" altLang="en-US" dirty="0" smtClean="0"/>
              <a:t>服务器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35043138"/>
              </p:ext>
            </p:extLst>
          </p:nvPr>
        </p:nvGraphicFramePr>
        <p:xfrm>
          <a:off x="683568" y="1635646"/>
          <a:ext cx="3240360" cy="2952327"/>
        </p:xfrm>
        <a:graphic>
          <a:graphicData uri="http://schemas.openxmlformats.org/drawingml/2006/table">
            <a:tbl>
              <a:tblPr firstRow="1" firstCol="1" bandRow="1">
                <a:tableStyleId>{5C22544A-7EE6-4342-B048-85BDC9FD1C3A}</a:tableStyleId>
              </a:tblPr>
              <a:tblGrid>
                <a:gridCol w="1620180"/>
                <a:gridCol w="1620180"/>
              </a:tblGrid>
              <a:tr h="532859">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硬盘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2T</a:t>
                      </a:r>
                      <a:r>
                        <a:rPr lang="zh-CN" sz="1050" kern="100">
                          <a:effectLst/>
                        </a:rPr>
                        <a:t>硬盘</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网络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浙江大学城市学院校园网（</a:t>
                      </a:r>
                      <a:r>
                        <a:rPr lang="en-US" sz="1050" kern="100">
                          <a:effectLst/>
                        </a:rPr>
                        <a:t>L2TP</a:t>
                      </a:r>
                      <a:r>
                        <a:rPr lang="zh-CN" sz="1050" kern="100">
                          <a:effectLst/>
                        </a:rPr>
                        <a:t>），</a:t>
                      </a:r>
                      <a:r>
                        <a:rPr lang="en-US" sz="1050" kern="100">
                          <a:effectLst/>
                        </a:rPr>
                        <a:t>100M</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备份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数据备份采用</a:t>
                      </a:r>
                      <a:r>
                        <a:rPr lang="en-US" sz="1050" kern="100" dirty="0">
                          <a:effectLst/>
                        </a:rPr>
                        <a:t>RAID-5</a:t>
                      </a:r>
                      <a:endParaRPr lang="zh-CN" sz="1050" kern="100" dirty="0">
                        <a:effectLst/>
                        <a:latin typeface="Calibri"/>
                        <a:ea typeface="宋体"/>
                        <a:cs typeface="Times New Roman"/>
                      </a:endParaRPr>
                    </a:p>
                  </a:txBody>
                  <a:tcPr marL="68580" marR="68580" marT="0" marB="0"/>
                </a:tc>
              </a:tr>
            </a:tbl>
          </a:graphicData>
        </a:graphic>
      </p:graphicFrame>
      <p:sp>
        <p:nvSpPr>
          <p:cNvPr id="7" name="TextBox 6"/>
          <p:cNvSpPr txBox="1"/>
          <p:nvPr/>
        </p:nvSpPr>
        <p:spPr>
          <a:xfrm>
            <a:off x="6372200" y="1347614"/>
            <a:ext cx="657552" cy="369332"/>
          </a:xfrm>
          <a:prstGeom prst="rect">
            <a:avLst/>
          </a:prstGeom>
          <a:noFill/>
        </p:spPr>
        <p:txBody>
          <a:bodyPr wrap="none" rtlCol="0">
            <a:spAutoFit/>
          </a:bodyPr>
          <a:lstStyle/>
          <a:p>
            <a:r>
              <a:rPr lang="en-US" altLang="zh-CN" dirty="0"/>
              <a:t>PC</a:t>
            </a:r>
            <a:r>
              <a:rPr lang="zh-CN" altLang="en-US" dirty="0" smtClean="0"/>
              <a:t>端</a:t>
            </a:r>
            <a:endParaRPr lang="zh-CN" altLang="en-US" dirty="0"/>
          </a:p>
        </p:txBody>
      </p:sp>
      <p:sp>
        <p:nvSpPr>
          <p:cNvPr id="8" name="TextBox 7"/>
          <p:cNvSpPr txBox="1"/>
          <p:nvPr/>
        </p:nvSpPr>
        <p:spPr>
          <a:xfrm>
            <a:off x="6084168" y="3867894"/>
            <a:ext cx="1478290" cy="369332"/>
          </a:xfrm>
          <a:prstGeom prst="rect">
            <a:avLst/>
          </a:prstGeom>
          <a:noFill/>
        </p:spPr>
        <p:txBody>
          <a:bodyPr wrap="none" rtlCol="0">
            <a:spAutoFit/>
          </a:bodyPr>
          <a:lstStyle/>
          <a:p>
            <a:r>
              <a:rPr lang="en-US" altLang="zh-CN" dirty="0"/>
              <a:t>APP</a:t>
            </a:r>
            <a:r>
              <a:rPr lang="zh-CN" altLang="en-US" dirty="0" smtClean="0"/>
              <a:t>端：暂无</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52044532"/>
              </p:ext>
            </p:extLst>
          </p:nvPr>
        </p:nvGraphicFramePr>
        <p:xfrm>
          <a:off x="4716016" y="2067694"/>
          <a:ext cx="4104456" cy="1432520"/>
        </p:xfrm>
        <a:graphic>
          <a:graphicData uri="http://schemas.openxmlformats.org/drawingml/2006/table">
            <a:tbl>
              <a:tblPr firstRow="1" firstCol="1" bandRow="1">
                <a:tableStyleId>{5C22544A-7EE6-4342-B048-85BDC9FD1C3A}</a:tableStyleId>
              </a:tblPr>
              <a:tblGrid>
                <a:gridCol w="2052228"/>
                <a:gridCol w="2052228"/>
              </a:tblGrid>
              <a:tr h="358130">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当前主流配置即可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显卡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1440*900</a:t>
                      </a:r>
                      <a:r>
                        <a:rPr lang="zh-CN" sz="1050" kern="100">
                          <a:effectLst/>
                        </a:rPr>
                        <a:t>以上</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dirty="0">
                          <a:effectLst/>
                        </a:rPr>
                        <a:t>网卡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浙江大学城市学院校园网（</a:t>
                      </a:r>
                      <a:r>
                        <a:rPr lang="en-US" sz="1050" kern="100" dirty="0">
                          <a:effectLst/>
                        </a:rPr>
                        <a:t>L2TP</a:t>
                      </a:r>
                      <a:r>
                        <a:rPr lang="zh-CN" sz="1050" kern="100" dirty="0">
                          <a:effectLst/>
                        </a:rPr>
                        <a:t>），</a:t>
                      </a:r>
                      <a:r>
                        <a:rPr lang="en-US" sz="1050" kern="100" dirty="0">
                          <a:effectLst/>
                        </a:rPr>
                        <a:t>10M</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smtClean="0">
                <a:solidFill>
                  <a:prstClr val="white"/>
                </a:solidFill>
                <a:latin typeface="微软雅黑"/>
                <a:ea typeface="微软雅黑"/>
              </a:rPr>
              <a:t>６</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质量属性</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19695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本网站提供对外服务的能力</a:t>
            </a:r>
            <a:r>
              <a:rPr lang="en-US" altLang="zh-CN" sz="1800" dirty="0"/>
              <a:t>,</a:t>
            </a:r>
            <a:r>
              <a:rPr lang="zh-CN" altLang="zh-CN" sz="1800" dirty="0"/>
              <a:t>确保在校网环境内，使用主流配置</a:t>
            </a:r>
            <a:r>
              <a:rPr lang="en-US" altLang="zh-CN" sz="1800" dirty="0"/>
              <a:t>PC</a:t>
            </a:r>
            <a:r>
              <a:rPr lang="zh-CN" altLang="zh-CN" sz="1800" dirty="0"/>
              <a:t>机的情况下，</a:t>
            </a:r>
            <a:r>
              <a:rPr lang="en-US" altLang="zh-CN" sz="1800" dirty="0"/>
              <a:t>300</a:t>
            </a:r>
            <a:r>
              <a:rPr lang="zh-CN" altLang="zh-CN" sz="1800" dirty="0"/>
              <a:t>名用户并发访问网站，要求浏览器能在</a:t>
            </a:r>
            <a:r>
              <a:rPr lang="en-US" altLang="zh-CN" sz="1800" dirty="0"/>
              <a:t>1s</a:t>
            </a:r>
            <a:r>
              <a:rPr lang="zh-CN" altLang="zh-CN" sz="1800" dirty="0"/>
              <a:t>内完成响应。</a:t>
            </a:r>
          </a:p>
          <a:p>
            <a:pPr lvl="0"/>
            <a:r>
              <a:rPr lang="zh-CN" altLang="zh-CN" sz="1800" dirty="0"/>
              <a:t>下载文件的速度应该达到</a:t>
            </a:r>
            <a:r>
              <a:rPr lang="en-US" altLang="zh-CN" sz="1800" dirty="0"/>
              <a:t>1MB/s(</a:t>
            </a:r>
            <a:r>
              <a:rPr lang="zh-CN" altLang="zh-CN" sz="1800" dirty="0"/>
              <a:t>校网环境中</a:t>
            </a:r>
            <a:r>
              <a:rPr lang="en-US" altLang="zh-CN" sz="1800" dirty="0"/>
              <a:t>)</a:t>
            </a:r>
            <a:r>
              <a:rPr lang="zh-CN" altLang="zh-CN" sz="1800" dirty="0"/>
              <a:t>。</a:t>
            </a:r>
          </a:p>
          <a:p>
            <a:pPr lvl="0"/>
            <a:r>
              <a:rPr lang="zh-CN" altLang="zh-CN" sz="1800" dirty="0"/>
              <a:t>网站的正常开放时间应该为</a:t>
            </a:r>
            <a:r>
              <a:rPr lang="en-US" altLang="zh-CN" sz="1800" dirty="0"/>
              <a:t>7*16</a:t>
            </a:r>
            <a:r>
              <a:rPr lang="zh-CN" altLang="zh-CN" sz="1800" dirty="0"/>
              <a:t>小时，一周内保持</a:t>
            </a:r>
            <a:r>
              <a:rPr lang="en-US" altLang="zh-CN" sz="1800" dirty="0"/>
              <a:t>7</a:t>
            </a:r>
            <a:r>
              <a:rPr lang="zh-CN" altLang="zh-CN" sz="1800" dirty="0"/>
              <a:t>天开放。</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性能</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只有管理员才能对用户信息进行操作。</a:t>
            </a:r>
          </a:p>
          <a:p>
            <a:pPr lvl="0"/>
            <a:r>
              <a:rPr lang="zh-CN" altLang="zh-CN" sz="1800" dirty="0"/>
              <a:t>游客需要通过注册成正式成员才能进行发帖或者回复等功能。</a:t>
            </a:r>
          </a:p>
          <a:p>
            <a:pPr lvl="0"/>
            <a:r>
              <a:rPr lang="zh-CN" altLang="zh-CN" sz="1800" dirty="0"/>
              <a:t>在</a:t>
            </a:r>
            <a:r>
              <a:rPr lang="en-US" altLang="zh-CN" sz="1800" dirty="0"/>
              <a:t>5</a:t>
            </a:r>
            <a:r>
              <a:rPr lang="zh-CN" altLang="zh-CN" sz="1800" dirty="0"/>
              <a:t>分钟内如果连续</a:t>
            </a:r>
            <a:r>
              <a:rPr lang="en-US" altLang="zh-CN" sz="1800" dirty="0"/>
              <a:t>4</a:t>
            </a:r>
            <a:r>
              <a:rPr lang="zh-CN" altLang="zh-CN" sz="1800" dirty="0"/>
              <a:t>次登录失败，系统就会锁定用户账户。</a:t>
            </a:r>
          </a:p>
          <a:p>
            <a:pPr lvl="0"/>
            <a:r>
              <a:rPr lang="zh-CN" altLang="zh-CN" sz="1800" dirty="0"/>
              <a:t>由系统自动注册的用户的临时密码，用户第一次登录成功后，必须修改密码。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安全性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本网站系统在需求开发阶段与各用户代表进行了多次详细深入的访谈，确保用户对用户页面功能的了解</a:t>
            </a:r>
          </a:p>
          <a:p>
            <a:pPr lvl="0"/>
            <a:r>
              <a:rPr lang="zh-CN" altLang="zh-CN" sz="1800" dirty="0"/>
              <a:t>只需打开网站或下载</a:t>
            </a:r>
            <a:r>
              <a:rPr lang="en-US" altLang="zh-CN" sz="1800" dirty="0"/>
              <a:t>APP</a:t>
            </a:r>
            <a:r>
              <a:rPr lang="zh-CN" altLang="zh-CN" sz="1800" dirty="0"/>
              <a:t>并登陆即可使用。</a:t>
            </a:r>
          </a:p>
          <a:p>
            <a:pPr lvl="0"/>
            <a:r>
              <a:rPr lang="zh-CN" altLang="zh-CN" sz="1800" dirty="0"/>
              <a:t>页面布局符合用户的日常使用习惯</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易</a:t>
            </a:r>
            <a:r>
              <a:rPr lang="zh-CN" altLang="en-US" sz="2800" b="1" kern="0" dirty="0">
                <a:solidFill>
                  <a:srgbClr val="FFFFFF"/>
                </a:solidFill>
                <a:ea typeface="微软雅黑"/>
              </a:rPr>
              <a:t>用性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引言</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zh-CN" altLang="zh-CN" sz="1800" dirty="0"/>
              <a:t>系统能保持每天至少</a:t>
            </a:r>
            <a:r>
              <a:rPr lang="en-US" altLang="zh-CN" sz="1800" dirty="0"/>
              <a:t>16</a:t>
            </a:r>
            <a:r>
              <a:rPr lang="zh-CN" altLang="zh-CN" sz="1800" dirty="0"/>
              <a:t>小时的无故障运行并提供服务。</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可靠性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系统内部出现非法操作时停止操作并报错，拥有一定的内部保护机制。</a:t>
            </a:r>
          </a:p>
          <a:p>
            <a:pPr lvl="0"/>
            <a:r>
              <a:rPr lang="zh-CN" altLang="zh-CN" sz="1800" dirty="0"/>
              <a:t>用户进行非法操作时弹出提示框并阻止非法操作。</a:t>
            </a:r>
          </a:p>
          <a:p>
            <a:pPr lvl="0"/>
            <a:r>
              <a:rPr lang="zh-CN" altLang="zh-CN" sz="1800" dirty="0"/>
              <a:t>相连的软硬件系统发生故障时，备用设备可从备份中读取数据继续网站运转。</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dirty="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健壮</a:t>
            </a:r>
            <a:r>
              <a:rPr lang="zh-CN" altLang="en-US" sz="2800" b="1" kern="0" dirty="0">
                <a:solidFill>
                  <a:srgbClr val="FFFFFF"/>
                </a:solidFill>
                <a:ea typeface="微软雅黑"/>
              </a:rPr>
              <a:t>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软件内部功能模块化，易于功能的增删改。</a:t>
            </a:r>
          </a:p>
          <a:p>
            <a:pPr lvl="0"/>
            <a:r>
              <a:rPr lang="zh-CN" altLang="zh-CN" sz="1800" dirty="0"/>
              <a:t>软件代码有条理，备注</a:t>
            </a:r>
            <a:r>
              <a:rPr lang="zh-CN" altLang="zh-CN" sz="1800" dirty="0" smtClean="0"/>
              <a:t>详细。</a:t>
            </a:r>
            <a:endParaRPr lang="zh-CN" altLang="zh-CN" sz="1800" dirty="0"/>
          </a:p>
          <a:p>
            <a:pPr lvl="0"/>
            <a:r>
              <a:rPr lang="zh-CN" altLang="zh-CN" sz="1800" dirty="0"/>
              <a:t>日常维护可视化，能做到让非软件相关从业者也能清晰了网站运行状态。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可维护性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７</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数据字典</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075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5557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55577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数据字典范例</a:t>
            </a:r>
            <a:endParaRPr lang="zh-CN" altLang="en-US" sz="2800" b="1" kern="0" dirty="0">
              <a:solidFill>
                <a:srgbClr val="FFFFFF"/>
              </a:solidFill>
              <a:ea typeface="微软雅黑"/>
            </a:endParaRPr>
          </a:p>
        </p:txBody>
      </p:sp>
      <p:sp>
        <p:nvSpPr>
          <p:cNvPr id="5" name="TextBox 4"/>
          <p:cNvSpPr txBox="1"/>
          <p:nvPr/>
        </p:nvSpPr>
        <p:spPr>
          <a:xfrm>
            <a:off x="107504" y="1059582"/>
            <a:ext cx="3672408" cy="2031325"/>
          </a:xfrm>
          <a:prstGeom prst="rect">
            <a:avLst/>
          </a:prstGeom>
          <a:noFill/>
        </p:spPr>
        <p:txBody>
          <a:bodyPr wrap="square" rtlCol="0">
            <a:spAutoFit/>
          </a:bodyPr>
          <a:lstStyle/>
          <a:p>
            <a:r>
              <a:rPr lang="zh-CN" altLang="zh-CN" dirty="0" smtClean="0">
                <a:latin typeface="微软雅黑" pitchFamily="34" charset="-122"/>
                <a:ea typeface="微软雅黑" pitchFamily="34" charset="-122"/>
              </a:rPr>
              <a:t>用户</a:t>
            </a:r>
            <a:r>
              <a:rPr lang="zh-CN" altLang="zh-CN" dirty="0">
                <a:latin typeface="微软雅黑" pitchFamily="34" charset="-122"/>
                <a:ea typeface="微软雅黑" pitchFamily="34" charset="-122"/>
              </a:rPr>
              <a:t>注册</a:t>
            </a:r>
            <a:r>
              <a:rPr lang="zh-CN" altLang="zh-CN" dirty="0" smtClean="0">
                <a:latin typeface="微软雅黑" pitchFamily="34" charset="-122"/>
                <a:ea typeface="微软雅黑" pitchFamily="34" charset="-122"/>
              </a:rPr>
              <a:t>信息</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学号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教工号</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用户身份证号</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邮箱</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用户姓名</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用户密码</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用户确认密码</a:t>
            </a:r>
          </a:p>
          <a:p>
            <a:endParaRPr lang="zh-CN" altLang="en-US" dirty="0"/>
          </a:p>
        </p:txBody>
      </p:sp>
      <p:sp>
        <p:nvSpPr>
          <p:cNvPr id="6" name="TextBox 5"/>
          <p:cNvSpPr txBox="1"/>
          <p:nvPr/>
        </p:nvSpPr>
        <p:spPr>
          <a:xfrm>
            <a:off x="4291196" y="556042"/>
            <a:ext cx="4680520" cy="4247317"/>
          </a:xfrm>
          <a:prstGeom prst="rect">
            <a:avLst/>
          </a:prstGeom>
          <a:noFill/>
        </p:spPr>
        <p:txBody>
          <a:bodyPr wrap="square" rtlCol="0">
            <a:spAutoFit/>
          </a:bodyPr>
          <a:lstStyle/>
          <a:p>
            <a:pPr marL="285750" indent="-285750">
              <a:buFont typeface="Arial" pitchFamily="34" charset="0"/>
              <a:buChar char="•"/>
            </a:pPr>
            <a:r>
              <a:rPr lang="zh-CN" altLang="zh-CN" dirty="0"/>
              <a:t>学号</a:t>
            </a:r>
            <a:r>
              <a:rPr lang="en-US" altLang="zh-CN" dirty="0"/>
              <a:t>=*</a:t>
            </a:r>
            <a:r>
              <a:rPr lang="zh-CN" altLang="zh-CN" dirty="0"/>
              <a:t>学生输入的唯一的、顺序的整数</a:t>
            </a:r>
            <a:r>
              <a:rPr lang="en-US" altLang="zh-CN" dirty="0"/>
              <a:t>*</a:t>
            </a:r>
            <a:endParaRPr lang="zh-CN" altLang="zh-CN" dirty="0"/>
          </a:p>
          <a:p>
            <a:r>
              <a:rPr lang="en-US" altLang="zh-CN" dirty="0"/>
              <a:t>^[ 0-9]{8}$</a:t>
            </a:r>
            <a:endParaRPr lang="zh-CN" altLang="zh-CN" dirty="0"/>
          </a:p>
          <a:p>
            <a:pPr marL="285750" indent="-285750">
              <a:buFont typeface="Arial" pitchFamily="34" charset="0"/>
              <a:buChar char="•"/>
            </a:pPr>
            <a:r>
              <a:rPr lang="zh-CN" altLang="zh-CN" dirty="0"/>
              <a:t>教工号</a:t>
            </a:r>
            <a:r>
              <a:rPr lang="en-US" altLang="zh-CN" dirty="0"/>
              <a:t>=*</a:t>
            </a:r>
            <a:r>
              <a:rPr lang="zh-CN" altLang="zh-CN" dirty="0"/>
              <a:t>教师输入的</a:t>
            </a:r>
            <a:r>
              <a:rPr lang="zh-CN" altLang="zh-CN" dirty="0" smtClean="0"/>
              <a:t>唯一、</a:t>
            </a:r>
            <a:r>
              <a:rPr lang="zh-CN" altLang="zh-CN" dirty="0"/>
              <a:t>顺序的整数</a:t>
            </a:r>
            <a:r>
              <a:rPr lang="en-US" altLang="zh-CN" dirty="0"/>
              <a:t>*</a:t>
            </a:r>
            <a:endParaRPr lang="zh-CN" altLang="zh-CN" dirty="0"/>
          </a:p>
          <a:p>
            <a:r>
              <a:rPr lang="en-US" altLang="zh-CN" dirty="0"/>
              <a:t>^[A-Za-z0-9]{6,15}$</a:t>
            </a:r>
            <a:endParaRPr lang="zh-CN" altLang="zh-CN" dirty="0"/>
          </a:p>
          <a:p>
            <a:pPr marL="285750" indent="-285750">
              <a:buFont typeface="Arial" pitchFamily="34" charset="0"/>
              <a:buChar char="•"/>
            </a:pPr>
            <a:r>
              <a:rPr lang="zh-CN" altLang="zh-CN" dirty="0"/>
              <a:t>用户身份证</a:t>
            </a:r>
            <a:r>
              <a:rPr lang="zh-CN" altLang="zh-CN" dirty="0" smtClean="0"/>
              <a:t>号</a:t>
            </a:r>
            <a:r>
              <a:rPr lang="en-US" altLang="zh-CN" dirty="0" smtClean="0"/>
              <a:t>=*</a:t>
            </a:r>
            <a:r>
              <a:rPr lang="zh-CN" altLang="zh-CN" dirty="0"/>
              <a:t>用户真实的身份证</a:t>
            </a:r>
            <a:r>
              <a:rPr lang="zh-CN" altLang="zh-CN" dirty="0" smtClean="0"/>
              <a:t>号</a:t>
            </a:r>
            <a:r>
              <a:rPr lang="en-US" altLang="zh-CN" dirty="0" smtClean="0"/>
              <a:t>*</a:t>
            </a:r>
            <a:endParaRPr lang="zh-CN" altLang="zh-CN" dirty="0"/>
          </a:p>
          <a:p>
            <a:r>
              <a:rPr lang="en-US" altLang="zh-CN" dirty="0"/>
              <a:t>^[ 0-9]{18}$</a:t>
            </a:r>
            <a:endParaRPr lang="zh-CN" altLang="zh-CN" dirty="0"/>
          </a:p>
          <a:p>
            <a:pPr marL="285750" indent="-285750">
              <a:buFont typeface="Arial" pitchFamily="34" charset="0"/>
              <a:buChar char="•"/>
            </a:pPr>
            <a:r>
              <a:rPr lang="zh-CN" altLang="zh-CN" dirty="0"/>
              <a:t>邮箱</a:t>
            </a:r>
            <a:r>
              <a:rPr lang="en-US" altLang="zh-CN" dirty="0"/>
              <a:t>=*</a:t>
            </a:r>
            <a:r>
              <a:rPr lang="zh-CN" altLang="zh-CN" dirty="0"/>
              <a:t>用户的邮箱地址；</a:t>
            </a:r>
            <a:r>
              <a:rPr lang="en-US" altLang="zh-CN" dirty="0"/>
              <a:t> *</a:t>
            </a:r>
            <a:endParaRPr lang="zh-CN" altLang="zh-CN" dirty="0"/>
          </a:p>
          <a:p>
            <a:r>
              <a:rPr lang="en-US" altLang="zh-CN" dirty="0"/>
              <a:t>^[\w-]+(\.[\w-]+)*@[\w-]+(\.[\w-]+)+$</a:t>
            </a:r>
            <a:endParaRPr lang="zh-CN" altLang="zh-CN" dirty="0"/>
          </a:p>
          <a:p>
            <a:pPr marL="285750" indent="-285750">
              <a:buFont typeface="Arial" pitchFamily="34" charset="0"/>
              <a:buChar char="•"/>
            </a:pPr>
            <a:r>
              <a:rPr lang="zh-CN" altLang="zh-CN" dirty="0"/>
              <a:t>用户真实姓名</a:t>
            </a:r>
            <a:r>
              <a:rPr lang="en-US" altLang="zh-CN" dirty="0"/>
              <a:t>=*</a:t>
            </a:r>
            <a:r>
              <a:rPr lang="zh-CN" altLang="zh-CN" dirty="0"/>
              <a:t>用户真实的姓名</a:t>
            </a:r>
            <a:r>
              <a:rPr lang="en-US" altLang="zh-CN" dirty="0"/>
              <a:t>*</a:t>
            </a:r>
            <a:endParaRPr lang="zh-CN" altLang="zh-CN" dirty="0"/>
          </a:p>
          <a:p>
            <a:r>
              <a:rPr lang="en-US" altLang="zh-CN" dirty="0"/>
              <a:t>^[A-Za-z0-9]{6,15}$</a:t>
            </a:r>
            <a:endParaRPr lang="zh-CN" altLang="zh-CN" dirty="0"/>
          </a:p>
          <a:p>
            <a:pPr marL="285750" indent="-285750">
              <a:buFont typeface="Arial" pitchFamily="34" charset="0"/>
              <a:buChar char="•"/>
            </a:pPr>
            <a:r>
              <a:rPr lang="zh-CN" altLang="zh-CN" dirty="0"/>
              <a:t>用户密码</a:t>
            </a:r>
            <a:r>
              <a:rPr lang="en-US" altLang="zh-CN" dirty="0"/>
              <a:t>=*</a:t>
            </a:r>
            <a:r>
              <a:rPr lang="zh-CN" altLang="zh-CN" dirty="0"/>
              <a:t>用户设定的密码</a:t>
            </a:r>
            <a:r>
              <a:rPr lang="en-US" altLang="zh-CN" dirty="0"/>
              <a:t>*</a:t>
            </a:r>
            <a:endParaRPr lang="zh-CN" altLang="zh-CN" dirty="0"/>
          </a:p>
          <a:p>
            <a:r>
              <a:rPr lang="en-US" altLang="zh-CN" dirty="0"/>
              <a:t>^[A-Za-z0-9]{6,15}$</a:t>
            </a:r>
            <a:endParaRPr lang="zh-CN" altLang="zh-CN" dirty="0"/>
          </a:p>
          <a:p>
            <a:pPr marL="285750" indent="-285750">
              <a:buFont typeface="Arial" pitchFamily="34" charset="0"/>
              <a:buChar char="•"/>
            </a:pPr>
            <a:r>
              <a:rPr lang="zh-CN" altLang="zh-CN" dirty="0"/>
              <a:t>用户确认密码</a:t>
            </a:r>
            <a:r>
              <a:rPr lang="en-US" altLang="zh-CN" dirty="0"/>
              <a:t>=*</a:t>
            </a:r>
            <a:r>
              <a:rPr lang="zh-CN" altLang="zh-CN" dirty="0"/>
              <a:t>与用户密码相同内容的数字</a:t>
            </a:r>
            <a:r>
              <a:rPr lang="en-US" altLang="zh-CN" dirty="0"/>
              <a:t>/</a:t>
            </a:r>
            <a:r>
              <a:rPr lang="zh-CN" altLang="zh-CN" dirty="0"/>
              <a:t>字母</a:t>
            </a:r>
            <a:r>
              <a:rPr lang="en-US" altLang="zh-CN" dirty="0"/>
              <a:t>*</a:t>
            </a:r>
            <a:endParaRPr lang="zh-CN" altLang="zh-CN" dirty="0"/>
          </a:p>
          <a:p>
            <a:r>
              <a:rPr lang="en-US" altLang="zh-CN" dirty="0"/>
              <a:t>^[A-Za-z0-9]{6,15}$</a:t>
            </a:r>
            <a:endParaRPr lang="zh-CN" altLang="zh-CN" dirty="0"/>
          </a:p>
        </p:txBody>
      </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８</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其他需求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204257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其他需求</a:t>
            </a:r>
            <a:endParaRPr lang="zh-CN" altLang="en-US" sz="2800" b="1" kern="0" dirty="0">
              <a:solidFill>
                <a:srgbClr val="FFFFFF"/>
              </a:solidFill>
              <a:ea typeface="微软雅黑"/>
            </a:endParaRPr>
          </a:p>
        </p:txBody>
      </p:sp>
      <p:grpSp>
        <p:nvGrpSpPr>
          <p:cNvPr id="45" name="组合 44"/>
          <p:cNvGrpSpPr/>
          <p:nvPr/>
        </p:nvGrpSpPr>
        <p:grpSpPr>
          <a:xfrm>
            <a:off x="2675468" y="2317871"/>
            <a:ext cx="6208150" cy="309147"/>
            <a:chOff x="4873996" y="1371385"/>
            <a:chExt cx="2834642" cy="361210"/>
          </a:xfrm>
        </p:grpSpPr>
        <p:grpSp>
          <p:nvGrpSpPr>
            <p:cNvPr id="6" name="Group 9685"/>
            <p:cNvGrpSpPr/>
            <p:nvPr/>
          </p:nvGrpSpPr>
          <p:grpSpPr>
            <a:xfrm>
              <a:off x="4873996" y="1385287"/>
              <a:ext cx="2834642" cy="347308"/>
              <a:chOff x="-4046" y="-8110"/>
              <a:chExt cx="2834640" cy="347307"/>
            </a:xfrm>
          </p:grpSpPr>
          <p:sp>
            <p:nvSpPr>
              <p:cNvPr id="16" name="Shape 9683"/>
              <p:cNvSpPr/>
              <p:nvPr/>
            </p:nvSpPr>
            <p:spPr>
              <a:xfrm>
                <a:off x="-4046" y="-811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17"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9" name="Shape 9690"/>
            <p:cNvSpPr/>
            <p:nvPr/>
          </p:nvSpPr>
          <p:spPr>
            <a:xfrm>
              <a:off x="4873996" y="1371385"/>
              <a:ext cx="2834642"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下载</a:t>
              </a:r>
              <a:r>
                <a:rPr lang="zh-CN" altLang="en-US" sz="1400" kern="0" dirty="0">
                  <a:latin typeface="微软雅黑"/>
                  <a:ea typeface="微软雅黑"/>
                </a:rPr>
                <a:t>文件的速度应该达到</a:t>
              </a:r>
              <a:r>
                <a:rPr lang="en-US" altLang="zh-CN" sz="1400" kern="0" dirty="0">
                  <a:latin typeface="微软雅黑"/>
                  <a:ea typeface="微软雅黑"/>
                </a:rPr>
                <a:t>1MB/s(</a:t>
              </a:r>
              <a:r>
                <a:rPr lang="zh-CN" altLang="en-US" sz="1400" kern="0" dirty="0">
                  <a:latin typeface="微软雅黑"/>
                  <a:ea typeface="微软雅黑"/>
                </a:rPr>
                <a:t>校网环境中</a:t>
              </a:r>
              <a:r>
                <a:rPr lang="en-US" altLang="zh-CN" sz="1400" kern="0" dirty="0">
                  <a:latin typeface="微软雅黑"/>
                  <a:ea typeface="微软雅黑"/>
                </a:rPr>
                <a:t>)</a:t>
              </a:r>
              <a:r>
                <a:rPr lang="zh-CN" altLang="en-US" sz="1400" kern="0" dirty="0">
                  <a:latin typeface="微软雅黑"/>
                  <a:ea typeface="微软雅黑"/>
                </a:rPr>
                <a:t>。</a:t>
              </a:r>
              <a:endParaRPr sz="1400" kern="0" dirty="0">
                <a:latin typeface="微软雅黑"/>
                <a:ea typeface="微软雅黑"/>
              </a:endParaRPr>
            </a:p>
          </p:txBody>
        </p:sp>
      </p:grpSp>
      <p:grpSp>
        <p:nvGrpSpPr>
          <p:cNvPr id="68" name="组合 67"/>
          <p:cNvGrpSpPr/>
          <p:nvPr/>
        </p:nvGrpSpPr>
        <p:grpSpPr>
          <a:xfrm>
            <a:off x="2673279" y="3458726"/>
            <a:ext cx="6210338" cy="307764"/>
            <a:chOff x="2626946" y="3443994"/>
            <a:chExt cx="2378280" cy="475029"/>
          </a:xfrm>
        </p:grpSpPr>
        <p:sp>
          <p:nvSpPr>
            <p:cNvPr id="27"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2" name="Shape 9674"/>
            <p:cNvSpPr/>
            <p:nvPr/>
          </p:nvSpPr>
          <p:spPr>
            <a:xfrm>
              <a:off x="2626946" y="3443994"/>
              <a:ext cx="2377442" cy="475029"/>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用户</a:t>
              </a:r>
              <a:r>
                <a:rPr lang="zh-CN" altLang="en-US" sz="1400" kern="0" dirty="0">
                  <a:latin typeface="微软雅黑"/>
                  <a:ea typeface="微软雅黑"/>
                </a:rPr>
                <a:t>的密码传输需要加密，用户密码在数据库中采用加密储存</a:t>
              </a:r>
              <a:endParaRPr sz="1400" kern="0" dirty="0">
                <a:latin typeface="微软雅黑"/>
                <a:ea typeface="微软雅黑"/>
              </a:endParaRPr>
            </a:p>
          </p:txBody>
        </p:sp>
      </p:grpSp>
      <p:sp>
        <p:nvSpPr>
          <p:cNvPr id="41" name="Shape 9678"/>
          <p:cNvSpPr/>
          <p:nvPr/>
        </p:nvSpPr>
        <p:spPr>
          <a:xfrm>
            <a:off x="596375" y="4299942"/>
            <a:ext cx="1402451" cy="347308"/>
          </a:xfrm>
          <a:prstGeom prst="roundRect">
            <a:avLst>
              <a:gd name="adj" fmla="val 22575"/>
            </a:avLst>
          </a:prstGeom>
          <a:solidFill>
            <a:srgbClr val="C08306"/>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grpSp>
        <p:nvGrpSpPr>
          <p:cNvPr id="80" name="组合 79"/>
          <p:cNvGrpSpPr/>
          <p:nvPr/>
        </p:nvGrpSpPr>
        <p:grpSpPr>
          <a:xfrm>
            <a:off x="2673279" y="4647250"/>
            <a:ext cx="6219200" cy="307764"/>
            <a:chOff x="2673279" y="4157040"/>
            <a:chExt cx="6219200" cy="307764"/>
          </a:xfrm>
        </p:grpSpPr>
        <p:sp>
          <p:nvSpPr>
            <p:cNvPr id="43" name="Shape 9675"/>
            <p:cNvSpPr/>
            <p:nvPr/>
          </p:nvSpPr>
          <p:spPr>
            <a:xfrm>
              <a:off x="2673279" y="4179052"/>
              <a:ext cx="6208150" cy="264906"/>
            </a:xfrm>
            <a:prstGeom prst="roundRect">
              <a:avLst>
                <a:gd name="adj" fmla="val 18918"/>
              </a:avLst>
            </a:prstGeom>
            <a:solidFill>
              <a:srgbClr val="F7AC12"/>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33" name="Shape 9682"/>
            <p:cNvSpPr/>
            <p:nvPr/>
          </p:nvSpPr>
          <p:spPr>
            <a:xfrm>
              <a:off x="2673279" y="4157040"/>
              <a:ext cx="6219200"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TBD</a:t>
              </a:r>
              <a:endParaRPr sz="1400" kern="0" dirty="0">
                <a:latin typeface="微软雅黑"/>
                <a:ea typeface="微软雅黑"/>
              </a:endParaRPr>
            </a:p>
          </p:txBody>
        </p:sp>
      </p:grpSp>
      <p:cxnSp>
        <p:nvCxnSpPr>
          <p:cNvPr id="48" name="肘形连接符 47"/>
          <p:cNvCxnSpPr>
            <a:stCxn id="10" idx="0"/>
            <a:endCxn id="16" idx="1"/>
          </p:cNvCxnSpPr>
          <p:nvPr/>
        </p:nvCxnSpPr>
        <p:spPr>
          <a:xfrm>
            <a:off x="1960712" y="1503556"/>
            <a:ext cx="714756" cy="974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9" name="组合 48"/>
          <p:cNvGrpSpPr/>
          <p:nvPr/>
        </p:nvGrpSpPr>
        <p:grpSpPr>
          <a:xfrm>
            <a:off x="2675468" y="1626170"/>
            <a:ext cx="6217011" cy="584763"/>
            <a:chOff x="4878041" y="1371385"/>
            <a:chExt cx="6217011" cy="659142"/>
          </a:xfrm>
        </p:grpSpPr>
        <p:grpSp>
          <p:nvGrpSpPr>
            <p:cNvPr id="50" name="Group 9685"/>
            <p:cNvGrpSpPr/>
            <p:nvPr/>
          </p:nvGrpSpPr>
          <p:grpSpPr>
            <a:xfrm>
              <a:off x="4878041" y="1393397"/>
              <a:ext cx="6217011" cy="635536"/>
              <a:chOff x="-1" y="0"/>
              <a:chExt cx="6217007" cy="635534"/>
            </a:xfrm>
          </p:grpSpPr>
          <p:sp>
            <p:nvSpPr>
              <p:cNvPr id="52" name="Shape 9683"/>
              <p:cNvSpPr/>
              <p:nvPr/>
            </p:nvSpPr>
            <p:spPr>
              <a:xfrm>
                <a:off x="-1" y="0"/>
                <a:ext cx="6217007" cy="635534"/>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3"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1" name="Shape 9690"/>
            <p:cNvSpPr/>
            <p:nvPr/>
          </p:nvSpPr>
          <p:spPr>
            <a:xfrm>
              <a:off x="4878041" y="1371385"/>
              <a:ext cx="6208150" cy="659142"/>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本</a:t>
              </a:r>
              <a:r>
                <a:rPr lang="zh-CN" altLang="en-US" sz="1400" kern="0" dirty="0">
                  <a:latin typeface="微软雅黑"/>
                  <a:ea typeface="微软雅黑"/>
                </a:rPr>
                <a:t>网站提供对外服务的能力</a:t>
              </a:r>
              <a:r>
                <a:rPr lang="en-US" altLang="zh-CN" sz="1400" kern="0" dirty="0">
                  <a:latin typeface="微软雅黑"/>
                  <a:ea typeface="微软雅黑"/>
                </a:rPr>
                <a:t>,</a:t>
              </a:r>
              <a:r>
                <a:rPr lang="zh-CN" altLang="en-US" sz="1400" kern="0" dirty="0">
                  <a:latin typeface="微软雅黑"/>
                  <a:ea typeface="微软雅黑"/>
                </a:rPr>
                <a:t>确保在校网环境内，使用主流配置</a:t>
              </a:r>
              <a:r>
                <a:rPr lang="en-US" altLang="zh-CN" sz="1400" kern="0" dirty="0">
                  <a:latin typeface="微软雅黑"/>
                  <a:ea typeface="微软雅黑"/>
                </a:rPr>
                <a:t>PC</a:t>
              </a:r>
              <a:r>
                <a:rPr lang="zh-CN" altLang="en-US" sz="1400" kern="0" dirty="0">
                  <a:latin typeface="微软雅黑"/>
                  <a:ea typeface="微软雅黑"/>
                </a:rPr>
                <a:t>机的情况下，</a:t>
              </a:r>
              <a:r>
                <a:rPr lang="en-US" altLang="zh-CN" sz="1400" kern="0" dirty="0">
                  <a:latin typeface="微软雅黑"/>
                  <a:ea typeface="微软雅黑"/>
                </a:rPr>
                <a:t>300</a:t>
              </a:r>
              <a:r>
                <a:rPr lang="zh-CN" altLang="en-US" sz="1400" kern="0" dirty="0">
                  <a:latin typeface="微软雅黑"/>
                  <a:ea typeface="微软雅黑"/>
                </a:rPr>
                <a:t>名用户并发访问网站，要求浏览器能在</a:t>
              </a:r>
              <a:r>
                <a:rPr lang="en-US" altLang="zh-CN" sz="1400" kern="0" dirty="0">
                  <a:latin typeface="微软雅黑"/>
                  <a:ea typeface="微软雅黑"/>
                </a:rPr>
                <a:t>1s</a:t>
              </a:r>
              <a:r>
                <a:rPr lang="zh-CN" altLang="en-US" sz="1400" kern="0" dirty="0">
                  <a:latin typeface="微软雅黑"/>
                  <a:ea typeface="微软雅黑"/>
                </a:rPr>
                <a:t>内完成响应</a:t>
              </a:r>
              <a:r>
                <a:rPr lang="zh-CN" altLang="en-US" kern="0" dirty="0">
                  <a:latin typeface="微软雅黑"/>
                  <a:ea typeface="微软雅黑"/>
                </a:rPr>
                <a:t>。</a:t>
              </a:r>
              <a:endParaRPr kern="0" dirty="0">
                <a:latin typeface="微软雅黑"/>
                <a:ea typeface="微软雅黑"/>
              </a:endParaRPr>
            </a:p>
          </p:txBody>
        </p:sp>
      </p:grpSp>
      <p:cxnSp>
        <p:nvCxnSpPr>
          <p:cNvPr id="54" name="肘形连接符 53"/>
          <p:cNvCxnSpPr>
            <a:stCxn id="10" idx="0"/>
            <a:endCxn id="52" idx="1"/>
          </p:cNvCxnSpPr>
          <p:nvPr/>
        </p:nvCxnSpPr>
        <p:spPr>
          <a:xfrm>
            <a:off x="1960712" y="1503556"/>
            <a:ext cx="714756" cy="424053"/>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55" name="组合 54"/>
          <p:cNvGrpSpPr/>
          <p:nvPr/>
        </p:nvGrpSpPr>
        <p:grpSpPr>
          <a:xfrm>
            <a:off x="2675468" y="2743340"/>
            <a:ext cx="6208150" cy="307764"/>
            <a:chOff x="4878042" y="1371385"/>
            <a:chExt cx="2834642" cy="369320"/>
          </a:xfrm>
        </p:grpSpPr>
        <p:grpSp>
          <p:nvGrpSpPr>
            <p:cNvPr id="56" name="Group 9685"/>
            <p:cNvGrpSpPr/>
            <p:nvPr/>
          </p:nvGrpSpPr>
          <p:grpSpPr>
            <a:xfrm>
              <a:off x="4878042" y="1393397"/>
              <a:ext cx="2834642" cy="347308"/>
              <a:chOff x="0" y="0"/>
              <a:chExt cx="2834640" cy="347307"/>
            </a:xfrm>
          </p:grpSpPr>
          <p:sp>
            <p:nvSpPr>
              <p:cNvPr id="58" name="Shape 9683"/>
              <p:cNvSpPr/>
              <p:nvPr/>
            </p:nvSpPr>
            <p:spPr>
              <a:xfrm>
                <a:off x="0" y="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9" name="Shape 9684"/>
              <p:cNvSpPr/>
              <p:nvPr/>
            </p:nvSpPr>
            <p:spPr>
              <a:xfrm>
                <a:off x="2817192" y="35155"/>
                <a:ext cx="65"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7" name="Shape 9690"/>
            <p:cNvSpPr/>
            <p:nvPr/>
          </p:nvSpPr>
          <p:spPr>
            <a:xfrm>
              <a:off x="4878042" y="1371385"/>
              <a:ext cx="2834641"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的正常开放时间应该为</a:t>
              </a:r>
              <a:r>
                <a:rPr lang="en-US" altLang="zh-CN" sz="1400" kern="0" dirty="0">
                  <a:latin typeface="微软雅黑"/>
                  <a:ea typeface="微软雅黑"/>
                </a:rPr>
                <a:t>7*16</a:t>
              </a:r>
              <a:r>
                <a:rPr lang="zh-CN" altLang="en-US" sz="1400" kern="0" dirty="0">
                  <a:latin typeface="微软雅黑"/>
                  <a:ea typeface="微软雅黑"/>
                </a:rPr>
                <a:t>小时，一周内保持</a:t>
              </a:r>
              <a:r>
                <a:rPr lang="en-US" altLang="zh-CN" sz="1400" kern="0" dirty="0">
                  <a:latin typeface="微软雅黑"/>
                  <a:ea typeface="微软雅黑"/>
                </a:rPr>
                <a:t>7</a:t>
              </a:r>
              <a:r>
                <a:rPr lang="zh-CN" altLang="en-US" sz="1400" kern="0" dirty="0">
                  <a:latin typeface="微软雅黑"/>
                  <a:ea typeface="微软雅黑"/>
                </a:rPr>
                <a:t>天开放。</a:t>
              </a:r>
              <a:endParaRPr sz="1400" kern="0" dirty="0">
                <a:latin typeface="微软雅黑"/>
                <a:ea typeface="微软雅黑"/>
              </a:endParaRPr>
            </a:p>
          </p:txBody>
        </p:sp>
      </p:grpSp>
      <p:cxnSp>
        <p:nvCxnSpPr>
          <p:cNvPr id="60" name="肘形连接符 59"/>
          <p:cNvCxnSpPr>
            <a:stCxn id="10" idx="0"/>
            <a:endCxn id="58" idx="1"/>
          </p:cNvCxnSpPr>
          <p:nvPr/>
        </p:nvCxnSpPr>
        <p:spPr>
          <a:xfrm>
            <a:off x="1960712" y="1503556"/>
            <a:ext cx="714756" cy="1402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6" name="组合 45"/>
          <p:cNvGrpSpPr/>
          <p:nvPr/>
        </p:nvGrpSpPr>
        <p:grpSpPr>
          <a:xfrm>
            <a:off x="547301" y="1183674"/>
            <a:ext cx="1731706" cy="639764"/>
            <a:chOff x="1690414" y="1037612"/>
            <a:chExt cx="1731706" cy="639764"/>
          </a:xfrm>
        </p:grpSpPr>
        <p:sp>
          <p:nvSpPr>
            <p:cNvPr id="14" name="Shape 9686"/>
            <p:cNvSpPr/>
            <p:nvPr/>
          </p:nvSpPr>
          <p:spPr>
            <a:xfrm>
              <a:off x="1690414" y="1183674"/>
              <a:ext cx="1402450" cy="347308"/>
            </a:xfrm>
            <a:prstGeom prst="roundRect">
              <a:avLst>
                <a:gd name="adj" fmla="val 22575"/>
              </a:avLst>
            </a:prstGeom>
            <a:solidFill>
              <a:srgbClr val="819C41"/>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8" name="Shape 9689"/>
            <p:cNvSpPr/>
            <p:nvPr/>
          </p:nvSpPr>
          <p:spPr>
            <a:xfrm>
              <a:off x="1976368" y="1190923"/>
              <a:ext cx="810464" cy="307764"/>
            </a:xfrm>
            <a:prstGeom prst="rect">
              <a:avLst/>
            </a:prstGeom>
            <a:ln w="12700">
              <a:miter lim="400000"/>
            </a:ln>
            <a:extLst>
              <a:ext uri="{C572A759-6A51-4108-AA02-DFA0A04FC94B}">
                <ma14:wrappingTextBoxFlag xmlns="" xmlns:ma14="http://schemas.microsoft.com/office/mac/drawingml/2011/main" val="1"/>
              </a:ext>
            </a:extLst>
          </p:spPr>
          <p:txBody>
            <a:bodyPr wrap="non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性能需求</a:t>
              </a:r>
              <a:endParaRPr sz="1400" kern="0" dirty="0">
                <a:latin typeface="微软雅黑"/>
                <a:ea typeface="微软雅黑"/>
              </a:endParaRPr>
            </a:p>
          </p:txBody>
        </p:sp>
        <p:sp>
          <p:nvSpPr>
            <p:cNvPr id="10" name="Shape 9699"/>
            <p:cNvSpPr/>
            <p:nvPr/>
          </p:nvSpPr>
          <p:spPr>
            <a:xfrm>
              <a:off x="2785530" y="1037612"/>
              <a:ext cx="636590" cy="6397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6"/>
                    <a:pt x="0" y="10796"/>
                  </a:cubicBezTo>
                  <a:cubicBezTo>
                    <a:pt x="0" y="16765"/>
                    <a:pt x="4833" y="21600"/>
                    <a:pt x="10800" y="21600"/>
                  </a:cubicBezTo>
                  <a:cubicBezTo>
                    <a:pt x="16767" y="21600"/>
                    <a:pt x="21600" y="16765"/>
                    <a:pt x="21600" y="10796"/>
                  </a:cubicBezTo>
                  <a:cubicBezTo>
                    <a:pt x="21600" y="4826"/>
                    <a:pt x="16767" y="0"/>
                    <a:pt x="10800" y="0"/>
                  </a:cubicBezTo>
                  <a:close/>
                </a:path>
              </a:pathLst>
            </a:custGeom>
            <a:solidFill>
              <a:srgbClr val="A5C067"/>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grpSp>
        <p:nvGrpSpPr>
          <p:cNvPr id="69" name="组合 68"/>
          <p:cNvGrpSpPr/>
          <p:nvPr/>
        </p:nvGrpSpPr>
        <p:grpSpPr>
          <a:xfrm>
            <a:off x="2673279" y="3789712"/>
            <a:ext cx="6210338" cy="307764"/>
            <a:chOff x="2626946" y="3443994"/>
            <a:chExt cx="2378280" cy="475029"/>
          </a:xfrm>
        </p:grpSpPr>
        <p:sp>
          <p:nvSpPr>
            <p:cNvPr id="70"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71" name="Shape 9674"/>
            <p:cNvSpPr/>
            <p:nvPr/>
          </p:nvSpPr>
          <p:spPr>
            <a:xfrm>
              <a:off x="2626946" y="3443994"/>
              <a:ext cx="2377442" cy="475029"/>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需要设有防火墙，可以保证不易受到校网内部或校网外部的攻击。</a:t>
              </a:r>
              <a:endParaRPr sz="1400" kern="0" dirty="0">
                <a:latin typeface="微软雅黑"/>
                <a:ea typeface="微软雅黑"/>
              </a:endParaRPr>
            </a:p>
          </p:txBody>
        </p:sp>
      </p:grpSp>
      <p:cxnSp>
        <p:nvCxnSpPr>
          <p:cNvPr id="76" name="肘形连接符 75"/>
          <p:cNvCxnSpPr>
            <a:stCxn id="23" idx="0"/>
            <a:endCxn id="27" idx="1"/>
          </p:cNvCxnSpPr>
          <p:nvPr/>
        </p:nvCxnSpPr>
        <p:spPr>
          <a:xfrm>
            <a:off x="1998826" y="3406031"/>
            <a:ext cx="676641" cy="206577"/>
          </a:xfrm>
          <a:prstGeom prst="bentConnector3">
            <a:avLst/>
          </a:prstGeom>
        </p:spPr>
        <p:style>
          <a:lnRef idx="2">
            <a:schemeClr val="accent5"/>
          </a:lnRef>
          <a:fillRef idx="0">
            <a:schemeClr val="accent5"/>
          </a:fillRef>
          <a:effectRef idx="1">
            <a:schemeClr val="accent5"/>
          </a:effectRef>
          <a:fontRef idx="minor">
            <a:schemeClr val="tx1"/>
          </a:fontRef>
        </p:style>
      </p:cxnSp>
      <p:cxnSp>
        <p:nvCxnSpPr>
          <p:cNvPr id="78" name="肘形连接符 77"/>
          <p:cNvCxnSpPr>
            <a:stCxn id="23" idx="0"/>
            <a:endCxn id="70" idx="1"/>
          </p:cNvCxnSpPr>
          <p:nvPr/>
        </p:nvCxnSpPr>
        <p:spPr>
          <a:xfrm>
            <a:off x="1998826" y="3406031"/>
            <a:ext cx="676641" cy="537563"/>
          </a:xfrm>
          <a:prstGeom prst="bentConnector3">
            <a:avLst/>
          </a:prstGeom>
        </p:spPr>
        <p:style>
          <a:lnRef idx="2">
            <a:schemeClr val="accent5"/>
          </a:lnRef>
          <a:fillRef idx="0">
            <a:schemeClr val="accent5"/>
          </a:fillRef>
          <a:effectRef idx="1">
            <a:schemeClr val="accent5"/>
          </a:effectRef>
          <a:fontRef idx="minor">
            <a:schemeClr val="tx1"/>
          </a:fontRef>
        </p:style>
      </p:cxnSp>
      <p:grpSp>
        <p:nvGrpSpPr>
          <p:cNvPr id="67" name="组合 66"/>
          <p:cNvGrpSpPr/>
          <p:nvPr/>
        </p:nvGrpSpPr>
        <p:grpSpPr>
          <a:xfrm>
            <a:off x="596376" y="3086942"/>
            <a:ext cx="1720745" cy="638177"/>
            <a:chOff x="547301" y="545497"/>
            <a:chExt cx="1720745" cy="638177"/>
          </a:xfrm>
        </p:grpSpPr>
        <p:sp>
          <p:nvSpPr>
            <p:cNvPr id="25" name="Shape 9670"/>
            <p:cNvSpPr/>
            <p:nvPr/>
          </p:nvSpPr>
          <p:spPr>
            <a:xfrm>
              <a:off x="547301" y="690931"/>
              <a:ext cx="1332642" cy="347308"/>
            </a:xfrm>
            <a:prstGeom prst="roundRect">
              <a:avLst>
                <a:gd name="adj" fmla="val 22575"/>
              </a:avLst>
            </a:prstGeom>
            <a:solidFill>
              <a:srgbClr val="256F95"/>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1" name="Shape 9673"/>
            <p:cNvSpPr/>
            <p:nvPr/>
          </p:nvSpPr>
          <p:spPr>
            <a:xfrm>
              <a:off x="547301" y="703674"/>
              <a:ext cx="1095116"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安全性需求</a:t>
              </a:r>
              <a:endParaRPr sz="1400" kern="0" dirty="0">
                <a:latin typeface="微软雅黑"/>
                <a:ea typeface="微软雅黑"/>
              </a:endParaRPr>
            </a:p>
          </p:txBody>
        </p:sp>
        <p:sp>
          <p:nvSpPr>
            <p:cNvPr id="23" name="Shape 9702"/>
            <p:cNvSpPr/>
            <p:nvPr/>
          </p:nvSpPr>
          <p:spPr>
            <a:xfrm>
              <a:off x="1631456" y="545497"/>
              <a:ext cx="636590"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4830"/>
                    <a:pt x="0" y="10796"/>
                  </a:cubicBezTo>
                  <a:cubicBezTo>
                    <a:pt x="0" y="16762"/>
                    <a:pt x="4834" y="21600"/>
                    <a:pt x="10800" y="21600"/>
                  </a:cubicBezTo>
                  <a:cubicBezTo>
                    <a:pt x="16766" y="21600"/>
                    <a:pt x="21600" y="16762"/>
                    <a:pt x="21600" y="10796"/>
                  </a:cubicBezTo>
                  <a:cubicBezTo>
                    <a:pt x="21600" y="4830"/>
                    <a:pt x="16766" y="0"/>
                    <a:pt x="10800" y="0"/>
                  </a:cubicBezTo>
                  <a:close/>
                </a:path>
              </a:pathLst>
            </a:custGeom>
            <a:solidFill>
              <a:srgbClr val="3194C6"/>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cxnSp>
        <p:nvCxnSpPr>
          <p:cNvPr id="82" name="肘形连接符 81"/>
          <p:cNvCxnSpPr>
            <a:stCxn id="34" idx="0"/>
            <a:endCxn id="43" idx="1"/>
          </p:cNvCxnSpPr>
          <p:nvPr/>
        </p:nvCxnSpPr>
        <p:spPr>
          <a:xfrm>
            <a:off x="1998826" y="4476662"/>
            <a:ext cx="674453" cy="325053"/>
          </a:xfrm>
          <a:prstGeom prst="bentConnector3">
            <a:avLst/>
          </a:prstGeom>
        </p:spPr>
        <p:style>
          <a:lnRef idx="2">
            <a:schemeClr val="accent6"/>
          </a:lnRef>
          <a:fillRef idx="0">
            <a:schemeClr val="accent6"/>
          </a:fillRef>
          <a:effectRef idx="1">
            <a:schemeClr val="accent6"/>
          </a:effectRef>
          <a:fontRef idx="minor">
            <a:schemeClr val="tx1"/>
          </a:fontRef>
        </p:style>
      </p:cxnSp>
      <p:grpSp>
        <p:nvGrpSpPr>
          <p:cNvPr id="79" name="组合 78"/>
          <p:cNvGrpSpPr/>
          <p:nvPr/>
        </p:nvGrpSpPr>
        <p:grpSpPr>
          <a:xfrm>
            <a:off x="596376" y="4157573"/>
            <a:ext cx="1720745" cy="638177"/>
            <a:chOff x="596376" y="4157573"/>
            <a:chExt cx="1720745" cy="638177"/>
          </a:xfrm>
        </p:grpSpPr>
        <p:sp>
          <p:nvSpPr>
            <p:cNvPr id="32" name="Shape 9681"/>
            <p:cNvSpPr/>
            <p:nvPr/>
          </p:nvSpPr>
          <p:spPr>
            <a:xfrm>
              <a:off x="596376" y="4322780"/>
              <a:ext cx="1402450" cy="307764"/>
            </a:xfrm>
            <a:prstGeom prst="rect">
              <a:avLst/>
            </a:prstGeom>
            <a:ln w="12700">
              <a:miter lim="400000"/>
            </a:ln>
            <a:extLst>
              <a:ext uri="{C572A759-6A51-4108-AA02-DFA0A04FC94B}">
                <ma14:wrappingTextBoxFlag xmlns="" xmlns:ma14="http://schemas.microsoft.com/office/mac/drawingml/2011/main"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zh-CN" altLang="en-US" sz="1400" kern="0" dirty="0" smtClean="0">
                  <a:latin typeface="微软雅黑"/>
                  <a:ea typeface="微软雅黑"/>
                </a:rPr>
                <a:t>   其他</a:t>
              </a:r>
              <a:endParaRPr sz="1400" kern="0" dirty="0">
                <a:latin typeface="微软雅黑"/>
                <a:ea typeface="微软雅黑"/>
              </a:endParaRPr>
            </a:p>
          </p:txBody>
        </p:sp>
        <p:sp>
          <p:nvSpPr>
            <p:cNvPr id="34" name="Shape 9705"/>
            <p:cNvSpPr/>
            <p:nvPr/>
          </p:nvSpPr>
          <p:spPr>
            <a:xfrm>
              <a:off x="1680530" y="4157573"/>
              <a:ext cx="636591"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0" y="0"/>
                    <a:pt x="0" y="4830"/>
                    <a:pt x="0" y="10793"/>
                  </a:cubicBezTo>
                  <a:cubicBezTo>
                    <a:pt x="0" y="16763"/>
                    <a:pt x="4830" y="21600"/>
                    <a:pt x="10800" y="21600"/>
                  </a:cubicBezTo>
                  <a:cubicBezTo>
                    <a:pt x="16763" y="21600"/>
                    <a:pt x="21600" y="16763"/>
                    <a:pt x="21600" y="10793"/>
                  </a:cubicBezTo>
                  <a:cubicBezTo>
                    <a:pt x="21600" y="4830"/>
                    <a:pt x="16763" y="0"/>
                    <a:pt x="10800" y="0"/>
                  </a:cubicBezTo>
                  <a:close/>
                </a:path>
              </a:pathLst>
            </a:custGeom>
            <a:solidFill>
              <a:srgbClr val="F7AC12"/>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9</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参考文献</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en-US" altLang="zh-CN" sz="1800" b="1" dirty="0"/>
              <a:t>[1]</a:t>
            </a:r>
            <a:r>
              <a:rPr lang="zh-CN" altLang="zh-CN" sz="1800" b="1" dirty="0"/>
              <a:t>软件需求</a:t>
            </a:r>
            <a:r>
              <a:rPr lang="en-US" altLang="zh-CN" sz="1800" b="1" dirty="0"/>
              <a:t>(</a:t>
            </a:r>
            <a:r>
              <a:rPr lang="zh-CN" altLang="zh-CN" sz="1800" b="1" dirty="0"/>
              <a:t>第３版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威格斯</a:t>
            </a:r>
            <a:r>
              <a:rPr lang="en-US" altLang="zh-CN" sz="1800" dirty="0"/>
              <a:t>(</a:t>
            </a:r>
            <a:r>
              <a:rPr lang="en-US" altLang="zh-CN" sz="1800" dirty="0" err="1"/>
              <a:t>WiegersK.E</a:t>
            </a:r>
            <a:r>
              <a:rPr lang="en-US" altLang="zh-CN" sz="1800" dirty="0"/>
              <a:t>.) / </a:t>
            </a:r>
            <a:r>
              <a:rPr lang="zh-CN" altLang="zh-CN" sz="1800" dirty="0"/>
              <a:t>翻译 刘伟琴刘洪涛</a:t>
            </a:r>
            <a:r>
              <a:rPr lang="en-US" altLang="zh-CN" sz="1800" dirty="0"/>
              <a:t>. - </a:t>
            </a:r>
            <a:r>
              <a:rPr lang="zh-CN" altLang="zh-CN" sz="1800" dirty="0"/>
              <a:t>北京</a:t>
            </a:r>
            <a:r>
              <a:rPr lang="en-US" altLang="zh-CN" sz="1800" dirty="0"/>
              <a:t> : </a:t>
            </a:r>
            <a:r>
              <a:rPr lang="zh-CN" altLang="zh-CN" sz="1800" dirty="0"/>
              <a:t>清华大学出版社</a:t>
            </a:r>
            <a:r>
              <a:rPr lang="en-US" altLang="zh-CN" sz="1800" dirty="0"/>
              <a:t>, 2014.</a:t>
            </a:r>
            <a:endParaRPr lang="zh-CN" altLang="zh-CN" sz="1800" dirty="0"/>
          </a:p>
          <a:p>
            <a:r>
              <a:rPr lang="en-US" altLang="zh-CN" sz="1800" b="1" dirty="0"/>
              <a:t>[2]IT</a:t>
            </a:r>
            <a:r>
              <a:rPr lang="zh-CN" altLang="zh-CN" sz="1800" b="1" dirty="0"/>
              <a:t>项目管理</a:t>
            </a:r>
            <a:r>
              <a:rPr lang="en-US" altLang="zh-CN" sz="1800" b="1" dirty="0"/>
              <a:t>(</a:t>
            </a:r>
            <a:r>
              <a:rPr lang="zh-CN" altLang="zh-CN" sz="1800" b="1" dirty="0"/>
              <a:t>第８版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凯西·施瓦尔贝</a:t>
            </a:r>
            <a:r>
              <a:rPr lang="en-US" altLang="zh-CN" sz="1800" dirty="0"/>
              <a:t>(Kathy </a:t>
            </a:r>
            <a:r>
              <a:rPr lang="en-US" altLang="zh-CN" sz="1800" dirty="0" err="1"/>
              <a:t>Schwalbe</a:t>
            </a:r>
            <a:r>
              <a:rPr lang="en-US" altLang="zh-CN" sz="1800" dirty="0"/>
              <a:t>) / </a:t>
            </a:r>
            <a:r>
              <a:rPr lang="zh-CN" altLang="zh-CN" sz="1800" dirty="0"/>
              <a:t>翻译 孙新波 朱珠 贾建锋</a:t>
            </a:r>
            <a:r>
              <a:rPr lang="en-US" altLang="zh-CN" sz="1800" dirty="0"/>
              <a:t>. -  </a:t>
            </a:r>
            <a:r>
              <a:rPr lang="zh-CN" altLang="zh-CN" sz="1800" dirty="0"/>
              <a:t>机械工业出版社</a:t>
            </a:r>
            <a:r>
              <a:rPr lang="en-US" altLang="zh-CN" sz="1800" dirty="0"/>
              <a:t>, 2017.</a:t>
            </a:r>
            <a:endParaRPr lang="zh-CN" altLang="zh-CN" sz="1800" dirty="0"/>
          </a:p>
          <a:p>
            <a:r>
              <a:rPr lang="en-US" altLang="zh-CN" sz="1800" b="1" dirty="0"/>
              <a:t>[3]NGA.</a:t>
            </a:r>
            <a:r>
              <a:rPr lang="zh-CN" altLang="zh-CN" sz="1800" b="1" dirty="0"/>
              <a:t>精英玩家俱乐部</a:t>
            </a:r>
            <a:r>
              <a:rPr lang="en-US" altLang="zh-CN" sz="1800" b="1" dirty="0"/>
              <a:t>.2018;</a:t>
            </a:r>
            <a:r>
              <a:rPr lang="en-US" altLang="zh-CN" sz="1800" dirty="0"/>
              <a:t> </a:t>
            </a:r>
            <a:r>
              <a:rPr lang="en-US" altLang="zh-CN" sz="1800" b="1" dirty="0"/>
              <a:t>Available from: </a:t>
            </a:r>
            <a:r>
              <a:rPr lang="en-US" altLang="zh-CN" sz="1800" dirty="0"/>
              <a:t>https://bbs.nga.cn/</a:t>
            </a:r>
            <a:r>
              <a:rPr lang="zh-CN" altLang="zh-CN" sz="1800" dirty="0"/>
              <a:t>（浏览时间</a:t>
            </a:r>
            <a:r>
              <a:rPr lang="en-US" altLang="zh-CN" sz="1800" dirty="0"/>
              <a:t>2018/12/22</a:t>
            </a:r>
            <a:r>
              <a:rPr lang="zh-CN" altLang="zh-CN" sz="1800" dirty="0"/>
              <a:t>）</a:t>
            </a:r>
          </a:p>
          <a:p>
            <a:r>
              <a:rPr lang="en-US" altLang="zh-CN" sz="1800" b="1" dirty="0"/>
              <a:t>[4]</a:t>
            </a:r>
            <a:r>
              <a:rPr lang="zh-CN" altLang="zh-CN" sz="1800" b="1" dirty="0"/>
              <a:t>知乎</a:t>
            </a:r>
            <a:r>
              <a:rPr lang="en-US" altLang="zh-CN" sz="1800" b="1" dirty="0"/>
              <a:t>.2018;</a:t>
            </a:r>
            <a:r>
              <a:rPr lang="en-US" altLang="zh-CN" sz="1800" dirty="0"/>
              <a:t> </a:t>
            </a:r>
            <a:r>
              <a:rPr lang="en-US" altLang="zh-CN" sz="1800" b="1" dirty="0"/>
              <a:t>Available from: </a:t>
            </a:r>
            <a:r>
              <a:rPr lang="en-US" altLang="zh-CN" sz="1800" dirty="0"/>
              <a:t>https://www.zhihu.com/signup?next=%2F</a:t>
            </a:r>
            <a:r>
              <a:rPr lang="zh-CN" altLang="zh-CN" sz="1800" dirty="0"/>
              <a:t>（浏览时间</a:t>
            </a:r>
            <a:r>
              <a:rPr lang="en-US" altLang="zh-CN" sz="1800" dirty="0"/>
              <a:t>2018/12/22</a:t>
            </a:r>
            <a:r>
              <a:rPr lang="zh-CN" altLang="zh-CN" sz="1800" dirty="0"/>
              <a:t>）</a:t>
            </a:r>
          </a:p>
          <a:p>
            <a:r>
              <a:rPr lang="en-US" altLang="zh-CN" sz="1800" b="1" dirty="0"/>
              <a:t>[5]</a:t>
            </a:r>
            <a:r>
              <a:rPr lang="en-US" altLang="zh-CN" sz="1800" dirty="0"/>
              <a:t> </a:t>
            </a:r>
            <a:r>
              <a:rPr lang="en-US" altLang="zh-CN" sz="1800" b="1" dirty="0"/>
              <a:t>CSDN.</a:t>
            </a:r>
            <a:r>
              <a:rPr lang="zh-CN" altLang="zh-CN" sz="1800" b="1" dirty="0"/>
              <a:t>专业</a:t>
            </a:r>
            <a:r>
              <a:rPr lang="en-US" altLang="zh-CN" sz="1800" b="1" dirty="0"/>
              <a:t>IT</a:t>
            </a:r>
            <a:r>
              <a:rPr lang="zh-CN" altLang="zh-CN" sz="1800" b="1" dirty="0"/>
              <a:t>技术社区</a:t>
            </a:r>
            <a:r>
              <a:rPr lang="en-US" altLang="zh-CN" sz="1800" b="1" dirty="0"/>
              <a:t>.2018;</a:t>
            </a:r>
            <a:r>
              <a:rPr lang="en-US" altLang="zh-CN" sz="1800" dirty="0"/>
              <a:t> </a:t>
            </a:r>
            <a:r>
              <a:rPr lang="en-US" altLang="zh-CN" sz="1800" b="1" dirty="0"/>
              <a:t>Available from: </a:t>
            </a:r>
            <a:r>
              <a:rPr lang="en-US" altLang="zh-CN" sz="1800" dirty="0"/>
              <a:t>https://www.csdn.net/</a:t>
            </a:r>
            <a:r>
              <a:rPr lang="zh-CN" altLang="zh-CN" sz="1800" dirty="0"/>
              <a:t>（浏览时间</a:t>
            </a:r>
            <a:r>
              <a:rPr lang="en-US" altLang="zh-CN" sz="1800" dirty="0"/>
              <a:t>2018/12/22</a:t>
            </a:r>
            <a:r>
              <a:rPr lang="zh-CN" altLang="zh-CN" sz="1800" dirty="0"/>
              <a:t>）</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参考文献</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10</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分工及绩效</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7"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621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166214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2800" b="1" kern="0" dirty="0">
                <a:solidFill>
                  <a:srgbClr val="FFFFFF"/>
                </a:solidFill>
                <a:ea typeface="微软雅黑"/>
              </a:rPr>
              <a:t>目的</a:t>
            </a:r>
          </a:p>
        </p:txBody>
      </p:sp>
      <p:sp>
        <p:nvSpPr>
          <p:cNvPr id="32" name="Shape 1440"/>
          <p:cNvSpPr/>
          <p:nvPr/>
        </p:nvSpPr>
        <p:spPr>
          <a:xfrm>
            <a:off x="611560" y="1359338"/>
            <a:ext cx="7776864" cy="24375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2400" kern="0" dirty="0" smtClean="0">
                <a:latin typeface="微软雅黑"/>
                <a:ea typeface="微软雅黑"/>
              </a:rPr>
              <a:t>　　编写</a:t>
            </a:r>
            <a:r>
              <a:rPr lang="zh-CN" altLang="en-US" sz="2400" kern="0" dirty="0">
                <a:latin typeface="微软雅黑"/>
                <a:ea typeface="微软雅黑"/>
              </a:rPr>
              <a:t>此文档的目的是进一步定制软件开发的细节，希望能使本软件开发工作更具体</a:t>
            </a:r>
            <a:r>
              <a:rPr lang="en-US" altLang="zh-CN" sz="2400" kern="0" dirty="0">
                <a:latin typeface="微软雅黑"/>
                <a:ea typeface="微软雅黑"/>
              </a:rPr>
              <a:t>.</a:t>
            </a:r>
            <a:r>
              <a:rPr lang="zh-CN" altLang="en-US" sz="2400" kern="0" dirty="0">
                <a:latin typeface="微软雅黑"/>
                <a:ea typeface="微软雅黑"/>
              </a:rPr>
              <a:t>是为了使用户、软件开发者及分析人员对软件的初始规定有一个共同的理解。依照本文档明确所要开发系统</a:t>
            </a:r>
            <a:r>
              <a:rPr lang="en-US" altLang="zh-CN" sz="2400" kern="0" dirty="0">
                <a:latin typeface="微软雅黑"/>
                <a:ea typeface="微软雅黑"/>
              </a:rPr>
              <a:t>1.0</a:t>
            </a:r>
            <a:r>
              <a:rPr lang="zh-CN" altLang="en-US" sz="2400" kern="0" dirty="0">
                <a:latin typeface="微软雅黑"/>
                <a:ea typeface="微软雅黑"/>
              </a:rPr>
              <a:t>版本应该具备的功能需求、性能需求、数据要求与用户界面。提供顾客解决问题或达到目标所需的条件或权能，提供一个度量和遵循的基准。</a:t>
            </a:r>
          </a:p>
        </p:txBody>
      </p:sp>
    </p:spTree>
    <p:extLst>
      <p:ext uri="{BB962C8B-B14F-4D97-AF65-F5344CB8AC3E}">
        <p14:creationId xmlns:p14="http://schemas.microsoft.com/office/powerpoint/2010/main" val="32078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任务分工</a:t>
            </a:r>
            <a:endParaRPr lang="zh-CN" altLang="en-US" sz="2800" b="1" kern="0" dirty="0">
              <a:solidFill>
                <a:srgbClr val="FFFFFF"/>
              </a:solidFill>
              <a:ea typeface="微软雅黑"/>
            </a:endParaRPr>
          </a:p>
        </p:txBody>
      </p:sp>
      <p:grpSp>
        <p:nvGrpSpPr>
          <p:cNvPr id="5" name="Group 1569"/>
          <p:cNvGrpSpPr/>
          <p:nvPr/>
        </p:nvGrpSpPr>
        <p:grpSpPr>
          <a:xfrm>
            <a:off x="5579772" y="1561338"/>
            <a:ext cx="1542158" cy="1752922"/>
            <a:chOff x="0" y="0"/>
            <a:chExt cx="1542157" cy="964754"/>
          </a:xfrm>
        </p:grpSpPr>
        <p:sp>
          <p:nvSpPr>
            <p:cNvPr id="6" name="Shape 1566"/>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7" name="Shape 1567"/>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严翔宇</a:t>
              </a:r>
              <a:endParaRPr kern="0" dirty="0">
                <a:latin typeface="微软雅黑"/>
                <a:ea typeface="微软雅黑"/>
              </a:endParaRPr>
            </a:p>
          </p:txBody>
        </p:sp>
        <p:sp>
          <p:nvSpPr>
            <p:cNvPr id="8" name="Shape 1568"/>
            <p:cNvSpPr/>
            <p:nvPr/>
          </p:nvSpPr>
          <p:spPr>
            <a:xfrm>
              <a:off x="0" y="354947"/>
              <a:ext cx="1542157" cy="6098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需求优先级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外部接口需求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algn="l" defTabSz="457130">
                <a:lnSpc>
                  <a:spcPct val="100000"/>
                </a:lnSpc>
                <a:defRPr sz="1800">
                  <a:solidFill>
                    <a:srgbClr val="000000"/>
                  </a:solidFill>
                  <a:uFillTx/>
                </a:defRPr>
              </a:pPr>
              <a:endParaRPr lang="zh-CN" altLang="en-US" sz="1200" kern="0" dirty="0">
                <a:solidFill>
                  <a:srgbClr val="000000"/>
                </a:solidFill>
                <a:uFillTx/>
                <a:latin typeface="微软雅黑"/>
                <a:ea typeface="微软雅黑"/>
                <a:cs typeface="+mn-cs"/>
              </a:endParaRPr>
            </a:p>
          </p:txBody>
        </p:sp>
      </p:grpSp>
      <p:grpSp>
        <p:nvGrpSpPr>
          <p:cNvPr id="9" name="Group 1565"/>
          <p:cNvGrpSpPr/>
          <p:nvPr/>
        </p:nvGrpSpPr>
        <p:grpSpPr>
          <a:xfrm>
            <a:off x="3707904" y="1561338"/>
            <a:ext cx="1542158" cy="1752917"/>
            <a:chOff x="0" y="0"/>
            <a:chExt cx="1542157" cy="964751"/>
          </a:xfrm>
        </p:grpSpPr>
        <p:sp>
          <p:nvSpPr>
            <p:cNvPr id="10"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1" name="Shape 1563"/>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陈维</a:t>
              </a:r>
              <a:endParaRPr kern="0" dirty="0">
                <a:latin typeface="微软雅黑"/>
                <a:ea typeface="微软雅黑"/>
              </a:endParaRPr>
            </a:p>
          </p:txBody>
        </p:sp>
        <p:sp>
          <p:nvSpPr>
            <p:cNvPr id="12" name="Shape 1564"/>
            <p:cNvSpPr/>
            <p:nvPr/>
          </p:nvSpPr>
          <p:spPr>
            <a:xfrm>
              <a:off x="0" y="354945"/>
              <a:ext cx="1542157" cy="6098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UI</a:t>
              </a:r>
              <a:r>
                <a:rPr lang="zh-CN" altLang="en-US" sz="1200" kern="0" dirty="0" smtClean="0">
                  <a:solidFill>
                    <a:srgbClr val="000000"/>
                  </a:solidFill>
                  <a:uFillTx/>
                  <a:latin typeface="微软雅黑"/>
                  <a:ea typeface="微软雅黑"/>
                  <a:cs typeface="+mn-cs"/>
                </a:rPr>
                <a:t>界面（</a:t>
              </a:r>
              <a:r>
                <a:rPr lang="en-US" altLang="zh-CN" sz="1200" kern="0" dirty="0" smtClean="0">
                  <a:solidFill>
                    <a:srgbClr val="000000"/>
                  </a:solidFill>
                  <a:uFillTx/>
                  <a:latin typeface="微软雅黑"/>
                  <a:ea typeface="微软雅黑"/>
                  <a:cs typeface="+mn-cs"/>
                </a:rPr>
                <a:t>APP</a:t>
              </a:r>
              <a:r>
                <a:rPr lang="zh-CN" altLang="en-US" sz="1200" kern="0" dirty="0" smtClean="0">
                  <a:solidFill>
                    <a:srgbClr val="000000"/>
                  </a:solidFill>
                  <a:uFillTx/>
                  <a:latin typeface="微软雅黑"/>
                  <a:ea typeface="微软雅黑"/>
                  <a:cs typeface="+mn-cs"/>
                </a:rPr>
                <a:t>）</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分析模型</a:t>
              </a:r>
              <a:endParaRPr lang="zh-CN" altLang="en-US" sz="1200" kern="0" dirty="0">
                <a:solidFill>
                  <a:srgbClr val="000000"/>
                </a:solidFill>
                <a:uFillTx/>
                <a:latin typeface="微软雅黑"/>
                <a:ea typeface="微软雅黑"/>
                <a:cs typeface="+mn-cs"/>
              </a:endParaRPr>
            </a:p>
          </p:txBody>
        </p:sp>
      </p:grpSp>
      <p:grpSp>
        <p:nvGrpSpPr>
          <p:cNvPr id="14" name="Group 1561"/>
          <p:cNvGrpSpPr/>
          <p:nvPr/>
        </p:nvGrpSpPr>
        <p:grpSpPr>
          <a:xfrm>
            <a:off x="1872895" y="1545352"/>
            <a:ext cx="1542158" cy="1254943"/>
            <a:chOff x="0" y="0"/>
            <a:chExt cx="1542157" cy="690019"/>
          </a:xfrm>
        </p:grpSpPr>
        <p:sp>
          <p:nvSpPr>
            <p:cNvPr id="15"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6" name="Shape 1559"/>
            <p:cNvSpPr/>
            <p:nvPr/>
          </p:nvSpPr>
          <p:spPr>
            <a:xfrm>
              <a:off x="196278" y="48090"/>
              <a:ext cx="1171687" cy="1523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陈俊杉</a:t>
              </a:r>
              <a:endParaRPr kern="0" dirty="0">
                <a:latin typeface="微软雅黑"/>
                <a:ea typeface="微软雅黑"/>
              </a:endParaRPr>
            </a:p>
          </p:txBody>
        </p:sp>
        <p:sp>
          <p:nvSpPr>
            <p:cNvPr id="17" name="Shape 1560"/>
            <p:cNvSpPr/>
            <p:nvPr/>
          </p:nvSpPr>
          <p:spPr>
            <a:xfrm>
              <a:off x="0" y="354947"/>
              <a:ext cx="1542157" cy="3350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200" kern="0" dirty="0" smtClean="0">
                  <a:latin typeface="微软雅黑"/>
                  <a:ea typeface="微软雅黑"/>
                </a:rPr>
                <a:t>UI</a:t>
              </a:r>
              <a:r>
                <a:rPr lang="zh-CN" altLang="en-US" sz="1200" kern="0" dirty="0" smtClean="0">
                  <a:latin typeface="微软雅黑"/>
                  <a:ea typeface="微软雅黑"/>
                </a:rPr>
                <a:t>界面（</a:t>
              </a:r>
              <a:r>
                <a:rPr lang="en-US" altLang="zh-CN" sz="1200" kern="0" dirty="0" smtClean="0">
                  <a:latin typeface="微软雅黑"/>
                  <a:ea typeface="微软雅黑"/>
                </a:rPr>
                <a:t>web</a:t>
              </a:r>
              <a:r>
                <a:rPr lang="zh-CN" altLang="en-US" sz="1200" kern="0" dirty="0" smtClean="0">
                  <a:latin typeface="微软雅黑"/>
                  <a:ea typeface="微软雅黑"/>
                </a:rPr>
                <a:t>）</a:t>
              </a:r>
              <a:endParaRPr lang="en-US" altLang="zh-CN" sz="1200" kern="0" dirty="0" smtClean="0">
                <a:latin typeface="微软雅黑"/>
                <a:ea typeface="微软雅黑"/>
              </a:endParaRPr>
            </a:p>
            <a:p>
              <a:pPr defTabSz="457130">
                <a:defRPr sz="1800">
                  <a:solidFill>
                    <a:srgbClr val="000000"/>
                  </a:solidFill>
                  <a:uFillTx/>
                </a:defRPr>
              </a:pPr>
              <a:r>
                <a:rPr lang="en-US" altLang="zh-CN" sz="1200" kern="0" dirty="0">
                  <a:latin typeface="微软雅黑"/>
                  <a:ea typeface="微软雅黑"/>
                </a:rPr>
                <a:t>UI</a:t>
              </a:r>
              <a:r>
                <a:rPr lang="zh-CN" altLang="en-US" sz="1200" kern="0" dirty="0" smtClean="0">
                  <a:latin typeface="微软雅黑"/>
                  <a:ea typeface="微软雅黑"/>
                </a:rPr>
                <a:t>界面（管理员）</a:t>
              </a:r>
              <a:endParaRPr lang="en-US" altLang="zh-CN" sz="1200" kern="0" dirty="0" smtClean="0">
                <a:latin typeface="微软雅黑"/>
                <a:ea typeface="微软雅黑"/>
              </a:endParaRPr>
            </a:p>
            <a:p>
              <a:pPr defTabSz="457130">
                <a:defRPr sz="1800">
                  <a:solidFill>
                    <a:srgbClr val="000000"/>
                  </a:solidFill>
                  <a:uFillTx/>
                </a:defRPr>
              </a:pPr>
              <a:r>
                <a:rPr lang="zh-CN" altLang="en-US" sz="1200" kern="0" dirty="0" smtClean="0">
                  <a:latin typeface="微软雅黑"/>
                  <a:ea typeface="微软雅黑"/>
                </a:rPr>
                <a:t>用户手册</a:t>
              </a:r>
              <a:endParaRPr lang="zh-CN" altLang="en-US" sz="1200" kern="0" dirty="0">
                <a:latin typeface="微软雅黑"/>
                <a:ea typeface="微软雅黑"/>
              </a:endParaRPr>
            </a:p>
          </p:txBody>
        </p:sp>
      </p:grpSp>
      <p:grpSp>
        <p:nvGrpSpPr>
          <p:cNvPr id="18" name="Group 1573"/>
          <p:cNvGrpSpPr/>
          <p:nvPr/>
        </p:nvGrpSpPr>
        <p:grpSpPr>
          <a:xfrm>
            <a:off x="7462686" y="1561338"/>
            <a:ext cx="1542158" cy="829591"/>
            <a:chOff x="0" y="0"/>
            <a:chExt cx="1542157" cy="456581"/>
          </a:xfrm>
        </p:grpSpPr>
        <p:sp>
          <p:nvSpPr>
            <p:cNvPr id="19" name="Shape 1570"/>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71"/>
            <p:cNvSpPr/>
            <p:nvPr/>
          </p:nvSpPr>
          <p:spPr>
            <a:xfrm>
              <a:off x="196278" y="48024"/>
              <a:ext cx="1171687" cy="1524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杨溢</a:t>
              </a:r>
              <a:endParaRPr kern="0" dirty="0">
                <a:latin typeface="微软雅黑"/>
                <a:ea typeface="微软雅黑"/>
              </a:endParaRPr>
            </a:p>
          </p:txBody>
        </p:sp>
        <p:sp>
          <p:nvSpPr>
            <p:cNvPr id="21" name="Shape 1572"/>
            <p:cNvSpPr/>
            <p:nvPr/>
          </p:nvSpPr>
          <p:spPr>
            <a:xfrm>
              <a:off x="0" y="354947"/>
              <a:ext cx="1542157" cy="1016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对话框图以及界面原型</a:t>
              </a:r>
              <a:endParaRPr lang="zh-CN" altLang="en-US" sz="1200" kern="0" dirty="0">
                <a:solidFill>
                  <a:srgbClr val="000000"/>
                </a:solidFill>
                <a:uFillTx/>
                <a:latin typeface="微软雅黑"/>
                <a:ea typeface="微软雅黑"/>
                <a:cs typeface="+mn-cs"/>
              </a:endParaRPr>
            </a:p>
          </p:txBody>
        </p:sp>
      </p:grpSp>
      <p:grpSp>
        <p:nvGrpSpPr>
          <p:cNvPr id="22" name="Group 1573"/>
          <p:cNvGrpSpPr/>
          <p:nvPr/>
        </p:nvGrpSpPr>
        <p:grpSpPr>
          <a:xfrm>
            <a:off x="149522" y="1519424"/>
            <a:ext cx="1542158" cy="1944777"/>
            <a:chOff x="0" y="0"/>
            <a:chExt cx="1542157" cy="1058545"/>
          </a:xfrm>
        </p:grpSpPr>
        <p:sp>
          <p:nvSpPr>
            <p:cNvPr id="23" name="Shape 1570"/>
            <p:cNvSpPr/>
            <p:nvPr/>
          </p:nvSpPr>
          <p:spPr>
            <a:xfrm>
              <a:off x="159076" y="0"/>
              <a:ext cx="1224002" cy="265044"/>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4" name="Shape 1571"/>
            <p:cNvSpPr/>
            <p:nvPr/>
          </p:nvSpPr>
          <p:spPr>
            <a:xfrm>
              <a:off x="196278" y="48864"/>
              <a:ext cx="1171687" cy="1507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陈安侍</a:t>
              </a:r>
              <a:endParaRPr kern="0" dirty="0">
                <a:latin typeface="微软雅黑"/>
                <a:ea typeface="微软雅黑"/>
              </a:endParaRPr>
            </a:p>
          </p:txBody>
        </p:sp>
        <p:sp>
          <p:nvSpPr>
            <p:cNvPr id="25" name="Shape 1572"/>
            <p:cNvSpPr/>
            <p:nvPr/>
          </p:nvSpPr>
          <p:spPr>
            <a:xfrm>
              <a:off x="0" y="354947"/>
              <a:ext cx="1542157" cy="7035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引言部分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综合描述部分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数据字典</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其他需求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PPT</a:t>
              </a:r>
              <a:r>
                <a:rPr lang="zh-CN" altLang="en-US" sz="1200" kern="0" dirty="0" smtClean="0">
                  <a:solidFill>
                    <a:srgbClr val="000000"/>
                  </a:solidFill>
                  <a:uFillTx/>
                  <a:latin typeface="微软雅黑"/>
                  <a:ea typeface="微软雅黑"/>
                  <a:cs typeface="+mn-cs"/>
                </a:rPr>
                <a:t>制作</a:t>
              </a:r>
              <a:endParaRPr lang="zh-CN" altLang="en-US" sz="1200" kern="0" dirty="0">
                <a:solidFill>
                  <a:srgbClr val="000000"/>
                </a:solidFill>
                <a:uFillTx/>
                <a:latin typeface="微软雅黑"/>
                <a:ea typeface="微软雅黑"/>
                <a:cs typeface="+mn-cs"/>
              </a:endParaRPr>
            </a:p>
          </p:txBody>
        </p:sp>
      </p:gr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5"/>
                                        </p:tgtEl>
                                        <p:attrNameLst>
                                          <p:attrName>style.visibility</p:attrName>
                                        </p:attrNameLst>
                                      </p:cBhvr>
                                      <p:to>
                                        <p:strVal val="visible"/>
                                      </p:to>
                                    </p:set>
                                    <p:anim calcmode="lin" valueType="num">
                                      <p:cBhvr>
                                        <p:cTn id="12" dur="600" fill="hold"/>
                                        <p:tgtEl>
                                          <p:spTgt spid="5"/>
                                        </p:tgtEl>
                                        <p:attrNameLst>
                                          <p:attrName>ppt_x</p:attrName>
                                        </p:attrNameLst>
                                      </p:cBhvr>
                                      <p:tavLst>
                                        <p:tav tm="0">
                                          <p:val>
                                            <p:strVal val="#ppt_x"/>
                                          </p:val>
                                        </p:tav>
                                        <p:tav tm="100000">
                                          <p:val>
                                            <p:strVal val="#ppt_x"/>
                                          </p:val>
                                        </p:tav>
                                      </p:tavLst>
                                    </p:anim>
                                    <p:anim calcmode="lin" valueType="num">
                                      <p:cBhvr>
                                        <p:cTn id="13" dur="6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600" fill="hold"/>
                                        <p:tgtEl>
                                          <p:spTgt spid="9"/>
                                        </p:tgtEl>
                                        <p:attrNameLst>
                                          <p:attrName>ppt_x</p:attrName>
                                        </p:attrNameLst>
                                      </p:cBhvr>
                                      <p:tavLst>
                                        <p:tav tm="0">
                                          <p:val>
                                            <p:strVal val="#ppt_x"/>
                                          </p:val>
                                        </p:tav>
                                        <p:tav tm="100000">
                                          <p:val>
                                            <p:strVal val="#ppt_x"/>
                                          </p:val>
                                        </p:tav>
                                      </p:tavLst>
                                    </p:anim>
                                    <p:anim calcmode="lin" valueType="num">
                                      <p:cBhvr>
                                        <p:cTn id="18" dur="6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700"/>
                            </p:stCondLst>
                            <p:childTnLst>
                              <p:par>
                                <p:cTn id="20" presetID="2" presetClass="entr" presetSubtype="4" fill="hold" grpId="0" nodeType="afterEffect">
                                  <p:stCondLst>
                                    <p:cond delay="0"/>
                                  </p:stCondLst>
                                  <p:iterate>
                                    <p:tmAbs val="0"/>
                                  </p:iterate>
                                  <p:childTnLst>
                                    <p:set>
                                      <p:cBhvr>
                                        <p:cTn id="21" fill="hold"/>
                                        <p:tgtEl>
                                          <p:spTgt spid="14"/>
                                        </p:tgtEl>
                                        <p:attrNameLst>
                                          <p:attrName>style.visibility</p:attrName>
                                        </p:attrNameLst>
                                      </p:cBhvr>
                                      <p:to>
                                        <p:strVal val="visible"/>
                                      </p:to>
                                    </p:set>
                                    <p:anim calcmode="lin" valueType="num">
                                      <p:cBhvr>
                                        <p:cTn id="22" dur="600" fill="hold"/>
                                        <p:tgtEl>
                                          <p:spTgt spid="14"/>
                                        </p:tgtEl>
                                        <p:attrNameLst>
                                          <p:attrName>ppt_x</p:attrName>
                                        </p:attrNameLst>
                                      </p:cBhvr>
                                      <p:tavLst>
                                        <p:tav tm="0">
                                          <p:val>
                                            <p:strVal val="#ppt_x"/>
                                          </p:val>
                                        </p:tav>
                                        <p:tav tm="100000">
                                          <p:val>
                                            <p:strVal val="#ppt_x"/>
                                          </p:val>
                                        </p:tav>
                                      </p:tavLst>
                                    </p:anim>
                                    <p:anim calcmode="lin" valueType="num">
                                      <p:cBhvr>
                                        <p:cTn id="23" dur="6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300"/>
                            </p:stCondLst>
                            <p:childTnLst>
                              <p:par>
                                <p:cTn id="25" presetID="2" presetClass="entr" presetSubtype="4" fill="hold" grpId="0" nodeType="afterEffect">
                                  <p:stCondLst>
                                    <p:cond delay="0"/>
                                  </p:stCondLst>
                                  <p:iterate>
                                    <p:tmAbs val="0"/>
                                  </p:iterate>
                                  <p:childTnLst>
                                    <p:set>
                                      <p:cBhvr>
                                        <p:cTn id="26" fill="hold"/>
                                        <p:tgtEl>
                                          <p:spTgt spid="18"/>
                                        </p:tgtEl>
                                        <p:attrNameLst>
                                          <p:attrName>style.visibility</p:attrName>
                                        </p:attrNameLst>
                                      </p:cBhvr>
                                      <p:to>
                                        <p:strVal val="visible"/>
                                      </p:to>
                                    </p:se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900"/>
                            </p:stCondLst>
                            <p:childTnLst>
                              <p:par>
                                <p:cTn id="30" presetID="2" presetClass="entr" presetSubtype="4" fill="hold" grpId="0" nodeType="afterEffect">
                                  <p:stCondLst>
                                    <p:cond delay="0"/>
                                  </p:stCondLst>
                                  <p:iterate>
                                    <p:tmAbs val="0"/>
                                  </p:iterate>
                                  <p:childTnLst>
                                    <p:set>
                                      <p:cBhvr>
                                        <p:cTn id="31" fill="hold"/>
                                        <p:tgtEl>
                                          <p:spTgt spid="22"/>
                                        </p:tgtEl>
                                        <p:attrNameLst>
                                          <p:attrName>style.visibility</p:attrName>
                                        </p:attrNameLst>
                                      </p:cBhvr>
                                      <p:to>
                                        <p:strVal val="visible"/>
                                      </p:to>
                                    </p:set>
                                    <p:anim calcmode="lin" valueType="num">
                                      <p:cBhvr>
                                        <p:cTn id="32" dur="600" fill="hold"/>
                                        <p:tgtEl>
                                          <p:spTgt spid="22"/>
                                        </p:tgtEl>
                                        <p:attrNameLst>
                                          <p:attrName>ppt_x</p:attrName>
                                        </p:attrNameLst>
                                      </p:cBhvr>
                                      <p:tavLst>
                                        <p:tav tm="0">
                                          <p:val>
                                            <p:strVal val="#ppt_x"/>
                                          </p:val>
                                        </p:tav>
                                        <p:tav tm="100000">
                                          <p:val>
                                            <p:strVal val="#ppt_x"/>
                                          </p:val>
                                        </p:tav>
                                      </p:tavLst>
                                    </p:anim>
                                    <p:anim calcmode="lin" valueType="num">
                                      <p:cBhvr>
                                        <p:cTn id="33"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animBg="1" advAuto="0"/>
      <p:bldP spid="9" grpId="0" animBg="1" advAuto="0"/>
      <p:bldP spid="14" grpId="0" animBg="1" advAuto="0"/>
      <p:bldP spid="18" grpId="0" animBg="1" advAuto="0"/>
      <p:bldP spid="22"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成员绩效</a:t>
            </a:r>
            <a:endParaRPr lang="zh-CN" altLang="en-US" sz="2800" b="1" kern="0" dirty="0">
              <a:solidFill>
                <a:srgbClr val="FFFFFF"/>
              </a:solidFill>
              <a:ea typeface="微软雅黑"/>
            </a:endParaRPr>
          </a:p>
        </p:txBody>
      </p:sp>
      <p:sp>
        <p:nvSpPr>
          <p:cNvPr id="6" name="Shape 1434"/>
          <p:cNvSpPr/>
          <p:nvPr/>
        </p:nvSpPr>
        <p:spPr>
          <a:xfrm>
            <a:off x="7452320" y="1505954"/>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1" name="Shape 1442"/>
          <p:cNvSpPr/>
          <p:nvPr/>
        </p:nvSpPr>
        <p:spPr>
          <a:xfrm>
            <a:off x="5785360" y="1505955"/>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6" name="Shape 1450"/>
          <p:cNvSpPr/>
          <p:nvPr/>
        </p:nvSpPr>
        <p:spPr>
          <a:xfrm>
            <a:off x="3960000" y="1495464"/>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1" name="Shape 1458"/>
          <p:cNvSpPr/>
          <p:nvPr/>
        </p:nvSpPr>
        <p:spPr>
          <a:xfrm>
            <a:off x="2051727" y="1490683"/>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6" name="Shape 1442"/>
          <p:cNvSpPr/>
          <p:nvPr/>
        </p:nvSpPr>
        <p:spPr>
          <a:xfrm>
            <a:off x="324393" y="1479882"/>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0" name="饼形 29"/>
          <p:cNvSpPr/>
          <p:nvPr/>
        </p:nvSpPr>
        <p:spPr>
          <a:xfrm>
            <a:off x="324393" y="1479881"/>
            <a:ext cx="1224002" cy="1239583"/>
          </a:xfrm>
          <a:prstGeom prst="pie">
            <a:avLst>
              <a:gd name="adj1" fmla="val 17643004"/>
              <a:gd name="adj2" fmla="val 1620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饼形 31"/>
          <p:cNvSpPr/>
          <p:nvPr/>
        </p:nvSpPr>
        <p:spPr>
          <a:xfrm>
            <a:off x="2051726" y="1490374"/>
            <a:ext cx="1224002" cy="1239583"/>
          </a:xfrm>
          <a:prstGeom prst="pie">
            <a:avLst>
              <a:gd name="adj1" fmla="val 17643004"/>
              <a:gd name="adj2" fmla="val 16200000"/>
            </a:avLst>
          </a:prstGeom>
          <a:solidFill>
            <a:srgbClr val="F7A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Shape 1444"/>
          <p:cNvSpPr/>
          <p:nvPr/>
        </p:nvSpPr>
        <p:spPr>
          <a:xfrm>
            <a:off x="432393" y="1587881"/>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1" name="饼形 30"/>
          <p:cNvSpPr/>
          <p:nvPr/>
        </p:nvSpPr>
        <p:spPr>
          <a:xfrm>
            <a:off x="3960000" y="1495464"/>
            <a:ext cx="1224001" cy="1236574"/>
          </a:xfrm>
          <a:prstGeom prst="pie">
            <a:avLst>
              <a:gd name="adj1" fmla="val 17259950"/>
              <a:gd name="adj2" fmla="val 16200000"/>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Shape 1445"/>
          <p:cNvSpPr/>
          <p:nvPr/>
        </p:nvSpPr>
        <p:spPr>
          <a:xfrm>
            <a:off x="394725" y="1865833"/>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chemeClr val="accent4">
                    <a:lumMod val="60000"/>
                    <a:lumOff val="40000"/>
                  </a:schemeClr>
                </a:solidFill>
                <a:uFill>
                  <a:solidFill>
                    <a:srgbClr val="A5C067"/>
                  </a:solidFill>
                </a:uFill>
                <a:latin typeface="微软雅黑"/>
                <a:ea typeface="微软雅黑"/>
                <a:cs typeface="Roboto Condensed Regular"/>
                <a:sym typeface="Roboto Condensed Regular"/>
              </a:rPr>
              <a:t>92.5</a:t>
            </a:r>
            <a:endParaRPr sz="2000" kern="0" dirty="0">
              <a:solidFill>
                <a:schemeClr val="accent4">
                  <a:lumMod val="60000"/>
                  <a:lumOff val="40000"/>
                </a:schemeClr>
              </a:solidFill>
              <a:uFill>
                <a:solidFill>
                  <a:srgbClr val="A5C067"/>
                </a:solidFill>
              </a:uFill>
              <a:latin typeface="微软雅黑"/>
              <a:ea typeface="微软雅黑"/>
              <a:cs typeface="Roboto Condensed Regular"/>
              <a:sym typeface="Roboto Condensed Regular"/>
            </a:endParaRPr>
          </a:p>
        </p:txBody>
      </p:sp>
      <p:sp>
        <p:nvSpPr>
          <p:cNvPr id="23" name="Shape 1460"/>
          <p:cNvSpPr/>
          <p:nvPr/>
        </p:nvSpPr>
        <p:spPr>
          <a:xfrm>
            <a:off x="2159726" y="1598682"/>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4" name="Shape 1461"/>
          <p:cNvSpPr/>
          <p:nvPr/>
        </p:nvSpPr>
        <p:spPr>
          <a:xfrm>
            <a:off x="2122059" y="1876632"/>
            <a:ext cx="1138556"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F7AC12"/>
                </a:solidFill>
                <a:uFill>
                  <a:solidFill>
                    <a:srgbClr val="F7AC12"/>
                  </a:solidFill>
                </a:uFill>
                <a:latin typeface="微软雅黑"/>
                <a:ea typeface="微软雅黑"/>
                <a:cs typeface="Roboto Condensed Regular"/>
                <a:sym typeface="Roboto Condensed Regular"/>
              </a:rPr>
              <a:t>93</a:t>
            </a:r>
            <a:endParaRPr sz="2000" kern="0" dirty="0">
              <a:solidFill>
                <a:srgbClr val="F7AC12"/>
              </a:solidFill>
              <a:uFill>
                <a:solidFill>
                  <a:srgbClr val="F7AC12"/>
                </a:solidFill>
              </a:uFill>
              <a:latin typeface="微软雅黑"/>
              <a:ea typeface="微软雅黑"/>
              <a:cs typeface="Roboto Condensed Regular"/>
              <a:sym typeface="Roboto Condensed Regular"/>
            </a:endParaRPr>
          </a:p>
        </p:txBody>
      </p:sp>
      <p:sp>
        <p:nvSpPr>
          <p:cNvPr id="18" name="Shape 1452"/>
          <p:cNvSpPr/>
          <p:nvPr/>
        </p:nvSpPr>
        <p:spPr>
          <a:xfrm>
            <a:off x="4067999" y="1603463"/>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9" name="Shape 1453"/>
          <p:cNvSpPr/>
          <p:nvPr/>
        </p:nvSpPr>
        <p:spPr>
          <a:xfrm>
            <a:off x="4030332" y="1881413"/>
            <a:ext cx="1138556"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03AE97"/>
                </a:solidFill>
                <a:uFill>
                  <a:solidFill>
                    <a:srgbClr val="03AE97"/>
                  </a:solidFill>
                </a:uFill>
                <a:latin typeface="微软雅黑"/>
                <a:ea typeface="微软雅黑"/>
                <a:cs typeface="Roboto Condensed Regular"/>
                <a:sym typeface="Roboto Condensed Regular"/>
              </a:rPr>
              <a:t>95</a:t>
            </a:r>
            <a:endParaRPr sz="2000" kern="0" dirty="0">
              <a:solidFill>
                <a:srgbClr val="03AE97"/>
              </a:solidFill>
              <a:uFill>
                <a:solidFill>
                  <a:srgbClr val="03AE97"/>
                </a:solidFill>
              </a:uFill>
              <a:latin typeface="微软雅黑"/>
              <a:ea typeface="微软雅黑"/>
              <a:cs typeface="Roboto Condensed Regular"/>
              <a:sym typeface="Roboto Condensed Regular"/>
            </a:endParaRPr>
          </a:p>
        </p:txBody>
      </p:sp>
      <p:sp>
        <p:nvSpPr>
          <p:cNvPr id="35" name="饼形 34"/>
          <p:cNvSpPr/>
          <p:nvPr/>
        </p:nvSpPr>
        <p:spPr>
          <a:xfrm>
            <a:off x="5785360" y="1505955"/>
            <a:ext cx="1224001" cy="1236574"/>
          </a:xfrm>
          <a:prstGeom prst="pie">
            <a:avLst>
              <a:gd name="adj1" fmla="val 17981083"/>
              <a:gd name="adj2" fmla="val 16200000"/>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7451810" y="1506689"/>
            <a:ext cx="1224001" cy="1236574"/>
          </a:xfrm>
          <a:prstGeom prst="pie">
            <a:avLst>
              <a:gd name="adj1" fmla="val 17259950"/>
              <a:gd name="adj2" fmla="val 16200000"/>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Shape 1444"/>
          <p:cNvSpPr/>
          <p:nvPr/>
        </p:nvSpPr>
        <p:spPr>
          <a:xfrm>
            <a:off x="5893360" y="1613954"/>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4" name="Shape 1445"/>
          <p:cNvSpPr/>
          <p:nvPr/>
        </p:nvSpPr>
        <p:spPr>
          <a:xfrm>
            <a:off x="5855692" y="1891906"/>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A5C067"/>
                </a:solidFill>
                <a:uFill>
                  <a:solidFill>
                    <a:srgbClr val="A5C067"/>
                  </a:solidFill>
                </a:uFill>
                <a:latin typeface="微软雅黑"/>
                <a:ea typeface="微软雅黑"/>
                <a:cs typeface="Roboto Condensed Regular"/>
                <a:sym typeface="Roboto Condensed Regular"/>
              </a:rPr>
              <a:t>92</a:t>
            </a:r>
            <a:endParaRPr sz="2000" kern="0" dirty="0">
              <a:solidFill>
                <a:srgbClr val="A5C067"/>
              </a:solidFill>
              <a:uFill>
                <a:solidFill>
                  <a:srgbClr val="A5C067"/>
                </a:solidFill>
              </a:uFill>
              <a:latin typeface="微软雅黑"/>
              <a:ea typeface="微软雅黑"/>
              <a:cs typeface="Roboto Condensed Regular"/>
              <a:sym typeface="Roboto Condensed Regular"/>
            </a:endParaRPr>
          </a:p>
        </p:txBody>
      </p:sp>
      <p:sp>
        <p:nvSpPr>
          <p:cNvPr id="8" name="Shape 1436"/>
          <p:cNvSpPr/>
          <p:nvPr/>
        </p:nvSpPr>
        <p:spPr>
          <a:xfrm>
            <a:off x="7560319" y="1613953"/>
            <a:ext cx="1008004"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9" name="Shape 1437"/>
          <p:cNvSpPr/>
          <p:nvPr/>
        </p:nvSpPr>
        <p:spPr>
          <a:xfrm>
            <a:off x="7522652" y="1891905"/>
            <a:ext cx="1138557" cy="461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3194C6"/>
                </a:solidFill>
                <a:uFill>
                  <a:solidFill>
                    <a:srgbClr val="3194C6"/>
                  </a:solidFill>
                </a:uFill>
                <a:latin typeface="微软雅黑"/>
                <a:ea typeface="微软雅黑"/>
                <a:cs typeface="Roboto Condensed Regular"/>
                <a:sym typeface="Roboto Condensed Regular"/>
              </a:rPr>
              <a:t>94</a:t>
            </a:r>
            <a:endParaRPr sz="2000" kern="0" dirty="0">
              <a:solidFill>
                <a:srgbClr val="3194C6"/>
              </a:solidFill>
              <a:uFill>
                <a:solidFill>
                  <a:srgbClr val="3194C6"/>
                </a:solidFill>
              </a:uFill>
              <a:latin typeface="微软雅黑"/>
              <a:ea typeface="微软雅黑"/>
              <a:cs typeface="Roboto Condensed Regular"/>
              <a:sym typeface="Roboto Condensed Regular"/>
            </a:endParaRPr>
          </a:p>
        </p:txBody>
      </p:sp>
      <p:sp>
        <p:nvSpPr>
          <p:cNvPr id="37" name="Shape 1570"/>
          <p:cNvSpPr/>
          <p:nvPr/>
        </p:nvSpPr>
        <p:spPr>
          <a:xfrm>
            <a:off x="324393" y="3004947"/>
            <a:ext cx="1208889" cy="486943"/>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r>
              <a:rPr lang="zh-CN" altLang="en-US" kern="0" dirty="0">
                <a:solidFill>
                  <a:sysClr val="windowText" lastClr="000000"/>
                </a:solidFill>
                <a:uFill>
                  <a:solidFill/>
                </a:uFill>
                <a:latin typeface="微软雅黑"/>
                <a:ea typeface="微软雅黑"/>
                <a:sym typeface="Calibri"/>
              </a:rPr>
              <a:t>陈安侍</a:t>
            </a:r>
            <a:endParaRPr kern="0" dirty="0">
              <a:solidFill>
                <a:sysClr val="windowText" lastClr="000000"/>
              </a:solidFill>
              <a:uFill>
                <a:solidFill/>
              </a:uFill>
              <a:latin typeface="微软雅黑"/>
              <a:ea typeface="微软雅黑"/>
              <a:sym typeface="Calibri"/>
            </a:endParaRPr>
          </a:p>
        </p:txBody>
      </p:sp>
      <p:sp>
        <p:nvSpPr>
          <p:cNvPr id="38" name="Shape 1570"/>
          <p:cNvSpPr/>
          <p:nvPr/>
        </p:nvSpPr>
        <p:spPr>
          <a:xfrm>
            <a:off x="2051726" y="2980966"/>
            <a:ext cx="1208889" cy="486943"/>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陈俊杉</a:t>
            </a:r>
            <a:endParaRPr kern="0" dirty="0">
              <a:solidFill>
                <a:sysClr val="windowText" lastClr="000000"/>
              </a:solidFill>
              <a:uFill>
                <a:solidFill/>
              </a:uFill>
              <a:latin typeface="微软雅黑"/>
              <a:ea typeface="微软雅黑"/>
              <a:sym typeface="Calibri"/>
            </a:endParaRPr>
          </a:p>
        </p:txBody>
      </p:sp>
      <p:sp>
        <p:nvSpPr>
          <p:cNvPr id="39" name="Shape 1570"/>
          <p:cNvSpPr/>
          <p:nvPr/>
        </p:nvSpPr>
        <p:spPr>
          <a:xfrm>
            <a:off x="3945524" y="3004947"/>
            <a:ext cx="1208888" cy="486943"/>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陈维</a:t>
            </a:r>
            <a:endParaRPr kern="0" dirty="0">
              <a:solidFill>
                <a:sysClr val="windowText" lastClr="000000"/>
              </a:solidFill>
              <a:uFill>
                <a:solidFill/>
              </a:uFill>
              <a:latin typeface="微软雅黑"/>
              <a:ea typeface="微软雅黑"/>
              <a:sym typeface="Calibri"/>
            </a:endParaRPr>
          </a:p>
        </p:txBody>
      </p:sp>
      <p:sp>
        <p:nvSpPr>
          <p:cNvPr id="40" name="Shape 1570"/>
          <p:cNvSpPr/>
          <p:nvPr/>
        </p:nvSpPr>
        <p:spPr>
          <a:xfrm>
            <a:off x="5785360" y="3004947"/>
            <a:ext cx="1224002" cy="486943"/>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严翔宇</a:t>
            </a:r>
            <a:endParaRPr kern="0" dirty="0">
              <a:solidFill>
                <a:sysClr val="windowText" lastClr="000000"/>
              </a:solidFill>
              <a:uFill>
                <a:solidFill/>
              </a:uFill>
              <a:latin typeface="微软雅黑"/>
              <a:ea typeface="微软雅黑"/>
              <a:sym typeface="Calibri"/>
            </a:endParaRPr>
          </a:p>
        </p:txBody>
      </p:sp>
      <p:sp>
        <p:nvSpPr>
          <p:cNvPr id="41" name="Shape 1570"/>
          <p:cNvSpPr/>
          <p:nvPr/>
        </p:nvSpPr>
        <p:spPr>
          <a:xfrm>
            <a:off x="7451810" y="2980965"/>
            <a:ext cx="1209399" cy="486943"/>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杨溢</a:t>
            </a:r>
            <a:endParaRPr kern="0" dirty="0">
              <a:solidFill>
                <a:sysClr val="windowText" lastClr="000000"/>
              </a:solidFill>
              <a:uFill>
                <a:solidFill/>
              </a:uFill>
              <a:latin typeface="微软雅黑"/>
              <a:ea typeface="微软雅黑"/>
              <a:sym typeface="Calibri"/>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grpSp>
        <p:nvGrpSpPr>
          <p:cNvPr id="18" name="组合 17"/>
          <p:cNvGrpSpPr/>
          <p:nvPr/>
        </p:nvGrpSpPr>
        <p:grpSpPr>
          <a:xfrm>
            <a:off x="179512" y="145847"/>
            <a:ext cx="1238656" cy="1190830"/>
            <a:chOff x="2080464" y="248143"/>
            <a:chExt cx="1238656" cy="1190830"/>
          </a:xfrm>
        </p:grpSpPr>
        <p:sp useBgFill="1">
          <p:nvSpPr>
            <p:cNvPr id="20" name="椭圆 19"/>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 xmlns:a16="http://schemas.microsoft.com/office/drawing/2014/main"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6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0" y="365126"/>
            <a:ext cx="166803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7"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项目范围</a:t>
            </a:r>
            <a:endParaRPr lang="zh-CN" altLang="en-US" sz="2800" b="1" kern="0" dirty="0">
              <a:solidFill>
                <a:srgbClr val="FFFFFF"/>
              </a:solidFill>
              <a:ea typeface="微软雅黑"/>
            </a:endParaRPr>
          </a:p>
        </p:txBody>
      </p:sp>
      <p:sp>
        <p:nvSpPr>
          <p:cNvPr id="4" name="TextBox 3"/>
          <p:cNvSpPr txBox="1"/>
          <p:nvPr/>
        </p:nvSpPr>
        <p:spPr>
          <a:xfrm>
            <a:off x="755576" y="1419622"/>
            <a:ext cx="7560840" cy="2677656"/>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本</a:t>
            </a:r>
            <a:r>
              <a:rPr lang="zh-CN" altLang="zh-CN" sz="2400" dirty="0">
                <a:latin typeface="微软雅黑" pitchFamily="34" charset="-122"/>
                <a:ea typeface="微软雅黑" pitchFamily="34" charset="-122"/>
              </a:rPr>
              <a:t>产品将主要适用于软件工程专业的师生。软件主要目的是使教师能够把软件工程系列课程的相关的信息传播给学生；使师生、学生之间的讨论能更有效率，也能与更多陌生的专业相关人员交流，软件工程系列课程教学辅助网站将提供这样一个平台。为教师和同学服务，也为软件工程系列课程交流留下记录，以供师生随时查看</a:t>
            </a:r>
            <a:r>
              <a:rPr lang="zh-CN" altLang="zh-CN" sz="2400" dirty="0" smtClean="0">
                <a:latin typeface="微软雅黑" pitchFamily="34" charset="-122"/>
                <a:ea typeface="微软雅黑" pitchFamily="34" charset="-122"/>
              </a:rPr>
              <a:t>。</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9022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0-#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关联图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2575"/>
            <a:ext cx="55245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751" y="2169090"/>
            <a:ext cx="1673929" cy="954107"/>
          </a:xfrm>
          <a:prstGeom prst="rect">
            <a:avLst/>
          </a:prstGeom>
          <a:noFill/>
        </p:spPr>
        <p:txBody>
          <a:bodyPr wrap="square" rtlCol="0">
            <a:spAutoFit/>
          </a:bodyPr>
          <a:lstStyle/>
          <a:p>
            <a:pPr algn="ctr"/>
            <a:r>
              <a:rPr lang="zh-CN" altLang="en-US" sz="2800" dirty="0" smtClean="0">
                <a:solidFill>
                  <a:srgbClr val="FFFFFF"/>
                </a:solidFill>
                <a:latin typeface="微软雅黑" pitchFamily="34" charset="-122"/>
                <a:ea typeface="微软雅黑" pitchFamily="34" charset="-122"/>
              </a:rPr>
              <a:t>顶层</a:t>
            </a:r>
            <a:endParaRPr lang="en-US" altLang="zh-CN" sz="2800" dirty="0" smtClean="0">
              <a:solidFill>
                <a:srgbClr val="FFFFFF"/>
              </a:solidFill>
              <a:latin typeface="微软雅黑" pitchFamily="34" charset="-122"/>
              <a:ea typeface="微软雅黑" pitchFamily="34" charset="-122"/>
            </a:endParaRPr>
          </a:p>
          <a:p>
            <a:pPr algn="ctr"/>
            <a:r>
              <a:rPr lang="zh-CN" altLang="en-US" sz="2800" dirty="0" smtClean="0">
                <a:solidFill>
                  <a:srgbClr val="FFFFFF"/>
                </a:solidFill>
                <a:latin typeface="微软雅黑" pitchFamily="34" charset="-122"/>
                <a:ea typeface="微软雅黑" pitchFamily="34" charset="-122"/>
              </a:rPr>
              <a:t>用例图</a:t>
            </a:r>
            <a:endParaRPr lang="zh-CN" altLang="en-US" sz="28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4202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综合描述</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6729"/>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产品前景</a:t>
            </a:r>
            <a:endParaRPr lang="zh-CN" altLang="en-US" sz="2800" b="1" kern="0" dirty="0">
              <a:solidFill>
                <a:srgbClr val="FFFFFF"/>
              </a:solidFill>
              <a:ea typeface="微软雅黑"/>
            </a:endParaRPr>
          </a:p>
        </p:txBody>
      </p:sp>
      <p:grpSp>
        <p:nvGrpSpPr>
          <p:cNvPr id="18" name="Group 1565"/>
          <p:cNvGrpSpPr/>
          <p:nvPr/>
        </p:nvGrpSpPr>
        <p:grpSpPr>
          <a:xfrm>
            <a:off x="323528" y="1225131"/>
            <a:ext cx="3744416" cy="3400753"/>
            <a:chOff x="0" y="0"/>
            <a:chExt cx="1542157" cy="1049067"/>
          </a:xfrm>
        </p:grpSpPr>
        <p:sp>
          <p:nvSpPr>
            <p:cNvPr id="19"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63"/>
            <p:cNvSpPr/>
            <p:nvPr/>
          </p:nvSpPr>
          <p:spPr>
            <a:xfrm>
              <a:off x="196278" y="72190"/>
              <a:ext cx="1171687" cy="1041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背景</a:t>
              </a:r>
              <a:endParaRPr kern="0" dirty="0">
                <a:latin typeface="微软雅黑"/>
                <a:ea typeface="微软雅黑"/>
              </a:endParaRPr>
            </a:p>
          </p:txBody>
        </p:sp>
        <p:sp>
          <p:nvSpPr>
            <p:cNvPr id="21" name="Shape 1564"/>
            <p:cNvSpPr/>
            <p:nvPr/>
          </p:nvSpPr>
          <p:spPr>
            <a:xfrm>
              <a:off x="0" y="354945"/>
              <a:ext cx="1542157" cy="6941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在</a:t>
              </a:r>
              <a:r>
                <a:rPr lang="zh-CN" altLang="en-US" sz="1200" kern="0" dirty="0">
                  <a:solidFill>
                    <a:srgbClr val="000000"/>
                  </a:solidFill>
                  <a:uFillTx/>
                  <a:latin typeface="微软雅黑"/>
                  <a:ea typeface="微软雅黑"/>
                  <a:cs typeface="+mn-cs"/>
                </a:rPr>
                <a:t>目前的校园中，我们拥有对应的选课网站用于选课，有专门的</a:t>
              </a:r>
              <a:r>
                <a:rPr lang="en-US" altLang="zh-CN" sz="1200" kern="0" dirty="0">
                  <a:solidFill>
                    <a:srgbClr val="000000"/>
                  </a:solidFill>
                  <a:uFillTx/>
                  <a:latin typeface="微软雅黑"/>
                  <a:ea typeface="微软雅黑"/>
                  <a:cs typeface="+mn-cs"/>
                </a:rPr>
                <a:t>BB</a:t>
              </a:r>
              <a:r>
                <a:rPr lang="zh-CN" altLang="en-US" sz="1200" kern="0" dirty="0">
                  <a:solidFill>
                    <a:srgbClr val="000000"/>
                  </a:solidFill>
                  <a:uFillTx/>
                  <a:latin typeface="微软雅黑"/>
                  <a:ea typeface="微软雅黑"/>
                  <a:cs typeface="+mn-cs"/>
                </a:rPr>
                <a:t>平台用于教师任务发布，还有</a:t>
              </a:r>
              <a:r>
                <a:rPr lang="en-US" altLang="zh-CN" sz="1200" kern="0" dirty="0">
                  <a:solidFill>
                    <a:srgbClr val="000000"/>
                  </a:solidFill>
                  <a:uFillTx/>
                  <a:latin typeface="微软雅黑"/>
                  <a:ea typeface="微软雅黑"/>
                  <a:cs typeface="+mn-cs"/>
                </a:rPr>
                <a:t>PTA</a:t>
              </a:r>
              <a:r>
                <a:rPr lang="zh-CN" altLang="en-US" sz="1200" kern="0" dirty="0">
                  <a:solidFill>
                    <a:srgbClr val="000000"/>
                  </a:solidFill>
                  <a:uFillTx/>
                  <a:latin typeface="微软雅黑"/>
                  <a:ea typeface="微软雅黑"/>
                  <a:cs typeface="+mn-cs"/>
                </a:rPr>
                <a:t>可用于学生成绩考核。可是在校内，教师与学生、学生与学生之间的交流缺没有一个很好的平台。我们的交流大多还停止在线下认识，线上通过微信、</a:t>
              </a:r>
              <a:r>
                <a:rPr lang="en-US" altLang="zh-CN" sz="1200" kern="0" dirty="0">
                  <a:solidFill>
                    <a:srgbClr val="000000"/>
                  </a:solidFill>
                  <a:uFillTx/>
                  <a:latin typeface="微软雅黑"/>
                  <a:ea typeface="微软雅黑"/>
                  <a:cs typeface="+mn-cs"/>
                </a:rPr>
                <a:t>QQ</a:t>
              </a:r>
              <a:r>
                <a:rPr lang="zh-CN" altLang="en-US" sz="1200" kern="0" dirty="0">
                  <a:solidFill>
                    <a:srgbClr val="000000"/>
                  </a:solidFill>
                  <a:uFillTx/>
                  <a:latin typeface="微软雅黑"/>
                  <a:ea typeface="微软雅黑"/>
                  <a:cs typeface="+mn-cs"/>
                </a:rPr>
                <a:t>等通讯工具进行交流，及其不方便。为了师生、学生之间的讨论能更有效率，也能与更多陌生的专业相关人员交流，软件工程系列课程教学辅助网站将提供这样一个平台。为教师和同学服务，也为软件工程系列课程交流留下记录，以供师生随时查看。</a:t>
              </a:r>
            </a:p>
          </p:txBody>
        </p:sp>
      </p:grpSp>
      <p:grpSp>
        <p:nvGrpSpPr>
          <p:cNvPr id="22" name="Group 1573"/>
          <p:cNvGrpSpPr/>
          <p:nvPr/>
        </p:nvGrpSpPr>
        <p:grpSpPr>
          <a:xfrm>
            <a:off x="5004048" y="1225131"/>
            <a:ext cx="3774406" cy="3393266"/>
            <a:chOff x="0" y="0"/>
            <a:chExt cx="1542157" cy="1265544"/>
          </a:xfrm>
        </p:grpSpPr>
        <p:sp>
          <p:nvSpPr>
            <p:cNvPr id="23" name="Shape 1570"/>
            <p:cNvSpPr/>
            <p:nvPr/>
          </p:nvSpPr>
          <p:spPr>
            <a:xfrm>
              <a:off x="159076" y="0"/>
              <a:ext cx="1224002" cy="330381"/>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36" name="Shape 1571"/>
            <p:cNvSpPr/>
            <p:nvPr/>
          </p:nvSpPr>
          <p:spPr>
            <a:xfrm>
              <a:off x="185233" y="118981"/>
              <a:ext cx="1171687" cy="1041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业务机遇</a:t>
              </a:r>
              <a:endParaRPr kern="0" dirty="0">
                <a:latin typeface="微软雅黑"/>
                <a:ea typeface="微软雅黑"/>
              </a:endParaRPr>
            </a:p>
          </p:txBody>
        </p:sp>
        <p:sp>
          <p:nvSpPr>
            <p:cNvPr id="37" name="Shape 1572"/>
            <p:cNvSpPr/>
            <p:nvPr/>
          </p:nvSpPr>
          <p:spPr>
            <a:xfrm>
              <a:off x="0" y="439073"/>
              <a:ext cx="1542157" cy="8264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a:t>
              </a:r>
              <a:r>
                <a:rPr lang="en-US" altLang="zh-CN" sz="1200" kern="0" dirty="0" smtClean="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是以网络的全面深入运用为特征的世纪。网络环境下的教育不仅是教育信息化的必然产物，也是教育改革发展的必然走向。通过因特网或其他数字化内容进行学习交流与教学的活动即网络化学习，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sz="1200" kern="0" dirty="0">
                  <a:solidFill>
                    <a:srgbClr val="000000"/>
                  </a:solidFill>
                  <a:uFillTx/>
                  <a:latin typeface="微软雅黑"/>
                  <a:ea typeface="微软雅黑"/>
                  <a:cs typeface="+mn-cs"/>
                </a:rPr>
                <a:t>2000</a:t>
              </a:r>
              <a:r>
                <a:rPr lang="zh-CN" altLang="en-US" sz="1200" kern="0" dirty="0">
                  <a:solidFill>
                    <a:srgbClr val="000000"/>
                  </a:solidFill>
                  <a:uFillTx/>
                  <a:latin typeface="微软雅黑"/>
                  <a:ea typeface="微软雅黑"/>
                  <a:cs typeface="+mn-cs"/>
                </a:rPr>
                <a:t>年</a:t>
              </a:r>
              <a:r>
                <a:rPr lang="en-US" altLang="zh-CN" sz="1200" kern="0" dirty="0">
                  <a:solidFill>
                    <a:srgbClr val="000000"/>
                  </a:solidFill>
                  <a:uFillTx/>
                  <a:latin typeface="微软雅黑"/>
                  <a:ea typeface="微软雅黑"/>
                  <a:cs typeface="+mn-cs"/>
                </a:rPr>
                <a:t>12</a:t>
              </a:r>
              <a:r>
                <a:rPr lang="zh-CN" altLang="en-US" sz="1200" kern="0" dirty="0">
                  <a:solidFill>
                    <a:srgbClr val="000000"/>
                  </a:solidFill>
                  <a:uFillTx/>
                  <a:latin typeface="微软雅黑"/>
                  <a:ea typeface="微软雅黑"/>
                  <a:cs typeface="+mn-cs"/>
                </a:rPr>
                <a:t>月向国会递交的</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国家教育技术计划</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中打算以网络化学习作为提高年青一代</a:t>
              </a:r>
              <a:r>
                <a:rPr lang="en-US" altLang="zh-CN" sz="1200" kern="0" dirty="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世纪能力素质</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的根本措施。技术的教育应用成为教育改革和人才培养的重要途径之一。</a:t>
              </a:r>
            </a:p>
          </p:txBody>
        </p:sp>
      </p:grpSp>
    </p:spTree>
    <p:extLst>
      <p:ext uri="{BB962C8B-B14F-4D97-AF65-F5344CB8AC3E}">
        <p14:creationId xmlns:p14="http://schemas.microsoft.com/office/powerpoint/2010/main" val="7036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0-#ppt_w/2"/>
                                          </p:val>
                                        </p:tav>
                                        <p:tav tm="100000">
                                          <p:val>
                                            <p:strVal val="#ppt_x"/>
                                          </p:val>
                                        </p:tav>
                                      </p:tavLst>
                                    </p:anim>
                                    <p:anim calcmode="lin" valueType="num">
                                      <p:cBhvr>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18"/>
                                        </p:tgtEl>
                                        <p:attrNameLst>
                                          <p:attrName>style.visibility</p:attrName>
                                        </p:attrNameLst>
                                      </p:cBhvr>
                                      <p:to>
                                        <p:strVal val="visible"/>
                                      </p:to>
                                    </p:set>
                                    <p:anim calcmode="lin" valueType="num">
                                      <p:cBhvr>
                                        <p:cTn id="12" dur="600" fill="hold"/>
                                        <p:tgtEl>
                                          <p:spTgt spid="18"/>
                                        </p:tgtEl>
                                        <p:attrNameLst>
                                          <p:attrName>ppt_x</p:attrName>
                                        </p:attrNameLst>
                                      </p:cBhvr>
                                      <p:tavLst>
                                        <p:tav tm="0">
                                          <p:val>
                                            <p:strVal val="#ppt_x"/>
                                          </p:val>
                                        </p:tav>
                                        <p:tav tm="100000">
                                          <p:val>
                                            <p:strVal val="#ppt_x"/>
                                          </p:val>
                                        </p:tav>
                                      </p:tavLst>
                                    </p:anim>
                                    <p:anim calcmode="lin" valueType="num">
                                      <p:cBhvr>
                                        <p:cTn id="13" dur="6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22"/>
                                        </p:tgtEl>
                                        <p:attrNameLst>
                                          <p:attrName>style.visibility</p:attrName>
                                        </p:attrNameLst>
                                      </p:cBhvr>
                                      <p:to>
                                        <p:strVal val="visible"/>
                                      </p:to>
                                    </p:set>
                                    <p:anim calcmode="lin" valueType="num">
                                      <p:cBhvr>
                                        <p:cTn id="17" dur="600" fill="hold"/>
                                        <p:tgtEl>
                                          <p:spTgt spid="22"/>
                                        </p:tgtEl>
                                        <p:attrNameLst>
                                          <p:attrName>ppt_x</p:attrName>
                                        </p:attrNameLst>
                                      </p:cBhvr>
                                      <p:tavLst>
                                        <p:tav tm="0">
                                          <p:val>
                                            <p:strVal val="#ppt_x"/>
                                          </p:val>
                                        </p:tav>
                                        <p:tav tm="100000">
                                          <p:val>
                                            <p:strVal val="#ppt_x"/>
                                          </p:val>
                                        </p:tav>
                                      </p:tavLst>
                                    </p:anim>
                                    <p:anim calcmode="lin" valueType="num">
                                      <p:cBhvr>
                                        <p:cTn id="18"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8" grpId="0" animBg="1" advAuto="0"/>
      <p:bldP spid="2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269978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2699787"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类别及特征</a:t>
            </a:r>
            <a:endParaRPr lang="en-US" altLang="zh-CN"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2054452988"/>
              </p:ext>
            </p:extLst>
          </p:nvPr>
        </p:nvGraphicFramePr>
        <p:xfrm>
          <a:off x="251519" y="987574"/>
          <a:ext cx="8640960" cy="3600400"/>
        </p:xfrm>
        <a:graphic>
          <a:graphicData uri="http://schemas.openxmlformats.org/drawingml/2006/table">
            <a:tbl>
              <a:tblPr firstRow="1" firstCol="1" bandRow="1">
                <a:tableStyleId>{5C22544A-7EE6-4342-B048-85BDC9FD1C3A}</a:tableStyleId>
              </a:tblPr>
              <a:tblGrid>
                <a:gridCol w="2141230"/>
                <a:gridCol w="2167153"/>
                <a:gridCol w="2167153"/>
                <a:gridCol w="2165424"/>
              </a:tblGrid>
              <a:tr h="200023">
                <a:tc>
                  <a:txBody>
                    <a:bodyPr/>
                    <a:lstStyle/>
                    <a:p>
                      <a:pPr algn="ctr">
                        <a:spcAft>
                          <a:spcPts val="0"/>
                        </a:spcAft>
                      </a:pPr>
                      <a:r>
                        <a:rPr lang="zh-CN" sz="1000" kern="100" dirty="0">
                          <a:effectLst/>
                        </a:rPr>
                        <a:t>用户类</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人员信息</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a:effectLst/>
                        </a:rPr>
                        <a:t>经验和专业知识</a:t>
                      </a:r>
                      <a:endParaRPr lang="zh-CN" sz="1000" kern="10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需求说明</a:t>
                      </a:r>
                      <a:endParaRPr lang="zh-CN" sz="1000" kern="100" dirty="0">
                        <a:effectLst/>
                        <a:latin typeface="Calibri"/>
                        <a:ea typeface="宋体"/>
                        <a:cs typeface="Times New Roman"/>
                      </a:endParaRPr>
                    </a:p>
                  </a:txBody>
                  <a:tcPr marL="68580" marR="68580" marT="0" marB="0" anchor="ctr"/>
                </a:tc>
              </a:tr>
              <a:tr h="600067">
                <a:tc>
                  <a:txBody>
                    <a:bodyPr/>
                    <a:lstStyle/>
                    <a:p>
                      <a:pPr algn="just">
                        <a:spcAft>
                          <a:spcPts val="0"/>
                        </a:spcAft>
                      </a:pPr>
                      <a:r>
                        <a:rPr lang="zh-CN" sz="1000" kern="100" dirty="0" smtClean="0">
                          <a:effectLst/>
                        </a:rPr>
                        <a:t>项目</a:t>
                      </a:r>
                      <a:r>
                        <a:rPr lang="zh-CN" sz="1000" kern="100" dirty="0">
                          <a:effectLst/>
                        </a:rPr>
                        <a:t>下达者</a:t>
                      </a:r>
                      <a:r>
                        <a:rPr lang="en-US" sz="1000" kern="100" dirty="0">
                          <a:effectLst/>
                        </a:rPr>
                        <a:t>(</a:t>
                      </a:r>
                      <a:r>
                        <a:rPr lang="zh-CN" sz="1000" kern="100" dirty="0">
                          <a:effectLst/>
                        </a:rPr>
                        <a:t>客户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浙江大学城市学院计算机与科学学院杨枨教师与侯宏仑教师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对软件项目管理有丰富的经验。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网站是一个基于软件工程系列课程教学辅助功能的垂直式社区交互平台。</a:t>
                      </a:r>
                      <a:endParaRPr lang="zh-CN" sz="1100" kern="100" dirty="0">
                        <a:effectLst/>
                        <a:latin typeface="Calibri"/>
                        <a:ea typeface="宋体"/>
                        <a:cs typeface="Times New Roman"/>
                      </a:endParaRPr>
                    </a:p>
                  </a:txBody>
                  <a:tcPr marL="68580" marR="68580" marT="0" marB="0"/>
                </a:tc>
              </a:tr>
              <a:tr h="800088">
                <a:tc>
                  <a:txBody>
                    <a:bodyPr/>
                    <a:lstStyle/>
                    <a:p>
                      <a:pPr algn="just">
                        <a:spcAft>
                          <a:spcPts val="0"/>
                        </a:spcAft>
                      </a:pPr>
                      <a:r>
                        <a:rPr lang="zh-CN" sz="1000" kern="100" dirty="0" smtClean="0">
                          <a:effectLst/>
                        </a:rPr>
                        <a:t>教师</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拥有丰富的理论知识与教学经验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需要通过网站发布课程信息、经验分享等，还需要通过网站对自己教学课程的板块进行有效的管理。</a:t>
                      </a:r>
                      <a:endParaRPr lang="zh-CN" sz="1100" kern="100">
                        <a:effectLst/>
                        <a:latin typeface="Calibri"/>
                        <a:ea typeface="宋体"/>
                        <a:cs typeface="Times New Roman"/>
                      </a:endParaRPr>
                    </a:p>
                  </a:txBody>
                  <a:tcPr marL="68580" marR="68580" marT="0" marB="0"/>
                </a:tc>
              </a:tr>
              <a:tr h="1000111">
                <a:tc>
                  <a:txBody>
                    <a:bodyPr/>
                    <a:lstStyle/>
                    <a:p>
                      <a:pPr algn="just">
                        <a:spcAft>
                          <a:spcPts val="0"/>
                        </a:spcAft>
                      </a:pPr>
                      <a:r>
                        <a:rPr lang="zh-CN" sz="1000" kern="100" dirty="0" smtClean="0">
                          <a:effectLst/>
                        </a:rPr>
                        <a:t>学生</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学生主要为浙江大学城市学院计算机与科学学院学生，重点是软件工程专业学生。</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有一定的计算机基础</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需要通过网站浏览、下载网站上的各类资源，还需要通过网站与相关教师进行互动，能在网站上提出问题并得到教师或其他用户的解答。</a:t>
                      </a:r>
                      <a:endParaRPr lang="zh-CN" sz="1100" kern="100" dirty="0">
                        <a:effectLst/>
                        <a:latin typeface="Calibri"/>
                        <a:ea typeface="宋体"/>
                        <a:cs typeface="Times New Roman"/>
                      </a:endParaRPr>
                    </a:p>
                  </a:txBody>
                  <a:tcPr marL="68580" marR="68580" marT="0" marB="0"/>
                </a:tc>
              </a:tr>
              <a:tr h="600067">
                <a:tc>
                  <a:txBody>
                    <a:bodyPr/>
                    <a:lstStyle/>
                    <a:p>
                      <a:pPr algn="just">
                        <a:spcAft>
                          <a:spcPts val="0"/>
                        </a:spcAft>
                      </a:pPr>
                      <a:r>
                        <a:rPr lang="zh-CN" sz="1000" kern="100" dirty="0" smtClean="0">
                          <a:effectLst/>
                        </a:rPr>
                        <a:t>管理员</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浙江大学城市学院网站管理员</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熟知网站的后台管理，有这丰富的管理经验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需要获取网站的管理权限，能对网站内的资源进行管理，需要审核各类用户提交的信息。</a:t>
                      </a:r>
                      <a:endParaRPr lang="zh-CN" sz="1100" kern="100" dirty="0">
                        <a:effectLst/>
                        <a:latin typeface="Calibri"/>
                        <a:ea typeface="宋体"/>
                        <a:cs typeface="Times New Roman"/>
                      </a:endParaRPr>
                    </a:p>
                  </a:txBody>
                  <a:tcPr marL="68580" marR="68580" marT="0" marB="0"/>
                </a:tc>
              </a:tr>
              <a:tr h="400044">
                <a:tc>
                  <a:txBody>
                    <a:bodyPr/>
                    <a:lstStyle/>
                    <a:p>
                      <a:pPr algn="just">
                        <a:spcAft>
                          <a:spcPts val="0"/>
                        </a:spcAft>
                      </a:pPr>
                      <a:r>
                        <a:rPr lang="zh-CN" sz="1000" kern="100" dirty="0" smtClean="0">
                          <a:effectLst/>
                        </a:rPr>
                        <a:t>游客</a:t>
                      </a:r>
                      <a:r>
                        <a:rPr lang="en-US" sz="1000" kern="100" dirty="0">
                          <a:effectLst/>
                        </a:rPr>
                        <a:t>(</a:t>
                      </a:r>
                      <a:r>
                        <a:rPr lang="zh-CN" sz="1000" kern="100" dirty="0">
                          <a:effectLst/>
                        </a:rPr>
                        <a:t>直接用户，次要用户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a:effectLst/>
                        </a:rPr>
                        <a:t>网站游客为非相关专业的学生、教师或其它原因访问的用户</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缺乏对计算机专业知识的了解</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他们可能因对这些课程感兴趣而访问网站。</a:t>
                      </a:r>
                      <a:endParaRPr lang="zh-CN" sz="11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1638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1752</Words>
  <Application>Microsoft Office PowerPoint</Application>
  <PresentationFormat>全屏显示(16:9)</PresentationFormat>
  <Paragraphs>477</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陈安侍</cp:lastModifiedBy>
  <cp:revision>124</cp:revision>
  <dcterms:created xsi:type="dcterms:W3CDTF">2015-04-30T08:31:44Z</dcterms:created>
  <dcterms:modified xsi:type="dcterms:W3CDTF">2019-01-08T23:58:33Z</dcterms:modified>
</cp:coreProperties>
</file>