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8"/>
  </p:notesMasterIdLst>
  <p:sldIdLst>
    <p:sldId id="256" r:id="rId2"/>
    <p:sldId id="257" r:id="rId3"/>
    <p:sldId id="258" r:id="rId4"/>
    <p:sldId id="259" r:id="rId5"/>
    <p:sldId id="305" r:id="rId6"/>
    <p:sldId id="306" r:id="rId7"/>
    <p:sldId id="307" r:id="rId8"/>
    <p:sldId id="308" r:id="rId9"/>
    <p:sldId id="309" r:id="rId10"/>
    <p:sldId id="276" r:id="rId11"/>
    <p:sldId id="298" r:id="rId12"/>
    <p:sldId id="315" r:id="rId13"/>
    <p:sldId id="310" r:id="rId14"/>
    <p:sldId id="299" r:id="rId15"/>
    <p:sldId id="278" r:id="rId16"/>
    <p:sldId id="386" r:id="rId17"/>
    <p:sldId id="300" r:id="rId18"/>
    <p:sldId id="322" r:id="rId19"/>
    <p:sldId id="324" r:id="rId20"/>
    <p:sldId id="325" r:id="rId21"/>
    <p:sldId id="326" r:id="rId22"/>
    <p:sldId id="321" r:id="rId23"/>
    <p:sldId id="327" r:id="rId24"/>
    <p:sldId id="328" r:id="rId25"/>
    <p:sldId id="329" r:id="rId26"/>
    <p:sldId id="330" r:id="rId27"/>
    <p:sldId id="301" r:id="rId28"/>
    <p:sldId id="311" r:id="rId29"/>
    <p:sldId id="344" r:id="rId30"/>
    <p:sldId id="342" r:id="rId31"/>
    <p:sldId id="343" r:id="rId32"/>
    <p:sldId id="345" r:id="rId33"/>
    <p:sldId id="302" r:id="rId34"/>
    <p:sldId id="312" r:id="rId35"/>
    <p:sldId id="346" r:id="rId36"/>
    <p:sldId id="347" r:id="rId37"/>
    <p:sldId id="348" r:id="rId38"/>
    <p:sldId id="349" r:id="rId39"/>
    <p:sldId id="350" r:id="rId40"/>
    <p:sldId id="351" r:id="rId41"/>
    <p:sldId id="352" r:id="rId42"/>
    <p:sldId id="353" r:id="rId43"/>
    <p:sldId id="377" r:id="rId44"/>
    <p:sldId id="374" r:id="rId45"/>
    <p:sldId id="376" r:id="rId46"/>
    <p:sldId id="378" r:id="rId47"/>
    <p:sldId id="379" r:id="rId48"/>
    <p:sldId id="380" r:id="rId49"/>
    <p:sldId id="381" r:id="rId50"/>
    <p:sldId id="382" r:id="rId51"/>
    <p:sldId id="383" r:id="rId52"/>
    <p:sldId id="384" r:id="rId53"/>
    <p:sldId id="303" r:id="rId54"/>
    <p:sldId id="385" r:id="rId55"/>
    <p:sldId id="313" r:id="rId56"/>
    <p:sldId id="359" r:id="rId57"/>
    <p:sldId id="360" r:id="rId58"/>
    <p:sldId id="361" r:id="rId59"/>
    <p:sldId id="362" r:id="rId60"/>
    <p:sldId id="363" r:id="rId61"/>
    <p:sldId id="304" r:id="rId62"/>
    <p:sldId id="314" r:id="rId63"/>
    <p:sldId id="366" r:id="rId64"/>
    <p:sldId id="367" r:id="rId65"/>
    <p:sldId id="436" r:id="rId66"/>
    <p:sldId id="437" r:id="rId67"/>
    <p:sldId id="438" r:id="rId68"/>
    <p:sldId id="439" r:id="rId69"/>
    <p:sldId id="440" r:id="rId70"/>
    <p:sldId id="442" r:id="rId71"/>
    <p:sldId id="443" r:id="rId72"/>
    <p:sldId id="444" r:id="rId73"/>
    <p:sldId id="445" r:id="rId74"/>
    <p:sldId id="446" r:id="rId75"/>
    <p:sldId id="447" r:id="rId76"/>
    <p:sldId id="279" r:id="rId7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41"/>
    <a:srgbClr val="F1F1F1"/>
    <a:srgbClr val="ED4022"/>
    <a:srgbClr val="1B2F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70" autoAdjust="0"/>
    <p:restoredTop sz="94660"/>
  </p:normalViewPr>
  <p:slideViewPr>
    <p:cSldViewPr snapToGrid="0" showGuides="1">
      <p:cViewPr varScale="1">
        <p:scale>
          <a:sx n="86" d="100"/>
          <a:sy n="86" d="100"/>
        </p:scale>
        <p:origin x="374" y="82"/>
      </p:cViewPr>
      <p:guideLst>
        <p:guide orient="horz" pos="2131"/>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EEDEB-74DD-4590-ADB0-3BDFBC7AA6C1}" type="datetimeFigureOut">
              <a:rPr lang="zh-CN" altLang="en-US" smtClean="0"/>
              <a:t>2018/10/14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043DD-9C8A-432D-8FD9-15B0804A3EB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8485DF-3FAB-45E9-A642-7745AB3E3AFD}" type="datetimeFigureOut">
              <a:rPr lang="zh-CN" altLang="en-US" smtClean="0"/>
              <a:t>2018/10/14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t>‹#›</a:t>
            </a:fld>
            <a:endParaRPr lang="zh-CN" altLang="en-US"/>
          </a:p>
        </p:txBody>
      </p:sp>
      <p:sp>
        <p:nvSpPr>
          <p:cNvPr id="7" name="矩形 6"/>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8485DF-3FAB-45E9-A642-7745AB3E3AFD}" type="datetimeFigureOut">
              <a:rPr lang="zh-CN" altLang="en-US" smtClean="0"/>
              <a:t>2018/10/14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8485DF-3FAB-45E9-A642-7745AB3E3AFD}" type="datetimeFigureOut">
              <a:rPr lang="zh-CN" altLang="en-US" smtClean="0"/>
              <a:t>2018/10/14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8485DF-3FAB-45E9-A642-7745AB3E3AFD}" type="datetimeFigureOut">
              <a:rPr lang="zh-CN" altLang="en-US" smtClean="0"/>
              <a:t>2018/10/14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485DF-3FAB-45E9-A642-7745AB3E3AFD}" type="datetimeFigureOut">
              <a:rPr lang="zh-CN" altLang="en-US" smtClean="0"/>
              <a:t>2018/10/14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BAE56-5081-45C8-9882-C35F39B69EB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文本框 4"/>
          <p:cNvSpPr txBox="1"/>
          <p:nvPr/>
        </p:nvSpPr>
        <p:spPr>
          <a:xfrm>
            <a:off x="948690" y="2430780"/>
            <a:ext cx="4036695" cy="1999615"/>
          </a:xfrm>
          <a:prstGeom prst="rect">
            <a:avLst/>
          </a:prstGeom>
          <a:noFill/>
        </p:spPr>
        <p:txBody>
          <a:bodyPr wrap="square" rtlCol="0">
            <a:spAutoFit/>
          </a:bodyPr>
          <a:lstStyle/>
          <a:p>
            <a:pPr algn="l"/>
            <a:r>
              <a:rPr lang="en-US" altLang="zh-CN" sz="8000" dirty="0">
                <a:solidFill>
                  <a:srgbClr val="002B41"/>
                </a:solidFill>
                <a:latin typeface="Impact" panose="020B0806030902050204" pitchFamily="34" charset="0"/>
                <a:ea typeface="微软雅黑" panose="020B0503020204020204" pitchFamily="34" charset="-122"/>
              </a:rPr>
              <a:t>UML</a:t>
            </a:r>
            <a:r>
              <a:rPr lang="zh-CN" altLang="en-US" sz="8000" dirty="0">
                <a:solidFill>
                  <a:srgbClr val="002B41"/>
                </a:solidFill>
                <a:latin typeface="Impact" panose="020B0806030902050204" pitchFamily="34" charset="0"/>
                <a:ea typeface="微软雅黑" panose="020B0503020204020204" pitchFamily="34" charset="-122"/>
              </a:rPr>
              <a:t>概述</a:t>
            </a:r>
            <a:endParaRPr lang="en-US" altLang="zh-CN" sz="8000" dirty="0">
              <a:solidFill>
                <a:srgbClr val="002B41"/>
              </a:solidFill>
              <a:latin typeface="Impact" panose="020B0806030902050204" pitchFamily="34" charset="0"/>
              <a:ea typeface="微软雅黑" panose="020B0503020204020204" pitchFamily="34" charset="-122"/>
            </a:endParaRPr>
          </a:p>
          <a:p>
            <a:endParaRPr lang="en-US" altLang="zh-CN" sz="4400" dirty="0">
              <a:solidFill>
                <a:srgbClr val="002B41"/>
              </a:solidFill>
              <a:latin typeface="微软雅黑" panose="020B0503020204020204" pitchFamily="34" charset="-122"/>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第二部分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3200" dirty="0">
                <a:solidFill>
                  <a:prstClr val="white">
                    <a:lumMod val="95000"/>
                  </a:prstClr>
                </a:solidFill>
                <a:latin typeface="微软雅黑" panose="020B0503020204020204" pitchFamily="34" charset="-122"/>
                <a:ea typeface="微软雅黑" panose="020B0503020204020204" pitchFamily="34" charset="-122"/>
              </a:rPr>
              <a:t>的发展历程</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文本占位符 4"/>
          <p:cNvSpPr>
            <a:spLocks noGrp="1"/>
          </p:cNvSpPr>
          <p:nvPr>
            <p:ph type="body" orient="vert" idx="1"/>
          </p:nvPr>
        </p:nvSpPr>
        <p:spPr>
          <a:xfrm>
            <a:off x="838200" y="818515"/>
            <a:ext cx="10515600" cy="5699125"/>
          </a:xfrm>
        </p:spPr>
        <p:txBody>
          <a:bodyPr vert="horz"/>
          <a:lstStyle/>
          <a:p>
            <a:pPr marL="0" indent="0" algn="l">
              <a:buNone/>
            </a:pPr>
            <a:r>
              <a:rPr lang="en-US" altLang="zh-CN" sz="2400" dirty="0">
                <a:sym typeface="+mn-ea"/>
              </a:rPr>
              <a:t>UML</a:t>
            </a:r>
            <a:r>
              <a:rPr lang="zh-CN" altLang="en-US" sz="2400" dirty="0">
                <a:sym typeface="+mn-ea"/>
              </a:rPr>
              <a:t>起源于多种面向对象建模方法，由</a:t>
            </a:r>
            <a:r>
              <a:rPr lang="en-US" altLang="zh-CN" sz="2400" dirty="0">
                <a:sym typeface="+mn-ea"/>
              </a:rPr>
              <a:t>OMG</a:t>
            </a:r>
            <a:r>
              <a:rPr lang="zh-CN" altLang="en-US" sz="2400" dirty="0">
                <a:sym typeface="+mn-ea"/>
              </a:rPr>
              <a:t>开发，目前已经成为工业标准。面向对象建模语言最早出现于</a:t>
            </a:r>
            <a:r>
              <a:rPr lang="en-US" altLang="zh-CN" sz="2400" dirty="0">
                <a:sym typeface="+mn-ea"/>
              </a:rPr>
              <a:t>20</a:t>
            </a:r>
            <a:r>
              <a:rPr lang="zh-CN" altLang="en-US" sz="2400" dirty="0">
                <a:sym typeface="+mn-ea"/>
              </a:rPr>
              <a:t>世纪</a:t>
            </a:r>
            <a:r>
              <a:rPr lang="en-US" altLang="zh-CN" sz="2400" dirty="0">
                <a:sym typeface="+mn-ea"/>
              </a:rPr>
              <a:t>70</a:t>
            </a:r>
            <a:r>
              <a:rPr lang="zh-CN" altLang="en-US" sz="2400" dirty="0">
                <a:sym typeface="+mn-ea"/>
              </a:rPr>
              <a:t>年代中期。从</a:t>
            </a:r>
            <a:r>
              <a:rPr lang="en-US" altLang="zh-CN" sz="2400" dirty="0">
                <a:sym typeface="+mn-ea"/>
              </a:rPr>
              <a:t>1989</a:t>
            </a:r>
            <a:r>
              <a:rPr lang="zh-CN" altLang="en-US" sz="2400" dirty="0">
                <a:sym typeface="+mn-ea"/>
              </a:rPr>
              <a:t>年到</a:t>
            </a:r>
            <a:r>
              <a:rPr lang="en-US" altLang="zh-CN" sz="2400" dirty="0">
                <a:sym typeface="+mn-ea"/>
              </a:rPr>
              <a:t>1994</a:t>
            </a:r>
            <a:r>
              <a:rPr lang="zh-CN" altLang="en-US" sz="2400" dirty="0">
                <a:sym typeface="+mn-ea"/>
              </a:rPr>
              <a:t>年，其数量从不到十种增加到了五十多种。由于语言的创造者努力推崇自己的产品，而用户并不了解不同建模语言的优缺点及他们之间的差异，很难根据应用特点选择合适的建模语言，于是爆发了一场</a:t>
            </a:r>
            <a:r>
              <a:rPr lang="en-US" altLang="zh-CN" sz="2400" dirty="0">
                <a:sym typeface="+mn-ea"/>
              </a:rPr>
              <a:t>“</a:t>
            </a:r>
            <a:r>
              <a:rPr lang="zh-CN" altLang="en-US" sz="2400" dirty="0">
                <a:sym typeface="+mn-ea"/>
              </a:rPr>
              <a:t>方法大战</a:t>
            </a:r>
            <a:r>
              <a:rPr lang="en-US" altLang="zh-CN" sz="2400" dirty="0">
                <a:sym typeface="+mn-ea"/>
              </a:rPr>
              <a:t>”</a:t>
            </a:r>
            <a:r>
              <a:rPr lang="zh-CN" altLang="en-US" sz="2400" dirty="0">
                <a:sym typeface="+mn-ea"/>
              </a:rPr>
              <a:t>。不同的建模语言虽然大多同类，但是仍存在某些细微的差别，这极大地妨碍了用户之间的交流。</a:t>
            </a:r>
          </a:p>
          <a:p>
            <a:pPr marL="0" indent="0" algn="l">
              <a:buNone/>
            </a:pPr>
            <a:endParaRPr lang="zh-CN" altLang="en-US" sz="2400" dirty="0">
              <a:sym typeface="+mn-ea"/>
            </a:endParaRPr>
          </a:p>
          <a:p>
            <a:pPr marL="0" indent="0" algn="l">
              <a:buNone/>
            </a:pPr>
            <a:endParaRPr lang="zh-CN" altLang="en-US" sz="2400" dirty="0">
              <a:sym typeface="+mn-ea"/>
            </a:endParaRPr>
          </a:p>
          <a:p>
            <a:pPr marL="0" indent="0" algn="l">
              <a:buNone/>
            </a:pPr>
            <a:endParaRPr lang="zh-CN" altLang="en-US" sz="2400" dirty="0">
              <a:ln>
                <a:solidFill>
                  <a:sysClr val="windowText" lastClr="000000"/>
                </a:solidFill>
              </a:ln>
              <a:latin typeface="+mn-ea"/>
              <a:cs typeface="+mn-ea"/>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爆炸形 1 6"/>
          <p:cNvSpPr/>
          <p:nvPr/>
        </p:nvSpPr>
        <p:spPr>
          <a:xfrm>
            <a:off x="3724275" y="3364230"/>
            <a:ext cx="4743450" cy="222186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需要统一建模语言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7" name="内容占位符 6"/>
          <p:cNvSpPr>
            <a:spLocks noGrp="1"/>
          </p:cNvSpPr>
          <p:nvPr>
            <p:ph idx="1"/>
          </p:nvPr>
        </p:nvSpPr>
        <p:spPr>
          <a:xfrm>
            <a:off x="838200" y="818515"/>
            <a:ext cx="10515600" cy="5789930"/>
          </a:xfrm>
        </p:spPr>
        <p:txBody>
          <a:bodyPr/>
          <a:lstStyle/>
          <a:p>
            <a:pPr algn="just"/>
            <a:r>
              <a:rPr lang="en-US" altLang="zh-CN" dirty="0"/>
              <a:t>1994</a:t>
            </a:r>
            <a:r>
              <a:rPr lang="zh-CN" altLang="en-US" dirty="0"/>
              <a:t>年</a:t>
            </a:r>
            <a:r>
              <a:rPr lang="en-US" altLang="zh-CN" dirty="0"/>
              <a:t>10</a:t>
            </a:r>
            <a:r>
              <a:rPr lang="zh-CN" altLang="en-US" dirty="0"/>
              <a:t>月，</a:t>
            </a:r>
            <a:r>
              <a:rPr lang="en-US" altLang="zh-CN" dirty="0"/>
              <a:t>Grady </a:t>
            </a:r>
            <a:r>
              <a:rPr lang="en-US" altLang="zh-CN" dirty="0" err="1"/>
              <a:t>Booch</a:t>
            </a:r>
            <a:r>
              <a:rPr lang="zh-CN" altLang="en-US" dirty="0"/>
              <a:t>和</a:t>
            </a:r>
            <a:r>
              <a:rPr lang="en-US" altLang="zh-CN" dirty="0"/>
              <a:t>Jim </a:t>
            </a:r>
            <a:r>
              <a:rPr lang="en-US" altLang="zh-CN" dirty="0" err="1"/>
              <a:t>Rumbaugh</a:t>
            </a:r>
            <a:r>
              <a:rPr lang="zh-CN" altLang="en-US" dirty="0"/>
              <a:t>开始致力于这一工作。</a:t>
            </a:r>
          </a:p>
          <a:p>
            <a:pPr algn="just"/>
            <a:r>
              <a:rPr lang="en-US" altLang="zh-CN" dirty="0"/>
              <a:t>1995</a:t>
            </a:r>
            <a:r>
              <a:rPr lang="zh-CN" altLang="en-US" dirty="0"/>
              <a:t>年</a:t>
            </a:r>
            <a:r>
              <a:rPr lang="en-US" altLang="zh-CN" dirty="0"/>
              <a:t>10</a:t>
            </a:r>
            <a:r>
              <a:rPr lang="zh-CN" altLang="en-US" dirty="0"/>
              <a:t>月发布了第一个公开版本，称之为统一方法</a:t>
            </a:r>
            <a:r>
              <a:rPr lang="en-US" altLang="zh-CN" dirty="0"/>
              <a:t>UM0.8</a:t>
            </a:r>
            <a:r>
              <a:rPr lang="zh-CN" altLang="en-US" dirty="0"/>
              <a:t>。</a:t>
            </a:r>
            <a:endParaRPr lang="en-US" altLang="zh-CN" dirty="0"/>
          </a:p>
          <a:p>
            <a:pPr algn="just"/>
            <a:r>
              <a:rPr lang="en-US" altLang="zh-CN" dirty="0"/>
              <a:t>1995</a:t>
            </a:r>
            <a:r>
              <a:rPr lang="zh-CN" altLang="en-US" dirty="0"/>
              <a:t>年秋，</a:t>
            </a:r>
            <a:r>
              <a:rPr lang="en-US" altLang="zh-CN" dirty="0"/>
              <a:t>OOSE</a:t>
            </a:r>
            <a:r>
              <a:rPr lang="zh-CN" altLang="en-US" dirty="0"/>
              <a:t>的创始人</a:t>
            </a:r>
            <a:r>
              <a:rPr lang="en-US" altLang="zh-CN" dirty="0"/>
              <a:t>Jacobson</a:t>
            </a:r>
            <a:r>
              <a:rPr lang="zh-CN" altLang="en-US" dirty="0"/>
              <a:t>加盟到这一工作中。</a:t>
            </a:r>
          </a:p>
          <a:p>
            <a:pPr algn="just"/>
            <a:r>
              <a:rPr lang="en-US" altLang="zh-CN" dirty="0"/>
              <a:t>1996</a:t>
            </a:r>
            <a:r>
              <a:rPr lang="zh-CN" altLang="en-US" dirty="0"/>
              <a:t>年</a:t>
            </a:r>
            <a:r>
              <a:rPr lang="en-US" altLang="zh-CN" dirty="0"/>
              <a:t>6</a:t>
            </a:r>
            <a:r>
              <a:rPr lang="zh-CN" altLang="en-US" dirty="0"/>
              <a:t>月和</a:t>
            </a:r>
            <a:r>
              <a:rPr lang="en-US" altLang="zh-CN" dirty="0"/>
              <a:t>10</a:t>
            </a:r>
            <a:r>
              <a:rPr lang="zh-CN" altLang="en-US" dirty="0"/>
              <a:t>月分别发布了</a:t>
            </a:r>
            <a:r>
              <a:rPr lang="en-US" altLang="zh-CN" dirty="0"/>
              <a:t>UML0.9</a:t>
            </a:r>
            <a:r>
              <a:rPr lang="zh-CN" altLang="en-US" dirty="0"/>
              <a:t>和</a:t>
            </a:r>
            <a:r>
              <a:rPr lang="en-US" altLang="zh-CN" dirty="0"/>
              <a:t>UML0.91</a:t>
            </a:r>
            <a:r>
              <a:rPr lang="zh-CN" altLang="en-US" dirty="0"/>
              <a:t>，并将</a:t>
            </a:r>
            <a:r>
              <a:rPr lang="en-US" altLang="zh-CN" dirty="0"/>
              <a:t>UM</a:t>
            </a:r>
            <a:r>
              <a:rPr lang="zh-CN" altLang="en-US" dirty="0"/>
              <a:t>重新命名为</a:t>
            </a:r>
            <a:r>
              <a:rPr lang="en-US" altLang="zh-CN" dirty="0"/>
              <a:t>UML</a:t>
            </a:r>
            <a:r>
              <a:rPr lang="zh-CN" altLang="en-US" dirty="0"/>
              <a:t>。</a:t>
            </a:r>
          </a:p>
          <a:p>
            <a:pPr algn="just"/>
            <a:r>
              <a:rPr lang="en-US" altLang="zh-CN" dirty="0"/>
              <a:t>1996</a:t>
            </a:r>
            <a:r>
              <a:rPr lang="zh-CN" altLang="en-US" dirty="0"/>
              <a:t>年，</a:t>
            </a:r>
            <a:r>
              <a:rPr lang="en-US" altLang="zh-CN" dirty="0"/>
              <a:t>UML</a:t>
            </a:r>
            <a:r>
              <a:rPr lang="zh-CN" altLang="en-US" dirty="0"/>
              <a:t>的开发者倡议成立了</a:t>
            </a:r>
            <a:r>
              <a:rPr lang="en-US" altLang="zh-CN" dirty="0"/>
              <a:t>UML</a:t>
            </a:r>
            <a:r>
              <a:rPr lang="zh-CN" altLang="en-US" dirty="0"/>
              <a:t>成员协会，以完善、加强和促进</a:t>
            </a:r>
            <a:r>
              <a:rPr lang="en-US" altLang="zh-CN" dirty="0"/>
              <a:t>UML</a:t>
            </a:r>
            <a:r>
              <a:rPr lang="zh-CN" altLang="en-US" dirty="0"/>
              <a:t>的定义工作。这一机构对</a:t>
            </a:r>
            <a:r>
              <a:rPr lang="en-US" altLang="zh-CN" dirty="0"/>
              <a:t>UML1.0</a:t>
            </a:r>
            <a:r>
              <a:rPr lang="zh-CN" altLang="en-US" dirty="0"/>
              <a:t>及</a:t>
            </a:r>
            <a:r>
              <a:rPr lang="en-US" altLang="zh-CN" dirty="0"/>
              <a:t>UML1.1</a:t>
            </a:r>
            <a:r>
              <a:rPr lang="zh-CN" altLang="en-US" dirty="0"/>
              <a:t>的定义和发布起了重要的促进作用。</a:t>
            </a:r>
          </a:p>
          <a:p>
            <a:pPr algn="just"/>
            <a:r>
              <a:rPr lang="en-US" altLang="zh-CN" dirty="0"/>
              <a:t>1996</a:t>
            </a:r>
            <a:r>
              <a:rPr lang="zh-CN" altLang="en-US" dirty="0"/>
              <a:t>年底，</a:t>
            </a:r>
            <a:r>
              <a:rPr lang="en-US" altLang="zh-CN" dirty="0"/>
              <a:t>UML</a:t>
            </a:r>
            <a:r>
              <a:rPr lang="zh-CN" altLang="en-US" dirty="0"/>
              <a:t>已稳占面向对象技术市场的</a:t>
            </a:r>
            <a:r>
              <a:rPr lang="en-US" altLang="zh-CN" dirty="0"/>
              <a:t>85%</a:t>
            </a:r>
            <a:r>
              <a:rPr lang="zh-CN" altLang="en-US" dirty="0"/>
              <a:t>，成为可视化建模语言事实上的工业标准。</a:t>
            </a:r>
          </a:p>
          <a:p>
            <a:pPr algn="just"/>
            <a:r>
              <a:rPr lang="en-US" altLang="zh-CN" dirty="0"/>
              <a:t>1997</a:t>
            </a:r>
            <a:r>
              <a:rPr lang="zh-CN" altLang="en-US" dirty="0"/>
              <a:t>年</a:t>
            </a:r>
            <a:r>
              <a:rPr lang="en-US" altLang="zh-CN" dirty="0"/>
              <a:t>11</a:t>
            </a:r>
            <a:r>
              <a:rPr lang="zh-CN" altLang="en-US" dirty="0"/>
              <a:t>月</a:t>
            </a:r>
            <a:r>
              <a:rPr lang="en-US" altLang="zh-CN" dirty="0"/>
              <a:t>17</a:t>
            </a:r>
            <a:r>
              <a:rPr lang="zh-CN" altLang="en-US" dirty="0"/>
              <a:t>日，</a:t>
            </a:r>
            <a:r>
              <a:rPr lang="en-US" altLang="zh-CN" dirty="0"/>
              <a:t>OMG</a:t>
            </a:r>
            <a:r>
              <a:rPr lang="zh-CN" altLang="en-US" dirty="0"/>
              <a:t>采纳</a:t>
            </a:r>
            <a:r>
              <a:rPr lang="en-US" altLang="zh-CN" dirty="0"/>
              <a:t>UML1.1</a:t>
            </a:r>
            <a:r>
              <a:rPr lang="zh-CN" altLang="en-US" dirty="0"/>
              <a:t>作为基于面向对象技术的标准建模语言。</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第三部分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3200" dirty="0">
                <a:solidFill>
                  <a:prstClr val="white">
                    <a:lumMod val="95000"/>
                  </a:prstClr>
                </a:solidFill>
                <a:latin typeface="微软雅黑" panose="020B0503020204020204" pitchFamily="34" charset="-122"/>
                <a:ea typeface="微软雅黑" panose="020B0503020204020204" pitchFamily="34" charset="-122"/>
              </a:rPr>
              <a:t>的特点</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8515"/>
            <a:ext cx="10515600" cy="5709285"/>
          </a:xfrm>
        </p:spPr>
        <p:txBody>
          <a:bodyPr/>
          <a:lstStyle/>
          <a:p>
            <a:r>
              <a:rPr lang="en-US" altLang="zh-CN"/>
              <a:t>UML</a:t>
            </a:r>
            <a:r>
              <a:rPr lang="zh-CN" altLang="en-US"/>
              <a:t>统一了</a:t>
            </a:r>
            <a:r>
              <a:rPr lang="en-US" altLang="zh-CN"/>
              <a:t>Booch</a:t>
            </a:r>
            <a:r>
              <a:rPr lang="zh-CN" altLang="en-US"/>
              <a:t>、</a:t>
            </a:r>
            <a:r>
              <a:rPr lang="en-US" altLang="zh-CN"/>
              <a:t>OMT</a:t>
            </a:r>
            <a:r>
              <a:rPr lang="zh-CN" altLang="en-US"/>
              <a:t>和</a:t>
            </a:r>
            <a:r>
              <a:rPr lang="en-US" altLang="zh-CN"/>
              <a:t>OOSE</a:t>
            </a:r>
            <a:r>
              <a:rPr lang="zh-CN" altLang="en-US"/>
              <a:t>等方法中的基本概念和符号。</a:t>
            </a:r>
          </a:p>
          <a:p>
            <a:r>
              <a:rPr lang="en-US" altLang="zh-CN"/>
              <a:t>UML</a:t>
            </a:r>
            <a:r>
              <a:rPr lang="zh-CN" altLang="en-US"/>
              <a:t>吸取了面向对象领域中各种优秀的思想，其中也包括非</a:t>
            </a:r>
            <a:r>
              <a:rPr lang="en-US" altLang="zh-CN"/>
              <a:t>OO</a:t>
            </a:r>
            <a:r>
              <a:rPr lang="zh-CN" altLang="en-US"/>
              <a:t>方法的影响。</a:t>
            </a:r>
          </a:p>
          <a:p>
            <a:pPr marL="0" indent="0">
              <a:buNone/>
            </a:pPr>
            <a:r>
              <a:rPr lang="en-US" altLang="zh-CN"/>
              <a:t>   UML</a:t>
            </a:r>
            <a:r>
              <a:rPr lang="zh-CN" altLang="en-US"/>
              <a:t>符号表示考虑了各种方法的图形表示，删除了很多容易引起</a:t>
            </a:r>
          </a:p>
          <a:p>
            <a:pPr marL="0" indent="0">
              <a:buNone/>
            </a:pPr>
            <a:r>
              <a:rPr lang="zh-CN" altLang="en-US"/>
              <a:t>   混乱的、多余的和极少使用的符号，同时添加了一些新符号。</a:t>
            </a:r>
          </a:p>
          <a:p>
            <a:r>
              <a:rPr lang="en-US" altLang="zh-CN"/>
              <a:t>UML</a:t>
            </a:r>
            <a:r>
              <a:rPr lang="zh-CN" altLang="en-US"/>
              <a:t>在演变过程中还提出了一些新的概念。</a:t>
            </a:r>
          </a:p>
          <a:p>
            <a:pPr marL="0" indent="0">
              <a:buNone/>
            </a:pPr>
            <a:r>
              <a:rPr lang="zh-CN" altLang="en-US"/>
              <a:t>   在</a:t>
            </a:r>
            <a:r>
              <a:rPr lang="en-US" altLang="zh-CN"/>
              <a:t>UML</a:t>
            </a:r>
            <a:r>
              <a:rPr lang="zh-CN" altLang="en-US"/>
              <a:t>标准中新加了模板、职责、扩展机制、线程、过程、分布</a:t>
            </a:r>
          </a:p>
          <a:p>
            <a:pPr marL="0" indent="0">
              <a:buNone/>
            </a:pPr>
            <a:r>
              <a:rPr lang="zh-CN" altLang="en-US"/>
              <a:t>   式、并发式、模式、合作、活动图等新概念，并清晰地区分类型</a:t>
            </a:r>
          </a:p>
          <a:p>
            <a:pPr marL="0" indent="0">
              <a:buNone/>
            </a:pPr>
            <a:r>
              <a:rPr lang="zh-CN" altLang="en-US"/>
              <a:t>   、类和实例、细化、接口和组件的概念。</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第四部分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3200" dirty="0">
                <a:solidFill>
                  <a:prstClr val="white">
                    <a:lumMod val="95000"/>
                  </a:prstClr>
                </a:solidFill>
                <a:latin typeface="微软雅黑" panose="020B0503020204020204" pitchFamily="34" charset="-122"/>
                <a:ea typeface="微软雅黑" panose="020B0503020204020204" pitchFamily="34" charset="-122"/>
              </a:rPr>
              <a:t>的结构</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805543" y="818866"/>
            <a:ext cx="10515600" cy="4351338"/>
          </a:xfrm>
        </p:spPr>
        <p:txBody>
          <a:bodyPr>
            <a:normAutofit/>
          </a:bodyPr>
          <a:lstStyle/>
          <a:p>
            <a:r>
              <a:rPr lang="en-US" altLang="zh-CN" sz="3200" dirty="0"/>
              <a:t>UML</a:t>
            </a:r>
            <a:r>
              <a:rPr lang="zh-CN" altLang="en-US" sz="3200" dirty="0"/>
              <a:t>的组成主要有事物、图和关系。事物是</a:t>
            </a:r>
            <a:r>
              <a:rPr lang="en-US" altLang="zh-CN" sz="3200" dirty="0"/>
              <a:t>UML</a:t>
            </a:r>
            <a:r>
              <a:rPr lang="zh-CN" altLang="en-US" sz="3200" dirty="0"/>
              <a:t>中重要的组成部分。关系把元素紧密联系在一起。图是很多有相互关系 的事物的组。</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a:t>UML</a:t>
            </a:r>
            <a:r>
              <a:rPr lang="zh-CN" altLang="en-US"/>
              <a:t>中的事物</a:t>
            </a:r>
          </a:p>
        </p:txBody>
      </p:sp>
      <p:sp>
        <p:nvSpPr>
          <p:cNvPr id="7" name="内容占位符 6"/>
          <p:cNvSpPr>
            <a:spLocks noGrp="1"/>
          </p:cNvSpPr>
          <p:nvPr>
            <p:ph idx="1"/>
          </p:nvPr>
        </p:nvSpPr>
        <p:spPr/>
        <p:txBody>
          <a:bodyPr/>
          <a:lstStyle/>
          <a:p>
            <a:r>
              <a:rPr lang="en-US" altLang="zh-CN"/>
              <a:t>UML</a:t>
            </a:r>
            <a:r>
              <a:rPr lang="zh-CN" altLang="en-US"/>
              <a:t>包含</a:t>
            </a:r>
            <a:r>
              <a:rPr lang="en-US" altLang="zh-CN"/>
              <a:t>4</a:t>
            </a:r>
            <a:r>
              <a:rPr lang="zh-CN" altLang="en-US"/>
              <a:t>种事物：构件事物、行为事物、分组事物、注释事物</a:t>
            </a:r>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构件事物</a:t>
            </a:r>
          </a:p>
        </p:txBody>
      </p:sp>
      <p:sp>
        <p:nvSpPr>
          <p:cNvPr id="5" name="内容占位符 4"/>
          <p:cNvSpPr>
            <a:spLocks noGrp="1"/>
          </p:cNvSpPr>
          <p:nvPr>
            <p:ph idx="1"/>
          </p:nvPr>
        </p:nvSpPr>
        <p:spPr/>
        <p:txBody>
          <a:bodyPr/>
          <a:lstStyle/>
          <a:p>
            <a:r>
              <a:rPr lang="en-US" altLang="zh-CN"/>
              <a:t>UML</a:t>
            </a:r>
            <a:r>
              <a:rPr lang="zh-CN" altLang="en-US"/>
              <a:t>模型的静态部分，描述概念或物理元素。它包括类、接口、协作、用例、构件、节点。</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10" name="图片 9" descr="搜狗截图20181003220715"/>
          <p:cNvPicPr>
            <a:picLocks noChangeAspect="1"/>
          </p:cNvPicPr>
          <p:nvPr/>
        </p:nvPicPr>
        <p:blipFill>
          <a:blip r:embed="rId2"/>
          <a:stretch>
            <a:fillRect/>
          </a:stretch>
        </p:blipFill>
        <p:spPr>
          <a:xfrm>
            <a:off x="1437005" y="2969895"/>
            <a:ext cx="1629410" cy="721995"/>
          </a:xfrm>
          <a:prstGeom prst="rect">
            <a:avLst/>
          </a:prstGeom>
        </p:spPr>
      </p:pic>
      <p:pic>
        <p:nvPicPr>
          <p:cNvPr id="11" name="图片 10" descr="搜狗截图20181003220731"/>
          <p:cNvPicPr>
            <a:picLocks noChangeAspect="1"/>
          </p:cNvPicPr>
          <p:nvPr/>
        </p:nvPicPr>
        <p:blipFill>
          <a:blip r:embed="rId3"/>
          <a:stretch>
            <a:fillRect/>
          </a:stretch>
        </p:blipFill>
        <p:spPr>
          <a:xfrm>
            <a:off x="4899025" y="3067685"/>
            <a:ext cx="1804035" cy="722630"/>
          </a:xfrm>
          <a:prstGeom prst="rect">
            <a:avLst/>
          </a:prstGeom>
        </p:spPr>
      </p:pic>
      <p:sp>
        <p:nvSpPr>
          <p:cNvPr id="12" name="椭圆 11"/>
          <p:cNvSpPr/>
          <p:nvPr/>
        </p:nvSpPr>
        <p:spPr>
          <a:xfrm>
            <a:off x="1437005" y="4755515"/>
            <a:ext cx="1496060" cy="6629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用例</a:t>
            </a:r>
          </a:p>
        </p:txBody>
      </p:sp>
      <p:pic>
        <p:nvPicPr>
          <p:cNvPr id="3" name="图片 2" descr="搜狗截图20181012084843"/>
          <p:cNvPicPr>
            <a:picLocks noChangeAspect="1"/>
          </p:cNvPicPr>
          <p:nvPr/>
        </p:nvPicPr>
        <p:blipFill>
          <a:blip r:embed="rId4"/>
          <a:stretch>
            <a:fillRect/>
          </a:stretch>
        </p:blipFill>
        <p:spPr>
          <a:xfrm>
            <a:off x="8254365" y="4527550"/>
            <a:ext cx="1767840" cy="1303020"/>
          </a:xfrm>
          <a:prstGeom prst="rect">
            <a:avLst/>
          </a:prstGeom>
        </p:spPr>
      </p:pic>
      <p:pic>
        <p:nvPicPr>
          <p:cNvPr id="6" name="图片 5" descr="搜狗截图20181012084854"/>
          <p:cNvPicPr>
            <a:picLocks noChangeAspect="1"/>
          </p:cNvPicPr>
          <p:nvPr/>
        </p:nvPicPr>
        <p:blipFill>
          <a:blip r:embed="rId5"/>
          <a:stretch>
            <a:fillRect/>
          </a:stretch>
        </p:blipFill>
        <p:spPr>
          <a:xfrm>
            <a:off x="8410575" y="2835275"/>
            <a:ext cx="1455420" cy="990600"/>
          </a:xfrm>
          <a:prstGeom prst="rect">
            <a:avLst/>
          </a:prstGeom>
        </p:spPr>
      </p:pic>
      <p:pic>
        <p:nvPicPr>
          <p:cNvPr id="7" name="图片 6" descr="搜狗截图20181012085035"/>
          <p:cNvPicPr>
            <a:picLocks noChangeAspect="1"/>
          </p:cNvPicPr>
          <p:nvPr/>
        </p:nvPicPr>
        <p:blipFill>
          <a:blip r:embed="rId6"/>
          <a:stretch>
            <a:fillRect/>
          </a:stretch>
        </p:blipFill>
        <p:spPr>
          <a:xfrm>
            <a:off x="4451985" y="4592320"/>
            <a:ext cx="2827020" cy="15011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行为事物</a:t>
            </a:r>
          </a:p>
        </p:txBody>
      </p:sp>
      <p:sp>
        <p:nvSpPr>
          <p:cNvPr id="5" name="内容占位符 4"/>
          <p:cNvSpPr>
            <a:spLocks noGrp="1"/>
          </p:cNvSpPr>
          <p:nvPr>
            <p:ph idx="1"/>
          </p:nvPr>
        </p:nvSpPr>
        <p:spPr/>
        <p:txBody>
          <a:bodyPr/>
          <a:lstStyle/>
          <a:p>
            <a:r>
              <a:rPr lang="en-US" altLang="zh-CN"/>
              <a:t>UML</a:t>
            </a:r>
            <a:r>
              <a:rPr lang="zh-CN" altLang="en-US"/>
              <a:t>模型图的动态部分，描述跨越空间和时间的行为，主要包括交互和状态机。</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搜狗截图20181012092123"/>
          <p:cNvPicPr>
            <a:picLocks noChangeAspect="1"/>
          </p:cNvPicPr>
          <p:nvPr/>
        </p:nvPicPr>
        <p:blipFill>
          <a:blip r:embed="rId2"/>
          <a:stretch>
            <a:fillRect/>
          </a:stretch>
        </p:blipFill>
        <p:spPr>
          <a:xfrm>
            <a:off x="6740525" y="3687445"/>
            <a:ext cx="2298065" cy="11023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43" name="组合 42"/>
          <p:cNvGrpSpPr/>
          <p:nvPr/>
        </p:nvGrpSpPr>
        <p:grpSpPr>
          <a:xfrm>
            <a:off x="3743960" y="882015"/>
            <a:ext cx="3888740" cy="727710"/>
            <a:chOff x="5896" y="1389"/>
            <a:chExt cx="6124" cy="1146"/>
          </a:xfrm>
        </p:grpSpPr>
        <p:sp>
          <p:nvSpPr>
            <p:cNvPr id="9" name="椭圆 1"/>
            <p:cNvSpPr>
              <a:spLocks noChangeArrowheads="1"/>
            </p:cNvSpPr>
            <p:nvPr/>
          </p:nvSpPr>
          <p:spPr bwMode="auto">
            <a:xfrm>
              <a:off x="5896" y="1389"/>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grpSp>
          <p:nvGrpSpPr>
            <p:cNvPr id="15" name="组合 14"/>
            <p:cNvGrpSpPr/>
            <p:nvPr/>
          </p:nvGrpSpPr>
          <p:grpSpPr>
            <a:xfrm>
              <a:off x="5996" y="1512"/>
              <a:ext cx="6025" cy="921"/>
              <a:chOff x="5996" y="1512"/>
              <a:chExt cx="6025" cy="921"/>
            </a:xfrm>
          </p:grpSpPr>
          <p:sp>
            <p:nvSpPr>
              <p:cNvPr id="10" name="TextBox 32"/>
              <p:cNvSpPr txBox="1">
                <a:spLocks noChangeArrowheads="1"/>
              </p:cNvSpPr>
              <p:nvPr/>
            </p:nvSpPr>
            <p:spPr bwMode="auto">
              <a:xfrm>
                <a:off x="5996"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12" name="TextBox 76"/>
              <p:cNvSpPr txBox="1"/>
              <p:nvPr/>
            </p:nvSpPr>
            <p:spPr>
              <a:xfrm>
                <a:off x="7458" y="1512"/>
                <a:ext cx="4562" cy="822"/>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什么是</a:t>
                </a:r>
                <a:r>
                  <a:rPr lang="en-US" altLang="zh-CN" sz="2800" dirty="0">
                    <a:solidFill>
                      <a:srgbClr val="002B41"/>
                    </a:solidFill>
                    <a:latin typeface="微软雅黑" panose="020B0503020204020204" pitchFamily="34" charset="-122"/>
                    <a:ea typeface="微软雅黑" panose="020B0503020204020204" pitchFamily="34" charset="-122"/>
                  </a:rPr>
                  <a:t>UML</a:t>
                </a:r>
              </a:p>
            </p:txBody>
          </p:sp>
          <p:sp>
            <p:nvSpPr>
              <p:cNvPr id="37" name="TextBox 32"/>
              <p:cNvSpPr txBox="1">
                <a:spLocks noChangeArrowheads="1"/>
              </p:cNvSpPr>
              <p:nvPr/>
            </p:nvSpPr>
            <p:spPr bwMode="auto">
              <a:xfrm>
                <a:off x="6000"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41" name="TextBox 76"/>
              <p:cNvSpPr txBox="1"/>
              <p:nvPr/>
            </p:nvSpPr>
            <p:spPr>
              <a:xfrm>
                <a:off x="7459" y="1512"/>
                <a:ext cx="4562" cy="822"/>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什么是</a:t>
                </a:r>
                <a:r>
                  <a:rPr lang="en-US" altLang="zh-CN" sz="2800" dirty="0">
                    <a:solidFill>
                      <a:srgbClr val="002B41"/>
                    </a:solidFill>
                    <a:latin typeface="微软雅黑" panose="020B0503020204020204" pitchFamily="34" charset="-122"/>
                    <a:ea typeface="微软雅黑" panose="020B0503020204020204" pitchFamily="34" charset="-122"/>
                  </a:rPr>
                  <a:t>UML</a:t>
                </a:r>
              </a:p>
            </p:txBody>
          </p:sp>
          <p:sp>
            <p:nvSpPr>
              <p:cNvPr id="42" name="TextBox 32"/>
              <p:cNvSpPr txBox="1">
                <a:spLocks noChangeArrowheads="1"/>
              </p:cNvSpPr>
              <p:nvPr/>
            </p:nvSpPr>
            <p:spPr bwMode="auto">
              <a:xfrm>
                <a:off x="6001"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grpSp>
      </p:grpSp>
      <p:grpSp>
        <p:nvGrpSpPr>
          <p:cNvPr id="52" name="组合 51"/>
          <p:cNvGrpSpPr/>
          <p:nvPr/>
        </p:nvGrpSpPr>
        <p:grpSpPr>
          <a:xfrm>
            <a:off x="3739515" y="1805305"/>
            <a:ext cx="3966210" cy="727710"/>
            <a:chOff x="5897" y="3216"/>
            <a:chExt cx="6246" cy="1146"/>
          </a:xfrm>
        </p:grpSpPr>
        <p:sp>
          <p:nvSpPr>
            <p:cNvPr id="13" name="椭圆 1"/>
            <p:cNvSpPr>
              <a:spLocks noChangeArrowheads="1"/>
            </p:cNvSpPr>
            <p:nvPr/>
          </p:nvSpPr>
          <p:spPr bwMode="auto">
            <a:xfrm>
              <a:off x="5897" y="321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5997" y="333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7581" y="3339"/>
              <a:ext cx="4562" cy="822"/>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UML</a:t>
              </a:r>
              <a:r>
                <a:rPr lang="zh-CN" altLang="en-US" sz="2800" dirty="0">
                  <a:solidFill>
                    <a:srgbClr val="002B41"/>
                  </a:solidFill>
                  <a:latin typeface="微软雅黑" panose="020B0503020204020204" pitchFamily="34" charset="-122"/>
                  <a:ea typeface="微软雅黑" panose="020B0503020204020204" pitchFamily="34" charset="-122"/>
                </a:rPr>
                <a:t>的发展历程</a:t>
              </a:r>
            </a:p>
          </p:txBody>
        </p:sp>
      </p:grpSp>
      <p:grpSp>
        <p:nvGrpSpPr>
          <p:cNvPr id="53" name="组合 52"/>
          <p:cNvGrpSpPr/>
          <p:nvPr/>
        </p:nvGrpSpPr>
        <p:grpSpPr>
          <a:xfrm>
            <a:off x="3747135" y="2720975"/>
            <a:ext cx="3965575" cy="727710"/>
            <a:chOff x="5898" y="5206"/>
            <a:chExt cx="6245" cy="1146"/>
          </a:xfrm>
        </p:grpSpPr>
        <p:sp>
          <p:nvSpPr>
            <p:cNvPr id="17" name="椭圆 1"/>
            <p:cNvSpPr>
              <a:spLocks noChangeArrowheads="1"/>
            </p:cNvSpPr>
            <p:nvPr/>
          </p:nvSpPr>
          <p:spPr bwMode="auto">
            <a:xfrm>
              <a:off x="5898" y="520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5998" y="532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0" name="TextBox 76"/>
            <p:cNvSpPr txBox="1"/>
            <p:nvPr/>
          </p:nvSpPr>
          <p:spPr>
            <a:xfrm>
              <a:off x="7581" y="5428"/>
              <a:ext cx="4562" cy="822"/>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UML</a:t>
              </a:r>
              <a:r>
                <a:rPr lang="zh-CN" altLang="en-US" sz="2800" dirty="0">
                  <a:solidFill>
                    <a:srgbClr val="002B41"/>
                  </a:solidFill>
                  <a:latin typeface="微软雅黑" panose="020B0503020204020204" pitchFamily="34" charset="-122"/>
                  <a:ea typeface="微软雅黑" panose="020B0503020204020204" pitchFamily="34" charset="-122"/>
                </a:rPr>
                <a:t>的特点</a:t>
              </a:r>
            </a:p>
          </p:txBody>
        </p:sp>
      </p:grpSp>
      <p:grpSp>
        <p:nvGrpSpPr>
          <p:cNvPr id="54" name="组合 53"/>
          <p:cNvGrpSpPr/>
          <p:nvPr/>
        </p:nvGrpSpPr>
        <p:grpSpPr>
          <a:xfrm>
            <a:off x="3738880" y="3611880"/>
            <a:ext cx="3964940" cy="727710"/>
            <a:chOff x="5899" y="6993"/>
            <a:chExt cx="6244" cy="1146"/>
          </a:xfrm>
        </p:grpSpPr>
        <p:sp>
          <p:nvSpPr>
            <p:cNvPr id="21" name="椭圆 1"/>
            <p:cNvSpPr>
              <a:spLocks noChangeArrowheads="1"/>
            </p:cNvSpPr>
            <p:nvPr/>
          </p:nvSpPr>
          <p:spPr bwMode="auto">
            <a:xfrm>
              <a:off x="5899" y="6993"/>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2" name="TextBox 32"/>
            <p:cNvSpPr txBox="1">
              <a:spLocks noChangeArrowheads="1"/>
            </p:cNvSpPr>
            <p:nvPr/>
          </p:nvSpPr>
          <p:spPr bwMode="auto">
            <a:xfrm>
              <a:off x="5999" y="7116"/>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4" name="TextBox 76"/>
            <p:cNvSpPr txBox="1"/>
            <p:nvPr/>
          </p:nvSpPr>
          <p:spPr>
            <a:xfrm>
              <a:off x="7581" y="7085"/>
              <a:ext cx="4562" cy="822"/>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sym typeface="+mn-ea"/>
                </a:rPr>
                <a:t>UML</a:t>
              </a:r>
              <a:r>
                <a:rPr lang="zh-CN" altLang="en-US" sz="2800" dirty="0">
                  <a:solidFill>
                    <a:srgbClr val="002B41"/>
                  </a:solidFill>
                  <a:latin typeface="微软雅黑" panose="020B0503020204020204" pitchFamily="34" charset="-122"/>
                  <a:ea typeface="微软雅黑" panose="020B0503020204020204" pitchFamily="34" charset="-122"/>
                  <a:sym typeface="+mn-ea"/>
                </a:rPr>
                <a:t>的结构</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3738880" y="4513580"/>
            <a:ext cx="3964305" cy="727710"/>
            <a:chOff x="5900" y="9036"/>
            <a:chExt cx="6243" cy="1146"/>
          </a:xfrm>
        </p:grpSpPr>
        <p:sp>
          <p:nvSpPr>
            <p:cNvPr id="3" name="椭圆 1"/>
            <p:cNvSpPr>
              <a:spLocks noChangeArrowheads="1"/>
            </p:cNvSpPr>
            <p:nvPr/>
          </p:nvSpPr>
          <p:spPr bwMode="auto">
            <a:xfrm>
              <a:off x="5900" y="903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5" name="TextBox 32"/>
            <p:cNvSpPr txBox="1">
              <a:spLocks noChangeArrowheads="1"/>
            </p:cNvSpPr>
            <p:nvPr/>
          </p:nvSpPr>
          <p:spPr bwMode="auto">
            <a:xfrm>
              <a:off x="6000" y="9159"/>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05</a:t>
              </a:r>
              <a:endParaRPr lang="zh-CN" altLang="en-US" sz="3200" dirty="0">
                <a:solidFill>
                  <a:schemeClr val="bg1"/>
                </a:solidFill>
                <a:ea typeface="微软雅黑" panose="020B0503020204020204" pitchFamily="34" charset="-122"/>
              </a:endParaRPr>
            </a:p>
          </p:txBody>
        </p:sp>
        <p:sp>
          <p:nvSpPr>
            <p:cNvPr id="30" name="TextBox 76"/>
            <p:cNvSpPr txBox="1"/>
            <p:nvPr/>
          </p:nvSpPr>
          <p:spPr>
            <a:xfrm>
              <a:off x="7581" y="9256"/>
              <a:ext cx="4562" cy="822"/>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sym typeface="+mn-ea"/>
                </a:rPr>
                <a:t>UML</a:t>
              </a:r>
              <a:r>
                <a:rPr lang="zh-CN" altLang="en-US" sz="2800" dirty="0">
                  <a:solidFill>
                    <a:srgbClr val="002B41"/>
                  </a:solidFill>
                  <a:latin typeface="微软雅黑" panose="020B0503020204020204" pitchFamily="34" charset="-122"/>
                  <a:ea typeface="微软雅黑" panose="020B0503020204020204" pitchFamily="34" charset="-122"/>
                  <a:sym typeface="+mn-ea"/>
                </a:rPr>
                <a:t>的视图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62" name="组合 61"/>
          <p:cNvGrpSpPr/>
          <p:nvPr/>
        </p:nvGrpSpPr>
        <p:grpSpPr>
          <a:xfrm>
            <a:off x="7880985" y="2727960"/>
            <a:ext cx="3970020" cy="727710"/>
            <a:chOff x="12411" y="7004"/>
            <a:chExt cx="6252" cy="1146"/>
          </a:xfrm>
        </p:grpSpPr>
        <p:sp>
          <p:nvSpPr>
            <p:cNvPr id="28" name="椭圆 1"/>
            <p:cNvSpPr>
              <a:spLocks noChangeArrowheads="1"/>
            </p:cNvSpPr>
            <p:nvPr/>
          </p:nvSpPr>
          <p:spPr bwMode="auto">
            <a:xfrm>
              <a:off x="12411" y="7004"/>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9" name="TextBox 32"/>
            <p:cNvSpPr txBox="1">
              <a:spLocks noChangeArrowheads="1"/>
            </p:cNvSpPr>
            <p:nvPr/>
          </p:nvSpPr>
          <p:spPr bwMode="auto">
            <a:xfrm>
              <a:off x="12521" y="7118"/>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09</a:t>
              </a:r>
              <a:endParaRPr lang="zh-CN" altLang="en-US" sz="3200" dirty="0">
                <a:solidFill>
                  <a:schemeClr val="bg1"/>
                </a:solidFill>
                <a:ea typeface="微软雅黑" panose="020B0503020204020204" pitchFamily="34" charset="-122"/>
              </a:endParaRPr>
            </a:p>
          </p:txBody>
        </p:sp>
        <p:sp>
          <p:nvSpPr>
            <p:cNvPr id="34" name="TextBox 76"/>
            <p:cNvSpPr txBox="1"/>
            <p:nvPr/>
          </p:nvSpPr>
          <p:spPr>
            <a:xfrm>
              <a:off x="14101" y="7085"/>
              <a:ext cx="4562" cy="822"/>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系统开发阶段</a:t>
              </a:r>
            </a:p>
          </p:txBody>
        </p:sp>
      </p:grpSp>
      <p:grpSp>
        <p:nvGrpSpPr>
          <p:cNvPr id="60" name="组合 59"/>
          <p:cNvGrpSpPr/>
          <p:nvPr/>
        </p:nvGrpSpPr>
        <p:grpSpPr>
          <a:xfrm>
            <a:off x="7880985" y="876300"/>
            <a:ext cx="3883660" cy="1023620"/>
            <a:chOff x="12411" y="3227"/>
            <a:chExt cx="6116" cy="1612"/>
          </a:xfrm>
        </p:grpSpPr>
        <p:sp>
          <p:nvSpPr>
            <p:cNvPr id="2" name="椭圆 1"/>
            <p:cNvSpPr>
              <a:spLocks noChangeArrowheads="1"/>
            </p:cNvSpPr>
            <p:nvPr/>
          </p:nvSpPr>
          <p:spPr bwMode="auto">
            <a:xfrm>
              <a:off x="12411" y="3227"/>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1" name="TextBox 32"/>
            <p:cNvSpPr txBox="1">
              <a:spLocks noChangeArrowheads="1"/>
            </p:cNvSpPr>
            <p:nvPr/>
          </p:nvSpPr>
          <p:spPr bwMode="auto">
            <a:xfrm>
              <a:off x="12511" y="3350"/>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07</a:t>
              </a:r>
              <a:endParaRPr lang="zh-CN" altLang="en-US" sz="3200" dirty="0">
                <a:solidFill>
                  <a:schemeClr val="bg1"/>
                </a:solidFill>
                <a:ea typeface="微软雅黑" panose="020B0503020204020204" pitchFamily="34" charset="-122"/>
              </a:endParaRPr>
            </a:p>
          </p:txBody>
        </p:sp>
        <p:sp>
          <p:nvSpPr>
            <p:cNvPr id="38" name="TextBox 76"/>
            <p:cNvSpPr txBox="1"/>
            <p:nvPr/>
          </p:nvSpPr>
          <p:spPr>
            <a:xfrm>
              <a:off x="13965" y="3339"/>
              <a:ext cx="4562" cy="1501"/>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sym typeface="+mn-ea"/>
                </a:rPr>
                <a:t>UML</a:t>
              </a:r>
              <a:r>
                <a:rPr lang="zh-CN" altLang="en-US" sz="2800" dirty="0">
                  <a:solidFill>
                    <a:srgbClr val="002B41"/>
                  </a:solidFill>
                  <a:latin typeface="微软雅黑" panose="020B0503020204020204" pitchFamily="34" charset="-122"/>
                  <a:ea typeface="微软雅黑" panose="020B0503020204020204" pitchFamily="34" charset="-122"/>
                  <a:sym typeface="+mn-ea"/>
                </a:rPr>
                <a:t>中的公共机制</a:t>
              </a:r>
            </a:p>
          </p:txBody>
        </p:sp>
      </p:grpSp>
      <p:grpSp>
        <p:nvGrpSpPr>
          <p:cNvPr id="61" name="组合 60"/>
          <p:cNvGrpSpPr/>
          <p:nvPr/>
        </p:nvGrpSpPr>
        <p:grpSpPr>
          <a:xfrm>
            <a:off x="7880985" y="1798955"/>
            <a:ext cx="3970020" cy="727710"/>
            <a:chOff x="12411" y="5206"/>
            <a:chExt cx="6252" cy="1146"/>
          </a:xfrm>
        </p:grpSpPr>
        <p:sp>
          <p:nvSpPr>
            <p:cNvPr id="32" name="TextBox 76"/>
            <p:cNvSpPr txBox="1"/>
            <p:nvPr/>
          </p:nvSpPr>
          <p:spPr>
            <a:xfrm>
              <a:off x="14101" y="5329"/>
              <a:ext cx="4562" cy="822"/>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UML2.0</a:t>
              </a:r>
              <a:r>
                <a:rPr lang="zh-CN" altLang="en-US" sz="2800" dirty="0">
                  <a:solidFill>
                    <a:srgbClr val="002B41"/>
                  </a:solidFill>
                  <a:latin typeface="微软雅黑" panose="020B0503020204020204" pitchFamily="34" charset="-122"/>
                  <a:ea typeface="微软雅黑" panose="020B0503020204020204" pitchFamily="34" charset="-122"/>
                </a:rPr>
                <a:t>新特性</a:t>
              </a:r>
            </a:p>
          </p:txBody>
        </p:sp>
        <p:sp>
          <p:nvSpPr>
            <p:cNvPr id="39" name="椭圆 1"/>
            <p:cNvSpPr>
              <a:spLocks noChangeArrowheads="1"/>
            </p:cNvSpPr>
            <p:nvPr/>
          </p:nvSpPr>
          <p:spPr bwMode="auto">
            <a:xfrm>
              <a:off x="12411" y="520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40" name="TextBox 32"/>
            <p:cNvSpPr txBox="1">
              <a:spLocks noChangeArrowheads="1"/>
            </p:cNvSpPr>
            <p:nvPr/>
          </p:nvSpPr>
          <p:spPr bwMode="auto">
            <a:xfrm>
              <a:off x="12511" y="5329"/>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08</a:t>
              </a:r>
              <a:endParaRPr lang="zh-CN" altLang="en-US" sz="3200" dirty="0">
                <a:solidFill>
                  <a:schemeClr val="bg1"/>
                </a:solidFill>
                <a:ea typeface="微软雅黑" panose="020B0503020204020204" pitchFamily="34" charset="-122"/>
              </a:endParaRPr>
            </a:p>
          </p:txBody>
        </p:sp>
      </p:grpSp>
      <p:grpSp>
        <p:nvGrpSpPr>
          <p:cNvPr id="66" name="组合 65"/>
          <p:cNvGrpSpPr/>
          <p:nvPr/>
        </p:nvGrpSpPr>
        <p:grpSpPr>
          <a:xfrm>
            <a:off x="7877810" y="3611880"/>
            <a:ext cx="3889375" cy="727710"/>
            <a:chOff x="12406" y="5688"/>
            <a:chExt cx="6125" cy="1146"/>
          </a:xfrm>
        </p:grpSpPr>
        <p:sp>
          <p:nvSpPr>
            <p:cNvPr id="45" name="椭圆 1"/>
            <p:cNvSpPr>
              <a:spLocks noChangeArrowheads="1"/>
            </p:cNvSpPr>
            <p:nvPr/>
          </p:nvSpPr>
          <p:spPr bwMode="auto">
            <a:xfrm>
              <a:off x="12406" y="5688"/>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47" name="TextBox 32"/>
            <p:cNvSpPr txBox="1">
              <a:spLocks noChangeArrowheads="1"/>
            </p:cNvSpPr>
            <p:nvPr/>
          </p:nvSpPr>
          <p:spPr bwMode="auto">
            <a:xfrm>
              <a:off x="12506" y="5811"/>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10</a:t>
              </a:r>
            </a:p>
          </p:txBody>
        </p:sp>
        <p:sp>
          <p:nvSpPr>
            <p:cNvPr id="50" name="TextBox 76"/>
            <p:cNvSpPr txBox="1"/>
            <p:nvPr/>
          </p:nvSpPr>
          <p:spPr>
            <a:xfrm>
              <a:off x="13969" y="5811"/>
              <a:ext cx="4562" cy="822"/>
            </a:xfrm>
            <a:prstGeom prst="rect">
              <a:avLst/>
            </a:prstGeom>
            <a:solidFill>
              <a:srgbClr val="F1F1F1"/>
            </a:solidFill>
          </p:spPr>
          <p:txBody>
            <a:bodyPr wrap="square" rtlCol="0">
              <a:spAutoFit/>
            </a:bodyPr>
            <a:lstStyle/>
            <a:p>
              <a:r>
                <a:rPr lang="zh-CN" sz="2800" dirty="0">
                  <a:solidFill>
                    <a:srgbClr val="002B41"/>
                  </a:solidFill>
                  <a:latin typeface="微软雅黑" panose="020B0503020204020204" pitchFamily="34" charset="-122"/>
                  <a:ea typeface="微软雅黑" panose="020B0503020204020204" pitchFamily="34" charset="-122"/>
                </a:rPr>
                <a:t>为什么要建模</a:t>
              </a:r>
            </a:p>
          </p:txBody>
        </p:sp>
      </p:grpSp>
      <p:grpSp>
        <p:nvGrpSpPr>
          <p:cNvPr id="59" name="组合 58"/>
          <p:cNvGrpSpPr/>
          <p:nvPr/>
        </p:nvGrpSpPr>
        <p:grpSpPr>
          <a:xfrm>
            <a:off x="3735705" y="5417820"/>
            <a:ext cx="3970020" cy="727710"/>
            <a:chOff x="12412" y="1401"/>
            <a:chExt cx="6252" cy="1146"/>
          </a:xfrm>
        </p:grpSpPr>
        <p:sp>
          <p:nvSpPr>
            <p:cNvPr id="56" name="椭圆 1"/>
            <p:cNvSpPr>
              <a:spLocks noChangeArrowheads="1"/>
            </p:cNvSpPr>
            <p:nvPr/>
          </p:nvSpPr>
          <p:spPr bwMode="auto">
            <a:xfrm>
              <a:off x="12412" y="1401"/>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57" name="TextBox 32"/>
            <p:cNvSpPr txBox="1">
              <a:spLocks noChangeArrowheads="1"/>
            </p:cNvSpPr>
            <p:nvPr/>
          </p:nvSpPr>
          <p:spPr bwMode="auto">
            <a:xfrm>
              <a:off x="12512" y="1524"/>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06</a:t>
              </a:r>
              <a:endParaRPr lang="zh-CN" altLang="en-US" sz="3200" dirty="0">
                <a:solidFill>
                  <a:schemeClr val="bg1"/>
                </a:solidFill>
                <a:ea typeface="微软雅黑" panose="020B0503020204020204" pitchFamily="34" charset="-122"/>
              </a:endParaRPr>
            </a:p>
          </p:txBody>
        </p:sp>
        <p:sp>
          <p:nvSpPr>
            <p:cNvPr id="58" name="TextBox 76"/>
            <p:cNvSpPr txBox="1"/>
            <p:nvPr/>
          </p:nvSpPr>
          <p:spPr>
            <a:xfrm>
              <a:off x="14102" y="1513"/>
              <a:ext cx="4562" cy="822"/>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sym typeface="+mn-ea"/>
                </a:rPr>
                <a:t>UML</a:t>
              </a:r>
              <a:r>
                <a:rPr lang="zh-CN" altLang="en-US" sz="2800" dirty="0">
                  <a:solidFill>
                    <a:srgbClr val="002B41"/>
                  </a:solidFill>
                  <a:latin typeface="微软雅黑" panose="020B0503020204020204" pitchFamily="34" charset="-122"/>
                  <a:ea typeface="微软雅黑" panose="020B0503020204020204" pitchFamily="34" charset="-122"/>
                  <a:sym typeface="+mn-ea"/>
                </a:rPr>
                <a:t>的图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71" name="组合 70"/>
          <p:cNvGrpSpPr/>
          <p:nvPr/>
        </p:nvGrpSpPr>
        <p:grpSpPr>
          <a:xfrm>
            <a:off x="7887335" y="4544060"/>
            <a:ext cx="3889375" cy="727710"/>
            <a:chOff x="12421" y="7156"/>
            <a:chExt cx="6125" cy="1146"/>
          </a:xfrm>
        </p:grpSpPr>
        <p:sp>
          <p:nvSpPr>
            <p:cNvPr id="68" name="椭圆 1"/>
            <p:cNvSpPr>
              <a:spLocks noChangeArrowheads="1"/>
            </p:cNvSpPr>
            <p:nvPr/>
          </p:nvSpPr>
          <p:spPr bwMode="auto">
            <a:xfrm>
              <a:off x="12421" y="715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69" name="TextBox 32"/>
            <p:cNvSpPr txBox="1">
              <a:spLocks noChangeArrowheads="1"/>
            </p:cNvSpPr>
            <p:nvPr/>
          </p:nvSpPr>
          <p:spPr bwMode="auto">
            <a:xfrm>
              <a:off x="12521" y="7279"/>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11</a:t>
              </a:r>
            </a:p>
          </p:txBody>
        </p:sp>
        <p:sp>
          <p:nvSpPr>
            <p:cNvPr id="70" name="TextBox 76"/>
            <p:cNvSpPr txBox="1"/>
            <p:nvPr/>
          </p:nvSpPr>
          <p:spPr>
            <a:xfrm>
              <a:off x="13984" y="7279"/>
              <a:ext cx="4562" cy="822"/>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UML</a:t>
              </a:r>
              <a:r>
                <a:rPr lang="zh-CN" altLang="en-US" sz="2800" dirty="0">
                  <a:solidFill>
                    <a:srgbClr val="002B41"/>
                  </a:solidFill>
                  <a:latin typeface="微软雅黑" panose="020B0503020204020204" pitchFamily="34" charset="-122"/>
                  <a:ea typeface="微软雅黑" panose="020B0503020204020204" pitchFamily="34" charset="-122"/>
                </a:rPr>
                <a:t>建模工具</a:t>
              </a:r>
            </a:p>
          </p:txBody>
        </p:sp>
      </p:grpSp>
      <p:grpSp>
        <p:nvGrpSpPr>
          <p:cNvPr id="76" name="组合 75"/>
          <p:cNvGrpSpPr/>
          <p:nvPr/>
        </p:nvGrpSpPr>
        <p:grpSpPr>
          <a:xfrm>
            <a:off x="7884160" y="5488940"/>
            <a:ext cx="3889375" cy="727710"/>
            <a:chOff x="12416" y="8644"/>
            <a:chExt cx="6125" cy="1146"/>
          </a:xfrm>
        </p:grpSpPr>
        <p:sp>
          <p:nvSpPr>
            <p:cNvPr id="73" name="椭圆 1"/>
            <p:cNvSpPr>
              <a:spLocks noChangeArrowheads="1"/>
            </p:cNvSpPr>
            <p:nvPr/>
          </p:nvSpPr>
          <p:spPr bwMode="auto">
            <a:xfrm>
              <a:off x="12416" y="8644"/>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74" name="TextBox 32"/>
            <p:cNvSpPr txBox="1">
              <a:spLocks noChangeArrowheads="1"/>
            </p:cNvSpPr>
            <p:nvPr/>
          </p:nvSpPr>
          <p:spPr bwMode="auto">
            <a:xfrm>
              <a:off x="12516" y="8767"/>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12</a:t>
              </a:r>
            </a:p>
          </p:txBody>
        </p:sp>
        <p:sp>
          <p:nvSpPr>
            <p:cNvPr id="75" name="TextBox 76"/>
            <p:cNvSpPr txBox="1"/>
            <p:nvPr/>
          </p:nvSpPr>
          <p:spPr>
            <a:xfrm>
              <a:off x="13979" y="8767"/>
              <a:ext cx="4562" cy="822"/>
            </a:xfrm>
            <a:prstGeom prst="rect">
              <a:avLst/>
            </a:prstGeom>
            <a:solidFill>
              <a:srgbClr val="F1F1F1"/>
            </a:solidFill>
          </p:spPr>
          <p:txBody>
            <a:bodyPr wrap="square" rtlCol="0">
              <a:spAutoFit/>
            </a:bodyPr>
            <a:lstStyle/>
            <a:p>
              <a:pPr algn="ctr"/>
              <a:r>
                <a:rPr lang="zh-CN" sz="2800" dirty="0">
                  <a:solidFill>
                    <a:srgbClr val="002B41"/>
                  </a:solidFill>
                  <a:latin typeface="微软雅黑" panose="020B0503020204020204" pitchFamily="34" charset="-122"/>
                  <a:ea typeface="微软雅黑" panose="020B0503020204020204" pitchFamily="34" charset="-122"/>
                </a:rPr>
                <a:t>问答</a:t>
              </a:r>
              <a:r>
                <a:rPr lang="zh-CN" altLang="en-US" sz="2800" dirty="0">
                  <a:solidFill>
                    <a:srgbClr val="002B41"/>
                  </a:solidFill>
                  <a:latin typeface="微软雅黑" panose="020B0503020204020204" pitchFamily="34" charset="-122"/>
                  <a:ea typeface="微软雅黑" panose="020B0503020204020204" pitchFamily="34" charset="-122"/>
                </a:rPr>
                <a:t>及小组评价</a:t>
              </a:r>
              <a:endParaRPr lang="zh-CN" sz="2800" dirty="0">
                <a:solidFill>
                  <a:srgbClr val="002B41"/>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分组事物</a:t>
            </a:r>
          </a:p>
        </p:txBody>
      </p:sp>
      <p:sp>
        <p:nvSpPr>
          <p:cNvPr id="5" name="内容占位符 4"/>
          <p:cNvSpPr>
            <a:spLocks noGrp="1"/>
          </p:cNvSpPr>
          <p:nvPr>
            <p:ph idx="1"/>
          </p:nvPr>
        </p:nvSpPr>
        <p:spPr/>
        <p:txBody>
          <a:bodyPr/>
          <a:lstStyle/>
          <a:p>
            <a:r>
              <a:rPr lang="en-US" altLang="zh-CN"/>
              <a:t>UML</a:t>
            </a:r>
            <a:r>
              <a:rPr lang="zh-CN" altLang="en-US"/>
              <a:t>模型图的组织部分，描述事物的组织结构，主要由包来实现。</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搜狗截图20181003221224"/>
          <p:cNvPicPr>
            <a:picLocks noChangeAspect="1"/>
          </p:cNvPicPr>
          <p:nvPr/>
        </p:nvPicPr>
        <p:blipFill>
          <a:blip r:embed="rId2"/>
          <a:stretch>
            <a:fillRect/>
          </a:stretch>
        </p:blipFill>
        <p:spPr>
          <a:xfrm>
            <a:off x="4808855" y="3472815"/>
            <a:ext cx="2573655" cy="20408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注释事物</a:t>
            </a:r>
          </a:p>
        </p:txBody>
      </p:sp>
      <p:sp>
        <p:nvSpPr>
          <p:cNvPr id="5" name="内容占位符 4"/>
          <p:cNvSpPr>
            <a:spLocks noGrp="1"/>
          </p:cNvSpPr>
          <p:nvPr>
            <p:ph idx="1"/>
          </p:nvPr>
        </p:nvSpPr>
        <p:spPr/>
        <p:txBody>
          <a:bodyPr/>
          <a:lstStyle/>
          <a:p>
            <a:r>
              <a:rPr lang="en-US" altLang="zh-CN"/>
              <a:t>UML</a:t>
            </a:r>
            <a:r>
              <a:rPr lang="zh-CN" altLang="en-US"/>
              <a:t>模型的解释部分，用来对模型中的元素进行说明，解释。</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13" name="图片 12" descr="搜狗截图20181003221211"/>
          <p:cNvPicPr>
            <a:picLocks noChangeAspect="1"/>
          </p:cNvPicPr>
          <p:nvPr/>
        </p:nvPicPr>
        <p:blipFill>
          <a:blip r:embed="rId2"/>
          <a:stretch>
            <a:fillRect/>
          </a:stretch>
        </p:blipFill>
        <p:spPr>
          <a:xfrm>
            <a:off x="5361305" y="3842385"/>
            <a:ext cx="1469390" cy="9671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a:t>UML</a:t>
            </a:r>
            <a:r>
              <a:rPr lang="zh-CN" altLang="en-US"/>
              <a:t>中的关系</a:t>
            </a:r>
          </a:p>
        </p:txBody>
      </p:sp>
      <p:sp>
        <p:nvSpPr>
          <p:cNvPr id="7" name="内容占位符 6"/>
          <p:cNvSpPr>
            <a:spLocks noGrp="1"/>
          </p:cNvSpPr>
          <p:nvPr>
            <p:ph idx="1"/>
          </p:nvPr>
        </p:nvSpPr>
        <p:spPr/>
        <p:txBody>
          <a:bodyPr/>
          <a:lstStyle/>
          <a:p>
            <a:r>
              <a:rPr lang="zh-CN" altLang="en-US"/>
              <a:t>在</a:t>
            </a:r>
            <a:r>
              <a:rPr lang="en-US" altLang="zh-CN"/>
              <a:t>UML</a:t>
            </a:r>
            <a:r>
              <a:rPr lang="zh-CN" altLang="en-US"/>
              <a:t>中有</a:t>
            </a:r>
            <a:r>
              <a:rPr lang="en-US" altLang="zh-CN"/>
              <a:t>4</a:t>
            </a:r>
            <a:r>
              <a:rPr lang="zh-CN" altLang="en-US"/>
              <a:t>种关系：依赖、关联、泛化和实现。</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t>依赖</a:t>
            </a:r>
          </a:p>
        </p:txBody>
      </p:sp>
      <p:sp>
        <p:nvSpPr>
          <p:cNvPr id="7" name="内容占位符 6"/>
          <p:cNvSpPr>
            <a:spLocks noGrp="1"/>
          </p:cNvSpPr>
          <p:nvPr>
            <p:ph idx="1"/>
          </p:nvPr>
        </p:nvSpPr>
        <p:spPr/>
        <p:txBody>
          <a:bodyPr/>
          <a:lstStyle/>
          <a:p>
            <a:r>
              <a:rPr lang="zh-CN" altLang="en-US"/>
              <a:t>依赖是两个模型元素间的语义关系，其中一个元素发生变化会影响另一个元素的语义。</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11225036"/>
          <p:cNvPicPr>
            <a:picLocks noChangeAspect="1"/>
          </p:cNvPicPr>
          <p:nvPr/>
        </p:nvPicPr>
        <p:blipFill>
          <a:blip r:embed="rId2"/>
          <a:stretch>
            <a:fillRect/>
          </a:stretch>
        </p:blipFill>
        <p:spPr>
          <a:xfrm>
            <a:off x="2880995" y="3444875"/>
            <a:ext cx="6430645" cy="23634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t>关联</a:t>
            </a:r>
          </a:p>
        </p:txBody>
      </p:sp>
      <p:sp>
        <p:nvSpPr>
          <p:cNvPr id="7" name="内容占位符 6"/>
          <p:cNvSpPr>
            <a:spLocks noGrp="1"/>
          </p:cNvSpPr>
          <p:nvPr>
            <p:ph idx="1"/>
          </p:nvPr>
        </p:nvSpPr>
        <p:spPr/>
        <p:txBody>
          <a:bodyPr/>
          <a:lstStyle/>
          <a:p>
            <a:r>
              <a:rPr lang="zh-CN" altLang="en-US"/>
              <a:t>关联指明了一个对象与另一个对象间的关系。</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11225054"/>
          <p:cNvPicPr>
            <a:picLocks noChangeAspect="1"/>
          </p:cNvPicPr>
          <p:nvPr/>
        </p:nvPicPr>
        <p:blipFill>
          <a:blip r:embed="rId2"/>
          <a:stretch>
            <a:fillRect/>
          </a:stretch>
        </p:blipFill>
        <p:spPr>
          <a:xfrm>
            <a:off x="2615565" y="3811270"/>
            <a:ext cx="6960870" cy="14585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t>泛化</a:t>
            </a:r>
          </a:p>
        </p:txBody>
      </p:sp>
      <p:sp>
        <p:nvSpPr>
          <p:cNvPr id="7" name="内容占位符 6"/>
          <p:cNvSpPr>
            <a:spLocks noGrp="1"/>
          </p:cNvSpPr>
          <p:nvPr>
            <p:ph idx="1"/>
          </p:nvPr>
        </p:nvSpPr>
        <p:spPr>
          <a:xfrm>
            <a:off x="838200" y="1825625"/>
            <a:ext cx="10515600" cy="4351338"/>
          </a:xfrm>
        </p:spPr>
        <p:txBody>
          <a:bodyPr/>
          <a:lstStyle/>
          <a:p>
            <a:r>
              <a:rPr lang="zh-CN" altLang="en-US"/>
              <a:t>泛化是一种一般化</a:t>
            </a:r>
            <a:r>
              <a:rPr lang="en-US" altLang="zh-CN"/>
              <a:t>-</a:t>
            </a:r>
            <a:r>
              <a:rPr lang="zh-CN" altLang="en-US"/>
              <a:t>特殊化的关系，是一般事物（父类）和该事物较为特殊的种类</a:t>
            </a:r>
            <a:r>
              <a:rPr lang="zh-CN" altLang="en-US">
                <a:sym typeface="+mn-ea"/>
              </a:rPr>
              <a:t>（子类）</a:t>
            </a:r>
            <a:r>
              <a:rPr lang="zh-CN" altLang="en-US"/>
              <a:t>之间的关系，子类继承父类的属性和操作，除此之外，子类还添加新的属性和操作。</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11225006"/>
          <p:cNvPicPr>
            <a:picLocks noChangeAspect="1"/>
          </p:cNvPicPr>
          <p:nvPr/>
        </p:nvPicPr>
        <p:blipFill>
          <a:blip r:embed="rId2"/>
          <a:stretch>
            <a:fillRect/>
          </a:stretch>
        </p:blipFill>
        <p:spPr>
          <a:xfrm>
            <a:off x="3272155" y="3378200"/>
            <a:ext cx="4879975" cy="27990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t>实现</a:t>
            </a:r>
          </a:p>
        </p:txBody>
      </p:sp>
      <p:sp>
        <p:nvSpPr>
          <p:cNvPr id="7" name="内容占位符 6"/>
          <p:cNvSpPr>
            <a:spLocks noGrp="1"/>
          </p:cNvSpPr>
          <p:nvPr>
            <p:ph idx="1"/>
          </p:nvPr>
        </p:nvSpPr>
        <p:spPr/>
        <p:txBody>
          <a:bodyPr/>
          <a:lstStyle/>
          <a:p>
            <a:r>
              <a:rPr lang="zh-CN" altLang="en-US"/>
              <a:t>实现是类之间的语义关系，其中的一个类指定了由另一个类必须执行的约定。在两种地方会遇到实现关系：一种是在接口和实现它们的类或构件之间；另一种是在用例和实现它们的协作之间。</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11224926"/>
          <p:cNvPicPr>
            <a:picLocks noChangeAspect="1"/>
          </p:cNvPicPr>
          <p:nvPr/>
        </p:nvPicPr>
        <p:blipFill>
          <a:blip r:embed="rId2"/>
          <a:stretch>
            <a:fillRect/>
          </a:stretch>
        </p:blipFill>
        <p:spPr>
          <a:xfrm>
            <a:off x="3803650" y="3418840"/>
            <a:ext cx="4092575" cy="27584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第五部分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3200" dirty="0">
                <a:solidFill>
                  <a:prstClr val="white">
                    <a:lumMod val="95000"/>
                  </a:prstClr>
                </a:solidFill>
                <a:latin typeface="微软雅黑" panose="020B0503020204020204" pitchFamily="34" charset="-122"/>
                <a:ea typeface="微软雅黑" panose="020B0503020204020204" pitchFamily="34" charset="-122"/>
              </a:rPr>
              <a:t>的视图</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用例视图</a:t>
            </a:r>
          </a:p>
        </p:txBody>
      </p:sp>
      <p:sp>
        <p:nvSpPr>
          <p:cNvPr id="3" name="内容占位符 2"/>
          <p:cNvSpPr>
            <a:spLocks noGrp="1"/>
          </p:cNvSpPr>
          <p:nvPr>
            <p:ph idx="1"/>
          </p:nvPr>
        </p:nvSpPr>
        <p:spPr/>
        <p:txBody>
          <a:bodyPr/>
          <a:lstStyle/>
          <a:p>
            <a:r>
              <a:rPr lang="zh-CN" altLang="en-US"/>
              <a:t>用例视图也称外部视图、功能视图、用户视图。它主要强调从系统的外部参与者的角度所看到的或需要的系统功能。</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逻辑视图</a:t>
            </a:r>
          </a:p>
        </p:txBody>
      </p:sp>
      <p:sp>
        <p:nvSpPr>
          <p:cNvPr id="3" name="内容占位符 2"/>
          <p:cNvSpPr>
            <a:spLocks noGrp="1"/>
          </p:cNvSpPr>
          <p:nvPr>
            <p:ph idx="1"/>
          </p:nvPr>
        </p:nvSpPr>
        <p:spPr/>
        <p:txBody>
          <a:bodyPr/>
          <a:lstStyle/>
          <a:p>
            <a:r>
              <a:rPr lang="zh-CN" altLang="en-US"/>
              <a:t>逻辑视图也称静态视图、结构模型视图，包括类图、对象图和包图。它主要是从系统的静态结构和动态行为角度显示如何实现系统的功能。</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第一部分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什么是</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UML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并发视图</a:t>
            </a:r>
          </a:p>
        </p:txBody>
      </p:sp>
      <p:sp>
        <p:nvSpPr>
          <p:cNvPr id="3" name="内容占位符 2"/>
          <p:cNvSpPr>
            <a:spLocks noGrp="1"/>
          </p:cNvSpPr>
          <p:nvPr>
            <p:ph idx="1"/>
          </p:nvPr>
        </p:nvSpPr>
        <p:spPr/>
        <p:txBody>
          <a:bodyPr/>
          <a:lstStyle/>
          <a:p>
            <a:r>
              <a:rPr lang="zh-CN" altLang="en-US"/>
              <a:t>并发视图又称动态视图、进程视图，包括动态图（状态机图、交互图、活动图）和实现图（交互图和部署图）它显示了系统的并发性，并解决在并发系统中存在的通信问题和同步问题。</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组件视图</a:t>
            </a:r>
          </a:p>
        </p:txBody>
      </p:sp>
      <p:sp>
        <p:nvSpPr>
          <p:cNvPr id="3" name="内容占位符 2"/>
          <p:cNvSpPr>
            <a:spLocks noGrp="1"/>
          </p:cNvSpPr>
          <p:nvPr>
            <p:ph idx="1"/>
          </p:nvPr>
        </p:nvSpPr>
        <p:spPr/>
        <p:txBody>
          <a:bodyPr/>
          <a:lstStyle/>
          <a:p>
            <a:r>
              <a:rPr lang="zh-CN" altLang="en-US"/>
              <a:t>组件视图也称实现视图、物理视图，它显示了代码组件的组织结构。</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部署视图</a:t>
            </a:r>
          </a:p>
        </p:txBody>
      </p:sp>
      <p:sp>
        <p:nvSpPr>
          <p:cNvPr id="3" name="内容占位符 2"/>
          <p:cNvSpPr>
            <a:spLocks noGrp="1"/>
          </p:cNvSpPr>
          <p:nvPr>
            <p:ph idx="1"/>
          </p:nvPr>
        </p:nvSpPr>
        <p:spPr/>
        <p:txBody>
          <a:bodyPr/>
          <a:lstStyle/>
          <a:p>
            <a:r>
              <a:rPr lang="zh-CN" altLang="en-US"/>
              <a:t>部署视图也称配置视图，它主要描述了系统具体如何进行部署。</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第六部分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3200" dirty="0">
                <a:solidFill>
                  <a:prstClr val="white">
                    <a:lumMod val="95000"/>
                  </a:prstClr>
                </a:solidFill>
                <a:latin typeface="微软雅黑" panose="020B0503020204020204" pitchFamily="34" charset="-122"/>
                <a:ea typeface="微软雅黑" panose="020B0503020204020204" pitchFamily="34" charset="-122"/>
              </a:rPr>
              <a:t>的图</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用例图</a:t>
            </a:r>
          </a:p>
        </p:txBody>
      </p:sp>
      <p:sp>
        <p:nvSpPr>
          <p:cNvPr id="3" name="内容占位符 2"/>
          <p:cNvSpPr>
            <a:spLocks noGrp="1"/>
          </p:cNvSpPr>
          <p:nvPr>
            <p:ph idx="1"/>
          </p:nvPr>
        </p:nvSpPr>
        <p:spPr/>
        <p:txBody>
          <a:bodyPr/>
          <a:lstStyle/>
          <a:p>
            <a:r>
              <a:rPr lang="zh-CN" altLang="en-US"/>
              <a:t>用例图是从用户角度描述系统功能，并指出各功能的操作者。</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2"/>
          <a:stretch>
            <a:fillRect/>
          </a:stretch>
        </p:blipFill>
        <p:spPr>
          <a:xfrm>
            <a:off x="2045335" y="2431415"/>
            <a:ext cx="6907530" cy="39674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类图</a:t>
            </a:r>
          </a:p>
        </p:txBody>
      </p:sp>
      <p:sp>
        <p:nvSpPr>
          <p:cNvPr id="3" name="内容占位符 2"/>
          <p:cNvSpPr>
            <a:spLocks noGrp="1"/>
          </p:cNvSpPr>
          <p:nvPr>
            <p:ph idx="1"/>
          </p:nvPr>
        </p:nvSpPr>
        <p:spPr/>
        <p:txBody>
          <a:bodyPr/>
          <a:lstStyle/>
          <a:p>
            <a:r>
              <a:rPr lang="zh-CN" altLang="en-US"/>
              <a:t>类图是</a:t>
            </a:r>
            <a:r>
              <a:rPr lang="en-US" altLang="zh-CN"/>
              <a:t>UML</a:t>
            </a:r>
            <a:r>
              <a:rPr lang="zh-CN" altLang="en-US"/>
              <a:t>面向对象中最常见的一种图，类图可以帮助人们更直观地了解一个系统的体系结构。</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2"/>
          <a:stretch>
            <a:fillRect/>
          </a:stretch>
        </p:blipFill>
        <p:spPr>
          <a:xfrm>
            <a:off x="2331720" y="2745740"/>
            <a:ext cx="6040755" cy="36436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对象图</a:t>
            </a:r>
          </a:p>
        </p:txBody>
      </p:sp>
      <p:sp>
        <p:nvSpPr>
          <p:cNvPr id="3" name="内容占位符 2"/>
          <p:cNvSpPr>
            <a:spLocks noGrp="1"/>
          </p:cNvSpPr>
          <p:nvPr>
            <p:ph idx="1"/>
          </p:nvPr>
        </p:nvSpPr>
        <p:spPr/>
        <p:txBody>
          <a:bodyPr/>
          <a:lstStyle/>
          <a:p>
            <a:r>
              <a:rPr lang="en-US" altLang="zh-CN"/>
              <a:t>UML</a:t>
            </a:r>
            <a:r>
              <a:rPr lang="zh-CN" altLang="en-US"/>
              <a:t>面向对象中对象图是类图的实例，几乎使用与类图完全相同的标识。它们的不同点在于对象图显示类的多个对象实例，而不是实例的类。一个对象图是类图的一个实例。</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2"/>
          <a:stretch>
            <a:fillRect/>
          </a:stretch>
        </p:blipFill>
        <p:spPr>
          <a:xfrm>
            <a:off x="2953385" y="3110230"/>
            <a:ext cx="5555615" cy="32778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状态机图</a:t>
            </a:r>
          </a:p>
        </p:txBody>
      </p:sp>
      <p:sp>
        <p:nvSpPr>
          <p:cNvPr id="3" name="内容占位符 2"/>
          <p:cNvSpPr>
            <a:spLocks noGrp="1"/>
          </p:cNvSpPr>
          <p:nvPr>
            <p:ph idx="1"/>
          </p:nvPr>
        </p:nvSpPr>
        <p:spPr/>
        <p:txBody>
          <a:bodyPr/>
          <a:lstStyle/>
          <a:p>
            <a:r>
              <a:rPr lang="zh-CN" altLang="en-US"/>
              <a:t>描述一个实体基于事件反应的动态行为，显示了该实体是如何根据当前所处的状态对不同的时间做出反应的。</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2"/>
          <a:stretch>
            <a:fillRect/>
          </a:stretch>
        </p:blipFill>
        <p:spPr>
          <a:xfrm>
            <a:off x="2836545" y="2776855"/>
            <a:ext cx="5380355" cy="35071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活动图</a:t>
            </a:r>
          </a:p>
        </p:txBody>
      </p:sp>
      <p:sp>
        <p:nvSpPr>
          <p:cNvPr id="3" name="内容占位符 2"/>
          <p:cNvSpPr>
            <a:spLocks noGrp="1"/>
          </p:cNvSpPr>
          <p:nvPr>
            <p:ph idx="1"/>
          </p:nvPr>
        </p:nvSpPr>
        <p:spPr/>
        <p:txBody>
          <a:bodyPr/>
          <a:lstStyle/>
          <a:p>
            <a:r>
              <a:rPr lang="zh-CN" altLang="en-US"/>
              <a:t>活动图记录了单个操作或方法的逻辑，或者单个业务流程的逻辑。描述系统中各种活动的执行顺序，通常用于描述一个操作中所要进行的各项活动的执行流程。</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2"/>
          <a:stretch>
            <a:fillRect/>
          </a:stretch>
        </p:blipFill>
        <p:spPr>
          <a:xfrm>
            <a:off x="5871210" y="2856230"/>
            <a:ext cx="4079875" cy="37947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顺序图</a:t>
            </a:r>
          </a:p>
        </p:txBody>
      </p:sp>
      <p:sp>
        <p:nvSpPr>
          <p:cNvPr id="3" name="内容占位符 2"/>
          <p:cNvSpPr>
            <a:spLocks noGrp="1"/>
          </p:cNvSpPr>
          <p:nvPr>
            <p:ph idx="1"/>
          </p:nvPr>
        </p:nvSpPr>
        <p:spPr/>
        <p:txBody>
          <a:bodyPr/>
          <a:lstStyle/>
          <a:p>
            <a:r>
              <a:rPr lang="zh-CN" altLang="en-US"/>
              <a:t>顺序图描述了对象之间动态的交互关系，主要体现对象之间进行消息传递的时间顺序。</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2"/>
          <a:stretch>
            <a:fillRect/>
          </a:stretch>
        </p:blipFill>
        <p:spPr>
          <a:xfrm>
            <a:off x="3261995" y="2729230"/>
            <a:ext cx="5813425" cy="40265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en-US" altLang="zh-CN"/>
              <a:t>UML(Unified Modeling Language)</a:t>
            </a:r>
            <a:r>
              <a:rPr lang="zh-CN" altLang="en-US"/>
              <a:t>统一建模语言</a:t>
            </a:r>
          </a:p>
        </p:txBody>
      </p:sp>
      <p:sp>
        <p:nvSpPr>
          <p:cNvPr id="15" name="文本占位符 14"/>
          <p:cNvSpPr>
            <a:spLocks noGrp="1"/>
          </p:cNvSpPr>
          <p:nvPr>
            <p:ph type="body" orient="vert" idx="1"/>
          </p:nvPr>
        </p:nvSpPr>
        <p:spPr/>
        <p:txBody>
          <a:bodyPr vert="horz"/>
          <a:lstStyle/>
          <a:p>
            <a:pPr lvl="1" algn="l"/>
            <a:r>
              <a:rPr lang="en-US" altLang="zh-CN"/>
              <a:t>UML</a:t>
            </a:r>
            <a:r>
              <a:rPr lang="zh-CN" altLang="en-US"/>
              <a:t>是一种</a:t>
            </a:r>
            <a:r>
              <a:rPr lang="zh-CN"/>
              <a:t>能够描述问题、描述解决方案、起到沟通作用的语言。通俗地说，它是一种用文本、图形和符号的集合来描述现实生活中各类食物、活动及其之间关系的语言。</a:t>
            </a:r>
          </a:p>
          <a:p>
            <a:pPr lvl="1" algn="l"/>
            <a:r>
              <a:rPr lang="en-US" altLang="zh-CN"/>
              <a:t>UML</a:t>
            </a:r>
            <a:r>
              <a:rPr lang="zh-CN" altLang="en-US"/>
              <a:t>是一种很好的工具，可以贯穿软件开发阶段周期中的每一个阶段，它最适用于数据建模、业务建模、对象建模和组件建模。</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通信图</a:t>
            </a:r>
          </a:p>
        </p:txBody>
      </p:sp>
      <p:sp>
        <p:nvSpPr>
          <p:cNvPr id="3" name="内容占位符 2"/>
          <p:cNvSpPr>
            <a:spLocks noGrp="1"/>
          </p:cNvSpPr>
          <p:nvPr>
            <p:ph idx="1"/>
          </p:nvPr>
        </p:nvSpPr>
        <p:spPr/>
        <p:txBody>
          <a:bodyPr/>
          <a:lstStyle/>
          <a:p>
            <a:r>
              <a:rPr lang="zh-CN" altLang="en-US"/>
              <a:t>通信图用于显示组件及其交互关系的空间组织结构，它并不侧重于交互的顺序。它显示了交互中各种对象之间的组织交互关系以及对象彼此之间的链接。</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u=620718049,474615148&amp;fm=26&amp;gp=0"/>
          <p:cNvPicPr>
            <a:picLocks noChangeAspect="1"/>
          </p:cNvPicPr>
          <p:nvPr/>
        </p:nvPicPr>
        <p:blipFill>
          <a:blip r:embed="rId2"/>
          <a:stretch>
            <a:fillRect/>
          </a:stretch>
        </p:blipFill>
        <p:spPr>
          <a:xfrm>
            <a:off x="3436620" y="3314700"/>
            <a:ext cx="5735955" cy="32962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构件图</a:t>
            </a:r>
          </a:p>
        </p:txBody>
      </p:sp>
      <p:sp>
        <p:nvSpPr>
          <p:cNvPr id="3" name="内容占位符 2"/>
          <p:cNvSpPr>
            <a:spLocks noGrp="1"/>
          </p:cNvSpPr>
          <p:nvPr>
            <p:ph idx="1"/>
          </p:nvPr>
        </p:nvSpPr>
        <p:spPr/>
        <p:txBody>
          <a:bodyPr/>
          <a:lstStyle/>
          <a:p>
            <a:r>
              <a:rPr lang="zh-CN" altLang="en-US"/>
              <a:t>构件图也称组件图，它描述了代码部件的物理结构及各部件之间的依赖关系，构件图有助于分析和理解部件之间的互相影响程度。</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2"/>
          <a:stretch>
            <a:fillRect/>
          </a:stretch>
        </p:blipFill>
        <p:spPr>
          <a:xfrm>
            <a:off x="3347085" y="2984500"/>
            <a:ext cx="6037580" cy="35547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部署图</a:t>
            </a:r>
          </a:p>
        </p:txBody>
      </p:sp>
      <p:sp>
        <p:nvSpPr>
          <p:cNvPr id="3" name="内容占位符 2"/>
          <p:cNvSpPr>
            <a:spLocks noGrp="1"/>
          </p:cNvSpPr>
          <p:nvPr>
            <p:ph idx="1"/>
          </p:nvPr>
        </p:nvSpPr>
        <p:spPr/>
        <p:txBody>
          <a:bodyPr/>
          <a:lstStyle/>
          <a:p>
            <a:r>
              <a:rPr lang="zh-CN" altLang="en-US"/>
              <a:t>部署图也称配置图，部署图描述系统中硬件和软件的物理配置情况和系统体系结构。</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2"/>
          <a:stretch>
            <a:fillRect/>
          </a:stretch>
        </p:blipFill>
        <p:spPr>
          <a:xfrm>
            <a:off x="3034030" y="2835275"/>
            <a:ext cx="6572885" cy="36982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UML</a:t>
            </a:r>
            <a:r>
              <a:rPr lang="zh-CN" altLang="en-US">
                <a:sym typeface="+mn-ea"/>
              </a:rPr>
              <a:t>图分类</a:t>
            </a:r>
            <a:br>
              <a:rPr lang="zh-CN" altLang="en-US"/>
            </a:br>
            <a:endParaRPr lang="zh-CN" altLang="en-US"/>
          </a:p>
        </p:txBody>
      </p:sp>
      <p:sp>
        <p:nvSpPr>
          <p:cNvPr id="3" name="内容占位符 2"/>
          <p:cNvSpPr>
            <a:spLocks noGrp="1"/>
          </p:cNvSpPr>
          <p:nvPr>
            <p:ph idx="1"/>
          </p:nvPr>
        </p:nvSpPr>
        <p:spPr/>
        <p:txBody>
          <a:bodyPr/>
          <a:lstStyle/>
          <a:p>
            <a:r>
              <a:rPr lang="zh-CN" altLang="en-US">
                <a:sym typeface="+mn-ea"/>
              </a:rPr>
              <a:t>类型                                                                     包含</a:t>
            </a:r>
            <a:endParaRPr lang="zh-CN" altLang="en-US"/>
          </a:p>
          <a:p>
            <a:pPr marL="0" indent="0">
              <a:buNone/>
            </a:pPr>
            <a:r>
              <a:rPr lang="zh-CN" altLang="en-US">
                <a:sym typeface="+mn-ea"/>
              </a:rPr>
              <a:t>静态图                                        类图、对象图、包图、组合结构图</a:t>
            </a:r>
            <a:endParaRPr lang="zh-CN" altLang="en-US"/>
          </a:p>
          <a:p>
            <a:pPr marL="0" indent="0">
              <a:buNone/>
            </a:pPr>
            <a:r>
              <a:rPr lang="zh-CN" altLang="en-US">
                <a:sym typeface="+mn-ea"/>
              </a:rPr>
              <a:t>行为图                                        状态机图、活动图      </a:t>
            </a:r>
            <a:endParaRPr lang="zh-CN" altLang="en-US"/>
          </a:p>
          <a:p>
            <a:pPr marL="0" indent="0">
              <a:buNone/>
            </a:pPr>
            <a:r>
              <a:rPr lang="zh-CN" altLang="en-US">
                <a:sym typeface="+mn-ea"/>
              </a:rPr>
              <a:t>用例图</a:t>
            </a:r>
            <a:r>
              <a:rPr lang="en-US" altLang="zh-CN">
                <a:sym typeface="+mn-ea"/>
              </a:rPr>
              <a:t>			        </a:t>
            </a:r>
            <a:r>
              <a:rPr lang="zh-CN" altLang="en-US">
                <a:sym typeface="+mn-ea"/>
              </a:rPr>
              <a:t>用例图</a:t>
            </a:r>
            <a:endParaRPr lang="zh-CN" altLang="en-US"/>
          </a:p>
          <a:p>
            <a:pPr marL="0" indent="0">
              <a:buNone/>
            </a:pPr>
            <a:r>
              <a:rPr lang="zh-CN" altLang="en-US">
                <a:sym typeface="+mn-ea"/>
              </a:rPr>
              <a:t>交互图</a:t>
            </a:r>
            <a:r>
              <a:rPr lang="en-US" altLang="zh-CN">
                <a:sym typeface="+mn-ea"/>
              </a:rPr>
              <a:t>		                   </a:t>
            </a:r>
            <a:r>
              <a:rPr lang="zh-CN" altLang="en-US">
                <a:sym typeface="+mn-ea"/>
              </a:rPr>
              <a:t>顺序图、通信图、时间图、交互概况图</a:t>
            </a:r>
            <a:endParaRPr lang="zh-CN" altLang="en-US"/>
          </a:p>
          <a:p>
            <a:pPr marL="0" indent="0">
              <a:buNone/>
            </a:pPr>
            <a:r>
              <a:rPr lang="zh-CN" altLang="en-US">
                <a:sym typeface="+mn-ea"/>
              </a:rPr>
              <a:t>实现图</a:t>
            </a:r>
            <a:r>
              <a:rPr lang="en-US" altLang="zh-CN">
                <a:sym typeface="+mn-ea"/>
              </a:rPr>
              <a:t>			        </a:t>
            </a:r>
            <a:r>
              <a:rPr lang="zh-CN" altLang="en-US">
                <a:sym typeface="+mn-ea"/>
              </a:rPr>
              <a:t>构件图、部署图</a:t>
            </a:r>
            <a:endParaRPr lang="zh-CN" altLang="en-US"/>
          </a:p>
          <a:p>
            <a:endParaRPr lang="en-US" altLang="zh-CN"/>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第七部分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3200" dirty="0">
                <a:solidFill>
                  <a:prstClr val="white">
                    <a:lumMod val="95000"/>
                  </a:prstClr>
                </a:solidFill>
                <a:latin typeface="微软雅黑" panose="020B0503020204020204" pitchFamily="34" charset="-122"/>
                <a:ea typeface="微软雅黑" panose="020B0503020204020204" pitchFamily="34" charset="-122"/>
              </a:rPr>
              <a:t>中的公共机制</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UML</a:t>
            </a:r>
            <a:r>
              <a:rPr lang="zh-CN" altLang="en-US"/>
              <a:t>中的公共机制</a:t>
            </a:r>
          </a:p>
        </p:txBody>
      </p:sp>
      <p:sp>
        <p:nvSpPr>
          <p:cNvPr id="3" name="内容占位符 2"/>
          <p:cNvSpPr>
            <a:spLocks noGrp="1"/>
          </p:cNvSpPr>
          <p:nvPr>
            <p:ph idx="1"/>
          </p:nvPr>
        </p:nvSpPr>
        <p:spPr/>
        <p:txBody>
          <a:bodyPr/>
          <a:lstStyle/>
          <a:p>
            <a:r>
              <a:rPr lang="zh-CN" altLang="en-US"/>
              <a:t>制约</a:t>
            </a:r>
          </a:p>
          <a:p>
            <a:r>
              <a:rPr lang="zh-CN" altLang="en-US"/>
              <a:t>修饰</a:t>
            </a:r>
          </a:p>
          <a:p>
            <a:r>
              <a:rPr lang="zh-CN" altLang="en-US"/>
              <a:t>通用划分</a:t>
            </a:r>
          </a:p>
          <a:p>
            <a:r>
              <a:rPr lang="zh-CN" altLang="en-US"/>
              <a:t>扩展机制</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规约</a:t>
            </a:r>
          </a:p>
        </p:txBody>
      </p:sp>
      <p:sp>
        <p:nvSpPr>
          <p:cNvPr id="3" name="内容占位符 2"/>
          <p:cNvSpPr>
            <a:spLocks noGrp="1"/>
          </p:cNvSpPr>
          <p:nvPr>
            <p:ph idx="1"/>
          </p:nvPr>
        </p:nvSpPr>
        <p:spPr/>
        <p:txBody>
          <a:bodyPr/>
          <a:lstStyle/>
          <a:p>
            <a:r>
              <a:rPr lang="en-US" altLang="zh-CN"/>
              <a:t>UML</a:t>
            </a:r>
            <a:r>
              <a:rPr lang="zh-CN" altLang="en-US"/>
              <a:t>不仅仅是一种图形语言。在它的图形表示法的每部分背后都有一个规约，这个规约提供了对构造块的语法和语义的文字描述。例如，在类的图符背后有一个规约，它提供了对该类所拥有的属性、操作和行为的全面描述。</a:t>
            </a:r>
            <a:r>
              <a:rPr lang="en-US" altLang="zh-CN"/>
              <a:t>UML</a:t>
            </a:r>
            <a:r>
              <a:rPr lang="zh-CN" altLang="en-US"/>
              <a:t>的规约提供了语义底版，它包含了一个系统的各个模型的所有部分，各部分以一致的方式相互联系。</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修饰</a:t>
            </a:r>
          </a:p>
        </p:txBody>
      </p:sp>
      <p:sp>
        <p:nvSpPr>
          <p:cNvPr id="3" name="内容占位符 2"/>
          <p:cNvSpPr>
            <a:spLocks noGrp="1"/>
          </p:cNvSpPr>
          <p:nvPr>
            <p:ph idx="1"/>
          </p:nvPr>
        </p:nvSpPr>
        <p:spPr/>
        <p:txBody>
          <a:bodyPr/>
          <a:lstStyle/>
          <a:p>
            <a:pPr marL="0" indent="0">
              <a:buNone/>
            </a:pPr>
            <a:r>
              <a:rPr lang="zh-CN" altLang="en-US"/>
              <a:t>对类的规约可以包含其他细节，例如，它是否为抽象类，或它的属性和操作是否可见。可以把很多这样的细节表示为图形或文字修饰，放到类的基本矩形符号上。</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通用划分</a:t>
            </a:r>
          </a:p>
        </p:txBody>
      </p:sp>
      <p:sp>
        <p:nvSpPr>
          <p:cNvPr id="3" name="内容占位符 2"/>
          <p:cNvSpPr>
            <a:spLocks noGrp="1"/>
          </p:cNvSpPr>
          <p:nvPr>
            <p:ph idx="1"/>
          </p:nvPr>
        </p:nvSpPr>
        <p:spPr/>
        <p:txBody>
          <a:bodyPr/>
          <a:lstStyle/>
          <a:p>
            <a:r>
              <a:rPr lang="zh-CN" altLang="en-US"/>
              <a:t>在对面向对象系统建模中，通常有三种划分方式。第一种方式是对类和对象的划分。第二种是接口和实现的分离。第三种是类型和角色的分离。</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扩展机制</a:t>
            </a:r>
          </a:p>
        </p:txBody>
      </p:sp>
      <p:sp>
        <p:nvSpPr>
          <p:cNvPr id="3" name="内容占位符 2"/>
          <p:cNvSpPr>
            <a:spLocks noGrp="1"/>
          </p:cNvSpPr>
          <p:nvPr>
            <p:ph idx="1"/>
          </p:nvPr>
        </p:nvSpPr>
        <p:spPr>
          <a:xfrm>
            <a:off x="838200" y="1801495"/>
            <a:ext cx="10515600" cy="4351338"/>
          </a:xfrm>
        </p:spPr>
        <p:txBody>
          <a:bodyPr/>
          <a:lstStyle/>
          <a:p>
            <a:pPr marL="0" indent="0">
              <a:buNone/>
            </a:pPr>
            <a:endParaRPr lang="zh-CN" altLang="en-US"/>
          </a:p>
          <a:p>
            <a:r>
              <a:rPr lang="zh-CN" altLang="en-US"/>
              <a:t>衍型</a:t>
            </a:r>
          </a:p>
          <a:p>
            <a:r>
              <a:rPr lang="zh-CN" altLang="en-US"/>
              <a:t>标记值</a:t>
            </a:r>
          </a:p>
          <a:p>
            <a:r>
              <a:rPr lang="zh-CN" altLang="en-US"/>
              <a:t>约束</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en-US"/>
              <a:t>UML</a:t>
            </a:r>
            <a:r>
              <a:rPr lang="zh-CN" altLang="en-US"/>
              <a:t>是一种用于可视化的语言</a:t>
            </a:r>
          </a:p>
        </p:txBody>
      </p:sp>
      <p:sp>
        <p:nvSpPr>
          <p:cNvPr id="15" name="文本占位符 14"/>
          <p:cNvSpPr>
            <a:spLocks noGrp="1"/>
          </p:cNvSpPr>
          <p:nvPr>
            <p:ph type="body" orient="vert" idx="1"/>
          </p:nvPr>
        </p:nvSpPr>
        <p:spPr/>
        <p:txBody>
          <a:bodyPr vert="horz"/>
          <a:lstStyle/>
          <a:p>
            <a:pPr lvl="1" algn="l"/>
            <a:r>
              <a:rPr lang="en-US" altLang="zh-CN"/>
              <a:t>UML</a:t>
            </a:r>
            <a:r>
              <a:rPr lang="zh-CN" altLang="en-US"/>
              <a:t>表示法中的每一个符号都有明确的语义。这使得一个开发者可以用</a:t>
            </a:r>
            <a:r>
              <a:rPr lang="en-US" altLang="zh-CN"/>
              <a:t>UML</a:t>
            </a:r>
            <a:r>
              <a:rPr lang="zh-CN" altLang="en-US"/>
              <a:t>绘制一个模型，而另一个开发者可以无歧义地解释这个模型。</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衍型</a:t>
            </a:r>
            <a:endParaRPr lang="zh-CN"/>
          </a:p>
        </p:txBody>
      </p:sp>
      <p:sp>
        <p:nvSpPr>
          <p:cNvPr id="3" name="内容占位符 2"/>
          <p:cNvSpPr>
            <a:spLocks noGrp="1"/>
          </p:cNvSpPr>
          <p:nvPr>
            <p:ph idx="1"/>
          </p:nvPr>
        </p:nvSpPr>
        <p:spPr/>
        <p:txBody>
          <a:bodyPr/>
          <a:lstStyle/>
          <a:p>
            <a:pPr marL="0" indent="0">
              <a:buNone/>
            </a:pPr>
            <a:r>
              <a:rPr lang="zh-CN" altLang="en-US" dirty="0">
                <a:sym typeface="+mn-ea"/>
              </a:rPr>
              <a:t>衍型</a:t>
            </a:r>
            <a:r>
              <a:rPr lang="zh-CN" altLang="en-US" dirty="0"/>
              <a:t>扩展了</a:t>
            </a:r>
            <a:r>
              <a:rPr lang="en-US" altLang="zh-CN" dirty="0"/>
              <a:t>UML</a:t>
            </a:r>
            <a:r>
              <a:rPr lang="zh-CN" altLang="en-US" dirty="0"/>
              <a:t>的词汇，可以用来创造新的构造块，这个新构造块是从现有的构造块派生的，但是针对专门的问题。例如，假设正在使用一种编程语言，如</a:t>
            </a:r>
            <a:r>
              <a:rPr lang="en-US" altLang="zh-CN" dirty="0"/>
              <a:t>Java</a:t>
            </a:r>
            <a:r>
              <a:rPr lang="zh-CN" altLang="en-US" dirty="0"/>
              <a:t>或</a:t>
            </a:r>
            <a:r>
              <a:rPr lang="en-US" altLang="zh-CN" dirty="0"/>
              <a:t>C++</a:t>
            </a:r>
            <a:r>
              <a:rPr lang="zh-CN" altLang="en-US" dirty="0"/>
              <a:t>，经常要对</a:t>
            </a:r>
            <a:r>
              <a:rPr lang="en-US" altLang="zh-CN" dirty="0"/>
              <a:t>“</a:t>
            </a:r>
            <a:r>
              <a:rPr lang="zh-CN" altLang="en-US" dirty="0"/>
              <a:t>异常事件</a:t>
            </a:r>
            <a:r>
              <a:rPr lang="en-US" altLang="zh-CN" dirty="0"/>
              <a:t>”</a:t>
            </a:r>
            <a:r>
              <a:rPr lang="zh-CN" altLang="en-US" dirty="0"/>
              <a:t>建模。</a:t>
            </a:r>
          </a:p>
          <a:p>
            <a:pPr marL="0" indent="0">
              <a:buNone/>
            </a:pPr>
            <a:endParaRPr lang="en-US" altLang="zh-CN" sz="3200" dirty="0"/>
          </a:p>
          <a:p>
            <a:pPr marL="0" indent="0">
              <a:buNone/>
            </a:pPr>
            <a:r>
              <a:rPr lang="zh-CN" altLang="en-US" sz="3200" dirty="0"/>
              <a:t>什么是“异常事件”？</a:t>
            </a:r>
          </a:p>
          <a:p>
            <a:pPr marL="0" indent="0">
              <a:buNone/>
            </a:pPr>
            <a:endParaRPr lang="en-US" altLang="zh-CN" dirty="0"/>
          </a:p>
          <a:p>
            <a:pPr marL="0" indent="0">
              <a:buNone/>
            </a:pPr>
            <a:r>
              <a:rPr lang="en-US" altLang="zh-CN" dirty="0"/>
              <a:t>“</a:t>
            </a:r>
            <a:r>
              <a:rPr lang="zh-CN" altLang="en-US" dirty="0"/>
              <a:t>异常事件</a:t>
            </a:r>
            <a:r>
              <a:rPr lang="en-US" altLang="zh-CN" dirty="0"/>
              <a:t>”</a:t>
            </a:r>
            <a:r>
              <a:rPr lang="zh-CN" altLang="en-US" dirty="0"/>
              <a:t>就是类，只是用很特殊的方法进行了处理。</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标记值</a:t>
            </a:r>
          </a:p>
        </p:txBody>
      </p:sp>
      <p:sp>
        <p:nvSpPr>
          <p:cNvPr id="3" name="内容占位符 2"/>
          <p:cNvSpPr>
            <a:spLocks noGrp="1"/>
          </p:cNvSpPr>
          <p:nvPr>
            <p:ph idx="1"/>
          </p:nvPr>
        </p:nvSpPr>
        <p:spPr/>
        <p:txBody>
          <a:bodyPr/>
          <a:lstStyle/>
          <a:p>
            <a:pPr marL="0" indent="0">
              <a:buNone/>
            </a:pPr>
            <a:r>
              <a:rPr lang="zh-CN" altLang="en-US"/>
              <a:t>标记值扩展了</a:t>
            </a:r>
            <a:r>
              <a:rPr lang="en-US" altLang="zh-CN"/>
              <a:t>UML</a:t>
            </a:r>
            <a:r>
              <a:rPr lang="zh-CN" altLang="en-US"/>
              <a:t>衍型的特性，可以用来创建衍型规约的新信息。例如，如果在制作以盒装形式销售的产品，随着时间的推移，它经过了多次发行，那么经常会想要跟踪产品的版本和对产品做关键摘要的作者。版本和作者不是</a:t>
            </a:r>
            <a:r>
              <a:rPr lang="en-US" altLang="zh-CN"/>
              <a:t>UML</a:t>
            </a:r>
            <a:r>
              <a:rPr lang="zh-CN" altLang="en-US"/>
              <a:t>的基本概念，通过引入新的标记值，可以把它们加到任何构造块中去。</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约束</a:t>
            </a:r>
          </a:p>
        </p:txBody>
      </p:sp>
      <p:sp>
        <p:nvSpPr>
          <p:cNvPr id="3" name="内容占位符 2"/>
          <p:cNvSpPr>
            <a:spLocks noGrp="1"/>
          </p:cNvSpPr>
          <p:nvPr>
            <p:ph idx="1"/>
          </p:nvPr>
        </p:nvSpPr>
        <p:spPr/>
        <p:txBody>
          <a:bodyPr/>
          <a:lstStyle/>
          <a:p>
            <a:pPr marL="0" indent="0">
              <a:buNone/>
            </a:pPr>
            <a:r>
              <a:rPr lang="zh-CN" altLang="en-US"/>
              <a:t>约束扩展了</a:t>
            </a:r>
            <a:r>
              <a:rPr lang="en-US" altLang="zh-CN"/>
              <a:t>UML</a:t>
            </a:r>
            <a:r>
              <a:rPr lang="zh-CN" altLang="en-US"/>
              <a:t>构造块的语义，可以用来增加新的规则过修改现有的规则。</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第八部分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UML2.0</a:t>
            </a:r>
            <a:r>
              <a:rPr lang="zh-CN" altLang="en-US" sz="3200" dirty="0">
                <a:solidFill>
                  <a:prstClr val="white">
                    <a:lumMod val="95000"/>
                  </a:prstClr>
                </a:solidFill>
                <a:latin typeface="微软雅黑" panose="020B0503020204020204" pitchFamily="34" charset="-122"/>
                <a:ea typeface="微软雅黑" panose="020B0503020204020204" pitchFamily="34" charset="-122"/>
              </a:rPr>
              <a:t>新特性</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UML2.0</a:t>
            </a:r>
            <a:r>
              <a:rPr lang="zh-CN" altLang="en-US" dirty="0"/>
              <a:t>对哪些图做了修改？</a:t>
            </a:r>
          </a:p>
        </p:txBody>
      </p:sp>
      <p:sp>
        <p:nvSpPr>
          <p:cNvPr id="3" name="内容占位符 2"/>
          <p:cNvSpPr>
            <a:spLocks noGrp="1"/>
          </p:cNvSpPr>
          <p:nvPr>
            <p:ph idx="1"/>
          </p:nvPr>
        </p:nvSpPr>
        <p:spPr/>
        <p:txBody>
          <a:bodyPr/>
          <a:lstStyle/>
          <a:p>
            <a:r>
              <a:rPr lang="zh-CN" altLang="en-US" dirty="0"/>
              <a:t>用例图、顺序图、活动图、构件图。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用例图</a:t>
            </a:r>
          </a:p>
        </p:txBody>
      </p:sp>
      <p:sp>
        <p:nvSpPr>
          <p:cNvPr id="3" name="内容占位符 2"/>
          <p:cNvSpPr>
            <a:spLocks noGrp="1"/>
          </p:cNvSpPr>
          <p:nvPr>
            <p:ph idx="1"/>
          </p:nvPr>
        </p:nvSpPr>
        <p:spPr/>
        <p:txBody>
          <a:bodyPr/>
          <a:lstStyle/>
          <a:p>
            <a:r>
              <a:rPr lang="zh-CN" altLang="en-US"/>
              <a:t>在</a:t>
            </a:r>
            <a:r>
              <a:rPr lang="en-US" altLang="zh-CN"/>
              <a:t>UML2.0</a:t>
            </a:r>
            <a:r>
              <a:rPr lang="zh-CN" altLang="en-US"/>
              <a:t>中，为每个用例增加了一个称为</a:t>
            </a:r>
            <a:r>
              <a:rPr lang="en-US" altLang="zh-CN"/>
              <a:t>Subject</a:t>
            </a:r>
            <a:r>
              <a:rPr lang="zh-CN" altLang="en-US"/>
              <a:t>的特征，这项特征的取值可以作为在逻辑层面划分一组用例的一项依据。</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顺序图</a:t>
            </a:r>
          </a:p>
        </p:txBody>
      </p:sp>
      <p:sp>
        <p:nvSpPr>
          <p:cNvPr id="3" name="内容占位符 2"/>
          <p:cNvSpPr>
            <a:spLocks noGrp="1"/>
          </p:cNvSpPr>
          <p:nvPr>
            <p:ph idx="1"/>
          </p:nvPr>
        </p:nvSpPr>
        <p:spPr/>
        <p:txBody>
          <a:bodyPr/>
          <a:lstStyle/>
          <a:p>
            <a:r>
              <a:rPr lang="zh-CN" altLang="en-US">
                <a:sym typeface="+mn-ea"/>
              </a:rPr>
              <a:t>对于顺序图，</a:t>
            </a:r>
            <a:r>
              <a:rPr lang="en-US" altLang="zh-CN">
                <a:sym typeface="+mn-ea"/>
              </a:rPr>
              <a:t>UML2.0</a:t>
            </a:r>
            <a:r>
              <a:rPr lang="zh-CN" altLang="en-US">
                <a:sym typeface="+mn-ea"/>
              </a:rPr>
              <a:t>中主要做了以下三方面的改进：</a:t>
            </a:r>
            <a:endParaRPr lang="zh-CN" altLang="en-US"/>
          </a:p>
          <a:p>
            <a:pPr marL="0" indent="0">
              <a:buNone/>
            </a:pPr>
            <a:r>
              <a:rPr lang="zh-CN" altLang="en-US">
                <a:sym typeface="+mn-ea"/>
              </a:rPr>
              <a:t>（</a:t>
            </a:r>
            <a:r>
              <a:rPr lang="en-US" altLang="zh-CN">
                <a:sym typeface="+mn-ea"/>
              </a:rPr>
              <a:t>1</a:t>
            </a:r>
            <a:r>
              <a:rPr lang="zh-CN" altLang="en-US">
                <a:sym typeface="+mn-ea"/>
              </a:rPr>
              <a:t>）允许顺序图中明确地表达分支判断逻辑。</a:t>
            </a:r>
            <a:endParaRPr lang="zh-CN" altLang="en-US"/>
          </a:p>
          <a:p>
            <a:pPr marL="0" indent="0">
              <a:buNone/>
            </a:pPr>
            <a:r>
              <a:rPr lang="zh-CN" altLang="en-US">
                <a:sym typeface="+mn-ea"/>
              </a:rPr>
              <a:t>（</a:t>
            </a:r>
            <a:r>
              <a:rPr lang="en-US" altLang="zh-CN">
                <a:sym typeface="+mn-ea"/>
              </a:rPr>
              <a:t>2</a:t>
            </a:r>
            <a:r>
              <a:rPr lang="zh-CN" altLang="en-US">
                <a:sym typeface="+mn-ea"/>
              </a:rPr>
              <a:t>）允许</a:t>
            </a:r>
            <a:r>
              <a:rPr lang="en-US" altLang="zh-CN">
                <a:sym typeface="+mn-ea"/>
              </a:rPr>
              <a:t>“</a:t>
            </a:r>
            <a:r>
              <a:rPr lang="zh-CN" altLang="en-US">
                <a:sym typeface="+mn-ea"/>
              </a:rPr>
              <a:t>纵向</a:t>
            </a:r>
            <a:r>
              <a:rPr lang="en-US" altLang="zh-CN">
                <a:sym typeface="+mn-ea"/>
              </a:rPr>
              <a:t>”</a:t>
            </a:r>
            <a:r>
              <a:rPr lang="zh-CN" altLang="en-US">
                <a:sym typeface="+mn-ea"/>
              </a:rPr>
              <a:t>与</a:t>
            </a:r>
            <a:r>
              <a:rPr lang="en-US" altLang="zh-CN">
                <a:sym typeface="+mn-ea"/>
              </a:rPr>
              <a:t>“</a:t>
            </a:r>
            <a:r>
              <a:rPr lang="zh-CN" altLang="en-US">
                <a:sym typeface="+mn-ea"/>
              </a:rPr>
              <a:t>横向</a:t>
            </a:r>
            <a:r>
              <a:rPr lang="en-US" altLang="zh-CN">
                <a:sym typeface="+mn-ea"/>
              </a:rPr>
              <a:t>”</a:t>
            </a:r>
            <a:r>
              <a:rPr lang="zh-CN" altLang="en-US">
                <a:sym typeface="+mn-ea"/>
              </a:rPr>
              <a:t>地对顺序图进行拆分和引用。</a:t>
            </a:r>
            <a:endParaRPr lang="zh-CN" altLang="en-US"/>
          </a:p>
          <a:p>
            <a:pPr marL="0" indent="0">
              <a:buNone/>
            </a:pPr>
            <a:r>
              <a:rPr lang="zh-CN" altLang="en-US">
                <a:sym typeface="+mn-ea"/>
              </a:rPr>
              <a:t>（</a:t>
            </a:r>
            <a:r>
              <a:rPr lang="en-US" altLang="zh-CN">
                <a:sym typeface="+mn-ea"/>
              </a:rPr>
              <a:t>3</a:t>
            </a:r>
            <a:r>
              <a:rPr lang="zh-CN" altLang="en-US">
                <a:sym typeface="+mn-ea"/>
              </a:rPr>
              <a:t>）提供了一种新图，称为</a:t>
            </a:r>
            <a:r>
              <a:rPr lang="en-US" altLang="zh-CN">
                <a:sym typeface="+mn-ea"/>
              </a:rPr>
              <a:t>“</a:t>
            </a:r>
            <a:r>
              <a:rPr lang="zh-CN" altLang="en-US">
                <a:sym typeface="+mn-ea"/>
              </a:rPr>
              <a:t>交互概况图</a:t>
            </a:r>
            <a:r>
              <a:rPr lang="en-US" altLang="zh-CN">
                <a:sym typeface="+mn-ea"/>
              </a:rPr>
              <a:t>”</a:t>
            </a:r>
            <a:r>
              <a:rPr lang="zh-CN" altLang="en-US">
                <a:sym typeface="+mn-ea"/>
              </a:rPr>
              <a:t>。</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0" name="文本占位符 9"/>
          <p:cNvSpPr>
            <a:spLocks noGrp="1"/>
          </p:cNvSpPr>
          <p:nvPr>
            <p:ph type="body" idx="1"/>
          </p:nvPr>
        </p:nvSpPr>
        <p:spPr>
          <a:xfrm>
            <a:off x="822008" y="712788"/>
            <a:ext cx="5157787" cy="823912"/>
          </a:xfrm>
        </p:spPr>
        <p:txBody>
          <a:bodyPr/>
          <a:lstStyle/>
          <a:p>
            <a:r>
              <a:rPr lang="zh-CN" altLang="en-US" sz="4400" b="0">
                <a:latin typeface="+mj-ea"/>
                <a:ea typeface="+mj-ea"/>
              </a:rPr>
              <a:t>活动图</a:t>
            </a:r>
          </a:p>
        </p:txBody>
      </p:sp>
      <p:sp>
        <p:nvSpPr>
          <p:cNvPr id="11" name="内容占位符 10"/>
          <p:cNvSpPr>
            <a:spLocks noGrp="1"/>
          </p:cNvSpPr>
          <p:nvPr>
            <p:ph sz="half" idx="2"/>
          </p:nvPr>
        </p:nvSpPr>
        <p:spPr>
          <a:xfrm>
            <a:off x="822008" y="1536700"/>
            <a:ext cx="5157787" cy="3684588"/>
          </a:xfrm>
        </p:spPr>
        <p:txBody>
          <a:bodyPr/>
          <a:lstStyle/>
          <a:p>
            <a:r>
              <a:rPr lang="zh-CN" altLang="en-US">
                <a:sym typeface="+mn-ea"/>
              </a:rPr>
              <a:t>在</a:t>
            </a:r>
            <a:r>
              <a:rPr lang="en-US" altLang="zh-CN">
                <a:sym typeface="+mn-ea"/>
              </a:rPr>
              <a:t>UML2.0</a:t>
            </a:r>
            <a:r>
              <a:rPr lang="zh-CN" altLang="en-US">
                <a:sym typeface="+mn-ea"/>
              </a:rPr>
              <a:t>中，活动图增加了许多新特性。例如泳道可以划分成层次，增加丰富的同步表达能力，在活动图中引入对象等特性。</a:t>
            </a:r>
            <a:endParaRPr lang="zh-CN" altLang="en-US"/>
          </a:p>
          <a:p>
            <a:endParaRPr lang="zh-CN" altLang="en-US"/>
          </a:p>
        </p:txBody>
      </p:sp>
      <p:sp>
        <p:nvSpPr>
          <p:cNvPr id="12" name="文本占位符 11"/>
          <p:cNvSpPr>
            <a:spLocks noGrp="1"/>
          </p:cNvSpPr>
          <p:nvPr>
            <p:ph type="body" sz="quarter" idx="3"/>
          </p:nvPr>
        </p:nvSpPr>
        <p:spPr>
          <a:xfrm>
            <a:off x="6154420" y="712788"/>
            <a:ext cx="5183188" cy="823912"/>
          </a:xfrm>
        </p:spPr>
        <p:txBody>
          <a:bodyPr/>
          <a:lstStyle/>
          <a:p>
            <a:r>
              <a:rPr lang="zh-CN" altLang="en-US" sz="4400" b="0">
                <a:latin typeface="+mj-ea"/>
                <a:ea typeface="+mj-ea"/>
              </a:rPr>
              <a:t>构件图</a:t>
            </a:r>
          </a:p>
        </p:txBody>
      </p:sp>
      <p:sp>
        <p:nvSpPr>
          <p:cNvPr id="13" name="内容占位符 12"/>
          <p:cNvSpPr>
            <a:spLocks noGrp="1"/>
          </p:cNvSpPr>
          <p:nvPr>
            <p:ph sz="quarter" idx="4"/>
          </p:nvPr>
        </p:nvSpPr>
        <p:spPr>
          <a:xfrm>
            <a:off x="6154420" y="1536700"/>
            <a:ext cx="5183188" cy="3684588"/>
          </a:xfrm>
        </p:spPr>
        <p:txBody>
          <a:bodyPr/>
          <a:lstStyle/>
          <a:p>
            <a:r>
              <a:rPr lang="zh-CN" altLang="en-US">
                <a:sym typeface="+mn-ea"/>
              </a:rPr>
              <a:t>在</a:t>
            </a:r>
            <a:r>
              <a:rPr lang="en-US" altLang="zh-CN">
                <a:sym typeface="+mn-ea"/>
              </a:rPr>
              <a:t>UML2.0</a:t>
            </a:r>
            <a:r>
              <a:rPr lang="zh-CN" altLang="en-US">
                <a:sym typeface="+mn-ea"/>
              </a:rPr>
              <a:t>中，构件图有了比较明显的改进。组件本身内容的表达变得更清晰，包括组件所提供的接口、所要求的接口、组件之间的依赖关系通过</a:t>
            </a:r>
            <a:r>
              <a:rPr lang="en-US" altLang="zh-CN">
                <a:sym typeface="+mn-ea"/>
              </a:rPr>
              <a:t>“</a:t>
            </a:r>
            <a:r>
              <a:rPr lang="zh-CN" altLang="en-US">
                <a:sym typeface="+mn-ea"/>
              </a:rPr>
              <a:t>组装连接器</a:t>
            </a:r>
            <a:r>
              <a:rPr lang="en-US" altLang="zh-CN">
                <a:sym typeface="+mn-ea"/>
              </a:rPr>
              <a:t>”</a:t>
            </a:r>
            <a:r>
              <a:rPr lang="zh-CN" altLang="en-US">
                <a:sym typeface="+mn-ea"/>
              </a:rPr>
              <a:t>更加明确地表达等。</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build="p"/>
      <p:bldP spid="1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UML2.0</a:t>
            </a:r>
            <a:r>
              <a:rPr lang="zh-CN" altLang="en-US"/>
              <a:t>中新增加了包图、组合结构图、交互概况图、时间图。</a:t>
            </a:r>
          </a:p>
        </p:txBody>
      </p:sp>
      <p:sp>
        <p:nvSpPr>
          <p:cNvPr id="5" name="文本占位符 4"/>
          <p:cNvSpPr>
            <a:spLocks noGrp="1"/>
          </p:cNvSpPr>
          <p:nvPr>
            <p:ph type="body" idx="1"/>
          </p:nvPr>
        </p:nvSpPr>
        <p:spPr/>
        <p:txBody>
          <a:bodyPr/>
          <a:lstStyle/>
          <a:p>
            <a:r>
              <a:rPr lang="zh-CN" altLang="en-US" sz="3600" b="0"/>
              <a:t>包图</a:t>
            </a:r>
          </a:p>
        </p:txBody>
      </p:sp>
      <p:sp>
        <p:nvSpPr>
          <p:cNvPr id="6" name="内容占位符 5"/>
          <p:cNvSpPr>
            <a:spLocks noGrp="1"/>
          </p:cNvSpPr>
          <p:nvPr>
            <p:ph sz="half" idx="2"/>
          </p:nvPr>
        </p:nvSpPr>
        <p:spPr/>
        <p:txBody>
          <a:bodyPr/>
          <a:lstStyle/>
          <a:p>
            <a:r>
              <a:rPr lang="zh-CN" altLang="en-US"/>
              <a:t>包图展现了模型要素的基本组织单元，以及这些组织单元之间的依赖关系，包括引用关系和扩展关系。</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u=1376025934,1168559317&amp;fm=26&amp;gp=0"/>
          <p:cNvPicPr>
            <a:picLocks noChangeAspect="1"/>
          </p:cNvPicPr>
          <p:nvPr/>
        </p:nvPicPr>
        <p:blipFill>
          <a:blip r:embed="rId2"/>
          <a:stretch>
            <a:fillRect/>
          </a:stretch>
        </p:blipFill>
        <p:spPr>
          <a:xfrm>
            <a:off x="6174740" y="1782445"/>
            <a:ext cx="5664835" cy="32931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组合结构图</a:t>
            </a:r>
          </a:p>
        </p:txBody>
      </p:sp>
      <p:sp>
        <p:nvSpPr>
          <p:cNvPr id="3" name="内容占位符 2"/>
          <p:cNvSpPr>
            <a:spLocks noGrp="1"/>
          </p:cNvSpPr>
          <p:nvPr>
            <p:ph idx="1"/>
          </p:nvPr>
        </p:nvSpPr>
        <p:spPr/>
        <p:txBody>
          <a:bodyPr/>
          <a:lstStyle/>
          <a:p>
            <a:r>
              <a:rPr lang="zh-CN" altLang="en-US"/>
              <a:t>组合结构图描述了系统中的某一部分的内部内容，包括该部分与系统其他部分的交互点，这种图能够展示该部分内容</a:t>
            </a:r>
            <a:r>
              <a:rPr lang="en-US" altLang="zh-CN"/>
              <a:t>“</a:t>
            </a:r>
            <a:r>
              <a:rPr lang="zh-CN" altLang="en-US"/>
              <a:t>内部</a:t>
            </a:r>
            <a:r>
              <a:rPr lang="en-US" altLang="zh-CN"/>
              <a:t>”</a:t>
            </a:r>
            <a:r>
              <a:rPr lang="zh-CN" altLang="en-US"/>
              <a:t>参与者的配置情况。</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011224300"/>
          <p:cNvPicPr>
            <a:picLocks noChangeAspect="1"/>
          </p:cNvPicPr>
          <p:nvPr/>
        </p:nvPicPr>
        <p:blipFill>
          <a:blip r:embed="rId2"/>
          <a:stretch>
            <a:fillRect/>
          </a:stretch>
        </p:blipFill>
        <p:spPr>
          <a:xfrm>
            <a:off x="2458720" y="3140075"/>
            <a:ext cx="7333615" cy="30372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en-US" altLang="zh-CN"/>
              <a:t>UML</a:t>
            </a:r>
            <a:r>
              <a:rPr lang="zh-CN" altLang="en-US"/>
              <a:t>是一种可用于详细描述的语言</a:t>
            </a:r>
          </a:p>
        </p:txBody>
      </p:sp>
      <p:sp>
        <p:nvSpPr>
          <p:cNvPr id="15" name="文本占位符 14"/>
          <p:cNvSpPr>
            <a:spLocks noGrp="1"/>
          </p:cNvSpPr>
          <p:nvPr>
            <p:ph type="body" orient="vert" idx="1"/>
          </p:nvPr>
        </p:nvSpPr>
        <p:spPr/>
        <p:txBody>
          <a:bodyPr vert="horz"/>
          <a:lstStyle/>
          <a:p>
            <a:pPr lvl="1" algn="l"/>
            <a:r>
              <a:rPr lang="en-US" altLang="zh-CN"/>
              <a:t>UML</a:t>
            </a:r>
            <a:r>
              <a:rPr lang="zh-CN" altLang="en-US"/>
              <a:t>适用于对所有重要的分析、设计和实现决策进行详细描述，使得所建的模型精确、无歧义和完整。</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时间图</a:t>
            </a:r>
          </a:p>
        </p:txBody>
      </p:sp>
      <p:sp>
        <p:nvSpPr>
          <p:cNvPr id="3" name="内容占位符 2"/>
          <p:cNvSpPr>
            <a:spLocks noGrp="1"/>
          </p:cNvSpPr>
          <p:nvPr>
            <p:ph idx="1"/>
          </p:nvPr>
        </p:nvSpPr>
        <p:spPr/>
        <p:txBody>
          <a:bodyPr/>
          <a:lstStyle/>
          <a:p>
            <a:r>
              <a:rPr lang="zh-CN" altLang="en-US"/>
              <a:t>时间图展示了交互过程中的真实时间信息，具体描述了对象状态变化的时间点以及维持特定状态的时间段。</a:t>
            </a:r>
            <a:endParaRPr lang="en-US" altLang="zh-CN"/>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011224636"/>
          <p:cNvPicPr>
            <a:picLocks noChangeAspect="1"/>
          </p:cNvPicPr>
          <p:nvPr/>
        </p:nvPicPr>
        <p:blipFill>
          <a:blip r:embed="rId2"/>
          <a:stretch>
            <a:fillRect/>
          </a:stretch>
        </p:blipFill>
        <p:spPr>
          <a:xfrm>
            <a:off x="3449320" y="2858770"/>
            <a:ext cx="6051550" cy="36677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第九部分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prstClr val="white">
                    <a:lumMod val="95000"/>
                  </a:prstClr>
                </a:solidFill>
                <a:latin typeface="微软雅黑" panose="020B0503020204020204" pitchFamily="34" charset="-122"/>
                <a:ea typeface="微软雅黑" panose="020B0503020204020204" pitchFamily="34" charset="-122"/>
              </a:rPr>
              <a:t>系统开发阶段</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标题 4"/>
          <p:cNvSpPr>
            <a:spLocks noGrp="1"/>
          </p:cNvSpPr>
          <p:nvPr>
            <p:ph type="title"/>
          </p:nvPr>
        </p:nvSpPr>
        <p:spPr>
          <a:xfrm>
            <a:off x="837883" y="818515"/>
            <a:ext cx="10515600" cy="1325563"/>
          </a:xfrm>
        </p:spPr>
        <p:txBody>
          <a:bodyPr>
            <a:normAutofit fontScale="90000"/>
          </a:bodyPr>
          <a:lstStyle/>
          <a:p>
            <a:r>
              <a:rPr lang="zh-CN" altLang="en-US" sz="2800"/>
              <a:t>系统开发共有</a:t>
            </a:r>
            <a:r>
              <a:rPr lang="en-US" altLang="zh-CN" sz="2800"/>
              <a:t>5</a:t>
            </a:r>
            <a:r>
              <a:rPr lang="zh-CN" altLang="en-US" sz="2800"/>
              <a:t>个阶段：需求分析、系统分析、系统设计、程序实现和测试阶段。软件开发过程主要是描述开发软件系统所牵涉的相关活动，以及如何循序渐进地执行这些活动。不同的系统、组织及开发，其管理工具所采用的流程都有可能不同。</a:t>
            </a:r>
          </a:p>
        </p:txBody>
      </p:sp>
      <p:sp>
        <p:nvSpPr>
          <p:cNvPr id="6" name="文本占位符 5"/>
          <p:cNvSpPr>
            <a:spLocks noGrp="1"/>
          </p:cNvSpPr>
          <p:nvPr>
            <p:ph type="body" idx="1"/>
          </p:nvPr>
        </p:nvSpPr>
        <p:spPr>
          <a:xfrm>
            <a:off x="821373" y="2612708"/>
            <a:ext cx="5157787" cy="823912"/>
          </a:xfrm>
        </p:spPr>
        <p:txBody>
          <a:bodyPr/>
          <a:lstStyle/>
          <a:p>
            <a:r>
              <a:rPr lang="zh-CN" altLang="en-US" sz="2800"/>
              <a:t>需求分析</a:t>
            </a:r>
          </a:p>
        </p:txBody>
      </p:sp>
      <p:sp>
        <p:nvSpPr>
          <p:cNvPr id="7" name="内容占位符 6"/>
          <p:cNvSpPr>
            <a:spLocks noGrp="1"/>
          </p:cNvSpPr>
          <p:nvPr>
            <p:ph sz="half" idx="2"/>
          </p:nvPr>
        </p:nvSpPr>
        <p:spPr>
          <a:xfrm>
            <a:off x="821373" y="3436620"/>
            <a:ext cx="5157787" cy="3684588"/>
          </a:xfrm>
        </p:spPr>
        <p:txBody>
          <a:bodyPr/>
          <a:lstStyle/>
          <a:p>
            <a:r>
              <a:rPr lang="zh-CN" altLang="en-US" sz="2400"/>
              <a:t>需求分析的主要内容是了解客户的需求、分析系统的可行性、分析需求的一致性及正确性等。</a:t>
            </a:r>
          </a:p>
        </p:txBody>
      </p:sp>
      <p:sp>
        <p:nvSpPr>
          <p:cNvPr id="8" name="文本占位符 7"/>
          <p:cNvSpPr>
            <a:spLocks noGrp="1"/>
          </p:cNvSpPr>
          <p:nvPr>
            <p:ph type="body" sz="quarter" idx="3"/>
          </p:nvPr>
        </p:nvSpPr>
        <p:spPr>
          <a:xfrm>
            <a:off x="6153785" y="2612708"/>
            <a:ext cx="5183188" cy="823912"/>
          </a:xfrm>
        </p:spPr>
        <p:txBody>
          <a:bodyPr/>
          <a:lstStyle/>
          <a:p>
            <a:r>
              <a:rPr lang="zh-CN" altLang="en-US" sz="2800"/>
              <a:t>设计</a:t>
            </a:r>
          </a:p>
        </p:txBody>
      </p:sp>
      <p:sp>
        <p:nvSpPr>
          <p:cNvPr id="9" name="内容占位符 8"/>
          <p:cNvSpPr>
            <a:spLocks noGrp="1"/>
          </p:cNvSpPr>
          <p:nvPr>
            <p:ph sz="quarter" idx="4"/>
          </p:nvPr>
        </p:nvSpPr>
        <p:spPr>
          <a:xfrm>
            <a:off x="6153785" y="3436620"/>
            <a:ext cx="5183188" cy="3684588"/>
          </a:xfrm>
        </p:spPr>
        <p:txBody>
          <a:bodyPr/>
          <a:lstStyle/>
          <a:p>
            <a:pPr marL="0" indent="0">
              <a:buNone/>
            </a:pPr>
            <a:r>
              <a:rPr lang="zh-CN" altLang="en-US" sz="2400"/>
              <a:t>设计是将需求转换为系统的重要过程。它包括架构设计、模块间的接口设计、数据库设计、算法设计与数据结构设计等。</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8" grpId="0" build="p"/>
      <p:bldP spid="9"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文本占位符 5"/>
          <p:cNvSpPr>
            <a:spLocks noGrp="1"/>
          </p:cNvSpPr>
          <p:nvPr>
            <p:ph type="body" idx="1"/>
          </p:nvPr>
        </p:nvSpPr>
        <p:spPr>
          <a:xfrm>
            <a:off x="822008" y="813118"/>
            <a:ext cx="5157787" cy="823912"/>
          </a:xfrm>
        </p:spPr>
        <p:txBody>
          <a:bodyPr/>
          <a:lstStyle/>
          <a:p>
            <a:r>
              <a:rPr lang="zh-CN" altLang="en-US" sz="4400" b="0"/>
              <a:t>实现</a:t>
            </a:r>
          </a:p>
        </p:txBody>
      </p:sp>
      <p:sp>
        <p:nvSpPr>
          <p:cNvPr id="7" name="内容占位符 6"/>
          <p:cNvSpPr>
            <a:spLocks noGrp="1"/>
          </p:cNvSpPr>
          <p:nvPr>
            <p:ph sz="half" idx="2"/>
          </p:nvPr>
        </p:nvSpPr>
        <p:spPr>
          <a:xfrm>
            <a:off x="822008" y="1637030"/>
            <a:ext cx="5157787" cy="3684588"/>
          </a:xfrm>
        </p:spPr>
        <p:txBody>
          <a:bodyPr/>
          <a:lstStyle/>
          <a:p>
            <a:r>
              <a:rPr lang="zh-CN" altLang="en-US"/>
              <a:t>实现指的是通过程序语言，将所设计的内容转化为可以执行的软件系统。除错是实现活动中不可避免的工作，主要是修改程序编写过程中产生的错误。除此之外，单元测试通常也会在实现阶段进行，目的是确认单元程序代码的正确性。当程序有错时，需要进行除错。</a:t>
            </a:r>
          </a:p>
        </p:txBody>
      </p:sp>
      <p:sp>
        <p:nvSpPr>
          <p:cNvPr id="8" name="文本占位符 7"/>
          <p:cNvSpPr>
            <a:spLocks noGrp="1"/>
          </p:cNvSpPr>
          <p:nvPr>
            <p:ph type="body" sz="quarter" idx="3"/>
          </p:nvPr>
        </p:nvSpPr>
        <p:spPr>
          <a:xfrm>
            <a:off x="6154420" y="813118"/>
            <a:ext cx="5183188" cy="823912"/>
          </a:xfrm>
        </p:spPr>
        <p:txBody>
          <a:bodyPr/>
          <a:lstStyle/>
          <a:p>
            <a:r>
              <a:rPr lang="zh-CN" altLang="en-US" sz="4400" b="0"/>
              <a:t>测试</a:t>
            </a:r>
          </a:p>
        </p:txBody>
      </p:sp>
      <p:sp>
        <p:nvSpPr>
          <p:cNvPr id="9" name="内容占位符 8"/>
          <p:cNvSpPr>
            <a:spLocks noGrp="1"/>
          </p:cNvSpPr>
          <p:nvPr>
            <p:ph sz="quarter" idx="4"/>
          </p:nvPr>
        </p:nvSpPr>
        <p:spPr>
          <a:xfrm>
            <a:off x="6154420" y="1637030"/>
            <a:ext cx="5183188" cy="3684588"/>
          </a:xfrm>
        </p:spPr>
        <p:txBody>
          <a:bodyPr/>
          <a:lstStyle/>
          <a:p>
            <a:r>
              <a:rPr lang="zh-CN" altLang="en-US"/>
              <a:t>测试是对实现的程序代码模块进行检测，检验其功能是否正确、性能是否符合要求。测试分为单元测试、集成测试、系统测试、验收测试。</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9"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a:xfrm>
            <a:off x="812483" y="1097280"/>
            <a:ext cx="10515600" cy="1325563"/>
          </a:xfrm>
        </p:spPr>
        <p:txBody>
          <a:bodyPr>
            <a:normAutofit fontScale="90000"/>
          </a:bodyPr>
          <a:lstStyle/>
          <a:p>
            <a:r>
              <a:rPr lang="zh-CN" altLang="en-US" sz="2800">
                <a:sym typeface="+mn-ea"/>
              </a:rPr>
              <a:t>单元测试：测试单元模块功能是否能正常运行。</a:t>
            </a:r>
            <a:br>
              <a:rPr lang="zh-CN" altLang="en-US" sz="2800">
                <a:sym typeface="+mn-ea"/>
              </a:rPr>
            </a:br>
            <a:r>
              <a:rPr lang="zh-CN" altLang="en-US" sz="2800">
                <a:sym typeface="+mn-ea"/>
              </a:rPr>
              <a:t>集成测试：测试模块或子系统的接口集成是否能正常运行。</a:t>
            </a:r>
            <a:br>
              <a:rPr lang="zh-CN" altLang="en-US" sz="2800"/>
            </a:br>
            <a:r>
              <a:rPr lang="zh-CN" altLang="en-US" sz="2800">
                <a:sym typeface="+mn-ea"/>
              </a:rPr>
              <a:t>系统测试：测试系统的整体性能、安全性、稳定度等非功能性需求是否符合预期目标。</a:t>
            </a:r>
            <a:br>
              <a:rPr lang="zh-CN" altLang="en-US" sz="2800"/>
            </a:br>
            <a:r>
              <a:rPr lang="zh-CN" altLang="en-US" sz="2800">
                <a:sym typeface="+mn-ea"/>
              </a:rPr>
              <a:t>验收测试：测试系统的整体性能是否符合使用者的要求。</a:t>
            </a:r>
            <a:br>
              <a:rPr lang="zh-CN" altLang="en-US" sz="2800"/>
            </a:br>
            <a:endParaRPr lang="zh-CN" altLang="en-US" sz="2800"/>
          </a:p>
        </p:txBody>
      </p:sp>
      <p:sp>
        <p:nvSpPr>
          <p:cNvPr id="12" name="文本占位符 11"/>
          <p:cNvSpPr>
            <a:spLocks noGrp="1"/>
          </p:cNvSpPr>
          <p:nvPr>
            <p:ph type="body" idx="1"/>
          </p:nvPr>
        </p:nvSpPr>
        <p:spPr>
          <a:xfrm>
            <a:off x="812483" y="2422843"/>
            <a:ext cx="5157787" cy="823912"/>
          </a:xfrm>
        </p:spPr>
        <p:txBody>
          <a:bodyPr/>
          <a:lstStyle/>
          <a:p>
            <a:r>
              <a:rPr lang="zh-CN" altLang="en-US" sz="2800"/>
              <a:t>维护</a:t>
            </a:r>
          </a:p>
        </p:txBody>
      </p:sp>
      <p:sp>
        <p:nvSpPr>
          <p:cNvPr id="13" name="内容占位符 12"/>
          <p:cNvSpPr>
            <a:spLocks noGrp="1"/>
          </p:cNvSpPr>
          <p:nvPr>
            <p:ph sz="half" idx="2"/>
          </p:nvPr>
        </p:nvSpPr>
        <p:spPr>
          <a:xfrm>
            <a:off x="812483" y="3246755"/>
            <a:ext cx="5157787" cy="3684588"/>
          </a:xfrm>
        </p:spPr>
        <p:txBody>
          <a:bodyPr/>
          <a:lstStyle/>
          <a:p>
            <a:r>
              <a:rPr lang="zh-CN" altLang="en-US" sz="2400"/>
              <a:t>维护的目的是确保已经发行的软件系统可以持续满足客户的需求。维护可以有以下几种情况：修复错误、增加或变更功能，以及因为平台改变所做的调整。</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第十部分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sz="3200" dirty="0">
                <a:solidFill>
                  <a:prstClr val="white">
                    <a:lumMod val="95000"/>
                  </a:prstClr>
                </a:solidFill>
                <a:latin typeface="微软雅黑" panose="020B0503020204020204" pitchFamily="34" charset="-122"/>
                <a:ea typeface="微软雅黑" panose="020B0503020204020204" pitchFamily="34" charset="-122"/>
              </a:rPr>
              <a:t>为什么要建模</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建模的重要性</a:t>
            </a:r>
          </a:p>
        </p:txBody>
      </p:sp>
      <p:sp>
        <p:nvSpPr>
          <p:cNvPr id="3" name="内容占位符 2"/>
          <p:cNvSpPr>
            <a:spLocks noGrp="1"/>
          </p:cNvSpPr>
          <p:nvPr>
            <p:ph idx="1"/>
          </p:nvPr>
        </p:nvSpPr>
        <p:spPr/>
        <p:txBody>
          <a:bodyPr/>
          <a:lstStyle/>
          <a:p>
            <a:r>
              <a:rPr lang="zh-CN">
                <a:sym typeface="+mn-ea"/>
              </a:rPr>
              <a:t>第一：模型是什么？</a:t>
            </a:r>
            <a:endParaRPr lang="zh-CN" altLang="en-US"/>
          </a:p>
          <a:p>
            <a:pPr marL="0" indent="0">
              <a:buNone/>
            </a:pPr>
            <a:r>
              <a:rPr lang="zh-CN">
                <a:sym typeface="+mn-ea"/>
              </a:rPr>
              <a:t>                模型是对现实的简化。</a:t>
            </a:r>
          </a:p>
          <a:p>
            <a:pPr marL="0" indent="0">
              <a:buNone/>
            </a:pPr>
            <a:r>
              <a:rPr lang="zh-CN">
                <a:sym typeface="+mn-ea"/>
              </a:rPr>
              <a:t>   第二：为什么要建模？（重要性）</a:t>
            </a:r>
          </a:p>
          <a:p>
            <a:pPr marL="0" indent="0">
              <a:buNone/>
            </a:pPr>
            <a:r>
              <a:rPr lang="zh-CN">
                <a:sym typeface="+mn-ea"/>
              </a:rPr>
              <a:t>                建模是为了能够更好地理解正开发的系统。</a:t>
            </a:r>
          </a:p>
          <a:p>
            <a:pPr marL="0" indent="0">
              <a:buNone/>
            </a:pPr>
            <a:r>
              <a:rPr lang="zh-CN">
                <a:sym typeface="+mn-ea"/>
              </a:rPr>
              <a:t>                因为不能完整地理解一个复杂的系统，所以要对它建模。</a:t>
            </a:r>
          </a:p>
          <a:p>
            <a:pPr marL="0" indent="0">
              <a:buNone/>
            </a:pPr>
            <a:endParaRPr lang="zh-CN"/>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椭圆 4"/>
          <p:cNvSpPr/>
          <p:nvPr/>
        </p:nvSpPr>
        <p:spPr>
          <a:xfrm>
            <a:off x="953770" y="3044190"/>
            <a:ext cx="75565" cy="787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建模原理</a:t>
            </a:r>
          </a:p>
        </p:txBody>
      </p:sp>
      <p:sp>
        <p:nvSpPr>
          <p:cNvPr id="3" name="内容占位符 2"/>
          <p:cNvSpPr>
            <a:spLocks noGrp="1"/>
          </p:cNvSpPr>
          <p:nvPr>
            <p:ph idx="1"/>
          </p:nvPr>
        </p:nvSpPr>
        <p:spPr>
          <a:xfrm>
            <a:off x="838200" y="1810385"/>
            <a:ext cx="10515600" cy="4351338"/>
          </a:xfrm>
        </p:spPr>
        <p:txBody>
          <a:bodyPr/>
          <a:lstStyle/>
          <a:p>
            <a:pPr marL="0" indent="0">
              <a:buNone/>
            </a:pPr>
            <a:endParaRPr lang="zh-CN">
              <a:sym typeface="+mn-ea"/>
            </a:endParaRPr>
          </a:p>
          <a:p>
            <a:pPr marL="0" indent="0">
              <a:buNone/>
            </a:pPr>
            <a:r>
              <a:rPr lang="zh-CN" altLang="en-US"/>
              <a:t>第一：选择要创建什么模型，对如何动手解决和如何形成解决方案有着意义深远的影响。</a:t>
            </a:r>
          </a:p>
          <a:p>
            <a:pPr marL="0" indent="0">
              <a:buNone/>
            </a:pPr>
            <a:r>
              <a:rPr lang="zh-CN" altLang="en-US"/>
              <a:t>第二：可以在不同的精度级别上表示每一种模型。</a:t>
            </a:r>
          </a:p>
          <a:p>
            <a:pPr marL="0" indent="0">
              <a:buNone/>
            </a:pPr>
            <a:r>
              <a:rPr lang="zh-CN" altLang="en-US"/>
              <a:t>第三：最好的模型是与现实相联系的。</a:t>
            </a:r>
          </a:p>
          <a:p>
            <a:pPr marL="0" indent="0">
              <a:buNone/>
            </a:pPr>
            <a:r>
              <a:rPr lang="zh-CN" altLang="en-US"/>
              <a:t>第四：单个模型或视图是不充分的。对每个重要的系统最好用一小组几乎独立的模型从多个视角去逼近。</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8" name="爆炸形 1 7"/>
          <p:cNvSpPr/>
          <p:nvPr/>
        </p:nvSpPr>
        <p:spPr>
          <a:xfrm rot="21240000">
            <a:off x="7703185" y="586740"/>
            <a:ext cx="4058920" cy="141922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建模的四项基本原理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099560" y="1992830"/>
            <a:ext cx="3992880" cy="1014730"/>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第十一部分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sz="3200" dirty="0">
                <a:solidFill>
                  <a:prstClr val="white">
                    <a:lumMod val="95000"/>
                  </a:prstClr>
                </a:solidFill>
                <a:latin typeface="微软雅黑" panose="020B0503020204020204" pitchFamily="34" charset="-122"/>
                <a:ea typeface="微软雅黑" panose="020B0503020204020204" pitchFamily="34" charset="-122"/>
              </a:rPr>
              <a:t>建模工具</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面向对象的软件建模工具应该具有以下功能 </a:t>
            </a:r>
          </a:p>
        </p:txBody>
      </p:sp>
      <p:sp>
        <p:nvSpPr>
          <p:cNvPr id="3" name="内容占位符 2"/>
          <p:cNvSpPr>
            <a:spLocks noGrp="1"/>
          </p:cNvSpPr>
          <p:nvPr>
            <p:ph idx="1"/>
          </p:nvPr>
        </p:nvSpPr>
        <p:spPr>
          <a:xfrm>
            <a:off x="838200" y="1810385"/>
            <a:ext cx="10515600" cy="4351338"/>
          </a:xfrm>
        </p:spPr>
        <p:txBody>
          <a:bodyPr/>
          <a:lstStyle/>
          <a:p>
            <a:pPr marL="0" indent="0">
              <a:buNone/>
            </a:pPr>
            <a:endParaRPr lang="zh-CN">
              <a:sym typeface="+mn-ea"/>
            </a:endParaRPr>
          </a:p>
          <a:p>
            <a:pPr marL="0" indent="0">
              <a:buNone/>
            </a:pPr>
            <a:r>
              <a:rPr lang="en-US" altLang="zh-CN"/>
              <a:t>1</a:t>
            </a:r>
            <a:r>
              <a:rPr lang="zh-CN" altLang="en-US"/>
              <a:t>、绘图；                                         </a:t>
            </a:r>
            <a:r>
              <a:rPr lang="en-US" altLang="zh-CN"/>
              <a:t>7</a:t>
            </a:r>
            <a:r>
              <a:rPr lang="zh-CN" altLang="en-US"/>
              <a:t>、代码生成；</a:t>
            </a:r>
          </a:p>
          <a:p>
            <a:pPr marL="0" indent="0">
              <a:buNone/>
            </a:pPr>
            <a:r>
              <a:rPr lang="en-US" altLang="zh-CN"/>
              <a:t>2</a:t>
            </a:r>
            <a:r>
              <a:rPr lang="zh-CN" altLang="en-US"/>
              <a:t>、存储；                                         </a:t>
            </a:r>
            <a:r>
              <a:rPr lang="en-US" altLang="zh-CN"/>
              <a:t>8</a:t>
            </a:r>
            <a:r>
              <a:rPr lang="zh-CN" altLang="en-US"/>
              <a:t>、逆向项目；</a:t>
            </a:r>
          </a:p>
          <a:p>
            <a:pPr marL="0" indent="0">
              <a:buNone/>
            </a:pPr>
            <a:r>
              <a:rPr lang="en-US" altLang="zh-CN"/>
              <a:t>3</a:t>
            </a:r>
            <a:r>
              <a:rPr lang="zh-CN" altLang="en-US"/>
              <a:t>、一致性；                                     </a:t>
            </a:r>
            <a:r>
              <a:rPr lang="en-US" altLang="zh-CN"/>
              <a:t>9</a:t>
            </a:r>
            <a:r>
              <a:rPr lang="zh-CN" altLang="en-US"/>
              <a:t>、集成；</a:t>
            </a:r>
          </a:p>
          <a:p>
            <a:pPr marL="0" indent="0">
              <a:buNone/>
            </a:pPr>
            <a:r>
              <a:rPr lang="en-US" altLang="zh-CN"/>
              <a:t>4</a:t>
            </a:r>
            <a:r>
              <a:rPr lang="zh-CN" altLang="en-US"/>
              <a:t>、对模型进行组织；                   </a:t>
            </a:r>
            <a:r>
              <a:rPr lang="en-US" altLang="zh-CN"/>
              <a:t>10</a:t>
            </a:r>
            <a:r>
              <a:rPr lang="zh-CN" altLang="en-US"/>
              <a:t>、支持多种抽象层和开发过程</a:t>
            </a:r>
          </a:p>
          <a:p>
            <a:pPr marL="0" indent="0">
              <a:buNone/>
            </a:pPr>
            <a:r>
              <a:rPr lang="en-US" altLang="zh-CN"/>
              <a:t>5</a:t>
            </a:r>
            <a:r>
              <a:rPr lang="zh-CN" altLang="en-US"/>
              <a:t>、导航；                                         </a:t>
            </a:r>
            <a:r>
              <a:rPr lang="en-US" altLang="zh-CN"/>
              <a:t>11</a:t>
            </a:r>
            <a:r>
              <a:rPr lang="zh-CN" altLang="en-US"/>
              <a:t>、文档生成</a:t>
            </a:r>
          </a:p>
          <a:p>
            <a:pPr marL="0" indent="0">
              <a:buNone/>
            </a:pPr>
            <a:r>
              <a:rPr lang="en-US" altLang="zh-CN"/>
              <a:t>6</a:t>
            </a:r>
            <a:r>
              <a:rPr lang="zh-CN" altLang="en-US"/>
              <a:t>、写作生成；                                </a:t>
            </a:r>
            <a:r>
              <a:rPr lang="en-US" altLang="zh-CN"/>
              <a:t>12</a:t>
            </a:r>
            <a:r>
              <a:rPr lang="zh-CN" altLang="en-US"/>
              <a:t>、脚本编程；</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4" name="标题 13"/>
          <p:cNvSpPr>
            <a:spLocks noGrp="1"/>
          </p:cNvSpPr>
          <p:nvPr>
            <p:ph type="title"/>
          </p:nvPr>
        </p:nvSpPr>
        <p:spPr>
          <a:xfrm>
            <a:off x="840105" y="588010"/>
            <a:ext cx="9006840" cy="835660"/>
          </a:xfrm>
        </p:spPr>
        <p:txBody>
          <a:bodyPr>
            <a:normAutofit/>
          </a:bodyPr>
          <a:lstStyle/>
          <a:p>
            <a:r>
              <a:rPr lang="en-US" sz="4400"/>
              <a:t>UML</a:t>
            </a:r>
            <a:r>
              <a:rPr lang="zh-CN" altLang="en-US" sz="4400"/>
              <a:t>是一种用于构造的语言</a:t>
            </a:r>
          </a:p>
        </p:txBody>
      </p:sp>
      <p:sp>
        <p:nvSpPr>
          <p:cNvPr id="2" name="内容占位符 1"/>
          <p:cNvSpPr>
            <a:spLocks noGrp="1"/>
          </p:cNvSpPr>
          <p:nvPr>
            <p:ph idx="1"/>
          </p:nvPr>
        </p:nvSpPr>
        <p:spPr>
          <a:xfrm>
            <a:off x="5237163" y="991870"/>
            <a:ext cx="6172200" cy="4873625"/>
          </a:xfrm>
        </p:spPr>
        <p:txBody>
          <a:bodyPr/>
          <a:lstStyle/>
          <a:p>
            <a:pPr marL="0" indent="0">
              <a:buNone/>
            </a:pPr>
            <a:endParaRPr lang="zh-CN" altLang="en-US">
              <a:solidFill>
                <a:schemeClr val="accent1"/>
              </a:solidFill>
              <a:effectLst>
                <a:outerShdw blurRad="38100" dist="25400" dir="5400000" algn="ctr" rotWithShape="0">
                  <a:srgbClr val="6E747A">
                    <a:alpha val="43000"/>
                  </a:srgbClr>
                </a:outerShdw>
              </a:effectLst>
            </a:endParaRPr>
          </a:p>
          <a:p>
            <a:pPr marL="0" indent="0">
              <a:buNone/>
            </a:pPr>
            <a:r>
              <a:rPr lang="en-US" altLang="zh-CN"/>
              <a:t>                          </a:t>
            </a:r>
          </a:p>
        </p:txBody>
      </p:sp>
      <p:sp>
        <p:nvSpPr>
          <p:cNvPr id="9" name="文本占位符 8"/>
          <p:cNvSpPr>
            <a:spLocks noGrp="1"/>
          </p:cNvSpPr>
          <p:nvPr>
            <p:ph type="body" sz="half" idx="2"/>
          </p:nvPr>
        </p:nvSpPr>
        <p:spPr/>
        <p:txBody>
          <a:bodyPr/>
          <a:lstStyle/>
          <a:p>
            <a:r>
              <a:rPr lang="zh-CN" altLang="en-US" sz="2400" dirty="0">
                <a:sym typeface="+mn-ea"/>
              </a:rPr>
              <a:t>用</a:t>
            </a:r>
            <a:r>
              <a:rPr lang="en-US" altLang="zh-CN" sz="2400" dirty="0">
                <a:sym typeface="+mn-ea"/>
              </a:rPr>
              <a:t>UML</a:t>
            </a:r>
            <a:r>
              <a:rPr lang="zh-CN" altLang="en-US" sz="2400" dirty="0">
                <a:sym typeface="+mn-ea"/>
              </a:rPr>
              <a:t>描述的模型可与各种编程语言直接相关联。对一个事物，如果表示为图形方式最为恰当，则用</a:t>
            </a:r>
            <a:r>
              <a:rPr lang="en-US" altLang="zh-CN" sz="2400" dirty="0">
                <a:sym typeface="+mn-ea"/>
              </a:rPr>
              <a:t>UML</a:t>
            </a:r>
            <a:r>
              <a:rPr lang="zh-CN" altLang="en-US" sz="2400" dirty="0">
                <a:sym typeface="+mn-ea"/>
              </a:rPr>
              <a:t>。而如果表示为文字方式最为恰当，则用编程语言。</a:t>
            </a:r>
            <a:endParaRPr lang="zh-CN" altLang="en-US" sz="2400"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3" name="圆角矩形 2"/>
          <p:cNvSpPr/>
          <p:nvPr/>
        </p:nvSpPr>
        <p:spPr>
          <a:xfrm>
            <a:off x="8322310" y="3204210"/>
            <a:ext cx="239839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构造</a:t>
            </a:r>
            <a:r>
              <a:rPr lang="en-US" altLang="zh-CN"/>
              <a:t>UML</a:t>
            </a:r>
            <a:r>
              <a:rPr lang="zh-CN" altLang="en-US"/>
              <a:t>模型</a:t>
            </a:r>
          </a:p>
        </p:txBody>
      </p:sp>
      <p:sp>
        <p:nvSpPr>
          <p:cNvPr id="5" name="圆角矩形 4"/>
          <p:cNvSpPr/>
          <p:nvPr/>
        </p:nvSpPr>
        <p:spPr>
          <a:xfrm>
            <a:off x="8322310" y="5113655"/>
            <a:ext cx="239839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生成编程语言代码</a:t>
            </a:r>
          </a:p>
        </p:txBody>
      </p:sp>
      <p:cxnSp>
        <p:nvCxnSpPr>
          <p:cNvPr id="6" name="曲线连接符 5"/>
          <p:cNvCxnSpPr>
            <a:stCxn id="3" idx="1"/>
            <a:endCxn id="5" idx="1"/>
          </p:cNvCxnSpPr>
          <p:nvPr/>
        </p:nvCxnSpPr>
        <p:spPr>
          <a:xfrm rot="10800000" flipV="1">
            <a:off x="8322310" y="3660775"/>
            <a:ext cx="3175" cy="1909445"/>
          </a:xfrm>
          <a:prstGeom prst="curvedConnector3">
            <a:avLst>
              <a:gd name="adj1" fmla="val 1982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曲线连接符 7"/>
          <p:cNvCxnSpPr>
            <a:stCxn id="5" idx="3"/>
            <a:endCxn id="3" idx="3"/>
          </p:cNvCxnSpPr>
          <p:nvPr/>
        </p:nvCxnSpPr>
        <p:spPr>
          <a:xfrm flipV="1">
            <a:off x="10720705" y="3661410"/>
            <a:ext cx="3175" cy="1909445"/>
          </a:xfrm>
          <a:prstGeom prst="curvedConnector3">
            <a:avLst>
              <a:gd name="adj1" fmla="val 2036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3" grpId="0" animBg="1"/>
      <p:bldP spid="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13335"/>
            <a:ext cx="10515600" cy="1325563"/>
          </a:xfrm>
        </p:spPr>
        <p:txBody>
          <a:bodyPr/>
          <a:lstStyle/>
          <a:p>
            <a:pPr algn="ctr"/>
            <a:r>
              <a:rPr lang="zh-CN"/>
              <a:t>常用的建模技术</a:t>
            </a:r>
          </a:p>
        </p:txBody>
      </p:sp>
      <p:sp>
        <p:nvSpPr>
          <p:cNvPr id="3" name="内容占位符 2"/>
          <p:cNvSpPr>
            <a:spLocks noGrp="1"/>
          </p:cNvSpPr>
          <p:nvPr>
            <p:ph idx="1"/>
          </p:nvPr>
        </p:nvSpPr>
        <p:spPr>
          <a:xfrm>
            <a:off x="409575" y="1086485"/>
            <a:ext cx="11602085" cy="4902200"/>
          </a:xfrm>
        </p:spPr>
        <p:txBody>
          <a:bodyPr>
            <a:noAutofit/>
          </a:bodyPr>
          <a:lstStyle/>
          <a:p>
            <a:pPr marL="0" indent="0">
              <a:buNone/>
            </a:pPr>
            <a:r>
              <a:rPr lang="zh-CN" altLang="en-US" sz="2000" b="1">
                <a:latin typeface="+mn-ea"/>
                <a:cs typeface="+mn-ea"/>
              </a:rPr>
              <a:t>1 对系统的词汇建模</a:t>
            </a:r>
            <a:endParaRPr lang="zh-CN" altLang="en-US" sz="2000">
              <a:latin typeface="+mn-ea"/>
              <a:cs typeface="+mn-ea"/>
            </a:endParaRPr>
          </a:p>
          <a:p>
            <a:pPr marL="0" indent="0">
              <a:buNone/>
            </a:pPr>
            <a:r>
              <a:rPr lang="zh-CN" altLang="en-US" sz="2000">
                <a:latin typeface="+mn-ea"/>
                <a:cs typeface="+mn-ea"/>
              </a:rPr>
              <a:t>A、识别用户或者实现者用于描述问题或者解决方案的哪些事物。用CRC卡和基于用况分析的技术帮助用户发现这些抽象</a:t>
            </a:r>
          </a:p>
          <a:p>
            <a:pPr marL="0" indent="0">
              <a:buNone/>
            </a:pPr>
            <a:r>
              <a:rPr lang="zh-CN" altLang="en-US" sz="2000">
                <a:latin typeface="+mn-ea"/>
                <a:cs typeface="+mn-ea"/>
              </a:rPr>
              <a:t>B、对于每个抽象，识别一个职责集。确保能清楚的定义每个类，而且这些职责能在所有的类之间很好的均衡。</a:t>
            </a:r>
          </a:p>
          <a:p>
            <a:pPr marL="0" indent="0">
              <a:buNone/>
            </a:pPr>
            <a:r>
              <a:rPr lang="zh-CN" altLang="en-US" sz="2000">
                <a:latin typeface="+mn-ea"/>
                <a:cs typeface="+mn-ea"/>
              </a:rPr>
              <a:t>C、提供为实现每个类的职责所需的属性和操作。</a:t>
            </a:r>
          </a:p>
          <a:p>
            <a:pPr marL="0" indent="0">
              <a:buNone/>
            </a:pPr>
            <a:r>
              <a:rPr lang="zh-CN" altLang="en-US" sz="2000" b="1">
                <a:latin typeface="+mn-ea"/>
                <a:cs typeface="+mn-ea"/>
              </a:rPr>
              <a:t>2 对系统中的职责分布建模</a:t>
            </a:r>
          </a:p>
          <a:p>
            <a:pPr marL="0" indent="0">
              <a:buNone/>
            </a:pPr>
            <a:r>
              <a:rPr lang="zh-CN" altLang="en-US" sz="2000">
                <a:latin typeface="+mn-ea"/>
                <a:cs typeface="+mn-ea"/>
              </a:rPr>
              <a:t>A、识别一组为了完成某些行为而紧密地协同工作的类</a:t>
            </a:r>
          </a:p>
          <a:p>
            <a:pPr marL="0" indent="0">
              <a:buNone/>
            </a:pPr>
            <a:r>
              <a:rPr lang="zh-CN" altLang="en-US" sz="2000">
                <a:latin typeface="+mn-ea"/>
                <a:cs typeface="+mn-ea"/>
              </a:rPr>
              <a:t>B、对上述的每个类识别出一组职责</a:t>
            </a:r>
          </a:p>
          <a:p>
            <a:pPr marL="0" indent="0">
              <a:buNone/>
            </a:pPr>
            <a:r>
              <a:rPr lang="zh-CN" altLang="en-US" sz="2000">
                <a:latin typeface="+mn-ea"/>
                <a:cs typeface="+mn-ea"/>
              </a:rPr>
              <a:t>C、从整体上观察这组类，把职责过多的类分解成较小的抽象，吧职责过于琐碎的小类合成较大的类，重新分配职责以使每一个抽象合理的存在</a:t>
            </a:r>
          </a:p>
          <a:p>
            <a:pPr marL="0" indent="0">
              <a:buNone/>
            </a:pPr>
            <a:r>
              <a:rPr lang="zh-CN" altLang="en-US" sz="2000">
                <a:latin typeface="+mn-ea"/>
                <a:cs typeface="+mn-ea"/>
              </a:rPr>
              <a:t>D、考虑这些类的相互协作方式，相应的重新分配他们的职责，是协作中没有哪个类的职责过多或过少</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ctr"/>
            <a:r>
              <a:rPr lang="en-US"/>
              <a:t>UML</a:t>
            </a:r>
            <a:r>
              <a:rPr lang="zh-CN" altLang="en-US"/>
              <a:t>建模的技巧和提示</a:t>
            </a:r>
          </a:p>
        </p:txBody>
      </p:sp>
      <p:sp>
        <p:nvSpPr>
          <p:cNvPr id="3" name="内容占位符 2"/>
          <p:cNvSpPr>
            <a:spLocks noGrp="1"/>
          </p:cNvSpPr>
          <p:nvPr>
            <p:ph idx="1"/>
          </p:nvPr>
        </p:nvSpPr>
        <p:spPr>
          <a:xfrm>
            <a:off x="838200" y="1506855"/>
            <a:ext cx="10515600" cy="4655185"/>
          </a:xfrm>
        </p:spPr>
        <p:txBody>
          <a:bodyPr>
            <a:normAutofit fontScale="90000" lnSpcReduction="10000"/>
          </a:bodyPr>
          <a:lstStyle/>
          <a:p>
            <a:pPr marL="0" indent="0">
              <a:buNone/>
            </a:pPr>
            <a:r>
              <a:rPr>
                <a:latin typeface="+mn-ea"/>
                <a:cs typeface="+mn-ea"/>
              </a:rPr>
              <a:t>对最终用户或者实现这来说，各个类都应该映射到某个有幸的或者概念性的抽象。一个结构良好的类，应满足如下条件</a:t>
            </a:r>
          </a:p>
          <a:p>
            <a:pPr marL="0" indent="0">
              <a:buNone/>
            </a:pPr>
            <a:r>
              <a:rPr>
                <a:latin typeface="+mn-ea"/>
                <a:cs typeface="+mn-ea"/>
              </a:rPr>
              <a:t>A、为取自问题域或者解域的词汇中的事物提供明确的抽象</a:t>
            </a:r>
          </a:p>
          <a:p>
            <a:pPr marL="0" indent="0">
              <a:buNone/>
            </a:pPr>
            <a:r>
              <a:rPr>
                <a:latin typeface="+mn-ea"/>
                <a:cs typeface="+mn-ea"/>
              </a:rPr>
              <a:t>B、嵌入一个小的、明确定义的职责集，并且能很好的实现它们</a:t>
            </a:r>
          </a:p>
          <a:p>
            <a:pPr marL="0" indent="0">
              <a:buNone/>
            </a:pPr>
            <a:r>
              <a:rPr>
                <a:latin typeface="+mn-ea"/>
                <a:cs typeface="+mn-ea"/>
              </a:rPr>
              <a:t>C、把抽象的规约和它的实现清楚地分开</a:t>
            </a:r>
          </a:p>
          <a:p>
            <a:pPr marL="0" indent="0">
              <a:buNone/>
            </a:pPr>
            <a:r>
              <a:rPr>
                <a:latin typeface="+mn-ea"/>
                <a:cs typeface="+mn-ea"/>
              </a:rPr>
              <a:t>D、简单而且可理解，并具有可适应性和可扩展性</a:t>
            </a:r>
          </a:p>
          <a:p>
            <a:pPr marL="0" indent="0">
              <a:buNone/>
            </a:pPr>
            <a:endParaRPr>
              <a:latin typeface="+mn-ea"/>
              <a:cs typeface="+mn-ea"/>
            </a:endParaRPr>
          </a:p>
          <a:p>
            <a:pPr marL="0" indent="0">
              <a:buNone/>
            </a:pPr>
            <a:r>
              <a:rPr>
                <a:latin typeface="+mn-ea"/>
                <a:cs typeface="+mn-ea"/>
              </a:rPr>
              <a:t>当用UML绘制一个类时，要遵循如下策略</a:t>
            </a:r>
          </a:p>
          <a:p>
            <a:pPr marL="0" indent="0">
              <a:buNone/>
            </a:pPr>
            <a:r>
              <a:rPr>
                <a:latin typeface="+mn-ea"/>
                <a:cs typeface="+mn-ea"/>
              </a:rPr>
              <a:t>A、仅显示在该类的语境中对于理解抽象较为重要的类的特性</a:t>
            </a:r>
          </a:p>
          <a:p>
            <a:pPr marL="0" indent="0">
              <a:buNone/>
            </a:pPr>
            <a:r>
              <a:rPr>
                <a:latin typeface="+mn-ea"/>
                <a:cs typeface="+mn-ea"/>
              </a:rPr>
              <a:t>B、按属性和操作的种类进行分组，以更好地组织其长列表</a:t>
            </a:r>
          </a:p>
          <a:p>
            <a:pPr marL="0" indent="0">
              <a:buNone/>
            </a:pPr>
            <a:r>
              <a:rPr>
                <a:latin typeface="+mn-ea"/>
                <a:cs typeface="+mn-ea"/>
              </a:rPr>
              <a:t>C、把相关的类显示在同一个类图中</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099560" y="1992830"/>
            <a:ext cx="3992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第十二部分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sz="3200" dirty="0">
                <a:solidFill>
                  <a:schemeClr val="bg1">
                    <a:lumMod val="95000"/>
                  </a:schemeClr>
                </a:solidFill>
                <a:latin typeface="微软雅黑" panose="020B0503020204020204" pitchFamily="34" charset="-122"/>
                <a:ea typeface="微软雅黑" panose="020B0503020204020204" pitchFamily="34" charset="-122"/>
              </a:rPr>
              <a:t>问答</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及小组评价</a:t>
            </a:r>
            <a:endParaRPr 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ctr"/>
            <a:r>
              <a:rPr lang="zh-CN" dirty="0"/>
              <a:t>问题</a:t>
            </a:r>
          </a:p>
        </p:txBody>
      </p:sp>
      <p:sp>
        <p:nvSpPr>
          <p:cNvPr id="3" name="内容占位符 2"/>
          <p:cNvSpPr>
            <a:spLocks noGrp="1"/>
          </p:cNvSpPr>
          <p:nvPr>
            <p:ph idx="1"/>
          </p:nvPr>
        </p:nvSpPr>
        <p:spPr>
          <a:xfrm>
            <a:off x="838200" y="1810385"/>
            <a:ext cx="10515600" cy="4351338"/>
          </a:xfrm>
        </p:spPr>
        <p:txBody>
          <a:bodyPr>
            <a:normAutofit/>
          </a:bodyPr>
          <a:lstStyle/>
          <a:p>
            <a:pPr marL="0" indent="0">
              <a:buNone/>
            </a:pPr>
            <a:r>
              <a:rPr lang="zh-CN" dirty="0">
                <a:latin typeface="+mn-ea"/>
                <a:cs typeface="+mn-ea"/>
              </a:rPr>
              <a:t>问题一：什么是CRC卡？</a:t>
            </a:r>
          </a:p>
          <a:p>
            <a:pPr marL="0" indent="0">
              <a:buNone/>
            </a:pPr>
            <a:r>
              <a:rPr lang="zh-CN" dirty="0">
                <a:latin typeface="+mn-ea"/>
                <a:cs typeface="+mn-ea"/>
              </a:rPr>
              <a:t>问题二：简述面向对象开发的过程。</a:t>
            </a:r>
          </a:p>
          <a:p>
            <a:pPr marL="0" indent="0">
              <a:buNone/>
            </a:pPr>
            <a:endParaRPr lang="zh-CN" dirty="0">
              <a:latin typeface="+mn-ea"/>
              <a:cs typeface="+mn-ea"/>
            </a:endParaRPr>
          </a:p>
          <a:p>
            <a:pPr marL="0" indent="0">
              <a:buNone/>
            </a:pPr>
            <a:r>
              <a:rPr lang="zh-CN" dirty="0">
                <a:latin typeface="+mn-ea"/>
                <a:cs typeface="+mn-ea"/>
              </a:rPr>
              <a:t>开放题：在我们生活中有什么可以利用建模来解决问题，并谈谈你对建模的理解。</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ctr"/>
            <a:r>
              <a:rPr lang="zh-CN"/>
              <a:t>问题的参考答案</a:t>
            </a:r>
          </a:p>
        </p:txBody>
      </p:sp>
      <p:sp>
        <p:nvSpPr>
          <p:cNvPr id="3" name="内容占位符 2"/>
          <p:cNvSpPr>
            <a:spLocks noGrp="1"/>
          </p:cNvSpPr>
          <p:nvPr>
            <p:ph idx="1"/>
          </p:nvPr>
        </p:nvSpPr>
        <p:spPr>
          <a:xfrm>
            <a:off x="838200" y="1810385"/>
            <a:ext cx="10515600" cy="4351338"/>
          </a:xfrm>
        </p:spPr>
        <p:txBody>
          <a:bodyPr>
            <a:normAutofit/>
          </a:bodyPr>
          <a:lstStyle/>
          <a:p>
            <a:pPr marL="0" indent="0">
              <a:buNone/>
            </a:pPr>
            <a:r>
              <a:rPr lang="zh-CN">
                <a:latin typeface="+mn-ea"/>
                <a:cs typeface="+mn-ea"/>
              </a:rPr>
              <a:t>问题一：CRC卡是一个标准索引卡集合，每一张卡片表示一个类。</a:t>
            </a:r>
          </a:p>
          <a:p>
            <a:pPr marL="0" indent="0">
              <a:buNone/>
            </a:pPr>
            <a:r>
              <a:rPr lang="zh-CN">
                <a:latin typeface="+mn-ea"/>
                <a:cs typeface="+mn-ea"/>
              </a:rPr>
              <a:t>        Class-Responsibility-Collaborator</a:t>
            </a:r>
          </a:p>
          <a:p>
            <a:pPr marL="0" indent="0">
              <a:buNone/>
            </a:pPr>
            <a:r>
              <a:rPr lang="zh-CN">
                <a:latin typeface="+mn-ea"/>
                <a:cs typeface="+mn-ea"/>
              </a:rPr>
              <a:t>       类名在最上方，类的职责在左侧，类的协作关系放在右侧。</a:t>
            </a:r>
          </a:p>
          <a:p>
            <a:pPr marL="0" indent="0">
              <a:buNone/>
            </a:pPr>
            <a:r>
              <a:rPr lang="zh-CN">
                <a:latin typeface="+mn-ea"/>
                <a:cs typeface="+mn-ea"/>
              </a:rPr>
              <a:t>问题二：《UML2基础、建模与设计教程》p22</a:t>
            </a:r>
          </a:p>
          <a:p>
            <a:pPr marL="0" indent="0">
              <a:buNone/>
            </a:pPr>
            <a:r>
              <a:rPr lang="zh-CN">
                <a:latin typeface="+mn-ea"/>
                <a:cs typeface="+mn-ea"/>
              </a:rPr>
              <a:t>         A、系统调查和需求分析，分析问题并求解</a:t>
            </a:r>
          </a:p>
          <a:p>
            <a:pPr marL="0" indent="0">
              <a:buNone/>
            </a:pPr>
            <a:r>
              <a:rPr lang="zh-CN">
                <a:latin typeface="+mn-ea"/>
                <a:cs typeface="+mn-ea"/>
              </a:rPr>
              <a:t>         B、整理问题：对第一阶段的结果进一步抽象、归类整理</a:t>
            </a:r>
          </a:p>
          <a:p>
            <a:pPr marL="0" indent="0">
              <a:buNone/>
            </a:pPr>
            <a:r>
              <a:rPr lang="zh-CN">
                <a:latin typeface="+mn-ea"/>
                <a:cs typeface="+mn-ea"/>
              </a:rPr>
              <a:t>         C、程序实现</a:t>
            </a:r>
          </a:p>
          <a:p>
            <a:pPr marL="0" indent="0">
              <a:buNone/>
            </a:pPr>
            <a:r>
              <a:rPr lang="zh-CN">
                <a:latin typeface="+mn-ea"/>
                <a:cs typeface="+mn-ea"/>
              </a:rPr>
              <a:t>         </a:t>
            </a:r>
            <a:r>
              <a:rPr lang="en-US" altLang="zh-CN">
                <a:latin typeface="+mn-ea"/>
                <a:cs typeface="+mn-ea"/>
              </a:rPr>
              <a:t>D</a:t>
            </a:r>
            <a:r>
              <a:rPr lang="zh-CN" altLang="en-US">
                <a:latin typeface="+mn-ea"/>
                <a:cs typeface="+mn-ea"/>
              </a:rPr>
              <a:t>、</a:t>
            </a:r>
            <a:r>
              <a:rPr lang="zh-CN">
                <a:latin typeface="+mn-ea"/>
                <a:cs typeface="+mn-ea"/>
              </a:rPr>
              <a:t>系统测试</a:t>
            </a:r>
          </a:p>
          <a:p>
            <a:pPr marL="0" indent="0">
              <a:buNone/>
            </a:pPr>
            <a:endParaRPr lang="zh-CN">
              <a:latin typeface="+mn-ea"/>
              <a:cs typeface="+mn-ea"/>
            </a:endParaRPr>
          </a:p>
          <a:p>
            <a:pPr marL="0" indent="0">
              <a:buNone/>
            </a:pPr>
            <a:endParaRPr lang="zh-CN">
              <a:latin typeface="+mn-ea"/>
              <a:cs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ctr"/>
            <a:r>
              <a:rPr lang="zh-CN" dirty="0"/>
              <a:t>小组成员分工及评价</a:t>
            </a:r>
          </a:p>
        </p:txBody>
      </p:sp>
      <p:sp>
        <p:nvSpPr>
          <p:cNvPr id="3" name="内容占位符 2"/>
          <p:cNvSpPr>
            <a:spLocks noGrp="1"/>
          </p:cNvSpPr>
          <p:nvPr>
            <p:ph idx="1"/>
          </p:nvPr>
        </p:nvSpPr>
        <p:spPr>
          <a:xfrm>
            <a:off x="838200" y="1810385"/>
            <a:ext cx="10515600" cy="4351338"/>
          </a:xfrm>
        </p:spPr>
        <p:txBody>
          <a:bodyPr>
            <a:normAutofit/>
          </a:bodyPr>
          <a:lstStyle/>
          <a:p>
            <a:pPr marL="0" indent="0">
              <a:buNone/>
            </a:pPr>
            <a:r>
              <a:rPr lang="zh-CN" altLang="en-US" dirty="0">
                <a:latin typeface="+mn-ea"/>
                <a:cs typeface="+mn-ea"/>
              </a:rPr>
              <a:t>陈妍蓝：搜集整理资料。</a:t>
            </a:r>
            <a:r>
              <a:rPr lang="en-US" altLang="zh-CN" dirty="0">
                <a:latin typeface="+mn-ea"/>
                <a:cs typeface="+mn-ea"/>
              </a:rPr>
              <a:t>80</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陈遵义：搜集整理资料。</a:t>
            </a:r>
            <a:r>
              <a:rPr lang="en-US" altLang="zh-CN" dirty="0">
                <a:latin typeface="+mn-ea"/>
                <a:cs typeface="+mn-ea"/>
              </a:rPr>
              <a:t>70</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宋翼虎：搜集整理资料，制作</a:t>
            </a:r>
            <a:r>
              <a:rPr lang="en-US" altLang="zh-CN" dirty="0">
                <a:latin typeface="+mn-ea"/>
                <a:cs typeface="+mn-ea"/>
              </a:rPr>
              <a:t>PPT</a:t>
            </a:r>
            <a:r>
              <a:rPr lang="zh-CN" altLang="en-US" dirty="0">
                <a:latin typeface="+mn-ea"/>
                <a:cs typeface="+mn-ea"/>
              </a:rPr>
              <a:t>的大部分内容。</a:t>
            </a:r>
            <a:r>
              <a:rPr lang="en-US" altLang="zh-CN" dirty="0">
                <a:latin typeface="+mn-ea"/>
                <a:cs typeface="+mn-ea"/>
              </a:rPr>
              <a:t>85</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郑巧雁：搜集整理资料，制作</a:t>
            </a:r>
            <a:r>
              <a:rPr lang="en-US" altLang="zh-CN" dirty="0">
                <a:latin typeface="+mn-ea"/>
                <a:cs typeface="+mn-ea"/>
              </a:rPr>
              <a:t>PPT</a:t>
            </a:r>
            <a:r>
              <a:rPr lang="zh-CN" altLang="en-US" dirty="0">
                <a:latin typeface="+mn-ea"/>
                <a:cs typeface="+mn-ea"/>
              </a:rPr>
              <a:t>最后</a:t>
            </a:r>
            <a:r>
              <a:rPr lang="en-US" altLang="zh-CN" dirty="0">
                <a:latin typeface="+mn-ea"/>
                <a:cs typeface="+mn-ea"/>
              </a:rPr>
              <a:t>10</a:t>
            </a:r>
            <a:r>
              <a:rPr lang="zh-CN" altLang="en-US" dirty="0">
                <a:latin typeface="+mn-ea"/>
                <a:cs typeface="+mn-ea"/>
              </a:rPr>
              <a:t>页左右的内容。</a:t>
            </a:r>
            <a:r>
              <a:rPr lang="en-US" altLang="zh-CN" dirty="0">
                <a:latin typeface="+mn-ea"/>
                <a:cs typeface="+mn-ea"/>
              </a:rPr>
              <a:t>80</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张琦：搜集整理资料。</a:t>
            </a:r>
            <a:r>
              <a:rPr lang="en-US" altLang="zh-CN" dirty="0">
                <a:latin typeface="+mn-ea"/>
                <a:cs typeface="+mn-ea"/>
              </a:rPr>
              <a:t>70</a:t>
            </a:r>
            <a:r>
              <a:rPr lang="zh-CN" altLang="en-US" dirty="0">
                <a:latin typeface="+mn-ea"/>
                <a:cs typeface="+mn-ea"/>
              </a:rPr>
              <a:t>分</a:t>
            </a:r>
            <a:endParaRPr lang="zh-CN" dirty="0">
              <a:latin typeface="+mn-ea"/>
              <a:cs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1012190" y="2675890"/>
            <a:ext cx="4613275" cy="1322070"/>
          </a:xfrm>
          <a:prstGeom prst="rect">
            <a:avLst/>
          </a:prstGeom>
          <a:noFill/>
        </p:spPr>
        <p:txBody>
          <a:bodyPr wrap="square" rtlCol="0">
            <a:spAutoFit/>
          </a:bodyPr>
          <a:lstStyle/>
          <a:p>
            <a:r>
              <a:rPr lang="zh-CN" altLang="en-US" sz="8000" dirty="0">
                <a:solidFill>
                  <a:srgbClr val="002B41"/>
                </a:solidFill>
                <a:latin typeface="微软雅黑" panose="020B0503020204020204" pitchFamily="34" charset="-122"/>
                <a:ea typeface="微软雅黑" panose="020B0503020204020204" pitchFamily="34" charset="-122"/>
              </a:rPr>
              <a:t>感谢观看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en-US"/>
              <a:t>UML</a:t>
            </a:r>
            <a:r>
              <a:rPr lang="zh-CN" altLang="en-US"/>
              <a:t>是一种用于文档化的语言</a:t>
            </a:r>
          </a:p>
        </p:txBody>
      </p:sp>
      <p:sp>
        <p:nvSpPr>
          <p:cNvPr id="15" name="文本占位符 14"/>
          <p:cNvSpPr>
            <a:spLocks noGrp="1"/>
          </p:cNvSpPr>
          <p:nvPr>
            <p:ph type="body" orient="vert" idx="1"/>
          </p:nvPr>
        </p:nvSpPr>
        <p:spPr/>
        <p:txBody>
          <a:bodyPr vert="horz"/>
          <a:lstStyle/>
          <a:p>
            <a:pPr lvl="1" algn="l"/>
            <a:r>
              <a:rPr lang="en-US" altLang="zh-CN"/>
              <a:t>UML</a:t>
            </a:r>
            <a:r>
              <a:rPr lang="zh-CN" altLang="en-US"/>
              <a:t>适于建立系统体系结构及其所有细节的文档，并且它还提供了用于表达需求和用于测试的语言。</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t>在何处能使用</a:t>
            </a:r>
            <a:r>
              <a:rPr lang="en-US" altLang="zh-CN"/>
              <a:t>UML</a:t>
            </a:r>
          </a:p>
        </p:txBody>
      </p:sp>
      <p:sp>
        <p:nvSpPr>
          <p:cNvPr id="15" name="文本占位符 14"/>
          <p:cNvSpPr>
            <a:spLocks noGrp="1"/>
          </p:cNvSpPr>
          <p:nvPr>
            <p:ph type="body" orient="vert" idx="1"/>
          </p:nvPr>
        </p:nvSpPr>
        <p:spPr/>
        <p:txBody>
          <a:bodyPr vert="horz"/>
          <a:lstStyle/>
          <a:p>
            <a:pPr lvl="1" algn="l"/>
            <a:r>
              <a:rPr lang="en-US" altLang="zh-CN"/>
              <a:t>UML</a:t>
            </a:r>
            <a:r>
              <a:rPr lang="zh-CN" altLang="en-US"/>
              <a:t>主要用于软件密集型系统。在下列领域中已经有效地应用了</a:t>
            </a:r>
            <a:r>
              <a:rPr lang="en-US" altLang="zh-CN"/>
              <a:t>UML</a:t>
            </a:r>
            <a:r>
              <a:rPr lang="zh-CN" altLang="en-US"/>
              <a:t>：</a:t>
            </a:r>
          </a:p>
          <a:p>
            <a:pPr marL="457200" lvl="1" indent="0" algn="l">
              <a:buNone/>
            </a:pPr>
            <a:r>
              <a:rPr lang="zh-CN" altLang="en-US"/>
              <a:t>企业信息系统</a:t>
            </a:r>
          </a:p>
          <a:p>
            <a:pPr marL="457200" lvl="1" indent="0" algn="l">
              <a:buNone/>
            </a:pPr>
            <a:r>
              <a:rPr lang="zh-CN" altLang="en-US"/>
              <a:t>银行与金融服务</a:t>
            </a:r>
          </a:p>
          <a:p>
            <a:pPr marL="457200" lvl="1" indent="0" algn="l">
              <a:buNone/>
            </a:pPr>
            <a:r>
              <a:rPr lang="zh-CN" altLang="en-US"/>
              <a:t>电信</a:t>
            </a:r>
          </a:p>
          <a:p>
            <a:pPr marL="457200" lvl="1" indent="0" algn="l">
              <a:buNone/>
            </a:pPr>
            <a:r>
              <a:rPr lang="zh-CN" altLang="en-US"/>
              <a:t>运输</a:t>
            </a:r>
          </a:p>
          <a:p>
            <a:pPr marL="457200" lvl="1" indent="0" algn="l">
              <a:buNone/>
            </a:pPr>
            <a:r>
              <a:rPr lang="zh-CN" altLang="en-US"/>
              <a:t>国防</a:t>
            </a:r>
            <a:r>
              <a:rPr lang="en-US" altLang="zh-CN"/>
              <a:t>/</a:t>
            </a:r>
            <a:r>
              <a:rPr lang="zh-CN" altLang="en-US"/>
              <a:t>航天</a:t>
            </a:r>
          </a:p>
          <a:p>
            <a:pPr marL="457200" lvl="1" indent="0" algn="l">
              <a:buNone/>
            </a:pPr>
            <a:r>
              <a:rPr lang="zh-CN" altLang="en-US"/>
              <a:t>零售</a:t>
            </a:r>
          </a:p>
          <a:p>
            <a:pPr marL="457200" lvl="1" indent="0" algn="l">
              <a:buNone/>
            </a:pPr>
            <a:r>
              <a:rPr lang="zh-CN" altLang="en-US"/>
              <a:t>医疗电子</a:t>
            </a:r>
          </a:p>
          <a:p>
            <a:pPr marL="457200" lvl="1" indent="0" algn="l">
              <a:buNone/>
            </a:pPr>
            <a:r>
              <a:rPr lang="zh-CN" altLang="en-US"/>
              <a:t>科学</a:t>
            </a:r>
          </a:p>
          <a:p>
            <a:pPr marL="457200" lvl="1" indent="0" algn="l">
              <a:buNone/>
            </a:pPr>
            <a:r>
              <a:rPr lang="zh-CN" altLang="en-US"/>
              <a:t>基于</a:t>
            </a:r>
            <a:r>
              <a:rPr lang="en-US" altLang="zh-CN"/>
              <a:t>Web</a:t>
            </a:r>
            <a:r>
              <a:rPr lang="zh-CN" altLang="en-US"/>
              <a:t>的分布式服务</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3355</Words>
  <Application>Microsoft Office PowerPoint</Application>
  <PresentationFormat>宽屏</PresentationFormat>
  <Paragraphs>276</Paragraphs>
  <Slides>76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76</vt:i4>
      </vt:variant>
    </vt:vector>
  </HeadingPairs>
  <TitlesOfParts>
    <vt:vector size="83" baseType="lpstr">
      <vt:lpstr>宋体</vt:lpstr>
      <vt:lpstr>微软雅黑</vt:lpstr>
      <vt:lpstr>Arial</vt:lpstr>
      <vt:lpstr>Calibri</vt:lpstr>
      <vt:lpstr>Calibri Light</vt:lpstr>
      <vt:lpstr>Impact</vt:lpstr>
      <vt:lpstr>第一PPT，www.1ppt.com</vt:lpstr>
      <vt:lpstr>PowerPoint 演示文稿</vt:lpstr>
      <vt:lpstr>PowerPoint 演示文稿</vt:lpstr>
      <vt:lpstr>PowerPoint 演示文稿</vt:lpstr>
      <vt:lpstr>UML(Unified Modeling Language)统一建模语言</vt:lpstr>
      <vt:lpstr>UML是一种用于可视化的语言</vt:lpstr>
      <vt:lpstr>UML是一种可用于详细描述的语言</vt:lpstr>
      <vt:lpstr>UML是一种用于构造的语言</vt:lpstr>
      <vt:lpstr>UML是一种用于文档化的语言</vt:lpstr>
      <vt:lpstr>在何处能使用UML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UML中的事物</vt:lpstr>
      <vt:lpstr>构件事物</vt:lpstr>
      <vt:lpstr>行为事物</vt:lpstr>
      <vt:lpstr>分组事物</vt:lpstr>
      <vt:lpstr>注释事物</vt:lpstr>
      <vt:lpstr>UML中的关系</vt:lpstr>
      <vt:lpstr>依赖</vt:lpstr>
      <vt:lpstr>关联</vt:lpstr>
      <vt:lpstr>泛化</vt:lpstr>
      <vt:lpstr>实现</vt:lpstr>
      <vt:lpstr>PowerPoint 演示文稿</vt:lpstr>
      <vt:lpstr>用例视图</vt:lpstr>
      <vt:lpstr>逻辑视图</vt:lpstr>
      <vt:lpstr>并发视图</vt:lpstr>
      <vt:lpstr>组件视图</vt:lpstr>
      <vt:lpstr>部署视图</vt:lpstr>
      <vt:lpstr>PowerPoint 演示文稿</vt:lpstr>
      <vt:lpstr>用例图</vt:lpstr>
      <vt:lpstr>类图</vt:lpstr>
      <vt:lpstr>对象图</vt:lpstr>
      <vt:lpstr>状态机图</vt:lpstr>
      <vt:lpstr>活动图</vt:lpstr>
      <vt:lpstr>顺序图</vt:lpstr>
      <vt:lpstr>通信图</vt:lpstr>
      <vt:lpstr>构件图</vt:lpstr>
      <vt:lpstr>部署图</vt:lpstr>
      <vt:lpstr>UML图分类 </vt:lpstr>
      <vt:lpstr>PowerPoint 演示文稿</vt:lpstr>
      <vt:lpstr>UML中的公共机制</vt:lpstr>
      <vt:lpstr>规约</vt:lpstr>
      <vt:lpstr>修饰</vt:lpstr>
      <vt:lpstr>通用划分</vt:lpstr>
      <vt:lpstr>扩展机制</vt:lpstr>
      <vt:lpstr>衍型</vt:lpstr>
      <vt:lpstr>标记值</vt:lpstr>
      <vt:lpstr>约束</vt:lpstr>
      <vt:lpstr>PowerPoint 演示文稿</vt:lpstr>
      <vt:lpstr>UML2.0对哪些图做了修改？</vt:lpstr>
      <vt:lpstr>用例图</vt:lpstr>
      <vt:lpstr>顺序图</vt:lpstr>
      <vt:lpstr>PowerPoint 演示文稿</vt:lpstr>
      <vt:lpstr>UML2.0中新增加了包图、组合结构图、交互概况图、时间图。</vt:lpstr>
      <vt:lpstr>组合结构图</vt:lpstr>
      <vt:lpstr>时间图</vt:lpstr>
      <vt:lpstr>PowerPoint 演示文稿</vt:lpstr>
      <vt:lpstr>系统开发共有5个阶段：需求分析、系统分析、系统设计、程序实现和测试阶段。软件开发过程主要是描述开发软件系统所牵涉的相关活动，以及如何循序渐进地执行这些活动。不同的系统、组织及开发，其管理工具所采用的流程都有可能不同。</vt:lpstr>
      <vt:lpstr>PowerPoint 演示文稿</vt:lpstr>
      <vt:lpstr>单元测试：测试单元模块功能是否能正常运行。 集成测试：测试模块或子系统的接口集成是否能正常运行。 系统测试：测试系统的整体性能、安全性、稳定度等非功能性需求是否符合预期目标。 验收测试：测试系统的整体性能是否符合使用者的要求。 </vt:lpstr>
      <vt:lpstr>PowerPoint 演示文稿</vt:lpstr>
      <vt:lpstr>建模的重要性</vt:lpstr>
      <vt:lpstr>建模原理</vt:lpstr>
      <vt:lpstr>PowerPoint 演示文稿</vt:lpstr>
      <vt:lpstr>面向对象的软件建模工具应该具有以下功能 </vt:lpstr>
      <vt:lpstr>常用的建模技术</vt:lpstr>
      <vt:lpstr>UML建模的技巧和提示</vt:lpstr>
      <vt:lpstr>PowerPoint 演示文稿</vt:lpstr>
      <vt:lpstr>问题</vt:lpstr>
      <vt:lpstr>问题的参考答案</vt:lpstr>
      <vt:lpstr>小组成员分工及评价</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简洁几何</dc:title>
  <dc:creator>第一PPT</dc:creator>
  <cp:keywords>www.1ppt.com</cp:keywords>
  <dc:description>http://www.ypppt.com/</dc:description>
  <cp:lastModifiedBy>妍蓝 陈</cp:lastModifiedBy>
  <cp:revision>61</cp:revision>
  <dcterms:created xsi:type="dcterms:W3CDTF">2016-12-09T01:44:00Z</dcterms:created>
  <dcterms:modified xsi:type="dcterms:W3CDTF">2018-10-14T02:54:00Z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