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6"/>
  </p:notesMasterIdLst>
  <p:handoutMasterIdLst>
    <p:handoutMasterId r:id="rId37"/>
  </p:handoutMasterIdLst>
  <p:sldIdLst>
    <p:sldId id="257" r:id="rId3"/>
    <p:sldId id="329"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7" r:id="rId33"/>
    <p:sldId id="299" r:id="rId34"/>
    <p:sldId id="297" r:id="rId35"/>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2B2B2"/>
    <a:srgbClr val="202020"/>
    <a:srgbClr val="323232"/>
    <a:srgbClr val="CC3300"/>
    <a:srgbClr val="CC0000"/>
    <a:srgbClr val="FF3300"/>
    <a:srgbClr val="9900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78" autoAdjust="0"/>
    <p:restoredTop sz="94660"/>
  </p:normalViewPr>
  <p:slideViewPr>
    <p:cSldViewPr snapToGrid="0" showGuides="1">
      <p:cViewPr varScale="1">
        <p:scale>
          <a:sx n="110" d="100"/>
          <a:sy n="110" d="100"/>
        </p:scale>
        <p:origin x="168" y="96"/>
      </p:cViewPr>
      <p:guideLst>
        <p:guide orient="horz" pos="2160"/>
        <p:guide pos="3840"/>
      </p:guideLst>
    </p:cSldViewPr>
  </p:slid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0" Type="http://schemas.openxmlformats.org/officeDocument/2006/relationships/tableStyles" Target="tableStyles.xml"/><Relationship Id="rId4" Type="http://schemas.openxmlformats.org/officeDocument/2006/relationships/slide" Target="slides/slide2.xml"/><Relationship Id="rId39" Type="http://schemas.openxmlformats.org/officeDocument/2006/relationships/viewProps" Target="viewProps.xml"/><Relationship Id="rId38" Type="http://schemas.openxmlformats.org/officeDocument/2006/relationships/presProps" Target="presProps.xml"/><Relationship Id="rId37" Type="http://schemas.openxmlformats.org/officeDocument/2006/relationships/handoutMaster" Target="handoutMasters/handoutMaster1.xml"/><Relationship Id="rId36" Type="http://schemas.openxmlformats.org/officeDocument/2006/relationships/notesMaster" Target="notesMasters/notesMaster1.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1"/>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1"/>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524000" y="1322962"/>
            <a:ext cx="9144000" cy="2187001"/>
          </a:xfrm>
        </p:spPr>
        <p:txBody>
          <a:bodyPr anchor="b">
            <a:normAutofit/>
          </a:bodyPr>
          <a:lstStyle>
            <a:lvl1pPr algn="ctr">
              <a:defRPr sz="6000">
                <a:effectLst>
                  <a:outerShdw blurRad="38100" dist="38100" dir="2700000" algn="tl">
                    <a:srgbClr val="000000">
                      <a:alpha val="43137"/>
                    </a:srgbClr>
                  </a:outerShdw>
                </a:effectLst>
              </a:defRPr>
            </a:lvl1pPr>
          </a:lstStyle>
          <a:p>
            <a:r>
              <a:rPr lang="zh-CN" altLang="en-US" dirty="0"/>
              <a:t>单击此处编辑标题</a:t>
            </a:r>
            <a:endParaRPr lang="zh-CN" altLang="en-US" dirty="0"/>
          </a:p>
        </p:txBody>
      </p:sp>
      <p:sp>
        <p:nvSpPr>
          <p:cNvPr id="3" name="副标题 2"/>
          <p:cNvSpPr>
            <a:spLocks noGrp="1"/>
          </p:cNvSpPr>
          <p:nvPr>
            <p:ph type="subTitle" idx="1"/>
          </p:nvPr>
        </p:nvSpPr>
        <p:spPr>
          <a:xfrm>
            <a:off x="1524000" y="3602038"/>
            <a:ext cx="9144000" cy="1655762"/>
          </a:xfrm>
        </p:spPr>
        <p:txBody>
          <a:bodyPr>
            <a:normAutofit/>
          </a:bodyPr>
          <a:lstStyle>
            <a:lvl1pPr marL="0" indent="0" algn="ctr">
              <a:buNone/>
              <a:defRPr sz="1800">
                <a:solidFill>
                  <a:schemeClr val="tx1">
                    <a:lumMod val="75000"/>
                    <a:lumOff val="25000"/>
                  </a:schemeClr>
                </a:solidFill>
                <a:effectLst/>
                <a:latin typeface="+mj-lt"/>
                <a:ea typeface="+mj-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chor="ctr" anchorCtr="0">
            <a:normAutofit/>
          </a:bodyPr>
          <a:lstStyle>
            <a:lvl1pPr>
              <a:defRPr sz="2400" b="1">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647700" y="1825625"/>
            <a:ext cx="10515600" cy="4351338"/>
          </a:xfrm>
        </p:spPr>
        <p:txBody>
          <a:bodyPr>
            <a:normAutofit/>
          </a:bodyPr>
          <a:lstStyle>
            <a:lvl1pPr>
              <a:defRPr sz="2000">
                <a:solidFill>
                  <a:schemeClr val="tx1">
                    <a:lumMod val="75000"/>
                    <a:lumOff val="25000"/>
                  </a:schemeClr>
                </a:solidFill>
              </a:defRPr>
            </a:lvl1pPr>
            <a:lvl2pPr>
              <a:defRPr sz="18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3751117"/>
            <a:ext cx="7321550" cy="811357"/>
          </a:xfrm>
        </p:spPr>
        <p:txBody>
          <a:bodyPr anchor="b">
            <a:normAutofit/>
          </a:bodyPr>
          <a:lstStyle>
            <a:lvl1pPr>
              <a:defRPr sz="400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1850" y="4610028"/>
            <a:ext cx="7321550" cy="647555"/>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ormAutofit/>
          </a:bodyPr>
          <a:lstStyle>
            <a:lvl1pPr>
              <a:defRPr sz="2400" b="1" i="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内容占位符 2"/>
          <p:cNvSpPr>
            <a:spLocks noGrp="1"/>
          </p:cNvSpPr>
          <p:nvPr>
            <p:ph sz="half" idx="1"/>
          </p:nvPr>
        </p:nvSpPr>
        <p:spPr>
          <a:xfrm>
            <a:off x="647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1"/>
          </p:cNvSpPr>
          <p:nvPr>
            <p:ph sz="half" idx="2"/>
          </p:nvPr>
        </p:nvSpPr>
        <p:spPr>
          <a:xfrm>
            <a:off x="5981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内容占位符 3"/>
          <p:cNvSpPr>
            <a:spLocks noGrp="1"/>
          </p:cNvSpPr>
          <p:nvPr>
            <p:ph sz="half" idx="2"/>
          </p:nvPr>
        </p:nvSpPr>
        <p:spPr>
          <a:xfrm>
            <a:off x="839788" y="2615609"/>
            <a:ext cx="5157787"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1"/>
          </p:cNvSpPr>
          <p:nvPr>
            <p:ph type="body" sz="quarter" idx="3"/>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6" name="内容占位符 5"/>
          <p:cNvSpPr>
            <a:spLocks noGrp="1"/>
          </p:cNvSpPr>
          <p:nvPr>
            <p:ph sz="quarter" idx="4"/>
          </p:nvPr>
        </p:nvSpPr>
        <p:spPr>
          <a:xfrm>
            <a:off x="6172200" y="2615609"/>
            <a:ext cx="5183188"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2766219"/>
            <a:ext cx="10515600" cy="1325563"/>
          </a:xfrm>
        </p:spPr>
        <p:txBody>
          <a:bodyPr>
            <a:normAutofit/>
          </a:bodyPr>
          <a:lstStyle>
            <a:lvl1pPr algn="ctr">
              <a:defRPr sz="4800" b="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46747" y="127000"/>
            <a:ext cx="4165200" cy="1600200"/>
          </a:xfrm>
        </p:spPr>
        <p:txBody>
          <a:bodyPr anchor="ctr" anchorCtr="0">
            <a:normAutofit/>
          </a:bodyPr>
          <a:lstStyle>
            <a:lvl1pPr>
              <a:defRPr sz="2400" b="1">
                <a:effectLst>
                  <a:outerShdw blurRad="38100" dist="38100" dir="2700000" algn="tl">
                    <a:srgbClr val="000000">
                      <a:alpha val="43137"/>
                    </a:srgbClr>
                  </a:outerShdw>
                </a:effectLst>
              </a:defRPr>
            </a:lvl1pPr>
          </a:lstStyle>
          <a:p>
            <a:r>
              <a:rPr lang="zh-CN" altLang="en-US" dirty="0"/>
              <a:t>单击此处编辑标题</a:t>
            </a:r>
            <a:endParaRPr lang="zh-CN" altLang="en-US" dirty="0"/>
          </a:p>
        </p:txBody>
      </p:sp>
      <p:sp>
        <p:nvSpPr>
          <p:cNvPr id="3" name="图片占位符 2"/>
          <p:cNvSpPr>
            <a:spLocks noGrp="1" noChangeAspect="1"/>
          </p:cNvSpPr>
          <p:nvPr>
            <p:ph type="pic" idx="1"/>
          </p:nvPr>
        </p:nvSpPr>
        <p:spPr>
          <a:xfrm>
            <a:off x="5184000" y="766354"/>
            <a:ext cx="5817375" cy="50944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651827" y="2057400"/>
            <a:ext cx="4165200" cy="3811588"/>
          </a:xfrm>
        </p:spPr>
        <p:txBody>
          <a:bodyPr>
            <a:normAutofit/>
          </a:bodyPr>
          <a:lstStyle>
            <a:lvl1pPr marL="0" indent="0">
              <a:lnSpc>
                <a:spcPct val="150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endParaRPr lang="zh-CN" altLang="en-US" dirty="0"/>
          </a:p>
        </p:txBody>
      </p:sp>
      <p:sp>
        <p:nvSpPr>
          <p:cNvPr id="5" name="日期占位符 4"/>
          <p:cNvSpPr>
            <a:spLocks noGrp="1"/>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fld>
            <a:endParaRPr lang="zh-CN" altLang="en-US"/>
          </a:p>
        </p:txBody>
      </p:sp>
      <p:cxnSp>
        <p:nvCxnSpPr>
          <p:cNvPr id="8" name="直接连接符 7" hidden="1"/>
          <p:cNvCxnSpPr/>
          <p:nvPr userDrawn="1"/>
        </p:nvCxnSpPr>
        <p:spPr>
          <a:xfrm>
            <a:off x="742950" y="434340"/>
            <a:ext cx="0" cy="1391285"/>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824484" y="365125"/>
            <a:ext cx="1529316" cy="5811838"/>
          </a:xfrm>
        </p:spPr>
        <p:txBody>
          <a:bodyPr vert="eaVert">
            <a:normAutofit/>
          </a:bodyPr>
          <a:lstStyle>
            <a:lvl1pPr>
              <a:defRPr sz="3600"/>
            </a:lvl1p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8879958" cy="5811838"/>
          </a:xfrm>
        </p:spPr>
        <p:txBody>
          <a:bodyPr vert="eaVert"/>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tags" Target="../tags/tag3.xml"/><Relationship Id="rId12" Type="http://schemas.openxmlformats.org/officeDocument/2006/relationships/tags" Target="../tags/tag2.xml"/><Relationship Id="rId11" Type="http://schemas.openxmlformats.org/officeDocument/2006/relationships/tags" Target="../tags/tag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a:gsLst>
            <a:gs pos="0">
              <a:schemeClr val="bg1">
                <a:lumMod val="95000"/>
              </a:schemeClr>
            </a:gs>
            <a:gs pos="100000">
              <a:schemeClr val="tx2"/>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1"/>
            </p:custDataLst>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2"/>
            </p:custDataLst>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a:p>
        </p:txBody>
      </p:sp>
      <p:sp>
        <p:nvSpPr>
          <p:cNvPr id="7" name="KSO_TEMPLATE" hidden="1"/>
          <p:cNvSpPr/>
          <p:nvPr userDrawn="1">
            <p:custDataLst>
              <p:tags r:id="rId13"/>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image" Target="../media/image1.png"/><Relationship Id="rId8" Type="http://schemas.openxmlformats.org/officeDocument/2006/relationships/tags" Target="../tags/tag11.xml"/><Relationship Id="rId7" Type="http://schemas.openxmlformats.org/officeDocument/2006/relationships/tags" Target="../tags/tag10.xml"/><Relationship Id="rId6" Type="http://schemas.openxmlformats.org/officeDocument/2006/relationships/tags" Target="../tags/tag9.xml"/><Relationship Id="rId5" Type="http://schemas.openxmlformats.org/officeDocument/2006/relationships/tags" Target="../tags/tag8.xml"/><Relationship Id="rId4" Type="http://schemas.openxmlformats.org/officeDocument/2006/relationships/tags" Target="../tags/tag7.xml"/><Relationship Id="rId3" Type="http://schemas.openxmlformats.org/officeDocument/2006/relationships/tags" Target="../tags/tag6.xml"/><Relationship Id="rId2" Type="http://schemas.openxmlformats.org/officeDocument/2006/relationships/tags" Target="../tags/tag5.xml"/><Relationship Id="rId11" Type="http://schemas.openxmlformats.org/officeDocument/2006/relationships/slideLayout" Target="../slideLayouts/slideLayout1.xml"/><Relationship Id="rId10" Type="http://schemas.openxmlformats.org/officeDocument/2006/relationships/tags" Target="../tags/tag12.xml"/><Relationship Id="rId1" Type="http://schemas.openxmlformats.org/officeDocument/2006/relationships/tags" Target="../tags/tag4.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11.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image" Target="../media/image2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5.png"/><Relationship Id="rId1" Type="http://schemas.openxmlformats.org/officeDocument/2006/relationships/image" Target="../media/image24.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7.png"/><Relationship Id="rId1" Type="http://schemas.openxmlformats.org/officeDocument/2006/relationships/image" Target="../media/image2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8.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9.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0.png"/></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2.png"/><Relationship Id="rId1" Type="http://schemas.openxmlformats.org/officeDocument/2006/relationships/image" Target="../media/image3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33.emf"/><Relationship Id="rId1" Type="http://schemas.openxmlformats.org/officeDocument/2006/relationships/oleObject" Target="../embeddings/oleObject1.bin"/></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5.png"/><Relationship Id="rId1" Type="http://schemas.openxmlformats.org/officeDocument/2006/relationships/image" Target="../media/image3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6.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9" Type="http://schemas.openxmlformats.org/officeDocument/2006/relationships/slideLayout" Target="../slideLayouts/slideLayout1.xml"/><Relationship Id="rId8" Type="http://schemas.openxmlformats.org/officeDocument/2006/relationships/tags" Target="../tags/tag20.xml"/><Relationship Id="rId7" Type="http://schemas.openxmlformats.org/officeDocument/2006/relationships/tags" Target="../tags/tag19.xml"/><Relationship Id="rId6" Type="http://schemas.openxmlformats.org/officeDocument/2006/relationships/tags" Target="../tags/tag18.xml"/><Relationship Id="rId5" Type="http://schemas.openxmlformats.org/officeDocument/2006/relationships/tags" Target="../tags/tag17.xml"/><Relationship Id="rId4" Type="http://schemas.openxmlformats.org/officeDocument/2006/relationships/tags" Target="../tags/tag16.xml"/><Relationship Id="rId3" Type="http://schemas.openxmlformats.org/officeDocument/2006/relationships/tags" Target="../tags/tag15.xml"/><Relationship Id="rId2" Type="http://schemas.openxmlformats.org/officeDocument/2006/relationships/tags" Target="../tags/tag14.xml"/><Relationship Id="rId1" Type="http://schemas.openxmlformats.org/officeDocument/2006/relationships/tags" Target="../tags/tag13.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10.png"/><Relationship Id="rId7" Type="http://schemas.openxmlformats.org/officeDocument/2006/relationships/image" Target="../media/image9.png"/><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14.png"/><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939800" y="2428875"/>
            <a:ext cx="4036695" cy="3169285"/>
          </a:xfrm>
          <a:prstGeom prst="rect">
            <a:avLst/>
          </a:prstGeom>
          <a:noFill/>
        </p:spPr>
        <p:txBody>
          <a:bodyPr wrap="square" rtlCol="0">
            <a:spAutoFit/>
          </a:bodyPr>
          <a:lstStyle/>
          <a:p>
            <a:pPr algn="ctr"/>
            <a:r>
              <a:rPr lang="zh-CN" altLang="en-US" sz="4000" dirty="0">
                <a:solidFill>
                  <a:srgbClr val="002B41"/>
                </a:solidFill>
                <a:latin typeface="Impact" panose="020B0806030902050204" pitchFamily="34" charset="0"/>
                <a:ea typeface="微软雅黑" panose="020B0503020204020204" charset="-122"/>
              </a:rPr>
              <a:t>G18小组</a:t>
            </a:r>
            <a:endParaRPr lang="zh-CN" altLang="en-US" sz="4000" dirty="0">
              <a:solidFill>
                <a:srgbClr val="002B41"/>
              </a:solidFill>
              <a:latin typeface="Impact" panose="020B0806030902050204" pitchFamily="34" charset="0"/>
              <a:ea typeface="微软雅黑" panose="020B0503020204020204" charset="-122"/>
            </a:endParaRPr>
          </a:p>
          <a:p>
            <a:pPr algn="ctr"/>
            <a:r>
              <a:rPr lang="en-US" altLang="zh-CN" sz="8000" dirty="0">
                <a:solidFill>
                  <a:srgbClr val="002B41"/>
                </a:solidFill>
                <a:latin typeface="微软雅黑" panose="020B0503020204020204" charset="-122"/>
                <a:ea typeface="微软雅黑" panose="020B0503020204020204" charset="-122"/>
              </a:rPr>
              <a:t>SRS</a:t>
            </a:r>
            <a:endParaRPr lang="en-US" altLang="zh-CN" sz="8000" dirty="0">
              <a:solidFill>
                <a:srgbClr val="002B41"/>
              </a:solidFill>
              <a:latin typeface="微软雅黑" panose="020B0503020204020204" charset="-122"/>
              <a:ea typeface="微软雅黑" panose="020B0503020204020204" charset="-122"/>
            </a:endParaRPr>
          </a:p>
          <a:p>
            <a:pPr algn="ctr"/>
            <a:r>
              <a:rPr lang="zh-CN" altLang="en-US" sz="8000" dirty="0">
                <a:solidFill>
                  <a:srgbClr val="002B41"/>
                </a:solidFill>
                <a:latin typeface="微软雅黑" panose="020B0503020204020204" charset="-122"/>
                <a:ea typeface="微软雅黑" panose="020B0503020204020204" charset="-122"/>
              </a:rPr>
              <a:t>评审</a:t>
            </a:r>
            <a:endParaRPr lang="zh-CN" altLang="en-US" sz="8000" dirty="0">
              <a:solidFill>
                <a:srgbClr val="002B41"/>
              </a:solidFill>
              <a:latin typeface="微软雅黑" panose="020B0503020204020204" charset="-122"/>
              <a:ea typeface="微软雅黑" panose="020B0503020204020204" charset="-122"/>
            </a:endParaRPr>
          </a:p>
        </p:txBody>
      </p:sp>
      <p:sp>
        <p:nvSpPr>
          <p:cNvPr id="8" name="PA_Line 15"/>
          <p:cNvSpPr>
            <a:spLocks noChangeShapeType="1"/>
          </p:cNvSpPr>
          <p:nvPr>
            <p:custDataLst>
              <p:tags r:id="rId1"/>
            </p:custDataLst>
          </p:nvPr>
        </p:nvSpPr>
        <p:spPr bwMode="auto">
          <a:xfrm flipV="1">
            <a:off x="3459637" y="0"/>
            <a:ext cx="7651028" cy="6860440"/>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9" name="PA_Line 16"/>
          <p:cNvSpPr>
            <a:spLocks noChangeShapeType="1"/>
          </p:cNvSpPr>
          <p:nvPr>
            <p:custDataLst>
              <p:tags r:id="rId2"/>
            </p:custDataLst>
          </p:nvPr>
        </p:nvSpPr>
        <p:spPr bwMode="auto">
          <a:xfrm>
            <a:off x="8045145" y="-179684"/>
            <a:ext cx="4011737" cy="704012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0" name="PA_Line 17"/>
          <p:cNvSpPr>
            <a:spLocks noChangeShapeType="1"/>
          </p:cNvSpPr>
          <p:nvPr>
            <p:custDataLst>
              <p:tags r:id="rId3"/>
            </p:custDataLst>
          </p:nvPr>
        </p:nvSpPr>
        <p:spPr bwMode="auto">
          <a:xfrm>
            <a:off x="1517715" y="-37707"/>
            <a:ext cx="10674284" cy="4949588"/>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1" name="PA_Line 18"/>
          <p:cNvSpPr>
            <a:spLocks noChangeShapeType="1"/>
          </p:cNvSpPr>
          <p:nvPr>
            <p:custDataLst>
              <p:tags r:id="rId4"/>
            </p:custDataLst>
          </p:nvPr>
        </p:nvSpPr>
        <p:spPr bwMode="auto">
          <a:xfrm flipV="1">
            <a:off x="9747262" y="-179684"/>
            <a:ext cx="1891058" cy="703355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2" name="PA_椭圆 19"/>
          <p:cNvSpPr>
            <a:spLocks noChangeArrowheads="1"/>
          </p:cNvSpPr>
          <p:nvPr>
            <p:custDataLst>
              <p:tags r:id="rId5"/>
            </p:custDataLst>
          </p:nvPr>
        </p:nvSpPr>
        <p:spPr bwMode="auto">
          <a:xfrm>
            <a:off x="9105344" y="1710670"/>
            <a:ext cx="100222" cy="100222"/>
          </a:xfrm>
          <a:prstGeom prst="ellipse">
            <a:avLst/>
          </a:prstGeom>
          <a:solidFill>
            <a:srgbClr val="002B41"/>
          </a:solidFill>
          <a:ln>
            <a:noFill/>
          </a:ln>
        </p:spPr>
        <p:txBody>
          <a:bodyPr vert="horz" wrap="square" lIns="91440" tIns="45720" rIns="91440" bIns="45720" numCol="1" anchor="t" anchorCtr="0" compatLnSpc="1"/>
          <a:lstStyle/>
          <a:p>
            <a:endParaRPr lang="zh-CN" altLang="en-US"/>
          </a:p>
        </p:txBody>
      </p:sp>
      <p:sp>
        <p:nvSpPr>
          <p:cNvPr id="13" name="PA_椭圆 20"/>
          <p:cNvSpPr>
            <a:spLocks noChangeArrowheads="1"/>
          </p:cNvSpPr>
          <p:nvPr>
            <p:custDataLst>
              <p:tags r:id="rId6"/>
            </p:custDataLst>
          </p:nvPr>
        </p:nvSpPr>
        <p:spPr bwMode="auto">
          <a:xfrm>
            <a:off x="10435706" y="4050757"/>
            <a:ext cx="100222" cy="100222"/>
          </a:xfrm>
          <a:prstGeom prst="ellipse">
            <a:avLst/>
          </a:prstGeom>
          <a:solidFill>
            <a:srgbClr val="002B41"/>
          </a:solidFill>
          <a:ln>
            <a:noFill/>
          </a:ln>
        </p:spPr>
        <p:txBody>
          <a:bodyPr vert="horz" wrap="square" lIns="91440" tIns="45720" rIns="91440" bIns="45720" numCol="1" anchor="t" anchorCtr="0" compatLnSpc="1"/>
          <a:lstStyle/>
          <a:p>
            <a:endParaRPr lang="zh-CN" altLang="en-US"/>
          </a:p>
        </p:txBody>
      </p:sp>
      <p:sp>
        <p:nvSpPr>
          <p:cNvPr id="14" name="PA_任意多边形 5"/>
          <p:cNvSpPr/>
          <p:nvPr>
            <p:custDataLst>
              <p:tags r:id="rId7"/>
            </p:custDataLst>
          </p:nvPr>
        </p:nvSpPr>
        <p:spPr bwMode="auto">
          <a:xfrm>
            <a:off x="9257122" y="0"/>
            <a:ext cx="2926691" cy="4911881"/>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rgbClr val="00183C"/>
              </a:solidFill>
              <a:latin typeface="Calibri" panose="020F0502020204030204" pitchFamily="34" charset="0"/>
              <a:ea typeface="宋体" panose="02010600030101010101" pitchFamily="2" charset="-122"/>
            </a:endParaRPr>
          </a:p>
        </p:txBody>
      </p:sp>
      <p:sp>
        <p:nvSpPr>
          <p:cNvPr id="15" name="PA_椭圆 19"/>
          <p:cNvSpPr>
            <a:spLocks noChangeArrowheads="1"/>
          </p:cNvSpPr>
          <p:nvPr>
            <p:custDataLst>
              <p:tags r:id="rId8"/>
            </p:custDataLst>
          </p:nvPr>
        </p:nvSpPr>
        <p:spPr bwMode="auto">
          <a:xfrm>
            <a:off x="7847630" y="2860740"/>
            <a:ext cx="100222" cy="100222"/>
          </a:xfrm>
          <a:prstGeom prst="ellipse">
            <a:avLst/>
          </a:prstGeom>
          <a:solidFill>
            <a:srgbClr val="002B41"/>
          </a:solidFill>
          <a:ln>
            <a:noFill/>
          </a:ln>
        </p:spPr>
        <p:txBody>
          <a:bodyPr vert="horz" wrap="square" lIns="91440" tIns="45720" rIns="91440" bIns="45720" numCol="1" anchor="t" anchorCtr="0" compatLnSpc="1"/>
          <a:lstStyle/>
          <a:p>
            <a:endParaRPr lang="zh-CN" altLang="en-US"/>
          </a:p>
        </p:txBody>
      </p:sp>
      <p:pic>
        <p:nvPicPr>
          <p:cNvPr id="4" name="图片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a:xfrm>
            <a:off x="326390" y="206375"/>
            <a:ext cx="1836420" cy="1824990"/>
          </a:xfrm>
          <a:prstGeom prst="rect">
            <a:avLst/>
          </a:prstGeom>
          <a:noFill/>
          <a:ln>
            <a:noFill/>
          </a:ln>
        </p:spPr>
      </p:pic>
    </p:spTree>
    <p:custDataLst>
      <p:tags r:id="rId10"/>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en-US" altLang="zh-CN" sz="4400" b="0" dirty="0" smtClean="0">
                <a:solidFill>
                  <a:schemeClr val="tx1"/>
                </a:solidFill>
                <a:effectLst/>
                <a:latin typeface="微软雅黑" panose="020B0503020204020204" charset="-122"/>
                <a:ea typeface="微软雅黑" panose="020B0503020204020204" charset="-122"/>
                <a:cs typeface="微软雅黑" panose="020B0503020204020204" charset="-122"/>
                <a:sym typeface="+mn-ea"/>
              </a:rPr>
              <a:t>8.</a:t>
            </a:r>
            <a:r>
              <a:rPr lang="zh-CN" altLang="en-US" sz="4400" b="0" dirty="0" smtClean="0">
                <a:solidFill>
                  <a:schemeClr val="tx1"/>
                </a:solidFill>
                <a:effectLst/>
                <a:latin typeface="微软雅黑" panose="020B0503020204020204" charset="-122"/>
                <a:ea typeface="微软雅黑" panose="020B0503020204020204" charset="-122"/>
                <a:cs typeface="微软雅黑" panose="020B0503020204020204" charset="-122"/>
                <a:sym typeface="+mn-ea"/>
              </a:rPr>
              <a:t>用例文档（模板）</a:t>
            </a:r>
            <a:endParaRPr lang="zh-CN" altLang="en-US" sz="4400" b="0" dirty="0" smtClean="0">
              <a:solidFill>
                <a:schemeClr val="tx1"/>
              </a:solidFill>
              <a:effectLst/>
              <a:latin typeface="微软雅黑" panose="020B0503020204020204" charset="-122"/>
              <a:ea typeface="微软雅黑" panose="020B0503020204020204" charset="-122"/>
              <a:cs typeface="微软雅黑" panose="020B0503020204020204" charset="-122"/>
              <a:sym typeface="+mn-ea"/>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9" name="文本框 8"/>
          <p:cNvSpPr txBox="1"/>
          <p:nvPr/>
        </p:nvSpPr>
        <p:spPr>
          <a:xfrm>
            <a:off x="921385" y="1584325"/>
            <a:ext cx="3258820" cy="1014730"/>
          </a:xfrm>
          <a:prstGeom prst="rect">
            <a:avLst/>
          </a:prstGeom>
          <a:noFill/>
        </p:spPr>
        <p:txBody>
          <a:bodyPr wrap="square" rtlCol="0">
            <a:spAutoFit/>
          </a:bodyPr>
          <a:p>
            <a:r>
              <a:rPr lang="zh-CN" altLang="en-US" sz="2000" dirty="0" smtClean="0">
                <a:solidFill>
                  <a:schemeClr val="tx1"/>
                </a:solidFill>
                <a:latin typeface="微软雅黑" panose="020B0503020204020204" charset="-122"/>
                <a:ea typeface="微软雅黑" panose="020B0503020204020204" charset="-122"/>
                <a:cs typeface="微软雅黑" panose="020B0503020204020204" charset="-122"/>
              </a:rPr>
              <a:t>模板</a:t>
            </a:r>
            <a:r>
              <a:rPr lang="en-US" altLang="zh-CN" sz="2000" dirty="0" smtClean="0">
                <a:solidFill>
                  <a:schemeClr val="tx1"/>
                </a:solidFill>
                <a:latin typeface="微软雅黑" panose="020B0503020204020204" charset="-122"/>
                <a:ea typeface="微软雅黑" panose="020B0503020204020204" charset="-122"/>
                <a:cs typeface="微软雅黑" panose="020B0503020204020204" charset="-122"/>
              </a:rPr>
              <a:t>《</a:t>
            </a: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软件</a:t>
            </a:r>
            <a:r>
              <a:rPr lang="zh-CN" altLang="en-US" sz="2000" dirty="0" smtClean="0">
                <a:solidFill>
                  <a:schemeClr val="tx1"/>
                </a:solidFill>
                <a:latin typeface="微软雅黑" panose="020B0503020204020204" charset="-122"/>
                <a:ea typeface="微软雅黑" panose="020B0503020204020204" charset="-122"/>
                <a:cs typeface="微软雅黑" panose="020B0503020204020204" charset="-122"/>
              </a:rPr>
              <a:t>需求（第</a:t>
            </a:r>
            <a:r>
              <a:rPr lang="en-US" altLang="zh-CN" sz="2000" dirty="0" smtClean="0">
                <a:solidFill>
                  <a:schemeClr val="tx1"/>
                </a:solidFill>
                <a:latin typeface="微软雅黑" panose="020B0503020204020204" charset="-122"/>
                <a:ea typeface="微软雅黑" panose="020B0503020204020204" charset="-122"/>
                <a:cs typeface="微软雅黑" panose="020B0503020204020204" charset="-122"/>
              </a:rPr>
              <a:t>3</a:t>
            </a:r>
            <a:r>
              <a:rPr lang="zh-CN" altLang="en-US" sz="2000" dirty="0" smtClean="0">
                <a:solidFill>
                  <a:schemeClr val="tx1"/>
                </a:solidFill>
                <a:latin typeface="微软雅黑" panose="020B0503020204020204" charset="-122"/>
                <a:ea typeface="微软雅黑" panose="020B0503020204020204" charset="-122"/>
                <a:cs typeface="微软雅黑" panose="020B0503020204020204" charset="-122"/>
              </a:rPr>
              <a:t>版）</a:t>
            </a:r>
            <a:r>
              <a:rPr lang="en-US" altLang="zh-CN" sz="2000" dirty="0" smtClean="0">
                <a:solidFill>
                  <a:schemeClr val="tx1"/>
                </a:solidFill>
                <a:latin typeface="微软雅黑" panose="020B0503020204020204" charset="-122"/>
                <a:ea typeface="微软雅黑" panose="020B0503020204020204" charset="-122"/>
                <a:cs typeface="微软雅黑" panose="020B0503020204020204" charset="-122"/>
              </a:rPr>
              <a:t>》</a:t>
            </a:r>
            <a:r>
              <a:rPr lang="zh-CN" altLang="en-US" sz="2000" dirty="0" smtClean="0">
                <a:solidFill>
                  <a:schemeClr val="tx1"/>
                </a:solidFill>
                <a:latin typeface="微软雅黑" panose="020B0503020204020204" charset="-122"/>
                <a:ea typeface="微软雅黑" panose="020B0503020204020204" charset="-122"/>
                <a:cs typeface="微软雅黑" panose="020B0503020204020204" charset="-122"/>
              </a:rPr>
              <a:t>课本</a:t>
            </a:r>
            <a:r>
              <a:rPr lang="en-US" altLang="zh-CN" sz="2000" dirty="0" smtClean="0">
                <a:solidFill>
                  <a:schemeClr val="tx1"/>
                </a:solidFill>
                <a:latin typeface="微软雅黑" panose="020B0503020204020204" charset="-122"/>
                <a:ea typeface="微软雅黑" panose="020B0503020204020204" charset="-122"/>
                <a:cs typeface="微软雅黑" panose="020B0503020204020204" charset="-122"/>
              </a:rPr>
              <a:t>P134</a:t>
            </a:r>
            <a:endParaRPr lang="en-US" altLang="zh-CN" sz="2000" dirty="0" smtClean="0">
              <a:solidFill>
                <a:schemeClr val="tx1"/>
              </a:solidFill>
              <a:latin typeface="微软雅黑" panose="020B0503020204020204" charset="-122"/>
              <a:ea typeface="微软雅黑" panose="020B0503020204020204" charset="-122"/>
              <a:cs typeface="微软雅黑" panose="020B0503020204020204" charset="-122"/>
            </a:endParaRPr>
          </a:p>
          <a:p>
            <a:r>
              <a:rPr lang="zh-CN" altLang="en-US" sz="2000" dirty="0" smtClean="0">
                <a:solidFill>
                  <a:schemeClr val="tx1"/>
                </a:solidFill>
                <a:latin typeface="微软雅黑" panose="020B0503020204020204" charset="-122"/>
                <a:ea typeface="微软雅黑" panose="020B0503020204020204" charset="-122"/>
                <a:cs typeface="微软雅黑" panose="020B0503020204020204" charset="-122"/>
              </a:rPr>
              <a:t>（稍作修改）</a:t>
            </a:r>
            <a:endParaRPr lang="zh-CN" altLang="en-US" sz="2000" dirty="0" smtClean="0">
              <a:solidFill>
                <a:schemeClr val="tx1"/>
              </a:solidFill>
              <a:latin typeface="微软雅黑" panose="020B0503020204020204" charset="-122"/>
              <a:ea typeface="微软雅黑" panose="020B0503020204020204" charset="-122"/>
              <a:cs typeface="微软雅黑" panose="020B0503020204020204" charset="-122"/>
            </a:endParaRPr>
          </a:p>
        </p:txBody>
      </p:sp>
      <p:pic>
        <p:nvPicPr>
          <p:cNvPr id="3" name="图片 2"/>
          <p:cNvPicPr>
            <a:picLocks noChangeAspect="1"/>
          </p:cNvPicPr>
          <p:nvPr/>
        </p:nvPicPr>
        <p:blipFill>
          <a:blip r:embed="rId1"/>
          <a:stretch>
            <a:fillRect/>
          </a:stretch>
        </p:blipFill>
        <p:spPr>
          <a:xfrm>
            <a:off x="5401945" y="19685"/>
            <a:ext cx="6721475" cy="681863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p>
            <a:r>
              <a:rPr lang="en-US" altLang="zh-CN" sz="4400" b="0" dirty="0" smtClean="0">
                <a:solidFill>
                  <a:schemeClr val="tx1"/>
                </a:solidFill>
                <a:effectLst/>
                <a:latin typeface="微软雅黑" panose="020B0503020204020204" charset="-122"/>
                <a:ea typeface="微软雅黑" panose="020B0503020204020204" charset="-122"/>
                <a:cs typeface="微软雅黑" panose="020B0503020204020204" charset="-122"/>
                <a:sym typeface="+mn-ea"/>
              </a:rPr>
              <a:t>9.</a:t>
            </a:r>
            <a:r>
              <a:rPr lang="zh-CN" altLang="en-US" sz="4400" b="0" dirty="0" smtClean="0">
                <a:solidFill>
                  <a:schemeClr val="tx1"/>
                </a:solidFill>
                <a:effectLst/>
                <a:latin typeface="微软雅黑" panose="020B0503020204020204" charset="-122"/>
                <a:ea typeface="微软雅黑" panose="020B0503020204020204" charset="-122"/>
                <a:cs typeface="微软雅黑" panose="020B0503020204020204" charset="-122"/>
                <a:sym typeface="+mn-ea"/>
              </a:rPr>
              <a:t>用例图、用例场景说明、界面原型、</a:t>
            </a:r>
            <a:r>
              <a:rPr lang="en-US" altLang="zh-CN" sz="4400" b="0" dirty="0" smtClean="0">
                <a:solidFill>
                  <a:schemeClr val="tx1"/>
                </a:solidFill>
                <a:effectLst/>
                <a:latin typeface="微软雅黑" panose="020B0503020204020204" charset="-122"/>
                <a:ea typeface="微软雅黑" panose="020B0503020204020204" charset="-122"/>
                <a:cs typeface="微软雅黑" panose="020B0503020204020204" charset="-122"/>
                <a:sym typeface="+mn-ea"/>
              </a:rPr>
              <a:t>DM</a:t>
            </a:r>
            <a:endParaRPr lang="zh-CN" altLang="en-US" sz="4400" b="0" dirty="0" smtClean="0">
              <a:solidFill>
                <a:schemeClr val="tx1"/>
              </a:solidFill>
              <a:effectLst/>
              <a:latin typeface="微软雅黑" panose="020B0503020204020204" charset="-122"/>
              <a:ea typeface="微软雅黑" panose="020B0503020204020204" charset="-122"/>
              <a:cs typeface="微软雅黑" panose="020B0503020204020204" charset="-122"/>
              <a:sym typeface="+mn-ea"/>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graphicFrame>
        <p:nvGraphicFramePr>
          <p:cNvPr id="9" name="表格 8"/>
          <p:cNvGraphicFramePr/>
          <p:nvPr/>
        </p:nvGraphicFramePr>
        <p:xfrm>
          <a:off x="277495" y="1390015"/>
          <a:ext cx="5410200" cy="5120640"/>
        </p:xfrm>
        <a:graphic>
          <a:graphicData uri="http://schemas.openxmlformats.org/drawingml/2006/table">
            <a:tbl>
              <a:tblPr firstRow="1" bandRow="1">
                <a:tableStyleId>{5940675A-B579-460E-94D1-54222C63F5DA}</a:tableStyleId>
              </a:tblPr>
              <a:tblGrid>
                <a:gridCol w="971550"/>
                <a:gridCol w="4438650"/>
              </a:tblGrid>
              <a:tr h="0">
                <a:tc>
                  <a:txBody>
                    <a:bodyPr/>
                    <a:p>
                      <a:pPr indent="0">
                        <a:buNone/>
                      </a:pPr>
                      <a:r>
                        <a:rPr lang="en-US" altLang="en-US" sz="1200" b="0">
                          <a:latin typeface="微软雅黑" panose="020B0503020204020204" charset="-122"/>
                          <a:ea typeface="微软雅黑" panose="020B0503020204020204" charset="-122"/>
                          <a:cs typeface="宋体" panose="02010600030101010101" pitchFamily="2" charset="-122"/>
                        </a:rPr>
                        <a:t>用例名称</a:t>
                      </a:r>
                      <a:endParaRPr lang="en-US" altLang="en-US" sz="1200" b="0">
                        <a:latin typeface="微软雅黑" panose="020B0503020204020204" charset="-122"/>
                        <a:ea typeface="微软雅黑" panose="020B0503020204020204"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altLang="en-US" sz="1200" b="0">
                          <a:latin typeface="微软雅黑" panose="020B0503020204020204" charset="-122"/>
                          <a:ea typeface="微软雅黑" panose="020B0503020204020204" charset="-122"/>
                          <a:cs typeface="宋体" panose="02010600030101010101" pitchFamily="2" charset="-122"/>
                        </a:rPr>
                        <a:t>教师账号登录</a:t>
                      </a:r>
                      <a:endParaRPr lang="en-US" altLang="en-US" sz="1200" b="0">
                        <a:latin typeface="微软雅黑" panose="020B0503020204020204" charset="-122"/>
                        <a:ea typeface="微软雅黑" panose="020B0503020204020204"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52400">
                <a:tc>
                  <a:txBody>
                    <a:bodyPr/>
                    <a:p>
                      <a:pPr indent="0">
                        <a:buNone/>
                      </a:pPr>
                      <a:r>
                        <a:rPr lang="en-US" altLang="en-US" sz="1200" b="0">
                          <a:latin typeface="微软雅黑" panose="020B0503020204020204" charset="-122"/>
                          <a:ea typeface="微软雅黑" panose="020B0503020204020204" charset="-122"/>
                          <a:cs typeface="宋体" panose="02010600030101010101" pitchFamily="2" charset="-122"/>
                        </a:rPr>
                        <a:t>用例编号</a:t>
                      </a:r>
                      <a:endParaRPr lang="en-US" altLang="en-US" sz="1200" b="0">
                        <a:latin typeface="微软雅黑" panose="020B0503020204020204" charset="-122"/>
                        <a:ea typeface="微软雅黑" panose="020B0503020204020204"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微软雅黑" panose="020B0503020204020204" charset="-122"/>
                          <a:ea typeface="微软雅黑" panose="020B0503020204020204" charset="-122"/>
                          <a:cs typeface="宋体" panose="02010600030101010101" pitchFamily="2" charset="-122"/>
                        </a:rPr>
                        <a:t>Uc-T002</a:t>
                      </a:r>
                      <a:endParaRPr lang="en-US" sz="1200" b="0">
                        <a:latin typeface="微软雅黑" panose="020B0503020204020204" charset="-122"/>
                        <a:ea typeface="微软雅黑" panose="020B0503020204020204"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62560">
                <a:tc>
                  <a:txBody>
                    <a:bodyPr/>
                    <a:p>
                      <a:pPr indent="0">
                        <a:buNone/>
                      </a:pPr>
                      <a:r>
                        <a:rPr lang="en-US" altLang="en-US" sz="1200" b="0">
                          <a:latin typeface="微软雅黑" panose="020B0503020204020204" charset="-122"/>
                          <a:ea typeface="微软雅黑" panose="020B0503020204020204" charset="-122"/>
                          <a:cs typeface="宋体" panose="02010600030101010101" pitchFamily="2" charset="-122"/>
                        </a:rPr>
                        <a:t>用例描述</a:t>
                      </a:r>
                      <a:endParaRPr lang="en-US" altLang="en-US" sz="1200" b="0">
                        <a:latin typeface="微软雅黑" panose="020B0503020204020204" charset="-122"/>
                        <a:ea typeface="微软雅黑" panose="020B0503020204020204"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altLang="en-US" sz="1200" b="0">
                          <a:latin typeface="微软雅黑" panose="020B0503020204020204" charset="-122"/>
                          <a:ea typeface="微软雅黑" panose="020B0503020204020204" charset="-122"/>
                          <a:cs typeface="微软雅黑" panose="020B0503020204020204" charset="-122"/>
                        </a:rPr>
                        <a:t>教师在网站上点击“登录”按钮，输入邮箱账号，输入密码后登录的请求，系统响应用户登录请求，如果成功跳转到网站的首页，如果失败则跳出“登录信息有误，请重新输入”或者“此用户不存在，先注册”的提示栏</a:t>
                      </a:r>
                      <a:endParaRPr lang="en-US" altLang="en-US" sz="1200" b="0">
                        <a:latin typeface="微软雅黑" panose="020B0503020204020204" charset="-122"/>
                        <a:ea typeface="微软雅黑" panose="020B0503020204020204" charset="-122"/>
                        <a:cs typeface="微软雅黑" panose="020B0503020204020204"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52400">
                <a:tc>
                  <a:txBody>
                    <a:bodyPr/>
                    <a:p>
                      <a:pPr indent="0">
                        <a:buNone/>
                      </a:pPr>
                      <a:r>
                        <a:rPr lang="en-US" altLang="en-US" sz="1200" b="0">
                          <a:latin typeface="微软雅黑" panose="020B0503020204020204" charset="-122"/>
                          <a:ea typeface="微软雅黑" panose="020B0503020204020204" charset="-122"/>
                          <a:cs typeface="宋体" panose="02010600030101010101" pitchFamily="2" charset="-122"/>
                        </a:rPr>
                        <a:t>参与者</a:t>
                      </a:r>
                      <a:endParaRPr lang="en-US" altLang="en-US" sz="1200" b="0">
                        <a:latin typeface="微软雅黑" panose="020B0503020204020204" charset="-122"/>
                        <a:ea typeface="微软雅黑" panose="020B0503020204020204"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altLang="en-US" sz="1200" b="0">
                          <a:latin typeface="微软雅黑" panose="020B0503020204020204" charset="-122"/>
                          <a:ea typeface="微软雅黑" panose="020B0503020204020204" charset="-122"/>
                          <a:cs typeface="宋体" panose="02010600030101010101" pitchFamily="2" charset="-122"/>
                        </a:rPr>
                        <a:t>教师用户</a:t>
                      </a:r>
                      <a:endParaRPr lang="en-US" altLang="en-US" sz="1200" b="0">
                        <a:latin typeface="微软雅黑" panose="020B0503020204020204" charset="-122"/>
                        <a:ea typeface="微软雅黑" panose="020B0503020204020204"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52400">
                <a:tc>
                  <a:txBody>
                    <a:bodyPr/>
                    <a:p>
                      <a:pPr indent="0">
                        <a:buNone/>
                      </a:pPr>
                      <a:r>
                        <a:rPr lang="en-US" altLang="en-US" sz="1200" b="0">
                          <a:latin typeface="微软雅黑" panose="020B0503020204020204" charset="-122"/>
                          <a:ea typeface="微软雅黑" panose="020B0503020204020204" charset="-122"/>
                          <a:cs typeface="宋体" panose="02010600030101010101" pitchFamily="2" charset="-122"/>
                        </a:rPr>
                        <a:t>触发条件</a:t>
                      </a:r>
                      <a:endParaRPr lang="en-US" altLang="en-US" sz="1200" b="0">
                        <a:latin typeface="微软雅黑" panose="020B0503020204020204" charset="-122"/>
                        <a:ea typeface="微软雅黑" panose="020B0503020204020204"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altLang="en-US" sz="1200" b="0">
                          <a:latin typeface="微软雅黑" panose="020B0503020204020204" charset="-122"/>
                          <a:ea typeface="微软雅黑" panose="020B0503020204020204" charset="-122"/>
                          <a:cs typeface="宋体" panose="02010600030101010101" pitchFamily="2" charset="-122"/>
                        </a:rPr>
                        <a:t>教师想要登录网站</a:t>
                      </a:r>
                      <a:endParaRPr lang="en-US" altLang="en-US" sz="1200" b="0">
                        <a:latin typeface="微软雅黑" panose="020B0503020204020204" charset="-122"/>
                        <a:ea typeface="微软雅黑" panose="020B0503020204020204"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indent="0">
                        <a:buNone/>
                      </a:pPr>
                      <a:r>
                        <a:rPr lang="en-US" altLang="en-US" sz="1200" b="0">
                          <a:latin typeface="微软雅黑" panose="020B0503020204020204" charset="-122"/>
                          <a:ea typeface="微软雅黑" panose="020B0503020204020204" charset="-122"/>
                          <a:cs typeface="宋体" panose="02010600030101010101" pitchFamily="2" charset="-122"/>
                        </a:rPr>
                        <a:t>前置条件</a:t>
                      </a:r>
                      <a:endParaRPr lang="en-US" altLang="en-US" sz="1200" b="0">
                        <a:latin typeface="微软雅黑" panose="020B0503020204020204" charset="-122"/>
                        <a:ea typeface="微软雅黑" panose="020B0503020204020204"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微软雅黑" panose="020B0503020204020204" charset="-122"/>
                          <a:ea typeface="微软雅黑" panose="020B0503020204020204" charset="-122"/>
                          <a:cs typeface="宋体" panose="02010600030101010101" pitchFamily="2" charset="-122"/>
                        </a:rPr>
                        <a:t>教师的账号记录已经在信息数据库中，教师输入的登录信息（工作单位和密码）和数据库中的信息一致</a:t>
                      </a:r>
                      <a:endParaRPr lang="en-US" sz="1200" b="0">
                        <a:latin typeface="微软雅黑" panose="020B0503020204020204" charset="-122"/>
                        <a:ea typeface="微软雅黑" panose="020B0503020204020204"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52400">
                <a:tc>
                  <a:txBody>
                    <a:bodyPr/>
                    <a:p>
                      <a:pPr indent="0">
                        <a:buNone/>
                      </a:pPr>
                      <a:r>
                        <a:rPr lang="en-US" altLang="en-US" sz="1200" b="0">
                          <a:latin typeface="微软雅黑" panose="020B0503020204020204" charset="-122"/>
                          <a:ea typeface="微软雅黑" panose="020B0503020204020204" charset="-122"/>
                          <a:cs typeface="宋体" panose="02010600030101010101" pitchFamily="2" charset="-122"/>
                        </a:rPr>
                        <a:t>后置条件</a:t>
                      </a:r>
                      <a:endParaRPr lang="en-US" altLang="en-US" sz="1200" b="0">
                        <a:latin typeface="微软雅黑" panose="020B0503020204020204" charset="-122"/>
                        <a:ea typeface="微软雅黑" panose="020B0503020204020204"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altLang="en-US" sz="1200" b="0">
                          <a:latin typeface="微软雅黑" panose="020B0503020204020204" charset="-122"/>
                          <a:ea typeface="微软雅黑" panose="020B0503020204020204" charset="-122"/>
                          <a:cs typeface="宋体" panose="02010600030101010101" pitchFamily="2" charset="-122"/>
                        </a:rPr>
                        <a:t>教师登录后可以在网站上进行相应的操作</a:t>
                      </a:r>
                      <a:endParaRPr lang="en-US" altLang="en-US" sz="1200" b="0">
                        <a:latin typeface="微软雅黑" panose="020B0503020204020204" charset="-122"/>
                        <a:ea typeface="微软雅黑" panose="020B0503020204020204"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indent="0">
                        <a:buNone/>
                      </a:pPr>
                      <a:r>
                        <a:rPr lang="en-US" altLang="en-US" sz="1200" b="0">
                          <a:latin typeface="微软雅黑" panose="020B0503020204020204" charset="-122"/>
                          <a:ea typeface="微软雅黑" panose="020B0503020204020204" charset="-122"/>
                          <a:cs typeface="宋体" panose="02010600030101010101" pitchFamily="2" charset="-122"/>
                        </a:rPr>
                        <a:t>基本事件流</a:t>
                      </a:r>
                      <a:endParaRPr lang="en-US" altLang="en-US" sz="1200" b="0">
                        <a:latin typeface="微软雅黑" panose="020B0503020204020204" charset="-122"/>
                        <a:ea typeface="微软雅黑" panose="020B0503020204020204"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微软雅黑" panose="020B0503020204020204" charset="-122"/>
                          <a:ea typeface="微软雅黑" panose="020B0503020204020204" charset="-122"/>
                          <a:cs typeface="微软雅黑" panose="020B0503020204020204" charset="-122"/>
                        </a:rPr>
                        <a:t>1. 教师点击“登录”按钮</a:t>
                      </a:r>
                      <a:endParaRPr lang="en-US" sz="1200" b="0">
                        <a:latin typeface="微软雅黑" panose="020B0503020204020204" charset="-122"/>
                        <a:ea typeface="微软雅黑" panose="020B0503020204020204" charset="-122"/>
                        <a:cs typeface="微软雅黑" panose="020B0503020204020204" charset="-122"/>
                      </a:endParaRPr>
                    </a:p>
                    <a:p>
                      <a:pPr indent="0">
                        <a:buNone/>
                      </a:pPr>
                      <a:r>
                        <a:rPr lang="en-US" sz="1200" b="0">
                          <a:latin typeface="微软雅黑" panose="020B0503020204020204" charset="-122"/>
                          <a:ea typeface="微软雅黑" panose="020B0503020204020204" charset="-122"/>
                          <a:cs typeface="微软雅黑" panose="020B0503020204020204" charset="-122"/>
                        </a:rPr>
                        <a:t>2. 教师在信息栏填写教工号</a:t>
                      </a:r>
                      <a:endParaRPr lang="en-US" sz="1200" b="0">
                        <a:latin typeface="微软雅黑" panose="020B0503020204020204" charset="-122"/>
                        <a:ea typeface="微软雅黑" panose="020B0503020204020204" charset="-122"/>
                        <a:cs typeface="微软雅黑" panose="020B0503020204020204" charset="-122"/>
                      </a:endParaRPr>
                    </a:p>
                    <a:p>
                      <a:pPr indent="0">
                        <a:buNone/>
                      </a:pPr>
                      <a:r>
                        <a:rPr lang="en-US" sz="1200" b="0">
                          <a:latin typeface="微软雅黑" panose="020B0503020204020204" charset="-122"/>
                          <a:ea typeface="微软雅黑" panose="020B0503020204020204" charset="-122"/>
                          <a:cs typeface="微软雅黑" panose="020B0503020204020204" charset="-122"/>
                        </a:rPr>
                        <a:t>3. 教师在信息栏填写密码</a:t>
                      </a:r>
                      <a:endParaRPr lang="en-US" sz="1200" b="0">
                        <a:latin typeface="微软雅黑" panose="020B0503020204020204" charset="-122"/>
                        <a:ea typeface="微软雅黑" panose="020B0503020204020204" charset="-122"/>
                        <a:cs typeface="微软雅黑" panose="020B0503020204020204" charset="-122"/>
                      </a:endParaRPr>
                    </a:p>
                    <a:p>
                      <a:pPr indent="0">
                        <a:buNone/>
                      </a:pPr>
                      <a:r>
                        <a:rPr lang="en-US" sz="1200" b="0">
                          <a:latin typeface="微软雅黑" panose="020B0503020204020204" charset="-122"/>
                          <a:ea typeface="微软雅黑" panose="020B0503020204020204" charset="-122"/>
                          <a:cs typeface="微软雅黑" panose="020B0503020204020204" charset="-122"/>
                        </a:rPr>
                        <a:t>4. 教师输入验证码</a:t>
                      </a:r>
                      <a:endParaRPr lang="en-US" sz="1200" b="0">
                        <a:latin typeface="微软雅黑" panose="020B0503020204020204" charset="-122"/>
                        <a:ea typeface="微软雅黑" panose="020B0503020204020204" charset="-122"/>
                        <a:cs typeface="微软雅黑" panose="020B0503020204020204" charset="-122"/>
                      </a:endParaRPr>
                    </a:p>
                    <a:p>
                      <a:pPr indent="0">
                        <a:buNone/>
                      </a:pPr>
                      <a:r>
                        <a:rPr lang="en-US" sz="1200" b="0">
                          <a:latin typeface="微软雅黑" panose="020B0503020204020204" charset="-122"/>
                          <a:ea typeface="微软雅黑" panose="020B0503020204020204" charset="-122"/>
                          <a:cs typeface="微软雅黑" panose="020B0503020204020204" charset="-122"/>
                        </a:rPr>
                        <a:t>5. 教师点击“登录”按钮</a:t>
                      </a:r>
                      <a:endParaRPr lang="en-US" sz="1200" b="0">
                        <a:latin typeface="微软雅黑" panose="020B0503020204020204" charset="-122"/>
                        <a:ea typeface="微软雅黑" panose="020B0503020204020204" charset="-122"/>
                        <a:cs typeface="微软雅黑" panose="020B0503020204020204" charset="-122"/>
                      </a:endParaRPr>
                    </a:p>
                    <a:p>
                      <a:pPr indent="0">
                        <a:buNone/>
                      </a:pPr>
                      <a:r>
                        <a:rPr lang="en-US" sz="1200" b="0">
                          <a:latin typeface="微软雅黑" panose="020B0503020204020204" charset="-122"/>
                          <a:ea typeface="微软雅黑" panose="020B0503020204020204" charset="-122"/>
                          <a:cs typeface="微软雅黑" panose="020B0503020204020204" charset="-122"/>
                        </a:rPr>
                        <a:t>6. 系统响应教师登录请求，匹配数据库的信息</a:t>
                      </a:r>
                      <a:endParaRPr lang="en-US" sz="1200" b="0">
                        <a:latin typeface="微软雅黑" panose="020B0503020204020204" charset="-122"/>
                        <a:ea typeface="微软雅黑" panose="020B0503020204020204" charset="-122"/>
                        <a:cs typeface="微软雅黑" panose="020B0503020204020204" charset="-122"/>
                      </a:endParaRPr>
                    </a:p>
                    <a:p>
                      <a:pPr indent="0">
                        <a:buNone/>
                      </a:pPr>
                      <a:r>
                        <a:rPr lang="en-US" sz="1200" b="0">
                          <a:latin typeface="微软雅黑" panose="020B0503020204020204" charset="-122"/>
                          <a:ea typeface="微软雅黑" panose="020B0503020204020204" charset="-122"/>
                          <a:cs typeface="微软雅黑" panose="020B0503020204020204" charset="-122"/>
                        </a:rPr>
                        <a:t>7. 系统提示“登录成功”，跳转到网站首页</a:t>
                      </a:r>
                      <a:endParaRPr lang="en-US" sz="1200" b="0">
                        <a:latin typeface="微软雅黑" panose="020B0503020204020204" charset="-122"/>
                        <a:ea typeface="微软雅黑" panose="020B0503020204020204" charset="-122"/>
                        <a:cs typeface="微软雅黑" panose="020B0503020204020204"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indent="0">
                        <a:buNone/>
                      </a:pPr>
                      <a:r>
                        <a:rPr lang="en-US" altLang="en-US" sz="1200" b="0">
                          <a:latin typeface="微软雅黑" panose="020B0503020204020204" charset="-122"/>
                          <a:ea typeface="微软雅黑" panose="020B0503020204020204" charset="-122"/>
                          <a:cs typeface="宋体" panose="02010600030101010101" pitchFamily="2" charset="-122"/>
                        </a:rPr>
                        <a:t>可选操作流程</a:t>
                      </a:r>
                      <a:endParaRPr lang="en-US" altLang="en-US" sz="1200" b="0">
                        <a:latin typeface="微软雅黑" panose="020B0503020204020204" charset="-122"/>
                        <a:ea typeface="微软雅黑" panose="020B0503020204020204"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微软雅黑" panose="020B0503020204020204" charset="-122"/>
                          <a:ea typeface="微软雅黑" panose="020B0503020204020204" charset="-122"/>
                          <a:cs typeface="宋体" panose="02010600030101010101" pitchFamily="2" charset="-122"/>
                        </a:rPr>
                        <a:t> </a:t>
                      </a:r>
                      <a:endParaRPr lang="en-US" altLang="en-US" sz="1200" b="0">
                        <a:latin typeface="微软雅黑" panose="020B0503020204020204" charset="-122"/>
                        <a:ea typeface="微软雅黑" panose="020B0503020204020204"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914400">
                <a:tc>
                  <a:txBody>
                    <a:bodyPr/>
                    <a:p>
                      <a:pPr indent="0">
                        <a:buNone/>
                      </a:pPr>
                      <a:r>
                        <a:rPr lang="en-US" altLang="en-US" sz="1200" b="0">
                          <a:latin typeface="微软雅黑" panose="020B0503020204020204" charset="-122"/>
                          <a:ea typeface="微软雅黑" panose="020B0503020204020204" charset="-122"/>
                          <a:cs typeface="宋体" panose="02010600030101010101" pitchFamily="2" charset="-122"/>
                        </a:rPr>
                        <a:t>异常事件流</a:t>
                      </a:r>
                      <a:endParaRPr lang="en-US" altLang="en-US" sz="1200" b="0">
                        <a:latin typeface="微软雅黑" panose="020B0503020204020204" charset="-122"/>
                        <a:ea typeface="微软雅黑" panose="020B0503020204020204"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微软雅黑" panose="020B0503020204020204" charset="-122"/>
                          <a:ea typeface="微软雅黑" panose="020B0503020204020204" charset="-122"/>
                          <a:cs typeface="微软雅黑" panose="020B0503020204020204" charset="-122"/>
                        </a:rPr>
                        <a:t>1. 教师输入的账号信息数据库中不存在，系统提示“此用户不存在，先注册”</a:t>
                      </a:r>
                      <a:endParaRPr lang="en-US" sz="1200" b="0">
                        <a:latin typeface="微软雅黑" panose="020B0503020204020204" charset="-122"/>
                        <a:ea typeface="微软雅黑" panose="020B0503020204020204" charset="-122"/>
                        <a:cs typeface="微软雅黑" panose="020B0503020204020204" charset="-122"/>
                      </a:endParaRPr>
                    </a:p>
                    <a:p>
                      <a:pPr indent="0">
                        <a:buNone/>
                      </a:pPr>
                      <a:r>
                        <a:rPr lang="en-US" sz="1200" b="0">
                          <a:latin typeface="微软雅黑" panose="020B0503020204020204" charset="-122"/>
                          <a:ea typeface="微软雅黑" panose="020B0503020204020204" charset="-122"/>
                          <a:cs typeface="微软雅黑" panose="020B0503020204020204" charset="-122"/>
                        </a:rPr>
                        <a:t>2. 教师输入的教工号有误，系统提示“登录信息有误，请重新输入”</a:t>
                      </a:r>
                      <a:endParaRPr lang="en-US" sz="1200" b="0">
                        <a:latin typeface="微软雅黑" panose="020B0503020204020204" charset="-122"/>
                        <a:ea typeface="微软雅黑" panose="020B0503020204020204" charset="-122"/>
                        <a:cs typeface="微软雅黑" panose="020B0503020204020204" charset="-122"/>
                      </a:endParaRPr>
                    </a:p>
                    <a:p>
                      <a:pPr indent="0">
                        <a:buNone/>
                      </a:pPr>
                      <a:r>
                        <a:rPr lang="en-US" sz="1200" b="0">
                          <a:latin typeface="微软雅黑" panose="020B0503020204020204" charset="-122"/>
                          <a:ea typeface="微软雅黑" panose="020B0503020204020204" charset="-122"/>
                          <a:cs typeface="微软雅黑" panose="020B0503020204020204" charset="-122"/>
                        </a:rPr>
                        <a:t>3. 教师输入的密码有误，系统提示“登录信息有误，请重新输入”</a:t>
                      </a:r>
                      <a:endParaRPr lang="en-US" sz="1200" b="0">
                        <a:latin typeface="微软雅黑" panose="020B0503020204020204" charset="-122"/>
                        <a:ea typeface="微软雅黑" panose="020B0503020204020204" charset="-122"/>
                        <a:cs typeface="微软雅黑" panose="020B0503020204020204" charset="-122"/>
                      </a:endParaRPr>
                    </a:p>
                    <a:p>
                      <a:pPr indent="0">
                        <a:buNone/>
                      </a:pPr>
                      <a:r>
                        <a:rPr lang="en-US" sz="1200" b="0">
                          <a:latin typeface="微软雅黑" panose="020B0503020204020204" charset="-122"/>
                          <a:ea typeface="微软雅黑" panose="020B0503020204020204" charset="-122"/>
                          <a:cs typeface="微软雅黑" panose="020B0503020204020204" charset="-122"/>
                        </a:rPr>
                        <a:t>4. 教师用户取消登录，退出登录界面</a:t>
                      </a:r>
                      <a:endParaRPr lang="en-US" sz="1200" b="0">
                        <a:latin typeface="微软雅黑" panose="020B0503020204020204" charset="-122"/>
                        <a:ea typeface="微软雅黑" panose="020B0503020204020204" charset="-122"/>
                        <a:cs typeface="微软雅黑" panose="020B0503020204020204" charset="-122"/>
                      </a:endParaRPr>
                    </a:p>
                    <a:p>
                      <a:pPr indent="0">
                        <a:buNone/>
                      </a:pPr>
                      <a:r>
                        <a:rPr lang="en-US" sz="1200" b="0">
                          <a:latin typeface="微软雅黑" panose="020B0503020204020204" charset="-122"/>
                          <a:ea typeface="微软雅黑" panose="020B0503020204020204" charset="-122"/>
                          <a:cs typeface="微软雅黑" panose="020B0503020204020204" charset="-122"/>
                        </a:rPr>
                        <a:t>5. 教师在输入密码的时候忘记密码，点击“忘记密码”栏，跳转到找回密码的界面</a:t>
                      </a:r>
                      <a:endParaRPr lang="en-US" sz="1200" b="0">
                        <a:latin typeface="微软雅黑" panose="020B0503020204020204" charset="-122"/>
                        <a:ea typeface="微软雅黑" panose="020B0503020204020204" charset="-122"/>
                        <a:cs typeface="微软雅黑" panose="020B0503020204020204"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pic>
        <p:nvPicPr>
          <p:cNvPr id="3" name="图片 2" descr="搜狗截图20190101163844"/>
          <p:cNvPicPr>
            <a:picLocks noChangeAspect="1"/>
          </p:cNvPicPr>
          <p:nvPr/>
        </p:nvPicPr>
        <p:blipFill>
          <a:blip r:embed="rId1"/>
          <a:stretch>
            <a:fillRect/>
          </a:stretch>
        </p:blipFill>
        <p:spPr>
          <a:xfrm>
            <a:off x="409575" y="2700020"/>
            <a:ext cx="2194560" cy="1249680"/>
          </a:xfrm>
          <a:prstGeom prst="rect">
            <a:avLst/>
          </a:prstGeom>
        </p:spPr>
      </p:pic>
      <p:pic>
        <p:nvPicPr>
          <p:cNvPr id="118" name="图片 118"/>
          <p:cNvPicPr>
            <a:picLocks noChangeAspect="1"/>
          </p:cNvPicPr>
          <p:nvPr/>
        </p:nvPicPr>
        <p:blipFill>
          <a:blip r:embed="rId2"/>
          <a:stretch>
            <a:fillRect/>
          </a:stretch>
        </p:blipFill>
        <p:spPr>
          <a:xfrm>
            <a:off x="4533265" y="1221740"/>
            <a:ext cx="3415665" cy="4206240"/>
          </a:xfrm>
          <a:prstGeom prst="rect">
            <a:avLst/>
          </a:prstGeom>
        </p:spPr>
      </p:pic>
      <p:pic>
        <p:nvPicPr>
          <p:cNvPr id="119" name="图片 119"/>
          <p:cNvPicPr>
            <a:picLocks noChangeAspect="1"/>
          </p:cNvPicPr>
          <p:nvPr/>
        </p:nvPicPr>
        <p:blipFill>
          <a:blip r:embed="rId3"/>
          <a:stretch>
            <a:fillRect/>
          </a:stretch>
        </p:blipFill>
        <p:spPr>
          <a:xfrm>
            <a:off x="4533265" y="1711960"/>
            <a:ext cx="3342640" cy="4206240"/>
          </a:xfrm>
          <a:prstGeom prst="rect">
            <a:avLst/>
          </a:prstGeom>
        </p:spPr>
      </p:pic>
      <p:pic>
        <p:nvPicPr>
          <p:cNvPr id="120" name="图片 120"/>
          <p:cNvPicPr>
            <a:picLocks noChangeAspect="1"/>
          </p:cNvPicPr>
          <p:nvPr/>
        </p:nvPicPr>
        <p:blipFill>
          <a:blip r:embed="rId4"/>
          <a:stretch>
            <a:fillRect/>
          </a:stretch>
        </p:blipFill>
        <p:spPr>
          <a:xfrm>
            <a:off x="4533265" y="2223135"/>
            <a:ext cx="3311525" cy="4206240"/>
          </a:xfrm>
          <a:prstGeom prst="rect">
            <a:avLst/>
          </a:prstGeom>
        </p:spPr>
      </p:pic>
      <p:pic>
        <p:nvPicPr>
          <p:cNvPr id="5" name="图片 4" descr="搜狗截图20190102112251"/>
          <p:cNvPicPr>
            <a:picLocks noChangeAspect="1"/>
          </p:cNvPicPr>
          <p:nvPr/>
        </p:nvPicPr>
        <p:blipFill>
          <a:blip r:embed="rId5"/>
          <a:stretch>
            <a:fillRect/>
          </a:stretch>
        </p:blipFill>
        <p:spPr>
          <a:xfrm>
            <a:off x="277495" y="1584325"/>
            <a:ext cx="11593830" cy="425640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xit" presetSubtype="10" fill="hold" nodeType="clickEffect">
                                  <p:stCondLst>
                                    <p:cond delay="0"/>
                                  </p:stCondLst>
                                  <p:childTnLst>
                                    <p:animEffect transition="out" filter="blinds(horizontal)">
                                      <p:cBhvr>
                                        <p:cTn id="6" dur="500"/>
                                        <p:tgtEl>
                                          <p:spTgt spid="3"/>
                                        </p:tgtEl>
                                      </p:cBhvr>
                                    </p:animEffect>
                                    <p:set>
                                      <p:cBhvr>
                                        <p:cTn id="7" dur="1" fill="hold">
                                          <p:stCondLst>
                                            <p:cond delay="499"/>
                                          </p:stCondLst>
                                        </p:cTn>
                                        <p:tgtEl>
                                          <p:spTgt spid="3"/>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linds(horizontal)">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18"/>
                                        </p:tgtEl>
                                        <p:attrNameLst>
                                          <p:attrName>style.visibility</p:attrName>
                                        </p:attrNameLst>
                                      </p:cBhvr>
                                      <p:to>
                                        <p:strVal val="visible"/>
                                      </p:to>
                                    </p:set>
                                    <p:animEffect transition="in" filter="blinds(horizontal)">
                                      <p:cBhvr>
                                        <p:cTn id="17" dur="500"/>
                                        <p:tgtEl>
                                          <p:spTgt spid="118"/>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19"/>
                                        </p:tgtEl>
                                        <p:attrNameLst>
                                          <p:attrName>style.visibility</p:attrName>
                                        </p:attrNameLst>
                                      </p:cBhvr>
                                      <p:to>
                                        <p:strVal val="visible"/>
                                      </p:to>
                                    </p:set>
                                    <p:animEffect transition="in" filter="blinds(horizontal)">
                                      <p:cBhvr>
                                        <p:cTn id="22" dur="500"/>
                                        <p:tgtEl>
                                          <p:spTgt spid="119"/>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20"/>
                                        </p:tgtEl>
                                        <p:attrNameLst>
                                          <p:attrName>style.visibility</p:attrName>
                                        </p:attrNameLst>
                                      </p:cBhvr>
                                      <p:to>
                                        <p:strVal val="visible"/>
                                      </p:to>
                                    </p:set>
                                    <p:animEffect transition="in" filter="blinds(horizontal)">
                                      <p:cBhvr>
                                        <p:cTn id="27" dur="500"/>
                                        <p:tgtEl>
                                          <p:spTgt spid="120"/>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blinds(horizontal)">
                                      <p:cBhvr>
                                        <p:cTn id="3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en-US" altLang="zh-CN" sz="4400" b="0" dirty="0" smtClean="0">
                <a:solidFill>
                  <a:schemeClr val="tx1"/>
                </a:solidFill>
                <a:effectLst/>
                <a:latin typeface="微软雅黑" panose="020B0503020204020204" charset="-122"/>
                <a:ea typeface="微软雅黑" panose="020B0503020204020204" charset="-122"/>
                <a:cs typeface="微软雅黑" panose="020B0503020204020204" charset="-122"/>
                <a:sym typeface="+mn-ea"/>
              </a:rPr>
              <a:t>10.</a:t>
            </a:r>
            <a:r>
              <a:rPr lang="zh-CN" altLang="en-US" sz="4400" b="0" dirty="0" smtClean="0">
                <a:solidFill>
                  <a:schemeClr val="tx1"/>
                </a:solidFill>
                <a:effectLst/>
                <a:latin typeface="微软雅黑" panose="020B0503020204020204" charset="-122"/>
                <a:ea typeface="微软雅黑" panose="020B0503020204020204" charset="-122"/>
                <a:cs typeface="微软雅黑" panose="020B0503020204020204" charset="-122"/>
                <a:sym typeface="+mn-ea"/>
              </a:rPr>
              <a:t>用户的非功能性需求</a:t>
            </a:r>
            <a:endParaRPr lang="zh-CN" altLang="en-US" sz="4400" b="0" dirty="0" smtClean="0">
              <a:solidFill>
                <a:schemeClr val="tx1"/>
              </a:solidFill>
              <a:effectLst/>
              <a:latin typeface="微软雅黑" panose="020B0503020204020204" charset="-122"/>
              <a:ea typeface="微软雅黑" panose="020B0503020204020204" charset="-122"/>
              <a:cs typeface="微软雅黑" panose="020B0503020204020204" charset="-122"/>
              <a:sym typeface="+mn-ea"/>
            </a:endParaRPr>
          </a:p>
        </p:txBody>
      </p:sp>
      <p:sp>
        <p:nvSpPr>
          <p:cNvPr id="3" name="内容占位符 2"/>
          <p:cNvSpPr>
            <a:spLocks noGrp="1"/>
          </p:cNvSpPr>
          <p:nvPr>
            <p:ph idx="1"/>
          </p:nvPr>
        </p:nvSpPr>
        <p:spPr/>
        <p:txBody>
          <a:bodyPr>
            <a:normAutofit lnSpcReduction="10000"/>
          </a:bodyPr>
          <a:p>
            <a:r>
              <a:rPr lang="en-US" b="1">
                <a:solidFill>
                  <a:schemeClr val="tx1"/>
                </a:solidFill>
                <a:latin typeface="微软雅黑" panose="020B0503020204020204" charset="-122"/>
                <a:ea typeface="微软雅黑" panose="020B0503020204020204" charset="-122"/>
                <a:cs typeface="微软雅黑" panose="020B0503020204020204" charset="-122"/>
                <a:sym typeface="+mn-ea"/>
              </a:rPr>
              <a:t>1.</a:t>
            </a:r>
            <a:r>
              <a:rPr lang="zh-CN" b="1">
                <a:solidFill>
                  <a:schemeClr val="tx1"/>
                </a:solidFill>
                <a:latin typeface="微软雅黑" panose="020B0503020204020204" charset="-122"/>
                <a:ea typeface="微软雅黑" panose="020B0503020204020204" charset="-122"/>
                <a:cs typeface="微软雅黑" panose="020B0503020204020204" charset="-122"/>
                <a:sym typeface="+mn-ea"/>
              </a:rPr>
              <a:t>易用性</a:t>
            </a:r>
            <a:r>
              <a:rPr lang="zh-CN">
                <a:solidFill>
                  <a:schemeClr val="tx1"/>
                </a:solidFill>
                <a:latin typeface="微软雅黑" panose="020B0503020204020204" charset="-122"/>
                <a:ea typeface="微软雅黑" panose="020B0503020204020204" charset="-122"/>
                <a:cs typeface="微软雅黑" panose="020B0503020204020204" charset="-122"/>
                <a:sym typeface="+mn-ea"/>
              </a:rPr>
              <a:t>够容纳将近</a:t>
            </a:r>
            <a:r>
              <a:rPr lang="en-US">
                <a:solidFill>
                  <a:schemeClr val="tx1"/>
                </a:solidFill>
                <a:latin typeface="微软雅黑" panose="020B0503020204020204" charset="-122"/>
                <a:ea typeface="微软雅黑" panose="020B0503020204020204" charset="-122"/>
                <a:cs typeface="微软雅黑" panose="020B0503020204020204" charset="-122"/>
                <a:sym typeface="+mn-ea"/>
              </a:rPr>
              <a:t>300</a:t>
            </a:r>
            <a:r>
              <a:rPr lang="zh-CN">
                <a:solidFill>
                  <a:schemeClr val="tx1"/>
                </a:solidFill>
                <a:latin typeface="微软雅黑" panose="020B0503020204020204" charset="-122"/>
                <a:ea typeface="微软雅黑" panose="020B0503020204020204" charset="-122"/>
                <a:cs typeface="微软雅黑" panose="020B0503020204020204" charset="-122"/>
                <a:sym typeface="+mn-ea"/>
              </a:rPr>
              <a:t>个人对网站的访问，能够流畅的进行课程资料的下载。要求系统每天从早上8点运行至晚上10点</a:t>
            </a:r>
            <a:r>
              <a:rPr lang="en-US" b="1">
                <a:solidFill>
                  <a:schemeClr val="tx1"/>
                </a:solidFill>
                <a:latin typeface="微软雅黑" panose="020B0503020204020204" charset="-122"/>
                <a:ea typeface="微软雅黑" panose="020B0503020204020204" charset="-122"/>
                <a:cs typeface="微软雅黑" panose="020B0503020204020204" charset="-122"/>
                <a:sym typeface="+mn-ea"/>
              </a:rPr>
              <a:t>2.</a:t>
            </a:r>
            <a:r>
              <a:rPr lang="zh-CN" b="1">
                <a:solidFill>
                  <a:schemeClr val="tx1"/>
                </a:solidFill>
                <a:latin typeface="微软雅黑" panose="020B0503020204020204" charset="-122"/>
                <a:ea typeface="微软雅黑" panose="020B0503020204020204" charset="-122"/>
                <a:cs typeface="微软雅黑" panose="020B0503020204020204" charset="-122"/>
                <a:sym typeface="+mn-ea"/>
              </a:rPr>
              <a:t>性能</a:t>
            </a:r>
            <a:r>
              <a:rPr lang="zh-CN">
                <a:solidFill>
                  <a:schemeClr val="tx1"/>
                </a:solidFill>
                <a:latin typeface="微软雅黑" panose="020B0503020204020204" charset="-122"/>
                <a:ea typeface="微软雅黑" panose="020B0503020204020204" charset="-122"/>
                <a:cs typeface="微软雅黑" panose="020B0503020204020204" charset="-122"/>
                <a:sym typeface="+mn-ea"/>
              </a:rPr>
              <a:t>基于Windows系统，要求配有支持视频插件和支持协议能上网浏览器，浏览器（IE 10.0）及以上。最多可同时满足</a:t>
            </a:r>
            <a:r>
              <a:rPr lang="en-US">
                <a:solidFill>
                  <a:schemeClr val="tx1"/>
                </a:solidFill>
                <a:latin typeface="微软雅黑" panose="020B0503020204020204" charset="-122"/>
                <a:ea typeface="微软雅黑" panose="020B0503020204020204" charset="-122"/>
                <a:cs typeface="微软雅黑" panose="020B0503020204020204" charset="-122"/>
                <a:sym typeface="+mn-ea"/>
              </a:rPr>
              <a:t>3</a:t>
            </a:r>
            <a:r>
              <a:rPr lang="zh-CN">
                <a:solidFill>
                  <a:schemeClr val="tx1"/>
                </a:solidFill>
                <a:latin typeface="微软雅黑" panose="020B0503020204020204" charset="-122"/>
                <a:ea typeface="微软雅黑" panose="020B0503020204020204" charset="-122"/>
                <a:cs typeface="微软雅黑" panose="020B0503020204020204" charset="-122"/>
                <a:sym typeface="+mn-ea"/>
              </a:rPr>
              <a:t>00人的在线访问。用户上传下载时至少达到1M/s的速度。页面响应时间平均不超过1秒钟</a:t>
            </a:r>
            <a:r>
              <a:rPr lang="en-US" b="1">
                <a:solidFill>
                  <a:schemeClr val="tx1"/>
                </a:solidFill>
                <a:latin typeface="微软雅黑" panose="020B0503020204020204" charset="-122"/>
                <a:ea typeface="微软雅黑" panose="020B0503020204020204" charset="-122"/>
                <a:cs typeface="微软雅黑" panose="020B0503020204020204" charset="-122"/>
                <a:sym typeface="+mn-ea"/>
              </a:rPr>
              <a:t>3.</a:t>
            </a:r>
            <a:r>
              <a:rPr lang="zh-CN" b="1">
                <a:solidFill>
                  <a:schemeClr val="tx1"/>
                </a:solidFill>
                <a:latin typeface="微软雅黑" panose="020B0503020204020204" charset="-122"/>
                <a:ea typeface="微软雅黑" panose="020B0503020204020204" charset="-122"/>
                <a:cs typeface="微软雅黑" panose="020B0503020204020204" charset="-122"/>
                <a:sym typeface="+mn-ea"/>
              </a:rPr>
              <a:t>保密性</a:t>
            </a:r>
            <a:r>
              <a:rPr lang="zh-CN">
                <a:solidFill>
                  <a:schemeClr val="tx1"/>
                </a:solidFill>
                <a:latin typeface="微软雅黑" panose="020B0503020204020204" charset="-122"/>
                <a:ea typeface="微软雅黑" panose="020B0503020204020204" charset="-122"/>
                <a:cs typeface="微软雅黑" panose="020B0503020204020204" charset="-122"/>
                <a:sym typeface="+mn-ea"/>
              </a:rPr>
              <a:t>用户数据和网站数据库数据分开存放。</a:t>
            </a:r>
            <a:r>
              <a:rPr lang="en-US" b="1">
                <a:solidFill>
                  <a:schemeClr val="tx1"/>
                </a:solidFill>
                <a:latin typeface="微软雅黑" panose="020B0503020204020204" charset="-122"/>
                <a:ea typeface="微软雅黑" panose="020B0503020204020204" charset="-122"/>
                <a:cs typeface="微软雅黑" panose="020B0503020204020204" charset="-122"/>
                <a:sym typeface="+mn-ea"/>
              </a:rPr>
              <a:t>4.</a:t>
            </a:r>
            <a:r>
              <a:rPr lang="zh-CN" b="1">
                <a:solidFill>
                  <a:schemeClr val="tx1"/>
                </a:solidFill>
                <a:latin typeface="微软雅黑" panose="020B0503020204020204" charset="-122"/>
                <a:ea typeface="微软雅黑" panose="020B0503020204020204" charset="-122"/>
                <a:cs typeface="微软雅黑" panose="020B0503020204020204" charset="-122"/>
                <a:sym typeface="+mn-ea"/>
              </a:rPr>
              <a:t>安全性</a:t>
            </a:r>
            <a:r>
              <a:rPr lang="zh-CN">
                <a:solidFill>
                  <a:schemeClr val="tx1"/>
                </a:solidFill>
                <a:latin typeface="微软雅黑" panose="020B0503020204020204" charset="-122"/>
                <a:ea typeface="微软雅黑" panose="020B0503020204020204" charset="-122"/>
                <a:cs typeface="微软雅黑" panose="020B0503020204020204" charset="-122"/>
                <a:sym typeface="+mn-ea"/>
              </a:rPr>
              <a:t>网站对用户的账户信息做到</a:t>
            </a:r>
            <a:r>
              <a:rPr lang="en-US">
                <a:solidFill>
                  <a:schemeClr val="tx1"/>
                </a:solidFill>
                <a:latin typeface="微软雅黑" panose="020B0503020204020204" charset="-122"/>
                <a:ea typeface="微软雅黑" panose="020B0503020204020204" charset="-122"/>
                <a:cs typeface="微软雅黑" panose="020B0503020204020204" charset="-122"/>
                <a:sym typeface="+mn-ea"/>
              </a:rPr>
              <a:t>MD5</a:t>
            </a:r>
            <a:r>
              <a:rPr lang="zh-CN">
                <a:solidFill>
                  <a:schemeClr val="tx1"/>
                </a:solidFill>
                <a:latin typeface="微软雅黑" panose="020B0503020204020204" charset="-122"/>
                <a:ea typeface="微软雅黑" panose="020B0503020204020204" charset="-122"/>
                <a:cs typeface="微软雅黑" panose="020B0503020204020204" charset="-122"/>
                <a:sym typeface="+mn-ea"/>
              </a:rPr>
              <a:t>加密</a:t>
            </a:r>
            <a:r>
              <a:rPr lang="en-US">
                <a:solidFill>
                  <a:schemeClr val="tx1"/>
                </a:solidFill>
                <a:latin typeface="微软雅黑" panose="020B0503020204020204" charset="-122"/>
                <a:ea typeface="微软雅黑" panose="020B0503020204020204" charset="-122"/>
                <a:cs typeface="微软雅黑" panose="020B0503020204020204" charset="-122"/>
                <a:sym typeface="+mn-ea"/>
              </a:rPr>
              <a:t>+salt</a:t>
            </a:r>
            <a:r>
              <a:rPr lang="zh-CN">
                <a:solidFill>
                  <a:schemeClr val="tx1"/>
                </a:solidFill>
                <a:latin typeface="微软雅黑" panose="020B0503020204020204" charset="-122"/>
                <a:ea typeface="微软雅黑" panose="020B0503020204020204" charset="-122"/>
                <a:cs typeface="微软雅黑" panose="020B0503020204020204" charset="-122"/>
                <a:sym typeface="+mn-ea"/>
              </a:rPr>
              <a:t>操作来保证用户账号的安全性</a:t>
            </a:r>
            <a:r>
              <a:rPr lang="en-US" b="1">
                <a:solidFill>
                  <a:schemeClr val="tx1"/>
                </a:solidFill>
                <a:latin typeface="微软雅黑" panose="020B0503020204020204" charset="-122"/>
                <a:ea typeface="微软雅黑" panose="020B0503020204020204" charset="-122"/>
                <a:cs typeface="微软雅黑" panose="020B0503020204020204" charset="-122"/>
                <a:sym typeface="+mn-ea"/>
              </a:rPr>
              <a:t>5.</a:t>
            </a:r>
            <a:r>
              <a:rPr lang="zh-CN" b="1">
                <a:solidFill>
                  <a:schemeClr val="tx1"/>
                </a:solidFill>
                <a:latin typeface="微软雅黑" panose="020B0503020204020204" charset="-122"/>
                <a:ea typeface="微软雅黑" panose="020B0503020204020204" charset="-122"/>
                <a:cs typeface="微软雅黑" panose="020B0503020204020204" charset="-122"/>
                <a:sym typeface="+mn-ea"/>
              </a:rPr>
              <a:t>可维护性</a:t>
            </a:r>
            <a:r>
              <a:rPr lang="zh-CN">
                <a:solidFill>
                  <a:schemeClr val="tx1"/>
                </a:solidFill>
                <a:latin typeface="微软雅黑" panose="020B0503020204020204" charset="-122"/>
                <a:ea typeface="微软雅黑" panose="020B0503020204020204" charset="-122"/>
                <a:cs typeface="微软雅黑" panose="020B0503020204020204" charset="-122"/>
                <a:sym typeface="+mn-ea"/>
              </a:rPr>
              <a:t>网站在设计上考虑网站的可维护性，对每个功能进行可靠性测试，在结构设计上注意，模块化、信息隐蔽、高内聚、低耦合等，对于提高软件的可理解性、可维护性和可修改性。</a:t>
            </a:r>
            <a:endParaRPr lang="zh-CN" altLang="en-US">
              <a:latin typeface="微软雅黑" panose="020B0503020204020204" charset="-122"/>
              <a:ea typeface="微软雅黑" panose="020B0503020204020204" charset="-122"/>
              <a:cs typeface="微软雅黑" panose="020B0503020204020204" charset="-122"/>
            </a:endParaRPr>
          </a:p>
          <a:p>
            <a:endParaRPr lang="zh-CN" altLang="en-US"/>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p>
            <a:r>
              <a:rPr lang="en-US" altLang="zh-CN" sz="4400" b="0" dirty="0" smtClean="0">
                <a:solidFill>
                  <a:schemeClr val="tx1"/>
                </a:solidFill>
                <a:effectLst/>
                <a:latin typeface="微软雅黑" panose="020B0503020204020204" charset="-122"/>
                <a:ea typeface="微软雅黑" panose="020B0503020204020204" charset="-122"/>
                <a:cs typeface="微软雅黑" panose="020B0503020204020204" charset="-122"/>
                <a:sym typeface="+mn-ea"/>
              </a:rPr>
              <a:t>11.</a:t>
            </a:r>
            <a:r>
              <a:rPr lang="zh-CN" altLang="en-US" sz="4400" b="0" dirty="0" smtClean="0">
                <a:solidFill>
                  <a:schemeClr val="tx1"/>
                </a:solidFill>
                <a:effectLst/>
                <a:latin typeface="微软雅黑" panose="020B0503020204020204" charset="-122"/>
                <a:ea typeface="微软雅黑" panose="020B0503020204020204" charset="-122"/>
                <a:cs typeface="微软雅黑" panose="020B0503020204020204" charset="-122"/>
                <a:sym typeface="+mn-ea"/>
              </a:rPr>
              <a:t>每个用户的需求优先级打分及量化方法</a:t>
            </a:r>
            <a:endParaRPr lang="zh-CN" altLang="en-US" sz="4400" b="0" dirty="0" smtClean="0">
              <a:solidFill>
                <a:schemeClr val="tx1"/>
              </a:solidFill>
              <a:effectLst/>
              <a:latin typeface="微软雅黑" panose="020B0503020204020204" charset="-122"/>
              <a:ea typeface="微软雅黑" panose="020B0503020204020204" charset="-122"/>
              <a:cs typeface="微软雅黑" panose="020B0503020204020204" charset="-122"/>
              <a:sym typeface="+mn-ea"/>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pic>
        <p:nvPicPr>
          <p:cNvPr id="8" name="图片 7" descr="搜狗截图20190101172424"/>
          <p:cNvPicPr>
            <a:picLocks noChangeAspect="1"/>
          </p:cNvPicPr>
          <p:nvPr/>
        </p:nvPicPr>
        <p:blipFill>
          <a:blip r:embed="rId1"/>
          <a:stretch>
            <a:fillRect/>
          </a:stretch>
        </p:blipFill>
        <p:spPr>
          <a:xfrm>
            <a:off x="3742690" y="5212080"/>
            <a:ext cx="4325620" cy="1581150"/>
          </a:xfrm>
          <a:prstGeom prst="rect">
            <a:avLst/>
          </a:prstGeom>
        </p:spPr>
      </p:pic>
      <p:pic>
        <p:nvPicPr>
          <p:cNvPr id="3" name="图片 2"/>
          <p:cNvPicPr>
            <a:picLocks noChangeAspect="1"/>
          </p:cNvPicPr>
          <p:nvPr/>
        </p:nvPicPr>
        <p:blipFill>
          <a:blip r:embed="rId2"/>
          <a:stretch>
            <a:fillRect/>
          </a:stretch>
        </p:blipFill>
        <p:spPr>
          <a:xfrm>
            <a:off x="0" y="1209040"/>
            <a:ext cx="12023090" cy="4003040"/>
          </a:xfrm>
          <a:prstGeom prst="rect">
            <a:avLst/>
          </a:prstGeom>
        </p:spPr>
      </p:pic>
      <p:pic>
        <p:nvPicPr>
          <p:cNvPr id="5" name="图片 4"/>
          <p:cNvPicPr>
            <a:picLocks noChangeAspect="1"/>
          </p:cNvPicPr>
          <p:nvPr/>
        </p:nvPicPr>
        <p:blipFill>
          <a:blip r:embed="rId3"/>
          <a:stretch>
            <a:fillRect/>
          </a:stretch>
        </p:blipFill>
        <p:spPr>
          <a:xfrm>
            <a:off x="0" y="1209040"/>
            <a:ext cx="11969115" cy="334137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xit" presetSubtype="10" fill="hold" nodeType="clickEffect">
                                  <p:stCondLst>
                                    <p:cond delay="0"/>
                                  </p:stCondLst>
                                  <p:childTnLst>
                                    <p:animEffect transition="out" filter="blinds(horizontal)">
                                      <p:cBhvr>
                                        <p:cTn id="6" dur="500"/>
                                        <p:tgtEl>
                                          <p:spTgt spid="3"/>
                                        </p:tgtEl>
                                      </p:cBhvr>
                                    </p:animEffect>
                                    <p:set>
                                      <p:cBhvr>
                                        <p:cTn id="7" dur="1" fill="hold">
                                          <p:stCondLst>
                                            <p:cond delay="499"/>
                                          </p:stCondLst>
                                        </p:cTn>
                                        <p:tgtEl>
                                          <p:spTgt spid="3"/>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linds(horizontal)">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en-US" altLang="zh-CN" sz="4400" b="0" dirty="0" smtClean="0">
                <a:solidFill>
                  <a:schemeClr val="tx1"/>
                </a:solidFill>
                <a:effectLst/>
                <a:latin typeface="微软雅黑" panose="020B0503020204020204" charset="-122"/>
                <a:ea typeface="微软雅黑" panose="020B0503020204020204" charset="-122"/>
                <a:cs typeface="微软雅黑" panose="020B0503020204020204" charset="-122"/>
                <a:sym typeface="+mn-ea"/>
              </a:rPr>
              <a:t>12.</a:t>
            </a:r>
            <a:r>
              <a:rPr lang="zh-CN" altLang="en-US" sz="4400" b="0" dirty="0" smtClean="0">
                <a:solidFill>
                  <a:schemeClr val="tx1"/>
                </a:solidFill>
                <a:effectLst/>
                <a:latin typeface="微软雅黑" panose="020B0503020204020204" charset="-122"/>
                <a:ea typeface="微软雅黑" panose="020B0503020204020204" charset="-122"/>
                <a:cs typeface="微软雅黑" panose="020B0503020204020204" charset="-122"/>
                <a:sym typeface="+mn-ea"/>
              </a:rPr>
              <a:t>论证需求及不可行需求</a:t>
            </a:r>
            <a:endParaRPr lang="zh-CN" altLang="en-US" sz="4400" b="0" dirty="0" smtClean="0">
              <a:solidFill>
                <a:schemeClr val="tx1"/>
              </a:solidFill>
              <a:effectLst/>
              <a:latin typeface="微软雅黑" panose="020B0503020204020204" charset="-122"/>
              <a:ea typeface="微软雅黑" panose="020B0503020204020204" charset="-122"/>
              <a:cs typeface="微软雅黑" panose="020B0503020204020204" charset="-122"/>
              <a:sym typeface="+mn-ea"/>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en-US" altLang="zh-CN" sz="4400" b="0" dirty="0" smtClean="0">
                <a:solidFill>
                  <a:schemeClr val="tx1"/>
                </a:solidFill>
                <a:effectLst/>
                <a:latin typeface="微软雅黑" panose="020B0503020204020204" charset="-122"/>
                <a:ea typeface="微软雅黑" panose="020B0503020204020204" charset="-122"/>
                <a:cs typeface="微软雅黑" panose="020B0503020204020204" charset="-122"/>
                <a:sym typeface="+mn-ea"/>
              </a:rPr>
              <a:t>13.JAD</a:t>
            </a:r>
            <a:r>
              <a:rPr lang="zh-CN" altLang="en-US" sz="4400" b="0" dirty="0" smtClean="0">
                <a:solidFill>
                  <a:schemeClr val="tx1"/>
                </a:solidFill>
                <a:effectLst/>
                <a:latin typeface="微软雅黑" panose="020B0503020204020204" charset="-122"/>
                <a:ea typeface="微软雅黑" panose="020B0503020204020204" charset="-122"/>
                <a:cs typeface="微软雅黑" panose="020B0503020204020204" charset="-122"/>
                <a:sym typeface="+mn-ea"/>
              </a:rPr>
              <a:t>会议记录</a:t>
            </a:r>
            <a:endParaRPr lang="zh-CN" altLang="en-US" sz="4400" b="0" dirty="0" smtClean="0">
              <a:solidFill>
                <a:schemeClr val="tx1"/>
              </a:solidFill>
              <a:effectLst/>
              <a:latin typeface="微软雅黑" panose="020B0503020204020204" charset="-122"/>
              <a:ea typeface="微软雅黑" panose="020B0503020204020204" charset="-122"/>
              <a:cs typeface="微软雅黑" panose="020B0503020204020204" charset="-122"/>
              <a:sym typeface="+mn-ea"/>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pic>
        <p:nvPicPr>
          <p:cNvPr id="3" name="图片 2" descr="搜狗截图20190101165905"/>
          <p:cNvPicPr>
            <a:picLocks noChangeAspect="1"/>
          </p:cNvPicPr>
          <p:nvPr/>
        </p:nvPicPr>
        <p:blipFill>
          <a:blip r:embed="rId1"/>
          <a:stretch>
            <a:fillRect/>
          </a:stretch>
        </p:blipFill>
        <p:spPr>
          <a:xfrm>
            <a:off x="5138420" y="258445"/>
            <a:ext cx="6499860" cy="4488180"/>
          </a:xfrm>
          <a:prstGeom prst="rect">
            <a:avLst/>
          </a:prstGeom>
        </p:spPr>
      </p:pic>
      <p:pic>
        <p:nvPicPr>
          <p:cNvPr id="5" name="图片 4" descr="搜狗截图20190101165916"/>
          <p:cNvPicPr>
            <a:picLocks noChangeAspect="1"/>
          </p:cNvPicPr>
          <p:nvPr/>
        </p:nvPicPr>
        <p:blipFill>
          <a:blip r:embed="rId2"/>
          <a:stretch>
            <a:fillRect/>
          </a:stretch>
        </p:blipFill>
        <p:spPr>
          <a:xfrm>
            <a:off x="5138420" y="4746625"/>
            <a:ext cx="6492240" cy="182880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p>
            <a:r>
              <a:rPr lang="en-US" altLang="zh-CN" sz="4400" b="0" dirty="0" smtClean="0">
                <a:solidFill>
                  <a:schemeClr val="tx1"/>
                </a:solidFill>
                <a:effectLst/>
                <a:latin typeface="微软雅黑" panose="020B0503020204020204" charset="-122"/>
                <a:ea typeface="微软雅黑" panose="020B0503020204020204" charset="-122"/>
                <a:cs typeface="微软雅黑" panose="020B0503020204020204" charset="-122"/>
                <a:sym typeface="+mn-ea"/>
              </a:rPr>
              <a:t>14</a:t>
            </a:r>
            <a:r>
              <a:rPr lang="en-US" altLang="zh-CN" sz="4400" b="0" dirty="0">
                <a:solidFill>
                  <a:schemeClr val="tx1"/>
                </a:solidFill>
                <a:effectLst/>
                <a:latin typeface="微软雅黑" panose="020B0503020204020204" charset="-122"/>
                <a:ea typeface="微软雅黑" panose="020B0503020204020204" charset="-122"/>
                <a:cs typeface="微软雅黑" panose="020B0503020204020204" charset="-122"/>
                <a:sym typeface="+mn-ea"/>
              </a:rPr>
              <a:t>.</a:t>
            </a:r>
            <a:r>
              <a:rPr lang="zh-CN" altLang="en-US" sz="4400" b="0" dirty="0" smtClean="0">
                <a:solidFill>
                  <a:schemeClr val="tx1"/>
                </a:solidFill>
                <a:effectLst/>
                <a:latin typeface="微软雅黑" panose="020B0503020204020204" charset="-122"/>
                <a:ea typeface="微软雅黑" panose="020B0503020204020204" charset="-122"/>
                <a:cs typeface="微软雅黑" panose="020B0503020204020204" charset="-122"/>
                <a:sym typeface="+mn-ea"/>
              </a:rPr>
              <a:t>需求思维导图</a:t>
            </a:r>
            <a:r>
              <a:rPr lang="en-US" altLang="zh-CN" sz="4400" b="0" dirty="0" smtClean="0">
                <a:solidFill>
                  <a:schemeClr val="tx1"/>
                </a:solidFill>
                <a:effectLst/>
                <a:latin typeface="微软雅黑" panose="020B0503020204020204" charset="-122"/>
                <a:ea typeface="微软雅黑" panose="020B0503020204020204" charset="-122"/>
                <a:cs typeface="微软雅黑" panose="020B0503020204020204" charset="-122"/>
                <a:sym typeface="+mn-ea"/>
              </a:rPr>
              <a:t>(</a:t>
            </a:r>
            <a:r>
              <a:rPr lang="zh-CN" altLang="en-US" sz="4400" b="0" dirty="0" smtClean="0">
                <a:solidFill>
                  <a:schemeClr val="tx1"/>
                </a:solidFill>
                <a:effectLst/>
                <a:latin typeface="微软雅黑" panose="020B0503020204020204" charset="-122"/>
                <a:ea typeface="微软雅黑" panose="020B0503020204020204" charset="-122"/>
                <a:cs typeface="微软雅黑" panose="020B0503020204020204" charset="-122"/>
                <a:sym typeface="+mn-ea"/>
              </a:rPr>
              <a:t>便于移交其他小组</a:t>
            </a:r>
            <a:r>
              <a:rPr lang="en-US" altLang="zh-CN" sz="4400" b="0" dirty="0" smtClean="0">
                <a:solidFill>
                  <a:schemeClr val="tx1"/>
                </a:solidFill>
                <a:effectLst/>
                <a:latin typeface="微软雅黑" panose="020B0503020204020204" charset="-122"/>
                <a:ea typeface="微软雅黑" panose="020B0503020204020204" charset="-122"/>
                <a:cs typeface="微软雅黑" panose="020B0503020204020204" charset="-122"/>
                <a:sym typeface="+mn-ea"/>
              </a:rPr>
              <a:t>)</a:t>
            </a:r>
            <a:endParaRPr lang="zh-CN" altLang="en-US" sz="4400" b="0" dirty="0" smtClean="0">
              <a:solidFill>
                <a:schemeClr val="tx1"/>
              </a:solidFill>
              <a:effectLst/>
              <a:latin typeface="微软雅黑" panose="020B0503020204020204" charset="-122"/>
              <a:ea typeface="微软雅黑" panose="020B0503020204020204" charset="-122"/>
              <a:cs typeface="微软雅黑" panose="020B0503020204020204" charset="-122"/>
              <a:sym typeface="+mn-ea"/>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pic>
        <p:nvPicPr>
          <p:cNvPr id="6" name="图片 5" descr="搜狗截图20190102130759"/>
          <p:cNvPicPr>
            <a:picLocks noChangeAspect="1"/>
          </p:cNvPicPr>
          <p:nvPr/>
        </p:nvPicPr>
        <p:blipFill>
          <a:blip r:embed="rId1"/>
          <a:stretch>
            <a:fillRect/>
          </a:stretch>
        </p:blipFill>
        <p:spPr>
          <a:xfrm>
            <a:off x="5642610" y="-13335"/>
            <a:ext cx="6577965" cy="6894195"/>
          </a:xfrm>
          <a:prstGeom prst="rect">
            <a:avLst/>
          </a:prstGeom>
        </p:spPr>
      </p:pic>
      <p:pic>
        <p:nvPicPr>
          <p:cNvPr id="7" name="图片 6" descr="搜狗截图20190102130822"/>
          <p:cNvPicPr>
            <a:picLocks noChangeAspect="1"/>
          </p:cNvPicPr>
          <p:nvPr/>
        </p:nvPicPr>
        <p:blipFill>
          <a:blip r:embed="rId2"/>
          <a:stretch>
            <a:fillRect/>
          </a:stretch>
        </p:blipFill>
        <p:spPr>
          <a:xfrm>
            <a:off x="0" y="1584325"/>
            <a:ext cx="6009640" cy="524954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500"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en-US" altLang="zh-CN" sz="4400" b="0" dirty="0" smtClean="0">
                <a:solidFill>
                  <a:schemeClr val="tx1"/>
                </a:solidFill>
                <a:effectLst/>
                <a:latin typeface="微软雅黑" panose="020B0503020204020204" charset="-122"/>
                <a:ea typeface="微软雅黑" panose="020B0503020204020204" charset="-122"/>
                <a:cs typeface="微软雅黑" panose="020B0503020204020204" charset="-122"/>
                <a:sym typeface="+mn-ea"/>
              </a:rPr>
              <a:t>15.SRS</a:t>
            </a:r>
            <a:r>
              <a:rPr lang="zh-CN" altLang="en-US" sz="4400" b="0" dirty="0" smtClean="0">
                <a:solidFill>
                  <a:schemeClr val="tx1"/>
                </a:solidFill>
                <a:effectLst/>
                <a:latin typeface="微软雅黑" panose="020B0503020204020204" charset="-122"/>
                <a:ea typeface="微软雅黑" panose="020B0503020204020204" charset="-122"/>
                <a:cs typeface="微软雅黑" panose="020B0503020204020204" charset="-122"/>
                <a:sym typeface="+mn-ea"/>
              </a:rPr>
              <a:t>文档功能和非功能需求</a:t>
            </a:r>
            <a:endParaRPr lang="zh-CN" altLang="en-US" sz="4400" b="0" dirty="0" smtClean="0">
              <a:solidFill>
                <a:schemeClr val="tx1"/>
              </a:solidFill>
              <a:effectLst/>
              <a:latin typeface="微软雅黑" panose="020B0503020204020204" charset="-122"/>
              <a:ea typeface="微软雅黑" panose="020B0503020204020204" charset="-122"/>
              <a:cs typeface="微软雅黑" panose="020B0503020204020204" charset="-122"/>
              <a:sym typeface="+mn-ea"/>
            </a:endParaRPr>
          </a:p>
        </p:txBody>
      </p:sp>
      <p:sp>
        <p:nvSpPr>
          <p:cNvPr id="3" name="内容占位符 2"/>
          <p:cNvSpPr>
            <a:spLocks noGrp="1"/>
          </p:cNvSpPr>
          <p:nvPr>
            <p:ph idx="1"/>
          </p:nvPr>
        </p:nvSpPr>
        <p:spPr/>
        <p:txBody>
          <a:bodyPr/>
          <a:p>
            <a:pPr marL="0" indent="0">
              <a:buNone/>
            </a:pPr>
            <a:r>
              <a:rPr lang="zh-CN" altLang="en-US">
                <a:solidFill>
                  <a:schemeClr val="tx1"/>
                </a:solidFill>
              </a:rPr>
              <a:t>功能需求：管理员功能需求、学生功能需求、教师功能需求。</a:t>
            </a:r>
            <a:endParaRPr lang="zh-CN" altLang="en-US">
              <a:solidFill>
                <a:schemeClr val="tx1"/>
              </a:solidFill>
            </a:endParaRPr>
          </a:p>
          <a:p>
            <a:pPr marL="0" indent="0">
              <a:buNone/>
            </a:pPr>
            <a:endParaRPr lang="zh-CN" altLang="en-US">
              <a:solidFill>
                <a:schemeClr val="tx1"/>
              </a:solidFill>
            </a:endParaRPr>
          </a:p>
          <a:p>
            <a:pPr marL="0" indent="0">
              <a:buNone/>
            </a:pPr>
            <a:r>
              <a:rPr lang="zh-CN" altLang="en-US">
                <a:solidFill>
                  <a:schemeClr val="tx1"/>
                </a:solidFill>
              </a:rPr>
              <a:t>非功能需求：易用性、性能、保密性、安全性、可维护性。</a:t>
            </a:r>
            <a:endParaRPr lang="zh-CN" altLang="en-US">
              <a:solidFill>
                <a:schemeClr val="tx1"/>
              </a:solidFill>
            </a:endParaRPr>
          </a:p>
          <a:p>
            <a:pPr marL="0" indent="0">
              <a:buNone/>
            </a:pPr>
            <a:endParaRPr lang="en-US" altLang="zh-CN">
              <a:solidFill>
                <a:schemeClr val="tx1"/>
              </a:solidFill>
            </a:endParaRPr>
          </a:p>
          <a:p>
            <a:pPr marL="0" indent="0">
              <a:buNone/>
            </a:pPr>
            <a:endParaRPr lang="en-US" altLang="zh-CN">
              <a:solidFill>
                <a:schemeClr val="tx1"/>
              </a:solidFill>
            </a:endParaRPr>
          </a:p>
          <a:p>
            <a:pPr marL="0" indent="0">
              <a:buNone/>
            </a:pPr>
            <a:endParaRPr lang="en-US" altLang="zh-CN">
              <a:solidFill>
                <a:schemeClr val="tx1"/>
              </a:solidFill>
            </a:endParaRPr>
          </a:p>
          <a:p>
            <a:pPr marL="0" indent="0">
              <a:buNone/>
            </a:pPr>
            <a:r>
              <a:rPr lang="zh-CN" altLang="en-US">
                <a:solidFill>
                  <a:schemeClr val="tx1"/>
                </a:solidFill>
              </a:rPr>
              <a:t>具体见</a:t>
            </a:r>
            <a:r>
              <a:rPr lang="en-US" altLang="zh-CN">
                <a:solidFill>
                  <a:schemeClr val="tx1"/>
                </a:solidFill>
              </a:rPr>
              <a:t>SRS</a:t>
            </a:r>
            <a:r>
              <a:rPr lang="zh-CN" altLang="en-US">
                <a:solidFill>
                  <a:schemeClr val="tx1"/>
                </a:solidFill>
              </a:rPr>
              <a:t>。</a:t>
            </a:r>
            <a:endParaRPr lang="zh-CN" altLang="en-US">
              <a:solidFill>
                <a:schemeClr val="tx1"/>
              </a:solidFill>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en-US" altLang="zh-CN" sz="4400" b="0" dirty="0" smtClean="0">
                <a:solidFill>
                  <a:schemeClr val="tx1"/>
                </a:solidFill>
                <a:effectLst/>
                <a:latin typeface="微软雅黑" panose="020B0503020204020204" charset="-122"/>
                <a:ea typeface="微软雅黑" panose="020B0503020204020204" charset="-122"/>
                <a:cs typeface="微软雅黑" panose="020B0503020204020204" charset="-122"/>
                <a:sym typeface="+mn-ea"/>
              </a:rPr>
              <a:t>16.SRS</a:t>
            </a:r>
            <a:r>
              <a:rPr lang="zh-CN" altLang="en-US" sz="4400" b="0" dirty="0" smtClean="0">
                <a:solidFill>
                  <a:schemeClr val="tx1"/>
                </a:solidFill>
                <a:effectLst/>
                <a:latin typeface="微软雅黑" panose="020B0503020204020204" charset="-122"/>
                <a:ea typeface="微软雅黑" panose="020B0503020204020204" charset="-122"/>
                <a:cs typeface="微软雅黑" panose="020B0503020204020204" charset="-122"/>
                <a:sym typeface="+mn-ea"/>
              </a:rPr>
              <a:t>中用户需求优先级排序</a:t>
            </a:r>
            <a:endParaRPr lang="zh-CN" altLang="en-US" sz="4400" b="0" dirty="0" smtClean="0">
              <a:solidFill>
                <a:schemeClr val="tx1"/>
              </a:solidFill>
              <a:effectLst/>
              <a:latin typeface="微软雅黑" panose="020B0503020204020204" charset="-122"/>
              <a:ea typeface="微软雅黑" panose="020B0503020204020204" charset="-122"/>
              <a:cs typeface="微软雅黑" panose="020B0503020204020204" charset="-122"/>
              <a:sym typeface="+mn-ea"/>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en-US" altLang="zh-CN" sz="4400" b="0" dirty="0" smtClean="0">
                <a:solidFill>
                  <a:schemeClr val="tx1"/>
                </a:solidFill>
                <a:effectLst/>
                <a:latin typeface="微软雅黑" panose="020B0503020204020204" charset="-122"/>
                <a:ea typeface="微软雅黑" panose="020B0503020204020204" charset="-122"/>
                <a:cs typeface="微软雅黑" panose="020B0503020204020204" charset="-122"/>
                <a:sym typeface="+mn-ea"/>
              </a:rPr>
              <a:t>17.</a:t>
            </a:r>
            <a:r>
              <a:rPr lang="zh-CN" altLang="en-US" sz="4400" b="0" dirty="0" smtClean="0">
                <a:solidFill>
                  <a:schemeClr val="tx1"/>
                </a:solidFill>
                <a:effectLst/>
                <a:latin typeface="微软雅黑" panose="020B0503020204020204" charset="-122"/>
                <a:ea typeface="微软雅黑" panose="020B0503020204020204" charset="-122"/>
                <a:cs typeface="微软雅黑" panose="020B0503020204020204" charset="-122"/>
                <a:sym typeface="+mn-ea"/>
              </a:rPr>
              <a:t>需求优先级排序（考虑用户群权重）</a:t>
            </a:r>
            <a:endParaRPr lang="zh-CN" altLang="en-US" sz="4400" b="0" dirty="0" smtClean="0">
              <a:solidFill>
                <a:schemeClr val="tx1"/>
              </a:solidFill>
              <a:effectLst/>
              <a:latin typeface="微软雅黑" panose="020B0503020204020204" charset="-122"/>
              <a:ea typeface="微软雅黑" panose="020B0503020204020204" charset="-122"/>
              <a:cs typeface="微软雅黑" panose="020B0503020204020204" charset="-122"/>
              <a:sym typeface="+mn-ea"/>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graphicFrame>
        <p:nvGraphicFramePr>
          <p:cNvPr id="5" name="表格 4"/>
          <p:cNvGraphicFramePr/>
          <p:nvPr/>
        </p:nvGraphicFramePr>
        <p:xfrm>
          <a:off x="3101340" y="2656840"/>
          <a:ext cx="5989320" cy="2198370"/>
        </p:xfrm>
        <a:graphic>
          <a:graphicData uri="http://schemas.openxmlformats.org/drawingml/2006/table">
            <a:tbl>
              <a:tblPr firstRow="1" bandRow="1">
                <a:tableStyleId>{5940675A-B579-460E-94D1-54222C63F5DA}</a:tableStyleId>
              </a:tblPr>
              <a:tblGrid>
                <a:gridCol w="1995805"/>
                <a:gridCol w="1995805"/>
                <a:gridCol w="1997710"/>
              </a:tblGrid>
              <a:tr h="366395">
                <a:tc>
                  <a:txBody>
                    <a:bodyPr/>
                    <a:p>
                      <a:pPr indent="0">
                        <a:buNone/>
                      </a:pPr>
                      <a:r>
                        <a:rPr lang="en-US" sz="1600" b="0">
                          <a:latin typeface="微软雅黑" panose="020B0503020204020204" charset="-122"/>
                          <a:ea typeface="微软雅黑" panose="020B0503020204020204" charset="-122"/>
                          <a:cs typeface="宋体" panose="02010600030101010101" pitchFamily="2" charset="-122"/>
                        </a:rPr>
                        <a:t>用户分类</a:t>
                      </a:r>
                      <a:endParaRPr lang="en-US" altLang="en-US" sz="1600" b="0">
                        <a:latin typeface="微软雅黑" panose="020B0503020204020204" charset="-122"/>
                        <a:ea typeface="微软雅黑" panose="020B0503020204020204"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0">
                          <a:latin typeface="微软雅黑" panose="020B0503020204020204" charset="-122"/>
                          <a:ea typeface="微软雅黑" panose="020B0503020204020204" charset="-122"/>
                          <a:cs typeface="宋体" panose="02010600030101010101" pitchFamily="2" charset="-122"/>
                        </a:rPr>
                        <a:t>权重</a:t>
                      </a:r>
                      <a:endParaRPr lang="en-US" altLang="en-US" sz="1600" b="0">
                        <a:latin typeface="微软雅黑" panose="020B0503020204020204" charset="-122"/>
                        <a:ea typeface="微软雅黑" panose="020B0503020204020204"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0">
                          <a:latin typeface="微软雅黑" panose="020B0503020204020204" charset="-122"/>
                          <a:ea typeface="微软雅黑" panose="020B0503020204020204" charset="-122"/>
                          <a:cs typeface="宋体" panose="02010600030101010101" pitchFamily="2" charset="-122"/>
                        </a:rPr>
                        <a:t>优先级</a:t>
                      </a:r>
                      <a:endParaRPr lang="en-US" altLang="en-US" sz="1600" b="0">
                        <a:latin typeface="微软雅黑" panose="020B0503020204020204" charset="-122"/>
                        <a:ea typeface="微软雅黑" panose="020B0503020204020204"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66395">
                <a:tc>
                  <a:txBody>
                    <a:bodyPr/>
                    <a:p>
                      <a:pPr indent="0">
                        <a:buNone/>
                      </a:pPr>
                      <a:r>
                        <a:rPr lang="en-US" sz="1600" b="0">
                          <a:latin typeface="微软雅黑" panose="020B0503020204020204" charset="-122"/>
                          <a:ea typeface="微软雅黑" panose="020B0503020204020204" charset="-122"/>
                          <a:cs typeface="宋体" panose="02010600030101010101" pitchFamily="2" charset="-122"/>
                        </a:rPr>
                        <a:t>客户</a:t>
                      </a:r>
                      <a:endParaRPr lang="en-US" altLang="en-US" sz="1600" b="0">
                        <a:latin typeface="微软雅黑" panose="020B0503020204020204" charset="-122"/>
                        <a:ea typeface="微软雅黑" panose="020B0503020204020204"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0">
                          <a:latin typeface="微软雅黑" panose="020B0503020204020204" charset="-122"/>
                          <a:ea typeface="微软雅黑" panose="020B0503020204020204" charset="-122"/>
                          <a:cs typeface="宋体" panose="02010600030101010101" pitchFamily="2" charset="-122"/>
                        </a:rPr>
                        <a:t>1.5</a:t>
                      </a:r>
                      <a:endParaRPr lang="en-US" altLang="en-US" sz="1600" b="0">
                        <a:latin typeface="微软雅黑" panose="020B0503020204020204" charset="-122"/>
                        <a:ea typeface="微软雅黑" panose="020B0503020204020204"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0">
                          <a:latin typeface="微软雅黑" panose="020B0503020204020204" charset="-122"/>
                          <a:ea typeface="微软雅黑" panose="020B0503020204020204" charset="-122"/>
                          <a:cs typeface="宋体" panose="02010600030101010101" pitchFamily="2" charset="-122"/>
                        </a:rPr>
                        <a:t>高</a:t>
                      </a:r>
                      <a:endParaRPr lang="en-US" altLang="en-US" sz="1600" b="0">
                        <a:latin typeface="微软雅黑" panose="020B0503020204020204" charset="-122"/>
                        <a:ea typeface="微软雅黑" panose="020B0503020204020204"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66395">
                <a:tc>
                  <a:txBody>
                    <a:bodyPr/>
                    <a:p>
                      <a:pPr indent="0">
                        <a:buNone/>
                      </a:pPr>
                      <a:r>
                        <a:rPr lang="en-US" sz="1600" b="0">
                          <a:latin typeface="微软雅黑" panose="020B0503020204020204" charset="-122"/>
                          <a:ea typeface="微软雅黑" panose="020B0503020204020204" charset="-122"/>
                          <a:cs typeface="宋体" panose="02010600030101010101" pitchFamily="2" charset="-122"/>
                        </a:rPr>
                        <a:t>教师用户</a:t>
                      </a:r>
                      <a:endParaRPr lang="en-US" altLang="en-US" sz="1600" b="0">
                        <a:latin typeface="微软雅黑" panose="020B0503020204020204" charset="-122"/>
                        <a:ea typeface="微软雅黑" panose="020B0503020204020204"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0">
                          <a:latin typeface="微软雅黑" panose="020B0503020204020204" charset="-122"/>
                          <a:ea typeface="微软雅黑" panose="020B0503020204020204" charset="-122"/>
                          <a:cs typeface="宋体" panose="02010600030101010101" pitchFamily="2" charset="-122"/>
                        </a:rPr>
                        <a:t>1</a:t>
                      </a:r>
                      <a:endParaRPr lang="en-US" altLang="en-US" sz="1600" b="0">
                        <a:latin typeface="微软雅黑" panose="020B0503020204020204" charset="-122"/>
                        <a:ea typeface="微软雅黑" panose="020B0503020204020204"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0">
                          <a:latin typeface="微软雅黑" panose="020B0503020204020204" charset="-122"/>
                          <a:ea typeface="微软雅黑" panose="020B0503020204020204" charset="-122"/>
                          <a:cs typeface="宋体" panose="02010600030101010101" pitchFamily="2" charset="-122"/>
                        </a:rPr>
                        <a:t>中</a:t>
                      </a:r>
                      <a:endParaRPr lang="en-US" altLang="en-US" sz="1600" b="0">
                        <a:latin typeface="微软雅黑" panose="020B0503020204020204" charset="-122"/>
                        <a:ea typeface="微软雅黑" panose="020B0503020204020204"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66395">
                <a:tc>
                  <a:txBody>
                    <a:bodyPr/>
                    <a:p>
                      <a:pPr indent="0">
                        <a:buNone/>
                      </a:pPr>
                      <a:r>
                        <a:rPr lang="en-US" sz="1600" b="0">
                          <a:latin typeface="微软雅黑" panose="020B0503020204020204" charset="-122"/>
                          <a:ea typeface="微软雅黑" panose="020B0503020204020204" charset="-122"/>
                          <a:cs typeface="宋体" panose="02010600030101010101" pitchFamily="2" charset="-122"/>
                        </a:rPr>
                        <a:t>学生用户</a:t>
                      </a:r>
                      <a:endParaRPr lang="en-US" altLang="en-US" sz="1600" b="0">
                        <a:latin typeface="微软雅黑" panose="020B0503020204020204" charset="-122"/>
                        <a:ea typeface="微软雅黑" panose="020B0503020204020204"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0">
                          <a:latin typeface="微软雅黑" panose="020B0503020204020204" charset="-122"/>
                          <a:ea typeface="微软雅黑" panose="020B0503020204020204" charset="-122"/>
                          <a:cs typeface="宋体" panose="02010600030101010101" pitchFamily="2" charset="-122"/>
                        </a:rPr>
                        <a:t>1</a:t>
                      </a:r>
                      <a:endParaRPr lang="en-US" altLang="en-US" sz="1600" b="0">
                        <a:latin typeface="微软雅黑" panose="020B0503020204020204" charset="-122"/>
                        <a:ea typeface="微软雅黑" panose="020B0503020204020204"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0">
                          <a:latin typeface="微软雅黑" panose="020B0503020204020204" charset="-122"/>
                          <a:ea typeface="微软雅黑" panose="020B0503020204020204" charset="-122"/>
                          <a:cs typeface="宋体" panose="02010600030101010101" pitchFamily="2" charset="-122"/>
                        </a:rPr>
                        <a:t>中</a:t>
                      </a:r>
                      <a:endParaRPr lang="en-US" altLang="en-US" sz="1600" b="0">
                        <a:latin typeface="微软雅黑" panose="020B0503020204020204" charset="-122"/>
                        <a:ea typeface="微软雅黑" panose="020B0503020204020204"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66395">
                <a:tc>
                  <a:txBody>
                    <a:bodyPr/>
                    <a:p>
                      <a:pPr indent="0">
                        <a:buNone/>
                      </a:pPr>
                      <a:r>
                        <a:rPr lang="en-US" sz="1600" b="0">
                          <a:latin typeface="微软雅黑" panose="020B0503020204020204" charset="-122"/>
                          <a:ea typeface="微软雅黑" panose="020B0503020204020204" charset="-122"/>
                          <a:cs typeface="宋体" panose="02010600030101010101" pitchFamily="2" charset="-122"/>
                        </a:rPr>
                        <a:t>管理员用户</a:t>
                      </a:r>
                      <a:endParaRPr lang="en-US" altLang="en-US" sz="1600" b="0">
                        <a:latin typeface="微软雅黑" panose="020B0503020204020204" charset="-122"/>
                        <a:ea typeface="微软雅黑" panose="020B0503020204020204"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0">
                          <a:latin typeface="微软雅黑" panose="020B0503020204020204" charset="-122"/>
                          <a:ea typeface="微软雅黑" panose="020B0503020204020204" charset="-122"/>
                          <a:cs typeface="宋体" panose="02010600030101010101" pitchFamily="2" charset="-122"/>
                        </a:rPr>
                        <a:t>1</a:t>
                      </a:r>
                      <a:endParaRPr lang="en-US" altLang="en-US" sz="1600" b="0">
                        <a:latin typeface="微软雅黑" panose="020B0503020204020204" charset="-122"/>
                        <a:ea typeface="微软雅黑" panose="020B0503020204020204"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0">
                          <a:latin typeface="微软雅黑" panose="020B0503020204020204" charset="-122"/>
                          <a:ea typeface="微软雅黑" panose="020B0503020204020204" charset="-122"/>
                          <a:cs typeface="宋体" panose="02010600030101010101" pitchFamily="2" charset="-122"/>
                        </a:rPr>
                        <a:t>中</a:t>
                      </a:r>
                      <a:endParaRPr lang="en-US" altLang="en-US" sz="1600" b="0">
                        <a:latin typeface="微软雅黑" panose="020B0503020204020204" charset="-122"/>
                        <a:ea typeface="微软雅黑" panose="020B0503020204020204"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66395">
                <a:tc>
                  <a:txBody>
                    <a:bodyPr/>
                    <a:p>
                      <a:pPr indent="0">
                        <a:buNone/>
                      </a:pPr>
                      <a:r>
                        <a:rPr lang="en-US" sz="1600" b="0">
                          <a:latin typeface="微软雅黑" panose="020B0503020204020204" charset="-122"/>
                          <a:ea typeface="微软雅黑" panose="020B0503020204020204" charset="-122"/>
                          <a:cs typeface="宋体" panose="02010600030101010101" pitchFamily="2" charset="-122"/>
                        </a:rPr>
                        <a:t>游客用户</a:t>
                      </a:r>
                      <a:endParaRPr lang="en-US" altLang="en-US" sz="1600" b="0">
                        <a:latin typeface="微软雅黑" panose="020B0503020204020204" charset="-122"/>
                        <a:ea typeface="微软雅黑" panose="020B0503020204020204"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0">
                          <a:latin typeface="微软雅黑" panose="020B0503020204020204" charset="-122"/>
                          <a:ea typeface="微软雅黑" panose="020B0503020204020204" charset="-122"/>
                          <a:cs typeface="宋体" panose="02010600030101010101" pitchFamily="2" charset="-122"/>
                        </a:rPr>
                        <a:t>0.5</a:t>
                      </a:r>
                      <a:endParaRPr lang="en-US" altLang="en-US" sz="1600" b="0">
                        <a:latin typeface="微软雅黑" panose="020B0503020204020204" charset="-122"/>
                        <a:ea typeface="微软雅黑" panose="020B0503020204020204"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0">
                          <a:latin typeface="微软雅黑" panose="020B0503020204020204" charset="-122"/>
                          <a:ea typeface="微软雅黑" panose="020B0503020204020204" charset="-122"/>
                          <a:cs typeface="宋体" panose="02010600030101010101" pitchFamily="2" charset="-122"/>
                        </a:rPr>
                        <a:t>低</a:t>
                      </a:r>
                      <a:endParaRPr lang="en-US" altLang="en-US" sz="1600" b="0">
                        <a:latin typeface="微软雅黑" panose="020B0503020204020204" charset="-122"/>
                        <a:ea typeface="微软雅黑" panose="020B0503020204020204"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zh-CN" altLang="en-US" sz="4400" b="0">
                <a:effectLst/>
                <a:latin typeface="微软雅黑" panose="020B0503020204020204" charset="-122"/>
                <a:ea typeface="微软雅黑" panose="020B0503020204020204" charset="-122"/>
                <a:cs typeface="微软雅黑" panose="020B0503020204020204" charset="-122"/>
              </a:rPr>
              <a:t>目录</a:t>
            </a:r>
            <a:endParaRPr lang="zh-CN" altLang="en-US" sz="4400" b="0">
              <a:effectLst/>
              <a:latin typeface="微软雅黑" panose="020B0503020204020204" charset="-122"/>
              <a:ea typeface="微软雅黑" panose="020B0503020204020204" charset="-122"/>
              <a:cs typeface="微软雅黑" panose="020B0503020204020204" charset="-122"/>
            </a:endParaRPr>
          </a:p>
        </p:txBody>
      </p:sp>
      <p:sp>
        <p:nvSpPr>
          <p:cNvPr id="5" name="内容占位符 4"/>
          <p:cNvSpPr>
            <a:spLocks noGrp="1"/>
          </p:cNvSpPr>
          <p:nvPr>
            <p:ph idx="1"/>
          </p:nvPr>
        </p:nvSpPr>
        <p:spPr>
          <a:xfrm>
            <a:off x="647700" y="1825625"/>
            <a:ext cx="10515600" cy="4925695"/>
          </a:xfrm>
        </p:spPr>
        <p:txBody>
          <a:bodyPr>
            <a:normAutofit/>
          </a:bodyPr>
          <a:lstStyle/>
          <a:p>
            <a:pPr marL="0" indent="0">
              <a:buNone/>
            </a:pPr>
            <a:r>
              <a:rPr lang="zh-CN" altLang="en-US" sz="3200" smtClean="0">
                <a:solidFill>
                  <a:schemeClr val="tx1"/>
                </a:solidFill>
                <a:latin typeface="微软雅黑" panose="020B0503020204020204" charset="-122"/>
                <a:ea typeface="微软雅黑" panose="020B0503020204020204" charset="-122"/>
                <a:cs typeface="微软雅黑" panose="020B0503020204020204" charset="-122"/>
                <a:sym typeface="+mn-ea"/>
              </a:rPr>
              <a:t>为了便于评审，该</a:t>
            </a:r>
            <a:r>
              <a:rPr lang="en-US" altLang="zh-CN" sz="3200" smtClean="0">
                <a:solidFill>
                  <a:schemeClr val="tx1"/>
                </a:solidFill>
                <a:latin typeface="微软雅黑" panose="020B0503020204020204" charset="-122"/>
                <a:ea typeface="微软雅黑" panose="020B0503020204020204" charset="-122"/>
                <a:cs typeface="微软雅黑" panose="020B0503020204020204" charset="-122"/>
                <a:sym typeface="+mn-ea"/>
              </a:rPr>
              <a:t>PPT</a:t>
            </a:r>
            <a:r>
              <a:rPr lang="zh-CN" altLang="en-US" sz="3200" smtClean="0">
                <a:solidFill>
                  <a:schemeClr val="tx1"/>
                </a:solidFill>
                <a:latin typeface="微软雅黑" panose="020B0503020204020204" charset="-122"/>
                <a:ea typeface="微软雅黑" panose="020B0503020204020204" charset="-122"/>
                <a:cs typeface="微软雅黑" panose="020B0503020204020204" charset="-122"/>
                <a:sym typeface="+mn-ea"/>
              </a:rPr>
              <a:t>顺序完全根据评审表顺序排序</a:t>
            </a:r>
            <a:endParaRPr lang="zh-CN" altLang="en-US" sz="3200" dirty="0" smtClean="0">
              <a:solidFill>
                <a:schemeClr val="tx1"/>
              </a:solidFill>
              <a:latin typeface="微软雅黑" panose="020B0503020204020204" charset="-122"/>
              <a:ea typeface="微软雅黑" panose="020B0503020204020204" charset="-122"/>
              <a:cs typeface="微软雅黑" panose="020B0503020204020204" charset="-122"/>
              <a:sym typeface="+mn-ea"/>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en-US" altLang="zh-CN" sz="4400" b="0" dirty="0" smtClean="0">
                <a:solidFill>
                  <a:schemeClr val="tx1"/>
                </a:solidFill>
                <a:effectLst/>
                <a:latin typeface="微软雅黑" panose="020B0503020204020204" charset="-122"/>
                <a:ea typeface="微软雅黑" panose="020B0503020204020204" charset="-122"/>
                <a:cs typeface="微软雅黑" panose="020B0503020204020204" charset="-122"/>
                <a:sym typeface="+mn-ea"/>
              </a:rPr>
              <a:t>18.</a:t>
            </a:r>
            <a:r>
              <a:rPr lang="zh-CN" altLang="en-US" sz="4400" b="0" dirty="0" smtClean="0">
                <a:solidFill>
                  <a:schemeClr val="tx1"/>
                </a:solidFill>
                <a:effectLst/>
                <a:latin typeface="微软雅黑" panose="020B0503020204020204" charset="-122"/>
                <a:ea typeface="微软雅黑" panose="020B0503020204020204" charset="-122"/>
                <a:cs typeface="微软雅黑" panose="020B0503020204020204" charset="-122"/>
                <a:sym typeface="+mn-ea"/>
              </a:rPr>
              <a:t>需求冲突</a:t>
            </a:r>
            <a:endParaRPr lang="zh-CN" altLang="en-US" sz="4400" b="0" dirty="0" smtClean="0">
              <a:solidFill>
                <a:schemeClr val="tx1"/>
              </a:solidFill>
              <a:effectLst/>
              <a:latin typeface="微软雅黑" panose="020B0503020204020204" charset="-122"/>
              <a:ea typeface="微软雅黑" panose="020B0503020204020204" charset="-122"/>
              <a:cs typeface="微软雅黑" panose="020B0503020204020204" charset="-122"/>
              <a:sym typeface="+mn-ea"/>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graphicFrame>
        <p:nvGraphicFramePr>
          <p:cNvPr id="5" name="表格 4"/>
          <p:cNvGraphicFramePr/>
          <p:nvPr/>
        </p:nvGraphicFramePr>
        <p:xfrm>
          <a:off x="2865755" y="2574925"/>
          <a:ext cx="6460490" cy="1964690"/>
        </p:xfrm>
        <a:graphic>
          <a:graphicData uri="http://schemas.openxmlformats.org/drawingml/2006/table">
            <a:tbl>
              <a:tblPr firstRow="1" bandRow="1">
                <a:tableStyleId>{5940675A-B579-460E-94D1-54222C63F5DA}</a:tableStyleId>
              </a:tblPr>
              <a:tblGrid>
                <a:gridCol w="2153285"/>
                <a:gridCol w="2152015"/>
                <a:gridCol w="2155190"/>
              </a:tblGrid>
              <a:tr h="363855">
                <a:tc>
                  <a:txBody>
                    <a:bodyPr/>
                    <a:p>
                      <a:pPr indent="0">
                        <a:buNone/>
                      </a:pPr>
                      <a:r>
                        <a:rPr lang="en-US" sz="1600" b="0">
                          <a:latin typeface="微软雅黑" panose="020B0503020204020204" charset="-122"/>
                          <a:ea typeface="微软雅黑" panose="020B0503020204020204" charset="-122"/>
                          <a:cs typeface="宋体" panose="02010600030101010101" pitchFamily="2" charset="-122"/>
                        </a:rPr>
                        <a:t>编号</a:t>
                      </a:r>
                      <a:endParaRPr lang="en-US" altLang="en-US" sz="1600" b="0">
                        <a:latin typeface="微软雅黑" panose="020B0503020204020204" charset="-122"/>
                        <a:ea typeface="微软雅黑" panose="020B0503020204020204"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0">
                          <a:latin typeface="微软雅黑" panose="020B0503020204020204" charset="-122"/>
                          <a:ea typeface="微软雅黑" panose="020B0503020204020204" charset="-122"/>
                          <a:cs typeface="宋体" panose="02010600030101010101" pitchFamily="2" charset="-122"/>
                        </a:rPr>
                        <a:t>需求冲突描述</a:t>
                      </a:r>
                      <a:endParaRPr lang="en-US" altLang="en-US" sz="1600" b="0">
                        <a:latin typeface="微软雅黑" panose="020B0503020204020204" charset="-122"/>
                        <a:ea typeface="微软雅黑" panose="020B0503020204020204"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0">
                          <a:latin typeface="微软雅黑" panose="020B0503020204020204" charset="-122"/>
                          <a:ea typeface="微软雅黑" panose="020B0503020204020204" charset="-122"/>
                          <a:cs typeface="宋体" panose="02010600030101010101" pitchFamily="2" charset="-122"/>
                        </a:rPr>
                        <a:t>解决措施</a:t>
                      </a:r>
                      <a:endParaRPr lang="en-US" altLang="en-US" sz="1600" b="0">
                        <a:latin typeface="微软雅黑" panose="020B0503020204020204" charset="-122"/>
                        <a:ea typeface="微软雅黑" panose="020B0503020204020204"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600835">
                <a:tc>
                  <a:txBody>
                    <a:bodyPr/>
                    <a:p>
                      <a:pPr indent="0">
                        <a:buNone/>
                      </a:pPr>
                      <a:r>
                        <a:rPr lang="en-US" sz="1600" b="0">
                          <a:latin typeface="微软雅黑" panose="020B0503020204020204" charset="-122"/>
                          <a:ea typeface="微软雅黑" panose="020B0503020204020204" charset="-122"/>
                          <a:cs typeface="宋体" panose="02010600030101010101" pitchFamily="2" charset="-122"/>
                        </a:rPr>
                        <a:t>1</a:t>
                      </a:r>
                      <a:endParaRPr lang="en-US" altLang="en-US" sz="1600" b="0">
                        <a:latin typeface="微软雅黑" panose="020B0503020204020204" charset="-122"/>
                        <a:ea typeface="微软雅黑" panose="020B0503020204020204"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0">
                          <a:latin typeface="微软雅黑" panose="020B0503020204020204" charset="-122"/>
                          <a:ea typeface="微软雅黑" panose="020B0503020204020204" charset="-122"/>
                          <a:cs typeface="宋体" panose="02010600030101010101" pitchFamily="2" charset="-122"/>
                        </a:rPr>
                        <a:t>社区下点击课程论坛时，出现的帖子是跳转至课程论坛界面还是帖子详情界面。</a:t>
                      </a:r>
                      <a:endParaRPr lang="en-US" altLang="en-US" sz="1600" b="0">
                        <a:latin typeface="微软雅黑" panose="020B0503020204020204" charset="-122"/>
                        <a:ea typeface="微软雅黑" panose="020B0503020204020204"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0">
                          <a:latin typeface="微软雅黑" panose="020B0503020204020204" charset="-122"/>
                          <a:ea typeface="微软雅黑" panose="020B0503020204020204" charset="-122"/>
                          <a:cs typeface="宋体" panose="02010600030101010101" pitchFamily="2" charset="-122"/>
                        </a:rPr>
                        <a:t>经由教师和管理员协商打算采取，教师放弃显示帖子界面，直接显示课程论坛的界面，点击即可进入相应的课程论坛。</a:t>
                      </a:r>
                      <a:endParaRPr lang="en-US" altLang="en-US" sz="1600" b="0">
                        <a:latin typeface="微软雅黑" panose="020B0503020204020204" charset="-122"/>
                        <a:ea typeface="微软雅黑" panose="020B0503020204020204"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en-US" altLang="zh-CN" sz="4400" b="0" dirty="0" smtClean="0">
                <a:solidFill>
                  <a:schemeClr val="tx1"/>
                </a:solidFill>
                <a:effectLst/>
                <a:latin typeface="微软雅黑" panose="020B0503020204020204" charset="-122"/>
                <a:ea typeface="微软雅黑" panose="020B0503020204020204" charset="-122"/>
                <a:cs typeface="微软雅黑" panose="020B0503020204020204" charset="-122"/>
                <a:sym typeface="+mn-ea"/>
              </a:rPr>
              <a:t>19.SRS</a:t>
            </a:r>
            <a:r>
              <a:rPr lang="zh-CN" altLang="en-US" sz="4400" b="0" dirty="0" smtClean="0">
                <a:solidFill>
                  <a:schemeClr val="tx1"/>
                </a:solidFill>
                <a:effectLst/>
                <a:latin typeface="微软雅黑" panose="020B0503020204020204" charset="-122"/>
                <a:ea typeface="微软雅黑" panose="020B0503020204020204" charset="-122"/>
                <a:cs typeface="微软雅黑" panose="020B0503020204020204" charset="-122"/>
                <a:sym typeface="+mn-ea"/>
              </a:rPr>
              <a:t>中数据字典</a:t>
            </a:r>
            <a:endParaRPr lang="zh-CN" altLang="en-US" sz="4400" b="0" dirty="0" smtClean="0">
              <a:solidFill>
                <a:schemeClr val="tx1"/>
              </a:solidFill>
              <a:effectLst/>
              <a:latin typeface="微软雅黑" panose="020B0503020204020204" charset="-122"/>
              <a:ea typeface="微软雅黑" panose="020B0503020204020204" charset="-122"/>
              <a:cs typeface="微软雅黑" panose="020B0503020204020204" charset="-122"/>
              <a:sym typeface="+mn-ea"/>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pic>
        <p:nvPicPr>
          <p:cNvPr id="3" name="图片 2" descr="搜狗截图20190101172734"/>
          <p:cNvPicPr>
            <a:picLocks noChangeAspect="1"/>
          </p:cNvPicPr>
          <p:nvPr/>
        </p:nvPicPr>
        <p:blipFill>
          <a:blip r:embed="rId1"/>
          <a:stretch>
            <a:fillRect/>
          </a:stretch>
        </p:blipFill>
        <p:spPr>
          <a:xfrm>
            <a:off x="3166110" y="1480820"/>
            <a:ext cx="6042660" cy="459486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en-US" altLang="zh-CN" sz="4400" b="0" dirty="0" smtClean="0">
                <a:solidFill>
                  <a:schemeClr val="tx1"/>
                </a:solidFill>
                <a:effectLst/>
                <a:latin typeface="微软雅黑" panose="020B0503020204020204" charset="-122"/>
                <a:ea typeface="微软雅黑" panose="020B0503020204020204" charset="-122"/>
                <a:cs typeface="微软雅黑" panose="020B0503020204020204" charset="-122"/>
                <a:sym typeface="+mn-ea"/>
              </a:rPr>
              <a:t>20.E-R</a:t>
            </a:r>
            <a:r>
              <a:rPr lang="zh-CN" altLang="en-US" sz="4400" b="0" dirty="0" smtClean="0">
                <a:solidFill>
                  <a:schemeClr val="tx1"/>
                </a:solidFill>
                <a:effectLst/>
                <a:latin typeface="微软雅黑" panose="020B0503020204020204" charset="-122"/>
                <a:ea typeface="微软雅黑" panose="020B0503020204020204" charset="-122"/>
                <a:cs typeface="微软雅黑" panose="020B0503020204020204" charset="-122"/>
                <a:sym typeface="+mn-ea"/>
              </a:rPr>
              <a:t>图</a:t>
            </a:r>
            <a:endParaRPr lang="zh-CN" altLang="en-US" sz="4400" b="0" dirty="0" smtClean="0">
              <a:solidFill>
                <a:schemeClr val="tx1"/>
              </a:solidFill>
              <a:effectLst/>
              <a:latin typeface="微软雅黑" panose="020B0503020204020204" charset="-122"/>
              <a:ea typeface="微软雅黑" panose="020B0503020204020204" charset="-122"/>
              <a:cs typeface="微软雅黑" panose="020B0503020204020204" charset="-122"/>
              <a:sym typeface="+mn-ea"/>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pic>
        <p:nvPicPr>
          <p:cNvPr id="3" name="图片 2" descr="搜狗截图20190101180835"/>
          <p:cNvPicPr>
            <a:picLocks noChangeAspect="1"/>
          </p:cNvPicPr>
          <p:nvPr/>
        </p:nvPicPr>
        <p:blipFill>
          <a:blip r:embed="rId1"/>
          <a:stretch>
            <a:fillRect/>
          </a:stretch>
        </p:blipFill>
        <p:spPr>
          <a:xfrm>
            <a:off x="876300" y="1399540"/>
            <a:ext cx="10655935" cy="5314315"/>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en-US" altLang="zh-CN" sz="4400" b="0" dirty="0" smtClean="0">
                <a:solidFill>
                  <a:schemeClr val="tx1"/>
                </a:solidFill>
                <a:effectLst/>
                <a:latin typeface="微软雅黑" panose="020B0503020204020204" charset="-122"/>
                <a:ea typeface="微软雅黑" panose="020B0503020204020204" charset="-122"/>
                <a:cs typeface="微软雅黑" panose="020B0503020204020204" charset="-122"/>
                <a:sym typeface="+mn-ea"/>
              </a:rPr>
              <a:t>21.</a:t>
            </a:r>
            <a:r>
              <a:rPr lang="zh-CN" altLang="en-US" sz="4400" b="0" dirty="0" smtClean="0">
                <a:solidFill>
                  <a:schemeClr val="tx1"/>
                </a:solidFill>
                <a:effectLst/>
                <a:latin typeface="微软雅黑" panose="020B0503020204020204" charset="-122"/>
                <a:ea typeface="微软雅黑" panose="020B0503020204020204" charset="-122"/>
                <a:cs typeface="微软雅黑" panose="020B0503020204020204" charset="-122"/>
                <a:sym typeface="+mn-ea"/>
              </a:rPr>
              <a:t>系统的运行环境</a:t>
            </a:r>
            <a:endParaRPr lang="zh-CN" altLang="en-US" sz="4400" b="0" dirty="0" smtClean="0">
              <a:solidFill>
                <a:schemeClr val="tx1"/>
              </a:solidFill>
              <a:effectLst/>
              <a:latin typeface="微软雅黑" panose="020B0503020204020204" charset="-122"/>
              <a:ea typeface="微软雅黑" panose="020B0503020204020204" charset="-122"/>
              <a:cs typeface="微软雅黑" panose="020B0503020204020204" charset="-122"/>
              <a:sym typeface="+mn-ea"/>
            </a:endParaRPr>
          </a:p>
        </p:txBody>
      </p:sp>
      <p:sp>
        <p:nvSpPr>
          <p:cNvPr id="3" name="内容占位符 2"/>
          <p:cNvSpPr>
            <a:spLocks noGrp="1"/>
          </p:cNvSpPr>
          <p:nvPr>
            <p:ph idx="1"/>
          </p:nvPr>
        </p:nvSpPr>
        <p:spPr/>
        <p:txBody>
          <a:bodyPr/>
          <a:p>
            <a:r>
              <a:rPr lang="zh-CN" sz="2400" b="1">
                <a:solidFill>
                  <a:schemeClr val="tx1"/>
                </a:solidFill>
                <a:latin typeface="微软雅黑" panose="020B0503020204020204" charset="-122"/>
                <a:ea typeface="微软雅黑" panose="020B0503020204020204" charset="-122"/>
                <a:cs typeface="微软雅黑" panose="020B0503020204020204" charset="-122"/>
                <a:sym typeface="+mn-ea"/>
              </a:rPr>
              <a:t>运行环境</a:t>
            </a:r>
            <a:endParaRPr lang="zh-CN">
              <a:solidFill>
                <a:schemeClr val="tx1"/>
              </a:solidFill>
              <a:latin typeface="微软雅黑" panose="020B0503020204020204" charset="-122"/>
              <a:ea typeface="微软雅黑" panose="020B0503020204020204" charset="-122"/>
              <a:cs typeface="微软雅黑" panose="020B0503020204020204" charset="-122"/>
              <a:sym typeface="+mn-ea"/>
            </a:endParaRPr>
          </a:p>
          <a:p>
            <a:r>
              <a:rPr lang="zh-CN">
                <a:solidFill>
                  <a:schemeClr val="tx1"/>
                </a:solidFill>
                <a:latin typeface="微软雅黑" panose="020B0503020204020204" charset="-122"/>
                <a:ea typeface="微软雅黑" panose="020B0503020204020204" charset="-122"/>
                <a:cs typeface="微软雅黑" panose="020B0503020204020204" charset="-122"/>
                <a:sym typeface="+mn-ea"/>
              </a:rPr>
              <a:t>本网站要求保证至少</a:t>
            </a:r>
            <a:r>
              <a:rPr lang="en-US">
                <a:solidFill>
                  <a:schemeClr val="tx1"/>
                </a:solidFill>
                <a:latin typeface="微软雅黑" panose="020B0503020204020204" charset="-122"/>
                <a:ea typeface="微软雅黑" panose="020B0503020204020204" charset="-122"/>
                <a:cs typeface="微软雅黑" panose="020B0503020204020204" charset="-122"/>
                <a:sym typeface="+mn-ea"/>
              </a:rPr>
              <a:t>300</a:t>
            </a:r>
            <a:r>
              <a:rPr lang="zh-CN">
                <a:solidFill>
                  <a:schemeClr val="tx1"/>
                </a:solidFill>
                <a:latin typeface="微软雅黑" panose="020B0503020204020204" charset="-122"/>
                <a:ea typeface="微软雅黑" panose="020B0503020204020204" charset="-122"/>
                <a:cs typeface="微软雅黑" panose="020B0503020204020204" charset="-122"/>
                <a:sym typeface="+mn-ea"/>
              </a:rPr>
              <a:t>名同学上课辅助服务的要求</a:t>
            </a:r>
            <a:r>
              <a:rPr lang="en-US">
                <a:solidFill>
                  <a:schemeClr val="tx1"/>
                </a:solidFill>
                <a:latin typeface="微软雅黑" panose="020B0503020204020204" charset="-122"/>
                <a:ea typeface="微软雅黑" panose="020B0503020204020204" charset="-122"/>
                <a:cs typeface="微软雅黑" panose="020B0503020204020204" charset="-122"/>
                <a:sym typeface="+mn-ea"/>
              </a:rPr>
              <a:t>.</a:t>
            </a:r>
            <a:r>
              <a:rPr lang="zh-CN">
                <a:solidFill>
                  <a:schemeClr val="tx1"/>
                </a:solidFill>
                <a:latin typeface="微软雅黑" panose="020B0503020204020204" charset="-122"/>
                <a:ea typeface="微软雅黑" panose="020B0503020204020204" charset="-122"/>
                <a:cs typeface="微软雅黑" panose="020B0503020204020204" charset="-122"/>
                <a:sym typeface="+mn-ea"/>
              </a:rPr>
              <a:t>包括数据存储能力</a:t>
            </a:r>
            <a:r>
              <a:rPr lang="en-US">
                <a:solidFill>
                  <a:schemeClr val="tx1"/>
                </a:solidFill>
                <a:latin typeface="微软雅黑" panose="020B0503020204020204" charset="-122"/>
                <a:ea typeface="微软雅黑" panose="020B0503020204020204" charset="-122"/>
                <a:cs typeface="微软雅黑" panose="020B0503020204020204" charset="-122"/>
                <a:sym typeface="+mn-ea"/>
              </a:rPr>
              <a:t>,</a:t>
            </a:r>
            <a:r>
              <a:rPr lang="zh-CN">
                <a:solidFill>
                  <a:schemeClr val="tx1"/>
                </a:solidFill>
                <a:latin typeface="微软雅黑" panose="020B0503020204020204" charset="-122"/>
                <a:ea typeface="微软雅黑" panose="020B0503020204020204" charset="-122"/>
                <a:cs typeface="微软雅黑" panose="020B0503020204020204" charset="-122"/>
                <a:sym typeface="+mn-ea"/>
              </a:rPr>
              <a:t>网络服务吞吐能力</a:t>
            </a:r>
            <a:r>
              <a:rPr lang="en-US">
                <a:solidFill>
                  <a:schemeClr val="tx1"/>
                </a:solidFill>
                <a:latin typeface="微软雅黑" panose="020B0503020204020204" charset="-122"/>
                <a:ea typeface="微软雅黑" panose="020B0503020204020204" charset="-122"/>
                <a:cs typeface="微软雅黑" panose="020B0503020204020204" charset="-122"/>
                <a:sym typeface="+mn-ea"/>
              </a:rPr>
              <a:t>,</a:t>
            </a:r>
            <a:r>
              <a:rPr lang="zh-CN">
                <a:solidFill>
                  <a:schemeClr val="tx1"/>
                </a:solidFill>
                <a:latin typeface="微软雅黑" panose="020B0503020204020204" charset="-122"/>
                <a:ea typeface="微软雅黑" panose="020B0503020204020204" charset="-122"/>
                <a:cs typeface="微软雅黑" panose="020B0503020204020204" charset="-122"/>
                <a:sym typeface="+mn-ea"/>
              </a:rPr>
              <a:t>数据安全特性等</a:t>
            </a:r>
            <a:r>
              <a:rPr lang="en-US">
                <a:solidFill>
                  <a:schemeClr val="tx1"/>
                </a:solidFill>
                <a:latin typeface="微软雅黑" panose="020B0503020204020204" charset="-122"/>
                <a:ea typeface="微软雅黑" panose="020B0503020204020204" charset="-122"/>
                <a:cs typeface="微软雅黑" panose="020B0503020204020204" charset="-122"/>
                <a:sym typeface="+mn-ea"/>
              </a:rPr>
              <a:t>.</a:t>
            </a:r>
            <a:r>
              <a:rPr lang="zh-CN">
                <a:solidFill>
                  <a:schemeClr val="tx1"/>
                </a:solidFill>
                <a:latin typeface="微软雅黑" panose="020B0503020204020204" charset="-122"/>
                <a:ea typeface="微软雅黑" panose="020B0503020204020204" charset="-122"/>
                <a:cs typeface="微软雅黑" panose="020B0503020204020204" charset="-122"/>
                <a:sym typeface="+mn-ea"/>
              </a:rPr>
              <a:t>服务器建议选用</a:t>
            </a:r>
            <a:r>
              <a:rPr lang="en-US">
                <a:solidFill>
                  <a:schemeClr val="tx1"/>
                </a:solidFill>
                <a:latin typeface="微软雅黑" panose="020B0503020204020204" charset="-122"/>
                <a:ea typeface="微软雅黑" panose="020B0503020204020204" charset="-122"/>
                <a:cs typeface="微软雅黑" panose="020B0503020204020204" charset="-122"/>
                <a:sym typeface="+mn-ea"/>
              </a:rPr>
              <a:t>Intel CPU,</a:t>
            </a:r>
            <a:r>
              <a:rPr lang="zh-CN">
                <a:solidFill>
                  <a:schemeClr val="tx1"/>
                </a:solidFill>
                <a:latin typeface="微软雅黑" panose="020B0503020204020204" charset="-122"/>
                <a:ea typeface="微软雅黑" panose="020B0503020204020204" charset="-122"/>
                <a:cs typeface="微软雅黑" panose="020B0503020204020204" charset="-122"/>
                <a:sym typeface="+mn-ea"/>
              </a:rPr>
              <a:t>可以选择</a:t>
            </a:r>
            <a:r>
              <a:rPr lang="en-US">
                <a:solidFill>
                  <a:schemeClr val="tx1"/>
                </a:solidFill>
                <a:latin typeface="微软雅黑" panose="020B0503020204020204" charset="-122"/>
                <a:ea typeface="微软雅黑" panose="020B0503020204020204" charset="-122"/>
                <a:cs typeface="微软雅黑" panose="020B0503020204020204" charset="-122"/>
                <a:sym typeface="+mn-ea"/>
              </a:rPr>
              <a:t>Windows</a:t>
            </a:r>
            <a:r>
              <a:rPr lang="zh-CN">
                <a:solidFill>
                  <a:schemeClr val="tx1"/>
                </a:solidFill>
                <a:latin typeface="微软雅黑" panose="020B0503020204020204" charset="-122"/>
                <a:ea typeface="微软雅黑" panose="020B0503020204020204" charset="-122"/>
                <a:cs typeface="微软雅黑" panose="020B0503020204020204" charset="-122"/>
                <a:sym typeface="+mn-ea"/>
              </a:rPr>
              <a:t>或者</a:t>
            </a:r>
            <a:r>
              <a:rPr lang="en-US">
                <a:solidFill>
                  <a:schemeClr val="tx1"/>
                </a:solidFill>
                <a:latin typeface="微软雅黑" panose="020B0503020204020204" charset="-122"/>
                <a:ea typeface="微软雅黑" panose="020B0503020204020204" charset="-122"/>
                <a:cs typeface="微软雅黑" panose="020B0503020204020204" charset="-122"/>
                <a:sym typeface="+mn-ea"/>
              </a:rPr>
              <a:t>Linux.</a:t>
            </a:r>
            <a:r>
              <a:rPr lang="zh-CN">
                <a:solidFill>
                  <a:schemeClr val="tx1"/>
                </a:solidFill>
                <a:latin typeface="微软雅黑" panose="020B0503020204020204" charset="-122"/>
                <a:ea typeface="微软雅黑" panose="020B0503020204020204" charset="-122"/>
                <a:cs typeface="微软雅黑" panose="020B0503020204020204" charset="-122"/>
                <a:sym typeface="+mn-ea"/>
              </a:rPr>
              <a:t>开发平台可以选择</a:t>
            </a:r>
            <a:r>
              <a:rPr lang="en-US">
                <a:solidFill>
                  <a:schemeClr val="tx1"/>
                </a:solidFill>
                <a:latin typeface="微软雅黑" panose="020B0503020204020204" charset="-122"/>
                <a:ea typeface="微软雅黑" panose="020B0503020204020204" charset="-122"/>
                <a:cs typeface="微软雅黑" panose="020B0503020204020204" charset="-122"/>
                <a:sym typeface="+mn-ea"/>
              </a:rPr>
              <a:t>IIS, .NET</a:t>
            </a:r>
            <a:r>
              <a:rPr lang="zh-CN">
                <a:solidFill>
                  <a:schemeClr val="tx1"/>
                </a:solidFill>
                <a:latin typeface="微软雅黑" panose="020B0503020204020204" charset="-122"/>
                <a:ea typeface="微软雅黑" panose="020B0503020204020204" charset="-122"/>
                <a:cs typeface="微软雅黑" panose="020B0503020204020204" charset="-122"/>
                <a:sym typeface="+mn-ea"/>
              </a:rPr>
              <a:t>或者</a:t>
            </a:r>
            <a:r>
              <a:rPr lang="en-US">
                <a:solidFill>
                  <a:schemeClr val="tx1"/>
                </a:solidFill>
                <a:latin typeface="微软雅黑" panose="020B0503020204020204" charset="-122"/>
                <a:ea typeface="微软雅黑" panose="020B0503020204020204" charset="-122"/>
                <a:cs typeface="微软雅黑" panose="020B0503020204020204" charset="-122"/>
                <a:sym typeface="+mn-ea"/>
              </a:rPr>
              <a:t>apache, tomcat/jboss</a:t>
            </a:r>
            <a:r>
              <a:rPr lang="zh-CN">
                <a:solidFill>
                  <a:schemeClr val="tx1"/>
                </a:solidFill>
                <a:latin typeface="微软雅黑" panose="020B0503020204020204" charset="-122"/>
                <a:ea typeface="微软雅黑" panose="020B0503020204020204" charset="-122"/>
                <a:cs typeface="微软雅黑" panose="020B0503020204020204" charset="-122"/>
                <a:sym typeface="+mn-ea"/>
              </a:rPr>
              <a:t>平台网站界面原型选用Axure RP进行设计，App界面选用墨刀进行设计</a:t>
            </a:r>
            <a:endParaRPr lang="zh-CN" altLang="en-US">
              <a:solidFill>
                <a:schemeClr val="tx1"/>
              </a:solidFill>
            </a:endParaRPr>
          </a:p>
          <a:p>
            <a:endParaRPr lang="zh-CN" altLang="en-US">
              <a:solidFill>
                <a:schemeClr val="tx1"/>
              </a:solidFill>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pic>
        <p:nvPicPr>
          <p:cNvPr id="5" name="图片 4" descr="搜狗截图20190101181408"/>
          <p:cNvPicPr>
            <a:picLocks noChangeAspect="1"/>
          </p:cNvPicPr>
          <p:nvPr/>
        </p:nvPicPr>
        <p:blipFill>
          <a:blip r:embed="rId1"/>
          <a:stretch>
            <a:fillRect/>
          </a:stretch>
        </p:blipFill>
        <p:spPr>
          <a:xfrm>
            <a:off x="4660900" y="1504315"/>
            <a:ext cx="7183120" cy="48387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en-US" altLang="zh-CN" sz="4400" b="0" dirty="0" smtClean="0">
                <a:solidFill>
                  <a:schemeClr val="tx1"/>
                </a:solidFill>
                <a:effectLst/>
                <a:latin typeface="微软雅黑" panose="020B0503020204020204" charset="-122"/>
                <a:ea typeface="微软雅黑" panose="020B0503020204020204" charset="-122"/>
                <a:cs typeface="微软雅黑" panose="020B0503020204020204" charset="-122"/>
                <a:sym typeface="+mn-ea"/>
              </a:rPr>
              <a:t>22.</a:t>
            </a:r>
            <a:r>
              <a:rPr lang="zh-CN" altLang="en-US" sz="4400" b="0" dirty="0" smtClean="0">
                <a:solidFill>
                  <a:schemeClr val="tx1"/>
                </a:solidFill>
                <a:effectLst/>
                <a:latin typeface="微软雅黑" panose="020B0503020204020204" charset="-122"/>
                <a:ea typeface="微软雅黑" panose="020B0503020204020204" charset="-122"/>
                <a:cs typeface="微软雅黑" panose="020B0503020204020204" charset="-122"/>
                <a:sym typeface="+mn-ea"/>
              </a:rPr>
              <a:t>用户需求来源及链接或索引关系</a:t>
            </a:r>
            <a:endParaRPr lang="zh-CN" altLang="en-US" sz="4400" b="0" dirty="0" smtClean="0">
              <a:solidFill>
                <a:schemeClr val="tx1"/>
              </a:solidFill>
              <a:effectLst/>
              <a:latin typeface="微软雅黑" panose="020B0503020204020204" charset="-122"/>
              <a:ea typeface="微软雅黑" panose="020B0503020204020204" charset="-122"/>
              <a:cs typeface="微软雅黑" panose="020B0503020204020204" charset="-122"/>
              <a:sym typeface="+mn-ea"/>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pic>
        <p:nvPicPr>
          <p:cNvPr id="3" name="图片 2" descr="搜狗截图20190101173714"/>
          <p:cNvPicPr>
            <a:picLocks noChangeAspect="1"/>
          </p:cNvPicPr>
          <p:nvPr/>
        </p:nvPicPr>
        <p:blipFill>
          <a:blip r:embed="rId1"/>
          <a:stretch>
            <a:fillRect/>
          </a:stretch>
        </p:blipFill>
        <p:spPr>
          <a:xfrm>
            <a:off x="3265170" y="2537460"/>
            <a:ext cx="5280660" cy="4091940"/>
          </a:xfrm>
          <a:prstGeom prst="rect">
            <a:avLst/>
          </a:prstGeom>
        </p:spPr>
      </p:pic>
      <p:pic>
        <p:nvPicPr>
          <p:cNvPr id="5" name="图片 4" descr="搜狗截图20190101173650"/>
          <p:cNvPicPr>
            <a:picLocks noChangeAspect="1"/>
          </p:cNvPicPr>
          <p:nvPr/>
        </p:nvPicPr>
        <p:blipFill>
          <a:blip r:embed="rId2"/>
          <a:stretch>
            <a:fillRect/>
          </a:stretch>
        </p:blipFill>
        <p:spPr>
          <a:xfrm>
            <a:off x="2476500" y="1214120"/>
            <a:ext cx="7034530" cy="116459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en-US" altLang="zh-CN" sz="4400" b="0" dirty="0" smtClean="0">
                <a:solidFill>
                  <a:schemeClr val="tx1"/>
                </a:solidFill>
                <a:effectLst/>
                <a:latin typeface="微软雅黑" panose="020B0503020204020204" charset="-122"/>
                <a:ea typeface="微软雅黑" panose="020B0503020204020204" charset="-122"/>
                <a:cs typeface="微软雅黑" panose="020B0503020204020204" charset="-122"/>
                <a:sym typeface="+mn-ea"/>
              </a:rPr>
              <a:t>23.UML</a:t>
            </a:r>
            <a:r>
              <a:rPr lang="zh-CN" altLang="en-US" sz="4400" b="0" dirty="0">
                <a:solidFill>
                  <a:schemeClr val="tx1"/>
                </a:solidFill>
                <a:effectLst/>
                <a:latin typeface="微软雅黑" panose="020B0503020204020204" charset="-122"/>
                <a:ea typeface="微软雅黑" panose="020B0503020204020204" charset="-122"/>
                <a:cs typeface="微软雅黑" panose="020B0503020204020204" charset="-122"/>
                <a:sym typeface="+mn-ea"/>
              </a:rPr>
              <a:t>工具</a:t>
            </a:r>
            <a:endParaRPr lang="zh-CN" altLang="en-US" sz="4400" b="0" dirty="0" smtClean="0">
              <a:solidFill>
                <a:schemeClr val="tx1"/>
              </a:solidFill>
              <a:effectLst/>
              <a:latin typeface="微软雅黑" panose="020B0503020204020204" charset="-122"/>
              <a:ea typeface="微软雅黑" panose="020B0503020204020204" charset="-122"/>
              <a:cs typeface="微软雅黑" panose="020B0503020204020204" charset="-122"/>
              <a:sym typeface="+mn-ea"/>
            </a:endParaRPr>
          </a:p>
        </p:txBody>
      </p:sp>
      <p:sp>
        <p:nvSpPr>
          <p:cNvPr id="3" name="内容占位符 2"/>
          <p:cNvSpPr>
            <a:spLocks noGrp="1"/>
          </p:cNvSpPr>
          <p:nvPr>
            <p:ph idx="1"/>
          </p:nvPr>
        </p:nvSpPr>
        <p:spPr/>
        <p:txBody>
          <a:bodyPr/>
          <a:p>
            <a:pPr marL="0" indent="0">
              <a:buNone/>
            </a:pPr>
            <a:r>
              <a:rPr lang="en-US" altLang="zh-CN">
                <a:latin typeface="微软雅黑" panose="020B0503020204020204" charset="-122"/>
                <a:ea typeface="微软雅黑" panose="020B0503020204020204" charset="-122"/>
              </a:rPr>
              <a:t>Visio</a:t>
            </a:r>
            <a:endParaRPr lang="en-US" altLang="zh-CN">
              <a:latin typeface="微软雅黑" panose="020B0503020204020204" charset="-122"/>
              <a:ea typeface="微软雅黑" panose="020B050302020402020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en-US" altLang="zh-CN" sz="4400" b="0" dirty="0" smtClean="0">
                <a:solidFill>
                  <a:schemeClr val="tx1"/>
                </a:solidFill>
                <a:effectLst/>
                <a:latin typeface="微软雅黑" panose="020B0503020204020204" charset="-122"/>
                <a:ea typeface="微软雅黑" panose="020B0503020204020204" charset="-122"/>
                <a:cs typeface="微软雅黑" panose="020B0503020204020204" charset="-122"/>
                <a:sym typeface="+mn-ea"/>
              </a:rPr>
              <a:t>24.UML</a:t>
            </a:r>
            <a:r>
              <a:rPr lang="zh-CN" altLang="en-US" sz="4400" b="0" dirty="0" smtClean="0">
                <a:solidFill>
                  <a:schemeClr val="tx1"/>
                </a:solidFill>
                <a:effectLst/>
                <a:latin typeface="微软雅黑" panose="020B0503020204020204" charset="-122"/>
                <a:ea typeface="微软雅黑" panose="020B0503020204020204" charset="-122"/>
                <a:cs typeface="微软雅黑" panose="020B0503020204020204" charset="-122"/>
                <a:sym typeface="+mn-ea"/>
              </a:rPr>
              <a:t>用例图</a:t>
            </a:r>
            <a:endParaRPr lang="zh-CN" altLang="en-US" sz="4400" b="0" dirty="0" smtClean="0">
              <a:solidFill>
                <a:schemeClr val="tx1"/>
              </a:solidFill>
              <a:effectLst/>
              <a:latin typeface="微软雅黑" panose="020B0503020204020204" charset="-122"/>
              <a:ea typeface="微软雅黑" panose="020B0503020204020204" charset="-122"/>
              <a:cs typeface="微软雅黑" panose="020B0503020204020204" charset="-122"/>
              <a:sym typeface="+mn-ea"/>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graphicFrame>
        <p:nvGraphicFramePr>
          <p:cNvPr id="3" name="对象 -2147482623"/>
          <p:cNvGraphicFramePr/>
          <p:nvPr/>
        </p:nvGraphicFramePr>
        <p:xfrm>
          <a:off x="4945380" y="65405"/>
          <a:ext cx="7209155" cy="6799580"/>
        </p:xfrm>
        <a:graphic>
          <a:graphicData uri="http://schemas.openxmlformats.org/presentationml/2006/ole">
            <mc:AlternateContent xmlns:mc="http://schemas.openxmlformats.org/markup-compatibility/2006">
              <mc:Choice xmlns:v="urn:schemas-microsoft-com:vml" Requires="v">
                <p:oleObj spid="_x0000_s3076" name="" r:id="rId1" imgW="16368395" imgH="18315305" progId="Visio.Drawing.15">
                  <p:embed/>
                </p:oleObj>
              </mc:Choice>
              <mc:Fallback>
                <p:oleObj name="" r:id="rId1" imgW="16368395" imgH="18315305" progId="Visio.Drawing.15">
                  <p:embed/>
                  <p:pic>
                    <p:nvPicPr>
                      <p:cNvPr id="0" name="图片 3075"/>
                      <p:cNvPicPr/>
                      <p:nvPr/>
                    </p:nvPicPr>
                    <p:blipFill>
                      <a:blip r:embed="rId2"/>
                      <a:stretch>
                        <a:fillRect/>
                      </a:stretch>
                    </p:blipFill>
                    <p:spPr>
                      <a:xfrm>
                        <a:off x="4945380" y="65405"/>
                        <a:ext cx="7209155" cy="6799580"/>
                      </a:xfrm>
                      <a:prstGeom prst="rect">
                        <a:avLst/>
                      </a:prstGeom>
                      <a:noFill/>
                      <a:ln w="38100">
                        <a:noFill/>
                        <a:miter/>
                      </a:ln>
                    </p:spPr>
                  </p:pic>
                </p:oleObj>
              </mc:Fallback>
            </mc:AlternateContent>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en-US" altLang="zh-CN" sz="4400" b="0" dirty="0" smtClean="0">
                <a:solidFill>
                  <a:schemeClr val="tx1"/>
                </a:solidFill>
                <a:effectLst/>
                <a:latin typeface="微软雅黑" panose="020B0503020204020204" charset="-122"/>
                <a:ea typeface="微软雅黑" panose="020B0503020204020204" charset="-122"/>
                <a:sym typeface="+mn-ea"/>
              </a:rPr>
              <a:t>25.</a:t>
            </a:r>
            <a:r>
              <a:rPr lang="zh-CN" altLang="en-US" sz="4400" b="0" dirty="0" smtClean="0">
                <a:solidFill>
                  <a:schemeClr val="tx1"/>
                </a:solidFill>
                <a:effectLst/>
                <a:latin typeface="微软雅黑" panose="020B0503020204020204" charset="-122"/>
                <a:ea typeface="微软雅黑" panose="020B0503020204020204" charset="-122"/>
                <a:sym typeface="+mn-ea"/>
              </a:rPr>
              <a:t>测试用例</a:t>
            </a:r>
            <a:endParaRPr lang="zh-CN" altLang="en-US" sz="4400" b="0" dirty="0" smtClean="0">
              <a:solidFill>
                <a:schemeClr val="tx1"/>
              </a:solidFill>
              <a:effectLst/>
              <a:latin typeface="微软雅黑" panose="020B0503020204020204" charset="-122"/>
              <a:ea typeface="微软雅黑" panose="020B0503020204020204" charset="-122"/>
              <a:cs typeface="微软雅黑" panose="020B0503020204020204" charset="-122"/>
              <a:sym typeface="+mn-ea"/>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graphicFrame>
        <p:nvGraphicFramePr>
          <p:cNvPr id="5" name="表格 4"/>
          <p:cNvGraphicFramePr/>
          <p:nvPr/>
        </p:nvGraphicFramePr>
        <p:xfrm>
          <a:off x="409575" y="1215263"/>
          <a:ext cx="5511800" cy="5384800"/>
        </p:xfrm>
        <a:graphic>
          <a:graphicData uri="http://schemas.openxmlformats.org/drawingml/2006/table">
            <a:tbl>
              <a:tblPr firstRow="1" bandRow="1">
                <a:tableStyleId>{5940675A-B579-460E-94D1-54222C63F5DA}</a:tableStyleId>
              </a:tblPr>
              <a:tblGrid>
                <a:gridCol w="1099820"/>
                <a:gridCol w="1760855"/>
                <a:gridCol w="1772285"/>
              </a:tblGrid>
              <a:tr h="320040">
                <a:tc>
                  <a:txBody>
                    <a:bodyPr/>
                    <a:p>
                      <a:pPr indent="0">
                        <a:buNone/>
                      </a:pPr>
                      <a:r>
                        <a:rPr lang="en-US" sz="1200" b="0">
                          <a:latin typeface="微软雅黑" panose="020B0503020204020204" charset="-122"/>
                          <a:ea typeface="微软雅黑" panose="020B0503020204020204" charset="-122"/>
                          <a:cs typeface="宋体" panose="02010600030101010101" pitchFamily="2" charset="-122"/>
                        </a:rPr>
                        <a:t>输入条件</a:t>
                      </a:r>
                      <a:endParaRPr lang="en-US" altLang="en-US" sz="1200" b="0">
                        <a:latin typeface="微软雅黑" panose="020B0503020204020204" charset="-122"/>
                        <a:ea typeface="微软雅黑" panose="020B0503020204020204"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微软雅黑" panose="020B0503020204020204" charset="-122"/>
                          <a:ea typeface="微软雅黑" panose="020B0503020204020204" charset="-122"/>
                          <a:cs typeface="宋体" panose="02010600030101010101" pitchFamily="2" charset="-122"/>
                        </a:rPr>
                        <a:t>有效等价类</a:t>
                      </a:r>
                      <a:endParaRPr lang="en-US" altLang="en-US" sz="1200" b="0">
                        <a:latin typeface="微软雅黑" panose="020B0503020204020204" charset="-122"/>
                        <a:ea typeface="微软雅黑" panose="020B0503020204020204"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微软雅黑" panose="020B0503020204020204" charset="-122"/>
                          <a:ea typeface="微软雅黑" panose="020B0503020204020204" charset="-122"/>
                          <a:cs typeface="宋体" panose="02010600030101010101" pitchFamily="2" charset="-122"/>
                        </a:rPr>
                        <a:t>无效等价类</a:t>
                      </a:r>
                      <a:endParaRPr lang="en-US" altLang="en-US" sz="1200" b="0">
                        <a:latin typeface="微软雅黑" panose="020B0503020204020204" charset="-122"/>
                        <a:ea typeface="微软雅黑" panose="020B0503020204020204"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98170">
                <a:tc>
                  <a:txBody>
                    <a:bodyPr/>
                    <a:p>
                      <a:pPr indent="0">
                        <a:buNone/>
                      </a:pPr>
                      <a:r>
                        <a:rPr lang="en-US" sz="1200" b="0">
                          <a:latin typeface="微软雅黑" panose="020B0503020204020204" charset="-122"/>
                          <a:ea typeface="微软雅黑" panose="020B0503020204020204" charset="-122"/>
                          <a:cs typeface="宋体" panose="02010600030101010101" pitchFamily="2" charset="-122"/>
                        </a:rPr>
                        <a:t>工作单位</a:t>
                      </a:r>
                      <a:endParaRPr lang="en-US" altLang="en-US" sz="1200" b="0">
                        <a:latin typeface="微软雅黑" panose="020B0503020204020204" charset="-122"/>
                        <a:ea typeface="微软雅黑" panose="020B0503020204020204"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微软雅黑" panose="020B0503020204020204" charset="-122"/>
                          <a:ea typeface="微软雅黑" panose="020B0503020204020204" charset="-122"/>
                          <a:cs typeface="微软雅黑" panose="020B0503020204020204" charset="-122"/>
                        </a:rPr>
                        <a:t>工作单位不能为空（1）</a:t>
                      </a:r>
                      <a:endParaRPr lang="en-US" altLang="en-US" sz="1200" b="0">
                        <a:latin typeface="微软雅黑" panose="020B0503020204020204" charset="-122"/>
                        <a:ea typeface="微软雅黑" panose="020B0503020204020204" charset="-122"/>
                        <a:cs typeface="微软雅黑" panose="020B0503020204020204"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微软雅黑" panose="020B0503020204020204" charset="-122"/>
                          <a:ea typeface="微软雅黑" panose="020B0503020204020204" charset="-122"/>
                          <a:cs typeface="微软雅黑" panose="020B0503020204020204" charset="-122"/>
                        </a:rPr>
                        <a:t>工作单位为空（10）</a:t>
                      </a:r>
                      <a:endParaRPr lang="en-US" altLang="en-US" sz="1200" b="0">
                        <a:latin typeface="微软雅黑" panose="020B0503020204020204" charset="-122"/>
                        <a:ea typeface="微软雅黑" panose="020B0503020204020204" charset="-122"/>
                        <a:cs typeface="微软雅黑" panose="020B0503020204020204"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97535">
                <a:tc>
                  <a:txBody>
                    <a:bodyPr/>
                    <a:p>
                      <a:pPr indent="0">
                        <a:buNone/>
                      </a:pPr>
                      <a:r>
                        <a:rPr lang="en-US" sz="1200" b="0">
                          <a:latin typeface="微软雅黑" panose="020B0503020204020204" charset="-122"/>
                          <a:ea typeface="微软雅黑" panose="020B0503020204020204" charset="-122"/>
                          <a:cs typeface="宋体" panose="02010600030101010101" pitchFamily="2" charset="-122"/>
                        </a:rPr>
                        <a:t>姓名</a:t>
                      </a:r>
                      <a:endParaRPr lang="en-US" altLang="en-US" sz="1200" b="0">
                        <a:latin typeface="微软雅黑" panose="020B0503020204020204" charset="-122"/>
                        <a:ea typeface="微软雅黑" panose="020B0503020204020204"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微软雅黑" panose="020B0503020204020204" charset="-122"/>
                          <a:ea typeface="微软雅黑" panose="020B0503020204020204" charset="-122"/>
                          <a:cs typeface="微软雅黑" panose="020B0503020204020204" charset="-122"/>
                        </a:rPr>
                        <a:t>姓名2个字符以上6个字符以下（2）姓名内容合法汉字（3）</a:t>
                      </a:r>
                      <a:endParaRPr lang="en-US" altLang="en-US" sz="1200" b="0">
                        <a:latin typeface="微软雅黑" panose="020B0503020204020204" charset="-122"/>
                        <a:ea typeface="微软雅黑" panose="020B0503020204020204" charset="-122"/>
                        <a:cs typeface="微软雅黑" panose="020B0503020204020204"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微软雅黑" panose="020B0503020204020204" charset="-122"/>
                          <a:ea typeface="微软雅黑" panose="020B0503020204020204" charset="-122"/>
                          <a:cs typeface="微软雅黑" panose="020B0503020204020204" charset="-122"/>
                        </a:rPr>
                        <a:t>姓名为空（11）姓名长度&lt;2个字符长度（12）姓名长度&gt;6个字符长度（13）姓名包含非法汉字，如&amp;,*（14）</a:t>
                      </a:r>
                      <a:endParaRPr lang="en-US" altLang="en-US" sz="1200" b="0">
                        <a:latin typeface="微软雅黑" panose="020B0503020204020204" charset="-122"/>
                        <a:ea typeface="微软雅黑" panose="020B0503020204020204" charset="-122"/>
                        <a:cs typeface="微软雅黑" panose="020B0503020204020204"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98170">
                <a:tc>
                  <a:txBody>
                    <a:bodyPr/>
                    <a:p>
                      <a:pPr indent="0">
                        <a:buNone/>
                      </a:pPr>
                      <a:r>
                        <a:rPr lang="en-US" sz="1200" b="0">
                          <a:latin typeface="微软雅黑" panose="020B0503020204020204" charset="-122"/>
                          <a:ea typeface="微软雅黑" panose="020B0503020204020204" charset="-122"/>
                          <a:cs typeface="宋体" panose="02010600030101010101" pitchFamily="2" charset="-122"/>
                        </a:rPr>
                        <a:t>身份证</a:t>
                      </a:r>
                      <a:endParaRPr lang="en-US" altLang="en-US" sz="1200" b="0">
                        <a:latin typeface="微软雅黑" panose="020B0503020204020204" charset="-122"/>
                        <a:ea typeface="微软雅黑" panose="020B0503020204020204"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微软雅黑" panose="020B0503020204020204" charset="-122"/>
                          <a:ea typeface="微软雅黑" panose="020B0503020204020204" charset="-122"/>
                          <a:cs typeface="微软雅黑" panose="020B0503020204020204" charset="-122"/>
                        </a:rPr>
                        <a:t>身份证长度为18位（4）</a:t>
                      </a:r>
                      <a:endParaRPr lang="en-US" altLang="en-US" sz="1200" b="0">
                        <a:latin typeface="微软雅黑" panose="020B0503020204020204" charset="-122"/>
                        <a:ea typeface="微软雅黑" panose="020B0503020204020204" charset="-122"/>
                        <a:cs typeface="微软雅黑" panose="020B0503020204020204"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微软雅黑" panose="020B0503020204020204" charset="-122"/>
                          <a:ea typeface="微软雅黑" panose="020B0503020204020204" charset="-122"/>
                          <a:cs typeface="微软雅黑" panose="020B0503020204020204" charset="-122"/>
                        </a:rPr>
                        <a:t>身份证为空（15）身份证长度小于18位（16）身份证长度大于18位（17） </a:t>
                      </a:r>
                      <a:endParaRPr lang="en-US" altLang="en-US" sz="1200" b="0">
                        <a:latin typeface="微软雅黑" panose="020B0503020204020204" charset="-122"/>
                        <a:ea typeface="微软雅黑" panose="020B0503020204020204" charset="-122"/>
                        <a:cs typeface="微软雅黑" panose="020B0503020204020204"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97535">
                <a:tc>
                  <a:txBody>
                    <a:bodyPr/>
                    <a:p>
                      <a:pPr indent="0">
                        <a:buNone/>
                      </a:pPr>
                      <a:r>
                        <a:rPr lang="en-US" sz="1200" b="0">
                          <a:latin typeface="微软雅黑" panose="020B0503020204020204" charset="-122"/>
                          <a:ea typeface="微软雅黑" panose="020B0503020204020204" charset="-122"/>
                          <a:cs typeface="宋体" panose="02010600030101010101" pitchFamily="2" charset="-122"/>
                        </a:rPr>
                        <a:t>电话号码</a:t>
                      </a:r>
                      <a:endParaRPr lang="en-US" altLang="en-US" sz="1200" b="0">
                        <a:latin typeface="微软雅黑" panose="020B0503020204020204" charset="-122"/>
                        <a:ea typeface="微软雅黑" panose="020B0503020204020204"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微软雅黑" panose="020B0503020204020204" charset="-122"/>
                          <a:ea typeface="微软雅黑" panose="020B0503020204020204" charset="-122"/>
                          <a:cs typeface="微软雅黑" panose="020B0503020204020204" charset="-122"/>
                        </a:rPr>
                        <a:t>电话号码11位（5）</a:t>
                      </a:r>
                      <a:endParaRPr lang="en-US" altLang="en-US" sz="1200" b="0">
                        <a:latin typeface="微软雅黑" panose="020B0503020204020204" charset="-122"/>
                        <a:ea typeface="微软雅黑" panose="020B0503020204020204" charset="-122"/>
                        <a:cs typeface="微软雅黑" panose="020B0503020204020204"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微软雅黑" panose="020B0503020204020204" charset="-122"/>
                          <a:ea typeface="微软雅黑" panose="020B0503020204020204" charset="-122"/>
                          <a:cs typeface="微软雅黑" panose="020B0503020204020204" charset="-122"/>
                        </a:rPr>
                        <a:t>电话号码为空（18）电话号码长度小于11位（19）电话号码长度大于11位（20）</a:t>
                      </a:r>
                      <a:endParaRPr lang="en-US" altLang="en-US" sz="1200" b="0">
                        <a:latin typeface="微软雅黑" panose="020B0503020204020204" charset="-122"/>
                        <a:ea typeface="微软雅黑" panose="020B0503020204020204" charset="-122"/>
                        <a:cs typeface="微软雅黑" panose="020B0503020204020204"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98170">
                <a:tc>
                  <a:txBody>
                    <a:bodyPr/>
                    <a:p>
                      <a:pPr indent="0">
                        <a:buNone/>
                      </a:pPr>
                      <a:r>
                        <a:rPr lang="en-US" sz="1200" b="0">
                          <a:latin typeface="微软雅黑" panose="020B0503020204020204" charset="-122"/>
                          <a:ea typeface="微软雅黑" panose="020B0503020204020204" charset="-122"/>
                          <a:cs typeface="宋体" panose="02010600030101010101" pitchFamily="2" charset="-122"/>
                        </a:rPr>
                        <a:t>邮箱</a:t>
                      </a:r>
                      <a:endParaRPr lang="en-US" altLang="en-US" sz="1200" b="0">
                        <a:latin typeface="微软雅黑" panose="020B0503020204020204" charset="-122"/>
                        <a:ea typeface="微软雅黑" panose="020B0503020204020204"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微软雅黑" panose="020B0503020204020204" charset="-122"/>
                          <a:ea typeface="微软雅黑" panose="020B0503020204020204" charset="-122"/>
                          <a:cs typeface="微软雅黑" panose="020B0503020204020204" charset="-122"/>
                        </a:rPr>
                        <a:t>1.有且只能有1个“@”号，至少有一个“.”号@”前面的部分    （6）</a:t>
                      </a:r>
                      <a:endParaRPr lang="en-US" altLang="en-US" sz="1200" b="0">
                        <a:latin typeface="微软雅黑" panose="020B0503020204020204" charset="-122"/>
                        <a:ea typeface="微软雅黑" panose="020B0503020204020204" charset="-122"/>
                        <a:cs typeface="微软雅黑" panose="020B0503020204020204"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微软雅黑" panose="020B0503020204020204" charset="-122"/>
                          <a:ea typeface="微软雅黑" panose="020B0503020204020204" charset="-122"/>
                          <a:cs typeface="微软雅黑" panose="020B0503020204020204" charset="-122"/>
                        </a:rPr>
                        <a:t>1. 邮箱内容为空（21）2. 邮箱出现多个“@”符号（22）3. 邮箱没有“@”符号（23）4. 邮箱没有出现“.”（24）</a:t>
                      </a:r>
                      <a:endParaRPr lang="en-US" altLang="en-US" sz="1200" b="0">
                        <a:latin typeface="微软雅黑" panose="020B0503020204020204" charset="-122"/>
                        <a:ea typeface="微软雅黑" panose="020B0503020204020204" charset="-122"/>
                        <a:cs typeface="微软雅黑" panose="020B0503020204020204"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97535">
                <a:tc>
                  <a:txBody>
                    <a:bodyPr/>
                    <a:p>
                      <a:pPr indent="0">
                        <a:buNone/>
                      </a:pPr>
                      <a:r>
                        <a:rPr lang="en-US" sz="1200" b="0">
                          <a:latin typeface="微软雅黑" panose="020B0503020204020204" charset="-122"/>
                          <a:ea typeface="微软雅黑" panose="020B0503020204020204" charset="-122"/>
                          <a:cs typeface="宋体" panose="02010600030101010101" pitchFamily="2" charset="-122"/>
                        </a:rPr>
                        <a:t>密码</a:t>
                      </a:r>
                      <a:endParaRPr lang="en-US" altLang="en-US" sz="1200" b="0">
                        <a:latin typeface="微软雅黑" panose="020B0503020204020204" charset="-122"/>
                        <a:ea typeface="微软雅黑" panose="020B0503020204020204"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微软雅黑" panose="020B0503020204020204" charset="-122"/>
                          <a:ea typeface="微软雅黑" panose="020B0503020204020204" charset="-122"/>
                          <a:cs typeface="微软雅黑" panose="020B0503020204020204" charset="-122"/>
                        </a:rPr>
                        <a:t>用户密码为6到18位  （7）字母数字混合组合（8）</a:t>
                      </a:r>
                      <a:endParaRPr lang="en-US" altLang="en-US" sz="1200" b="0">
                        <a:latin typeface="微软雅黑" panose="020B0503020204020204" charset="-122"/>
                        <a:ea typeface="微软雅黑" panose="020B0503020204020204" charset="-122"/>
                        <a:cs typeface="微软雅黑" panose="020B0503020204020204"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微软雅黑" panose="020B0503020204020204" charset="-122"/>
                          <a:ea typeface="微软雅黑" panose="020B0503020204020204" charset="-122"/>
                          <a:cs typeface="微软雅黑" panose="020B0503020204020204" charset="-122"/>
                        </a:rPr>
                        <a:t>密码为空（25）密码长度小于6位（26）密码长度大于18位（27）</a:t>
                      </a:r>
                      <a:endParaRPr lang="en-US" altLang="en-US" sz="1200" b="0">
                        <a:latin typeface="微软雅黑" panose="020B0503020204020204" charset="-122"/>
                        <a:ea typeface="微软雅黑" panose="020B0503020204020204" charset="-122"/>
                        <a:cs typeface="微软雅黑" panose="020B0503020204020204"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619125">
                <a:tc>
                  <a:txBody>
                    <a:bodyPr/>
                    <a:p>
                      <a:pPr indent="0">
                        <a:buNone/>
                      </a:pPr>
                      <a:r>
                        <a:rPr lang="en-US" sz="1200" b="0">
                          <a:latin typeface="微软雅黑" panose="020B0503020204020204" charset="-122"/>
                          <a:ea typeface="微软雅黑" panose="020B0503020204020204" charset="-122"/>
                          <a:cs typeface="宋体" panose="02010600030101010101" pitchFamily="2" charset="-122"/>
                        </a:rPr>
                        <a:t>确认密码</a:t>
                      </a:r>
                      <a:endParaRPr lang="en-US" altLang="en-US" sz="1200" b="0">
                        <a:latin typeface="微软雅黑" panose="020B0503020204020204" charset="-122"/>
                        <a:ea typeface="微软雅黑" panose="020B0503020204020204"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微软雅黑" panose="020B0503020204020204" charset="-122"/>
                          <a:ea typeface="微软雅黑" panose="020B0503020204020204" charset="-122"/>
                          <a:cs typeface="微软雅黑" panose="020B0503020204020204" charset="-122"/>
                        </a:rPr>
                        <a:t>和输入的密码一致（9）</a:t>
                      </a:r>
                      <a:endParaRPr lang="en-US" altLang="en-US" sz="1200" b="0">
                        <a:latin typeface="微软雅黑" panose="020B0503020204020204" charset="-122"/>
                        <a:ea typeface="微软雅黑" panose="020B0503020204020204" charset="-122"/>
                        <a:cs typeface="微软雅黑" panose="020B0503020204020204"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微软雅黑" panose="020B0503020204020204" charset="-122"/>
                          <a:ea typeface="微软雅黑" panose="020B0503020204020204" charset="-122"/>
                          <a:cs typeface="微软雅黑" panose="020B0503020204020204" charset="-122"/>
                        </a:rPr>
                        <a:t>确认密码为空（28）确认密码和输入的密码不一致（29）</a:t>
                      </a:r>
                      <a:endParaRPr lang="en-US" altLang="en-US" sz="1200" b="0">
                        <a:latin typeface="微软雅黑" panose="020B0503020204020204" charset="-122"/>
                        <a:ea typeface="微软雅黑" panose="020B0503020204020204" charset="-122"/>
                        <a:cs typeface="微软雅黑" panose="020B0503020204020204"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graphicFrame>
        <p:nvGraphicFramePr>
          <p:cNvPr id="7" name="表格 6"/>
          <p:cNvGraphicFramePr/>
          <p:nvPr/>
        </p:nvGraphicFramePr>
        <p:xfrm>
          <a:off x="6444615" y="109220"/>
          <a:ext cx="4910455" cy="6532245"/>
        </p:xfrm>
        <a:graphic>
          <a:graphicData uri="http://schemas.openxmlformats.org/drawingml/2006/table">
            <a:tbl>
              <a:tblPr firstRow="1" bandRow="1">
                <a:tableStyleId>{5940675A-B579-460E-94D1-54222C63F5DA}</a:tableStyleId>
              </a:tblPr>
              <a:tblGrid>
                <a:gridCol w="801370"/>
                <a:gridCol w="1236345"/>
                <a:gridCol w="697865"/>
                <a:gridCol w="67310"/>
                <a:gridCol w="676910"/>
                <a:gridCol w="49530"/>
                <a:gridCol w="574040"/>
                <a:gridCol w="807085"/>
              </a:tblGrid>
              <a:tr h="402590">
                <a:tc>
                  <a:txBody>
                    <a:bodyPr/>
                    <a:p>
                      <a:pPr indent="0">
                        <a:buNone/>
                      </a:pPr>
                      <a:r>
                        <a:rPr lang="en-US" sz="1000" b="0">
                          <a:latin typeface="微软雅黑" panose="020B0503020204020204" charset="-122"/>
                          <a:ea typeface="微软雅黑" panose="020B0503020204020204" charset="-122"/>
                          <a:cs typeface="微软雅黑" panose="020B0503020204020204" charset="-122"/>
                        </a:rPr>
                        <a:t>项目/软件</a:t>
                      </a:r>
                      <a:endParaRPr lang="en-US" altLang="en-US" sz="1000" b="0">
                        <a:latin typeface="微软雅黑" panose="020B0503020204020204" charset="-122"/>
                        <a:ea typeface="微软雅黑" panose="020B0503020204020204" charset="-122"/>
                        <a:cs typeface="微软雅黑" panose="020B0503020204020204" charset="-122"/>
                      </a:endParaRPr>
                    </a:p>
                  </a:txBody>
                  <a:tcPr marL="22859" marR="22859" marT="22859" marB="22859"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latin typeface="微软雅黑" panose="020B0503020204020204" charset="-122"/>
                          <a:ea typeface="微软雅黑" panose="020B0503020204020204" charset="-122"/>
                          <a:cs typeface="宋体" panose="02010600030101010101" pitchFamily="2" charset="-122"/>
                        </a:rPr>
                        <a:t>软件工程系列课程教学辅助网站</a:t>
                      </a:r>
                      <a:endParaRPr lang="en-US" altLang="en-US" sz="1000" b="0">
                        <a:latin typeface="微软雅黑" panose="020B0503020204020204" charset="-122"/>
                        <a:ea typeface="微软雅黑" panose="020B0503020204020204" charset="-122"/>
                        <a:cs typeface="宋体" panose="02010600030101010101" pitchFamily="2" charset="-122"/>
                      </a:endParaRPr>
                    </a:p>
                  </a:txBody>
                  <a:tcPr marL="22859" marR="22859" marT="22859" marB="22859"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latin typeface="微软雅黑" panose="020B0503020204020204" charset="-122"/>
                          <a:ea typeface="微软雅黑" panose="020B0503020204020204" charset="-122"/>
                          <a:cs typeface="宋体" panose="02010600030101010101" pitchFamily="2" charset="-122"/>
                        </a:rPr>
                        <a:t>程序版本</a:t>
                      </a:r>
                      <a:endParaRPr lang="en-US" altLang="en-US" sz="1000" b="0">
                        <a:latin typeface="微软雅黑" panose="020B0503020204020204" charset="-122"/>
                        <a:ea typeface="微软雅黑" panose="020B0503020204020204" charset="-122"/>
                        <a:cs typeface="宋体" panose="02010600030101010101" pitchFamily="2" charset="-122"/>
                      </a:endParaRPr>
                    </a:p>
                  </a:txBody>
                  <a:tcPr marL="22859" marR="22859" marT="22859" marB="22859"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gridSpan="2">
                  <a:txBody>
                    <a:bodyPr/>
                    <a:p>
                      <a:pPr indent="0">
                        <a:buNone/>
                      </a:pPr>
                      <a:r>
                        <a:rPr lang="en-US" sz="1000" b="0">
                          <a:latin typeface="微软雅黑" panose="020B0503020204020204" charset="-122"/>
                          <a:ea typeface="微软雅黑" panose="020B0503020204020204" charset="-122"/>
                          <a:cs typeface="宋体" panose="02010600030101010101" pitchFamily="2" charset="-122"/>
                        </a:rPr>
                        <a:t> </a:t>
                      </a:r>
                      <a:endParaRPr lang="en-US" altLang="en-US" sz="1000" b="0">
                        <a:latin typeface="微软雅黑" panose="020B0503020204020204" charset="-122"/>
                        <a:ea typeface="微软雅黑" panose="020B0503020204020204" charset="-122"/>
                        <a:cs typeface="宋体" panose="02010600030101010101" pitchFamily="2" charset="-122"/>
                      </a:endParaRPr>
                    </a:p>
                  </a:txBody>
                  <a:tcPr marL="22859" marR="22859" marT="22859" marB="22859"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hMerge="1">
                  <a:tcPr>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c gridSpan="2">
                  <a:txBody>
                    <a:bodyPr/>
                    <a:p>
                      <a:pPr indent="0">
                        <a:buNone/>
                      </a:pPr>
                      <a:r>
                        <a:rPr lang="en-US" sz="1000" b="0">
                          <a:latin typeface="微软雅黑" panose="020B0503020204020204" charset="-122"/>
                          <a:ea typeface="微软雅黑" panose="020B0503020204020204" charset="-122"/>
                          <a:cs typeface="微软雅黑" panose="020B0503020204020204" charset="-122"/>
                        </a:rPr>
                        <a:t> 测试编号</a:t>
                      </a:r>
                      <a:endParaRPr lang="en-US" altLang="en-US" sz="1000" b="0">
                        <a:latin typeface="微软雅黑" panose="020B0503020204020204" charset="-122"/>
                        <a:ea typeface="微软雅黑" panose="020B0503020204020204" charset="-122"/>
                        <a:cs typeface="微软雅黑" panose="020B0503020204020204" charset="-122"/>
                      </a:endParaRPr>
                    </a:p>
                  </a:txBody>
                  <a:tcPr marL="22859" marR="22859" marT="22859" marB="22859"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hMerge="1">
                  <a:tcPr>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c>
                  <a:txBody>
                    <a:bodyPr/>
                    <a:p>
                      <a:pPr indent="0">
                        <a:buNone/>
                      </a:pPr>
                      <a:r>
                        <a:rPr lang="en-US" sz="1000" b="0">
                          <a:latin typeface="微软雅黑" panose="020B0503020204020204" charset="-122"/>
                          <a:ea typeface="微软雅黑" panose="020B0503020204020204" charset="-122"/>
                          <a:cs typeface="宋体" panose="02010600030101010101" pitchFamily="2" charset="-122"/>
                        </a:rPr>
                        <a:t>TC-T001</a:t>
                      </a:r>
                      <a:endParaRPr lang="en-US" altLang="en-US" sz="1000" b="0">
                        <a:latin typeface="微软雅黑" panose="020B0503020204020204" charset="-122"/>
                        <a:ea typeface="微软雅黑" panose="020B0503020204020204" charset="-122"/>
                        <a:cs typeface="宋体" panose="02010600030101010101" pitchFamily="2" charset="-122"/>
                      </a:endParaRPr>
                    </a:p>
                  </a:txBody>
                  <a:tcPr marL="22859" marR="22859" marT="22859" marB="22859"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227965">
                <a:tc>
                  <a:txBody>
                    <a:bodyPr/>
                    <a:p>
                      <a:pPr indent="0">
                        <a:buNone/>
                      </a:pPr>
                      <a:r>
                        <a:rPr lang="en-US" sz="1000" b="0">
                          <a:latin typeface="微软雅黑" panose="020B0503020204020204" charset="-122"/>
                          <a:ea typeface="微软雅黑" panose="020B0503020204020204" charset="-122"/>
                          <a:cs typeface="宋体" panose="02010600030101010101" pitchFamily="2" charset="-122"/>
                        </a:rPr>
                        <a:t>功能模块名</a:t>
                      </a:r>
                      <a:endParaRPr lang="en-US" altLang="en-US" sz="1000" b="0">
                        <a:latin typeface="微软雅黑" panose="020B0503020204020204" charset="-122"/>
                        <a:ea typeface="微软雅黑" panose="020B0503020204020204" charset="-122"/>
                        <a:cs typeface="宋体" panose="02010600030101010101" pitchFamily="2" charset="-122"/>
                      </a:endParaRPr>
                    </a:p>
                  </a:txBody>
                  <a:tcPr marL="22859" marR="22859" marT="22859" marB="22859"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latin typeface="微软雅黑" panose="020B0503020204020204" charset="-122"/>
                          <a:ea typeface="微软雅黑" panose="020B0503020204020204" charset="-122"/>
                          <a:cs typeface="宋体" panose="02010600030101010101" pitchFamily="2" charset="-122"/>
                        </a:rPr>
                        <a:t>教师注册</a:t>
                      </a:r>
                      <a:endParaRPr lang="en-US" altLang="en-US" sz="1000" b="0">
                        <a:latin typeface="微软雅黑" panose="020B0503020204020204" charset="-122"/>
                        <a:ea typeface="微软雅黑" panose="020B0503020204020204" charset="-122"/>
                        <a:cs typeface="宋体" panose="02010600030101010101" pitchFamily="2" charset="-122"/>
                      </a:endParaRPr>
                    </a:p>
                  </a:txBody>
                  <a:tcPr marL="22859" marR="22859" marT="22859" marB="22859"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latin typeface="微软雅黑" panose="020B0503020204020204" charset="-122"/>
                          <a:ea typeface="微软雅黑" panose="020B0503020204020204" charset="-122"/>
                          <a:cs typeface="微软雅黑" panose="020B0503020204020204" charset="-122"/>
                        </a:rPr>
                        <a:t>编制人 　</a:t>
                      </a:r>
                      <a:endParaRPr lang="en-US" altLang="en-US" sz="1000" b="0">
                        <a:latin typeface="微软雅黑" panose="020B0503020204020204" charset="-122"/>
                        <a:ea typeface="微软雅黑" panose="020B0503020204020204" charset="-122"/>
                        <a:cs typeface="微软雅黑" panose="020B0503020204020204" charset="-122"/>
                      </a:endParaRPr>
                    </a:p>
                  </a:txBody>
                  <a:tcPr marL="22859" marR="22859" marT="22859" marB="22859"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gridSpan="2">
                  <a:txBody>
                    <a:bodyPr/>
                    <a:p>
                      <a:pPr indent="0">
                        <a:buNone/>
                      </a:pPr>
                      <a:r>
                        <a:rPr lang="en-US" sz="1000" b="0">
                          <a:latin typeface="微软雅黑" panose="020B0503020204020204" charset="-122"/>
                          <a:ea typeface="微软雅黑" panose="020B0503020204020204" charset="-122"/>
                          <a:cs typeface="宋体" panose="02010600030101010101" pitchFamily="2" charset="-122"/>
                        </a:rPr>
                        <a:t> </a:t>
                      </a:r>
                      <a:endParaRPr lang="en-US" altLang="en-US" sz="1000" b="0">
                        <a:latin typeface="微软雅黑" panose="020B0503020204020204" charset="-122"/>
                        <a:ea typeface="微软雅黑" panose="020B0503020204020204" charset="-122"/>
                        <a:cs typeface="宋体" panose="02010600030101010101" pitchFamily="2" charset="-122"/>
                      </a:endParaRPr>
                    </a:p>
                  </a:txBody>
                  <a:tcPr marL="22859" marR="22859" marT="22859" marB="22859"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hMerge="1">
                  <a:tcPr>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c gridSpan="2">
                  <a:txBody>
                    <a:bodyPr/>
                    <a:p>
                      <a:pPr indent="0">
                        <a:buNone/>
                      </a:pPr>
                      <a:r>
                        <a:rPr lang="en-US" sz="1000" b="0">
                          <a:latin typeface="微软雅黑" panose="020B0503020204020204" charset="-122"/>
                          <a:ea typeface="微软雅黑" panose="020B0503020204020204" charset="-122"/>
                          <a:cs typeface="宋体" panose="02010600030101010101" pitchFamily="2" charset="-122"/>
                        </a:rPr>
                        <a:t> </a:t>
                      </a:r>
                      <a:endParaRPr lang="en-US" altLang="en-US" sz="1000" b="0">
                        <a:latin typeface="微软雅黑" panose="020B0503020204020204" charset="-122"/>
                        <a:ea typeface="微软雅黑" panose="020B0503020204020204" charset="-122"/>
                        <a:cs typeface="宋体" panose="02010600030101010101" pitchFamily="2" charset="-122"/>
                      </a:endParaRPr>
                    </a:p>
                  </a:txBody>
                  <a:tcPr marL="22859" marR="22859" marT="22859" marB="22859"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hMerge="1">
                  <a:tcPr>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c>
                  <a:txBody>
                    <a:bodyPr/>
                    <a:p>
                      <a:pPr indent="0">
                        <a:buNone/>
                      </a:pPr>
                      <a:r>
                        <a:rPr lang="en-US" sz="1000" b="0">
                          <a:latin typeface="微软雅黑" panose="020B0503020204020204" charset="-122"/>
                          <a:ea typeface="微软雅黑" panose="020B0503020204020204" charset="-122"/>
                          <a:cs typeface="宋体" panose="02010600030101010101" pitchFamily="2" charset="-122"/>
                        </a:rPr>
                        <a:t> </a:t>
                      </a:r>
                      <a:endParaRPr lang="en-US" altLang="en-US" sz="1000" b="0">
                        <a:latin typeface="微软雅黑" panose="020B0503020204020204" charset="-122"/>
                        <a:ea typeface="微软雅黑" panose="020B0503020204020204" charset="-122"/>
                        <a:cs typeface="宋体" panose="02010600030101010101" pitchFamily="2" charset="-122"/>
                      </a:endParaRPr>
                    </a:p>
                  </a:txBody>
                  <a:tcPr marL="22859" marR="22859" marT="22859" marB="22859"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402590">
                <a:tc>
                  <a:txBody>
                    <a:bodyPr/>
                    <a:p>
                      <a:pPr indent="0">
                        <a:buNone/>
                      </a:pPr>
                      <a:r>
                        <a:rPr lang="en-US" sz="1000" b="0">
                          <a:latin typeface="微软雅黑" panose="020B0503020204020204" charset="-122"/>
                          <a:ea typeface="微软雅黑" panose="020B0503020204020204" charset="-122"/>
                          <a:cs typeface="宋体" panose="02010600030101010101" pitchFamily="2" charset="-122"/>
                        </a:rPr>
                        <a:t>对应用例编号</a:t>
                      </a:r>
                      <a:endParaRPr lang="en-US" altLang="en-US" sz="1000" b="0">
                        <a:latin typeface="微软雅黑" panose="020B0503020204020204" charset="-122"/>
                        <a:ea typeface="微软雅黑" panose="020B0503020204020204" charset="-122"/>
                        <a:cs typeface="宋体" panose="02010600030101010101" pitchFamily="2" charset="-122"/>
                      </a:endParaRPr>
                    </a:p>
                  </a:txBody>
                  <a:tcPr marL="22859" marR="22859" marT="22859" marB="22859"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latin typeface="微软雅黑" panose="020B0503020204020204" charset="-122"/>
                          <a:ea typeface="微软雅黑" panose="020B0503020204020204" charset="-122"/>
                          <a:cs typeface="宋体" panose="02010600030101010101" pitchFamily="2" charset="-122"/>
                        </a:rPr>
                        <a:t> c-T001</a:t>
                      </a:r>
                      <a:endParaRPr lang="en-US" altLang="en-US" sz="1000" b="0">
                        <a:latin typeface="微软雅黑" panose="020B0503020204020204" charset="-122"/>
                        <a:ea typeface="微软雅黑" panose="020B0503020204020204" charset="-122"/>
                        <a:cs typeface="宋体" panose="02010600030101010101" pitchFamily="2" charset="-122"/>
                      </a:endParaRPr>
                    </a:p>
                  </a:txBody>
                  <a:tcPr marL="22859" marR="22859" marT="22859" marB="22859"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latin typeface="微软雅黑" panose="020B0503020204020204" charset="-122"/>
                          <a:ea typeface="微软雅黑" panose="020B0503020204020204" charset="-122"/>
                          <a:cs typeface="微软雅黑" panose="020B0503020204020204" charset="-122"/>
                        </a:rPr>
                        <a:t>编制时间 　</a:t>
                      </a:r>
                      <a:endParaRPr lang="en-US" altLang="en-US" sz="1000" b="0">
                        <a:latin typeface="微软雅黑" panose="020B0503020204020204" charset="-122"/>
                        <a:ea typeface="微软雅黑" panose="020B0503020204020204" charset="-122"/>
                        <a:cs typeface="微软雅黑" panose="020B0503020204020204" charset="-122"/>
                      </a:endParaRPr>
                    </a:p>
                  </a:txBody>
                  <a:tcPr marL="22859" marR="22859" marT="22859" marB="22859"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gridSpan="2">
                  <a:txBody>
                    <a:bodyPr/>
                    <a:p>
                      <a:pPr indent="0">
                        <a:buNone/>
                      </a:pPr>
                      <a:r>
                        <a:rPr lang="en-US" sz="1000" b="0">
                          <a:latin typeface="微软雅黑" panose="020B0503020204020204" charset="-122"/>
                          <a:ea typeface="微软雅黑" panose="020B0503020204020204" charset="-122"/>
                          <a:cs typeface="宋体" panose="02010600030101010101" pitchFamily="2" charset="-122"/>
                        </a:rPr>
                        <a:t> </a:t>
                      </a:r>
                      <a:endParaRPr lang="en-US" altLang="en-US" sz="1000" b="0">
                        <a:latin typeface="微软雅黑" panose="020B0503020204020204" charset="-122"/>
                        <a:ea typeface="微软雅黑" panose="020B0503020204020204" charset="-122"/>
                        <a:cs typeface="宋体" panose="02010600030101010101" pitchFamily="2" charset="-122"/>
                      </a:endParaRPr>
                    </a:p>
                  </a:txBody>
                  <a:tcPr marL="22859" marR="22859" marT="22859" marB="22859"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hMerge="1">
                  <a:tcPr>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c gridSpan="2">
                  <a:txBody>
                    <a:bodyPr/>
                    <a:p>
                      <a:pPr indent="0">
                        <a:buNone/>
                      </a:pPr>
                      <a:r>
                        <a:rPr lang="en-US" sz="1000" b="0">
                          <a:latin typeface="微软雅黑" panose="020B0503020204020204" charset="-122"/>
                          <a:ea typeface="微软雅黑" panose="020B0503020204020204" charset="-122"/>
                          <a:cs typeface="宋体" panose="02010600030101010101" pitchFamily="2" charset="-122"/>
                        </a:rPr>
                        <a:t> </a:t>
                      </a:r>
                      <a:endParaRPr lang="en-US" altLang="en-US" sz="1000" b="0">
                        <a:latin typeface="微软雅黑" panose="020B0503020204020204" charset="-122"/>
                        <a:ea typeface="微软雅黑" panose="020B0503020204020204" charset="-122"/>
                        <a:cs typeface="宋体" panose="02010600030101010101" pitchFamily="2" charset="-122"/>
                      </a:endParaRPr>
                    </a:p>
                  </a:txBody>
                  <a:tcPr marL="22859" marR="22859" marT="22859" marB="22859"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hMerge="1">
                  <a:tcPr>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c>
                  <a:txBody>
                    <a:bodyPr/>
                    <a:p>
                      <a:pPr indent="0">
                        <a:buNone/>
                      </a:pPr>
                      <a:r>
                        <a:rPr lang="en-US" sz="1000" b="0">
                          <a:latin typeface="微软雅黑" panose="020B0503020204020204" charset="-122"/>
                          <a:ea typeface="微软雅黑" panose="020B0503020204020204" charset="-122"/>
                          <a:cs typeface="宋体" panose="02010600030101010101" pitchFamily="2" charset="-122"/>
                        </a:rPr>
                        <a:t> </a:t>
                      </a:r>
                      <a:endParaRPr lang="en-US" altLang="en-US" sz="1000" b="0">
                        <a:latin typeface="微软雅黑" panose="020B0503020204020204" charset="-122"/>
                        <a:ea typeface="微软雅黑" panose="020B0503020204020204" charset="-122"/>
                        <a:cs typeface="宋体" panose="02010600030101010101" pitchFamily="2" charset="-122"/>
                      </a:endParaRPr>
                    </a:p>
                  </a:txBody>
                  <a:tcPr marL="22859" marR="22859" marT="22859" marB="22859"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227965">
                <a:tc>
                  <a:txBody>
                    <a:bodyPr/>
                    <a:p>
                      <a:pPr indent="0">
                        <a:buNone/>
                      </a:pPr>
                      <a:r>
                        <a:rPr lang="en-US" sz="1000" b="0">
                          <a:latin typeface="微软雅黑" panose="020B0503020204020204" charset="-122"/>
                          <a:ea typeface="微软雅黑" panose="020B0503020204020204" charset="-122"/>
                          <a:cs typeface="宋体" panose="02010600030101010101" pitchFamily="2" charset="-122"/>
                        </a:rPr>
                        <a:t>相关的用例</a:t>
                      </a:r>
                      <a:endParaRPr lang="en-US" altLang="en-US" sz="1000" b="0">
                        <a:latin typeface="微软雅黑" panose="020B0503020204020204" charset="-122"/>
                        <a:ea typeface="微软雅黑" panose="020B0503020204020204" charset="-122"/>
                        <a:cs typeface="宋体" panose="02010600030101010101" pitchFamily="2" charset="-122"/>
                      </a:endParaRPr>
                    </a:p>
                  </a:txBody>
                  <a:tcPr marL="22859" marR="22859" marT="22859" marB="22859"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latin typeface="微软雅黑" panose="020B0503020204020204" charset="-122"/>
                          <a:ea typeface="微软雅黑" panose="020B0503020204020204" charset="-122"/>
                          <a:cs typeface="宋体" panose="02010600030101010101" pitchFamily="2" charset="-122"/>
                        </a:rPr>
                        <a:t>教师进行网站注册</a:t>
                      </a:r>
                      <a:endParaRPr lang="en-US" altLang="en-US" sz="1000" b="0">
                        <a:latin typeface="微软雅黑" panose="020B0503020204020204" charset="-122"/>
                        <a:ea typeface="微软雅黑" panose="020B0503020204020204" charset="-122"/>
                        <a:cs typeface="宋体" panose="02010600030101010101" pitchFamily="2" charset="-122"/>
                      </a:endParaRPr>
                    </a:p>
                  </a:txBody>
                  <a:tcPr marL="22859" marR="22859" marT="22859" marB="22859"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latin typeface="微软雅黑" panose="020B0503020204020204" charset="-122"/>
                          <a:ea typeface="微软雅黑" panose="020B0503020204020204" charset="-122"/>
                          <a:cs typeface="宋体" panose="02010600030101010101" pitchFamily="2" charset="-122"/>
                        </a:rPr>
                        <a:t> </a:t>
                      </a:r>
                      <a:endParaRPr lang="en-US" altLang="en-US" sz="1000" b="0">
                        <a:latin typeface="微软雅黑" panose="020B0503020204020204" charset="-122"/>
                        <a:ea typeface="微软雅黑" panose="020B0503020204020204" charset="-122"/>
                        <a:cs typeface="宋体" panose="02010600030101010101" pitchFamily="2" charset="-122"/>
                      </a:endParaRPr>
                    </a:p>
                  </a:txBody>
                  <a:tcPr marL="22859" marR="22859" marT="22859" marB="22859"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gridSpan="2">
                  <a:txBody>
                    <a:bodyPr/>
                    <a:p>
                      <a:pPr indent="0">
                        <a:buNone/>
                      </a:pPr>
                      <a:r>
                        <a:rPr lang="en-US" sz="1000" b="0">
                          <a:latin typeface="微软雅黑" panose="020B0503020204020204" charset="-122"/>
                          <a:ea typeface="微软雅黑" panose="020B0503020204020204" charset="-122"/>
                          <a:cs typeface="宋体" panose="02010600030101010101" pitchFamily="2" charset="-122"/>
                        </a:rPr>
                        <a:t> </a:t>
                      </a:r>
                      <a:endParaRPr lang="en-US" altLang="en-US" sz="1000" b="0">
                        <a:latin typeface="微软雅黑" panose="020B0503020204020204" charset="-122"/>
                        <a:ea typeface="微软雅黑" panose="020B0503020204020204" charset="-122"/>
                        <a:cs typeface="宋体" panose="02010600030101010101" pitchFamily="2" charset="-122"/>
                      </a:endParaRPr>
                    </a:p>
                  </a:txBody>
                  <a:tcPr marL="22859" marR="22859" marT="22859" marB="22859"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hMerge="1">
                  <a:tcPr>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c gridSpan="2">
                  <a:txBody>
                    <a:bodyPr/>
                    <a:p>
                      <a:pPr indent="0">
                        <a:buNone/>
                      </a:pPr>
                      <a:r>
                        <a:rPr lang="en-US" sz="1000" b="0">
                          <a:latin typeface="微软雅黑" panose="020B0503020204020204" charset="-122"/>
                          <a:ea typeface="微软雅黑" panose="020B0503020204020204" charset="-122"/>
                          <a:cs typeface="宋体" panose="02010600030101010101" pitchFamily="2" charset="-122"/>
                        </a:rPr>
                        <a:t> </a:t>
                      </a:r>
                      <a:endParaRPr lang="en-US" altLang="en-US" sz="1000" b="0">
                        <a:latin typeface="微软雅黑" panose="020B0503020204020204" charset="-122"/>
                        <a:ea typeface="微软雅黑" panose="020B0503020204020204" charset="-122"/>
                        <a:cs typeface="宋体" panose="02010600030101010101" pitchFamily="2" charset="-122"/>
                      </a:endParaRPr>
                    </a:p>
                  </a:txBody>
                  <a:tcPr marL="22859" marR="22859" marT="22859" marB="22859"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hMerge="1">
                  <a:tcPr>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c>
                  <a:txBody>
                    <a:bodyPr/>
                    <a:p>
                      <a:pPr indent="0">
                        <a:buNone/>
                      </a:pPr>
                      <a:r>
                        <a:rPr lang="en-US" sz="1000" b="0">
                          <a:latin typeface="微软雅黑" panose="020B0503020204020204" charset="-122"/>
                          <a:ea typeface="微软雅黑" panose="020B0503020204020204" charset="-122"/>
                          <a:cs typeface="宋体" panose="02010600030101010101" pitchFamily="2" charset="-122"/>
                        </a:rPr>
                        <a:t> </a:t>
                      </a:r>
                      <a:endParaRPr lang="en-US" altLang="en-US" sz="1000" b="0">
                        <a:latin typeface="微软雅黑" panose="020B0503020204020204" charset="-122"/>
                        <a:ea typeface="微软雅黑" panose="020B0503020204020204" charset="-122"/>
                        <a:cs typeface="宋体" panose="02010600030101010101" pitchFamily="2" charset="-122"/>
                      </a:endParaRPr>
                    </a:p>
                  </a:txBody>
                  <a:tcPr marL="22859" marR="22859" marT="22859" marB="22859"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227330">
                <a:tc>
                  <a:txBody>
                    <a:bodyPr/>
                    <a:p>
                      <a:pPr indent="0">
                        <a:buNone/>
                      </a:pPr>
                      <a:r>
                        <a:rPr lang="en-US" sz="1000" b="0">
                          <a:latin typeface="微软雅黑" panose="020B0503020204020204" charset="-122"/>
                          <a:ea typeface="微软雅黑" panose="020B0503020204020204" charset="-122"/>
                          <a:cs typeface="宋体" panose="02010600030101010101" pitchFamily="2" charset="-122"/>
                        </a:rPr>
                        <a:t>功能特性</a:t>
                      </a:r>
                      <a:endParaRPr lang="en-US" altLang="en-US" sz="1000" b="0">
                        <a:latin typeface="微软雅黑" panose="020B0503020204020204" charset="-122"/>
                        <a:ea typeface="微软雅黑" panose="020B0503020204020204" charset="-122"/>
                        <a:cs typeface="宋体" panose="02010600030101010101" pitchFamily="2" charset="-122"/>
                      </a:endParaRPr>
                    </a:p>
                  </a:txBody>
                  <a:tcPr marL="22859" marR="22859" marT="22859" marB="22859"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latin typeface="微软雅黑" panose="020B0503020204020204" charset="-122"/>
                          <a:ea typeface="微软雅黑" panose="020B0503020204020204" charset="-122"/>
                          <a:cs typeface="宋体" panose="02010600030101010101" pitchFamily="2" charset="-122"/>
                        </a:rPr>
                        <a:t>网站注册</a:t>
                      </a:r>
                      <a:endParaRPr lang="en-US" altLang="en-US" sz="1000" b="0">
                        <a:latin typeface="微软雅黑" panose="020B0503020204020204" charset="-122"/>
                        <a:ea typeface="微软雅黑" panose="020B0503020204020204" charset="-122"/>
                        <a:cs typeface="宋体" panose="02010600030101010101" pitchFamily="2" charset="-122"/>
                      </a:endParaRPr>
                    </a:p>
                  </a:txBody>
                  <a:tcPr marL="22859" marR="22859" marT="22859" marB="22859"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latin typeface="微软雅黑" panose="020B0503020204020204" charset="-122"/>
                          <a:ea typeface="微软雅黑" panose="020B0503020204020204" charset="-122"/>
                          <a:cs typeface="宋体" panose="02010600030101010101" pitchFamily="2" charset="-122"/>
                        </a:rPr>
                        <a:t> </a:t>
                      </a:r>
                      <a:endParaRPr lang="en-US" altLang="en-US" sz="1000" b="0">
                        <a:latin typeface="微软雅黑" panose="020B0503020204020204" charset="-122"/>
                        <a:ea typeface="微软雅黑" panose="020B0503020204020204" charset="-122"/>
                        <a:cs typeface="宋体" panose="02010600030101010101" pitchFamily="2" charset="-122"/>
                      </a:endParaRPr>
                    </a:p>
                  </a:txBody>
                  <a:tcPr marL="22859" marR="22859" marT="22859" marB="22859"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gridSpan="2">
                  <a:txBody>
                    <a:bodyPr/>
                    <a:p>
                      <a:pPr indent="0">
                        <a:buNone/>
                      </a:pPr>
                      <a:r>
                        <a:rPr lang="en-US" sz="1000" b="0">
                          <a:latin typeface="微软雅黑" panose="020B0503020204020204" charset="-122"/>
                          <a:ea typeface="微软雅黑" panose="020B0503020204020204" charset="-122"/>
                          <a:cs typeface="宋体" panose="02010600030101010101" pitchFamily="2" charset="-122"/>
                        </a:rPr>
                        <a:t> </a:t>
                      </a:r>
                      <a:endParaRPr lang="en-US" altLang="en-US" sz="1000" b="0">
                        <a:latin typeface="微软雅黑" panose="020B0503020204020204" charset="-122"/>
                        <a:ea typeface="微软雅黑" panose="020B0503020204020204" charset="-122"/>
                        <a:cs typeface="宋体" panose="02010600030101010101" pitchFamily="2" charset="-122"/>
                      </a:endParaRPr>
                    </a:p>
                  </a:txBody>
                  <a:tcPr marL="22859" marR="22859" marT="22859" marB="22859"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hMerge="1">
                  <a:tcPr>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c gridSpan="2">
                  <a:txBody>
                    <a:bodyPr/>
                    <a:p>
                      <a:pPr indent="0">
                        <a:buNone/>
                      </a:pPr>
                      <a:r>
                        <a:rPr lang="en-US" sz="1000" b="0">
                          <a:latin typeface="微软雅黑" panose="020B0503020204020204" charset="-122"/>
                          <a:ea typeface="微软雅黑" panose="020B0503020204020204" charset="-122"/>
                          <a:cs typeface="宋体" panose="02010600030101010101" pitchFamily="2" charset="-122"/>
                        </a:rPr>
                        <a:t> </a:t>
                      </a:r>
                      <a:endParaRPr lang="en-US" altLang="en-US" sz="1000" b="0">
                        <a:latin typeface="微软雅黑" panose="020B0503020204020204" charset="-122"/>
                        <a:ea typeface="微软雅黑" panose="020B0503020204020204" charset="-122"/>
                        <a:cs typeface="宋体" panose="02010600030101010101" pitchFamily="2" charset="-122"/>
                      </a:endParaRPr>
                    </a:p>
                  </a:txBody>
                  <a:tcPr marL="22859" marR="22859" marT="22859" marB="22859"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hMerge="1">
                  <a:tcPr>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c>
                  <a:txBody>
                    <a:bodyPr/>
                    <a:p>
                      <a:pPr indent="0">
                        <a:buNone/>
                      </a:pPr>
                      <a:r>
                        <a:rPr lang="en-US" sz="1000" b="0">
                          <a:latin typeface="微软雅黑" panose="020B0503020204020204" charset="-122"/>
                          <a:ea typeface="微软雅黑" panose="020B0503020204020204" charset="-122"/>
                          <a:cs typeface="宋体" panose="02010600030101010101" pitchFamily="2" charset="-122"/>
                        </a:rPr>
                        <a:t> </a:t>
                      </a:r>
                      <a:endParaRPr lang="en-US" altLang="en-US" sz="1000" b="0">
                        <a:latin typeface="微软雅黑" panose="020B0503020204020204" charset="-122"/>
                        <a:ea typeface="微软雅黑" panose="020B0503020204020204" charset="-122"/>
                        <a:cs typeface="宋体" panose="02010600030101010101" pitchFamily="2" charset="-122"/>
                      </a:endParaRPr>
                    </a:p>
                  </a:txBody>
                  <a:tcPr marL="22859" marR="22859" marT="22859" marB="22859"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577850">
                <a:tc>
                  <a:txBody>
                    <a:bodyPr/>
                    <a:p>
                      <a:pPr indent="0">
                        <a:buNone/>
                      </a:pPr>
                      <a:r>
                        <a:rPr lang="en-US" sz="1000" b="0">
                          <a:latin typeface="微软雅黑" panose="020B0503020204020204" charset="-122"/>
                          <a:ea typeface="微软雅黑" panose="020B0503020204020204" charset="-122"/>
                          <a:cs typeface="宋体" panose="02010600030101010101" pitchFamily="2" charset="-122"/>
                        </a:rPr>
                        <a:t>测试目的</a:t>
                      </a:r>
                      <a:endParaRPr lang="en-US" altLang="en-US" sz="1000" b="0">
                        <a:latin typeface="微软雅黑" panose="020B0503020204020204" charset="-122"/>
                        <a:ea typeface="微软雅黑" panose="020B0503020204020204" charset="-122"/>
                        <a:cs typeface="宋体" panose="02010600030101010101" pitchFamily="2" charset="-122"/>
                      </a:endParaRPr>
                    </a:p>
                  </a:txBody>
                  <a:tcPr marL="22859" marR="22859" marT="22859" marB="22859"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latin typeface="微软雅黑" panose="020B0503020204020204" charset="-122"/>
                          <a:ea typeface="微软雅黑" panose="020B0503020204020204" charset="-122"/>
                          <a:cs typeface="宋体" panose="02010600030101010101" pitchFamily="2" charset="-122"/>
                        </a:rPr>
                        <a:t>对输入的账号信息进行规范化，防止非法注册</a:t>
                      </a:r>
                      <a:endParaRPr lang="en-US" altLang="en-US" sz="1000" b="0">
                        <a:latin typeface="微软雅黑" panose="020B0503020204020204" charset="-122"/>
                        <a:ea typeface="微软雅黑" panose="020B0503020204020204" charset="-122"/>
                        <a:cs typeface="宋体" panose="02010600030101010101" pitchFamily="2" charset="-122"/>
                      </a:endParaRPr>
                    </a:p>
                  </a:txBody>
                  <a:tcPr marL="22859" marR="22859" marT="22859" marB="22859"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latin typeface="微软雅黑" panose="020B0503020204020204" charset="-122"/>
                          <a:ea typeface="微软雅黑" panose="020B0503020204020204" charset="-122"/>
                          <a:cs typeface="宋体" panose="02010600030101010101" pitchFamily="2" charset="-122"/>
                        </a:rPr>
                        <a:t> </a:t>
                      </a:r>
                      <a:endParaRPr lang="en-US" altLang="en-US" sz="1000" b="0">
                        <a:latin typeface="微软雅黑" panose="020B0503020204020204" charset="-122"/>
                        <a:ea typeface="微软雅黑" panose="020B0503020204020204" charset="-122"/>
                        <a:cs typeface="宋体" panose="02010600030101010101" pitchFamily="2" charset="-122"/>
                      </a:endParaRPr>
                    </a:p>
                  </a:txBody>
                  <a:tcPr marL="22859" marR="22859" marT="22859" marB="22859"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gridSpan="2">
                  <a:txBody>
                    <a:bodyPr/>
                    <a:p>
                      <a:pPr indent="0">
                        <a:buNone/>
                      </a:pPr>
                      <a:r>
                        <a:rPr lang="en-US" sz="1000" b="0">
                          <a:latin typeface="微软雅黑" panose="020B0503020204020204" charset="-122"/>
                          <a:ea typeface="微软雅黑" panose="020B0503020204020204" charset="-122"/>
                          <a:cs typeface="宋体" panose="02010600030101010101" pitchFamily="2" charset="-122"/>
                        </a:rPr>
                        <a:t> </a:t>
                      </a:r>
                      <a:endParaRPr lang="en-US" altLang="en-US" sz="1000" b="0">
                        <a:latin typeface="微软雅黑" panose="020B0503020204020204" charset="-122"/>
                        <a:ea typeface="微软雅黑" panose="020B0503020204020204" charset="-122"/>
                        <a:cs typeface="宋体" panose="02010600030101010101" pitchFamily="2" charset="-122"/>
                      </a:endParaRPr>
                    </a:p>
                  </a:txBody>
                  <a:tcPr marL="22859" marR="22859" marT="22859" marB="22859"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hMerge="1">
                  <a:tcPr>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c gridSpan="2">
                  <a:txBody>
                    <a:bodyPr/>
                    <a:p>
                      <a:pPr indent="0">
                        <a:buNone/>
                      </a:pPr>
                      <a:r>
                        <a:rPr lang="en-US" sz="1000" b="0">
                          <a:latin typeface="微软雅黑" panose="020B0503020204020204" charset="-122"/>
                          <a:ea typeface="微软雅黑" panose="020B0503020204020204" charset="-122"/>
                          <a:cs typeface="宋体" panose="02010600030101010101" pitchFamily="2" charset="-122"/>
                        </a:rPr>
                        <a:t> </a:t>
                      </a:r>
                      <a:endParaRPr lang="en-US" altLang="en-US" sz="1000" b="0">
                        <a:latin typeface="微软雅黑" panose="020B0503020204020204" charset="-122"/>
                        <a:ea typeface="微软雅黑" panose="020B0503020204020204" charset="-122"/>
                        <a:cs typeface="宋体" panose="02010600030101010101" pitchFamily="2" charset="-122"/>
                      </a:endParaRPr>
                    </a:p>
                  </a:txBody>
                  <a:tcPr marL="22859" marR="22859" marT="22859" marB="22859"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hMerge="1">
                  <a:tcPr>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c>
                  <a:txBody>
                    <a:bodyPr/>
                    <a:p>
                      <a:pPr indent="0">
                        <a:buNone/>
                      </a:pPr>
                      <a:r>
                        <a:rPr lang="en-US" sz="1000" b="0">
                          <a:latin typeface="微软雅黑" panose="020B0503020204020204" charset="-122"/>
                          <a:ea typeface="微软雅黑" panose="020B0503020204020204" charset="-122"/>
                          <a:cs typeface="宋体" panose="02010600030101010101" pitchFamily="2" charset="-122"/>
                        </a:rPr>
                        <a:t> </a:t>
                      </a:r>
                      <a:endParaRPr lang="en-US" altLang="en-US" sz="1000" b="0">
                        <a:latin typeface="微软雅黑" panose="020B0503020204020204" charset="-122"/>
                        <a:ea typeface="微软雅黑" panose="020B0503020204020204" charset="-122"/>
                        <a:cs typeface="宋体" panose="02010600030101010101" pitchFamily="2" charset="-122"/>
                      </a:endParaRPr>
                    </a:p>
                  </a:txBody>
                  <a:tcPr marL="22859" marR="22859" marT="22859" marB="22859"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403225">
                <a:tc>
                  <a:txBody>
                    <a:bodyPr/>
                    <a:p>
                      <a:pPr indent="0">
                        <a:buNone/>
                      </a:pPr>
                      <a:r>
                        <a:rPr lang="en-US" sz="1000" b="0">
                          <a:latin typeface="微软雅黑" panose="020B0503020204020204" charset="-122"/>
                          <a:ea typeface="微软雅黑" panose="020B0503020204020204" charset="-122"/>
                          <a:cs typeface="宋体" panose="02010600030101010101" pitchFamily="2" charset="-122"/>
                        </a:rPr>
                        <a:t>预置条件</a:t>
                      </a:r>
                      <a:endParaRPr lang="en-US" altLang="en-US" sz="1000" b="0">
                        <a:latin typeface="微软雅黑" panose="020B0503020204020204" charset="-122"/>
                        <a:ea typeface="微软雅黑" panose="020B0503020204020204" charset="-122"/>
                        <a:cs typeface="宋体" panose="02010600030101010101" pitchFamily="2" charset="-122"/>
                      </a:endParaRPr>
                    </a:p>
                  </a:txBody>
                  <a:tcPr marL="22859" marR="22859" marT="22859" marB="22859"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latin typeface="微软雅黑" panose="020B0503020204020204" charset="-122"/>
                          <a:ea typeface="微软雅黑" panose="020B0503020204020204" charset="-122"/>
                          <a:cs typeface="宋体" panose="02010600030101010101" pitchFamily="2" charset="-122"/>
                        </a:rPr>
                        <a:t>教师在该网站上未进行注册过</a:t>
                      </a:r>
                      <a:endParaRPr lang="en-US" altLang="en-US" sz="1000" b="0">
                        <a:latin typeface="微软雅黑" panose="020B0503020204020204" charset="-122"/>
                        <a:ea typeface="微软雅黑" panose="020B0503020204020204" charset="-122"/>
                        <a:cs typeface="宋体" panose="02010600030101010101" pitchFamily="2" charset="-122"/>
                      </a:endParaRPr>
                    </a:p>
                  </a:txBody>
                  <a:tcPr marL="22859" marR="22859" marT="22859" marB="22859"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latin typeface="微软雅黑" panose="020B0503020204020204" charset="-122"/>
                          <a:ea typeface="微软雅黑" panose="020B0503020204020204" charset="-122"/>
                          <a:cs typeface="微软雅黑" panose="020B0503020204020204" charset="-122"/>
                        </a:rPr>
                        <a:t>特殊规程说明 </a:t>
                      </a:r>
                      <a:endParaRPr lang="en-US" altLang="en-US" sz="1000" b="0">
                        <a:latin typeface="微软雅黑" panose="020B0503020204020204" charset="-122"/>
                        <a:ea typeface="微软雅黑" panose="020B0503020204020204" charset="-122"/>
                        <a:cs typeface="微软雅黑" panose="020B0503020204020204" charset="-122"/>
                      </a:endParaRPr>
                    </a:p>
                  </a:txBody>
                  <a:tcPr marL="22859" marR="22859" marT="22859" marB="22859"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gridSpan="2">
                  <a:txBody>
                    <a:bodyPr/>
                    <a:p>
                      <a:pPr indent="0">
                        <a:buNone/>
                      </a:pPr>
                      <a:r>
                        <a:rPr lang="en-US" sz="1000" b="0">
                          <a:latin typeface="微软雅黑" panose="020B0503020204020204" charset="-122"/>
                          <a:ea typeface="微软雅黑" panose="020B0503020204020204" charset="-122"/>
                          <a:cs typeface="宋体" panose="02010600030101010101" pitchFamily="2" charset="-122"/>
                        </a:rPr>
                        <a:t>无</a:t>
                      </a:r>
                      <a:endParaRPr lang="en-US" altLang="en-US" sz="1000" b="0">
                        <a:latin typeface="微软雅黑" panose="020B0503020204020204" charset="-122"/>
                        <a:ea typeface="微软雅黑" panose="020B0503020204020204" charset="-122"/>
                        <a:cs typeface="宋体" panose="02010600030101010101" pitchFamily="2" charset="-122"/>
                      </a:endParaRPr>
                    </a:p>
                  </a:txBody>
                  <a:tcPr marL="22859" marR="22859" marT="22859" marB="22859"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hMerge="1">
                  <a:tcPr>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c gridSpan="2">
                  <a:txBody>
                    <a:bodyPr/>
                    <a:p>
                      <a:pPr indent="0">
                        <a:buNone/>
                      </a:pPr>
                      <a:r>
                        <a:rPr lang="en-US" sz="1000" b="0">
                          <a:latin typeface="微软雅黑" panose="020B0503020204020204" charset="-122"/>
                          <a:ea typeface="微软雅黑" panose="020B0503020204020204" charset="-122"/>
                          <a:cs typeface="宋体" panose="02010600030101010101" pitchFamily="2" charset="-122"/>
                        </a:rPr>
                        <a:t> </a:t>
                      </a:r>
                      <a:endParaRPr lang="en-US" altLang="en-US" sz="1000" b="0">
                        <a:latin typeface="微软雅黑" panose="020B0503020204020204" charset="-122"/>
                        <a:ea typeface="微软雅黑" panose="020B0503020204020204" charset="-122"/>
                        <a:cs typeface="宋体" panose="02010600030101010101" pitchFamily="2" charset="-122"/>
                      </a:endParaRPr>
                    </a:p>
                  </a:txBody>
                  <a:tcPr marL="22859" marR="22859" marT="22859" marB="22859"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hMerge="1">
                  <a:tcPr>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c>
                  <a:txBody>
                    <a:bodyPr/>
                    <a:p>
                      <a:pPr indent="0">
                        <a:buNone/>
                      </a:pPr>
                      <a:r>
                        <a:rPr lang="en-US" sz="1000" b="0">
                          <a:latin typeface="微软雅黑" panose="020B0503020204020204" charset="-122"/>
                          <a:ea typeface="微软雅黑" panose="020B0503020204020204" charset="-122"/>
                          <a:cs typeface="宋体" panose="02010600030101010101" pitchFamily="2" charset="-122"/>
                        </a:rPr>
                        <a:t> </a:t>
                      </a:r>
                      <a:endParaRPr lang="en-US" altLang="en-US" sz="1000" b="0">
                        <a:latin typeface="微软雅黑" panose="020B0503020204020204" charset="-122"/>
                        <a:ea typeface="微软雅黑" panose="020B0503020204020204" charset="-122"/>
                        <a:cs typeface="宋体" panose="02010600030101010101" pitchFamily="2" charset="-122"/>
                      </a:endParaRPr>
                    </a:p>
                  </a:txBody>
                  <a:tcPr marL="22859" marR="22859" marT="22859" marB="22859"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402590">
                <a:tc>
                  <a:txBody>
                    <a:bodyPr/>
                    <a:p>
                      <a:pPr indent="0">
                        <a:buNone/>
                      </a:pPr>
                      <a:r>
                        <a:rPr lang="en-US" sz="1000" b="0">
                          <a:latin typeface="微软雅黑" panose="020B0503020204020204" charset="-122"/>
                          <a:ea typeface="微软雅黑" panose="020B0503020204020204" charset="-122"/>
                          <a:cs typeface="宋体" panose="02010600030101010101" pitchFamily="2" charset="-122"/>
                        </a:rPr>
                        <a:t>参考信息</a:t>
                      </a:r>
                      <a:endParaRPr lang="en-US" altLang="en-US" sz="1000" b="0">
                        <a:latin typeface="微软雅黑" panose="020B0503020204020204" charset="-122"/>
                        <a:ea typeface="微软雅黑" panose="020B0503020204020204" charset="-122"/>
                        <a:cs typeface="宋体" panose="02010600030101010101" pitchFamily="2" charset="-122"/>
                      </a:endParaRPr>
                    </a:p>
                  </a:txBody>
                  <a:tcPr marL="22859" marR="22859" marT="22859" marB="22859"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latin typeface="微软雅黑" panose="020B0503020204020204" charset="-122"/>
                          <a:ea typeface="微软雅黑" panose="020B0503020204020204" charset="-122"/>
                          <a:cs typeface="微软雅黑" panose="020B0503020204020204" charset="-122"/>
                        </a:rPr>
                        <a:t>用例说明中关于“教师账号注册”的说明</a:t>
                      </a:r>
                      <a:endParaRPr lang="en-US" altLang="en-US" sz="1000" b="0">
                        <a:latin typeface="微软雅黑" panose="020B0503020204020204" charset="-122"/>
                        <a:ea typeface="微软雅黑" panose="020B0503020204020204" charset="-122"/>
                        <a:cs typeface="微软雅黑" panose="020B0503020204020204" charset="-122"/>
                      </a:endParaRPr>
                    </a:p>
                  </a:txBody>
                  <a:tcPr marL="22859" marR="22859" marT="22859" marB="22859"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latin typeface="微软雅黑" panose="020B0503020204020204" charset="-122"/>
                          <a:ea typeface="微软雅黑" panose="020B0503020204020204" charset="-122"/>
                          <a:cs typeface="宋体" panose="02010600030101010101" pitchFamily="2" charset="-122"/>
                        </a:rPr>
                        <a:t> </a:t>
                      </a:r>
                      <a:endParaRPr lang="en-US" altLang="en-US" sz="1000" b="0">
                        <a:latin typeface="微软雅黑" panose="020B0503020204020204" charset="-122"/>
                        <a:ea typeface="微软雅黑" panose="020B0503020204020204" charset="-122"/>
                        <a:cs typeface="宋体" panose="02010600030101010101" pitchFamily="2" charset="-122"/>
                      </a:endParaRPr>
                    </a:p>
                  </a:txBody>
                  <a:tcPr marL="22859" marR="22859" marT="22859" marB="22859"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gridSpan="2">
                  <a:txBody>
                    <a:bodyPr/>
                    <a:p>
                      <a:pPr indent="0">
                        <a:buNone/>
                      </a:pPr>
                      <a:r>
                        <a:rPr lang="en-US" sz="1000" b="0">
                          <a:latin typeface="微软雅黑" panose="020B0503020204020204" charset="-122"/>
                          <a:ea typeface="微软雅黑" panose="020B0503020204020204" charset="-122"/>
                          <a:cs typeface="宋体" panose="02010600030101010101" pitchFamily="2" charset="-122"/>
                        </a:rPr>
                        <a:t> </a:t>
                      </a:r>
                      <a:endParaRPr lang="en-US" altLang="en-US" sz="1000" b="0">
                        <a:latin typeface="微软雅黑" panose="020B0503020204020204" charset="-122"/>
                        <a:ea typeface="微软雅黑" panose="020B0503020204020204" charset="-122"/>
                        <a:cs typeface="宋体" panose="02010600030101010101" pitchFamily="2" charset="-122"/>
                      </a:endParaRPr>
                    </a:p>
                  </a:txBody>
                  <a:tcPr marL="22859" marR="22859" marT="22859" marB="22859"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hMerge="1">
                  <a:tcPr>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c gridSpan="2">
                  <a:txBody>
                    <a:bodyPr/>
                    <a:p>
                      <a:pPr indent="0">
                        <a:buNone/>
                      </a:pPr>
                      <a:r>
                        <a:rPr lang="en-US" sz="1000" b="0">
                          <a:latin typeface="微软雅黑" panose="020B0503020204020204" charset="-122"/>
                          <a:ea typeface="微软雅黑" panose="020B0503020204020204" charset="-122"/>
                          <a:cs typeface="宋体" panose="02010600030101010101" pitchFamily="2" charset="-122"/>
                        </a:rPr>
                        <a:t> </a:t>
                      </a:r>
                      <a:endParaRPr lang="en-US" altLang="en-US" sz="1000" b="0">
                        <a:latin typeface="微软雅黑" panose="020B0503020204020204" charset="-122"/>
                        <a:ea typeface="微软雅黑" panose="020B0503020204020204" charset="-122"/>
                        <a:cs typeface="宋体" panose="02010600030101010101" pitchFamily="2" charset="-122"/>
                      </a:endParaRPr>
                    </a:p>
                  </a:txBody>
                  <a:tcPr marL="22859" marR="22859" marT="22859" marB="22859"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hMerge="1">
                  <a:tcPr>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c>
                  <a:txBody>
                    <a:bodyPr/>
                    <a:p>
                      <a:pPr indent="0">
                        <a:buNone/>
                      </a:pPr>
                      <a:r>
                        <a:rPr lang="en-US" sz="1000" b="0">
                          <a:latin typeface="微软雅黑" panose="020B0503020204020204" charset="-122"/>
                          <a:ea typeface="微软雅黑" panose="020B0503020204020204" charset="-122"/>
                          <a:cs typeface="宋体" panose="02010600030101010101" pitchFamily="2" charset="-122"/>
                        </a:rPr>
                        <a:t> </a:t>
                      </a:r>
                      <a:endParaRPr lang="en-US" altLang="en-US" sz="1000" b="0">
                        <a:latin typeface="微软雅黑" panose="020B0503020204020204" charset="-122"/>
                        <a:ea typeface="微软雅黑" panose="020B0503020204020204" charset="-122"/>
                        <a:cs typeface="宋体" panose="02010600030101010101" pitchFamily="2" charset="-122"/>
                      </a:endParaRPr>
                    </a:p>
                  </a:txBody>
                  <a:tcPr marL="22859" marR="22859" marT="22859" marB="22859"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227330">
                <a:tc>
                  <a:txBody>
                    <a:bodyPr/>
                    <a:p>
                      <a:pPr indent="0">
                        <a:buNone/>
                      </a:pPr>
                      <a:r>
                        <a:rPr lang="en-US" sz="1000" b="0">
                          <a:latin typeface="微软雅黑" panose="020B0503020204020204" charset="-122"/>
                          <a:ea typeface="微软雅黑" panose="020B0503020204020204" charset="-122"/>
                          <a:cs typeface="宋体" panose="02010600030101010101" pitchFamily="2" charset="-122"/>
                        </a:rPr>
                        <a:t>测试数据</a:t>
                      </a:r>
                      <a:endParaRPr lang="en-US" altLang="en-US" sz="1000" b="0">
                        <a:latin typeface="微软雅黑" panose="020B0503020204020204" charset="-122"/>
                        <a:ea typeface="微软雅黑" panose="020B0503020204020204" charset="-122"/>
                        <a:cs typeface="宋体" panose="02010600030101010101" pitchFamily="2" charset="-122"/>
                      </a:endParaRPr>
                    </a:p>
                  </a:txBody>
                  <a:tcPr marL="22859" marR="22859" marT="22859" marB="22859"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gridSpan="7">
                  <a:txBody>
                    <a:bodyPr/>
                    <a:p>
                      <a:pPr indent="0">
                        <a:buNone/>
                      </a:pPr>
                      <a:r>
                        <a:rPr lang="en-US" sz="1000" b="0">
                          <a:latin typeface="微软雅黑" panose="020B0503020204020204" charset="-122"/>
                          <a:ea typeface="微软雅黑" panose="020B0503020204020204" charset="-122"/>
                          <a:cs typeface="宋体" panose="02010600030101010101" pitchFamily="2" charset="-122"/>
                        </a:rPr>
                        <a:t> </a:t>
                      </a:r>
                      <a:endParaRPr lang="en-US" altLang="en-US" sz="1000" b="0">
                        <a:latin typeface="微软雅黑" panose="020B0503020204020204" charset="-122"/>
                        <a:ea typeface="微软雅黑" panose="020B0503020204020204" charset="-122"/>
                        <a:cs typeface="宋体" panose="02010600030101010101" pitchFamily="2" charset="-122"/>
                      </a:endParaRPr>
                    </a:p>
                  </a:txBody>
                  <a:tcPr marL="22859" marR="22859" marT="22859" marB="22859"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hMerge="1">
                  <a:tcP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c hMerge="1">
                  <a:tcP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c hMerge="1">
                  <a:tcP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c hMerge="1">
                  <a:tcP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c hMerge="1">
                  <a:tcP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c hMerge="1">
                  <a:tcPr>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r>
              <a:tr h="227965">
                <a:tc>
                  <a:txBody>
                    <a:bodyPr/>
                    <a:p>
                      <a:pPr indent="0">
                        <a:buNone/>
                      </a:pPr>
                      <a:r>
                        <a:rPr lang="en-US" sz="1000" b="0">
                          <a:latin typeface="微软雅黑" panose="020B0503020204020204" charset="-122"/>
                          <a:ea typeface="微软雅黑" panose="020B0503020204020204" charset="-122"/>
                          <a:cs typeface="宋体" panose="02010600030101010101" pitchFamily="2" charset="-122"/>
                        </a:rPr>
                        <a:t>操作序号</a:t>
                      </a:r>
                      <a:endParaRPr lang="en-US" altLang="en-US" sz="1000" b="0">
                        <a:latin typeface="微软雅黑" panose="020B0503020204020204" charset="-122"/>
                        <a:ea typeface="微软雅黑" panose="020B0503020204020204" charset="-122"/>
                        <a:cs typeface="宋体" panose="02010600030101010101" pitchFamily="2" charset="-122"/>
                      </a:endParaRPr>
                    </a:p>
                  </a:txBody>
                  <a:tcPr marL="22859" marR="22859" marT="22859" marB="22859"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latin typeface="微软雅黑" panose="020B0503020204020204" charset="-122"/>
                          <a:ea typeface="微软雅黑" panose="020B0503020204020204" charset="-122"/>
                          <a:cs typeface="微软雅黑" panose="020B0503020204020204" charset="-122"/>
                        </a:rPr>
                        <a:t>操作描述 </a:t>
                      </a:r>
                      <a:endParaRPr lang="en-US" altLang="en-US" sz="1000" b="0">
                        <a:latin typeface="微软雅黑" panose="020B0503020204020204" charset="-122"/>
                        <a:ea typeface="微软雅黑" panose="020B0503020204020204" charset="-122"/>
                        <a:cs typeface="微软雅黑" panose="020B0503020204020204" charset="-122"/>
                      </a:endParaRPr>
                    </a:p>
                  </a:txBody>
                  <a:tcPr marL="22859" marR="22859" marT="22859" marB="22859"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gridSpan="2">
                  <a:txBody>
                    <a:bodyPr/>
                    <a:p>
                      <a:pPr indent="0">
                        <a:buNone/>
                      </a:pPr>
                      <a:r>
                        <a:rPr lang="en-US" sz="1000" b="0">
                          <a:latin typeface="微软雅黑" panose="020B0503020204020204" charset="-122"/>
                          <a:ea typeface="微软雅黑" panose="020B0503020204020204" charset="-122"/>
                          <a:cs typeface="微软雅黑" panose="020B0503020204020204" charset="-122"/>
                        </a:rPr>
                        <a:t>数 据</a:t>
                      </a:r>
                      <a:endParaRPr lang="en-US" altLang="en-US" sz="1000" b="0">
                        <a:latin typeface="微软雅黑" panose="020B0503020204020204" charset="-122"/>
                        <a:ea typeface="微软雅黑" panose="020B0503020204020204" charset="-122"/>
                        <a:cs typeface="微软雅黑" panose="020B0503020204020204" charset="-122"/>
                      </a:endParaRPr>
                    </a:p>
                  </a:txBody>
                  <a:tcPr marL="22859" marR="22859" marT="22859" marB="22859"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hMerge="1">
                  <a:tcPr>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c gridSpan="2">
                  <a:txBody>
                    <a:bodyPr/>
                    <a:p>
                      <a:pPr indent="0">
                        <a:buNone/>
                      </a:pPr>
                      <a:r>
                        <a:rPr lang="en-US" sz="1000" b="0">
                          <a:latin typeface="微软雅黑" panose="020B0503020204020204" charset="-122"/>
                          <a:ea typeface="微软雅黑" panose="020B0503020204020204" charset="-122"/>
                          <a:cs typeface="宋体" panose="02010600030101010101" pitchFamily="2" charset="-122"/>
                        </a:rPr>
                        <a:t>覆盖路径</a:t>
                      </a:r>
                      <a:endParaRPr lang="en-US" altLang="en-US" sz="1000" b="0">
                        <a:latin typeface="微软雅黑" panose="020B0503020204020204" charset="-122"/>
                        <a:ea typeface="微软雅黑" panose="020B0503020204020204" charset="-122"/>
                        <a:cs typeface="宋体" panose="02010600030101010101" pitchFamily="2" charset="-122"/>
                      </a:endParaRPr>
                    </a:p>
                  </a:txBody>
                  <a:tcPr marL="22859" marR="22859" marT="22859" marB="22859"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hMerge="1">
                  <a:tcPr>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c>
                  <a:txBody>
                    <a:bodyPr/>
                    <a:p>
                      <a:pPr indent="0">
                        <a:buNone/>
                      </a:pPr>
                      <a:r>
                        <a:rPr lang="en-US" sz="1000" b="0">
                          <a:latin typeface="微软雅黑" panose="020B0503020204020204" charset="-122"/>
                          <a:ea typeface="微软雅黑" panose="020B0503020204020204" charset="-122"/>
                          <a:cs typeface="微软雅黑" panose="020B0503020204020204" charset="-122"/>
                        </a:rPr>
                        <a:t>期望结果 </a:t>
                      </a:r>
                      <a:endParaRPr lang="en-US" altLang="en-US" sz="1000" b="0">
                        <a:latin typeface="微软雅黑" panose="020B0503020204020204" charset="-122"/>
                        <a:ea typeface="微软雅黑" panose="020B0503020204020204" charset="-122"/>
                        <a:cs typeface="微软雅黑" panose="020B0503020204020204" charset="-122"/>
                      </a:endParaRPr>
                    </a:p>
                  </a:txBody>
                  <a:tcPr marL="22859" marR="22859" marT="22859" marB="22859"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latin typeface="微软雅黑" panose="020B0503020204020204" charset="-122"/>
                          <a:ea typeface="微软雅黑" panose="020B0503020204020204" charset="-122"/>
                          <a:cs typeface="宋体" panose="02010600030101010101" pitchFamily="2" charset="-122"/>
                        </a:rPr>
                        <a:t>实际结果</a:t>
                      </a:r>
                      <a:endParaRPr lang="en-US" altLang="en-US" sz="1000" b="0">
                        <a:latin typeface="微软雅黑" panose="020B0503020204020204" charset="-122"/>
                        <a:ea typeface="微软雅黑" panose="020B0503020204020204" charset="-122"/>
                        <a:cs typeface="宋体" panose="02010600030101010101" pitchFamily="2" charset="-122"/>
                      </a:endParaRPr>
                    </a:p>
                  </a:txBody>
                  <a:tcPr marL="22859" marR="22859" marT="22859" marB="22859"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204845">
                <a:tc>
                  <a:txBody>
                    <a:bodyPr/>
                    <a:p>
                      <a:pPr indent="0">
                        <a:buNone/>
                      </a:pPr>
                      <a:r>
                        <a:rPr lang="en-US" sz="1000" b="0">
                          <a:latin typeface="微软雅黑" panose="020B0503020204020204" charset="-122"/>
                          <a:ea typeface="微软雅黑" panose="020B0503020204020204" charset="-122"/>
                          <a:cs typeface="宋体" panose="02010600030101010101" pitchFamily="2" charset="-122"/>
                        </a:rPr>
                        <a:t>1 </a:t>
                      </a:r>
                      <a:endParaRPr lang="en-US" altLang="en-US" sz="1000" b="0">
                        <a:latin typeface="微软雅黑" panose="020B0503020204020204" charset="-122"/>
                        <a:ea typeface="微软雅黑" panose="020B0503020204020204" charset="-122"/>
                        <a:cs typeface="宋体" panose="02010600030101010101" pitchFamily="2" charset="-122"/>
                      </a:endParaRPr>
                    </a:p>
                  </a:txBody>
                  <a:tcPr marL="22859" marR="22859" marT="22859" marB="22859"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latin typeface="微软雅黑" panose="020B0503020204020204" charset="-122"/>
                          <a:ea typeface="微软雅黑" panose="020B0503020204020204" charset="-122"/>
                          <a:cs typeface="微软雅黑" panose="020B0503020204020204" charset="-122"/>
                        </a:rPr>
                        <a:t>输入工作单位，输入姓名，输入邮箱，输入身份证，输入电话号码，输入密码，输入确认密码按“注册”按钮。 </a:t>
                      </a:r>
                      <a:endParaRPr lang="en-US" altLang="en-US" sz="1000" b="0">
                        <a:latin typeface="微软雅黑" panose="020B0503020204020204" charset="-122"/>
                        <a:ea typeface="微软雅黑" panose="020B0503020204020204" charset="-122"/>
                        <a:cs typeface="微软雅黑" panose="020B0503020204020204" charset="-122"/>
                      </a:endParaRPr>
                    </a:p>
                  </a:txBody>
                  <a:tcPr marL="22859" marR="22859" marT="22859" marB="22859"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gridSpan="2">
                  <a:txBody>
                    <a:bodyPr/>
                    <a:p>
                      <a:pPr indent="0">
                        <a:buNone/>
                      </a:pPr>
                      <a:r>
                        <a:rPr lang="en-US" sz="1000" b="0">
                          <a:latin typeface="微软雅黑" panose="020B0503020204020204" charset="-122"/>
                          <a:ea typeface="微软雅黑" panose="020B0503020204020204" charset="-122"/>
                          <a:cs typeface="微软雅黑" panose="020B0503020204020204" charset="-122"/>
                        </a:rPr>
                        <a:t>工作单位=浙江大学，输入姓名=张三，输入邮箱=“123456@.stu.zucc.edu.cn”，身份证=123456789987654321，电话号码=13656648591，输入密码=1235ab，确认密码=1234ab</a:t>
                      </a:r>
                      <a:endParaRPr lang="en-US" altLang="en-US" sz="1000" b="0">
                        <a:latin typeface="微软雅黑" panose="020B0503020204020204" charset="-122"/>
                        <a:ea typeface="微软雅黑" panose="020B0503020204020204" charset="-122"/>
                        <a:cs typeface="微软雅黑" panose="020B0503020204020204" charset="-122"/>
                      </a:endParaRPr>
                    </a:p>
                  </a:txBody>
                  <a:tcPr marL="22859" marR="22859" marT="22859" marB="22859"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hMerge="1">
                  <a:tcPr>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c gridSpan="2">
                  <a:txBody>
                    <a:bodyPr/>
                    <a:p>
                      <a:pPr indent="0">
                        <a:buNone/>
                      </a:pPr>
                      <a:r>
                        <a:rPr lang="en-US" sz="1000" b="0">
                          <a:latin typeface="微软雅黑" panose="020B0503020204020204" charset="-122"/>
                          <a:ea typeface="微软雅黑" panose="020B0503020204020204" charset="-122"/>
                          <a:cs typeface="微软雅黑" panose="020B0503020204020204" charset="-122"/>
                        </a:rPr>
                        <a:t>（1）（2）（3）（4）（5）（6）（7）（8）</a:t>
                      </a:r>
                      <a:endParaRPr lang="en-US" altLang="en-US" sz="1000" b="0">
                        <a:latin typeface="微软雅黑" panose="020B0503020204020204" charset="-122"/>
                        <a:ea typeface="微软雅黑" panose="020B0503020204020204" charset="-122"/>
                        <a:cs typeface="微软雅黑" panose="020B0503020204020204" charset="-122"/>
                      </a:endParaRPr>
                    </a:p>
                  </a:txBody>
                  <a:tcPr marL="22859" marR="22859" marT="22859" marB="22859"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hMerge="1">
                  <a:tcPr>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c>
                  <a:txBody>
                    <a:bodyPr/>
                    <a:p>
                      <a:pPr indent="0">
                        <a:buNone/>
                      </a:pPr>
                      <a:r>
                        <a:rPr lang="en-US" sz="1000" b="0">
                          <a:latin typeface="微软雅黑" panose="020B0503020204020204" charset="-122"/>
                          <a:ea typeface="微软雅黑" panose="020B0503020204020204" charset="-122"/>
                          <a:cs typeface="微软雅黑" panose="020B0503020204020204" charset="-122"/>
                        </a:rPr>
                        <a:t> 注册成功，显示登录界面</a:t>
                      </a:r>
                      <a:endParaRPr lang="en-US" altLang="en-US" sz="1000" b="0">
                        <a:latin typeface="微软雅黑" panose="020B0503020204020204" charset="-122"/>
                        <a:ea typeface="微软雅黑" panose="020B0503020204020204" charset="-122"/>
                        <a:cs typeface="微软雅黑" panose="020B0503020204020204" charset="-122"/>
                      </a:endParaRPr>
                    </a:p>
                  </a:txBody>
                  <a:tcPr marL="22859" marR="22859" marT="22859" marB="22859"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latin typeface="微软雅黑" panose="020B0503020204020204" charset="-122"/>
                          <a:ea typeface="微软雅黑" panose="020B0503020204020204" charset="-122"/>
                          <a:cs typeface="微软雅黑" panose="020B0503020204020204" charset="-122"/>
                        </a:rPr>
                        <a:t> 显示登录界面</a:t>
                      </a:r>
                      <a:endParaRPr lang="en-US" altLang="en-US" sz="1000" b="0">
                        <a:latin typeface="微软雅黑" panose="020B0503020204020204" charset="-122"/>
                        <a:ea typeface="微软雅黑" panose="020B0503020204020204" charset="-122"/>
                        <a:cs typeface="微软雅黑" panose="020B0503020204020204" charset="-122"/>
                      </a:endParaRPr>
                    </a:p>
                  </a:txBody>
                  <a:tcPr marL="22859" marR="22859" marT="22859" marB="22859"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en-US" altLang="zh-CN" sz="4400" b="0" dirty="0" smtClean="0">
                <a:solidFill>
                  <a:schemeClr val="tx1"/>
                </a:solidFill>
                <a:effectLst/>
                <a:latin typeface="微软雅黑" panose="020B0503020204020204" charset="-122"/>
                <a:ea typeface="微软雅黑" panose="020B0503020204020204" charset="-122"/>
                <a:cs typeface="微软雅黑" panose="020B0503020204020204" charset="-122"/>
                <a:sym typeface="+mn-ea"/>
              </a:rPr>
              <a:t>26.</a:t>
            </a:r>
            <a:r>
              <a:rPr lang="zh-CN" altLang="en-US" sz="4400" b="0" dirty="0" smtClean="0">
                <a:solidFill>
                  <a:schemeClr val="tx1"/>
                </a:solidFill>
                <a:effectLst/>
                <a:latin typeface="微软雅黑" panose="020B0503020204020204" charset="-122"/>
                <a:ea typeface="微软雅黑" panose="020B0503020204020204" charset="-122"/>
                <a:cs typeface="微软雅黑" panose="020B0503020204020204" charset="-122"/>
                <a:sym typeface="+mn-ea"/>
              </a:rPr>
              <a:t>测试用例的设计采用的方法、数量</a:t>
            </a:r>
            <a:endParaRPr lang="zh-CN" altLang="en-US" sz="4400" b="0" dirty="0" smtClean="0">
              <a:solidFill>
                <a:schemeClr val="tx1"/>
              </a:solidFill>
              <a:effectLst/>
              <a:latin typeface="微软雅黑" panose="020B0503020204020204" charset="-122"/>
              <a:ea typeface="微软雅黑" panose="020B0503020204020204" charset="-122"/>
              <a:cs typeface="微软雅黑" panose="020B0503020204020204" charset="-122"/>
              <a:sym typeface="+mn-ea"/>
            </a:endParaRPr>
          </a:p>
        </p:txBody>
      </p:sp>
      <p:sp>
        <p:nvSpPr>
          <p:cNvPr id="3" name="内容占位符 2"/>
          <p:cNvSpPr>
            <a:spLocks noGrp="1"/>
          </p:cNvSpPr>
          <p:nvPr>
            <p:ph idx="1"/>
          </p:nvPr>
        </p:nvSpPr>
        <p:spPr/>
        <p:txBody>
          <a:bodyPr/>
          <a:p>
            <a:r>
              <a:rPr lang="zh-CN" altLang="en-US">
                <a:solidFill>
                  <a:schemeClr val="tx1"/>
                </a:solidFill>
              </a:rPr>
              <a:t>方法：等价类</a:t>
            </a:r>
            <a:endParaRPr lang="zh-CN" altLang="en-US">
              <a:solidFill>
                <a:schemeClr val="tx1"/>
              </a:solidFill>
            </a:endParaRPr>
          </a:p>
          <a:p>
            <a:r>
              <a:rPr lang="zh-CN" altLang="en-US">
                <a:solidFill>
                  <a:schemeClr val="tx1"/>
                </a:solidFill>
              </a:rPr>
              <a:t>数量：</a:t>
            </a:r>
            <a:r>
              <a:rPr lang="en-US" altLang="zh-CN">
                <a:solidFill>
                  <a:schemeClr val="tx1"/>
                </a:solidFill>
              </a:rPr>
              <a:t>155</a:t>
            </a:r>
            <a:r>
              <a:rPr lang="zh-CN" altLang="en-US">
                <a:solidFill>
                  <a:schemeClr val="tx1"/>
                </a:solidFill>
              </a:rPr>
              <a:t>个</a:t>
            </a:r>
            <a:endParaRPr lang="zh-CN" altLang="en-US">
              <a:solidFill>
                <a:schemeClr val="tx1"/>
              </a:solidFill>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en-US" altLang="zh-CN" sz="4400" b="0" dirty="0" smtClean="0">
                <a:solidFill>
                  <a:schemeClr val="tx1"/>
                </a:solidFill>
                <a:effectLst/>
                <a:latin typeface="微软雅黑" panose="020B0503020204020204" charset="-122"/>
                <a:ea typeface="微软雅黑" panose="020B0503020204020204" charset="-122"/>
                <a:cs typeface="微软雅黑" panose="020B0503020204020204" charset="-122"/>
                <a:sym typeface="+mn-ea"/>
              </a:rPr>
              <a:t>27.</a:t>
            </a:r>
            <a:r>
              <a:rPr lang="zh-CN" altLang="en-US" sz="4400" b="0" dirty="0" smtClean="0">
                <a:solidFill>
                  <a:schemeClr val="tx1"/>
                </a:solidFill>
                <a:effectLst/>
                <a:latin typeface="微软雅黑" panose="020B0503020204020204" charset="-122"/>
                <a:ea typeface="微软雅黑" panose="020B0503020204020204" charset="-122"/>
                <a:cs typeface="微软雅黑" panose="020B0503020204020204" charset="-122"/>
                <a:sym typeface="+mn-ea"/>
              </a:rPr>
              <a:t>用户手册</a:t>
            </a:r>
            <a:endParaRPr lang="zh-CN" altLang="en-US" sz="4400" b="0" dirty="0" smtClean="0">
              <a:solidFill>
                <a:schemeClr val="tx1"/>
              </a:solidFill>
              <a:effectLst/>
              <a:latin typeface="微软雅黑" panose="020B0503020204020204" charset="-122"/>
              <a:ea typeface="微软雅黑" panose="020B0503020204020204" charset="-122"/>
              <a:cs typeface="微软雅黑" panose="020B0503020204020204" charset="-122"/>
              <a:sym typeface="+mn-ea"/>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pic>
        <p:nvPicPr>
          <p:cNvPr id="3" name="图片 2" descr="搜狗截图20190101174632"/>
          <p:cNvPicPr>
            <a:picLocks noChangeAspect="1"/>
          </p:cNvPicPr>
          <p:nvPr/>
        </p:nvPicPr>
        <p:blipFill>
          <a:blip r:embed="rId1"/>
          <a:stretch>
            <a:fillRect/>
          </a:stretch>
        </p:blipFill>
        <p:spPr>
          <a:xfrm>
            <a:off x="203200" y="1159510"/>
            <a:ext cx="5440680" cy="5288280"/>
          </a:xfrm>
          <a:prstGeom prst="rect">
            <a:avLst/>
          </a:prstGeom>
        </p:spPr>
      </p:pic>
      <p:pic>
        <p:nvPicPr>
          <p:cNvPr id="5" name="图片 4" descr="搜狗截图20190101174650"/>
          <p:cNvPicPr>
            <a:picLocks noChangeAspect="1"/>
          </p:cNvPicPr>
          <p:nvPr/>
        </p:nvPicPr>
        <p:blipFill>
          <a:blip r:embed="rId2"/>
          <a:stretch>
            <a:fillRect/>
          </a:stretch>
        </p:blipFill>
        <p:spPr>
          <a:xfrm>
            <a:off x="5748020" y="1159510"/>
            <a:ext cx="6377940" cy="497586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en-US" altLang="zh-CN" sz="4400" b="0">
                <a:effectLst/>
                <a:latin typeface="微软雅黑" panose="020B0503020204020204" charset="-122"/>
                <a:ea typeface="微软雅黑" panose="020B0503020204020204" charset="-122"/>
                <a:cs typeface="微软雅黑" panose="020B0503020204020204" charset="-122"/>
              </a:rPr>
              <a:t>1.</a:t>
            </a:r>
            <a:r>
              <a:rPr lang="zh-CN" altLang="en-US" sz="4400" b="0">
                <a:effectLst/>
                <a:latin typeface="微软雅黑" panose="020B0503020204020204" charset="-122"/>
                <a:ea typeface="微软雅黑" panose="020B0503020204020204" charset="-122"/>
                <a:cs typeface="微软雅黑" panose="020B0503020204020204" charset="-122"/>
              </a:rPr>
              <a:t>Vision &amp; Scope文档</a:t>
            </a:r>
            <a:endParaRPr lang="zh-CN" altLang="en-US" sz="4400" b="0">
              <a:effectLst/>
              <a:latin typeface="微软雅黑" panose="020B0503020204020204" charset="-122"/>
              <a:ea typeface="微软雅黑" panose="020B0503020204020204" charset="-122"/>
              <a:cs typeface="微软雅黑" panose="020B0503020204020204" charset="-122"/>
            </a:endParaRPr>
          </a:p>
        </p:txBody>
      </p:sp>
      <p:sp>
        <p:nvSpPr>
          <p:cNvPr id="5" name="内容占位符 4"/>
          <p:cNvSpPr>
            <a:spLocks noGrp="1"/>
          </p:cNvSpPr>
          <p:nvPr>
            <p:ph idx="1"/>
          </p:nvPr>
        </p:nvSpPr>
        <p:spPr>
          <a:xfrm>
            <a:off x="647700" y="1825625"/>
            <a:ext cx="10515600" cy="4925695"/>
          </a:xfrm>
        </p:spPr>
        <p:txBody>
          <a:bodyPr>
            <a:normAutofit/>
          </a:bodyPr>
          <a:lstStyle/>
          <a:p>
            <a:pPr marL="0" indent="0">
              <a:buNone/>
            </a:pPr>
            <a:r>
              <a:rPr lang="zh-CN" altLang="en-US" sz="2400" dirty="0">
                <a:solidFill>
                  <a:schemeClr val="tx1"/>
                </a:solidFill>
                <a:latin typeface="微软雅黑" panose="020B0503020204020204" charset="-122"/>
                <a:ea typeface="微软雅黑" panose="020B0503020204020204" charset="-122"/>
                <a:cs typeface="微软雅黑" panose="020B0503020204020204" charset="-122"/>
              </a:rPr>
              <a:t>为了让老师和学生更为及时有效地沟通，让学生获得更多的学习资源，也为一些没有选择这门课程但是对这门课程有兴趣的同学提供一个了解和学习的平台，以便让他们考虑到时要不要选修这门课程。出于这些考虑，我们构思做一个软件工程教学、学习和交流的网站。</a:t>
            </a:r>
            <a:endParaRPr lang="zh-CN" altLang="en-US" sz="2400" dirty="0">
              <a:solidFill>
                <a:schemeClr val="tx1"/>
              </a:solidFill>
              <a:latin typeface="微软雅黑" panose="020B0503020204020204" charset="-122"/>
              <a:ea typeface="微软雅黑" panose="020B0503020204020204" charset="-122"/>
              <a:cs typeface="微软雅黑" panose="020B0503020204020204" charset="-122"/>
            </a:endParaRPr>
          </a:p>
          <a:p>
            <a:pPr marL="0" indent="0">
              <a:buNone/>
            </a:pPr>
            <a:endParaRPr lang="zh-CN" altLang="en-US" sz="2400" dirty="0">
              <a:solidFill>
                <a:schemeClr val="tx1"/>
              </a:solidFill>
              <a:latin typeface="微软雅黑" panose="020B0503020204020204" charset="-122"/>
              <a:ea typeface="微软雅黑" panose="020B0503020204020204" charset="-122"/>
              <a:cs typeface="微软雅黑" panose="020B0503020204020204" charset="-122"/>
            </a:endParaRPr>
          </a:p>
          <a:p>
            <a:pPr marL="0" indent="0">
              <a:buNone/>
            </a:pPr>
            <a:r>
              <a:rPr lang="zh-CN" altLang="en-US" sz="2400" dirty="0">
                <a:solidFill>
                  <a:schemeClr val="tx1"/>
                </a:solidFill>
                <a:latin typeface="微软雅黑" panose="020B0503020204020204" charset="-122"/>
                <a:ea typeface="微软雅黑" panose="020B0503020204020204" charset="-122"/>
                <a:cs typeface="微软雅黑" panose="020B0503020204020204" charset="-122"/>
              </a:rPr>
              <a:t>随着网络的发达，网络环境下的教育不仅是教育信息化的必然产物，也是教育改革发展的必然走向。网络化学习，即通过因特网或其他数字化内容进行学习交流和教学，可以充分利用现代信息技术所提供的丰富资源，实现一种全新的学习交流方式。这种学习交流方式将改变传统教学中的师生关系和教师的作用，改变教学结构和教学本质。这种教育方式将成为教育改革和人才培养的重要途径之一。</a:t>
            </a:r>
            <a:endParaRPr lang="zh-CN" altLang="en-US" sz="2400" dirty="0">
              <a:solidFill>
                <a:schemeClr val="tx1"/>
              </a:solidFill>
              <a:latin typeface="微软雅黑" panose="020B0503020204020204" charset="-122"/>
              <a:ea typeface="微软雅黑" panose="020B0503020204020204" charset="-122"/>
              <a:cs typeface="微软雅黑" panose="020B0503020204020204" charset="-122"/>
            </a:endParaRPr>
          </a:p>
          <a:p>
            <a:pPr marL="0" indent="0">
              <a:buNone/>
            </a:pPr>
            <a:r>
              <a:rPr lang="zh-CN" altLang="en-US" sz="2400" dirty="0">
                <a:solidFill>
                  <a:schemeClr val="tx1"/>
                </a:solidFill>
                <a:latin typeface="微软雅黑" panose="020B0503020204020204" charset="-122"/>
                <a:ea typeface="微软雅黑" panose="020B0503020204020204" charset="-122"/>
                <a:cs typeface="微软雅黑" panose="020B0503020204020204" charset="-122"/>
              </a:rPr>
              <a:t>在这一大背景下，提供教学、学习和交流的网站应运而生。网络化的学习更有利于师生间的交流，而且既能激发学生的学习兴趣，又便于教师发布信息。</a:t>
            </a:r>
            <a:endParaRPr lang="zh-CN" altLang="en-US" sz="2400" dirty="0">
              <a:solidFill>
                <a:schemeClr val="tx1"/>
              </a:solidFill>
              <a:latin typeface="微软雅黑" panose="020B0503020204020204" charset="-122"/>
              <a:ea typeface="微软雅黑" panose="020B0503020204020204" charset="-122"/>
              <a:cs typeface="微软雅黑" panose="020B0503020204020204" charset="-122"/>
            </a:endParaRPr>
          </a:p>
          <a:p>
            <a:pPr marL="0" indent="0">
              <a:buNone/>
            </a:pPr>
            <a:endParaRPr lang="zh-CN" altLang="en-US" sz="2400" dirty="0">
              <a:solidFill>
                <a:schemeClr val="tx1"/>
              </a:solidFill>
              <a:latin typeface="微软雅黑" panose="020B0503020204020204" charset="-122"/>
              <a:ea typeface="微软雅黑" panose="020B0503020204020204" charset="-122"/>
              <a:cs typeface="微软雅黑" panose="020B050302020402020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en-US" altLang="zh-CN" sz="4400" b="0" dirty="0" smtClean="0">
                <a:solidFill>
                  <a:schemeClr val="tx1"/>
                </a:solidFill>
                <a:effectLst/>
                <a:latin typeface="微软雅黑" panose="020B0503020204020204" charset="-122"/>
                <a:ea typeface="微软雅黑" panose="020B0503020204020204" charset="-122"/>
                <a:cs typeface="微软雅黑" panose="020B0503020204020204" charset="-122"/>
                <a:sym typeface="+mn-ea"/>
              </a:rPr>
              <a:t>28.SRS</a:t>
            </a:r>
            <a:r>
              <a:rPr lang="zh-CN" altLang="en-US" sz="4400" b="0" dirty="0" smtClean="0">
                <a:solidFill>
                  <a:schemeClr val="tx1"/>
                </a:solidFill>
                <a:effectLst/>
                <a:latin typeface="微软雅黑" panose="020B0503020204020204" charset="-122"/>
                <a:ea typeface="微软雅黑" panose="020B0503020204020204" charset="-122"/>
                <a:cs typeface="微软雅黑" panose="020B0503020204020204" charset="-122"/>
                <a:sym typeface="+mn-ea"/>
              </a:rPr>
              <a:t>组内评审会议记录</a:t>
            </a:r>
            <a:endParaRPr lang="zh-CN" altLang="en-US" sz="4400" b="0" dirty="0" smtClean="0">
              <a:solidFill>
                <a:schemeClr val="tx1"/>
              </a:solidFill>
              <a:effectLst/>
              <a:latin typeface="微软雅黑" panose="020B0503020204020204" charset="-122"/>
              <a:ea typeface="微软雅黑" panose="020B0503020204020204" charset="-122"/>
              <a:cs typeface="微软雅黑" panose="020B0503020204020204" charset="-122"/>
              <a:sym typeface="+mn-ea"/>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en-US" altLang="zh-CN" sz="4400" b="0" dirty="0" smtClean="0">
                <a:solidFill>
                  <a:schemeClr val="tx1"/>
                </a:solidFill>
                <a:effectLst/>
                <a:latin typeface="微软雅黑" panose="020B0503020204020204" charset="-122"/>
                <a:ea typeface="微软雅黑" panose="020B0503020204020204" charset="-122"/>
                <a:cs typeface="微软雅黑" panose="020B0503020204020204" charset="-122"/>
                <a:sym typeface="+mn-ea"/>
              </a:rPr>
              <a:t>30.</a:t>
            </a:r>
            <a:r>
              <a:rPr lang="zh-CN" altLang="en-US" sz="4400" b="0" dirty="0" smtClean="0">
                <a:solidFill>
                  <a:schemeClr val="tx1"/>
                </a:solidFill>
                <a:effectLst/>
                <a:latin typeface="微软雅黑" panose="020B0503020204020204" charset="-122"/>
                <a:ea typeface="微软雅黑" panose="020B0503020204020204" charset="-122"/>
                <a:cs typeface="微软雅黑" panose="020B0503020204020204" charset="-122"/>
                <a:sym typeface="+mn-ea"/>
              </a:rPr>
              <a:t>基准版本号，配置系统</a:t>
            </a:r>
            <a:endParaRPr lang="zh-CN" altLang="en-US" sz="4400" b="0" dirty="0" smtClean="0">
              <a:solidFill>
                <a:schemeClr val="tx1"/>
              </a:solidFill>
              <a:effectLst/>
              <a:latin typeface="微软雅黑" panose="020B0503020204020204" charset="-122"/>
              <a:ea typeface="微软雅黑" panose="020B0503020204020204" charset="-122"/>
              <a:cs typeface="微软雅黑" panose="020B0503020204020204" charset="-122"/>
              <a:sym typeface="+mn-ea"/>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pic>
        <p:nvPicPr>
          <p:cNvPr id="3" name="图片 2" descr="搜狗截图20190101174902"/>
          <p:cNvPicPr>
            <a:picLocks noChangeAspect="1"/>
          </p:cNvPicPr>
          <p:nvPr/>
        </p:nvPicPr>
        <p:blipFill>
          <a:blip r:embed="rId1"/>
          <a:stretch>
            <a:fillRect/>
          </a:stretch>
        </p:blipFill>
        <p:spPr>
          <a:xfrm>
            <a:off x="779780" y="1450340"/>
            <a:ext cx="5753100" cy="3268980"/>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zh-CN" sz="4400" b="0" dirty="0" smtClean="0">
                <a:solidFill>
                  <a:schemeClr val="tx1"/>
                </a:solidFill>
                <a:effectLst/>
                <a:latin typeface="微软雅黑" panose="020B0503020204020204" charset="-122"/>
                <a:ea typeface="微软雅黑" panose="020B0503020204020204" charset="-122"/>
                <a:cs typeface="微软雅黑" panose="020B0503020204020204" charset="-122"/>
                <a:sym typeface="+mn-ea"/>
              </a:rPr>
              <a:t>小组评价</a:t>
            </a:r>
            <a:endParaRPr lang="zh-CN" sz="4400" b="0" dirty="0" smtClean="0">
              <a:solidFill>
                <a:schemeClr val="tx1"/>
              </a:solidFill>
              <a:effectLst/>
              <a:latin typeface="微软雅黑" panose="020B0503020204020204" charset="-122"/>
              <a:ea typeface="微软雅黑" panose="020B0503020204020204" charset="-122"/>
              <a:cs typeface="微软雅黑" panose="020B0503020204020204" charset="-122"/>
              <a:sym typeface="+mn-ea"/>
            </a:endParaRPr>
          </a:p>
        </p:txBody>
      </p:sp>
      <p:sp>
        <p:nvSpPr>
          <p:cNvPr id="3" name="内容占位符 2"/>
          <p:cNvSpPr>
            <a:spLocks noGrp="1"/>
          </p:cNvSpPr>
          <p:nvPr>
            <p:ph idx="1"/>
          </p:nvPr>
        </p:nvSpPr>
        <p:spPr/>
        <p:txBody>
          <a:bodyPr/>
          <a:p>
            <a:endParaRPr lang="zh-CN" altLang="en-US"/>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PA_Line 15"/>
          <p:cNvSpPr>
            <a:spLocks noChangeShapeType="1"/>
          </p:cNvSpPr>
          <p:nvPr>
            <p:custDataLst>
              <p:tags r:id="rId1"/>
            </p:custDataLst>
          </p:nvPr>
        </p:nvSpPr>
        <p:spPr bwMode="auto">
          <a:xfrm flipV="1">
            <a:off x="3459637" y="0"/>
            <a:ext cx="7651028" cy="6860440"/>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endParaRPr>
          </a:p>
        </p:txBody>
      </p:sp>
      <p:sp>
        <p:nvSpPr>
          <p:cNvPr id="9" name="PA_Line 16"/>
          <p:cNvSpPr>
            <a:spLocks noChangeShapeType="1"/>
          </p:cNvSpPr>
          <p:nvPr>
            <p:custDataLst>
              <p:tags r:id="rId2"/>
            </p:custDataLst>
          </p:nvPr>
        </p:nvSpPr>
        <p:spPr bwMode="auto">
          <a:xfrm>
            <a:off x="8045145" y="-179684"/>
            <a:ext cx="4011737" cy="704012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endParaRPr>
          </a:p>
        </p:txBody>
      </p:sp>
      <p:sp>
        <p:nvSpPr>
          <p:cNvPr id="10" name="PA_Line 17"/>
          <p:cNvSpPr>
            <a:spLocks noChangeShapeType="1"/>
          </p:cNvSpPr>
          <p:nvPr>
            <p:custDataLst>
              <p:tags r:id="rId3"/>
            </p:custDataLst>
          </p:nvPr>
        </p:nvSpPr>
        <p:spPr bwMode="auto">
          <a:xfrm>
            <a:off x="1517715" y="-37707"/>
            <a:ext cx="10674284" cy="4949588"/>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endParaRPr>
          </a:p>
        </p:txBody>
      </p:sp>
      <p:sp>
        <p:nvSpPr>
          <p:cNvPr id="11" name="PA_Line 18"/>
          <p:cNvSpPr>
            <a:spLocks noChangeShapeType="1"/>
          </p:cNvSpPr>
          <p:nvPr>
            <p:custDataLst>
              <p:tags r:id="rId4"/>
            </p:custDataLst>
          </p:nvPr>
        </p:nvSpPr>
        <p:spPr bwMode="auto">
          <a:xfrm flipV="1">
            <a:off x="9747262" y="-179684"/>
            <a:ext cx="1891058" cy="703355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endParaRPr>
          </a:p>
        </p:txBody>
      </p:sp>
      <p:sp>
        <p:nvSpPr>
          <p:cNvPr id="12" name="PA_椭圆 19"/>
          <p:cNvSpPr>
            <a:spLocks noChangeArrowheads="1"/>
          </p:cNvSpPr>
          <p:nvPr>
            <p:custDataLst>
              <p:tags r:id="rId5"/>
            </p:custDataLst>
          </p:nvPr>
        </p:nvSpPr>
        <p:spPr bwMode="auto">
          <a:xfrm>
            <a:off x="9105344" y="1710670"/>
            <a:ext cx="100222" cy="100222"/>
          </a:xfrm>
          <a:prstGeom prst="ellipse">
            <a:avLst/>
          </a:prstGeom>
          <a:solidFill>
            <a:srgbClr val="002B41"/>
          </a:solidFill>
          <a:ln>
            <a:noFill/>
          </a:ln>
        </p:spPr>
        <p:txBody>
          <a:bodyPr vert="horz" wrap="square" lIns="91440" tIns="45720" rIns="91440" bIns="45720" numCol="1" anchor="t" anchorCtr="0" compatLnSpc="1"/>
          <a:lstStyle/>
          <a:p>
            <a:endParaRPr lang="zh-CN" altLang="en-US">
              <a:solidFill>
                <a:prstClr val="black"/>
              </a:solidFill>
            </a:endParaRPr>
          </a:p>
        </p:txBody>
      </p:sp>
      <p:sp>
        <p:nvSpPr>
          <p:cNvPr id="13" name="PA_椭圆 20"/>
          <p:cNvSpPr>
            <a:spLocks noChangeArrowheads="1"/>
          </p:cNvSpPr>
          <p:nvPr>
            <p:custDataLst>
              <p:tags r:id="rId6"/>
            </p:custDataLst>
          </p:nvPr>
        </p:nvSpPr>
        <p:spPr bwMode="auto">
          <a:xfrm>
            <a:off x="10435706" y="4050757"/>
            <a:ext cx="100222" cy="100222"/>
          </a:xfrm>
          <a:prstGeom prst="ellipse">
            <a:avLst/>
          </a:prstGeom>
          <a:solidFill>
            <a:srgbClr val="002B41"/>
          </a:solidFill>
          <a:ln>
            <a:noFill/>
          </a:ln>
        </p:spPr>
        <p:txBody>
          <a:bodyPr vert="horz" wrap="square" lIns="91440" tIns="45720" rIns="91440" bIns="45720" numCol="1" anchor="t" anchorCtr="0" compatLnSpc="1"/>
          <a:lstStyle/>
          <a:p>
            <a:endParaRPr lang="zh-CN" altLang="en-US">
              <a:solidFill>
                <a:prstClr val="black"/>
              </a:solidFill>
            </a:endParaRPr>
          </a:p>
        </p:txBody>
      </p:sp>
      <p:sp>
        <p:nvSpPr>
          <p:cNvPr id="14" name="PA_任意多边形 5"/>
          <p:cNvSpPr/>
          <p:nvPr>
            <p:custDataLst>
              <p:tags r:id="rId7"/>
            </p:custDataLst>
          </p:nvPr>
        </p:nvSpPr>
        <p:spPr bwMode="auto">
          <a:xfrm>
            <a:off x="9257122" y="0"/>
            <a:ext cx="2926691" cy="4911881"/>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rgbClr val="00183C"/>
              </a:solidFill>
            </a:endParaRPr>
          </a:p>
        </p:txBody>
      </p:sp>
      <p:sp>
        <p:nvSpPr>
          <p:cNvPr id="15" name="PA_椭圆 19"/>
          <p:cNvSpPr>
            <a:spLocks noChangeArrowheads="1"/>
          </p:cNvSpPr>
          <p:nvPr>
            <p:custDataLst>
              <p:tags r:id="rId8"/>
            </p:custDataLst>
          </p:nvPr>
        </p:nvSpPr>
        <p:spPr bwMode="auto">
          <a:xfrm>
            <a:off x="7847630" y="2860740"/>
            <a:ext cx="100222" cy="100222"/>
          </a:xfrm>
          <a:prstGeom prst="ellipse">
            <a:avLst/>
          </a:prstGeom>
          <a:solidFill>
            <a:srgbClr val="002B41"/>
          </a:solidFill>
          <a:ln>
            <a:noFill/>
          </a:ln>
        </p:spPr>
        <p:txBody>
          <a:bodyPr vert="horz" wrap="square" lIns="91440" tIns="45720" rIns="91440" bIns="45720" numCol="1" anchor="t" anchorCtr="0" compatLnSpc="1"/>
          <a:lstStyle/>
          <a:p>
            <a:endParaRPr lang="zh-CN" altLang="en-US">
              <a:solidFill>
                <a:prstClr val="black"/>
              </a:solidFill>
            </a:endParaRPr>
          </a:p>
        </p:txBody>
      </p:sp>
      <p:sp>
        <p:nvSpPr>
          <p:cNvPr id="16" name="TextBox 76"/>
          <p:cNvSpPr txBox="1"/>
          <p:nvPr/>
        </p:nvSpPr>
        <p:spPr>
          <a:xfrm>
            <a:off x="1012190" y="2675890"/>
            <a:ext cx="4613275" cy="1322070"/>
          </a:xfrm>
          <a:prstGeom prst="rect">
            <a:avLst/>
          </a:prstGeom>
          <a:noFill/>
        </p:spPr>
        <p:txBody>
          <a:bodyPr wrap="square" rtlCol="0">
            <a:spAutoFit/>
          </a:bodyPr>
          <a:lstStyle/>
          <a:p>
            <a:r>
              <a:rPr lang="zh-CN" altLang="en-US" sz="8000" dirty="0">
                <a:solidFill>
                  <a:srgbClr val="002B41"/>
                </a:solidFill>
                <a:latin typeface="微软雅黑" panose="020B0503020204020204" charset="-122"/>
                <a:ea typeface="微软雅黑" panose="020B0503020204020204" charset="-122"/>
              </a:rPr>
              <a:t>感谢观看</a:t>
            </a:r>
            <a:endParaRPr lang="zh-CN" altLang="en-US" sz="8000" dirty="0">
              <a:solidFill>
                <a:srgbClr val="002B41"/>
              </a:solidFill>
              <a:latin typeface="微软雅黑" panose="020B0503020204020204" charset="-122"/>
              <a:ea typeface="微软雅黑" panose="020B0503020204020204"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en-US" altLang="zh-CN" sz="4400" b="0">
                <a:effectLst/>
                <a:latin typeface="微软雅黑" panose="020B0503020204020204" charset="-122"/>
                <a:ea typeface="微软雅黑" panose="020B0503020204020204" charset="-122"/>
                <a:cs typeface="微软雅黑" panose="020B0503020204020204" charset="-122"/>
              </a:rPr>
              <a:t>2.</a:t>
            </a:r>
            <a:r>
              <a:rPr lang="zh-CN" altLang="en-US" sz="4400" b="0">
                <a:effectLst/>
                <a:latin typeface="微软雅黑" panose="020B0503020204020204" charset="-122"/>
                <a:ea typeface="微软雅黑" panose="020B0503020204020204" charset="-122"/>
                <a:cs typeface="微软雅黑" panose="020B0503020204020204" charset="-122"/>
              </a:rPr>
              <a:t>关联图</a:t>
            </a:r>
            <a:endParaRPr lang="zh-CN" altLang="en-US" sz="4400" b="0">
              <a:effectLst/>
              <a:latin typeface="微软雅黑" panose="020B0503020204020204" charset="-122"/>
              <a:ea typeface="微软雅黑" panose="020B0503020204020204" charset="-122"/>
              <a:cs typeface="微软雅黑" panose="020B050302020402020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pic>
        <p:nvPicPr>
          <p:cNvPr id="3" name="图片 2" descr="1"/>
          <p:cNvPicPr>
            <a:picLocks noChangeAspect="1"/>
          </p:cNvPicPr>
          <p:nvPr/>
        </p:nvPicPr>
        <p:blipFill>
          <a:blip r:embed="rId1"/>
          <a:stretch>
            <a:fillRect/>
          </a:stretch>
        </p:blipFill>
        <p:spPr>
          <a:xfrm>
            <a:off x="3716020" y="1104900"/>
            <a:ext cx="6515100" cy="51816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en-US" altLang="zh-CN" sz="4400" b="0">
                <a:effectLst/>
                <a:latin typeface="微软雅黑" panose="020B0503020204020204" charset="-122"/>
                <a:ea typeface="微软雅黑" panose="020B0503020204020204" charset="-122"/>
                <a:cs typeface="微软雅黑" panose="020B0503020204020204" charset="-122"/>
              </a:rPr>
              <a:t>3.用</a:t>
            </a:r>
            <a:r>
              <a:rPr lang="zh-CN" altLang="en-US" sz="4400" b="0">
                <a:effectLst/>
                <a:latin typeface="微软雅黑" panose="020B0503020204020204" charset="-122"/>
                <a:ea typeface="微软雅黑" panose="020B0503020204020204" charset="-122"/>
                <a:cs typeface="微软雅黑" panose="020B0503020204020204" charset="-122"/>
              </a:rPr>
              <a:t>户群分类及文档</a:t>
            </a:r>
            <a:endParaRPr lang="zh-CN" altLang="en-US" sz="4400" b="0">
              <a:effectLst/>
              <a:latin typeface="微软雅黑" panose="020B0503020204020204" charset="-122"/>
              <a:ea typeface="微软雅黑" panose="020B0503020204020204" charset="-122"/>
              <a:cs typeface="微软雅黑" panose="020B050302020402020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graphicFrame>
        <p:nvGraphicFramePr>
          <p:cNvPr id="3" name="表格 2"/>
          <p:cNvGraphicFramePr/>
          <p:nvPr/>
        </p:nvGraphicFramePr>
        <p:xfrm>
          <a:off x="3200082" y="1440815"/>
          <a:ext cx="5411788" cy="213360"/>
        </p:xfrm>
        <a:graphic>
          <a:graphicData uri="http://schemas.openxmlformats.org/drawingml/2006/table">
            <a:tbl>
              <a:tblPr firstRow="1" bandRow="1">
                <a:tableStyleId>{5940675A-B579-460E-94D1-54222C63F5DA}</a:tableStyleId>
              </a:tblPr>
              <a:tblGrid>
                <a:gridCol w="2705100"/>
                <a:gridCol w="2706688"/>
              </a:tblGrid>
              <a:tr h="213360">
                <a:tc>
                  <a:txBody>
                    <a:bodyPr/>
                    <a:p>
                      <a:pPr indent="0">
                        <a:buNone/>
                      </a:pPr>
                      <a:r>
                        <a:rPr lang="en-US" sz="1400" b="0">
                          <a:latin typeface="微软雅黑" panose="020B0503020204020204" charset="-122"/>
                          <a:ea typeface="微软雅黑" panose="020B0503020204020204" charset="-122"/>
                          <a:cs typeface="宋体" panose="02010600030101010101" pitchFamily="2" charset="-122"/>
                        </a:rPr>
                        <a:t>用户名</a:t>
                      </a:r>
                      <a:endParaRPr lang="en-US" altLang="en-US" sz="1400" b="0">
                        <a:latin typeface="微软雅黑" panose="020B0503020204020204" charset="-122"/>
                        <a:ea typeface="微软雅黑" panose="020B0503020204020204"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0">
                          <a:latin typeface="微软雅黑" panose="020B0503020204020204" charset="-122"/>
                          <a:ea typeface="微软雅黑" panose="020B0503020204020204" charset="-122"/>
                          <a:cs typeface="宋体" panose="02010600030101010101" pitchFamily="2" charset="-122"/>
                        </a:rPr>
                        <a:t>描述</a:t>
                      </a:r>
                      <a:endParaRPr lang="en-US" altLang="en-US" sz="1400" b="0">
                        <a:latin typeface="微软雅黑" panose="020B0503020204020204" charset="-122"/>
                        <a:ea typeface="微软雅黑" panose="020B0503020204020204"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indent="0">
                        <a:buNone/>
                      </a:pPr>
                      <a:r>
                        <a:rPr lang="en-US" sz="1400" b="0">
                          <a:latin typeface="微软雅黑" panose="020B0503020204020204" charset="-122"/>
                          <a:ea typeface="微软雅黑" panose="020B0503020204020204" charset="-122"/>
                          <a:cs typeface="宋体" panose="02010600030101010101" pitchFamily="2" charset="-122"/>
                        </a:rPr>
                        <a:t>项目下达者（客户）</a:t>
                      </a:r>
                      <a:endParaRPr lang="en-US" altLang="en-US" sz="1400" b="0">
                        <a:latin typeface="微软雅黑" panose="020B0503020204020204" charset="-122"/>
                        <a:ea typeface="微软雅黑" panose="020B0503020204020204"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0">
                          <a:latin typeface="微软雅黑" panose="020B0503020204020204" charset="-122"/>
                          <a:ea typeface="微软雅黑" panose="020B0503020204020204" charset="-122"/>
                          <a:cs typeface="宋体" panose="02010600030101010101" pitchFamily="2" charset="-122"/>
                        </a:rPr>
                        <a:t>项目下达者主要是向网站开发人员提供需求以及相关建议。</a:t>
                      </a:r>
                      <a:endParaRPr lang="en-US" altLang="en-US" sz="1400" b="0">
                        <a:latin typeface="微软雅黑" panose="020B0503020204020204" charset="-122"/>
                        <a:ea typeface="微软雅黑" panose="020B0503020204020204"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indent="0">
                        <a:buNone/>
                      </a:pPr>
                      <a:r>
                        <a:rPr lang="en-US" sz="1400" b="0">
                          <a:latin typeface="微软雅黑" panose="020B0503020204020204" charset="-122"/>
                          <a:ea typeface="微软雅黑" panose="020B0503020204020204" charset="-122"/>
                          <a:cs typeface="宋体" panose="02010600030101010101" pitchFamily="2" charset="-122"/>
                        </a:rPr>
                        <a:t>教师</a:t>
                      </a:r>
                      <a:endParaRPr lang="en-US" altLang="en-US" sz="1400" b="0">
                        <a:latin typeface="微软雅黑" panose="020B0503020204020204" charset="-122"/>
                        <a:ea typeface="微软雅黑" panose="020B0503020204020204"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0">
                          <a:latin typeface="微软雅黑" panose="020B0503020204020204" charset="-122"/>
                          <a:ea typeface="微软雅黑" panose="020B0503020204020204" charset="-122"/>
                          <a:cs typeface="宋体" panose="02010600030101010101" pitchFamily="2" charset="-122"/>
                        </a:rPr>
                        <a:t>网站需要有教师介绍，教师可以管理自己的课程内容，能执行管理课程信息、发布通知、课程论坛管理、修改课程链接、开设答疑等。也能查看其它课程教师信息，进入总网站论坛等。</a:t>
                      </a:r>
                      <a:endParaRPr lang="en-US" altLang="en-US" sz="1400" b="0">
                        <a:latin typeface="微软雅黑" panose="020B0503020204020204" charset="-122"/>
                        <a:ea typeface="微软雅黑" panose="020B0503020204020204"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indent="0">
                        <a:buNone/>
                      </a:pPr>
                      <a:r>
                        <a:rPr lang="en-US" sz="1400" b="0">
                          <a:latin typeface="微软雅黑" panose="020B0503020204020204" charset="-122"/>
                          <a:ea typeface="微软雅黑" panose="020B0503020204020204" charset="-122"/>
                          <a:cs typeface="宋体" panose="02010600030101010101" pitchFamily="2" charset="-122"/>
                        </a:rPr>
                        <a:t>学生</a:t>
                      </a:r>
                      <a:endParaRPr lang="en-US" altLang="en-US" sz="1400" b="0">
                        <a:latin typeface="微软雅黑" panose="020B0503020204020204" charset="-122"/>
                        <a:ea typeface="微软雅黑" panose="020B0503020204020204"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0">
                          <a:latin typeface="微软雅黑" panose="020B0503020204020204" charset="-122"/>
                          <a:ea typeface="微软雅黑" panose="020B0503020204020204" charset="-122"/>
                          <a:cs typeface="宋体" panose="02010600030101010101" pitchFamily="2" charset="-122"/>
                        </a:rPr>
                        <a:t>学生用户使用该网站，可以查看自己关注的课程内容，下载相关课件，能及时看到教师的相关通知，参与课程讨论以及总论坛讨论。</a:t>
                      </a:r>
                      <a:endParaRPr lang="en-US" altLang="en-US" sz="1400" b="0">
                        <a:latin typeface="微软雅黑" panose="020B0503020204020204" charset="-122"/>
                        <a:ea typeface="微软雅黑" panose="020B0503020204020204"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indent="0">
                        <a:buNone/>
                      </a:pPr>
                      <a:r>
                        <a:rPr lang="en-US" sz="1400" b="0">
                          <a:latin typeface="微软雅黑" panose="020B0503020204020204" charset="-122"/>
                          <a:ea typeface="微软雅黑" panose="020B0503020204020204" charset="-122"/>
                          <a:cs typeface="宋体" panose="02010600030101010101" pitchFamily="2" charset="-122"/>
                        </a:rPr>
                        <a:t>管理员</a:t>
                      </a:r>
                      <a:endParaRPr lang="en-US" altLang="en-US" sz="1400" b="0">
                        <a:latin typeface="微软雅黑" panose="020B0503020204020204" charset="-122"/>
                        <a:ea typeface="微软雅黑" panose="020B0503020204020204"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0">
                          <a:latin typeface="微软雅黑" panose="020B0503020204020204" charset="-122"/>
                          <a:ea typeface="微软雅黑" panose="020B0503020204020204" charset="-122"/>
                          <a:cs typeface="宋体" panose="02010600030101010101" pitchFamily="2" charset="-122"/>
                        </a:rPr>
                        <a:t>网站会根据相关情况设置管理员。管理员管理网站所有的资源备份，他们需要更新老师的友情链接，查看各板块的留言信息，对课程教师学生信息进行管理、对新用户注册和课程进行相关审核等。</a:t>
                      </a:r>
                      <a:endParaRPr lang="en-US" altLang="en-US" sz="1400" b="0">
                        <a:latin typeface="微软雅黑" panose="020B0503020204020204" charset="-122"/>
                        <a:ea typeface="微软雅黑" panose="020B0503020204020204"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indent="0">
                        <a:buNone/>
                      </a:pPr>
                      <a:r>
                        <a:rPr lang="en-US" sz="1400" b="0">
                          <a:latin typeface="微软雅黑" panose="020B0503020204020204" charset="-122"/>
                          <a:ea typeface="微软雅黑" panose="020B0503020204020204" charset="-122"/>
                          <a:cs typeface="宋体" panose="02010600030101010101" pitchFamily="2" charset="-122"/>
                        </a:rPr>
                        <a:t>游客</a:t>
                      </a:r>
                      <a:endParaRPr lang="en-US" altLang="en-US" sz="1400" b="0">
                        <a:latin typeface="微软雅黑" panose="020B0503020204020204" charset="-122"/>
                        <a:ea typeface="微软雅黑" panose="020B0503020204020204"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0">
                          <a:latin typeface="微软雅黑" panose="020B0503020204020204" charset="-122"/>
                          <a:ea typeface="微软雅黑" panose="020B0503020204020204" charset="-122"/>
                          <a:cs typeface="宋体" panose="02010600030101010101" pitchFamily="2" charset="-122"/>
                        </a:rPr>
                        <a:t>游客能浏览网站的首页内容，可以对该网站功能有个大致的了解。</a:t>
                      </a:r>
                      <a:endParaRPr lang="en-US" altLang="en-US" sz="1400" b="0">
                        <a:latin typeface="微软雅黑" panose="020B0503020204020204" charset="-122"/>
                        <a:ea typeface="微软雅黑" panose="020B0503020204020204"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indent="0">
                        <a:buNone/>
                      </a:pPr>
                      <a:r>
                        <a:rPr lang="zh-CN" altLang="en-US" sz="1400" b="0">
                          <a:latin typeface="微软雅黑" panose="020B0503020204020204" charset="-122"/>
                          <a:ea typeface="微软雅黑" panose="020B0503020204020204" charset="-122"/>
                          <a:cs typeface="宋体" panose="02010600030101010101" pitchFamily="2" charset="-122"/>
                        </a:rPr>
                        <a:t>开发者</a:t>
                      </a:r>
                      <a:endParaRPr lang="zh-CN" altLang="en-US" sz="1400" b="0">
                        <a:latin typeface="微软雅黑" panose="020B0503020204020204" charset="-122"/>
                        <a:ea typeface="微软雅黑" panose="020B0503020204020204"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400" b="0">
                          <a:latin typeface="微软雅黑" panose="020B0503020204020204" charset="-122"/>
                          <a:ea typeface="微软雅黑" panose="020B0503020204020204" charset="-122"/>
                          <a:cs typeface="宋体" panose="02010600030101010101" pitchFamily="2" charset="-122"/>
                        </a:rPr>
                        <a:t>开发软件工程系列网站及相应</a:t>
                      </a:r>
                      <a:r>
                        <a:rPr lang="en-US" altLang="zh-CN" sz="1400" b="0">
                          <a:latin typeface="微软雅黑" panose="020B0503020204020204" charset="-122"/>
                          <a:ea typeface="微软雅黑" panose="020B0503020204020204" charset="-122"/>
                          <a:cs typeface="宋体" panose="02010600030101010101" pitchFamily="2" charset="-122"/>
                        </a:rPr>
                        <a:t>APP</a:t>
                      </a:r>
                      <a:r>
                        <a:rPr lang="zh-CN" altLang="en-US" sz="1400" b="0">
                          <a:latin typeface="微软雅黑" panose="020B0503020204020204" charset="-122"/>
                          <a:ea typeface="微软雅黑" panose="020B0503020204020204" charset="-122"/>
                          <a:cs typeface="宋体" panose="02010600030101010101" pitchFamily="2" charset="-122"/>
                        </a:rPr>
                        <a:t>的人员</a:t>
                      </a:r>
                      <a:endParaRPr lang="zh-CN" altLang="en-US" sz="1400" b="0">
                        <a:latin typeface="微软雅黑" panose="020B0503020204020204" charset="-122"/>
                        <a:ea typeface="微软雅黑" panose="020B0503020204020204"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en-US" altLang="zh-CN" sz="4400" b="0">
                <a:effectLst/>
                <a:latin typeface="微软雅黑" panose="020B0503020204020204" charset="-122"/>
                <a:ea typeface="微软雅黑" panose="020B0503020204020204" charset="-122"/>
                <a:cs typeface="微软雅黑" panose="020B0503020204020204" charset="-122"/>
              </a:rPr>
              <a:t>4.</a:t>
            </a:r>
            <a:r>
              <a:rPr lang="zh-CN" altLang="en-US" sz="4400" b="0">
                <a:effectLst/>
                <a:latin typeface="微软雅黑" panose="020B0503020204020204" charset="-122"/>
                <a:ea typeface="微软雅黑" panose="020B0503020204020204" charset="-122"/>
                <a:cs typeface="微软雅黑" panose="020B0503020204020204" charset="-122"/>
              </a:rPr>
              <a:t>明确相关用户代表及相关职责</a:t>
            </a:r>
            <a:endParaRPr lang="zh-CN" altLang="en-US" sz="4400" b="0">
              <a:effectLst/>
              <a:latin typeface="微软雅黑" panose="020B0503020204020204" charset="-122"/>
              <a:ea typeface="微软雅黑" panose="020B0503020204020204" charset="-122"/>
              <a:cs typeface="微软雅黑" panose="020B050302020402020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graphicFrame>
        <p:nvGraphicFramePr>
          <p:cNvPr id="5" name="表格 4"/>
          <p:cNvGraphicFramePr/>
          <p:nvPr/>
        </p:nvGraphicFramePr>
        <p:xfrm>
          <a:off x="1722755" y="1297940"/>
          <a:ext cx="8366125" cy="5519420"/>
        </p:xfrm>
        <a:graphic>
          <a:graphicData uri="http://schemas.openxmlformats.org/drawingml/2006/table">
            <a:tbl>
              <a:tblPr firstRow="1" bandRow="1">
                <a:tableStyleId>{5940675A-B579-460E-94D1-54222C63F5DA}</a:tableStyleId>
              </a:tblPr>
              <a:tblGrid>
                <a:gridCol w="782320"/>
                <a:gridCol w="909955"/>
                <a:gridCol w="949960"/>
                <a:gridCol w="1912620"/>
                <a:gridCol w="1905635"/>
                <a:gridCol w="1905635"/>
              </a:tblGrid>
              <a:tr h="303530">
                <a:tc>
                  <a:txBody>
                    <a:bodyPr/>
                    <a:p>
                      <a:pPr indent="0">
                        <a:buNone/>
                      </a:pPr>
                      <a:r>
                        <a:rPr lang="en-US" sz="1400" b="0">
                          <a:latin typeface="宋体" panose="02010600030101010101" pitchFamily="2" charset="-122"/>
                          <a:ea typeface="宋体" panose="02010600030101010101" pitchFamily="2" charset="-122"/>
                          <a:cs typeface="宋体" panose="02010600030101010101" pitchFamily="2" charset="-122"/>
                        </a:rPr>
                        <a:t>用户类</a:t>
                      </a:r>
                      <a:endParaRPr lang="en-US" altLang="en-US" sz="1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0">
                          <a:latin typeface="宋体" panose="02010600030101010101" pitchFamily="2" charset="-122"/>
                          <a:ea typeface="宋体" panose="02010600030101010101" pitchFamily="2" charset="-122"/>
                          <a:cs typeface="宋体" panose="02010600030101010101" pitchFamily="2" charset="-122"/>
                        </a:rPr>
                        <a:t>用户代表</a:t>
                      </a:r>
                      <a:endParaRPr lang="en-US" altLang="en-US" sz="1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0">
                          <a:latin typeface="宋体" panose="02010600030101010101" pitchFamily="2" charset="-122"/>
                          <a:ea typeface="宋体" panose="02010600030101010101" pitchFamily="2" charset="-122"/>
                          <a:cs typeface="宋体" panose="02010600030101010101" pitchFamily="2" charset="-122"/>
                        </a:rPr>
                        <a:t>用户分类</a:t>
                      </a:r>
                      <a:endParaRPr lang="en-US" altLang="en-US" sz="1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0">
                          <a:latin typeface="宋体" panose="02010600030101010101" pitchFamily="2" charset="-122"/>
                          <a:ea typeface="宋体" panose="02010600030101010101" pitchFamily="2" charset="-122"/>
                          <a:cs typeface="宋体" panose="02010600030101010101" pitchFamily="2" charset="-122"/>
                        </a:rPr>
                        <a:t>理由</a:t>
                      </a:r>
                      <a:endParaRPr lang="en-US" altLang="en-US" sz="1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0">
                          <a:latin typeface="宋体" panose="02010600030101010101" pitchFamily="2" charset="-122"/>
                          <a:ea typeface="宋体" panose="02010600030101010101" pitchFamily="2" charset="-122"/>
                          <a:cs typeface="宋体" panose="02010600030101010101" pitchFamily="2" charset="-122"/>
                        </a:rPr>
                        <a:t>职责</a:t>
                      </a:r>
                      <a:endParaRPr lang="en-US" altLang="en-US" sz="1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0">
                          <a:latin typeface="宋体" panose="02010600030101010101" pitchFamily="2" charset="-122"/>
                          <a:ea typeface="宋体" panose="02010600030101010101" pitchFamily="2" charset="-122"/>
                          <a:cs typeface="宋体" panose="02010600030101010101" pitchFamily="2" charset="-122"/>
                        </a:rPr>
                        <a:t>联系方式</a:t>
                      </a:r>
                      <a:endParaRPr lang="en-US" altLang="en-US" sz="1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714500">
                <a:tc>
                  <a:txBody>
                    <a:bodyPr/>
                    <a:p>
                      <a:pPr indent="0">
                        <a:buNone/>
                      </a:pPr>
                      <a:r>
                        <a:rPr lang="en-US" sz="1400" b="0">
                          <a:latin typeface="宋体" panose="02010600030101010101" pitchFamily="2" charset="-122"/>
                          <a:ea typeface="宋体" panose="02010600030101010101" pitchFamily="2" charset="-122"/>
                          <a:cs typeface="宋体" panose="02010600030101010101" pitchFamily="2" charset="-122"/>
                        </a:rPr>
                        <a:t>教师用户</a:t>
                      </a:r>
                      <a:endParaRPr lang="en-US" altLang="en-US" sz="1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0">
                          <a:latin typeface="宋体" panose="02010600030101010101" pitchFamily="2" charset="-122"/>
                          <a:ea typeface="宋体" panose="02010600030101010101" pitchFamily="2" charset="-122"/>
                          <a:cs typeface="宋体" panose="02010600030101010101" pitchFamily="2" charset="-122"/>
                        </a:rPr>
                        <a:t>杨枨老师</a:t>
                      </a:r>
                      <a:endParaRPr lang="en-US" altLang="en-US" sz="1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0">
                          <a:solidFill>
                            <a:srgbClr val="FF0000"/>
                          </a:solidFill>
                          <a:latin typeface="宋体" panose="02010600030101010101" pitchFamily="2" charset="-122"/>
                          <a:ea typeface="宋体" panose="02010600030101010101" pitchFamily="2" charset="-122"/>
                          <a:cs typeface="宋体" panose="02010600030101010101" pitchFamily="2" charset="-122"/>
                        </a:rPr>
                        <a:t>关键用户</a:t>
                      </a:r>
                      <a:endParaRPr lang="en-US" altLang="en-US" sz="1400" b="0">
                        <a:solidFill>
                          <a:srgbClr val="FF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0">
                          <a:latin typeface="宋体" panose="02010600030101010101" pitchFamily="2" charset="-122"/>
                          <a:ea typeface="宋体" panose="02010600030101010101" pitchFamily="2" charset="-122"/>
                          <a:cs typeface="宋体" panose="02010600030101010101" pitchFamily="2" charset="-122"/>
                        </a:rPr>
                        <a:t>项目是杨枨老师布置的，杨枨老师作为教师用户代表可以清楚的反应教师用户的需求，同时杨枨老师作为项目的下达者，他比较清楚项目的内容及要求。</a:t>
                      </a:r>
                      <a:endParaRPr lang="en-US" altLang="en-US" sz="1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0">
                          <a:latin typeface="宋体" panose="02010600030101010101" pitchFamily="2" charset="-122"/>
                          <a:ea typeface="宋体" panose="02010600030101010101" pitchFamily="2" charset="-122"/>
                          <a:cs typeface="宋体" panose="02010600030101010101" pitchFamily="2" charset="-122"/>
                        </a:rPr>
                        <a:t>同分析师交流与沟通，提出教师方的需求，在开发过程中发现和总结存在的问题和弊端并审查最终结果。</a:t>
                      </a:r>
                      <a:endParaRPr lang="en-US" altLang="en-US" sz="1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0">
                          <a:latin typeface="宋体" panose="02010600030101010101" pitchFamily="2" charset="-122"/>
                          <a:ea typeface="宋体" panose="02010600030101010101" pitchFamily="2" charset="-122"/>
                          <a:cs typeface="宋体" panose="02010600030101010101" pitchFamily="2" charset="-122"/>
                        </a:rPr>
                        <a:t>yangc@zucc.edu.cn</a:t>
                      </a:r>
                      <a:endParaRPr lang="en-US" altLang="en-US" sz="1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071880">
                <a:tc>
                  <a:txBody>
                    <a:bodyPr/>
                    <a:p>
                      <a:pPr indent="0">
                        <a:buNone/>
                      </a:pPr>
                      <a:r>
                        <a:rPr lang="en-US" sz="1400" b="0">
                          <a:latin typeface="宋体" panose="02010600030101010101" pitchFamily="2" charset="-122"/>
                          <a:ea typeface="宋体" panose="02010600030101010101" pitchFamily="2" charset="-122"/>
                          <a:cs typeface="宋体" panose="02010600030101010101" pitchFamily="2" charset="-122"/>
                        </a:rPr>
                        <a:t>学生代表</a:t>
                      </a:r>
                      <a:endParaRPr lang="en-US" altLang="en-US" sz="1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0">
                          <a:latin typeface="宋体" panose="02010600030101010101" pitchFamily="2" charset="-122"/>
                          <a:ea typeface="宋体" panose="02010600030101010101" pitchFamily="2" charset="-122"/>
                          <a:cs typeface="宋体" panose="02010600030101010101" pitchFamily="2" charset="-122"/>
                        </a:rPr>
                        <a:t>王安栋</a:t>
                      </a:r>
                      <a:endParaRPr lang="en-US" altLang="en-US" sz="1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0">
                          <a:solidFill>
                            <a:srgbClr val="FF0000"/>
                          </a:solidFill>
                          <a:latin typeface="宋体" panose="02010600030101010101" pitchFamily="2" charset="-122"/>
                          <a:ea typeface="宋体" panose="02010600030101010101" pitchFamily="2" charset="-122"/>
                          <a:cs typeface="宋体" panose="02010600030101010101" pitchFamily="2" charset="-122"/>
                        </a:rPr>
                        <a:t>直接用户</a:t>
                      </a:r>
                      <a:endParaRPr lang="en-US" altLang="en-US" sz="1400" b="0">
                        <a:solidFill>
                          <a:srgbClr val="FF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0">
                          <a:latin typeface="宋体" panose="02010600030101010101" pitchFamily="2" charset="-122"/>
                          <a:ea typeface="宋体" panose="02010600030101010101" pitchFamily="2" charset="-122"/>
                          <a:cs typeface="宋体" panose="02010600030101010101" pitchFamily="2" charset="-122"/>
                        </a:rPr>
                        <a:t>作为本专业的学生，能更清楚的了解自己对该方面的知识欠缺什么需要什么，且约谈容易。</a:t>
                      </a:r>
                      <a:endParaRPr lang="en-US" altLang="en-US" sz="1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0">
                          <a:latin typeface="宋体" panose="02010600030101010101" pitchFamily="2" charset="-122"/>
                          <a:ea typeface="宋体" panose="02010600030101010101" pitchFamily="2" charset="-122"/>
                          <a:cs typeface="宋体" panose="02010600030101010101" pitchFamily="2" charset="-122"/>
                        </a:rPr>
                        <a:t>从学生的角度探讨决定并提出学生方的需求。</a:t>
                      </a:r>
                      <a:endParaRPr lang="en-US" altLang="en-US" sz="1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0">
                          <a:latin typeface="宋体" panose="02010600030101010101" pitchFamily="2" charset="-122"/>
                          <a:ea typeface="宋体" panose="02010600030101010101" pitchFamily="2" charset="-122"/>
                          <a:cs typeface="宋体" panose="02010600030101010101" pitchFamily="2" charset="-122"/>
                        </a:rPr>
                        <a:t>31601407</a:t>
                      </a:r>
                      <a:r>
                        <a:rPr lang="en-US" sz="1400" b="0">
                          <a:latin typeface="Calibri" panose="020F0502020204030204" pitchFamily="34" charset="0"/>
                          <a:cs typeface="Calibri" panose="020F0502020204030204" pitchFamily="34" charset="0"/>
                        </a:rPr>
                        <a:t>@stu.zucc.edu.cn</a:t>
                      </a:r>
                      <a:endParaRPr lang="en-US" altLang="en-US" sz="1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786765">
                <a:tc>
                  <a:txBody>
                    <a:bodyPr/>
                    <a:p>
                      <a:pPr indent="0">
                        <a:buNone/>
                      </a:pPr>
                      <a:r>
                        <a:rPr lang="en-US" sz="1400" b="0">
                          <a:latin typeface="宋体" panose="02010600030101010101" pitchFamily="2" charset="-122"/>
                          <a:ea typeface="宋体" panose="02010600030101010101" pitchFamily="2" charset="-122"/>
                          <a:cs typeface="宋体" panose="02010600030101010101" pitchFamily="2" charset="-122"/>
                        </a:rPr>
                        <a:t>游客代表</a:t>
                      </a:r>
                      <a:endParaRPr lang="en-US" altLang="en-US" sz="1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0">
                          <a:latin typeface="宋体" panose="02010600030101010101" pitchFamily="2" charset="-122"/>
                          <a:ea typeface="宋体" panose="02010600030101010101" pitchFamily="2" charset="-122"/>
                          <a:cs typeface="宋体" panose="02010600030101010101" pitchFamily="2" charset="-122"/>
                        </a:rPr>
                        <a:t>何力栋</a:t>
                      </a:r>
                      <a:endParaRPr lang="en-US" altLang="en-US" sz="1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0">
                          <a:solidFill>
                            <a:srgbClr val="FF0000"/>
                          </a:solidFill>
                          <a:latin typeface="宋体" panose="02010600030101010101" pitchFamily="2" charset="-122"/>
                          <a:ea typeface="宋体" panose="02010600030101010101" pitchFamily="2" charset="-122"/>
                          <a:cs typeface="宋体" panose="02010600030101010101" pitchFamily="2" charset="-122"/>
                        </a:rPr>
                        <a:t>直接用户</a:t>
                      </a:r>
                      <a:endParaRPr lang="en-US" altLang="en-US" sz="1400" b="0">
                        <a:solidFill>
                          <a:srgbClr val="FF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0">
                          <a:latin typeface="宋体" panose="02010600030101010101" pitchFamily="2" charset="-122"/>
                          <a:ea typeface="宋体" panose="02010600030101010101" pitchFamily="2" charset="-122"/>
                          <a:cs typeface="宋体" panose="02010600030101010101" pitchFamily="2" charset="-122"/>
                        </a:rPr>
                        <a:t>作为未接触过该学科但对该学科有一定兴趣的学生，约谈容易。</a:t>
                      </a:r>
                      <a:endParaRPr lang="en-US" altLang="en-US" sz="1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0">
                          <a:latin typeface="宋体" panose="02010600030101010101" pitchFamily="2" charset="-122"/>
                          <a:ea typeface="宋体" panose="02010600030101010101" pitchFamily="2" charset="-122"/>
                          <a:cs typeface="宋体" panose="02010600030101010101" pitchFamily="2" charset="-122"/>
                        </a:rPr>
                        <a:t>以游客的角度总结游客方的需求并提出。</a:t>
                      </a:r>
                      <a:endParaRPr lang="en-US" altLang="en-US" sz="1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0">
                          <a:latin typeface="宋体" panose="02010600030101010101" pitchFamily="2" charset="-122"/>
                          <a:ea typeface="宋体" panose="02010600030101010101" pitchFamily="2" charset="-122"/>
                          <a:cs typeface="宋体" panose="02010600030101010101" pitchFamily="2" charset="-122"/>
                        </a:rPr>
                        <a:t>31602039</a:t>
                      </a:r>
                      <a:r>
                        <a:rPr lang="en-US" sz="1400" b="0">
                          <a:latin typeface="Calibri" panose="020F0502020204030204" pitchFamily="34" charset="0"/>
                          <a:cs typeface="Calibri" panose="020F0502020204030204" pitchFamily="34" charset="0"/>
                        </a:rPr>
                        <a:t>@stu.zucc.edu.cn</a:t>
                      </a:r>
                      <a:endParaRPr lang="en-US" altLang="en-US" sz="1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856615">
                <a:tc>
                  <a:txBody>
                    <a:bodyPr/>
                    <a:p>
                      <a:pPr indent="0">
                        <a:buNone/>
                      </a:pPr>
                      <a:r>
                        <a:rPr lang="en-US" sz="1400" b="0">
                          <a:latin typeface="宋体" panose="02010600030101010101" pitchFamily="2" charset="-122"/>
                          <a:ea typeface="宋体" panose="02010600030101010101" pitchFamily="2" charset="-122"/>
                          <a:cs typeface="宋体" panose="02010600030101010101" pitchFamily="2" charset="-122"/>
                        </a:rPr>
                        <a:t>管理员代表</a:t>
                      </a:r>
                      <a:endParaRPr lang="en-US" altLang="en-US" sz="1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0">
                          <a:latin typeface="宋体" panose="02010600030101010101" pitchFamily="2" charset="-122"/>
                          <a:ea typeface="宋体" panose="02010600030101010101" pitchFamily="2" charset="-122"/>
                          <a:cs typeface="宋体" panose="02010600030101010101" pitchFamily="2" charset="-122"/>
                        </a:rPr>
                        <a:t>潘琳</a:t>
                      </a:r>
                      <a:endParaRPr lang="en-US" altLang="en-US" sz="1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0">
                          <a:solidFill>
                            <a:srgbClr val="FF0000"/>
                          </a:solidFill>
                          <a:latin typeface="宋体" panose="02010600030101010101" pitchFamily="2" charset="-122"/>
                          <a:ea typeface="宋体" panose="02010600030101010101" pitchFamily="2" charset="-122"/>
                          <a:cs typeface="宋体" panose="02010600030101010101" pitchFamily="2" charset="-122"/>
                        </a:rPr>
                        <a:t>管理员</a:t>
                      </a:r>
                      <a:endParaRPr lang="en-US" altLang="en-US" sz="1400" b="0">
                        <a:solidFill>
                          <a:srgbClr val="FF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0">
                          <a:latin typeface="宋体" panose="02010600030101010101" pitchFamily="2" charset="-122"/>
                          <a:ea typeface="宋体" panose="02010600030101010101" pitchFamily="2" charset="-122"/>
                          <a:cs typeface="宋体" panose="02010600030101010101" pitchFamily="2" charset="-122"/>
                        </a:rPr>
                        <a:t>提供管理员用户的需求，参与整个需求开发阶段，能够不断提供自己的意见和建议</a:t>
                      </a:r>
                      <a:endParaRPr lang="en-US" altLang="en-US" sz="1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0">
                          <a:latin typeface="宋体" panose="02010600030101010101" pitchFamily="2" charset="-122"/>
                          <a:ea typeface="宋体" panose="02010600030101010101" pitchFamily="2" charset="-122"/>
                          <a:cs typeface="宋体" panose="02010600030101010101" pitchFamily="2" charset="-122"/>
                        </a:rPr>
                        <a:t>以管理员的角度总结游客方的需求并提出</a:t>
                      </a:r>
                      <a:endParaRPr lang="en-US" altLang="en-US" sz="1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0">
                          <a:latin typeface="宋体" panose="02010600030101010101" pitchFamily="2" charset="-122"/>
                          <a:ea typeface="宋体" panose="02010600030101010101" pitchFamily="2" charset="-122"/>
                          <a:cs typeface="宋体" panose="02010600030101010101" pitchFamily="2" charset="-122"/>
                        </a:rPr>
                        <a:t>15988157341</a:t>
                      </a:r>
                      <a:endParaRPr lang="en-US" altLang="en-US" sz="1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786130">
                <a:tc>
                  <a:txBody>
                    <a:bodyPr/>
                    <a:p>
                      <a:pPr indent="0">
                        <a:buNone/>
                      </a:pPr>
                      <a:r>
                        <a:rPr lang="en-US" sz="1400" b="0">
                          <a:latin typeface="宋体" panose="02010600030101010101" pitchFamily="2" charset="-122"/>
                          <a:ea typeface="宋体" panose="02010600030101010101" pitchFamily="2" charset="-122"/>
                          <a:cs typeface="宋体" panose="02010600030101010101" pitchFamily="2" charset="-122"/>
                        </a:rPr>
                        <a:t>开发代表</a:t>
                      </a:r>
                      <a:endParaRPr lang="en-US" altLang="en-US" sz="1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0">
                          <a:latin typeface="宋体" panose="02010600030101010101" pitchFamily="2" charset="-122"/>
                          <a:ea typeface="宋体" panose="02010600030101010101" pitchFamily="2" charset="-122"/>
                          <a:cs typeface="宋体" panose="02010600030101010101" pitchFamily="2" charset="-122"/>
                        </a:rPr>
                        <a:t>刘向辉</a:t>
                      </a:r>
                      <a:endParaRPr lang="en-US" altLang="en-US" sz="1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0">
                          <a:solidFill>
                            <a:srgbClr val="FF0000"/>
                          </a:solidFill>
                          <a:latin typeface="宋体" panose="02010600030101010101" pitchFamily="2" charset="-122"/>
                          <a:ea typeface="宋体" panose="02010600030101010101" pitchFamily="2" charset="-122"/>
                          <a:cs typeface="宋体" panose="02010600030101010101" pitchFamily="2" charset="-122"/>
                        </a:rPr>
                        <a:t>技术开发人员</a:t>
                      </a:r>
                      <a:endParaRPr lang="en-US" altLang="en-US" sz="1400" b="0">
                        <a:solidFill>
                          <a:srgbClr val="FF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0">
                          <a:latin typeface="宋体" panose="02010600030101010101" pitchFamily="2" charset="-122"/>
                          <a:ea typeface="宋体" panose="02010600030101010101" pitchFamily="2" charset="-122"/>
                          <a:cs typeface="宋体" panose="02010600030101010101" pitchFamily="2" charset="-122"/>
                        </a:rPr>
                        <a:t>根据各用户代表提供的需求，参照技术实现的难度给出建议</a:t>
                      </a:r>
                      <a:endParaRPr lang="en-US" altLang="en-US" sz="1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0">
                          <a:latin typeface="宋体" panose="02010600030101010101" pitchFamily="2" charset="-122"/>
                          <a:ea typeface="宋体" panose="02010600030101010101" pitchFamily="2" charset="-122"/>
                          <a:cs typeface="宋体" panose="02010600030101010101" pitchFamily="2" charset="-122"/>
                        </a:rPr>
                        <a:t>以开发代表的角度总结游客方的需求并提出</a:t>
                      </a:r>
                      <a:endParaRPr lang="en-US" altLang="en-US" sz="1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0">
                          <a:latin typeface="宋体" panose="02010600030101010101" pitchFamily="2" charset="-122"/>
                          <a:ea typeface="宋体" panose="02010600030101010101" pitchFamily="2" charset="-122"/>
                          <a:cs typeface="宋体" panose="02010600030101010101" pitchFamily="2" charset="-122"/>
                        </a:rPr>
                        <a:t>31601401@zucc</a:t>
                      </a:r>
                      <a:r>
                        <a:rPr lang="en-US" sz="1400" b="0">
                          <a:latin typeface="Calibri" panose="020F0502020204030204" pitchFamily="34" charset="0"/>
                          <a:cs typeface="Calibri" panose="020F0502020204030204" pitchFamily="34" charset="0"/>
                        </a:rPr>
                        <a:t>.edu.cn</a:t>
                      </a:r>
                      <a:endParaRPr lang="en-US" altLang="en-US" sz="1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en-US" altLang="zh-CN" sz="4400" b="0">
                <a:effectLst/>
                <a:latin typeface="微软雅黑" panose="020B0503020204020204" charset="-122"/>
                <a:ea typeface="微软雅黑" panose="020B0503020204020204" charset="-122"/>
                <a:cs typeface="微软雅黑" panose="020B0503020204020204" charset="-122"/>
              </a:rPr>
              <a:t>5.</a:t>
            </a:r>
            <a:r>
              <a:rPr lang="zh-CN" altLang="en-US" sz="4400" b="0" dirty="0" smtClean="0">
                <a:solidFill>
                  <a:schemeClr val="tx1"/>
                </a:solidFill>
                <a:effectLst/>
                <a:latin typeface="微软雅黑" panose="020B0503020204020204" charset="-122"/>
                <a:ea typeface="微软雅黑" panose="020B0503020204020204" charset="-122"/>
                <a:cs typeface="微软雅黑" panose="020B0503020204020204" charset="-122"/>
                <a:sym typeface="+mn-ea"/>
              </a:rPr>
              <a:t>对用户群和用户代表分类</a:t>
            </a:r>
            <a:endParaRPr lang="zh-CN" altLang="en-US" sz="4400" b="0" dirty="0" smtClean="0">
              <a:solidFill>
                <a:schemeClr val="tx1"/>
              </a:solidFill>
              <a:effectLst/>
              <a:latin typeface="微软雅黑" panose="020B0503020204020204" charset="-122"/>
              <a:ea typeface="微软雅黑" panose="020B0503020204020204" charset="-122"/>
              <a:cs typeface="微软雅黑" panose="020B0503020204020204" charset="-122"/>
              <a:sym typeface="+mn-ea"/>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graphicFrame>
        <p:nvGraphicFramePr>
          <p:cNvPr id="3" name="内容占位符 2"/>
          <p:cNvGraphicFramePr/>
          <p:nvPr>
            <p:ph idx="1"/>
          </p:nvPr>
        </p:nvGraphicFramePr>
        <p:xfrm>
          <a:off x="2969895" y="2334895"/>
          <a:ext cx="6252210" cy="1493520"/>
        </p:xfrm>
        <a:graphic>
          <a:graphicData uri="http://schemas.openxmlformats.org/drawingml/2006/table">
            <a:tbl>
              <a:tblPr firstRow="1" bandRow="1">
                <a:tableStyleId>{5940675A-B579-460E-94D1-54222C63F5DA}</a:tableStyleId>
              </a:tblPr>
              <a:tblGrid>
                <a:gridCol w="3124835"/>
                <a:gridCol w="3127375"/>
              </a:tblGrid>
              <a:tr h="213360">
                <a:tc>
                  <a:txBody>
                    <a:bodyPr/>
                    <a:p>
                      <a:pPr indent="0">
                        <a:buNone/>
                      </a:pPr>
                      <a:r>
                        <a:rPr lang="en-US" sz="1400" b="0">
                          <a:latin typeface="微软雅黑" panose="020B0503020204020204" charset="-122"/>
                          <a:ea typeface="微软雅黑" panose="020B0503020204020204" charset="-122"/>
                          <a:cs typeface="宋体" panose="02010600030101010101" pitchFamily="2" charset="-122"/>
                        </a:rPr>
                        <a:t>用户</a:t>
                      </a:r>
                      <a:r>
                        <a:rPr lang="zh-CN" altLang="en-US" sz="1400" b="0">
                          <a:latin typeface="微软雅黑" panose="020B0503020204020204" charset="-122"/>
                          <a:ea typeface="微软雅黑" panose="020B0503020204020204" charset="-122"/>
                          <a:cs typeface="宋体" panose="02010600030101010101" pitchFamily="2" charset="-122"/>
                        </a:rPr>
                        <a:t>名</a:t>
                      </a:r>
                      <a:endParaRPr lang="zh-CN" altLang="en-US" sz="1400" b="0">
                        <a:latin typeface="微软雅黑" panose="020B0503020204020204" charset="-122"/>
                        <a:ea typeface="微软雅黑" panose="020B0503020204020204"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400" b="0">
                          <a:latin typeface="微软雅黑" panose="020B0503020204020204" charset="-122"/>
                          <a:ea typeface="微软雅黑" panose="020B0503020204020204" charset="-122"/>
                          <a:cs typeface="宋体" panose="02010600030101010101" pitchFamily="2" charset="-122"/>
                        </a:rPr>
                        <a:t>用户代表</a:t>
                      </a:r>
                      <a:endParaRPr lang="zh-CN" altLang="en-US" sz="1400" b="0">
                        <a:latin typeface="微软雅黑" panose="020B0503020204020204" charset="-122"/>
                        <a:ea typeface="微软雅黑" panose="020B0503020204020204"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13360">
                <a:tc>
                  <a:txBody>
                    <a:bodyPr/>
                    <a:p>
                      <a:pPr indent="0">
                        <a:buNone/>
                      </a:pPr>
                      <a:r>
                        <a:rPr lang="en-US" sz="1400" b="0">
                          <a:latin typeface="微软雅黑" panose="020B0503020204020204" charset="-122"/>
                          <a:ea typeface="微软雅黑" panose="020B0503020204020204" charset="-122"/>
                          <a:cs typeface="宋体" panose="02010600030101010101" pitchFamily="2" charset="-122"/>
                        </a:rPr>
                        <a:t>项目下达者（客户）</a:t>
                      </a:r>
                      <a:endParaRPr lang="en-US" altLang="en-US" sz="1400" b="0">
                        <a:latin typeface="微软雅黑" panose="020B0503020204020204" charset="-122"/>
                        <a:ea typeface="微软雅黑" panose="020B0503020204020204"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400" b="0">
                          <a:latin typeface="微软雅黑" panose="020B0503020204020204" charset="-122"/>
                          <a:ea typeface="微软雅黑" panose="020B0503020204020204" charset="-122"/>
                          <a:cs typeface="宋体" panose="02010600030101010101" pitchFamily="2" charset="-122"/>
                        </a:rPr>
                        <a:t>杨枨</a:t>
                      </a:r>
                      <a:endParaRPr lang="zh-CN" altLang="en-US" sz="1400" b="0">
                        <a:latin typeface="微软雅黑" panose="020B0503020204020204" charset="-122"/>
                        <a:ea typeface="微软雅黑" panose="020B0503020204020204"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13360">
                <a:tc>
                  <a:txBody>
                    <a:bodyPr/>
                    <a:p>
                      <a:pPr indent="0">
                        <a:buNone/>
                      </a:pPr>
                      <a:r>
                        <a:rPr lang="en-US" sz="1400" b="0">
                          <a:latin typeface="微软雅黑" panose="020B0503020204020204" charset="-122"/>
                          <a:ea typeface="微软雅黑" panose="020B0503020204020204" charset="-122"/>
                          <a:cs typeface="宋体" panose="02010600030101010101" pitchFamily="2" charset="-122"/>
                        </a:rPr>
                        <a:t>教师</a:t>
                      </a:r>
                      <a:endParaRPr lang="en-US" altLang="en-US" sz="1400" b="0">
                        <a:latin typeface="微软雅黑" panose="020B0503020204020204" charset="-122"/>
                        <a:ea typeface="微软雅黑" panose="020B0503020204020204"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400" b="0">
                          <a:latin typeface="微软雅黑" panose="020B0503020204020204" charset="-122"/>
                          <a:ea typeface="微软雅黑" panose="020B0503020204020204" charset="-122"/>
                          <a:cs typeface="宋体" panose="02010600030101010101" pitchFamily="2" charset="-122"/>
                        </a:rPr>
                        <a:t>杨枨</a:t>
                      </a:r>
                      <a:endParaRPr lang="zh-CN" altLang="en-US" sz="1400" b="0">
                        <a:latin typeface="微软雅黑" panose="020B0503020204020204" charset="-122"/>
                        <a:ea typeface="微软雅黑" panose="020B0503020204020204"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13360">
                <a:tc>
                  <a:txBody>
                    <a:bodyPr/>
                    <a:p>
                      <a:pPr indent="0">
                        <a:buNone/>
                      </a:pPr>
                      <a:r>
                        <a:rPr lang="en-US" sz="1400" b="0">
                          <a:latin typeface="微软雅黑" panose="020B0503020204020204" charset="-122"/>
                          <a:ea typeface="微软雅黑" panose="020B0503020204020204" charset="-122"/>
                          <a:cs typeface="宋体" panose="02010600030101010101" pitchFamily="2" charset="-122"/>
                        </a:rPr>
                        <a:t>学生</a:t>
                      </a:r>
                      <a:endParaRPr lang="en-US" altLang="en-US" sz="1400" b="0">
                        <a:latin typeface="微软雅黑" panose="020B0503020204020204" charset="-122"/>
                        <a:ea typeface="微软雅黑" panose="020B0503020204020204"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400" b="0">
                          <a:latin typeface="微软雅黑" panose="020B0503020204020204" charset="-122"/>
                          <a:ea typeface="微软雅黑" panose="020B0503020204020204" charset="-122"/>
                          <a:cs typeface="宋体" panose="02010600030101010101" pitchFamily="2" charset="-122"/>
                        </a:rPr>
                        <a:t>王安栋</a:t>
                      </a:r>
                      <a:endParaRPr lang="zh-CN" altLang="en-US" sz="1400" b="0">
                        <a:latin typeface="微软雅黑" panose="020B0503020204020204" charset="-122"/>
                        <a:ea typeface="微软雅黑" panose="020B0503020204020204"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13360">
                <a:tc>
                  <a:txBody>
                    <a:bodyPr/>
                    <a:p>
                      <a:pPr indent="0">
                        <a:buNone/>
                      </a:pPr>
                      <a:r>
                        <a:rPr lang="en-US" sz="1400" b="0">
                          <a:latin typeface="微软雅黑" panose="020B0503020204020204" charset="-122"/>
                          <a:ea typeface="微软雅黑" panose="020B0503020204020204" charset="-122"/>
                          <a:cs typeface="宋体" panose="02010600030101010101" pitchFamily="2" charset="-122"/>
                        </a:rPr>
                        <a:t>管理员</a:t>
                      </a:r>
                      <a:endParaRPr lang="en-US" altLang="en-US" sz="1400" b="0">
                        <a:latin typeface="微软雅黑" panose="020B0503020204020204" charset="-122"/>
                        <a:ea typeface="微软雅黑" panose="020B0503020204020204"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altLang="en-US" sz="1400" b="0">
                          <a:latin typeface="微软雅黑" panose="020B0503020204020204" charset="-122"/>
                          <a:ea typeface="微软雅黑" panose="020B0503020204020204" charset="-122"/>
                          <a:cs typeface="宋体" panose="02010600030101010101" pitchFamily="2" charset="-122"/>
                        </a:rPr>
                        <a:t>潘琳</a:t>
                      </a:r>
                      <a:endParaRPr lang="en-US" altLang="en-US" sz="1400" b="0">
                        <a:latin typeface="微软雅黑" panose="020B0503020204020204" charset="-122"/>
                        <a:ea typeface="微软雅黑" panose="020B0503020204020204"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13360">
                <a:tc>
                  <a:txBody>
                    <a:bodyPr/>
                    <a:p>
                      <a:pPr indent="0">
                        <a:buNone/>
                      </a:pPr>
                      <a:r>
                        <a:rPr lang="zh-CN" altLang="en-US" sz="1400" b="0">
                          <a:latin typeface="微软雅黑" panose="020B0503020204020204" charset="-122"/>
                          <a:ea typeface="微软雅黑" panose="020B0503020204020204" charset="-122"/>
                          <a:cs typeface="宋体" panose="02010600030101010101" pitchFamily="2" charset="-122"/>
                        </a:rPr>
                        <a:t>开发人员</a:t>
                      </a:r>
                      <a:endParaRPr lang="zh-CN" altLang="en-US" sz="1400" b="0">
                        <a:latin typeface="微软雅黑" panose="020B0503020204020204" charset="-122"/>
                        <a:ea typeface="微软雅黑" panose="020B0503020204020204"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400" b="0">
                          <a:latin typeface="微软雅黑" panose="020B0503020204020204" charset="-122"/>
                          <a:ea typeface="微软雅黑" panose="020B0503020204020204" charset="-122"/>
                          <a:cs typeface="宋体" panose="02010600030101010101" pitchFamily="2" charset="-122"/>
                        </a:rPr>
                        <a:t>刘向辉</a:t>
                      </a:r>
                      <a:endParaRPr lang="zh-CN" altLang="en-US" sz="1400" b="0">
                        <a:latin typeface="微软雅黑" panose="020B0503020204020204" charset="-122"/>
                        <a:ea typeface="微软雅黑" panose="020B0503020204020204"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13360">
                <a:tc>
                  <a:txBody>
                    <a:bodyPr/>
                    <a:p>
                      <a:pPr indent="0">
                        <a:buNone/>
                      </a:pPr>
                      <a:r>
                        <a:rPr lang="en-US" sz="1400" b="0">
                          <a:latin typeface="微软雅黑" panose="020B0503020204020204" charset="-122"/>
                          <a:ea typeface="微软雅黑" panose="020B0503020204020204" charset="-122"/>
                          <a:cs typeface="宋体" panose="02010600030101010101" pitchFamily="2" charset="-122"/>
                        </a:rPr>
                        <a:t>游客</a:t>
                      </a:r>
                      <a:endParaRPr lang="en-US" altLang="en-US" sz="1400" b="0">
                        <a:latin typeface="微软雅黑" panose="020B0503020204020204" charset="-122"/>
                        <a:ea typeface="微软雅黑" panose="020B0503020204020204"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altLang="en-US" sz="1400" b="0">
                          <a:latin typeface="微软雅黑" panose="020B0503020204020204" charset="-122"/>
                          <a:ea typeface="微软雅黑" panose="020B0503020204020204" charset="-122"/>
                          <a:cs typeface="宋体" panose="02010600030101010101" pitchFamily="2" charset="-122"/>
                        </a:rPr>
                        <a:t>何力栋</a:t>
                      </a:r>
                      <a:endParaRPr lang="en-US" altLang="en-US" sz="1400" b="0">
                        <a:latin typeface="微软雅黑" panose="020B0503020204020204" charset="-122"/>
                        <a:ea typeface="微软雅黑" panose="020B0503020204020204"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7700" y="125095"/>
            <a:ext cx="10515600" cy="1325563"/>
          </a:xfrm>
        </p:spPr>
        <p:txBody>
          <a:bodyPr/>
          <a:p>
            <a:r>
              <a:rPr lang="en-US" altLang="zh-CN" sz="4400" b="0" dirty="0" smtClean="0">
                <a:solidFill>
                  <a:schemeClr val="tx1"/>
                </a:solidFill>
                <a:effectLst/>
                <a:latin typeface="微软雅黑" panose="020B0503020204020204" charset="-122"/>
                <a:ea typeface="微软雅黑" panose="020B0503020204020204" charset="-122"/>
                <a:cs typeface="微软雅黑" panose="020B0503020204020204" charset="-122"/>
                <a:sym typeface="+mn-ea"/>
              </a:rPr>
              <a:t>6.</a:t>
            </a:r>
            <a:r>
              <a:rPr lang="zh-CN" altLang="en-US" sz="4400" b="0" dirty="0" smtClean="0">
                <a:solidFill>
                  <a:schemeClr val="tx1"/>
                </a:solidFill>
                <a:effectLst/>
                <a:latin typeface="微软雅黑" panose="020B0503020204020204" charset="-122"/>
                <a:ea typeface="微软雅黑" panose="020B0503020204020204" charset="-122"/>
                <a:cs typeface="微软雅黑" panose="020B0503020204020204" charset="-122"/>
                <a:sym typeface="+mn-ea"/>
              </a:rPr>
              <a:t>对用户进行需求获取及确认需求</a:t>
            </a:r>
            <a:endParaRPr lang="zh-CN" altLang="en-US" sz="4400" b="0" dirty="0" smtClean="0">
              <a:solidFill>
                <a:schemeClr val="tx1"/>
              </a:solidFill>
              <a:effectLst/>
              <a:latin typeface="微软雅黑" panose="020B0503020204020204" charset="-122"/>
              <a:ea typeface="微软雅黑" panose="020B0503020204020204" charset="-122"/>
              <a:cs typeface="微软雅黑" panose="020B0503020204020204" charset="-122"/>
              <a:sym typeface="+mn-ea"/>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pic>
        <p:nvPicPr>
          <p:cNvPr id="3" name="图片 2" descr="搜狗截图20190101161926"/>
          <p:cNvPicPr>
            <a:picLocks noChangeAspect="1"/>
          </p:cNvPicPr>
          <p:nvPr/>
        </p:nvPicPr>
        <p:blipFill>
          <a:blip r:embed="rId1"/>
          <a:stretch>
            <a:fillRect/>
          </a:stretch>
        </p:blipFill>
        <p:spPr>
          <a:xfrm>
            <a:off x="950595" y="4090035"/>
            <a:ext cx="3403600" cy="1266190"/>
          </a:xfrm>
          <a:prstGeom prst="rect">
            <a:avLst/>
          </a:prstGeom>
        </p:spPr>
      </p:pic>
      <p:pic>
        <p:nvPicPr>
          <p:cNvPr id="5" name="图片 4" descr="搜狗截图20190101161953"/>
          <p:cNvPicPr>
            <a:picLocks noChangeAspect="1"/>
          </p:cNvPicPr>
          <p:nvPr/>
        </p:nvPicPr>
        <p:blipFill>
          <a:blip r:embed="rId2"/>
          <a:stretch>
            <a:fillRect/>
          </a:stretch>
        </p:blipFill>
        <p:spPr>
          <a:xfrm>
            <a:off x="950595" y="1337945"/>
            <a:ext cx="3072765" cy="2299970"/>
          </a:xfrm>
          <a:prstGeom prst="rect">
            <a:avLst/>
          </a:prstGeom>
        </p:spPr>
      </p:pic>
      <p:pic>
        <p:nvPicPr>
          <p:cNvPr id="6" name="图片 5" descr="搜狗截图20190101162007"/>
          <p:cNvPicPr>
            <a:picLocks noChangeAspect="1"/>
          </p:cNvPicPr>
          <p:nvPr/>
        </p:nvPicPr>
        <p:blipFill>
          <a:blip r:embed="rId3"/>
          <a:stretch>
            <a:fillRect/>
          </a:stretch>
        </p:blipFill>
        <p:spPr>
          <a:xfrm>
            <a:off x="950595" y="5356225"/>
            <a:ext cx="4197985" cy="852170"/>
          </a:xfrm>
          <a:prstGeom prst="rect">
            <a:avLst/>
          </a:prstGeom>
        </p:spPr>
      </p:pic>
      <p:pic>
        <p:nvPicPr>
          <p:cNvPr id="7" name="图片 6" descr="2019-01-01 193354"/>
          <p:cNvPicPr>
            <a:picLocks noChangeAspect="1"/>
          </p:cNvPicPr>
          <p:nvPr/>
        </p:nvPicPr>
        <p:blipFill>
          <a:blip r:embed="rId4"/>
          <a:stretch>
            <a:fillRect/>
          </a:stretch>
        </p:blipFill>
        <p:spPr>
          <a:xfrm>
            <a:off x="2986405" y="946150"/>
            <a:ext cx="9375140" cy="4366895"/>
          </a:xfrm>
          <a:prstGeom prst="rect">
            <a:avLst/>
          </a:prstGeom>
        </p:spPr>
      </p:pic>
      <p:pic>
        <p:nvPicPr>
          <p:cNvPr id="8" name="图片 7"/>
          <p:cNvPicPr>
            <a:picLocks noChangeAspect="1"/>
          </p:cNvPicPr>
          <p:nvPr/>
        </p:nvPicPr>
        <p:blipFill>
          <a:blip r:embed="rId5"/>
          <a:stretch>
            <a:fillRect/>
          </a:stretch>
        </p:blipFill>
        <p:spPr>
          <a:xfrm>
            <a:off x="2986405" y="1337945"/>
            <a:ext cx="7526655" cy="5512435"/>
          </a:xfrm>
          <a:prstGeom prst="rect">
            <a:avLst/>
          </a:prstGeom>
        </p:spPr>
      </p:pic>
      <p:pic>
        <p:nvPicPr>
          <p:cNvPr id="9" name="图片 8"/>
          <p:cNvPicPr>
            <a:picLocks noChangeAspect="1"/>
          </p:cNvPicPr>
          <p:nvPr/>
        </p:nvPicPr>
        <p:blipFill>
          <a:blip r:embed="rId6"/>
          <a:stretch>
            <a:fillRect/>
          </a:stretch>
        </p:blipFill>
        <p:spPr>
          <a:xfrm>
            <a:off x="2986405" y="1621790"/>
            <a:ext cx="7444740" cy="5151120"/>
          </a:xfrm>
          <a:prstGeom prst="rect">
            <a:avLst/>
          </a:prstGeom>
        </p:spPr>
      </p:pic>
      <p:pic>
        <p:nvPicPr>
          <p:cNvPr id="10" name="图片 9"/>
          <p:cNvPicPr>
            <a:picLocks noChangeAspect="1"/>
          </p:cNvPicPr>
          <p:nvPr/>
        </p:nvPicPr>
        <p:blipFill>
          <a:blip r:embed="rId7"/>
          <a:stretch>
            <a:fillRect/>
          </a:stretch>
        </p:blipFill>
        <p:spPr>
          <a:xfrm>
            <a:off x="2986405" y="1979295"/>
            <a:ext cx="8930640" cy="4229100"/>
          </a:xfrm>
          <a:prstGeom prst="rect">
            <a:avLst/>
          </a:prstGeom>
        </p:spPr>
      </p:pic>
      <p:pic>
        <p:nvPicPr>
          <p:cNvPr id="12" name="图片 11" descr="搜狗截图20190102133959"/>
          <p:cNvPicPr>
            <a:picLocks noChangeAspect="1"/>
          </p:cNvPicPr>
          <p:nvPr/>
        </p:nvPicPr>
        <p:blipFill>
          <a:blip r:embed="rId8"/>
          <a:stretch>
            <a:fillRect/>
          </a:stretch>
        </p:blipFill>
        <p:spPr>
          <a:xfrm>
            <a:off x="950595" y="3637915"/>
            <a:ext cx="4339590" cy="45212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xit" presetSubtype="10" fill="hold" nodeType="clickEffect">
                                  <p:stCondLst>
                                    <p:cond delay="0"/>
                                  </p:stCondLst>
                                  <p:childTnLst>
                                    <p:animEffect transition="out" filter="blinds(horizontal)">
                                      <p:cBhvr>
                                        <p:cTn id="6" dur="500"/>
                                        <p:tgtEl>
                                          <p:spTgt spid="5"/>
                                        </p:tgtEl>
                                      </p:cBhvr>
                                    </p:animEffect>
                                    <p:set>
                                      <p:cBhvr>
                                        <p:cTn id="7" dur="1" fill="hold">
                                          <p:stCondLst>
                                            <p:cond delay="499"/>
                                          </p:stCondLst>
                                        </p:cTn>
                                        <p:tgtEl>
                                          <p:spTgt spid="5"/>
                                        </p:tgtEl>
                                        <p:attrNameLst>
                                          <p:attrName>style.visibility</p:attrName>
                                        </p:attrNameLst>
                                      </p:cBhvr>
                                      <p:to>
                                        <p:strVal val="hidden"/>
                                      </p:to>
                                    </p:set>
                                  </p:childTnLst>
                                </p:cTn>
                              </p:par>
                              <p:par>
                                <p:cTn id="8" presetID="3" presetClass="exit" presetSubtype="10" fill="hold" nodeType="withEffect">
                                  <p:stCondLst>
                                    <p:cond delay="0"/>
                                  </p:stCondLst>
                                  <p:childTnLst>
                                    <p:animEffect transition="out" filter="blinds(horizontal)">
                                      <p:cBhvr>
                                        <p:cTn id="9" dur="500"/>
                                        <p:tgtEl>
                                          <p:spTgt spid="3"/>
                                        </p:tgtEl>
                                      </p:cBhvr>
                                    </p:animEffect>
                                    <p:set>
                                      <p:cBhvr>
                                        <p:cTn id="10" dur="1" fill="hold">
                                          <p:stCondLst>
                                            <p:cond delay="499"/>
                                          </p:stCondLst>
                                        </p:cTn>
                                        <p:tgtEl>
                                          <p:spTgt spid="3"/>
                                        </p:tgtEl>
                                        <p:attrNameLst>
                                          <p:attrName>style.visibility</p:attrName>
                                        </p:attrNameLst>
                                      </p:cBhvr>
                                      <p:to>
                                        <p:strVal val="hidden"/>
                                      </p:to>
                                    </p:set>
                                  </p:childTnLst>
                                </p:cTn>
                              </p:par>
                              <p:par>
                                <p:cTn id="11" presetID="3" presetClass="exit" presetSubtype="10" fill="hold" nodeType="withEffect">
                                  <p:stCondLst>
                                    <p:cond delay="0"/>
                                  </p:stCondLst>
                                  <p:childTnLst>
                                    <p:animEffect transition="out" filter="blinds(horizontal)">
                                      <p:cBhvr>
                                        <p:cTn id="12" dur="500"/>
                                        <p:tgtEl>
                                          <p:spTgt spid="6"/>
                                        </p:tgtEl>
                                      </p:cBhvr>
                                    </p:animEffect>
                                    <p:set>
                                      <p:cBhvr>
                                        <p:cTn id="13" dur="1" fill="hold">
                                          <p:stCondLst>
                                            <p:cond delay="499"/>
                                          </p:stCondLst>
                                        </p:cTn>
                                        <p:tgtEl>
                                          <p:spTgt spid="6"/>
                                        </p:tgtEl>
                                        <p:attrNameLst>
                                          <p:attrName>style.visibility</p:attrName>
                                        </p:attrNameLst>
                                      </p:cBhvr>
                                      <p:to>
                                        <p:strVal val="hidden"/>
                                      </p:to>
                                    </p:set>
                                  </p:childTnLst>
                                </p:cTn>
                              </p:par>
                              <p:par>
                                <p:cTn id="14" presetID="3" presetClass="exit" presetSubtype="10" fill="hold" nodeType="withEffect">
                                  <p:stCondLst>
                                    <p:cond delay="0"/>
                                  </p:stCondLst>
                                  <p:childTnLst>
                                    <p:animEffect transition="out" filter="blinds(horizontal)">
                                      <p:cBhvr>
                                        <p:cTn id="15" dur="500"/>
                                        <p:tgtEl>
                                          <p:spTgt spid="12"/>
                                        </p:tgtEl>
                                      </p:cBhvr>
                                    </p:animEffect>
                                    <p:set>
                                      <p:cBhvr>
                                        <p:cTn id="16" dur="1" fill="hold">
                                          <p:stCondLst>
                                            <p:cond delay="499"/>
                                          </p:stCondLst>
                                        </p:cTn>
                                        <p:tgtEl>
                                          <p:spTgt spid="12"/>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blinds(horizontal)">
                                      <p:cBhvr>
                                        <p:cTn id="21" dur="500"/>
                                        <p:tgtEl>
                                          <p:spTgt spid="7"/>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blinds(horizontal)">
                                      <p:cBhvr>
                                        <p:cTn id="26" dur="500"/>
                                        <p:tgtEl>
                                          <p:spTgt spid="8"/>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nodeType="clickEffect">
                                  <p:stCondLst>
                                    <p:cond delay="0"/>
                                  </p:stCondLst>
                                  <p:childTnLst>
                                    <p:set>
                                      <p:cBhvr>
                                        <p:cTn id="30" dur="500" fill="hold">
                                          <p:stCondLst>
                                            <p:cond delay="0"/>
                                          </p:stCondLst>
                                        </p:cTn>
                                        <p:tgtEl>
                                          <p:spTgt spid="9"/>
                                        </p:tgtEl>
                                        <p:attrNameLst>
                                          <p:attrName>style.visibility</p:attrName>
                                        </p:attrNameLst>
                                      </p:cBhvr>
                                      <p:to>
                                        <p:strVal val="visible"/>
                                      </p:to>
                                    </p:set>
                                    <p:animEffect transition="in" filter="blinds(horizontal)">
                                      <p:cBhvr>
                                        <p:cTn id="31" dur="500"/>
                                        <p:tgtEl>
                                          <p:spTgt spid="9"/>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nodeType="clickEffect">
                                  <p:stCondLst>
                                    <p:cond delay="0"/>
                                  </p:stCondLst>
                                  <p:childTnLst>
                                    <p:set>
                                      <p:cBhvr>
                                        <p:cTn id="35" dur="1" fill="hold">
                                          <p:stCondLst>
                                            <p:cond delay="0"/>
                                          </p:stCondLst>
                                        </p:cTn>
                                        <p:tgtEl>
                                          <p:spTgt spid="10"/>
                                        </p:tgtEl>
                                        <p:attrNameLst>
                                          <p:attrName>style.visibility</p:attrName>
                                        </p:attrNameLst>
                                      </p:cBhvr>
                                      <p:to>
                                        <p:strVal val="visible"/>
                                      </p:to>
                                    </p:set>
                                    <p:animEffect transition="in" filter="blinds(horizontal)">
                                      <p:cBhvr>
                                        <p:cTn id="3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en-US" altLang="zh-CN" sz="4400" b="0" dirty="0" smtClean="0">
                <a:solidFill>
                  <a:schemeClr val="tx1"/>
                </a:solidFill>
                <a:effectLst/>
                <a:latin typeface="微软雅黑" panose="020B0503020204020204" charset="-122"/>
                <a:ea typeface="微软雅黑" panose="020B0503020204020204" charset="-122"/>
                <a:cs typeface="微软雅黑" panose="020B0503020204020204" charset="-122"/>
                <a:sym typeface="+mn-ea"/>
              </a:rPr>
              <a:t>7.</a:t>
            </a:r>
            <a:r>
              <a:rPr lang="zh-CN" altLang="en-US" sz="4400" b="0" dirty="0" smtClean="0">
                <a:solidFill>
                  <a:schemeClr val="tx1"/>
                </a:solidFill>
                <a:effectLst/>
                <a:latin typeface="微软雅黑" panose="020B0503020204020204" charset="-122"/>
                <a:ea typeface="微软雅黑" panose="020B0503020204020204" charset="-122"/>
                <a:cs typeface="微软雅黑" panose="020B0503020204020204" charset="-122"/>
                <a:sym typeface="+mn-ea"/>
              </a:rPr>
              <a:t>界面原型</a:t>
            </a:r>
            <a:endParaRPr lang="zh-CN" altLang="en-US" sz="4400" b="0" dirty="0" smtClean="0">
              <a:solidFill>
                <a:schemeClr val="tx1"/>
              </a:solidFill>
              <a:effectLst/>
              <a:latin typeface="微软雅黑" panose="020B0503020204020204" charset="-122"/>
              <a:ea typeface="微软雅黑" panose="020B0503020204020204" charset="-122"/>
              <a:cs typeface="微软雅黑" panose="020B0503020204020204" charset="-122"/>
              <a:sym typeface="+mn-ea"/>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pic>
        <p:nvPicPr>
          <p:cNvPr id="3" name="图片 2" descr="搜狗截图20190101170404"/>
          <p:cNvPicPr>
            <a:picLocks noChangeAspect="1"/>
          </p:cNvPicPr>
          <p:nvPr/>
        </p:nvPicPr>
        <p:blipFill>
          <a:blip r:embed="rId1"/>
          <a:stretch>
            <a:fillRect/>
          </a:stretch>
        </p:blipFill>
        <p:spPr>
          <a:xfrm>
            <a:off x="920750" y="160020"/>
            <a:ext cx="9685020" cy="6537960"/>
          </a:xfrm>
          <a:prstGeom prst="rect">
            <a:avLst/>
          </a:prstGeom>
        </p:spPr>
      </p:pic>
      <p:pic>
        <p:nvPicPr>
          <p:cNvPr id="5" name="图片 4" descr="搜狗截图20190101170422"/>
          <p:cNvPicPr>
            <a:picLocks noChangeAspect="1"/>
          </p:cNvPicPr>
          <p:nvPr/>
        </p:nvPicPr>
        <p:blipFill>
          <a:blip r:embed="rId2"/>
          <a:stretch>
            <a:fillRect/>
          </a:stretch>
        </p:blipFill>
        <p:spPr>
          <a:xfrm>
            <a:off x="1162050" y="588645"/>
            <a:ext cx="9486900" cy="4267200"/>
          </a:xfrm>
          <a:prstGeom prst="rect">
            <a:avLst/>
          </a:prstGeom>
        </p:spPr>
      </p:pic>
      <p:pic>
        <p:nvPicPr>
          <p:cNvPr id="6" name="图片 5" descr="搜狗截图20190101170434"/>
          <p:cNvPicPr>
            <a:picLocks noChangeAspect="1"/>
          </p:cNvPicPr>
          <p:nvPr/>
        </p:nvPicPr>
        <p:blipFill>
          <a:blip r:embed="rId3"/>
          <a:stretch>
            <a:fillRect/>
          </a:stretch>
        </p:blipFill>
        <p:spPr>
          <a:xfrm>
            <a:off x="1134110" y="866775"/>
            <a:ext cx="9258300" cy="5715000"/>
          </a:xfrm>
          <a:prstGeom prst="rect">
            <a:avLst/>
          </a:prstGeom>
        </p:spPr>
      </p:pic>
      <p:pic>
        <p:nvPicPr>
          <p:cNvPr id="7" name="图片 6" descr="搜狗截图20190101170445"/>
          <p:cNvPicPr>
            <a:picLocks noChangeAspect="1"/>
          </p:cNvPicPr>
          <p:nvPr/>
        </p:nvPicPr>
        <p:blipFill>
          <a:blip r:embed="rId4"/>
          <a:stretch>
            <a:fillRect/>
          </a:stretch>
        </p:blipFill>
        <p:spPr>
          <a:xfrm>
            <a:off x="1162050" y="4553585"/>
            <a:ext cx="9296400" cy="226314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linds(horizontal)">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p="http://schemas.openxmlformats.org/presentationml/2006/main">
  <p:tag name="KSO_WM_TAG_VERSION" val="1.0"/>
  <p:tag name="KSO_WM_TEMPLATE_CATEGORY" val="custom"/>
  <p:tag name="KSO_WM_TEMPLATE_INDEX" val="20187308"/>
</p:tagLst>
</file>

<file path=ppt/tags/tag10.xml><?xml version="1.0" encoding="utf-8"?>
<p:tagLst xmlns:p="http://schemas.openxmlformats.org/presentationml/2006/main">
  <p:tag name="PA" val="v3.0.1"/>
</p:tagLst>
</file>

<file path=ppt/tags/tag11.xml><?xml version="1.0" encoding="utf-8"?>
<p:tagLst xmlns:p="http://schemas.openxmlformats.org/presentationml/2006/main">
  <p:tag name="PA" val="v3.0.1"/>
</p:tagLst>
</file>

<file path=ppt/tags/tag12.xml><?xml version="1.0" encoding="utf-8"?>
<p:tagLst xmlns:p="http://schemas.openxmlformats.org/presentationml/2006/main">
  <p:tag name="KSO_WM_SLIDE_MODEL_TYPE" val="cover"/>
</p:tagLst>
</file>

<file path=ppt/tags/tag13.xml><?xml version="1.0" encoding="utf-8"?>
<p:tagLst xmlns:p="http://schemas.openxmlformats.org/presentationml/2006/main">
  <p:tag name="PA" val="v3.0.1"/>
</p:tagLst>
</file>

<file path=ppt/tags/tag14.xml><?xml version="1.0" encoding="utf-8"?>
<p:tagLst xmlns:p="http://schemas.openxmlformats.org/presentationml/2006/main">
  <p:tag name="PA" val="v3.0.1"/>
</p:tagLst>
</file>

<file path=ppt/tags/tag15.xml><?xml version="1.0" encoding="utf-8"?>
<p:tagLst xmlns:p="http://schemas.openxmlformats.org/presentationml/2006/main">
  <p:tag name="PA" val="v3.0.1"/>
</p:tagLst>
</file>

<file path=ppt/tags/tag16.xml><?xml version="1.0" encoding="utf-8"?>
<p:tagLst xmlns:p="http://schemas.openxmlformats.org/presentationml/2006/main">
  <p:tag name="PA" val="v3.0.1"/>
</p:tagLst>
</file>

<file path=ppt/tags/tag17.xml><?xml version="1.0" encoding="utf-8"?>
<p:tagLst xmlns:p="http://schemas.openxmlformats.org/presentationml/2006/main">
  <p:tag name="PA" val="v3.0.1"/>
</p:tagLst>
</file>

<file path=ppt/tags/tag18.xml><?xml version="1.0" encoding="utf-8"?>
<p:tagLst xmlns:p="http://schemas.openxmlformats.org/presentationml/2006/main">
  <p:tag name="PA" val="v3.0.1"/>
</p:tagLst>
</file>

<file path=ppt/tags/tag19.xml><?xml version="1.0" encoding="utf-8"?>
<p:tagLst xmlns:p="http://schemas.openxmlformats.org/presentationml/2006/main">
  <p:tag name="PA" val="v3.0.1"/>
</p:tagLst>
</file>

<file path=ppt/tags/tag2.xml><?xml version="1.0" encoding="utf-8"?>
<p:tagLst xmlns:p="http://schemas.openxmlformats.org/presentationml/2006/main">
  <p:tag name="KSO_WM_TAG_VERSION" val="1.0"/>
  <p:tag name="KSO_WM_TEMPLATE_CATEGORY" val="custom"/>
  <p:tag name="KSO_WM_TEMPLATE_INDEX" val="20187308"/>
</p:tagLst>
</file>

<file path=ppt/tags/tag20.xml><?xml version="1.0" encoding="utf-8"?>
<p:tagLst xmlns:p="http://schemas.openxmlformats.org/presentationml/2006/main">
  <p:tag name="PA" val="v3.0.1"/>
</p:tagLst>
</file>

<file path=ppt/tags/tag3.xml><?xml version="1.0" encoding="utf-8"?>
<p:tagLst xmlns:p="http://schemas.openxmlformats.org/presentationml/2006/main">
  <p:tag name="KSO_WM_TAG_VERSION" val="1.0"/>
  <p:tag name="KSO_WM_BEAUTIFY_FLAG" val="#wm#"/>
  <p:tag name="KSO_WM_TEMPLATE_CATEGORY" val="custom"/>
  <p:tag name="KSO_WM_TEMPLATE_INDEX" val="20187308"/>
  <p:tag name="KSO_WM_TEMPLATE_THUMBS_INDEX" val="1、2、3、6、8、10、11、12、15"/>
</p:tagLst>
</file>

<file path=ppt/tags/tag4.xml><?xml version="1.0" encoding="utf-8"?>
<p:tagLst xmlns:p="http://schemas.openxmlformats.org/presentationml/2006/main">
  <p:tag name="PA" val="v3.0.1"/>
</p:tagLst>
</file>

<file path=ppt/tags/tag5.xml><?xml version="1.0" encoding="utf-8"?>
<p:tagLst xmlns:p="http://schemas.openxmlformats.org/presentationml/2006/main">
  <p:tag name="PA" val="v3.0.1"/>
</p:tagLst>
</file>

<file path=ppt/tags/tag6.xml><?xml version="1.0" encoding="utf-8"?>
<p:tagLst xmlns:p="http://schemas.openxmlformats.org/presentationml/2006/main">
  <p:tag name="PA" val="v3.0.1"/>
</p:tagLst>
</file>

<file path=ppt/tags/tag7.xml><?xml version="1.0" encoding="utf-8"?>
<p:tagLst xmlns:p="http://schemas.openxmlformats.org/presentationml/2006/main">
  <p:tag name="PA" val="v3.0.1"/>
</p:tagLst>
</file>

<file path=ppt/tags/tag8.xml><?xml version="1.0" encoding="utf-8"?>
<p:tagLst xmlns:p="http://schemas.openxmlformats.org/presentationml/2006/main">
  <p:tag name="PA" val="v3.0.1"/>
</p:tagLst>
</file>

<file path=ppt/tags/tag9.xml><?xml version="1.0" encoding="utf-8"?>
<p:tagLst xmlns:p="http://schemas.openxmlformats.org/presentationml/2006/main">
  <p:tag name="PA" val="v3.0.1"/>
</p:tagLst>
</file>

<file path=ppt/theme/theme1.xml><?xml version="1.0" encoding="utf-8"?>
<a:theme xmlns:a="http://schemas.openxmlformats.org/drawingml/2006/main" name="Office 主题​​">
  <a:themeElements>
    <a:clrScheme name="2019空白演示文档">
      <a:dk1>
        <a:srgbClr val="000000"/>
      </a:dk1>
      <a:lt1>
        <a:srgbClr val="FFFFFF"/>
      </a:lt1>
      <a:dk2>
        <a:srgbClr val="E6E4E4"/>
      </a:dk2>
      <a:lt2>
        <a:srgbClr val="FFFFFF"/>
      </a:lt2>
      <a:accent1>
        <a:srgbClr val="477DEA"/>
      </a:accent1>
      <a:accent2>
        <a:srgbClr val="9B9B9B"/>
      </a:accent2>
      <a:accent3>
        <a:srgbClr val="F3B745"/>
      </a:accent3>
      <a:accent4>
        <a:srgbClr val="477EE7"/>
      </a:accent4>
      <a:accent5>
        <a:srgbClr val="4BA151"/>
      </a:accent5>
      <a:accent6>
        <a:srgbClr val="E9403C"/>
      </a:accent6>
      <a:hlink>
        <a:srgbClr val="0563C1"/>
      </a:hlink>
      <a:folHlink>
        <a:srgbClr val="954D72"/>
      </a:folHlink>
    </a:clrScheme>
    <a:fontScheme name="2019空白演示文档">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3862</Words>
  <Application>WPS 演示</Application>
  <PresentationFormat>宽屏</PresentationFormat>
  <Paragraphs>564</Paragraphs>
  <Slides>33</Slides>
  <Notes>15</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1</vt:i4>
      </vt:variant>
      <vt:variant>
        <vt:lpstr>幻灯片标题</vt:lpstr>
      </vt:variant>
      <vt:variant>
        <vt:i4>33</vt:i4>
      </vt:variant>
    </vt:vector>
  </HeadingPairs>
  <TitlesOfParts>
    <vt:vector size="43" baseType="lpstr">
      <vt:lpstr>Arial</vt:lpstr>
      <vt:lpstr>宋体</vt:lpstr>
      <vt:lpstr>Wingdings</vt:lpstr>
      <vt:lpstr>Impact</vt:lpstr>
      <vt:lpstr>微软雅黑</vt:lpstr>
      <vt:lpstr>Calibri</vt:lpstr>
      <vt:lpstr>Arial Unicode MS</vt:lpstr>
      <vt:lpstr>等线</vt:lpstr>
      <vt:lpstr>Office 主题​​</vt:lpstr>
      <vt:lpstr>Visio.Drawing.15</vt:lpstr>
      <vt:lpstr>PowerPoint 演示文稿</vt:lpstr>
      <vt:lpstr>目录</vt:lpstr>
      <vt:lpstr>1.Vision &amp; Scope文档</vt:lpstr>
      <vt:lpstr>2.关联图</vt:lpstr>
      <vt:lpstr>3.用户群分类及文档</vt:lpstr>
      <vt:lpstr>4.明确相关用户代表及相关职责</vt:lpstr>
      <vt:lpstr>5.对用户群和用户代表分类</vt:lpstr>
      <vt:lpstr>6.对用户进行需求获取及确认需求</vt:lpstr>
      <vt:lpstr>7.界面原型</vt:lpstr>
      <vt:lpstr>8.用例文档（模板）</vt:lpstr>
      <vt:lpstr>9.用例图、用例场景说明、界面原型、DM</vt:lpstr>
      <vt:lpstr>10.用户的非功能性需求</vt:lpstr>
      <vt:lpstr>11.每个用户的需求优先级打分及量化方法</vt:lpstr>
      <vt:lpstr>12.论证需求及不可行需求</vt:lpstr>
      <vt:lpstr>13.JAD会议记录</vt:lpstr>
      <vt:lpstr>14.需求思维导图(便于移交其他小组)</vt:lpstr>
      <vt:lpstr>15.SRS文档功能和非功能需求</vt:lpstr>
      <vt:lpstr>16.SRS中用户需求优先级排序</vt:lpstr>
      <vt:lpstr>17.需求优先级排序（考虑用户群权重）</vt:lpstr>
      <vt:lpstr>18.需求冲突</vt:lpstr>
      <vt:lpstr>19.SRS中数据字典</vt:lpstr>
      <vt:lpstr>20.E-R图</vt:lpstr>
      <vt:lpstr>21.系统的运行环境</vt:lpstr>
      <vt:lpstr>22.用户需求来源及链接或索引关系</vt:lpstr>
      <vt:lpstr>23.UML工具</vt:lpstr>
      <vt:lpstr>24.UML用例图</vt:lpstr>
      <vt:lpstr>25.测试用例</vt:lpstr>
      <vt:lpstr>26.测试用例的设计采用的方法、数量</vt:lpstr>
      <vt:lpstr>27.用户手册</vt:lpstr>
      <vt:lpstr>28.SRS组内评审会议记录</vt:lpstr>
      <vt:lpstr>30.基准版本号，配置系统</vt:lpstr>
      <vt:lpstr>小组评价</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kingsoft</dc:creator>
  <cp:lastModifiedBy>sdw</cp:lastModifiedBy>
  <cp:revision>403</cp:revision>
  <dcterms:created xsi:type="dcterms:W3CDTF">2017-08-03T09:01:00Z</dcterms:created>
  <dcterms:modified xsi:type="dcterms:W3CDTF">2019-01-02T05:50:18Z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2052-11.1.0.8236</vt:lpwstr>
  </property>
</Properties>
</file>