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0"/>
  </p:notesMasterIdLst>
  <p:sldIdLst>
    <p:sldId id="387" r:id="rId2"/>
    <p:sldId id="257" r:id="rId3"/>
    <p:sldId id="258" r:id="rId4"/>
    <p:sldId id="280" r:id="rId5"/>
    <p:sldId id="389" r:id="rId6"/>
    <p:sldId id="390" r:id="rId7"/>
    <p:sldId id="407" r:id="rId8"/>
    <p:sldId id="406" r:id="rId9"/>
    <p:sldId id="408" r:id="rId10"/>
    <p:sldId id="409" r:id="rId11"/>
    <p:sldId id="410" r:id="rId12"/>
    <p:sldId id="411" r:id="rId13"/>
    <p:sldId id="412" r:id="rId14"/>
    <p:sldId id="414" r:id="rId15"/>
    <p:sldId id="426" r:id="rId16"/>
    <p:sldId id="415" r:id="rId17"/>
    <p:sldId id="417" r:id="rId18"/>
    <p:sldId id="418" r:id="rId19"/>
    <p:sldId id="419" r:id="rId20"/>
    <p:sldId id="298" r:id="rId21"/>
    <p:sldId id="282" r:id="rId22"/>
    <p:sldId id="391" r:id="rId23"/>
    <p:sldId id="394" r:id="rId24"/>
    <p:sldId id="428" r:id="rId25"/>
    <p:sldId id="429" r:id="rId26"/>
    <p:sldId id="430" r:id="rId27"/>
    <p:sldId id="427" r:id="rId28"/>
    <p:sldId id="397" r:id="rId29"/>
    <p:sldId id="398" r:id="rId30"/>
    <p:sldId id="399" r:id="rId31"/>
    <p:sldId id="400" r:id="rId32"/>
    <p:sldId id="431" r:id="rId33"/>
    <p:sldId id="432" r:id="rId34"/>
    <p:sldId id="433" r:id="rId35"/>
    <p:sldId id="434" r:id="rId36"/>
    <p:sldId id="435" r:id="rId37"/>
    <p:sldId id="436" r:id="rId38"/>
    <p:sldId id="437" r:id="rId39"/>
    <p:sldId id="438" r:id="rId40"/>
    <p:sldId id="299" r:id="rId41"/>
    <p:sldId id="294" r:id="rId42"/>
    <p:sldId id="295" r:id="rId43"/>
    <p:sldId id="296" r:id="rId44"/>
    <p:sldId id="259" r:id="rId45"/>
    <p:sldId id="302" r:id="rId46"/>
    <p:sldId id="401" r:id="rId47"/>
    <p:sldId id="402" r:id="rId48"/>
    <p:sldId id="403" r:id="rId49"/>
    <p:sldId id="404" r:id="rId50"/>
    <p:sldId id="405" r:id="rId51"/>
    <p:sldId id="439" r:id="rId52"/>
    <p:sldId id="441" r:id="rId53"/>
    <p:sldId id="339" r:id="rId54"/>
    <p:sldId id="343" r:id="rId55"/>
    <p:sldId id="368" r:id="rId56"/>
    <p:sldId id="440" r:id="rId57"/>
    <p:sldId id="369" r:id="rId58"/>
    <p:sldId id="279" r:id="rId5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41"/>
    <a:srgbClr val="F1F1F1"/>
    <a:srgbClr val="ED4022"/>
    <a:srgbClr val="1B2F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showGuides="1">
      <p:cViewPr varScale="1">
        <p:scale>
          <a:sx n="86" d="100"/>
          <a:sy n="86" d="100"/>
        </p:scale>
        <p:origin x="422" y="144"/>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EEDEB-74DD-4590-ADB0-3BDFBC7AA6C1}" type="datetimeFigureOut">
              <a:rPr lang="zh-CN" altLang="en-US" smtClean="0"/>
              <a:t>2018/11/4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5043DD-9C8A-432D-8FD9-15B0804A3EB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8485DF-3FAB-45E9-A642-7745AB3E3AFD}" type="datetimeFigureOut">
              <a:rPr lang="zh-CN" altLang="en-US" smtClean="0"/>
              <a:t>2018/11/4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t>‹#›</a:t>
            </a:fld>
            <a:endParaRPr lang="zh-CN" altLang="en-US"/>
          </a:p>
        </p:txBody>
      </p:sp>
      <p:sp>
        <p:nvSpPr>
          <p:cNvPr id="7" name="矩形 6"/>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8485DF-3FAB-45E9-A642-7745AB3E3AFD}" type="datetimeFigureOut">
              <a:rPr lang="zh-CN" altLang="en-US" smtClean="0"/>
              <a:t>2018/11/4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8485DF-3FAB-45E9-A642-7745AB3E3AFD}" type="datetimeFigureOut">
              <a:rPr lang="zh-CN" altLang="en-US" smtClean="0"/>
              <a:t>2018/11/4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8485DF-3FAB-45E9-A642-7745AB3E3AFD}" type="datetimeFigureOut">
              <a:rPr lang="zh-CN" altLang="en-US" smtClean="0"/>
              <a:t>2018/11/4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485DF-3FAB-45E9-A642-7745AB3E3AFD}" type="datetimeFigureOut">
              <a:rPr lang="zh-CN" altLang="en-US" smtClean="0"/>
              <a:t>2018/11/4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BAE56-5081-45C8-9882-C35F39B69EB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48690" y="2430780"/>
            <a:ext cx="4443730" cy="3230245"/>
          </a:xfrm>
          <a:prstGeom prst="rect">
            <a:avLst/>
          </a:prstGeom>
          <a:noFill/>
        </p:spPr>
        <p:txBody>
          <a:bodyPr wrap="square" rtlCol="0">
            <a:spAutoFit/>
          </a:bodyPr>
          <a:lstStyle/>
          <a:p>
            <a:pPr algn="l"/>
            <a:r>
              <a:rPr lang="en-US" altLang="zh-CN" sz="8000" dirty="0">
                <a:solidFill>
                  <a:srgbClr val="002B41"/>
                </a:solidFill>
                <a:latin typeface="Impact" panose="020B0806030902050204" pitchFamily="34" charset="0"/>
                <a:ea typeface="微软雅黑" panose="020B0503020204020204" pitchFamily="34" charset="-122"/>
              </a:rPr>
              <a:t>UML</a:t>
            </a:r>
            <a:r>
              <a:rPr lang="zh-CN" altLang="en-US" sz="8000" dirty="0">
                <a:solidFill>
                  <a:srgbClr val="002B41"/>
                </a:solidFill>
                <a:latin typeface="Impact" panose="020B0806030902050204" pitchFamily="34" charset="0"/>
                <a:ea typeface="微软雅黑" panose="020B0503020204020204" pitchFamily="34" charset="-122"/>
              </a:rPr>
              <a:t>基础</a:t>
            </a:r>
            <a:r>
              <a:rPr lang="en-US" altLang="zh-CN" sz="8000" dirty="0">
                <a:solidFill>
                  <a:srgbClr val="002B41"/>
                </a:solidFill>
                <a:latin typeface="Impact" panose="020B0806030902050204" pitchFamily="34" charset="0"/>
                <a:ea typeface="微软雅黑" panose="020B0503020204020204" pitchFamily="34" charset="-122"/>
              </a:rPr>
              <a:t>||</a:t>
            </a:r>
            <a:r>
              <a:rPr lang="zh-CN" altLang="en-US" sz="8000" dirty="0">
                <a:solidFill>
                  <a:srgbClr val="002B41"/>
                </a:solidFill>
                <a:latin typeface="Impact" panose="020B0806030902050204" pitchFamily="34" charset="0"/>
                <a:ea typeface="微软雅黑" panose="020B0503020204020204" pitchFamily="34" charset="-122"/>
              </a:rPr>
              <a:t>界面原型</a:t>
            </a:r>
            <a:endParaRPr lang="en-US" altLang="zh-CN" sz="8000" dirty="0">
              <a:solidFill>
                <a:srgbClr val="002B41"/>
              </a:solidFill>
              <a:latin typeface="Impact" panose="020B0806030902050204" pitchFamily="34" charset="0"/>
              <a:ea typeface="微软雅黑" panose="020B0503020204020204" pitchFamily="34" charset="-122"/>
            </a:endParaRPr>
          </a:p>
          <a:p>
            <a:endParaRPr lang="en-US" altLang="zh-CN" sz="4400" dirty="0">
              <a:solidFill>
                <a:srgbClr val="002B41"/>
              </a:solidFill>
              <a:latin typeface="微软雅黑" panose="020B0503020204020204" pitchFamily="34" charset="-122"/>
              <a:ea typeface="微软雅黑" panose="020B0503020204020204" pitchFamily="3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2" name="TextBox 76"/>
          <p:cNvSpPr txBox="1"/>
          <p:nvPr/>
        </p:nvSpPr>
        <p:spPr>
          <a:xfrm>
            <a:off x="948690" y="1811020"/>
            <a:ext cx="2876550" cy="706755"/>
          </a:xfrm>
          <a:prstGeom prst="rect">
            <a:avLst/>
          </a:prstGeom>
          <a:solidFill>
            <a:schemeClr val="bg1"/>
          </a:solidFill>
        </p:spPr>
        <p:txBody>
          <a:bodyPr wrap="square" rtlCol="0">
            <a:spAutoFit/>
          </a:bodyPr>
          <a:lstStyle/>
          <a:p>
            <a:r>
              <a:rPr lang="en-US" sz="4000" dirty="0">
                <a:solidFill>
                  <a:srgbClr val="002B41"/>
                </a:solidFill>
                <a:latin typeface="微软雅黑" panose="020B0503020204020204" pitchFamily="34" charset="-122"/>
                <a:ea typeface="微软雅黑" panose="020B0503020204020204" pitchFamily="34" charset="-122"/>
              </a:rPr>
              <a:t>G18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原型的分类</a:t>
            </a:r>
            <a:endParaRPr lang="zh-CN" altLang="en-US"/>
          </a:p>
        </p:txBody>
      </p:sp>
      <p:sp>
        <p:nvSpPr>
          <p:cNvPr id="6" name="内容占位符 5"/>
          <p:cNvSpPr>
            <a:spLocks noGrp="1"/>
          </p:cNvSpPr>
          <p:nvPr>
            <p:ph idx="1"/>
          </p:nvPr>
        </p:nvSpPr>
        <p:spPr/>
        <p:txBody>
          <a:bodyPr/>
          <a:lstStyle/>
          <a:p>
            <a:r>
              <a:rPr lang="zh-CN" altLang="en-US" dirty="0">
                <a:sym typeface="+mn-ea"/>
              </a:rPr>
              <a:t>1.抛弃型原型，此类原型在系统真正实现以后就抛弃不用了。</a:t>
            </a:r>
          </a:p>
          <a:p>
            <a:endParaRPr lang="zh-CN" altLang="en-US" dirty="0">
              <a:sym typeface="+mn-ea"/>
            </a:endParaRPr>
          </a:p>
          <a:p>
            <a:r>
              <a:rPr lang="zh-CN" altLang="en-US" dirty="0">
                <a:sym typeface="+mn-ea"/>
              </a:rPr>
              <a:t>2.进化型原型，此类原型的构造从目标系统的一个或多个基本需求出发，通过修改和追加的过程逐渐丰富，演化成为最终的系统。</a:t>
            </a:r>
          </a:p>
          <a:p>
            <a:pPr marL="0" indent="0">
              <a:buNone/>
            </a:pPr>
            <a:r>
              <a:rPr lang="en-US" altLang="zh-CN" dirty="0">
                <a:sym typeface="+mn-ea"/>
              </a:rPr>
              <a:t>										     【3】</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原型法的优缺点</a:t>
            </a:r>
          </a:p>
        </p:txBody>
      </p:sp>
      <p:sp>
        <p:nvSpPr>
          <p:cNvPr id="6" name="内容占位符 5"/>
          <p:cNvSpPr>
            <a:spLocks noGrp="1"/>
          </p:cNvSpPr>
          <p:nvPr>
            <p:ph idx="1"/>
          </p:nvPr>
        </p:nvSpPr>
        <p:spPr/>
        <p:txBody>
          <a:bodyPr>
            <a:normAutofit/>
          </a:bodyPr>
          <a:lstStyle/>
          <a:p>
            <a:r>
              <a:rPr lang="zh-CN" altLang="en-US">
                <a:sym typeface="+mn-ea"/>
              </a:rPr>
              <a:t>优点：符合人们认识事物的规律，系统开发循序渐进，反复修改，确保较好的用户满意度；开发周期短，费用相对少；由于有用户的直接参与，系统更加贴近实际；易学易用，减少用户的培训时间；应变能力强。</a:t>
            </a:r>
          </a:p>
          <a:p>
            <a:endParaRPr lang="zh-CN" altLang="en-US">
              <a:sym typeface="+mn-ea"/>
            </a:endParaRPr>
          </a:p>
          <a:p>
            <a:r>
              <a:rPr lang="zh-CN" altLang="en-US">
                <a:sym typeface="+mn-ea"/>
              </a:rPr>
              <a:t>缺点：不适合大规模系统的开发；开发过程管理要求高，整个开发过程要经过“修改—评价—再修改”的多次反复；用户过早看到系统原型，误认为系统就是这个模样，易使用户失去信心；开发人员易将原型取代系统分析；缺乏规范化的文档资料</a:t>
            </a:r>
          </a:p>
          <a:p>
            <a:pPr marL="0" indent="0">
              <a:buNone/>
            </a:pPr>
            <a:r>
              <a:rPr lang="en-US" altLang="zh-CN" dirty="0">
                <a:sym typeface="+mn-ea"/>
              </a:rPr>
              <a:t>										     【3】</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界面原型类别</a:t>
            </a:r>
          </a:p>
        </p:txBody>
      </p:sp>
      <p:sp>
        <p:nvSpPr>
          <p:cNvPr id="6" name="内容占位符 5"/>
          <p:cNvSpPr>
            <a:spLocks noGrp="1"/>
          </p:cNvSpPr>
          <p:nvPr>
            <p:ph idx="1"/>
          </p:nvPr>
        </p:nvSpPr>
        <p:spPr>
          <a:xfrm>
            <a:off x="838200" y="1825625"/>
            <a:ext cx="10515600" cy="4686935"/>
          </a:xfrm>
        </p:spPr>
        <p:txBody>
          <a:bodyPr>
            <a:normAutofit fontScale="90000" lnSpcReduction="10000"/>
          </a:bodyPr>
          <a:lstStyle/>
          <a:p>
            <a:r>
              <a:rPr lang="zh-CN" altLang="en-US">
                <a:sym typeface="+mn-ea"/>
              </a:rPr>
              <a:t>低保真产品原型</a:t>
            </a:r>
          </a:p>
          <a:p>
            <a:r>
              <a:rPr lang="zh-CN" altLang="en-US">
                <a:sym typeface="+mn-ea"/>
              </a:rPr>
              <a:t>所谓低保真原型，其实是对产品较简单的模拟，它只是简单的表述了下产品的外部特征和基本功能构架，很多时候都是用简单的设计工具迅速制作出来，用来表示最初的设计概念和思路。</a:t>
            </a:r>
          </a:p>
          <a:p>
            <a:endParaRPr lang="zh-CN" altLang="en-US">
              <a:sym typeface="+mn-ea"/>
            </a:endParaRPr>
          </a:p>
          <a:p>
            <a:r>
              <a:rPr lang="zh-CN" altLang="en-US">
                <a:sym typeface="+mn-ea"/>
              </a:rPr>
              <a:t>高保真产品原型</a:t>
            </a:r>
          </a:p>
          <a:p>
            <a:r>
              <a:rPr lang="zh-CN" altLang="en-US">
                <a:sym typeface="+mn-ea"/>
              </a:rPr>
              <a:t>高保真产品原型，则是高功能性、高互动性的原型设计，是忠实展示产品功能、界面元素、功能流程的一种表现手段。原型图中无论是功能模块的大小，还是文案设计甚至是所用的图标、图例、交互动作，都使用真实素材，或者说和最终UI设计师的产出非常接近，就算是高保真产品原型了。</a:t>
            </a:r>
          </a:p>
          <a:p>
            <a:pPr marL="0" indent="0">
              <a:buNone/>
            </a:pPr>
            <a:r>
              <a:rPr lang="en-US" altLang="zh-CN" dirty="0">
                <a:sym typeface="+mn-ea"/>
              </a:rPr>
              <a:t>										     【4】</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838200" y="819150"/>
            <a:ext cx="10515600" cy="5358130"/>
          </a:xfrm>
        </p:spPr>
        <p:txBody>
          <a:bodyPr/>
          <a:lstStyle/>
          <a:p>
            <a:r>
              <a:rPr lang="zh-CN" altLang="en-US">
                <a:sym typeface="+mn-ea"/>
              </a:rPr>
              <a:t>低保真产品原型</a:t>
            </a:r>
          </a:p>
          <a:p>
            <a:r>
              <a:rPr lang="zh-CN" altLang="en-US"/>
              <a:t>可以快速产出、修改成本低，但它也有几个问题，比如交互细节不清楚，容易造成误解等。通常来说，一般只有时间比较紧迫，需求也比较简单的时候，我们才会去产出低保真产品原型。</a:t>
            </a:r>
          </a:p>
          <a:p>
            <a:endParaRPr lang="zh-CN" altLang="en-US"/>
          </a:p>
          <a:p>
            <a:r>
              <a:rPr lang="zh-CN" altLang="en-US">
                <a:sym typeface="+mn-ea"/>
              </a:rPr>
              <a:t>高保真产品原型</a:t>
            </a:r>
          </a:p>
          <a:p>
            <a:r>
              <a:rPr lang="zh-CN" altLang="en-US"/>
              <a:t>便于梳理产品细节、更容易让其他成员了解产品设计，它的劣势就是制作周期比较漫长，涉及到产品流程的修改，那基本原型就得回炉重造一遍。</a:t>
            </a:r>
            <a:endParaRPr lang="zh-CN" altLang="en-US">
              <a:sym typeface="+mn-ea"/>
            </a:endParaRPr>
          </a:p>
          <a:p>
            <a:pPr marL="0" indent="0">
              <a:buNone/>
            </a:pPr>
            <a:r>
              <a:rPr lang="en-US" altLang="zh-CN" dirty="0">
                <a:sym typeface="+mn-ea"/>
              </a:rPr>
              <a:t>										     【4】</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838200" y="819150"/>
            <a:ext cx="10515600" cy="5358130"/>
          </a:xfrm>
        </p:spPr>
        <p:txBody>
          <a:bodyPr>
            <a:normAutofit/>
          </a:bodyPr>
          <a:lstStyle/>
          <a:p>
            <a:r>
              <a:rPr lang="zh-CN" altLang="en-US" dirty="0"/>
              <a:t>由于制作高保真的原型无论是时间还是成本都相对较高。所以大部分情况下，我们还是以制作低保真原型为主。虽说是低保真原型，但核心关键部分还是需要制作高保真的原型。</a:t>
            </a:r>
          </a:p>
          <a:p>
            <a:r>
              <a:rPr lang="zh-CN" altLang="en-US" dirty="0"/>
              <a:t>推荐一种在保真度和时间、成本之间折中的原型——T原型。将原型拆分为水平原型和垂直原型两个纬度去制作。</a:t>
            </a:r>
            <a:endParaRPr lang="zh-CN" altLang="en-US" dirty="0">
              <a:sym typeface="+mn-ea"/>
            </a:endParaRPr>
          </a:p>
          <a:p>
            <a:pPr marL="0" indent="0">
              <a:buNone/>
            </a:pPr>
            <a:r>
              <a:rPr lang="en-US" altLang="zh-CN" dirty="0">
                <a:sym typeface="+mn-ea"/>
              </a:rPr>
              <a:t>										     【5】</a:t>
            </a:r>
            <a:endParaRPr lang="zh-CN" altLang="en-US" dirty="0"/>
          </a:p>
          <a:p>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838200" y="819150"/>
            <a:ext cx="10515600" cy="5358130"/>
          </a:xfrm>
        </p:spPr>
        <p:txBody>
          <a:bodyPr>
            <a:normAutofit/>
          </a:bodyPr>
          <a:lstStyle/>
          <a:p>
            <a:r>
              <a:rPr lang="zh-CN" altLang="en-US"/>
              <a:t>以制作一个网站产品原型为例：</a:t>
            </a:r>
            <a:r>
              <a:rPr lang="zh-CN" altLang="en-US">
                <a:solidFill>
                  <a:srgbClr val="FF0000"/>
                </a:solidFill>
              </a:rPr>
              <a:t>水平原型就是只需要制作网站首页和第一层链接层面的原型。</a:t>
            </a:r>
            <a:r>
              <a:rPr lang="zh-CN" altLang="en-US"/>
              <a:t>虽然用户可以看到首页里所有的菜单，并且可以自由地选择任何功能，但实际上被选择的功能是不能用的。这是从表现层出发的浅式原型。</a:t>
            </a:r>
            <a:r>
              <a:rPr lang="zh-CN" altLang="en-US">
                <a:solidFill>
                  <a:srgbClr val="FF0000"/>
                </a:solidFill>
              </a:rPr>
              <a:t>垂直原型是只具备某一项功能的原型。</a:t>
            </a:r>
            <a:r>
              <a:rPr lang="zh-CN" altLang="en-US"/>
              <a:t>比如说网站注册流程原型，用户虽然不能搜索和购买商品，但可以实际体验注册功能的整个流程。这是从操作层出发的深式原型。</a:t>
            </a:r>
            <a:endParaRPr lang="zh-CN" altLang="en-US">
              <a:sym typeface="+mn-ea"/>
            </a:endParaRPr>
          </a:p>
          <a:p>
            <a:pPr marL="0" indent="0">
              <a:buNone/>
            </a:pPr>
            <a:r>
              <a:rPr lang="en-US" altLang="zh-CN" dirty="0">
                <a:sym typeface="+mn-ea"/>
              </a:rPr>
              <a:t>										     【5】</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内容占位符 1"/>
          <p:cNvPicPr>
            <a:picLocks noGrp="1" noChangeAspect="1"/>
          </p:cNvPicPr>
          <p:nvPr>
            <p:ph idx="1"/>
          </p:nvPr>
        </p:nvPicPr>
        <p:blipFill>
          <a:blip r:embed="rId2"/>
          <a:stretch>
            <a:fillRect/>
          </a:stretch>
        </p:blipFill>
        <p:spPr>
          <a:xfrm>
            <a:off x="1798320" y="919480"/>
            <a:ext cx="7932420" cy="4759325"/>
          </a:xfrm>
          <a:prstGeom prst="rect">
            <a:avLst/>
          </a:prstGeom>
        </p:spPr>
      </p:pic>
      <p:sp>
        <p:nvSpPr>
          <p:cNvPr id="3" name="文本框 2"/>
          <p:cNvSpPr txBox="1"/>
          <p:nvPr/>
        </p:nvSpPr>
        <p:spPr>
          <a:xfrm>
            <a:off x="10549255" y="5678805"/>
            <a:ext cx="873125" cy="521970"/>
          </a:xfrm>
          <a:prstGeom prst="rect">
            <a:avLst/>
          </a:prstGeom>
          <a:noFill/>
        </p:spPr>
        <p:txBody>
          <a:bodyPr wrap="square" rtlCol="0" anchor="t">
            <a:spAutoFit/>
          </a:bodyPr>
          <a:lstStyle/>
          <a:p>
            <a:pPr marL="0" indent="0">
              <a:buNone/>
            </a:pPr>
            <a:r>
              <a:rPr lang="en-US" altLang="zh-CN" sz="2800" dirty="0">
                <a:sym typeface="+mn-ea"/>
              </a:rPr>
              <a:t>【5】</a:t>
            </a:r>
            <a:endParaRPr lang="zh-CN" altLang="en-US"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原型设计流程</a:t>
            </a:r>
          </a:p>
        </p:txBody>
      </p:sp>
      <p:sp>
        <p:nvSpPr>
          <p:cNvPr id="3" name="内容占位符 2"/>
          <p:cNvSpPr>
            <a:spLocks noGrp="1"/>
          </p:cNvSpPr>
          <p:nvPr>
            <p:ph idx="1"/>
          </p:nvPr>
        </p:nvSpPr>
        <p:spPr/>
        <p:txBody>
          <a:bodyPr/>
          <a:lstStyle/>
          <a:p>
            <a:r>
              <a:rPr lang="zh-CN" altLang="en-US"/>
              <a:t>需求大纲——&gt;页面结构——&gt;相关系统参考——&gt;信息结构——&gt;绘制原型——&gt;原型交互——&gt;需求标注</a:t>
            </a:r>
            <a:endParaRPr lang="zh-CN" altLang="en-US">
              <a:sym typeface="+mn-ea"/>
            </a:endParaRPr>
          </a:p>
          <a:p>
            <a:pPr marL="0" indent="0">
              <a:buNone/>
            </a:pPr>
            <a:r>
              <a:rPr lang="en-US" altLang="zh-CN" dirty="0">
                <a:sym typeface="+mn-ea"/>
              </a:rPr>
              <a:t>										     【6】</a:t>
            </a:r>
            <a:endParaRPr lang="zh-CN" altLang="en-US"/>
          </a:p>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838200" y="819150"/>
            <a:ext cx="10515600" cy="5358130"/>
          </a:xfrm>
        </p:spPr>
        <p:txBody>
          <a:bodyPr>
            <a:normAutofit/>
          </a:bodyPr>
          <a:lstStyle/>
          <a:p>
            <a:r>
              <a:rPr lang="zh-CN" altLang="en-US"/>
              <a:t>第</a:t>
            </a:r>
            <a:r>
              <a:rPr lang="en-US" altLang="zh-CN"/>
              <a:t>1</a:t>
            </a:r>
            <a:r>
              <a:rPr lang="zh-CN" altLang="en-US"/>
              <a:t>步，先列需求大纲，尽可能使用简短的话把需求阐述清楚，然后把主要流程梳理明确。</a:t>
            </a:r>
          </a:p>
          <a:p>
            <a:r>
              <a:rPr lang="zh-CN" altLang="en-US"/>
              <a:t>第2步罗列页面结构图，这部分工作主要是让我清楚地掌握有多少个页面，页面间的父子层级关系，确定功能重要性和开发优先级；</a:t>
            </a:r>
          </a:p>
          <a:p>
            <a:r>
              <a:rPr lang="zh-CN" altLang="en-US"/>
              <a:t>第</a:t>
            </a:r>
            <a:r>
              <a:rPr lang="en-US" altLang="zh-CN"/>
              <a:t>3</a:t>
            </a:r>
            <a:r>
              <a:rPr lang="zh-CN" altLang="en-US"/>
              <a:t>步，看看其他相似的系统是怎么设计的，页面布局是怎样的，怎样处理不同功能之间的联动，版本迭代中的功能上线优先级之类的。</a:t>
            </a:r>
          </a:p>
          <a:p>
            <a:r>
              <a:rPr lang="zh-CN" altLang="en-US"/>
              <a:t>第4步，开始梳理信息结构，比如首页分为几个区域，每个区域放哪些元素，采用什么布局方式等等。简而言之搞清楚每个页面都需要放哪些元素；</a:t>
            </a:r>
            <a:r>
              <a:rPr lang="en-US" altLang="zh-CN" dirty="0">
                <a:sym typeface="+mn-ea"/>
              </a:rPr>
              <a:t>										   								     【6】</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838200" y="819150"/>
            <a:ext cx="10515600" cy="5358130"/>
          </a:xfrm>
        </p:spPr>
        <p:txBody>
          <a:bodyPr/>
          <a:lstStyle/>
          <a:p>
            <a:r>
              <a:rPr lang="zh-CN" altLang="en-US">
                <a:sym typeface="+mn-ea"/>
              </a:rPr>
              <a:t>第5步，按照页面结构和信息结构开始绘制原型，确定每个页面的布局和元素的位置，快速的绘制原型初稿。这个阶段主要是主要流程走通。</a:t>
            </a:r>
            <a:endParaRPr lang="zh-CN" altLang="en-US"/>
          </a:p>
          <a:p>
            <a:r>
              <a:rPr lang="zh-CN" altLang="en-US">
                <a:sym typeface="+mn-ea"/>
              </a:rPr>
              <a:t>第6步，在原型初稿的基础上，开始深度的思考功能的必要性和优先级，尽可能把冗余的元素删除或精简，尽可能突出每个页面的重要元素，使用不同的大小的字体，区域的灰度来标识。一边修改，一边添加交互细节，可以把细节用文字的形式标注在原型周围。</a:t>
            </a:r>
            <a:endParaRPr lang="zh-CN" altLang="en-US"/>
          </a:p>
          <a:p>
            <a:r>
              <a:rPr lang="zh-CN" altLang="en-US">
                <a:sym typeface="+mn-ea"/>
              </a:rPr>
              <a:t>最后，使用统一的原型标注表格，将原来每个页面混乱的标注整理到表格中，重点标识出异常边界和文案提示，区分全局说明和局部说明，尽可能将标注写的精简、明确、全面。</a:t>
            </a:r>
          </a:p>
          <a:p>
            <a:pPr marL="0" indent="0">
              <a:buNone/>
            </a:pPr>
            <a:r>
              <a:rPr lang="en-US" altLang="zh-CN" dirty="0">
                <a:sym typeface="+mn-ea"/>
              </a:rPr>
              <a:t>		   								     【6】</a:t>
            </a:r>
            <a:endParaRPr lang="zh-CN" altLang="en-US"/>
          </a:p>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9" name="椭圆 1"/>
          <p:cNvSpPr>
            <a:spLocks noChangeArrowheads="1"/>
          </p:cNvSpPr>
          <p:nvPr/>
        </p:nvSpPr>
        <p:spPr bwMode="auto">
          <a:xfrm>
            <a:off x="3744141" y="882028"/>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0" name="TextBox 32"/>
          <p:cNvSpPr txBox="1">
            <a:spLocks noChangeArrowheads="1"/>
          </p:cNvSpPr>
          <p:nvPr/>
        </p:nvSpPr>
        <p:spPr bwMode="auto">
          <a:xfrm>
            <a:off x="3807334" y="960203"/>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12" name="TextBox 76"/>
          <p:cNvSpPr txBox="1"/>
          <p:nvPr/>
        </p:nvSpPr>
        <p:spPr>
          <a:xfrm>
            <a:off x="4814131" y="882087"/>
            <a:ext cx="2897077" cy="521970"/>
          </a:xfrm>
          <a:prstGeom prst="rect">
            <a:avLst/>
          </a:prstGeom>
          <a:solidFill>
            <a:srgbClr val="F1F1F1"/>
          </a:solidFill>
        </p:spPr>
        <p:txBody>
          <a:bodyPr wrap="square" rtlCol="0">
            <a:spAutoFit/>
          </a:bodyPr>
          <a:lstStyle/>
          <a:p>
            <a:r>
              <a:rPr lang="zh-CN" sz="2800" dirty="0">
                <a:solidFill>
                  <a:srgbClr val="002B41"/>
                </a:solidFill>
                <a:latin typeface="微软雅黑" panose="020B0503020204020204" pitchFamily="34" charset="-122"/>
                <a:ea typeface="微软雅黑" panose="020B0503020204020204" pitchFamily="34" charset="-122"/>
              </a:rPr>
              <a:t>界面原型</a:t>
            </a:r>
          </a:p>
        </p:txBody>
      </p:sp>
      <p:sp>
        <p:nvSpPr>
          <p:cNvPr id="13" name="椭圆 1"/>
          <p:cNvSpPr>
            <a:spLocks noChangeArrowheads="1"/>
          </p:cNvSpPr>
          <p:nvPr/>
        </p:nvSpPr>
        <p:spPr bwMode="auto">
          <a:xfrm>
            <a:off x="3744776" y="2042038"/>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3807969" y="2120213"/>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6" name="TextBox 76"/>
          <p:cNvSpPr txBox="1"/>
          <p:nvPr/>
        </p:nvSpPr>
        <p:spPr>
          <a:xfrm>
            <a:off x="4814131" y="2042097"/>
            <a:ext cx="2897077" cy="521970"/>
          </a:xfrm>
          <a:prstGeom prst="rect">
            <a:avLst/>
          </a:prstGeom>
          <a:solidFill>
            <a:srgbClr val="F1F1F1"/>
          </a:solidFill>
        </p:spPr>
        <p:txBody>
          <a:bodyPr wrap="square" rtlCol="0">
            <a:spAutoFit/>
          </a:bodyPr>
          <a:lstStyle/>
          <a:p>
            <a:r>
              <a:rPr lang="zh-CN" sz="2800" dirty="0">
                <a:solidFill>
                  <a:srgbClr val="002B41"/>
                </a:solidFill>
                <a:latin typeface="微软雅黑" panose="020B0503020204020204" pitchFamily="34" charset="-122"/>
                <a:ea typeface="微软雅黑" panose="020B0503020204020204" pitchFamily="34" charset="-122"/>
              </a:rPr>
              <a:t>设计规范</a:t>
            </a:r>
          </a:p>
        </p:txBody>
      </p:sp>
      <p:sp>
        <p:nvSpPr>
          <p:cNvPr id="17" name="椭圆 1"/>
          <p:cNvSpPr>
            <a:spLocks noChangeArrowheads="1"/>
          </p:cNvSpPr>
          <p:nvPr/>
        </p:nvSpPr>
        <p:spPr bwMode="auto">
          <a:xfrm>
            <a:off x="3745411" y="3305910"/>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8" name="TextBox 32"/>
          <p:cNvSpPr txBox="1">
            <a:spLocks noChangeArrowheads="1"/>
          </p:cNvSpPr>
          <p:nvPr/>
        </p:nvSpPr>
        <p:spPr bwMode="auto">
          <a:xfrm>
            <a:off x="3808604" y="3384085"/>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0" name="TextBox 76"/>
          <p:cNvSpPr txBox="1"/>
          <p:nvPr/>
        </p:nvSpPr>
        <p:spPr>
          <a:xfrm>
            <a:off x="4814131" y="3305969"/>
            <a:ext cx="2897077" cy="953135"/>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界面原型与布局工具</a:t>
            </a:r>
          </a:p>
        </p:txBody>
      </p:sp>
      <p:sp>
        <p:nvSpPr>
          <p:cNvPr id="32" name="TextBox 76"/>
          <p:cNvSpPr txBox="1"/>
          <p:nvPr/>
        </p:nvSpPr>
        <p:spPr>
          <a:xfrm>
            <a:off x="8954331" y="3383987"/>
            <a:ext cx="2897077" cy="521970"/>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 </a:t>
            </a:r>
          </a:p>
        </p:txBody>
      </p:sp>
      <p:sp>
        <p:nvSpPr>
          <p:cNvPr id="38" name="TextBox 76"/>
          <p:cNvSpPr txBox="1"/>
          <p:nvPr/>
        </p:nvSpPr>
        <p:spPr>
          <a:xfrm>
            <a:off x="4813782" y="4698754"/>
            <a:ext cx="2897077" cy="953135"/>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sym typeface="+mn-ea"/>
              </a:rPr>
              <a:t>问答、参考文献、小组分工及评价</a:t>
            </a:r>
          </a:p>
        </p:txBody>
      </p:sp>
      <p:sp>
        <p:nvSpPr>
          <p:cNvPr id="40" name="TextBox 32"/>
          <p:cNvSpPr txBox="1">
            <a:spLocks noChangeArrowheads="1"/>
          </p:cNvSpPr>
          <p:nvPr/>
        </p:nvSpPr>
        <p:spPr bwMode="auto">
          <a:xfrm>
            <a:off x="7944359" y="3383998"/>
            <a:ext cx="38862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a:t>
            </a:r>
            <a:endParaRPr lang="zh-CN" altLang="en-US" sz="3200" dirty="0">
              <a:solidFill>
                <a:schemeClr val="bg1"/>
              </a:solidFill>
              <a:ea typeface="微软雅黑" panose="020B0503020204020204" pitchFamily="34" charset="-122"/>
            </a:endParaRPr>
          </a:p>
        </p:txBody>
      </p:sp>
      <p:sp>
        <p:nvSpPr>
          <p:cNvPr id="19" name="椭圆 1"/>
          <p:cNvSpPr>
            <a:spLocks noChangeArrowheads="1"/>
          </p:cNvSpPr>
          <p:nvPr/>
        </p:nvSpPr>
        <p:spPr bwMode="auto">
          <a:xfrm>
            <a:off x="3741449" y="4699100"/>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3" name="TextBox 32"/>
          <p:cNvSpPr txBox="1">
            <a:spLocks noChangeArrowheads="1"/>
          </p:cNvSpPr>
          <p:nvPr/>
        </p:nvSpPr>
        <p:spPr bwMode="auto">
          <a:xfrm>
            <a:off x="3804642" y="4777275"/>
            <a:ext cx="5943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第二部分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sz="3200" dirty="0">
                <a:solidFill>
                  <a:schemeClr val="bg1">
                    <a:lumMod val="95000"/>
                  </a:schemeClr>
                </a:solidFill>
                <a:latin typeface="微软雅黑" panose="020B0503020204020204" pitchFamily="34" charset="-122"/>
                <a:ea typeface="微软雅黑" panose="020B0503020204020204" pitchFamily="34" charset="-122"/>
              </a:rPr>
              <a:t>设计规范</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8515"/>
            <a:ext cx="10515600" cy="5358765"/>
          </a:xfrm>
        </p:spPr>
        <p:txBody>
          <a:bodyPr>
            <a:normAutofit/>
          </a:bodyPr>
          <a:lstStyle/>
          <a:p>
            <a:r>
              <a:rPr lang="zh-CN" altLang="en-US"/>
              <a:t>界面是软件与用户交互的最直接的层，界面的好坏决定用户对软件的第一印象，设计良好的界面能够引导用户自己完成相应操作，起到向导作用。</a:t>
            </a:r>
          </a:p>
          <a:p>
            <a:pPr marL="0" indent="0">
              <a:buNone/>
            </a:pPr>
            <a:r>
              <a:rPr lang="en-US" altLang="zh-CN" dirty="0">
                <a:sym typeface="+mn-ea"/>
              </a:rPr>
              <a:t>										     【7】</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lstStyle/>
          <a:p>
            <a:r>
              <a:rPr lang="zh-CN" altLang="en-US" dirty="0">
                <a:sym typeface="+mn-ea"/>
              </a:rPr>
              <a:t>界面设计主要是为了达到以下目的。</a:t>
            </a:r>
            <a:endParaRPr lang="zh-CN" altLang="en-US" dirty="0"/>
          </a:p>
          <a:p>
            <a:r>
              <a:rPr lang="zh-CN" altLang="en-US" dirty="0">
                <a:solidFill>
                  <a:srgbClr val="FF0000"/>
                </a:solidFill>
                <a:sym typeface="+mn-ea"/>
              </a:rPr>
              <a:t>以用户为中心</a:t>
            </a:r>
            <a:r>
              <a:rPr lang="zh-CN" altLang="en-US" dirty="0">
                <a:sym typeface="+mn-ea"/>
              </a:rPr>
              <a:t>。设计由用户控制一致的界面，而不是界面控制用户。</a:t>
            </a:r>
            <a:endParaRPr lang="zh-CN" altLang="en-US" dirty="0"/>
          </a:p>
          <a:p>
            <a:r>
              <a:rPr lang="zh-CN" altLang="en-US" dirty="0">
                <a:sym typeface="+mn-ea"/>
              </a:rPr>
              <a:t>清楚一致的设计。</a:t>
            </a:r>
            <a:r>
              <a:rPr lang="zh-CN" altLang="en-US" dirty="0">
                <a:solidFill>
                  <a:srgbClr val="FF0000"/>
                </a:solidFill>
                <a:sym typeface="+mn-ea"/>
              </a:rPr>
              <a:t>所有界面的风格保持一致</a:t>
            </a:r>
            <a:r>
              <a:rPr lang="zh-CN" altLang="en-US" dirty="0">
                <a:sym typeface="+mn-ea"/>
              </a:rPr>
              <a:t>，所有具有相同含义的术语保持一致，且易于理解和使用。</a:t>
            </a:r>
            <a:endParaRPr lang="zh-CN" altLang="en-US" dirty="0"/>
          </a:p>
          <a:p>
            <a:r>
              <a:rPr lang="zh-CN" altLang="en-US" dirty="0">
                <a:sym typeface="+mn-ea"/>
              </a:rPr>
              <a:t>拥有良好的直觉特征。以用户所熟悉的现实世界事务的抽象来给用户暗示和隐喻，来帮助用户能迅速学会软件的使用。</a:t>
            </a:r>
            <a:endParaRPr lang="zh-CN" altLang="en-US" dirty="0"/>
          </a:p>
          <a:p>
            <a:r>
              <a:rPr lang="zh-CN" altLang="en-US" dirty="0">
                <a:sym typeface="+mn-ea"/>
              </a:rPr>
              <a:t>较快的响应速度。</a:t>
            </a:r>
            <a:endParaRPr lang="zh-CN" altLang="en-US" dirty="0"/>
          </a:p>
          <a:p>
            <a:r>
              <a:rPr lang="zh-CN" altLang="en-US" dirty="0">
                <a:sym typeface="+mn-ea"/>
              </a:rPr>
              <a:t>简洁、美观。</a:t>
            </a:r>
          </a:p>
          <a:p>
            <a:pPr marL="0" indent="0">
              <a:buNone/>
            </a:pPr>
            <a:r>
              <a:rPr lang="en-US" altLang="zh-CN" dirty="0">
                <a:sym typeface="+mn-ea"/>
              </a:rPr>
              <a:t>										     【7】</a:t>
            </a:r>
            <a:endParaRPr lang="zh-CN" altLang="en-US" dirty="0"/>
          </a:p>
          <a:p>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用户体验</a:t>
            </a:r>
          </a:p>
        </p:txBody>
      </p:sp>
      <p:sp>
        <p:nvSpPr>
          <p:cNvPr id="5" name="内容占位符 4"/>
          <p:cNvSpPr>
            <a:spLocks noGrp="1"/>
          </p:cNvSpPr>
          <p:nvPr>
            <p:ph idx="1"/>
          </p:nvPr>
        </p:nvSpPr>
        <p:spPr/>
        <p:txBody>
          <a:bodyPr/>
          <a:lstStyle/>
          <a:p>
            <a:r>
              <a:rPr lang="zh-CN" altLang="en-US" dirty="0"/>
              <a:t>用户体验是以用户为中心的设计中最重要的一个部分，强调的是过程，</a:t>
            </a:r>
            <a:r>
              <a:rPr lang="zh-CN" altLang="en-US" dirty="0">
                <a:solidFill>
                  <a:srgbClr val="FF0000"/>
                </a:solidFill>
              </a:rPr>
              <a:t>是软件对用户行为产生的反应与用户期待值要尽可能的一致。</a:t>
            </a:r>
          </a:p>
          <a:p>
            <a:pPr marL="457200" lvl="1" indent="0">
              <a:buNone/>
            </a:pPr>
            <a:r>
              <a:rPr lang="en-US" altLang="zh-CN" dirty="0">
                <a:sym typeface="+mn-ea"/>
              </a:rPr>
              <a:t>										     【8】</a:t>
            </a:r>
            <a:endParaRPr lang="zh-CN" altLang="en-US" dirty="0"/>
          </a:p>
          <a:p>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糟糕的用户界面表现</a:t>
            </a:r>
          </a:p>
        </p:txBody>
      </p:sp>
      <p:sp>
        <p:nvSpPr>
          <p:cNvPr id="5" name="内容占位符 4"/>
          <p:cNvSpPr>
            <a:spLocks noGrp="1"/>
          </p:cNvSpPr>
          <p:nvPr>
            <p:ph idx="1"/>
          </p:nvPr>
        </p:nvSpPr>
        <p:spPr>
          <a:xfrm>
            <a:off x="838200" y="1825625"/>
            <a:ext cx="10515600" cy="4611370"/>
          </a:xfrm>
        </p:spPr>
        <p:txBody>
          <a:bodyPr>
            <a:normAutofit/>
          </a:bodyPr>
          <a:lstStyle/>
          <a:p>
            <a:r>
              <a:rPr lang="zh-CN" altLang="en-US"/>
              <a:t>表现一：过分使用各种奇形怪状、五颜六色的控件。</a:t>
            </a:r>
          </a:p>
          <a:p>
            <a:r>
              <a:rPr lang="zh-CN" altLang="en-US"/>
              <a:t>表现二：界面元素比例失调。比如按钮巨大无比，其尺寸甚至超过显示重要内容的文本框的界面。</a:t>
            </a:r>
            <a:r>
              <a:rPr lang="en-US" altLang="zh-CN" sz="2800" dirty="0">
                <a:sym typeface="+mn-ea"/>
              </a:rPr>
              <a:t>				【8】</a:t>
            </a:r>
            <a:endParaRPr lang="zh-CN" altLang="en-US"/>
          </a:p>
          <a:p>
            <a:pPr marL="0" indent="0">
              <a:buNone/>
            </a:pP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p:cNvPicPr>
            <a:picLocks noChangeAspect="1"/>
          </p:cNvPicPr>
          <p:nvPr/>
        </p:nvPicPr>
        <p:blipFill>
          <a:blip r:embed="rId2"/>
          <a:stretch>
            <a:fillRect/>
          </a:stretch>
        </p:blipFill>
        <p:spPr>
          <a:xfrm>
            <a:off x="644525" y="3438525"/>
            <a:ext cx="10902950" cy="299847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8515"/>
            <a:ext cx="10515600" cy="5618480"/>
          </a:xfrm>
        </p:spPr>
        <p:txBody>
          <a:bodyPr>
            <a:normAutofit/>
          </a:bodyPr>
          <a:lstStyle/>
          <a:p>
            <a:r>
              <a:rPr lang="zh-CN" altLang="en-US"/>
              <a:t>表现三：界面元素凌乱。比如说，按钮和文本框摆放地点随意，该对齐的控件对不齐。</a:t>
            </a:r>
            <a:r>
              <a:rPr lang="en-US" altLang="zh-CN"/>
              <a:t>						</a:t>
            </a:r>
            <a:r>
              <a:rPr lang="en-US" altLang="zh-CN" sz="2800" dirty="0">
                <a:sym typeface="+mn-ea"/>
              </a:rPr>
              <a:t>【8】</a:t>
            </a:r>
            <a:endParaRPr lang="zh-CN" altLang="en-US"/>
          </a:p>
          <a:p>
            <a:pPr marL="0" indent="0">
              <a:buNone/>
            </a:pP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p:cNvPicPr>
            <a:picLocks noChangeAspect="1"/>
          </p:cNvPicPr>
          <p:nvPr/>
        </p:nvPicPr>
        <p:blipFill>
          <a:blip r:embed="rId2"/>
          <a:stretch>
            <a:fillRect/>
          </a:stretch>
        </p:blipFill>
        <p:spPr>
          <a:xfrm>
            <a:off x="838200" y="2035810"/>
            <a:ext cx="10516870" cy="39116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8515"/>
            <a:ext cx="10515600" cy="5618480"/>
          </a:xfrm>
        </p:spPr>
        <p:txBody>
          <a:bodyPr>
            <a:normAutofit/>
          </a:bodyPr>
          <a:lstStyle/>
          <a:p>
            <a:r>
              <a:rPr lang="zh-CN" altLang="en-US"/>
              <a:t>表现四：违背使用习惯。比如你按F1，它没有弹出帮助，却执行了一件绝对出乎你意料的动作。 </a:t>
            </a:r>
          </a:p>
          <a:p>
            <a:r>
              <a:rPr lang="zh-CN" altLang="en-US"/>
              <a:t>表现五：消息框信息含糊、混乱。比如软件弹出一个消息框。把原本“确定”和“取消”写成为“是”和“否”，让用户不知道什么意思。</a:t>
            </a:r>
          </a:p>
          <a:p>
            <a:r>
              <a:rPr lang="zh-CN" altLang="en-US"/>
              <a:t>表现六：还有一种糟糕的用户界面，乍一看很厉害，实际上完全是缺乏规划的结果。这种软件本身的确提供了比较复杂的功能，但对于哪些是常用功能，哪些是很少用到的高级功能，缺乏评估。</a:t>
            </a:r>
          </a:p>
          <a:p>
            <a:pPr marL="457200" lvl="1" indent="0">
              <a:buNone/>
            </a:pPr>
            <a:r>
              <a:rPr lang="en-US" altLang="zh-CN" sz="2800" dirty="0">
                <a:sym typeface="+mn-ea"/>
              </a:rPr>
              <a:t>										     【8】</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用户体验的要素</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内容占位符 2"/>
          <p:cNvPicPr>
            <a:picLocks noGrp="1" noChangeAspect="1"/>
          </p:cNvPicPr>
          <p:nvPr>
            <p:ph idx="1"/>
          </p:nvPr>
        </p:nvPicPr>
        <p:blipFill>
          <a:blip r:embed="rId2"/>
          <a:stretch>
            <a:fillRect/>
          </a:stretch>
        </p:blipFill>
        <p:spPr>
          <a:xfrm>
            <a:off x="1886585" y="1539875"/>
            <a:ext cx="8069580" cy="5144770"/>
          </a:xfrm>
          <a:prstGeom prst="rect">
            <a:avLst/>
          </a:prstGeom>
        </p:spPr>
      </p:pic>
      <p:sp>
        <p:nvSpPr>
          <p:cNvPr id="6" name="文本框 5"/>
          <p:cNvSpPr txBox="1"/>
          <p:nvPr/>
        </p:nvSpPr>
        <p:spPr>
          <a:xfrm>
            <a:off x="9956165" y="6162675"/>
            <a:ext cx="1531620" cy="521970"/>
          </a:xfrm>
          <a:prstGeom prst="rect">
            <a:avLst/>
          </a:prstGeom>
          <a:noFill/>
        </p:spPr>
        <p:txBody>
          <a:bodyPr wrap="none" rtlCol="0" anchor="t">
            <a:spAutoFit/>
          </a:bodyPr>
          <a:lstStyle/>
          <a:p>
            <a:pPr marL="457200" lvl="1" indent="0">
              <a:buNone/>
            </a:pPr>
            <a:r>
              <a:rPr lang="en-US" altLang="zh-CN" sz="2800" dirty="0">
                <a:sym typeface="+mn-ea"/>
              </a:rPr>
              <a:t>【8】</a:t>
            </a:r>
            <a:endParaRPr lang="zh-CN" altLang="en-US" sz="2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应该遵循的基本原则</a:t>
            </a:r>
          </a:p>
        </p:txBody>
      </p:sp>
      <p:sp>
        <p:nvSpPr>
          <p:cNvPr id="5" name="内容占位符 4"/>
          <p:cNvSpPr>
            <a:spLocks noGrp="1"/>
          </p:cNvSpPr>
          <p:nvPr>
            <p:ph idx="1"/>
          </p:nvPr>
        </p:nvSpPr>
        <p:spPr/>
        <p:txBody>
          <a:bodyPr>
            <a:normAutofit fontScale="90000" lnSpcReduction="20000"/>
          </a:bodyPr>
          <a:lstStyle/>
          <a:p>
            <a:r>
              <a:rPr lang="zh-CN" altLang="en-US" dirty="0"/>
              <a:t>显示信息一致性的原则</a:t>
            </a:r>
          </a:p>
          <a:p>
            <a:r>
              <a:rPr lang="zh-CN" altLang="en-US" dirty="0"/>
              <a:t>以用户为主导原则</a:t>
            </a:r>
          </a:p>
          <a:p>
            <a:r>
              <a:rPr lang="zh-CN" altLang="en-US" dirty="0">
                <a:solidFill>
                  <a:srgbClr val="FF0000"/>
                </a:solidFill>
              </a:rPr>
              <a:t>易用性原则</a:t>
            </a:r>
          </a:p>
          <a:p>
            <a:r>
              <a:rPr lang="zh-CN" altLang="en-US" dirty="0"/>
              <a:t>鼠标与键盘一致性原则</a:t>
            </a:r>
          </a:p>
          <a:p>
            <a:r>
              <a:rPr lang="zh-CN" altLang="en-US" dirty="0"/>
              <a:t>系统响应时间原则</a:t>
            </a:r>
          </a:p>
          <a:p>
            <a:r>
              <a:rPr lang="zh-CN" altLang="en-US" dirty="0"/>
              <a:t>出错信息和警告原则</a:t>
            </a:r>
          </a:p>
          <a:p>
            <a:r>
              <a:rPr lang="zh-CN" altLang="en-US" dirty="0"/>
              <a:t>信息显示原则</a:t>
            </a:r>
          </a:p>
          <a:p>
            <a:r>
              <a:rPr lang="zh-CN" altLang="en-US" dirty="0"/>
              <a:t>数据输入原则</a:t>
            </a:r>
          </a:p>
          <a:p>
            <a:r>
              <a:rPr lang="zh-CN" altLang="en-US" dirty="0">
                <a:solidFill>
                  <a:srgbClr val="FF0000"/>
                </a:solidFill>
              </a:rPr>
              <a:t>合理性原则</a:t>
            </a:r>
          </a:p>
          <a:p>
            <a:r>
              <a:rPr lang="zh-CN" altLang="en-US" dirty="0"/>
              <a:t>美观与协调性原则</a:t>
            </a:r>
            <a:endParaRPr lang="zh-CN" altLang="en-US" sz="2800" dirty="0"/>
          </a:p>
          <a:p>
            <a:pPr marL="457200" lvl="1" indent="0">
              <a:buNone/>
            </a:pPr>
            <a:r>
              <a:rPr lang="en-US" altLang="zh-CN" sz="2800" dirty="0">
                <a:sym typeface="+mn-ea"/>
              </a:rPr>
              <a:t>										     【8】</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字体规范</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内容占位符 2"/>
          <p:cNvPicPr>
            <a:picLocks noGrp="1" noChangeAspect="1"/>
          </p:cNvPicPr>
          <p:nvPr>
            <p:ph idx="1"/>
          </p:nvPr>
        </p:nvPicPr>
        <p:blipFill>
          <a:blip r:embed="rId2"/>
          <a:stretch>
            <a:fillRect/>
          </a:stretch>
        </p:blipFill>
        <p:spPr>
          <a:xfrm>
            <a:off x="1589102" y="365125"/>
            <a:ext cx="9010835" cy="6056630"/>
          </a:xfrm>
          <a:prstGeom prst="rect">
            <a:avLst/>
          </a:prstGeom>
        </p:spPr>
      </p:pic>
      <p:sp>
        <p:nvSpPr>
          <p:cNvPr id="6" name="文本框 5"/>
          <p:cNvSpPr txBox="1"/>
          <p:nvPr/>
        </p:nvSpPr>
        <p:spPr>
          <a:xfrm>
            <a:off x="9822180" y="5899785"/>
            <a:ext cx="1531620" cy="521970"/>
          </a:xfrm>
          <a:prstGeom prst="rect">
            <a:avLst/>
          </a:prstGeom>
          <a:noFill/>
        </p:spPr>
        <p:txBody>
          <a:bodyPr wrap="none" rtlCol="0" anchor="t">
            <a:spAutoFit/>
          </a:bodyPr>
          <a:lstStyle/>
          <a:p>
            <a:pPr marL="457200" lvl="1" indent="0">
              <a:buNone/>
            </a:pPr>
            <a:r>
              <a:rPr lang="en-US" altLang="zh-CN" sz="2800" dirty="0">
                <a:sym typeface="+mn-ea"/>
              </a:rPr>
              <a:t>【8】</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第一部分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sz="3200" dirty="0">
                <a:solidFill>
                  <a:schemeClr val="bg1">
                    <a:lumMod val="95000"/>
                  </a:schemeClr>
                </a:solidFill>
                <a:latin typeface="微软雅黑" panose="020B0503020204020204" pitchFamily="34" charset="-122"/>
                <a:ea typeface="微软雅黑" panose="020B0503020204020204" pitchFamily="34" charset="-122"/>
              </a:rPr>
              <a:t>界面原型</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尺寸规范</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内容占位符 2"/>
          <p:cNvPicPr>
            <a:picLocks noGrp="1" noChangeAspect="1"/>
          </p:cNvPicPr>
          <p:nvPr>
            <p:ph idx="1"/>
          </p:nvPr>
        </p:nvPicPr>
        <p:blipFill>
          <a:blip r:embed="rId2"/>
          <a:stretch>
            <a:fillRect/>
          </a:stretch>
        </p:blipFill>
        <p:spPr>
          <a:xfrm>
            <a:off x="601630" y="1690688"/>
            <a:ext cx="10988740" cy="3657600"/>
          </a:xfrm>
          <a:prstGeom prst="rect">
            <a:avLst/>
          </a:prstGeom>
        </p:spPr>
      </p:pic>
      <p:sp>
        <p:nvSpPr>
          <p:cNvPr id="6" name="文本框 5"/>
          <p:cNvSpPr txBox="1"/>
          <p:nvPr/>
        </p:nvSpPr>
        <p:spPr>
          <a:xfrm>
            <a:off x="9822180" y="5747385"/>
            <a:ext cx="1531620" cy="521970"/>
          </a:xfrm>
          <a:prstGeom prst="rect">
            <a:avLst/>
          </a:prstGeom>
          <a:noFill/>
        </p:spPr>
        <p:txBody>
          <a:bodyPr wrap="none" rtlCol="0" anchor="t">
            <a:spAutoFit/>
          </a:bodyPr>
          <a:lstStyle/>
          <a:p>
            <a:pPr marL="457200" lvl="1" indent="0">
              <a:buNone/>
            </a:pPr>
            <a:r>
              <a:rPr lang="en-US" altLang="zh-CN" sz="2800" dirty="0">
                <a:sym typeface="+mn-ea"/>
              </a:rPr>
              <a:t>【8】</a:t>
            </a:r>
            <a:endParaRPr lang="zh-CN" altLang="en-US" sz="2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颜色规范</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内容占位符 2"/>
          <p:cNvPicPr>
            <a:picLocks noGrp="1" noChangeAspect="1"/>
          </p:cNvPicPr>
          <p:nvPr>
            <p:ph idx="1"/>
          </p:nvPr>
        </p:nvPicPr>
        <p:blipFill>
          <a:blip r:embed="rId2"/>
          <a:stretch>
            <a:fillRect/>
          </a:stretch>
        </p:blipFill>
        <p:spPr>
          <a:xfrm>
            <a:off x="1127654" y="391561"/>
            <a:ext cx="9490376" cy="6101314"/>
          </a:xfrm>
          <a:prstGeom prst="rect">
            <a:avLst/>
          </a:prstGeom>
        </p:spPr>
      </p:pic>
      <p:sp>
        <p:nvSpPr>
          <p:cNvPr id="6" name="文本框 5"/>
          <p:cNvSpPr txBox="1"/>
          <p:nvPr/>
        </p:nvSpPr>
        <p:spPr>
          <a:xfrm>
            <a:off x="9822180" y="5805805"/>
            <a:ext cx="1531620" cy="521970"/>
          </a:xfrm>
          <a:prstGeom prst="rect">
            <a:avLst/>
          </a:prstGeom>
          <a:noFill/>
        </p:spPr>
        <p:txBody>
          <a:bodyPr wrap="none" rtlCol="0" anchor="t">
            <a:spAutoFit/>
          </a:bodyPr>
          <a:lstStyle/>
          <a:p>
            <a:pPr marL="457200" lvl="1" indent="0">
              <a:buNone/>
            </a:pPr>
            <a:r>
              <a:rPr lang="en-US" altLang="zh-CN" sz="2800" dirty="0">
                <a:sym typeface="+mn-ea"/>
              </a:rPr>
              <a:t>【8】</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登录框规范</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内容占位符 2"/>
          <p:cNvPicPr>
            <a:picLocks noGrp="1" noChangeAspect="1"/>
          </p:cNvPicPr>
          <p:nvPr>
            <p:ph idx="1"/>
          </p:nvPr>
        </p:nvPicPr>
        <p:blipFill>
          <a:blip r:embed="rId2"/>
          <a:stretch>
            <a:fillRect/>
          </a:stretch>
        </p:blipFill>
        <p:spPr>
          <a:xfrm>
            <a:off x="3856356" y="365125"/>
            <a:ext cx="8335644" cy="5166471"/>
          </a:xfrm>
          <a:prstGeom prst="rect">
            <a:avLst/>
          </a:prstGeom>
        </p:spPr>
      </p:pic>
      <p:sp>
        <p:nvSpPr>
          <p:cNvPr id="6" name="文本框 5"/>
          <p:cNvSpPr txBox="1"/>
          <p:nvPr/>
        </p:nvSpPr>
        <p:spPr>
          <a:xfrm>
            <a:off x="9822180" y="5638800"/>
            <a:ext cx="1531620" cy="521970"/>
          </a:xfrm>
          <a:prstGeom prst="rect">
            <a:avLst/>
          </a:prstGeom>
          <a:noFill/>
        </p:spPr>
        <p:txBody>
          <a:bodyPr wrap="none" rtlCol="0" anchor="t">
            <a:spAutoFit/>
          </a:bodyPr>
          <a:lstStyle/>
          <a:p>
            <a:pPr marL="457200" lvl="1" indent="0">
              <a:buNone/>
            </a:pPr>
            <a:r>
              <a:rPr lang="en-US" altLang="zh-CN" sz="2800" dirty="0">
                <a:sym typeface="+mn-ea"/>
              </a:rPr>
              <a:t>【8】</a:t>
            </a:r>
            <a:endParaRPr lang="zh-CN" altLang="en-US" sz="2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默认值规范</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内容占位符 2"/>
          <p:cNvPicPr>
            <a:picLocks noGrp="1" noChangeAspect="1"/>
          </p:cNvPicPr>
          <p:nvPr>
            <p:ph idx="1"/>
          </p:nvPr>
        </p:nvPicPr>
        <p:blipFill>
          <a:blip r:embed="rId2"/>
          <a:stretch>
            <a:fillRect/>
          </a:stretch>
        </p:blipFill>
        <p:spPr>
          <a:xfrm>
            <a:off x="1838869" y="477982"/>
            <a:ext cx="8677470" cy="5245384"/>
          </a:xfrm>
          <a:prstGeom prst="rect">
            <a:avLst/>
          </a:prstGeom>
        </p:spPr>
      </p:pic>
      <p:sp>
        <p:nvSpPr>
          <p:cNvPr id="6" name="文本框 5"/>
          <p:cNvSpPr txBox="1"/>
          <p:nvPr/>
        </p:nvSpPr>
        <p:spPr>
          <a:xfrm>
            <a:off x="9897110" y="5542280"/>
            <a:ext cx="1531620" cy="521970"/>
          </a:xfrm>
          <a:prstGeom prst="rect">
            <a:avLst/>
          </a:prstGeom>
          <a:noFill/>
        </p:spPr>
        <p:txBody>
          <a:bodyPr wrap="none" rtlCol="0" anchor="t">
            <a:spAutoFit/>
          </a:bodyPr>
          <a:lstStyle/>
          <a:p>
            <a:pPr marL="457200" lvl="1" indent="0">
              <a:buNone/>
            </a:pPr>
            <a:r>
              <a:rPr lang="en-US" altLang="zh-CN" sz="2800" dirty="0">
                <a:sym typeface="+mn-ea"/>
              </a:rPr>
              <a:t>【8】</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提示语规范</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内容占位符 2"/>
          <p:cNvPicPr>
            <a:picLocks noGrp="1" noChangeAspect="1"/>
          </p:cNvPicPr>
          <p:nvPr>
            <p:ph idx="1"/>
          </p:nvPr>
        </p:nvPicPr>
        <p:blipFill>
          <a:blip r:embed="rId2"/>
          <a:stretch>
            <a:fillRect/>
          </a:stretch>
        </p:blipFill>
        <p:spPr>
          <a:xfrm>
            <a:off x="911080" y="365125"/>
            <a:ext cx="10369839" cy="5579745"/>
          </a:xfrm>
          <a:prstGeom prst="rect">
            <a:avLst/>
          </a:prstGeom>
        </p:spPr>
      </p:pic>
      <p:sp>
        <p:nvSpPr>
          <p:cNvPr id="6" name="文本框 5"/>
          <p:cNvSpPr txBox="1"/>
          <p:nvPr/>
        </p:nvSpPr>
        <p:spPr>
          <a:xfrm>
            <a:off x="9822180" y="5422900"/>
            <a:ext cx="1531620" cy="521970"/>
          </a:xfrm>
          <a:prstGeom prst="rect">
            <a:avLst/>
          </a:prstGeom>
          <a:noFill/>
        </p:spPr>
        <p:txBody>
          <a:bodyPr wrap="none" rtlCol="0" anchor="t">
            <a:spAutoFit/>
          </a:bodyPr>
          <a:lstStyle/>
          <a:p>
            <a:pPr marL="457200" lvl="1" indent="0">
              <a:buNone/>
            </a:pPr>
            <a:r>
              <a:rPr lang="en-US" altLang="zh-CN" sz="2800" dirty="0">
                <a:sym typeface="+mn-ea"/>
              </a:rPr>
              <a:t>【8】</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键盘支持规范</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内容占位符 2"/>
          <p:cNvPicPr>
            <a:picLocks noGrp="1" noChangeAspect="1"/>
          </p:cNvPicPr>
          <p:nvPr>
            <p:ph idx="1"/>
          </p:nvPr>
        </p:nvPicPr>
        <p:blipFill>
          <a:blip r:embed="rId2"/>
          <a:stretch>
            <a:fillRect/>
          </a:stretch>
        </p:blipFill>
        <p:spPr>
          <a:xfrm>
            <a:off x="579592" y="1443762"/>
            <a:ext cx="10774208" cy="3970476"/>
          </a:xfrm>
          <a:prstGeom prst="rect">
            <a:avLst/>
          </a:prstGeom>
        </p:spPr>
      </p:pic>
      <p:sp>
        <p:nvSpPr>
          <p:cNvPr id="6" name="文本框 5"/>
          <p:cNvSpPr txBox="1"/>
          <p:nvPr/>
        </p:nvSpPr>
        <p:spPr>
          <a:xfrm>
            <a:off x="9822180" y="5213350"/>
            <a:ext cx="1531620" cy="521970"/>
          </a:xfrm>
          <a:prstGeom prst="rect">
            <a:avLst/>
          </a:prstGeom>
          <a:noFill/>
        </p:spPr>
        <p:txBody>
          <a:bodyPr wrap="none" rtlCol="0" anchor="t">
            <a:spAutoFit/>
          </a:bodyPr>
          <a:lstStyle/>
          <a:p>
            <a:pPr marL="457200" lvl="1" indent="0">
              <a:buNone/>
            </a:pPr>
            <a:r>
              <a:rPr lang="en-US" altLang="zh-CN" sz="2800" dirty="0">
                <a:sym typeface="+mn-ea"/>
              </a:rPr>
              <a:t>【8】</a:t>
            </a:r>
            <a:endParaRPr lang="zh-CN" altLang="en-US" sz="2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输入框限制规范</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内容占位符 2"/>
          <p:cNvPicPr>
            <a:picLocks noGrp="1" noChangeAspect="1"/>
          </p:cNvPicPr>
          <p:nvPr>
            <p:ph idx="1"/>
          </p:nvPr>
        </p:nvPicPr>
        <p:blipFill>
          <a:blip r:embed="rId2"/>
          <a:stretch>
            <a:fillRect/>
          </a:stretch>
        </p:blipFill>
        <p:spPr>
          <a:xfrm>
            <a:off x="487233" y="479395"/>
            <a:ext cx="10505881" cy="5768087"/>
          </a:xfrm>
          <a:prstGeom prst="rect">
            <a:avLst/>
          </a:prstGeom>
        </p:spPr>
      </p:pic>
      <p:sp>
        <p:nvSpPr>
          <p:cNvPr id="6" name="文本框 5"/>
          <p:cNvSpPr txBox="1"/>
          <p:nvPr/>
        </p:nvSpPr>
        <p:spPr>
          <a:xfrm>
            <a:off x="9822180" y="5521325"/>
            <a:ext cx="1531620" cy="521970"/>
          </a:xfrm>
          <a:prstGeom prst="rect">
            <a:avLst/>
          </a:prstGeom>
          <a:noFill/>
        </p:spPr>
        <p:txBody>
          <a:bodyPr wrap="none" rtlCol="0" anchor="t">
            <a:spAutoFit/>
          </a:bodyPr>
          <a:lstStyle/>
          <a:p>
            <a:pPr marL="457200" lvl="1" indent="0">
              <a:buNone/>
            </a:pPr>
            <a:r>
              <a:rPr lang="en-US" altLang="zh-CN" sz="2800" dirty="0">
                <a:sym typeface="+mn-ea"/>
              </a:rPr>
              <a:t>【8】</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页面布局</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内容占位符 2"/>
          <p:cNvPicPr>
            <a:picLocks noGrp="1" noChangeAspect="1"/>
          </p:cNvPicPr>
          <p:nvPr>
            <p:ph idx="1"/>
          </p:nvPr>
        </p:nvPicPr>
        <p:blipFill>
          <a:blip r:embed="rId2"/>
          <a:stretch>
            <a:fillRect/>
          </a:stretch>
        </p:blipFill>
        <p:spPr>
          <a:xfrm>
            <a:off x="676460" y="1362176"/>
            <a:ext cx="9911530" cy="4133647"/>
          </a:xfrm>
          <a:prstGeom prst="rect">
            <a:avLst/>
          </a:prstGeom>
        </p:spPr>
      </p:pic>
      <p:sp>
        <p:nvSpPr>
          <p:cNvPr id="6" name="文本框 5"/>
          <p:cNvSpPr txBox="1"/>
          <p:nvPr/>
        </p:nvSpPr>
        <p:spPr>
          <a:xfrm>
            <a:off x="9822180" y="4836795"/>
            <a:ext cx="1531620" cy="521970"/>
          </a:xfrm>
          <a:prstGeom prst="rect">
            <a:avLst/>
          </a:prstGeom>
          <a:noFill/>
        </p:spPr>
        <p:txBody>
          <a:bodyPr wrap="none" rtlCol="0" anchor="t">
            <a:spAutoFit/>
          </a:bodyPr>
          <a:lstStyle/>
          <a:p>
            <a:pPr marL="457200" lvl="1" indent="0">
              <a:buNone/>
            </a:pPr>
            <a:r>
              <a:rPr lang="en-US" altLang="zh-CN" sz="2800" dirty="0">
                <a:sym typeface="+mn-ea"/>
              </a:rPr>
              <a:t>【8】</a:t>
            </a:r>
            <a:endParaRPr lang="zh-CN" altLang="en-US" sz="2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防错和出错处理规范</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8" name="内容占位符 7"/>
          <p:cNvPicPr>
            <a:picLocks noGrp="1" noChangeAspect="1"/>
          </p:cNvPicPr>
          <p:nvPr>
            <p:ph idx="1"/>
          </p:nvPr>
        </p:nvPicPr>
        <p:blipFill>
          <a:blip r:embed="rId2"/>
          <a:stretch>
            <a:fillRect/>
          </a:stretch>
        </p:blipFill>
        <p:spPr>
          <a:xfrm>
            <a:off x="524803" y="115410"/>
            <a:ext cx="11015219" cy="6491335"/>
          </a:xfrm>
          <a:prstGeom prst="rect">
            <a:avLst/>
          </a:prstGeom>
        </p:spPr>
      </p:pic>
      <p:sp>
        <p:nvSpPr>
          <p:cNvPr id="9" name="文本框 8"/>
          <p:cNvSpPr txBox="1"/>
          <p:nvPr/>
        </p:nvSpPr>
        <p:spPr>
          <a:xfrm>
            <a:off x="9822180" y="5774055"/>
            <a:ext cx="1531620" cy="521970"/>
          </a:xfrm>
          <a:prstGeom prst="rect">
            <a:avLst/>
          </a:prstGeom>
          <a:noFill/>
        </p:spPr>
        <p:txBody>
          <a:bodyPr wrap="none" rtlCol="0" anchor="t">
            <a:spAutoFit/>
          </a:bodyPr>
          <a:lstStyle/>
          <a:p>
            <a:pPr marL="457200" lvl="1" indent="0">
              <a:buNone/>
            </a:pPr>
            <a:r>
              <a:rPr lang="en-US" altLang="zh-CN" sz="2800" dirty="0">
                <a:sym typeface="+mn-ea"/>
              </a:rPr>
              <a:t>【8】</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实例</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内容占位符 4"/>
          <p:cNvPicPr>
            <a:picLocks noGrp="1" noChangeAspect="1"/>
          </p:cNvPicPr>
          <p:nvPr>
            <p:ph idx="1"/>
          </p:nvPr>
        </p:nvPicPr>
        <p:blipFill>
          <a:blip r:embed="rId2"/>
          <a:stretch>
            <a:fillRect/>
          </a:stretch>
        </p:blipFill>
        <p:spPr>
          <a:xfrm>
            <a:off x="2158407" y="402792"/>
            <a:ext cx="9195393" cy="5388904"/>
          </a:xfrm>
          <a:prstGeom prst="rect">
            <a:avLst/>
          </a:prstGeom>
        </p:spPr>
      </p:pic>
      <p:sp>
        <p:nvSpPr>
          <p:cNvPr id="6" name="文本框 5"/>
          <p:cNvSpPr txBox="1"/>
          <p:nvPr/>
        </p:nvSpPr>
        <p:spPr>
          <a:xfrm>
            <a:off x="10370185" y="6162675"/>
            <a:ext cx="1531620" cy="521970"/>
          </a:xfrm>
          <a:prstGeom prst="rect">
            <a:avLst/>
          </a:prstGeom>
          <a:noFill/>
        </p:spPr>
        <p:txBody>
          <a:bodyPr wrap="none" rtlCol="0" anchor="t">
            <a:spAutoFit/>
          </a:bodyPr>
          <a:lstStyle/>
          <a:p>
            <a:pPr marL="457200" lvl="1" indent="0">
              <a:buNone/>
            </a:pPr>
            <a:r>
              <a:rPr lang="en-US" altLang="zh-CN" sz="2800" dirty="0">
                <a:sym typeface="+mn-ea"/>
              </a:rPr>
              <a:t>【8】</a:t>
            </a:r>
            <a:endParaRPr lang="zh-CN" alt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什么是界面原型</a:t>
            </a:r>
          </a:p>
        </p:txBody>
      </p:sp>
      <p:sp>
        <p:nvSpPr>
          <p:cNvPr id="3" name="内容占位符 2"/>
          <p:cNvSpPr>
            <a:spLocks noGrp="1"/>
          </p:cNvSpPr>
          <p:nvPr>
            <p:ph idx="1"/>
          </p:nvPr>
        </p:nvSpPr>
        <p:spPr/>
        <p:txBody>
          <a:bodyPr/>
          <a:lstStyle/>
          <a:p>
            <a:r>
              <a:rPr lang="en-US" altLang="zh-CN" dirty="0"/>
              <a:t>界面建模是通过建模工具，确定界面上的元素、位置、布局、颜色、交互等。</a:t>
            </a:r>
            <a:r>
              <a:rPr lang="zh-CN" altLang="en-US" dirty="0"/>
              <a:t>它</a:t>
            </a:r>
            <a:r>
              <a:rPr lang="zh-CN" altLang="en-US">
                <a:sym typeface="+mn-ea"/>
              </a:rPr>
              <a:t>的基本要求是完整展示用例功能、界面美观、有交互性。</a:t>
            </a:r>
            <a:r>
              <a:rPr lang="en-US" altLang="zh-CN" dirty="0">
                <a:sym typeface="+mn-ea"/>
              </a:rPr>
              <a:t>【1】</a:t>
            </a:r>
            <a:endParaRPr lang="en-US" altLang="zh-CN" dirty="0"/>
          </a:p>
          <a:p>
            <a:endParaRPr lang="en-US" altLang="zh-CN" dirty="0"/>
          </a:p>
          <a:p>
            <a:r>
              <a:rPr lang="en-US" altLang="zh-CN" dirty="0"/>
              <a:t>界面原型是在软件开发项目中需求分析阶段输出的</a:t>
            </a:r>
            <a:r>
              <a:rPr lang="zh-CN" altLang="en-US" dirty="0"/>
              <a:t>，</a:t>
            </a:r>
            <a:r>
              <a:rPr lang="en-US" altLang="zh-CN" dirty="0">
                <a:sym typeface="+mn-ea"/>
              </a:rPr>
              <a:t>是需求的一种呈现方式，是当下沟通需求的主要方式</a:t>
            </a:r>
            <a:r>
              <a:rPr lang="zh-CN" altLang="en-US" dirty="0">
                <a:sym typeface="+mn-ea"/>
              </a:rPr>
              <a:t>。</a:t>
            </a:r>
            <a:r>
              <a:rPr lang="en-US" altLang="zh-CN" dirty="0"/>
              <a:t>【2】</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第三部分</a:t>
            </a:r>
          </a:p>
        </p:txBody>
      </p:sp>
      <p:sp>
        <p:nvSpPr>
          <p:cNvPr id="9" name="TextBox 76"/>
          <p:cNvSpPr txBox="1"/>
          <p:nvPr/>
        </p:nvSpPr>
        <p:spPr>
          <a:xfrm>
            <a:off x="4323048" y="3333989"/>
            <a:ext cx="3545903" cy="107632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界面原型与布局工具</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界面原型与布局工具</a:t>
            </a:r>
          </a:p>
        </p:txBody>
      </p:sp>
      <p:sp>
        <p:nvSpPr>
          <p:cNvPr id="3" name="内容占位符 2"/>
          <p:cNvSpPr>
            <a:spLocks noGrp="1"/>
          </p:cNvSpPr>
          <p:nvPr>
            <p:ph idx="1"/>
          </p:nvPr>
        </p:nvSpPr>
        <p:spPr/>
        <p:txBody>
          <a:bodyPr/>
          <a:lstStyle/>
          <a:p>
            <a:r>
              <a:rPr lang="en-US" altLang="zh-CN" dirty="0"/>
              <a:t>1.Solidify</a:t>
            </a:r>
          </a:p>
          <a:p>
            <a:r>
              <a:rPr lang="en-US" altLang="zh-CN" dirty="0"/>
              <a:t>Solidify允许用户在模型、线框或者草图中获取原型图。此外，你还可以快速地查看屏幕界面原型。如果在桌面、计算机或者手机上运行Solidify还能轻易地测试出项目原型。如果你没有太多的时间花在这上面，你也可以共享给其他测试人员，随时随地获取反馈意见</a:t>
            </a:r>
            <a:r>
              <a:rPr lang="zh-CN" altLang="en-US" dirty="0"/>
              <a:t>。</a:t>
            </a:r>
            <a:endParaRPr lang="en-US" altLang="zh-CN" dirty="0"/>
          </a:p>
          <a:p>
            <a:pPr marL="0" indent="0" algn="r">
              <a:buNone/>
            </a:pPr>
            <a:r>
              <a:rPr lang="en-US" altLang="zh-CN" dirty="0"/>
              <a:t>【9】</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r>
              <a:rPr lang="en-US" altLang="zh-CN"/>
              <a:t>2.PowerMockup</a:t>
            </a:r>
            <a:endParaRPr lang="zh-CN" altLang="en-US"/>
          </a:p>
          <a:p>
            <a:r>
              <a:rPr lang="zh-CN" altLang="en-US"/>
              <a:t>专为设计师准备的PowerMockup在创建PowerPoint时为线框提供模板。包含各式各样的模板，包括菜单、表格、文本框、按钮和标签。当你在创建PPT时你可以轻易的将这些模板拖入使用。另外，用户还能在库中添加自己的条目，只需选择PPT的外形，然后点击“添加模板”标签，一款自定义的模板即可轻松创建。</a:t>
            </a:r>
            <a:endParaRPr lang="zh-CN" altLang="en-US" dirty="0"/>
          </a:p>
          <a:p>
            <a:pPr marL="0" indent="0" algn="r">
              <a:buNone/>
            </a:pPr>
            <a:r>
              <a:rPr lang="en-US" altLang="zh-CN" dirty="0">
                <a:sym typeface="+mn-ea"/>
              </a:rPr>
              <a:t>【9】</a:t>
            </a:r>
            <a:endParaRPr lang="zh-CN" altLang="en-US" dirty="0"/>
          </a:p>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r>
              <a:rPr lang="en-US" altLang="zh-CN"/>
              <a:t>3.Antetype</a:t>
            </a:r>
            <a:endParaRPr lang="zh-CN" altLang="en-US"/>
          </a:p>
          <a:p>
            <a:r>
              <a:rPr lang="zh-CN" altLang="en-US"/>
              <a:t>当你创建大型的且连续性的项目时，Antetype是最佳选择，这是因为它允许开发者创建一整套的构件库。该构件库可收集各小部件，在原型中方便易用。此外，每个小部件都有一定数量的定制和默认状态可单独或者同时进行编辑。</a:t>
            </a:r>
          </a:p>
          <a:p>
            <a:r>
              <a:rPr lang="zh-CN" altLang="en-US"/>
              <a:t>因此用户在编辑时无需使用不同的副本，Antetype可适应不同项目的需求。</a:t>
            </a:r>
          </a:p>
          <a:p>
            <a:pPr marL="0" indent="0">
              <a:buNone/>
            </a:pPr>
            <a:r>
              <a:rPr lang="en-US" altLang="zh-CN"/>
              <a:t>										    </a:t>
            </a:r>
            <a:r>
              <a:rPr lang="en-US" altLang="zh-CN" dirty="0">
                <a:sym typeface="+mn-ea"/>
              </a:rPr>
              <a:t>【9】</a:t>
            </a:r>
            <a:endParaRPr lang="en-US" altLang="zh-CN"/>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normAutofit/>
          </a:bodyPr>
          <a:lstStyle/>
          <a:p>
            <a:r>
              <a:rPr lang="en-US" altLang="zh-CN" dirty="0"/>
              <a:t>4.UXPin</a:t>
            </a:r>
            <a:endParaRPr lang="zh-CN" altLang="en-US" dirty="0"/>
          </a:p>
          <a:p>
            <a:r>
              <a:rPr lang="zh-CN" altLang="en-US" dirty="0"/>
              <a:t>UXPin是DeSmart团队开发的一个简易快速的实体模型和在线可点击原型创作工具。它基于优秀的用户体验设计原则，在构建原型中，它提供了一个完整的工具包(该工具包具有良好的用户设计模式和元素)来从头构建一个出色的原型。</a:t>
            </a:r>
          </a:p>
          <a:p>
            <a:r>
              <a:rPr lang="zh-CN" altLang="en-US" dirty="0"/>
              <a:t>UXPin 具有响应式的断点功能，创建的响应式原型和线框图可以运行在不同的设备和分辨率上。另外该软件还提供了版本控制和迭代功能，可以轻松的共享预览，直观的注 解和实时的协同编辑和聊天。该软件拥有大量具有吸引力的用户界面元素风格(包括web，iOS，Android等)，并且具有快速、灵敏的响应拖放接口。</a:t>
            </a:r>
          </a:p>
          <a:p>
            <a:pPr marL="0" indent="0" algn="r">
              <a:buNone/>
            </a:pPr>
            <a:r>
              <a:rPr lang="en-US" altLang="zh-CN" dirty="0"/>
              <a:t>【10】</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r>
              <a:rPr lang="en-US" altLang="zh-CN"/>
              <a:t>5.</a:t>
            </a:r>
            <a:r>
              <a:rPr lang="en-US" altLang="zh-CN">
                <a:sym typeface="+mn-ea"/>
              </a:rPr>
              <a:t>QuirkTools</a:t>
            </a:r>
            <a:endParaRPr lang="en-US" altLang="zh-CN"/>
          </a:p>
          <a:p>
            <a:r>
              <a:rPr lang="en-US" altLang="zh-CN"/>
              <a:t>QuirkTools让网站创建更加简单和便捷。</a:t>
            </a:r>
          </a:p>
          <a:p>
            <a:r>
              <a:rPr lang="en-US" altLang="zh-CN"/>
              <a:t>利用QuirkTools构建Web应用可帮助用户创建属于自己的一款应用。该应用帮助用户创建基于桌面、移动手机或平板电脑的线框模型。此外，QuirkTools还能让开发者与同事、客户共同协作打造最完美的设计。</a:t>
            </a:r>
            <a:endParaRPr lang="zh-CN" altLang="en-US" dirty="0"/>
          </a:p>
          <a:p>
            <a:pPr marL="0" indent="0" algn="r">
              <a:buNone/>
            </a:pPr>
            <a:r>
              <a:rPr lang="en-US" altLang="zh-CN" dirty="0">
                <a:sym typeface="+mn-ea"/>
              </a:rPr>
              <a:t>【9】</a:t>
            </a:r>
            <a:endParaRPr lang="zh-CN" altLang="en-US" dirty="0"/>
          </a:p>
          <a:p>
            <a:endParaRPr lang="en-US" altLang="zh-CN"/>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r>
              <a:rPr lang="en-US" altLang="zh-CN"/>
              <a:t>6.</a:t>
            </a:r>
            <a:r>
              <a:rPr lang="en-US" altLang="zh-CN">
                <a:sym typeface="+mn-ea"/>
              </a:rPr>
              <a:t>Wireframe.cc</a:t>
            </a:r>
            <a:endParaRPr lang="en-US" altLang="zh-CN"/>
          </a:p>
          <a:p>
            <a:r>
              <a:rPr lang="en-US" altLang="zh-CN"/>
              <a:t>利用Wireframe.cc即可轻易的创建线框。Wireframe.cc支持有限的调色板和模板，以简洁为主。有两个模板供选择：移动手机和浏览器窗口，前者包含景色和垂直风格；后者则是纵向和横向风格。有了Wireframes.cc用户可清晰的看到整个创建过程。</a:t>
            </a:r>
            <a:endParaRPr lang="zh-CN" altLang="en-US" dirty="0"/>
          </a:p>
          <a:p>
            <a:pPr marL="0" indent="0" algn="r">
              <a:buNone/>
            </a:pPr>
            <a:r>
              <a:rPr lang="en-US" altLang="zh-CN" dirty="0">
                <a:sym typeface="+mn-ea"/>
              </a:rPr>
              <a:t>【9】</a:t>
            </a:r>
            <a:endParaRPr lang="zh-CN" altLang="en-US" dirty="0"/>
          </a:p>
          <a:p>
            <a:endParaRPr lang="en-US" altLang="zh-CN"/>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r>
              <a:rPr lang="en-US" altLang="zh-CN"/>
              <a:t>7.Easel</a:t>
            </a:r>
            <a:endParaRPr lang="zh-CN" altLang="en-US"/>
          </a:p>
          <a:p>
            <a:r>
              <a:rPr lang="zh-CN" altLang="en-US"/>
              <a:t>Easel是一款基于浏览器的Web设计工具，允许用户记录模型和创意。其功能包括按钮、表和文本框。这款工具还集成了Twitter Bootstrap库贯穿其他额外的图标和颜色。此外，Easel 让用户在Web中设计保持最佳像素，用户可以使用先进的工具比如CSS3</a:t>
            </a:r>
            <a:r>
              <a:rPr lang="en-US" altLang="zh-CN"/>
              <a:t>(Cascading Style Sheets Level 3</a:t>
            </a:r>
            <a:r>
              <a:rPr lang="zh-CN" altLang="en-US"/>
              <a:t>，</a:t>
            </a:r>
            <a:r>
              <a:rPr lang="en-US" altLang="zh-CN"/>
              <a:t>层叠样式表3级)</a:t>
            </a:r>
            <a:r>
              <a:rPr lang="zh-CN" altLang="en-US"/>
              <a:t>、Web字体，无需在浏览器和文本编辑器之间来回查看，告别繁琐的过程，轻松创建应用。</a:t>
            </a:r>
            <a:endParaRPr lang="zh-CN" altLang="en-US" dirty="0"/>
          </a:p>
          <a:p>
            <a:pPr marL="0" indent="0" algn="r">
              <a:buNone/>
            </a:pPr>
            <a:r>
              <a:rPr lang="en-US" altLang="zh-CN" dirty="0">
                <a:sym typeface="+mn-ea"/>
              </a:rPr>
              <a:t>【9】</a:t>
            </a:r>
            <a:endParaRPr lang="zh-CN" altLang="en-US" dirty="0"/>
          </a:p>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r>
              <a:rPr lang="en-US" altLang="zh-CN"/>
              <a:t>8.</a:t>
            </a:r>
            <a:r>
              <a:rPr lang="en-US" altLang="zh-CN">
                <a:sym typeface="+mn-ea"/>
              </a:rPr>
              <a:t>InVision</a:t>
            </a:r>
            <a:endParaRPr lang="en-US" altLang="zh-CN"/>
          </a:p>
          <a:p>
            <a:r>
              <a:rPr lang="en-US" altLang="zh-CN"/>
              <a:t>InVision让你以高水准的级别快速创建令人印象深刻的原型。利用这款工具，用户可在很短的时间内链接到UX(user experience)草图、设计以及线框，还能与其他团队分享该项目。InVision使设计演示更加轻松方便，用户可以在项目中进行实际演示，在浏览器中加载或者以</a:t>
            </a:r>
            <a:r>
              <a:rPr lang="zh-CN" altLang="en-US"/>
              <a:t>发送和接受短信的</a:t>
            </a:r>
            <a:r>
              <a:rPr lang="en-US" altLang="zh-CN"/>
              <a:t>形式连接到移动设备上。</a:t>
            </a:r>
          </a:p>
          <a:p>
            <a:r>
              <a:rPr lang="en-US" altLang="zh-CN"/>
              <a:t>该工具还支持追踪功能，让你轻松查看项目进度。</a:t>
            </a:r>
            <a:endParaRPr lang="zh-CN" altLang="en-US" dirty="0"/>
          </a:p>
          <a:p>
            <a:pPr marL="0" indent="0" algn="r">
              <a:buNone/>
            </a:pPr>
            <a:r>
              <a:rPr lang="en-US" altLang="zh-CN" dirty="0">
                <a:sym typeface="+mn-ea"/>
              </a:rPr>
              <a:t>【9】</a:t>
            </a:r>
            <a:endParaRPr lang="zh-CN" altLang="en-US" dirty="0"/>
          </a:p>
          <a:p>
            <a:endParaRPr lang="en-US" altLang="zh-CN"/>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r>
              <a:rPr lang="en-US" altLang="zh-CN"/>
              <a:t>9.</a:t>
            </a:r>
            <a:r>
              <a:rPr lang="en-US" altLang="zh-CN">
                <a:sym typeface="+mn-ea"/>
              </a:rPr>
              <a:t>Proto.io</a:t>
            </a:r>
            <a:endParaRPr lang="en-US" altLang="zh-CN"/>
          </a:p>
          <a:p>
            <a:r>
              <a:rPr lang="en-US" altLang="zh-CN"/>
              <a:t>Proto.io是一个专用的手机原型开发平台——可以构建和部署全交互式的移动程序的原型，并且可以模拟出相似的成品。它可以运行在大多数的浏览器中，并提供了3个重要的接口：dashboard、编辑器以及播放器。</a:t>
            </a:r>
          </a:p>
          <a:p>
            <a:r>
              <a:rPr lang="en-US" altLang="zh-CN"/>
              <a:t>dashboard 可以用来管理项目。编辑器是构建原型的环境，由一组设计和开发原型的工具组成，另外还可以构建交互。播放器用来观看原型，并与原型进行交互，并提供了相关 工具来标注和保留反馈信息。你可以直接在真实的移动设备上对原型进行测试。并且可以使用iOS或Android上的浏览器以全屏模式运行原型。</a:t>
            </a:r>
          </a:p>
          <a:p>
            <a:pPr marL="0" indent="0" algn="r">
              <a:buNone/>
            </a:pPr>
            <a:r>
              <a:rPr lang="en-US" altLang="zh-CN" dirty="0">
                <a:sym typeface="+mn-ea"/>
              </a:rPr>
              <a:t>【10】</a:t>
            </a:r>
            <a:endParaRPr lang="zh-CN" altLang="en-US" dirty="0"/>
          </a:p>
          <a:p>
            <a:endParaRPr lang="en-US" altLang="zh-CN"/>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为什么要创建界面原型</a:t>
            </a:r>
          </a:p>
        </p:txBody>
      </p:sp>
      <p:sp>
        <p:nvSpPr>
          <p:cNvPr id="5" name="内容占位符 4"/>
          <p:cNvSpPr>
            <a:spLocks noGrp="1"/>
          </p:cNvSpPr>
          <p:nvPr>
            <p:ph idx="1"/>
          </p:nvPr>
        </p:nvSpPr>
        <p:spPr/>
        <p:txBody>
          <a:bodyPr>
            <a:normAutofit fontScale="92500"/>
          </a:bodyPr>
          <a:lstStyle/>
          <a:p>
            <a:r>
              <a:rPr lang="zh-CN" altLang="en-US"/>
              <a:t>开发中很重要的一个问题就是</a:t>
            </a:r>
            <a:r>
              <a:rPr lang="zh-CN" altLang="en-US">
                <a:solidFill>
                  <a:srgbClr val="FF0000"/>
                </a:solidFill>
              </a:rPr>
              <a:t>理解需求</a:t>
            </a:r>
            <a:r>
              <a:rPr lang="zh-CN" altLang="en-US"/>
              <a:t>，而只凭用例图和一些文字并不能统一对需求的理解。软件开发是一个连续的过程，而对软件工程片面的理解，形成一个开发有明显界限的认识，造成的结果往往是这样：你拿着用例图和</a:t>
            </a:r>
            <a:r>
              <a:rPr lang="en-US" altLang="zh-CN"/>
              <a:t>IPO(input</a:t>
            </a:r>
            <a:r>
              <a:rPr lang="zh-CN" altLang="en-US"/>
              <a:t>、</a:t>
            </a:r>
            <a:r>
              <a:rPr lang="en-US" altLang="zh-CN"/>
              <a:t>process</a:t>
            </a:r>
            <a:r>
              <a:rPr lang="zh-CN" altLang="en-US"/>
              <a:t>、</a:t>
            </a:r>
            <a:r>
              <a:rPr lang="en-US" altLang="zh-CN"/>
              <a:t>output)</a:t>
            </a:r>
            <a:r>
              <a:rPr lang="zh-CN" altLang="en-US"/>
              <a:t>表跟用户交流，而他并不管你的用例的输入什么、怎么处理、输出什么，</a:t>
            </a:r>
            <a:r>
              <a:rPr lang="zh-CN" altLang="en-US">
                <a:solidFill>
                  <a:srgbClr val="FF0000"/>
                </a:solidFill>
              </a:rPr>
              <a:t>用户想看到的是界面</a:t>
            </a:r>
            <a:r>
              <a:rPr lang="zh-CN" altLang="en-US"/>
              <a:t>；另外开发人员之间，对需求的理解虽然一致，但是对界面没有初步认识，对整个系统的理解就会缺失一部分。</a:t>
            </a:r>
          </a:p>
          <a:p>
            <a:r>
              <a:rPr lang="zh-CN" altLang="en-US"/>
              <a:t>所以结合与用户需求的交流和开发人员对系统的把控，我觉得界面原型应当始于需求分析阶段，开始设计的不一定是最后系统界面，但是应当有一个界面原型。</a:t>
            </a:r>
          </a:p>
          <a:p>
            <a:pPr marL="0" indent="0">
              <a:buNone/>
            </a:pPr>
            <a:r>
              <a:rPr lang="en-US" altLang="zh-CN" dirty="0">
                <a:sym typeface="+mn-ea"/>
              </a:rPr>
              <a:t>                                                                                                                      【1】</a:t>
            </a:r>
            <a:endParaRPr lang="zh-CN" altLang="en-US"/>
          </a:p>
          <a:p>
            <a:pPr marL="0" indent="0">
              <a:buNone/>
            </a:pP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920105"/>
          </a:xfrm>
        </p:spPr>
        <p:txBody>
          <a:bodyPr/>
          <a:lstStyle/>
          <a:p>
            <a:r>
              <a:rPr lang="en-US" altLang="zh-CN"/>
              <a:t>10.</a:t>
            </a:r>
            <a:r>
              <a:rPr lang="en-US" altLang="zh-CN">
                <a:sym typeface="+mn-ea"/>
              </a:rPr>
              <a:t>POP(Prototyping on Paper)</a:t>
            </a:r>
            <a:endParaRPr lang="en-US" altLang="zh-CN"/>
          </a:p>
          <a:p>
            <a:r>
              <a:rPr lang="en-US" altLang="zh-CN"/>
              <a:t>有了POP创建iPhone原型不再是难事，其提供了一个传统的高科技线框技术。没有复杂的软件，所有的用户需要在纸上或者笔记本上绘画或绘制出线框。</a:t>
            </a:r>
          </a:p>
          <a:p>
            <a:r>
              <a:rPr lang="en-US" altLang="zh-CN"/>
              <a:t>该线框仅通过摄像头拍摄，利用POP确保草图能自动调节对比度和亮度，然后通过“链接点”连接到草图来设计模板。首先确保任何事情都在完美状态，用户只需点击“play”并模拟接口即可。</a:t>
            </a:r>
            <a:endParaRPr lang="zh-CN" altLang="en-US" dirty="0"/>
          </a:p>
          <a:p>
            <a:pPr marL="0" indent="0" algn="r">
              <a:buNone/>
            </a:pPr>
            <a:r>
              <a:rPr lang="en-US" altLang="zh-CN" dirty="0">
                <a:sym typeface="+mn-ea"/>
              </a:rPr>
              <a:t>【9】</a:t>
            </a:r>
            <a:endParaRPr lang="zh-CN" altLang="en-US" dirty="0"/>
          </a:p>
          <a:p>
            <a:endParaRPr lang="en-US" altLang="zh-CN"/>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920105"/>
          </a:xfrm>
        </p:spPr>
        <p:txBody>
          <a:bodyPr/>
          <a:lstStyle/>
          <a:p>
            <a:r>
              <a:rPr lang="en-US" altLang="zh-CN" dirty="0"/>
              <a:t>11</a:t>
            </a:r>
            <a:r>
              <a:rPr lang="zh-CN" altLang="en-US" dirty="0"/>
              <a:t>、墨刀</a:t>
            </a:r>
            <a:endParaRPr lang="en-US" altLang="zh-CN" dirty="0"/>
          </a:p>
          <a:p>
            <a:r>
              <a:rPr lang="zh-CN" altLang="en-US" dirty="0"/>
              <a:t>墨刀是一款在线原型设计工具。借助于墨刀，创业者、产品经理及</a:t>
            </a:r>
            <a:r>
              <a:rPr lang="en-US" altLang="zh-CN" dirty="0"/>
              <a:t>UI/UX</a:t>
            </a:r>
            <a:r>
              <a:rPr lang="zh-CN" altLang="en-US" dirty="0"/>
              <a:t>设计师能够快速构建移动应用产品原型，并向他人演示</a:t>
            </a:r>
            <a:endParaRPr lang="en-US" altLang="zh-CN" dirty="0"/>
          </a:p>
          <a:p>
            <a:r>
              <a:rPr lang="zh-CN" altLang="en-US" dirty="0"/>
              <a:t>作为一款专注移动应用的原型工具，墨刀把全部功能都进行了模块化，用户也能选择页面切换特效及主题，操作方式也相对简便，大部分操作都可通过拖拽来完成。现在，墨刀已实现了云端保存、手机实时预览、在线评论等功能。</a:t>
            </a:r>
            <a:r>
              <a:rPr lang="en-US" altLang="zh-CN" dirty="0">
                <a:sym typeface="+mn-ea"/>
              </a:rPr>
              <a:t>【11】</a:t>
            </a:r>
            <a:endParaRPr lang="zh-CN" altLang="en-US" dirty="0"/>
          </a:p>
          <a:p>
            <a:endParaRPr lang="en-US" altLang="zh-CN"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8899296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920105"/>
          </a:xfrm>
        </p:spPr>
        <p:txBody>
          <a:bodyPr/>
          <a:lstStyle/>
          <a:p>
            <a:r>
              <a:rPr lang="en-US" altLang="zh-CN" dirty="0"/>
              <a:t>12</a:t>
            </a:r>
            <a:r>
              <a:rPr lang="zh-CN" altLang="en-US" dirty="0"/>
              <a:t>、</a:t>
            </a:r>
            <a:r>
              <a:rPr lang="en-US" altLang="zh-CN" dirty="0"/>
              <a:t>Axure </a:t>
            </a:r>
            <a:r>
              <a:rPr lang="en-US" altLang="zh-CN" dirty="0" err="1"/>
              <a:t>rp</a:t>
            </a:r>
            <a:endParaRPr lang="en-US" altLang="zh-CN" dirty="0"/>
          </a:p>
          <a:p>
            <a:r>
              <a:rPr lang="en-US" altLang="zh-CN" dirty="0"/>
              <a:t>Axure RP</a:t>
            </a:r>
            <a:r>
              <a:rPr lang="zh-CN" altLang="en-US" dirty="0"/>
              <a:t>是一款专业的快速原型设计工具。</a:t>
            </a:r>
            <a:r>
              <a:rPr lang="en-US" altLang="zh-CN" dirty="0"/>
              <a:t>Axure</a:t>
            </a:r>
            <a:r>
              <a:rPr lang="zh-CN" altLang="en-US" dirty="0"/>
              <a:t>代表美国</a:t>
            </a:r>
            <a:r>
              <a:rPr lang="en-US" altLang="zh-CN" dirty="0"/>
              <a:t>Axure</a:t>
            </a:r>
            <a:r>
              <a:rPr lang="zh-CN" altLang="en-US" dirty="0"/>
              <a:t>公司；</a:t>
            </a:r>
            <a:r>
              <a:rPr lang="en-US" altLang="zh-CN" dirty="0"/>
              <a:t>RP</a:t>
            </a:r>
            <a:r>
              <a:rPr lang="zh-CN" altLang="en-US" dirty="0"/>
              <a:t>则是</a:t>
            </a:r>
            <a:r>
              <a:rPr lang="en-US" altLang="zh-CN" dirty="0"/>
              <a:t>Rapid Prototyping</a:t>
            </a:r>
            <a:r>
              <a:rPr lang="zh-CN" altLang="en-US" dirty="0"/>
              <a:t>（快速原型）的缩写。</a:t>
            </a:r>
          </a:p>
          <a:p>
            <a:r>
              <a:rPr lang="en-US" altLang="zh-CN" dirty="0"/>
              <a:t>Axure RP</a:t>
            </a:r>
            <a:r>
              <a:rPr lang="zh-CN" altLang="en-US" dirty="0"/>
              <a:t>是美国</a:t>
            </a:r>
            <a:r>
              <a:rPr lang="en-US" altLang="zh-CN" dirty="0"/>
              <a:t>Axure Software Solution</a:t>
            </a:r>
            <a:r>
              <a:rPr lang="zh-CN" altLang="en-US" dirty="0"/>
              <a:t>公司旗舰产品，是一个专业的快速原型设计工具，让负责定义需求和规格、设计功能和界面的专家能够快速创建应用软件或</a:t>
            </a:r>
            <a:r>
              <a:rPr lang="en-US" altLang="zh-CN" dirty="0"/>
              <a:t>Web</a:t>
            </a:r>
            <a:r>
              <a:rPr lang="zh-CN" altLang="en-US" dirty="0"/>
              <a:t>网站的线框图、流程图、原型和规格说明文档。作为专业的原型设计工具，它能快速、高效的创建原型，同时支持多人协作设计和版本控制管理</a:t>
            </a:r>
          </a:p>
          <a:p>
            <a:pPr algn="r"/>
            <a:r>
              <a:rPr lang="en-US" altLang="zh-CN" dirty="0">
                <a:sym typeface="+mn-ea"/>
              </a:rPr>
              <a:t>【12】</a:t>
            </a:r>
            <a:endParaRPr lang="zh-CN" altLang="en-US" dirty="0"/>
          </a:p>
          <a:p>
            <a:endParaRPr lang="en-US" altLang="zh-CN"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5289846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第四部分</a:t>
            </a:r>
          </a:p>
        </p:txBody>
      </p:sp>
      <p:sp>
        <p:nvSpPr>
          <p:cNvPr id="9" name="TextBox 76"/>
          <p:cNvSpPr txBox="1"/>
          <p:nvPr/>
        </p:nvSpPr>
        <p:spPr>
          <a:xfrm>
            <a:off x="4323048" y="3333989"/>
            <a:ext cx="3545903" cy="107632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问答、参考文献、小组分工及评价</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96875"/>
            <a:ext cx="10515600" cy="5133913"/>
          </a:xfrm>
        </p:spPr>
        <p:txBody>
          <a:bodyPr>
            <a:normAutofit/>
          </a:bodyPr>
          <a:lstStyle/>
          <a:p>
            <a:r>
              <a:rPr lang="en-US" altLang="zh-CN" dirty="0"/>
              <a:t>1.</a:t>
            </a:r>
            <a:r>
              <a:rPr lang="zh-CN" altLang="en-US" dirty="0"/>
              <a:t>什么情况下产出</a:t>
            </a:r>
            <a:r>
              <a:rPr lang="zh-CN" altLang="en-US">
                <a:sym typeface="+mn-ea"/>
              </a:rPr>
              <a:t>低保真产品原型？</a:t>
            </a:r>
            <a:endParaRPr lang="en-US" altLang="zh-CN" dirty="0"/>
          </a:p>
          <a:p>
            <a:r>
              <a:rPr lang="zh-CN" altLang="en-US">
                <a:sym typeface="+mn-ea"/>
              </a:rPr>
              <a:t>一般只有时间比较紧迫，需求也比较简单的时候，我们才会去产出低保真产品原型。</a:t>
            </a:r>
            <a:endParaRPr lang="en-US" altLang="zh-CN" dirty="0"/>
          </a:p>
          <a:p>
            <a:endParaRPr lang="en-US" altLang="zh-CN" dirty="0"/>
          </a:p>
          <a:p>
            <a:r>
              <a:rPr lang="en-US" altLang="zh-CN" dirty="0"/>
              <a:t>2.</a:t>
            </a:r>
            <a:r>
              <a:rPr lang="zh-CN" altLang="en-US" dirty="0"/>
              <a:t>用户体验的要素有哪几层？（至少说出三层）</a:t>
            </a:r>
          </a:p>
          <a:p>
            <a:r>
              <a:rPr lang="zh-CN" altLang="en-US" dirty="0"/>
              <a:t>表现层、框架层、结构层、范围层、战略层。</a:t>
            </a:r>
          </a:p>
          <a:p>
            <a:endParaRPr lang="zh-CN" altLang="en-US" dirty="0"/>
          </a:p>
          <a:p>
            <a:r>
              <a:rPr lang="en-US" altLang="zh-CN" dirty="0"/>
              <a:t>3.</a:t>
            </a:r>
            <a:r>
              <a:rPr lang="zh-CN" altLang="en-US" dirty="0"/>
              <a:t>说出</a:t>
            </a:r>
            <a:r>
              <a:rPr lang="en-US" altLang="zh-CN" dirty="0"/>
              <a:t>5</a:t>
            </a:r>
            <a:r>
              <a:rPr lang="zh-CN" altLang="en-US" dirty="0"/>
              <a:t>种界面原型工具。</a:t>
            </a:r>
          </a:p>
          <a:p>
            <a:r>
              <a:rPr lang="en-US" altLang="zh-CN" dirty="0">
                <a:sym typeface="+mn-ea"/>
              </a:rPr>
              <a:t>Solidify</a:t>
            </a:r>
            <a:r>
              <a:rPr lang="zh-CN" altLang="en-US" dirty="0">
                <a:sym typeface="+mn-ea"/>
              </a:rPr>
              <a:t>、</a:t>
            </a:r>
            <a:r>
              <a:rPr lang="en-US" altLang="zh-CN">
                <a:sym typeface="+mn-ea"/>
              </a:rPr>
              <a:t>PowerMockup</a:t>
            </a:r>
            <a:r>
              <a:rPr lang="zh-CN" altLang="en-US">
                <a:sym typeface="+mn-ea"/>
              </a:rPr>
              <a:t>、</a:t>
            </a:r>
            <a:r>
              <a:rPr lang="en-US" altLang="zh-CN">
                <a:sym typeface="+mn-ea"/>
              </a:rPr>
              <a:t>Antetype</a:t>
            </a:r>
            <a:r>
              <a:rPr lang="zh-CN" altLang="en-US">
                <a:sym typeface="+mn-ea"/>
              </a:rPr>
              <a:t>、</a:t>
            </a:r>
            <a:r>
              <a:rPr lang="en-US" altLang="zh-CN" dirty="0">
                <a:sym typeface="+mn-ea"/>
              </a:rPr>
              <a:t>UXPin</a:t>
            </a:r>
            <a:r>
              <a:rPr lang="zh-CN" altLang="en-US" dirty="0">
                <a:sym typeface="+mn-ea"/>
              </a:rPr>
              <a:t>、</a:t>
            </a:r>
            <a:r>
              <a:rPr lang="en-US" altLang="zh-CN">
                <a:sym typeface="+mn-ea"/>
              </a:rPr>
              <a:t>QuirkTools</a:t>
            </a:r>
            <a:r>
              <a:rPr lang="zh-CN" altLang="en-US">
                <a:sym typeface="+mn-ea"/>
              </a:rPr>
              <a:t>、</a:t>
            </a:r>
            <a:r>
              <a:rPr lang="en-US" altLang="zh-CN">
                <a:sym typeface="+mn-ea"/>
              </a:rPr>
              <a:t>Wireframe.cc</a:t>
            </a:r>
            <a:r>
              <a:rPr lang="zh-CN" altLang="en-US">
                <a:sym typeface="+mn-ea"/>
              </a:rPr>
              <a:t>、</a:t>
            </a:r>
            <a:r>
              <a:rPr lang="en-US" altLang="zh-CN">
                <a:sym typeface="+mn-ea"/>
              </a:rPr>
              <a:t>Easel</a:t>
            </a:r>
            <a:r>
              <a:rPr lang="zh-CN" altLang="en-US">
                <a:sym typeface="+mn-ea"/>
              </a:rPr>
              <a:t>、</a:t>
            </a:r>
            <a:r>
              <a:rPr lang="en-US" altLang="zh-CN">
                <a:sym typeface="+mn-ea"/>
              </a:rPr>
              <a:t>InVision</a:t>
            </a:r>
            <a:r>
              <a:rPr lang="zh-CN" altLang="en-US">
                <a:sym typeface="+mn-ea"/>
              </a:rPr>
              <a:t>、</a:t>
            </a:r>
            <a:r>
              <a:rPr lang="en-US" altLang="zh-CN">
                <a:sym typeface="+mn-ea"/>
              </a:rPr>
              <a:t>Proto.io</a:t>
            </a:r>
            <a:r>
              <a:rPr lang="zh-CN" altLang="en-US">
                <a:sym typeface="+mn-ea"/>
              </a:rPr>
              <a:t>、</a:t>
            </a:r>
            <a:r>
              <a:rPr lang="en-US" altLang="zh-CN">
                <a:sym typeface="+mn-ea"/>
              </a:rPr>
              <a:t>POP</a:t>
            </a:r>
            <a:r>
              <a:rPr lang="zh-CN" altLang="en-US">
                <a:sym typeface="+mn-ea"/>
              </a:rPr>
              <a:t>、墨刀、</a:t>
            </a:r>
            <a:r>
              <a:rPr lang="en-US" altLang="zh-CN">
                <a:sym typeface="+mn-ea"/>
              </a:rPr>
              <a:t>Axure RP</a:t>
            </a:r>
            <a:r>
              <a:rPr lang="zh-CN" altLang="en-US">
                <a:sym typeface="+mn-ea"/>
              </a:rPr>
              <a:t>等</a:t>
            </a:r>
            <a:endParaRPr lang="zh-CN" altLang="en-US" dirty="0">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参考文献</a:t>
            </a:r>
          </a:p>
        </p:txBody>
      </p:sp>
      <p:sp>
        <p:nvSpPr>
          <p:cNvPr id="5" name="内容占位符 4"/>
          <p:cNvSpPr>
            <a:spLocks noGrp="1"/>
          </p:cNvSpPr>
          <p:nvPr>
            <p:ph idx="1"/>
          </p:nvPr>
        </p:nvSpPr>
        <p:spPr/>
        <p:txBody>
          <a:bodyPr>
            <a:normAutofit fontScale="77500" lnSpcReduction="10000"/>
          </a:bodyPr>
          <a:lstStyle/>
          <a:p>
            <a:r>
              <a:rPr lang="en-US" altLang="zh-CN" dirty="0"/>
              <a:t>【1】</a:t>
            </a:r>
            <a:r>
              <a:rPr dirty="0"/>
              <a:t>https://blog.csdn.net/lidatgb/article/details/8250717</a:t>
            </a:r>
          </a:p>
          <a:p>
            <a:r>
              <a:rPr lang="en-US" altLang="zh-CN" dirty="0"/>
              <a:t>【2】</a:t>
            </a:r>
            <a:r>
              <a:rPr dirty="0">
                <a:sym typeface="+mn-ea"/>
              </a:rPr>
              <a:t>http://www.shui-mai.com/jiemianyuanxingshishenme/ </a:t>
            </a:r>
            <a:endParaRPr lang="en-US" altLang="zh-CN" dirty="0"/>
          </a:p>
          <a:p>
            <a:r>
              <a:rPr lang="en-US" altLang="zh-CN" dirty="0"/>
              <a:t>【3】     https://baike.baidu.com/item/%E5%8E%9F%E5%9E%8B%E6%B3%95/10376518?fr=aladdin</a:t>
            </a:r>
          </a:p>
          <a:p>
            <a:r>
              <a:rPr lang="en-US" altLang="zh-CN" dirty="0">
                <a:sym typeface="+mn-ea"/>
              </a:rPr>
              <a:t>【4】</a:t>
            </a:r>
            <a:r>
              <a:rPr lang="en-US" altLang="zh-CN" dirty="0"/>
              <a:t>http://www.woshipm.com/rp/435751.html</a:t>
            </a:r>
          </a:p>
          <a:p>
            <a:r>
              <a:rPr lang="en-US" altLang="zh-CN" dirty="0">
                <a:sym typeface="+mn-ea"/>
              </a:rPr>
              <a:t>【5】</a:t>
            </a:r>
            <a:r>
              <a:rPr lang="en-US" altLang="zh-CN" dirty="0"/>
              <a:t>https://www.zhihu.com/question/31609683</a:t>
            </a:r>
          </a:p>
          <a:p>
            <a:r>
              <a:rPr lang="en-US" altLang="zh-CN" dirty="0">
                <a:sym typeface="+mn-ea"/>
              </a:rPr>
              <a:t>【6】</a:t>
            </a:r>
            <a:r>
              <a:rPr lang="en-US" altLang="zh-CN" dirty="0"/>
              <a:t>https://yiweifen.com/html/news/WaiYu/84541.html</a:t>
            </a:r>
          </a:p>
          <a:p>
            <a:r>
              <a:rPr lang="en-US" altLang="zh-CN" dirty="0">
                <a:sym typeface="+mn-ea"/>
              </a:rPr>
              <a:t>【7】</a:t>
            </a:r>
            <a:r>
              <a:rPr lang="en-US" altLang="zh-CN" dirty="0"/>
              <a:t>https://wenku.baidu.com/view/331479ea68dc5022aaea998fcc22bcd127ff4219.html</a:t>
            </a:r>
          </a:p>
          <a:p>
            <a:r>
              <a:rPr lang="en-US" altLang="zh-CN" dirty="0">
                <a:sym typeface="+mn-ea"/>
              </a:rPr>
              <a:t>【8】</a:t>
            </a:r>
            <a:r>
              <a:rPr lang="en-US" altLang="zh-CN" dirty="0"/>
              <a:t>https://blog.csdn.net/CYXLZZS/article/details/8048817</a:t>
            </a:r>
          </a:p>
          <a:p>
            <a:r>
              <a:rPr lang="en-US" altLang="zh-CN" dirty="0">
                <a:sym typeface="+mn-ea"/>
              </a:rPr>
              <a:t>【9】https://blog.csdn.net/novelly/article/details/8866212</a:t>
            </a:r>
          </a:p>
          <a:p>
            <a:r>
              <a:rPr lang="en-US" altLang="zh-CN" dirty="0">
                <a:sym typeface="+mn-ea"/>
              </a:rPr>
              <a:t>【10】https://blog.csdn.net/soft_zzti/article/details/80646178</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参考文献</a:t>
            </a:r>
          </a:p>
        </p:txBody>
      </p:sp>
      <p:sp>
        <p:nvSpPr>
          <p:cNvPr id="5" name="内容占位符 4"/>
          <p:cNvSpPr>
            <a:spLocks noGrp="1"/>
          </p:cNvSpPr>
          <p:nvPr>
            <p:ph idx="1"/>
          </p:nvPr>
        </p:nvSpPr>
        <p:spPr/>
        <p:txBody>
          <a:bodyPr>
            <a:normAutofit/>
          </a:bodyPr>
          <a:lstStyle/>
          <a:p>
            <a:r>
              <a:rPr lang="en-US" altLang="zh-CN" dirty="0">
                <a:sym typeface="+mn-ea"/>
              </a:rPr>
              <a:t>【11】https://baike.baidu.com/item/%E5%A2%A8%E5%88%80/20111640?fr=</a:t>
            </a:r>
            <a:r>
              <a:rPr lang="en-US" altLang="zh-CN" dirty="0" err="1">
                <a:sym typeface="+mn-ea"/>
              </a:rPr>
              <a:t>aladdin</a:t>
            </a:r>
            <a:endParaRPr lang="en-US" altLang="zh-CN" dirty="0">
              <a:sym typeface="+mn-ea"/>
            </a:endParaRPr>
          </a:p>
          <a:p>
            <a:r>
              <a:rPr lang="en-US" altLang="zh-CN" dirty="0">
                <a:sym typeface="+mn-ea"/>
              </a:rPr>
              <a:t>【12】</a:t>
            </a:r>
          </a:p>
          <a:p>
            <a:r>
              <a:rPr lang="en-US" altLang="zh-CN" dirty="0">
                <a:sym typeface="+mn-ea"/>
              </a:rPr>
              <a:t>https://baike.baidu.com/item/axure%20rp/9653646?fr=aladdin</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8858062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小组分工及评价</a:t>
            </a:r>
          </a:p>
        </p:txBody>
      </p:sp>
      <p:sp>
        <p:nvSpPr>
          <p:cNvPr id="5" name="内容占位符 4"/>
          <p:cNvSpPr>
            <a:spLocks noGrp="1"/>
          </p:cNvSpPr>
          <p:nvPr>
            <p:ph idx="1"/>
          </p:nvPr>
        </p:nvSpPr>
        <p:spPr/>
        <p:txBody>
          <a:bodyPr/>
          <a:lstStyle/>
          <a:p>
            <a:pPr marL="0" indent="0">
              <a:buNone/>
            </a:pPr>
            <a:endParaRPr lang="zh-CN" altLang="zh-CN" dirty="0">
              <a:latin typeface="+mn-ea"/>
              <a:cs typeface="+mn-ea"/>
            </a:endParaRPr>
          </a:p>
          <a:p>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3" name="文本框 2">
            <a:extLst>
              <a:ext uri="{FF2B5EF4-FFF2-40B4-BE49-F238E27FC236}">
                <a16:creationId xmlns:a16="http://schemas.microsoft.com/office/drawing/2014/main" id="{99DE4E0B-ADD8-4794-9CC8-DED253DC8DC7}"/>
              </a:ext>
            </a:extLst>
          </p:cNvPr>
          <p:cNvSpPr txBox="1"/>
          <p:nvPr/>
        </p:nvSpPr>
        <p:spPr>
          <a:xfrm>
            <a:off x="1038686" y="1690688"/>
            <a:ext cx="10422385" cy="2554545"/>
          </a:xfrm>
          <a:prstGeom prst="rect">
            <a:avLst/>
          </a:prstGeom>
          <a:noFill/>
        </p:spPr>
        <p:txBody>
          <a:bodyPr wrap="square" rtlCol="0">
            <a:spAutoFit/>
          </a:bodyPr>
          <a:lstStyle/>
          <a:p>
            <a:r>
              <a:rPr lang="zh-CN" altLang="en-US" sz="3200" dirty="0"/>
              <a:t>陈妍蓝：审核修改</a:t>
            </a:r>
            <a:r>
              <a:rPr lang="en-US" altLang="zh-CN" sz="3200" dirty="0"/>
              <a:t>PPT</a:t>
            </a:r>
            <a:r>
              <a:rPr lang="zh-CN" altLang="en-US" sz="3200" dirty="0"/>
              <a:t>：网页端界面原型的制作</a:t>
            </a:r>
            <a:r>
              <a:rPr lang="en-US" altLang="zh-CN" sz="3200" dirty="0"/>
              <a:t>;80</a:t>
            </a:r>
            <a:r>
              <a:rPr lang="zh-CN" altLang="en-US" sz="3200" dirty="0"/>
              <a:t>分</a:t>
            </a:r>
            <a:endParaRPr lang="en-US" altLang="zh-CN" sz="3200" dirty="0"/>
          </a:p>
          <a:p>
            <a:r>
              <a:rPr lang="zh-CN" altLang="en-US" sz="3200" dirty="0"/>
              <a:t>宋翼虎：界面原型</a:t>
            </a:r>
            <a:r>
              <a:rPr lang="en-US" altLang="zh-CN" sz="3200" dirty="0"/>
              <a:t>PPT</a:t>
            </a:r>
            <a:r>
              <a:rPr lang="zh-CN" altLang="en-US" sz="3200" dirty="0"/>
              <a:t>的制作；</a:t>
            </a:r>
            <a:r>
              <a:rPr lang="en-US" altLang="zh-CN" sz="3200" dirty="0"/>
              <a:t>85</a:t>
            </a:r>
            <a:r>
              <a:rPr lang="zh-CN" altLang="en-US" sz="3200" dirty="0"/>
              <a:t>分</a:t>
            </a:r>
            <a:endParaRPr lang="en-US" altLang="zh-CN" sz="3200" dirty="0"/>
          </a:p>
          <a:p>
            <a:r>
              <a:rPr lang="zh-CN" altLang="en-US" sz="3200" dirty="0"/>
              <a:t>陈遵义：手机端</a:t>
            </a:r>
            <a:r>
              <a:rPr lang="en-US" altLang="zh-CN" sz="3200" dirty="0"/>
              <a:t>APP</a:t>
            </a:r>
            <a:r>
              <a:rPr lang="zh-CN" altLang="en-US" sz="3200" dirty="0"/>
              <a:t>原型的制作；</a:t>
            </a:r>
            <a:r>
              <a:rPr lang="en-US" altLang="zh-CN" sz="3200" dirty="0"/>
              <a:t>78</a:t>
            </a:r>
            <a:r>
              <a:rPr lang="zh-CN" altLang="en-US" sz="3200" dirty="0"/>
              <a:t>分</a:t>
            </a:r>
            <a:endParaRPr lang="en-US" altLang="zh-CN" sz="3200" dirty="0"/>
          </a:p>
          <a:p>
            <a:r>
              <a:rPr lang="zh-CN" altLang="en-US" sz="3200" dirty="0"/>
              <a:t>郑巧雁：搜集整理资料；</a:t>
            </a:r>
            <a:r>
              <a:rPr lang="en-US" altLang="zh-CN" sz="3200" dirty="0"/>
              <a:t>76</a:t>
            </a:r>
            <a:r>
              <a:rPr lang="zh-CN" altLang="en-US" sz="3200" dirty="0"/>
              <a:t>分</a:t>
            </a:r>
            <a:endParaRPr lang="en-US" altLang="zh-CN" sz="3200" dirty="0"/>
          </a:p>
          <a:p>
            <a:r>
              <a:rPr lang="zh-CN" altLang="en-US" sz="3200" dirty="0"/>
              <a:t>张琪：搜集整理资料；</a:t>
            </a:r>
            <a:r>
              <a:rPr lang="en-US" altLang="zh-CN" sz="3200" dirty="0"/>
              <a:t>75</a:t>
            </a:r>
            <a:r>
              <a:rPr lang="zh-CN" altLang="en-US" sz="3200" dirty="0"/>
              <a:t>分</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1012190" y="2675890"/>
            <a:ext cx="4613275" cy="1322070"/>
          </a:xfrm>
          <a:prstGeom prst="rect">
            <a:avLst/>
          </a:prstGeom>
          <a:noFill/>
        </p:spPr>
        <p:txBody>
          <a:bodyPr wrap="square" rtlCol="0">
            <a:spAutoFit/>
          </a:bodyPr>
          <a:lstStyle/>
          <a:p>
            <a:r>
              <a:rPr lang="zh-CN" altLang="en-US" sz="8000" dirty="0">
                <a:solidFill>
                  <a:srgbClr val="002B41"/>
                </a:solidFill>
                <a:latin typeface="微软雅黑" panose="020B0503020204020204" pitchFamily="34" charset="-122"/>
                <a:ea typeface="微软雅黑" panose="020B0503020204020204" pitchFamily="34" charset="-122"/>
              </a:rPr>
              <a:t>感谢观看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界面原型的方法论</a:t>
            </a:r>
          </a:p>
        </p:txBody>
      </p:sp>
      <p:sp>
        <p:nvSpPr>
          <p:cNvPr id="6" name="内容占位符 5"/>
          <p:cNvSpPr>
            <a:spLocks noGrp="1"/>
          </p:cNvSpPr>
          <p:nvPr>
            <p:ph idx="1"/>
          </p:nvPr>
        </p:nvSpPr>
        <p:spPr>
          <a:xfrm>
            <a:off x="838200" y="1825625"/>
            <a:ext cx="10515600" cy="4658995"/>
          </a:xfrm>
        </p:spPr>
        <p:txBody>
          <a:bodyPr>
            <a:normAutofit/>
          </a:bodyPr>
          <a:lstStyle/>
          <a:p>
            <a:r>
              <a:rPr lang="zh-CN" altLang="en-US"/>
              <a:t>原型法</a:t>
            </a:r>
            <a:r>
              <a:rPr lang="en-US" altLang="zh-CN"/>
              <a:t>(Prototyping)</a:t>
            </a:r>
            <a:r>
              <a:rPr lang="zh-CN" altLang="en-US"/>
              <a:t>是20世纪80年代随着计算机软件技术的发展，特别是在关系数据库系统、第四代程序生成语言和各种系统开发生成环境产生的基础上，提出的一种从设计思想、工具、手段都全新的系统开发方法。它摒弃了那种一步步周密细致地调查分析，然后逐步整理出文字档案，最后才能让用户看到结果的繁琐作法。</a:t>
            </a:r>
          </a:p>
          <a:p>
            <a:pPr marL="0" indent="0">
              <a:buNone/>
            </a:pPr>
            <a:r>
              <a:rPr lang="en-US" altLang="zh-CN" dirty="0">
                <a:sym typeface="+mn-ea"/>
              </a:rPr>
              <a:t>										     【3】</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838200" y="819150"/>
            <a:ext cx="10515600" cy="5358130"/>
          </a:xfrm>
        </p:spPr>
        <p:txBody>
          <a:bodyPr/>
          <a:lstStyle/>
          <a:p>
            <a:endParaRPr lang="zh-CN" altLang="en-US"/>
          </a:p>
          <a:p>
            <a:r>
              <a:rPr lang="zh-CN" altLang="en-US">
                <a:sym typeface="+mn-ea"/>
              </a:rPr>
              <a:t>原型法的基本思想是在投入大量的人力，物力之前，在限定的时间内，用最经济的方法开发出一个可实际运行的系统模型，用户在运行使用整个原型的基础上，通过对其评价，提出改进意见，对原型进行修改，统一使用，评价过程反复进行，使原型逐步完善，直到完全满足用户的需求为止。</a:t>
            </a:r>
            <a:endParaRPr lang="zh-CN" altLang="en-US"/>
          </a:p>
          <a:p>
            <a:pPr marL="0" indent="0">
              <a:buNone/>
            </a:pPr>
            <a:r>
              <a:rPr lang="en-US" altLang="zh-CN" dirty="0">
                <a:sym typeface="+mn-ea"/>
              </a:rPr>
              <a:t>										     【3】</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原型法的开发过程</a:t>
            </a:r>
          </a:p>
        </p:txBody>
      </p:sp>
      <p:sp>
        <p:nvSpPr>
          <p:cNvPr id="6" name="内容占位符 5"/>
          <p:cNvSpPr>
            <a:spLocks noGrp="1"/>
          </p:cNvSpPr>
          <p:nvPr>
            <p:ph idx="1"/>
          </p:nvPr>
        </p:nvSpPr>
        <p:spPr>
          <a:xfrm>
            <a:off x="838200" y="1356995"/>
            <a:ext cx="10515600" cy="5326380"/>
          </a:xfrm>
        </p:spPr>
        <p:txBody>
          <a:bodyPr>
            <a:normAutofit fontScale="67500" lnSpcReduction="10000"/>
          </a:bodyPr>
          <a:lstStyle/>
          <a:p>
            <a:endParaRPr lang="zh-CN" altLang="en-US" dirty="0"/>
          </a:p>
          <a:p>
            <a:r>
              <a:rPr lang="zh-CN" altLang="en-US" dirty="0"/>
              <a:t>1.确定用户的基本需求</a:t>
            </a:r>
          </a:p>
          <a:p>
            <a:r>
              <a:rPr lang="zh-CN" altLang="en-US" dirty="0"/>
              <a:t>由用户提出对新系统的基本要求，如功能、界面的基本形式、所需要的数据、应用范围、运行环境等，开发者根据这些信息估算开发该系统所需的费用，并建立简明的系统模型。</a:t>
            </a:r>
          </a:p>
          <a:p>
            <a:r>
              <a:rPr lang="zh-CN" altLang="en-US" dirty="0"/>
              <a:t>2.构造初始原型</a:t>
            </a:r>
          </a:p>
          <a:p>
            <a:r>
              <a:rPr lang="zh-CN" altLang="en-US" dirty="0"/>
              <a:t>系统开发人员在明确了对系统基本要求和功能的基础上，依据计算机模型，以尽可能快的速度和尽可能多的开发工具来建造一个结构仿真模型，即快速原型构架。</a:t>
            </a:r>
          </a:p>
          <a:p>
            <a:r>
              <a:rPr lang="zh-CN" altLang="en-US" dirty="0"/>
              <a:t>3.运行、评价、修改原型</a:t>
            </a:r>
          </a:p>
          <a:p>
            <a:r>
              <a:rPr lang="zh-CN" altLang="en-US" dirty="0"/>
              <a:t>快速原型框架建造成后，让用户进行试运行，各类人员对其进行试用、检查分析效果。由于构造原型中强调的是快速，省略了许多细节，所以，在试用中要充分进行开发人员和用户之间的沟通，尤其是要对用户提出的不满意的地方进行认真细致的反复修改、完善，直到用户满意为止。</a:t>
            </a:r>
          </a:p>
          <a:p>
            <a:r>
              <a:rPr lang="zh-CN" altLang="en-US" dirty="0"/>
              <a:t>4、形成最终的管理信息系统</a:t>
            </a:r>
          </a:p>
          <a:p>
            <a:r>
              <a:rPr lang="zh-CN" altLang="en-US" dirty="0"/>
              <a:t>如果用户和开发者对原型比较满意，则将其作为正式原型。经过双方继续进行细致的工作，把开发原型过程中的许多细节问题逐个补充、完善、求精，最后形成一个适用的管理信息系统</a:t>
            </a:r>
          </a:p>
          <a:p>
            <a:pPr marL="0" indent="0">
              <a:buNone/>
            </a:pPr>
            <a:r>
              <a:rPr lang="en-US" altLang="zh-CN" dirty="0">
                <a:sym typeface="+mn-ea"/>
              </a:rPr>
              <a:t>										     【3】</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838200" y="819150"/>
            <a:ext cx="10515600" cy="5358130"/>
          </a:xfrm>
        </p:spPr>
        <p:txBody>
          <a:bodyPr>
            <a:normAutofit fontScale="92500"/>
          </a:bodyPr>
          <a:lstStyle/>
          <a:p>
            <a:endParaRPr lang="zh-CN" altLang="en-US"/>
          </a:p>
          <a:p>
            <a:endParaRPr lang="zh-CN" altLang="en-US"/>
          </a:p>
          <a:p>
            <a:pPr marL="0" indent="0">
              <a:buNone/>
            </a:pPr>
            <a:r>
              <a:rPr lang="en-US" altLang="zh-CN" dirty="0">
                <a:sym typeface="+mn-ea"/>
              </a:rPr>
              <a:t>										     </a:t>
            </a:r>
          </a:p>
          <a:p>
            <a:pPr marL="0" indent="0">
              <a:buNone/>
            </a:pPr>
            <a:endParaRPr lang="en-US" altLang="zh-CN" dirty="0">
              <a:sym typeface="+mn-ea"/>
            </a:endParaRPr>
          </a:p>
          <a:p>
            <a:pPr marL="0" indent="0">
              <a:buNone/>
            </a:pPr>
            <a:endParaRPr lang="en-US" altLang="zh-CN" dirty="0">
              <a:sym typeface="+mn-ea"/>
            </a:endParaRPr>
          </a:p>
          <a:p>
            <a:pPr marL="0" indent="0">
              <a:buNone/>
            </a:pPr>
            <a:endParaRPr lang="en-US" altLang="zh-CN" dirty="0">
              <a:sym typeface="+mn-ea"/>
            </a:endParaRPr>
          </a:p>
          <a:p>
            <a:pPr marL="0" indent="0">
              <a:buNone/>
            </a:pPr>
            <a:endParaRPr lang="en-US" altLang="zh-CN" dirty="0">
              <a:sym typeface="+mn-ea"/>
            </a:endParaRPr>
          </a:p>
          <a:p>
            <a:pPr marL="0" indent="0">
              <a:buNone/>
            </a:pPr>
            <a:endParaRPr lang="en-US" altLang="zh-CN" dirty="0">
              <a:sym typeface="+mn-ea"/>
            </a:endParaRPr>
          </a:p>
          <a:p>
            <a:pPr marL="0" indent="0">
              <a:buNone/>
            </a:pPr>
            <a:endParaRPr lang="en-US" altLang="zh-CN" dirty="0">
              <a:sym typeface="+mn-ea"/>
            </a:endParaRPr>
          </a:p>
          <a:p>
            <a:pPr marL="0" indent="0">
              <a:buNone/>
            </a:pPr>
            <a:endParaRPr lang="en-US" altLang="zh-CN" dirty="0">
              <a:sym typeface="+mn-ea"/>
            </a:endParaRPr>
          </a:p>
          <a:p>
            <a:pPr marL="0" indent="0">
              <a:buNone/>
            </a:pPr>
            <a:endParaRPr lang="en-US" altLang="zh-CN" dirty="0">
              <a:sym typeface="+mn-ea"/>
            </a:endParaRPr>
          </a:p>
          <a:p>
            <a:pPr marL="0" indent="0">
              <a:buNone/>
            </a:pPr>
            <a:r>
              <a:rPr lang="en-US" altLang="zh-CN" dirty="0">
                <a:sym typeface="+mn-ea"/>
              </a:rPr>
              <a:t>										【3】</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2288540" y="709930"/>
            <a:ext cx="7026275" cy="480758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3384</Words>
  <Application>Microsoft Office PowerPoint</Application>
  <PresentationFormat>宽屏</PresentationFormat>
  <Paragraphs>229</Paragraphs>
  <Slides>58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58</vt:i4>
      </vt:variant>
    </vt:vector>
  </HeadingPairs>
  <TitlesOfParts>
    <vt:vector size="65" baseType="lpstr">
      <vt:lpstr>宋体</vt:lpstr>
      <vt:lpstr>微软雅黑</vt:lpstr>
      <vt:lpstr>Arial</vt:lpstr>
      <vt:lpstr>Calibri</vt:lpstr>
      <vt:lpstr>Calibri Light</vt:lpstr>
      <vt:lpstr>Impact</vt:lpstr>
      <vt:lpstr>第一PPT，www.1ppt.com</vt:lpstr>
      <vt:lpstr>PowerPoint 演示文稿</vt:lpstr>
      <vt:lpstr>PowerPoint 演示文稿</vt:lpstr>
      <vt:lpstr>PowerPoint 演示文稿</vt:lpstr>
      <vt:lpstr>什么是界面原型</vt:lpstr>
      <vt:lpstr>为什么要创建界面原型</vt:lpstr>
      <vt:lpstr>界面原型的方法论</vt:lpstr>
      <vt:lpstr>PowerPoint 演示文稿</vt:lpstr>
      <vt:lpstr>原型法的开发过程</vt:lpstr>
      <vt:lpstr>PowerPoint 演示文稿</vt:lpstr>
      <vt:lpstr>原型的分类</vt:lpstr>
      <vt:lpstr>原型法的优缺点</vt:lpstr>
      <vt:lpstr>界面原型类别</vt:lpstr>
      <vt:lpstr>PowerPoint 演示文稿</vt:lpstr>
      <vt:lpstr>PowerPoint 演示文稿</vt:lpstr>
      <vt:lpstr>PowerPoint 演示文稿</vt:lpstr>
      <vt:lpstr>PowerPoint 演示文稿</vt:lpstr>
      <vt:lpstr>原型设计流程</vt:lpstr>
      <vt:lpstr>PowerPoint 演示文稿</vt:lpstr>
      <vt:lpstr>PowerPoint 演示文稿</vt:lpstr>
      <vt:lpstr>PowerPoint 演示文稿</vt:lpstr>
      <vt:lpstr>PowerPoint 演示文稿</vt:lpstr>
      <vt:lpstr>PowerPoint 演示文稿</vt:lpstr>
      <vt:lpstr>用户体验</vt:lpstr>
      <vt:lpstr>糟糕的用户界面表现</vt:lpstr>
      <vt:lpstr>PowerPoint 演示文稿</vt:lpstr>
      <vt:lpstr>PowerPoint 演示文稿</vt:lpstr>
      <vt:lpstr>用户体验的要素</vt:lpstr>
      <vt:lpstr>应该遵循的基本原则</vt:lpstr>
      <vt:lpstr>字体规范</vt:lpstr>
      <vt:lpstr>尺寸规范</vt:lpstr>
      <vt:lpstr>颜色规范</vt:lpstr>
      <vt:lpstr>登录框规范</vt:lpstr>
      <vt:lpstr>默认值规范</vt:lpstr>
      <vt:lpstr>提示语规范</vt:lpstr>
      <vt:lpstr>键盘支持规范</vt:lpstr>
      <vt:lpstr>输入框限制规范</vt:lpstr>
      <vt:lpstr>页面布局</vt:lpstr>
      <vt:lpstr>防错和出错处理规范</vt:lpstr>
      <vt:lpstr>实例</vt:lpstr>
      <vt:lpstr>PowerPoint 演示文稿</vt:lpstr>
      <vt:lpstr>界面原型与布局工具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参考文献</vt:lpstr>
      <vt:lpstr>参考文献</vt:lpstr>
      <vt:lpstr>小组分工及评价</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简洁几何</dc:title>
  <dc:creator>第一PPT</dc:creator>
  <cp:keywords>www.1ppt.com</cp:keywords>
  <dc:description>http://www.ypppt.com/</dc:description>
  <cp:lastModifiedBy>妍蓝 陈</cp:lastModifiedBy>
  <cp:revision>80</cp:revision>
  <dcterms:created xsi:type="dcterms:W3CDTF">2016-12-09T01:44:00Z</dcterms:created>
  <dcterms:modified xsi:type="dcterms:W3CDTF">2018-11-04T02:27:00Z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2052-10.1.0.7616</vt:lpwstr>
  </property>
</Properties>
</file>