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8"/>
  </p:notesMasterIdLst>
  <p:sldIdLst>
    <p:sldId id="257" r:id="rId2"/>
    <p:sldId id="258" r:id="rId3"/>
    <p:sldId id="348" r:id="rId4"/>
    <p:sldId id="349" r:id="rId5"/>
    <p:sldId id="259" r:id="rId6"/>
    <p:sldId id="304" r:id="rId7"/>
    <p:sldId id="350" r:id="rId8"/>
    <p:sldId id="260" r:id="rId9"/>
    <p:sldId id="261" r:id="rId10"/>
    <p:sldId id="262" r:id="rId11"/>
    <p:sldId id="392" r:id="rId12"/>
    <p:sldId id="263" r:id="rId13"/>
    <p:sldId id="347" r:id="rId14"/>
    <p:sldId id="313" r:id="rId15"/>
    <p:sldId id="393" r:id="rId16"/>
    <p:sldId id="315" r:id="rId17"/>
    <p:sldId id="316" r:id="rId18"/>
    <p:sldId id="394" r:id="rId19"/>
    <p:sldId id="317" r:id="rId20"/>
    <p:sldId id="395" r:id="rId21"/>
    <p:sldId id="318" r:id="rId22"/>
    <p:sldId id="396" r:id="rId23"/>
    <p:sldId id="319" r:id="rId24"/>
    <p:sldId id="320" r:id="rId25"/>
    <p:sldId id="321" r:id="rId26"/>
    <p:sldId id="322" r:id="rId27"/>
    <p:sldId id="323" r:id="rId28"/>
    <p:sldId id="307" r:id="rId29"/>
    <p:sldId id="405" r:id="rId30"/>
    <p:sldId id="397" r:id="rId31"/>
    <p:sldId id="308" r:id="rId32"/>
    <p:sldId id="309" r:id="rId33"/>
    <p:sldId id="310" r:id="rId34"/>
    <p:sldId id="311" r:id="rId35"/>
    <p:sldId id="312" r:id="rId36"/>
    <p:sldId id="398" r:id="rId37"/>
    <p:sldId id="332" r:id="rId38"/>
    <p:sldId id="399" r:id="rId39"/>
    <p:sldId id="406" r:id="rId40"/>
    <p:sldId id="333" r:id="rId41"/>
    <p:sldId id="334" r:id="rId42"/>
    <p:sldId id="335" r:id="rId43"/>
    <p:sldId id="336" r:id="rId44"/>
    <p:sldId id="337" r:id="rId45"/>
    <p:sldId id="338" r:id="rId46"/>
    <p:sldId id="339" r:id="rId47"/>
    <p:sldId id="340" r:id="rId48"/>
    <p:sldId id="341" r:id="rId49"/>
    <p:sldId id="342" r:id="rId50"/>
    <p:sldId id="400" r:id="rId51"/>
    <p:sldId id="401" r:id="rId52"/>
    <p:sldId id="343" r:id="rId53"/>
    <p:sldId id="344" r:id="rId54"/>
    <p:sldId id="351" r:id="rId55"/>
    <p:sldId id="352" r:id="rId56"/>
    <p:sldId id="346"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2018/11/1</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1.png"/><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2.3产品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2.3.1关键里程碑文档</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2.4验收标准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2.5 最后交付期限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本学期末，期间每个阶段伴有评审。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18075" y="1521460"/>
          <a:ext cx="5971540" cy="2342515"/>
        </p:xfrm>
        <a:graphic>
          <a:graphicData uri="http://schemas.openxmlformats.org/drawingml/2006/table">
            <a:tbl>
              <a:tblPr firstRow="1" bandRow="1">
                <a:tableStyleId>{5940675A-B579-460E-94D1-54222C63F5DA}</a:tableStyleId>
              </a:tblPr>
              <a:tblGrid>
                <a:gridCol w="2327910">
                  <a:extLst>
                    <a:ext uri="{9D8B030D-6E8A-4147-A177-3AD203B41FA5}">
                      <a16:colId xmlns:a16="http://schemas.microsoft.com/office/drawing/2014/main" val="20000"/>
                    </a:ext>
                  </a:extLst>
                </a:gridCol>
                <a:gridCol w="3643630">
                  <a:extLst>
                    <a:ext uri="{9D8B030D-6E8A-4147-A177-3AD203B41FA5}">
                      <a16:colId xmlns:a16="http://schemas.microsoft.com/office/drawing/2014/main" val="20001"/>
                    </a:ext>
                  </a:extLst>
                </a:gridCol>
              </a:tblGrid>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文件名称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内容要点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《需求工程计划》</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进度管理计划，成本管理计划等计划，该阶段的WBS表</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《软件需求规格说明书》</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用例图，界面原型，功能需求，数据字典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《软件需求变更文档》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变更原因</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变更过后的影响</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测试策略，测试用例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《用户手册》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教会用户如何使用网站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界面原型文件</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所开发</a:t>
                      </a:r>
                      <a:r>
                        <a:rPr lang="en-US" sz="1000" b="0">
                          <a:latin typeface="微软雅黑" panose="020B0503020204020204" pitchFamily="34" charset="-122"/>
                          <a:ea typeface="微软雅黑" panose="020B0503020204020204" pitchFamily="34" charset="-122"/>
                          <a:cs typeface="宋体" panose="02010600030101010101" pitchFamily="2" charset="-122"/>
                        </a:rPr>
                        <a:t>的网站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51433" t="16952" r="1036" b="11900"/>
          <a:stretch>
            <a:fillRect/>
          </a:stretch>
        </p:blipFill>
        <p:spPr bwMode="auto">
          <a:xfrm>
            <a:off x="4133849" y="365125"/>
            <a:ext cx="6661397" cy="612775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2"/>
          <a:srcRect l="19505" t="21575" r="41343" b="9332"/>
          <a:stretch>
            <a:fillRect/>
          </a:stretch>
        </p:blipFill>
        <p:spPr>
          <a:xfrm>
            <a:off x="-92229" y="92475"/>
            <a:ext cx="7929159" cy="6673049"/>
          </a:xfrm>
          <a:prstGeom prst="rect">
            <a:avLst/>
          </a:prstGeom>
          <a:ln>
            <a:noFill/>
          </a:ln>
        </p:spPr>
      </p:pic>
      <p:pic>
        <p:nvPicPr>
          <p:cNvPr id="7" name="内容占位符 6"/>
          <p:cNvPicPr>
            <a:picLocks noGrp="1" noChangeAspect="1"/>
          </p:cNvPicPr>
          <p:nvPr>
            <p:ph idx="1"/>
          </p:nvPr>
        </p:nvPicPr>
        <p:blipFill>
          <a:blip r:embed="rId3"/>
          <a:srcRect l="24560" t="19264" r="33109" b="13441"/>
          <a:stretch>
            <a:fillRect/>
          </a:stretch>
        </p:blipFill>
        <p:spPr>
          <a:xfrm>
            <a:off x="6020547" y="329257"/>
            <a:ext cx="6133620" cy="6199176"/>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需求工程总负责人为陈妍蓝，整个阶段分为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个小组</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质量保证小组：负责审核需求规格说明书和需求阶段质量，组成人员由负责人和非作者成员</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任务制定以及人员分工小组：在需求阶段细分到个人，由陈妍蓝负责，其余人员实施及提供意见</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制作小组负责人为宋翼虎：其他人员为他提供制作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的材料，由他统一制作</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需求获取负责人为陈妍蓝：由她来联系客户代表进行会议并记录</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需求分析小组负责人为张琪</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原型制作负责人为陈遵义，主要由他负责，必要时陈妍蓝提供帮助。</a:t>
            </a:r>
          </a:p>
          <a:p>
            <a:pPr indent="0"/>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3.2工作任务的分解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详见工作任务分解图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4.1第一个版本的范围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081405" y="1727835"/>
          <a:ext cx="6522720" cy="4108450"/>
        </p:xfrm>
        <a:graphic>
          <a:graphicData uri="http://schemas.openxmlformats.org/drawingml/2006/table">
            <a:tbl>
              <a:tblPr firstRow="1" bandRow="1">
                <a:tableStyleId>{5940675A-B579-460E-94D1-54222C63F5DA}</a:tableStyleId>
              </a:tblPr>
              <a:tblGrid>
                <a:gridCol w="185547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711835">
                <a:tc gridSpan="2">
                  <a:txBody>
                    <a:bodyPr/>
                    <a:lstStyle/>
                    <a:p>
                      <a:pPr indent="0" algn="ctr">
                        <a:buNone/>
                      </a:pPr>
                      <a:r>
                        <a:rPr lang="en-US" sz="1600" b="0">
                          <a:latin typeface="微软雅黑" panose="020B0503020204020204" pitchFamily="34" charset="-122"/>
                          <a:ea typeface="微软雅黑" panose="020B0503020204020204" pitchFamily="34" charset="-122"/>
                          <a:cs typeface="宋体" panose="02010600030101010101" pitchFamily="2" charset="-122"/>
                        </a:rPr>
                        <a:t>需求</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标号</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需求描述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EduWeb-AddL</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添加课程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66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EduWeb-Lesson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课程信息详细介绍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EduWeb-Teacher</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教师信息详细介绍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EduWeb-MinAndOut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管理员注册登录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EduWeb-TinAndOut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教师注册登录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EduWeb-SinAndOut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学生注册登录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Tc</a:t>
                      </a:r>
                      <a:r>
                        <a:rPr lang="en-US" sz="1000" b="0">
                          <a:latin typeface="微软雅黑" panose="020B0503020204020204" pitchFamily="34" charset="-122"/>
                          <a:ea typeface="微软雅黑" panose="020B0503020204020204" pitchFamily="34" charset="-122"/>
                          <a:cs typeface="宋体" panose="02010600030101010101" pitchFamily="2" charset="-122"/>
                        </a:rPr>
                        <a:t>ommit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作业点评</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E</a:t>
                      </a:r>
                      <a:r>
                        <a:rPr lang="en-US" sz="1000" b="0">
                          <a:latin typeface="微软雅黑" panose="020B0503020204020204" pitchFamily="34" charset="-122"/>
                          <a:ea typeface="微软雅黑" panose="020B0503020204020204" pitchFamily="34" charset="-122"/>
                          <a:cs typeface="Times New Roman" panose="02020603050405020304" pitchFamily="18" charset="0"/>
                        </a:rPr>
                        <a:t>duWeb-Shandin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作业提交</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EduWeb-Search</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站内搜索</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EduWeb-Custom</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游客浏览</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EduWeb-UpOrDown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视频音频文本下载，上传</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69976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4.2后续版本的产品范围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4.3工作的范围</a:t>
            </a: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4.4范围控制与变更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4.5约束条件</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499870" y="1651635"/>
          <a:ext cx="4624705" cy="3554730"/>
        </p:xfrm>
        <a:graphic>
          <a:graphicData uri="http://schemas.openxmlformats.org/drawingml/2006/table">
            <a:tbl>
              <a:tblPr firstRow="1" bandRow="1">
                <a:tableStyleId>{5940675A-B579-460E-94D1-54222C63F5DA}</a:tableStyleId>
              </a:tblPr>
              <a:tblGrid>
                <a:gridCol w="1150620">
                  <a:extLst>
                    <a:ext uri="{9D8B030D-6E8A-4147-A177-3AD203B41FA5}">
                      <a16:colId xmlns:a16="http://schemas.microsoft.com/office/drawing/2014/main" val="20000"/>
                    </a:ext>
                  </a:extLst>
                </a:gridCol>
                <a:gridCol w="3474085">
                  <a:extLst>
                    <a:ext uri="{9D8B030D-6E8A-4147-A177-3AD203B41FA5}">
                      <a16:colId xmlns:a16="http://schemas.microsoft.com/office/drawing/2014/main" val="20001"/>
                    </a:ext>
                  </a:extLst>
                </a:gridCol>
              </a:tblGrid>
              <a:tr h="19748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开发阶段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具体内容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需求获取</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编写项目视图与范围</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确定需求开发过程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用户群分类</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选择产品代表</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建立核心队伍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确定使用实例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召开应用程序开发联系会议</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分析用户工作流程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确定质量属性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检查问题报告</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需求重用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97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需求分析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绘制关联图</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创建开发原型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分析可行性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确定需求优先级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为需求建立模型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编写数据字典</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应用质量功能调配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规格说明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采用软件需求规格说明模板</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指明需求来源</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为每一项需求注上标号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记录业务规范</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常见需求跟踪能力矩阵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需求审核</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审查需求文档</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编写测试用例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编写用户手册</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确定合格的标准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定义需求变更控制过程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成立变更控制委员会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分析需求变更的影响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建立控制需求文档的版本</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维护需求变更的历史记录</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跟踪每项需求的状态</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衡量需求的稳定性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使用需求管理工具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创建需求跟踪矩阵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245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选择合适的软件开发生命周期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根据需求制订项目计划</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需求变更时更新讨论项目承诺</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从其他项目的需求工程中积累经验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主要形式是小组成员的时间成本。</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graphicFrame>
        <p:nvGraphicFramePr>
          <p:cNvPr id="9" name="表格 8"/>
          <p:cNvGraphicFramePr>
            <a:graphicFrameLocks noGrp="1"/>
          </p:cNvGraphicFramePr>
          <p:nvPr/>
        </p:nvGraphicFramePr>
        <p:xfrm>
          <a:off x="2462022" y="2322576"/>
          <a:ext cx="6819138" cy="2660907"/>
        </p:xfrm>
        <a:graphic>
          <a:graphicData uri="http://schemas.openxmlformats.org/drawingml/2006/table">
            <a:tbl>
              <a:tblPr firstRow="1" firstCol="1" bandRow="1"/>
              <a:tblGrid>
                <a:gridCol w="1185609">
                  <a:extLst>
                    <a:ext uri="{9D8B030D-6E8A-4147-A177-3AD203B41FA5}">
                      <a16:colId xmlns:a16="http://schemas.microsoft.com/office/drawing/2014/main" val="20000"/>
                    </a:ext>
                  </a:extLst>
                </a:gridCol>
                <a:gridCol w="1522076">
                  <a:extLst>
                    <a:ext uri="{9D8B030D-6E8A-4147-A177-3AD203B41FA5}">
                      <a16:colId xmlns:a16="http://schemas.microsoft.com/office/drawing/2014/main" val="20001"/>
                    </a:ext>
                  </a:extLst>
                </a:gridCol>
                <a:gridCol w="1137782">
                  <a:extLst>
                    <a:ext uri="{9D8B030D-6E8A-4147-A177-3AD203B41FA5}">
                      <a16:colId xmlns:a16="http://schemas.microsoft.com/office/drawing/2014/main" val="20002"/>
                    </a:ext>
                  </a:extLst>
                </a:gridCol>
                <a:gridCol w="1783867">
                  <a:extLst>
                    <a:ext uri="{9D8B030D-6E8A-4147-A177-3AD203B41FA5}">
                      <a16:colId xmlns:a16="http://schemas.microsoft.com/office/drawing/2014/main" val="20003"/>
                    </a:ext>
                  </a:extLst>
                </a:gridCol>
                <a:gridCol w="1189804">
                  <a:extLst>
                    <a:ext uri="{9D8B030D-6E8A-4147-A177-3AD203B41FA5}">
                      <a16:colId xmlns:a16="http://schemas.microsoft.com/office/drawing/2014/main" val="20004"/>
                    </a:ext>
                  </a:extLst>
                </a:gridCol>
              </a:tblGrid>
              <a:tr h="332613">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版本</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状态</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参与者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起止日期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审核人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陈遵义、陈妍蓝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9</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29</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需求工程计划的初步编写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2613">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7</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G18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21</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G18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Wbs,obs </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图，甘特图的修改</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effectLst/>
                          <a:latin typeface="微软雅黑" panose="020B0503020204020204" pitchFamily="34" charset="-122"/>
                          <a:ea typeface="微软雅黑" panose="020B0503020204020204" pitchFamily="34" charset="-122"/>
                          <a:cs typeface="Times New Roman" panose="02020603050405020304" pitchFamily="18" charset="0"/>
                        </a:rPr>
                        <a:t>G18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Rectangle 2"/>
          <p:cNvSpPr>
            <a:spLocks noChangeArrowheads="1"/>
          </p:cNvSpPr>
          <p:nvPr/>
        </p:nvSpPr>
        <p:spPr bwMode="auto">
          <a:xfrm>
            <a:off x="4976622" y="1556830"/>
            <a:ext cx="1097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2382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由于本项目主要是为了体验项目开发过程，人力资源较为局限和固定，仅为小组成员。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6.1 小组成员表格</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565400"/>
          <a:ext cx="6983095" cy="3714750"/>
        </p:xfrm>
        <a:graphic>
          <a:graphicData uri="http://schemas.openxmlformats.org/drawingml/2006/table">
            <a:tbl>
              <a:tblPr firstRow="1" bandRow="1">
                <a:tableStyleId>{5940675A-B579-460E-94D1-54222C63F5DA}</a:tableStyleId>
              </a:tblPr>
              <a:tblGrid>
                <a:gridCol w="616585">
                  <a:extLst>
                    <a:ext uri="{9D8B030D-6E8A-4147-A177-3AD203B41FA5}">
                      <a16:colId xmlns:a16="http://schemas.microsoft.com/office/drawing/2014/main" val="20000"/>
                    </a:ext>
                  </a:extLst>
                </a:gridCol>
                <a:gridCol w="728345">
                  <a:extLst>
                    <a:ext uri="{9D8B030D-6E8A-4147-A177-3AD203B41FA5}">
                      <a16:colId xmlns:a16="http://schemas.microsoft.com/office/drawing/2014/main" val="20001"/>
                    </a:ext>
                  </a:extLst>
                </a:gridCol>
                <a:gridCol w="457835">
                  <a:extLst>
                    <a:ext uri="{9D8B030D-6E8A-4147-A177-3AD203B41FA5}">
                      <a16:colId xmlns:a16="http://schemas.microsoft.com/office/drawing/2014/main" val="20002"/>
                    </a:ext>
                  </a:extLst>
                </a:gridCol>
                <a:gridCol w="983615">
                  <a:extLst>
                    <a:ext uri="{9D8B030D-6E8A-4147-A177-3AD203B41FA5}">
                      <a16:colId xmlns:a16="http://schemas.microsoft.com/office/drawing/2014/main" val="20003"/>
                    </a:ext>
                  </a:extLst>
                </a:gridCol>
                <a:gridCol w="181356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3955">
                  <a:extLst>
                    <a:ext uri="{9D8B030D-6E8A-4147-A177-3AD203B41FA5}">
                      <a16:colId xmlns:a16="http://schemas.microsoft.com/office/drawing/2014/main" val="20006"/>
                    </a:ext>
                  </a:extLst>
                </a:gridCol>
              </a:tblGrid>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7.1质量管理小组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7.2目标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对本次开发的软件规定各种必要的质量保证措施，以保证交付文档能规定的各项需求和规范。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20297" t="30123" r="43048" b="40006"/>
          <a:stretch>
            <a:fillRect/>
          </a:stretch>
        </p:blipFill>
        <p:spPr bwMode="auto">
          <a:xfrm>
            <a:off x="837925" y="1305782"/>
            <a:ext cx="6583045" cy="30175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7.3职责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1.负责人全面负责有关软件质量保证的各项工作</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2.配置管理人员负责有关软件配置变动、数据文档的备份保存</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7.4流程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2"/>
          <a:srcRect l="14302" t="22346" r="8259" b="13442"/>
          <a:stretch>
            <a:fillRect/>
          </a:stretch>
        </p:blipFill>
        <p:spPr bwMode="auto">
          <a:xfrm>
            <a:off x="2428415" y="3212938"/>
            <a:ext cx="7814258" cy="3400925"/>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51525"/>
          </a:xfrm>
        </p:spPr>
        <p:txBody>
          <a:bodyPr>
            <a:normAutofit fontScale="82500"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7.5分工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组长：陈妍蓝</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配置管理员：陈妍蓝</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质量保证人员：郑巧雁、宋翼虎、张琪、陈遵义</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7.6质量指标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每项活动或者文档撰写完成时间必须在Deadline前完成</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每项文档的改写缺陷数至少占总的缺陷数的40%以上</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7.7文档质量准则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1.应按照软件开发计划里程碑保证项目在每个开发阶段结束时文档是齐全的。</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2.在项目所编写的各种文档的语言表达应该清晰、准确简练，适合各种文档的特定读者。</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3.保证在软件开发各个阶段编写的各种文档和代码具有：1）文档变更追踪2）文档内容可追踪</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4.保证软件开发各个阶段所编写的文档具有良好的规范性，符合标准。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fontScale="95000"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7.8评审管理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7.8.1.1组长</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1.组织和安排正式的评审会议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2.确保评审会议的文件都符合要求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3.确保会议参与人员的关注点都是评审内容的缺陷</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4.确保所有内容都被记录下来</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5.跟踪问题的解决情况</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7.8.1.2作者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文档的撰写人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主要职责：</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1.确保即将评审的文件已经准备好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2.与项目组长一起定义评审小组的成员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740" y="818515"/>
            <a:ext cx="10515600" cy="54476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7.8.1.3评审员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1.评审员由组内的非文档作者构成</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2.熟悉评审内容，为评审做好准备</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3.在评审会议上关注问题而不是针对个人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4.在会议前后可以就存在的问题提示建设性的意见和建议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5.明确自己的角色和责任</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7.8.2文档评审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1.正确性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（1）所有的内容是否都是正确的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（2）检查在任意条件下的情况。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2.完整性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（1）是否有遗漏功能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（2）是否有遗漏的输入、输出或条件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（3）是否考虑所有的可能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（4）是否避免思维局限</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3.一致性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（1）表达术语前后是否一致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（2）是否对特定词汇或缩写进行说明</a:t>
            </a: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4.有效性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（1）是否所有功能都有明确的目的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（2）保证不会有无意义的功能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5.可追溯性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（1）文档中的每一项都需要清楚地说明来源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7.8.3过程评审</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1.评估主要的质量保证流程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2.考虑如何处理和解决评审过程中发现的不符合问题</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3.总结和共享好的经验</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4.支出需要进一步完善和改进的部分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范围管理计划</a:t>
              </a: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成本管理计划</a:t>
              </a: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11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采购管理计划</a:t>
              </a:r>
            </a:p>
          </p:txBody>
        </p:sp>
      </p:grpSp>
      <p:grpSp>
        <p:nvGrpSpPr>
          <p:cNvPr id="60" name="组合 59"/>
          <p:cNvGrpSpPr/>
          <p:nvPr/>
        </p:nvGrpSpPr>
        <p:grpSpPr>
          <a:xfrm>
            <a:off x="7880985" y="87630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质量管理计划</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沟通管理计划</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973195" cy="727710"/>
            <a:chOff x="12406" y="5688"/>
            <a:chExt cx="6257"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4101" y="5811"/>
              <a:ext cx="4562" cy="822"/>
            </a:xfrm>
            <a:prstGeom prst="rect">
              <a:avLst/>
            </a:prstGeom>
            <a:solidFill>
              <a:schemeClr val="bg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风险管理计划</a:t>
              </a:r>
            </a:p>
          </p:txBody>
        </p:sp>
      </p:grpSp>
      <p:grpSp>
        <p:nvGrpSpPr>
          <p:cNvPr id="59" name="组合 58"/>
          <p:cNvGrpSpPr/>
          <p:nvPr/>
        </p:nvGrpSpPr>
        <p:grpSpPr>
          <a:xfrm>
            <a:off x="3735705" y="5417820"/>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人力资源管理计划</a:t>
              </a:r>
            </a:p>
          </p:txBody>
        </p:sp>
      </p:grpSp>
      <p:grpSp>
        <p:nvGrpSpPr>
          <p:cNvPr id="71" name="组合 70"/>
          <p:cNvGrpSpPr/>
          <p:nvPr/>
        </p:nvGrpSpPr>
        <p:grpSpPr>
          <a:xfrm>
            <a:off x="7887335" y="4544060"/>
            <a:ext cx="3963670" cy="1031240"/>
            <a:chOff x="12421" y="7156"/>
            <a:chExt cx="6242" cy="1624"/>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4101" y="7279"/>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配置系统管理指南</a:t>
              </a:r>
            </a:p>
          </p:txBody>
        </p:sp>
      </p:grpSp>
      <p:grpSp>
        <p:nvGrpSpPr>
          <p:cNvPr id="76" name="组合 75"/>
          <p:cNvGrpSpPr/>
          <p:nvPr/>
        </p:nvGrpSpPr>
        <p:grpSpPr>
          <a:xfrm>
            <a:off x="7884160" y="5488940"/>
            <a:ext cx="3253740" cy="727710"/>
            <a:chOff x="12416" y="8644"/>
            <a:chExt cx="5124" cy="114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4101" y="8752"/>
              <a:ext cx="3439" cy="822"/>
            </a:xfrm>
            <a:prstGeom prst="rect">
              <a:avLst/>
            </a:prstGeom>
            <a:solidFill>
              <a:schemeClr val="bg1"/>
            </a:solidFill>
          </p:spPr>
          <p:txBody>
            <a:bodyPr wrap="square" rtlCol="0">
              <a:spAutoFit/>
            </a:bodyPr>
            <a:lstStyle/>
            <a:p>
              <a:pPr algn="l"/>
              <a:r>
                <a:rPr lang="zh-CN" sz="2800" dirty="0">
                  <a:solidFill>
                    <a:srgbClr val="002B41"/>
                  </a:solidFill>
                  <a:latin typeface="微软雅黑" panose="020B0503020204020204" pitchFamily="34" charset="-122"/>
                  <a:ea typeface="微软雅黑" panose="020B0503020204020204" pitchFamily="34" charset="-122"/>
                </a:rPr>
                <a:t>小组评价</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8.1项目干系人识别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8.1.1项目干系人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E8DC972D-82F6-4F59-B74C-EB7F737349B1}"/>
              </a:ext>
            </a:extLst>
          </p:cNvPr>
          <p:cNvGraphicFramePr>
            <a:graphicFrameLocks noGrp="1"/>
          </p:cNvGraphicFramePr>
          <p:nvPr>
            <p:extLst>
              <p:ext uri="{D42A27DB-BD31-4B8C-83A1-F6EECF244321}">
                <p14:modId xmlns:p14="http://schemas.microsoft.com/office/powerpoint/2010/main" val="1704633925"/>
              </p:ext>
            </p:extLst>
          </p:nvPr>
        </p:nvGraphicFramePr>
        <p:xfrm>
          <a:off x="374872" y="1411550"/>
          <a:ext cx="11442256" cy="5021915"/>
        </p:xfrm>
        <a:graphic>
          <a:graphicData uri="http://schemas.openxmlformats.org/drawingml/2006/table">
            <a:tbl>
              <a:tblPr firstRow="1" firstCol="1" bandRow="1">
                <a:tableStyleId>{5C22544A-7EE6-4342-B048-85BDC9FD1C3A}</a:tableStyleId>
              </a:tblPr>
              <a:tblGrid>
                <a:gridCol w="707555">
                  <a:extLst>
                    <a:ext uri="{9D8B030D-6E8A-4147-A177-3AD203B41FA5}">
                      <a16:colId xmlns:a16="http://schemas.microsoft.com/office/drawing/2014/main" val="3849086285"/>
                    </a:ext>
                  </a:extLst>
                </a:gridCol>
                <a:gridCol w="921338">
                  <a:extLst>
                    <a:ext uri="{9D8B030D-6E8A-4147-A177-3AD203B41FA5}">
                      <a16:colId xmlns:a16="http://schemas.microsoft.com/office/drawing/2014/main" val="182557445"/>
                    </a:ext>
                  </a:extLst>
                </a:gridCol>
                <a:gridCol w="1821989">
                  <a:extLst>
                    <a:ext uri="{9D8B030D-6E8A-4147-A177-3AD203B41FA5}">
                      <a16:colId xmlns:a16="http://schemas.microsoft.com/office/drawing/2014/main" val="2725235300"/>
                    </a:ext>
                  </a:extLst>
                </a:gridCol>
                <a:gridCol w="3348818">
                  <a:extLst>
                    <a:ext uri="{9D8B030D-6E8A-4147-A177-3AD203B41FA5}">
                      <a16:colId xmlns:a16="http://schemas.microsoft.com/office/drawing/2014/main" val="3508190723"/>
                    </a:ext>
                  </a:extLst>
                </a:gridCol>
                <a:gridCol w="1601309">
                  <a:extLst>
                    <a:ext uri="{9D8B030D-6E8A-4147-A177-3AD203B41FA5}">
                      <a16:colId xmlns:a16="http://schemas.microsoft.com/office/drawing/2014/main" val="167261917"/>
                    </a:ext>
                  </a:extLst>
                </a:gridCol>
                <a:gridCol w="1364078">
                  <a:extLst>
                    <a:ext uri="{9D8B030D-6E8A-4147-A177-3AD203B41FA5}">
                      <a16:colId xmlns:a16="http://schemas.microsoft.com/office/drawing/2014/main" val="3478960087"/>
                    </a:ext>
                  </a:extLst>
                </a:gridCol>
                <a:gridCol w="1677169">
                  <a:extLst>
                    <a:ext uri="{9D8B030D-6E8A-4147-A177-3AD203B41FA5}">
                      <a16:colId xmlns:a16="http://schemas.microsoft.com/office/drawing/2014/main" val="1995003681"/>
                    </a:ext>
                  </a:extLst>
                </a:gridCol>
              </a:tblGrid>
              <a:tr h="311273">
                <a:tc>
                  <a:txBody>
                    <a:bodyPr/>
                    <a:lstStyle/>
                    <a:p>
                      <a:pPr algn="just">
                        <a:spcAft>
                          <a:spcPts val="0"/>
                        </a:spcAft>
                      </a:pPr>
                      <a:r>
                        <a:rPr lang="zh-CN" sz="1600" kern="0">
                          <a:effectLst/>
                        </a:rPr>
                        <a:t>姓名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角色</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电子邮件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工作地点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2002148"/>
                  </a:ext>
                </a:extLst>
              </a:tr>
              <a:tr h="933820">
                <a:tc>
                  <a:txBody>
                    <a:bodyPr/>
                    <a:lstStyle/>
                    <a:p>
                      <a:pPr algn="just">
                        <a:spcAft>
                          <a:spcPts val="0"/>
                        </a:spcAft>
                      </a:pPr>
                      <a:r>
                        <a:rPr lang="zh-CN" sz="1600" kern="0" dirty="0">
                          <a:effectLst/>
                        </a:rPr>
                        <a:t>杨枨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项目发起者，唯一客户代表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13357102333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yangc@zucc.edu.cn</a:t>
                      </a:r>
                      <a:r>
                        <a:rPr lang="en-US" sz="14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HolleyYang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3936102"/>
                  </a:ext>
                </a:extLst>
              </a:tr>
              <a:tr h="622547">
                <a:tc>
                  <a:txBody>
                    <a:bodyPr/>
                    <a:lstStyle/>
                    <a:p>
                      <a:pPr algn="just">
                        <a:spcAft>
                          <a:spcPts val="0"/>
                        </a:spcAft>
                      </a:pPr>
                      <a:r>
                        <a:rPr lang="zh-CN" sz="1600" kern="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项目发起者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13071858629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ubilabs@zucc.edu.cn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理四</a:t>
                      </a:r>
                      <a:r>
                        <a:rPr lang="en-US" sz="1600" kern="0">
                          <a:effectLst/>
                        </a:rPr>
                        <a:t>-511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tuuuuuuudou</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4155664"/>
                  </a:ext>
                </a:extLst>
              </a:tr>
              <a:tr h="622547">
                <a:tc>
                  <a:txBody>
                    <a:bodyPr/>
                    <a:lstStyle/>
                    <a:p>
                      <a:pPr algn="just">
                        <a:spcAft>
                          <a:spcPts val="0"/>
                        </a:spcAft>
                      </a:pPr>
                      <a:r>
                        <a:rPr lang="zh-CN" sz="1600" kern="0">
                          <a:effectLst/>
                        </a:rPr>
                        <a:t>陈妍蓝</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开发小组组长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15858257692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31501391@stu.zucc.edu.cn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bluemaxs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373807645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7881890"/>
                  </a:ext>
                </a:extLst>
              </a:tr>
              <a:tr h="622547">
                <a:tc>
                  <a:txBody>
                    <a:bodyPr/>
                    <a:lstStyle/>
                    <a:p>
                      <a:pPr algn="just">
                        <a:spcAft>
                          <a:spcPts val="0"/>
                        </a:spcAft>
                      </a:pPr>
                      <a:r>
                        <a:rPr lang="zh-CN" sz="1600" kern="0">
                          <a:effectLst/>
                        </a:rPr>
                        <a:t>陈遵义</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18758285818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31602039@stu.zucc.edu.cn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czy1017175448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1017175448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4162331"/>
                  </a:ext>
                </a:extLst>
              </a:tr>
              <a:tr h="622547">
                <a:tc>
                  <a:txBody>
                    <a:bodyPr/>
                    <a:lstStyle/>
                    <a:p>
                      <a:pPr algn="just">
                        <a:spcAft>
                          <a:spcPts val="0"/>
                        </a:spcAft>
                      </a:pPr>
                      <a:r>
                        <a:rPr lang="zh-CN" sz="1600" kern="0">
                          <a:effectLst/>
                        </a:rPr>
                        <a:t>宋翼虎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13588742234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31601405@stu.zucc.edu.cn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syh251822486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251822486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1500636"/>
                  </a:ext>
                </a:extLst>
              </a:tr>
              <a:tr h="622547">
                <a:tc>
                  <a:txBody>
                    <a:bodyPr/>
                    <a:lstStyle/>
                    <a:p>
                      <a:pPr algn="just">
                        <a:spcAft>
                          <a:spcPts val="0"/>
                        </a:spcAft>
                      </a:pPr>
                      <a:r>
                        <a:rPr lang="zh-CN" sz="1600" kern="0">
                          <a:effectLst/>
                        </a:rPr>
                        <a:t>郑巧雁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13656648591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31401323@stu.zucc.edu.cn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z310302682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310302682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5242992"/>
                  </a:ext>
                </a:extLst>
              </a:tr>
              <a:tr h="622547">
                <a:tc>
                  <a:txBody>
                    <a:bodyPr/>
                    <a:lstStyle/>
                    <a:p>
                      <a:pPr algn="just">
                        <a:spcAft>
                          <a:spcPts val="0"/>
                        </a:spcAft>
                      </a:pPr>
                      <a:r>
                        <a:rPr lang="zh-CN" sz="1600" kern="0">
                          <a:effectLst/>
                        </a:rPr>
                        <a:t>张琪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开发组组员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15968889260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31601384@stu.zucc.edu.cn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图书馆一楼讨论室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a:effectLst/>
                        </a:rPr>
                        <a:t>XYQQ-9703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0" dirty="0">
                          <a:effectLst/>
                        </a:rPr>
                        <a:t>1056402665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977886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8.2与客户的沟通计划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本次项目的客户代表：杨枨老师，侯宏仑老师。</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8.2.1沟通目的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1.获得客户的主要需求，并对需求进行建模与原型设计。以迭代的方式获取                            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2.让客户代表评审界面原型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3.让客户代表确认用例</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8.2.2主要沟通方式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1.电子邮件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3.讨论与访谈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8.2.3与客户沟通的主要人员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负责人：陈妍蓝（项目经理）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参与人：陈遵义，郑巧雁，张琪，宋翼虎</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8.2.4访谈细节人员安排</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访谈前准备：根据上一轮需求构建原型，列出遇到的问题以便在访谈会议中列出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地点：与客户代表沟通后确定</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时间：与客户代表沟通后确定</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记录人：张琪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8.3G18小组内部沟通计划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8.3.1沟通目的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1.明确每周任务，总结每周出现的问题并提出修改意见。</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2.开发小组成员每个人必须明确每周的需求，并积极参与到需求过程中。</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8.3.2沟通方式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1.全组参与的小组会议，由项目经理主持</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2.微信群中交流讨论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8.3.3小组会议安排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主持人：陈妍蓝（项目经理）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会议地点：图书馆一楼讨论室</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会议时间：每周固定例会周五晚上18:30和周日中午12:00</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会议参与人：郑巧雁，张琪，宋翼虎，陈妍蓝，陈遵义</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会议记录人：张琪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宋体" panose="02010600030101010101" pitchFamily="2" charset="-122"/>
              </a:rPr>
              <a:t>因本项目主要是体验项目开发过程，目前还未涉及到采购管理方面，如以后有需要，在进行修改。</a:t>
            </a:r>
          </a:p>
          <a:p>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10.1风险评估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10.1.1过程方面的问题</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2765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3.在可以用的时间和资源约束下，所规划的需求超出了所能实现的需求或没有完成既定的需求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10.1.3交流方面</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1185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10.1.5需求分析方面的风险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10.1.7需求确认方面的风险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10.1.9人员方面的风险</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4.开发小组成员临时有事或其他方面的原因请假，无法完成当前阶段安排的任务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10.2风险控制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10.2.1过程方面的控制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10.2.3规划方面的控制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fontScale="92500"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10.2.5需求分析方面的控制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需求过程做好记录和跟踪，定于需求的用语简单明了，跟踪每一个待确定的问题，直到问题得到解决</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10.2.7需求确认方面的控制</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880" y="819150"/>
            <a:ext cx="10515600" cy="5365115"/>
          </a:xfrm>
        </p:spPr>
        <p:txBody>
          <a:bodyPr>
            <a:normAutofit/>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在需求工程阶段明确需求和工作的范围</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p>
          <a:p>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业务介绍</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软件工程教学、学习、交流系统</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是一个专门为一个教师，一门课程而建的网站，并可以有效的提供多课程交叉的资源共享与控制。它的主要用户是项目管理</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配置系统管理指南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11.1配置管理负责人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陈妍蓝</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11.2版本管理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小组采用配置管理工具为GIT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服务器部署在GitHub，地址为git@github.com:PRD2018-G18/PRD2018.git ，仓库名字为PRD2018</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客户端在小组成员本机上安装git和SourceTree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若在使用版本控制系统中遇到任何自行解决成功率在90%以下的问题，及时联系配置管理员陈妍蓝解决。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每次提交时应当有注释，注释包括时间和做了什么事情。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陈妍蓝联系方式：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TEL:15858257692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QQ：373807645</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11.3版本提交</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1.通过版本控制器保证修改文件是最新的文件。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2.通过Sourcetree、GitBash提交修改的commit。commit要备注有修改日期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3.将commit上传至版本控制器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11.4变更控制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11.4.1文档更新</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每次工作前，必须通过git同步到当前文档的最新版本。</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11.4.2内容变更</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每次变更冲突必须告知配置管理员，由管理员根据实际情况统筹修改</a:t>
            </a: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11.5合并注意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1．提交必须写明备注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2．必须在微信群中告知其他组员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80064" y="1992830"/>
            <a:ext cx="403187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陈妍蓝：项目工程计划的修改，需求工程文档的修改，甘特图，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WBS,OBS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图，修改需求工程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陈遵义：需求工程文档的初步编写，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QA</a:t>
            </a:r>
            <a:r>
              <a:rPr lang="zh-CN" altLang="en-US">
                <a:latin typeface="微软雅黑" panose="020B0503020204020204" pitchFamily="34" charset="-122"/>
                <a:ea typeface="微软雅黑" panose="020B0503020204020204" pitchFamily="34" charset="-122"/>
                <a:cs typeface="微软雅黑" panose="020B0503020204020204" pitchFamily="34" charset="-122"/>
              </a:rPr>
              <a:t>计划，搜集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张琪：编写愿景与范围文档，搜集整理资料。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业务目标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项目应满足项目描述中的基本需求，完成相应的课程要求，在小组组员的合力工作环境下达到良好标准。</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本网站要求提供对外服务的能力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保证至少</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300</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名同学上课辅助服务的要求</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包括数据存储能力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网络服务吞吐能力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数据安全特性等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2.1工作内容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这份工作的主要在于需求阶段，根据需求开发的大方向，需要以下四个方面的工作，主要是需求获取，需求分析，需求规格说明，需求规格审核。</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需求分析阶段主要是绘制关联图，创建开发原型，分析需求的可行性，确定需求优先级，为需求建立模型，编写数据字典，应用质量功能调配。</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需求规格说明的撰写，主要是采用软件需求规模说明的模板，指明需求来源，描述需求的使用场景，记录业务规范。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2.2小组成员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表格2-1小组成员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526415">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2083435">
                  <a:extLst>
                    <a:ext uri="{9D8B030D-6E8A-4147-A177-3AD203B41FA5}">
                      <a16:colId xmlns:a16="http://schemas.microsoft.com/office/drawing/2014/main" val="20004"/>
                    </a:ext>
                  </a:extLst>
                </a:gridCol>
                <a:gridCol w="1401445">
                  <a:extLst>
                    <a:ext uri="{9D8B030D-6E8A-4147-A177-3AD203B41FA5}">
                      <a16:colId xmlns:a16="http://schemas.microsoft.com/office/drawing/2014/main" val="20005"/>
                    </a:ext>
                  </a:extLst>
                </a:gridCol>
                <a:gridCol w="1336675">
                  <a:extLst>
                    <a:ext uri="{9D8B030D-6E8A-4147-A177-3AD203B41FA5}">
                      <a16:colId xmlns:a16="http://schemas.microsoft.com/office/drawing/2014/main" val="20006"/>
                    </a:ext>
                  </a:extLst>
                </a:gridCol>
              </a:tblGrid>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4131</Words>
  <Application>Microsoft Office PowerPoint</Application>
  <PresentationFormat>宽屏</PresentationFormat>
  <Paragraphs>581</Paragraphs>
  <Slides>56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黑体</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cp:revision>
  <dcterms:created xsi:type="dcterms:W3CDTF">2018-03-01T02:03:00Z</dcterms:created>
  <dcterms:modified xsi:type="dcterms:W3CDTF">2018-11-01T12:05:20Z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