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handoutMasterIdLst>
    <p:handoutMasterId r:id="rId39"/>
  </p:handoutMasterIdLst>
  <p:sldIdLst>
    <p:sldId id="257" r:id="rId3"/>
    <p:sldId id="295" r:id="rId4"/>
    <p:sldId id="29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7" r:id="rId34"/>
    <p:sldId id="298" r:id="rId35"/>
    <p:sldId id="299" r:id="rId36"/>
    <p:sldId id="297" r:id="rId3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59"/>
        <p:guide pos="3876"/>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handoutMaster" Target="handoutMasters/handoutMaster1.xml"/><Relationship Id="rId38" Type="http://schemas.openxmlformats.org/officeDocument/2006/relationships/notesMaster" Target="notesMasters/notesMaster1.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1" Type="http://schemas.openxmlformats.org/officeDocument/2006/relationships/slideLayout" Target="../slideLayouts/slideLayout1.xml"/><Relationship Id="rId10" Type="http://schemas.openxmlformats.org/officeDocument/2006/relationships/tags" Target="../tags/tag1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6.emf"/><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39800" y="2428875"/>
            <a:ext cx="4036695" cy="3169285"/>
          </a:xfrm>
          <a:prstGeom prst="rect">
            <a:avLst/>
          </a:prstGeom>
          <a:noFill/>
        </p:spPr>
        <p:txBody>
          <a:bodyPr wrap="square" rtlCol="0">
            <a:spAutoFit/>
          </a:bodyPr>
          <a:lstStyle/>
          <a:p>
            <a:pPr algn="ctr"/>
            <a:r>
              <a:rPr lang="zh-CN" altLang="en-US" sz="4000" dirty="0">
                <a:solidFill>
                  <a:srgbClr val="002B41"/>
                </a:solidFill>
                <a:latin typeface="Impact" panose="020B0806030902050204" pitchFamily="34" charset="0"/>
                <a:ea typeface="微软雅黑" panose="020B0503020204020204" charset="-122"/>
              </a:rPr>
              <a:t>G18小组</a:t>
            </a:r>
            <a:endParaRPr lang="zh-CN" altLang="en-US" sz="4000" dirty="0">
              <a:solidFill>
                <a:srgbClr val="002B41"/>
              </a:solidFill>
              <a:latin typeface="Impact" panose="020B0806030902050204" pitchFamily="34" charset="0"/>
              <a:ea typeface="微软雅黑" panose="020B0503020204020204" charset="-122"/>
            </a:endParaRPr>
          </a:p>
          <a:p>
            <a:pPr algn="ctr"/>
            <a:r>
              <a:rPr lang="en-US" altLang="zh-CN" sz="8000" dirty="0">
                <a:solidFill>
                  <a:srgbClr val="002B41"/>
                </a:solidFill>
                <a:latin typeface="微软雅黑" panose="020B0503020204020204" charset="-122"/>
                <a:ea typeface="微软雅黑" panose="020B0503020204020204" charset="-122"/>
              </a:rPr>
              <a:t>SRS</a:t>
            </a:r>
            <a:r>
              <a:rPr lang="zh-CN" altLang="en-US" sz="8000" dirty="0">
                <a:solidFill>
                  <a:srgbClr val="002B41"/>
                </a:solidFill>
                <a:latin typeface="微软雅黑" panose="020B0503020204020204" charset="-122"/>
                <a:ea typeface="微软雅黑" panose="020B0503020204020204" charset="-122"/>
              </a:rPr>
              <a:t>评审</a:t>
            </a:r>
            <a:endParaRPr lang="zh-CN" altLang="en-US" sz="8000" dirty="0">
              <a:solidFill>
                <a:srgbClr val="002B41"/>
              </a:solidFill>
              <a:latin typeface="微软雅黑" panose="020B0503020204020204" charset="-122"/>
              <a:ea typeface="微软雅黑" panose="020B050302020402020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pic>
        <p:nvPicPr>
          <p:cNvPr id="4" name="图片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a:xfrm>
            <a:off x="326390" y="206375"/>
            <a:ext cx="1836420" cy="1824990"/>
          </a:xfrm>
          <a:prstGeom prst="rect">
            <a:avLst/>
          </a:prstGeom>
          <a:noFill/>
          <a:ln>
            <a:noFill/>
          </a:ln>
        </p:spPr>
      </p:pic>
    </p:spTree>
    <p:custDataLst>
      <p:tags r:id="rId10"/>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7.</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界面原型</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90101170404"/>
          <p:cNvPicPr>
            <a:picLocks noChangeAspect="1"/>
          </p:cNvPicPr>
          <p:nvPr/>
        </p:nvPicPr>
        <p:blipFill>
          <a:blip r:embed="rId1"/>
          <a:stretch>
            <a:fillRect/>
          </a:stretch>
        </p:blipFill>
        <p:spPr>
          <a:xfrm>
            <a:off x="920750" y="160020"/>
            <a:ext cx="9685020" cy="6537960"/>
          </a:xfrm>
          <a:prstGeom prst="rect">
            <a:avLst/>
          </a:prstGeom>
        </p:spPr>
      </p:pic>
      <p:pic>
        <p:nvPicPr>
          <p:cNvPr id="5" name="图片 4" descr="搜狗截图20190101170422"/>
          <p:cNvPicPr>
            <a:picLocks noChangeAspect="1"/>
          </p:cNvPicPr>
          <p:nvPr/>
        </p:nvPicPr>
        <p:blipFill>
          <a:blip r:embed="rId2"/>
          <a:stretch>
            <a:fillRect/>
          </a:stretch>
        </p:blipFill>
        <p:spPr>
          <a:xfrm>
            <a:off x="1162050" y="588645"/>
            <a:ext cx="9486900" cy="4267200"/>
          </a:xfrm>
          <a:prstGeom prst="rect">
            <a:avLst/>
          </a:prstGeom>
        </p:spPr>
      </p:pic>
      <p:pic>
        <p:nvPicPr>
          <p:cNvPr id="6" name="图片 5" descr="搜狗截图20190101170434"/>
          <p:cNvPicPr>
            <a:picLocks noChangeAspect="1"/>
          </p:cNvPicPr>
          <p:nvPr/>
        </p:nvPicPr>
        <p:blipFill>
          <a:blip r:embed="rId3"/>
          <a:stretch>
            <a:fillRect/>
          </a:stretch>
        </p:blipFill>
        <p:spPr>
          <a:xfrm>
            <a:off x="1134110" y="866775"/>
            <a:ext cx="9258300" cy="5715000"/>
          </a:xfrm>
          <a:prstGeom prst="rect">
            <a:avLst/>
          </a:prstGeom>
        </p:spPr>
      </p:pic>
      <p:pic>
        <p:nvPicPr>
          <p:cNvPr id="7" name="图片 6" descr="搜狗截图20190101170445"/>
          <p:cNvPicPr>
            <a:picLocks noChangeAspect="1"/>
          </p:cNvPicPr>
          <p:nvPr/>
        </p:nvPicPr>
        <p:blipFill>
          <a:blip r:embed="rId4"/>
          <a:stretch>
            <a:fillRect/>
          </a:stretch>
        </p:blipFill>
        <p:spPr>
          <a:xfrm>
            <a:off x="1162050" y="4553585"/>
            <a:ext cx="9296400" cy="2263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8.</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用例文档（模板）</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5992495" y="1040765"/>
          <a:ext cx="5410835" cy="0"/>
        </p:xfrm>
        <a:graphic>
          <a:graphicData uri="http://schemas.openxmlformats.org/drawingml/2006/table">
            <a:tbl>
              <a:tblPr firstRow="1" bandRow="1">
                <a:tableStyleId>{5940675A-B579-460E-94D1-54222C63F5DA}</a:tableStyleId>
              </a:tblPr>
              <a:tblGrid>
                <a:gridCol w="971550"/>
                <a:gridCol w="4438650"/>
              </a:tblGrid>
              <a:tr h="0">
                <a:tc>
                  <a:txBody>
                    <a:bodyPr/>
                    <a:p>
                      <a:pPr indent="0">
                        <a:buNone/>
                      </a:pPr>
                      <a:r>
                        <a:rPr lang="en-US" sz="1400">
                          <a:latin typeface="微软雅黑" panose="020B0503020204020204" charset="-122"/>
                          <a:ea typeface="微软雅黑" panose="020B0503020204020204" charset="-122"/>
                          <a:cs typeface="宋体" panose="02010600030101010101" pitchFamily="2" charset="-122"/>
                          <a:sym typeface="+mn-ea"/>
                        </a:rPr>
                        <a:t>用例名称</a:t>
                      </a:r>
                      <a:endParaRPr lang="en-US" altLang="en-US" sz="1400" b="0">
                        <a:latin typeface="微软雅黑" panose="020B0503020204020204" charset="-122"/>
                        <a:ea typeface="微软雅黑" panose="020B0503020204020204" charset="-122"/>
                        <a:cs typeface="宋体" panose="02010600030101010101" pitchFamily="2" charset="-122"/>
                        <a:sym typeface="+mn-ea"/>
                      </a:endParaRPr>
                    </a:p>
                    <a:p>
                      <a:pPr indent="0">
                        <a:buNone/>
                      </a:pPr>
                      <a:endParaRPr lang="en-US" altLang="en-US" sz="1400" b="0">
                        <a:latin typeface="微软雅黑" panose="020B0503020204020204" charset="-122"/>
                        <a:ea typeface="微软雅黑" panose="020B0503020204020204" charset="-122"/>
                        <a:cs typeface="宋体" panose="02010600030101010101" pitchFamily="2" charset="-122"/>
                        <a:sym typeface="+mn-ea"/>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教师账号注册</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用例编号</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Uc-T001</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用例描述</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教师在网站上进行账号的注册，网站要求填写教师的工作单位，选择身份，真实姓名，密码，联系方式（邮箱）身份证、电话号码的基本信息</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参与者</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教师用户</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触发条件</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教师想要注册一个账号成为网站的用户</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前置条件</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教师的账号在系统数据库中还未曾注册过</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后置条件</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教师注册后，数据库中就写入了该教师的信息记录</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基本事件流</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charset="-122"/>
                          <a:ea typeface="微软雅黑" panose="020B0503020204020204" charset="-122"/>
                          <a:cs typeface="微软雅黑" panose="020B0503020204020204" charset="-122"/>
                        </a:rPr>
                        <a:t>教师点击“注册”按钮选择在注册信息栏选择身份：学生或者教师教师在注册信息栏填写工作单位教师在注册信息栏填写姓名教师在注册信息栏输入邮箱的联系方式教师在注册信息栏输入身份证信息教师在注册信息栏输入电话号码教师在注册信息栏填写密码教师在注册信息栏再次确认密码教师确认信息无误后，点击“注册”按钮，向系统发送注册请求系统查询数据库，匹配数据库信息，写入数据库，向用户返回一个“注册成功”的提示注册成功后直接显示登录页面</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可选操作流程</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charset="-122"/>
                          <a:ea typeface="微软雅黑" panose="020B0503020204020204" charset="-122"/>
                          <a:cs typeface="微软雅黑" panose="020B0503020204020204" charset="-122"/>
                        </a:rPr>
                        <a:t> 教师可以在登录界面点击“立即注册”按钮进行注册</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异常事件流</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教师注册的账号已经存在，需重填写教师注册的账号信息格式不规范，提示相应错误信息教师终止注册用例，单击叉叉返回</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9" name="文本框 8"/>
          <p:cNvSpPr txBox="1"/>
          <p:nvPr/>
        </p:nvSpPr>
        <p:spPr>
          <a:xfrm>
            <a:off x="1738630" y="1584275"/>
            <a:ext cx="2212768" cy="1322070"/>
          </a:xfrm>
          <a:prstGeom prst="rect">
            <a:avLst/>
          </a:prstGeom>
          <a:noFill/>
        </p:spPr>
        <p:txBody>
          <a:bodyPr wrap="square" rtlCol="0">
            <a:spAutoFit/>
          </a:bodyPr>
          <a:p>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模板</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软件</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需求（第</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3</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版）</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课本</a:t>
            </a:r>
            <a:r>
              <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rPr>
              <a:t>P134</a:t>
            </a:r>
            <a:endParaRPr lang="en-US" altLang="zh-CN" sz="2000" dirty="0" smtClean="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rPr>
              <a:t>（稍作修改）</a:t>
            </a:r>
            <a:endParaRPr lang="zh-CN" altLang="en-US" sz="2000" dirty="0" smtClean="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9.</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用例图、用例场景说明、界面原型、</a:t>
            </a:r>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DM</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9" name="表格 8"/>
          <p:cNvGraphicFramePr/>
          <p:nvPr/>
        </p:nvGraphicFramePr>
        <p:xfrm>
          <a:off x="277495" y="1390015"/>
          <a:ext cx="5410200" cy="5120640"/>
        </p:xfrm>
        <a:graphic>
          <a:graphicData uri="http://schemas.openxmlformats.org/drawingml/2006/table">
            <a:tbl>
              <a:tblPr firstRow="1" bandRow="1">
                <a:tableStyleId>{5940675A-B579-460E-94D1-54222C63F5DA}</a:tableStyleId>
              </a:tblPr>
              <a:tblGrid>
                <a:gridCol w="971550"/>
                <a:gridCol w="4438650"/>
              </a:tblGrid>
              <a:tr h="0">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用例名称</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教师账号登录</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2400">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用例编号</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Uc-T002</a:t>
                      </a:r>
                      <a:endParaRPr 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2560">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用例描述</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200" b="0">
                          <a:latin typeface="微软雅黑" panose="020B0503020204020204" charset="-122"/>
                          <a:ea typeface="微软雅黑" panose="020B0503020204020204" charset="-122"/>
                          <a:cs typeface="微软雅黑" panose="020B0503020204020204" charset="-122"/>
                        </a:rPr>
                        <a:t>教师在网站上点击“登录”按钮，输入邮箱账号，输入密码后登录的请求，系统响应用户登录请求，如果成功跳转到网站的首页，如果失败则跳出“登录信息有误，请重新输入”或者“此用户不存在，先注册”的提示栏</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2400">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参与者</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教师用户</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2400">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触发条件</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教师想要登录网站</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前置条件</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教师的账号记录已经在信息数据库中，教师输入的登录信息（工作单位和密码）和数据库中的信息一致</a:t>
                      </a:r>
                      <a:endParaRPr 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2400">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后置条件</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教师登录后可以在网站上进行相应的操作</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基本事件流</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1. 教师点击“登录”按钮</a:t>
                      </a:r>
                      <a:endParaRPr lang="en-US" sz="1200" b="0">
                        <a:latin typeface="微软雅黑" panose="020B0503020204020204" charset="-122"/>
                        <a:ea typeface="微软雅黑" panose="020B0503020204020204" charset="-122"/>
                        <a:cs typeface="微软雅黑" panose="020B0503020204020204" charset="-122"/>
                      </a:endParaRPr>
                    </a:p>
                    <a:p>
                      <a:pPr indent="0">
                        <a:buNone/>
                      </a:pPr>
                      <a:r>
                        <a:rPr lang="en-US" sz="1200" b="0">
                          <a:latin typeface="微软雅黑" panose="020B0503020204020204" charset="-122"/>
                          <a:ea typeface="微软雅黑" panose="020B0503020204020204" charset="-122"/>
                          <a:cs typeface="微软雅黑" panose="020B0503020204020204" charset="-122"/>
                        </a:rPr>
                        <a:t>2. 教师在信息栏填写教工号</a:t>
                      </a:r>
                      <a:endParaRPr lang="en-US" sz="1200" b="0">
                        <a:latin typeface="微软雅黑" panose="020B0503020204020204" charset="-122"/>
                        <a:ea typeface="微软雅黑" panose="020B0503020204020204" charset="-122"/>
                        <a:cs typeface="微软雅黑" panose="020B0503020204020204" charset="-122"/>
                      </a:endParaRPr>
                    </a:p>
                    <a:p>
                      <a:pPr indent="0">
                        <a:buNone/>
                      </a:pPr>
                      <a:r>
                        <a:rPr lang="en-US" sz="1200" b="0">
                          <a:latin typeface="微软雅黑" panose="020B0503020204020204" charset="-122"/>
                          <a:ea typeface="微软雅黑" panose="020B0503020204020204" charset="-122"/>
                          <a:cs typeface="微软雅黑" panose="020B0503020204020204" charset="-122"/>
                        </a:rPr>
                        <a:t>3. 教师在信息栏填写密码</a:t>
                      </a:r>
                      <a:endParaRPr lang="en-US" sz="1200" b="0">
                        <a:latin typeface="微软雅黑" panose="020B0503020204020204" charset="-122"/>
                        <a:ea typeface="微软雅黑" panose="020B0503020204020204" charset="-122"/>
                        <a:cs typeface="微软雅黑" panose="020B0503020204020204" charset="-122"/>
                      </a:endParaRPr>
                    </a:p>
                    <a:p>
                      <a:pPr indent="0">
                        <a:buNone/>
                      </a:pPr>
                      <a:r>
                        <a:rPr lang="en-US" sz="1200" b="0">
                          <a:latin typeface="微软雅黑" panose="020B0503020204020204" charset="-122"/>
                          <a:ea typeface="微软雅黑" panose="020B0503020204020204" charset="-122"/>
                          <a:cs typeface="微软雅黑" panose="020B0503020204020204" charset="-122"/>
                        </a:rPr>
                        <a:t>4. 教师输入验证码</a:t>
                      </a:r>
                      <a:endParaRPr lang="en-US" sz="1200" b="0">
                        <a:latin typeface="微软雅黑" panose="020B0503020204020204" charset="-122"/>
                        <a:ea typeface="微软雅黑" panose="020B0503020204020204" charset="-122"/>
                        <a:cs typeface="微软雅黑" panose="020B0503020204020204" charset="-122"/>
                      </a:endParaRPr>
                    </a:p>
                    <a:p>
                      <a:pPr indent="0">
                        <a:buNone/>
                      </a:pPr>
                      <a:r>
                        <a:rPr lang="en-US" sz="1200" b="0">
                          <a:latin typeface="微软雅黑" panose="020B0503020204020204" charset="-122"/>
                          <a:ea typeface="微软雅黑" panose="020B0503020204020204" charset="-122"/>
                          <a:cs typeface="微软雅黑" panose="020B0503020204020204" charset="-122"/>
                        </a:rPr>
                        <a:t>5. 教师点击“登录”按钮</a:t>
                      </a:r>
                      <a:endParaRPr lang="en-US" sz="1200" b="0">
                        <a:latin typeface="微软雅黑" panose="020B0503020204020204" charset="-122"/>
                        <a:ea typeface="微软雅黑" panose="020B0503020204020204" charset="-122"/>
                        <a:cs typeface="微软雅黑" panose="020B0503020204020204" charset="-122"/>
                      </a:endParaRPr>
                    </a:p>
                    <a:p>
                      <a:pPr indent="0">
                        <a:buNone/>
                      </a:pPr>
                      <a:r>
                        <a:rPr lang="en-US" sz="1200" b="0">
                          <a:latin typeface="微软雅黑" panose="020B0503020204020204" charset="-122"/>
                          <a:ea typeface="微软雅黑" panose="020B0503020204020204" charset="-122"/>
                          <a:cs typeface="微软雅黑" panose="020B0503020204020204" charset="-122"/>
                        </a:rPr>
                        <a:t>6. 系统响应教师登录请求，匹配数据库的信息</a:t>
                      </a:r>
                      <a:endParaRPr lang="en-US" sz="1200" b="0">
                        <a:latin typeface="微软雅黑" panose="020B0503020204020204" charset="-122"/>
                        <a:ea typeface="微软雅黑" panose="020B0503020204020204" charset="-122"/>
                        <a:cs typeface="微软雅黑" panose="020B0503020204020204" charset="-122"/>
                      </a:endParaRPr>
                    </a:p>
                    <a:p>
                      <a:pPr indent="0">
                        <a:buNone/>
                      </a:pPr>
                      <a:r>
                        <a:rPr lang="en-US" sz="1200" b="0">
                          <a:latin typeface="微软雅黑" panose="020B0503020204020204" charset="-122"/>
                          <a:ea typeface="微软雅黑" panose="020B0503020204020204" charset="-122"/>
                          <a:cs typeface="微软雅黑" panose="020B0503020204020204" charset="-122"/>
                        </a:rPr>
                        <a:t>7. 系统提示“登录成功”，跳转到网站首页</a:t>
                      </a:r>
                      <a:endParaRPr 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可选操作流程</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 </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p>
                      <a:pPr indent="0">
                        <a:buNone/>
                      </a:pPr>
                      <a:r>
                        <a:rPr lang="en-US" altLang="en-US" sz="1200" b="0">
                          <a:latin typeface="微软雅黑" panose="020B0503020204020204" charset="-122"/>
                          <a:ea typeface="微软雅黑" panose="020B0503020204020204" charset="-122"/>
                          <a:cs typeface="宋体" panose="02010600030101010101" pitchFamily="2" charset="-122"/>
                        </a:rPr>
                        <a:t>异常事件流</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1. 教师输入的账号信息数据库中不存在，系统提示“此用户不存在，先注册”</a:t>
                      </a:r>
                      <a:endParaRPr lang="en-US" sz="1200" b="0">
                        <a:latin typeface="微软雅黑" panose="020B0503020204020204" charset="-122"/>
                        <a:ea typeface="微软雅黑" panose="020B0503020204020204" charset="-122"/>
                        <a:cs typeface="微软雅黑" panose="020B0503020204020204" charset="-122"/>
                      </a:endParaRPr>
                    </a:p>
                    <a:p>
                      <a:pPr indent="0">
                        <a:buNone/>
                      </a:pPr>
                      <a:r>
                        <a:rPr lang="en-US" sz="1200" b="0">
                          <a:latin typeface="微软雅黑" panose="020B0503020204020204" charset="-122"/>
                          <a:ea typeface="微软雅黑" panose="020B0503020204020204" charset="-122"/>
                          <a:cs typeface="微软雅黑" panose="020B0503020204020204" charset="-122"/>
                        </a:rPr>
                        <a:t>2. 教师输入的教工号有误，系统提示“登录信息有误，请重新输入”</a:t>
                      </a:r>
                      <a:endParaRPr lang="en-US" sz="1200" b="0">
                        <a:latin typeface="微软雅黑" panose="020B0503020204020204" charset="-122"/>
                        <a:ea typeface="微软雅黑" panose="020B0503020204020204" charset="-122"/>
                        <a:cs typeface="微软雅黑" panose="020B0503020204020204" charset="-122"/>
                      </a:endParaRPr>
                    </a:p>
                    <a:p>
                      <a:pPr indent="0">
                        <a:buNone/>
                      </a:pPr>
                      <a:r>
                        <a:rPr lang="en-US" sz="1200" b="0">
                          <a:latin typeface="微软雅黑" panose="020B0503020204020204" charset="-122"/>
                          <a:ea typeface="微软雅黑" panose="020B0503020204020204" charset="-122"/>
                          <a:cs typeface="微软雅黑" panose="020B0503020204020204" charset="-122"/>
                        </a:rPr>
                        <a:t>3. 教师输入的密码有误，系统提示“登录信息有误，请重新输入”</a:t>
                      </a:r>
                      <a:endParaRPr lang="en-US" sz="1200" b="0">
                        <a:latin typeface="微软雅黑" panose="020B0503020204020204" charset="-122"/>
                        <a:ea typeface="微软雅黑" panose="020B0503020204020204" charset="-122"/>
                        <a:cs typeface="微软雅黑" panose="020B0503020204020204" charset="-122"/>
                      </a:endParaRPr>
                    </a:p>
                    <a:p>
                      <a:pPr indent="0">
                        <a:buNone/>
                      </a:pPr>
                      <a:r>
                        <a:rPr lang="en-US" sz="1200" b="0">
                          <a:latin typeface="微软雅黑" panose="020B0503020204020204" charset="-122"/>
                          <a:ea typeface="微软雅黑" panose="020B0503020204020204" charset="-122"/>
                          <a:cs typeface="微软雅黑" panose="020B0503020204020204" charset="-122"/>
                        </a:rPr>
                        <a:t>4. 教师用户取消登录，退出登录界面</a:t>
                      </a:r>
                      <a:endParaRPr lang="en-US" sz="1200" b="0">
                        <a:latin typeface="微软雅黑" panose="020B0503020204020204" charset="-122"/>
                        <a:ea typeface="微软雅黑" panose="020B0503020204020204" charset="-122"/>
                        <a:cs typeface="微软雅黑" panose="020B0503020204020204" charset="-122"/>
                      </a:endParaRPr>
                    </a:p>
                    <a:p>
                      <a:pPr indent="0">
                        <a:buNone/>
                      </a:pPr>
                      <a:r>
                        <a:rPr lang="en-US" sz="1200" b="0">
                          <a:latin typeface="微软雅黑" panose="020B0503020204020204" charset="-122"/>
                          <a:ea typeface="微软雅黑" panose="020B0503020204020204" charset="-122"/>
                          <a:cs typeface="微软雅黑" panose="020B0503020204020204" charset="-122"/>
                        </a:rPr>
                        <a:t>5. 教师在输入密码的时候忘记密码，点击“忘记密码”栏，跳转到找回密码的界面</a:t>
                      </a:r>
                      <a:endParaRPr 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3" name="图片 2" descr="搜狗截图20190101163844"/>
          <p:cNvPicPr>
            <a:picLocks noChangeAspect="1"/>
          </p:cNvPicPr>
          <p:nvPr/>
        </p:nvPicPr>
        <p:blipFill>
          <a:blip r:embed="rId1"/>
          <a:stretch>
            <a:fillRect/>
          </a:stretch>
        </p:blipFill>
        <p:spPr>
          <a:xfrm>
            <a:off x="409575" y="2700020"/>
            <a:ext cx="2194560" cy="1249680"/>
          </a:xfrm>
          <a:prstGeom prst="rect">
            <a:avLst/>
          </a:prstGeom>
        </p:spPr>
      </p:pic>
      <p:pic>
        <p:nvPicPr>
          <p:cNvPr id="118" name="图片 118"/>
          <p:cNvPicPr>
            <a:picLocks noChangeAspect="1"/>
          </p:cNvPicPr>
          <p:nvPr/>
        </p:nvPicPr>
        <p:blipFill>
          <a:blip r:embed="rId2"/>
          <a:stretch>
            <a:fillRect/>
          </a:stretch>
        </p:blipFill>
        <p:spPr>
          <a:xfrm>
            <a:off x="4533265" y="1221740"/>
            <a:ext cx="3415665" cy="4206240"/>
          </a:xfrm>
          <a:prstGeom prst="rect">
            <a:avLst/>
          </a:prstGeom>
        </p:spPr>
      </p:pic>
      <p:pic>
        <p:nvPicPr>
          <p:cNvPr id="119" name="图片 119"/>
          <p:cNvPicPr>
            <a:picLocks noChangeAspect="1"/>
          </p:cNvPicPr>
          <p:nvPr/>
        </p:nvPicPr>
        <p:blipFill>
          <a:blip r:embed="rId3"/>
          <a:stretch>
            <a:fillRect/>
          </a:stretch>
        </p:blipFill>
        <p:spPr>
          <a:xfrm>
            <a:off x="4533265" y="1711960"/>
            <a:ext cx="3342640" cy="4206240"/>
          </a:xfrm>
          <a:prstGeom prst="rect">
            <a:avLst/>
          </a:prstGeom>
        </p:spPr>
      </p:pic>
      <p:pic>
        <p:nvPicPr>
          <p:cNvPr id="120" name="图片 120"/>
          <p:cNvPicPr>
            <a:picLocks noChangeAspect="1"/>
          </p:cNvPicPr>
          <p:nvPr/>
        </p:nvPicPr>
        <p:blipFill>
          <a:blip r:embed="rId4"/>
          <a:stretch>
            <a:fillRect/>
          </a:stretch>
        </p:blipFill>
        <p:spPr>
          <a:xfrm>
            <a:off x="4533265" y="2223135"/>
            <a:ext cx="3311525" cy="4206240"/>
          </a:xfrm>
          <a:prstGeom prst="rect">
            <a:avLst/>
          </a:prstGeom>
        </p:spPr>
      </p:pic>
      <p:pic>
        <p:nvPicPr>
          <p:cNvPr id="5" name="图片 4" descr="搜狗截图20190102112251"/>
          <p:cNvPicPr>
            <a:picLocks noChangeAspect="1"/>
          </p:cNvPicPr>
          <p:nvPr/>
        </p:nvPicPr>
        <p:blipFill>
          <a:blip r:embed="rId5"/>
          <a:stretch>
            <a:fillRect/>
          </a:stretch>
        </p:blipFill>
        <p:spPr>
          <a:xfrm>
            <a:off x="277495" y="1584325"/>
            <a:ext cx="11593830" cy="4256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8"/>
                                        </p:tgtEl>
                                        <p:attrNameLst>
                                          <p:attrName>style.visibility</p:attrName>
                                        </p:attrNameLst>
                                      </p:cBhvr>
                                      <p:to>
                                        <p:strVal val="visible"/>
                                      </p:to>
                                    </p:set>
                                    <p:animEffect transition="in" filter="blinds(horizontal)">
                                      <p:cBhvr>
                                        <p:cTn id="17" dur="500"/>
                                        <p:tgtEl>
                                          <p:spTgt spid="1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9"/>
                                        </p:tgtEl>
                                        <p:attrNameLst>
                                          <p:attrName>style.visibility</p:attrName>
                                        </p:attrNameLst>
                                      </p:cBhvr>
                                      <p:to>
                                        <p:strVal val="visible"/>
                                      </p:to>
                                    </p:set>
                                    <p:animEffect transition="in" filter="blinds(horizontal)">
                                      <p:cBhvr>
                                        <p:cTn id="22" dur="500"/>
                                        <p:tgtEl>
                                          <p:spTgt spid="1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0"/>
                                        </p:tgtEl>
                                        <p:attrNameLst>
                                          <p:attrName>style.visibility</p:attrName>
                                        </p:attrNameLst>
                                      </p:cBhvr>
                                      <p:to>
                                        <p:strVal val="visible"/>
                                      </p:to>
                                    </p:set>
                                    <p:animEffect transition="in" filter="blinds(horizontal)">
                                      <p:cBhvr>
                                        <p:cTn id="27" dur="500"/>
                                        <p:tgtEl>
                                          <p:spTgt spid="1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10.</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用户的非功能性需求</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p:txBody>
          <a:bodyPr>
            <a:normAutofit lnSpcReduction="10000"/>
          </a:bodyPr>
          <a:p>
            <a:r>
              <a:rPr lang="en-US" b="1">
                <a:latin typeface="微软雅黑" panose="020B0503020204020204" charset="-122"/>
                <a:ea typeface="微软雅黑" panose="020B0503020204020204" charset="-122"/>
                <a:cs typeface="微软雅黑" panose="020B0503020204020204" charset="-122"/>
                <a:sym typeface="+mn-ea"/>
              </a:rPr>
              <a:t>1.</a:t>
            </a:r>
            <a:r>
              <a:rPr lang="zh-CN" b="1">
                <a:latin typeface="微软雅黑" panose="020B0503020204020204" charset="-122"/>
                <a:ea typeface="微软雅黑" panose="020B0503020204020204" charset="-122"/>
                <a:cs typeface="微软雅黑" panose="020B0503020204020204" charset="-122"/>
                <a:sym typeface="+mn-ea"/>
              </a:rPr>
              <a:t>易用性</a:t>
            </a:r>
            <a:r>
              <a:rPr lang="zh-CN">
                <a:latin typeface="微软雅黑" panose="020B0503020204020204" charset="-122"/>
                <a:ea typeface="微软雅黑" panose="020B0503020204020204" charset="-122"/>
                <a:cs typeface="微软雅黑" panose="020B0503020204020204" charset="-122"/>
                <a:sym typeface="+mn-ea"/>
              </a:rPr>
              <a:t>够容纳将近</a:t>
            </a:r>
            <a:r>
              <a:rPr lang="en-US">
                <a:latin typeface="微软雅黑" panose="020B0503020204020204" charset="-122"/>
                <a:ea typeface="微软雅黑" panose="020B0503020204020204" charset="-122"/>
                <a:cs typeface="微软雅黑" panose="020B0503020204020204" charset="-122"/>
                <a:sym typeface="+mn-ea"/>
              </a:rPr>
              <a:t>300</a:t>
            </a:r>
            <a:r>
              <a:rPr lang="zh-CN">
                <a:latin typeface="微软雅黑" panose="020B0503020204020204" charset="-122"/>
                <a:ea typeface="微软雅黑" panose="020B0503020204020204" charset="-122"/>
                <a:cs typeface="微软雅黑" panose="020B0503020204020204" charset="-122"/>
                <a:sym typeface="+mn-ea"/>
              </a:rPr>
              <a:t>个人对网站的访问，能够流畅的进行课程资料的下载。要求系统每天从早上8点运行至晚上10点</a:t>
            </a:r>
            <a:r>
              <a:rPr lang="en-US" b="1">
                <a:latin typeface="微软雅黑" panose="020B0503020204020204" charset="-122"/>
                <a:ea typeface="微软雅黑" panose="020B0503020204020204" charset="-122"/>
                <a:cs typeface="微软雅黑" panose="020B0503020204020204" charset="-122"/>
                <a:sym typeface="+mn-ea"/>
              </a:rPr>
              <a:t>2.</a:t>
            </a:r>
            <a:r>
              <a:rPr lang="zh-CN" b="1">
                <a:latin typeface="微软雅黑" panose="020B0503020204020204" charset="-122"/>
                <a:ea typeface="微软雅黑" panose="020B0503020204020204" charset="-122"/>
                <a:cs typeface="微软雅黑" panose="020B0503020204020204" charset="-122"/>
                <a:sym typeface="+mn-ea"/>
              </a:rPr>
              <a:t>性能</a:t>
            </a:r>
            <a:r>
              <a:rPr lang="zh-CN">
                <a:latin typeface="微软雅黑" panose="020B0503020204020204" charset="-122"/>
                <a:ea typeface="微软雅黑" panose="020B0503020204020204" charset="-122"/>
                <a:cs typeface="微软雅黑" panose="020B0503020204020204" charset="-122"/>
                <a:sym typeface="+mn-ea"/>
              </a:rPr>
              <a:t>基于Windows系统，要求配有支持视频插件和支持协议能上网浏览器，浏览器（IE 10.0）及以上。最多可同时满足</a:t>
            </a:r>
            <a:r>
              <a:rPr lang="en-US">
                <a:latin typeface="微软雅黑" panose="020B0503020204020204" charset="-122"/>
                <a:ea typeface="微软雅黑" panose="020B0503020204020204" charset="-122"/>
                <a:cs typeface="微软雅黑" panose="020B0503020204020204" charset="-122"/>
                <a:sym typeface="+mn-ea"/>
              </a:rPr>
              <a:t>3</a:t>
            </a:r>
            <a:r>
              <a:rPr lang="zh-CN">
                <a:latin typeface="微软雅黑" panose="020B0503020204020204" charset="-122"/>
                <a:ea typeface="微软雅黑" panose="020B0503020204020204" charset="-122"/>
                <a:cs typeface="微软雅黑" panose="020B0503020204020204" charset="-122"/>
                <a:sym typeface="+mn-ea"/>
              </a:rPr>
              <a:t>00人的在线访问。用户上传下载时至少达到1M/s的速度。页面响应时间平均不超过1秒钟</a:t>
            </a:r>
            <a:r>
              <a:rPr lang="en-US" b="1">
                <a:latin typeface="微软雅黑" panose="020B0503020204020204" charset="-122"/>
                <a:ea typeface="微软雅黑" panose="020B0503020204020204" charset="-122"/>
                <a:cs typeface="微软雅黑" panose="020B0503020204020204" charset="-122"/>
                <a:sym typeface="+mn-ea"/>
              </a:rPr>
              <a:t>3.</a:t>
            </a:r>
            <a:r>
              <a:rPr lang="zh-CN" b="1">
                <a:latin typeface="微软雅黑" panose="020B0503020204020204" charset="-122"/>
                <a:ea typeface="微软雅黑" panose="020B0503020204020204" charset="-122"/>
                <a:cs typeface="微软雅黑" panose="020B0503020204020204" charset="-122"/>
                <a:sym typeface="+mn-ea"/>
              </a:rPr>
              <a:t>保密性</a:t>
            </a:r>
            <a:r>
              <a:rPr lang="zh-CN">
                <a:latin typeface="微软雅黑" panose="020B0503020204020204" charset="-122"/>
                <a:ea typeface="微软雅黑" panose="020B0503020204020204" charset="-122"/>
                <a:cs typeface="微软雅黑" panose="020B0503020204020204" charset="-122"/>
                <a:sym typeface="+mn-ea"/>
              </a:rPr>
              <a:t>用户数据和网站数据库数据分开存放。</a:t>
            </a:r>
            <a:r>
              <a:rPr lang="en-US" b="1">
                <a:latin typeface="微软雅黑" panose="020B0503020204020204" charset="-122"/>
                <a:ea typeface="微软雅黑" panose="020B0503020204020204" charset="-122"/>
                <a:cs typeface="微软雅黑" panose="020B0503020204020204" charset="-122"/>
                <a:sym typeface="+mn-ea"/>
              </a:rPr>
              <a:t>4.</a:t>
            </a:r>
            <a:r>
              <a:rPr lang="zh-CN" b="1">
                <a:latin typeface="微软雅黑" panose="020B0503020204020204" charset="-122"/>
                <a:ea typeface="微软雅黑" panose="020B0503020204020204" charset="-122"/>
                <a:cs typeface="微软雅黑" panose="020B0503020204020204" charset="-122"/>
                <a:sym typeface="+mn-ea"/>
              </a:rPr>
              <a:t>安全性</a:t>
            </a:r>
            <a:r>
              <a:rPr lang="zh-CN">
                <a:latin typeface="微软雅黑" panose="020B0503020204020204" charset="-122"/>
                <a:ea typeface="微软雅黑" panose="020B0503020204020204" charset="-122"/>
                <a:cs typeface="微软雅黑" panose="020B0503020204020204" charset="-122"/>
                <a:sym typeface="+mn-ea"/>
              </a:rPr>
              <a:t>网站对用户的账户信息做到</a:t>
            </a:r>
            <a:r>
              <a:rPr lang="en-US">
                <a:latin typeface="微软雅黑" panose="020B0503020204020204" charset="-122"/>
                <a:ea typeface="微软雅黑" panose="020B0503020204020204" charset="-122"/>
                <a:cs typeface="微软雅黑" panose="020B0503020204020204" charset="-122"/>
                <a:sym typeface="+mn-ea"/>
              </a:rPr>
              <a:t>MD5</a:t>
            </a:r>
            <a:r>
              <a:rPr lang="zh-CN">
                <a:latin typeface="微软雅黑" panose="020B0503020204020204" charset="-122"/>
                <a:ea typeface="微软雅黑" panose="020B0503020204020204" charset="-122"/>
                <a:cs typeface="微软雅黑" panose="020B0503020204020204" charset="-122"/>
                <a:sym typeface="+mn-ea"/>
              </a:rPr>
              <a:t>加密</a:t>
            </a:r>
            <a:r>
              <a:rPr lang="en-US">
                <a:latin typeface="微软雅黑" panose="020B0503020204020204" charset="-122"/>
                <a:ea typeface="微软雅黑" panose="020B0503020204020204" charset="-122"/>
                <a:cs typeface="微软雅黑" panose="020B0503020204020204" charset="-122"/>
                <a:sym typeface="+mn-ea"/>
              </a:rPr>
              <a:t>+salt</a:t>
            </a:r>
            <a:r>
              <a:rPr lang="zh-CN">
                <a:latin typeface="微软雅黑" panose="020B0503020204020204" charset="-122"/>
                <a:ea typeface="微软雅黑" panose="020B0503020204020204" charset="-122"/>
                <a:cs typeface="微软雅黑" panose="020B0503020204020204" charset="-122"/>
                <a:sym typeface="+mn-ea"/>
              </a:rPr>
              <a:t>操作来保证用户账号的安全性</a:t>
            </a:r>
            <a:r>
              <a:rPr lang="en-US" b="1">
                <a:latin typeface="微软雅黑" panose="020B0503020204020204" charset="-122"/>
                <a:ea typeface="微软雅黑" panose="020B0503020204020204" charset="-122"/>
                <a:cs typeface="微软雅黑" panose="020B0503020204020204" charset="-122"/>
                <a:sym typeface="+mn-ea"/>
              </a:rPr>
              <a:t>5.</a:t>
            </a:r>
            <a:r>
              <a:rPr lang="zh-CN" b="1">
                <a:latin typeface="微软雅黑" panose="020B0503020204020204" charset="-122"/>
                <a:ea typeface="微软雅黑" panose="020B0503020204020204" charset="-122"/>
                <a:cs typeface="微软雅黑" panose="020B0503020204020204" charset="-122"/>
                <a:sym typeface="+mn-ea"/>
              </a:rPr>
              <a:t>可维护性</a:t>
            </a:r>
            <a:r>
              <a:rPr lang="zh-CN">
                <a:latin typeface="微软雅黑" panose="020B0503020204020204" charset="-122"/>
                <a:ea typeface="微软雅黑" panose="020B0503020204020204" charset="-122"/>
                <a:cs typeface="微软雅黑" panose="020B0503020204020204" charset="-122"/>
                <a:sym typeface="+mn-ea"/>
              </a:rPr>
              <a:t>网站在设计上考虑网站的可维护性，对每个功能进行可靠性测试，在结构设计上注意，模块化、信息隐蔽、高内聚、低耦合等，对于提高软件的可理解性、可维护性和可修改性。</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11.</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每个用户的需求优先级打分及量化方法</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7" name="图片 6" descr="搜狗截图20190101171417"/>
          <p:cNvPicPr>
            <a:picLocks noChangeAspect="1"/>
          </p:cNvPicPr>
          <p:nvPr/>
        </p:nvPicPr>
        <p:blipFill>
          <a:blip r:embed="rId1"/>
          <a:stretch>
            <a:fillRect/>
          </a:stretch>
        </p:blipFill>
        <p:spPr>
          <a:xfrm>
            <a:off x="5062220" y="1145540"/>
            <a:ext cx="6309360" cy="5775960"/>
          </a:xfrm>
          <a:prstGeom prst="rect">
            <a:avLst/>
          </a:prstGeom>
        </p:spPr>
      </p:pic>
      <p:pic>
        <p:nvPicPr>
          <p:cNvPr id="8" name="图片 7" descr="搜狗截图20190101172424"/>
          <p:cNvPicPr>
            <a:picLocks noChangeAspect="1"/>
          </p:cNvPicPr>
          <p:nvPr/>
        </p:nvPicPr>
        <p:blipFill>
          <a:blip r:embed="rId2"/>
          <a:stretch>
            <a:fillRect/>
          </a:stretch>
        </p:blipFill>
        <p:spPr>
          <a:xfrm>
            <a:off x="409575" y="2009140"/>
            <a:ext cx="4107180" cy="15011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12.</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论证需求及不可行需求</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13.JAD</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会议记录</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90101165905"/>
          <p:cNvPicPr>
            <a:picLocks noChangeAspect="1"/>
          </p:cNvPicPr>
          <p:nvPr/>
        </p:nvPicPr>
        <p:blipFill>
          <a:blip r:embed="rId1"/>
          <a:stretch>
            <a:fillRect/>
          </a:stretch>
        </p:blipFill>
        <p:spPr>
          <a:xfrm>
            <a:off x="5138420" y="258445"/>
            <a:ext cx="6499860" cy="4488180"/>
          </a:xfrm>
          <a:prstGeom prst="rect">
            <a:avLst/>
          </a:prstGeom>
        </p:spPr>
      </p:pic>
      <p:pic>
        <p:nvPicPr>
          <p:cNvPr id="5" name="图片 4" descr="搜狗截图20190101165916"/>
          <p:cNvPicPr>
            <a:picLocks noChangeAspect="1"/>
          </p:cNvPicPr>
          <p:nvPr/>
        </p:nvPicPr>
        <p:blipFill>
          <a:blip r:embed="rId2"/>
          <a:stretch>
            <a:fillRect/>
          </a:stretch>
        </p:blipFill>
        <p:spPr>
          <a:xfrm>
            <a:off x="5138420" y="4746625"/>
            <a:ext cx="6492240" cy="1828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14</a:t>
            </a:r>
            <a:r>
              <a:rPr lang="en-US" altLang="zh-CN" sz="4400" b="0" dirty="0">
                <a:solidFill>
                  <a:schemeClr val="tx1"/>
                </a:solidFill>
                <a:effectLst/>
                <a:latin typeface="微软雅黑" panose="020B0503020204020204" charset="-122"/>
                <a:ea typeface="微软雅黑" panose="020B0503020204020204" charset="-122"/>
                <a:cs typeface="微软雅黑" panose="020B0503020204020204" charset="-122"/>
                <a:sym typeface="+mn-ea"/>
              </a:rPr>
              <a:t>.</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需求思维导图</a:t>
            </a:r>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便于移交其他小组</a:t>
            </a:r>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15.SRS</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文档功能和非功能需求</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p:txBody>
          <a:bodyPr/>
          <a:p>
            <a:pPr marL="0" indent="0">
              <a:buNone/>
            </a:pPr>
            <a:r>
              <a:rPr lang="zh-CN" altLang="en-US"/>
              <a:t>功能需求：管理员功能需求、学生功能需求、教师功能需求。</a:t>
            </a:r>
            <a:endParaRPr lang="zh-CN" altLang="en-US"/>
          </a:p>
          <a:p>
            <a:pPr marL="0" indent="0">
              <a:buNone/>
            </a:pPr>
            <a:endParaRPr lang="zh-CN" altLang="en-US"/>
          </a:p>
          <a:p>
            <a:pPr marL="0" indent="0">
              <a:buNone/>
            </a:pPr>
            <a:r>
              <a:rPr lang="zh-CN" altLang="en-US"/>
              <a:t>非功能需求：易用性、性能、保密性、安全性、可维护性。</a:t>
            </a:r>
            <a:endParaRPr lang="zh-CN" altLang="en-US"/>
          </a:p>
          <a:p>
            <a:pPr marL="0" indent="0">
              <a:buNone/>
            </a:pPr>
            <a:endParaRPr lang="en-US" altLang="zh-CN"/>
          </a:p>
          <a:p>
            <a:pPr marL="0" indent="0">
              <a:buNone/>
            </a:pPr>
            <a:endParaRPr lang="en-US" altLang="zh-CN"/>
          </a:p>
          <a:p>
            <a:pPr marL="0" indent="0">
              <a:buNone/>
            </a:pPr>
            <a:endParaRPr lang="en-US" altLang="zh-CN"/>
          </a:p>
          <a:p>
            <a:pPr marL="0" indent="0">
              <a:buNone/>
            </a:pPr>
            <a:r>
              <a:rPr lang="zh-CN" altLang="en-US"/>
              <a:t>具体见</a:t>
            </a:r>
            <a:r>
              <a:rPr lang="en-US" altLang="zh-CN"/>
              <a:t>SRS</a:t>
            </a:r>
            <a:r>
              <a:rPr lang="zh-CN" altLang="en-US"/>
              <a:t>。</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16.SRS</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中用户需求优先级排序</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7" name="图片 6" descr="搜狗截图20190101171417"/>
          <p:cNvPicPr>
            <a:picLocks noChangeAspect="1"/>
          </p:cNvPicPr>
          <p:nvPr/>
        </p:nvPicPr>
        <p:blipFill>
          <a:blip r:embed="rId1"/>
          <a:stretch>
            <a:fillRect/>
          </a:stretch>
        </p:blipFill>
        <p:spPr>
          <a:xfrm>
            <a:off x="1501775" y="1125220"/>
            <a:ext cx="6309360" cy="57759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charset="-122"/>
                <a:ea typeface="微软雅黑" panose="020B0503020204020204" charset="-122"/>
              </a:rPr>
              <a:t>目录</a:t>
            </a:r>
            <a:endParaRPr lang="en-US" altLang="zh-CN" sz="5400" b="1" dirty="0">
              <a:solidFill>
                <a:schemeClr val="bg1"/>
              </a:solidFill>
              <a:latin typeface="微软雅黑" panose="020B0503020204020204" charset="-122"/>
              <a:ea typeface="微软雅黑" panose="020B0503020204020204" charset="-122"/>
            </a:endParaRPr>
          </a:p>
          <a:p>
            <a:pPr algn="ctr"/>
            <a:r>
              <a:rPr lang="en-US" altLang="zh-CN" sz="2000" b="1" dirty="0">
                <a:solidFill>
                  <a:schemeClr val="bg1"/>
                </a:solidFill>
                <a:latin typeface="微软雅黑" panose="020B0503020204020204" charset="-122"/>
                <a:ea typeface="微软雅黑" panose="020B0503020204020204" charset="-122"/>
              </a:rPr>
              <a:t>CONTENT</a:t>
            </a:r>
            <a:endParaRPr lang="zh-CN" altLang="en-US" sz="2000" b="1" dirty="0">
              <a:solidFill>
                <a:schemeClr val="bg1"/>
              </a:solidFill>
              <a:latin typeface="微软雅黑" panose="020B0503020204020204" charset="-122"/>
              <a:ea typeface="微软雅黑" panose="020B0503020204020204" charset="-122"/>
            </a:endParaRPr>
          </a:p>
        </p:txBody>
      </p:sp>
      <p:grpSp>
        <p:nvGrpSpPr>
          <p:cNvPr id="43" name="组合 42"/>
          <p:cNvGrpSpPr/>
          <p:nvPr/>
        </p:nvGrpSpPr>
        <p:grpSpPr>
          <a:xfrm>
            <a:off x="3734435" y="254635"/>
            <a:ext cx="3968750" cy="727710"/>
            <a:chOff x="5896" y="1389"/>
            <a:chExt cx="6250"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492"/>
              <a:ext cx="6150" cy="941"/>
              <a:chOff x="5996" y="1492"/>
              <a:chExt cx="6150" cy="94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charset="-122"/>
                  </a:rPr>
                  <a:t>01</a:t>
                </a:r>
                <a:endParaRPr lang="zh-CN" altLang="en-US" sz="3200" dirty="0">
                  <a:solidFill>
                    <a:schemeClr val="bg1"/>
                  </a:solidFill>
                  <a:ea typeface="微软雅黑" panose="020B0503020204020204" charset="-122"/>
                </a:endParaRP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charset="-122"/>
                  </a:rPr>
                  <a:t>01</a:t>
                </a:r>
                <a:endParaRPr lang="zh-CN" altLang="en-US" sz="3200" dirty="0">
                  <a:solidFill>
                    <a:schemeClr val="bg1"/>
                  </a:solidFill>
                  <a:ea typeface="微软雅黑" panose="020B0503020204020204" charset="-122"/>
                </a:endParaRPr>
              </a:p>
            </p:txBody>
          </p:sp>
          <p:sp>
            <p:nvSpPr>
              <p:cNvPr id="41" name="TextBox 76"/>
              <p:cNvSpPr txBox="1"/>
              <p:nvPr/>
            </p:nvSpPr>
            <p:spPr>
              <a:xfrm>
                <a:off x="7584" y="1492"/>
                <a:ext cx="4562" cy="822"/>
              </a:xfrm>
              <a:prstGeom prst="rect">
                <a:avLst/>
              </a:prstGeom>
              <a:solidFill>
                <a:schemeClr val="bg1">
                  <a:lumMod val="95000"/>
                </a:schemeClr>
              </a:solidFill>
            </p:spPr>
            <p:txBody>
              <a:bodyPr wrap="square" rtlCol="0">
                <a:spAutoFit/>
              </a:bodyPr>
              <a:lstStyle/>
              <a:p>
                <a:r>
                  <a:rPr lang="en-US" sz="2800" dirty="0">
                    <a:solidFill>
                      <a:srgbClr val="002B41"/>
                    </a:solidFill>
                    <a:latin typeface="微软雅黑" panose="020B0503020204020204" charset="-122"/>
                    <a:ea typeface="微软雅黑" panose="020B0503020204020204" charset="-122"/>
                  </a:rPr>
                  <a:t>SRS</a:t>
                </a:r>
                <a:r>
                  <a:rPr lang="zh-CN" altLang="en-US" sz="2800" dirty="0">
                    <a:solidFill>
                      <a:srgbClr val="002B41"/>
                    </a:solidFill>
                    <a:latin typeface="微软雅黑" panose="020B0503020204020204" charset="-122"/>
                    <a:ea typeface="微软雅黑" panose="020B0503020204020204" charset="-122"/>
                  </a:rPr>
                  <a:t>评审</a:t>
                </a:r>
                <a:endParaRPr lang="zh-CN" altLang="en-US" sz="2800" dirty="0">
                  <a:solidFill>
                    <a:srgbClr val="002B41"/>
                  </a:solidFill>
                  <a:latin typeface="微软雅黑" panose="020B0503020204020204" charset="-122"/>
                  <a:ea typeface="微软雅黑" panose="020B0503020204020204" charset="-122"/>
                </a:endParaRP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charset="-122"/>
                  </a:rPr>
                  <a:t>01</a:t>
                </a:r>
                <a:endParaRPr lang="zh-CN" altLang="en-US" sz="3200" dirty="0">
                  <a:solidFill>
                    <a:schemeClr val="bg1"/>
                  </a:solidFill>
                  <a:ea typeface="微软雅黑" panose="020B0503020204020204" charset="-122"/>
                </a:endParaRPr>
              </a:p>
            </p:txBody>
          </p:sp>
        </p:grpSp>
      </p:grpSp>
      <p:grpSp>
        <p:nvGrpSpPr>
          <p:cNvPr id="52" name="组合 51"/>
          <p:cNvGrpSpPr/>
          <p:nvPr/>
        </p:nvGrpSpPr>
        <p:grpSpPr>
          <a:xfrm>
            <a:off x="3729990" y="1253490"/>
            <a:ext cx="3973195" cy="727710"/>
            <a:chOff x="5897" y="3216"/>
            <a:chExt cx="6257"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charset="-122"/>
                </a:rPr>
                <a:t>02</a:t>
              </a:r>
              <a:endParaRPr lang="zh-CN" altLang="en-US" sz="3200" dirty="0">
                <a:solidFill>
                  <a:schemeClr val="bg1"/>
                </a:solidFill>
                <a:ea typeface="微软雅黑" panose="020B0503020204020204" charset="-122"/>
              </a:endParaRPr>
            </a:p>
          </p:txBody>
        </p:sp>
        <p:sp>
          <p:nvSpPr>
            <p:cNvPr id="16" name="TextBox 76"/>
            <p:cNvSpPr txBox="1"/>
            <p:nvPr/>
          </p:nvSpPr>
          <p:spPr>
            <a:xfrm>
              <a:off x="7592" y="3329"/>
              <a:ext cx="4562" cy="822"/>
            </a:xfrm>
            <a:prstGeom prst="rect">
              <a:avLst/>
            </a:prstGeom>
            <a:solidFill>
              <a:schemeClr val="bg1">
                <a:lumMod val="95000"/>
              </a:schemeClr>
            </a:solidFill>
          </p:spPr>
          <p:txBody>
            <a:bodyPr wrap="square" rtlCol="0">
              <a:spAutoFit/>
            </a:bodyPr>
            <a:lstStyle/>
            <a:p>
              <a:r>
                <a:rPr lang="zh-CN" altLang="en-US" sz="2800" dirty="0">
                  <a:solidFill>
                    <a:srgbClr val="002B41"/>
                  </a:solidFill>
                  <a:latin typeface="微软雅黑" panose="020B0503020204020204" charset="-122"/>
                  <a:ea typeface="微软雅黑" panose="020B0503020204020204" charset="-122"/>
                </a:rPr>
                <a:t>小组评价</a:t>
              </a:r>
              <a:endParaRPr lang="zh-CN" altLang="en-US" sz="2800" dirty="0">
                <a:solidFill>
                  <a:srgbClr val="002B41"/>
                </a:solidFill>
                <a:latin typeface="微软雅黑" panose="020B0503020204020204" charset="-122"/>
                <a:ea typeface="微软雅黑" panose="020B050302020402020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17.</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需求优先级排序（考虑用户群权重）</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90101171825"/>
          <p:cNvPicPr>
            <a:picLocks noChangeAspect="1"/>
          </p:cNvPicPr>
          <p:nvPr/>
        </p:nvPicPr>
        <p:blipFill>
          <a:blip r:embed="rId1"/>
          <a:stretch>
            <a:fillRect/>
          </a:stretch>
        </p:blipFill>
        <p:spPr>
          <a:xfrm>
            <a:off x="3238500" y="2181860"/>
            <a:ext cx="5715000" cy="12725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18.</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需求冲突</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p:txBody>
          <a:bodyPr/>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19.SRS</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中数据字典</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90101172734"/>
          <p:cNvPicPr>
            <a:picLocks noChangeAspect="1"/>
          </p:cNvPicPr>
          <p:nvPr/>
        </p:nvPicPr>
        <p:blipFill>
          <a:blip r:embed="rId1"/>
          <a:stretch>
            <a:fillRect/>
          </a:stretch>
        </p:blipFill>
        <p:spPr>
          <a:xfrm>
            <a:off x="3166110" y="1480820"/>
            <a:ext cx="6042660" cy="45948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20.E-R</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图</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90101180835"/>
          <p:cNvPicPr>
            <a:picLocks noChangeAspect="1"/>
          </p:cNvPicPr>
          <p:nvPr/>
        </p:nvPicPr>
        <p:blipFill>
          <a:blip r:embed="rId1"/>
          <a:stretch>
            <a:fillRect/>
          </a:stretch>
        </p:blipFill>
        <p:spPr>
          <a:xfrm>
            <a:off x="876300" y="1399540"/>
            <a:ext cx="10058400" cy="50158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21.</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系统的实现环境、运行环境</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p:txBody>
          <a:bodyPr/>
          <a:p>
            <a:r>
              <a:rPr lang="zh-CN" sz="2400" b="1">
                <a:latin typeface="微软雅黑" panose="020B0503020204020204" charset="-122"/>
                <a:ea typeface="微软雅黑" panose="020B0503020204020204" charset="-122"/>
                <a:sym typeface="+mn-ea"/>
              </a:rPr>
              <a:t>实现环境</a:t>
            </a:r>
            <a:endParaRPr lang="zh-CN">
              <a:ea typeface="宋体" panose="02010600030101010101" pitchFamily="2" charset="-122"/>
              <a:sym typeface="+mn-ea"/>
            </a:endParaRPr>
          </a:p>
          <a:p>
            <a:endParaRPr lang="zh-CN">
              <a:ea typeface="宋体" panose="02010600030101010101" pitchFamily="2" charset="-122"/>
              <a:sym typeface="+mn-ea"/>
            </a:endParaRPr>
          </a:p>
          <a:p>
            <a:endParaRPr lang="zh-CN">
              <a:ea typeface="宋体" panose="02010600030101010101" pitchFamily="2" charset="-122"/>
              <a:sym typeface="+mn-ea"/>
            </a:endParaRPr>
          </a:p>
          <a:p>
            <a:r>
              <a:rPr lang="zh-CN" sz="2400" b="1">
                <a:latin typeface="微软雅黑" panose="020B0503020204020204" charset="-122"/>
                <a:ea typeface="微软雅黑" panose="020B0503020204020204" charset="-122"/>
                <a:cs typeface="微软雅黑" panose="020B0503020204020204" charset="-122"/>
                <a:sym typeface="+mn-ea"/>
              </a:rPr>
              <a:t>运行环境</a:t>
            </a:r>
            <a:endParaRPr lang="zh-CN">
              <a:latin typeface="微软雅黑" panose="020B0503020204020204" charset="-122"/>
              <a:ea typeface="微软雅黑" panose="020B0503020204020204" charset="-122"/>
              <a:cs typeface="微软雅黑" panose="020B0503020204020204" charset="-122"/>
              <a:sym typeface="+mn-ea"/>
            </a:endParaRPr>
          </a:p>
          <a:p>
            <a:r>
              <a:rPr lang="zh-CN">
                <a:latin typeface="微软雅黑" panose="020B0503020204020204" charset="-122"/>
                <a:ea typeface="微软雅黑" panose="020B0503020204020204" charset="-122"/>
                <a:cs typeface="微软雅黑" panose="020B0503020204020204" charset="-122"/>
                <a:sym typeface="+mn-ea"/>
              </a:rPr>
              <a:t>本网站要求保证至少</a:t>
            </a:r>
            <a:r>
              <a:rPr lang="en-US">
                <a:latin typeface="微软雅黑" panose="020B0503020204020204" charset="-122"/>
                <a:ea typeface="微软雅黑" panose="020B0503020204020204" charset="-122"/>
                <a:cs typeface="微软雅黑" panose="020B0503020204020204" charset="-122"/>
                <a:sym typeface="+mn-ea"/>
              </a:rPr>
              <a:t>300</a:t>
            </a:r>
            <a:r>
              <a:rPr lang="zh-CN">
                <a:latin typeface="微软雅黑" panose="020B0503020204020204" charset="-122"/>
                <a:ea typeface="微软雅黑" panose="020B0503020204020204" charset="-122"/>
                <a:cs typeface="微软雅黑" panose="020B0503020204020204" charset="-122"/>
                <a:sym typeface="+mn-ea"/>
              </a:rPr>
              <a:t>名同学上课辅助服务的要求</a:t>
            </a:r>
            <a:r>
              <a:rPr lang="en-US">
                <a:latin typeface="微软雅黑" panose="020B0503020204020204" charset="-122"/>
                <a:ea typeface="微软雅黑" panose="020B0503020204020204" charset="-122"/>
                <a:cs typeface="微软雅黑" panose="020B0503020204020204" charset="-122"/>
                <a:sym typeface="+mn-ea"/>
              </a:rPr>
              <a:t>.</a:t>
            </a:r>
            <a:r>
              <a:rPr lang="zh-CN">
                <a:latin typeface="微软雅黑" panose="020B0503020204020204" charset="-122"/>
                <a:ea typeface="微软雅黑" panose="020B0503020204020204" charset="-122"/>
                <a:cs typeface="微软雅黑" panose="020B0503020204020204" charset="-122"/>
                <a:sym typeface="+mn-ea"/>
              </a:rPr>
              <a:t>包括数据存储能力</a:t>
            </a:r>
            <a:r>
              <a:rPr lang="en-US">
                <a:latin typeface="微软雅黑" panose="020B0503020204020204" charset="-122"/>
                <a:ea typeface="微软雅黑" panose="020B0503020204020204" charset="-122"/>
                <a:cs typeface="微软雅黑" panose="020B0503020204020204" charset="-122"/>
                <a:sym typeface="+mn-ea"/>
              </a:rPr>
              <a:t>,</a:t>
            </a:r>
            <a:r>
              <a:rPr lang="zh-CN">
                <a:latin typeface="微软雅黑" panose="020B0503020204020204" charset="-122"/>
                <a:ea typeface="微软雅黑" panose="020B0503020204020204" charset="-122"/>
                <a:cs typeface="微软雅黑" panose="020B0503020204020204" charset="-122"/>
                <a:sym typeface="+mn-ea"/>
              </a:rPr>
              <a:t>网络服务吞吐能力</a:t>
            </a:r>
            <a:r>
              <a:rPr lang="en-US">
                <a:latin typeface="微软雅黑" panose="020B0503020204020204" charset="-122"/>
                <a:ea typeface="微软雅黑" panose="020B0503020204020204" charset="-122"/>
                <a:cs typeface="微软雅黑" panose="020B0503020204020204" charset="-122"/>
                <a:sym typeface="+mn-ea"/>
              </a:rPr>
              <a:t>,</a:t>
            </a:r>
            <a:r>
              <a:rPr lang="zh-CN">
                <a:latin typeface="微软雅黑" panose="020B0503020204020204" charset="-122"/>
                <a:ea typeface="微软雅黑" panose="020B0503020204020204" charset="-122"/>
                <a:cs typeface="微软雅黑" panose="020B0503020204020204" charset="-122"/>
                <a:sym typeface="+mn-ea"/>
              </a:rPr>
              <a:t>数据安全特性等</a:t>
            </a:r>
            <a:r>
              <a:rPr lang="en-US">
                <a:latin typeface="微软雅黑" panose="020B0503020204020204" charset="-122"/>
                <a:ea typeface="微软雅黑" panose="020B0503020204020204" charset="-122"/>
                <a:cs typeface="微软雅黑" panose="020B0503020204020204" charset="-122"/>
                <a:sym typeface="+mn-ea"/>
              </a:rPr>
              <a:t>.</a:t>
            </a:r>
            <a:r>
              <a:rPr lang="zh-CN">
                <a:latin typeface="微软雅黑" panose="020B0503020204020204" charset="-122"/>
                <a:ea typeface="微软雅黑" panose="020B0503020204020204" charset="-122"/>
                <a:cs typeface="微软雅黑" panose="020B0503020204020204" charset="-122"/>
                <a:sym typeface="+mn-ea"/>
              </a:rPr>
              <a:t>服务器建议选用</a:t>
            </a:r>
            <a:r>
              <a:rPr lang="en-US">
                <a:latin typeface="微软雅黑" panose="020B0503020204020204" charset="-122"/>
                <a:ea typeface="微软雅黑" panose="020B0503020204020204" charset="-122"/>
                <a:cs typeface="微软雅黑" panose="020B0503020204020204" charset="-122"/>
                <a:sym typeface="+mn-ea"/>
              </a:rPr>
              <a:t>Intel CPU,</a:t>
            </a:r>
            <a:r>
              <a:rPr lang="zh-CN">
                <a:latin typeface="微软雅黑" panose="020B0503020204020204" charset="-122"/>
                <a:ea typeface="微软雅黑" panose="020B0503020204020204" charset="-122"/>
                <a:cs typeface="微软雅黑" panose="020B0503020204020204" charset="-122"/>
                <a:sym typeface="+mn-ea"/>
              </a:rPr>
              <a:t>可以选择</a:t>
            </a:r>
            <a:r>
              <a:rPr lang="en-US">
                <a:latin typeface="微软雅黑" panose="020B0503020204020204" charset="-122"/>
                <a:ea typeface="微软雅黑" panose="020B0503020204020204" charset="-122"/>
                <a:cs typeface="微软雅黑" panose="020B0503020204020204" charset="-122"/>
                <a:sym typeface="+mn-ea"/>
              </a:rPr>
              <a:t>Windows</a:t>
            </a:r>
            <a:r>
              <a:rPr lang="zh-CN">
                <a:latin typeface="微软雅黑" panose="020B0503020204020204" charset="-122"/>
                <a:ea typeface="微软雅黑" panose="020B0503020204020204" charset="-122"/>
                <a:cs typeface="微软雅黑" panose="020B0503020204020204" charset="-122"/>
                <a:sym typeface="+mn-ea"/>
              </a:rPr>
              <a:t>或者</a:t>
            </a:r>
            <a:r>
              <a:rPr lang="en-US">
                <a:latin typeface="微软雅黑" panose="020B0503020204020204" charset="-122"/>
                <a:ea typeface="微软雅黑" panose="020B0503020204020204" charset="-122"/>
                <a:cs typeface="微软雅黑" panose="020B0503020204020204" charset="-122"/>
                <a:sym typeface="+mn-ea"/>
              </a:rPr>
              <a:t>Linux.</a:t>
            </a:r>
            <a:r>
              <a:rPr lang="zh-CN">
                <a:latin typeface="微软雅黑" panose="020B0503020204020204" charset="-122"/>
                <a:ea typeface="微软雅黑" panose="020B0503020204020204" charset="-122"/>
                <a:cs typeface="微软雅黑" panose="020B0503020204020204" charset="-122"/>
                <a:sym typeface="+mn-ea"/>
              </a:rPr>
              <a:t>开发平台可以选择</a:t>
            </a:r>
            <a:r>
              <a:rPr lang="en-US">
                <a:latin typeface="微软雅黑" panose="020B0503020204020204" charset="-122"/>
                <a:ea typeface="微软雅黑" panose="020B0503020204020204" charset="-122"/>
                <a:cs typeface="微软雅黑" panose="020B0503020204020204" charset="-122"/>
                <a:sym typeface="+mn-ea"/>
              </a:rPr>
              <a:t>IIS, .NET</a:t>
            </a:r>
            <a:r>
              <a:rPr lang="zh-CN">
                <a:latin typeface="微软雅黑" panose="020B0503020204020204" charset="-122"/>
                <a:ea typeface="微软雅黑" panose="020B0503020204020204" charset="-122"/>
                <a:cs typeface="微软雅黑" panose="020B0503020204020204" charset="-122"/>
                <a:sym typeface="+mn-ea"/>
              </a:rPr>
              <a:t>或者</a:t>
            </a:r>
            <a:r>
              <a:rPr lang="en-US">
                <a:latin typeface="微软雅黑" panose="020B0503020204020204" charset="-122"/>
                <a:ea typeface="微软雅黑" panose="020B0503020204020204" charset="-122"/>
                <a:cs typeface="微软雅黑" panose="020B0503020204020204" charset="-122"/>
                <a:sym typeface="+mn-ea"/>
              </a:rPr>
              <a:t>apache, tomcat/jboss</a:t>
            </a:r>
            <a:r>
              <a:rPr lang="zh-CN">
                <a:latin typeface="微软雅黑" panose="020B0503020204020204" charset="-122"/>
                <a:ea typeface="微软雅黑" panose="020B0503020204020204" charset="-122"/>
                <a:cs typeface="微软雅黑" panose="020B0503020204020204" charset="-122"/>
                <a:sym typeface="+mn-ea"/>
              </a:rPr>
              <a:t>平台网站界面原型选用Axure RP进行设计，App界面选用墨刀进行设计</a:t>
            </a:r>
            <a:endParaRPr lang="zh-CN" altLang="en-US"/>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90101181408"/>
          <p:cNvPicPr>
            <a:picLocks noChangeAspect="1"/>
          </p:cNvPicPr>
          <p:nvPr/>
        </p:nvPicPr>
        <p:blipFill>
          <a:blip r:embed="rId1"/>
          <a:stretch>
            <a:fillRect/>
          </a:stretch>
        </p:blipFill>
        <p:spPr>
          <a:xfrm>
            <a:off x="4660900" y="1504315"/>
            <a:ext cx="7183120" cy="4838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22.</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用户需求来源及链接或索引关系</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90101173714"/>
          <p:cNvPicPr>
            <a:picLocks noChangeAspect="1"/>
          </p:cNvPicPr>
          <p:nvPr/>
        </p:nvPicPr>
        <p:blipFill>
          <a:blip r:embed="rId1"/>
          <a:stretch>
            <a:fillRect/>
          </a:stretch>
        </p:blipFill>
        <p:spPr>
          <a:xfrm>
            <a:off x="3265170" y="2537460"/>
            <a:ext cx="5280660" cy="4091940"/>
          </a:xfrm>
          <a:prstGeom prst="rect">
            <a:avLst/>
          </a:prstGeom>
        </p:spPr>
      </p:pic>
      <p:pic>
        <p:nvPicPr>
          <p:cNvPr id="5" name="图片 4" descr="搜狗截图20190101173650"/>
          <p:cNvPicPr>
            <a:picLocks noChangeAspect="1"/>
          </p:cNvPicPr>
          <p:nvPr/>
        </p:nvPicPr>
        <p:blipFill>
          <a:blip r:embed="rId2"/>
          <a:stretch>
            <a:fillRect/>
          </a:stretch>
        </p:blipFill>
        <p:spPr>
          <a:xfrm>
            <a:off x="2476500" y="1214120"/>
            <a:ext cx="7034530" cy="11645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23.UML</a:t>
            </a:r>
            <a:r>
              <a:rPr lang="zh-CN" altLang="en-US" sz="4400" b="0" dirty="0">
                <a:solidFill>
                  <a:schemeClr val="tx1"/>
                </a:solidFill>
                <a:effectLst/>
                <a:latin typeface="微软雅黑" panose="020B0503020204020204" charset="-122"/>
                <a:ea typeface="微软雅黑" panose="020B0503020204020204" charset="-122"/>
                <a:cs typeface="微软雅黑" panose="020B0503020204020204" charset="-122"/>
                <a:sym typeface="+mn-ea"/>
              </a:rPr>
              <a:t>工具</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p:txBody>
          <a:bodyPr/>
          <a:p>
            <a:pPr marL="0" indent="0">
              <a:buNone/>
            </a:pPr>
            <a:r>
              <a:rPr lang="en-US" altLang="zh-CN">
                <a:latin typeface="微软雅黑" panose="020B0503020204020204" charset="-122"/>
                <a:ea typeface="微软雅黑" panose="020B0503020204020204" charset="-122"/>
              </a:rPr>
              <a:t>Visio</a:t>
            </a:r>
            <a:endParaRPr lang="en-US" altLang="zh-CN">
              <a:latin typeface="微软雅黑" panose="020B0503020204020204" charset="-122"/>
              <a:ea typeface="微软雅黑" panose="020B050302020402020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24.UML</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用例图</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3" name="对象 -2147482623"/>
          <p:cNvGraphicFramePr/>
          <p:nvPr/>
        </p:nvGraphicFramePr>
        <p:xfrm>
          <a:off x="4945380" y="65405"/>
          <a:ext cx="7209155" cy="6799580"/>
        </p:xfrm>
        <a:graphic>
          <a:graphicData uri="http://schemas.openxmlformats.org/presentationml/2006/ole">
            <mc:AlternateContent xmlns:mc="http://schemas.openxmlformats.org/markup-compatibility/2006">
              <mc:Choice xmlns:v="urn:schemas-microsoft-com:vml" Requires="v">
                <p:oleObj spid="_x0000_s3076" name="" r:id="rId1" imgW="16368395" imgH="18315305" progId="Visio.Drawing.15">
                  <p:embed/>
                </p:oleObj>
              </mc:Choice>
              <mc:Fallback>
                <p:oleObj name="" r:id="rId1" imgW="16368395" imgH="18315305" progId="Visio.Drawing.15">
                  <p:embed/>
                  <p:pic>
                    <p:nvPicPr>
                      <p:cNvPr id="0" name="图片 3075"/>
                      <p:cNvPicPr/>
                      <p:nvPr/>
                    </p:nvPicPr>
                    <p:blipFill>
                      <a:blip r:embed="rId2"/>
                      <a:stretch>
                        <a:fillRect/>
                      </a:stretch>
                    </p:blipFill>
                    <p:spPr>
                      <a:xfrm>
                        <a:off x="4945380" y="65405"/>
                        <a:ext cx="7209155" cy="6799580"/>
                      </a:xfrm>
                      <a:prstGeom prst="rect">
                        <a:avLst/>
                      </a:prstGeom>
                      <a:noFill/>
                      <a:ln w="38100">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sym typeface="+mn-ea"/>
              </a:rPr>
              <a:t>25.</a:t>
            </a:r>
            <a:r>
              <a:rPr lang="zh-CN" altLang="en-US" sz="4400" b="0" dirty="0" smtClean="0">
                <a:solidFill>
                  <a:schemeClr val="tx1"/>
                </a:solidFill>
                <a:effectLst/>
                <a:latin typeface="微软雅黑" panose="020B0503020204020204" charset="-122"/>
                <a:ea typeface="微软雅黑" panose="020B0503020204020204" charset="-122"/>
                <a:sym typeface="+mn-ea"/>
              </a:rPr>
              <a:t>测试用例</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409575" y="1215263"/>
          <a:ext cx="5511800" cy="5384800"/>
        </p:xfrm>
        <a:graphic>
          <a:graphicData uri="http://schemas.openxmlformats.org/drawingml/2006/table">
            <a:tbl>
              <a:tblPr firstRow="1" bandRow="1">
                <a:tableStyleId>{5940675A-B579-460E-94D1-54222C63F5DA}</a:tableStyleId>
              </a:tblPr>
              <a:tblGrid>
                <a:gridCol w="1099820"/>
                <a:gridCol w="1760855"/>
                <a:gridCol w="1772285"/>
              </a:tblGrid>
              <a:tr h="320040">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输入条件</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有效等价类</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无效等价类</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8170">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工作单位</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工作单位不能为空（1）</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工作单位为空（10）</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7535">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姓名</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姓名2个字符以上6个字符以下（2）姓名内容合法汉字（3）</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姓名为空（11）姓名长度&lt;2个字符长度（12）姓名长度&gt;6个字符长度（13）姓名包含非法汉字，如&amp;,*（14）</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8170">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身份证</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身份证长度为18位（4）</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身份证为空（15）身份证长度小于18位（16）身份证长度大于18位（17） </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7535">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电话号码</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电话号码11位（5）</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电话号码为空（18）电话号码长度小于11位（19）电话号码长度大于11位（20）</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8170">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邮箱</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1.有且只能有1个“@”号，至少有一个“.”号@”前面的部分    （6）</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1. 邮箱内容为空（21）2. 邮箱出现多个“@”符号（22）3. 邮箱没有“@”符号（23）4. 邮箱没有出现“.”（24）</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7535">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密码</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用户密码为6到18位  （7）字母数字混合组合（8）</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密码为空（25）密码长度小于6位（26）密码长度大于18位（27）</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p>
                      <a:pPr indent="0">
                        <a:buNone/>
                      </a:pPr>
                      <a:r>
                        <a:rPr lang="en-US" sz="1200" b="0">
                          <a:latin typeface="微软雅黑" panose="020B0503020204020204" charset="-122"/>
                          <a:ea typeface="微软雅黑" panose="020B0503020204020204" charset="-122"/>
                          <a:cs typeface="宋体" panose="02010600030101010101" pitchFamily="2" charset="-122"/>
                        </a:rPr>
                        <a:t>确认密码</a:t>
                      </a:r>
                      <a:endParaRPr lang="en-US" altLang="en-US" sz="12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和输入的密码一致（9）</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charset="-122"/>
                          <a:ea typeface="微软雅黑" panose="020B0503020204020204" charset="-122"/>
                          <a:cs typeface="微软雅黑" panose="020B0503020204020204" charset="-122"/>
                        </a:rPr>
                        <a:t>确认密码为空（28）确认密码和输入的密码不一致（29）</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nvGraphicFramePr>
        <p:xfrm>
          <a:off x="6444615" y="109220"/>
          <a:ext cx="4910455" cy="6532245"/>
        </p:xfrm>
        <a:graphic>
          <a:graphicData uri="http://schemas.openxmlformats.org/drawingml/2006/table">
            <a:tbl>
              <a:tblPr firstRow="1" bandRow="1">
                <a:tableStyleId>{5940675A-B579-460E-94D1-54222C63F5DA}</a:tableStyleId>
              </a:tblPr>
              <a:tblGrid>
                <a:gridCol w="801370"/>
                <a:gridCol w="1236345"/>
                <a:gridCol w="697865"/>
                <a:gridCol w="67310"/>
                <a:gridCol w="676910"/>
                <a:gridCol w="49530"/>
                <a:gridCol w="574040"/>
                <a:gridCol w="807085"/>
              </a:tblGrid>
              <a:tr h="402590">
                <a:tc>
                  <a:txBody>
                    <a:bodyPr/>
                    <a:p>
                      <a:pPr indent="0">
                        <a:buNone/>
                      </a:pPr>
                      <a:r>
                        <a:rPr lang="en-US" sz="1000" b="0">
                          <a:latin typeface="微软雅黑" panose="020B0503020204020204" charset="-122"/>
                          <a:ea typeface="微软雅黑" panose="020B0503020204020204" charset="-122"/>
                          <a:cs typeface="微软雅黑" panose="020B0503020204020204" charset="-122"/>
                        </a:rPr>
                        <a:t>项目/软件</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软件工程系列课程教学辅助网站</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程序版本</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p>
                      <a:pPr indent="0">
                        <a:buNone/>
                      </a:pPr>
                      <a:r>
                        <a:rPr lang="en-US" sz="1000" b="0">
                          <a:latin typeface="微软雅黑" panose="020B0503020204020204" charset="-122"/>
                          <a:ea typeface="微软雅黑" panose="020B0503020204020204" charset="-122"/>
                          <a:cs typeface="微软雅黑" panose="020B0503020204020204" charset="-122"/>
                        </a:rPr>
                        <a:t> 测试编号</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TC-T001</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7965">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功能模块名</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教师注册</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编制人 　</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2590">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对应用例编号</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c-T001</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编制时间 　</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7965">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相关的用例</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教师进行网站注册</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7330">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功能特性</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网站注册</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77850">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测试目的</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对输入的账号信息进行规范化，防止非法注册</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3225">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预置条件</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教师在该网站上未进行注册过</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特殊规程说明 </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无</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2590">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参考信息</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用例说明中关于“教师账号注册”的说明</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7330">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测试数据</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7">
                  <a:txBody>
                    <a:bodyPr/>
                    <a:p>
                      <a:pPr indent="0">
                        <a:buNone/>
                      </a:pPr>
                      <a:r>
                        <a:rPr lang="en-US" sz="1000" b="0">
                          <a:latin typeface="微软雅黑" panose="020B0503020204020204" charset="-122"/>
                          <a:ea typeface="微软雅黑" panose="020B0503020204020204" charset="-122"/>
                          <a:cs typeface="宋体" panose="02010600030101010101" pitchFamily="2" charset="-122"/>
                        </a:rPr>
                        <a:t>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227965">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操作序号</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操作描述 </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p>
                      <a:pPr indent="0">
                        <a:buNone/>
                      </a:pPr>
                      <a:r>
                        <a:rPr lang="en-US" sz="1000" b="0">
                          <a:latin typeface="微软雅黑" panose="020B0503020204020204" charset="-122"/>
                          <a:ea typeface="微软雅黑" panose="020B0503020204020204" charset="-122"/>
                          <a:cs typeface="微软雅黑" panose="020B0503020204020204" charset="-122"/>
                        </a:rPr>
                        <a:t>数 据</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p>
                      <a:pPr indent="0">
                        <a:buNone/>
                      </a:pPr>
                      <a:r>
                        <a:rPr lang="en-US" sz="1000" b="0">
                          <a:latin typeface="微软雅黑" panose="020B0503020204020204" charset="-122"/>
                          <a:ea typeface="微软雅黑" panose="020B0503020204020204" charset="-122"/>
                          <a:cs typeface="宋体" panose="02010600030101010101" pitchFamily="2" charset="-122"/>
                        </a:rPr>
                        <a:t>覆盖路径</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期望结果 </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实际结果</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204845">
                <a:tc>
                  <a:txBody>
                    <a:bodyPr/>
                    <a:p>
                      <a:pPr indent="0">
                        <a:buNone/>
                      </a:pPr>
                      <a:r>
                        <a:rPr lang="en-US" sz="1000" b="0">
                          <a:latin typeface="微软雅黑" panose="020B0503020204020204" charset="-122"/>
                          <a:ea typeface="微软雅黑" panose="020B0503020204020204" charset="-122"/>
                          <a:cs typeface="宋体" panose="02010600030101010101" pitchFamily="2" charset="-122"/>
                        </a:rPr>
                        <a:t>1 </a:t>
                      </a:r>
                      <a:endParaRPr lang="en-US" altLang="en-US" sz="1000" b="0">
                        <a:latin typeface="微软雅黑" panose="020B0503020204020204" charset="-122"/>
                        <a:ea typeface="微软雅黑" panose="020B0503020204020204" charset="-122"/>
                        <a:cs typeface="宋体" panose="02010600030101010101" pitchFamily="2"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输入工作单位，输入姓名，输入邮箱，输入身份证，输入电话号码，输入密码，输入确认密码按“注册”按钮。 </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p>
                      <a:pPr indent="0">
                        <a:buNone/>
                      </a:pPr>
                      <a:r>
                        <a:rPr lang="en-US" sz="1000" b="0">
                          <a:latin typeface="微软雅黑" panose="020B0503020204020204" charset="-122"/>
                          <a:ea typeface="微软雅黑" panose="020B0503020204020204" charset="-122"/>
                          <a:cs typeface="微软雅黑" panose="020B0503020204020204" charset="-122"/>
                        </a:rPr>
                        <a:t>工作单位=浙江大学，输入姓名=张三，输入邮箱=“123456@.stu.zucc.edu.cn”，身份证=123456789987654321，电话号码=13656648591，输入密码=1235ab，确认密码=1234ab</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p>
                      <a:pPr indent="0">
                        <a:buNone/>
                      </a:pPr>
                      <a:r>
                        <a:rPr lang="en-US" sz="1000" b="0">
                          <a:latin typeface="微软雅黑" panose="020B0503020204020204" charset="-122"/>
                          <a:ea typeface="微软雅黑" panose="020B0503020204020204" charset="-122"/>
                          <a:cs typeface="微软雅黑" panose="020B0503020204020204" charset="-122"/>
                        </a:rPr>
                        <a:t>（1）（2）（3）（4）（5）（6）（7）（8）</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注册成功，显示登录界面</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显示登录界面</a:t>
                      </a:r>
                      <a:endParaRPr lang="en-US" altLang="en-US" sz="1000" b="0">
                        <a:latin typeface="微软雅黑" panose="020B0503020204020204" charset="-122"/>
                        <a:ea typeface="微软雅黑" panose="020B0503020204020204" charset="-122"/>
                        <a:cs typeface="微软雅黑" panose="020B0503020204020204" charset="-122"/>
                      </a:endParaRPr>
                    </a:p>
                  </a:txBody>
                  <a:tcPr marL="22859" marR="22859" marT="22859" marB="22859"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26.</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测试用例的设计采用的方法、数量</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3" name="内容占位符 2"/>
          <p:cNvSpPr>
            <a:spLocks noGrp="1"/>
          </p:cNvSpPr>
          <p:nvPr>
            <p:ph idx="1"/>
          </p:nvPr>
        </p:nvSpPr>
        <p:spPr/>
        <p:txBody>
          <a:bodyPr/>
          <a:p>
            <a:r>
              <a:rPr lang="zh-CN" altLang="en-US"/>
              <a:t>方法：等价类</a:t>
            </a:r>
            <a:endParaRPr lang="zh-CN" altLang="en-US"/>
          </a:p>
          <a:p>
            <a:r>
              <a:rPr lang="zh-CN" altLang="en-US"/>
              <a:t>数量：</a:t>
            </a:r>
            <a:r>
              <a:rPr lang="en-US" altLang="zh-CN"/>
              <a:t>155</a:t>
            </a:r>
            <a:r>
              <a:rPr lang="zh-CN" altLang="en-US"/>
              <a:t>个</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charset="-122"/>
                <a:ea typeface="微软雅黑" panose="020B0503020204020204" charset="-122"/>
              </a:rPr>
              <a:t>第一部分</a:t>
            </a:r>
            <a:endParaRPr lang="zh-CN" altLang="en-US" sz="6000" dirty="0">
              <a:solidFill>
                <a:schemeClr val="bg1">
                  <a:lumMod val="95000"/>
                </a:schemeClr>
              </a:solidFill>
              <a:latin typeface="微软雅黑" panose="020B0503020204020204" charset="-122"/>
              <a:ea typeface="微软雅黑" panose="020B050302020402020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sz="3200" dirty="0">
                <a:solidFill>
                  <a:schemeClr val="bg1">
                    <a:lumMod val="95000"/>
                  </a:schemeClr>
                </a:solidFill>
                <a:latin typeface="微软雅黑" panose="020B0503020204020204" charset="-122"/>
                <a:ea typeface="微软雅黑" panose="020B0503020204020204" charset="-122"/>
              </a:rPr>
              <a:t>SRS</a:t>
            </a:r>
            <a:r>
              <a:rPr lang="zh-CN" altLang="en-US" sz="3200" dirty="0">
                <a:solidFill>
                  <a:schemeClr val="bg1">
                    <a:lumMod val="95000"/>
                  </a:schemeClr>
                </a:solidFill>
                <a:latin typeface="微软雅黑" panose="020B0503020204020204" charset="-122"/>
                <a:ea typeface="微软雅黑" panose="020B0503020204020204" charset="-122"/>
              </a:rPr>
              <a:t>评审</a:t>
            </a:r>
            <a:endParaRPr lang="zh-CN" altLang="en-US" sz="3200" dirty="0">
              <a:solidFill>
                <a:schemeClr val="bg1">
                  <a:lumMod val="95000"/>
                </a:schemeClr>
              </a:solidFill>
              <a:latin typeface="微软雅黑" panose="020B0503020204020204" charset="-122"/>
              <a:ea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27.</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用户手册</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90101174632"/>
          <p:cNvPicPr>
            <a:picLocks noChangeAspect="1"/>
          </p:cNvPicPr>
          <p:nvPr/>
        </p:nvPicPr>
        <p:blipFill>
          <a:blip r:embed="rId1"/>
          <a:stretch>
            <a:fillRect/>
          </a:stretch>
        </p:blipFill>
        <p:spPr>
          <a:xfrm>
            <a:off x="203200" y="1159510"/>
            <a:ext cx="5440680" cy="5288280"/>
          </a:xfrm>
          <a:prstGeom prst="rect">
            <a:avLst/>
          </a:prstGeom>
        </p:spPr>
      </p:pic>
      <p:pic>
        <p:nvPicPr>
          <p:cNvPr id="5" name="图片 4" descr="搜狗截图20190101174650"/>
          <p:cNvPicPr>
            <a:picLocks noChangeAspect="1"/>
          </p:cNvPicPr>
          <p:nvPr/>
        </p:nvPicPr>
        <p:blipFill>
          <a:blip r:embed="rId2"/>
          <a:stretch>
            <a:fillRect/>
          </a:stretch>
        </p:blipFill>
        <p:spPr>
          <a:xfrm>
            <a:off x="5748020" y="1159510"/>
            <a:ext cx="6377940" cy="497586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28.SRS</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组内评审会议记录</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30.</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基准版本号，配置系统</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90101174902"/>
          <p:cNvPicPr>
            <a:picLocks noChangeAspect="1"/>
          </p:cNvPicPr>
          <p:nvPr/>
        </p:nvPicPr>
        <p:blipFill>
          <a:blip r:embed="rId1"/>
          <a:stretch>
            <a:fillRect/>
          </a:stretch>
        </p:blipFill>
        <p:spPr>
          <a:xfrm>
            <a:off x="779780" y="1450340"/>
            <a:ext cx="5753100" cy="32689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charset="-122"/>
                <a:ea typeface="微软雅黑" panose="020B0503020204020204" charset="-122"/>
              </a:rPr>
              <a:t>第二部分</a:t>
            </a:r>
            <a:endParaRPr lang="zh-CN" altLang="en-US" sz="6000" dirty="0">
              <a:solidFill>
                <a:schemeClr val="bg1">
                  <a:lumMod val="95000"/>
                </a:schemeClr>
              </a:solidFill>
              <a:latin typeface="微软雅黑" panose="020B0503020204020204" charset="-122"/>
              <a:ea typeface="微软雅黑" panose="020B050302020402020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charset="-122"/>
                <a:ea typeface="微软雅黑" panose="020B0503020204020204" charset="-122"/>
              </a:rPr>
              <a:t>小组评价</a:t>
            </a:r>
            <a:endParaRPr lang="zh-CN" altLang="en-US" sz="3200" dirty="0">
              <a:solidFill>
                <a:schemeClr val="bg1">
                  <a:lumMod val="95000"/>
                </a:schemeClr>
              </a:solidFill>
              <a:latin typeface="微软雅黑" panose="020B0503020204020204" charset="-122"/>
              <a:ea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小组评价</a:t>
            </a:r>
            <a:endParaRPr 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charset="-122"/>
                <a:ea typeface="微软雅黑" panose="020B0503020204020204" charset="-122"/>
              </a:rPr>
              <a:t>感谢观看</a:t>
            </a:r>
            <a:endParaRPr lang="zh-CN" altLang="en-US" sz="8000" dirty="0">
              <a:solidFill>
                <a:srgbClr val="002B41"/>
              </a:solidFill>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a:effectLst/>
                <a:latin typeface="微软雅黑" panose="020B0503020204020204" charset="-122"/>
                <a:ea typeface="微软雅黑" panose="020B0503020204020204" charset="-122"/>
                <a:cs typeface="微软雅黑" panose="020B0503020204020204" charset="-122"/>
              </a:rPr>
              <a:t>1.</a:t>
            </a:r>
            <a:r>
              <a:rPr lang="zh-CN" altLang="en-US" sz="4400" b="0">
                <a:effectLst/>
                <a:latin typeface="微软雅黑" panose="020B0503020204020204" charset="-122"/>
                <a:ea typeface="微软雅黑" panose="020B0503020204020204" charset="-122"/>
                <a:cs typeface="微软雅黑" panose="020B0503020204020204" charset="-122"/>
              </a:rPr>
              <a:t>Vision &amp; Scope文档</a:t>
            </a:r>
            <a:endParaRPr lang="zh-CN" altLang="en-US" sz="4400" b="0">
              <a:effectLst/>
              <a:latin typeface="微软雅黑" panose="020B0503020204020204" charset="-122"/>
              <a:ea typeface="微软雅黑" panose="020B0503020204020204" charset="-122"/>
              <a:cs typeface="微软雅黑" panose="020B0503020204020204" charset="-122"/>
            </a:endParaRPr>
          </a:p>
        </p:txBody>
      </p:sp>
      <p:sp>
        <p:nvSpPr>
          <p:cNvPr id="5" name="内容占位符 4"/>
          <p:cNvSpPr>
            <a:spLocks noGrp="1"/>
          </p:cNvSpPr>
          <p:nvPr>
            <p:ph idx="1"/>
          </p:nvPr>
        </p:nvSpPr>
        <p:spPr>
          <a:xfrm>
            <a:off x="647700" y="1825625"/>
            <a:ext cx="10515600" cy="4925695"/>
          </a:xfrm>
        </p:spPr>
        <p:txBody>
          <a:bodyPr>
            <a:normAutofit/>
          </a:bodyPr>
          <a:lstStyle/>
          <a:p>
            <a:pPr marL="0" indent="0">
              <a:buNone/>
            </a:pPr>
            <a:r>
              <a:rPr lang="zh-CN" altLang="en-US" sz="2400" dirty="0">
                <a:latin typeface="微软雅黑" panose="020B0503020204020204" charset="-122"/>
                <a:ea typeface="微软雅黑" panose="020B0503020204020204" charset="-122"/>
                <a:cs typeface="微软雅黑" panose="020B0503020204020204" charset="-122"/>
              </a:rPr>
              <a:t>为了让老师和学生更为及时有效地沟通，让学生获得更多的学习资源，也为一些没有选择这门课程但是对这门课程有兴趣的同学提供一个了解和学习的平台，以便让他们考虑到时要不要选修这门课程。出于这些考虑，我们构思做一个软件工程教学、学习和交流的网站。</a:t>
            </a:r>
            <a:endParaRPr lang="zh-CN" altLang="en-US" sz="2400" dirty="0">
              <a:latin typeface="微软雅黑" panose="020B0503020204020204" charset="-122"/>
              <a:ea typeface="微软雅黑" panose="020B0503020204020204" charset="-122"/>
              <a:cs typeface="微软雅黑" panose="020B0503020204020204" charset="-122"/>
            </a:endParaRPr>
          </a:p>
          <a:p>
            <a:pPr marL="0" indent="0">
              <a:buNone/>
            </a:pPr>
            <a:endParaRPr lang="zh-CN" altLang="en-US" sz="24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dirty="0">
                <a:latin typeface="微软雅黑" panose="020B0503020204020204" charset="-122"/>
                <a:ea typeface="微软雅黑" panose="020B0503020204020204" charset="-122"/>
                <a:cs typeface="微软雅黑" panose="020B0503020204020204" charset="-122"/>
              </a:rPr>
              <a:t>随着网络的发达，网络环境下的教育不仅是教育信息化的必然产物，也是教育改革发展的必然走向。网络化学习，即通过因特网或其他数字化内容进行学习交流和教学，可以充分利用现代信息技术所提供的丰富资源，实现一种全新的学习交流方式。这种学习交流方式将改变传统教学中的师生关系和教师的作用，改变教学结构和教学本质。这种教育方式将成为教育改革和人才培养的重要途径之一。</a:t>
            </a:r>
            <a:endParaRPr lang="zh-CN" altLang="en-US" sz="24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dirty="0">
                <a:latin typeface="微软雅黑" panose="020B0503020204020204" charset="-122"/>
                <a:ea typeface="微软雅黑" panose="020B0503020204020204" charset="-122"/>
                <a:cs typeface="微软雅黑" panose="020B0503020204020204" charset="-122"/>
              </a:rPr>
              <a:t>在这一大背景下，提供教学、学习和交流的网站应运而生。网络化的学习更有利于师生间的交流，而且既能激发学生的学习兴趣，又便于教师发布信息。</a:t>
            </a:r>
            <a:endParaRPr lang="zh-CN" altLang="en-US" sz="2400" dirty="0">
              <a:latin typeface="微软雅黑" panose="020B0503020204020204" charset="-122"/>
              <a:ea typeface="微软雅黑" panose="020B0503020204020204" charset="-122"/>
              <a:cs typeface="微软雅黑" panose="020B0503020204020204" charset="-122"/>
            </a:endParaRPr>
          </a:p>
          <a:p>
            <a:pPr marL="0" indent="0">
              <a:buNone/>
            </a:pP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a:effectLst/>
                <a:latin typeface="微软雅黑" panose="020B0503020204020204" charset="-122"/>
                <a:ea typeface="微软雅黑" panose="020B0503020204020204" charset="-122"/>
                <a:cs typeface="微软雅黑" panose="020B0503020204020204" charset="-122"/>
              </a:rPr>
              <a:t>2.</a:t>
            </a:r>
            <a:r>
              <a:rPr lang="zh-CN" altLang="en-US" sz="4400" b="0">
                <a:effectLst/>
                <a:latin typeface="微软雅黑" panose="020B0503020204020204" charset="-122"/>
                <a:ea typeface="微软雅黑" panose="020B0503020204020204" charset="-122"/>
                <a:cs typeface="微软雅黑" panose="020B0503020204020204" charset="-122"/>
              </a:rPr>
              <a:t>关联图</a:t>
            </a:r>
            <a:endParaRPr lang="zh-CN" altLang="en-US" sz="4400" b="0">
              <a:effectLst/>
              <a:latin typeface="微软雅黑" panose="020B0503020204020204" charset="-122"/>
              <a:ea typeface="微软雅黑" panose="020B0503020204020204" charset="-122"/>
              <a:cs typeface="微软雅黑" panose="020B050302020402020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1"/>
          <p:cNvPicPr>
            <a:picLocks noChangeAspect="1"/>
          </p:cNvPicPr>
          <p:nvPr/>
        </p:nvPicPr>
        <p:blipFill>
          <a:blip r:embed="rId1"/>
          <a:stretch>
            <a:fillRect/>
          </a:stretch>
        </p:blipFill>
        <p:spPr>
          <a:xfrm>
            <a:off x="3716020" y="1104900"/>
            <a:ext cx="6515100" cy="5181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a:effectLst/>
                <a:latin typeface="微软雅黑" panose="020B0503020204020204" charset="-122"/>
                <a:ea typeface="微软雅黑" panose="020B0503020204020204" charset="-122"/>
                <a:cs typeface="微软雅黑" panose="020B0503020204020204" charset="-122"/>
              </a:rPr>
              <a:t>3.用</a:t>
            </a:r>
            <a:r>
              <a:rPr lang="zh-CN" altLang="en-US" sz="4400" b="0">
                <a:effectLst/>
                <a:latin typeface="微软雅黑" panose="020B0503020204020204" charset="-122"/>
                <a:ea typeface="微软雅黑" panose="020B0503020204020204" charset="-122"/>
                <a:cs typeface="微软雅黑" panose="020B0503020204020204" charset="-122"/>
              </a:rPr>
              <a:t>户群分类及文档</a:t>
            </a:r>
            <a:endParaRPr lang="zh-CN" altLang="en-US" sz="4400" b="0">
              <a:effectLst/>
              <a:latin typeface="微软雅黑" panose="020B0503020204020204" charset="-122"/>
              <a:ea typeface="微软雅黑" panose="020B0503020204020204" charset="-122"/>
              <a:cs typeface="微软雅黑" panose="020B050302020402020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3" name="表格 2"/>
          <p:cNvGraphicFramePr/>
          <p:nvPr/>
        </p:nvGraphicFramePr>
        <p:xfrm>
          <a:off x="3200082" y="1440815"/>
          <a:ext cx="5411788" cy="213360"/>
        </p:xfrm>
        <a:graphic>
          <a:graphicData uri="http://schemas.openxmlformats.org/drawingml/2006/table">
            <a:tbl>
              <a:tblPr firstRow="1" bandRow="1">
                <a:tableStyleId>{5940675A-B579-460E-94D1-54222C63F5DA}</a:tableStyleId>
              </a:tblPr>
              <a:tblGrid>
                <a:gridCol w="2705100"/>
                <a:gridCol w="2706688"/>
              </a:tblGrid>
              <a:tr h="21336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用户名</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描述</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项目下达者（客户）</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项目下达者主要是向网站开发人员提供需求以及相关建议。</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教师</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网站需要有教师介绍，教师可以管理自己的课程内容，能执行管理课程信息、发布通知、课程论坛管理、修改课程链接、开设答疑等。也能查看其它课程教师信息，进入总网站论坛等。</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学生</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学生用户使用该网站，可以查看自己关注的课程内容，下载相关课件，能及时看到教师的相关通知，参与课程讨论以及总论坛讨论。</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管理员</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网站会根据相关情况设置管理员。管理员管理网站所有的资源备份，他们需要更新老师的友情链接，查看各板块的留言信息，对课程教师学生信息进行管理、对新用户注册和课程进行相关审核等。</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游客</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游客能浏览网站的首页内容，可以对该网站功能有个大致的了解。</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学校网站安全管理部门</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负责监督该网站的正常使用与信息安全</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a:effectLst/>
                <a:latin typeface="微软雅黑" panose="020B0503020204020204" charset="-122"/>
                <a:ea typeface="微软雅黑" panose="020B0503020204020204" charset="-122"/>
                <a:cs typeface="微软雅黑" panose="020B0503020204020204" charset="-122"/>
              </a:rPr>
              <a:t>4.</a:t>
            </a:r>
            <a:r>
              <a:rPr lang="zh-CN" altLang="en-US" sz="4400" b="0">
                <a:effectLst/>
                <a:latin typeface="微软雅黑" panose="020B0503020204020204" charset="-122"/>
                <a:ea typeface="微软雅黑" panose="020B0503020204020204" charset="-122"/>
                <a:cs typeface="微软雅黑" panose="020B0503020204020204" charset="-122"/>
              </a:rPr>
              <a:t>明确相关用户代表及相关职责</a:t>
            </a:r>
            <a:endParaRPr lang="zh-CN" altLang="en-US" sz="4400" b="0">
              <a:effectLst/>
              <a:latin typeface="微软雅黑" panose="020B0503020204020204" charset="-122"/>
              <a:ea typeface="微软雅黑" panose="020B0503020204020204" charset="-122"/>
              <a:cs typeface="微软雅黑" panose="020B050302020402020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3" name="表格 2"/>
          <p:cNvGraphicFramePr/>
          <p:nvPr/>
        </p:nvGraphicFramePr>
        <p:xfrm>
          <a:off x="2593975" y="2273300"/>
          <a:ext cx="7004685" cy="1828800"/>
        </p:xfrm>
        <a:graphic>
          <a:graphicData uri="http://schemas.openxmlformats.org/drawingml/2006/table">
            <a:tbl>
              <a:tblPr firstRow="1" bandRow="1">
                <a:tableStyleId>{5940675A-B579-460E-94D1-54222C63F5DA}</a:tableStyleId>
              </a:tblPr>
              <a:tblGrid>
                <a:gridCol w="654050"/>
                <a:gridCol w="763588"/>
                <a:gridCol w="793750"/>
                <a:gridCol w="1601787"/>
                <a:gridCol w="1595438"/>
                <a:gridCol w="1595437"/>
              </a:tblGrid>
              <a:tr h="21590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用户类</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用户代表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用户分类</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理由</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职责</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联系方式</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720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教师用户</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杨枨老师</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0000"/>
                          </a:solidFill>
                          <a:latin typeface="宋体" panose="02010600030101010101" pitchFamily="2" charset="-122"/>
                          <a:ea typeface="宋体" panose="02010600030101010101" pitchFamily="2" charset="-122"/>
                          <a:cs typeface="宋体" panose="02010600030101010101" pitchFamily="2" charset="-122"/>
                        </a:rPr>
                        <a:t>关键用户</a:t>
                      </a:r>
                      <a:endParaRPr lang="en-US" altLang="en-US" sz="10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项目是杨枨老师布置的，杨枨老师作为教师用户代表可以清楚的反应教师用户的需求，同时杨枨老师作为项目的下达者，他比较清楚项目的内容及要求。</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同分析师交流与沟通，提出教师方的需求，在开发过程中发现和总结存在的问题和弊端并审查最终结果。</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yangc@zucc.edu.cn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420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学生代表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王安栋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0000"/>
                          </a:solidFill>
                          <a:latin typeface="宋体" panose="02010600030101010101" pitchFamily="2" charset="-122"/>
                          <a:ea typeface="宋体" panose="02010600030101010101" pitchFamily="2" charset="-122"/>
                          <a:cs typeface="宋体" panose="02010600030101010101" pitchFamily="2" charset="-122"/>
                        </a:rPr>
                        <a:t>直接用户</a:t>
                      </a:r>
                      <a:endParaRPr lang="en-US" altLang="en-US" sz="10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作为本专业的学生，能更清楚的了解自己对该方面的知识欠缺什么需要什么，且约谈容易。</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从学生的角度探讨决定并提出学生方的需求。</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31601407</a:t>
                      </a:r>
                      <a:r>
                        <a:rPr lang="en-US" sz="1000" b="0">
                          <a:latin typeface="Calibri" panose="020F0502020204030204" pitchFamily="34" charset="0"/>
                          <a:cs typeface="Calibri" panose="020F0502020204030204" pitchFamily="34" charset="0"/>
                        </a:rPr>
                        <a:t>@stu.zucc.edu.cn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150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游客代表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何力栋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0000"/>
                          </a:solidFill>
                          <a:latin typeface="宋体" panose="02010600030101010101" pitchFamily="2" charset="-122"/>
                          <a:ea typeface="宋体" panose="02010600030101010101" pitchFamily="2" charset="-122"/>
                          <a:cs typeface="宋体" panose="02010600030101010101" pitchFamily="2" charset="-122"/>
                        </a:rPr>
                        <a:t>直接用户</a:t>
                      </a:r>
                      <a:endParaRPr lang="en-US" altLang="en-US" sz="10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作为未接触过该学科但对该学科有一定兴趣的学生，约谈容易。</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以游客的角度总结游客方的需求并提出。</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31602039</a:t>
                      </a:r>
                      <a:r>
                        <a:rPr lang="en-US" sz="1000" b="0">
                          <a:latin typeface="Calibri" panose="020F0502020204030204" pitchFamily="34" charset="0"/>
                          <a:cs typeface="Calibri" panose="020F0502020204030204" pitchFamily="34" charset="0"/>
                        </a:rPr>
                        <a:t>@stu.zucc.edu.cn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a:effectLst/>
                <a:latin typeface="微软雅黑" panose="020B0503020204020204" charset="-122"/>
                <a:ea typeface="微软雅黑" panose="020B0503020204020204" charset="-122"/>
                <a:cs typeface="微软雅黑" panose="020B0503020204020204" charset="-122"/>
              </a:rPr>
              <a:t>5.</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对用户群和用户代表分类</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3" name="内容占位符 2"/>
          <p:cNvGraphicFramePr/>
          <p:nvPr>
            <p:ph idx="1"/>
          </p:nvPr>
        </p:nvGraphicFramePr>
        <p:xfrm>
          <a:off x="2969895" y="2334895"/>
          <a:ext cx="6252210" cy="1493520"/>
        </p:xfrm>
        <a:graphic>
          <a:graphicData uri="http://schemas.openxmlformats.org/drawingml/2006/table">
            <a:tbl>
              <a:tblPr firstRow="1" bandRow="1">
                <a:tableStyleId>{5940675A-B579-460E-94D1-54222C63F5DA}</a:tableStyleId>
              </a:tblPr>
              <a:tblGrid>
                <a:gridCol w="3124835"/>
                <a:gridCol w="3127375"/>
              </a:tblGrid>
              <a:tr h="21336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用户</a:t>
                      </a:r>
                      <a:r>
                        <a:rPr lang="zh-CN" altLang="en-US" sz="1400" b="0">
                          <a:latin typeface="微软雅黑" panose="020B0503020204020204" charset="-122"/>
                          <a:ea typeface="微软雅黑" panose="020B0503020204020204" charset="-122"/>
                          <a:cs typeface="宋体" panose="02010600030101010101" pitchFamily="2" charset="-122"/>
                        </a:rPr>
                        <a:t>名</a:t>
                      </a:r>
                      <a:endParaRPr lang="zh-CN"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微软雅黑" panose="020B0503020204020204" charset="-122"/>
                          <a:ea typeface="微软雅黑" panose="020B0503020204020204" charset="-122"/>
                          <a:cs typeface="宋体" panose="02010600030101010101" pitchFamily="2" charset="-122"/>
                        </a:rPr>
                        <a:t>用户代表</a:t>
                      </a:r>
                      <a:endParaRPr lang="zh-CN"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项目下达者（客户）</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微软雅黑" panose="020B0503020204020204" charset="-122"/>
                          <a:ea typeface="微软雅黑" panose="020B0503020204020204" charset="-122"/>
                          <a:cs typeface="宋体" panose="02010600030101010101" pitchFamily="2" charset="-122"/>
                        </a:rPr>
                        <a:t>杨枨</a:t>
                      </a:r>
                      <a:endParaRPr lang="zh-CN"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教师</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微软雅黑" panose="020B0503020204020204" charset="-122"/>
                          <a:ea typeface="微软雅黑" panose="020B0503020204020204" charset="-122"/>
                          <a:cs typeface="宋体" panose="02010600030101010101" pitchFamily="2" charset="-122"/>
                        </a:rPr>
                        <a:t>杨枨</a:t>
                      </a:r>
                      <a:endParaRPr lang="zh-CN"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学生</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微软雅黑" panose="020B0503020204020204" charset="-122"/>
                          <a:ea typeface="微软雅黑" panose="020B0503020204020204" charset="-122"/>
                          <a:cs typeface="宋体" panose="02010600030101010101" pitchFamily="2" charset="-122"/>
                        </a:rPr>
                        <a:t>王安栋</a:t>
                      </a:r>
                      <a:endParaRPr lang="zh-CN"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管理员</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400" b="0">
                          <a:latin typeface="微软雅黑" panose="020B0503020204020204" charset="-122"/>
                          <a:ea typeface="微软雅黑" panose="020B0503020204020204" charset="-122"/>
                          <a:cs typeface="宋体" panose="02010600030101010101" pitchFamily="2" charset="-122"/>
                        </a:rPr>
                        <a:t>潘琳</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p>
                      <a:pPr indent="0">
                        <a:buNone/>
                      </a:pPr>
                      <a:r>
                        <a:rPr lang="zh-CN" altLang="en-US" sz="1400" b="0">
                          <a:latin typeface="微软雅黑" panose="020B0503020204020204" charset="-122"/>
                          <a:ea typeface="微软雅黑" panose="020B0503020204020204" charset="-122"/>
                          <a:cs typeface="宋体" panose="02010600030101010101" pitchFamily="2" charset="-122"/>
                        </a:rPr>
                        <a:t>开发人员</a:t>
                      </a:r>
                      <a:endParaRPr lang="zh-CN"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微软雅黑" panose="020B0503020204020204" charset="-122"/>
                          <a:ea typeface="微软雅黑" panose="020B0503020204020204" charset="-122"/>
                          <a:cs typeface="宋体" panose="02010600030101010101" pitchFamily="2" charset="-122"/>
                        </a:rPr>
                        <a:t>刘向辉</a:t>
                      </a:r>
                      <a:endParaRPr lang="zh-CN"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微软雅黑" panose="020B0503020204020204" charset="-122"/>
                          <a:ea typeface="微软雅黑" panose="020B0503020204020204" charset="-122"/>
                          <a:cs typeface="宋体" panose="02010600030101010101" pitchFamily="2" charset="-122"/>
                        </a:rPr>
                        <a:t>游客</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400" b="0">
                          <a:latin typeface="微软雅黑" panose="020B0503020204020204" charset="-122"/>
                          <a:ea typeface="微软雅黑" panose="020B0503020204020204" charset="-122"/>
                          <a:cs typeface="宋体" panose="02010600030101010101" pitchFamily="2" charset="-122"/>
                        </a:rPr>
                        <a:t>何力栋</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6.</a:t>
            </a:r>
            <a:r>
              <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rPr>
              <a:t>对用户进行需求获取及确认需求</a:t>
            </a:r>
            <a:endParaRPr lang="zh-CN" altLang="en-US" sz="4400" b="0" dirty="0" smtClean="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90101161926"/>
          <p:cNvPicPr>
            <a:picLocks noChangeAspect="1"/>
          </p:cNvPicPr>
          <p:nvPr/>
        </p:nvPicPr>
        <p:blipFill>
          <a:blip r:embed="rId1"/>
          <a:stretch>
            <a:fillRect/>
          </a:stretch>
        </p:blipFill>
        <p:spPr>
          <a:xfrm>
            <a:off x="1678940" y="4700905"/>
            <a:ext cx="3403600" cy="1266190"/>
          </a:xfrm>
          <a:prstGeom prst="rect">
            <a:avLst/>
          </a:prstGeom>
        </p:spPr>
      </p:pic>
      <p:pic>
        <p:nvPicPr>
          <p:cNvPr id="5" name="图片 4" descr="搜狗截图20190101161953"/>
          <p:cNvPicPr>
            <a:picLocks noChangeAspect="1"/>
          </p:cNvPicPr>
          <p:nvPr/>
        </p:nvPicPr>
        <p:blipFill>
          <a:blip r:embed="rId2"/>
          <a:stretch>
            <a:fillRect/>
          </a:stretch>
        </p:blipFill>
        <p:spPr>
          <a:xfrm>
            <a:off x="1678940" y="1886585"/>
            <a:ext cx="3072765" cy="2299970"/>
          </a:xfrm>
          <a:prstGeom prst="rect">
            <a:avLst/>
          </a:prstGeom>
        </p:spPr>
      </p:pic>
      <p:pic>
        <p:nvPicPr>
          <p:cNvPr id="6" name="图片 5" descr="搜狗截图20190101162007"/>
          <p:cNvPicPr>
            <a:picLocks noChangeAspect="1"/>
          </p:cNvPicPr>
          <p:nvPr/>
        </p:nvPicPr>
        <p:blipFill>
          <a:blip r:embed="rId3"/>
          <a:stretch>
            <a:fillRect/>
          </a:stretch>
        </p:blipFill>
        <p:spPr>
          <a:xfrm>
            <a:off x="6306820" y="3202305"/>
            <a:ext cx="4197985" cy="852170"/>
          </a:xfrm>
          <a:prstGeom prst="rect">
            <a:avLst/>
          </a:prstGeom>
        </p:spPr>
      </p:pic>
      <p:pic>
        <p:nvPicPr>
          <p:cNvPr id="7" name="图片 6" descr="2019-01-01 193354"/>
          <p:cNvPicPr>
            <a:picLocks noChangeAspect="1"/>
          </p:cNvPicPr>
          <p:nvPr/>
        </p:nvPicPr>
        <p:blipFill>
          <a:blip r:embed="rId4"/>
          <a:stretch>
            <a:fillRect/>
          </a:stretch>
        </p:blipFill>
        <p:spPr>
          <a:xfrm>
            <a:off x="2537460" y="975995"/>
            <a:ext cx="9375140" cy="43668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KSO_WM_SLIDE_MODEL_TYPE" val="cover"/>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PA" val="v3.0.1"/>
</p:tagLst>
</file>

<file path=ppt/tags/tag18.xml><?xml version="1.0" encoding="utf-8"?>
<p:tagLst xmlns:p="http://schemas.openxmlformats.org/presentationml/2006/main">
  <p:tag name="PA" val="v3.0.1"/>
</p:tagLst>
</file>

<file path=ppt/tags/tag19.xml><?xml version="1.0" encoding="utf-8"?>
<p:tagLst xmlns:p="http://schemas.openxmlformats.org/presentationml/2006/main">
  <p:tag name="PA" val="v3.0.1"/>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PA" val="v3.0.1"/>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4061</Words>
  <Application>WPS 演示</Application>
  <PresentationFormat>宽屏</PresentationFormat>
  <Paragraphs>554</Paragraphs>
  <Slides>35</Slides>
  <Notes>15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5" baseType="lpstr">
      <vt:lpstr>Arial</vt:lpstr>
      <vt:lpstr>宋体</vt:lpstr>
      <vt:lpstr>Wingdings</vt:lpstr>
      <vt:lpstr>Impact</vt:lpstr>
      <vt:lpstr>微软雅黑</vt:lpstr>
      <vt:lpstr>Calibri</vt:lpstr>
      <vt:lpstr>Arial Unicode MS</vt:lpstr>
      <vt:lpstr>等线</vt:lpstr>
      <vt:lpstr>Office 主题​​</vt:lpstr>
      <vt:lpstr>Visio.Drawing.15</vt:lpstr>
      <vt:lpstr>PowerPoint 演示文稿</vt:lpstr>
      <vt:lpstr>PowerPoint 演示文稿</vt:lpstr>
      <vt:lpstr>PowerPoint 演示文稿</vt:lpstr>
      <vt:lpstr>1.Vision &amp; Scope文档</vt:lpstr>
      <vt:lpstr>2.关联图</vt:lpstr>
      <vt:lpstr>3.用户群分类及文档</vt:lpstr>
      <vt:lpstr>4.明确相关用户代表及相关职责</vt:lpstr>
      <vt:lpstr>5.对用户群和用户代表分类</vt:lpstr>
      <vt:lpstr>6.对用户进行需求获取及确认需求</vt:lpstr>
      <vt:lpstr>7.界面原型</vt:lpstr>
      <vt:lpstr>8.用例文档（模板）</vt:lpstr>
      <vt:lpstr>9.用例图、用例场景说明、界面原型、DM</vt:lpstr>
      <vt:lpstr>10.用户的非功能性需求</vt:lpstr>
      <vt:lpstr>11.每个用户的需求优先级打分及量化方法</vt:lpstr>
      <vt:lpstr>12.论证需求及不可行需求</vt:lpstr>
      <vt:lpstr>13.JAD会议记录</vt:lpstr>
      <vt:lpstr>14.需求思维导图(便于移交其他小组)</vt:lpstr>
      <vt:lpstr>15.SRS文档功能和非功能需求</vt:lpstr>
      <vt:lpstr>16.SRS中用户需求优先级排序</vt:lpstr>
      <vt:lpstr>17.需求优先级排序（考虑用户群权重）</vt:lpstr>
      <vt:lpstr>18.需求冲突</vt:lpstr>
      <vt:lpstr>19.SRS中数据字典</vt:lpstr>
      <vt:lpstr>20.E-R图</vt:lpstr>
      <vt:lpstr>21.系统的实现环境、运行环境</vt:lpstr>
      <vt:lpstr>22.用户需求来源及链接或索引关系</vt:lpstr>
      <vt:lpstr>23.UML工具</vt:lpstr>
      <vt:lpstr>24.UML用例图</vt:lpstr>
      <vt:lpstr>25.测试用例</vt:lpstr>
      <vt:lpstr>26.测试用例的设计采用的方法、数量</vt:lpstr>
      <vt:lpstr>27.用户手册</vt:lpstr>
      <vt:lpstr>28.SRS组内评审会议记录</vt:lpstr>
      <vt:lpstr>30.基准版本号，配置系统</vt:lpstr>
      <vt:lpstr>PowerPoint 演示文稿</vt:lpstr>
      <vt:lpstr>小组评价</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sdw</cp:lastModifiedBy>
  <cp:revision>400</cp:revision>
  <dcterms:created xsi:type="dcterms:W3CDTF">2017-08-03T09:01:00Z</dcterms:created>
  <dcterms:modified xsi:type="dcterms:W3CDTF">2019-01-02T03:23:22Z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2052-11.1.0.8236</vt:lpwstr>
  </property>
</Properties>
</file>