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4"/>
  </p:notesMasterIdLst>
  <p:sldIdLst>
    <p:sldId id="257" r:id="rId3"/>
    <p:sldId id="258" r:id="rId4"/>
    <p:sldId id="281" r:id="rId5"/>
    <p:sldId id="259" r:id="rId6"/>
    <p:sldId id="304" r:id="rId7"/>
    <p:sldId id="260" r:id="rId8"/>
    <p:sldId id="261" r:id="rId9"/>
    <p:sldId id="262" r:id="rId10"/>
    <p:sldId id="263" r:id="rId11"/>
    <p:sldId id="313" r:id="rId12"/>
    <p:sldId id="314" r:id="rId13"/>
    <p:sldId id="315" r:id="rId14"/>
    <p:sldId id="316" r:id="rId15"/>
    <p:sldId id="317" r:id="rId16"/>
    <p:sldId id="318" r:id="rId17"/>
    <p:sldId id="319" r:id="rId18"/>
    <p:sldId id="320" r:id="rId19"/>
    <p:sldId id="321" r:id="rId20"/>
    <p:sldId id="322" r:id="rId21"/>
    <p:sldId id="323" r:id="rId22"/>
    <p:sldId id="307" r:id="rId23"/>
    <p:sldId id="308" r:id="rId24"/>
    <p:sldId id="309" r:id="rId25"/>
    <p:sldId id="310" r:id="rId26"/>
    <p:sldId id="311" r:id="rId27"/>
    <p:sldId id="312"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hyperlink" Target="#_Toc527288679" TargetMode="External"/><Relationship Id="rId8" Type="http://schemas.openxmlformats.org/officeDocument/2006/relationships/hyperlink" Target="#_Toc527288678" TargetMode="External"/><Relationship Id="rId7" Type="http://schemas.openxmlformats.org/officeDocument/2006/relationships/hyperlink" Target="#_Toc527288677" TargetMode="External"/><Relationship Id="rId6" Type="http://schemas.openxmlformats.org/officeDocument/2006/relationships/hyperlink" Target="#_Toc527288676" TargetMode="External"/><Relationship Id="rId58" Type="http://schemas.openxmlformats.org/officeDocument/2006/relationships/slideLayout" Target="../slideLayouts/slideLayout2.xml"/><Relationship Id="rId57" Type="http://schemas.openxmlformats.org/officeDocument/2006/relationships/hyperlink" Target="#_Toc527288670" TargetMode="External"/><Relationship Id="rId56" Type="http://schemas.openxmlformats.org/officeDocument/2006/relationships/hyperlink" Target="#_Toc527288669" TargetMode="External"/><Relationship Id="rId55" Type="http://schemas.openxmlformats.org/officeDocument/2006/relationships/hyperlink" Target="#_Toc527288668" TargetMode="External"/><Relationship Id="rId54" Type="http://schemas.openxmlformats.org/officeDocument/2006/relationships/hyperlink" Target="#_Toc527288667" TargetMode="External"/><Relationship Id="rId53" Type="http://schemas.openxmlformats.org/officeDocument/2006/relationships/hyperlink" Target="#_Toc527288666" TargetMode="External"/><Relationship Id="rId52" Type="http://schemas.openxmlformats.org/officeDocument/2006/relationships/hyperlink" Target="#_Toc527288665" TargetMode="External"/><Relationship Id="rId51" Type="http://schemas.openxmlformats.org/officeDocument/2006/relationships/hyperlink" Target="#_Toc527288664" TargetMode="External"/><Relationship Id="rId50" Type="http://schemas.openxmlformats.org/officeDocument/2006/relationships/hyperlink" Target="#_Toc527288663" TargetMode="External"/><Relationship Id="rId5" Type="http://schemas.openxmlformats.org/officeDocument/2006/relationships/hyperlink" Target="#_Toc527288675" TargetMode="External"/><Relationship Id="rId49" Type="http://schemas.openxmlformats.org/officeDocument/2006/relationships/hyperlink" Target="#_Toc527288662" TargetMode="External"/><Relationship Id="rId48" Type="http://schemas.openxmlformats.org/officeDocument/2006/relationships/hyperlink" Target="#_Toc527288661" TargetMode="External"/><Relationship Id="rId47" Type="http://schemas.openxmlformats.org/officeDocument/2006/relationships/hyperlink" Target="#_Toc527288660" TargetMode="External"/><Relationship Id="rId46" Type="http://schemas.openxmlformats.org/officeDocument/2006/relationships/hyperlink" Target="#_Toc527288659" TargetMode="External"/><Relationship Id="rId45" Type="http://schemas.openxmlformats.org/officeDocument/2006/relationships/hyperlink" Target="#_Toc527288658" TargetMode="External"/><Relationship Id="rId44" Type="http://schemas.openxmlformats.org/officeDocument/2006/relationships/hyperlink" Target="#_Toc527288657" TargetMode="External"/><Relationship Id="rId43" Type="http://schemas.openxmlformats.org/officeDocument/2006/relationships/hyperlink" Target="#_Toc527288656" TargetMode="External"/><Relationship Id="rId42" Type="http://schemas.openxmlformats.org/officeDocument/2006/relationships/hyperlink" Target="#_Toc527288655" TargetMode="External"/><Relationship Id="rId41" Type="http://schemas.openxmlformats.org/officeDocument/2006/relationships/hyperlink" Target="#_Toc527288654" TargetMode="External"/><Relationship Id="rId40" Type="http://schemas.openxmlformats.org/officeDocument/2006/relationships/hyperlink" Target="#_Toc527288653" TargetMode="External"/><Relationship Id="rId4" Type="http://schemas.openxmlformats.org/officeDocument/2006/relationships/hyperlink" Target="#_Toc527288674" TargetMode="External"/><Relationship Id="rId39" Type="http://schemas.openxmlformats.org/officeDocument/2006/relationships/hyperlink" Target="#_Toc527288652" TargetMode="External"/><Relationship Id="rId38" Type="http://schemas.openxmlformats.org/officeDocument/2006/relationships/hyperlink" Target="#_Toc527288651" TargetMode="External"/><Relationship Id="rId37" Type="http://schemas.openxmlformats.org/officeDocument/2006/relationships/hyperlink" Target="#_Toc527288650" TargetMode="External"/><Relationship Id="rId36" Type="http://schemas.openxmlformats.org/officeDocument/2006/relationships/hyperlink" Target="#_Toc527288649" TargetMode="External"/><Relationship Id="rId35" Type="http://schemas.openxmlformats.org/officeDocument/2006/relationships/hyperlink" Target="#_Toc527288648" TargetMode="External"/><Relationship Id="rId34" Type="http://schemas.openxmlformats.org/officeDocument/2006/relationships/hyperlink" Target="#_Toc527288647" TargetMode="External"/><Relationship Id="rId33" Type="http://schemas.openxmlformats.org/officeDocument/2006/relationships/hyperlink" Target="#_Toc527288646" TargetMode="External"/><Relationship Id="rId32" Type="http://schemas.openxmlformats.org/officeDocument/2006/relationships/hyperlink" Target="#_Toc527288645" TargetMode="External"/><Relationship Id="rId31" Type="http://schemas.openxmlformats.org/officeDocument/2006/relationships/hyperlink" Target="#_Toc527288644" TargetMode="External"/><Relationship Id="rId30" Type="http://schemas.openxmlformats.org/officeDocument/2006/relationships/hyperlink" Target="#_Toc527288643" TargetMode="External"/><Relationship Id="rId3" Type="http://schemas.openxmlformats.org/officeDocument/2006/relationships/hyperlink" Target="#_Toc527288673" TargetMode="External"/><Relationship Id="rId29" Type="http://schemas.openxmlformats.org/officeDocument/2006/relationships/hyperlink" Target="#_Toc527288642" TargetMode="External"/><Relationship Id="rId28" Type="http://schemas.openxmlformats.org/officeDocument/2006/relationships/hyperlink" Target="#_Toc527288641" TargetMode="External"/><Relationship Id="rId27" Type="http://schemas.openxmlformats.org/officeDocument/2006/relationships/hyperlink" Target="#_Toc527288640" TargetMode="External"/><Relationship Id="rId26" Type="http://schemas.openxmlformats.org/officeDocument/2006/relationships/hyperlink" Target="#_Toc527288639" TargetMode="External"/><Relationship Id="rId25" Type="http://schemas.openxmlformats.org/officeDocument/2006/relationships/hyperlink" Target="#_Toc527288638" TargetMode="External"/><Relationship Id="rId24" Type="http://schemas.openxmlformats.org/officeDocument/2006/relationships/hyperlink" Target="#_Toc527288637" TargetMode="External"/><Relationship Id="rId23" Type="http://schemas.openxmlformats.org/officeDocument/2006/relationships/hyperlink" Target="#_Toc527288693" TargetMode="External"/><Relationship Id="rId22" Type="http://schemas.openxmlformats.org/officeDocument/2006/relationships/hyperlink" Target="#_Toc527288692" TargetMode="External"/><Relationship Id="rId21" Type="http://schemas.openxmlformats.org/officeDocument/2006/relationships/hyperlink" Target="#_Toc527288691" TargetMode="External"/><Relationship Id="rId20" Type="http://schemas.openxmlformats.org/officeDocument/2006/relationships/hyperlink" Target="#_Toc527288690" TargetMode="External"/><Relationship Id="rId2" Type="http://schemas.openxmlformats.org/officeDocument/2006/relationships/hyperlink" Target="#_Toc527288672" TargetMode="External"/><Relationship Id="rId19" Type="http://schemas.openxmlformats.org/officeDocument/2006/relationships/hyperlink" Target="#_Toc527288689" TargetMode="External"/><Relationship Id="rId18" Type="http://schemas.openxmlformats.org/officeDocument/2006/relationships/hyperlink" Target="#_Toc527288688" TargetMode="External"/><Relationship Id="rId17" Type="http://schemas.openxmlformats.org/officeDocument/2006/relationships/hyperlink" Target="#_Toc527288687" TargetMode="External"/><Relationship Id="rId16" Type="http://schemas.openxmlformats.org/officeDocument/2006/relationships/hyperlink" Target="#_Toc527288686" TargetMode="External"/><Relationship Id="rId15" Type="http://schemas.openxmlformats.org/officeDocument/2006/relationships/hyperlink" Target="#_Toc527288685" TargetMode="External"/><Relationship Id="rId14" Type="http://schemas.openxmlformats.org/officeDocument/2006/relationships/hyperlink" Target="#_Toc527288684" TargetMode="External"/><Relationship Id="rId13" Type="http://schemas.openxmlformats.org/officeDocument/2006/relationships/hyperlink" Target="#_Toc527288683" TargetMode="External"/><Relationship Id="rId12" Type="http://schemas.openxmlformats.org/officeDocument/2006/relationships/hyperlink" Target="#_Toc527288682" TargetMode="External"/><Relationship Id="rId11" Type="http://schemas.openxmlformats.org/officeDocument/2006/relationships/hyperlink" Target="#_Toc527288681" TargetMode="External"/><Relationship Id="rId10" Type="http://schemas.openxmlformats.org/officeDocument/2006/relationships/hyperlink" Target="#_Toc527288680" TargetMode="External"/><Relationship Id="rId1" Type="http://schemas.openxmlformats.org/officeDocument/2006/relationships/hyperlink" Target="#_Toc52728867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endParaRPr lang="zh-CN" altLang="en-US" sz="40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p>
            <a:pPr indent="0"/>
            <a:r>
              <a:rPr lang="zh-CN" sz="1200" b="0">
                <a:ea typeface="宋体" panose="02010600030101010101" pitchFamily="2" charset="-122"/>
              </a:rPr>
              <a:t>中华人民共和国国家标准</a:t>
            </a:r>
            <a:r>
              <a:rPr lang="en-US" sz="1200" b="0">
                <a:latin typeface="宋体" panose="02010600030101010101" pitchFamily="2" charset="-122"/>
                <a:ea typeface="宋体" panose="02010600030101010101" pitchFamily="2" charset="-122"/>
              </a:rPr>
              <a:t>GB/T 8567-2006</a:t>
            </a:r>
            <a:endParaRPr lang="zh-CN" alt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6"/>
          <p:cNvPicPr>
            <a:picLocks noChangeAspect="1"/>
          </p:cNvPicPr>
          <p:nvPr>
            <p:ph idx="1"/>
          </p:nvPr>
        </p:nvPicPr>
        <p:blipFill>
          <a:blip r:embed="rId1"/>
          <a:srcRect l="24560" t="19264" r="33109" b="13441"/>
          <a:stretch>
            <a:fillRect/>
          </a:stretch>
        </p:blipFill>
        <p:spPr>
          <a:xfrm>
            <a:off x="2227580" y="417195"/>
            <a:ext cx="7735570" cy="4351655"/>
          </a:xfrm>
          <a:prstGeom prst="rect">
            <a:avLst/>
          </a:prstGeom>
          <a:ln>
            <a:noFill/>
          </a:ln>
        </p:spPr>
      </p:pic>
      <p:sp>
        <p:nvSpPr>
          <p:cNvPr id="100" name="文本框 99"/>
          <p:cNvSpPr txBox="1"/>
          <p:nvPr/>
        </p:nvSpPr>
        <p:spPr>
          <a:xfrm>
            <a:off x="2703195" y="4716780"/>
            <a:ext cx="6784975" cy="1383665"/>
          </a:xfrm>
          <a:prstGeom prst="rect">
            <a:avLst/>
          </a:prstGeom>
          <a:noFill/>
          <a:ln w="9525">
            <a:noFill/>
          </a:ln>
        </p:spPr>
        <p:txBody>
          <a:bodyPr wrap="square">
            <a:spAutoFit/>
          </a:bodyPr>
          <a:p>
            <a:pPr indent="0"/>
            <a:r>
              <a:rPr lang="zh-CN" sz="1200" b="0">
                <a:latin typeface="Calibri" panose="020F0502020204030204" pitchFamily="34" charset="0"/>
                <a:ea typeface="宋体" panose="02010600030101010101" pitchFamily="2" charset="-122"/>
              </a:rPr>
              <a:t>需求工程总负责人为陈妍蓝，整个阶段分为</a:t>
            </a:r>
            <a:r>
              <a:rPr lang="en-US" sz="1200" b="0">
                <a:latin typeface="Calibri" panose="020F0502020204030204" pitchFamily="34" charset="0"/>
                <a:ea typeface="宋体" panose="02010600030101010101" pitchFamily="2" charset="-122"/>
                <a:cs typeface="Times New Roman" panose="02020603050405020304" charset="0"/>
              </a:rPr>
              <a:t>6</a:t>
            </a:r>
            <a:r>
              <a:rPr lang="zh-CN" sz="1200" b="0">
                <a:latin typeface="Calibri" panose="020F0502020204030204" pitchFamily="34" charset="0"/>
                <a:ea typeface="宋体" panose="02010600030101010101" pitchFamily="2" charset="-122"/>
              </a:rPr>
              <a:t>个小组质量保证小组：负责审核需求规格说明书和需求阶段质量，组成人员由负责人和非作者成员任务制定以及人员分工小组：在需求阶段细分到个人，由陈妍蓝负责，其余人员实施及提供意见</a:t>
            </a:r>
            <a:r>
              <a:rPr lang="en-US" sz="1200" b="0">
                <a:latin typeface="Calibri" panose="020F0502020204030204" pitchFamily="34" charset="0"/>
                <a:ea typeface="宋体" panose="02010600030101010101" pitchFamily="2" charset="-122"/>
                <a:cs typeface="Times New Roman" panose="02020603050405020304" charset="0"/>
              </a:rPr>
              <a:t>PPT</a:t>
            </a:r>
            <a:r>
              <a:rPr lang="zh-CN" sz="1200" b="0">
                <a:latin typeface="Calibri" panose="020F0502020204030204" pitchFamily="34" charset="0"/>
                <a:ea typeface="宋体" panose="02010600030101010101" pitchFamily="2" charset="-122"/>
              </a:rPr>
              <a:t>制作小组负责人为宋翼虎：其他人员为他提供制作</a:t>
            </a:r>
            <a:r>
              <a:rPr lang="en-US" sz="1200" b="0">
                <a:latin typeface="Calibri" panose="020F0502020204030204" pitchFamily="34" charset="0"/>
                <a:ea typeface="宋体" panose="02010600030101010101" pitchFamily="2" charset="-122"/>
                <a:cs typeface="Times New Roman" panose="02020603050405020304" charset="0"/>
              </a:rPr>
              <a:t>PPT</a:t>
            </a:r>
            <a:r>
              <a:rPr lang="zh-CN" sz="1200" b="0">
                <a:latin typeface="Calibri" panose="020F0502020204030204" pitchFamily="34" charset="0"/>
                <a:ea typeface="宋体" panose="02010600030101010101" pitchFamily="2" charset="-122"/>
              </a:rPr>
              <a:t>的材料，由他统一制作需求获取负责人为陈妍蓝：由她来联系客户代表进行会议并记录需求分析小组负责人为张琪原型制作负责人为陈遵义，主要由他负责，必要时陈妍蓝提供帮助。</a:t>
            </a:r>
            <a:endParaRPr lang="zh-CN" altLang="en-US" sz="1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3.2工作任务的分解</a:t>
            </a:r>
            <a:endParaRPr lang="zh-CN" altLang="en-US"/>
          </a:p>
        </p:txBody>
      </p:sp>
      <p:sp>
        <p:nvSpPr>
          <p:cNvPr id="3" name="内容占位符 2"/>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6163310" y="364490"/>
          <a:ext cx="4854575" cy="6245225"/>
        </p:xfrm>
        <a:graphic>
          <a:graphicData uri="http://schemas.openxmlformats.org/drawingml/2006/table">
            <a:tbl>
              <a:tblPr firstRow="1" bandRow="1">
                <a:tableStyleId>{5940675A-B579-460E-94D1-54222C63F5DA}</a:tableStyleId>
              </a:tblPr>
              <a:tblGrid>
                <a:gridCol w="996950"/>
                <a:gridCol w="2192020"/>
                <a:gridCol w="927735"/>
                <a:gridCol w="737870"/>
              </a:tblGrid>
              <a:tr h="15684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开发阶段</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具体内容</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负责人</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前置任务</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需求获取</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27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确定需求开发过程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建立核心队伍</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需求重用</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需求分析</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27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27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常见需求跟踪能力矩阵</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27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需求管理过程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确定变更控制过程</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建立变更控制委员会</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郑巧雁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进行变更影响分析</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跟踪每一项变更</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编写需求文档的基准版本和控制版本</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张琪</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维护变更历史记录</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陈遵义</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跟踪需求状态</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宋翼虎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27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衡量需求稳定性</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 </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9545">
                <a:tc>
                  <a:txBody>
                    <a:bodyPr/>
                    <a:p>
                      <a:pPr indent="0">
                        <a:buNone/>
                      </a:pPr>
                      <a:r>
                        <a:rPr lang="en-US" sz="700" b="0">
                          <a:latin typeface="Calibri" panose="020F0502020204030204" pitchFamily="34" charset="0"/>
                          <a:cs typeface="Calibri" panose="020F0502020204030204" pitchFamily="34" charset="0"/>
                        </a:rPr>
                        <a:t> </a:t>
                      </a:r>
                      <a:endParaRPr lang="en-US" altLang="en-US" sz="7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使用需求管理工具</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陈妍蓝</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235"/>
            <a:ext cx="10515600" cy="1325563"/>
          </a:xfrm>
        </p:spPr>
        <p:txBody>
          <a:bodyPr/>
          <a:p>
            <a:r>
              <a:rPr lang="zh-CN" altLang="en-US"/>
              <a:t>4.范围管理计划</a:t>
            </a:r>
            <a:endParaRPr lang="zh-CN" altLang="en-US"/>
          </a:p>
        </p:txBody>
      </p:sp>
      <p:sp>
        <p:nvSpPr>
          <p:cNvPr id="3" name="内容占位符 2"/>
          <p:cNvSpPr>
            <a:spLocks noGrp="1"/>
          </p:cNvSpPr>
          <p:nvPr>
            <p:ph idx="1"/>
          </p:nvPr>
        </p:nvSpPr>
        <p:spPr/>
        <p:txBody>
          <a:bodyPr/>
          <a:p>
            <a:r>
              <a:rPr lang="zh-CN" altLang="en-US"/>
              <a:t>4.1第一个版本的范围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925830" y="2327275"/>
          <a:ext cx="6522720" cy="4108450"/>
        </p:xfrm>
        <a:graphic>
          <a:graphicData uri="http://schemas.openxmlformats.org/drawingml/2006/table">
            <a:tbl>
              <a:tblPr firstRow="1" bandRow="1">
                <a:tableStyleId>{5940675A-B579-460E-94D1-54222C63F5DA}</a:tableStyleId>
              </a:tblPr>
              <a:tblGrid>
                <a:gridCol w="1855470"/>
                <a:gridCol w="4667250"/>
              </a:tblGrid>
              <a:tr h="711835">
                <a:tc gridSpan="2">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需求</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495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p>
                      <a:pPr indent="0" algn="ctr">
                        <a:buNone/>
                      </a:pPr>
                      <a:r>
                        <a:rPr lang="en-US" sz="1000" b="0">
                          <a:latin typeface="Times New Roman" panose="02020603050405020304" charset="0"/>
                          <a:cs typeface="Times New Roman" panose="02020603050405020304" charset="0"/>
                        </a:rPr>
                        <a:t>EduWeb-AddL</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添加课程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lgn="ctr">
                        <a:buNone/>
                      </a:pPr>
                      <a:r>
                        <a:rPr lang="en-US" sz="1000" b="0">
                          <a:latin typeface="Times New Roman" panose="02020603050405020304" charset="0"/>
                          <a:cs typeface="Times New Roman" panose="02020603050405020304" charset="0"/>
                        </a:rPr>
                        <a:t>EduWeb-Lesson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课程信息详细介绍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000" b="0">
                          <a:latin typeface="Times New Roman" panose="02020603050405020304" charset="0"/>
                          <a:cs typeface="Times New Roman" panose="02020603050405020304" charset="0"/>
                        </a:rPr>
                        <a:t>EduWeb-Teacher</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000" b="0">
                          <a:latin typeface="Times New Roman" panose="02020603050405020304" charset="0"/>
                          <a:cs typeface="Times New Roman" panose="02020603050405020304" charset="0"/>
                        </a:rPr>
                        <a:t>EduWeb-MinAndOut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管理员注册登录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lgn="ctr">
                        <a:buNone/>
                      </a:pPr>
                      <a:r>
                        <a:rPr lang="en-US" sz="1000" b="0">
                          <a:latin typeface="Times New Roman" panose="02020603050405020304" charset="0"/>
                          <a:cs typeface="Times New Roman" panose="02020603050405020304" charset="0"/>
                        </a:rPr>
                        <a:t>EduWeb-TinAndOut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p>
                      <a:pPr indent="0" algn="ctr">
                        <a:buNone/>
                      </a:pPr>
                      <a:r>
                        <a:rPr lang="en-US" sz="1000" b="0">
                          <a:latin typeface="Times New Roman" panose="02020603050405020304" charset="0"/>
                          <a:cs typeface="Times New Roman" panose="02020603050405020304" charset="0"/>
                        </a:rPr>
                        <a:t>EduWeb-SinAndOut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000" b="0">
                          <a:latin typeface="Times New Roman" panose="02020603050405020304" charset="0"/>
                          <a:cs typeface="Times New Roman" panose="02020603050405020304" charset="0"/>
                        </a:rPr>
                        <a:t>EduWeb</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Tc</a:t>
                      </a:r>
                      <a:r>
                        <a:rPr lang="en-US" sz="1000" b="0">
                          <a:latin typeface="宋体" panose="02010600030101010101" pitchFamily="2" charset="-122"/>
                          <a:ea typeface="宋体" panose="02010600030101010101" pitchFamily="2" charset="-122"/>
                          <a:cs typeface="宋体" panose="02010600030101010101" pitchFamily="2" charset="-122"/>
                        </a:rPr>
                        <a:t>ommit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作业点评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E</a:t>
                      </a:r>
                      <a:r>
                        <a:rPr lang="en-US" sz="1000" b="0">
                          <a:latin typeface="Times New Roman" panose="02020603050405020304" charset="0"/>
                          <a:cs typeface="Times New Roman" panose="02020603050405020304" charset="0"/>
                        </a:rPr>
                        <a:t>duWeb-Shandin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作业提交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indent="0" algn="ctr">
                        <a:buNone/>
                      </a:pPr>
                      <a:r>
                        <a:rPr lang="en-US" sz="1000" b="0">
                          <a:latin typeface="Times New Roman" panose="02020603050405020304" charset="0"/>
                          <a:cs typeface="Times New Roman" panose="02020603050405020304" charset="0"/>
                        </a:rPr>
                        <a:t>EduWeb-Search</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站内搜索</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p>
                      <a:pPr indent="0" algn="ctr">
                        <a:buNone/>
                      </a:pPr>
                      <a:r>
                        <a:rPr lang="en-US" sz="1000" b="0">
                          <a:latin typeface="Times New Roman" panose="02020603050405020304" charset="0"/>
                          <a:cs typeface="Times New Roman" panose="02020603050405020304" charset="0"/>
                        </a:rPr>
                        <a:t>EduWeb-Custom</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游客浏览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000" b="0">
                          <a:latin typeface="Times New Roman" panose="02020603050405020304" charset="0"/>
                          <a:cs typeface="Times New Roman" panose="02020603050405020304" charset="0"/>
                        </a:rPr>
                        <a:t>EduWeb-UpOrDown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视频音频文本下载，上传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4.2后续版本的产品范围</a:t>
            </a:r>
            <a:endParaRPr lang="zh-CN" altLang="en-US"/>
          </a:p>
        </p:txBody>
      </p:sp>
      <p:sp>
        <p:nvSpPr>
          <p:cNvPr id="3" name="内容占位符 2"/>
          <p:cNvSpPr>
            <a:spLocks noGrp="1"/>
          </p:cNvSpPr>
          <p:nvPr>
            <p:ph idx="1"/>
          </p:nvPr>
        </p:nvSpPr>
        <p:spPr/>
        <p:txBody>
          <a:bodyPr/>
          <a:p>
            <a:r>
              <a:rPr lang="zh-CN" altLang="en-US"/>
              <a:t>4.3工作的范围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3465195" y="1691005"/>
          <a:ext cx="4707255" cy="4971415"/>
        </p:xfrm>
        <a:graphic>
          <a:graphicData uri="http://schemas.openxmlformats.org/drawingml/2006/table">
            <a:tbl>
              <a:tblPr firstRow="1" bandRow="1">
                <a:tableStyleId>{5940675A-B579-460E-94D1-54222C63F5DA}</a:tableStyleId>
              </a:tblPr>
              <a:tblGrid>
                <a:gridCol w="1170940"/>
                <a:gridCol w="3536315"/>
              </a:tblGrid>
              <a:tr h="2762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042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需求获取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确定需求开发过程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用户群分类</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选择产品代表</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建立核心队伍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确定使用实例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确定质量属性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检查问题报告</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创建开发原型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分析可行性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确定需求优先级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为需求建立模型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编写数据字典</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308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规格说明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指明需求来源</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记录业务规范</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常见需求跟踪能力矩阵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需求审核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编写测试用例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编写用户手册</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042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定义需求变更控制过程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成立变更控制委员会</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分析需求变更的影响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建立控制需求文档的版本</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维护需求变更的历史记录</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跟踪每项需求的状态</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衡量需求的稳定性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使用需求管理工具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创建需求跟踪矩阵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867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选择合适的软件开发生命周期</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根据需求制订项目计划</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需求变更时更新讨论项目承诺</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从其他项目的需求工程中积累经验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3545"/>
            <a:ext cx="10515600" cy="5753735"/>
          </a:xfrm>
        </p:spPr>
        <p:txBody>
          <a:bodyPr>
            <a:normAutofit lnSpcReduction="20000"/>
          </a:bodyPr>
          <a:p>
            <a:r>
              <a:rPr lang="zh-CN" altLang="en-US"/>
              <a:t>4.4范围控制与变更</a:t>
            </a:r>
            <a:endParaRPr lang="zh-CN" altLang="en-US"/>
          </a:p>
          <a:p>
            <a:endParaRPr lang="zh-CN" altLang="en-US"/>
          </a:p>
          <a:p>
            <a:r>
              <a:rPr lang="zh-CN" altLang="en-US"/>
              <a:t>4.5约束条件</a:t>
            </a:r>
            <a:endParaRPr lang="zh-CN" altLang="en-US"/>
          </a:p>
          <a:p>
            <a:endParaRPr lang="zh-CN" altLang="en-US"/>
          </a:p>
          <a:p>
            <a:r>
              <a:rPr lang="zh-CN" altLang="en-US"/>
              <a:t>5.成本管理计划</a:t>
            </a:r>
            <a:endParaRPr lang="zh-CN" altLang="en-US"/>
          </a:p>
          <a:p>
            <a:r>
              <a:rPr lang="zh-CN" altLang="en-US"/>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endParaRPr lang="zh-CN" altLang="en-US"/>
          </a:p>
          <a:p>
            <a:r>
              <a:rPr lang="zh-CN" altLang="en-US"/>
              <a:t>主要形式是小组成员的时间成本</a:t>
            </a:r>
            <a:endParaRPr lang="zh-CN" altLang="en-US"/>
          </a:p>
          <a:p>
            <a:endParaRPr lang="zh-CN" altLang="en-US"/>
          </a:p>
          <a:p>
            <a:r>
              <a:rPr lang="zh-CN" altLang="en-US"/>
              <a:t>6 人力资源管理计划</a:t>
            </a:r>
            <a:endParaRPr lang="zh-CN" altLang="en-US"/>
          </a:p>
          <a:p>
            <a:r>
              <a:rPr lang="zh-CN" altLang="en-US"/>
              <a:t>	由于本项目主要是为了体验项目开发过程，人力资源较为局限和固定，仅为小组成员。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6.1 小组成员表格</a:t>
            </a:r>
            <a:endParaRPr lang="zh-CN" altLang="en-US"/>
          </a:p>
        </p:txBody>
      </p:sp>
      <p:sp>
        <p:nvSpPr>
          <p:cNvPr id="3" name="内容占位符 2"/>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247900"/>
          <a:ext cx="6983095" cy="3714750"/>
        </p:xfrm>
        <a:graphic>
          <a:graphicData uri="http://schemas.openxmlformats.org/drawingml/2006/table">
            <a:tbl>
              <a:tblPr firstRow="1" bandRow="1">
                <a:tableStyleId>{5940675A-B579-460E-94D1-54222C63F5DA}</a:tableStyleId>
              </a:tblPr>
              <a:tblGrid>
                <a:gridCol w="616585"/>
                <a:gridCol w="728345"/>
                <a:gridCol w="457835"/>
                <a:gridCol w="983615"/>
                <a:gridCol w="1813560"/>
                <a:gridCol w="1219200"/>
                <a:gridCol w="1163955"/>
              </a:tblGrid>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7.质量管理计划</a:t>
            </a:r>
            <a:endParaRPr lang="zh-CN" altLang="en-US"/>
          </a:p>
        </p:txBody>
      </p:sp>
      <p:sp>
        <p:nvSpPr>
          <p:cNvPr id="3" name="内容占位符 2"/>
          <p:cNvSpPr>
            <a:spLocks noGrp="1"/>
          </p:cNvSpPr>
          <p:nvPr>
            <p:ph idx="1"/>
          </p:nvPr>
        </p:nvSpPr>
        <p:spPr/>
        <p:txBody>
          <a:bodyPr>
            <a:normAutofit lnSpcReduction="10000"/>
          </a:bodyPr>
          <a:p>
            <a:r>
              <a:rPr lang="zh-CN" altLang="en-US"/>
              <a:t>7.1质量管理小组</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7.2目标</a:t>
            </a:r>
            <a:endParaRPr lang="zh-CN" altLang="en-US"/>
          </a:p>
          <a:p>
            <a:r>
              <a:rPr lang="zh-CN" altLang="en-US"/>
              <a:t>对本次开发的软件规定各种必要的质量保证措施，以保证交付文档能规定的各项需求和规范。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2"/>
          <p:cNvPicPr>
            <a:picLocks noChangeAspect="1"/>
          </p:cNvPicPr>
          <p:nvPr/>
        </p:nvPicPr>
        <p:blipFill>
          <a:blip r:embed="rId1"/>
          <a:srcRect l="23954" t="34684" r="29613" b="34220"/>
          <a:stretch>
            <a:fillRect/>
          </a:stretch>
        </p:blipFill>
        <p:spPr>
          <a:xfrm>
            <a:off x="2486025" y="2258695"/>
            <a:ext cx="6169025" cy="2324100"/>
          </a:xfrm>
          <a:prstGeom prst="rect">
            <a:avLst/>
          </a:prstGeom>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7.3职责</a:t>
            </a:r>
            <a:endParaRPr lang="zh-CN" altLang="en-US"/>
          </a:p>
        </p:txBody>
      </p:sp>
      <p:sp>
        <p:nvSpPr>
          <p:cNvPr id="3" name="内容占位符 2"/>
          <p:cNvSpPr>
            <a:spLocks noGrp="1"/>
          </p:cNvSpPr>
          <p:nvPr>
            <p:ph idx="1"/>
          </p:nvPr>
        </p:nvSpPr>
        <p:spPr/>
        <p:txBody>
          <a:bodyPr/>
          <a:p>
            <a:r>
              <a:rPr lang="zh-CN" altLang="en-US"/>
              <a:t>1.	负责人全面负责有关软件质量保证的各项工作</a:t>
            </a:r>
            <a:endParaRPr lang="zh-CN" altLang="en-US"/>
          </a:p>
          <a:p>
            <a:r>
              <a:rPr lang="zh-CN" altLang="en-US"/>
              <a:t>2.	配置管理人员负责有关软件配置变动、数据文档的备份保存</a:t>
            </a:r>
            <a:endParaRPr lang="zh-CN" altLang="en-US"/>
          </a:p>
          <a:p>
            <a:endParaRPr lang="zh-CN" altLang="en-US"/>
          </a:p>
          <a:p>
            <a:r>
              <a:rPr lang="zh-CN" altLang="en-US"/>
              <a:t>7.4流程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4" name="图片 14"/>
          <p:cNvPicPr>
            <a:picLocks noChangeAspect="1"/>
          </p:cNvPicPr>
          <p:nvPr/>
        </p:nvPicPr>
        <p:blipFill>
          <a:blip r:embed="rId1"/>
          <a:srcRect l="15629" t="22183" r="8312" b="16163"/>
          <a:stretch>
            <a:fillRect/>
          </a:stretch>
        </p:blipFill>
        <p:spPr>
          <a:xfrm>
            <a:off x="2996565" y="2915920"/>
            <a:ext cx="8170545" cy="3724910"/>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7.5分工</a:t>
            </a:r>
            <a:endParaRPr lang="zh-CN" altLang="en-US"/>
          </a:p>
        </p:txBody>
      </p:sp>
      <p:sp>
        <p:nvSpPr>
          <p:cNvPr id="3" name="内容占位符 2"/>
          <p:cNvSpPr>
            <a:spLocks noGrp="1"/>
          </p:cNvSpPr>
          <p:nvPr>
            <p:ph idx="1"/>
          </p:nvPr>
        </p:nvSpPr>
        <p:spPr>
          <a:xfrm>
            <a:off x="838200" y="1691640"/>
            <a:ext cx="10515600" cy="4978400"/>
          </a:xfrm>
        </p:spPr>
        <p:txBody>
          <a:bodyPr>
            <a:normAutofit fontScale="70000"/>
          </a:bodyPr>
          <a:p>
            <a:r>
              <a:rPr lang="zh-CN" altLang="en-US"/>
              <a:t>组长：陈妍蓝</a:t>
            </a:r>
            <a:endParaRPr lang="zh-CN" altLang="en-US"/>
          </a:p>
          <a:p>
            <a:r>
              <a:rPr lang="zh-CN" altLang="en-US"/>
              <a:t>	配置管理员： 陈妍蓝</a:t>
            </a:r>
            <a:endParaRPr lang="zh-CN" altLang="en-US"/>
          </a:p>
          <a:p>
            <a:r>
              <a:rPr lang="zh-CN" altLang="en-US"/>
              <a:t>	质量保证人员：郑巧雁、宋翼虎、张琪、陈遵义</a:t>
            </a:r>
            <a:endParaRPr lang="zh-CN" altLang="en-US"/>
          </a:p>
          <a:p>
            <a:endParaRPr lang="zh-CN" altLang="en-US"/>
          </a:p>
          <a:p>
            <a:r>
              <a:rPr lang="zh-CN" altLang="en-US"/>
              <a:t>7.6质量指标</a:t>
            </a:r>
            <a:endParaRPr lang="zh-CN" altLang="en-US"/>
          </a:p>
          <a:p>
            <a:r>
              <a:rPr lang="zh-CN" altLang="en-US"/>
              <a:t>1．	每项活动或者文档撰写完成时间必须在Deadline前完成</a:t>
            </a:r>
            <a:endParaRPr lang="zh-CN" altLang="en-US"/>
          </a:p>
          <a:p>
            <a:r>
              <a:rPr lang="zh-CN" altLang="en-US"/>
              <a:t>2．	每项文档的改写缺陷数至少占总的缺陷数的40%以上</a:t>
            </a:r>
            <a:endParaRPr lang="zh-CN" altLang="en-US"/>
          </a:p>
          <a:p>
            <a:endParaRPr lang="zh-CN" altLang="en-US"/>
          </a:p>
          <a:p>
            <a:r>
              <a:rPr lang="zh-CN" altLang="en-US"/>
              <a:t>7.7文档质量准则</a:t>
            </a:r>
            <a:endParaRPr lang="zh-CN" altLang="en-US"/>
          </a:p>
          <a:p>
            <a:r>
              <a:rPr lang="zh-CN" altLang="en-US"/>
              <a:t>1.	应按照软件开发计划里程碑保证项目在每个开发阶段结束时文档是齐全的。</a:t>
            </a:r>
            <a:endParaRPr lang="zh-CN" altLang="en-US"/>
          </a:p>
          <a:p>
            <a:r>
              <a:rPr lang="zh-CN" altLang="en-US"/>
              <a:t>2.	在项目所编写的各种文档的语言表达应该清晰、准确简练，适合各种文档的特定读者。</a:t>
            </a:r>
            <a:endParaRPr lang="zh-CN" altLang="en-US"/>
          </a:p>
          <a:p>
            <a:r>
              <a:rPr lang="zh-CN" altLang="en-US"/>
              <a:t>3.	保证在软件开发各个阶段编写的各种文档和代码具有：1）文档变更追踪2）文档内容可追踪</a:t>
            </a:r>
            <a:endParaRPr lang="zh-CN" altLang="en-US"/>
          </a:p>
          <a:p>
            <a:r>
              <a:rPr lang="zh-CN" altLang="en-US"/>
              <a:t>4.	保证软件开发各个阶段所编写的文档具有良好的规范性，符合标准。</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7.8评审管理</a:t>
            </a:r>
            <a:endParaRPr lang="zh-CN" altLang="en-US"/>
          </a:p>
        </p:txBody>
      </p:sp>
      <p:sp>
        <p:nvSpPr>
          <p:cNvPr id="3" name="内容占位符 2"/>
          <p:cNvSpPr>
            <a:spLocks noGrp="1"/>
          </p:cNvSpPr>
          <p:nvPr>
            <p:ph idx="1"/>
          </p:nvPr>
        </p:nvSpPr>
        <p:spPr/>
        <p:txBody>
          <a:bodyPr>
            <a:normAutofit fontScale="70000"/>
          </a:bodyPr>
          <a:p>
            <a:r>
              <a:rPr lang="zh-CN" altLang="en-US"/>
              <a:t>7.8.1.1组长</a:t>
            </a:r>
            <a:endParaRPr lang="zh-CN" altLang="en-US"/>
          </a:p>
          <a:p>
            <a:r>
              <a:rPr lang="zh-CN" altLang="en-US"/>
              <a:t>1.	组织和安排正式的评审会议</a:t>
            </a:r>
            <a:endParaRPr lang="zh-CN" altLang="en-US"/>
          </a:p>
          <a:p>
            <a:r>
              <a:rPr lang="zh-CN" altLang="en-US"/>
              <a:t>2.	确保评审会议的文件都符合要求</a:t>
            </a:r>
            <a:endParaRPr lang="zh-CN" altLang="en-US"/>
          </a:p>
          <a:p>
            <a:r>
              <a:rPr lang="zh-CN" altLang="en-US"/>
              <a:t>3.	确保会议参与人员的关注点都是评审内容的缺陷</a:t>
            </a:r>
            <a:endParaRPr lang="zh-CN" altLang="en-US"/>
          </a:p>
          <a:p>
            <a:r>
              <a:rPr lang="zh-CN" altLang="en-US"/>
              <a:t>4.	确保所有内容都被记录下来</a:t>
            </a:r>
            <a:endParaRPr lang="zh-CN" altLang="en-US"/>
          </a:p>
          <a:p>
            <a:r>
              <a:rPr lang="zh-CN" altLang="en-US"/>
              <a:t>5.	跟踪问题的解决情况</a:t>
            </a:r>
            <a:endParaRPr lang="zh-CN" altLang="en-US"/>
          </a:p>
          <a:p>
            <a:endParaRPr lang="zh-CN" altLang="en-US"/>
          </a:p>
          <a:p>
            <a:r>
              <a:rPr lang="zh-CN" altLang="en-US"/>
              <a:t>7.8.1.2作者</a:t>
            </a:r>
            <a:endParaRPr lang="zh-CN" altLang="en-US"/>
          </a:p>
          <a:p>
            <a:r>
              <a:rPr lang="zh-CN" altLang="en-US"/>
              <a:t>文档的撰写人</a:t>
            </a:r>
            <a:endParaRPr lang="zh-CN" altLang="en-US"/>
          </a:p>
          <a:p>
            <a:r>
              <a:rPr lang="zh-CN" altLang="en-US"/>
              <a:t>主要职责：</a:t>
            </a:r>
            <a:endParaRPr lang="zh-CN" altLang="en-US"/>
          </a:p>
          <a:p>
            <a:r>
              <a:rPr lang="zh-CN" altLang="en-US"/>
              <a:t>1.	确保即将评审的文件已经准备好</a:t>
            </a:r>
            <a:endParaRPr lang="zh-CN" altLang="en-US"/>
          </a:p>
          <a:p>
            <a:r>
              <a:rPr lang="zh-CN" altLang="en-US"/>
              <a:t>2.	与项目组长一起定义评审小组的成员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graphicFrame>
        <p:nvGraphicFramePr>
          <p:cNvPr id="3" name="表格 2"/>
          <p:cNvGraphicFramePr/>
          <p:nvPr/>
        </p:nvGraphicFramePr>
        <p:xfrm>
          <a:off x="3555048" y="1997710"/>
          <a:ext cx="5267325" cy="0"/>
        </p:xfrm>
        <a:graphic>
          <a:graphicData uri="http://schemas.openxmlformats.org/drawingml/2006/table">
            <a:tbl>
              <a:tblPr firstRow="1" bandRow="1">
                <a:tableStyleId>{5940675A-B579-460E-94D1-54222C63F5DA}</a:tableStyleId>
              </a:tblPr>
              <a:tblGrid>
                <a:gridCol w="1238250"/>
                <a:gridCol w="901700"/>
                <a:gridCol w="3127375"/>
              </a:tblGrid>
              <a:tr h="0">
                <a:tc rowSpan="4">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文件状态：</a:t>
                      </a:r>
                      <a:r>
                        <a:rPr lang="en-US" sz="1200" b="0">
                          <a:latin typeface="Calibri" panose="020F0502020204030204" pitchFamily="34" charset="0"/>
                          <a:cs typeface="Calibri" panose="020F0502020204030204" pitchFamily="34" charset="0"/>
                        </a:rPr>
                        <a:t>[ </a:t>
                      </a:r>
                      <a:r>
                        <a:rPr lang="en-US" sz="1200" b="0">
                          <a:latin typeface="宋体" panose="02010600030101010101" pitchFamily="2" charset="-122"/>
                          <a:ea typeface="宋体" panose="02010600030101010101" pitchFamily="2" charset="-122"/>
                          <a:cs typeface="宋体" panose="02010600030101010101" pitchFamily="2" charset="-122"/>
                        </a:rPr>
                        <a:t>√</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草稿</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正式发布</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正在修改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文件标识：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G18-Project Plan</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当前版本：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V0.1</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作者：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陈妍蓝、陈遵义、郑巧雁、张琪、宋翼虎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完成日期：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3555365" y="3193415"/>
            <a:ext cx="5080000" cy="368300"/>
          </a:xfrm>
          <a:prstGeom prst="rect">
            <a:avLst/>
          </a:prstGeom>
          <a:noFill/>
          <a:ln w="9525">
            <a:noFill/>
          </a:ln>
        </p:spPr>
        <p:txBody>
          <a:bodyPr>
            <a:spAutoFit/>
          </a:bodyPr>
          <a:p>
            <a:pPr indent="0" algn="ctr"/>
            <a:r>
              <a:rPr lang="zh-CN" b="1">
                <a:latin typeface="Calibri" panose="020F0502020204030204" pitchFamily="34" charset="0"/>
                <a:ea typeface="宋体" panose="02010600030101010101" pitchFamily="2" charset="-122"/>
              </a:rPr>
              <a:t>版本历史</a:t>
            </a:r>
            <a:endParaRPr lang="zh-CN" altLang="en-US"/>
          </a:p>
        </p:txBody>
      </p:sp>
      <p:graphicFrame>
        <p:nvGraphicFramePr>
          <p:cNvPr id="7" name="表格 6"/>
          <p:cNvGraphicFramePr/>
          <p:nvPr/>
        </p:nvGraphicFramePr>
        <p:xfrm>
          <a:off x="3555365" y="3700145"/>
          <a:ext cx="5379085" cy="182880"/>
        </p:xfrm>
        <a:graphic>
          <a:graphicData uri="http://schemas.openxmlformats.org/drawingml/2006/table">
            <a:tbl>
              <a:tblPr firstRow="1" bandRow="1">
                <a:tableStyleId>{5940675A-B579-460E-94D1-54222C63F5DA}</a:tableStyleId>
              </a:tblPr>
              <a:tblGrid>
                <a:gridCol w="896938"/>
                <a:gridCol w="1150937"/>
                <a:gridCol w="1081088"/>
                <a:gridCol w="1349375"/>
                <a:gridCol w="900112"/>
              </a:tblGrid>
              <a:tr h="18288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版本/状态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参与者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起止日期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审核人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需求工程计划的初步编写</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2018年10月14日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7.8.1.3评审员</a:t>
            </a:r>
            <a:endParaRPr lang="zh-CN" altLang="en-US"/>
          </a:p>
        </p:txBody>
      </p:sp>
      <p:sp>
        <p:nvSpPr>
          <p:cNvPr id="3" name="内容占位符 2"/>
          <p:cNvSpPr>
            <a:spLocks noGrp="1"/>
          </p:cNvSpPr>
          <p:nvPr>
            <p:ph idx="1"/>
          </p:nvPr>
        </p:nvSpPr>
        <p:spPr/>
        <p:txBody>
          <a:bodyPr/>
          <a:p>
            <a:r>
              <a:rPr lang="zh-CN" altLang="en-US"/>
              <a:t>1.	评审员由组内的非文档作者构成</a:t>
            </a:r>
            <a:endParaRPr lang="zh-CN" altLang="en-US"/>
          </a:p>
          <a:p>
            <a:r>
              <a:rPr lang="zh-CN" altLang="en-US"/>
              <a:t>2.	熟悉评审内容，为评审做好准备</a:t>
            </a:r>
            <a:endParaRPr lang="zh-CN" altLang="en-US"/>
          </a:p>
          <a:p>
            <a:r>
              <a:rPr lang="zh-CN" altLang="en-US"/>
              <a:t>3.	在评审会议上关注问题而不是针对个人</a:t>
            </a:r>
            <a:endParaRPr lang="zh-CN" altLang="en-US"/>
          </a:p>
          <a:p>
            <a:r>
              <a:rPr lang="zh-CN" altLang="en-US"/>
              <a:t>4.	在会议前后可以就存在的问题提示建设性的意见和建议</a:t>
            </a:r>
            <a:endParaRPr lang="zh-CN" altLang="en-US"/>
          </a:p>
          <a:p>
            <a:r>
              <a:rPr lang="zh-CN" altLang="en-US"/>
              <a:t>5.	明确自己的角色和责任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7.8.2文档评审</a:t>
            </a:r>
            <a:endParaRPr lang="zh-CN" altLang="en-US"/>
          </a:p>
        </p:txBody>
      </p:sp>
      <p:sp>
        <p:nvSpPr>
          <p:cNvPr id="3" name="内容占位符 2"/>
          <p:cNvSpPr>
            <a:spLocks noGrp="1"/>
          </p:cNvSpPr>
          <p:nvPr>
            <p:ph idx="1"/>
          </p:nvPr>
        </p:nvSpPr>
        <p:spPr>
          <a:xfrm>
            <a:off x="838200" y="1690370"/>
            <a:ext cx="10515600" cy="4989195"/>
          </a:xfrm>
        </p:spPr>
        <p:txBody>
          <a:bodyPr>
            <a:normAutofit fontScale="90000"/>
          </a:bodyPr>
          <a:p>
            <a:r>
              <a:rPr lang="zh-CN" altLang="en-US"/>
              <a:t>1.	正确性</a:t>
            </a:r>
            <a:endParaRPr lang="zh-CN" altLang="en-US"/>
          </a:p>
          <a:p>
            <a:r>
              <a:rPr lang="zh-CN" altLang="en-US"/>
              <a:t>（1）所有的内容是否都是正确的</a:t>
            </a:r>
            <a:endParaRPr lang="zh-CN" altLang="en-US"/>
          </a:p>
          <a:p>
            <a:r>
              <a:rPr lang="zh-CN" altLang="en-US"/>
              <a:t>（2）检查在任意条件下的情况。</a:t>
            </a:r>
            <a:endParaRPr lang="zh-CN" altLang="en-US"/>
          </a:p>
          <a:p>
            <a:r>
              <a:rPr lang="zh-CN" altLang="en-US"/>
              <a:t>2.	完整性</a:t>
            </a:r>
            <a:endParaRPr lang="zh-CN" altLang="en-US"/>
          </a:p>
          <a:p>
            <a:r>
              <a:rPr lang="zh-CN" altLang="en-US"/>
              <a:t>（1）是否有遗漏功能</a:t>
            </a:r>
            <a:endParaRPr lang="zh-CN" altLang="en-US"/>
          </a:p>
          <a:p>
            <a:r>
              <a:rPr lang="zh-CN" altLang="en-US"/>
              <a:t>（2）是否有遗漏的输入、输出或条件</a:t>
            </a:r>
            <a:endParaRPr lang="zh-CN" altLang="en-US"/>
          </a:p>
          <a:p>
            <a:r>
              <a:rPr lang="zh-CN" altLang="en-US"/>
              <a:t>（3）是否考虑所有的可能</a:t>
            </a:r>
            <a:endParaRPr lang="zh-CN" altLang="en-US"/>
          </a:p>
          <a:p>
            <a:r>
              <a:rPr lang="zh-CN" altLang="en-US"/>
              <a:t>（4）是否避免思维局限</a:t>
            </a:r>
            <a:endParaRPr lang="zh-CN" altLang="en-US"/>
          </a:p>
          <a:p>
            <a:r>
              <a:rPr lang="zh-CN" altLang="en-US"/>
              <a:t>3.	一致性</a:t>
            </a:r>
            <a:endParaRPr lang="zh-CN" altLang="en-US"/>
          </a:p>
          <a:p>
            <a:r>
              <a:rPr lang="zh-CN" altLang="en-US"/>
              <a:t>		（1）表达术语前后是否一致</a:t>
            </a:r>
            <a:endParaRPr lang="zh-CN" altLang="en-US"/>
          </a:p>
          <a:p>
            <a:r>
              <a:rPr lang="zh-CN" altLang="en-US"/>
              <a:t>		（2）是否对特定词汇或缩写进行说明</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p>
            <a:r>
              <a:rPr lang="zh-CN" altLang="en-US">
                <a:sym typeface="+mn-ea"/>
              </a:rPr>
              <a:t>4.	有效性</a:t>
            </a:r>
            <a:endParaRPr lang="zh-CN" altLang="en-US"/>
          </a:p>
          <a:p>
            <a:r>
              <a:rPr lang="zh-CN" altLang="en-US">
                <a:sym typeface="+mn-ea"/>
              </a:rPr>
              <a:t>		（1）是否所有功能都有明确的目的</a:t>
            </a:r>
            <a:endParaRPr lang="zh-CN" altLang="en-US"/>
          </a:p>
          <a:p>
            <a:r>
              <a:rPr lang="zh-CN" altLang="en-US">
                <a:sym typeface="+mn-ea"/>
              </a:rPr>
              <a:t>		（2）保证不会有无意义的功能</a:t>
            </a:r>
            <a:endParaRPr lang="zh-CN" altLang="en-US"/>
          </a:p>
          <a:p>
            <a:r>
              <a:rPr lang="zh-CN" altLang="en-US">
                <a:sym typeface="+mn-ea"/>
              </a:rPr>
              <a:t>5.	可追溯性</a:t>
            </a:r>
            <a:endParaRPr lang="zh-CN" altLang="en-US"/>
          </a:p>
          <a:p>
            <a:r>
              <a:rPr lang="zh-CN" altLang="en-US">
                <a:sym typeface="+mn-ea"/>
              </a:rPr>
              <a:t>		（1）文档中的每一项都需要清楚地说明来源</a:t>
            </a:r>
            <a:endParaRPr lang="zh-CN" altLang="en-US"/>
          </a:p>
          <a:p>
            <a:r>
              <a:rPr lang="zh-CN" altLang="en-US"/>
              <a:t>8.沟通管理计划</a:t>
            </a:r>
            <a:endParaRPr lang="zh-CN" altLang="en-US"/>
          </a:p>
          <a:p>
            <a:r>
              <a:rPr lang="zh-CN" altLang="en-US"/>
              <a:t>8.1项目干系人识别</a:t>
            </a:r>
            <a:endParaRPr lang="zh-CN" altLang="en-US"/>
          </a:p>
          <a:p>
            <a:r>
              <a:rPr lang="zh-CN" altLang="en-US"/>
              <a:t>8.1.1项目干系人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044575" y="4328160"/>
          <a:ext cx="8586470" cy="2211070"/>
        </p:xfrm>
        <a:graphic>
          <a:graphicData uri="http://schemas.openxmlformats.org/drawingml/2006/table">
            <a:tbl>
              <a:tblPr firstRow="1" bandRow="1">
                <a:tableStyleId>{5940675A-B579-460E-94D1-54222C63F5DA}</a:tableStyleId>
              </a:tblPr>
              <a:tblGrid>
                <a:gridCol w="1141095"/>
                <a:gridCol w="1111885"/>
                <a:gridCol w="1704975"/>
                <a:gridCol w="3084830"/>
                <a:gridCol w="1543685"/>
              </a:tblGrid>
              <a:tr h="2457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姓名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角色</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电子邮件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工作地点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23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杨枨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项目发起者，唯一客户代表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13357102333</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yang</a:t>
                      </a: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@zucc.edu.cn</a:t>
                      </a:r>
                      <a:r>
                        <a:rPr lang="en-US" sz="900" b="0">
                          <a:solidFill>
                            <a:srgbClr val="111111"/>
                          </a:solidFill>
                          <a:latin typeface="Helvetica" charset="0"/>
                          <a:cs typeface="Helvetica"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理四-504</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侯宏仑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a:t>
                      </a:r>
                      <a:r>
                        <a:rPr lang="en-US" sz="1000" b="0">
                          <a:latin typeface="Times New Roman" panose="02020603050405020304" charset="0"/>
                          <a:cs typeface="Times New Roman" panose="02020603050405020304" charset="0"/>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13071858629</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ubilabs@zucc.edu.cn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理四-511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开发小组组长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15858257692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31501391@stu.zucc.edu.cn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图书馆一楼讨论室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8.2与客户的沟通计划</a:t>
            </a:r>
            <a:endParaRPr lang="zh-CN" altLang="en-US"/>
          </a:p>
        </p:txBody>
      </p:sp>
      <p:sp>
        <p:nvSpPr>
          <p:cNvPr id="3" name="内容占位符 2"/>
          <p:cNvSpPr>
            <a:spLocks noGrp="1"/>
          </p:cNvSpPr>
          <p:nvPr>
            <p:ph idx="1"/>
          </p:nvPr>
        </p:nvSpPr>
        <p:spPr/>
        <p:txBody>
          <a:bodyPr>
            <a:normAutofit fontScale="90000" lnSpcReduction="20000"/>
          </a:bodyPr>
          <a:p>
            <a:r>
              <a:rPr lang="zh-CN" altLang="en-US"/>
              <a:t>本次项目的客户代表：杨枨老师，侯宏仑老师。</a:t>
            </a:r>
            <a:endParaRPr lang="zh-CN" altLang="en-US"/>
          </a:p>
          <a:p>
            <a:endParaRPr lang="zh-CN" altLang="en-US"/>
          </a:p>
          <a:p>
            <a:r>
              <a:rPr lang="zh-CN" altLang="en-US"/>
              <a:t>8.2.1沟通目的</a:t>
            </a:r>
            <a:endParaRPr lang="zh-CN" altLang="en-US"/>
          </a:p>
          <a:p>
            <a:r>
              <a:rPr lang="zh-CN" altLang="en-US"/>
              <a:t>1.	获得客户的主要需求，并对需求进行建模与原型设计。以迭代的方式获取需求。</a:t>
            </a:r>
            <a:endParaRPr lang="zh-CN" altLang="en-US"/>
          </a:p>
          <a:p>
            <a:r>
              <a:rPr lang="zh-CN" altLang="en-US"/>
              <a:t>2.	让客户代表评审界面原型</a:t>
            </a:r>
            <a:endParaRPr lang="zh-CN" altLang="en-US"/>
          </a:p>
          <a:p>
            <a:r>
              <a:rPr lang="zh-CN" altLang="en-US"/>
              <a:t>3.	让客户代表确认用例</a:t>
            </a:r>
            <a:endParaRPr lang="zh-CN" altLang="en-US"/>
          </a:p>
          <a:p>
            <a:endParaRPr lang="zh-CN" altLang="en-US"/>
          </a:p>
          <a:p>
            <a:r>
              <a:rPr lang="zh-CN" altLang="en-US"/>
              <a:t>8.2.2主要沟通方式</a:t>
            </a:r>
            <a:endParaRPr lang="zh-CN" altLang="en-US"/>
          </a:p>
          <a:p>
            <a:r>
              <a:rPr lang="zh-CN" altLang="en-US"/>
              <a:t>1.	电子邮件</a:t>
            </a:r>
            <a:endParaRPr lang="zh-CN" altLang="en-US"/>
          </a:p>
          <a:p>
            <a:r>
              <a:rPr lang="zh-CN" altLang="en-US"/>
              <a:t>2.	微信</a:t>
            </a:r>
            <a:endParaRPr lang="zh-CN" altLang="en-US"/>
          </a:p>
          <a:p>
            <a:r>
              <a:rPr lang="zh-CN" altLang="en-US"/>
              <a:t>3.	讨论与访谈</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8.2.3与客户沟通的主要人员</a:t>
            </a:r>
            <a:endParaRPr lang="zh-CN" altLang="en-US"/>
          </a:p>
        </p:txBody>
      </p:sp>
      <p:sp>
        <p:nvSpPr>
          <p:cNvPr id="3" name="内容占位符 2"/>
          <p:cNvSpPr>
            <a:spLocks noGrp="1"/>
          </p:cNvSpPr>
          <p:nvPr>
            <p:ph idx="1"/>
          </p:nvPr>
        </p:nvSpPr>
        <p:spPr/>
        <p:txBody>
          <a:bodyPr>
            <a:normAutofit lnSpcReduction="20000"/>
          </a:bodyPr>
          <a:p>
            <a:r>
              <a:rPr lang="zh-CN" altLang="en-US"/>
              <a:t>负责人：陈妍蓝（项目经理）</a:t>
            </a:r>
            <a:endParaRPr lang="zh-CN" altLang="en-US"/>
          </a:p>
          <a:p>
            <a:r>
              <a:rPr lang="zh-CN" altLang="en-US"/>
              <a:t>参与人：陈遵义，郑巧雁，张琪，宋翼虎</a:t>
            </a:r>
            <a:endParaRPr lang="zh-CN" altLang="en-US"/>
          </a:p>
          <a:p>
            <a:endParaRPr lang="zh-CN" altLang="en-US"/>
          </a:p>
          <a:p>
            <a:r>
              <a:rPr lang="zh-CN" altLang="en-US"/>
              <a:t>8.2.4访谈细节人员安排</a:t>
            </a:r>
            <a:endParaRPr lang="zh-CN" altLang="en-US"/>
          </a:p>
          <a:p>
            <a:r>
              <a:rPr lang="zh-CN" altLang="en-US"/>
              <a:t>访谈前准备：根据上一轮需求构建原型，列出遇到的问题以便在访谈会议中列出</a:t>
            </a:r>
            <a:endParaRPr lang="zh-CN" altLang="en-US"/>
          </a:p>
          <a:p>
            <a:r>
              <a:rPr lang="zh-CN" altLang="en-US"/>
              <a:t>组织人：陈妍蓝（项目经理）</a:t>
            </a:r>
            <a:endParaRPr lang="zh-CN" altLang="en-US"/>
          </a:p>
          <a:p>
            <a:r>
              <a:rPr lang="zh-CN" altLang="en-US"/>
              <a:t>地点：与客户代表沟通后确定</a:t>
            </a:r>
            <a:endParaRPr lang="zh-CN" altLang="en-US"/>
          </a:p>
          <a:p>
            <a:r>
              <a:rPr lang="zh-CN" altLang="en-US"/>
              <a:t>时间：与客户代表沟通后确定</a:t>
            </a:r>
            <a:endParaRPr lang="zh-CN" altLang="en-US"/>
          </a:p>
          <a:p>
            <a:r>
              <a:rPr lang="zh-CN" altLang="en-US"/>
              <a:t>记录人：张琪</a:t>
            </a:r>
            <a:endParaRPr lang="zh-CN" altLang="en-US"/>
          </a:p>
          <a:p>
            <a:r>
              <a:rPr lang="zh-CN" altLang="en-US"/>
              <a:t>录音人：张琪</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8.3G18小组内部沟通计划</a:t>
            </a:r>
            <a:endParaRPr lang="zh-CN" altLang="en-US"/>
          </a:p>
        </p:txBody>
      </p:sp>
      <p:sp>
        <p:nvSpPr>
          <p:cNvPr id="3" name="内容占位符 2"/>
          <p:cNvSpPr>
            <a:spLocks noGrp="1"/>
          </p:cNvSpPr>
          <p:nvPr>
            <p:ph idx="1"/>
          </p:nvPr>
        </p:nvSpPr>
        <p:spPr/>
        <p:txBody>
          <a:bodyPr/>
          <a:p>
            <a:r>
              <a:rPr lang="zh-CN" altLang="en-US"/>
              <a:t>8.3.1沟通目的</a:t>
            </a:r>
            <a:endParaRPr lang="zh-CN" altLang="en-US"/>
          </a:p>
          <a:p>
            <a:r>
              <a:rPr lang="zh-CN" altLang="en-US"/>
              <a:t>1.	明确每周任务，总结每周出现的问题并提出修改意见。</a:t>
            </a:r>
            <a:endParaRPr lang="zh-CN" altLang="en-US"/>
          </a:p>
          <a:p>
            <a:r>
              <a:rPr lang="zh-CN" altLang="en-US"/>
              <a:t>2.	开发小组成员每个人必须明确每周的需求，并积极参与到需求过程中。</a:t>
            </a:r>
            <a:endParaRPr lang="zh-CN" altLang="en-US"/>
          </a:p>
          <a:p>
            <a:endParaRPr lang="zh-CN" altLang="en-US"/>
          </a:p>
          <a:p>
            <a:r>
              <a:rPr lang="zh-CN" altLang="en-US"/>
              <a:t>8.3.2沟通方式</a:t>
            </a:r>
            <a:endParaRPr lang="zh-CN" altLang="en-US"/>
          </a:p>
          <a:p>
            <a:r>
              <a:rPr lang="zh-CN" altLang="en-US"/>
              <a:t>1.	全组参与的小组会议，由项目经理主持</a:t>
            </a:r>
            <a:endParaRPr lang="zh-CN" altLang="en-US"/>
          </a:p>
          <a:p>
            <a:r>
              <a:rPr lang="zh-CN" altLang="en-US"/>
              <a:t>2.	微信群中交流讨论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8.3.3小组会议安排</a:t>
            </a:r>
            <a:endParaRPr lang="zh-CN" altLang="en-US"/>
          </a:p>
        </p:txBody>
      </p:sp>
      <p:sp>
        <p:nvSpPr>
          <p:cNvPr id="3" name="内容占位符 2"/>
          <p:cNvSpPr>
            <a:spLocks noGrp="1"/>
          </p:cNvSpPr>
          <p:nvPr>
            <p:ph idx="1"/>
          </p:nvPr>
        </p:nvSpPr>
        <p:spPr/>
        <p:txBody>
          <a:bodyPr/>
          <a:p>
            <a:r>
              <a:rPr lang="zh-CN" altLang="en-US"/>
              <a:t>组织人：陈妍蓝（项目经理）</a:t>
            </a:r>
            <a:endParaRPr lang="zh-CN" altLang="en-US"/>
          </a:p>
          <a:p>
            <a:r>
              <a:rPr lang="zh-CN" altLang="en-US"/>
              <a:t>主持人：陈妍蓝（项目经理）</a:t>
            </a:r>
            <a:endParaRPr lang="zh-CN" altLang="en-US"/>
          </a:p>
          <a:p>
            <a:r>
              <a:rPr lang="zh-CN" altLang="en-US"/>
              <a:t>会议地点：图书馆一楼讨论室</a:t>
            </a:r>
            <a:endParaRPr lang="zh-CN" altLang="en-US"/>
          </a:p>
          <a:p>
            <a:r>
              <a:rPr lang="zh-CN" altLang="en-US"/>
              <a:t>会议时间：每周固定例会周五晚上18:30和周日中午12:00</a:t>
            </a:r>
            <a:endParaRPr lang="zh-CN" altLang="en-US"/>
          </a:p>
          <a:p>
            <a:r>
              <a:rPr lang="zh-CN" altLang="en-US"/>
              <a:t>会议参与人：郑巧雁，张琪，宋翼虎，陈妍蓝，陈遵义</a:t>
            </a:r>
            <a:endParaRPr lang="zh-CN" altLang="en-US"/>
          </a:p>
          <a:p>
            <a:r>
              <a:rPr lang="zh-CN" altLang="en-US"/>
              <a:t>会议记录人：张琪</a:t>
            </a:r>
            <a:endParaRPr lang="zh-CN" altLang="en-US"/>
          </a:p>
          <a:p>
            <a:r>
              <a:rPr lang="zh-CN" altLang="en-US"/>
              <a:t>会议录音人：张琪</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9 采购管理计划</a:t>
            </a:r>
            <a:endParaRPr lang="zh-CN" altLang="en-US"/>
          </a:p>
        </p:txBody>
      </p:sp>
      <p:sp>
        <p:nvSpPr>
          <p:cNvPr id="3" name="内容占位符 2"/>
          <p:cNvSpPr>
            <a:spLocks noGrp="1"/>
          </p:cNvSpPr>
          <p:nvPr>
            <p:ph idx="1"/>
          </p:nvPr>
        </p:nvSpPr>
        <p:spPr/>
        <p:txBody>
          <a:bodyPr>
            <a:normAutofit lnSpcReduction="20000"/>
          </a:bodyPr>
          <a:p>
            <a:r>
              <a:rPr lang="zh-CN" altLang="en-US"/>
              <a:t>因本项目主要是体验项目开发过程，目前还未涉及到采购管理方面，如以后有需要，在进行修改。</a:t>
            </a:r>
            <a:endParaRPr lang="zh-CN" altLang="en-US"/>
          </a:p>
          <a:p>
            <a:endParaRPr lang="zh-CN" altLang="en-US"/>
          </a:p>
          <a:p>
            <a:r>
              <a:rPr lang="zh-CN" altLang="en-US"/>
              <a:t>10.风险管理计划</a:t>
            </a:r>
            <a:endParaRPr lang="zh-CN" altLang="en-US"/>
          </a:p>
          <a:p>
            <a:r>
              <a:rPr lang="zh-CN" altLang="en-US"/>
              <a:t>10.1风险评估</a:t>
            </a:r>
            <a:endParaRPr lang="zh-CN" altLang="en-US"/>
          </a:p>
          <a:p>
            <a:r>
              <a:rPr lang="zh-CN" altLang="en-US"/>
              <a:t>10.1.1过程方面的问题</a:t>
            </a:r>
            <a:endParaRPr lang="zh-CN" altLang="en-US"/>
          </a:p>
          <a:p>
            <a:r>
              <a:rPr lang="zh-CN" altLang="en-US"/>
              <a:t>1.	需求过程和文档模板不一致，导致需求过程无效</a:t>
            </a:r>
            <a:endParaRPr lang="zh-CN" altLang="en-US"/>
          </a:p>
          <a:p>
            <a:r>
              <a:rPr lang="zh-CN" altLang="en-US"/>
              <a:t>2.	承担分析任务的人对需求功能理解不清晰，不清楚如何分析任务</a:t>
            </a:r>
            <a:endParaRPr lang="zh-CN" altLang="en-US"/>
          </a:p>
          <a:p>
            <a:r>
              <a:rPr lang="zh-CN" altLang="en-US"/>
              <a:t>3.	需求管理工具使用不熟悉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10.1.2规划方面问题</a:t>
            </a:r>
            <a:endParaRPr lang="zh-CN" altLang="en-US"/>
          </a:p>
        </p:txBody>
      </p:sp>
      <p:sp>
        <p:nvSpPr>
          <p:cNvPr id="3" name="内容占位符 2"/>
          <p:cNvSpPr>
            <a:spLocks noGrp="1"/>
          </p:cNvSpPr>
          <p:nvPr>
            <p:ph idx="1"/>
          </p:nvPr>
        </p:nvSpPr>
        <p:spPr/>
        <p:txBody>
          <a:bodyPr/>
          <a:p>
            <a:r>
              <a:rPr lang="zh-CN" altLang="en-US"/>
              <a:t>1.	需求不完整，需求详细程度不够</a:t>
            </a:r>
            <a:endParaRPr lang="zh-CN" altLang="en-US"/>
          </a:p>
          <a:p>
            <a:r>
              <a:rPr lang="zh-CN" altLang="en-US"/>
              <a:t>2.	需求工作的分配存在问题，多个人完成相同的需求活动</a:t>
            </a:r>
            <a:endParaRPr lang="zh-CN" altLang="en-US"/>
          </a:p>
          <a:p>
            <a:r>
              <a:rPr lang="zh-CN" altLang="en-US"/>
              <a:t>3.	在可以用的时间和资源约束下，所规划的需求超出了所能实现的需求或没有完成既定的需求</a:t>
            </a:r>
            <a:endParaRPr lang="zh-CN" altLang="en-US"/>
          </a:p>
          <a:p>
            <a:endParaRPr lang="zh-CN" altLang="en-US"/>
          </a:p>
          <a:p>
            <a:r>
              <a:rPr lang="zh-CN" altLang="en-US"/>
              <a:t>10.1.3交流方面</a:t>
            </a:r>
            <a:endParaRPr lang="zh-CN" altLang="en-US"/>
          </a:p>
          <a:p>
            <a:r>
              <a:rPr lang="zh-CN" altLang="en-US"/>
              <a:t>1.	访谈之前制定的问题不具有代表性</a:t>
            </a:r>
            <a:endParaRPr lang="zh-CN" altLang="en-US"/>
          </a:p>
          <a:p>
            <a:r>
              <a:rPr lang="zh-CN" altLang="en-US"/>
              <a:t>2.	访谈过程记录、跟踪出现遗漏</a:t>
            </a:r>
            <a:endParaRPr lang="zh-CN" altLang="en-US"/>
          </a:p>
          <a:p>
            <a:r>
              <a:rPr lang="zh-CN" altLang="en-US"/>
              <a:t>3.	项目参与者没有统一使用的词汇</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10.1.4需求获取方面的风险</a:t>
            </a:r>
            <a:endParaRPr lang="zh-CN" altLang="en-US"/>
          </a:p>
        </p:txBody>
      </p:sp>
      <p:sp>
        <p:nvSpPr>
          <p:cNvPr id="3" name="内容占位符 2"/>
          <p:cNvSpPr>
            <a:spLocks noGrp="1"/>
          </p:cNvSpPr>
          <p:nvPr>
            <p:ph idx="1"/>
          </p:nvPr>
        </p:nvSpPr>
        <p:spPr>
          <a:xfrm>
            <a:off x="838200" y="1825625"/>
            <a:ext cx="10515600" cy="4905375"/>
          </a:xfrm>
        </p:spPr>
        <p:txBody>
          <a:bodyPr>
            <a:normAutofit fontScale="80000"/>
          </a:bodyPr>
          <a:p>
            <a:r>
              <a:rPr lang="zh-CN" altLang="en-US"/>
              <a:t>1.		客户参与程度不高，开发人员对要实现的东西做了许多猜测</a:t>
            </a:r>
            <a:endParaRPr lang="zh-CN" altLang="en-US"/>
          </a:p>
          <a:p>
            <a:r>
              <a:rPr lang="zh-CN" altLang="en-US"/>
              <a:t>2.		客户对产品需求意见不一致</a:t>
            </a:r>
            <a:endParaRPr lang="zh-CN" altLang="en-US"/>
          </a:p>
          <a:p>
            <a:r>
              <a:rPr lang="zh-CN" altLang="en-US"/>
              <a:t>3.		用户不能明确定义他们的需求</a:t>
            </a:r>
            <a:endParaRPr lang="zh-CN" altLang="en-US"/>
          </a:p>
          <a:p>
            <a:r>
              <a:rPr lang="zh-CN" altLang="en-US"/>
              <a:t>4.		遗漏了必要的需求</a:t>
            </a:r>
            <a:endParaRPr lang="zh-CN" altLang="en-US"/>
          </a:p>
          <a:p>
            <a:endParaRPr lang="zh-CN" altLang="en-US"/>
          </a:p>
          <a:p>
            <a:r>
              <a:rPr lang="zh-CN" altLang="en-US"/>
              <a:t>10.1.5需求分析方面的风险</a:t>
            </a:r>
            <a:endParaRPr lang="zh-CN" altLang="en-US"/>
          </a:p>
          <a:p>
            <a:r>
              <a:rPr lang="zh-CN" altLang="en-US"/>
              <a:t>1.		指定了没必要的需求</a:t>
            </a:r>
            <a:endParaRPr lang="zh-CN" altLang="en-US"/>
          </a:p>
          <a:p>
            <a:r>
              <a:rPr lang="zh-CN" altLang="en-US"/>
              <a:t>2.		指定并构建了功能，但却没使用这一功能</a:t>
            </a:r>
            <a:endParaRPr lang="zh-CN" altLang="en-US"/>
          </a:p>
          <a:p>
            <a:r>
              <a:rPr lang="zh-CN" altLang="en-US"/>
              <a:t>3.		需求不够清晰，无法编写测试用例</a:t>
            </a:r>
            <a:endParaRPr lang="zh-CN" altLang="en-US"/>
          </a:p>
          <a:p>
            <a:r>
              <a:rPr lang="zh-CN" altLang="en-US"/>
              <a:t>4.		没有设定需求优先级，花费大量时间做一些并不必要的需求 </a:t>
            </a:r>
            <a:endParaRPr lang="zh-CN" altLang="en-US"/>
          </a:p>
          <a:p>
            <a:r>
              <a:rPr lang="zh-CN" altLang="en-US"/>
              <a:t>5.		开发人员发现需求含糊不清和不明确</a:t>
            </a:r>
            <a:endParaRPr lang="zh-CN" altLang="en-US"/>
          </a:p>
          <a:p>
            <a:r>
              <a:rPr lang="zh-CN" altLang="en-US"/>
              <a:t>6.		客户-成员-成员两两之间对需求理解无法达成共识</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826885" y="254635"/>
            <a:ext cx="3138170" cy="3984625"/>
          </a:xfrm>
          <a:prstGeom prst="rect">
            <a:avLst/>
          </a:prstGeom>
          <a:noFill/>
        </p:spPr>
        <p:txBody>
          <a:bodyPr wrap="square" rtlCol="0" anchor="t">
            <a:spAutoFit/>
          </a:bodyPr>
          <a:p>
            <a:pPr indent="0" algn="l"/>
            <a:r>
              <a:rPr lang="en-US" sz="1100" u="sng">
                <a:solidFill>
                  <a:srgbClr val="0000FF"/>
                </a:solidFill>
                <a:latin typeface="Calibri" panose="020F0502020204030204" pitchFamily="34" charset="0"/>
                <a:ea typeface="宋体" panose="02010600030101010101" pitchFamily="2" charset="-122"/>
                <a:sym typeface="+mn-ea"/>
                <a:hlinkClick r:id="rId1"/>
              </a:rPr>
              <a:t>8.</a:t>
            </a:r>
            <a:r>
              <a:rPr lang="zh-CN" sz="1100" u="sng">
                <a:solidFill>
                  <a:srgbClr val="0000FF"/>
                </a:solidFill>
                <a:ea typeface="宋体" panose="02010600030101010101" pitchFamily="2" charset="-122"/>
                <a:sym typeface="+mn-ea"/>
                <a:hlinkClick r:id="rId1"/>
              </a:rPr>
              <a:t>沟通管理计划</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
              </a:rPr>
              <a:t>	16</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2"/>
              </a:rPr>
              <a:t>8.1</a:t>
            </a:r>
            <a:r>
              <a:rPr lang="zh-CN" sz="1100" u="sng">
                <a:solidFill>
                  <a:srgbClr val="0000FF"/>
                </a:solidFill>
                <a:ea typeface="宋体" panose="02010600030101010101" pitchFamily="2" charset="-122"/>
                <a:sym typeface="+mn-ea"/>
                <a:hlinkClick r:id="rId2"/>
              </a:rPr>
              <a:t>项目干系人识别</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
              </a:rPr>
              <a:t>	16</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3"/>
              </a:rPr>
              <a:t>8.2</a:t>
            </a:r>
            <a:r>
              <a:rPr lang="zh-CN" sz="1100" u="sng">
                <a:solidFill>
                  <a:srgbClr val="0000FF"/>
                </a:solidFill>
                <a:ea typeface="宋体" panose="02010600030101010101" pitchFamily="2" charset="-122"/>
                <a:sym typeface="+mn-ea"/>
                <a:hlinkClick r:id="rId3"/>
              </a:rPr>
              <a:t>与客户的沟通计划</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3"/>
              </a:rPr>
              <a:t>	16</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4"/>
              </a:rPr>
              <a:t>8.3G18</a:t>
            </a:r>
            <a:r>
              <a:rPr lang="zh-CN" sz="1100" u="sng">
                <a:solidFill>
                  <a:srgbClr val="0000FF"/>
                </a:solidFill>
                <a:ea typeface="宋体" panose="02010600030101010101" pitchFamily="2" charset="-122"/>
                <a:sym typeface="+mn-ea"/>
                <a:hlinkClick r:id="rId4"/>
              </a:rPr>
              <a:t>小组内部沟通计划</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4"/>
              </a:rPr>
              <a:t>	17</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5"/>
              </a:rPr>
              <a:t>9 </a:t>
            </a:r>
            <a:r>
              <a:rPr lang="zh-CN" sz="1100" u="sng">
                <a:solidFill>
                  <a:srgbClr val="0000FF"/>
                </a:solidFill>
                <a:ea typeface="宋体" panose="02010600030101010101" pitchFamily="2" charset="-122"/>
                <a:sym typeface="+mn-ea"/>
                <a:hlinkClick r:id="rId5"/>
              </a:rPr>
              <a:t>采购管理计划</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5"/>
              </a:rPr>
              <a:t>	18</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6"/>
              </a:rPr>
              <a:t>10.</a:t>
            </a:r>
            <a:r>
              <a:rPr lang="zh-CN" sz="1100" u="sng">
                <a:solidFill>
                  <a:srgbClr val="0000FF"/>
                </a:solidFill>
                <a:ea typeface="宋体" panose="02010600030101010101" pitchFamily="2" charset="-122"/>
                <a:sym typeface="+mn-ea"/>
                <a:hlinkClick r:id="rId6"/>
              </a:rPr>
              <a:t>风险管理计划</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6"/>
              </a:rPr>
              <a:t>	18</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7"/>
              </a:rPr>
              <a:t>10.1</a:t>
            </a:r>
            <a:r>
              <a:rPr lang="zh-CN" sz="1100" u="sng">
                <a:solidFill>
                  <a:srgbClr val="0000FF"/>
                </a:solidFill>
                <a:ea typeface="宋体" panose="02010600030101010101" pitchFamily="2" charset="-122"/>
                <a:sym typeface="+mn-ea"/>
                <a:hlinkClick r:id="rId7"/>
              </a:rPr>
              <a:t>风险评估</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7"/>
              </a:rPr>
              <a:t>	18</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8"/>
              </a:rPr>
              <a:t>10.1.1</a:t>
            </a:r>
            <a:r>
              <a:rPr lang="zh-CN" sz="1100" u="sng">
                <a:solidFill>
                  <a:srgbClr val="0000FF"/>
                </a:solidFill>
                <a:ea typeface="宋体" panose="02010600030101010101" pitchFamily="2" charset="-122"/>
                <a:sym typeface="+mn-ea"/>
                <a:hlinkClick r:id="rId8"/>
              </a:rPr>
              <a:t>过程方面的问题</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8"/>
              </a:rPr>
              <a:t>	18</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9"/>
              </a:rPr>
              <a:t>10.1.2</a:t>
            </a:r>
            <a:r>
              <a:rPr lang="zh-CN" sz="1100" u="sng">
                <a:solidFill>
                  <a:srgbClr val="0000FF"/>
                </a:solidFill>
                <a:ea typeface="宋体" panose="02010600030101010101" pitchFamily="2" charset="-122"/>
                <a:sym typeface="+mn-ea"/>
                <a:hlinkClick r:id="rId9"/>
              </a:rPr>
              <a:t>规划方面问题</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9"/>
              </a:rPr>
              <a:t>	18</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0"/>
              </a:rPr>
              <a:t>10.1.3</a:t>
            </a:r>
            <a:r>
              <a:rPr lang="zh-CN" sz="1100" u="sng">
                <a:solidFill>
                  <a:srgbClr val="0000FF"/>
                </a:solidFill>
                <a:ea typeface="宋体" panose="02010600030101010101" pitchFamily="2" charset="-122"/>
                <a:sym typeface="+mn-ea"/>
                <a:hlinkClick r:id="rId10"/>
              </a:rPr>
              <a:t>交流方面</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0"/>
              </a:rPr>
              <a:t>	19</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1"/>
              </a:rPr>
              <a:t>10.1.4</a:t>
            </a:r>
            <a:r>
              <a:rPr lang="zh-CN" sz="1100" u="sng">
                <a:solidFill>
                  <a:srgbClr val="0000FF"/>
                </a:solidFill>
                <a:ea typeface="宋体" panose="02010600030101010101" pitchFamily="2" charset="-122"/>
                <a:sym typeface="+mn-ea"/>
                <a:hlinkClick r:id="rId11"/>
              </a:rPr>
              <a:t>需求获取方面的风险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1"/>
              </a:rPr>
              <a:t>	19</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2"/>
              </a:rPr>
              <a:t>10.1.5</a:t>
            </a:r>
            <a:r>
              <a:rPr lang="zh-CN" sz="1100" u="sng">
                <a:solidFill>
                  <a:srgbClr val="0000FF"/>
                </a:solidFill>
                <a:ea typeface="宋体" panose="02010600030101010101" pitchFamily="2" charset="-122"/>
                <a:sym typeface="+mn-ea"/>
                <a:hlinkClick r:id="rId12"/>
              </a:rPr>
              <a:t>需求分析方面的风险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2"/>
              </a:rPr>
              <a:t>	19</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3"/>
              </a:rPr>
              <a:t>10.1.6</a:t>
            </a:r>
            <a:r>
              <a:rPr lang="zh-CN" sz="1100" u="sng">
                <a:solidFill>
                  <a:srgbClr val="0000FF"/>
                </a:solidFill>
                <a:ea typeface="宋体" panose="02010600030101010101" pitchFamily="2" charset="-122"/>
                <a:sym typeface="+mn-ea"/>
                <a:hlinkClick r:id="rId13"/>
              </a:rPr>
              <a:t>编写需求规格说明方面的风险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3"/>
              </a:rPr>
              <a:t>	19</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4"/>
              </a:rPr>
              <a:t>10.1.7</a:t>
            </a:r>
            <a:r>
              <a:rPr lang="zh-CN" sz="1100" u="sng">
                <a:solidFill>
                  <a:srgbClr val="0000FF"/>
                </a:solidFill>
                <a:ea typeface="宋体" panose="02010600030101010101" pitchFamily="2" charset="-122"/>
                <a:sym typeface="+mn-ea"/>
                <a:hlinkClick r:id="rId14"/>
              </a:rPr>
              <a:t>需求确认方面的风险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4"/>
              </a:rPr>
              <a:t>	19</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5"/>
              </a:rPr>
              <a:t>10.1.8</a:t>
            </a:r>
            <a:r>
              <a:rPr lang="zh-CN" sz="1100" u="sng">
                <a:solidFill>
                  <a:srgbClr val="0000FF"/>
                </a:solidFill>
                <a:ea typeface="宋体" panose="02010600030101010101" pitchFamily="2" charset="-122"/>
                <a:sym typeface="+mn-ea"/>
                <a:hlinkClick r:id="rId15"/>
              </a:rPr>
              <a:t>变更管理方面的风险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5"/>
              </a:rPr>
              <a:t>	20</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6"/>
              </a:rPr>
              <a:t>10.1.9</a:t>
            </a:r>
            <a:r>
              <a:rPr lang="zh-CN" sz="1100" u="sng">
                <a:solidFill>
                  <a:srgbClr val="0000FF"/>
                </a:solidFill>
                <a:ea typeface="宋体" panose="02010600030101010101" pitchFamily="2" charset="-122"/>
                <a:sym typeface="+mn-ea"/>
                <a:hlinkClick r:id="rId16"/>
              </a:rPr>
              <a:t>人员方面的风险</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6"/>
              </a:rPr>
              <a:t>	20</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7"/>
              </a:rPr>
              <a:t>10.2</a:t>
            </a:r>
            <a:r>
              <a:rPr lang="zh-CN" sz="1100" u="sng">
                <a:solidFill>
                  <a:srgbClr val="0000FF"/>
                </a:solidFill>
                <a:ea typeface="宋体" panose="02010600030101010101" pitchFamily="2" charset="-122"/>
                <a:sym typeface="+mn-ea"/>
                <a:hlinkClick r:id="rId17"/>
              </a:rPr>
              <a:t>风险控制</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7"/>
              </a:rPr>
              <a:t>	20</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8"/>
              </a:rPr>
              <a:t>11.</a:t>
            </a:r>
            <a:r>
              <a:rPr lang="zh-CN" sz="1100" u="sng">
                <a:solidFill>
                  <a:srgbClr val="0000FF"/>
                </a:solidFill>
                <a:ea typeface="宋体" panose="02010600030101010101" pitchFamily="2" charset="-122"/>
                <a:sym typeface="+mn-ea"/>
                <a:hlinkClick r:id="rId18"/>
              </a:rPr>
              <a:t>配置系统管理指南</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8"/>
              </a:rPr>
              <a:t>	22</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19"/>
              </a:rPr>
              <a:t>11.1</a:t>
            </a:r>
            <a:r>
              <a:rPr lang="zh-CN" sz="1100" u="sng">
                <a:solidFill>
                  <a:srgbClr val="0000FF"/>
                </a:solidFill>
                <a:ea typeface="宋体" panose="02010600030101010101" pitchFamily="2" charset="-122"/>
                <a:sym typeface="+mn-ea"/>
                <a:hlinkClick r:id="rId19"/>
              </a:rPr>
              <a:t>配置管理负责人</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9"/>
              </a:rPr>
              <a:t>	22</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20"/>
              </a:rPr>
              <a:t>11.2</a:t>
            </a:r>
            <a:r>
              <a:rPr lang="zh-CN" sz="1100" u="sng">
                <a:solidFill>
                  <a:srgbClr val="0000FF"/>
                </a:solidFill>
                <a:ea typeface="宋体" panose="02010600030101010101" pitchFamily="2" charset="-122"/>
                <a:sym typeface="+mn-ea"/>
                <a:hlinkClick r:id="rId20"/>
              </a:rPr>
              <a:t>版本管理</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0"/>
              </a:rPr>
              <a:t>	22</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21"/>
              </a:rPr>
              <a:t>11.3</a:t>
            </a:r>
            <a:r>
              <a:rPr lang="zh-CN" sz="1100" u="sng">
                <a:solidFill>
                  <a:srgbClr val="0000FF"/>
                </a:solidFill>
                <a:ea typeface="宋体" panose="02010600030101010101" pitchFamily="2" charset="-122"/>
                <a:sym typeface="+mn-ea"/>
                <a:hlinkClick r:id="rId21"/>
              </a:rPr>
              <a:t>版本提交</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1"/>
              </a:rPr>
              <a:t>	22</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22"/>
              </a:rPr>
              <a:t>11.4</a:t>
            </a:r>
            <a:r>
              <a:rPr lang="zh-CN" sz="1100" u="sng">
                <a:solidFill>
                  <a:srgbClr val="0000FF"/>
                </a:solidFill>
                <a:ea typeface="宋体" panose="02010600030101010101" pitchFamily="2" charset="-122"/>
                <a:sym typeface="+mn-ea"/>
                <a:hlinkClick r:id="rId22"/>
              </a:rPr>
              <a:t>变更控制</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2"/>
              </a:rPr>
              <a:t>	23</a:t>
            </a:r>
            <a:endParaRPr lang="en-US" sz="1100" u="sng">
              <a:solidFill>
                <a:srgbClr val="0000FF"/>
              </a:solidFill>
              <a:latin typeface="Calibri" panose="020F0502020204030204" pitchFamily="34" charset="0"/>
              <a:ea typeface="宋体" panose="02010600030101010101" pitchFamily="2" charset="-122"/>
              <a:sym typeface="+mn-ea"/>
            </a:endParaRPr>
          </a:p>
          <a:p>
            <a:pPr indent="0" algn="l"/>
            <a:r>
              <a:rPr lang="en-US" sz="1100" u="sng">
                <a:solidFill>
                  <a:srgbClr val="0000FF"/>
                </a:solidFill>
                <a:latin typeface="Calibri" panose="020F0502020204030204" pitchFamily="34" charset="0"/>
                <a:ea typeface="宋体" panose="02010600030101010101" pitchFamily="2" charset="-122"/>
                <a:sym typeface="+mn-ea"/>
                <a:hlinkClick r:id="rId23"/>
              </a:rPr>
              <a:t>11.5</a:t>
            </a:r>
            <a:r>
              <a:rPr lang="zh-CN" sz="1100" u="sng">
                <a:solidFill>
                  <a:srgbClr val="0000FF"/>
                </a:solidFill>
                <a:ea typeface="宋体" panose="02010600030101010101" pitchFamily="2" charset="-122"/>
                <a:sym typeface="+mn-ea"/>
                <a:hlinkClick r:id="rId23"/>
              </a:rPr>
              <a:t>合并注意</a:t>
            </a:r>
            <a:r>
              <a:rPr lang="en-US" sz="110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3"/>
              </a:rPr>
              <a:t>	23</a:t>
            </a:r>
            <a:endParaRPr lang="zh-CN" altLang="en-US" sz="1100"/>
          </a:p>
        </p:txBody>
      </p:sp>
      <p:sp>
        <p:nvSpPr>
          <p:cNvPr id="2" name="文本框 1"/>
          <p:cNvSpPr txBox="1"/>
          <p:nvPr/>
        </p:nvSpPr>
        <p:spPr>
          <a:xfrm>
            <a:off x="3853180" y="254635"/>
            <a:ext cx="2973705" cy="6369685"/>
          </a:xfrm>
          <a:prstGeom prst="rect">
            <a:avLst/>
          </a:prstGeom>
          <a:noFill/>
        </p:spPr>
        <p:txBody>
          <a:bodyPr wrap="square" rtlCol="0" anchor="t">
            <a:spAutoFit/>
          </a:bodyPr>
          <a:p>
            <a:pPr indent="0" algn="l"/>
            <a:r>
              <a:rPr lang="en-US" sz="1200" u="sng">
                <a:latin typeface="Calibri" panose="020F0502020204030204" pitchFamily="34" charset="0"/>
                <a:ea typeface="宋体" panose="02010600030101010101" pitchFamily="2" charset="-122"/>
                <a:sym typeface="+mn-ea"/>
                <a:hlinkClick r:id="rId24"/>
              </a:rPr>
              <a:t>1.</a:t>
            </a:r>
            <a:r>
              <a:rPr lang="zh-CN" sz="1200" u="sng">
                <a:ea typeface="宋体" panose="02010600030101010101" pitchFamily="2" charset="-122"/>
                <a:sym typeface="+mn-ea"/>
                <a:hlinkClick r:id="rId24"/>
              </a:rPr>
              <a:t>引言</a:t>
            </a:r>
            <a:r>
              <a:rPr lang="en-US" sz="1200">
                <a:latin typeface="Calibri" panose="020F0502020204030204" pitchFamily="34" charset="0"/>
                <a:ea typeface="宋体" panose="02010600030101010101" pitchFamily="2" charset="-122"/>
                <a:cs typeface="Times New Roman" panose="02020603050405020304" charset="0"/>
                <a:sym typeface="+mn-ea"/>
                <a:hlinkClick r:id="rId24"/>
              </a:rPr>
              <a:t>	5</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25"/>
              </a:rPr>
              <a:t>1.1</a:t>
            </a:r>
            <a:r>
              <a:rPr lang="zh-CN" sz="1200" u="sng">
                <a:ea typeface="宋体" panose="02010600030101010101" pitchFamily="2" charset="-122"/>
                <a:sym typeface="+mn-ea"/>
                <a:hlinkClick r:id="rId25"/>
              </a:rPr>
              <a:t>编写目的</a:t>
            </a:r>
            <a:r>
              <a:rPr lang="en-US" sz="1200">
                <a:latin typeface="Calibri" panose="020F0502020204030204" pitchFamily="34" charset="0"/>
                <a:ea typeface="宋体" panose="02010600030101010101" pitchFamily="2" charset="-122"/>
                <a:cs typeface="Times New Roman" panose="02020603050405020304" charset="0"/>
                <a:sym typeface="+mn-ea"/>
                <a:hlinkClick r:id="rId25"/>
              </a:rPr>
              <a:t>	5</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26"/>
              </a:rPr>
              <a:t>1.2</a:t>
            </a:r>
            <a:r>
              <a:rPr lang="zh-CN" sz="1200" u="sng">
                <a:ea typeface="宋体" panose="02010600030101010101" pitchFamily="2" charset="-122"/>
                <a:sym typeface="+mn-ea"/>
                <a:hlinkClick r:id="rId26"/>
              </a:rPr>
              <a:t>业务介绍</a:t>
            </a:r>
            <a:r>
              <a:rPr lang="en-US" sz="1200">
                <a:latin typeface="Calibri" panose="020F0502020204030204" pitchFamily="34" charset="0"/>
                <a:ea typeface="宋体" panose="02010600030101010101" pitchFamily="2" charset="-122"/>
                <a:cs typeface="Times New Roman" panose="02020603050405020304" charset="0"/>
                <a:sym typeface="+mn-ea"/>
                <a:hlinkClick r:id="rId26"/>
              </a:rPr>
              <a:t>	5</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27"/>
              </a:rPr>
              <a:t>1.3</a:t>
            </a:r>
            <a:r>
              <a:rPr lang="zh-CN" sz="1200" u="sng">
                <a:ea typeface="宋体" panose="02010600030101010101" pitchFamily="2" charset="-122"/>
                <a:sym typeface="+mn-ea"/>
                <a:hlinkClick r:id="rId27"/>
              </a:rPr>
              <a:t>业务目标</a:t>
            </a:r>
            <a:r>
              <a:rPr lang="en-US" sz="1200">
                <a:latin typeface="Calibri" panose="020F0502020204030204" pitchFamily="34" charset="0"/>
                <a:ea typeface="宋体" panose="02010600030101010101" pitchFamily="2" charset="-122"/>
                <a:cs typeface="Times New Roman" panose="02020603050405020304" charset="0"/>
                <a:sym typeface="+mn-ea"/>
                <a:hlinkClick r:id="rId27"/>
              </a:rPr>
              <a:t>	5</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28"/>
              </a:rPr>
              <a:t>1.4</a:t>
            </a:r>
            <a:r>
              <a:rPr lang="zh-CN" sz="1200" u="sng">
                <a:ea typeface="宋体" panose="02010600030101010101" pitchFamily="2" charset="-122"/>
                <a:sym typeface="+mn-ea"/>
                <a:hlinkClick r:id="rId28"/>
              </a:rPr>
              <a:t>参考资料</a:t>
            </a:r>
            <a:r>
              <a:rPr lang="en-US" sz="1200">
                <a:latin typeface="Calibri" panose="020F0502020204030204" pitchFamily="34" charset="0"/>
                <a:ea typeface="宋体" panose="02010600030101010101" pitchFamily="2" charset="-122"/>
                <a:cs typeface="Times New Roman" panose="02020603050405020304" charset="0"/>
                <a:sym typeface="+mn-ea"/>
                <a:hlinkClick r:id="rId28"/>
              </a:rPr>
              <a:t>	5</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29"/>
              </a:rPr>
              <a:t>2.</a:t>
            </a:r>
            <a:r>
              <a:rPr lang="zh-CN" sz="1200" u="sng">
                <a:ea typeface="宋体" panose="02010600030101010101" pitchFamily="2" charset="-122"/>
                <a:sym typeface="+mn-ea"/>
                <a:hlinkClick r:id="rId29"/>
              </a:rPr>
              <a:t>项目概述</a:t>
            </a:r>
            <a:r>
              <a:rPr lang="en-US" sz="1200">
                <a:latin typeface="Calibri" panose="020F0502020204030204" pitchFamily="34" charset="0"/>
                <a:ea typeface="宋体" panose="02010600030101010101" pitchFamily="2" charset="-122"/>
                <a:cs typeface="Times New Roman" panose="02020603050405020304" charset="0"/>
                <a:sym typeface="+mn-ea"/>
                <a:hlinkClick r:id="rId29"/>
              </a:rPr>
              <a:t>	6</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0"/>
              </a:rPr>
              <a:t>2.1</a:t>
            </a:r>
            <a:r>
              <a:rPr lang="zh-CN" sz="1200" u="sng">
                <a:ea typeface="宋体" panose="02010600030101010101" pitchFamily="2" charset="-122"/>
                <a:sym typeface="+mn-ea"/>
                <a:hlinkClick r:id="rId30"/>
              </a:rPr>
              <a:t>工作内容</a:t>
            </a:r>
            <a:r>
              <a:rPr lang="en-US" sz="1200">
                <a:latin typeface="Calibri" panose="020F0502020204030204" pitchFamily="34" charset="0"/>
                <a:ea typeface="宋体" panose="02010600030101010101" pitchFamily="2" charset="-122"/>
                <a:cs typeface="Times New Roman" panose="02020603050405020304" charset="0"/>
                <a:sym typeface="+mn-ea"/>
                <a:hlinkClick r:id="rId30"/>
              </a:rPr>
              <a:t>	6</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1"/>
              </a:rPr>
              <a:t>2.2</a:t>
            </a:r>
            <a:r>
              <a:rPr lang="zh-CN" sz="1200" u="sng">
                <a:ea typeface="宋体" panose="02010600030101010101" pitchFamily="2" charset="-122"/>
                <a:sym typeface="+mn-ea"/>
                <a:hlinkClick r:id="rId31"/>
              </a:rPr>
              <a:t>小组成员</a:t>
            </a:r>
            <a:r>
              <a:rPr lang="en-US" sz="1200">
                <a:latin typeface="Calibri" panose="020F0502020204030204" pitchFamily="34" charset="0"/>
                <a:ea typeface="宋体" panose="02010600030101010101" pitchFamily="2" charset="-122"/>
                <a:cs typeface="Times New Roman" panose="02020603050405020304" charset="0"/>
                <a:sym typeface="+mn-ea"/>
                <a:hlinkClick r:id="rId31"/>
              </a:rPr>
              <a:t>	6</a:t>
            </a:r>
            <a:endParaRPr lang="zh-CN" sz="1200" b="0" u="sng">
              <a:solidFill>
                <a:schemeClr val="tx1"/>
              </a:solidFill>
              <a:ea typeface="宋体" panose="02010600030101010101" pitchFamily="2" charset="-122"/>
            </a:endParaRPr>
          </a:p>
          <a:p>
            <a:pPr indent="0" algn="l"/>
            <a:r>
              <a:rPr lang="zh-CN" sz="1200" u="sng">
                <a:ea typeface="宋体" panose="02010600030101010101" pitchFamily="2" charset="-122"/>
                <a:sym typeface="+mn-ea"/>
                <a:hlinkClick r:id="rId32"/>
              </a:rPr>
              <a:t>表格</a:t>
            </a:r>
            <a:r>
              <a:rPr lang="en-US" sz="1200" u="sng">
                <a:latin typeface="Calibri" panose="020F0502020204030204" pitchFamily="34" charset="0"/>
                <a:ea typeface="宋体" panose="02010600030101010101" pitchFamily="2" charset="-122"/>
                <a:sym typeface="+mn-ea"/>
                <a:hlinkClick r:id="rId32"/>
              </a:rPr>
              <a:t>2-1</a:t>
            </a:r>
            <a:r>
              <a:rPr lang="zh-CN" sz="1200" u="sng">
                <a:ea typeface="宋体" panose="02010600030101010101" pitchFamily="2" charset="-122"/>
                <a:sym typeface="+mn-ea"/>
                <a:hlinkClick r:id="rId32"/>
              </a:rPr>
              <a:t>小组成员</a:t>
            </a:r>
            <a:r>
              <a:rPr lang="en-US" sz="1200">
                <a:latin typeface="Calibri" panose="020F0502020204030204" pitchFamily="34" charset="0"/>
                <a:ea typeface="宋体" panose="02010600030101010101" pitchFamily="2" charset="-122"/>
                <a:cs typeface="Times New Roman" panose="02020603050405020304" charset="0"/>
                <a:sym typeface="+mn-ea"/>
                <a:hlinkClick r:id="rId32"/>
              </a:rPr>
              <a:t>	6</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3"/>
              </a:rPr>
              <a:t>2.3</a:t>
            </a:r>
            <a:r>
              <a:rPr lang="zh-CN" sz="1200" u="sng">
                <a:ea typeface="宋体" panose="02010600030101010101" pitchFamily="2" charset="-122"/>
                <a:sym typeface="+mn-ea"/>
                <a:hlinkClick r:id="rId33"/>
              </a:rPr>
              <a:t>产品</a:t>
            </a:r>
            <a:r>
              <a:rPr lang="en-US" sz="1200">
                <a:latin typeface="Calibri" panose="020F0502020204030204" pitchFamily="34" charset="0"/>
                <a:ea typeface="宋体" panose="02010600030101010101" pitchFamily="2" charset="-122"/>
                <a:cs typeface="Times New Roman" panose="02020603050405020304" charset="0"/>
                <a:sym typeface="+mn-ea"/>
                <a:hlinkClick r:id="rId33"/>
              </a:rPr>
              <a:t>	6</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4"/>
              </a:rPr>
              <a:t>2.3.1</a:t>
            </a:r>
            <a:r>
              <a:rPr lang="zh-CN" sz="1200" u="sng">
                <a:ea typeface="宋体" panose="02010600030101010101" pitchFamily="2" charset="-122"/>
                <a:sym typeface="+mn-ea"/>
                <a:hlinkClick r:id="rId34"/>
              </a:rPr>
              <a:t>关键里程碑文档</a:t>
            </a:r>
            <a:r>
              <a:rPr lang="en-US" sz="1200">
                <a:latin typeface="Calibri" panose="020F0502020204030204" pitchFamily="34" charset="0"/>
                <a:ea typeface="宋体" panose="02010600030101010101" pitchFamily="2" charset="-122"/>
                <a:cs typeface="Times New Roman" panose="02020603050405020304" charset="0"/>
                <a:sym typeface="+mn-ea"/>
                <a:hlinkClick r:id="rId34"/>
              </a:rPr>
              <a:t>	6</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5"/>
              </a:rPr>
              <a:t>2.4</a:t>
            </a:r>
            <a:r>
              <a:rPr lang="zh-CN" sz="1200" u="sng">
                <a:ea typeface="宋体" panose="02010600030101010101" pitchFamily="2" charset="-122"/>
                <a:sym typeface="+mn-ea"/>
                <a:hlinkClick r:id="rId35"/>
              </a:rPr>
              <a:t>验收标准</a:t>
            </a:r>
            <a:r>
              <a:rPr lang="en-US" sz="1200">
                <a:latin typeface="Calibri" panose="020F0502020204030204" pitchFamily="34" charset="0"/>
                <a:ea typeface="宋体" panose="02010600030101010101" pitchFamily="2" charset="-122"/>
                <a:cs typeface="Times New Roman" panose="02020603050405020304" charset="0"/>
                <a:sym typeface="+mn-ea"/>
                <a:hlinkClick r:id="rId35"/>
              </a:rPr>
              <a:t>	7</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6"/>
              </a:rPr>
              <a:t>2.5 </a:t>
            </a:r>
            <a:r>
              <a:rPr lang="zh-CN" sz="1200" u="sng">
                <a:ea typeface="宋体" panose="02010600030101010101" pitchFamily="2" charset="-122"/>
                <a:sym typeface="+mn-ea"/>
                <a:hlinkClick r:id="rId36"/>
              </a:rPr>
              <a:t>最后交付期限</a:t>
            </a:r>
            <a:r>
              <a:rPr lang="en-US" sz="1200">
                <a:latin typeface="Calibri" panose="020F0502020204030204" pitchFamily="34" charset="0"/>
                <a:ea typeface="宋体" panose="02010600030101010101" pitchFamily="2" charset="-122"/>
                <a:cs typeface="Times New Roman" panose="02020603050405020304" charset="0"/>
                <a:sym typeface="+mn-ea"/>
                <a:hlinkClick r:id="rId36"/>
              </a:rPr>
              <a:t>	7</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7"/>
              </a:rPr>
              <a:t>3.</a:t>
            </a:r>
            <a:r>
              <a:rPr lang="zh-CN" sz="1200" u="sng">
                <a:ea typeface="宋体" panose="02010600030101010101" pitchFamily="2" charset="-122"/>
                <a:sym typeface="+mn-ea"/>
                <a:hlinkClick r:id="rId37"/>
              </a:rPr>
              <a:t>项目组织</a:t>
            </a:r>
            <a:r>
              <a:rPr lang="en-US" sz="1200">
                <a:latin typeface="Calibri" panose="020F0502020204030204" pitchFamily="34" charset="0"/>
                <a:ea typeface="宋体" panose="02010600030101010101" pitchFamily="2" charset="-122"/>
                <a:cs typeface="Times New Roman" panose="02020603050405020304" charset="0"/>
                <a:sym typeface="+mn-ea"/>
                <a:hlinkClick r:id="rId37"/>
              </a:rPr>
              <a:t>	7</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8"/>
              </a:rPr>
              <a:t>3.1</a:t>
            </a:r>
            <a:r>
              <a:rPr lang="zh-CN" sz="1200" u="sng">
                <a:ea typeface="宋体" panose="02010600030101010101" pitchFamily="2" charset="-122"/>
                <a:sym typeface="+mn-ea"/>
                <a:hlinkClick r:id="rId38"/>
              </a:rPr>
              <a:t>组织结构分解</a:t>
            </a:r>
            <a:r>
              <a:rPr lang="en-US" sz="1200">
                <a:latin typeface="Calibri" panose="020F0502020204030204" pitchFamily="34" charset="0"/>
                <a:ea typeface="宋体" panose="02010600030101010101" pitchFamily="2" charset="-122"/>
                <a:cs typeface="Times New Roman" panose="02020603050405020304" charset="0"/>
                <a:sym typeface="+mn-ea"/>
                <a:hlinkClick r:id="rId38"/>
              </a:rPr>
              <a:t>	7</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39"/>
              </a:rPr>
              <a:t>3.2</a:t>
            </a:r>
            <a:r>
              <a:rPr lang="zh-CN" sz="1200" u="sng">
                <a:ea typeface="宋体" panose="02010600030101010101" pitchFamily="2" charset="-122"/>
                <a:sym typeface="+mn-ea"/>
                <a:hlinkClick r:id="rId39"/>
              </a:rPr>
              <a:t>工作任务的分解</a:t>
            </a:r>
            <a:r>
              <a:rPr lang="en-US" sz="1200">
                <a:latin typeface="Calibri" panose="020F0502020204030204" pitchFamily="34" charset="0"/>
                <a:ea typeface="宋体" panose="02010600030101010101" pitchFamily="2" charset="-122"/>
                <a:cs typeface="Times New Roman" panose="02020603050405020304" charset="0"/>
                <a:sym typeface="+mn-ea"/>
                <a:hlinkClick r:id="rId39"/>
              </a:rPr>
              <a:t>	9</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0"/>
              </a:rPr>
              <a:t>4.</a:t>
            </a:r>
            <a:r>
              <a:rPr lang="zh-CN" sz="1200" u="sng">
                <a:ea typeface="宋体" panose="02010600030101010101" pitchFamily="2" charset="-122"/>
                <a:sym typeface="+mn-ea"/>
                <a:hlinkClick r:id="rId40"/>
              </a:rPr>
              <a:t>范围管理计划</a:t>
            </a:r>
            <a:r>
              <a:rPr lang="en-US" sz="1200">
                <a:latin typeface="Calibri" panose="020F0502020204030204" pitchFamily="34" charset="0"/>
                <a:ea typeface="宋体" panose="02010600030101010101" pitchFamily="2" charset="-122"/>
                <a:cs typeface="Times New Roman" panose="02020603050405020304" charset="0"/>
                <a:sym typeface="+mn-ea"/>
                <a:hlinkClick r:id="rId40"/>
              </a:rPr>
              <a:t>	10</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1"/>
              </a:rPr>
              <a:t>4.1</a:t>
            </a:r>
            <a:r>
              <a:rPr lang="zh-CN" sz="1200" u="sng">
                <a:ea typeface="宋体" panose="02010600030101010101" pitchFamily="2" charset="-122"/>
                <a:sym typeface="+mn-ea"/>
                <a:hlinkClick r:id="rId41"/>
              </a:rPr>
              <a:t>第一个版本的范围</a:t>
            </a:r>
            <a:r>
              <a:rPr lang="en-US" sz="1200">
                <a:latin typeface="Calibri" panose="020F0502020204030204" pitchFamily="34" charset="0"/>
                <a:ea typeface="宋体" panose="02010600030101010101" pitchFamily="2" charset="-122"/>
                <a:cs typeface="Times New Roman" panose="02020603050405020304" charset="0"/>
                <a:sym typeface="+mn-ea"/>
                <a:hlinkClick r:id="rId41"/>
              </a:rPr>
              <a:t>	10</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2"/>
              </a:rPr>
              <a:t>4.2</a:t>
            </a:r>
            <a:r>
              <a:rPr lang="zh-CN" sz="1200" u="sng">
                <a:ea typeface="宋体" panose="02010600030101010101" pitchFamily="2" charset="-122"/>
                <a:sym typeface="+mn-ea"/>
                <a:hlinkClick r:id="rId42"/>
              </a:rPr>
              <a:t>后续版本的产品范围</a:t>
            </a:r>
            <a:r>
              <a:rPr lang="en-US" sz="1200">
                <a:latin typeface="Calibri" panose="020F0502020204030204" pitchFamily="34" charset="0"/>
                <a:ea typeface="宋体" panose="02010600030101010101" pitchFamily="2" charset="-122"/>
                <a:cs typeface="Times New Roman" panose="02020603050405020304" charset="0"/>
                <a:sym typeface="+mn-ea"/>
                <a:hlinkClick r:id="rId42"/>
              </a:rPr>
              <a:t>	11</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3"/>
              </a:rPr>
              <a:t>4.3</a:t>
            </a:r>
            <a:r>
              <a:rPr lang="zh-CN" sz="1200" u="sng">
                <a:ea typeface="宋体" panose="02010600030101010101" pitchFamily="2" charset="-122"/>
                <a:sym typeface="+mn-ea"/>
                <a:hlinkClick r:id="rId43"/>
              </a:rPr>
              <a:t>工作的范围</a:t>
            </a:r>
            <a:r>
              <a:rPr lang="en-US" sz="1200">
                <a:latin typeface="Calibri" panose="020F0502020204030204" pitchFamily="34" charset="0"/>
                <a:ea typeface="宋体" panose="02010600030101010101" pitchFamily="2" charset="-122"/>
                <a:cs typeface="Times New Roman" panose="02020603050405020304" charset="0"/>
                <a:sym typeface="+mn-ea"/>
                <a:hlinkClick r:id="rId43"/>
              </a:rPr>
              <a:t>	11</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4"/>
              </a:rPr>
              <a:t>4.4</a:t>
            </a:r>
            <a:r>
              <a:rPr lang="zh-CN" sz="1200" u="sng">
                <a:ea typeface="宋体" panose="02010600030101010101" pitchFamily="2" charset="-122"/>
                <a:sym typeface="+mn-ea"/>
                <a:hlinkClick r:id="rId44"/>
              </a:rPr>
              <a:t>范围控制与变更</a:t>
            </a:r>
            <a:r>
              <a:rPr lang="en-US" sz="1200">
                <a:latin typeface="Calibri" panose="020F0502020204030204" pitchFamily="34" charset="0"/>
                <a:ea typeface="宋体" panose="02010600030101010101" pitchFamily="2" charset="-122"/>
                <a:cs typeface="Times New Roman" panose="02020603050405020304" charset="0"/>
                <a:sym typeface="+mn-ea"/>
                <a:hlinkClick r:id="rId44"/>
              </a:rPr>
              <a:t>	12</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5"/>
              </a:rPr>
              <a:t>4.5</a:t>
            </a:r>
            <a:r>
              <a:rPr lang="zh-CN" sz="1200" u="sng">
                <a:ea typeface="宋体" panose="02010600030101010101" pitchFamily="2" charset="-122"/>
                <a:sym typeface="+mn-ea"/>
                <a:hlinkClick r:id="rId45"/>
              </a:rPr>
              <a:t>约束条件</a:t>
            </a:r>
            <a:r>
              <a:rPr lang="en-US" sz="1200">
                <a:latin typeface="Calibri" panose="020F0502020204030204" pitchFamily="34" charset="0"/>
                <a:ea typeface="宋体" panose="02010600030101010101" pitchFamily="2" charset="-122"/>
                <a:cs typeface="Times New Roman" panose="02020603050405020304" charset="0"/>
                <a:sym typeface="+mn-ea"/>
                <a:hlinkClick r:id="rId45"/>
              </a:rPr>
              <a:t>	12</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6"/>
              </a:rPr>
              <a:t>5.</a:t>
            </a:r>
            <a:r>
              <a:rPr lang="zh-CN" sz="1200" u="sng">
                <a:ea typeface="宋体" panose="02010600030101010101" pitchFamily="2" charset="-122"/>
                <a:sym typeface="+mn-ea"/>
                <a:hlinkClick r:id="rId46"/>
              </a:rPr>
              <a:t>成本管理计划</a:t>
            </a:r>
            <a:r>
              <a:rPr lang="en-US" sz="1200">
                <a:latin typeface="Calibri" panose="020F0502020204030204" pitchFamily="34" charset="0"/>
                <a:ea typeface="宋体" panose="02010600030101010101" pitchFamily="2" charset="-122"/>
                <a:cs typeface="Times New Roman" panose="02020603050405020304" charset="0"/>
                <a:sym typeface="+mn-ea"/>
                <a:hlinkClick r:id="rId46"/>
              </a:rPr>
              <a:t>	12</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7"/>
              </a:rPr>
              <a:t>6 </a:t>
            </a:r>
            <a:r>
              <a:rPr lang="zh-CN" sz="1200" u="sng">
                <a:ea typeface="宋体" panose="02010600030101010101" pitchFamily="2" charset="-122"/>
                <a:sym typeface="+mn-ea"/>
                <a:hlinkClick r:id="rId47"/>
              </a:rPr>
              <a:t>人力资源管理计划</a:t>
            </a:r>
            <a:r>
              <a:rPr lang="en-US" sz="1200">
                <a:latin typeface="Calibri" panose="020F0502020204030204" pitchFamily="34" charset="0"/>
                <a:ea typeface="宋体" panose="02010600030101010101" pitchFamily="2" charset="-122"/>
                <a:cs typeface="Times New Roman" panose="02020603050405020304" charset="0"/>
                <a:sym typeface="+mn-ea"/>
                <a:hlinkClick r:id="rId47"/>
              </a:rPr>
              <a:t>	12</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8"/>
              </a:rPr>
              <a:t>6.1 </a:t>
            </a:r>
            <a:r>
              <a:rPr lang="zh-CN" sz="1200" u="sng">
                <a:ea typeface="宋体" panose="02010600030101010101" pitchFamily="2" charset="-122"/>
                <a:sym typeface="+mn-ea"/>
                <a:hlinkClick r:id="rId48"/>
              </a:rPr>
              <a:t>小组成员表格</a:t>
            </a:r>
            <a:r>
              <a:rPr lang="en-US" sz="1200">
                <a:latin typeface="Calibri" panose="020F0502020204030204" pitchFamily="34" charset="0"/>
                <a:ea typeface="宋体" panose="02010600030101010101" pitchFamily="2" charset="-122"/>
                <a:cs typeface="Times New Roman" panose="02020603050405020304" charset="0"/>
                <a:sym typeface="+mn-ea"/>
                <a:hlinkClick r:id="rId48"/>
              </a:rPr>
              <a:t>	12</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49"/>
              </a:rPr>
              <a:t>7.</a:t>
            </a:r>
            <a:r>
              <a:rPr lang="zh-CN" sz="1200" u="sng">
                <a:ea typeface="宋体" panose="02010600030101010101" pitchFamily="2" charset="-122"/>
                <a:sym typeface="+mn-ea"/>
                <a:hlinkClick r:id="rId49"/>
              </a:rPr>
              <a:t>质量管理计划</a:t>
            </a:r>
            <a:r>
              <a:rPr lang="en-US" sz="1200">
                <a:latin typeface="Calibri" panose="020F0502020204030204" pitchFamily="34" charset="0"/>
                <a:ea typeface="宋体" panose="02010600030101010101" pitchFamily="2" charset="-122"/>
                <a:cs typeface="Times New Roman" panose="02020603050405020304" charset="0"/>
                <a:sym typeface="+mn-ea"/>
                <a:hlinkClick r:id="rId49"/>
              </a:rPr>
              <a:t>	13</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50"/>
              </a:rPr>
              <a:t>7.1</a:t>
            </a:r>
            <a:r>
              <a:rPr lang="zh-CN" sz="1200" u="sng">
                <a:ea typeface="宋体" panose="02010600030101010101" pitchFamily="2" charset="-122"/>
                <a:sym typeface="+mn-ea"/>
                <a:hlinkClick r:id="rId50"/>
              </a:rPr>
              <a:t>质量管理小组</a:t>
            </a:r>
            <a:r>
              <a:rPr lang="en-US" sz="1200">
                <a:latin typeface="Calibri" panose="020F0502020204030204" pitchFamily="34" charset="0"/>
                <a:ea typeface="宋体" panose="02010600030101010101" pitchFamily="2" charset="-122"/>
                <a:cs typeface="Times New Roman" panose="02020603050405020304" charset="0"/>
                <a:sym typeface="+mn-ea"/>
                <a:hlinkClick r:id="rId50"/>
              </a:rPr>
              <a:t>	13</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51"/>
              </a:rPr>
              <a:t>7.2</a:t>
            </a:r>
            <a:r>
              <a:rPr lang="zh-CN" sz="1200" u="sng">
                <a:ea typeface="宋体" panose="02010600030101010101" pitchFamily="2" charset="-122"/>
                <a:sym typeface="+mn-ea"/>
                <a:hlinkClick r:id="rId51"/>
              </a:rPr>
              <a:t>目标</a:t>
            </a:r>
            <a:r>
              <a:rPr lang="en-US" sz="1200">
                <a:latin typeface="Calibri" panose="020F0502020204030204" pitchFamily="34" charset="0"/>
                <a:ea typeface="宋体" panose="02010600030101010101" pitchFamily="2" charset="-122"/>
                <a:cs typeface="Times New Roman" panose="02020603050405020304" charset="0"/>
                <a:sym typeface="+mn-ea"/>
                <a:hlinkClick r:id="rId51"/>
              </a:rPr>
              <a:t>	13</a:t>
            </a:r>
            <a:endParaRPr lang="en-US" sz="1200" b="0" u="sng">
              <a:solidFill>
                <a:schemeClr val="tx1"/>
              </a:solidFill>
              <a:latin typeface="Calibri" panose="020F0502020204030204" pitchFamily="34" charset="0"/>
              <a:ea typeface="宋体" panose="02010600030101010101" pitchFamily="2" charset="-122"/>
            </a:endParaRPr>
          </a:p>
          <a:p>
            <a:pPr indent="0" algn="l"/>
            <a:r>
              <a:rPr lang="en-US" sz="1200" u="sng">
                <a:latin typeface="Calibri" panose="020F0502020204030204" pitchFamily="34" charset="0"/>
                <a:ea typeface="宋体" panose="02010600030101010101" pitchFamily="2" charset="-122"/>
                <a:sym typeface="+mn-ea"/>
                <a:hlinkClick r:id="rId52"/>
              </a:rPr>
              <a:t>7.3</a:t>
            </a:r>
            <a:r>
              <a:rPr lang="zh-CN" sz="1200" u="sng">
                <a:ea typeface="宋体" panose="02010600030101010101" pitchFamily="2" charset="-122"/>
                <a:sym typeface="+mn-ea"/>
                <a:hlinkClick r:id="rId52"/>
              </a:rPr>
              <a:t>职责</a:t>
            </a:r>
            <a:r>
              <a:rPr lang="en-US" sz="1200">
                <a:latin typeface="Calibri" panose="020F0502020204030204" pitchFamily="34" charset="0"/>
                <a:ea typeface="宋体" panose="02010600030101010101" pitchFamily="2" charset="-122"/>
                <a:cs typeface="Times New Roman" panose="02020603050405020304" charset="0"/>
                <a:sym typeface="+mn-ea"/>
                <a:hlinkClick r:id="rId52"/>
              </a:rPr>
              <a:t>	13</a:t>
            </a:r>
            <a:endParaRPr lang="en-US" sz="1200">
              <a:solidFill>
                <a:schemeClr val="tx1"/>
              </a:solidFill>
              <a:latin typeface="Calibri" panose="020F0502020204030204" pitchFamily="34" charset="0"/>
              <a:ea typeface="宋体" panose="02010600030101010101" pitchFamily="2" charset="-122"/>
              <a:cs typeface="Times New Roman" panose="02020603050405020304" charset="0"/>
              <a:sym typeface="+mn-ea"/>
              <a:hlinkClick r:id="rId52"/>
            </a:endParaRPr>
          </a:p>
          <a:p>
            <a:pPr indent="0" algn="l"/>
            <a:r>
              <a:rPr lang="en-US" sz="1200" u="sng">
                <a:latin typeface="Calibri" panose="020F0502020204030204" pitchFamily="34" charset="0"/>
                <a:ea typeface="宋体" panose="02010600030101010101" pitchFamily="2" charset="-122"/>
                <a:sym typeface="+mn-ea"/>
                <a:hlinkClick r:id="rId53"/>
              </a:rPr>
              <a:t>7.4</a:t>
            </a:r>
            <a:r>
              <a:rPr lang="zh-CN" sz="1200" u="sng">
                <a:ea typeface="宋体" panose="02010600030101010101" pitchFamily="2" charset="-122"/>
                <a:sym typeface="+mn-ea"/>
                <a:hlinkClick r:id="rId53"/>
              </a:rPr>
              <a:t>流程</a:t>
            </a:r>
            <a:r>
              <a:rPr lang="en-US" sz="1200">
                <a:latin typeface="Calibri" panose="020F0502020204030204" pitchFamily="34" charset="0"/>
                <a:ea typeface="宋体" panose="02010600030101010101" pitchFamily="2" charset="-122"/>
                <a:cs typeface="Times New Roman" panose="02020603050405020304" charset="0"/>
                <a:sym typeface="+mn-ea"/>
                <a:hlinkClick r:id="rId53"/>
              </a:rPr>
              <a:t>	14</a:t>
            </a:r>
            <a:endParaRPr lang="en-US" sz="1200" u="sng">
              <a:solidFill>
                <a:schemeClr val="tx1"/>
              </a:solidFill>
              <a:latin typeface="Calibri" panose="020F0502020204030204" pitchFamily="34" charset="0"/>
              <a:ea typeface="宋体" panose="02010600030101010101" pitchFamily="2" charset="-122"/>
              <a:sym typeface="+mn-ea"/>
            </a:endParaRPr>
          </a:p>
          <a:p>
            <a:pPr indent="0" algn="l"/>
            <a:r>
              <a:rPr lang="en-US" sz="1200" u="sng">
                <a:latin typeface="Calibri" panose="020F0502020204030204" pitchFamily="34" charset="0"/>
                <a:ea typeface="宋体" panose="02010600030101010101" pitchFamily="2" charset="-122"/>
                <a:sym typeface="+mn-ea"/>
                <a:hlinkClick r:id="rId54"/>
              </a:rPr>
              <a:t>7.5</a:t>
            </a:r>
            <a:r>
              <a:rPr lang="zh-CN" sz="1200" u="sng">
                <a:ea typeface="宋体" panose="02010600030101010101" pitchFamily="2" charset="-122"/>
                <a:sym typeface="+mn-ea"/>
                <a:hlinkClick r:id="rId54"/>
              </a:rPr>
              <a:t>分工</a:t>
            </a:r>
            <a:r>
              <a:rPr lang="en-US" sz="1200">
                <a:latin typeface="Calibri" panose="020F0502020204030204" pitchFamily="34" charset="0"/>
                <a:ea typeface="宋体" panose="02010600030101010101" pitchFamily="2" charset="-122"/>
                <a:cs typeface="Times New Roman" panose="02020603050405020304" charset="0"/>
                <a:sym typeface="+mn-ea"/>
                <a:hlinkClick r:id="rId54"/>
              </a:rPr>
              <a:t>	14</a:t>
            </a:r>
            <a:endParaRPr lang="en-US" sz="1200" u="sng">
              <a:solidFill>
                <a:schemeClr val="tx1"/>
              </a:solidFill>
              <a:latin typeface="Calibri" panose="020F0502020204030204" pitchFamily="34" charset="0"/>
              <a:ea typeface="宋体" panose="02010600030101010101" pitchFamily="2" charset="-122"/>
              <a:sym typeface="+mn-ea"/>
            </a:endParaRPr>
          </a:p>
          <a:p>
            <a:pPr indent="0" algn="l"/>
            <a:r>
              <a:rPr lang="en-US" sz="1200" u="sng">
                <a:latin typeface="Calibri" panose="020F0502020204030204" pitchFamily="34" charset="0"/>
                <a:ea typeface="宋体" panose="02010600030101010101" pitchFamily="2" charset="-122"/>
                <a:sym typeface="+mn-ea"/>
                <a:hlinkClick r:id="rId55"/>
              </a:rPr>
              <a:t>7.6</a:t>
            </a:r>
            <a:r>
              <a:rPr lang="zh-CN" sz="1200" u="sng">
                <a:ea typeface="宋体" panose="02010600030101010101" pitchFamily="2" charset="-122"/>
                <a:sym typeface="+mn-ea"/>
                <a:hlinkClick r:id="rId55"/>
              </a:rPr>
              <a:t>质量指标</a:t>
            </a:r>
            <a:r>
              <a:rPr lang="en-US" sz="1200">
                <a:latin typeface="Calibri" panose="020F0502020204030204" pitchFamily="34" charset="0"/>
                <a:ea typeface="宋体" panose="02010600030101010101" pitchFamily="2" charset="-122"/>
                <a:cs typeface="Times New Roman" panose="02020603050405020304" charset="0"/>
                <a:sym typeface="+mn-ea"/>
                <a:hlinkClick r:id="rId55"/>
              </a:rPr>
              <a:t>	14</a:t>
            </a:r>
            <a:endParaRPr lang="en-US" sz="1200" u="sng">
              <a:solidFill>
                <a:schemeClr val="tx1"/>
              </a:solidFill>
              <a:latin typeface="Calibri" panose="020F0502020204030204" pitchFamily="34" charset="0"/>
              <a:ea typeface="宋体" panose="02010600030101010101" pitchFamily="2" charset="-122"/>
              <a:sym typeface="+mn-ea"/>
            </a:endParaRPr>
          </a:p>
          <a:p>
            <a:pPr indent="0" algn="l"/>
            <a:r>
              <a:rPr lang="en-US" sz="1200" u="sng">
                <a:latin typeface="Calibri" panose="020F0502020204030204" pitchFamily="34" charset="0"/>
                <a:ea typeface="宋体" panose="02010600030101010101" pitchFamily="2" charset="-122"/>
                <a:sym typeface="+mn-ea"/>
                <a:hlinkClick r:id="rId56"/>
              </a:rPr>
              <a:t>7.7</a:t>
            </a:r>
            <a:r>
              <a:rPr lang="zh-CN" sz="1200" u="sng">
                <a:ea typeface="宋体" panose="02010600030101010101" pitchFamily="2" charset="-122"/>
                <a:sym typeface="+mn-ea"/>
                <a:hlinkClick r:id="rId56"/>
              </a:rPr>
              <a:t>文档质量准则</a:t>
            </a:r>
            <a:r>
              <a:rPr lang="en-US" sz="1200">
                <a:latin typeface="Calibri" panose="020F0502020204030204" pitchFamily="34" charset="0"/>
                <a:ea typeface="宋体" panose="02010600030101010101" pitchFamily="2" charset="-122"/>
                <a:cs typeface="Times New Roman" panose="02020603050405020304" charset="0"/>
                <a:sym typeface="+mn-ea"/>
                <a:hlinkClick r:id="rId56"/>
              </a:rPr>
              <a:t>	14</a:t>
            </a:r>
            <a:endParaRPr lang="en-US" sz="1200" u="sng">
              <a:solidFill>
                <a:schemeClr val="tx1"/>
              </a:solidFill>
              <a:latin typeface="Calibri" panose="020F0502020204030204" pitchFamily="34" charset="0"/>
              <a:ea typeface="宋体" panose="02010600030101010101" pitchFamily="2" charset="-122"/>
              <a:sym typeface="+mn-ea"/>
            </a:endParaRPr>
          </a:p>
          <a:p>
            <a:pPr indent="0" algn="l"/>
            <a:r>
              <a:rPr lang="en-US" sz="1200" u="sng">
                <a:latin typeface="Calibri" panose="020F0502020204030204" pitchFamily="34" charset="0"/>
                <a:ea typeface="宋体" panose="02010600030101010101" pitchFamily="2" charset="-122"/>
                <a:sym typeface="+mn-ea"/>
                <a:hlinkClick r:id="rId57"/>
              </a:rPr>
              <a:t>7.8</a:t>
            </a:r>
            <a:r>
              <a:rPr lang="zh-CN" sz="1200" u="sng">
                <a:ea typeface="宋体" panose="02010600030101010101" pitchFamily="2" charset="-122"/>
                <a:sym typeface="+mn-ea"/>
                <a:hlinkClick r:id="rId57"/>
              </a:rPr>
              <a:t>评审管理</a:t>
            </a:r>
            <a:r>
              <a:rPr lang="en-US" sz="1200">
                <a:latin typeface="Calibri" panose="020F0502020204030204" pitchFamily="34" charset="0"/>
                <a:ea typeface="宋体" panose="02010600030101010101" pitchFamily="2" charset="-122"/>
                <a:cs typeface="Times New Roman" panose="02020603050405020304" charset="0"/>
                <a:sym typeface="+mn-ea"/>
                <a:hlinkClick r:id="rId57"/>
              </a:rPr>
              <a:t>	15</a:t>
            </a:r>
            <a:endParaRPr lang="zh-CN" altLang="en-US" sz="1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10.1.6编写需求规格说明方面的风险</a:t>
            </a:r>
            <a:endParaRPr lang="zh-CN" altLang="en-US"/>
          </a:p>
        </p:txBody>
      </p:sp>
      <p:sp>
        <p:nvSpPr>
          <p:cNvPr id="3" name="内容占位符 2"/>
          <p:cNvSpPr>
            <a:spLocks noGrp="1"/>
          </p:cNvSpPr>
          <p:nvPr>
            <p:ph idx="1"/>
          </p:nvPr>
        </p:nvSpPr>
        <p:spPr/>
        <p:txBody>
          <a:bodyPr/>
          <a:p>
            <a:r>
              <a:rPr lang="zh-CN" altLang="en-US"/>
              <a:t>1.	需求没有编写成文档，仅仅是客户向开发成员以口头方式或其他非正式渠道提供的需求信息</a:t>
            </a:r>
            <a:endParaRPr lang="zh-CN" altLang="en-US"/>
          </a:p>
          <a:p>
            <a:r>
              <a:rPr lang="zh-CN" altLang="en-US"/>
              <a:t>2.	需求文档没有精确描述系统或对需求的定义含糊不清</a:t>
            </a:r>
            <a:endParaRPr lang="zh-CN" altLang="en-US"/>
          </a:p>
          <a:p>
            <a:r>
              <a:rPr lang="zh-CN" altLang="en-US"/>
              <a:t>3.	存在不同的需求版本或需求版本有冲突</a:t>
            </a:r>
            <a:endParaRPr lang="zh-CN" altLang="en-US"/>
          </a:p>
          <a:p>
            <a:endParaRPr lang="zh-CN" altLang="en-US"/>
          </a:p>
          <a:p>
            <a:r>
              <a:rPr lang="zh-CN" altLang="en-US"/>
              <a:t>10.1.7需求确认方面的风险</a:t>
            </a:r>
            <a:endParaRPr lang="zh-CN" altLang="en-US"/>
          </a:p>
          <a:p>
            <a:r>
              <a:rPr lang="zh-CN" altLang="en-US"/>
              <a:t>1.	产品没有达到业务目标或不满足用户期望，存在未陈述的，假定的或隐含的客户需求没有得到满足</a:t>
            </a:r>
            <a:endParaRPr lang="zh-CN" altLang="en-US"/>
          </a:p>
          <a:p>
            <a:r>
              <a:rPr lang="zh-CN" altLang="en-US"/>
              <a:t>2.	没有指定的质量属性和性能目标产品没有达到性能目标，或不满足用户对质量的其他期望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10.1.8变更管理方面的风险</a:t>
            </a:r>
            <a:endParaRPr lang="zh-CN" altLang="en-US"/>
          </a:p>
        </p:txBody>
      </p:sp>
      <p:sp>
        <p:nvSpPr>
          <p:cNvPr id="3" name="内容占位符 2"/>
          <p:cNvSpPr>
            <a:spLocks noGrp="1"/>
          </p:cNvSpPr>
          <p:nvPr>
            <p:ph idx="1"/>
          </p:nvPr>
        </p:nvSpPr>
        <p:spPr>
          <a:xfrm>
            <a:off x="838200" y="1825625"/>
            <a:ext cx="10515600" cy="4932045"/>
          </a:xfrm>
        </p:spPr>
        <p:txBody>
          <a:bodyPr>
            <a:normAutofit fontScale="80000"/>
          </a:bodyPr>
          <a:p>
            <a:r>
              <a:rPr lang="zh-CN" altLang="en-US"/>
              <a:t>1.	频繁变更需求，在开发过程后期发生了许多需求变更</a:t>
            </a:r>
            <a:endParaRPr lang="zh-CN" altLang="en-US"/>
          </a:p>
          <a:p>
            <a:r>
              <a:rPr lang="zh-CN" altLang="en-US"/>
              <a:t>2.	频繁添加新需求</a:t>
            </a:r>
            <a:endParaRPr lang="zh-CN" altLang="en-US"/>
          </a:p>
          <a:p>
            <a:r>
              <a:rPr lang="zh-CN" altLang="en-US"/>
              <a:t>3.	需求范围不确定或模糊不清</a:t>
            </a:r>
            <a:endParaRPr lang="zh-CN" altLang="en-US"/>
          </a:p>
          <a:p>
            <a:r>
              <a:rPr lang="zh-CN" altLang="en-US"/>
              <a:t>4.	需求变更没有传达给受影响的所有涉众</a:t>
            </a:r>
            <a:endParaRPr lang="zh-CN" altLang="en-US"/>
          </a:p>
          <a:p>
            <a:r>
              <a:rPr lang="zh-CN" altLang="en-US"/>
              <a:t>5.	涉众没有遵循变更控制过程，客户直接向开发人员提出需求变更</a:t>
            </a:r>
            <a:endParaRPr lang="zh-CN" altLang="en-US"/>
          </a:p>
          <a:p>
            <a:r>
              <a:rPr lang="zh-CN" altLang="en-US"/>
              <a:t>6.	变更危害到其他需求</a:t>
            </a:r>
            <a:endParaRPr lang="zh-CN" altLang="en-US"/>
          </a:p>
          <a:p>
            <a:endParaRPr lang="zh-CN" altLang="en-US"/>
          </a:p>
          <a:p>
            <a:r>
              <a:rPr lang="zh-CN" altLang="en-US"/>
              <a:t>10.1.9人员方面的风险</a:t>
            </a:r>
            <a:endParaRPr lang="zh-CN" altLang="en-US"/>
          </a:p>
          <a:p>
            <a:r>
              <a:rPr lang="zh-CN" altLang="en-US"/>
              <a:t>1.	项目经理变更</a:t>
            </a:r>
            <a:endParaRPr lang="zh-CN" altLang="en-US"/>
          </a:p>
          <a:p>
            <a:r>
              <a:rPr lang="zh-CN" altLang="en-US"/>
              <a:t>2.	开发小组成员退出</a:t>
            </a:r>
            <a:endParaRPr lang="zh-CN" altLang="en-US"/>
          </a:p>
          <a:p>
            <a:r>
              <a:rPr lang="zh-CN" altLang="en-US"/>
              <a:t>3.	开发小组人员变更</a:t>
            </a:r>
            <a:endParaRPr lang="zh-CN" altLang="en-US"/>
          </a:p>
          <a:p>
            <a:r>
              <a:rPr lang="zh-CN" altLang="en-US"/>
              <a:t>4.	开发小组成员临时有事或其他方面的原因请假，无法完成当前阶段安排的任务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10.2风险控制</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10.2.1过程方面的控制</a:t>
            </a:r>
            <a:endParaRPr lang="zh-CN" altLang="en-US"/>
          </a:p>
          <a:p>
            <a:r>
              <a:rPr lang="zh-CN" altLang="en-US"/>
              <a:t>1．	对当前需求过程编写文档，对所有文档的编写统一模板与规范，收集并共享优秀的文档范例</a:t>
            </a:r>
            <a:endParaRPr lang="zh-CN" altLang="en-US"/>
          </a:p>
          <a:p>
            <a:r>
              <a:rPr lang="zh-CN" altLang="en-US"/>
              <a:t>2．	为需求分析编写工作建立统一的分析模型和过程模型，为新的分析人员建立指导计划，及如何对需求进行分析？过程中应该遵循什么样的规则，在每个过程中有什么产出。</a:t>
            </a:r>
            <a:endParaRPr lang="zh-CN" altLang="en-US"/>
          </a:p>
          <a:p>
            <a:r>
              <a:rPr lang="zh-CN" altLang="en-US"/>
              <a:t>3．	安排一名人员来学习和管理工具并指导其他小组成员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10.2.2规划方面的控制</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1．	在充分地理解需求之前不要承诺产品的交付时间表</a:t>
            </a:r>
            <a:endParaRPr lang="zh-CN" altLang="en-US"/>
          </a:p>
          <a:p>
            <a:r>
              <a:rPr lang="zh-CN" altLang="en-US"/>
              <a:t>2．	为项目的需求开发和管理定义角色并分配其职责，指定专人负责管理需求</a:t>
            </a:r>
            <a:endParaRPr lang="zh-CN" altLang="en-US"/>
          </a:p>
          <a:p>
            <a:r>
              <a:rPr lang="zh-CN" altLang="en-US"/>
              <a:t>3．	在做出承诺之前，要明确项目的范围，使其与业务目标一致，在进度上要考虑培训时间和学习时间，根据实际要求适当调整项目范围</a:t>
            </a:r>
            <a:endParaRPr lang="zh-CN" altLang="en-US"/>
          </a:p>
          <a:p>
            <a:endParaRPr lang="zh-CN" altLang="en-US"/>
          </a:p>
          <a:p>
            <a:r>
              <a:rPr lang="zh-CN" altLang="en-US"/>
              <a:t>10.2.3规划方面的控制</a:t>
            </a:r>
            <a:endParaRPr lang="zh-CN" altLang="en-US"/>
          </a:p>
          <a:p>
            <a:r>
              <a:rPr lang="zh-CN" altLang="en-US"/>
              <a:t>1．	明确项目的干系人，开始访谈之前组内制定好决策。对需求被拒绝，推迟或取消的历史原因编写文档</a:t>
            </a:r>
            <a:endParaRPr lang="zh-CN" altLang="en-US"/>
          </a:p>
          <a:p>
            <a:r>
              <a:rPr lang="zh-CN" altLang="en-US"/>
              <a:t>2．	定义专用术语，定义数据字典中的数据项</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10.2.4需求获取方面的控制</a:t>
            </a:r>
            <a:endParaRPr lang="zh-CN" altLang="en-US"/>
          </a:p>
        </p:txBody>
      </p:sp>
      <p:sp>
        <p:nvSpPr>
          <p:cNvPr id="3" name="内容占位符 2"/>
          <p:cNvSpPr>
            <a:spLocks noGrp="1"/>
          </p:cNvSpPr>
          <p:nvPr>
            <p:ph idx="1"/>
          </p:nvPr>
        </p:nvSpPr>
        <p:spPr>
          <a:xfrm>
            <a:off x="838200" y="1487805"/>
            <a:ext cx="10515600" cy="5269865"/>
          </a:xfrm>
        </p:spPr>
        <p:txBody>
          <a:bodyPr>
            <a:normAutofit fontScale="70000"/>
          </a:bodyPr>
          <a:p>
            <a:pPr marL="0" indent="0">
              <a:buNone/>
            </a:pPr>
            <a:endParaRPr lang="zh-CN" altLang="en-US"/>
          </a:p>
          <a:p>
            <a:r>
              <a:rPr lang="zh-CN" altLang="en-US"/>
              <a:t>1．	让技术水平高的分析人员去获取用户需求</a:t>
            </a:r>
            <a:endParaRPr lang="zh-CN" altLang="en-US"/>
          </a:p>
          <a:p>
            <a:r>
              <a:rPr lang="zh-CN" altLang="en-US"/>
              <a:t>2．	确定那些主要的客户，并采用产品代言人的方法，保证有足够的客户代表的积极参与</a:t>
            </a:r>
            <a:endParaRPr lang="zh-CN" altLang="en-US"/>
          </a:p>
          <a:p>
            <a:r>
              <a:rPr lang="zh-CN" altLang="en-US"/>
              <a:t>3．	构建原型，让用户来评估这些原型</a:t>
            </a:r>
            <a:endParaRPr lang="zh-CN" altLang="en-US"/>
          </a:p>
          <a:p>
            <a:r>
              <a:rPr lang="zh-CN" altLang="en-US"/>
              <a:t>4．	使用原型让用户参考，与用户进行充分的沟通，尽量能够让知识丰富的用户参与获取需求，可以适当增加分析人员的人数对用户获取需求</a:t>
            </a:r>
            <a:endParaRPr lang="zh-CN" altLang="en-US"/>
          </a:p>
          <a:p>
            <a:endParaRPr lang="zh-CN" altLang="en-US"/>
          </a:p>
          <a:p>
            <a:r>
              <a:rPr lang="zh-CN" altLang="en-US"/>
              <a:t>10.2.5需求分析方面的控制</a:t>
            </a:r>
            <a:endParaRPr lang="zh-CN" altLang="en-US"/>
          </a:p>
          <a:p>
            <a:r>
              <a:rPr lang="zh-CN" altLang="en-US"/>
              <a:t>1．	记录下每个需求的来源和理由</a:t>
            </a:r>
            <a:endParaRPr lang="zh-CN" altLang="en-US"/>
          </a:p>
          <a:p>
            <a:r>
              <a:rPr lang="zh-CN" altLang="en-US"/>
              <a:t>2．	通过需求优先级明确价值高的功能</a:t>
            </a:r>
            <a:endParaRPr lang="zh-CN" altLang="en-US"/>
          </a:p>
          <a:p>
            <a:r>
              <a:rPr lang="zh-CN" altLang="en-US"/>
              <a:t>3．	测试人员或质量保证小组需要审查需求的可测试性</a:t>
            </a:r>
            <a:endParaRPr lang="zh-CN" altLang="en-US"/>
          </a:p>
          <a:p>
            <a:r>
              <a:rPr lang="zh-CN" altLang="en-US"/>
              <a:t>4．	定义一个协作的方式和过程，以便设定需求优先级</a:t>
            </a:r>
            <a:endParaRPr lang="zh-CN" altLang="en-US"/>
          </a:p>
          <a:p>
            <a:r>
              <a:rPr lang="zh-CN" altLang="en-US"/>
              <a:t>5．	需求过程避免使用主观的，不明确的术语</a:t>
            </a:r>
            <a:endParaRPr lang="zh-CN" altLang="en-US"/>
          </a:p>
          <a:p>
            <a:r>
              <a:rPr lang="zh-CN" altLang="en-US"/>
              <a:t>6．	需求过程做好记录和跟踪，定于需求的用语简单明了，跟踪每一个待确定的问题，直到问题得到解决</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10.2.6编写需求规格说明方面的控制</a:t>
            </a:r>
            <a:endParaRPr lang="zh-CN" altLang="en-US"/>
          </a:p>
        </p:txBody>
      </p:sp>
      <p:sp>
        <p:nvSpPr>
          <p:cNvPr id="3" name="内容占位符 2"/>
          <p:cNvSpPr>
            <a:spLocks noGrp="1"/>
          </p:cNvSpPr>
          <p:nvPr>
            <p:ph idx="1"/>
          </p:nvPr>
        </p:nvSpPr>
        <p:spPr>
          <a:xfrm>
            <a:off x="838200" y="1825625"/>
            <a:ext cx="10515600" cy="4932045"/>
          </a:xfrm>
        </p:spPr>
        <p:txBody>
          <a:bodyPr>
            <a:normAutofit lnSpcReduction="10000"/>
          </a:bodyPr>
          <a:p>
            <a:r>
              <a:rPr lang="zh-CN" altLang="en-US"/>
              <a:t>1．	定义并遵循一个需求开发过程，明确各个角色的职责并严格遵循</a:t>
            </a:r>
            <a:endParaRPr lang="zh-CN" altLang="en-US"/>
          </a:p>
          <a:p>
            <a:r>
              <a:rPr lang="zh-CN" altLang="en-US"/>
              <a:t>2．	对现有系统进行全面分析，在编写需求规格说明时要包括新系统的所有预期功能</a:t>
            </a:r>
            <a:endParaRPr lang="zh-CN" altLang="en-US"/>
          </a:p>
          <a:p>
            <a:r>
              <a:rPr lang="zh-CN" altLang="en-US"/>
              <a:t>3．	遵循一个变更控制流程，当接受变更时相应地更新需求，汇集换件涉众来评审修改过的需求规格说明</a:t>
            </a:r>
            <a:endParaRPr lang="zh-CN" altLang="en-US"/>
          </a:p>
          <a:p>
            <a:r>
              <a:rPr lang="zh-CN" altLang="en-US"/>
              <a:t>4．	定义并遵循需求文档良好的版本控制，将每次更新的文档都存入版本控制器中</a:t>
            </a:r>
            <a:endParaRPr lang="zh-CN" altLang="en-US"/>
          </a:p>
          <a:p>
            <a:endParaRPr lang="zh-CN" altLang="en-US"/>
          </a:p>
          <a:p>
            <a:r>
              <a:rPr lang="zh-CN" altLang="en-US"/>
              <a:t>10.2.7需求确认方面的控制</a:t>
            </a:r>
            <a:endParaRPr lang="zh-CN" altLang="en-US"/>
          </a:p>
          <a:p>
            <a:r>
              <a:rPr lang="zh-CN" altLang="en-US"/>
              <a:t>1．	需求过程一开始，今早让客户参与需求文档审查，明确用户的验收标准</a:t>
            </a:r>
            <a:endParaRPr lang="zh-CN" altLang="en-US"/>
          </a:p>
          <a:p>
            <a:r>
              <a:rPr lang="zh-CN" altLang="en-US"/>
              <a:t>2．	在需求获取期间让分析人员讨论非功能性需求，明确指定性能目标与质量属性</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10.2.8需求变更方面的控制</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1．	每一次需求的变更都需要与客户代表进行充分的沟通，成立变更控制委员会对提议的变更进行决策，并将结果告知客户代表 </a:t>
            </a:r>
            <a:endParaRPr lang="zh-CN" altLang="en-US"/>
          </a:p>
          <a:p>
            <a:r>
              <a:rPr lang="zh-CN" altLang="en-US"/>
              <a:t>2．	定义并交流项目范围，在需求获取活动中要有管理层参与；在制定进度计划时，要考虑意外情况并预留一定的时间；采用增量开发方法，快速响应新需求</a:t>
            </a:r>
            <a:endParaRPr lang="zh-CN" altLang="en-US"/>
          </a:p>
          <a:p>
            <a:r>
              <a:rPr lang="zh-CN" altLang="en-US"/>
              <a:t>3．	用范围陈述来确定所提议的需求是属于范围之内还是范围之外，记录下对某一提议的需求否认的理由</a:t>
            </a:r>
            <a:endParaRPr lang="zh-CN" altLang="en-US"/>
          </a:p>
          <a:p>
            <a:r>
              <a:rPr lang="zh-CN" altLang="en-US"/>
              <a:t>4．	为每个需求制定负责人，变更控制过程需要包括交流机制，需求交流要包括所有影响部门和涉众</a:t>
            </a:r>
            <a:endParaRPr lang="zh-CN" altLang="en-US"/>
          </a:p>
          <a:p>
            <a:r>
              <a:rPr lang="zh-CN" altLang="en-US"/>
              <a:t>5．	获得管理层的支持并让所有涉众都严格参与需求变更控制过程</a:t>
            </a:r>
            <a:endParaRPr lang="zh-CN" altLang="en-US"/>
          </a:p>
          <a:p>
            <a:r>
              <a:rPr lang="zh-CN" altLang="en-US"/>
              <a:t>6．	将变更可能带来的风险传达给所有受影响的涉众，使用跟踪信息来评估提议变更的影响分析</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10.2.9人员的控制</a:t>
            </a:r>
            <a:endParaRPr lang="zh-CN" altLang="en-US"/>
          </a:p>
        </p:txBody>
      </p:sp>
      <p:sp>
        <p:nvSpPr>
          <p:cNvPr id="3" name="内容占位符 2"/>
          <p:cNvSpPr>
            <a:spLocks noGrp="1"/>
          </p:cNvSpPr>
          <p:nvPr>
            <p:ph idx="1"/>
          </p:nvPr>
        </p:nvSpPr>
        <p:spPr>
          <a:xfrm>
            <a:off x="838200" y="1825625"/>
            <a:ext cx="10515600" cy="4932045"/>
          </a:xfrm>
        </p:spPr>
        <p:txBody>
          <a:bodyPr>
            <a:normAutofit lnSpcReduction="10000"/>
          </a:bodyPr>
          <a:p>
            <a:r>
              <a:rPr lang="zh-CN" altLang="en-US"/>
              <a:t>1．	尽快响应人员变更机制，新的项目经理应尽快熟悉整个管理过程，并明确每个人的职责</a:t>
            </a:r>
            <a:endParaRPr lang="zh-CN" altLang="en-US"/>
          </a:p>
          <a:p>
            <a:r>
              <a:rPr lang="zh-CN" altLang="en-US"/>
              <a:t>2．	重新安排项目进度与任务分配</a:t>
            </a:r>
            <a:endParaRPr lang="zh-CN" altLang="en-US"/>
          </a:p>
          <a:p>
            <a:r>
              <a:rPr lang="zh-CN" altLang="en-US"/>
              <a:t>3．	让新成员快速明确该项目，分配好任务使其尽快加入到该项目的开发中</a:t>
            </a:r>
            <a:endParaRPr lang="zh-CN" altLang="en-US"/>
          </a:p>
          <a:p>
            <a:r>
              <a:rPr lang="zh-CN" altLang="en-US"/>
              <a:t>4．	通过变更机制让其他人员顶替或将根据当时的情况对任务进行适当的分配</a:t>
            </a:r>
            <a:endParaRPr lang="zh-CN" altLang="en-US"/>
          </a:p>
          <a:p>
            <a:pPr marL="0" indent="0">
              <a:buNone/>
            </a:pPr>
            <a:endParaRPr lang="zh-CN" altLang="en-US"/>
          </a:p>
          <a:p>
            <a:r>
              <a:rPr lang="zh-CN" altLang="en-US"/>
              <a:t>11.配置系统管理指南</a:t>
            </a:r>
            <a:endParaRPr lang="zh-CN" altLang="en-US"/>
          </a:p>
          <a:p>
            <a:r>
              <a:rPr lang="zh-CN" altLang="en-US"/>
              <a:t>11.1配置管理负责人</a:t>
            </a:r>
            <a:endParaRPr lang="zh-CN" altLang="en-US"/>
          </a:p>
          <a:p>
            <a:r>
              <a:rPr lang="zh-CN" altLang="en-US"/>
              <a:t>陈妍蓝</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11.2版本管理</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小组采用配置管理工具为GIT</a:t>
            </a:r>
            <a:endParaRPr lang="zh-CN" altLang="en-US"/>
          </a:p>
          <a:p>
            <a:r>
              <a:rPr lang="zh-CN" altLang="en-US"/>
              <a:t>服务器部署在GitHub，地址为git@github.com:PRD2018-G18/PRD2018.git ，仓库名字为PRD2018</a:t>
            </a:r>
            <a:endParaRPr lang="zh-CN" altLang="en-US"/>
          </a:p>
          <a:p>
            <a:r>
              <a:rPr lang="zh-CN" altLang="en-US"/>
              <a:t>客户端在小组成员本机上安装git和SourceTree</a:t>
            </a:r>
            <a:endParaRPr lang="zh-CN" altLang="en-US"/>
          </a:p>
          <a:p>
            <a:r>
              <a:rPr lang="zh-CN" altLang="en-US"/>
              <a:t>若在使用版本控制系统中遇到任何自行解决成功率在90%以下的问题，及时联系配置管理员陈妍蓝解决。</a:t>
            </a:r>
            <a:endParaRPr lang="zh-CN" altLang="en-US"/>
          </a:p>
          <a:p>
            <a:r>
              <a:rPr lang="zh-CN" altLang="en-US"/>
              <a:t>每次提交时应当有注释，注释包括时间和做了什么事情。</a:t>
            </a:r>
            <a:endParaRPr lang="zh-CN" altLang="en-US"/>
          </a:p>
          <a:p>
            <a:r>
              <a:rPr lang="zh-CN" altLang="en-US"/>
              <a:t>陈妍蓝联系方式：</a:t>
            </a:r>
            <a:endParaRPr lang="zh-CN" altLang="en-US"/>
          </a:p>
          <a:p>
            <a:r>
              <a:rPr lang="zh-CN" altLang="en-US"/>
              <a:t>TEL:15858257692</a:t>
            </a:r>
            <a:endParaRPr lang="zh-CN" altLang="en-US"/>
          </a:p>
          <a:p>
            <a:r>
              <a:rPr lang="zh-CN" altLang="en-US"/>
              <a:t>QQ：373807645</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11.3版本提交</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1.通过版本控制器保证修改文件是最新的文件。</a:t>
            </a:r>
            <a:endParaRPr lang="zh-CN" altLang="en-US"/>
          </a:p>
          <a:p>
            <a:r>
              <a:rPr lang="zh-CN" altLang="en-US"/>
              <a:t>2.通过Sourcetree、GitBash提交修改的commit。commit要备注有修改日期</a:t>
            </a:r>
            <a:endParaRPr lang="zh-CN" altLang="en-US"/>
          </a:p>
          <a:p>
            <a:r>
              <a:rPr lang="zh-CN" altLang="en-US"/>
              <a:t>3.将commit上传至版本控制器</a:t>
            </a:r>
            <a:endParaRPr lang="zh-CN" altLang="en-US"/>
          </a:p>
          <a:p>
            <a:pPr marL="0" indent="0">
              <a:buNone/>
            </a:pPr>
            <a:endParaRPr lang="zh-CN" altLang="en-US"/>
          </a:p>
          <a:p>
            <a:r>
              <a:rPr lang="zh-CN" altLang="en-US"/>
              <a:t>11.4变更控制</a:t>
            </a:r>
            <a:endParaRPr lang="zh-CN" altLang="en-US"/>
          </a:p>
          <a:p>
            <a:r>
              <a:rPr lang="zh-CN" altLang="en-US"/>
              <a:t>11.4.1文档更新</a:t>
            </a:r>
            <a:endParaRPr lang="zh-CN" altLang="en-US"/>
          </a:p>
          <a:p>
            <a:r>
              <a:rPr lang="zh-CN" altLang="en-US"/>
              <a:t>每次工作前，必须通过git同步到当前文档的最新版本。</a:t>
            </a:r>
            <a:endParaRPr lang="zh-CN" altLang="en-US"/>
          </a:p>
          <a:p>
            <a:endParaRPr lang="zh-CN" altLang="en-US"/>
          </a:p>
          <a:p>
            <a:r>
              <a:rPr lang="zh-CN" altLang="en-US"/>
              <a:t>11.4.2内容变更</a:t>
            </a:r>
            <a:endParaRPr lang="zh-CN" altLang="en-US"/>
          </a:p>
          <a:p>
            <a:r>
              <a:rPr lang="zh-CN" altLang="en-US"/>
              <a:t>每次变更冲突必须告知配置管理员，由管理员根据实际情况统筹修改</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1.引言</a:t>
            </a:r>
            <a:endParaRPr lang="zh-CN" altLang="en-US"/>
          </a:p>
        </p:txBody>
      </p:sp>
      <p:sp>
        <p:nvSpPr>
          <p:cNvPr id="5" name="内容占位符 4"/>
          <p:cNvSpPr>
            <a:spLocks noGrp="1"/>
          </p:cNvSpPr>
          <p:nvPr>
            <p:ph idx="1"/>
          </p:nvPr>
        </p:nvSpPr>
        <p:spPr>
          <a:xfrm>
            <a:off x="838200" y="1816735"/>
            <a:ext cx="10515600" cy="4351338"/>
          </a:xfrm>
        </p:spPr>
        <p:txBody>
          <a:bodyPr>
            <a:normAutofit fontScale="90000"/>
          </a:bodyPr>
          <a:p>
            <a:r>
              <a:rPr lang="en-US" b="1">
                <a:latin typeface="Cambria" panose="02040503050406030204" charset="0"/>
                <a:ea typeface="宋体" panose="02010600030101010101" pitchFamily="2" charset="-122"/>
                <a:cs typeface="Times New Roman" panose="02020603050405020304" charset="0"/>
                <a:sym typeface="+mn-ea"/>
              </a:rPr>
              <a:t>1.1</a:t>
            </a:r>
            <a:r>
              <a:rPr lang="zh-CN" b="1">
                <a:latin typeface="Cambria" panose="02040503050406030204" charset="0"/>
                <a:ea typeface="宋体" panose="02010600030101010101" pitchFamily="2" charset="-122"/>
                <a:sym typeface="+mn-ea"/>
              </a:rPr>
              <a:t>编写目的</a:t>
            </a:r>
            <a:r>
              <a:rPr lang="zh-CN">
                <a:latin typeface="Calibri" panose="020F0502020204030204" pitchFamily="34" charset="0"/>
                <a:ea typeface="宋体" panose="02010600030101010101" pitchFamily="2" charset="-122"/>
                <a:sym typeface="+mn-ea"/>
              </a:rPr>
              <a:t>在需求工程阶段明确需求和工作的范围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r>
              <a:rPr lang="en-US" b="1">
                <a:latin typeface="Cambria" panose="02040503050406030204" charset="0"/>
                <a:ea typeface="宋体" panose="02010600030101010101" pitchFamily="2" charset="-122"/>
                <a:cs typeface="Times New Roman" panose="02020603050405020304" charset="0"/>
                <a:sym typeface="+mn-ea"/>
              </a:rPr>
              <a:t>1.2</a:t>
            </a:r>
            <a:r>
              <a:rPr lang="zh-CN" b="1">
                <a:latin typeface="Cambria" panose="02040503050406030204" charset="0"/>
                <a:ea typeface="宋体" panose="02010600030101010101" pitchFamily="2" charset="-122"/>
                <a:sym typeface="+mn-ea"/>
              </a:rPr>
              <a:t>业务介绍</a:t>
            </a:r>
            <a:r>
              <a:rPr lang="en-US">
                <a:latin typeface="Calibri" panose="020F0502020204030204" pitchFamily="34" charset="0"/>
                <a:ea typeface="宋体" panose="02010600030101010101" pitchFamily="2" charset="-122"/>
                <a:cs typeface="Times New Roman" panose="02020603050405020304" charset="0"/>
                <a:sym typeface="+mn-ea"/>
              </a:rPr>
              <a:t>	</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软件工程教学、学习、交流系统</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是一个专门为一个教师，一门课程而建的网站，并可以有效的提供多课程交叉的资源共享与控制。它的主要用户是项目管理</a:t>
            </a:r>
            <a:r>
              <a:rPr lang="en-US">
                <a:latin typeface="Times New Roman" panose="02020603050405020304" charset="0"/>
                <a:ea typeface="宋体" panose="02010600030101010101" pitchFamily="2" charset="-122"/>
                <a:sym typeface="+mn-ea"/>
              </a:rPr>
              <a:t>,</a:t>
            </a:r>
            <a:r>
              <a:rPr lang="zh-CN">
                <a:ea typeface="宋体" panose="02010600030101010101" pitchFamily="2"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a:latin typeface="Cambria" panose="02040503050406030204" charset="0"/>
              <a:ea typeface="宋体" panose="02010600030101010101" pitchFamily="2" charset="-122"/>
              <a:cs typeface="Times New Roman" panose="02020603050405020304" charset="0"/>
              <a:sym typeface="+mn-ea"/>
            </a:endParaRPr>
          </a:p>
          <a:p>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11.5合并注意</a:t>
            </a:r>
            <a:endParaRPr lang="zh-CN" altLang="en-US"/>
          </a:p>
        </p:txBody>
      </p:sp>
      <p:sp>
        <p:nvSpPr>
          <p:cNvPr id="3" name="内容占位符 2"/>
          <p:cNvSpPr>
            <a:spLocks noGrp="1"/>
          </p:cNvSpPr>
          <p:nvPr>
            <p:ph idx="1"/>
          </p:nvPr>
        </p:nvSpPr>
        <p:spPr>
          <a:xfrm>
            <a:off x="838200" y="1825625"/>
            <a:ext cx="10515600" cy="4932045"/>
          </a:xfrm>
        </p:spPr>
        <p:txBody>
          <a:bodyPr>
            <a:normAutofit/>
          </a:bodyPr>
          <a:p>
            <a:r>
              <a:rPr lang="zh-CN" altLang="en-US"/>
              <a:t>1．提交必须写明备注</a:t>
            </a:r>
            <a:endParaRPr lang="zh-CN" altLang="en-US"/>
          </a:p>
          <a:p>
            <a:r>
              <a:rPr lang="zh-CN" altLang="en-US"/>
              <a:t>2．必须在微信群中告知其他组员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en-US" b="1">
                <a:latin typeface="Cambria" panose="02040503050406030204" charset="0"/>
                <a:ea typeface="宋体" panose="02010600030101010101" pitchFamily="2" charset="-122"/>
                <a:cs typeface="Times New Roman" panose="02020603050405020304" charset="0"/>
                <a:sym typeface="+mn-ea"/>
              </a:rPr>
              <a:t>1.3</a:t>
            </a:r>
            <a:r>
              <a:rPr lang="zh-CN" b="1">
                <a:latin typeface="Cambria" panose="02040503050406030204" charset="0"/>
                <a:ea typeface="宋体" panose="02010600030101010101" pitchFamily="2" charset="-122"/>
                <a:sym typeface="+mn-ea"/>
              </a:rPr>
              <a:t>业务目标</a:t>
            </a:r>
            <a:endParaRPr lang="zh-CN" altLang="en-US"/>
          </a:p>
        </p:txBody>
      </p:sp>
      <p:sp>
        <p:nvSpPr>
          <p:cNvPr id="5" name="内容占位符 4"/>
          <p:cNvSpPr>
            <a:spLocks noGrp="1"/>
          </p:cNvSpPr>
          <p:nvPr>
            <p:ph idx="1"/>
          </p:nvPr>
        </p:nvSpPr>
        <p:spPr>
          <a:xfrm>
            <a:off x="838200" y="1816735"/>
            <a:ext cx="10515600" cy="4351338"/>
          </a:xfrm>
        </p:spPr>
        <p:txBody>
          <a:bodyPr>
            <a:normAutofit fontScale="90000"/>
          </a:bodyPr>
          <a:p>
            <a:r>
              <a:rPr lang="en-US" altLang="zh-CN">
                <a:ea typeface="宋体" panose="02010600030101010101" pitchFamily="2" charset="-122"/>
                <a:sym typeface="+mn-ea"/>
              </a:rPr>
              <a:t>	</a:t>
            </a:r>
            <a:r>
              <a:rPr lang="zh-CN">
                <a:ea typeface="宋体" panose="02010600030101010101" pitchFamily="2"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r>
              <a:rPr lang="en-US">
                <a:latin typeface="Times New Roman" panose="02020603050405020304" charset="0"/>
                <a:ea typeface="宋体" panose="02010600030101010101" pitchFamily="2" charset="-122"/>
                <a:sym typeface="+mn-ea"/>
              </a:rPr>
              <a:t>     </a:t>
            </a:r>
            <a:r>
              <a:rPr lang="zh-CN">
                <a:latin typeface="Times New Roman" panose="02020603050405020304" charset="0"/>
                <a:ea typeface="宋体" panose="02010600030101010101" pitchFamily="2" charset="-122"/>
                <a:sym typeface="+mn-ea"/>
              </a:rPr>
              <a:t>项目应满足项目描述中的基本需求，完成相应的课程要求，在小组组员的合力工作环境下达到良好标准。</a:t>
            </a:r>
            <a:r>
              <a:rPr lang="zh-CN">
                <a:ea typeface="宋体" panose="02010600030101010101" pitchFamily="2" charset="-122"/>
                <a:sym typeface="+mn-ea"/>
              </a:rPr>
              <a:t>本网站要求提供对外服务的能力</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保证至少</a:t>
            </a:r>
            <a:r>
              <a:rPr lang="en-US">
                <a:latin typeface="宋体" panose="02010600030101010101" pitchFamily="2" charset="-122"/>
                <a:ea typeface="宋体" panose="02010600030101010101" pitchFamily="2" charset="-122"/>
                <a:sym typeface="+mn-ea"/>
              </a:rPr>
              <a:t>300</a:t>
            </a:r>
            <a:r>
              <a:rPr lang="zh-CN">
                <a:ea typeface="宋体" panose="02010600030101010101" pitchFamily="2" charset="-122"/>
                <a:sym typeface="+mn-ea"/>
              </a:rPr>
              <a:t>名同学上课辅助服务的要求</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包括数据存储能力</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网络服务吞吐能力</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数据安全特性等</a:t>
            </a:r>
            <a:r>
              <a:rPr lang="en-US">
                <a:latin typeface="宋体" panose="02010600030101010101" pitchFamily="2" charset="-122"/>
                <a:ea typeface="宋体" panose="02010600030101010101" pitchFamily="2" charset="-122"/>
                <a:sym typeface="+mn-ea"/>
              </a:rPr>
              <a:t>. </a:t>
            </a:r>
            <a:r>
              <a:rPr lang="en-US" b="1">
                <a:latin typeface="Cambria" panose="02040503050406030204" charset="0"/>
                <a:ea typeface="宋体" panose="02010600030101010101" pitchFamily="2" charset="-122"/>
                <a:cs typeface="Times New Roman" panose="02020603050405020304" charset="0"/>
                <a:sym typeface="+mn-ea"/>
              </a:rPr>
              <a:t>1.4</a:t>
            </a:r>
            <a:r>
              <a:rPr lang="zh-CN" b="1">
                <a:latin typeface="Cambria" panose="02040503050406030204" charset="0"/>
                <a:ea typeface="宋体" panose="02010600030101010101" pitchFamily="2" charset="-122"/>
                <a:sym typeface="+mn-ea"/>
              </a:rPr>
              <a:t>参考资料</a:t>
            </a:r>
            <a:r>
              <a:rPr lang="zh-CN">
                <a:latin typeface="Calibri" panose="020F0502020204030204" pitchFamily="34" charset="0"/>
                <a:ea typeface="宋体" panose="02010600030101010101" pitchFamily="2" charset="-122"/>
                <a:sym typeface="+mn-ea"/>
              </a:rPr>
              <a:t>《</a:t>
            </a:r>
            <a:r>
              <a:rPr lang="en-US">
                <a:latin typeface="Calibri" panose="020F0502020204030204" pitchFamily="34" charset="0"/>
                <a:ea typeface="宋体" panose="02010600030101010101" pitchFamily="2" charset="-122"/>
                <a:cs typeface="Times New Roman" panose="02020603050405020304" charset="0"/>
                <a:sym typeface="+mn-ea"/>
              </a:rPr>
              <a:t>GB/T 8567 </a:t>
            </a:r>
            <a:r>
              <a:rPr lang="en-US">
                <a:latin typeface="Calibri" panose="020F0502020204030204" pitchFamily="34" charset="0"/>
                <a:ea typeface="宋体" panose="02010600030101010101" pitchFamily="2" charset="-122"/>
                <a:sym typeface="+mn-ea"/>
              </a:rPr>
              <a:t>——2006</a:t>
            </a:r>
            <a:r>
              <a:rPr lang="zh-CN">
                <a:latin typeface="Calibri" panose="020F0502020204030204" pitchFamily="34" charset="0"/>
                <a:ea typeface="宋体" panose="02010600030101010101" pitchFamily="2" charset="-122"/>
                <a:sym typeface="+mn-ea"/>
              </a:rPr>
              <a:t>》《软件需求》《</a:t>
            </a:r>
            <a:r>
              <a:rPr lang="en-US">
                <a:latin typeface="Calibri" panose="020F0502020204030204" pitchFamily="34" charset="0"/>
                <a:ea typeface="宋体" panose="02010600030101010101" pitchFamily="2" charset="-122"/>
                <a:cs typeface="Times New Roman" panose="02020603050405020304" charset="0"/>
                <a:sym typeface="+mn-ea"/>
              </a:rPr>
              <a:t>IT</a:t>
            </a:r>
            <a:r>
              <a:rPr lang="zh-CN">
                <a:latin typeface="Calibri" panose="020F0502020204030204" pitchFamily="34" charset="0"/>
                <a:ea typeface="宋体" panose="02010600030101010101" pitchFamily="2" charset="-122"/>
                <a:sym typeface="+mn-ea"/>
              </a:rPr>
              <a:t>项目管理》《软件质量保证与测试》</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2.项目概述</a:t>
            </a:r>
            <a:endParaRPr lang="zh-CN" altLang="en-US"/>
          </a:p>
        </p:txBody>
      </p:sp>
      <p:sp>
        <p:nvSpPr>
          <p:cNvPr id="3" name="内容占位符 2"/>
          <p:cNvSpPr>
            <a:spLocks noGrp="1"/>
          </p:cNvSpPr>
          <p:nvPr>
            <p:ph idx="1"/>
          </p:nvPr>
        </p:nvSpPr>
        <p:spPr/>
        <p:txBody>
          <a:bodyPr/>
          <a:p>
            <a:r>
              <a:rPr lang="zh-CN" altLang="en-US"/>
              <a:t>2.1工作内容</a:t>
            </a:r>
            <a:endParaRPr lang="zh-CN" altLang="en-US"/>
          </a:p>
          <a:p>
            <a:r>
              <a:rPr lang="zh-CN" altLang="en-US"/>
              <a:t>	这份工作的主要在于需求阶段，根据需求开发的大方向，需要以下四个方面的工作，主要是需求获取，需求分析，需求规格说明，需求规格审核。</a:t>
            </a:r>
            <a:endParaRPr lang="zh-CN" altLang="en-US"/>
          </a:p>
          <a:p>
            <a:r>
              <a:rPr lang="zh-CN" altLang="en-US"/>
              <a:t>	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endParaRPr lang="zh-CN" altLang="en-US"/>
          </a:p>
          <a:p>
            <a:r>
              <a:rPr lang="zh-CN" altLang="en-US"/>
              <a:t>需求分析阶段主要是绘制关联图，创建开发原型，分析需求的可行性，确定需求优先级，为需求建立模型，编写数据字典，应用质量功能调配。</a:t>
            </a:r>
            <a:endParaRPr lang="zh-CN" altLang="en-US"/>
          </a:p>
          <a:p>
            <a:r>
              <a:rPr lang="zh-CN" altLang="en-US"/>
              <a:t>需求规格说明的撰写，主要是采用软件需求规模说明的模板，指明需求来源，描述需求的使用场景，记录业务规范。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2.2小组成员</a:t>
            </a:r>
            <a:endParaRPr lang="zh-CN" altLang="en-US"/>
          </a:p>
        </p:txBody>
      </p:sp>
      <p:sp>
        <p:nvSpPr>
          <p:cNvPr id="3" name="内容占位符 2"/>
          <p:cNvSpPr>
            <a:spLocks noGrp="1"/>
          </p:cNvSpPr>
          <p:nvPr>
            <p:ph idx="1"/>
          </p:nvPr>
        </p:nvSpPr>
        <p:spPr/>
        <p:txBody>
          <a:bodyPr/>
          <a:p>
            <a:r>
              <a:rPr lang="zh-CN" altLang="en-US"/>
              <a:t>表格2-1小组成员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gridCol w="836295"/>
                <a:gridCol w="526415"/>
                <a:gridCol w="1130300"/>
                <a:gridCol w="2083435"/>
                <a:gridCol w="1401445"/>
                <a:gridCol w="1336675"/>
              </a:tblGrid>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2.3产品</a:t>
            </a:r>
            <a:endParaRPr lang="zh-CN" altLang="en-US"/>
          </a:p>
        </p:txBody>
      </p:sp>
      <p:sp>
        <p:nvSpPr>
          <p:cNvPr id="3" name="内容占位符 2"/>
          <p:cNvSpPr>
            <a:spLocks noGrp="1"/>
          </p:cNvSpPr>
          <p:nvPr>
            <p:ph idx="1"/>
          </p:nvPr>
        </p:nvSpPr>
        <p:spPr/>
        <p:txBody>
          <a:bodyPr/>
          <a:p>
            <a:r>
              <a:rPr lang="zh-CN" altLang="en-US"/>
              <a:t>2.3.1关键里程碑文档</a:t>
            </a:r>
            <a:endParaRPr lang="zh-CN" altLang="en-US"/>
          </a:p>
          <a:p>
            <a:endParaRPr lang="zh-CN" altLang="en-US"/>
          </a:p>
          <a:p>
            <a:endParaRPr lang="zh-CN" altLang="en-US"/>
          </a:p>
          <a:p>
            <a:endParaRPr lang="zh-CN" altLang="en-US"/>
          </a:p>
          <a:p>
            <a:endParaRPr lang="zh-CN" altLang="en-US"/>
          </a:p>
          <a:p>
            <a:r>
              <a:rPr lang="zh-CN" altLang="en-US"/>
              <a:t>2.4验收标准</a:t>
            </a:r>
            <a:endParaRPr lang="zh-CN" altLang="en-US"/>
          </a:p>
          <a:p>
            <a:r>
              <a:rPr lang="zh-CN" altLang="en-US"/>
              <a:t>需求工程计划PPT及文档通过审核，进入下一步骤获取客户需求。</a:t>
            </a:r>
            <a:endParaRPr lang="zh-CN" altLang="en-US"/>
          </a:p>
          <a:p>
            <a:r>
              <a:rPr lang="zh-CN" altLang="en-US"/>
              <a:t>2.5 最后交付期限</a:t>
            </a:r>
            <a:endParaRPr lang="zh-CN" altLang="en-US"/>
          </a:p>
          <a:p>
            <a:r>
              <a:rPr lang="zh-CN" altLang="en-US"/>
              <a:t>   本学期末，期间每个阶段伴有评审。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28235" y="1986915"/>
          <a:ext cx="5971540" cy="2342515"/>
        </p:xfrm>
        <a:graphic>
          <a:graphicData uri="http://schemas.openxmlformats.org/drawingml/2006/table">
            <a:tbl>
              <a:tblPr firstRow="1" bandRow="1">
                <a:tableStyleId>{5940675A-B579-460E-94D1-54222C63F5DA}</a:tableStyleId>
              </a:tblPr>
              <a:tblGrid>
                <a:gridCol w="2327910"/>
                <a:gridCol w="3643630"/>
              </a:tblGrid>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文件名称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内容要点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进度管理计划，成本管理计划等计划，该阶段的WBS表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用例图</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界面原型</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功能需求</a:t>
                      </a:r>
                      <a:r>
                        <a:rPr lang="en-US" sz="1000" b="0">
                          <a:latin typeface="宋体" panose="02010600030101010101" pitchFamily="2" charset="-122"/>
                          <a:ea typeface="宋体" panose="02010600030101010101" pitchFamily="2" charset="-122"/>
                          <a:cs typeface="宋体" panose="02010600030101010101" pitchFamily="2" charset="-122"/>
                        </a:rPr>
                        <a:t>，数据字典</a:t>
                      </a: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变更原因</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变更过后的影响</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测试策略，测试用例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教会用户如何使用网站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界面原型文件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所开发</a:t>
                      </a:r>
                      <a:r>
                        <a:rPr lang="en-US" sz="1000" b="0">
                          <a:latin typeface="宋体" panose="02010600030101010101" pitchFamily="2" charset="-122"/>
                          <a:ea typeface="宋体" panose="02010600030101010101" pitchFamily="2" charset="-122"/>
                          <a:cs typeface="宋体" panose="02010600030101010101" pitchFamily="2" charset="-122"/>
                        </a:rPr>
                        <a:t>的网站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3.项目组织</a:t>
            </a:r>
            <a:endParaRPr lang="zh-CN" altLang="en-US"/>
          </a:p>
        </p:txBody>
      </p:sp>
      <p:sp>
        <p:nvSpPr>
          <p:cNvPr id="3" name="内容占位符 2"/>
          <p:cNvSpPr>
            <a:spLocks noGrp="1"/>
          </p:cNvSpPr>
          <p:nvPr>
            <p:ph idx="1"/>
          </p:nvPr>
        </p:nvSpPr>
        <p:spPr/>
        <p:txBody>
          <a:bodyPr/>
          <a:p>
            <a:r>
              <a:rPr lang="zh-CN" altLang="en-US"/>
              <a:t>3.1组织结构分解</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1"/>
          <a:srcRect l="19505" t="21575" r="41343" b="9332"/>
          <a:stretch>
            <a:fillRect/>
          </a:stretch>
        </p:blipFill>
        <p:spPr>
          <a:xfrm>
            <a:off x="4553585" y="762000"/>
            <a:ext cx="5455920" cy="5415280"/>
          </a:xfrm>
          <a:prstGeom prst="rect">
            <a:avLst/>
          </a:prstGeom>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8847</Words>
  <Application>WPS 演示</Application>
  <PresentationFormat>宽屏</PresentationFormat>
  <Paragraphs>1102</Paragraphs>
  <Slides>41</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黑体</vt:lpstr>
      <vt:lpstr>Impact</vt:lpstr>
      <vt:lpstr>微软雅黑</vt:lpstr>
      <vt:lpstr>Calibri</vt:lpstr>
      <vt:lpstr>Times New Roman</vt:lpstr>
      <vt:lpstr>Cambria</vt:lpstr>
      <vt:lpstr>Arial Unicode MS</vt:lpstr>
      <vt:lpstr>Helvetica</vt:lpstr>
      <vt:lpstr>Office 主题</vt:lpstr>
      <vt:lpstr>PowerPoint 演示文稿</vt:lpstr>
      <vt:lpstr>PowerPoint 演示文稿</vt:lpstr>
      <vt:lpstr>PowerPoint 演示文稿</vt:lpstr>
      <vt:lpstr>1.引言</vt:lpstr>
      <vt:lpstr>1.3业务目标</vt:lpstr>
      <vt:lpstr>2.项目概述</vt:lpstr>
      <vt:lpstr>2.2小组成员</vt:lpstr>
      <vt:lpstr>2.3产品</vt:lpstr>
      <vt:lpstr>3.项目组织</vt:lpstr>
      <vt:lpstr>PowerPoint 演示文稿</vt:lpstr>
      <vt:lpstr>3.2工作任务的分解</vt:lpstr>
      <vt:lpstr>4.范围管理计划</vt:lpstr>
      <vt:lpstr>4.2后续版本的产品范围</vt:lpstr>
      <vt:lpstr>PowerPoint 演示文稿</vt:lpstr>
      <vt:lpstr>6.1 小组成员表格</vt:lpstr>
      <vt:lpstr>7.质量管理计划</vt:lpstr>
      <vt:lpstr>7.3职责</vt:lpstr>
      <vt:lpstr>7.5分工</vt:lpstr>
      <vt:lpstr>7.8评审管理</vt:lpstr>
      <vt:lpstr>7.8.1.3评审员</vt:lpstr>
      <vt:lpstr>7.8.2文档评审</vt:lpstr>
      <vt:lpstr>PowerPoint 演示文稿</vt:lpstr>
      <vt:lpstr>8.2与客户的沟通计划</vt:lpstr>
      <vt:lpstr>8.2.3与客户沟通的主要人员</vt:lpstr>
      <vt:lpstr>8.3G18小组内部沟通计划</vt:lpstr>
      <vt:lpstr>8.3.3小组会议安排</vt:lpstr>
      <vt:lpstr>9 采购管理计划</vt:lpstr>
      <vt:lpstr>10.1.2规划方面问题</vt:lpstr>
      <vt:lpstr>10.1.4需求获取方面的风险</vt:lpstr>
      <vt:lpstr>10.1.6编写需求规格说明方面的风险</vt:lpstr>
      <vt:lpstr>10.1.8变更管理方面的风险</vt:lpstr>
      <vt:lpstr>10.2风险控制</vt:lpstr>
      <vt:lpstr>10.2.2规划方面的控制</vt:lpstr>
      <vt:lpstr>10.2.4需求获取方面的控制</vt:lpstr>
      <vt:lpstr>10.2.6编写需求规格说明方面的控制</vt:lpstr>
      <vt:lpstr>10.2.8需求变更方面的控制</vt:lpstr>
      <vt:lpstr>10.2.9人员的控制</vt:lpstr>
      <vt:lpstr>11.2版本管理</vt:lpstr>
      <vt:lpstr>11.3版本提交</vt:lpstr>
      <vt:lpstr>11.5合并注意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8</cp:revision>
  <dcterms:created xsi:type="dcterms:W3CDTF">2018-03-01T02:03:00Z</dcterms:created>
  <dcterms:modified xsi:type="dcterms:W3CDTF">2018-10-16T13:14:16Z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