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257" r:id="rId3"/>
    <p:sldId id="258" r:id="rId4"/>
    <p:sldId id="259" r:id="rId5"/>
    <p:sldId id="305" r:id="rId6"/>
    <p:sldId id="306" r:id="rId7"/>
    <p:sldId id="307" r:id="rId8"/>
    <p:sldId id="308" r:id="rId9"/>
    <p:sldId id="309" r:id="rId10"/>
    <p:sldId id="276" r:id="rId11"/>
    <p:sldId id="298" r:id="rId12"/>
    <p:sldId id="315" r:id="rId13"/>
    <p:sldId id="310" r:id="rId14"/>
    <p:sldId id="299" r:id="rId15"/>
    <p:sldId id="278" r:id="rId16"/>
    <p:sldId id="386" r:id="rId17"/>
    <p:sldId id="300" r:id="rId18"/>
    <p:sldId id="322" r:id="rId19"/>
    <p:sldId id="324" r:id="rId20"/>
    <p:sldId id="325" r:id="rId21"/>
    <p:sldId id="326" r:id="rId22"/>
    <p:sldId id="321" r:id="rId23"/>
    <p:sldId id="327" r:id="rId24"/>
    <p:sldId id="328" r:id="rId25"/>
    <p:sldId id="329" r:id="rId26"/>
    <p:sldId id="330" r:id="rId27"/>
    <p:sldId id="301" r:id="rId28"/>
    <p:sldId id="311" r:id="rId29"/>
    <p:sldId id="344" r:id="rId30"/>
    <p:sldId id="342" r:id="rId31"/>
    <p:sldId id="343" r:id="rId32"/>
    <p:sldId id="345" r:id="rId33"/>
    <p:sldId id="302" r:id="rId34"/>
    <p:sldId id="312" r:id="rId35"/>
    <p:sldId id="346" r:id="rId36"/>
    <p:sldId id="347" r:id="rId37"/>
    <p:sldId id="348" r:id="rId38"/>
    <p:sldId id="349" r:id="rId39"/>
    <p:sldId id="350" r:id="rId40"/>
    <p:sldId id="351" r:id="rId41"/>
    <p:sldId id="352" r:id="rId42"/>
    <p:sldId id="353" r:id="rId43"/>
    <p:sldId id="377" r:id="rId44"/>
    <p:sldId id="374" r:id="rId45"/>
    <p:sldId id="376" r:id="rId46"/>
    <p:sldId id="378" r:id="rId47"/>
    <p:sldId id="379" r:id="rId48"/>
    <p:sldId id="380" r:id="rId49"/>
    <p:sldId id="381" r:id="rId50"/>
    <p:sldId id="382" r:id="rId51"/>
    <p:sldId id="383" r:id="rId52"/>
    <p:sldId id="384" r:id="rId53"/>
    <p:sldId id="303" r:id="rId54"/>
    <p:sldId id="385" r:id="rId55"/>
    <p:sldId id="313" r:id="rId56"/>
    <p:sldId id="359" r:id="rId57"/>
    <p:sldId id="360" r:id="rId58"/>
    <p:sldId id="361" r:id="rId59"/>
    <p:sldId id="362" r:id="rId60"/>
    <p:sldId id="363" r:id="rId61"/>
    <p:sldId id="304" r:id="rId62"/>
    <p:sldId id="314" r:id="rId63"/>
    <p:sldId id="366" r:id="rId64"/>
    <p:sldId id="367" r:id="rId65"/>
    <p:sldId id="436" r:id="rId66"/>
    <p:sldId id="437" r:id="rId67"/>
    <p:sldId id="438" r:id="rId68"/>
    <p:sldId id="439" r:id="rId69"/>
    <p:sldId id="440" r:id="rId70"/>
    <p:sldId id="442" r:id="rId71"/>
    <p:sldId id="443" r:id="rId72"/>
    <p:sldId id="444" r:id="rId73"/>
    <p:sldId id="445" r:id="rId74"/>
    <p:sldId id="446" r:id="rId75"/>
    <p:sldId id="447" r:id="rId76"/>
    <p:sldId id="448" r:id="rId77"/>
    <p:sldId id="27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showGuides="1">
      <p:cViewPr varScale="1">
        <p:scale>
          <a:sx n="86" d="100"/>
          <a:sy n="86" d="100"/>
        </p:scale>
        <p:origin x="374" y="82"/>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a:sym typeface="+mn-ea"/>
              </a:rPr>
              <a:t>。不同的建模语言虽然大多同类，但是仍存在某些细微的差别，这极大地妨碍了用户之间的交流。</a:t>
            </a: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p>
          <a:p>
            <a:r>
              <a:rPr lang="en-US" altLang="zh-CN"/>
              <a:t>UML</a:t>
            </a:r>
            <a:r>
              <a:rPr lang="zh-CN" altLang="en-US"/>
              <a:t>吸取了面向对象领域中各种优秀的思想，其中也包括非</a:t>
            </a:r>
            <a:r>
              <a:rPr lang="en-US" altLang="zh-CN"/>
              <a:t>OO</a:t>
            </a:r>
            <a:r>
              <a:rPr lang="zh-CN" altLang="en-US"/>
              <a:t>方法的影响。</a:t>
            </a:r>
          </a:p>
          <a:p>
            <a:pPr marL="0" indent="0">
              <a:buNone/>
            </a:pPr>
            <a:r>
              <a:rPr lang="en-US" altLang="zh-CN"/>
              <a:t>   UML</a:t>
            </a:r>
            <a:r>
              <a:rPr lang="zh-CN" altLang="en-US"/>
              <a:t>符号表示考虑了各种方法的图形表示，删除了很多容易引起</a:t>
            </a:r>
          </a:p>
          <a:p>
            <a:pPr marL="0" indent="0">
              <a:buNone/>
            </a:pPr>
            <a:r>
              <a:rPr lang="zh-CN" altLang="en-US"/>
              <a:t>   混乱的、多余的和极少使用的符号，同时添加了一些新符号。</a:t>
            </a:r>
          </a:p>
          <a:p>
            <a:r>
              <a:rPr lang="en-US" altLang="zh-CN"/>
              <a:t>UML</a:t>
            </a:r>
            <a:r>
              <a:rPr lang="zh-CN" altLang="en-US"/>
              <a:t>在演变过程中还提出了一些新的概念。</a:t>
            </a:r>
          </a:p>
          <a:p>
            <a:pPr marL="0" indent="0">
              <a:buNone/>
            </a:pPr>
            <a:r>
              <a:rPr lang="zh-CN" altLang="en-US"/>
              <a:t>   在</a:t>
            </a:r>
            <a:r>
              <a:rPr lang="en-US" altLang="zh-CN"/>
              <a:t>UML</a:t>
            </a:r>
            <a:r>
              <a:rPr lang="zh-CN" altLang="en-US"/>
              <a:t>标准中新加了模板、职责、扩展机制、线程、过程、分布</a:t>
            </a:r>
          </a:p>
          <a:p>
            <a:pPr marL="0" indent="0">
              <a:buNone/>
            </a:pPr>
            <a:r>
              <a:rPr lang="zh-CN" altLang="en-US"/>
              <a:t>   式、并发式、模式、合作、活动图等新概念，并清晰地区分类型</a:t>
            </a:r>
          </a:p>
          <a:p>
            <a:pPr marL="0" indent="0">
              <a:buNone/>
            </a:pPr>
            <a:r>
              <a:rPr lang="zh-CN" altLang="en-US"/>
              <a:t>   、类和实例、细化、接口和组件的概念。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a:t>UML</a:t>
            </a:r>
            <a:r>
              <a:rPr lang="zh-CN" altLang="en-US" sz="3200" dirty="0"/>
              <a:t>的组成主要有事物、图和关系。事物是</a:t>
            </a:r>
            <a:r>
              <a:rPr lang="en-US" altLang="zh-CN" sz="3200" dirty="0"/>
              <a:t>UML</a:t>
            </a:r>
            <a:r>
              <a:rPr lang="zh-CN" altLang="en-US" sz="3200" dirty="0"/>
              <a:t>中重要的组成部分。关系把元素紧密联系在一起。图是很多有相互关系 的事物的组。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2"/>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3"/>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p>
        </p:txBody>
      </p:sp>
      <p:pic>
        <p:nvPicPr>
          <p:cNvPr id="3" name="图片 2" descr="搜狗截图20181012084843"/>
          <p:cNvPicPr>
            <a:picLocks noChangeAspect="1"/>
          </p:cNvPicPr>
          <p:nvPr/>
        </p:nvPicPr>
        <p:blipFill>
          <a:blip r:embed="rId4"/>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5"/>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6"/>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2"/>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的发展历程</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p>
          </p:txBody>
        </p:sp>
      </p:grpSp>
      <p:grpSp>
        <p:nvGrpSpPr>
          <p:cNvPr id="76" name="组合 75"/>
          <p:cNvGrpSpPr/>
          <p:nvPr/>
        </p:nvGrpSpPr>
        <p:grpSpPr>
          <a:xfrm>
            <a:off x="7884160" y="5488940"/>
            <a:ext cx="3889375" cy="1032510"/>
            <a:chOff x="12416" y="8644"/>
            <a:chExt cx="6125" cy="162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3979" y="8767"/>
              <a:ext cx="4562" cy="1503"/>
            </a:xfrm>
            <a:prstGeom prst="rect">
              <a:avLst/>
            </a:prstGeom>
            <a:solidFill>
              <a:srgbClr val="F1F1F1"/>
            </a:solidFill>
          </p:spPr>
          <p:txBody>
            <a:bodyPr wrap="square" rtlCol="0">
              <a:spAutoFit/>
            </a:bodyPr>
            <a:lstStyle/>
            <a:p>
              <a:pPr algn="ctr"/>
              <a:r>
                <a:rPr 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2"/>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2"/>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2"/>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p>
        </p:txBody>
      </p:sp>
      <p:sp>
        <p:nvSpPr>
          <p:cNvPr id="7" name="内容占位符 6"/>
          <p:cNvSpPr>
            <a:spLocks noGrp="1"/>
          </p:cNvSpPr>
          <p:nvPr>
            <p:ph idx="1"/>
          </p:nvPr>
        </p:nvSpPr>
        <p:spPr/>
        <p:txBody>
          <a:bodyPr/>
          <a:lstStyle/>
          <a:p>
            <a:r>
              <a:rPr lang="zh-CN" altLang="en-US"/>
              <a:t>关联指明了一个对象与另一个对象间的关系。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2"/>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2"/>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2"/>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p>
        </p:txBody>
      </p:sp>
      <p:sp>
        <p:nvSpPr>
          <p:cNvPr id="3" name="内容占位符 2"/>
          <p:cNvSpPr>
            <a:spLocks noGrp="1"/>
          </p:cNvSpPr>
          <p:nvPr>
            <p:ph idx="1"/>
          </p:nvPr>
        </p:nvSpPr>
        <p:spPr/>
        <p:txBody>
          <a:bodyPr/>
          <a:lstStyle/>
          <a:p>
            <a:r>
              <a:rPr lang="zh-CN" altLang="en-US"/>
              <a:t>组件视图也称实现视图、物理视图，它显示了代码组件的组织结构。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p>
        </p:txBody>
      </p:sp>
      <p:sp>
        <p:nvSpPr>
          <p:cNvPr id="3" name="内容占位符 2"/>
          <p:cNvSpPr>
            <a:spLocks noGrp="1"/>
          </p:cNvSpPr>
          <p:nvPr>
            <p:ph idx="1"/>
          </p:nvPr>
        </p:nvSpPr>
        <p:spPr/>
        <p:txBody>
          <a:bodyPr/>
          <a:lstStyle/>
          <a:p>
            <a:r>
              <a:rPr lang="zh-CN" altLang="en-US"/>
              <a:t>部署视图也称配置视图，它主要描述了系统具体如何进行部署。</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用例图是从用户角度描述系统功能，并指出各功能的操作者。</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p>
        </p:txBody>
      </p:sp>
      <p:sp>
        <p:nvSpPr>
          <p:cNvPr id="15" name="文本占位符 14"/>
          <p:cNvSpPr>
            <a:spLocks noGrp="1"/>
          </p:cNvSpPr>
          <p:nvPr>
            <p:ph type="body" orient="vert" idx="1"/>
          </p:nvPr>
        </p:nvSpPr>
        <p:spPr/>
        <p:txBody>
          <a:bodyPr vert="horz"/>
          <a:lstStyle/>
          <a:p>
            <a:pPr lvl="1" algn="l"/>
            <a:r>
              <a:rPr lang="en-US" altLang="zh-CN" dirty="0"/>
              <a:t>UML</a:t>
            </a:r>
            <a:r>
              <a:rPr lang="zh-CN" altLang="en-US" dirty="0"/>
              <a:t>是一种</a:t>
            </a:r>
            <a:r>
              <a:rPr lang="zh-CN" dirty="0"/>
              <a:t>能够描述问题、描述解决方案、起到沟通作用的语言。通俗地说，它是一种用文本、图形和符号的集合来描述现实生活中各类</a:t>
            </a:r>
            <a:r>
              <a:rPr lang="zh-CN" altLang="en-US" dirty="0"/>
              <a:t>事物</a:t>
            </a:r>
            <a:r>
              <a:rPr lang="zh-CN" dirty="0"/>
              <a:t>、活动及其之间关系的语言。</a:t>
            </a:r>
          </a:p>
          <a:p>
            <a:pPr lvl="1" algn="l"/>
            <a:r>
              <a:rPr lang="en-US" altLang="zh-CN" dirty="0"/>
              <a:t>UML</a:t>
            </a:r>
            <a:r>
              <a:rPr lang="zh-CN" altLang="en-US" dirty="0"/>
              <a:t>是一种很好的工具，可以贯穿软件开发阶段周期中的每一个阶段，它最适用于数据建模、业务建模、对象建模和组件建模。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2"/>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p>
        </p:txBody>
      </p:sp>
      <p:sp>
        <p:nvSpPr>
          <p:cNvPr id="3" name="内容占位符 2"/>
          <p:cNvSpPr>
            <a:spLocks noGrp="1"/>
          </p:cNvSpPr>
          <p:nvPr>
            <p:ph idx="1"/>
          </p:nvPr>
        </p:nvSpPr>
        <p:spPr/>
        <p:txBody>
          <a:bodyPr/>
          <a:lstStyle/>
          <a:p>
            <a:r>
              <a:rPr lang="zh-CN" altLang="en-US"/>
              <a:t>制约</a:t>
            </a:r>
          </a:p>
          <a:p>
            <a:r>
              <a:rPr lang="zh-CN" altLang="en-US"/>
              <a:t>修饰</a:t>
            </a:r>
          </a:p>
          <a:p>
            <a:r>
              <a:rPr lang="zh-CN" altLang="en-US"/>
              <a:t>通用划分</a:t>
            </a:r>
          </a:p>
          <a:p>
            <a:r>
              <a:rPr lang="zh-CN" altLang="en-US"/>
              <a:t>扩展机制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p>
          <a:p>
            <a:r>
              <a:rPr lang="zh-CN" altLang="en-US"/>
              <a:t>标记值</a:t>
            </a:r>
          </a:p>
          <a:p>
            <a:r>
              <a:rPr lang="zh-CN" altLang="en-US"/>
              <a:t>约束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p>
          <a:p>
            <a:pPr marL="0" indent="0">
              <a:buNone/>
            </a:pPr>
            <a:endParaRPr lang="en-US" altLang="zh-CN" sz="3200" dirty="0"/>
          </a:p>
          <a:p>
            <a:pPr marL="0" indent="0">
              <a:buNone/>
            </a:pPr>
            <a:r>
              <a:rPr lang="zh-CN" altLang="en-US" sz="3200" dirty="0"/>
              <a:t>什么是“异常事件”？</a:t>
            </a:r>
          </a:p>
          <a:p>
            <a:pPr marL="0" indent="0">
              <a:buNone/>
            </a:pPr>
            <a:endParaRPr lang="en-US" altLang="zh-CN" dirty="0"/>
          </a:p>
          <a:p>
            <a:pPr marL="0" indent="0">
              <a:buNone/>
            </a:pPr>
            <a:r>
              <a:rPr lang="en-US" altLang="zh-CN" dirty="0"/>
              <a:t>“</a:t>
            </a:r>
            <a:r>
              <a:rPr lang="zh-CN" altLang="en-US" dirty="0"/>
              <a:t>异常事件</a:t>
            </a:r>
            <a:r>
              <a:rPr lang="en-US" altLang="zh-CN" dirty="0"/>
              <a:t>”</a:t>
            </a:r>
            <a:r>
              <a:rPr lang="zh-CN" altLang="en-US" dirty="0"/>
              <a:t>就是类，只是用很特殊的方法进行了处理。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对哪些图做了修改？</a:t>
            </a:r>
          </a:p>
        </p:txBody>
      </p:sp>
      <p:sp>
        <p:nvSpPr>
          <p:cNvPr id="3" name="内容占位符 2"/>
          <p:cNvSpPr>
            <a:spLocks noGrp="1"/>
          </p:cNvSpPr>
          <p:nvPr>
            <p:ph idx="1"/>
          </p:nvPr>
        </p:nvSpPr>
        <p:spPr/>
        <p:txBody>
          <a:bodyPr/>
          <a:lstStyle/>
          <a:p>
            <a:r>
              <a:rPr lang="zh-CN" altLang="en-US" dirty="0"/>
              <a:t>用例图、顺序图、活动图、构件图。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p>
        </p:txBody>
      </p:sp>
      <p:sp>
        <p:nvSpPr>
          <p:cNvPr id="5" name="文本占位符 4"/>
          <p:cNvSpPr>
            <a:spLocks noGrp="1"/>
          </p:cNvSpPr>
          <p:nvPr>
            <p:ph type="body" idx="1"/>
          </p:nvPr>
        </p:nvSpPr>
        <p:spPr/>
        <p:txBody>
          <a:bodyPr/>
          <a:lstStyle/>
          <a:p>
            <a:r>
              <a:rPr lang="zh-CN" altLang="en-US" sz="3600" b="0"/>
              <a:t>包图</a:t>
            </a:r>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2"/>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2"/>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2"/>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fontScale="90000"/>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p>
        </p:txBody>
      </p:sp>
      <p:sp>
        <p:nvSpPr>
          <p:cNvPr id="13" name="内容占位符 12"/>
          <p:cNvSpPr>
            <a:spLocks noGrp="1"/>
          </p:cNvSpPr>
          <p:nvPr>
            <p:ph sz="half" idx="2"/>
          </p:nvPr>
        </p:nvSpPr>
        <p:spPr>
          <a:xfrm>
            <a:off x="812483" y="3246755"/>
            <a:ext cx="5157787" cy="3684588"/>
          </a:xfrm>
        </p:spPr>
        <p:txBody>
          <a:bodyPr/>
          <a:lstStyle/>
          <a:p>
            <a:r>
              <a:rPr lang="zh-CN" altLang="en-US" sz="2400"/>
              <a:t>维护的目的是确保已经发行的软件系统可以持续满足客户的需求。维护可以有以下几种情况：修复错误、增加或变更功能，以及因为平台改变所做的调整。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prstClr val="white">
                    <a:lumMod val="95000"/>
                  </a:prstClr>
                </a:solidFill>
                <a:latin typeface="微软雅黑" panose="020B0503020204020204" pitchFamily="34" charset="-122"/>
                <a:ea typeface="微软雅黑" panose="020B0503020204020204" pitchFamily="34" charset="-122"/>
              </a:rPr>
              <a:t>为什么要建模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建模的重要性</a:t>
            </a:r>
          </a:p>
        </p:txBody>
      </p:sp>
      <p:sp>
        <p:nvSpPr>
          <p:cNvPr id="3" name="内容占位符 2"/>
          <p:cNvSpPr>
            <a:spLocks noGrp="1"/>
          </p:cNvSpPr>
          <p:nvPr>
            <p:ph idx="1"/>
          </p:nvPr>
        </p:nvSpPr>
        <p:spPr/>
        <p:txBody>
          <a:bodyPr/>
          <a:lstStyle/>
          <a:p>
            <a:r>
              <a:rPr lang="zh-CN" dirty="0">
                <a:sym typeface="+mn-ea"/>
              </a:rPr>
              <a:t>第一：模型是什么？</a:t>
            </a:r>
            <a:endParaRPr lang="zh-CN" altLang="en-US" dirty="0"/>
          </a:p>
          <a:p>
            <a:pPr marL="0" indent="0">
              <a:buNone/>
            </a:pPr>
            <a:r>
              <a:rPr lang="zh-CN" dirty="0">
                <a:sym typeface="+mn-ea"/>
              </a:rPr>
              <a:t>                模型是对现实的简化。</a:t>
            </a:r>
          </a:p>
          <a:p>
            <a:pPr marL="0" indent="0">
              <a:buNone/>
            </a:pPr>
            <a:r>
              <a:rPr lang="zh-CN" dirty="0">
                <a:sym typeface="+mn-ea"/>
              </a:rPr>
              <a:t>   第二：为什么要建模？（重要性）</a:t>
            </a:r>
          </a:p>
          <a:p>
            <a:pPr marL="0" indent="0">
              <a:buNone/>
            </a:pPr>
            <a:r>
              <a:rPr lang="zh-CN" dirty="0">
                <a:sym typeface="+mn-ea"/>
              </a:rPr>
              <a:t>                建模是为了能够更好地理解正</a:t>
            </a:r>
            <a:r>
              <a:rPr lang="zh-CN" altLang="en-US" dirty="0">
                <a:sym typeface="+mn-ea"/>
              </a:rPr>
              <a:t>在</a:t>
            </a:r>
            <a:r>
              <a:rPr lang="zh-CN" dirty="0">
                <a:sym typeface="+mn-ea"/>
              </a:rPr>
              <a:t>开发的系统。</a:t>
            </a:r>
          </a:p>
          <a:p>
            <a:pPr marL="0" indent="0">
              <a:buNone/>
            </a:pPr>
            <a:r>
              <a:rPr lang="zh-CN" dirty="0">
                <a:sym typeface="+mn-ea"/>
              </a:rPr>
              <a:t>                因为不能完整地理解一个复杂的系统，所以要对它建模。</a:t>
            </a:r>
          </a:p>
          <a:p>
            <a:pPr marL="0" indent="0">
              <a:buNone/>
            </a:pPr>
            <a:endParaRPr 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953770" y="3044190"/>
            <a:ext cx="75565" cy="787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建模原理</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zh-CN" altLang="en-US"/>
              <a:t>第一：选择要创建什么模型，对如何动手解决和如何形成解决方案有着意义深远的影响。</a:t>
            </a:r>
          </a:p>
          <a:p>
            <a:pPr marL="0" indent="0">
              <a:buNone/>
            </a:pPr>
            <a:r>
              <a:rPr lang="zh-CN" altLang="en-US"/>
              <a:t>第二：可以在不同的精度级别上表示每一种模型。</a:t>
            </a:r>
          </a:p>
          <a:p>
            <a:pPr marL="0" indent="0">
              <a:buNone/>
            </a:pPr>
            <a:r>
              <a:rPr lang="zh-CN" altLang="en-US"/>
              <a:t>第三：最好的模型是与现实相联系的。</a:t>
            </a:r>
          </a:p>
          <a:p>
            <a:pPr marL="0" indent="0">
              <a:buNone/>
            </a:pPr>
            <a:r>
              <a:rPr lang="zh-CN" altLang="en-US"/>
              <a:t>第四：单个模型或视图是不充分的。对每个重要的系统最好用一小组几乎独立的模型从多个视角去逼近。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爆炸形 1 7"/>
          <p:cNvSpPr/>
          <p:nvPr/>
        </p:nvSpPr>
        <p:spPr>
          <a:xfrm rot="21240000">
            <a:off x="7703185" y="586740"/>
            <a:ext cx="4058920" cy="14192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建模的四项基本原理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sz="3200" dirty="0">
                <a:solidFill>
                  <a:prstClr val="white">
                    <a:lumMod val="95000"/>
                  </a:prstClr>
                </a:solidFill>
                <a:latin typeface="微软雅黑" panose="020B0503020204020204" pitchFamily="34" charset="-122"/>
                <a:ea typeface="微软雅黑" panose="020B0503020204020204" pitchFamily="34" charset="-122"/>
              </a:rPr>
              <a:t>建模工具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面向对象的软件建模工具应该具有以下功能 </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en-US" altLang="zh-CN"/>
              <a:t>1</a:t>
            </a:r>
            <a:r>
              <a:rPr lang="zh-CN" altLang="en-US"/>
              <a:t>、绘图；                                         </a:t>
            </a:r>
            <a:r>
              <a:rPr lang="en-US" altLang="zh-CN"/>
              <a:t>7</a:t>
            </a:r>
            <a:r>
              <a:rPr lang="zh-CN" altLang="en-US"/>
              <a:t>、代码生成；</a:t>
            </a:r>
          </a:p>
          <a:p>
            <a:pPr marL="0" indent="0">
              <a:buNone/>
            </a:pPr>
            <a:r>
              <a:rPr lang="en-US" altLang="zh-CN"/>
              <a:t>2</a:t>
            </a:r>
            <a:r>
              <a:rPr lang="zh-CN" altLang="en-US"/>
              <a:t>、存储；                                         </a:t>
            </a:r>
            <a:r>
              <a:rPr lang="en-US" altLang="zh-CN"/>
              <a:t>8</a:t>
            </a:r>
            <a:r>
              <a:rPr lang="zh-CN" altLang="en-US"/>
              <a:t>、逆向项目；</a:t>
            </a:r>
          </a:p>
          <a:p>
            <a:pPr marL="0" indent="0">
              <a:buNone/>
            </a:pPr>
            <a:r>
              <a:rPr lang="en-US" altLang="zh-CN"/>
              <a:t>3</a:t>
            </a:r>
            <a:r>
              <a:rPr lang="zh-CN" altLang="en-US"/>
              <a:t>、一致性；                                     </a:t>
            </a:r>
            <a:r>
              <a:rPr lang="en-US" altLang="zh-CN"/>
              <a:t>9</a:t>
            </a:r>
            <a:r>
              <a:rPr lang="zh-CN" altLang="en-US"/>
              <a:t>、集成；</a:t>
            </a:r>
          </a:p>
          <a:p>
            <a:pPr marL="0" indent="0">
              <a:buNone/>
            </a:pPr>
            <a:r>
              <a:rPr lang="en-US" altLang="zh-CN"/>
              <a:t>4</a:t>
            </a:r>
            <a:r>
              <a:rPr lang="zh-CN" altLang="en-US"/>
              <a:t>、对模型进行组织；                   </a:t>
            </a:r>
            <a:r>
              <a:rPr lang="en-US" altLang="zh-CN"/>
              <a:t>10</a:t>
            </a:r>
            <a:r>
              <a:rPr lang="zh-CN" altLang="en-US"/>
              <a:t>、支持多种抽象层和开发过程</a:t>
            </a:r>
          </a:p>
          <a:p>
            <a:pPr marL="0" indent="0">
              <a:buNone/>
            </a:pPr>
            <a:r>
              <a:rPr lang="en-US" altLang="zh-CN"/>
              <a:t>5</a:t>
            </a:r>
            <a:r>
              <a:rPr lang="zh-CN" altLang="en-US"/>
              <a:t>、导航；                                         </a:t>
            </a:r>
            <a:r>
              <a:rPr lang="en-US" altLang="zh-CN"/>
              <a:t>11</a:t>
            </a:r>
            <a:r>
              <a:rPr lang="zh-CN" altLang="en-US"/>
              <a:t>、文档生成</a:t>
            </a:r>
          </a:p>
          <a:p>
            <a:pPr marL="0" indent="0">
              <a:buNone/>
            </a:pPr>
            <a:r>
              <a:rPr lang="en-US" altLang="zh-CN"/>
              <a:t>6</a:t>
            </a:r>
            <a:r>
              <a:rPr lang="zh-CN" altLang="en-US"/>
              <a:t>、写作生成；                                </a:t>
            </a:r>
            <a:r>
              <a:rPr lang="en-US" altLang="zh-CN"/>
              <a:t>12</a:t>
            </a:r>
            <a:r>
              <a:rPr lang="zh-CN" altLang="en-US"/>
              <a:t>、脚本编程；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描述的模型可与各种编程语言直接相关联。对一个事物，如果表示为图形方式最为恰当，则用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35"/>
            <a:ext cx="10515600" cy="1325563"/>
          </a:xfrm>
        </p:spPr>
        <p:txBody>
          <a:bodyPr/>
          <a:lstStyle/>
          <a:p>
            <a:pPr algn="ctr"/>
            <a:r>
              <a:rPr lang="zh-CN"/>
              <a:t>常用的建模技术</a:t>
            </a:r>
          </a:p>
        </p:txBody>
      </p:sp>
      <p:sp>
        <p:nvSpPr>
          <p:cNvPr id="3" name="内容占位符 2"/>
          <p:cNvSpPr>
            <a:spLocks noGrp="1"/>
          </p:cNvSpPr>
          <p:nvPr>
            <p:ph idx="1"/>
          </p:nvPr>
        </p:nvSpPr>
        <p:spPr>
          <a:xfrm>
            <a:off x="409575" y="1086485"/>
            <a:ext cx="11602085" cy="4902200"/>
          </a:xfrm>
        </p:spPr>
        <p:txBody>
          <a:bodyPr>
            <a:noAutofit/>
          </a:bodyPr>
          <a:lstStyle/>
          <a:p>
            <a:pPr marL="0" indent="0">
              <a:buNone/>
            </a:pPr>
            <a:r>
              <a:rPr lang="zh-CN" altLang="en-US" sz="2000" b="1">
                <a:latin typeface="+mn-ea"/>
                <a:cs typeface="+mn-ea"/>
              </a:rPr>
              <a:t>1 对系统的词汇建模</a:t>
            </a:r>
            <a:endParaRPr lang="zh-CN" altLang="en-US" sz="2000">
              <a:latin typeface="+mn-ea"/>
              <a:cs typeface="+mn-ea"/>
            </a:endParaRPr>
          </a:p>
          <a:p>
            <a:pPr marL="0" indent="0">
              <a:buNone/>
            </a:pPr>
            <a:r>
              <a:rPr lang="zh-CN" altLang="en-US" sz="2000">
                <a:latin typeface="+mn-ea"/>
                <a:cs typeface="+mn-ea"/>
              </a:rPr>
              <a:t>A、识别用户或者实现者用于描述问题或者解决方案的哪些事物。用CRC卡和基于用况分析的技术帮助用户发现这些抽象</a:t>
            </a:r>
          </a:p>
          <a:p>
            <a:pPr marL="0" indent="0">
              <a:buNone/>
            </a:pPr>
            <a:r>
              <a:rPr lang="zh-CN" altLang="en-US" sz="2000">
                <a:latin typeface="+mn-ea"/>
                <a:cs typeface="+mn-ea"/>
              </a:rPr>
              <a:t>B、对于每个抽象，识别一个职责集。确保能清楚的定义每个类，而且这些职责能在所有的类之间很好的均衡。</a:t>
            </a:r>
          </a:p>
          <a:p>
            <a:pPr marL="0" indent="0">
              <a:buNone/>
            </a:pPr>
            <a:r>
              <a:rPr lang="zh-CN" altLang="en-US" sz="2000">
                <a:latin typeface="+mn-ea"/>
                <a:cs typeface="+mn-ea"/>
              </a:rPr>
              <a:t>C、提供为实现每个类的职责所需的属性和操作。</a:t>
            </a:r>
          </a:p>
          <a:p>
            <a:pPr marL="0" indent="0">
              <a:buNone/>
            </a:pPr>
            <a:r>
              <a:rPr lang="zh-CN" altLang="en-US" sz="2000" b="1">
                <a:latin typeface="+mn-ea"/>
                <a:cs typeface="+mn-ea"/>
              </a:rPr>
              <a:t>2 对系统中的职责分布建模</a:t>
            </a:r>
          </a:p>
          <a:p>
            <a:pPr marL="0" indent="0">
              <a:buNone/>
            </a:pPr>
            <a:r>
              <a:rPr lang="zh-CN" altLang="en-US" sz="2000">
                <a:latin typeface="+mn-ea"/>
                <a:cs typeface="+mn-ea"/>
              </a:rPr>
              <a:t>A、识别一组为了完成某些行为而紧密地协同工作的类</a:t>
            </a:r>
          </a:p>
          <a:p>
            <a:pPr marL="0" indent="0">
              <a:buNone/>
            </a:pPr>
            <a:r>
              <a:rPr lang="zh-CN" altLang="en-US" sz="2000">
                <a:latin typeface="+mn-ea"/>
                <a:cs typeface="+mn-ea"/>
              </a:rPr>
              <a:t>B、对上述的每个类识别出一组职责</a:t>
            </a:r>
          </a:p>
          <a:p>
            <a:pPr marL="0" indent="0">
              <a:buNone/>
            </a:pPr>
            <a:r>
              <a:rPr lang="zh-CN" altLang="en-US" sz="2000">
                <a:latin typeface="+mn-ea"/>
                <a:cs typeface="+mn-ea"/>
              </a:rPr>
              <a:t>C、从整体上观察这组类，把职责过多的类分解成较小的抽象，吧职责过于琐碎的小类合成较大的类，重新分配职责以使每一个抽象合理的存在</a:t>
            </a:r>
          </a:p>
          <a:p>
            <a:pPr marL="0" indent="0">
              <a:buNone/>
            </a:pPr>
            <a:r>
              <a:rPr lang="zh-CN" altLang="en-US" sz="2000">
                <a:latin typeface="+mn-ea"/>
                <a:cs typeface="+mn-ea"/>
              </a:rPr>
              <a:t>D、考虑这些类的相互协作方式，相应的重新分配他们的职责，是协作中没有哪个类的职责过多或过少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en-US"/>
              <a:t>UML</a:t>
            </a:r>
            <a:r>
              <a:rPr lang="zh-CN" altLang="en-US"/>
              <a:t>建模的技巧和提示</a:t>
            </a:r>
          </a:p>
        </p:txBody>
      </p:sp>
      <p:sp>
        <p:nvSpPr>
          <p:cNvPr id="3" name="内容占位符 2"/>
          <p:cNvSpPr>
            <a:spLocks noGrp="1"/>
          </p:cNvSpPr>
          <p:nvPr>
            <p:ph idx="1"/>
          </p:nvPr>
        </p:nvSpPr>
        <p:spPr>
          <a:xfrm>
            <a:off x="838200" y="1506855"/>
            <a:ext cx="10515600" cy="4655185"/>
          </a:xfrm>
        </p:spPr>
        <p:txBody>
          <a:bodyPr>
            <a:normAutofit fontScale="90000" lnSpcReduction="10000"/>
          </a:bodyPr>
          <a:lstStyle/>
          <a:p>
            <a:pPr marL="0" indent="0">
              <a:buNone/>
            </a:pPr>
            <a:r>
              <a:rPr>
                <a:latin typeface="+mn-ea"/>
                <a:cs typeface="+mn-ea"/>
              </a:rPr>
              <a:t>对最终用户或者实现这来说，各个类都应该映射到某个有幸的或者概念性的抽象。一个结构良好的类，应满足如下条件</a:t>
            </a:r>
          </a:p>
          <a:p>
            <a:pPr marL="0" indent="0">
              <a:buNone/>
            </a:pPr>
            <a:r>
              <a:rPr>
                <a:latin typeface="+mn-ea"/>
                <a:cs typeface="+mn-ea"/>
              </a:rPr>
              <a:t>A、为取自问题域或者解域的词汇中的事物提供明确的抽象</a:t>
            </a:r>
          </a:p>
          <a:p>
            <a:pPr marL="0" indent="0">
              <a:buNone/>
            </a:pPr>
            <a:r>
              <a:rPr>
                <a:latin typeface="+mn-ea"/>
                <a:cs typeface="+mn-ea"/>
              </a:rPr>
              <a:t>B、嵌入一个小的、明确定义的职责集，并且能很好的实现它们</a:t>
            </a:r>
          </a:p>
          <a:p>
            <a:pPr marL="0" indent="0">
              <a:buNone/>
            </a:pPr>
            <a:r>
              <a:rPr>
                <a:latin typeface="+mn-ea"/>
                <a:cs typeface="+mn-ea"/>
              </a:rPr>
              <a:t>C、把抽象的规约和它的实现清楚地分开</a:t>
            </a:r>
          </a:p>
          <a:p>
            <a:pPr marL="0" indent="0">
              <a:buNone/>
            </a:pPr>
            <a:r>
              <a:rPr>
                <a:latin typeface="+mn-ea"/>
                <a:cs typeface="+mn-ea"/>
              </a:rPr>
              <a:t>D、简单而且可理解，并具有可适应性和可扩展性</a:t>
            </a:r>
          </a:p>
          <a:p>
            <a:pPr marL="0" indent="0">
              <a:buNone/>
            </a:pPr>
            <a:endParaRPr>
              <a:latin typeface="+mn-ea"/>
              <a:cs typeface="+mn-ea"/>
            </a:endParaRPr>
          </a:p>
          <a:p>
            <a:pPr marL="0" indent="0">
              <a:buNone/>
            </a:pPr>
            <a:r>
              <a:rPr>
                <a:latin typeface="+mn-ea"/>
                <a:cs typeface="+mn-ea"/>
              </a:rPr>
              <a:t>当用UML绘制一个类时，要遵循如下策略</a:t>
            </a:r>
          </a:p>
          <a:p>
            <a:pPr marL="0" indent="0">
              <a:buNone/>
            </a:pPr>
            <a:r>
              <a:rPr>
                <a:latin typeface="+mn-ea"/>
                <a:cs typeface="+mn-ea"/>
              </a:rPr>
              <a:t>A、仅显示在该类的语境中对于理解抽象较为重要的类的特性</a:t>
            </a:r>
          </a:p>
          <a:p>
            <a:pPr marL="0" indent="0">
              <a:buNone/>
            </a:pPr>
            <a:r>
              <a:rPr>
                <a:latin typeface="+mn-ea"/>
                <a:cs typeface="+mn-ea"/>
              </a:rPr>
              <a:t>B、按属性和操作的种类进行分组，以更好地组织其长列表</a:t>
            </a:r>
          </a:p>
          <a:p>
            <a:pPr marL="0" indent="0">
              <a:buNone/>
            </a:pPr>
            <a:r>
              <a:rPr>
                <a:latin typeface="+mn-ea"/>
                <a:cs typeface="+mn-ea"/>
              </a:rPr>
              <a:t>C、把相关的类显示在同一个类图中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问答</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及小组评价</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问题</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dirty="0">
                <a:latin typeface="+mn-ea"/>
                <a:cs typeface="+mn-ea"/>
              </a:rPr>
              <a:t>问题一：什么是CRC卡？</a:t>
            </a:r>
          </a:p>
          <a:p>
            <a:pPr marL="0" indent="0">
              <a:buNone/>
            </a:pPr>
            <a:r>
              <a:rPr lang="zh-CN" dirty="0">
                <a:latin typeface="+mn-ea"/>
                <a:cs typeface="+mn-ea"/>
              </a:rPr>
              <a:t>问题二：简述面向对象开发的过程。</a:t>
            </a:r>
          </a:p>
          <a:p>
            <a:pPr marL="0" indent="0">
              <a:buNone/>
            </a:pPr>
            <a:endParaRPr lang="zh-CN" dirty="0">
              <a:latin typeface="+mn-ea"/>
              <a:cs typeface="+mn-ea"/>
            </a:endParaRPr>
          </a:p>
          <a:p>
            <a:pPr marL="0" indent="0">
              <a:buNone/>
            </a:pPr>
            <a:r>
              <a:rPr lang="zh-CN" dirty="0">
                <a:latin typeface="+mn-ea"/>
                <a:cs typeface="+mn-ea"/>
              </a:rPr>
              <a:t>开放题：在我们生活中有什么可以利用建模来解决问题，并谈谈你对建模的理解。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问题的参考答案</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atin typeface="+mn-ea"/>
                <a:cs typeface="+mn-ea"/>
              </a:rPr>
              <a:t>问题一：CRC卡是一个标准索引卡集合，每一张卡片表示一个类。</a:t>
            </a:r>
          </a:p>
          <a:p>
            <a:pPr marL="0" indent="0">
              <a:buNone/>
            </a:pPr>
            <a:r>
              <a:rPr lang="zh-CN">
                <a:latin typeface="+mn-ea"/>
                <a:cs typeface="+mn-ea"/>
              </a:rPr>
              <a:t>        Class-Responsibility-Collaborator</a:t>
            </a:r>
          </a:p>
          <a:p>
            <a:pPr marL="0" indent="0">
              <a:buNone/>
            </a:pPr>
            <a:r>
              <a:rPr lang="zh-CN">
                <a:latin typeface="+mn-ea"/>
                <a:cs typeface="+mn-ea"/>
              </a:rPr>
              <a:t>       类名在最上方，类的职责在左侧，类的协作关系放在右侧。</a:t>
            </a:r>
          </a:p>
          <a:p>
            <a:pPr marL="0" indent="0">
              <a:buNone/>
            </a:pPr>
            <a:r>
              <a:rPr lang="zh-CN">
                <a:latin typeface="+mn-ea"/>
                <a:cs typeface="+mn-ea"/>
              </a:rPr>
              <a:t>问题二：《UML2基础、建模与设计教程》p22</a:t>
            </a:r>
          </a:p>
          <a:p>
            <a:pPr marL="0" indent="0">
              <a:buNone/>
            </a:pPr>
            <a:r>
              <a:rPr lang="zh-CN">
                <a:latin typeface="+mn-ea"/>
                <a:cs typeface="+mn-ea"/>
              </a:rPr>
              <a:t>         A、系统调查和需求分析，分析问题并求解</a:t>
            </a:r>
          </a:p>
          <a:p>
            <a:pPr marL="0" indent="0">
              <a:buNone/>
            </a:pPr>
            <a:r>
              <a:rPr lang="zh-CN">
                <a:latin typeface="+mn-ea"/>
                <a:cs typeface="+mn-ea"/>
              </a:rPr>
              <a:t>         B、整理问题：对第一阶段的结果进一步抽象、归类整理</a:t>
            </a:r>
          </a:p>
          <a:p>
            <a:pPr marL="0" indent="0">
              <a:buNone/>
            </a:pPr>
            <a:r>
              <a:rPr lang="zh-CN">
                <a:latin typeface="+mn-ea"/>
                <a:cs typeface="+mn-ea"/>
              </a:rPr>
              <a:t>         C、程序实现</a:t>
            </a:r>
          </a:p>
          <a:p>
            <a:pPr marL="0" indent="0">
              <a:buNone/>
            </a:pPr>
            <a:r>
              <a:rPr lang="zh-CN">
                <a:latin typeface="+mn-ea"/>
                <a:cs typeface="+mn-ea"/>
              </a:rPr>
              <a:t>         </a:t>
            </a:r>
            <a:r>
              <a:rPr lang="en-US" altLang="zh-CN">
                <a:latin typeface="+mn-ea"/>
                <a:cs typeface="+mn-ea"/>
              </a:rPr>
              <a:t>D</a:t>
            </a:r>
            <a:r>
              <a:rPr lang="zh-CN" altLang="en-US">
                <a:latin typeface="+mn-ea"/>
                <a:cs typeface="+mn-ea"/>
              </a:rPr>
              <a:t>、</a:t>
            </a:r>
            <a:r>
              <a:rPr lang="zh-CN">
                <a:latin typeface="+mn-ea"/>
                <a:cs typeface="+mn-ea"/>
              </a:rPr>
              <a:t>系统测试</a:t>
            </a:r>
          </a:p>
          <a:p>
            <a:pPr marL="0" indent="0">
              <a:buNone/>
            </a:pPr>
            <a:endParaRPr lang="zh-CN">
              <a:latin typeface="+mn-ea"/>
              <a:cs typeface="+mn-ea"/>
            </a:endParaRPr>
          </a:p>
          <a:p>
            <a:pPr marL="0" indent="0">
              <a:buNone/>
            </a:pP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小组成员分工及评价</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tLang="en-US" dirty="0">
                <a:latin typeface="+mn-ea"/>
                <a:cs typeface="+mn-ea"/>
              </a:rPr>
              <a:t>陈妍蓝：搜集整理资料。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陈遵义：搜集整理资料。</a:t>
            </a:r>
            <a:r>
              <a:rPr lang="en-US" altLang="zh-CN" dirty="0">
                <a:latin typeface="+mn-ea"/>
                <a:cs typeface="+mn-ea"/>
              </a:rPr>
              <a:t>70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PPT</a:t>
            </a:r>
            <a:r>
              <a:rPr lang="zh-CN" altLang="en-US" dirty="0">
                <a:latin typeface="+mn-ea"/>
                <a:cs typeface="+mn-ea"/>
              </a:rPr>
              <a:t>的大部分内容。</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郑巧雁：搜集整理资料，制作</a:t>
            </a:r>
            <a:r>
              <a:rPr lang="en-US" altLang="zh-CN" dirty="0">
                <a:latin typeface="+mn-ea"/>
                <a:cs typeface="+mn-ea"/>
              </a:rPr>
              <a:t>PPT</a:t>
            </a:r>
            <a:r>
              <a:rPr lang="zh-CN" altLang="en-US" dirty="0">
                <a:latin typeface="+mn-ea"/>
                <a:cs typeface="+mn-ea"/>
              </a:rPr>
              <a:t>最后</a:t>
            </a:r>
            <a:r>
              <a:rPr lang="en-US" altLang="zh-CN" dirty="0">
                <a:latin typeface="+mn-ea"/>
                <a:cs typeface="+mn-ea"/>
              </a:rPr>
              <a:t>10</a:t>
            </a:r>
            <a:r>
              <a:rPr lang="zh-CN" altLang="en-US" dirty="0">
                <a:latin typeface="+mn-ea"/>
                <a:cs typeface="+mn-ea"/>
              </a:rPr>
              <a:t>页左右的内容。</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张琦：搜集整理资料。</a:t>
            </a:r>
            <a:r>
              <a:rPr lang="en-US" altLang="zh-CN" dirty="0">
                <a:latin typeface="+mn-ea"/>
                <a:cs typeface="+mn-ea"/>
              </a:rPr>
              <a:t>70</a:t>
            </a:r>
            <a:r>
              <a:rPr lang="zh-CN" altLang="en-US" dirty="0">
                <a:latin typeface="+mn-ea"/>
                <a:cs typeface="+mn-ea"/>
              </a:rPr>
              <a:t>分</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《UML2</a:t>
            </a:r>
            <a:r>
              <a:rPr lang="zh-CN" altLang="en-US" dirty="0">
                <a:latin typeface="+mn-ea"/>
                <a:cs typeface="+mn-ea"/>
              </a:rPr>
              <a:t>基础、建模与设计教程</a:t>
            </a:r>
            <a:r>
              <a:rPr lang="en-US" altLang="zh-CN" dirty="0">
                <a:latin typeface="+mn-ea"/>
                <a:cs typeface="+mn-ea"/>
              </a:rPr>
              <a:t>》</a:t>
            </a:r>
          </a:p>
          <a:p>
            <a:pPr marL="0" indent="0">
              <a:buNone/>
            </a:pPr>
            <a:r>
              <a:rPr lang="en-US" altLang="zh-CN" dirty="0">
                <a:latin typeface="+mn-ea"/>
                <a:cs typeface="+mn-ea"/>
              </a:rPr>
              <a:t>《UML</a:t>
            </a:r>
            <a:r>
              <a:rPr lang="zh-CN" altLang="en-US" dirty="0">
                <a:latin typeface="+mn-ea"/>
                <a:cs typeface="+mn-ea"/>
              </a:rPr>
              <a:t>用户指南</a:t>
            </a:r>
            <a:r>
              <a:rPr lang="en-US" altLang="zh-CN" dirty="0">
                <a:latin typeface="+mn-ea"/>
                <a:cs typeface="+mn-ea"/>
              </a:rPr>
              <a:t>》</a:t>
            </a:r>
          </a:p>
          <a:p>
            <a:pPr marL="0" indent="0">
              <a:buNone/>
            </a:pPr>
            <a:r>
              <a:rPr lang="en-US" altLang="zh-CN" dirty="0">
                <a:latin typeface="+mn-ea"/>
                <a:cs typeface="+mn-ea"/>
              </a:rPr>
              <a:t>PPT</a:t>
            </a:r>
            <a:r>
              <a:rPr lang="zh-CN" altLang="en-US">
                <a:latin typeface="+mn-ea"/>
                <a:cs typeface="+mn-ea"/>
              </a:rPr>
              <a:t>中图片来源网络</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6533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p>
          <a:p>
            <a:pPr marL="457200" lvl="1" indent="0" algn="l">
              <a:buNone/>
            </a:pPr>
            <a:r>
              <a:rPr lang="zh-CN" altLang="en-US"/>
              <a:t>企业信息系统</a:t>
            </a:r>
          </a:p>
          <a:p>
            <a:pPr marL="457200" lvl="1" indent="0" algn="l">
              <a:buNone/>
            </a:pPr>
            <a:r>
              <a:rPr lang="zh-CN" altLang="en-US"/>
              <a:t>银行与金融服务</a:t>
            </a:r>
          </a:p>
          <a:p>
            <a:pPr marL="457200" lvl="1" indent="0" algn="l">
              <a:buNone/>
            </a:pPr>
            <a:r>
              <a:rPr lang="zh-CN" altLang="en-US"/>
              <a:t>电信</a:t>
            </a:r>
          </a:p>
          <a:p>
            <a:pPr marL="457200" lvl="1" indent="0" algn="l">
              <a:buNone/>
            </a:pPr>
            <a:r>
              <a:rPr lang="zh-CN" altLang="en-US"/>
              <a:t>运输</a:t>
            </a:r>
          </a:p>
          <a:p>
            <a:pPr marL="457200" lvl="1" indent="0" algn="l">
              <a:buNone/>
            </a:pPr>
            <a:r>
              <a:rPr lang="zh-CN" altLang="en-US"/>
              <a:t>国防</a:t>
            </a:r>
            <a:r>
              <a:rPr lang="en-US" altLang="zh-CN"/>
              <a:t>/</a:t>
            </a:r>
            <a:r>
              <a:rPr lang="zh-CN" altLang="en-US"/>
              <a:t>航天</a:t>
            </a:r>
          </a:p>
          <a:p>
            <a:pPr marL="457200" lvl="1" indent="0" algn="l">
              <a:buNone/>
            </a:pPr>
            <a:r>
              <a:rPr lang="zh-CN" altLang="en-US"/>
              <a:t>零售</a:t>
            </a:r>
          </a:p>
          <a:p>
            <a:pPr marL="457200" lvl="1" indent="0" algn="l">
              <a:buNone/>
            </a:pPr>
            <a:r>
              <a:rPr lang="zh-CN" altLang="en-US"/>
              <a:t>医疗电子</a:t>
            </a:r>
          </a:p>
          <a:p>
            <a:pPr marL="457200" lvl="1" indent="0" algn="l">
              <a:buNone/>
            </a:pPr>
            <a:r>
              <a:rPr lang="zh-CN" altLang="en-US"/>
              <a:t>科学</a:t>
            </a:r>
          </a:p>
          <a:p>
            <a:pPr marL="457200" lvl="1" indent="0" algn="l">
              <a:buNone/>
            </a:pPr>
            <a:r>
              <a:rPr lang="zh-CN" altLang="en-US"/>
              <a:t>基于</a:t>
            </a:r>
            <a:r>
              <a:rPr lang="en-US" altLang="zh-CN"/>
              <a:t>Web</a:t>
            </a:r>
            <a:r>
              <a:rPr lang="zh-CN" altLang="en-US"/>
              <a:t>的分布式服务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3370</Words>
  <Application>Microsoft Office PowerPoint</Application>
  <PresentationFormat>宽屏</PresentationFormat>
  <Paragraphs>280</Paragraphs>
  <Slides>77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77</vt:i4>
      </vt:variant>
    </vt:vector>
  </HeadingPairs>
  <TitlesOfParts>
    <vt:vector size="84"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lpstr>建模的重要性</vt:lpstr>
      <vt:lpstr>建模原理</vt:lpstr>
      <vt:lpstr>PowerPoint 演示文稿</vt:lpstr>
      <vt:lpstr>面向对象的软件建模工具应该具有以下功能 </vt:lpstr>
      <vt:lpstr>常用的建模技术</vt:lpstr>
      <vt:lpstr>UML建模的技巧和提示</vt:lpstr>
      <vt:lpstr>PowerPoint 演示文稿</vt:lpstr>
      <vt:lpstr>问题</vt:lpstr>
      <vt:lpstr>问题的参考答案</vt:lpstr>
      <vt:lpstr>小组成员分工及评价</vt:lpstr>
      <vt:lpstr>参考资料</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64</cp:revision>
  <dcterms:created xsi:type="dcterms:W3CDTF">2016-12-09T01:44:00Z</dcterms:created>
  <dcterms:modified xsi:type="dcterms:W3CDTF">2018-10-18T13:21:41Z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