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8"/>
  </p:notesMasterIdLst>
  <p:sldIdLst>
    <p:sldId id="257" r:id="rId2"/>
    <p:sldId id="258" r:id="rId3"/>
    <p:sldId id="348" r:id="rId4"/>
    <p:sldId id="349" r:id="rId5"/>
    <p:sldId id="259" r:id="rId6"/>
    <p:sldId id="304" r:id="rId7"/>
    <p:sldId id="350" r:id="rId8"/>
    <p:sldId id="260" r:id="rId9"/>
    <p:sldId id="261" r:id="rId10"/>
    <p:sldId id="262" r:id="rId11"/>
    <p:sldId id="263" r:id="rId12"/>
    <p:sldId id="347" r:id="rId13"/>
    <p:sldId id="313" r:id="rId14"/>
    <p:sldId id="314" r:id="rId15"/>
    <p:sldId id="315" r:id="rId16"/>
    <p:sldId id="316" r:id="rId17"/>
    <p:sldId id="317" r:id="rId18"/>
    <p:sldId id="318" r:id="rId19"/>
    <p:sldId id="319" r:id="rId20"/>
    <p:sldId id="320" r:id="rId21"/>
    <p:sldId id="321" r:id="rId22"/>
    <p:sldId id="322" r:id="rId23"/>
    <p:sldId id="323" r:id="rId24"/>
    <p:sldId id="307" r:id="rId25"/>
    <p:sldId id="308" r:id="rId26"/>
    <p:sldId id="309" r:id="rId27"/>
    <p:sldId id="310" r:id="rId28"/>
    <p:sldId id="311" r:id="rId29"/>
    <p:sldId id="312" r:id="rId30"/>
    <p:sldId id="332" r:id="rId31"/>
    <p:sldId id="333" r:id="rId32"/>
    <p:sldId id="334" r:id="rId33"/>
    <p:sldId id="335" r:id="rId34"/>
    <p:sldId id="336" r:id="rId35"/>
    <p:sldId id="337" r:id="rId36"/>
    <p:sldId id="338" r:id="rId37"/>
    <p:sldId id="339" r:id="rId38"/>
    <p:sldId id="340" r:id="rId39"/>
    <p:sldId id="341" r:id="rId40"/>
    <p:sldId id="342" r:id="rId41"/>
    <p:sldId id="343" r:id="rId42"/>
    <p:sldId id="344" r:id="rId43"/>
    <p:sldId id="345" r:id="rId44"/>
    <p:sldId id="351" r:id="rId45"/>
    <p:sldId id="352" r:id="rId46"/>
    <p:sldId id="346"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86" d="100"/>
          <a:sy n="86" d="100"/>
        </p:scale>
        <p:origin x="70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t>2018/10/28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2018/10/28</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2018/10/28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2018/10/28</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t>2018/10/28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2018/10/28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2018/10/28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p>
        </p:txBody>
      </p:sp>
      <p:sp>
        <p:nvSpPr>
          <p:cNvPr id="3" name="日期占位符 2"/>
          <p:cNvSpPr>
            <a:spLocks noGrp="1"/>
          </p:cNvSpPr>
          <p:nvPr>
            <p:ph type="dt" sz="half" idx="10"/>
          </p:nvPr>
        </p:nvSpPr>
        <p:spPr/>
        <p:txBody>
          <a:bodyPr/>
          <a:lstStyle/>
          <a:p>
            <a:fld id="{20DD7636-5BE1-44BC-BB5F-15739D9E18E1}" type="datetimeFigureOut">
              <a:rPr lang="zh-CN" altLang="en-US" smtClean="0"/>
              <a:t>2018/10/28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2018/10/28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2018/10/28</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3"/>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14"/>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t>2018/10/28</a:t>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t>‹#›</a:t>
            </a:fld>
            <a:endParaRPr lang="zh-CN" altLang="en-US"/>
          </a:p>
        </p:txBody>
      </p:sp>
      <p:sp>
        <p:nvSpPr>
          <p:cNvPr id="2" name="KSO_TEMPLATE" hidden="1"/>
          <p:cNvSpPr/>
          <p:nvPr userDrawn="1">
            <p:custDataLst>
              <p:tags r:id="rId1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11.xml"/><Relationship Id="rId3" Type="http://schemas.openxmlformats.org/officeDocument/2006/relationships/tags" Target="../tags/tag6.xml"/><Relationship Id="rId7" Type="http://schemas.openxmlformats.org/officeDocument/2006/relationships/tags" Target="../tags/tag10.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5" Type="http://schemas.openxmlformats.org/officeDocument/2006/relationships/tags" Target="../tags/tag8.xml"/><Relationship Id="rId10" Type="http://schemas.openxmlformats.org/officeDocument/2006/relationships/image" Target="../media/image1.png"/><Relationship Id="rId4" Type="http://schemas.openxmlformats.org/officeDocument/2006/relationships/tags" Target="../tags/tag7.xml"/><Relationship Id="rId9"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tags" Target="../tags/tag19.xml"/><Relationship Id="rId3" Type="http://schemas.openxmlformats.org/officeDocument/2006/relationships/tags" Target="../tags/tag14.xml"/><Relationship Id="rId7" Type="http://schemas.openxmlformats.org/officeDocument/2006/relationships/tags" Target="../tags/tag18.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9"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39800" y="2428875"/>
            <a:ext cx="4036695" cy="2553335"/>
          </a:xfrm>
          <a:prstGeom prst="rect">
            <a:avLst/>
          </a:prstGeom>
          <a:noFill/>
        </p:spPr>
        <p:txBody>
          <a:bodyPr wrap="square" rtlCol="0">
            <a:spAutoFit/>
          </a:bodyPr>
          <a:lstStyle/>
          <a:p>
            <a:pPr algn="ctr"/>
            <a:r>
              <a:rPr lang="zh-CN" altLang="en-US" sz="4000" dirty="0">
                <a:solidFill>
                  <a:srgbClr val="002B41"/>
                </a:solidFill>
                <a:latin typeface="Impact" panose="020B0806030902050204" pitchFamily="34" charset="0"/>
                <a:ea typeface="微软雅黑" panose="020B0503020204020204" pitchFamily="34" charset="-122"/>
              </a:rPr>
              <a:t>G18小组</a:t>
            </a:r>
          </a:p>
          <a:p>
            <a:pPr algn="ctr"/>
            <a:r>
              <a:rPr lang="zh-CN" altLang="en-US" sz="4000" dirty="0">
                <a:solidFill>
                  <a:srgbClr val="002B41"/>
                </a:solidFill>
                <a:latin typeface="Impact" panose="020B0806030902050204" pitchFamily="34" charset="0"/>
                <a:ea typeface="微软雅黑" panose="020B0503020204020204" pitchFamily="34" charset="-122"/>
              </a:rPr>
              <a:t>软件工程系列课程教学辅助网站</a:t>
            </a:r>
          </a:p>
          <a:p>
            <a:pPr algn="ctr"/>
            <a:r>
              <a:rPr lang="zh-CN" altLang="en-US" sz="4000" dirty="0">
                <a:solidFill>
                  <a:srgbClr val="002B41"/>
                </a:solidFill>
                <a:latin typeface="Impact" panose="020B0806030902050204" pitchFamily="34" charset="0"/>
                <a:ea typeface="微软雅黑" panose="020B0503020204020204" pitchFamily="34" charset="-122"/>
              </a:rPr>
              <a:t>需求工程计划</a:t>
            </a: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pic>
        <p:nvPicPr>
          <p:cNvPr id="4" name="图片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a:xfrm>
            <a:off x="326390" y="206375"/>
            <a:ext cx="1836420" cy="1824990"/>
          </a:xfrm>
          <a:prstGeom prst="rect">
            <a:avLst/>
          </a:prstGeom>
          <a:noFill/>
          <a:ln>
            <a:noFill/>
          </a:ln>
        </p:spPr>
      </p:pic>
      <p:sp>
        <p:nvSpPr>
          <p:cNvPr id="100" name="文本框 99"/>
          <p:cNvSpPr txBox="1"/>
          <p:nvPr/>
        </p:nvSpPr>
        <p:spPr>
          <a:xfrm>
            <a:off x="2162810" y="4982210"/>
            <a:ext cx="5080000" cy="275590"/>
          </a:xfrm>
          <a:prstGeom prst="rect">
            <a:avLst/>
          </a:prstGeom>
          <a:noFill/>
          <a:ln w="9525">
            <a:noFill/>
          </a:ln>
        </p:spPr>
        <p:txBody>
          <a:bodyPr>
            <a:spAutoFit/>
          </a:bodyPr>
          <a:lstStyle/>
          <a:p>
            <a:pPr indent="0"/>
            <a:r>
              <a:rPr lang="zh-CN" sz="1200" b="0">
                <a:ea typeface="宋体" panose="02010600030101010101" pitchFamily="2" charset="-122"/>
              </a:rPr>
              <a:t>中华人民共和国国家标准</a:t>
            </a:r>
            <a:r>
              <a:rPr lang="en-US" sz="1200" b="0">
                <a:latin typeface="宋体" panose="02010600030101010101" pitchFamily="2" charset="-122"/>
                <a:ea typeface="宋体" panose="02010600030101010101" pitchFamily="2" charset="-122"/>
              </a:rPr>
              <a:t>GB/T 8567-2006</a:t>
            </a:r>
            <a:endParaRPr lang="zh-CN" altLang="en-US" sz="1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2.3产品</a:t>
            </a:r>
          </a:p>
        </p:txBody>
      </p:sp>
      <p:sp>
        <p:nvSpPr>
          <p:cNvPr id="3" name="内容占位符 2"/>
          <p:cNvSpPr>
            <a:spLocks noGrp="1"/>
          </p:cNvSpPr>
          <p:nvPr>
            <p:ph idx="1"/>
          </p:nvPr>
        </p:nvSpPr>
        <p:spPr/>
        <p:txBody>
          <a:bodyPr/>
          <a:lstStyle/>
          <a:p>
            <a:r>
              <a:rPr lang="zh-CN" altLang="en-US"/>
              <a:t>2.3.1关键里程碑文档</a:t>
            </a:r>
          </a:p>
          <a:p>
            <a:endParaRPr lang="zh-CN" altLang="en-US"/>
          </a:p>
          <a:p>
            <a:endParaRPr lang="zh-CN" altLang="en-US"/>
          </a:p>
          <a:p>
            <a:endParaRPr lang="zh-CN" altLang="en-US"/>
          </a:p>
          <a:p>
            <a:endParaRPr lang="zh-CN" altLang="en-US"/>
          </a:p>
          <a:p>
            <a:r>
              <a:rPr lang="zh-CN" altLang="en-US"/>
              <a:t>2.4验收标准</a:t>
            </a:r>
          </a:p>
          <a:p>
            <a:r>
              <a:rPr lang="zh-CN" altLang="en-US"/>
              <a:t>需求工程计划PPT及文档通过审核，进入下一步骤获取客户需求。</a:t>
            </a:r>
          </a:p>
          <a:p>
            <a:r>
              <a:rPr lang="zh-CN" altLang="en-US"/>
              <a:t>2.5 最后交付期限</a:t>
            </a:r>
          </a:p>
          <a:p>
            <a:r>
              <a:rPr lang="zh-CN" altLang="en-US"/>
              <a:t>   本学期末，期间每个阶段伴有评审。</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5" name="表格 4"/>
          <p:cNvGraphicFramePr/>
          <p:nvPr/>
        </p:nvGraphicFramePr>
        <p:xfrm>
          <a:off x="4928235" y="1986915"/>
          <a:ext cx="5971540" cy="2342515"/>
        </p:xfrm>
        <a:graphic>
          <a:graphicData uri="http://schemas.openxmlformats.org/drawingml/2006/table">
            <a:tbl>
              <a:tblPr firstRow="1" bandRow="1">
                <a:tableStyleId>{5940675A-B579-460E-94D1-54222C63F5DA}</a:tableStyleId>
              </a:tblPr>
              <a:tblGrid>
                <a:gridCol w="2327910">
                  <a:extLst>
                    <a:ext uri="{9D8B030D-6E8A-4147-A177-3AD203B41FA5}">
                      <a16:colId xmlns:a16="http://schemas.microsoft.com/office/drawing/2014/main" val="20000"/>
                    </a:ext>
                  </a:extLst>
                </a:gridCol>
                <a:gridCol w="3643630">
                  <a:extLst>
                    <a:ext uri="{9D8B030D-6E8A-4147-A177-3AD203B41FA5}">
                      <a16:colId xmlns:a16="http://schemas.microsoft.com/office/drawing/2014/main" val="20001"/>
                    </a:ext>
                  </a:extLst>
                </a:gridCol>
              </a:tblGrid>
              <a:tr h="33464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文件名称</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内容要点</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64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《需求工程计划》</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进度管理计划，成本管理计划等计划，该阶段的WBS表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64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《软件需求规格说明书》</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用例图</a:t>
                      </a:r>
                      <a:r>
                        <a:rPr 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Times New Roman" panose="02020603050405020304" charset="0"/>
                          <a:cs typeface="Times New Roman" panose="02020603050405020304" charset="0"/>
                        </a:rPr>
                        <a:t>界面原型</a:t>
                      </a:r>
                      <a:r>
                        <a:rPr 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Times New Roman" panose="02020603050405020304" charset="0"/>
                          <a:cs typeface="Times New Roman" panose="02020603050405020304" charset="0"/>
                        </a:rPr>
                        <a:t>功能需求</a:t>
                      </a:r>
                      <a:r>
                        <a:rPr lang="en-US" sz="1000" b="0">
                          <a:latin typeface="宋体" panose="02010600030101010101" pitchFamily="2" charset="-122"/>
                          <a:ea typeface="宋体" panose="02010600030101010101" pitchFamily="2" charset="-122"/>
                          <a:cs typeface="宋体" panose="02010600030101010101" pitchFamily="2" charset="-122"/>
                        </a:rPr>
                        <a:t>，数据字典</a:t>
                      </a:r>
                      <a:r>
                        <a:rPr lang="en-US" sz="1000" b="0">
                          <a:latin typeface="Times New Roman" panose="02020603050405020304" charset="0"/>
                          <a:cs typeface="Times New Roman" panose="02020603050405020304" charset="0"/>
                        </a:rPr>
                        <a:t> </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64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《软件需求变更文档》</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变更原因</a:t>
                      </a:r>
                      <a:r>
                        <a:rPr 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Times New Roman" panose="02020603050405020304" charset="0"/>
                          <a:cs typeface="Times New Roman" panose="02020603050405020304" charset="0"/>
                        </a:rPr>
                        <a:t>变更过后的影响</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64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《测试用例》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测试策略，测试用例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464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《用户手册》</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教会用户如何使用网站</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464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界面原型文件</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所开发</a:t>
                      </a:r>
                      <a:r>
                        <a:rPr lang="en-US" sz="1000" b="0">
                          <a:latin typeface="宋体" panose="02010600030101010101" pitchFamily="2" charset="-122"/>
                          <a:ea typeface="宋体" panose="02010600030101010101" pitchFamily="2" charset="-122"/>
                          <a:cs typeface="宋体" panose="02010600030101010101" pitchFamily="2" charset="-122"/>
                        </a:rPr>
                        <a:t>的网站</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3.项目组织</a:t>
            </a:r>
          </a:p>
        </p:txBody>
      </p:sp>
      <p:sp>
        <p:nvSpPr>
          <p:cNvPr id="3" name="内容占位符 2"/>
          <p:cNvSpPr>
            <a:spLocks noGrp="1"/>
          </p:cNvSpPr>
          <p:nvPr>
            <p:ph idx="1"/>
          </p:nvPr>
        </p:nvSpPr>
        <p:spPr/>
        <p:txBody>
          <a:bodyPr/>
          <a:lstStyle/>
          <a:p>
            <a:r>
              <a:rPr lang="zh-CN" altLang="en-US" dirty="0"/>
              <a:t>3.1组织结构分解</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a:extLst>
              <a:ext uri="{FF2B5EF4-FFF2-40B4-BE49-F238E27FC236}">
                <a16:creationId xmlns:a16="http://schemas.microsoft.com/office/drawing/2014/main" id="{D4A32024-DC25-4F8D-BA4C-CE2DC99A1D28}"/>
              </a:ext>
            </a:extLst>
          </p:cNvPr>
          <p:cNvPicPr/>
          <p:nvPr/>
        </p:nvPicPr>
        <p:blipFill rotWithShape="1">
          <a:blip r:embed="rId2"/>
          <a:srcRect l="51433" t="16952" r="1036" b="11900"/>
          <a:stretch/>
        </p:blipFill>
        <p:spPr bwMode="auto">
          <a:xfrm>
            <a:off x="4133849" y="365125"/>
            <a:ext cx="6661397" cy="6127750"/>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3.项目组织</a:t>
            </a:r>
          </a:p>
        </p:txBody>
      </p:sp>
      <p:sp>
        <p:nvSpPr>
          <p:cNvPr id="3" name="内容占位符 2"/>
          <p:cNvSpPr>
            <a:spLocks noGrp="1"/>
          </p:cNvSpPr>
          <p:nvPr>
            <p:ph idx="1"/>
          </p:nvPr>
        </p:nvSpPr>
        <p:spPr/>
        <p:txBody>
          <a:bodyPr/>
          <a:lstStyle/>
          <a:p>
            <a:r>
              <a:rPr lang="zh-CN" altLang="en-US" dirty="0"/>
              <a:t>3.1组织结构分解</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3"/>
          <p:cNvPicPr>
            <a:picLocks noChangeAspect="1"/>
          </p:cNvPicPr>
          <p:nvPr/>
        </p:nvPicPr>
        <p:blipFill>
          <a:blip r:embed="rId2"/>
          <a:srcRect l="19505" t="21575" r="41343" b="9332"/>
          <a:stretch>
            <a:fillRect/>
          </a:stretch>
        </p:blipFill>
        <p:spPr>
          <a:xfrm>
            <a:off x="3823816" y="92475"/>
            <a:ext cx="7929159" cy="6673049"/>
          </a:xfrm>
          <a:prstGeom prst="rect">
            <a:avLst/>
          </a:prstGeom>
          <a:ln>
            <a:noFill/>
          </a:ln>
        </p:spPr>
      </p:pic>
    </p:spTree>
    <p:extLst>
      <p:ext uri="{BB962C8B-B14F-4D97-AF65-F5344CB8AC3E}">
        <p14:creationId xmlns:p14="http://schemas.microsoft.com/office/powerpoint/2010/main" val="1566042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6"/>
          <p:cNvPicPr>
            <a:picLocks noGrp="1" noChangeAspect="1"/>
          </p:cNvPicPr>
          <p:nvPr>
            <p:ph idx="1"/>
          </p:nvPr>
        </p:nvPicPr>
        <p:blipFill>
          <a:blip r:embed="rId2"/>
          <a:srcRect l="24560" t="19264" r="33109" b="13441"/>
          <a:stretch>
            <a:fillRect/>
          </a:stretch>
        </p:blipFill>
        <p:spPr>
          <a:xfrm>
            <a:off x="281417" y="227657"/>
            <a:ext cx="6133620" cy="6199176"/>
          </a:xfrm>
          <a:prstGeom prst="rect">
            <a:avLst/>
          </a:prstGeom>
          <a:ln>
            <a:noFill/>
          </a:ln>
        </p:spPr>
      </p:pic>
      <p:sp>
        <p:nvSpPr>
          <p:cNvPr id="100" name="文本框 99"/>
          <p:cNvSpPr txBox="1"/>
          <p:nvPr/>
        </p:nvSpPr>
        <p:spPr>
          <a:xfrm>
            <a:off x="6543053" y="818866"/>
            <a:ext cx="4594339" cy="5016758"/>
          </a:xfrm>
          <a:prstGeom prst="rect">
            <a:avLst/>
          </a:prstGeom>
          <a:noFill/>
          <a:ln w="9525">
            <a:noFill/>
          </a:ln>
        </p:spPr>
        <p:txBody>
          <a:bodyPr wrap="square">
            <a:spAutoFit/>
          </a:bodyPr>
          <a:lstStyle/>
          <a:p>
            <a:pPr indent="0"/>
            <a:r>
              <a:rPr lang="zh-CN" sz="2000" b="0" dirty="0">
                <a:latin typeface="Calibri" panose="020F0502020204030204" pitchFamily="34" charset="0"/>
                <a:ea typeface="宋体" panose="02010600030101010101" pitchFamily="2" charset="-122"/>
              </a:rPr>
              <a:t>需求工程总负责人为陈妍蓝，整个阶段分为</a:t>
            </a:r>
            <a:r>
              <a:rPr lang="en-US" sz="2000" b="0" dirty="0">
                <a:latin typeface="Calibri" panose="020F0502020204030204" pitchFamily="34" charset="0"/>
                <a:ea typeface="宋体" panose="02010600030101010101" pitchFamily="2" charset="-122"/>
                <a:cs typeface="Times New Roman" panose="02020603050405020304" charset="0"/>
              </a:rPr>
              <a:t>6</a:t>
            </a:r>
            <a:r>
              <a:rPr lang="zh-CN" sz="2000" b="0" dirty="0">
                <a:latin typeface="Calibri" panose="020F0502020204030204" pitchFamily="34" charset="0"/>
                <a:ea typeface="宋体" panose="02010600030101010101" pitchFamily="2" charset="-122"/>
              </a:rPr>
              <a:t>个小组</a:t>
            </a:r>
          </a:p>
          <a:p>
            <a:pPr indent="0"/>
            <a:r>
              <a:rPr lang="zh-CN" sz="2000" b="0" dirty="0">
                <a:latin typeface="Calibri" panose="020F0502020204030204" pitchFamily="34" charset="0"/>
                <a:ea typeface="宋体" panose="02010600030101010101" pitchFamily="2" charset="-122"/>
              </a:rPr>
              <a:t>质量保证小组：负责审核需求规格说明书和需求阶段质量，组成人员由负责人和非作者成员</a:t>
            </a:r>
          </a:p>
          <a:p>
            <a:pPr indent="0"/>
            <a:r>
              <a:rPr lang="zh-CN" sz="2000" b="0" dirty="0">
                <a:latin typeface="Calibri" panose="020F0502020204030204" pitchFamily="34" charset="0"/>
                <a:ea typeface="宋体" panose="02010600030101010101" pitchFamily="2" charset="-122"/>
              </a:rPr>
              <a:t>任务制定以及人员分工小组：在需求阶段细分到个人，由陈妍蓝负责，其余人员实施及提供意见</a:t>
            </a:r>
            <a:endParaRPr lang="en-US" sz="2000" b="0" dirty="0">
              <a:latin typeface="Calibri" panose="020F0502020204030204" pitchFamily="34" charset="0"/>
              <a:ea typeface="宋体" panose="02010600030101010101" pitchFamily="2" charset="-122"/>
              <a:cs typeface="Times New Roman" panose="02020603050405020304" charset="0"/>
            </a:endParaRPr>
          </a:p>
          <a:p>
            <a:pPr indent="0"/>
            <a:r>
              <a:rPr lang="en-US" sz="2000" b="0" dirty="0">
                <a:latin typeface="Calibri" panose="020F0502020204030204" pitchFamily="34" charset="0"/>
                <a:ea typeface="宋体" panose="02010600030101010101" pitchFamily="2" charset="-122"/>
                <a:cs typeface="Times New Roman" panose="02020603050405020304" charset="0"/>
              </a:rPr>
              <a:t>PPT</a:t>
            </a:r>
            <a:r>
              <a:rPr lang="zh-CN" sz="2000" b="0" dirty="0">
                <a:latin typeface="Calibri" panose="020F0502020204030204" pitchFamily="34" charset="0"/>
                <a:ea typeface="宋体" panose="02010600030101010101" pitchFamily="2" charset="-122"/>
              </a:rPr>
              <a:t>制作小组负责人为宋翼虎：其他人员为他提供制作</a:t>
            </a:r>
            <a:r>
              <a:rPr lang="en-US" sz="2000" b="0" dirty="0">
                <a:latin typeface="Calibri" panose="020F0502020204030204" pitchFamily="34" charset="0"/>
                <a:ea typeface="宋体" panose="02010600030101010101" pitchFamily="2" charset="-122"/>
                <a:cs typeface="Times New Roman" panose="02020603050405020304" charset="0"/>
              </a:rPr>
              <a:t>PPT</a:t>
            </a:r>
            <a:r>
              <a:rPr lang="zh-CN" sz="2000" b="0" dirty="0">
                <a:latin typeface="Calibri" panose="020F0502020204030204" pitchFamily="34" charset="0"/>
                <a:ea typeface="宋体" panose="02010600030101010101" pitchFamily="2" charset="-122"/>
              </a:rPr>
              <a:t>的材料，由他统一制作</a:t>
            </a:r>
          </a:p>
          <a:p>
            <a:pPr indent="0"/>
            <a:r>
              <a:rPr lang="zh-CN" sz="2000" b="0" dirty="0">
                <a:latin typeface="Calibri" panose="020F0502020204030204" pitchFamily="34" charset="0"/>
                <a:ea typeface="宋体" panose="02010600030101010101" pitchFamily="2" charset="-122"/>
              </a:rPr>
              <a:t>需求获取负责人为陈妍蓝：由她来联系客户代表进行会议并记录</a:t>
            </a:r>
          </a:p>
          <a:p>
            <a:pPr indent="0"/>
            <a:r>
              <a:rPr lang="zh-CN" sz="2000" b="0" dirty="0">
                <a:latin typeface="Calibri" panose="020F0502020204030204" pitchFamily="34" charset="0"/>
                <a:ea typeface="宋体" panose="02010600030101010101" pitchFamily="2" charset="-122"/>
              </a:rPr>
              <a:t>需求分析小组负责人为张琪</a:t>
            </a:r>
          </a:p>
          <a:p>
            <a:pPr indent="0"/>
            <a:r>
              <a:rPr lang="zh-CN" sz="2000" b="0" dirty="0">
                <a:latin typeface="Calibri" panose="020F0502020204030204" pitchFamily="34" charset="0"/>
                <a:ea typeface="宋体" panose="02010600030101010101" pitchFamily="2" charset="-122"/>
              </a:rPr>
              <a:t>原型制作负责人为陈遵义，主要由他负责，必要时陈妍蓝提供帮助。</a:t>
            </a:r>
            <a:endParaRPr lang="zh-CN" alt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3.2工作任务的分解</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8" name="内容占位符 7">
            <a:extLst>
              <a:ext uri="{FF2B5EF4-FFF2-40B4-BE49-F238E27FC236}">
                <a16:creationId xmlns:a16="http://schemas.microsoft.com/office/drawing/2014/main" id="{D415B412-A6D9-4A14-B153-21E56041A029}"/>
              </a:ext>
            </a:extLst>
          </p:cNvPr>
          <p:cNvSpPr>
            <a:spLocks noGrp="1"/>
          </p:cNvSpPr>
          <p:nvPr>
            <p:ph idx="1"/>
          </p:nvPr>
        </p:nvSpPr>
        <p:spPr/>
        <p:txBody>
          <a:bodyPr/>
          <a:lstStyle/>
          <a:p>
            <a:r>
              <a:rPr lang="zh-CN" altLang="en-US" dirty="0"/>
              <a:t>详见工作任务分解图</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56235"/>
            <a:ext cx="10515600" cy="1325563"/>
          </a:xfrm>
        </p:spPr>
        <p:txBody>
          <a:bodyPr/>
          <a:lstStyle/>
          <a:p>
            <a:r>
              <a:rPr lang="zh-CN" altLang="en-US"/>
              <a:t>4.范围管理计划</a:t>
            </a:r>
          </a:p>
        </p:txBody>
      </p:sp>
      <p:sp>
        <p:nvSpPr>
          <p:cNvPr id="3" name="内容占位符 2"/>
          <p:cNvSpPr>
            <a:spLocks noGrp="1"/>
          </p:cNvSpPr>
          <p:nvPr>
            <p:ph idx="1"/>
          </p:nvPr>
        </p:nvSpPr>
        <p:spPr/>
        <p:txBody>
          <a:bodyPr/>
          <a:lstStyle/>
          <a:p>
            <a:r>
              <a:rPr lang="zh-CN" altLang="en-US"/>
              <a:t>4.1第一个版本的范围</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5" name="表格 4"/>
          <p:cNvGraphicFramePr/>
          <p:nvPr/>
        </p:nvGraphicFramePr>
        <p:xfrm>
          <a:off x="925830" y="2327275"/>
          <a:ext cx="6522720" cy="4108450"/>
        </p:xfrm>
        <a:graphic>
          <a:graphicData uri="http://schemas.openxmlformats.org/drawingml/2006/table">
            <a:tbl>
              <a:tblPr firstRow="1" bandRow="1">
                <a:tableStyleId>{5940675A-B579-460E-94D1-54222C63F5DA}</a:tableStyleId>
              </a:tblPr>
              <a:tblGrid>
                <a:gridCol w="1855470">
                  <a:extLst>
                    <a:ext uri="{9D8B030D-6E8A-4147-A177-3AD203B41FA5}">
                      <a16:colId xmlns:a16="http://schemas.microsoft.com/office/drawing/2014/main" val="20000"/>
                    </a:ext>
                  </a:extLst>
                </a:gridCol>
                <a:gridCol w="4667250">
                  <a:extLst>
                    <a:ext uri="{9D8B030D-6E8A-4147-A177-3AD203B41FA5}">
                      <a16:colId xmlns:a16="http://schemas.microsoft.com/office/drawing/2014/main" val="20001"/>
                    </a:ext>
                  </a:extLst>
                </a:gridCol>
              </a:tblGrid>
              <a:tr h="711835">
                <a:tc gridSpan="2">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需求</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00"/>
                  </a:ext>
                </a:extLst>
              </a:tr>
              <a:tr h="274955">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标号</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需求描述</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5590">
                <a:tc>
                  <a:txBody>
                    <a:bodyPr/>
                    <a:lstStyle/>
                    <a:p>
                      <a:pPr indent="0" algn="ctr">
                        <a:buNone/>
                      </a:pPr>
                      <a:r>
                        <a:rPr lang="en-US" sz="1000" b="0">
                          <a:latin typeface="Times New Roman" panose="02020603050405020304" charset="0"/>
                          <a:cs typeface="Times New Roman" panose="02020603050405020304" charset="0"/>
                        </a:rPr>
                        <a:t>EduWeb-AddL</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添加课程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7665">
                <a:tc>
                  <a:txBody>
                    <a:bodyPr/>
                    <a:lstStyle/>
                    <a:p>
                      <a:pPr indent="0" algn="ctr">
                        <a:buNone/>
                      </a:pPr>
                      <a:r>
                        <a:rPr lang="en-US" sz="1000" b="0">
                          <a:latin typeface="Times New Roman" panose="02020603050405020304" charset="0"/>
                          <a:cs typeface="Times New Roman" panose="02020603050405020304" charset="0"/>
                        </a:rPr>
                        <a:t>EduWeb-Lesson</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课程信息详细介绍</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955">
                <a:tc>
                  <a:txBody>
                    <a:bodyPr/>
                    <a:lstStyle/>
                    <a:p>
                      <a:pPr indent="0" algn="ctr">
                        <a:buNone/>
                      </a:pPr>
                      <a:r>
                        <a:rPr lang="en-US" sz="1000" b="0">
                          <a:latin typeface="Times New Roman" panose="02020603050405020304" charset="0"/>
                          <a:cs typeface="Times New Roman" panose="02020603050405020304" charset="0"/>
                        </a:rPr>
                        <a:t>EduWeb-Teacher</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教师信息详细介绍</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955">
                <a:tc>
                  <a:txBody>
                    <a:bodyPr/>
                    <a:lstStyle/>
                    <a:p>
                      <a:pPr indent="0" algn="ctr">
                        <a:buNone/>
                      </a:pPr>
                      <a:r>
                        <a:rPr lang="en-US" sz="1000" b="0">
                          <a:latin typeface="Times New Roman" panose="02020603050405020304" charset="0"/>
                          <a:cs typeface="Times New Roman" panose="02020603050405020304" charset="0"/>
                        </a:rPr>
                        <a:t>EduWeb-MinAndOut</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管理员注册登录</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6225">
                <a:tc>
                  <a:txBody>
                    <a:bodyPr/>
                    <a:lstStyle/>
                    <a:p>
                      <a:pPr indent="0" algn="ctr">
                        <a:buNone/>
                      </a:pPr>
                      <a:r>
                        <a:rPr lang="en-US" sz="1000" b="0">
                          <a:latin typeface="Times New Roman" panose="02020603050405020304" charset="0"/>
                          <a:cs typeface="Times New Roman" panose="02020603050405020304" charset="0"/>
                        </a:rPr>
                        <a:t>EduWeb-TinAndOut</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教师注册登录</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5590">
                <a:tc>
                  <a:txBody>
                    <a:bodyPr/>
                    <a:lstStyle/>
                    <a:p>
                      <a:pPr indent="0" algn="ctr">
                        <a:buNone/>
                      </a:pPr>
                      <a:r>
                        <a:rPr lang="en-US" sz="1000" b="0">
                          <a:latin typeface="Times New Roman" panose="02020603050405020304" charset="0"/>
                          <a:cs typeface="Times New Roman" panose="02020603050405020304" charset="0"/>
                        </a:rPr>
                        <a:t>EduWeb-SinAndOut</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学生注册登录</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955">
                <a:tc>
                  <a:txBody>
                    <a:bodyPr/>
                    <a:lstStyle/>
                    <a:p>
                      <a:pPr indent="0" algn="ctr">
                        <a:buNone/>
                      </a:pPr>
                      <a:r>
                        <a:rPr lang="en-US" sz="1000" b="0">
                          <a:latin typeface="Times New Roman" panose="02020603050405020304" charset="0"/>
                          <a:cs typeface="Times New Roman" panose="02020603050405020304" charset="0"/>
                        </a:rPr>
                        <a:t>EduWeb</a:t>
                      </a:r>
                      <a:r>
                        <a:rPr 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Times New Roman" panose="02020603050405020304" charset="0"/>
                          <a:cs typeface="Times New Roman" panose="02020603050405020304" charset="0"/>
                        </a:rPr>
                        <a:t>Tc</a:t>
                      </a:r>
                      <a:r>
                        <a:rPr lang="en-US" sz="1000" b="0">
                          <a:latin typeface="宋体" panose="02010600030101010101" pitchFamily="2" charset="-122"/>
                          <a:ea typeface="宋体" panose="02010600030101010101" pitchFamily="2" charset="-122"/>
                          <a:cs typeface="宋体" panose="02010600030101010101" pitchFamily="2" charset="-122"/>
                        </a:rPr>
                        <a:t>ommit</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作业点评</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955">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E</a:t>
                      </a:r>
                      <a:r>
                        <a:rPr lang="en-US" sz="1000" b="0">
                          <a:latin typeface="Times New Roman" panose="02020603050405020304" charset="0"/>
                          <a:cs typeface="Times New Roman" panose="02020603050405020304" charset="0"/>
                        </a:rPr>
                        <a:t>duWeb-Shandin</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作业提交</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6225">
                <a:tc>
                  <a:txBody>
                    <a:bodyPr/>
                    <a:lstStyle/>
                    <a:p>
                      <a:pPr indent="0" algn="ctr">
                        <a:buNone/>
                      </a:pPr>
                      <a:r>
                        <a:rPr lang="en-US" sz="1000" b="0">
                          <a:latin typeface="Times New Roman" panose="02020603050405020304" charset="0"/>
                          <a:cs typeface="Times New Roman" panose="02020603050405020304" charset="0"/>
                        </a:rPr>
                        <a:t>EduWeb-Search</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站内搜索</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5590">
                <a:tc>
                  <a:txBody>
                    <a:bodyPr/>
                    <a:lstStyle/>
                    <a:p>
                      <a:pPr indent="0" algn="ctr">
                        <a:buNone/>
                      </a:pPr>
                      <a:r>
                        <a:rPr lang="en-US" sz="1000" b="0">
                          <a:latin typeface="Times New Roman" panose="02020603050405020304" charset="0"/>
                          <a:cs typeface="Times New Roman" panose="02020603050405020304" charset="0"/>
                        </a:rPr>
                        <a:t>EduWeb-Custom</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游客浏览</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74955">
                <a:tc>
                  <a:txBody>
                    <a:bodyPr/>
                    <a:lstStyle/>
                    <a:p>
                      <a:pPr indent="0" algn="ctr">
                        <a:buNone/>
                      </a:pPr>
                      <a:r>
                        <a:rPr lang="en-US" sz="1000" b="0">
                          <a:latin typeface="Times New Roman" panose="02020603050405020304" charset="0"/>
                          <a:cs typeface="Times New Roman" panose="02020603050405020304" charset="0"/>
                        </a:rPr>
                        <a:t>EduWeb-UpOrDown</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视频音频文本下载，上传</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4.2后续版本的产品范围</a:t>
            </a:r>
          </a:p>
        </p:txBody>
      </p:sp>
      <p:sp>
        <p:nvSpPr>
          <p:cNvPr id="3" name="内容占位符 2"/>
          <p:cNvSpPr>
            <a:spLocks noGrp="1"/>
          </p:cNvSpPr>
          <p:nvPr>
            <p:ph idx="1"/>
          </p:nvPr>
        </p:nvSpPr>
        <p:spPr/>
        <p:txBody>
          <a:bodyPr/>
          <a:lstStyle/>
          <a:p>
            <a:r>
              <a:rPr lang="zh-CN" altLang="en-US"/>
              <a:t>4.3工作的范围</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5" name="表格 4"/>
          <p:cNvGraphicFramePr/>
          <p:nvPr/>
        </p:nvGraphicFramePr>
        <p:xfrm>
          <a:off x="3465195" y="1691005"/>
          <a:ext cx="4707255" cy="4971415"/>
        </p:xfrm>
        <a:graphic>
          <a:graphicData uri="http://schemas.openxmlformats.org/drawingml/2006/table">
            <a:tbl>
              <a:tblPr firstRow="1" bandRow="1">
                <a:tableStyleId>{5940675A-B579-460E-94D1-54222C63F5DA}</a:tableStyleId>
              </a:tblPr>
              <a:tblGrid>
                <a:gridCol w="1170940">
                  <a:extLst>
                    <a:ext uri="{9D8B030D-6E8A-4147-A177-3AD203B41FA5}">
                      <a16:colId xmlns:a16="http://schemas.microsoft.com/office/drawing/2014/main" val="20000"/>
                    </a:ext>
                  </a:extLst>
                </a:gridCol>
                <a:gridCol w="3536315">
                  <a:extLst>
                    <a:ext uri="{9D8B030D-6E8A-4147-A177-3AD203B41FA5}">
                      <a16:colId xmlns:a16="http://schemas.microsoft.com/office/drawing/2014/main" val="20001"/>
                    </a:ext>
                  </a:extLst>
                </a:gridCol>
              </a:tblGrid>
              <a:tr h="27622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开发阶段</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具体内容</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0426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需求获取</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编写项目视图与范围</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确定需求开发过程</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用户群分类</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选择产品代表</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建立核心队伍</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确定使用实例</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召开应用程序开发联系会议</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分析用户工作流程</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确定质量属性</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检查问题报告</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需求重用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245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需求分析</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绘制关联图</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创建开发原型</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分析可行性</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确定需求优先级</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为需求建立模型</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编写数据字典</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应用质量功能调配</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308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规格说明</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采用软件需求规格说明模板</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指明需求来源</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为每一项需求注上标号</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记录业务规范</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常见需求跟踪能力矩阵</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245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需求审核</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审查需求文档</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编写测试用例</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编写用户手册</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确定合格的标准</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10426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需求管理</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定义需求变更控制过程</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成立变更控制委员会</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分析需求变更的影响</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建立控制需求文档的版本</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维护需求变更的历史记录</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跟踪每项需求的状态</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衡量需求的稳定性</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使用需求管理工具</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创建需求跟踪矩阵</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2867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项目管理</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选择合适的软件开发生命周期</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根据需求制订项目计划</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需求变更时更新讨论项目承诺</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从其他项目的需求工程中积累经验</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23545"/>
            <a:ext cx="10515600" cy="5753735"/>
          </a:xfrm>
        </p:spPr>
        <p:txBody>
          <a:bodyPr>
            <a:normAutofit lnSpcReduction="10000"/>
          </a:bodyPr>
          <a:lstStyle/>
          <a:p>
            <a:r>
              <a:rPr lang="zh-CN" altLang="en-US"/>
              <a:t>4.4范围控制与变更</a:t>
            </a:r>
          </a:p>
          <a:p>
            <a:endParaRPr lang="zh-CN" altLang="en-US"/>
          </a:p>
          <a:p>
            <a:r>
              <a:rPr lang="zh-CN" altLang="en-US"/>
              <a:t>4.5约束条件</a:t>
            </a:r>
          </a:p>
          <a:p>
            <a:endParaRPr lang="zh-CN" altLang="en-US"/>
          </a:p>
          <a:p>
            <a:r>
              <a:rPr lang="zh-CN" altLang="en-US"/>
              <a:t>5.成本管理计划</a:t>
            </a:r>
          </a:p>
          <a:p>
            <a:r>
              <a:rPr lang="zh-CN" altLang="en-US"/>
              <a:t>因本项目主要是体验项目开发过程，小组人员基本都具又开发所需的软硬件，不涉及过多经济预算。小组成员将费时一个学期的时间，预计每天都将花费至少2个小时的时间在本项目上，加上每周会有两次会议，会议一般进行时长为一个小时。</a:t>
            </a:r>
          </a:p>
          <a:p>
            <a:r>
              <a:rPr lang="zh-CN" altLang="en-US"/>
              <a:t>主要形式是小组成员的时间成本</a:t>
            </a:r>
          </a:p>
          <a:p>
            <a:endParaRPr lang="zh-CN" altLang="en-US"/>
          </a:p>
          <a:p>
            <a:r>
              <a:rPr lang="zh-CN" altLang="en-US"/>
              <a:t>6 人力资源管理计划</a:t>
            </a:r>
          </a:p>
          <a:p>
            <a:r>
              <a:rPr lang="zh-CN" altLang="en-US"/>
              <a:t>	由于本项目主要是为了体验项目开发过程，人力资源较为局限和固定，仅为小组成员。</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6.1 小组成员表格</a:t>
            </a:r>
          </a:p>
        </p:txBody>
      </p:sp>
      <p:sp>
        <p:nvSpPr>
          <p:cNvPr id="3" name="内容占位符 2"/>
          <p:cNvSpPr>
            <a:spLocks noGrp="1"/>
          </p:cNvSpPr>
          <p:nvPr>
            <p:ph idx="1"/>
          </p:nvPr>
        </p:nvSpPr>
        <p:spPr/>
        <p:txBody>
          <a:bodyPr/>
          <a:lstStyle/>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5" name="表格 4"/>
          <p:cNvGraphicFramePr/>
          <p:nvPr/>
        </p:nvGraphicFramePr>
        <p:xfrm>
          <a:off x="2080895" y="2247900"/>
          <a:ext cx="6983095" cy="3714750"/>
        </p:xfrm>
        <a:graphic>
          <a:graphicData uri="http://schemas.openxmlformats.org/drawingml/2006/table">
            <a:tbl>
              <a:tblPr firstRow="1" bandRow="1">
                <a:tableStyleId>{5940675A-B579-460E-94D1-54222C63F5DA}</a:tableStyleId>
              </a:tblPr>
              <a:tblGrid>
                <a:gridCol w="616585">
                  <a:extLst>
                    <a:ext uri="{9D8B030D-6E8A-4147-A177-3AD203B41FA5}">
                      <a16:colId xmlns:a16="http://schemas.microsoft.com/office/drawing/2014/main" val="20000"/>
                    </a:ext>
                  </a:extLst>
                </a:gridCol>
                <a:gridCol w="728345">
                  <a:extLst>
                    <a:ext uri="{9D8B030D-6E8A-4147-A177-3AD203B41FA5}">
                      <a16:colId xmlns:a16="http://schemas.microsoft.com/office/drawing/2014/main" val="20001"/>
                    </a:ext>
                  </a:extLst>
                </a:gridCol>
                <a:gridCol w="457835">
                  <a:extLst>
                    <a:ext uri="{9D8B030D-6E8A-4147-A177-3AD203B41FA5}">
                      <a16:colId xmlns:a16="http://schemas.microsoft.com/office/drawing/2014/main" val="20002"/>
                    </a:ext>
                  </a:extLst>
                </a:gridCol>
                <a:gridCol w="983615">
                  <a:extLst>
                    <a:ext uri="{9D8B030D-6E8A-4147-A177-3AD203B41FA5}">
                      <a16:colId xmlns:a16="http://schemas.microsoft.com/office/drawing/2014/main" val="20003"/>
                    </a:ext>
                  </a:extLst>
                </a:gridCol>
                <a:gridCol w="181356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gridCol w="1163955">
                  <a:extLst>
                    <a:ext uri="{9D8B030D-6E8A-4147-A177-3AD203B41FA5}">
                      <a16:colId xmlns:a16="http://schemas.microsoft.com/office/drawing/2014/main" val="20006"/>
                    </a:ext>
                  </a:extLst>
                </a:gridCol>
              </a:tblGrid>
              <a:tr h="61912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小组成员</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专业</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职位</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联系方式</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邮箱</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微信</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Q</a:t>
                      </a:r>
                      <a:r>
                        <a:rPr lang="en-US" sz="1000" b="0">
                          <a:latin typeface="Times New Roman" panose="02020603050405020304" charset="0"/>
                          <a:cs typeface="Times New Roman" panose="02020603050405020304" charset="0"/>
                        </a:rPr>
                        <a:t>Q</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912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陈妍蓝</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软件工程1601</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组长</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15858257692</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3</a:t>
                      </a:r>
                      <a:r>
                        <a:rPr lang="en-US" sz="1000" b="0">
                          <a:latin typeface="Times New Roman" panose="02020603050405020304" charset="0"/>
                          <a:cs typeface="Times New Roman" panose="02020603050405020304" charset="0"/>
                        </a:rPr>
                        <a:t>1501391</a:t>
                      </a:r>
                      <a:r>
                        <a:rPr 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Times New Roman" panose="02020603050405020304" charset="0"/>
                          <a:cs typeface="Times New Roman" panose="02020603050405020304" charset="0"/>
                        </a:rPr>
                        <a:t>stu.zucc.edu.cn</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bluemaxs</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3</a:t>
                      </a:r>
                      <a:r>
                        <a:rPr lang="en-US" sz="1000" b="0">
                          <a:latin typeface="Times New Roman" panose="02020603050405020304" charset="0"/>
                          <a:cs typeface="Times New Roman" panose="02020603050405020304" charset="0"/>
                        </a:rPr>
                        <a:t>73807645</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912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陈遵义</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软件工程</a:t>
                      </a:r>
                      <a:r>
                        <a:rPr lang="en-US" sz="1000" b="0">
                          <a:latin typeface="宋体" panose="02010600030101010101" pitchFamily="2" charset="-122"/>
                          <a:ea typeface="宋体" panose="02010600030101010101" pitchFamily="2" charset="-122"/>
                          <a:cs typeface="宋体" panose="02010600030101010101" pitchFamily="2" charset="-122"/>
                        </a:rPr>
                        <a:t>1602</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组员</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18758285818</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31602039@stu.zucc.edu.cn</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czy1017175448</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1</a:t>
                      </a:r>
                      <a:r>
                        <a:rPr lang="en-US" sz="1000" b="0">
                          <a:latin typeface="Times New Roman" panose="02020603050405020304" charset="0"/>
                          <a:cs typeface="Times New Roman" panose="02020603050405020304" charset="0"/>
                        </a:rPr>
                        <a:t>017175448</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912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宋翼虎</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软件工程</a:t>
                      </a:r>
                      <a:r>
                        <a:rPr lang="en-US" sz="1000" b="0">
                          <a:latin typeface="宋体" panose="02010600030101010101" pitchFamily="2" charset="-122"/>
                          <a:ea typeface="宋体" panose="02010600030101010101" pitchFamily="2" charset="-122"/>
                          <a:cs typeface="宋体" panose="02010600030101010101" pitchFamily="2" charset="-122"/>
                        </a:rPr>
                        <a:t>1602</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组员</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1</a:t>
                      </a:r>
                      <a:r>
                        <a:rPr lang="en-US" sz="1000" b="0">
                          <a:latin typeface="Times New Roman" panose="02020603050405020304" charset="0"/>
                          <a:cs typeface="Times New Roman" panose="02020603050405020304" charset="0"/>
                        </a:rPr>
                        <a:t>3588742234</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31601405@stu.zucc.edu.cn</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syh251822486</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2</a:t>
                      </a:r>
                      <a:r>
                        <a:rPr lang="en-US" sz="1000" b="0">
                          <a:latin typeface="Times New Roman" panose="02020603050405020304" charset="0"/>
                          <a:cs typeface="Times New Roman" panose="02020603050405020304" charset="0"/>
                        </a:rPr>
                        <a:t>51822486</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912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郑巧雁</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软件工程1602</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组员</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1</a:t>
                      </a:r>
                      <a:r>
                        <a:rPr lang="en-US" sz="1000" b="0">
                          <a:latin typeface="Times New Roman" panose="02020603050405020304" charset="0"/>
                          <a:cs typeface="Times New Roman" panose="02020603050405020304" charset="0"/>
                        </a:rPr>
                        <a:t>3656648591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31401323@stu.zucc.edu.cn</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z310302682</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3</a:t>
                      </a:r>
                      <a:r>
                        <a:rPr lang="en-US" sz="1000" b="0">
                          <a:latin typeface="Times New Roman" panose="02020603050405020304" charset="0"/>
                          <a:cs typeface="Times New Roman" panose="02020603050405020304" charset="0"/>
                        </a:rPr>
                        <a:t>10602686</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1912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张琪</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软件工程</a:t>
                      </a:r>
                      <a:r>
                        <a:rPr lang="en-US" sz="1000" b="0">
                          <a:latin typeface="宋体" panose="02010600030101010101" pitchFamily="2" charset="-122"/>
                          <a:ea typeface="宋体" panose="02010600030101010101" pitchFamily="2" charset="-122"/>
                          <a:cs typeface="宋体" panose="02010600030101010101" pitchFamily="2" charset="-122"/>
                        </a:rPr>
                        <a:t>1602</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组员</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1</a:t>
                      </a:r>
                      <a:r>
                        <a:rPr lang="en-US" sz="1000" b="0">
                          <a:latin typeface="Times New Roman" panose="02020603050405020304" charset="0"/>
                          <a:cs typeface="Times New Roman" panose="02020603050405020304" charset="0"/>
                        </a:rPr>
                        <a:t>5968889260</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31601384@stu.zucc.edu.cn</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X</a:t>
                      </a:r>
                      <a:r>
                        <a:rPr lang="en-US" sz="1000" b="0">
                          <a:latin typeface="Times New Roman" panose="02020603050405020304" charset="0"/>
                          <a:cs typeface="Times New Roman" panose="02020603050405020304" charset="0"/>
                        </a:rPr>
                        <a:t>YQQ-9703</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1</a:t>
                      </a:r>
                      <a:r>
                        <a:rPr lang="en-US" sz="1000" b="0">
                          <a:latin typeface="Times New Roman" panose="02020603050405020304" charset="0"/>
                          <a:cs typeface="Times New Roman" panose="02020603050405020304" charset="0"/>
                        </a:rPr>
                        <a:t>056402665</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7.质量管理计划</a:t>
            </a:r>
          </a:p>
        </p:txBody>
      </p:sp>
      <p:sp>
        <p:nvSpPr>
          <p:cNvPr id="3" name="内容占位符 2"/>
          <p:cNvSpPr>
            <a:spLocks noGrp="1"/>
          </p:cNvSpPr>
          <p:nvPr>
            <p:ph idx="1"/>
          </p:nvPr>
        </p:nvSpPr>
        <p:spPr/>
        <p:txBody>
          <a:bodyPr>
            <a:normAutofit lnSpcReduction="10000"/>
          </a:bodyPr>
          <a:lstStyle/>
          <a:p>
            <a:r>
              <a:rPr lang="zh-CN" altLang="en-US" dirty="0"/>
              <a:t>7.1质量管理小组</a:t>
            </a:r>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r>
              <a:rPr lang="zh-CN" altLang="en-US" dirty="0"/>
              <a:t>7.2目标</a:t>
            </a:r>
          </a:p>
          <a:p>
            <a:r>
              <a:rPr lang="zh-CN" altLang="en-US" dirty="0"/>
              <a:t>对本次开发的软件规定各种必要的质量保证措施，以保证交付文档能规定的各项需求和规范。</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a:extLst>
              <a:ext uri="{FF2B5EF4-FFF2-40B4-BE49-F238E27FC236}">
                <a16:creationId xmlns:a16="http://schemas.microsoft.com/office/drawing/2014/main" id="{46C0FDA7-8331-4CD2-B395-E7D342DAF629}"/>
              </a:ext>
            </a:extLst>
          </p:cNvPr>
          <p:cNvPicPr/>
          <p:nvPr/>
        </p:nvPicPr>
        <p:blipFill rotWithShape="1">
          <a:blip r:embed="rId2"/>
          <a:srcRect l="20297" t="30123" r="43048" b="40006"/>
          <a:stretch/>
        </p:blipFill>
        <p:spPr bwMode="auto">
          <a:xfrm>
            <a:off x="4145005" y="1760442"/>
            <a:ext cx="6583045" cy="3017520"/>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图片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09575" y="252730"/>
            <a:ext cx="1760220" cy="1744980"/>
          </a:xfrm>
          <a:prstGeom prst="rect">
            <a:avLst/>
          </a:prstGeom>
          <a:noFill/>
          <a:ln>
            <a:noFill/>
          </a:ln>
        </p:spPr>
      </p:pic>
      <p:graphicFrame>
        <p:nvGraphicFramePr>
          <p:cNvPr id="9" name="表格 8">
            <a:extLst>
              <a:ext uri="{FF2B5EF4-FFF2-40B4-BE49-F238E27FC236}">
                <a16:creationId xmlns:a16="http://schemas.microsoft.com/office/drawing/2014/main" id="{4CD69F17-5B6B-4C97-99BB-60C42F2B8CC6}"/>
              </a:ext>
            </a:extLst>
          </p:cNvPr>
          <p:cNvGraphicFramePr>
            <a:graphicFrameLocks noGrp="1"/>
          </p:cNvGraphicFramePr>
          <p:nvPr>
            <p:extLst>
              <p:ext uri="{D42A27DB-BD31-4B8C-83A1-F6EECF244321}">
                <p14:modId xmlns:p14="http://schemas.microsoft.com/office/powerpoint/2010/main" val="3337149922"/>
              </p:ext>
            </p:extLst>
          </p:nvPr>
        </p:nvGraphicFramePr>
        <p:xfrm>
          <a:off x="2462022" y="2322576"/>
          <a:ext cx="6819138" cy="2660907"/>
        </p:xfrm>
        <a:graphic>
          <a:graphicData uri="http://schemas.openxmlformats.org/drawingml/2006/table">
            <a:tbl>
              <a:tblPr firstRow="1" firstCol="1" bandRow="1"/>
              <a:tblGrid>
                <a:gridCol w="1185609">
                  <a:extLst>
                    <a:ext uri="{9D8B030D-6E8A-4147-A177-3AD203B41FA5}">
                      <a16:colId xmlns:a16="http://schemas.microsoft.com/office/drawing/2014/main" val="857251119"/>
                    </a:ext>
                  </a:extLst>
                </a:gridCol>
                <a:gridCol w="1522076">
                  <a:extLst>
                    <a:ext uri="{9D8B030D-6E8A-4147-A177-3AD203B41FA5}">
                      <a16:colId xmlns:a16="http://schemas.microsoft.com/office/drawing/2014/main" val="434301947"/>
                    </a:ext>
                  </a:extLst>
                </a:gridCol>
                <a:gridCol w="1137782">
                  <a:extLst>
                    <a:ext uri="{9D8B030D-6E8A-4147-A177-3AD203B41FA5}">
                      <a16:colId xmlns:a16="http://schemas.microsoft.com/office/drawing/2014/main" val="2774925843"/>
                    </a:ext>
                  </a:extLst>
                </a:gridCol>
                <a:gridCol w="1783867">
                  <a:extLst>
                    <a:ext uri="{9D8B030D-6E8A-4147-A177-3AD203B41FA5}">
                      <a16:colId xmlns:a16="http://schemas.microsoft.com/office/drawing/2014/main" val="1353052528"/>
                    </a:ext>
                  </a:extLst>
                </a:gridCol>
                <a:gridCol w="1189804">
                  <a:extLst>
                    <a:ext uri="{9D8B030D-6E8A-4147-A177-3AD203B41FA5}">
                      <a16:colId xmlns:a16="http://schemas.microsoft.com/office/drawing/2014/main" val="825678352"/>
                    </a:ext>
                  </a:extLst>
                </a:gridCol>
              </a:tblGrid>
              <a:tr h="332613">
                <a:tc>
                  <a:txBody>
                    <a:bodyPr/>
                    <a:lstStyle/>
                    <a:p>
                      <a:pPr algn="ctr">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版本</a:t>
                      </a:r>
                      <a:r>
                        <a:rPr lang="en-US" sz="1200" kern="100">
                          <a:effectLst/>
                          <a:latin typeface="Calibri" panose="020F0502020204030204" pitchFamily="34" charset="0"/>
                          <a:ea typeface="宋体" panose="02010600030101010101" pitchFamily="2" charset="-122"/>
                          <a:cs typeface="Times New Roman" panose="02020603050405020304" pitchFamily="18" charset="0"/>
                        </a:rPr>
                        <a:t>/</a:t>
                      </a:r>
                      <a:r>
                        <a:rPr lang="zh-CN" sz="1200" kern="100">
                          <a:effectLst/>
                          <a:latin typeface="Calibri" panose="020F0502020204030204" pitchFamily="34" charset="0"/>
                          <a:ea typeface="宋体" panose="02010600030101010101" pitchFamily="2" charset="-122"/>
                          <a:cs typeface="Times New Roman" panose="02020603050405020304" pitchFamily="18" charset="0"/>
                        </a:rPr>
                        <a:t>状态</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参与者</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起止日期</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备注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审核人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312344462"/>
                  </a:ext>
                </a:extLst>
              </a:tr>
              <a:tr h="665227">
                <a:tc>
                  <a:txBody>
                    <a:bodyPr/>
                    <a:lstStyle/>
                    <a:p>
                      <a:pPr algn="l">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V0.1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陈遵义、陈妍蓝</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2018</a:t>
                      </a:r>
                      <a:r>
                        <a:rPr lang="zh-CN" sz="1200" kern="100">
                          <a:effectLst/>
                          <a:latin typeface="Calibri" panose="020F0502020204030204" pitchFamily="34" charset="0"/>
                          <a:ea typeface="宋体" panose="02010600030101010101" pitchFamily="2" charset="-122"/>
                          <a:cs typeface="Times New Roman" panose="02020603050405020304" pitchFamily="18" charset="0"/>
                        </a:rPr>
                        <a:t>年</a:t>
                      </a:r>
                      <a:r>
                        <a:rPr lang="en-US" sz="1200" kern="100">
                          <a:effectLst/>
                          <a:latin typeface="Calibri" panose="020F0502020204030204" pitchFamily="34" charset="0"/>
                          <a:ea typeface="宋体" panose="02010600030101010101" pitchFamily="2" charset="-122"/>
                          <a:cs typeface="Times New Roman" panose="02020603050405020304" pitchFamily="18" charset="0"/>
                        </a:rPr>
                        <a:t>9</a:t>
                      </a:r>
                      <a:r>
                        <a:rPr lang="zh-CN" sz="1200" kern="100">
                          <a:effectLst/>
                          <a:latin typeface="Calibri" panose="020F0502020204030204" pitchFamily="34" charset="0"/>
                          <a:ea typeface="宋体" panose="02010600030101010101" pitchFamily="2" charset="-122"/>
                          <a:cs typeface="Times New Roman" panose="02020603050405020304" pitchFamily="18" charset="0"/>
                        </a:rPr>
                        <a:t>月</a:t>
                      </a:r>
                      <a:r>
                        <a:rPr lang="en-US" sz="1200" kern="100">
                          <a:effectLst/>
                          <a:latin typeface="Calibri" panose="020F0502020204030204" pitchFamily="34" charset="0"/>
                          <a:ea typeface="宋体" panose="02010600030101010101" pitchFamily="2" charset="-122"/>
                          <a:cs typeface="Times New Roman" panose="02020603050405020304" pitchFamily="18" charset="0"/>
                        </a:rPr>
                        <a:t>29</a:t>
                      </a:r>
                      <a:r>
                        <a:rPr lang="zh-CN" sz="1200" kern="100">
                          <a:effectLst/>
                          <a:latin typeface="Calibri" panose="020F0502020204030204" pitchFamily="34" charset="0"/>
                          <a:ea typeface="宋体" panose="02010600030101010101" pitchFamily="2" charset="-122"/>
                          <a:cs typeface="Times New Roman" panose="02020603050405020304" pitchFamily="18" charset="0"/>
                        </a:rPr>
                        <a:t>日</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需求工程计划的初步编写</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陈妍蓝</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0831907"/>
                  </a:ext>
                </a:extLst>
              </a:tr>
              <a:tr h="332613">
                <a:tc>
                  <a:txBody>
                    <a:bodyPr/>
                    <a:lstStyle/>
                    <a:p>
                      <a:pPr algn="l">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V0.2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陈妍蓝</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2018</a:t>
                      </a:r>
                      <a:r>
                        <a:rPr lang="zh-CN" sz="1200" kern="100">
                          <a:effectLst/>
                          <a:latin typeface="Calibri" panose="020F0502020204030204" pitchFamily="34" charset="0"/>
                          <a:ea typeface="宋体" panose="02010600030101010101" pitchFamily="2" charset="-122"/>
                          <a:cs typeface="Times New Roman" panose="02020603050405020304" pitchFamily="18" charset="0"/>
                        </a:rPr>
                        <a:t>年</a:t>
                      </a:r>
                      <a:r>
                        <a:rPr lang="en-US" sz="1200" kern="100">
                          <a:effectLst/>
                          <a:latin typeface="Calibri" panose="020F0502020204030204" pitchFamily="34" charset="0"/>
                          <a:ea typeface="宋体" panose="02010600030101010101" pitchFamily="2" charset="-122"/>
                          <a:cs typeface="Times New Roman" panose="02020603050405020304" pitchFamily="18" charset="0"/>
                        </a:rPr>
                        <a:t>10</a:t>
                      </a:r>
                      <a:r>
                        <a:rPr lang="zh-CN" sz="1200" kern="100">
                          <a:effectLst/>
                          <a:latin typeface="Calibri" panose="020F0502020204030204" pitchFamily="34" charset="0"/>
                          <a:ea typeface="宋体" panose="02010600030101010101" pitchFamily="2" charset="-122"/>
                          <a:cs typeface="Times New Roman" panose="02020603050405020304" pitchFamily="18" charset="0"/>
                        </a:rPr>
                        <a:t>月</a:t>
                      </a:r>
                      <a:r>
                        <a:rPr lang="en-US" sz="1200" kern="100">
                          <a:effectLst/>
                          <a:latin typeface="Calibri" panose="020F0502020204030204" pitchFamily="34" charset="0"/>
                          <a:ea typeface="宋体" panose="02010600030101010101" pitchFamily="2" charset="-122"/>
                          <a:cs typeface="Times New Roman" panose="02020603050405020304" pitchFamily="18" charset="0"/>
                        </a:rPr>
                        <a:t>7</a:t>
                      </a:r>
                      <a:r>
                        <a:rPr lang="zh-CN" sz="1200" kern="100">
                          <a:effectLst/>
                          <a:latin typeface="Calibri" panose="020F0502020204030204" pitchFamily="34" charset="0"/>
                          <a:ea typeface="宋体" panose="02010600030101010101" pitchFamily="2" charset="-122"/>
                          <a:cs typeface="Times New Roman" panose="02020603050405020304" pitchFamily="18" charset="0"/>
                        </a:rPr>
                        <a:t>日</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需求工程计划的修改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G18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2417166"/>
                  </a:ext>
                </a:extLst>
              </a:tr>
              <a:tr h="665227">
                <a:tc>
                  <a:txBody>
                    <a:bodyPr/>
                    <a:lstStyle/>
                    <a:p>
                      <a:pPr algn="l">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V0.3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陈妍蓝</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2018</a:t>
                      </a:r>
                      <a:r>
                        <a:rPr lang="zh-CN" sz="1200" kern="100">
                          <a:effectLst/>
                          <a:latin typeface="Calibri" panose="020F0502020204030204" pitchFamily="34" charset="0"/>
                          <a:ea typeface="宋体" panose="02010600030101010101" pitchFamily="2" charset="-122"/>
                          <a:cs typeface="Times New Roman" panose="02020603050405020304" pitchFamily="18" charset="0"/>
                        </a:rPr>
                        <a:t>年</a:t>
                      </a:r>
                      <a:r>
                        <a:rPr lang="en-US" sz="1200" kern="100">
                          <a:effectLst/>
                          <a:latin typeface="Calibri" panose="020F0502020204030204" pitchFamily="34" charset="0"/>
                          <a:ea typeface="宋体" panose="02010600030101010101" pitchFamily="2" charset="-122"/>
                          <a:cs typeface="Times New Roman" panose="02020603050405020304" pitchFamily="18" charset="0"/>
                        </a:rPr>
                        <a:t>10</a:t>
                      </a:r>
                      <a:r>
                        <a:rPr lang="zh-CN" sz="1200" kern="100">
                          <a:effectLst/>
                          <a:latin typeface="Calibri" panose="020F0502020204030204" pitchFamily="34" charset="0"/>
                          <a:ea typeface="宋体" panose="02010600030101010101" pitchFamily="2" charset="-122"/>
                          <a:cs typeface="Times New Roman" panose="02020603050405020304" pitchFamily="18" charset="0"/>
                        </a:rPr>
                        <a:t>月</a:t>
                      </a:r>
                      <a:r>
                        <a:rPr lang="en-US" sz="1200" kern="100">
                          <a:effectLst/>
                          <a:latin typeface="Calibri" panose="020F0502020204030204" pitchFamily="34" charset="0"/>
                          <a:ea typeface="宋体" panose="02010600030101010101" pitchFamily="2" charset="-122"/>
                          <a:cs typeface="Times New Roman" panose="02020603050405020304" pitchFamily="18" charset="0"/>
                        </a:rPr>
                        <a:t>21</a:t>
                      </a:r>
                      <a:r>
                        <a:rPr lang="zh-CN" sz="1200" kern="100">
                          <a:effectLst/>
                          <a:latin typeface="Calibri" panose="020F0502020204030204" pitchFamily="34" charset="0"/>
                          <a:ea typeface="宋体" panose="02010600030101010101" pitchFamily="2" charset="-122"/>
                          <a:cs typeface="Times New Roman" panose="02020603050405020304" pitchFamily="18" charset="0"/>
                        </a:rPr>
                        <a:t>日</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需求工程计划的修改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G18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9027153"/>
                  </a:ext>
                </a:extLst>
              </a:tr>
              <a:tr h="665227">
                <a:tc>
                  <a:txBody>
                    <a:bodyPr/>
                    <a:lstStyle/>
                    <a:p>
                      <a:pPr algn="l">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V0.4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陈妍蓝</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2018</a:t>
                      </a:r>
                      <a:r>
                        <a:rPr lang="zh-CN" sz="1200" kern="100">
                          <a:effectLst/>
                          <a:latin typeface="Calibri" panose="020F0502020204030204" pitchFamily="34" charset="0"/>
                          <a:ea typeface="宋体" panose="02010600030101010101" pitchFamily="2" charset="-122"/>
                          <a:cs typeface="Times New Roman" panose="02020603050405020304" pitchFamily="18" charset="0"/>
                        </a:rPr>
                        <a:t>年</a:t>
                      </a:r>
                      <a:r>
                        <a:rPr lang="en-US" sz="1200" kern="100">
                          <a:effectLst/>
                          <a:latin typeface="Calibri" panose="020F0502020204030204" pitchFamily="34" charset="0"/>
                          <a:ea typeface="宋体" panose="02010600030101010101" pitchFamily="2" charset="-122"/>
                          <a:cs typeface="Times New Roman" panose="02020603050405020304" pitchFamily="18" charset="0"/>
                        </a:rPr>
                        <a:t>10</a:t>
                      </a:r>
                      <a:r>
                        <a:rPr lang="zh-CN" sz="1200" kern="100">
                          <a:effectLst/>
                          <a:latin typeface="Calibri" panose="020F0502020204030204" pitchFamily="34" charset="0"/>
                          <a:ea typeface="宋体" panose="02010600030101010101" pitchFamily="2" charset="-122"/>
                          <a:cs typeface="Times New Roman" panose="02020603050405020304" pitchFamily="18" charset="0"/>
                        </a:rPr>
                        <a:t>月</a:t>
                      </a:r>
                      <a:r>
                        <a:rPr lang="en-US" sz="1200" kern="100">
                          <a:effectLst/>
                          <a:latin typeface="Calibri" panose="020F0502020204030204" pitchFamily="34" charset="0"/>
                          <a:ea typeface="宋体" panose="02010600030101010101" pitchFamily="2" charset="-122"/>
                          <a:cs typeface="Times New Roman" panose="02020603050405020304" pitchFamily="18" charset="0"/>
                        </a:rPr>
                        <a:t>28</a:t>
                      </a:r>
                      <a:r>
                        <a:rPr lang="zh-CN" sz="1200" kern="100">
                          <a:effectLst/>
                          <a:latin typeface="Calibri" panose="020F0502020204030204" pitchFamily="34" charset="0"/>
                          <a:ea typeface="宋体" panose="02010600030101010101" pitchFamily="2" charset="-122"/>
                          <a:cs typeface="Times New Roman" panose="02020603050405020304" pitchFamily="18" charset="0"/>
                        </a:rPr>
                        <a:t>日</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Wbs,obs </a:t>
                      </a:r>
                      <a:r>
                        <a:rPr lang="zh-CN" sz="1200" kern="100">
                          <a:effectLst/>
                          <a:latin typeface="Calibri" panose="020F0502020204030204" pitchFamily="34" charset="0"/>
                          <a:ea typeface="宋体" panose="02010600030101010101" pitchFamily="2" charset="-122"/>
                          <a:cs typeface="Times New Roman" panose="02020603050405020304" pitchFamily="18" charset="0"/>
                        </a:rPr>
                        <a:t>图，甘特图的修改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100" dirty="0">
                          <a:effectLst/>
                          <a:latin typeface="宋体" panose="02010600030101010101" pitchFamily="2" charset="-122"/>
                          <a:ea typeface="宋体" panose="02010600030101010101" pitchFamily="2" charset="-122"/>
                          <a:cs typeface="Times New Roman" panose="02020603050405020304" pitchFamily="18" charset="0"/>
                        </a:rPr>
                        <a:t>G18</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3871139"/>
                  </a:ext>
                </a:extLst>
              </a:tr>
            </a:tbl>
          </a:graphicData>
        </a:graphic>
      </p:graphicFrame>
      <p:sp>
        <p:nvSpPr>
          <p:cNvPr id="10" name="Rectangle 2">
            <a:extLst>
              <a:ext uri="{FF2B5EF4-FFF2-40B4-BE49-F238E27FC236}">
                <a16:creationId xmlns:a16="http://schemas.microsoft.com/office/drawing/2014/main" id="{96CB6D4F-9902-4A41-890E-2F37A9E7C3DE}"/>
              </a:ext>
            </a:extLst>
          </p:cNvPr>
          <p:cNvSpPr>
            <a:spLocks noChangeArrowheads="1"/>
          </p:cNvSpPr>
          <p:nvPr/>
        </p:nvSpPr>
        <p:spPr bwMode="auto">
          <a:xfrm>
            <a:off x="4976622" y="165081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版本历史</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7.3职责</a:t>
            </a:r>
          </a:p>
        </p:txBody>
      </p:sp>
      <p:sp>
        <p:nvSpPr>
          <p:cNvPr id="3" name="内容占位符 2"/>
          <p:cNvSpPr>
            <a:spLocks noGrp="1"/>
          </p:cNvSpPr>
          <p:nvPr>
            <p:ph idx="1"/>
          </p:nvPr>
        </p:nvSpPr>
        <p:spPr/>
        <p:txBody>
          <a:bodyPr/>
          <a:lstStyle/>
          <a:p>
            <a:r>
              <a:rPr lang="zh-CN" altLang="en-US"/>
              <a:t>1.	负责人全面负责有关软件质量保证的各项工作</a:t>
            </a:r>
          </a:p>
          <a:p>
            <a:r>
              <a:rPr lang="zh-CN" altLang="en-US"/>
              <a:t>2.	配置管理人员负责有关软件配置变动、数据文档的备份保存</a:t>
            </a:r>
          </a:p>
          <a:p>
            <a:endParaRPr lang="zh-CN" altLang="en-US"/>
          </a:p>
          <a:p>
            <a:r>
              <a:rPr lang="zh-CN" altLang="en-US"/>
              <a:t>7.4流程</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a:extLst>
              <a:ext uri="{FF2B5EF4-FFF2-40B4-BE49-F238E27FC236}">
                <a16:creationId xmlns:a16="http://schemas.microsoft.com/office/drawing/2014/main" id="{DC1263F6-C3F1-4446-8A58-72B94F800C5C}"/>
              </a:ext>
            </a:extLst>
          </p:cNvPr>
          <p:cNvPicPr/>
          <p:nvPr/>
        </p:nvPicPr>
        <p:blipFill rotWithShape="1">
          <a:blip r:embed="rId2"/>
          <a:srcRect l="14302" t="22346" r="8259" b="13442"/>
          <a:stretch/>
        </p:blipFill>
        <p:spPr bwMode="auto">
          <a:xfrm>
            <a:off x="3069765" y="3212938"/>
            <a:ext cx="7814258" cy="3400925"/>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7.5分工</a:t>
            </a:r>
          </a:p>
        </p:txBody>
      </p:sp>
      <p:sp>
        <p:nvSpPr>
          <p:cNvPr id="3" name="内容占位符 2"/>
          <p:cNvSpPr>
            <a:spLocks noGrp="1"/>
          </p:cNvSpPr>
          <p:nvPr>
            <p:ph idx="1"/>
          </p:nvPr>
        </p:nvSpPr>
        <p:spPr>
          <a:xfrm>
            <a:off x="838200" y="1691640"/>
            <a:ext cx="10515600" cy="4978400"/>
          </a:xfrm>
        </p:spPr>
        <p:txBody>
          <a:bodyPr>
            <a:normAutofit fontScale="85000" lnSpcReduction="20000"/>
          </a:bodyPr>
          <a:lstStyle/>
          <a:p>
            <a:r>
              <a:rPr lang="zh-CN" altLang="en-US" dirty="0"/>
              <a:t>组长：陈妍蓝</a:t>
            </a:r>
          </a:p>
          <a:p>
            <a:r>
              <a:rPr lang="zh-CN" altLang="en-US" dirty="0"/>
              <a:t>	配置管理员： 陈妍蓝</a:t>
            </a:r>
          </a:p>
          <a:p>
            <a:r>
              <a:rPr lang="zh-CN" altLang="en-US" dirty="0"/>
              <a:t>	质量保证人员：郑巧雁、宋翼虎、张琪、陈遵义</a:t>
            </a:r>
          </a:p>
          <a:p>
            <a:endParaRPr lang="zh-CN" altLang="en-US" dirty="0"/>
          </a:p>
          <a:p>
            <a:r>
              <a:rPr lang="zh-CN" altLang="en-US" dirty="0"/>
              <a:t>7.6质量指标</a:t>
            </a:r>
          </a:p>
          <a:p>
            <a:r>
              <a:rPr lang="zh-CN" altLang="en-US" dirty="0"/>
              <a:t>1．	每项活动或者文档撰写完成时间必须在Deadline前完成</a:t>
            </a:r>
          </a:p>
          <a:p>
            <a:r>
              <a:rPr lang="zh-CN" altLang="en-US" dirty="0"/>
              <a:t>2．	每项文档的改写缺陷数至少占总的缺陷数的40%以上</a:t>
            </a:r>
          </a:p>
          <a:p>
            <a:endParaRPr lang="zh-CN" altLang="en-US" dirty="0"/>
          </a:p>
          <a:p>
            <a:r>
              <a:rPr lang="zh-CN" altLang="en-US" dirty="0"/>
              <a:t>7.7文档质量准则</a:t>
            </a:r>
          </a:p>
          <a:p>
            <a:r>
              <a:rPr lang="zh-CN" altLang="en-US" dirty="0"/>
              <a:t>1.	应按照软件开发计划里程碑保证项目在每个开发阶段结束时文档是齐全的。</a:t>
            </a:r>
          </a:p>
          <a:p>
            <a:r>
              <a:rPr lang="zh-CN" altLang="en-US" dirty="0"/>
              <a:t>2.	在项目所编写的各种文档的语言表达应该清晰、准确简练，适合各种文档的特定读者。</a:t>
            </a:r>
          </a:p>
          <a:p>
            <a:r>
              <a:rPr lang="zh-CN" altLang="en-US" dirty="0"/>
              <a:t>3.	保证在软件开发各个阶段编写的各种文档和代码具有：1）文档变更追踪2）文档内容可追踪</a:t>
            </a:r>
          </a:p>
          <a:p>
            <a:r>
              <a:rPr lang="zh-CN" altLang="en-US" dirty="0"/>
              <a:t>4.	保证软件开发各个阶段所编写的文档具有良好的规范性，符合标准。</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7.8评审管理</a:t>
            </a:r>
          </a:p>
        </p:txBody>
      </p:sp>
      <p:sp>
        <p:nvSpPr>
          <p:cNvPr id="3" name="内容占位符 2"/>
          <p:cNvSpPr>
            <a:spLocks noGrp="1"/>
          </p:cNvSpPr>
          <p:nvPr>
            <p:ph idx="1"/>
          </p:nvPr>
        </p:nvSpPr>
        <p:spPr/>
        <p:txBody>
          <a:bodyPr>
            <a:normAutofit fontScale="85000" lnSpcReduction="20000"/>
          </a:bodyPr>
          <a:lstStyle/>
          <a:p>
            <a:r>
              <a:rPr lang="zh-CN" altLang="en-US"/>
              <a:t>7.8.1.1组长</a:t>
            </a:r>
          </a:p>
          <a:p>
            <a:r>
              <a:rPr lang="zh-CN" altLang="en-US"/>
              <a:t>1.	组织和安排正式的评审会议</a:t>
            </a:r>
          </a:p>
          <a:p>
            <a:r>
              <a:rPr lang="zh-CN" altLang="en-US"/>
              <a:t>2.	确保评审会议的文件都符合要求</a:t>
            </a:r>
          </a:p>
          <a:p>
            <a:r>
              <a:rPr lang="zh-CN" altLang="en-US"/>
              <a:t>3.	确保会议参与人员的关注点都是评审内容的缺陷</a:t>
            </a:r>
          </a:p>
          <a:p>
            <a:r>
              <a:rPr lang="zh-CN" altLang="en-US"/>
              <a:t>4.	确保所有内容都被记录下来</a:t>
            </a:r>
          </a:p>
          <a:p>
            <a:r>
              <a:rPr lang="zh-CN" altLang="en-US"/>
              <a:t>5.	跟踪问题的解决情况</a:t>
            </a:r>
          </a:p>
          <a:p>
            <a:endParaRPr lang="zh-CN" altLang="en-US"/>
          </a:p>
          <a:p>
            <a:r>
              <a:rPr lang="zh-CN" altLang="en-US"/>
              <a:t>7.8.1.2作者</a:t>
            </a:r>
          </a:p>
          <a:p>
            <a:r>
              <a:rPr lang="zh-CN" altLang="en-US"/>
              <a:t>文档的撰写人</a:t>
            </a:r>
          </a:p>
          <a:p>
            <a:r>
              <a:rPr lang="zh-CN" altLang="en-US"/>
              <a:t>主要职责：</a:t>
            </a:r>
          </a:p>
          <a:p>
            <a:r>
              <a:rPr lang="zh-CN" altLang="en-US"/>
              <a:t>1.	确保即将评审的文件已经准备好</a:t>
            </a:r>
          </a:p>
          <a:p>
            <a:r>
              <a:rPr lang="zh-CN" altLang="en-US"/>
              <a:t>2.	与项目组长一起定义评审小组的成员</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7.8.1.3评审员</a:t>
            </a:r>
          </a:p>
        </p:txBody>
      </p:sp>
      <p:sp>
        <p:nvSpPr>
          <p:cNvPr id="3" name="内容占位符 2"/>
          <p:cNvSpPr>
            <a:spLocks noGrp="1"/>
          </p:cNvSpPr>
          <p:nvPr>
            <p:ph idx="1"/>
          </p:nvPr>
        </p:nvSpPr>
        <p:spPr/>
        <p:txBody>
          <a:bodyPr/>
          <a:lstStyle/>
          <a:p>
            <a:r>
              <a:rPr lang="zh-CN" altLang="en-US"/>
              <a:t>1.	评审员由组内的非文档作者构成</a:t>
            </a:r>
          </a:p>
          <a:p>
            <a:r>
              <a:rPr lang="zh-CN" altLang="en-US"/>
              <a:t>2.	熟悉评审内容，为评审做好准备</a:t>
            </a:r>
          </a:p>
          <a:p>
            <a:r>
              <a:rPr lang="zh-CN" altLang="en-US"/>
              <a:t>3.	在评审会议上关注问题而不是针对个人</a:t>
            </a:r>
          </a:p>
          <a:p>
            <a:r>
              <a:rPr lang="zh-CN" altLang="en-US"/>
              <a:t>4.	在会议前后可以就存在的问题提示建设性的意见和建议</a:t>
            </a:r>
          </a:p>
          <a:p>
            <a:r>
              <a:rPr lang="zh-CN" altLang="en-US"/>
              <a:t>5.	明确自己的角色和责任</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7.8.2文档评审</a:t>
            </a:r>
          </a:p>
        </p:txBody>
      </p:sp>
      <p:sp>
        <p:nvSpPr>
          <p:cNvPr id="3" name="内容占位符 2"/>
          <p:cNvSpPr>
            <a:spLocks noGrp="1"/>
          </p:cNvSpPr>
          <p:nvPr>
            <p:ph idx="1"/>
          </p:nvPr>
        </p:nvSpPr>
        <p:spPr>
          <a:xfrm>
            <a:off x="838200" y="1690370"/>
            <a:ext cx="10515600" cy="4989195"/>
          </a:xfrm>
        </p:spPr>
        <p:txBody>
          <a:bodyPr>
            <a:normAutofit fontScale="97500"/>
          </a:bodyPr>
          <a:lstStyle/>
          <a:p>
            <a:r>
              <a:rPr lang="zh-CN" altLang="en-US"/>
              <a:t>1.	正确性</a:t>
            </a:r>
          </a:p>
          <a:p>
            <a:r>
              <a:rPr lang="zh-CN" altLang="en-US"/>
              <a:t>（1）所有的内容是否都是正确的</a:t>
            </a:r>
          </a:p>
          <a:p>
            <a:r>
              <a:rPr lang="zh-CN" altLang="en-US"/>
              <a:t>（2）检查在任意条件下的情况。</a:t>
            </a:r>
          </a:p>
          <a:p>
            <a:r>
              <a:rPr lang="zh-CN" altLang="en-US"/>
              <a:t>2.	完整性</a:t>
            </a:r>
          </a:p>
          <a:p>
            <a:r>
              <a:rPr lang="zh-CN" altLang="en-US"/>
              <a:t>（1）是否有遗漏功能</a:t>
            </a:r>
          </a:p>
          <a:p>
            <a:r>
              <a:rPr lang="zh-CN" altLang="en-US"/>
              <a:t>（2）是否有遗漏的输入、输出或条件</a:t>
            </a:r>
          </a:p>
          <a:p>
            <a:r>
              <a:rPr lang="zh-CN" altLang="en-US"/>
              <a:t>（3）是否考虑所有的可能</a:t>
            </a:r>
          </a:p>
          <a:p>
            <a:r>
              <a:rPr lang="zh-CN" altLang="en-US"/>
              <a:t>（4）是否避免思维局限</a:t>
            </a:r>
          </a:p>
          <a:p>
            <a:r>
              <a:rPr lang="zh-CN" altLang="en-US"/>
              <a:t>3.	一致性</a:t>
            </a:r>
          </a:p>
          <a:p>
            <a:r>
              <a:rPr lang="zh-CN" altLang="en-US"/>
              <a:t>		（1）表达术语前后是否一致</a:t>
            </a:r>
          </a:p>
          <a:p>
            <a:r>
              <a:rPr lang="zh-CN" altLang="en-US"/>
              <a:t>		（2）是否对特定词汇或缩写进行说明</a:t>
            </a:r>
          </a:p>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43560"/>
            <a:ext cx="10515600" cy="5633720"/>
          </a:xfrm>
        </p:spPr>
        <p:txBody>
          <a:bodyPr/>
          <a:lstStyle/>
          <a:p>
            <a:r>
              <a:rPr lang="zh-CN" altLang="en-US">
                <a:sym typeface="+mn-ea"/>
              </a:rPr>
              <a:t>4.	有效性</a:t>
            </a:r>
            <a:endParaRPr lang="zh-CN" altLang="en-US"/>
          </a:p>
          <a:p>
            <a:r>
              <a:rPr lang="zh-CN" altLang="en-US">
                <a:sym typeface="+mn-ea"/>
              </a:rPr>
              <a:t>		（1）是否所有功能都有明确的目的</a:t>
            </a:r>
            <a:endParaRPr lang="zh-CN" altLang="en-US"/>
          </a:p>
          <a:p>
            <a:r>
              <a:rPr lang="zh-CN" altLang="en-US">
                <a:sym typeface="+mn-ea"/>
              </a:rPr>
              <a:t>		（2）保证不会有无意义的功能</a:t>
            </a:r>
            <a:endParaRPr lang="zh-CN" altLang="en-US"/>
          </a:p>
          <a:p>
            <a:r>
              <a:rPr lang="zh-CN" altLang="en-US">
                <a:sym typeface="+mn-ea"/>
              </a:rPr>
              <a:t>5.	可追溯性</a:t>
            </a:r>
            <a:endParaRPr lang="zh-CN" altLang="en-US"/>
          </a:p>
          <a:p>
            <a:r>
              <a:rPr lang="zh-CN" altLang="en-US">
                <a:sym typeface="+mn-ea"/>
              </a:rPr>
              <a:t>		（1）文档中的每一项都需要清楚地说明来源</a:t>
            </a:r>
            <a:endParaRPr lang="zh-CN" altLang="en-US"/>
          </a:p>
          <a:p>
            <a:r>
              <a:rPr lang="zh-CN" altLang="en-US"/>
              <a:t>8.沟通管理计划</a:t>
            </a:r>
          </a:p>
          <a:p>
            <a:r>
              <a:rPr lang="zh-CN" altLang="en-US"/>
              <a:t>8.1项目干系人识别</a:t>
            </a:r>
          </a:p>
          <a:p>
            <a:r>
              <a:rPr lang="zh-CN" altLang="en-US"/>
              <a:t>8.1.1项目干系人</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5" name="表格 4"/>
          <p:cNvGraphicFramePr/>
          <p:nvPr/>
        </p:nvGraphicFramePr>
        <p:xfrm>
          <a:off x="1044575" y="4328160"/>
          <a:ext cx="8586470" cy="2211070"/>
        </p:xfrm>
        <a:graphic>
          <a:graphicData uri="http://schemas.openxmlformats.org/drawingml/2006/table">
            <a:tbl>
              <a:tblPr firstRow="1" bandRow="1">
                <a:tableStyleId>{5940675A-B579-460E-94D1-54222C63F5DA}</a:tableStyleId>
              </a:tblPr>
              <a:tblGrid>
                <a:gridCol w="1141095">
                  <a:extLst>
                    <a:ext uri="{9D8B030D-6E8A-4147-A177-3AD203B41FA5}">
                      <a16:colId xmlns:a16="http://schemas.microsoft.com/office/drawing/2014/main" val="20000"/>
                    </a:ext>
                  </a:extLst>
                </a:gridCol>
                <a:gridCol w="1111885">
                  <a:extLst>
                    <a:ext uri="{9D8B030D-6E8A-4147-A177-3AD203B41FA5}">
                      <a16:colId xmlns:a16="http://schemas.microsoft.com/office/drawing/2014/main" val="20001"/>
                    </a:ext>
                  </a:extLst>
                </a:gridCol>
                <a:gridCol w="1704975">
                  <a:extLst>
                    <a:ext uri="{9D8B030D-6E8A-4147-A177-3AD203B41FA5}">
                      <a16:colId xmlns:a16="http://schemas.microsoft.com/office/drawing/2014/main" val="20002"/>
                    </a:ext>
                  </a:extLst>
                </a:gridCol>
                <a:gridCol w="3084830">
                  <a:extLst>
                    <a:ext uri="{9D8B030D-6E8A-4147-A177-3AD203B41FA5}">
                      <a16:colId xmlns:a16="http://schemas.microsoft.com/office/drawing/2014/main" val="20003"/>
                    </a:ext>
                  </a:extLst>
                </a:gridCol>
                <a:gridCol w="1543685">
                  <a:extLst>
                    <a:ext uri="{9D8B030D-6E8A-4147-A177-3AD203B41FA5}">
                      <a16:colId xmlns:a16="http://schemas.microsoft.com/office/drawing/2014/main" val="20004"/>
                    </a:ext>
                  </a:extLst>
                </a:gridCol>
              </a:tblGrid>
              <a:tr h="24574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姓名</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角色</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电话</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电子邮件</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工作地点</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8234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杨枨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项目发起者，唯一客户代表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13357102333</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yang</a:t>
                      </a:r>
                      <a:r>
                        <a:rPr lang="en-US" sz="1000" b="0">
                          <a:latin typeface="宋体" panose="02010600030101010101" pitchFamily="2" charset="-122"/>
                          <a:ea typeface="宋体" panose="02010600030101010101" pitchFamily="2" charset="-122"/>
                          <a:cs typeface="宋体" panose="02010600030101010101" pitchFamily="2" charset="-122"/>
                        </a:rPr>
                        <a:t>c</a:t>
                      </a:r>
                      <a:r>
                        <a:rPr lang="en-US" sz="1000" b="0">
                          <a:latin typeface="Times New Roman" panose="02020603050405020304" charset="0"/>
                          <a:cs typeface="Times New Roman" panose="02020603050405020304" charset="0"/>
                        </a:rPr>
                        <a:t>@zucc.edu.cn</a:t>
                      </a:r>
                      <a:r>
                        <a:rPr lang="en-US" sz="900" b="0">
                          <a:solidFill>
                            <a:srgbClr val="111111"/>
                          </a:solidFill>
                          <a:latin typeface="Helvetica" charset="0"/>
                          <a:cs typeface="Helvetica" charset="0"/>
                        </a:rPr>
                        <a:t> </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理四-504</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149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侯宏仑</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项目发起者</a:t>
                      </a:r>
                      <a:r>
                        <a:rPr lang="en-US" sz="1000" b="0">
                          <a:latin typeface="Times New Roman" panose="02020603050405020304" charset="0"/>
                          <a:cs typeface="Times New Roman" panose="02020603050405020304" charset="0"/>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13071858629</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ubilabs@zucc.edu.cn</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理四-511</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149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陈妍蓝</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开发小组组长</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15858257692</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31501391@stu.zucc.edu.cn</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图书馆一楼讨论室</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8.2与客户的沟通计划</a:t>
            </a:r>
          </a:p>
        </p:txBody>
      </p:sp>
      <p:sp>
        <p:nvSpPr>
          <p:cNvPr id="3" name="内容占位符 2"/>
          <p:cNvSpPr>
            <a:spLocks noGrp="1"/>
          </p:cNvSpPr>
          <p:nvPr>
            <p:ph idx="1"/>
          </p:nvPr>
        </p:nvSpPr>
        <p:spPr/>
        <p:txBody>
          <a:bodyPr>
            <a:normAutofit fontScale="90000" lnSpcReduction="20000"/>
          </a:bodyPr>
          <a:lstStyle/>
          <a:p>
            <a:r>
              <a:rPr lang="zh-CN" altLang="en-US"/>
              <a:t>本次项目的客户代表：杨枨老师，侯宏仑老师。</a:t>
            </a:r>
          </a:p>
          <a:p>
            <a:endParaRPr lang="zh-CN" altLang="en-US"/>
          </a:p>
          <a:p>
            <a:r>
              <a:rPr lang="zh-CN" altLang="en-US"/>
              <a:t>8.2.1沟通目的</a:t>
            </a:r>
          </a:p>
          <a:p>
            <a:r>
              <a:rPr lang="zh-CN" altLang="en-US"/>
              <a:t>1.	获得客户的主要需求，并对需求进行建模与原型设计。以迭代的方式获取需求。</a:t>
            </a:r>
          </a:p>
          <a:p>
            <a:r>
              <a:rPr lang="zh-CN" altLang="en-US"/>
              <a:t>2.	让客户代表评审界面原型</a:t>
            </a:r>
          </a:p>
          <a:p>
            <a:r>
              <a:rPr lang="zh-CN" altLang="en-US"/>
              <a:t>3.	让客户代表确认用例</a:t>
            </a:r>
          </a:p>
          <a:p>
            <a:endParaRPr lang="zh-CN" altLang="en-US"/>
          </a:p>
          <a:p>
            <a:r>
              <a:rPr lang="zh-CN" altLang="en-US"/>
              <a:t>8.2.2主要沟通方式</a:t>
            </a:r>
          </a:p>
          <a:p>
            <a:r>
              <a:rPr lang="zh-CN" altLang="en-US"/>
              <a:t>1.	电子邮件</a:t>
            </a:r>
          </a:p>
          <a:p>
            <a:r>
              <a:rPr lang="zh-CN" altLang="en-US"/>
              <a:t>2.	微信</a:t>
            </a:r>
          </a:p>
          <a:p>
            <a:r>
              <a:rPr lang="zh-CN" altLang="en-US"/>
              <a:t>3.	讨论与访谈</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8.2.3与客户沟通的主要人员</a:t>
            </a:r>
          </a:p>
        </p:txBody>
      </p:sp>
      <p:sp>
        <p:nvSpPr>
          <p:cNvPr id="3" name="内容占位符 2"/>
          <p:cNvSpPr>
            <a:spLocks noGrp="1"/>
          </p:cNvSpPr>
          <p:nvPr>
            <p:ph idx="1"/>
          </p:nvPr>
        </p:nvSpPr>
        <p:spPr/>
        <p:txBody>
          <a:bodyPr>
            <a:normAutofit fontScale="92500"/>
          </a:bodyPr>
          <a:lstStyle/>
          <a:p>
            <a:r>
              <a:rPr lang="zh-CN" altLang="en-US"/>
              <a:t>负责人：陈妍蓝（项目经理）</a:t>
            </a:r>
          </a:p>
          <a:p>
            <a:r>
              <a:rPr lang="zh-CN" altLang="en-US"/>
              <a:t>参与人：陈遵义，郑巧雁，张琪，宋翼虎</a:t>
            </a:r>
          </a:p>
          <a:p>
            <a:endParaRPr lang="zh-CN" altLang="en-US"/>
          </a:p>
          <a:p>
            <a:r>
              <a:rPr lang="zh-CN" altLang="en-US"/>
              <a:t>8.2.4访谈细节人员安排</a:t>
            </a:r>
          </a:p>
          <a:p>
            <a:r>
              <a:rPr lang="zh-CN" altLang="en-US"/>
              <a:t>访谈前准备：根据上一轮需求构建原型，列出遇到的问题以便在访谈会议中列出</a:t>
            </a:r>
          </a:p>
          <a:p>
            <a:r>
              <a:rPr lang="zh-CN" altLang="en-US"/>
              <a:t>组织人：陈妍蓝（项目经理）</a:t>
            </a:r>
          </a:p>
          <a:p>
            <a:r>
              <a:rPr lang="zh-CN" altLang="en-US"/>
              <a:t>地点：与客户代表沟通后确定</a:t>
            </a:r>
          </a:p>
          <a:p>
            <a:r>
              <a:rPr lang="zh-CN" altLang="en-US"/>
              <a:t>时间：与客户代表沟通后确定</a:t>
            </a:r>
          </a:p>
          <a:p>
            <a:r>
              <a:rPr lang="zh-CN" altLang="en-US"/>
              <a:t>记录人：张琪</a:t>
            </a:r>
          </a:p>
          <a:p>
            <a:r>
              <a:rPr lang="zh-CN" altLang="en-US"/>
              <a:t>录音人：张琪</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8.3G18小组内部沟通计划</a:t>
            </a:r>
          </a:p>
        </p:txBody>
      </p:sp>
      <p:sp>
        <p:nvSpPr>
          <p:cNvPr id="3" name="内容占位符 2"/>
          <p:cNvSpPr>
            <a:spLocks noGrp="1"/>
          </p:cNvSpPr>
          <p:nvPr>
            <p:ph idx="1"/>
          </p:nvPr>
        </p:nvSpPr>
        <p:spPr/>
        <p:txBody>
          <a:bodyPr/>
          <a:lstStyle/>
          <a:p>
            <a:r>
              <a:rPr lang="zh-CN" altLang="en-US"/>
              <a:t>8.3.1沟通目的</a:t>
            </a:r>
          </a:p>
          <a:p>
            <a:r>
              <a:rPr lang="zh-CN" altLang="en-US"/>
              <a:t>1.	明确每周任务，总结每周出现的问题并提出修改意见。</a:t>
            </a:r>
          </a:p>
          <a:p>
            <a:r>
              <a:rPr lang="zh-CN" altLang="en-US"/>
              <a:t>2.	开发小组成员每个人必须明确每周的需求，并积极参与到需求过程中。</a:t>
            </a:r>
          </a:p>
          <a:p>
            <a:endParaRPr lang="zh-CN" altLang="en-US"/>
          </a:p>
          <a:p>
            <a:r>
              <a:rPr lang="zh-CN" altLang="en-US"/>
              <a:t>8.3.2沟通方式</a:t>
            </a:r>
          </a:p>
          <a:p>
            <a:r>
              <a:rPr lang="zh-CN" altLang="en-US"/>
              <a:t>1.	全组参与的小组会议，由项目经理主持</a:t>
            </a:r>
          </a:p>
          <a:p>
            <a:r>
              <a:rPr lang="zh-CN" altLang="en-US"/>
              <a:t>2.	微信群中交流讨论</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8.3.3小组会议安排</a:t>
            </a:r>
          </a:p>
        </p:txBody>
      </p:sp>
      <p:sp>
        <p:nvSpPr>
          <p:cNvPr id="3" name="内容占位符 2"/>
          <p:cNvSpPr>
            <a:spLocks noGrp="1"/>
          </p:cNvSpPr>
          <p:nvPr>
            <p:ph idx="1"/>
          </p:nvPr>
        </p:nvSpPr>
        <p:spPr/>
        <p:txBody>
          <a:bodyPr/>
          <a:lstStyle/>
          <a:p>
            <a:r>
              <a:rPr lang="zh-CN" altLang="en-US"/>
              <a:t>组织人：陈妍蓝（项目经理）</a:t>
            </a:r>
          </a:p>
          <a:p>
            <a:r>
              <a:rPr lang="zh-CN" altLang="en-US"/>
              <a:t>主持人：陈妍蓝（项目经理）</a:t>
            </a:r>
          </a:p>
          <a:p>
            <a:r>
              <a:rPr lang="zh-CN" altLang="en-US"/>
              <a:t>会议地点：图书馆一楼讨论室</a:t>
            </a:r>
          </a:p>
          <a:p>
            <a:r>
              <a:rPr lang="zh-CN" altLang="en-US"/>
              <a:t>会议时间：每周固定例会周五晚上18:30和周日中午12:00</a:t>
            </a:r>
          </a:p>
          <a:p>
            <a:r>
              <a:rPr lang="zh-CN" altLang="en-US"/>
              <a:t>会议参与人：郑巧雁，张琪，宋翼虎，陈妍蓝，陈遵义</a:t>
            </a:r>
          </a:p>
          <a:p>
            <a:r>
              <a:rPr lang="zh-CN" altLang="en-US"/>
              <a:t>会议记录人：张琪</a:t>
            </a:r>
          </a:p>
          <a:p>
            <a:r>
              <a:rPr lang="zh-CN" altLang="en-US"/>
              <a:t>会议录音人：张琪</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a:solidFill>
                  <a:schemeClr val="bg1"/>
                </a:solidFill>
                <a:latin typeface="微软雅黑" panose="020B0503020204020204" pitchFamily="34" charset="-122"/>
                <a:ea typeface="微软雅黑" panose="020B0503020204020204" pitchFamily="34" charset="-122"/>
              </a:rPr>
              <a:t>目录</a:t>
            </a:r>
            <a:endParaRPr lang="en-US" altLang="zh-CN" sz="54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43" name="组合 42"/>
          <p:cNvGrpSpPr/>
          <p:nvPr/>
        </p:nvGrpSpPr>
        <p:grpSpPr>
          <a:xfrm>
            <a:off x="3743960" y="882015"/>
            <a:ext cx="3888740" cy="727710"/>
            <a:chOff x="5896" y="1389"/>
            <a:chExt cx="6124" cy="1146"/>
          </a:xfrm>
        </p:grpSpPr>
        <p:sp>
          <p:nvSpPr>
            <p:cNvPr id="9" name="椭圆 1"/>
            <p:cNvSpPr>
              <a:spLocks noChangeArrowheads="1"/>
            </p:cNvSpPr>
            <p:nvPr/>
          </p:nvSpPr>
          <p:spPr bwMode="auto">
            <a:xfrm>
              <a:off x="5896" y="1389"/>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grpSp>
          <p:nvGrpSpPr>
            <p:cNvPr id="15" name="组合 14"/>
            <p:cNvGrpSpPr/>
            <p:nvPr/>
          </p:nvGrpSpPr>
          <p:grpSpPr>
            <a:xfrm>
              <a:off x="5996" y="1512"/>
              <a:ext cx="6025" cy="921"/>
              <a:chOff x="5996" y="1512"/>
              <a:chExt cx="6025" cy="921"/>
            </a:xfrm>
          </p:grpSpPr>
          <p:sp>
            <p:nvSpPr>
              <p:cNvPr id="10" name="TextBox 32"/>
              <p:cNvSpPr txBox="1">
                <a:spLocks noChangeArrowheads="1"/>
              </p:cNvSpPr>
              <p:nvPr/>
            </p:nvSpPr>
            <p:spPr bwMode="auto">
              <a:xfrm>
                <a:off x="5996"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12" name="TextBox 76"/>
              <p:cNvSpPr txBox="1"/>
              <p:nvPr/>
            </p:nvSpPr>
            <p:spPr>
              <a:xfrm>
                <a:off x="7458" y="1512"/>
                <a:ext cx="4562" cy="822"/>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什么是</a:t>
                </a:r>
                <a:r>
                  <a:rPr lang="en-US" altLang="zh-CN" sz="2800" dirty="0">
                    <a:solidFill>
                      <a:srgbClr val="002B41"/>
                    </a:solidFill>
                    <a:latin typeface="微软雅黑" panose="020B0503020204020204" pitchFamily="34" charset="-122"/>
                    <a:ea typeface="微软雅黑" panose="020B0503020204020204" pitchFamily="34" charset="-122"/>
                  </a:rPr>
                  <a:t>UML</a:t>
                </a:r>
              </a:p>
            </p:txBody>
          </p:sp>
          <p:sp>
            <p:nvSpPr>
              <p:cNvPr id="37" name="TextBox 32"/>
              <p:cNvSpPr txBox="1">
                <a:spLocks noChangeArrowheads="1"/>
              </p:cNvSpPr>
              <p:nvPr/>
            </p:nvSpPr>
            <p:spPr bwMode="auto">
              <a:xfrm>
                <a:off x="6000"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41" name="TextBox 76"/>
              <p:cNvSpPr txBox="1"/>
              <p:nvPr/>
            </p:nvSpPr>
            <p:spPr>
              <a:xfrm>
                <a:off x="7459" y="1512"/>
                <a:ext cx="4562" cy="822"/>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引言</a:t>
                </a:r>
                <a:endParaRPr lang="en-US" altLang="zh-CN" sz="2800" dirty="0">
                  <a:solidFill>
                    <a:srgbClr val="002B41"/>
                  </a:solidFill>
                  <a:latin typeface="微软雅黑" panose="020B0503020204020204" pitchFamily="34" charset="-122"/>
                  <a:ea typeface="微软雅黑" panose="020B0503020204020204" pitchFamily="34" charset="-122"/>
                </a:endParaRPr>
              </a:p>
            </p:txBody>
          </p:sp>
          <p:sp>
            <p:nvSpPr>
              <p:cNvPr id="42" name="TextBox 32"/>
              <p:cNvSpPr txBox="1">
                <a:spLocks noChangeArrowheads="1"/>
              </p:cNvSpPr>
              <p:nvPr/>
            </p:nvSpPr>
            <p:spPr bwMode="auto">
              <a:xfrm>
                <a:off x="6001"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grpSp>
      </p:grpSp>
      <p:grpSp>
        <p:nvGrpSpPr>
          <p:cNvPr id="52" name="组合 51"/>
          <p:cNvGrpSpPr/>
          <p:nvPr/>
        </p:nvGrpSpPr>
        <p:grpSpPr>
          <a:xfrm>
            <a:off x="3739515" y="1805305"/>
            <a:ext cx="3966210" cy="727710"/>
            <a:chOff x="5897" y="3216"/>
            <a:chExt cx="6246" cy="1146"/>
          </a:xfrm>
        </p:grpSpPr>
        <p:sp>
          <p:nvSpPr>
            <p:cNvPr id="13" name="椭圆 1"/>
            <p:cNvSpPr>
              <a:spLocks noChangeArrowheads="1"/>
            </p:cNvSpPr>
            <p:nvPr/>
          </p:nvSpPr>
          <p:spPr bwMode="auto">
            <a:xfrm>
              <a:off x="5897" y="321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4" name="TextBox 32"/>
            <p:cNvSpPr txBox="1">
              <a:spLocks noChangeArrowheads="1"/>
            </p:cNvSpPr>
            <p:nvPr/>
          </p:nvSpPr>
          <p:spPr bwMode="auto">
            <a:xfrm>
              <a:off x="5997" y="3339"/>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16" name="TextBox 76"/>
            <p:cNvSpPr txBox="1"/>
            <p:nvPr/>
          </p:nvSpPr>
          <p:spPr>
            <a:xfrm>
              <a:off x="7581" y="3339"/>
              <a:ext cx="4562" cy="822"/>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项目概述</a:t>
              </a:r>
            </a:p>
          </p:txBody>
        </p:sp>
      </p:grpSp>
      <p:grpSp>
        <p:nvGrpSpPr>
          <p:cNvPr id="53" name="组合 52"/>
          <p:cNvGrpSpPr/>
          <p:nvPr/>
        </p:nvGrpSpPr>
        <p:grpSpPr>
          <a:xfrm>
            <a:off x="3747135" y="2720975"/>
            <a:ext cx="3965575" cy="727710"/>
            <a:chOff x="5898" y="5206"/>
            <a:chExt cx="6245" cy="1146"/>
          </a:xfrm>
        </p:grpSpPr>
        <p:sp>
          <p:nvSpPr>
            <p:cNvPr id="17" name="椭圆 1"/>
            <p:cNvSpPr>
              <a:spLocks noChangeArrowheads="1"/>
            </p:cNvSpPr>
            <p:nvPr/>
          </p:nvSpPr>
          <p:spPr bwMode="auto">
            <a:xfrm>
              <a:off x="5898" y="520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8" name="TextBox 32"/>
            <p:cNvSpPr txBox="1">
              <a:spLocks noChangeArrowheads="1"/>
            </p:cNvSpPr>
            <p:nvPr/>
          </p:nvSpPr>
          <p:spPr bwMode="auto">
            <a:xfrm>
              <a:off x="5998" y="5329"/>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20" name="TextBox 76"/>
            <p:cNvSpPr txBox="1"/>
            <p:nvPr/>
          </p:nvSpPr>
          <p:spPr>
            <a:xfrm>
              <a:off x="7581" y="5428"/>
              <a:ext cx="4562" cy="822"/>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UML</a:t>
              </a:r>
              <a:r>
                <a:rPr lang="zh-CN" altLang="en-US" sz="2800" dirty="0">
                  <a:solidFill>
                    <a:srgbClr val="002B41"/>
                  </a:solidFill>
                  <a:latin typeface="微软雅黑" panose="020B0503020204020204" pitchFamily="34" charset="-122"/>
                  <a:ea typeface="微软雅黑" panose="020B0503020204020204" pitchFamily="34" charset="-122"/>
                </a:rPr>
                <a:t>的特点</a:t>
              </a:r>
            </a:p>
          </p:txBody>
        </p:sp>
      </p:grpSp>
      <p:grpSp>
        <p:nvGrpSpPr>
          <p:cNvPr id="54" name="组合 53"/>
          <p:cNvGrpSpPr/>
          <p:nvPr/>
        </p:nvGrpSpPr>
        <p:grpSpPr>
          <a:xfrm>
            <a:off x="3738880" y="3611880"/>
            <a:ext cx="3964940" cy="727710"/>
            <a:chOff x="5899" y="6993"/>
            <a:chExt cx="6244" cy="1146"/>
          </a:xfrm>
        </p:grpSpPr>
        <p:sp>
          <p:nvSpPr>
            <p:cNvPr id="21" name="椭圆 1"/>
            <p:cNvSpPr>
              <a:spLocks noChangeArrowheads="1"/>
            </p:cNvSpPr>
            <p:nvPr/>
          </p:nvSpPr>
          <p:spPr bwMode="auto">
            <a:xfrm>
              <a:off x="5899" y="6993"/>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2" name="TextBox 32"/>
            <p:cNvSpPr txBox="1">
              <a:spLocks noChangeArrowheads="1"/>
            </p:cNvSpPr>
            <p:nvPr/>
          </p:nvSpPr>
          <p:spPr bwMode="auto">
            <a:xfrm>
              <a:off x="5999" y="7116"/>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
          <p:nvSpPr>
            <p:cNvPr id="24" name="TextBox 76"/>
            <p:cNvSpPr txBox="1"/>
            <p:nvPr/>
          </p:nvSpPr>
          <p:spPr>
            <a:xfrm>
              <a:off x="7581" y="7085"/>
              <a:ext cx="4562" cy="822"/>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sym typeface="+mn-ea"/>
                </a:rPr>
                <a:t>UML</a:t>
              </a:r>
              <a:r>
                <a:rPr lang="zh-CN" altLang="en-US" sz="2800" dirty="0">
                  <a:solidFill>
                    <a:srgbClr val="002B41"/>
                  </a:solidFill>
                  <a:latin typeface="微软雅黑" panose="020B0503020204020204" pitchFamily="34" charset="-122"/>
                  <a:ea typeface="微软雅黑" panose="020B0503020204020204" pitchFamily="34" charset="-122"/>
                  <a:sym typeface="+mn-ea"/>
                </a:rPr>
                <a:t>的结构</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3738880" y="4513580"/>
            <a:ext cx="3964305" cy="727710"/>
            <a:chOff x="5900" y="9036"/>
            <a:chExt cx="6243" cy="1146"/>
          </a:xfrm>
        </p:grpSpPr>
        <p:sp>
          <p:nvSpPr>
            <p:cNvPr id="3" name="椭圆 1"/>
            <p:cNvSpPr>
              <a:spLocks noChangeArrowheads="1"/>
            </p:cNvSpPr>
            <p:nvPr/>
          </p:nvSpPr>
          <p:spPr bwMode="auto">
            <a:xfrm>
              <a:off x="5900" y="903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5" name="TextBox 32"/>
            <p:cNvSpPr txBox="1">
              <a:spLocks noChangeArrowheads="1"/>
            </p:cNvSpPr>
            <p:nvPr/>
          </p:nvSpPr>
          <p:spPr bwMode="auto">
            <a:xfrm>
              <a:off x="6000" y="9159"/>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05</a:t>
              </a:r>
              <a:endParaRPr lang="zh-CN" altLang="en-US" sz="3200" dirty="0">
                <a:solidFill>
                  <a:schemeClr val="bg1"/>
                </a:solidFill>
                <a:ea typeface="微软雅黑" panose="020B0503020204020204" pitchFamily="34" charset="-122"/>
              </a:endParaRPr>
            </a:p>
          </p:txBody>
        </p:sp>
        <p:sp>
          <p:nvSpPr>
            <p:cNvPr id="30" name="TextBox 76"/>
            <p:cNvSpPr txBox="1"/>
            <p:nvPr/>
          </p:nvSpPr>
          <p:spPr>
            <a:xfrm>
              <a:off x="7581" y="9256"/>
              <a:ext cx="4562" cy="822"/>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sym typeface="+mn-ea"/>
                </a:rPr>
                <a:t>UML</a:t>
              </a:r>
              <a:r>
                <a:rPr lang="zh-CN" altLang="en-US" sz="2800" dirty="0">
                  <a:solidFill>
                    <a:srgbClr val="002B41"/>
                  </a:solidFill>
                  <a:latin typeface="微软雅黑" panose="020B0503020204020204" pitchFamily="34" charset="-122"/>
                  <a:ea typeface="微软雅黑" panose="020B0503020204020204" pitchFamily="34" charset="-122"/>
                  <a:sym typeface="+mn-ea"/>
                </a:rPr>
                <a:t>的视图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62" name="组合 61"/>
          <p:cNvGrpSpPr/>
          <p:nvPr/>
        </p:nvGrpSpPr>
        <p:grpSpPr>
          <a:xfrm>
            <a:off x="7880985" y="2727960"/>
            <a:ext cx="3970020" cy="727710"/>
            <a:chOff x="12411" y="7004"/>
            <a:chExt cx="6252" cy="1146"/>
          </a:xfrm>
        </p:grpSpPr>
        <p:sp>
          <p:nvSpPr>
            <p:cNvPr id="28" name="椭圆 1"/>
            <p:cNvSpPr>
              <a:spLocks noChangeArrowheads="1"/>
            </p:cNvSpPr>
            <p:nvPr/>
          </p:nvSpPr>
          <p:spPr bwMode="auto">
            <a:xfrm>
              <a:off x="12411" y="7004"/>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9" name="TextBox 32"/>
            <p:cNvSpPr txBox="1">
              <a:spLocks noChangeArrowheads="1"/>
            </p:cNvSpPr>
            <p:nvPr/>
          </p:nvSpPr>
          <p:spPr bwMode="auto">
            <a:xfrm>
              <a:off x="12521" y="7118"/>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09</a:t>
              </a:r>
              <a:endParaRPr lang="zh-CN" altLang="en-US" sz="3200" dirty="0">
                <a:solidFill>
                  <a:schemeClr val="bg1"/>
                </a:solidFill>
                <a:ea typeface="微软雅黑" panose="020B0503020204020204" pitchFamily="34" charset="-122"/>
              </a:endParaRPr>
            </a:p>
          </p:txBody>
        </p:sp>
        <p:sp>
          <p:nvSpPr>
            <p:cNvPr id="34" name="TextBox 76"/>
            <p:cNvSpPr txBox="1"/>
            <p:nvPr/>
          </p:nvSpPr>
          <p:spPr>
            <a:xfrm>
              <a:off x="14101" y="7085"/>
              <a:ext cx="4562" cy="822"/>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系统开发阶段</a:t>
              </a:r>
            </a:p>
          </p:txBody>
        </p:sp>
      </p:grpSp>
      <p:grpSp>
        <p:nvGrpSpPr>
          <p:cNvPr id="60" name="组合 59"/>
          <p:cNvGrpSpPr/>
          <p:nvPr/>
        </p:nvGrpSpPr>
        <p:grpSpPr>
          <a:xfrm>
            <a:off x="7880985" y="876300"/>
            <a:ext cx="3883660" cy="1023620"/>
            <a:chOff x="12411" y="3227"/>
            <a:chExt cx="6116" cy="1612"/>
          </a:xfrm>
        </p:grpSpPr>
        <p:sp>
          <p:nvSpPr>
            <p:cNvPr id="2" name="椭圆 1"/>
            <p:cNvSpPr>
              <a:spLocks noChangeArrowheads="1"/>
            </p:cNvSpPr>
            <p:nvPr/>
          </p:nvSpPr>
          <p:spPr bwMode="auto">
            <a:xfrm>
              <a:off x="12411" y="3227"/>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1" name="TextBox 32"/>
            <p:cNvSpPr txBox="1">
              <a:spLocks noChangeArrowheads="1"/>
            </p:cNvSpPr>
            <p:nvPr/>
          </p:nvSpPr>
          <p:spPr bwMode="auto">
            <a:xfrm>
              <a:off x="12511" y="3350"/>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07</a:t>
              </a:r>
              <a:endParaRPr lang="zh-CN" altLang="en-US" sz="3200" dirty="0">
                <a:solidFill>
                  <a:schemeClr val="bg1"/>
                </a:solidFill>
                <a:ea typeface="微软雅黑" panose="020B0503020204020204" pitchFamily="34" charset="-122"/>
              </a:endParaRPr>
            </a:p>
          </p:txBody>
        </p:sp>
        <p:sp>
          <p:nvSpPr>
            <p:cNvPr id="38" name="TextBox 76"/>
            <p:cNvSpPr txBox="1"/>
            <p:nvPr/>
          </p:nvSpPr>
          <p:spPr>
            <a:xfrm>
              <a:off x="13965" y="3339"/>
              <a:ext cx="4562" cy="1501"/>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sym typeface="+mn-ea"/>
                </a:rPr>
                <a:t>UML</a:t>
              </a:r>
              <a:r>
                <a:rPr lang="zh-CN" altLang="en-US" sz="2800" dirty="0">
                  <a:solidFill>
                    <a:srgbClr val="002B41"/>
                  </a:solidFill>
                  <a:latin typeface="微软雅黑" panose="020B0503020204020204" pitchFamily="34" charset="-122"/>
                  <a:ea typeface="微软雅黑" panose="020B0503020204020204" pitchFamily="34" charset="-122"/>
                  <a:sym typeface="+mn-ea"/>
                </a:rPr>
                <a:t>中的公共机制</a:t>
              </a:r>
            </a:p>
          </p:txBody>
        </p:sp>
      </p:grpSp>
      <p:grpSp>
        <p:nvGrpSpPr>
          <p:cNvPr id="61" name="组合 60"/>
          <p:cNvGrpSpPr/>
          <p:nvPr/>
        </p:nvGrpSpPr>
        <p:grpSpPr>
          <a:xfrm>
            <a:off x="7880985" y="1798955"/>
            <a:ext cx="3970020" cy="727710"/>
            <a:chOff x="12411" y="5206"/>
            <a:chExt cx="6252" cy="1146"/>
          </a:xfrm>
        </p:grpSpPr>
        <p:sp>
          <p:nvSpPr>
            <p:cNvPr id="32" name="TextBox 76"/>
            <p:cNvSpPr txBox="1"/>
            <p:nvPr/>
          </p:nvSpPr>
          <p:spPr>
            <a:xfrm>
              <a:off x="14101" y="5329"/>
              <a:ext cx="4562" cy="822"/>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UML2.0</a:t>
              </a:r>
              <a:r>
                <a:rPr lang="zh-CN" altLang="en-US" sz="2800" dirty="0">
                  <a:solidFill>
                    <a:srgbClr val="002B41"/>
                  </a:solidFill>
                  <a:latin typeface="微软雅黑" panose="020B0503020204020204" pitchFamily="34" charset="-122"/>
                  <a:ea typeface="微软雅黑" panose="020B0503020204020204" pitchFamily="34" charset="-122"/>
                </a:rPr>
                <a:t>新特性</a:t>
              </a:r>
            </a:p>
          </p:txBody>
        </p:sp>
        <p:sp>
          <p:nvSpPr>
            <p:cNvPr id="39" name="椭圆 1"/>
            <p:cNvSpPr>
              <a:spLocks noChangeArrowheads="1"/>
            </p:cNvSpPr>
            <p:nvPr/>
          </p:nvSpPr>
          <p:spPr bwMode="auto">
            <a:xfrm>
              <a:off x="12411" y="520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40" name="TextBox 32"/>
            <p:cNvSpPr txBox="1">
              <a:spLocks noChangeArrowheads="1"/>
            </p:cNvSpPr>
            <p:nvPr/>
          </p:nvSpPr>
          <p:spPr bwMode="auto">
            <a:xfrm>
              <a:off x="12511" y="5329"/>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08</a:t>
              </a:r>
              <a:endParaRPr lang="zh-CN" altLang="en-US" sz="3200" dirty="0">
                <a:solidFill>
                  <a:schemeClr val="bg1"/>
                </a:solidFill>
                <a:ea typeface="微软雅黑" panose="020B0503020204020204" pitchFamily="34" charset="-122"/>
              </a:endParaRPr>
            </a:p>
          </p:txBody>
        </p:sp>
      </p:grpSp>
      <p:grpSp>
        <p:nvGrpSpPr>
          <p:cNvPr id="66" name="组合 65"/>
          <p:cNvGrpSpPr/>
          <p:nvPr/>
        </p:nvGrpSpPr>
        <p:grpSpPr>
          <a:xfrm>
            <a:off x="7877810" y="3611880"/>
            <a:ext cx="3889375" cy="727710"/>
            <a:chOff x="12406" y="5688"/>
            <a:chExt cx="6125" cy="1146"/>
          </a:xfrm>
        </p:grpSpPr>
        <p:sp>
          <p:nvSpPr>
            <p:cNvPr id="45" name="椭圆 1"/>
            <p:cNvSpPr>
              <a:spLocks noChangeArrowheads="1"/>
            </p:cNvSpPr>
            <p:nvPr/>
          </p:nvSpPr>
          <p:spPr bwMode="auto">
            <a:xfrm>
              <a:off x="12406" y="5688"/>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47" name="TextBox 32"/>
            <p:cNvSpPr txBox="1">
              <a:spLocks noChangeArrowheads="1"/>
            </p:cNvSpPr>
            <p:nvPr/>
          </p:nvSpPr>
          <p:spPr bwMode="auto">
            <a:xfrm>
              <a:off x="12506" y="5811"/>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10</a:t>
              </a:r>
            </a:p>
          </p:txBody>
        </p:sp>
        <p:sp>
          <p:nvSpPr>
            <p:cNvPr id="50" name="TextBox 76"/>
            <p:cNvSpPr txBox="1"/>
            <p:nvPr/>
          </p:nvSpPr>
          <p:spPr>
            <a:xfrm>
              <a:off x="13969" y="5811"/>
              <a:ext cx="4562" cy="822"/>
            </a:xfrm>
            <a:prstGeom prst="rect">
              <a:avLst/>
            </a:prstGeom>
            <a:solidFill>
              <a:srgbClr val="F1F1F1"/>
            </a:solidFill>
          </p:spPr>
          <p:txBody>
            <a:bodyPr wrap="square" rtlCol="0">
              <a:spAutoFit/>
            </a:bodyPr>
            <a:lstStyle/>
            <a:p>
              <a:r>
                <a:rPr lang="zh-CN" sz="2800" dirty="0">
                  <a:solidFill>
                    <a:srgbClr val="002B41"/>
                  </a:solidFill>
                  <a:latin typeface="微软雅黑" panose="020B0503020204020204" pitchFamily="34" charset="-122"/>
                  <a:ea typeface="微软雅黑" panose="020B0503020204020204" pitchFamily="34" charset="-122"/>
                </a:rPr>
                <a:t>为什么要建模</a:t>
              </a:r>
            </a:p>
          </p:txBody>
        </p:sp>
      </p:grpSp>
      <p:grpSp>
        <p:nvGrpSpPr>
          <p:cNvPr id="59" name="组合 58"/>
          <p:cNvGrpSpPr/>
          <p:nvPr/>
        </p:nvGrpSpPr>
        <p:grpSpPr>
          <a:xfrm>
            <a:off x="3735705" y="5417820"/>
            <a:ext cx="3970020" cy="727710"/>
            <a:chOff x="12412" y="1401"/>
            <a:chExt cx="6252" cy="1146"/>
          </a:xfrm>
        </p:grpSpPr>
        <p:sp>
          <p:nvSpPr>
            <p:cNvPr id="56" name="椭圆 1"/>
            <p:cNvSpPr>
              <a:spLocks noChangeArrowheads="1"/>
            </p:cNvSpPr>
            <p:nvPr/>
          </p:nvSpPr>
          <p:spPr bwMode="auto">
            <a:xfrm>
              <a:off x="12412" y="1401"/>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57" name="TextBox 32"/>
            <p:cNvSpPr txBox="1">
              <a:spLocks noChangeArrowheads="1"/>
            </p:cNvSpPr>
            <p:nvPr/>
          </p:nvSpPr>
          <p:spPr bwMode="auto">
            <a:xfrm>
              <a:off x="12512" y="1524"/>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06</a:t>
              </a:r>
              <a:endParaRPr lang="zh-CN" altLang="en-US" sz="3200" dirty="0">
                <a:solidFill>
                  <a:schemeClr val="bg1"/>
                </a:solidFill>
                <a:ea typeface="微软雅黑" panose="020B0503020204020204" pitchFamily="34" charset="-122"/>
              </a:endParaRPr>
            </a:p>
          </p:txBody>
        </p:sp>
        <p:sp>
          <p:nvSpPr>
            <p:cNvPr id="58" name="TextBox 76"/>
            <p:cNvSpPr txBox="1"/>
            <p:nvPr/>
          </p:nvSpPr>
          <p:spPr>
            <a:xfrm>
              <a:off x="14102" y="1513"/>
              <a:ext cx="4562" cy="822"/>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sym typeface="+mn-ea"/>
                </a:rPr>
                <a:t>UML</a:t>
              </a:r>
              <a:r>
                <a:rPr lang="zh-CN" altLang="en-US" sz="2800" dirty="0">
                  <a:solidFill>
                    <a:srgbClr val="002B41"/>
                  </a:solidFill>
                  <a:latin typeface="微软雅黑" panose="020B0503020204020204" pitchFamily="34" charset="-122"/>
                  <a:ea typeface="微软雅黑" panose="020B0503020204020204" pitchFamily="34" charset="-122"/>
                  <a:sym typeface="+mn-ea"/>
                </a:rPr>
                <a:t>的图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71" name="组合 70"/>
          <p:cNvGrpSpPr/>
          <p:nvPr/>
        </p:nvGrpSpPr>
        <p:grpSpPr>
          <a:xfrm>
            <a:off x="7887335" y="4544060"/>
            <a:ext cx="3889375" cy="727710"/>
            <a:chOff x="12421" y="7156"/>
            <a:chExt cx="6125" cy="1146"/>
          </a:xfrm>
        </p:grpSpPr>
        <p:sp>
          <p:nvSpPr>
            <p:cNvPr id="68" name="椭圆 1"/>
            <p:cNvSpPr>
              <a:spLocks noChangeArrowheads="1"/>
            </p:cNvSpPr>
            <p:nvPr/>
          </p:nvSpPr>
          <p:spPr bwMode="auto">
            <a:xfrm>
              <a:off x="12421" y="715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69" name="TextBox 32"/>
            <p:cNvSpPr txBox="1">
              <a:spLocks noChangeArrowheads="1"/>
            </p:cNvSpPr>
            <p:nvPr/>
          </p:nvSpPr>
          <p:spPr bwMode="auto">
            <a:xfrm>
              <a:off x="12521" y="7279"/>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11</a:t>
              </a:r>
            </a:p>
          </p:txBody>
        </p:sp>
        <p:sp>
          <p:nvSpPr>
            <p:cNvPr id="70" name="TextBox 76"/>
            <p:cNvSpPr txBox="1"/>
            <p:nvPr/>
          </p:nvSpPr>
          <p:spPr>
            <a:xfrm>
              <a:off x="13984" y="7279"/>
              <a:ext cx="4562" cy="822"/>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UML</a:t>
              </a:r>
              <a:r>
                <a:rPr lang="zh-CN" altLang="en-US" sz="2800" dirty="0">
                  <a:solidFill>
                    <a:srgbClr val="002B41"/>
                  </a:solidFill>
                  <a:latin typeface="微软雅黑" panose="020B0503020204020204" pitchFamily="34" charset="-122"/>
                  <a:ea typeface="微软雅黑" panose="020B0503020204020204" pitchFamily="34" charset="-122"/>
                </a:rPr>
                <a:t>建模工具</a:t>
              </a:r>
            </a:p>
          </p:txBody>
        </p:sp>
      </p:grpSp>
      <p:grpSp>
        <p:nvGrpSpPr>
          <p:cNvPr id="76" name="组合 75"/>
          <p:cNvGrpSpPr/>
          <p:nvPr/>
        </p:nvGrpSpPr>
        <p:grpSpPr>
          <a:xfrm>
            <a:off x="7884160" y="5488940"/>
            <a:ext cx="3889375" cy="727710"/>
            <a:chOff x="12416" y="8644"/>
            <a:chExt cx="6125" cy="1146"/>
          </a:xfrm>
        </p:grpSpPr>
        <p:sp>
          <p:nvSpPr>
            <p:cNvPr id="73" name="椭圆 1"/>
            <p:cNvSpPr>
              <a:spLocks noChangeArrowheads="1"/>
            </p:cNvSpPr>
            <p:nvPr/>
          </p:nvSpPr>
          <p:spPr bwMode="auto">
            <a:xfrm>
              <a:off x="12416" y="8644"/>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74" name="TextBox 32"/>
            <p:cNvSpPr txBox="1">
              <a:spLocks noChangeArrowheads="1"/>
            </p:cNvSpPr>
            <p:nvPr/>
          </p:nvSpPr>
          <p:spPr bwMode="auto">
            <a:xfrm>
              <a:off x="12516" y="8767"/>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12</a:t>
              </a:r>
            </a:p>
          </p:txBody>
        </p:sp>
        <p:sp>
          <p:nvSpPr>
            <p:cNvPr id="75" name="TextBox 76"/>
            <p:cNvSpPr txBox="1"/>
            <p:nvPr/>
          </p:nvSpPr>
          <p:spPr>
            <a:xfrm>
              <a:off x="13979" y="8767"/>
              <a:ext cx="4562" cy="824"/>
            </a:xfrm>
            <a:prstGeom prst="rect">
              <a:avLst/>
            </a:prstGeom>
            <a:solidFill>
              <a:srgbClr val="F1F1F1"/>
            </a:solidFill>
          </p:spPr>
          <p:txBody>
            <a:bodyPr wrap="square" rtlCol="0">
              <a:spAutoFit/>
            </a:bodyPr>
            <a:lstStyle/>
            <a:p>
              <a:pPr algn="ctr"/>
              <a:r>
                <a:rPr lang="zh-CN" altLang="en-US" sz="2800" dirty="0">
                  <a:solidFill>
                    <a:srgbClr val="002B41"/>
                  </a:solidFill>
                  <a:latin typeface="微软雅黑" panose="020B0503020204020204" pitchFamily="34" charset="-122"/>
                  <a:ea typeface="微软雅黑" panose="020B0503020204020204" pitchFamily="34" charset="-122"/>
                </a:rPr>
                <a:t>小组评价</a:t>
              </a:r>
              <a:endParaRPr lang="zh-CN" sz="2800" dirty="0">
                <a:solidFill>
                  <a:srgbClr val="002B41"/>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9 采购管理计划</a:t>
            </a:r>
          </a:p>
        </p:txBody>
      </p:sp>
      <p:sp>
        <p:nvSpPr>
          <p:cNvPr id="3" name="内容占位符 2"/>
          <p:cNvSpPr>
            <a:spLocks noGrp="1"/>
          </p:cNvSpPr>
          <p:nvPr>
            <p:ph idx="1"/>
          </p:nvPr>
        </p:nvSpPr>
        <p:spPr/>
        <p:txBody>
          <a:bodyPr>
            <a:normAutofit/>
          </a:bodyPr>
          <a:lstStyle/>
          <a:p>
            <a:r>
              <a:rPr lang="zh-CN" altLang="en-US" dirty="0"/>
              <a:t>因本项目主要是体验项目开发过程，目前还未涉及到采购管理方面，如以后有需要，在进行修改。</a:t>
            </a:r>
          </a:p>
          <a:p>
            <a:endParaRPr lang="zh-CN" altLang="en-US" dirty="0"/>
          </a:p>
          <a:p>
            <a:r>
              <a:rPr lang="zh-CN" altLang="en-US" sz="4400" b="1" dirty="0"/>
              <a:t>10.风险管理计划</a:t>
            </a:r>
          </a:p>
          <a:p>
            <a:r>
              <a:rPr lang="zh-CN" altLang="en-US" dirty="0"/>
              <a:t>10.1风险评估</a:t>
            </a:r>
          </a:p>
          <a:p>
            <a:r>
              <a:rPr lang="zh-CN" altLang="en-US" dirty="0"/>
              <a:t>10.1.1过程方面的问题</a:t>
            </a:r>
          </a:p>
          <a:p>
            <a:r>
              <a:rPr lang="zh-CN" altLang="en-US" dirty="0"/>
              <a:t>1.	需求过程和文档模板不一致，导致需求过程无效</a:t>
            </a:r>
          </a:p>
          <a:p>
            <a:r>
              <a:rPr lang="zh-CN" altLang="en-US" dirty="0"/>
              <a:t>2.	承担分析任务的人对需求功能理解不清晰，不清楚如何分析任务</a:t>
            </a:r>
          </a:p>
          <a:p>
            <a:r>
              <a:rPr lang="zh-CN" altLang="en-US" dirty="0"/>
              <a:t>3.	需求管理工具使用不熟悉</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10.1.2规划方面问题</a:t>
            </a:r>
          </a:p>
        </p:txBody>
      </p:sp>
      <p:sp>
        <p:nvSpPr>
          <p:cNvPr id="3" name="内容占位符 2"/>
          <p:cNvSpPr>
            <a:spLocks noGrp="1"/>
          </p:cNvSpPr>
          <p:nvPr>
            <p:ph idx="1"/>
          </p:nvPr>
        </p:nvSpPr>
        <p:spPr/>
        <p:txBody>
          <a:bodyPr/>
          <a:lstStyle/>
          <a:p>
            <a:r>
              <a:rPr lang="zh-CN" altLang="en-US"/>
              <a:t>1.	需求不完整，需求详细程度不够</a:t>
            </a:r>
          </a:p>
          <a:p>
            <a:r>
              <a:rPr lang="zh-CN" altLang="en-US"/>
              <a:t>2.	需求工作的分配存在问题，多个人完成相同的需求活动</a:t>
            </a:r>
          </a:p>
          <a:p>
            <a:r>
              <a:rPr lang="zh-CN" altLang="en-US"/>
              <a:t>3.	在可以用的时间和资源约束下，所规划的需求超出了所能实现的需求或没有完成既定的需求</a:t>
            </a:r>
          </a:p>
          <a:p>
            <a:endParaRPr lang="zh-CN" altLang="en-US"/>
          </a:p>
          <a:p>
            <a:r>
              <a:rPr lang="zh-CN" altLang="en-US"/>
              <a:t>10.1.3交流方面</a:t>
            </a:r>
          </a:p>
          <a:p>
            <a:r>
              <a:rPr lang="zh-CN" altLang="en-US"/>
              <a:t>1.	访谈之前制定的问题不具有代表性</a:t>
            </a:r>
          </a:p>
          <a:p>
            <a:r>
              <a:rPr lang="zh-CN" altLang="en-US"/>
              <a:t>2.	访谈过程记录、跟踪出现遗漏</a:t>
            </a:r>
          </a:p>
          <a:p>
            <a:r>
              <a:rPr lang="zh-CN" altLang="en-US"/>
              <a:t>3.	项目参与者没有统一使用的词汇</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10.1.4需求获取方面的风险</a:t>
            </a:r>
          </a:p>
        </p:txBody>
      </p:sp>
      <p:sp>
        <p:nvSpPr>
          <p:cNvPr id="3" name="内容占位符 2"/>
          <p:cNvSpPr>
            <a:spLocks noGrp="1"/>
          </p:cNvSpPr>
          <p:nvPr>
            <p:ph idx="1"/>
          </p:nvPr>
        </p:nvSpPr>
        <p:spPr>
          <a:xfrm>
            <a:off x="838200" y="1825625"/>
            <a:ext cx="10515600" cy="4905375"/>
          </a:xfrm>
        </p:spPr>
        <p:txBody>
          <a:bodyPr>
            <a:normAutofit fontScale="87500" lnSpcReduction="10000"/>
          </a:bodyPr>
          <a:lstStyle/>
          <a:p>
            <a:r>
              <a:rPr lang="zh-CN" altLang="en-US"/>
              <a:t>1.		客户参与程度不高，开发人员对要实现的东西做了许多猜测</a:t>
            </a:r>
          </a:p>
          <a:p>
            <a:r>
              <a:rPr lang="zh-CN" altLang="en-US"/>
              <a:t>2.		客户对产品需求意见不一致</a:t>
            </a:r>
          </a:p>
          <a:p>
            <a:r>
              <a:rPr lang="zh-CN" altLang="en-US"/>
              <a:t>3.		用户不能明确定义他们的需求</a:t>
            </a:r>
          </a:p>
          <a:p>
            <a:r>
              <a:rPr lang="zh-CN" altLang="en-US"/>
              <a:t>4.		遗漏了必要的需求</a:t>
            </a:r>
          </a:p>
          <a:p>
            <a:endParaRPr lang="zh-CN" altLang="en-US"/>
          </a:p>
          <a:p>
            <a:r>
              <a:rPr lang="zh-CN" altLang="en-US"/>
              <a:t>10.1.5需求分析方面的风险</a:t>
            </a:r>
          </a:p>
          <a:p>
            <a:r>
              <a:rPr lang="zh-CN" altLang="en-US"/>
              <a:t>1.		指定了没必要的需求</a:t>
            </a:r>
          </a:p>
          <a:p>
            <a:r>
              <a:rPr lang="zh-CN" altLang="en-US"/>
              <a:t>2.		指定并构建了功能，但却没使用这一功能</a:t>
            </a:r>
          </a:p>
          <a:p>
            <a:r>
              <a:rPr lang="zh-CN" altLang="en-US"/>
              <a:t>3.		需求不够清晰，无法编写测试用例</a:t>
            </a:r>
          </a:p>
          <a:p>
            <a:r>
              <a:rPr lang="zh-CN" altLang="en-US"/>
              <a:t>4.		没有设定需求优先级，花费大量时间做一些并不必要的需求 </a:t>
            </a:r>
          </a:p>
          <a:p>
            <a:r>
              <a:rPr lang="zh-CN" altLang="en-US"/>
              <a:t>5.		开发人员发现需求含糊不清和不明确</a:t>
            </a:r>
          </a:p>
          <a:p>
            <a:r>
              <a:rPr lang="zh-CN" altLang="en-US"/>
              <a:t>6.		客户-成员-成员两两之间对需求理解无法达成共识</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10.1.6编写需求规格说明方面的风险</a:t>
            </a:r>
          </a:p>
        </p:txBody>
      </p:sp>
      <p:sp>
        <p:nvSpPr>
          <p:cNvPr id="3" name="内容占位符 2"/>
          <p:cNvSpPr>
            <a:spLocks noGrp="1"/>
          </p:cNvSpPr>
          <p:nvPr>
            <p:ph idx="1"/>
          </p:nvPr>
        </p:nvSpPr>
        <p:spPr/>
        <p:txBody>
          <a:bodyPr/>
          <a:lstStyle/>
          <a:p>
            <a:r>
              <a:rPr lang="zh-CN" altLang="en-US"/>
              <a:t>1.	需求没有编写成文档，仅仅是客户向开发成员以口头方式或其他非正式渠道提供的需求信息</a:t>
            </a:r>
          </a:p>
          <a:p>
            <a:r>
              <a:rPr lang="zh-CN" altLang="en-US"/>
              <a:t>2.	需求文档没有精确描述系统或对需求的定义含糊不清</a:t>
            </a:r>
          </a:p>
          <a:p>
            <a:r>
              <a:rPr lang="zh-CN" altLang="en-US"/>
              <a:t>3.	存在不同的需求版本或需求版本有冲突</a:t>
            </a:r>
          </a:p>
          <a:p>
            <a:endParaRPr lang="zh-CN" altLang="en-US"/>
          </a:p>
          <a:p>
            <a:r>
              <a:rPr lang="zh-CN" altLang="en-US"/>
              <a:t>10.1.7需求确认方面的风险</a:t>
            </a:r>
          </a:p>
          <a:p>
            <a:r>
              <a:rPr lang="zh-CN" altLang="en-US"/>
              <a:t>1.	产品没有达到业务目标或不满足用户期望，存在未陈述的，假定的或隐含的客户需求没有得到满足</a:t>
            </a:r>
          </a:p>
          <a:p>
            <a:r>
              <a:rPr lang="zh-CN" altLang="en-US"/>
              <a:t>2.	没有指定的质量属性和性能目标产品没有达到性能目标，或不满足用户对质量的其他期望</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10.1.8变更管理方面的风险</a:t>
            </a:r>
          </a:p>
        </p:txBody>
      </p:sp>
      <p:sp>
        <p:nvSpPr>
          <p:cNvPr id="3" name="内容占位符 2"/>
          <p:cNvSpPr>
            <a:spLocks noGrp="1"/>
          </p:cNvSpPr>
          <p:nvPr>
            <p:ph idx="1"/>
          </p:nvPr>
        </p:nvSpPr>
        <p:spPr>
          <a:xfrm>
            <a:off x="838200" y="1825625"/>
            <a:ext cx="10515600" cy="4932045"/>
          </a:xfrm>
        </p:spPr>
        <p:txBody>
          <a:bodyPr>
            <a:normAutofit fontScale="87500" lnSpcReduction="10000"/>
          </a:bodyPr>
          <a:lstStyle/>
          <a:p>
            <a:r>
              <a:rPr lang="zh-CN" altLang="en-US"/>
              <a:t>1.	频繁变更需求，在开发过程后期发生了许多需求变更</a:t>
            </a:r>
          </a:p>
          <a:p>
            <a:r>
              <a:rPr lang="zh-CN" altLang="en-US"/>
              <a:t>2.	频繁添加新需求</a:t>
            </a:r>
          </a:p>
          <a:p>
            <a:r>
              <a:rPr lang="zh-CN" altLang="en-US"/>
              <a:t>3.	需求范围不确定或模糊不清</a:t>
            </a:r>
          </a:p>
          <a:p>
            <a:r>
              <a:rPr lang="zh-CN" altLang="en-US"/>
              <a:t>4.	需求变更没有传达给受影响的所有涉众</a:t>
            </a:r>
          </a:p>
          <a:p>
            <a:r>
              <a:rPr lang="zh-CN" altLang="en-US"/>
              <a:t>5.	涉众没有遵循变更控制过程，客户直接向开发人员提出需求变更</a:t>
            </a:r>
          </a:p>
          <a:p>
            <a:r>
              <a:rPr lang="zh-CN" altLang="en-US"/>
              <a:t>6.	变更危害到其他需求</a:t>
            </a:r>
          </a:p>
          <a:p>
            <a:endParaRPr lang="zh-CN" altLang="en-US"/>
          </a:p>
          <a:p>
            <a:r>
              <a:rPr lang="zh-CN" altLang="en-US"/>
              <a:t>10.1.9人员方面的风险</a:t>
            </a:r>
          </a:p>
          <a:p>
            <a:r>
              <a:rPr lang="zh-CN" altLang="en-US"/>
              <a:t>1.	项目经理变更</a:t>
            </a:r>
          </a:p>
          <a:p>
            <a:r>
              <a:rPr lang="zh-CN" altLang="en-US"/>
              <a:t>2.	开发小组成员退出</a:t>
            </a:r>
          </a:p>
          <a:p>
            <a:r>
              <a:rPr lang="zh-CN" altLang="en-US"/>
              <a:t>3.	开发小组人员变更</a:t>
            </a:r>
          </a:p>
          <a:p>
            <a:r>
              <a:rPr lang="zh-CN" altLang="en-US"/>
              <a:t>4.	开发小组成员临时有事或其他方面的原因请假，无法完成当前阶段安排的任务</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10.2风险控制</a:t>
            </a:r>
          </a:p>
        </p:txBody>
      </p:sp>
      <p:sp>
        <p:nvSpPr>
          <p:cNvPr id="3" name="内容占位符 2"/>
          <p:cNvSpPr>
            <a:spLocks noGrp="1"/>
          </p:cNvSpPr>
          <p:nvPr>
            <p:ph idx="1"/>
          </p:nvPr>
        </p:nvSpPr>
        <p:spPr>
          <a:xfrm>
            <a:off x="838200" y="1825625"/>
            <a:ext cx="10515600" cy="4932045"/>
          </a:xfrm>
        </p:spPr>
        <p:txBody>
          <a:bodyPr>
            <a:normAutofit/>
          </a:bodyPr>
          <a:lstStyle/>
          <a:p>
            <a:r>
              <a:rPr lang="zh-CN" altLang="en-US"/>
              <a:t>10.2.1过程方面的控制</a:t>
            </a:r>
          </a:p>
          <a:p>
            <a:r>
              <a:rPr lang="zh-CN" altLang="en-US"/>
              <a:t>1．	对当前需求过程编写文档，对所有文档的编写统一模板与规范，收集并共享优秀的文档范例</a:t>
            </a:r>
          </a:p>
          <a:p>
            <a:r>
              <a:rPr lang="zh-CN" altLang="en-US"/>
              <a:t>2．	为需求分析编写工作建立统一的分析模型和过程模型，为新的分析人员建立指导计划，及如何对需求进行分析？过程中应该遵循什么样的规则，在每个过程中有什么产出。</a:t>
            </a:r>
          </a:p>
          <a:p>
            <a:r>
              <a:rPr lang="zh-CN" altLang="en-US"/>
              <a:t>3．	安排一名人员来学习和管理工具并指导其他小组成员</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10.2.2规划方面的控制</a:t>
            </a:r>
          </a:p>
        </p:txBody>
      </p:sp>
      <p:sp>
        <p:nvSpPr>
          <p:cNvPr id="3" name="内容占位符 2"/>
          <p:cNvSpPr>
            <a:spLocks noGrp="1"/>
          </p:cNvSpPr>
          <p:nvPr>
            <p:ph idx="1"/>
          </p:nvPr>
        </p:nvSpPr>
        <p:spPr>
          <a:xfrm>
            <a:off x="838200" y="1825625"/>
            <a:ext cx="10515600" cy="4932045"/>
          </a:xfrm>
        </p:spPr>
        <p:txBody>
          <a:bodyPr>
            <a:normAutofit/>
          </a:bodyPr>
          <a:lstStyle/>
          <a:p>
            <a:r>
              <a:rPr lang="zh-CN" altLang="en-US"/>
              <a:t>1．	在充分地理解需求之前不要承诺产品的交付时间表</a:t>
            </a:r>
          </a:p>
          <a:p>
            <a:r>
              <a:rPr lang="zh-CN" altLang="en-US"/>
              <a:t>2．	为项目的需求开发和管理定义角色并分配其职责，指定专人负责管理需求</a:t>
            </a:r>
          </a:p>
          <a:p>
            <a:r>
              <a:rPr lang="zh-CN" altLang="en-US"/>
              <a:t>3．	在做出承诺之前，要明确项目的范围，使其与业务目标一致，在进度上要考虑培训时间和学习时间，根据实际要求适当调整项目范围</a:t>
            </a:r>
          </a:p>
          <a:p>
            <a:endParaRPr lang="zh-CN" altLang="en-US"/>
          </a:p>
          <a:p>
            <a:r>
              <a:rPr lang="zh-CN" altLang="en-US"/>
              <a:t>10.2.3规划方面的控制</a:t>
            </a:r>
          </a:p>
          <a:p>
            <a:r>
              <a:rPr lang="zh-CN" altLang="en-US"/>
              <a:t>1．	明确项目的干系人，开始访谈之前组内制定好决策。对需求被拒绝，推迟或取消的历史原因编写文档</a:t>
            </a:r>
          </a:p>
          <a:p>
            <a:r>
              <a:rPr lang="zh-CN" altLang="en-US"/>
              <a:t>2．	定义专用术语，定义数据字典中的数据项</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10.2.4需求获取方面的控制</a:t>
            </a:r>
          </a:p>
        </p:txBody>
      </p:sp>
      <p:sp>
        <p:nvSpPr>
          <p:cNvPr id="3" name="内容占位符 2"/>
          <p:cNvSpPr>
            <a:spLocks noGrp="1"/>
          </p:cNvSpPr>
          <p:nvPr>
            <p:ph idx="1"/>
          </p:nvPr>
        </p:nvSpPr>
        <p:spPr>
          <a:xfrm>
            <a:off x="838200" y="1487805"/>
            <a:ext cx="10515600" cy="5269865"/>
          </a:xfrm>
        </p:spPr>
        <p:txBody>
          <a:bodyPr>
            <a:normAutofit fontScale="85000" lnSpcReduction="20000"/>
          </a:bodyPr>
          <a:lstStyle/>
          <a:p>
            <a:pPr marL="0" indent="0">
              <a:buNone/>
            </a:pPr>
            <a:endParaRPr lang="zh-CN" altLang="en-US"/>
          </a:p>
          <a:p>
            <a:r>
              <a:rPr lang="zh-CN" altLang="en-US"/>
              <a:t>1．	让技术水平高的分析人员去获取用户需求</a:t>
            </a:r>
          </a:p>
          <a:p>
            <a:r>
              <a:rPr lang="zh-CN" altLang="en-US"/>
              <a:t>2．	确定那些主要的客户，并采用产品代言人的方法，保证有足够的客户代表的积极参与</a:t>
            </a:r>
          </a:p>
          <a:p>
            <a:r>
              <a:rPr lang="zh-CN" altLang="en-US"/>
              <a:t>3．	构建原型，让用户来评估这些原型</a:t>
            </a:r>
          </a:p>
          <a:p>
            <a:r>
              <a:rPr lang="zh-CN" altLang="en-US"/>
              <a:t>4．	使用原型让用户参考，与用户进行充分的沟通，尽量能够让知识丰富的用户参与获取需求，可以适当增加分析人员的人数对用户获取需求</a:t>
            </a:r>
          </a:p>
          <a:p>
            <a:endParaRPr lang="zh-CN" altLang="en-US"/>
          </a:p>
          <a:p>
            <a:r>
              <a:rPr lang="zh-CN" altLang="en-US"/>
              <a:t>10.2.5需求分析方面的控制</a:t>
            </a:r>
          </a:p>
          <a:p>
            <a:r>
              <a:rPr lang="zh-CN" altLang="en-US"/>
              <a:t>1．	记录下每个需求的来源和理由</a:t>
            </a:r>
          </a:p>
          <a:p>
            <a:r>
              <a:rPr lang="zh-CN" altLang="en-US"/>
              <a:t>2．	通过需求优先级明确价值高的功能</a:t>
            </a:r>
          </a:p>
          <a:p>
            <a:r>
              <a:rPr lang="zh-CN" altLang="en-US"/>
              <a:t>3．	测试人员或质量保证小组需要审查需求的可测试性</a:t>
            </a:r>
          </a:p>
          <a:p>
            <a:r>
              <a:rPr lang="zh-CN" altLang="en-US"/>
              <a:t>4．	定义一个协作的方式和过程，以便设定需求优先级</a:t>
            </a:r>
          </a:p>
          <a:p>
            <a:r>
              <a:rPr lang="zh-CN" altLang="en-US"/>
              <a:t>5．	需求过程避免使用主观的，不明确的术语</a:t>
            </a:r>
          </a:p>
          <a:p>
            <a:r>
              <a:rPr lang="zh-CN" altLang="en-US"/>
              <a:t>6．	需求过程做好记录和跟踪，定于需求的用语简单明了，跟踪每一个待确定的问题，直到问题得到解决</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10.2.6编写需求规格说明方面的控制</a:t>
            </a:r>
          </a:p>
        </p:txBody>
      </p:sp>
      <p:sp>
        <p:nvSpPr>
          <p:cNvPr id="3" name="内容占位符 2"/>
          <p:cNvSpPr>
            <a:spLocks noGrp="1"/>
          </p:cNvSpPr>
          <p:nvPr>
            <p:ph idx="1"/>
          </p:nvPr>
        </p:nvSpPr>
        <p:spPr>
          <a:xfrm>
            <a:off x="838200" y="1825625"/>
            <a:ext cx="10515600" cy="4932045"/>
          </a:xfrm>
        </p:spPr>
        <p:txBody>
          <a:bodyPr>
            <a:normAutofit lnSpcReduction="10000"/>
          </a:bodyPr>
          <a:lstStyle/>
          <a:p>
            <a:r>
              <a:rPr lang="zh-CN" altLang="en-US"/>
              <a:t>1．	定义并遵循一个需求开发过程，明确各个角色的职责并严格遵循</a:t>
            </a:r>
          </a:p>
          <a:p>
            <a:r>
              <a:rPr lang="zh-CN" altLang="en-US"/>
              <a:t>2．	对现有系统进行全面分析，在编写需求规格说明时要包括新系统的所有预期功能</a:t>
            </a:r>
          </a:p>
          <a:p>
            <a:r>
              <a:rPr lang="zh-CN" altLang="en-US"/>
              <a:t>3．	遵循一个变更控制流程，当接受变更时相应地更新需求，汇集换件涉众来评审修改过的需求规格说明</a:t>
            </a:r>
          </a:p>
          <a:p>
            <a:r>
              <a:rPr lang="zh-CN" altLang="en-US"/>
              <a:t>4．	定义并遵循需求文档良好的版本控制，将每次更新的文档都存入版本控制器中</a:t>
            </a:r>
          </a:p>
          <a:p>
            <a:endParaRPr lang="zh-CN" altLang="en-US"/>
          </a:p>
          <a:p>
            <a:r>
              <a:rPr lang="zh-CN" altLang="en-US"/>
              <a:t>10.2.7需求确认方面的控制</a:t>
            </a:r>
          </a:p>
          <a:p>
            <a:r>
              <a:rPr lang="zh-CN" altLang="en-US"/>
              <a:t>1．	需求过程一开始，今早让客户参与需求文档审查，明确用户的验收标准</a:t>
            </a:r>
          </a:p>
          <a:p>
            <a:r>
              <a:rPr lang="zh-CN" altLang="en-US"/>
              <a:t>2．	在需求获取期间让分析人员讨论非功能性需求，明确指定性能目标与质量属性</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10.2.8需求变更方面的控制</a:t>
            </a:r>
          </a:p>
        </p:txBody>
      </p:sp>
      <p:sp>
        <p:nvSpPr>
          <p:cNvPr id="3" name="内容占位符 2"/>
          <p:cNvSpPr>
            <a:spLocks noGrp="1"/>
          </p:cNvSpPr>
          <p:nvPr>
            <p:ph idx="1"/>
          </p:nvPr>
        </p:nvSpPr>
        <p:spPr>
          <a:xfrm>
            <a:off x="838200" y="1825625"/>
            <a:ext cx="10515600" cy="4932045"/>
          </a:xfrm>
        </p:spPr>
        <p:txBody>
          <a:bodyPr>
            <a:normAutofit/>
          </a:bodyPr>
          <a:lstStyle/>
          <a:p>
            <a:r>
              <a:rPr lang="zh-CN" altLang="en-US"/>
              <a:t>1．	每一次需求的变更都需要与客户代表进行充分的沟通，成立变更控制委员会对提议的变更进行决策，并将结果告知客户代表 </a:t>
            </a:r>
          </a:p>
          <a:p>
            <a:r>
              <a:rPr lang="zh-CN" altLang="en-US"/>
              <a:t>2．	定义并交流项目范围，在需求获取活动中要有管理层参与；在制定进度计划时，要考虑意外情况并预留一定的时间；采用增量开发方法，快速响应新需求</a:t>
            </a:r>
          </a:p>
          <a:p>
            <a:r>
              <a:rPr lang="zh-CN" altLang="en-US"/>
              <a:t>3．	用范围陈述来确定所提议的需求是属于范围之内还是范围之外，记录下对某一提议的需求否认的理由</a:t>
            </a:r>
          </a:p>
          <a:p>
            <a:r>
              <a:rPr lang="zh-CN" altLang="en-US"/>
              <a:t>4．	为每个需求制定负责人，变更控制过程需要包括交流机制，需求交流要包括所有影响部门和涉众</a:t>
            </a:r>
          </a:p>
          <a:p>
            <a:r>
              <a:rPr lang="zh-CN" altLang="en-US"/>
              <a:t>5．	获得管理层的支持并让所有涉众都严格参与需求变更控制过程</a:t>
            </a:r>
          </a:p>
          <a:p>
            <a:r>
              <a:rPr lang="zh-CN" altLang="en-US"/>
              <a:t>6．	将变更可能带来的风险传达给所有受影响的涉众，使用跟踪信息来评估提议变更的影响分析</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第一部分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引言</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10.2.9人员的控制</a:t>
            </a:r>
          </a:p>
        </p:txBody>
      </p:sp>
      <p:sp>
        <p:nvSpPr>
          <p:cNvPr id="3" name="内容占位符 2"/>
          <p:cNvSpPr>
            <a:spLocks noGrp="1"/>
          </p:cNvSpPr>
          <p:nvPr>
            <p:ph idx="1"/>
          </p:nvPr>
        </p:nvSpPr>
        <p:spPr>
          <a:xfrm>
            <a:off x="838200" y="1825625"/>
            <a:ext cx="10515600" cy="4932045"/>
          </a:xfrm>
        </p:spPr>
        <p:txBody>
          <a:bodyPr>
            <a:normAutofit/>
          </a:bodyPr>
          <a:lstStyle/>
          <a:p>
            <a:r>
              <a:rPr lang="zh-CN" altLang="en-US" dirty="0"/>
              <a:t>1．	尽快响应人员变更机制，新的项目经理应尽快熟悉整个管理过程，并明确每个人的职责</a:t>
            </a:r>
          </a:p>
          <a:p>
            <a:r>
              <a:rPr lang="zh-CN" altLang="en-US" dirty="0"/>
              <a:t>2．	重新安排项目进度与任务分配</a:t>
            </a:r>
          </a:p>
          <a:p>
            <a:r>
              <a:rPr lang="zh-CN" altLang="en-US" dirty="0"/>
              <a:t>3．	让新成员快速明确该项目，分配好任务使其尽快加入到该项目的开发中</a:t>
            </a:r>
          </a:p>
          <a:p>
            <a:r>
              <a:rPr lang="zh-CN" altLang="en-US" dirty="0"/>
              <a:t>4．	通过变更机制让其他人员顶替或将根据当时的情况对任务进行适当的分配</a:t>
            </a:r>
          </a:p>
          <a:p>
            <a:pPr marL="0" indent="0">
              <a:buNone/>
            </a:pPr>
            <a:endParaRPr lang="zh-CN" altLang="en-US" dirty="0"/>
          </a:p>
          <a:p>
            <a:r>
              <a:rPr lang="zh-CN" altLang="en-US" sz="3600" b="1" dirty="0"/>
              <a:t>11.配置系统管理指南</a:t>
            </a:r>
          </a:p>
          <a:p>
            <a:r>
              <a:rPr lang="zh-CN" altLang="en-US" dirty="0"/>
              <a:t>11.1配置管理负责人</a:t>
            </a:r>
          </a:p>
          <a:p>
            <a:r>
              <a:rPr lang="zh-CN" altLang="en-US" dirty="0"/>
              <a:t>陈妍蓝</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11.2版本管理</a:t>
            </a:r>
          </a:p>
        </p:txBody>
      </p:sp>
      <p:sp>
        <p:nvSpPr>
          <p:cNvPr id="3" name="内容占位符 2"/>
          <p:cNvSpPr>
            <a:spLocks noGrp="1"/>
          </p:cNvSpPr>
          <p:nvPr>
            <p:ph idx="1"/>
          </p:nvPr>
        </p:nvSpPr>
        <p:spPr>
          <a:xfrm>
            <a:off x="838200" y="1825625"/>
            <a:ext cx="10515600" cy="4932045"/>
          </a:xfrm>
        </p:spPr>
        <p:txBody>
          <a:bodyPr>
            <a:normAutofit/>
          </a:bodyPr>
          <a:lstStyle/>
          <a:p>
            <a:r>
              <a:rPr lang="zh-CN" altLang="en-US"/>
              <a:t>小组采用配置管理工具为GIT</a:t>
            </a:r>
          </a:p>
          <a:p>
            <a:r>
              <a:rPr lang="zh-CN" altLang="en-US"/>
              <a:t>服务器部署在GitHub，地址为git@github.com:PRD2018-G18/PRD2018.git ，仓库名字为PRD2018</a:t>
            </a:r>
          </a:p>
          <a:p>
            <a:r>
              <a:rPr lang="zh-CN" altLang="en-US"/>
              <a:t>客户端在小组成员本机上安装git和SourceTree</a:t>
            </a:r>
          </a:p>
          <a:p>
            <a:r>
              <a:rPr lang="zh-CN" altLang="en-US"/>
              <a:t>若在使用版本控制系统中遇到任何自行解决成功率在90%以下的问题，及时联系配置管理员陈妍蓝解决。</a:t>
            </a:r>
          </a:p>
          <a:p>
            <a:r>
              <a:rPr lang="zh-CN" altLang="en-US"/>
              <a:t>每次提交时应当有注释，注释包括时间和做了什么事情。</a:t>
            </a:r>
          </a:p>
          <a:p>
            <a:r>
              <a:rPr lang="zh-CN" altLang="en-US"/>
              <a:t>陈妍蓝联系方式：</a:t>
            </a:r>
          </a:p>
          <a:p>
            <a:r>
              <a:rPr lang="zh-CN" altLang="en-US"/>
              <a:t>TEL:15858257692</a:t>
            </a:r>
          </a:p>
          <a:p>
            <a:r>
              <a:rPr lang="zh-CN" altLang="en-US"/>
              <a:t>QQ：373807645</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11.3版本提交</a:t>
            </a:r>
          </a:p>
        </p:txBody>
      </p:sp>
      <p:sp>
        <p:nvSpPr>
          <p:cNvPr id="3" name="内容占位符 2"/>
          <p:cNvSpPr>
            <a:spLocks noGrp="1"/>
          </p:cNvSpPr>
          <p:nvPr>
            <p:ph idx="1"/>
          </p:nvPr>
        </p:nvSpPr>
        <p:spPr>
          <a:xfrm>
            <a:off x="838200" y="1825625"/>
            <a:ext cx="10515600" cy="4932045"/>
          </a:xfrm>
        </p:spPr>
        <p:txBody>
          <a:bodyPr>
            <a:normAutofit/>
          </a:bodyPr>
          <a:lstStyle/>
          <a:p>
            <a:r>
              <a:rPr lang="zh-CN" altLang="en-US"/>
              <a:t>1.通过版本控制器保证修改文件是最新的文件。</a:t>
            </a:r>
          </a:p>
          <a:p>
            <a:r>
              <a:rPr lang="zh-CN" altLang="en-US"/>
              <a:t>2.通过Sourcetree、GitBash提交修改的commit。commit要备注有修改日期</a:t>
            </a:r>
          </a:p>
          <a:p>
            <a:r>
              <a:rPr lang="zh-CN" altLang="en-US"/>
              <a:t>3.将commit上传至版本控制器</a:t>
            </a:r>
          </a:p>
          <a:p>
            <a:pPr marL="0" indent="0">
              <a:buNone/>
            </a:pPr>
            <a:endParaRPr lang="zh-CN" altLang="en-US"/>
          </a:p>
          <a:p>
            <a:r>
              <a:rPr lang="zh-CN" altLang="en-US"/>
              <a:t>11.4变更控制</a:t>
            </a:r>
          </a:p>
          <a:p>
            <a:r>
              <a:rPr lang="zh-CN" altLang="en-US"/>
              <a:t>11.4.1文档更新</a:t>
            </a:r>
          </a:p>
          <a:p>
            <a:r>
              <a:rPr lang="zh-CN" altLang="en-US"/>
              <a:t>每次工作前，必须通过git同步到当前文档的最新版本。</a:t>
            </a:r>
          </a:p>
          <a:p>
            <a:endParaRPr lang="zh-CN" altLang="en-US"/>
          </a:p>
          <a:p>
            <a:r>
              <a:rPr lang="zh-CN" altLang="en-US"/>
              <a:t>11.4.2内容变更</a:t>
            </a:r>
          </a:p>
          <a:p>
            <a:r>
              <a:rPr lang="zh-CN" altLang="en-US"/>
              <a:t>每次变更冲突必须告知配置管理员，由管理员根据实际情况统筹修改</a:t>
            </a:r>
          </a:p>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11.5合并注意</a:t>
            </a:r>
          </a:p>
        </p:txBody>
      </p:sp>
      <p:sp>
        <p:nvSpPr>
          <p:cNvPr id="3" name="内容占位符 2"/>
          <p:cNvSpPr>
            <a:spLocks noGrp="1"/>
          </p:cNvSpPr>
          <p:nvPr>
            <p:ph idx="1"/>
          </p:nvPr>
        </p:nvSpPr>
        <p:spPr>
          <a:xfrm>
            <a:off x="838200" y="1825625"/>
            <a:ext cx="10515600" cy="4932045"/>
          </a:xfrm>
        </p:spPr>
        <p:txBody>
          <a:bodyPr>
            <a:normAutofit/>
          </a:bodyPr>
          <a:lstStyle/>
          <a:p>
            <a:r>
              <a:rPr lang="zh-CN" altLang="en-US"/>
              <a:t>1．提交必须写明备注</a:t>
            </a:r>
          </a:p>
          <a:p>
            <a:r>
              <a:rPr lang="zh-CN" altLang="en-US"/>
              <a:t>2．必须在微信群中告知其他组员</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080064" y="1992830"/>
            <a:ext cx="4031873"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第十二部分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小组评价</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217835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8503" y="636018"/>
            <a:ext cx="10515600" cy="4932045"/>
          </a:xfrm>
        </p:spPr>
        <p:txBody>
          <a:bodyPr>
            <a:normAutofit/>
          </a:bodyPr>
          <a:lstStyle/>
          <a:p>
            <a:pPr marL="0" indent="0">
              <a:buNone/>
            </a:pPr>
            <a:r>
              <a:rPr lang="zh-CN" altLang="en-US" dirty="0">
                <a:latin typeface="+mn-ea"/>
                <a:cs typeface="+mn-ea"/>
              </a:rPr>
              <a:t>陈妍蓝：项目工程计划的修改，需求工程文档的修改，甘特图，</a:t>
            </a:r>
            <a:r>
              <a:rPr lang="en-US" altLang="zh-CN" dirty="0">
                <a:latin typeface="+mn-ea"/>
                <a:cs typeface="+mn-ea"/>
              </a:rPr>
              <a:t>WBS,OBS</a:t>
            </a:r>
            <a:r>
              <a:rPr lang="zh-CN" altLang="en-US" dirty="0">
                <a:latin typeface="+mn-ea"/>
                <a:cs typeface="+mn-ea"/>
              </a:rPr>
              <a:t>图，修改需求工程</a:t>
            </a:r>
            <a:r>
              <a:rPr lang="en-US" altLang="zh-CN" dirty="0">
                <a:latin typeface="+mn-ea"/>
                <a:cs typeface="+mn-ea"/>
              </a:rPr>
              <a:t>PPT</a:t>
            </a:r>
            <a:r>
              <a:rPr lang="zh-CN" altLang="en-US" dirty="0">
                <a:latin typeface="+mn-ea"/>
                <a:cs typeface="+mn-ea"/>
              </a:rPr>
              <a:t>；</a:t>
            </a:r>
            <a:r>
              <a:rPr lang="en-US" altLang="zh-CN" dirty="0">
                <a:latin typeface="+mn-ea"/>
                <a:cs typeface="+mn-ea"/>
              </a:rPr>
              <a:t>87</a:t>
            </a:r>
            <a:r>
              <a:rPr lang="zh-CN" altLang="en-US" dirty="0">
                <a:latin typeface="+mn-ea"/>
                <a:cs typeface="+mn-ea"/>
              </a:rPr>
              <a:t>分</a:t>
            </a:r>
            <a:endParaRPr lang="en-US" altLang="zh-CN" dirty="0">
              <a:latin typeface="+mn-ea"/>
              <a:cs typeface="+mn-ea"/>
            </a:endParaRPr>
          </a:p>
          <a:p>
            <a:pPr marL="0" indent="0">
              <a:buNone/>
            </a:pPr>
            <a:r>
              <a:rPr lang="zh-CN" altLang="en-US" dirty="0">
                <a:latin typeface="+mn-ea"/>
                <a:cs typeface="+mn-ea"/>
              </a:rPr>
              <a:t>陈遵义：需求工程文档的初步编写，</a:t>
            </a:r>
            <a:r>
              <a:rPr lang="en-US" altLang="zh-CN" dirty="0">
                <a:latin typeface="+mn-ea"/>
                <a:cs typeface="+mn-ea"/>
              </a:rPr>
              <a:t>UML</a:t>
            </a:r>
            <a:r>
              <a:rPr lang="zh-CN" altLang="en-US" dirty="0">
                <a:latin typeface="+mn-ea"/>
                <a:cs typeface="+mn-ea"/>
              </a:rPr>
              <a:t>图的制作；</a:t>
            </a:r>
            <a:r>
              <a:rPr lang="en-US" altLang="zh-CN" dirty="0">
                <a:latin typeface="+mn-ea"/>
                <a:cs typeface="+mn-ea"/>
              </a:rPr>
              <a:t>85</a:t>
            </a:r>
            <a:r>
              <a:rPr lang="zh-CN" altLang="en-US" dirty="0">
                <a:latin typeface="+mn-ea"/>
                <a:cs typeface="+mn-ea"/>
              </a:rPr>
              <a:t>分</a:t>
            </a:r>
            <a:endParaRPr lang="en-US" altLang="zh-CN" dirty="0">
              <a:latin typeface="+mn-ea"/>
              <a:cs typeface="+mn-ea"/>
            </a:endParaRPr>
          </a:p>
          <a:p>
            <a:pPr marL="0" indent="0">
              <a:buNone/>
            </a:pPr>
            <a:r>
              <a:rPr lang="zh-CN" altLang="en-US" dirty="0">
                <a:latin typeface="+mn-ea"/>
                <a:cs typeface="+mn-ea"/>
              </a:rPr>
              <a:t>宋翼虎：搜集整理资料，制作需求工程</a:t>
            </a:r>
            <a:r>
              <a:rPr lang="en-US" altLang="zh-CN" dirty="0">
                <a:latin typeface="+mn-ea"/>
                <a:cs typeface="+mn-ea"/>
              </a:rPr>
              <a:t>PPT</a:t>
            </a:r>
            <a:r>
              <a:rPr lang="zh-CN" altLang="en-US" dirty="0">
                <a:latin typeface="+mn-ea"/>
                <a:cs typeface="+mn-ea"/>
              </a:rPr>
              <a:t>的制作；</a:t>
            </a:r>
            <a:r>
              <a:rPr lang="en-US" altLang="zh-CN" dirty="0">
                <a:latin typeface="+mn-ea"/>
                <a:cs typeface="+mn-ea"/>
              </a:rPr>
              <a:t>82</a:t>
            </a:r>
            <a:r>
              <a:rPr lang="zh-CN" altLang="en-US" dirty="0">
                <a:latin typeface="+mn-ea"/>
                <a:cs typeface="+mn-ea"/>
              </a:rPr>
              <a:t>分</a:t>
            </a:r>
            <a:endParaRPr lang="en-US" altLang="zh-CN" dirty="0">
              <a:latin typeface="+mn-ea"/>
              <a:cs typeface="+mn-ea"/>
            </a:endParaRPr>
          </a:p>
          <a:p>
            <a:pPr marL="0" indent="0">
              <a:buNone/>
            </a:pPr>
            <a:r>
              <a:rPr lang="zh-CN" altLang="en-US" dirty="0">
                <a:latin typeface="+mn-ea"/>
                <a:cs typeface="+mn-ea"/>
              </a:rPr>
              <a:t>郑巧雁：编写</a:t>
            </a:r>
            <a:r>
              <a:rPr lang="en-US" altLang="zh-CN" dirty="0">
                <a:latin typeface="+mn-ea"/>
                <a:cs typeface="+mn-ea"/>
              </a:rPr>
              <a:t>QA</a:t>
            </a:r>
            <a:r>
              <a:rPr lang="zh-CN" altLang="en-US">
                <a:latin typeface="+mn-ea"/>
                <a:cs typeface="+mn-ea"/>
              </a:rPr>
              <a:t>计划，搜集</a:t>
            </a:r>
            <a:r>
              <a:rPr lang="zh-CN" altLang="en-US" dirty="0">
                <a:latin typeface="+mn-ea"/>
                <a:cs typeface="+mn-ea"/>
              </a:rPr>
              <a:t>整理资料。</a:t>
            </a:r>
            <a:r>
              <a:rPr lang="en-US" altLang="zh-CN" dirty="0">
                <a:latin typeface="+mn-ea"/>
                <a:cs typeface="+mn-ea"/>
              </a:rPr>
              <a:t>81</a:t>
            </a:r>
            <a:r>
              <a:rPr lang="zh-CN" altLang="en-US" dirty="0">
                <a:latin typeface="+mn-ea"/>
                <a:cs typeface="+mn-ea"/>
              </a:rPr>
              <a:t>分</a:t>
            </a:r>
            <a:endParaRPr lang="en-US" altLang="zh-CN" dirty="0">
              <a:latin typeface="+mn-ea"/>
              <a:cs typeface="+mn-ea"/>
            </a:endParaRPr>
          </a:p>
          <a:p>
            <a:pPr marL="0" indent="0">
              <a:buNone/>
            </a:pPr>
            <a:r>
              <a:rPr lang="zh-CN" altLang="en-US" dirty="0">
                <a:latin typeface="+mn-ea"/>
                <a:cs typeface="+mn-ea"/>
              </a:rPr>
              <a:t>张琪：编写愿景与范围文档，搜集整理资料。</a:t>
            </a:r>
            <a:r>
              <a:rPr lang="en-US" altLang="zh-CN" dirty="0">
                <a:latin typeface="+mn-ea"/>
                <a:cs typeface="+mn-ea"/>
              </a:rPr>
              <a:t>75</a:t>
            </a:r>
            <a:r>
              <a:rPr lang="zh-CN" altLang="en-US" dirty="0">
                <a:latin typeface="+mn-ea"/>
                <a:cs typeface="+mn-ea"/>
              </a:rPr>
              <a:t>分</a:t>
            </a:r>
            <a:endParaRPr lang="zh-CN" altLang="zh-CN" dirty="0">
              <a:latin typeface="+mn-ea"/>
              <a:cs typeface="+mn-ea"/>
            </a:endParaRPr>
          </a:p>
          <a:p>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3220747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6" name="TextBox 76"/>
          <p:cNvSpPr txBox="1"/>
          <p:nvPr/>
        </p:nvSpPr>
        <p:spPr>
          <a:xfrm>
            <a:off x="1012190" y="2675890"/>
            <a:ext cx="4613275" cy="1322070"/>
          </a:xfrm>
          <a:prstGeom prst="rect">
            <a:avLst/>
          </a:prstGeom>
          <a:noFill/>
        </p:spPr>
        <p:txBody>
          <a:bodyPr wrap="square" rtlCol="0">
            <a:spAutoFit/>
          </a:bodyPr>
          <a:lstStyle/>
          <a:p>
            <a:r>
              <a:rPr lang="zh-CN" altLang="en-US" sz="8000" dirty="0">
                <a:solidFill>
                  <a:srgbClr val="002B41"/>
                </a:solidFill>
                <a:latin typeface="微软雅黑" panose="020B0503020204020204" pitchFamily="34" charset="-122"/>
                <a:ea typeface="微软雅黑" panose="020B0503020204020204" pitchFamily="34" charset="-122"/>
              </a:rPr>
              <a:t>感谢观看</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944732" y="818866"/>
            <a:ext cx="10515600" cy="4351338"/>
          </a:xfrm>
        </p:spPr>
        <p:txBody>
          <a:bodyPr>
            <a:normAutofit fontScale="97500"/>
          </a:bodyPr>
          <a:lstStyle/>
          <a:p>
            <a:r>
              <a:rPr lang="en-US" b="1" dirty="0">
                <a:latin typeface="Cambria" panose="02040503050406030204" charset="0"/>
                <a:ea typeface="宋体" panose="02010600030101010101" pitchFamily="2" charset="-122"/>
                <a:cs typeface="Times New Roman" panose="02020603050405020304" charset="0"/>
                <a:sym typeface="+mn-ea"/>
              </a:rPr>
              <a:t>1.1</a:t>
            </a:r>
            <a:r>
              <a:rPr lang="zh-CN" b="1" dirty="0">
                <a:latin typeface="Cambria" panose="02040503050406030204" charset="0"/>
                <a:ea typeface="宋体" panose="02010600030101010101" pitchFamily="2" charset="-122"/>
                <a:sym typeface="+mn-ea"/>
              </a:rPr>
              <a:t>编写目的</a:t>
            </a:r>
            <a:endParaRPr lang="zh-CN" dirty="0">
              <a:latin typeface="Calibri" panose="020F0502020204030204" pitchFamily="34" charset="0"/>
              <a:ea typeface="宋体" panose="02010600030101010101" pitchFamily="2" charset="-122"/>
              <a:sym typeface="+mn-ea"/>
            </a:endParaRPr>
          </a:p>
          <a:p>
            <a:r>
              <a:rPr lang="zh-CN" dirty="0">
                <a:latin typeface="Calibri" panose="020F0502020204030204" pitchFamily="34" charset="0"/>
                <a:ea typeface="宋体" panose="02010600030101010101" pitchFamily="2" charset="-122"/>
                <a:sym typeface="+mn-ea"/>
              </a:rPr>
              <a:t>在需求工程阶段明确需求和工作的范围</a:t>
            </a:r>
          </a:p>
          <a:p>
            <a:r>
              <a:rPr lang="zh-CN" dirty="0">
                <a:latin typeface="Calibri" panose="020F0502020204030204" pitchFamily="34" charset="0"/>
                <a:ea typeface="宋体" panose="02010600030101010101" pitchFamily="2" charset="-122"/>
                <a:sym typeface="+mn-ea"/>
              </a:rPr>
              <a:t>在整个项目开发过程中，需求分析阶段起关键作用，如何做好需求分析这一系列的工作，整个需求工程就要有严格的步骤和计划。需求工程中包含需求获取、分析、规格说明和验证，以及需求管理等重要阶段，每个阶段都会分配工作。</a:t>
            </a:r>
            <a:endParaRPr lang="en-US" b="1" dirty="0">
              <a:latin typeface="Cambria" panose="02040503050406030204" charset="0"/>
              <a:ea typeface="宋体" panose="02010600030101010101" pitchFamily="2" charset="-122"/>
              <a:cs typeface="Times New Roman" panose="02020603050405020304" charset="0"/>
              <a:sym typeface="+mn-ea"/>
            </a:endParaRPr>
          </a:p>
          <a:p>
            <a:r>
              <a:rPr lang="en-US" b="1" dirty="0">
                <a:latin typeface="Cambria" panose="02040503050406030204" charset="0"/>
                <a:ea typeface="宋体" panose="02010600030101010101" pitchFamily="2" charset="-122"/>
                <a:cs typeface="Times New Roman" panose="02020603050405020304" charset="0"/>
                <a:sym typeface="+mn-ea"/>
              </a:rPr>
              <a:t>1.2</a:t>
            </a:r>
            <a:r>
              <a:rPr lang="zh-CN" b="1" dirty="0">
                <a:latin typeface="Cambria" panose="02040503050406030204" charset="0"/>
                <a:ea typeface="宋体" panose="02010600030101010101" pitchFamily="2" charset="-122"/>
                <a:sym typeface="+mn-ea"/>
              </a:rPr>
              <a:t>业务介绍</a:t>
            </a:r>
            <a:endParaRPr lang="en-US" dirty="0">
              <a:latin typeface="Calibri" panose="020F0502020204030204" pitchFamily="34" charset="0"/>
              <a:ea typeface="宋体" panose="02010600030101010101" pitchFamily="2" charset="-122"/>
              <a:cs typeface="Times New Roman" panose="02020603050405020304" charset="0"/>
              <a:sym typeface="+mn-ea"/>
            </a:endParaRPr>
          </a:p>
          <a:p>
            <a:r>
              <a:rPr lang="en-US" dirty="0">
                <a:latin typeface="Calibri" panose="020F0502020204030204" pitchFamily="34" charset="0"/>
                <a:ea typeface="宋体" panose="02010600030101010101" pitchFamily="2" charset="-122"/>
                <a:cs typeface="Times New Roman" panose="02020603050405020304" charset="0"/>
                <a:sym typeface="+mn-ea"/>
              </a:rPr>
              <a:t>	</a:t>
            </a:r>
            <a:r>
              <a:rPr lang="en-US" dirty="0">
                <a:latin typeface="宋体" panose="02010600030101010101" pitchFamily="2" charset="-122"/>
                <a:ea typeface="宋体" panose="02010600030101010101" pitchFamily="2" charset="-122"/>
                <a:sym typeface="+mn-ea"/>
              </a:rPr>
              <a:t>“</a:t>
            </a:r>
            <a:r>
              <a:rPr lang="zh-CN" dirty="0">
                <a:ea typeface="宋体" panose="02010600030101010101" pitchFamily="2" charset="-122"/>
                <a:sym typeface="+mn-ea"/>
              </a:rPr>
              <a:t>软件工程教学、学习、交流系统</a:t>
            </a:r>
            <a:r>
              <a:rPr lang="en-US" dirty="0">
                <a:latin typeface="宋体" panose="02010600030101010101" pitchFamily="2" charset="-122"/>
                <a:ea typeface="宋体" panose="02010600030101010101" pitchFamily="2" charset="-122"/>
                <a:sym typeface="+mn-ea"/>
              </a:rPr>
              <a:t>”</a:t>
            </a:r>
            <a:r>
              <a:rPr lang="zh-CN" dirty="0">
                <a:ea typeface="宋体" panose="02010600030101010101" pitchFamily="2" charset="-122"/>
                <a:sym typeface="+mn-ea"/>
              </a:rPr>
              <a:t>是一个专门为一个教师，一门课程而建的网站，并可以有效的提供多课程交叉的资源共享与控制。它的主要用户是项目管理</a:t>
            </a:r>
            <a:r>
              <a:rPr lang="en-US" dirty="0">
                <a:latin typeface="Times New Roman" panose="02020603050405020304" charset="0"/>
                <a:ea typeface="宋体" panose="02010600030101010101" pitchFamily="2" charset="-122"/>
                <a:sym typeface="+mn-ea"/>
              </a:rPr>
              <a:t>,</a:t>
            </a:r>
            <a:r>
              <a:rPr lang="zh-CN" dirty="0">
                <a:ea typeface="宋体" panose="02010600030101010101" pitchFamily="2" charset="-122"/>
                <a:sym typeface="+mn-ea"/>
              </a:rPr>
              <a:t>需求工程和相关课程的教师和选了这门课的所有学生以及一些感谢趣的网友，所以用户单一管理方便。它的功能就是服务教师和学生，是他们在教育和学习过程中得到便捷。</a:t>
            </a:r>
            <a:endParaRPr lang="en-US" b="1" dirty="0">
              <a:latin typeface="Cambria" panose="02040503050406030204" charset="0"/>
              <a:ea typeface="宋体" panose="02010600030101010101" pitchFamily="2" charset="-122"/>
              <a:cs typeface="Times New Roman" panose="02020603050405020304" charset="0"/>
              <a:sym typeface="+mn-ea"/>
            </a:endParaRPr>
          </a:p>
          <a:p>
            <a:endParaRPr lang="zh-CN" altLang="en-US" dirty="0"/>
          </a:p>
          <a:p>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8866"/>
            <a:ext cx="10515600" cy="5315604"/>
          </a:xfrm>
        </p:spPr>
        <p:txBody>
          <a:bodyPr>
            <a:normAutofit fontScale="90000" lnSpcReduction="10000"/>
          </a:bodyPr>
          <a:lstStyle/>
          <a:p>
            <a:r>
              <a:rPr lang="en-US" altLang="zh-CN" b="1" dirty="0">
                <a:latin typeface="Cambria" panose="02040503050406030204" charset="0"/>
                <a:ea typeface="宋体" panose="02010600030101010101" pitchFamily="2" charset="-122"/>
                <a:cs typeface="Times New Roman" panose="02020603050405020304" charset="0"/>
                <a:sym typeface="+mn-ea"/>
              </a:rPr>
              <a:t>1.3</a:t>
            </a:r>
            <a:r>
              <a:rPr lang="zh-CN" altLang="zh-CN" b="1" dirty="0">
                <a:latin typeface="Cambria" panose="02040503050406030204" charset="0"/>
                <a:ea typeface="宋体" panose="02010600030101010101" pitchFamily="2" charset="-122"/>
                <a:sym typeface="+mn-ea"/>
              </a:rPr>
              <a:t>业务目标</a:t>
            </a:r>
            <a:endParaRPr lang="en-US" altLang="zh-CN" dirty="0">
              <a:ea typeface="宋体" panose="02010600030101010101" pitchFamily="2" charset="-122"/>
              <a:sym typeface="+mn-ea"/>
            </a:endParaRPr>
          </a:p>
          <a:p>
            <a:r>
              <a:rPr lang="zh-CN" dirty="0">
                <a:ea typeface="宋体" panose="02010600030101010101" pitchFamily="2" charset="-122"/>
                <a:sym typeface="+mn-ea"/>
              </a:rPr>
              <a:t>虽然如今有很多教学网站，但是专门针对一门新开的大学课程和一位专门的教师；又为学生之间提供交流平台的网站为数不多。这个网站作为一个开课的辅助工具，将有利于教师的教学和学生的学习；也为软件工程系列课程的成熟记录下足迹。</a:t>
            </a:r>
            <a:endParaRPr lang="en-US" dirty="0">
              <a:latin typeface="Times New Roman" panose="02020603050405020304" charset="0"/>
              <a:ea typeface="宋体" panose="02010600030101010101" pitchFamily="2" charset="-122"/>
              <a:sym typeface="+mn-ea"/>
            </a:endParaRPr>
          </a:p>
          <a:p>
            <a:r>
              <a:rPr lang="en-US" dirty="0">
                <a:latin typeface="Times New Roman" panose="02020603050405020304" charset="0"/>
                <a:ea typeface="宋体" panose="02010600030101010101" pitchFamily="2" charset="-122"/>
                <a:sym typeface="+mn-ea"/>
              </a:rPr>
              <a:t>     </a:t>
            </a:r>
            <a:r>
              <a:rPr lang="zh-CN" dirty="0">
                <a:latin typeface="Times New Roman" panose="02020603050405020304" charset="0"/>
                <a:ea typeface="宋体" panose="02010600030101010101" pitchFamily="2" charset="-122"/>
                <a:sym typeface="+mn-ea"/>
              </a:rPr>
              <a:t>项目应满足项目描述中的基本需求，完成相应的课程要求，在小组组员的合力工作环境下达到良好标准。</a:t>
            </a:r>
            <a:endParaRPr lang="zh-CN" dirty="0">
              <a:ea typeface="宋体" panose="02010600030101010101" pitchFamily="2" charset="-122"/>
              <a:sym typeface="+mn-ea"/>
            </a:endParaRPr>
          </a:p>
          <a:p>
            <a:r>
              <a:rPr lang="zh-CN" dirty="0">
                <a:ea typeface="宋体" panose="02010600030101010101" pitchFamily="2" charset="-122"/>
                <a:sym typeface="+mn-ea"/>
              </a:rPr>
              <a:t>本网站要求提供对外服务的能力</a:t>
            </a:r>
            <a:r>
              <a:rPr lang="en-US" dirty="0">
                <a:latin typeface="宋体" panose="02010600030101010101" pitchFamily="2" charset="-122"/>
                <a:ea typeface="宋体" panose="02010600030101010101" pitchFamily="2" charset="-122"/>
                <a:sym typeface="+mn-ea"/>
              </a:rPr>
              <a:t>,</a:t>
            </a:r>
            <a:r>
              <a:rPr lang="zh-CN" dirty="0">
                <a:ea typeface="宋体" panose="02010600030101010101" pitchFamily="2" charset="-122"/>
                <a:sym typeface="+mn-ea"/>
              </a:rPr>
              <a:t>保证至少</a:t>
            </a:r>
            <a:r>
              <a:rPr lang="en-US" dirty="0">
                <a:latin typeface="宋体" panose="02010600030101010101" pitchFamily="2" charset="-122"/>
                <a:ea typeface="宋体" panose="02010600030101010101" pitchFamily="2" charset="-122"/>
                <a:sym typeface="+mn-ea"/>
              </a:rPr>
              <a:t>300</a:t>
            </a:r>
            <a:r>
              <a:rPr lang="zh-CN" dirty="0">
                <a:ea typeface="宋体" panose="02010600030101010101" pitchFamily="2" charset="-122"/>
                <a:sym typeface="+mn-ea"/>
              </a:rPr>
              <a:t>名同学上课辅助服务的要求</a:t>
            </a:r>
            <a:r>
              <a:rPr lang="en-US" dirty="0">
                <a:latin typeface="宋体" panose="02010600030101010101" pitchFamily="2" charset="-122"/>
                <a:ea typeface="宋体" panose="02010600030101010101" pitchFamily="2" charset="-122"/>
                <a:sym typeface="+mn-ea"/>
              </a:rPr>
              <a:t>.</a:t>
            </a:r>
            <a:r>
              <a:rPr lang="zh-CN" dirty="0">
                <a:ea typeface="宋体" panose="02010600030101010101" pitchFamily="2" charset="-122"/>
                <a:sym typeface="+mn-ea"/>
              </a:rPr>
              <a:t>包括数据存储能力</a:t>
            </a:r>
            <a:r>
              <a:rPr lang="en-US" dirty="0">
                <a:latin typeface="宋体" panose="02010600030101010101" pitchFamily="2" charset="-122"/>
                <a:ea typeface="宋体" panose="02010600030101010101" pitchFamily="2" charset="-122"/>
                <a:sym typeface="+mn-ea"/>
              </a:rPr>
              <a:t>,</a:t>
            </a:r>
            <a:r>
              <a:rPr lang="zh-CN" dirty="0">
                <a:ea typeface="宋体" panose="02010600030101010101" pitchFamily="2" charset="-122"/>
                <a:sym typeface="+mn-ea"/>
              </a:rPr>
              <a:t>网络服务吞吐能力</a:t>
            </a:r>
            <a:r>
              <a:rPr lang="en-US" dirty="0">
                <a:latin typeface="宋体" panose="02010600030101010101" pitchFamily="2" charset="-122"/>
                <a:ea typeface="宋体" panose="02010600030101010101" pitchFamily="2" charset="-122"/>
                <a:sym typeface="+mn-ea"/>
              </a:rPr>
              <a:t>,</a:t>
            </a:r>
            <a:r>
              <a:rPr lang="zh-CN" dirty="0">
                <a:ea typeface="宋体" panose="02010600030101010101" pitchFamily="2" charset="-122"/>
                <a:sym typeface="+mn-ea"/>
              </a:rPr>
              <a:t>数据安全特性等</a:t>
            </a:r>
            <a:r>
              <a:rPr lang="en-US" dirty="0">
                <a:latin typeface="宋体" panose="02010600030101010101" pitchFamily="2" charset="-122"/>
                <a:ea typeface="宋体" panose="02010600030101010101" pitchFamily="2" charset="-122"/>
                <a:sym typeface="+mn-ea"/>
              </a:rPr>
              <a:t>.</a:t>
            </a:r>
          </a:p>
          <a:p>
            <a:r>
              <a:rPr lang="en-US" dirty="0">
                <a:latin typeface="宋体" panose="02010600030101010101" pitchFamily="2" charset="-122"/>
                <a:ea typeface="宋体" panose="02010600030101010101" pitchFamily="2" charset="-122"/>
                <a:sym typeface="+mn-ea"/>
              </a:rPr>
              <a:t> </a:t>
            </a:r>
            <a:endParaRPr lang="en-US" b="1" dirty="0">
              <a:latin typeface="Cambria" panose="02040503050406030204" charset="0"/>
              <a:ea typeface="宋体" panose="02010600030101010101" pitchFamily="2" charset="-122"/>
              <a:cs typeface="Times New Roman" panose="02020603050405020304" charset="0"/>
              <a:sym typeface="+mn-ea"/>
            </a:endParaRPr>
          </a:p>
          <a:p>
            <a:r>
              <a:rPr lang="en-US" b="1" dirty="0">
                <a:latin typeface="Cambria" panose="02040503050406030204" charset="0"/>
                <a:ea typeface="宋体" panose="02010600030101010101" pitchFamily="2" charset="-122"/>
                <a:cs typeface="Times New Roman" panose="02020603050405020304" charset="0"/>
                <a:sym typeface="+mn-ea"/>
              </a:rPr>
              <a:t>1.4</a:t>
            </a:r>
            <a:r>
              <a:rPr lang="zh-CN" b="1" dirty="0">
                <a:latin typeface="Cambria" panose="02040503050406030204" charset="0"/>
                <a:ea typeface="宋体" panose="02010600030101010101" pitchFamily="2" charset="-122"/>
                <a:sym typeface="+mn-ea"/>
              </a:rPr>
              <a:t>参考资料</a:t>
            </a:r>
            <a:endParaRPr lang="zh-CN" dirty="0">
              <a:latin typeface="Calibri" panose="020F0502020204030204" pitchFamily="34" charset="0"/>
              <a:ea typeface="宋体" panose="02010600030101010101" pitchFamily="2" charset="-122"/>
              <a:sym typeface="+mn-ea"/>
            </a:endParaRPr>
          </a:p>
          <a:p>
            <a:r>
              <a:rPr lang="zh-CN" dirty="0">
                <a:latin typeface="Calibri" panose="020F0502020204030204" pitchFamily="34" charset="0"/>
                <a:ea typeface="宋体" panose="02010600030101010101" pitchFamily="2" charset="-122"/>
                <a:sym typeface="+mn-ea"/>
              </a:rPr>
              <a:t>《</a:t>
            </a:r>
            <a:r>
              <a:rPr lang="en-US" dirty="0">
                <a:latin typeface="Calibri" panose="020F0502020204030204" pitchFamily="34" charset="0"/>
                <a:ea typeface="宋体" panose="02010600030101010101" pitchFamily="2" charset="-122"/>
                <a:cs typeface="Times New Roman" panose="02020603050405020304" charset="0"/>
                <a:sym typeface="+mn-ea"/>
              </a:rPr>
              <a:t>GB/T 8567 </a:t>
            </a:r>
            <a:r>
              <a:rPr lang="en-US" dirty="0">
                <a:latin typeface="Calibri" panose="020F0502020204030204" pitchFamily="34" charset="0"/>
                <a:ea typeface="宋体" panose="02010600030101010101" pitchFamily="2" charset="-122"/>
                <a:sym typeface="+mn-ea"/>
              </a:rPr>
              <a:t>——2006</a:t>
            </a:r>
            <a:r>
              <a:rPr lang="zh-CN" dirty="0">
                <a:latin typeface="Calibri" panose="020F0502020204030204" pitchFamily="34" charset="0"/>
                <a:ea typeface="宋体" panose="02010600030101010101" pitchFamily="2" charset="-122"/>
                <a:sym typeface="+mn-ea"/>
              </a:rPr>
              <a:t>》</a:t>
            </a:r>
          </a:p>
          <a:p>
            <a:r>
              <a:rPr lang="zh-CN" dirty="0">
                <a:latin typeface="Calibri" panose="020F0502020204030204" pitchFamily="34" charset="0"/>
                <a:ea typeface="宋体" panose="02010600030101010101" pitchFamily="2" charset="-122"/>
                <a:sym typeface="+mn-ea"/>
              </a:rPr>
              <a:t>《软件需求》</a:t>
            </a:r>
          </a:p>
          <a:p>
            <a:r>
              <a:rPr lang="zh-CN" dirty="0">
                <a:latin typeface="Calibri" panose="020F0502020204030204" pitchFamily="34" charset="0"/>
                <a:ea typeface="宋体" panose="02010600030101010101" pitchFamily="2" charset="-122"/>
                <a:sym typeface="+mn-ea"/>
              </a:rPr>
              <a:t>《</a:t>
            </a:r>
            <a:r>
              <a:rPr lang="en-US" dirty="0">
                <a:latin typeface="Calibri" panose="020F0502020204030204" pitchFamily="34" charset="0"/>
                <a:ea typeface="宋体" panose="02010600030101010101" pitchFamily="2" charset="-122"/>
                <a:cs typeface="Times New Roman" panose="02020603050405020304" charset="0"/>
                <a:sym typeface="+mn-ea"/>
              </a:rPr>
              <a:t>IT</a:t>
            </a:r>
            <a:r>
              <a:rPr lang="zh-CN" dirty="0">
                <a:latin typeface="Calibri" panose="020F0502020204030204" pitchFamily="34" charset="0"/>
                <a:ea typeface="宋体" panose="02010600030101010101" pitchFamily="2" charset="-122"/>
                <a:sym typeface="+mn-ea"/>
              </a:rPr>
              <a:t>项目管理》</a:t>
            </a:r>
          </a:p>
          <a:p>
            <a:r>
              <a:rPr lang="zh-CN" dirty="0">
                <a:latin typeface="Calibri" panose="020F0502020204030204" pitchFamily="34" charset="0"/>
                <a:ea typeface="宋体" panose="02010600030101010101" pitchFamily="2" charset="-122"/>
                <a:sym typeface="+mn-ea"/>
              </a:rPr>
              <a:t>《软件质量保证与测试》</a:t>
            </a:r>
            <a:endParaRPr lang="zh-CN" altLang="en-US" dirty="0"/>
          </a:p>
          <a:p>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第二部分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项目概述</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33268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2.项目概述</a:t>
            </a:r>
          </a:p>
        </p:txBody>
      </p:sp>
      <p:sp>
        <p:nvSpPr>
          <p:cNvPr id="3" name="内容占位符 2"/>
          <p:cNvSpPr>
            <a:spLocks noGrp="1"/>
          </p:cNvSpPr>
          <p:nvPr>
            <p:ph idx="1"/>
          </p:nvPr>
        </p:nvSpPr>
        <p:spPr/>
        <p:txBody>
          <a:bodyPr/>
          <a:lstStyle/>
          <a:p>
            <a:r>
              <a:rPr lang="zh-CN" altLang="en-US"/>
              <a:t>2.1工作内容</a:t>
            </a:r>
          </a:p>
          <a:p>
            <a:r>
              <a:rPr lang="zh-CN" altLang="en-US"/>
              <a:t>	这份工作的主要在于需求阶段，根据需求开发的大方向，需要以下四个方面的工作，主要是需求获取，需求分析，需求规格说明，需求规格审核。</a:t>
            </a:r>
          </a:p>
          <a:p>
            <a:r>
              <a:rPr lang="zh-CN" altLang="en-US"/>
              <a:t>	需求获取有助于定义需求开发过程，记录开发前景和范围文档，确定用户群体及其特点在顾客群体中选择有代表性的，建立用户代表的中心，和用户代表沟通以确定用例，确定系统时间和响应，召开专门的需求获取讨论会，分析用户工作的过程，确定质量属性之类的。</a:t>
            </a:r>
          </a:p>
          <a:p>
            <a:r>
              <a:rPr lang="zh-CN" altLang="en-US"/>
              <a:t>需求分析阶段主要是绘制关联图，创建开发原型，分析需求的可行性，确定需求优先级，为需求建立模型，编写数据字典，应用质量功能调配。</a:t>
            </a:r>
          </a:p>
          <a:p>
            <a:r>
              <a:rPr lang="zh-CN" altLang="en-US"/>
              <a:t>需求规格说明的撰写，主要是采用软件需求规模说明的模板，指明需求来源，描述需求的使用场景，记录业务规范。</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2.2小组成员</a:t>
            </a:r>
          </a:p>
        </p:txBody>
      </p:sp>
      <p:sp>
        <p:nvSpPr>
          <p:cNvPr id="3" name="内容占位符 2"/>
          <p:cNvSpPr>
            <a:spLocks noGrp="1"/>
          </p:cNvSpPr>
          <p:nvPr>
            <p:ph idx="1"/>
          </p:nvPr>
        </p:nvSpPr>
        <p:spPr/>
        <p:txBody>
          <a:bodyPr/>
          <a:lstStyle/>
          <a:p>
            <a:r>
              <a:rPr lang="zh-CN" altLang="en-US"/>
              <a:t>表格2-1小组成员</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5" name="表格 4"/>
          <p:cNvGraphicFramePr/>
          <p:nvPr/>
        </p:nvGraphicFramePr>
        <p:xfrm>
          <a:off x="1725295" y="2331720"/>
          <a:ext cx="8022590" cy="3657600"/>
        </p:xfrm>
        <a:graphic>
          <a:graphicData uri="http://schemas.openxmlformats.org/drawingml/2006/table">
            <a:tbl>
              <a:tblPr firstRow="1" bandRow="1">
                <a:tableStyleId>{5940675A-B579-460E-94D1-54222C63F5DA}</a:tableStyleId>
              </a:tblPr>
              <a:tblGrid>
                <a:gridCol w="708025">
                  <a:extLst>
                    <a:ext uri="{9D8B030D-6E8A-4147-A177-3AD203B41FA5}">
                      <a16:colId xmlns:a16="http://schemas.microsoft.com/office/drawing/2014/main" val="20000"/>
                    </a:ext>
                  </a:extLst>
                </a:gridCol>
                <a:gridCol w="836295">
                  <a:extLst>
                    <a:ext uri="{9D8B030D-6E8A-4147-A177-3AD203B41FA5}">
                      <a16:colId xmlns:a16="http://schemas.microsoft.com/office/drawing/2014/main" val="20001"/>
                    </a:ext>
                  </a:extLst>
                </a:gridCol>
                <a:gridCol w="526415">
                  <a:extLst>
                    <a:ext uri="{9D8B030D-6E8A-4147-A177-3AD203B41FA5}">
                      <a16:colId xmlns:a16="http://schemas.microsoft.com/office/drawing/2014/main" val="20002"/>
                    </a:ext>
                  </a:extLst>
                </a:gridCol>
                <a:gridCol w="1130300">
                  <a:extLst>
                    <a:ext uri="{9D8B030D-6E8A-4147-A177-3AD203B41FA5}">
                      <a16:colId xmlns:a16="http://schemas.microsoft.com/office/drawing/2014/main" val="20003"/>
                    </a:ext>
                  </a:extLst>
                </a:gridCol>
                <a:gridCol w="2083435">
                  <a:extLst>
                    <a:ext uri="{9D8B030D-6E8A-4147-A177-3AD203B41FA5}">
                      <a16:colId xmlns:a16="http://schemas.microsoft.com/office/drawing/2014/main" val="20004"/>
                    </a:ext>
                  </a:extLst>
                </a:gridCol>
                <a:gridCol w="1401445">
                  <a:extLst>
                    <a:ext uri="{9D8B030D-6E8A-4147-A177-3AD203B41FA5}">
                      <a16:colId xmlns:a16="http://schemas.microsoft.com/office/drawing/2014/main" val="20005"/>
                    </a:ext>
                  </a:extLst>
                </a:gridCol>
                <a:gridCol w="1336675">
                  <a:extLst>
                    <a:ext uri="{9D8B030D-6E8A-4147-A177-3AD203B41FA5}">
                      <a16:colId xmlns:a16="http://schemas.microsoft.com/office/drawing/2014/main" val="20006"/>
                    </a:ext>
                  </a:extLst>
                </a:gridCol>
              </a:tblGrid>
              <a:tr h="60960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小组成员</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专业</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职位</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联系方式</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邮箱</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微信</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Q</a:t>
                      </a:r>
                      <a:r>
                        <a:rPr lang="en-US" sz="1000" b="0">
                          <a:latin typeface="Times New Roman" panose="02020603050405020304" charset="0"/>
                          <a:cs typeface="Times New Roman" panose="02020603050405020304" charset="0"/>
                        </a:rPr>
                        <a:t>Q</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陈妍蓝</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软件工程1601</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组长</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15858257692</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3</a:t>
                      </a:r>
                      <a:r>
                        <a:rPr lang="en-US" sz="1000" b="0">
                          <a:latin typeface="Times New Roman" panose="02020603050405020304" charset="0"/>
                          <a:cs typeface="Times New Roman" panose="02020603050405020304" charset="0"/>
                        </a:rPr>
                        <a:t>1501391</a:t>
                      </a:r>
                      <a:r>
                        <a:rPr 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Times New Roman" panose="02020603050405020304" charset="0"/>
                          <a:cs typeface="Times New Roman" panose="02020603050405020304" charset="0"/>
                        </a:rPr>
                        <a:t>stu.zucc.edu.cn</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bluemaxs</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3</a:t>
                      </a:r>
                      <a:r>
                        <a:rPr lang="en-US" sz="1000" b="0">
                          <a:latin typeface="Times New Roman" panose="02020603050405020304" charset="0"/>
                          <a:cs typeface="Times New Roman" panose="02020603050405020304" charset="0"/>
                        </a:rPr>
                        <a:t>73807645</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陈遵义</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软件工程</a:t>
                      </a:r>
                      <a:r>
                        <a:rPr lang="en-US" sz="1000" b="0">
                          <a:latin typeface="宋体" panose="02010600030101010101" pitchFamily="2" charset="-122"/>
                          <a:ea typeface="宋体" panose="02010600030101010101" pitchFamily="2" charset="-122"/>
                          <a:cs typeface="宋体" panose="02010600030101010101" pitchFamily="2" charset="-122"/>
                        </a:rPr>
                        <a:t>1602</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组员</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18758285818</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31602039@stu.zucc.edu.cn</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czy1017175448</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1</a:t>
                      </a:r>
                      <a:r>
                        <a:rPr lang="en-US" sz="1000" b="0">
                          <a:latin typeface="Times New Roman" panose="02020603050405020304" charset="0"/>
                          <a:cs typeface="Times New Roman" panose="02020603050405020304" charset="0"/>
                        </a:rPr>
                        <a:t>017175448</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960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宋翼虎</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软件工程</a:t>
                      </a:r>
                      <a:r>
                        <a:rPr lang="en-US" sz="1000" b="0">
                          <a:latin typeface="宋体" panose="02010600030101010101" pitchFamily="2" charset="-122"/>
                          <a:ea typeface="宋体" panose="02010600030101010101" pitchFamily="2" charset="-122"/>
                          <a:cs typeface="宋体" panose="02010600030101010101" pitchFamily="2" charset="-122"/>
                        </a:rPr>
                        <a:t>1602</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组员</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1</a:t>
                      </a:r>
                      <a:r>
                        <a:rPr lang="en-US" sz="1000" b="0">
                          <a:latin typeface="Times New Roman" panose="02020603050405020304" charset="0"/>
                          <a:cs typeface="Times New Roman" panose="02020603050405020304" charset="0"/>
                        </a:rPr>
                        <a:t>3588742234</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31601405@stu.zucc.edu.cn</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syh251822486</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2</a:t>
                      </a:r>
                      <a:r>
                        <a:rPr lang="en-US" sz="1000" b="0">
                          <a:latin typeface="Times New Roman" panose="02020603050405020304" charset="0"/>
                          <a:cs typeface="Times New Roman" panose="02020603050405020304" charset="0"/>
                        </a:rPr>
                        <a:t>51822486</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960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郑巧雁</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软件工程1602</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组员</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1</a:t>
                      </a:r>
                      <a:r>
                        <a:rPr lang="en-US" sz="1000" b="0">
                          <a:latin typeface="Times New Roman" panose="02020603050405020304" charset="0"/>
                          <a:cs typeface="Times New Roman" panose="02020603050405020304" charset="0"/>
                        </a:rPr>
                        <a:t>3656648591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31401323@stu.zucc.edu.cn</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z310302682</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3</a:t>
                      </a:r>
                      <a:r>
                        <a:rPr lang="en-US" sz="1000" b="0">
                          <a:latin typeface="Times New Roman" panose="02020603050405020304" charset="0"/>
                          <a:cs typeface="Times New Roman" panose="02020603050405020304" charset="0"/>
                        </a:rPr>
                        <a:t>10602686</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960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张琪</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软件工程</a:t>
                      </a:r>
                      <a:r>
                        <a:rPr lang="en-US" sz="1000" b="0">
                          <a:latin typeface="宋体" panose="02010600030101010101" pitchFamily="2" charset="-122"/>
                          <a:ea typeface="宋体" panose="02010600030101010101" pitchFamily="2" charset="-122"/>
                          <a:cs typeface="宋体" panose="02010600030101010101" pitchFamily="2" charset="-122"/>
                        </a:rPr>
                        <a:t>1602</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组员</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1</a:t>
                      </a:r>
                      <a:r>
                        <a:rPr lang="en-US" sz="1000" b="0">
                          <a:latin typeface="Times New Roman" panose="02020603050405020304" charset="0"/>
                          <a:cs typeface="Times New Roman" panose="02020603050405020304" charset="0"/>
                        </a:rPr>
                        <a:t>5968889260</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31601384@stu.zucc.edu.cn</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X</a:t>
                      </a:r>
                      <a:r>
                        <a:rPr lang="en-US" sz="1000" b="0">
                          <a:latin typeface="Times New Roman" panose="02020603050405020304" charset="0"/>
                          <a:cs typeface="Times New Roman" panose="02020603050405020304" charset="0"/>
                        </a:rPr>
                        <a:t>YQQ-9703</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1</a:t>
                      </a:r>
                      <a:r>
                        <a:rPr lang="en-US" sz="1000" b="0">
                          <a:latin typeface="Times New Roman" panose="02020603050405020304" charset="0"/>
                          <a:cs typeface="Times New Roman" panose="02020603050405020304" charset="0"/>
                        </a:rPr>
                        <a:t>056402665</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18.xml><?xml version="1.0" encoding="utf-8"?>
<p:tagLst xmlns:a="http://schemas.openxmlformats.org/drawingml/2006/main" xmlns:r="http://schemas.openxmlformats.org/officeDocument/2006/relationships" xmlns:p="http://schemas.openxmlformats.org/presentationml/2006/main">
  <p:tag name="PA" val="v3.0.1"/>
</p:tagLst>
</file>

<file path=ppt/tags/tag19.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3.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1863</Words>
  <Application>Microsoft Office PowerPoint</Application>
  <PresentationFormat>宽屏</PresentationFormat>
  <Paragraphs>523</Paragraphs>
  <Slides>46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46</vt:i4>
      </vt:variant>
    </vt:vector>
  </HeadingPairs>
  <TitlesOfParts>
    <vt:vector size="56" baseType="lpstr">
      <vt:lpstr>黑体</vt:lpstr>
      <vt:lpstr>宋体</vt:lpstr>
      <vt:lpstr>微软雅黑</vt:lpstr>
      <vt:lpstr>Arial</vt:lpstr>
      <vt:lpstr>Calibri</vt:lpstr>
      <vt:lpstr>Cambria</vt:lpstr>
      <vt:lpstr>Helvetica</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2.项目概述</vt:lpstr>
      <vt:lpstr>2.2小组成员</vt:lpstr>
      <vt:lpstr>2.3产品</vt:lpstr>
      <vt:lpstr>3.项目组织</vt:lpstr>
      <vt:lpstr>3.项目组织</vt:lpstr>
      <vt:lpstr>PowerPoint 演示文稿</vt:lpstr>
      <vt:lpstr>3.2工作任务的分解</vt:lpstr>
      <vt:lpstr>4.范围管理计划</vt:lpstr>
      <vt:lpstr>4.2后续版本的产品范围</vt:lpstr>
      <vt:lpstr>PowerPoint 演示文稿</vt:lpstr>
      <vt:lpstr>6.1 小组成员表格</vt:lpstr>
      <vt:lpstr>7.质量管理计划</vt:lpstr>
      <vt:lpstr>7.3职责</vt:lpstr>
      <vt:lpstr>7.5分工</vt:lpstr>
      <vt:lpstr>7.8评审管理</vt:lpstr>
      <vt:lpstr>7.8.1.3评审员</vt:lpstr>
      <vt:lpstr>7.8.2文档评审</vt:lpstr>
      <vt:lpstr>PowerPoint 演示文稿</vt:lpstr>
      <vt:lpstr>8.2与客户的沟通计划</vt:lpstr>
      <vt:lpstr>8.2.3与客户沟通的主要人员</vt:lpstr>
      <vt:lpstr>8.3G18小组内部沟通计划</vt:lpstr>
      <vt:lpstr>8.3.3小组会议安排</vt:lpstr>
      <vt:lpstr>9 采购管理计划</vt:lpstr>
      <vt:lpstr>10.1.2规划方面问题</vt:lpstr>
      <vt:lpstr>10.1.4需求获取方面的风险</vt:lpstr>
      <vt:lpstr>10.1.6编写需求规格说明方面的风险</vt:lpstr>
      <vt:lpstr>10.1.8变更管理方面的风险</vt:lpstr>
      <vt:lpstr>10.2风险控制</vt:lpstr>
      <vt:lpstr>10.2.2规划方面的控制</vt:lpstr>
      <vt:lpstr>10.2.4需求获取方面的控制</vt:lpstr>
      <vt:lpstr>10.2.6编写需求规格说明方面的控制</vt:lpstr>
      <vt:lpstr>10.2.8需求变更方面的控制</vt:lpstr>
      <vt:lpstr>10.2.9人员的控制</vt:lpstr>
      <vt:lpstr>11.2版本管理</vt:lpstr>
      <vt:lpstr>11.3版本提交</vt:lpstr>
      <vt:lpstr>11.5合并注意</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8</cp:revision>
  <dcterms:created xsi:type="dcterms:W3CDTF">2018-03-01T02:03:00Z</dcterms:created>
  <dcterms:modified xsi:type="dcterms:W3CDTF">2018-10-28T06:58:16Z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