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387" r:id="rId3"/>
    <p:sldId id="257" r:id="rId4"/>
    <p:sldId id="258" r:id="rId5"/>
    <p:sldId id="280" r:id="rId6"/>
    <p:sldId id="389" r:id="rId7"/>
    <p:sldId id="390" r:id="rId8"/>
    <p:sldId id="407" r:id="rId9"/>
    <p:sldId id="406" r:id="rId10"/>
    <p:sldId id="408" r:id="rId11"/>
    <p:sldId id="409" r:id="rId12"/>
    <p:sldId id="410" r:id="rId13"/>
    <p:sldId id="411" r:id="rId14"/>
    <p:sldId id="412" r:id="rId15"/>
    <p:sldId id="414" r:id="rId16"/>
    <p:sldId id="426" r:id="rId17"/>
    <p:sldId id="415" r:id="rId18"/>
    <p:sldId id="417" r:id="rId19"/>
    <p:sldId id="418" r:id="rId20"/>
    <p:sldId id="419" r:id="rId21"/>
    <p:sldId id="298" r:id="rId22"/>
    <p:sldId id="282" r:id="rId23"/>
    <p:sldId id="391" r:id="rId24"/>
    <p:sldId id="394" r:id="rId25"/>
    <p:sldId id="428" r:id="rId26"/>
    <p:sldId id="429" r:id="rId27"/>
    <p:sldId id="430" r:id="rId28"/>
    <p:sldId id="427" r:id="rId29"/>
    <p:sldId id="397" r:id="rId30"/>
    <p:sldId id="398" r:id="rId31"/>
    <p:sldId id="399" r:id="rId32"/>
    <p:sldId id="40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299" r:id="rId42"/>
    <p:sldId id="294" r:id="rId43"/>
    <p:sldId id="467" r:id="rId44"/>
    <p:sldId id="404" r:id="rId45"/>
    <p:sldId id="463" r:id="rId46"/>
    <p:sldId id="405" r:id="rId47"/>
    <p:sldId id="464" r:id="rId48"/>
    <p:sldId id="439" r:id="rId49"/>
    <p:sldId id="465" r:id="rId50"/>
    <p:sldId id="441" r:id="rId51"/>
    <p:sldId id="466" r:id="rId52"/>
    <p:sldId id="339" r:id="rId53"/>
    <p:sldId id="343" r:id="rId54"/>
    <p:sldId id="368" r:id="rId55"/>
    <p:sldId id="440" r:id="rId56"/>
    <p:sldId id="468" r:id="rId57"/>
    <p:sldId id="369" r:id="rId58"/>
    <p:sldId id="279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8690" y="2430780"/>
            <a:ext cx="444373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0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UML</a:t>
            </a:r>
            <a:r>
              <a:rPr lang="zh-CN" altLang="en-US" sz="8000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基础</a:t>
            </a:r>
            <a:r>
              <a:rPr lang="en-US" altLang="zh-CN" sz="8000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||</a:t>
            </a:r>
            <a:r>
              <a:rPr lang="zh-CN" altLang="en-US" sz="8000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界面原型</a:t>
            </a:r>
            <a:endParaRPr lang="en-US" altLang="zh-CN" sz="8000" dirty="0">
              <a:solidFill>
                <a:srgbClr val="002B4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endParaRPr lang="en-US" altLang="zh-CN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Box 76"/>
          <p:cNvSpPr txBox="1"/>
          <p:nvPr/>
        </p:nvSpPr>
        <p:spPr>
          <a:xfrm>
            <a:off x="948690" y="1811020"/>
            <a:ext cx="2876550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G18</a:t>
            </a:r>
            <a:endParaRPr lang="en-US" sz="4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原型的分类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1.抛弃型原型，此类原型在系统真正实现以后就抛弃不用了。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2.进化型原型，此类原型的构造从目标系统的一个或多个基本需求出发，通过修改和追加的过程逐渐丰富，演化成为最终的系统。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【3】</a:t>
            </a: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原型法的优缺点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优点：符合人们认识事物的规律，系统开发循序渐进，反复修改，确保较好的用户满意度；开发周期短，费用相对少；由于有用户的直接参与，系统更加贴近实际；易学易用，减少用户的培训时间；应变能力强。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缺点：不适合大规模系统的开发；开发过程管理要求高，整个开发过程要经过“修改—评价—再修改”的多次反复；用户过早看到系统原型，误认为系统就是这个模样，易使用户失去信心；开发人员易将原型取代系统分析；缺乏规范化的文档资料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【3】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界面原型类别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93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>
                <a:sym typeface="+mn-ea"/>
              </a:rPr>
              <a:t>低保真产品原型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所谓低保真原型，其实是对产品较简单的模拟，它只是简单的表述了下产品的外部特征和基本功能构架，很多时候都是用简单的设计工具迅速制作出来，用来表示最初的设计概念和思路。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高保真产品原型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高保真产品原型，则是高功能性、高互动性的原型设计，是忠实展示产品功能、界面元素、功能流程的一种表现手段。原型图中无论是功能模块的大小，还是文案设计甚至是所用的图标、图例、交互动作，都使用真实素材，或者说和最终UI设计师的产出非常接近，就算是高保真产品原型了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【4】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/>
          <a:lstStyle/>
          <a:p>
            <a:r>
              <a:rPr lang="zh-CN" altLang="en-US">
                <a:sym typeface="+mn-ea"/>
              </a:rPr>
              <a:t>低保真产品原型</a:t>
            </a:r>
            <a:endParaRPr lang="zh-CN" altLang="en-US">
              <a:sym typeface="+mn-ea"/>
            </a:endParaRPr>
          </a:p>
          <a:p>
            <a:r>
              <a:rPr lang="zh-CN" altLang="en-US"/>
              <a:t>可以快速产出、修改成本低，但它也有几个问题，比如交互细节不清楚，容易造成误解等。通常来说，一般只有时间比较紧迫，需求也比较简单的时候，我们才会去产出低保真产品原型。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高保真产品原型</a:t>
            </a:r>
            <a:endParaRPr lang="zh-CN" altLang="en-US">
              <a:sym typeface="+mn-ea"/>
            </a:endParaRPr>
          </a:p>
          <a:p>
            <a:r>
              <a:rPr lang="zh-CN" altLang="en-US"/>
              <a:t>便于梳理产品细节、更容易让其他成员了解产品设计，它的劣势就是制作周期比较漫长，涉及到产品流程的修改，那基本原型就得回炉重造一遍。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【4】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>
            <a:normAutofit/>
          </a:bodyPr>
          <a:lstStyle/>
          <a:p>
            <a:r>
              <a:rPr lang="zh-CN" altLang="en-US" dirty="0"/>
              <a:t>由于制作高保真的原型无论是时间还是成本都相对较高。所以大部分情况下，我们还是以制作低保真原型为主。虽说是低保真原型，但核心关键部分还是需要制作高保真的原型。</a:t>
            </a:r>
            <a:endParaRPr lang="zh-CN" altLang="en-US" dirty="0"/>
          </a:p>
          <a:p>
            <a:r>
              <a:rPr lang="zh-CN" altLang="en-US" dirty="0"/>
              <a:t>推荐一种在保真度和时间、成本之间折中的原型——T原型。将原型拆分为水平原型和垂直原型两个纬度去制作。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【5】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>
            <a:normAutofit/>
          </a:bodyPr>
          <a:lstStyle/>
          <a:p>
            <a:r>
              <a:rPr lang="zh-CN" altLang="en-US"/>
              <a:t>以制作一个网站产品原型为例：</a:t>
            </a:r>
            <a:r>
              <a:rPr lang="zh-CN" altLang="en-US">
                <a:solidFill>
                  <a:srgbClr val="FF0000"/>
                </a:solidFill>
              </a:rPr>
              <a:t>水平原型就是只需要制作网站首页和第一层链接层面的原型。</a:t>
            </a:r>
            <a:r>
              <a:rPr lang="zh-CN" altLang="en-US"/>
              <a:t>虽然用户可以看到首页里所有的菜单，并且可以自由地选择任何功能，但实际上被选择的功能是不能用的。这是从表现层出发的浅式原型。</a:t>
            </a:r>
            <a:r>
              <a:rPr lang="zh-CN" altLang="en-US">
                <a:solidFill>
                  <a:srgbClr val="FF0000"/>
                </a:solidFill>
              </a:rPr>
              <a:t>垂直原型是只具备某一项功能的原型。</a:t>
            </a:r>
            <a:r>
              <a:rPr lang="zh-CN" altLang="en-US"/>
              <a:t>比如说网站注册流程原型，用户虽然不能搜索和购买商品，但可以实际体验注册功能的整个流程。这是从操作层出发的深式原型。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【5】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8320" y="919480"/>
            <a:ext cx="7932420" cy="4759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49255" y="5678805"/>
            <a:ext cx="8731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ym typeface="+mn-ea"/>
              </a:rPr>
              <a:t>【5】</a:t>
            </a:r>
            <a:endParaRPr lang="zh-CN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原型设计流程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需求大纲——&gt;页面结构——&gt;相关系统参考——&gt;信息结构——&gt;绘制原型——&gt;原型交互——&gt;需求标注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【6】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>
            <a:normAutofit/>
          </a:bodyPr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步，先列需求大纲，尽可能使用简短的话把需求阐述清楚，然后把主要流程梳理明确。</a:t>
            </a:r>
            <a:endParaRPr lang="zh-CN" altLang="en-US"/>
          </a:p>
          <a:p>
            <a:r>
              <a:rPr lang="zh-CN" altLang="en-US"/>
              <a:t>第2步罗列页面结构图，这部分工作主要是让我清楚地掌握有多少个页面，页面间的父子层级关系，确定功能重要性和开发优先级；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步，看看其他相似的系统是怎么设计的，页面布局是怎样的，怎样处理不同功能之间的联动，版本迭代中的功能上线优先级之类的。</a:t>
            </a:r>
            <a:endParaRPr lang="zh-CN" altLang="en-US"/>
          </a:p>
          <a:p>
            <a:r>
              <a:rPr lang="zh-CN" altLang="en-US"/>
              <a:t>第4步，开始梳理信息结构，比如首页分为几个区域，每个区域放哪些元素，采用什么布局方式等等。简而言之搞清楚每个页面都需要放哪些元素；</a:t>
            </a:r>
            <a:r>
              <a:rPr lang="en-US" altLang="zh-CN" dirty="0">
                <a:sym typeface="+mn-ea"/>
              </a:rPr>
              <a:t>										   								     【6】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/>
          <a:lstStyle/>
          <a:p>
            <a:r>
              <a:rPr lang="zh-CN" altLang="en-US">
                <a:sym typeface="+mn-ea"/>
              </a:rPr>
              <a:t>第5步，按照页面结构和信息结构开始绘制原型，确定每个页面的布局和元素的位置，快速的绘制原型初稿。这个阶段主要是主要流程走通。</a:t>
            </a:r>
            <a:endParaRPr lang="zh-CN" altLang="en-US"/>
          </a:p>
          <a:p>
            <a:r>
              <a:rPr lang="zh-CN" altLang="en-US">
                <a:sym typeface="+mn-ea"/>
              </a:rPr>
              <a:t>第6步，在原型初稿的基础上，开始深度的思考功能的必要性和优先级，尽可能把冗余的元素删除或精简，尽可能突出每个页面的重要元素，使用不同的大小的字体，区域的灰度来标识。一边修改，一边添加交互细节，可以把细节用文字的形式标注在原型周围。</a:t>
            </a:r>
            <a:endParaRPr lang="zh-CN" altLang="en-US"/>
          </a:p>
          <a:p>
            <a:r>
              <a:rPr lang="zh-CN" altLang="en-US">
                <a:sym typeface="+mn-ea"/>
              </a:rPr>
              <a:t>最后，使用统一的原型标注表格，将原来每个页面混乱的标注整理到表格中，重点标识出异常边界和文案提示，区分全局说明和局部说明，尽可能将标注写的精简、明确、全面。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   								     【6】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3744141" y="88202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3807334" y="96020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4814131" y="882087"/>
            <a:ext cx="2897077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3744776" y="204203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3807969" y="212021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814131" y="2042097"/>
            <a:ext cx="2897077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设计规范</a:t>
            </a:r>
            <a:endParaRPr lang="zh-CN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3745411" y="330591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3808604" y="338408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4814131" y="3305969"/>
            <a:ext cx="2897077" cy="953135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界面原型与布局工具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8954331" y="3383987"/>
            <a:ext cx="2897077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76"/>
          <p:cNvSpPr txBox="1"/>
          <p:nvPr/>
        </p:nvSpPr>
        <p:spPr>
          <a:xfrm>
            <a:off x="4813782" y="4698754"/>
            <a:ext cx="2897077" cy="953135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问答、参考文献、小组分工及评价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TextBox 32"/>
          <p:cNvSpPr txBox="1">
            <a:spLocks noChangeArrowheads="1"/>
          </p:cNvSpPr>
          <p:nvPr/>
        </p:nvSpPr>
        <p:spPr bwMode="auto">
          <a:xfrm>
            <a:off x="7944359" y="3383998"/>
            <a:ext cx="388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椭圆 1"/>
          <p:cNvSpPr>
            <a:spLocks noChangeArrowheads="1"/>
          </p:cNvSpPr>
          <p:nvPr/>
        </p:nvSpPr>
        <p:spPr bwMode="auto">
          <a:xfrm>
            <a:off x="3741449" y="469910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32"/>
          <p:cNvSpPr txBox="1">
            <a:spLocks noChangeArrowheads="1"/>
          </p:cNvSpPr>
          <p:nvPr/>
        </p:nvSpPr>
        <p:spPr bwMode="auto">
          <a:xfrm>
            <a:off x="3804642" y="4777275"/>
            <a:ext cx="5943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80560" y="1992830"/>
            <a:ext cx="3230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设计规范</a:t>
            </a:r>
            <a:endParaRPr lang="zh-CN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358765"/>
          </a:xfrm>
        </p:spPr>
        <p:txBody>
          <a:bodyPr>
            <a:normAutofit/>
          </a:bodyPr>
          <a:lstStyle/>
          <a:p>
            <a:r>
              <a:rPr lang="zh-CN" altLang="en-US"/>
              <a:t>界面是软件与用户交互的最直接的层，界面的好坏决定用户对软件的第一印象，设计良好的界面能够引导用户自己完成相应操作，起到向导作用。</a:t>
            </a:r>
            <a:endParaRPr lang="zh-CN" altLang="en-US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【7】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界面设计主要是为了达到以下目的。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以用户为中心</a:t>
            </a:r>
            <a:r>
              <a:rPr lang="zh-CN" altLang="en-US" dirty="0">
                <a:sym typeface="+mn-ea"/>
              </a:rPr>
              <a:t>。设计由用户控制一致的界面，而不是界面控制用户。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清楚一致的设计。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所有界面的风格保持一致</a:t>
            </a:r>
            <a:r>
              <a:rPr lang="zh-CN" altLang="en-US" dirty="0">
                <a:sym typeface="+mn-ea"/>
              </a:rPr>
              <a:t>，所有具有相同含义的术语保持一致，且易于理解和使用。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拥有良好的直觉特征。以用户所熟悉的现实世界事务的抽象来给用户暗示和隐喻，来帮助用户能迅速学会软件的使用。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较快的响应速度。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简洁、美观。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【7】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用户体验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用户体验是以用户为中心的设计中最重要的一个部分，强调的是过程，</a:t>
            </a:r>
            <a:r>
              <a:rPr lang="zh-CN" altLang="en-US" dirty="0">
                <a:solidFill>
                  <a:srgbClr val="FF0000"/>
                </a:solidFill>
              </a:rPr>
              <a:t>是软件对用户行为产生的反应与用户期待值要尽可能的一致。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										     【8】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糟糕的用户界面表现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1370"/>
          </a:xfrm>
        </p:spPr>
        <p:txBody>
          <a:bodyPr>
            <a:normAutofit/>
          </a:bodyPr>
          <a:lstStyle/>
          <a:p>
            <a:r>
              <a:rPr lang="zh-CN" altLang="en-US"/>
              <a:t>表现一：过分使用各种奇形怪状、五颜六色的控件。</a:t>
            </a:r>
            <a:endParaRPr lang="zh-CN" altLang="en-US"/>
          </a:p>
          <a:p>
            <a:r>
              <a:rPr lang="zh-CN" altLang="en-US"/>
              <a:t>表现二：界面元素比例失调。比如按钮巨大无比，其尺寸甚至超过显示重要内容的文本框的界面。</a:t>
            </a:r>
            <a:r>
              <a:rPr lang="en-US" altLang="zh-CN" sz="2800" dirty="0">
                <a:sym typeface="+mn-ea"/>
              </a:rPr>
              <a:t>				【8】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" y="3438525"/>
            <a:ext cx="10902950" cy="29984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618480"/>
          </a:xfrm>
        </p:spPr>
        <p:txBody>
          <a:bodyPr>
            <a:normAutofit/>
          </a:bodyPr>
          <a:lstStyle/>
          <a:p>
            <a:r>
              <a:rPr lang="zh-CN" altLang="en-US"/>
              <a:t>表现三：界面元素凌乱。比如说，按钮和文本框摆放地点随意，该对齐的控件对不齐。</a:t>
            </a:r>
            <a:r>
              <a:rPr lang="en-US" altLang="zh-CN"/>
              <a:t>						</a:t>
            </a:r>
            <a:r>
              <a:rPr lang="en-US" altLang="zh-CN" sz="2800" dirty="0">
                <a:sym typeface="+mn-ea"/>
              </a:rPr>
              <a:t>【8】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35810"/>
            <a:ext cx="10516870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618480"/>
          </a:xfrm>
        </p:spPr>
        <p:txBody>
          <a:bodyPr>
            <a:normAutofit/>
          </a:bodyPr>
          <a:lstStyle/>
          <a:p>
            <a:r>
              <a:rPr lang="zh-CN" altLang="en-US"/>
              <a:t>表现四：违背使用习惯。比如你按F1，它没有弹出帮助，却执行了一件绝对出乎你意料的动作。 </a:t>
            </a:r>
            <a:endParaRPr lang="zh-CN" altLang="en-US"/>
          </a:p>
          <a:p>
            <a:r>
              <a:rPr lang="zh-CN" altLang="en-US"/>
              <a:t>表现五：消息框信息含糊、混乱。比如软件弹出一个消息框。把原本“确定”和“取消”写成为“是”和“否”，让用户不知道什么意思。</a:t>
            </a:r>
            <a:endParaRPr lang="zh-CN" altLang="en-US"/>
          </a:p>
          <a:p>
            <a:r>
              <a:rPr lang="zh-CN" altLang="en-US"/>
              <a:t>表现六：还有一种糟糕的用户界面，乍一看很厉害，实际上完全是缺乏规划的结果。这种软件本身的确提供了比较复杂的功能，但对于哪些是常用功能，哪些是很少用到的高级功能，缺乏评估。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										     【8】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用户体验的要素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4435" y="1256665"/>
            <a:ext cx="8761730" cy="55860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56165" y="6162675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应该遵循的基本原则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/>
              <a:t>显示信息一致性的原则</a:t>
            </a:r>
            <a:endParaRPr lang="zh-CN" altLang="en-US" dirty="0"/>
          </a:p>
          <a:p>
            <a:r>
              <a:rPr lang="zh-CN" altLang="en-US" dirty="0"/>
              <a:t>以用户为主导原则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易用性原则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鼠标与键盘一致性原则</a:t>
            </a:r>
            <a:endParaRPr lang="zh-CN" altLang="en-US" dirty="0"/>
          </a:p>
          <a:p>
            <a:r>
              <a:rPr lang="zh-CN" altLang="en-US" dirty="0"/>
              <a:t>系统响应时间原则</a:t>
            </a:r>
            <a:endParaRPr lang="zh-CN" altLang="en-US" dirty="0"/>
          </a:p>
          <a:p>
            <a:r>
              <a:rPr lang="zh-CN" altLang="en-US" dirty="0"/>
              <a:t>出错信息和警告原则</a:t>
            </a:r>
            <a:endParaRPr lang="zh-CN" altLang="en-US" dirty="0"/>
          </a:p>
          <a:p>
            <a:r>
              <a:rPr lang="zh-CN" altLang="en-US" dirty="0"/>
              <a:t>信息显示原则</a:t>
            </a:r>
            <a:endParaRPr lang="zh-CN" altLang="en-US" dirty="0"/>
          </a:p>
          <a:p>
            <a:r>
              <a:rPr lang="zh-CN" altLang="en-US" dirty="0"/>
              <a:t>数据输入原则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合理性原则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美观与协调性原则</a:t>
            </a:r>
            <a:endParaRPr lang="zh-CN" altLang="en-US" sz="2800" dirty="0"/>
          </a:p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										     【8】</a:t>
            </a: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字体规范</a:t>
            </a: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9102" y="365125"/>
            <a:ext cx="9010835" cy="6056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2180" y="5899785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尺寸规范</a:t>
            </a: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1630" y="1690688"/>
            <a:ext cx="10988740" cy="3657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2180" y="5747385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颜色规范</a:t>
            </a: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7654" y="391561"/>
            <a:ext cx="9490376" cy="61013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2180" y="5805805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登录框规范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6356" y="365125"/>
            <a:ext cx="8335644" cy="51664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2180" y="5638800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默认值规范</a:t>
            </a: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8869" y="477982"/>
            <a:ext cx="8677470" cy="52453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97110" y="5542280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提示语规范</a:t>
            </a: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080" y="365125"/>
            <a:ext cx="10369839" cy="55797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2180" y="5422900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键盘支持规范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9592" y="1443762"/>
            <a:ext cx="10774208" cy="39704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2180" y="5213350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输入框限制规范</a:t>
            </a: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233" y="479395"/>
            <a:ext cx="10505881" cy="57680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2180" y="5521325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页面布局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6460" y="1362176"/>
            <a:ext cx="9911530" cy="41336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2180" y="4836795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防错和出错处理规范</a:t>
            </a: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4803" y="115410"/>
            <a:ext cx="11015219" cy="64913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22180" y="5774055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8407" y="402792"/>
            <a:ext cx="9195393" cy="53889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70185" y="6162675"/>
            <a:ext cx="153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ym typeface="+mn-ea"/>
              </a:rPr>
              <a:t>【8】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什么是界面原型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界面建模是通过建模工具，确定界面上的元素、位置、布局、颜色、交互等。</a:t>
            </a:r>
            <a:r>
              <a:rPr lang="zh-CN" altLang="en-US" dirty="0"/>
              <a:t>它</a:t>
            </a:r>
            <a:r>
              <a:rPr lang="zh-CN" altLang="en-US">
                <a:sym typeface="+mn-ea"/>
              </a:rPr>
              <a:t>的基本要求是完整展示用例功能、界面美观、有交互性。</a:t>
            </a:r>
            <a:r>
              <a:rPr lang="en-US" altLang="zh-CN" dirty="0">
                <a:sym typeface="+mn-ea"/>
              </a:rPr>
              <a:t>【1】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界面原型是在软件开发项目中需求分析阶段输出的</a:t>
            </a:r>
            <a:r>
              <a:rPr lang="zh-CN" altLang="en-US" dirty="0"/>
              <a:t>，</a:t>
            </a:r>
            <a:r>
              <a:rPr lang="en-US" altLang="zh-CN" dirty="0">
                <a:sym typeface="+mn-ea"/>
              </a:rPr>
              <a:t>是需求的一种呈现方式，是当下沟通需求的主要方式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/>
              <a:t>【2】</a:t>
            </a: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80560" y="1992830"/>
            <a:ext cx="3230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1076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界面原型与布局工具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界面原型与布局工具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1.Easel</a:t>
            </a:r>
            <a:endParaRPr lang="zh-CN" altLang="en-US" dirty="0"/>
          </a:p>
          <a:p>
            <a:r>
              <a:rPr lang="zh-CN" altLang="en-US" dirty="0"/>
              <a:t>Easel是一款基于浏览器的Web设计工具，允许用户记录模型和创意。其功能包括按钮、表和文本框。这款工具还集成了Twitter Bootstrap库贯穿其他额外的图标和颜色。此外，Easel 让用户在Web中设计保持最佳像素，用户可以使用先进的工具比如CSS3</a:t>
            </a:r>
            <a:r>
              <a:rPr lang="en-US" altLang="zh-CN" dirty="0"/>
              <a:t>(Cascading Style Sheets Level 3</a:t>
            </a:r>
            <a:r>
              <a:rPr lang="zh-CN" altLang="en-US" dirty="0"/>
              <a:t>，</a:t>
            </a:r>
            <a:r>
              <a:rPr lang="en-US" altLang="zh-CN" dirty="0"/>
              <a:t>层叠样式表3级)</a:t>
            </a:r>
            <a:r>
              <a:rPr lang="zh-CN" altLang="en-US" dirty="0"/>
              <a:t>、Web字体，无需在浏览器和文本编辑器之间来回查看，告别繁琐的过程，轻松创建应用。</a:t>
            </a:r>
            <a:endParaRPr lang="zh-CN" altLang="en-US" dirty="0"/>
          </a:p>
          <a:p>
            <a:pPr marL="0" indent="0" algn="r">
              <a:buNone/>
            </a:pPr>
            <a:r>
              <a:rPr lang="en-US" altLang="zh-CN" dirty="0">
                <a:sym typeface="+mn-ea"/>
              </a:rPr>
              <a:t>【9】</a:t>
            </a:r>
            <a:endParaRPr lang="zh-CN" altLang="en-US" dirty="0"/>
          </a:p>
          <a:p>
            <a:pPr marL="0" indent="0" algn="r">
              <a:buNone/>
            </a:pP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/>
          <a:lstStyle/>
          <a:p>
            <a:endParaRPr lang="zh-CN" altLang="en-US" dirty="0"/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r>
              <a:rPr lang="en-US" altLang="zh-CN" dirty="0">
                <a:sym typeface="+mn-ea"/>
              </a:rPr>
              <a:t>【16】</a:t>
            </a:r>
            <a:endParaRPr lang="zh-CN" altLang="en-US" dirty="0"/>
          </a:p>
          <a:p>
            <a:pPr marL="0" indent="0" algn="r">
              <a:buNone/>
            </a:pP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819150"/>
            <a:ext cx="9885680" cy="461391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358765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ym typeface="+mn-ea"/>
              </a:rPr>
              <a:t>Proto.io</a:t>
            </a:r>
            <a:endParaRPr lang="en-US" altLang="zh-CN" dirty="0"/>
          </a:p>
          <a:p>
            <a:r>
              <a:rPr lang="en-US" altLang="zh-CN" dirty="0"/>
              <a:t>Proto.io是一个专用的手机原型开发平台——可以构建和部署全交互式的移动程序的原型，并且可以模拟出相似的成品。它可以运行在大多数的浏览器中，并提供了3个重要的接口：dashboard、编辑器以及播放器。</a:t>
            </a:r>
            <a:endParaRPr lang="en-US" altLang="zh-CN" dirty="0"/>
          </a:p>
          <a:p>
            <a:r>
              <a:rPr lang="en-US" altLang="zh-CN" dirty="0"/>
              <a:t>dashboard 可以用来管理项目。编辑器是构建原型的环境，由一组设计和开发原型的工具组成，另外还可以构建交互。播放器用来观看原型，并与原型进行交互，并提供了相关 工具来标注和保留反馈信息。你可以直接在真实的移动设备上对原型进行测试。并且可以使用iOS或Android上的浏览器以全屏模式运行原型。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>
                <a:sym typeface="+mn-ea"/>
              </a:rPr>
              <a:t>【10】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844540"/>
          </a:xfrm>
        </p:spPr>
        <p:txBody>
          <a:bodyPr>
            <a:normAutofit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r">
              <a:buNone/>
            </a:pPr>
            <a:r>
              <a:rPr lang="en-US" altLang="zh-CN" dirty="0">
                <a:sym typeface="+mn-ea"/>
              </a:rPr>
              <a:t>       </a:t>
            </a: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r>
              <a:rPr lang="en-US" altLang="zh-CN" dirty="0">
                <a:sym typeface="+mn-ea"/>
              </a:rPr>
              <a:t>【13】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70485"/>
            <a:ext cx="10198735" cy="573659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920105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en-US" altLang="zh-CN" dirty="0">
                <a:sym typeface="+mn-ea"/>
              </a:rPr>
              <a:t>POP(Prototyping on Paper)</a:t>
            </a:r>
            <a:endParaRPr lang="en-US" altLang="zh-CN" dirty="0"/>
          </a:p>
          <a:p>
            <a:r>
              <a:rPr lang="en-US" altLang="zh-CN" dirty="0"/>
              <a:t>有了POP创建iPhone原型不再是难事，其提供了一个传统的高科技线框技术。没有复杂的软件，所有的用户需要在纸上或者笔记本上绘画或绘制出线框。</a:t>
            </a:r>
            <a:endParaRPr lang="en-US" altLang="zh-CN" dirty="0"/>
          </a:p>
          <a:p>
            <a:r>
              <a:rPr lang="en-US" altLang="zh-CN" dirty="0"/>
              <a:t>该线框仅通过摄像头拍摄，利用POP确保草图能自动调节对比度和亮度，然后通过“链接点”连接到草图来设计模板。首先确保任何事情都在完美状态，用户只需点击“play”并模拟接口即可。</a:t>
            </a:r>
            <a:endParaRPr lang="zh-CN" altLang="en-US" dirty="0"/>
          </a:p>
          <a:p>
            <a:pPr marL="0" indent="0" algn="r">
              <a:buNone/>
            </a:pPr>
            <a:r>
              <a:rPr lang="en-US" altLang="zh-CN" dirty="0">
                <a:sym typeface="+mn-ea"/>
              </a:rPr>
              <a:t>【9】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920105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r>
              <a:rPr lang="en-US" altLang="zh-CN" dirty="0">
                <a:sym typeface="+mn-ea"/>
              </a:rPr>
              <a:t>【14】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1320" y="184150"/>
            <a:ext cx="3650615" cy="64897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920105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、墨刀</a:t>
            </a:r>
            <a:endParaRPr lang="en-US" altLang="zh-CN" dirty="0"/>
          </a:p>
          <a:p>
            <a:r>
              <a:rPr lang="zh-CN" altLang="en-US" dirty="0"/>
              <a:t>墨刀是一款在线原型设计工具。借助于墨刀，创业者、产品经理及</a:t>
            </a:r>
            <a:r>
              <a:rPr lang="en-US" altLang="zh-CN" dirty="0"/>
              <a:t>UI</a:t>
            </a:r>
            <a:r>
              <a:rPr lang="zh-CN" altLang="en-US" dirty="0"/>
              <a:t>设计师能够快速构建移动应用产品原型，并向他人演示</a:t>
            </a:r>
            <a:endParaRPr lang="en-US" altLang="zh-CN" dirty="0"/>
          </a:p>
          <a:p>
            <a:r>
              <a:rPr lang="zh-CN" altLang="en-US" dirty="0"/>
              <a:t>作为一款专注移动应用的原型工具，墨刀把全部功能都进行了模块化，用户也能选择页面切换特效及主题，操作方式也相对简便，大部分操作都可通过拖拽来完成。现在，墨刀已实现了云端保存、手机实时预览、在线评论等功能。</a:t>
            </a:r>
            <a:r>
              <a:rPr lang="en-US" altLang="zh-CN" dirty="0">
                <a:sym typeface="+mn-ea"/>
              </a:rPr>
              <a:t>【11】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920105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                                                                                                               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 descr="搜狗截图201811102318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818515"/>
            <a:ext cx="10019665" cy="542798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920105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Axure </a:t>
            </a:r>
            <a:r>
              <a:rPr lang="en-US" altLang="zh-CN" dirty="0" err="1"/>
              <a:t>rp</a:t>
            </a:r>
            <a:endParaRPr lang="en-US" altLang="zh-CN" dirty="0"/>
          </a:p>
          <a:p>
            <a:r>
              <a:rPr lang="en-US" altLang="zh-CN" dirty="0"/>
              <a:t>Axure RP</a:t>
            </a:r>
            <a:r>
              <a:rPr lang="zh-CN" altLang="en-US" dirty="0"/>
              <a:t>是一款专业的快速原型设计工具。</a:t>
            </a:r>
            <a:r>
              <a:rPr lang="en-US" altLang="zh-CN" dirty="0"/>
              <a:t>Axure</a:t>
            </a:r>
            <a:r>
              <a:rPr lang="zh-CN" altLang="en-US" dirty="0"/>
              <a:t>代表美国</a:t>
            </a:r>
            <a:r>
              <a:rPr lang="en-US" altLang="zh-CN" dirty="0"/>
              <a:t>Axure</a:t>
            </a:r>
            <a:r>
              <a:rPr lang="zh-CN" altLang="en-US" dirty="0"/>
              <a:t>公司；</a:t>
            </a:r>
            <a:r>
              <a:rPr lang="en-US" altLang="zh-CN" dirty="0"/>
              <a:t>RP</a:t>
            </a:r>
            <a:r>
              <a:rPr lang="zh-CN" altLang="en-US" dirty="0"/>
              <a:t>则是</a:t>
            </a:r>
            <a:r>
              <a:rPr lang="en-US" altLang="zh-CN" dirty="0"/>
              <a:t>Rapid Prototyping</a:t>
            </a:r>
            <a:r>
              <a:rPr lang="zh-CN" altLang="en-US" dirty="0"/>
              <a:t>（快速原型）的缩写。</a:t>
            </a:r>
            <a:endParaRPr lang="zh-CN" altLang="en-US" dirty="0"/>
          </a:p>
          <a:p>
            <a:r>
              <a:rPr lang="en-US" altLang="zh-CN" dirty="0"/>
              <a:t>Axure RP</a:t>
            </a:r>
            <a:r>
              <a:rPr lang="zh-CN" altLang="en-US" dirty="0"/>
              <a:t>是美国</a:t>
            </a:r>
            <a:r>
              <a:rPr lang="en-US" altLang="zh-CN" dirty="0"/>
              <a:t>Axure Software Solution</a:t>
            </a:r>
            <a:r>
              <a:rPr lang="zh-CN" altLang="en-US" dirty="0"/>
              <a:t>公司旗舰产品，是一个专业的快速原型设计工具，让负责定义需求和规格、设计功能和界面的专家能够快速创建应用软件或</a:t>
            </a:r>
            <a:r>
              <a:rPr lang="en-US" altLang="zh-CN" dirty="0"/>
              <a:t>Web</a:t>
            </a:r>
            <a:r>
              <a:rPr lang="zh-CN" altLang="en-US" dirty="0"/>
              <a:t>网站的线框图、流程图、原型和规格说明文档。作为专业的原型设计工具，它能快速、高效的创建原型，同时支持多人协作设计和版本控制管理</a:t>
            </a:r>
            <a:endParaRPr lang="zh-CN" altLang="en-US" dirty="0"/>
          </a:p>
          <a:p>
            <a:pPr algn="r"/>
            <a:r>
              <a:rPr lang="en-US" altLang="zh-CN" dirty="0">
                <a:sym typeface="+mn-ea"/>
              </a:rPr>
              <a:t>【12】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为什么要创建界面原型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开发中很重要的一个问题就是</a:t>
            </a:r>
            <a:r>
              <a:rPr lang="zh-CN" altLang="en-US">
                <a:solidFill>
                  <a:srgbClr val="FF0000"/>
                </a:solidFill>
              </a:rPr>
              <a:t>理解需求</a:t>
            </a:r>
            <a:r>
              <a:rPr lang="zh-CN" altLang="en-US"/>
              <a:t>，而只凭用例图和一些文字并不能统一对需求的理解。软件开发是一个连续的过程，而对软件工程片面的理解，形成一个开发有明显界限的认识，造成的结果往往是这样：你拿着用例图和</a:t>
            </a:r>
            <a:r>
              <a:rPr lang="en-US" altLang="zh-CN"/>
              <a:t>IPO(input</a:t>
            </a:r>
            <a:r>
              <a:rPr lang="zh-CN" altLang="en-US"/>
              <a:t>、</a:t>
            </a:r>
            <a:r>
              <a:rPr lang="en-US" altLang="zh-CN"/>
              <a:t>process</a:t>
            </a:r>
            <a:r>
              <a:rPr lang="zh-CN" altLang="en-US"/>
              <a:t>、</a:t>
            </a:r>
            <a:r>
              <a:rPr lang="en-US" altLang="zh-CN"/>
              <a:t>output)</a:t>
            </a:r>
            <a:r>
              <a:rPr lang="zh-CN" altLang="en-US"/>
              <a:t>表跟用户交流，而他并不管你的用例的输入什么、怎么处理、输出什么，</a:t>
            </a:r>
            <a:r>
              <a:rPr lang="zh-CN" altLang="en-US">
                <a:solidFill>
                  <a:srgbClr val="FF0000"/>
                </a:solidFill>
              </a:rPr>
              <a:t>用户想看到的是界面</a:t>
            </a:r>
            <a:r>
              <a:rPr lang="zh-CN" altLang="en-US"/>
              <a:t>；另外开发人员之间，对需求的理解虽然一致，但是对界面没有初步认识，对整个系统的理解就会缺失一部分。</a:t>
            </a:r>
            <a:endParaRPr lang="zh-CN" altLang="en-US"/>
          </a:p>
          <a:p>
            <a:r>
              <a:rPr lang="zh-CN" altLang="en-US"/>
              <a:t>所以结合与用户需求的交流和开发人员对系统的把控，我觉得界面原型应当始于需求分析阶段，开始设计的不一定是最后系统界面，但是应当有一个界面原型。</a:t>
            </a:r>
            <a:endParaRPr lang="zh-CN" altLang="en-US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                                                                                                                 【1】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8515"/>
            <a:ext cx="10515600" cy="5920105"/>
          </a:xfrm>
        </p:spPr>
        <p:txBody>
          <a:bodyPr/>
          <a:lstStyle/>
          <a:p>
            <a:endParaRPr lang="zh-CN" altLang="en-US" dirty="0"/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endParaRPr lang="en-US" altLang="zh-CN" dirty="0">
              <a:sym typeface="+mn-ea"/>
            </a:endParaRPr>
          </a:p>
          <a:p>
            <a:pPr marL="0" indent="0" algn="r">
              <a:buNone/>
            </a:pPr>
            <a:r>
              <a:rPr lang="en-US" altLang="zh-CN" dirty="0">
                <a:sym typeface="+mn-ea"/>
              </a:rPr>
              <a:t>【15】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" y="818515"/>
            <a:ext cx="9601200" cy="564769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80560" y="1992830"/>
            <a:ext cx="3230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1076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问答、参考文献、小组分工及评价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6875"/>
            <a:ext cx="10515600" cy="5133913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什么情况下产出</a:t>
            </a:r>
            <a:r>
              <a:rPr lang="zh-CN" altLang="en-US" dirty="0">
                <a:sym typeface="+mn-ea"/>
              </a:rPr>
              <a:t>低保真产品原型？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一般只有时间比较紧迫，需求也比较简单的时候，我们才会去产出低保真产品原型。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用户体验的要素有哪几层？（至少说出三层）</a:t>
            </a:r>
            <a:endParaRPr lang="zh-CN" altLang="en-US" dirty="0"/>
          </a:p>
          <a:p>
            <a:r>
              <a:rPr lang="zh-CN" altLang="en-US" dirty="0"/>
              <a:t>表现层、框架层、结构层、范围层、战略层。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说出</a:t>
            </a:r>
            <a:r>
              <a:rPr lang="en-US" altLang="zh-CN" dirty="0"/>
              <a:t>3</a:t>
            </a:r>
            <a:r>
              <a:rPr lang="zh-CN" altLang="en-US" dirty="0"/>
              <a:t>种界面原型工具。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Easel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Proto.io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POP</a:t>
            </a:r>
            <a:r>
              <a:rPr lang="zh-CN" altLang="en-US" dirty="0">
                <a:sym typeface="+mn-ea"/>
              </a:rPr>
              <a:t>、墨刀、</a:t>
            </a:r>
            <a:r>
              <a:rPr lang="en-US" altLang="zh-CN" dirty="0">
                <a:sym typeface="+mn-ea"/>
              </a:rPr>
              <a:t>Axure RP</a:t>
            </a:r>
            <a:r>
              <a:rPr lang="zh-CN" altLang="en-US" dirty="0">
                <a:sym typeface="+mn-ea"/>
              </a:rPr>
              <a:t>等</a:t>
            </a:r>
            <a:endParaRPr lang="zh-CN" altLang="en-US" dirty="0">
              <a:sym typeface="+mn-ea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20000"/>
          </a:bodyPr>
          <a:lstStyle/>
          <a:p>
            <a:r>
              <a:rPr lang="en-US" altLang="zh-CN" dirty="0"/>
              <a:t>【1】</a:t>
            </a:r>
            <a:r>
              <a:rPr dirty="0"/>
              <a:t>https://blog.csdn.net/lidatgb/article/details/8250717  </a:t>
            </a:r>
            <a:r>
              <a:rPr lang="en-US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  <a:endParaRPr dirty="0"/>
          </a:p>
          <a:p>
            <a:r>
              <a:rPr lang="en-US" altLang="zh-CN" dirty="0"/>
              <a:t>【2】</a:t>
            </a:r>
            <a:r>
              <a:rPr dirty="0">
                <a:sym typeface="+mn-ea"/>
              </a:rPr>
              <a:t>http://www.shui-mai.com/jiemianyuanxingshishenme/  </a:t>
            </a:r>
            <a:r>
              <a:rPr lang="en-US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日</a:t>
            </a:r>
            <a:endParaRPr lang="en-US" altLang="zh-CN" dirty="0"/>
          </a:p>
          <a:p>
            <a:r>
              <a:rPr lang="en-US" altLang="zh-CN" dirty="0"/>
              <a:t>【3】https://baike.baidu.com/item/%E5%8E%9F%E5%9E%8B%E6%B3%95/10376518?fr=aladdin </a:t>
            </a:r>
            <a:r>
              <a:rPr lang="en-US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日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【4】</a:t>
            </a:r>
            <a:r>
              <a:rPr lang="en-US" altLang="zh-CN" dirty="0"/>
              <a:t>http://www.woshipm.com/rp/435751.html </a:t>
            </a:r>
            <a:r>
              <a:rPr lang="en-US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日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【5】</a:t>
            </a:r>
            <a:r>
              <a:rPr lang="en-US" altLang="zh-CN" dirty="0"/>
              <a:t>https://www.zhihu.com/question/31609683 </a:t>
            </a:r>
            <a:r>
              <a:rPr lang="en-US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日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【6】</a:t>
            </a:r>
            <a:r>
              <a:rPr lang="en-US" altLang="zh-CN" dirty="0"/>
              <a:t>https://yiweifen.com/html/news/WaiYu/84541.html </a:t>
            </a:r>
            <a:r>
              <a:rPr lang="en-US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日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【7】</a:t>
            </a:r>
            <a:r>
              <a:rPr lang="en-US" altLang="zh-CN" dirty="0"/>
              <a:t>https://wenku.baidu.com/view/331479ea68dc5022aaea998fcc22bcd127ff4219.html </a:t>
            </a:r>
            <a:r>
              <a:rPr lang="en-US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日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【8】</a:t>
            </a:r>
            <a:r>
              <a:rPr lang="en-US" altLang="zh-CN" dirty="0"/>
              <a:t>https://blog.csdn.net/CYXLZZS/article/details/8048817 </a:t>
            </a:r>
            <a:r>
              <a:rPr lang="en-US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日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【9】https://blog.csdn.net/novelly/article/details/8866212 </a:t>
            </a:r>
            <a:r>
              <a:rPr lang="en-US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日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【10】https://blog.csdn.net/soft_zzti/article/details/80646178 </a:t>
            </a:r>
            <a:r>
              <a:rPr lang="en-US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日</a:t>
            </a:r>
            <a:endParaRPr lang="en-US" altLang="zh-CN" dirty="0">
              <a:sym typeface="+mn-ea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en-US" altLang="zh-CN" dirty="0">
                <a:sym typeface="+mn-ea"/>
              </a:rPr>
              <a:t>【11】https://baike.baidu.com/item/%E5%A2%A8%E5%88%80/20111640?fr=</a:t>
            </a:r>
            <a:r>
              <a:rPr lang="en-US" altLang="zh-CN" dirty="0" err="1">
                <a:sym typeface="+mn-ea"/>
              </a:rPr>
              <a:t>aladdin </a:t>
            </a:r>
            <a:r>
              <a:rPr lang="en-US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日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【12】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https://baike.baidu.com/item/axure%20rp/9653646?fr=aladdin </a:t>
            </a:r>
            <a:r>
              <a:rPr lang="en-US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日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【13】</a:t>
            </a:r>
            <a:r>
              <a:rPr lang="en-US" altLang="zh-CN" dirty="0">
                <a:sym typeface="+mn-ea"/>
              </a:rPr>
              <a:t>https://img.zcool.cn/community/0284a555cc30ef0000015200937380.jpeg@800w_1l 2018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日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【14】</a:t>
            </a:r>
            <a:r>
              <a:rPr lang="zh-CN" altLang="en-US" dirty="0">
                <a:sym typeface="+mn-ea"/>
              </a:rPr>
              <a:t>http://aliyunzixunbucket.oss-cn-beijing.aliyuncs.com/jpg/60ab5acc02d2db4813095665ea8f3e3e.jpg?x-oss-process=image/resize,p_100/auto-orient,1/quality,q_90/format,jpg/watermark,image_eXVuY2VzaGk=,t_100,g_se,x_0,y_0 </a:t>
            </a:r>
            <a:r>
              <a:rPr lang="en-US" altLang="zh-CN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日</a:t>
            </a:r>
            <a:endParaRPr lang="zh-CN" altLang="en-US" dirty="0">
              <a:sym typeface="+mn-ea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【15】https://gss3.bdstatic.com/-Po3dSag_xI4khGkpoWK1HF6hhy/baike/c0%3Dbaike220%2C5%2C5%2C220%2C73/sign=20840a96fe1fbe090853cb460a096756/b3119313b07eca803e770c079d2397dda04483db.jpg</a:t>
            </a:r>
            <a:r>
              <a:rPr lang="en-US" altLang="zh-CN" dirty="0" err="1">
                <a:sym typeface="+mn-ea"/>
              </a:rPr>
              <a:t> </a:t>
            </a:r>
            <a:r>
              <a:rPr lang="en-US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日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【16】http://static.36kr.com/wp-content/uploads/2012/08/EASEL.jpg </a:t>
            </a:r>
            <a:r>
              <a:rPr lang="en-US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日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小组分工及评价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zh-CN" dirty="0">
              <a:latin typeface="+mn-ea"/>
              <a:cs typeface="+mn-ea"/>
            </a:endParaRPr>
          </a:p>
          <a:p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8686" y="1690688"/>
            <a:ext cx="10422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陈妍蓝：审核修改</a:t>
            </a:r>
            <a:r>
              <a:rPr lang="en-US" altLang="zh-CN" sz="3200" dirty="0"/>
              <a:t>PPT</a:t>
            </a:r>
            <a:r>
              <a:rPr lang="zh-CN" altLang="en-US" sz="3200" dirty="0"/>
              <a:t>：网页端界面原型的制作</a:t>
            </a:r>
            <a:r>
              <a:rPr lang="en-US" altLang="zh-CN" sz="3200" dirty="0"/>
              <a:t>;79</a:t>
            </a:r>
            <a:r>
              <a:rPr lang="zh-CN" altLang="en-US" sz="3200" dirty="0"/>
              <a:t>分</a:t>
            </a:r>
            <a:endParaRPr lang="en-US" altLang="zh-CN" sz="3200" dirty="0"/>
          </a:p>
          <a:p>
            <a:r>
              <a:rPr lang="zh-CN" altLang="en-US" sz="3200" dirty="0"/>
              <a:t>宋翼虎：界面原型</a:t>
            </a:r>
            <a:r>
              <a:rPr lang="en-US" altLang="zh-CN" sz="3200" dirty="0"/>
              <a:t>PPT</a:t>
            </a:r>
            <a:r>
              <a:rPr lang="zh-CN" altLang="en-US" sz="3200" dirty="0"/>
              <a:t>的制作；</a:t>
            </a:r>
            <a:r>
              <a:rPr lang="en-US" altLang="zh-CN" sz="3200" dirty="0"/>
              <a:t>85</a:t>
            </a:r>
            <a:r>
              <a:rPr lang="zh-CN" altLang="en-US" sz="3200" dirty="0"/>
              <a:t>分</a:t>
            </a:r>
            <a:endParaRPr lang="en-US" altLang="zh-CN" sz="3200" dirty="0"/>
          </a:p>
          <a:p>
            <a:r>
              <a:rPr lang="zh-CN" altLang="en-US" sz="3200" dirty="0"/>
              <a:t>陈遵义：手机端</a:t>
            </a:r>
            <a:r>
              <a:rPr lang="en-US" altLang="zh-CN" sz="3200" dirty="0"/>
              <a:t>APP</a:t>
            </a:r>
            <a:r>
              <a:rPr lang="zh-CN" altLang="en-US" sz="3200" dirty="0"/>
              <a:t>原型的制作；</a:t>
            </a:r>
            <a:r>
              <a:rPr lang="en-US" altLang="zh-CN" sz="3200" dirty="0"/>
              <a:t>78</a:t>
            </a:r>
            <a:r>
              <a:rPr lang="zh-CN" altLang="en-US" sz="3200" dirty="0"/>
              <a:t>分</a:t>
            </a:r>
            <a:endParaRPr lang="en-US" altLang="zh-CN" sz="3200" dirty="0"/>
          </a:p>
          <a:p>
            <a:r>
              <a:rPr lang="zh-CN" altLang="en-US" sz="3200" dirty="0"/>
              <a:t>郑巧雁：搜集整理资料；</a:t>
            </a:r>
            <a:r>
              <a:rPr lang="en-US" altLang="zh-CN" sz="3200" dirty="0"/>
              <a:t>76</a:t>
            </a:r>
            <a:r>
              <a:rPr lang="zh-CN" altLang="en-US" sz="3200" dirty="0"/>
              <a:t>分</a:t>
            </a:r>
            <a:endParaRPr lang="en-US" altLang="zh-CN" sz="3200" dirty="0"/>
          </a:p>
          <a:p>
            <a:r>
              <a:rPr lang="zh-CN" altLang="en-US" sz="3200" dirty="0"/>
              <a:t>张琪：搜集整理资料；</a:t>
            </a:r>
            <a:r>
              <a:rPr lang="en-US" altLang="zh-CN" sz="3200" dirty="0"/>
              <a:t>75</a:t>
            </a:r>
            <a:r>
              <a:rPr lang="zh-CN" altLang="en-US" sz="3200" dirty="0"/>
              <a:t>分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012190" y="2675890"/>
            <a:ext cx="46132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8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界面原型的方法论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995"/>
          </a:xfrm>
        </p:spPr>
        <p:txBody>
          <a:bodyPr>
            <a:normAutofit/>
          </a:bodyPr>
          <a:lstStyle/>
          <a:p>
            <a:r>
              <a:rPr lang="zh-CN" altLang="en-US"/>
              <a:t>原型法</a:t>
            </a:r>
            <a:r>
              <a:rPr lang="en-US" altLang="zh-CN"/>
              <a:t>(Prototyping)</a:t>
            </a:r>
            <a:r>
              <a:rPr lang="zh-CN" altLang="en-US"/>
              <a:t>是20世纪80年代随着计算机软件技术的发展，特别是在关系数据库系统、第四代程序生成语言和各种系统开发生成环境产生的基础上，提出的一种从设计思想、工具、手段都全新的系统开发方法。它摒弃了那种一步步周密细致地调查分析，然后逐步整理出文字档案，最后才能让用户看到结果的繁琐作法。</a:t>
            </a:r>
            <a:endParaRPr lang="zh-CN" altLang="en-US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【3】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/>
          <a:lstStyle/>
          <a:p>
            <a:endParaRPr lang="zh-CN" altLang="en-US"/>
          </a:p>
          <a:p>
            <a:r>
              <a:rPr lang="zh-CN" altLang="en-US">
                <a:sym typeface="+mn-ea"/>
              </a:rPr>
              <a:t>原型法的基本思想是在投入大量的人力，物力之前，在限定的时间内，用最经济的方法开发出一个可实际运行的系统模型，用户在运行使用整个原型的基础上，通过对其评价，提出改进意见，对原型进行修改，统一使用，评价过程反复进行，使原型逐步完善，直到完全满足用户的需求为止。</a:t>
            </a:r>
            <a:endParaRPr lang="zh-CN" altLang="en-US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【3】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原型法的开发过程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356995"/>
            <a:ext cx="10515600" cy="5719445"/>
          </a:xfrm>
        </p:spPr>
        <p:txBody>
          <a:bodyPr>
            <a:normAutofit fontScale="75000" lnSpcReduction="20000"/>
          </a:bodyPr>
          <a:lstStyle/>
          <a:p>
            <a:endParaRPr lang="zh-CN" altLang="en-US" dirty="0"/>
          </a:p>
          <a:p>
            <a:r>
              <a:rPr lang="zh-CN" altLang="en-US" dirty="0"/>
              <a:t>1.确定用户的基本需求</a:t>
            </a:r>
            <a:endParaRPr lang="zh-CN" altLang="en-US" dirty="0"/>
          </a:p>
          <a:p>
            <a:r>
              <a:rPr lang="zh-CN" altLang="en-US" dirty="0"/>
              <a:t>由用户提出对新系统的基本要求，如功能、界面的基本形式、所需要的数据、应用范围、运行环境等，开发者根据这些信息估算开发该系统所需的费用，并建立简明的系统模型。</a:t>
            </a:r>
            <a:endParaRPr lang="zh-CN" altLang="en-US" dirty="0"/>
          </a:p>
          <a:p>
            <a:r>
              <a:rPr lang="zh-CN" altLang="en-US" dirty="0"/>
              <a:t>2.构造初始原型</a:t>
            </a:r>
            <a:endParaRPr lang="zh-CN" altLang="en-US" dirty="0"/>
          </a:p>
          <a:p>
            <a:r>
              <a:rPr lang="zh-CN" altLang="en-US" dirty="0"/>
              <a:t>系统开发人员在明确了对系统基本要求和功能的基础上，依据计算机模型，以尽可能快的速度和尽可能多的开发工具来建造一个结构仿真模型，即快速原型构架。</a:t>
            </a:r>
            <a:endParaRPr lang="zh-CN" altLang="en-US" dirty="0"/>
          </a:p>
          <a:p>
            <a:r>
              <a:rPr lang="zh-CN" altLang="en-US" dirty="0"/>
              <a:t>3.运行、评价、修改原型</a:t>
            </a:r>
            <a:endParaRPr lang="zh-CN" altLang="en-US" dirty="0"/>
          </a:p>
          <a:p>
            <a:r>
              <a:rPr lang="zh-CN" altLang="en-US" dirty="0"/>
              <a:t>快速原型框架建造成后，让用户进行试运行，各类人员对其进行试用、检查分析效果。由于构造原型中强调的是快速，省略了许多细节，所以，在试用中要充分进行开发人员和用户之间的沟通，尤其是要对用户提出的不满意的地方进行认真细致的反复修改、完善，直到用户满意为止。</a:t>
            </a:r>
            <a:endParaRPr lang="zh-CN" altLang="en-US" dirty="0"/>
          </a:p>
          <a:p>
            <a:r>
              <a:rPr lang="zh-CN" altLang="en-US" dirty="0"/>
              <a:t>4、形成最终的系统</a:t>
            </a:r>
            <a:endParaRPr lang="zh-CN" altLang="en-US" dirty="0"/>
          </a:p>
          <a:p>
            <a:r>
              <a:rPr lang="zh-CN" altLang="en-US" dirty="0"/>
              <a:t>如果用户和开发者对原型比较满意，则将其作为正式原型。经过双方继续进行细致的工作，把开发原型过程中的许多细节问题逐个补充、完善、求精，最后形成一个适用的系统。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【3】</a:t>
            </a: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8130"/>
          </a:xfrm>
        </p:spPr>
        <p:txBody>
          <a:bodyPr>
            <a:normAutofit fontScale="92500" lnSpcReduction="10000"/>
          </a:bodyPr>
          <a:lstStyle/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     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								【3】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8540" y="709930"/>
            <a:ext cx="7026275" cy="48075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6906</Words>
  <Application>WPS 演示</Application>
  <PresentationFormat>宽屏</PresentationFormat>
  <Paragraphs>373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Arial</vt:lpstr>
      <vt:lpstr>宋体</vt:lpstr>
      <vt:lpstr>Wingdings</vt:lpstr>
      <vt:lpstr>Impact</vt:lpstr>
      <vt:lpstr>微软雅黑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什么是界面原型</vt:lpstr>
      <vt:lpstr>为什么要创建界面原型</vt:lpstr>
      <vt:lpstr>界面原型的方法论</vt:lpstr>
      <vt:lpstr>PowerPoint 演示文稿</vt:lpstr>
      <vt:lpstr>原型法的开发过程</vt:lpstr>
      <vt:lpstr>PowerPoint 演示文稿</vt:lpstr>
      <vt:lpstr>原型的分类</vt:lpstr>
      <vt:lpstr>原型法的优缺点</vt:lpstr>
      <vt:lpstr>界面原型类别</vt:lpstr>
      <vt:lpstr>PowerPoint 演示文稿</vt:lpstr>
      <vt:lpstr>PowerPoint 演示文稿</vt:lpstr>
      <vt:lpstr>PowerPoint 演示文稿</vt:lpstr>
      <vt:lpstr>PowerPoint 演示文稿</vt:lpstr>
      <vt:lpstr>原型设计流程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用户体验</vt:lpstr>
      <vt:lpstr>糟糕的用户界面表现</vt:lpstr>
      <vt:lpstr>PowerPoint 演示文稿</vt:lpstr>
      <vt:lpstr>PowerPoint 演示文稿</vt:lpstr>
      <vt:lpstr>用户体验的要素</vt:lpstr>
      <vt:lpstr>应该遵循的基本原则</vt:lpstr>
      <vt:lpstr>字体规范</vt:lpstr>
      <vt:lpstr>尺寸规范</vt:lpstr>
      <vt:lpstr>颜色规范</vt:lpstr>
      <vt:lpstr>登录框规范</vt:lpstr>
      <vt:lpstr>默认值规范</vt:lpstr>
      <vt:lpstr>提示语规范</vt:lpstr>
      <vt:lpstr>键盘支持规范</vt:lpstr>
      <vt:lpstr>输入框限制规范</vt:lpstr>
      <vt:lpstr>页面布局</vt:lpstr>
      <vt:lpstr>防错和出错处理规范</vt:lpstr>
      <vt:lpstr>实例</vt:lpstr>
      <vt:lpstr>PowerPoint 演示文稿</vt:lpstr>
      <vt:lpstr>界面原型与布局工具</vt:lpstr>
      <vt:lpstr>界面原型与布局工具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参考文献</vt:lpstr>
      <vt:lpstr>参考文献</vt:lpstr>
      <vt:lpstr>参考文献</vt:lpstr>
      <vt:lpstr>小组分工及评价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简洁几何</dc:title>
  <dc:creator>第一PPT</dc:creator>
  <cp:keywords>www.1ppt.com</cp:keywords>
  <dc:description>http://www.ypppt.com/</dc:description>
  <cp:lastModifiedBy>sdw</cp:lastModifiedBy>
  <cp:revision>87</cp:revision>
  <dcterms:created xsi:type="dcterms:W3CDTF">2016-12-09T01:44:00Z</dcterms:created>
  <dcterms:modified xsi:type="dcterms:W3CDTF">2018-11-10T15:30:46Z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2052-10.1.0.7616</vt:lpwstr>
  </property>
</Properties>
</file>