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471" r:id="rId6"/>
    <p:sldId id="459" r:id="rId7"/>
    <p:sldId id="276" r:id="rId8"/>
    <p:sldId id="468" r:id="rId9"/>
    <p:sldId id="458" r:id="rId10"/>
    <p:sldId id="470" r:id="rId11"/>
    <p:sldId id="467" r:id="rId12"/>
    <p:sldId id="289" r:id="rId13"/>
    <p:sldId id="462" r:id="rId14"/>
    <p:sldId id="473" r:id="rId15"/>
    <p:sldId id="474" r:id="rId16"/>
    <p:sldId id="475" r:id="rId17"/>
    <p:sldId id="476" r:id="rId18"/>
    <p:sldId id="291" r:id="rId19"/>
    <p:sldId id="463" r:id="rId20"/>
    <p:sldId id="479" r:id="rId21"/>
    <p:sldId id="480" r:id="rId22"/>
    <p:sldId id="481" r:id="rId23"/>
    <p:sldId id="482" r:id="rId24"/>
    <p:sldId id="484" r:id="rId25"/>
    <p:sldId id="503" r:id="rId26"/>
    <p:sldId id="301" r:id="rId27"/>
    <p:sldId id="464" r:id="rId28"/>
    <p:sldId id="485" r:id="rId29"/>
    <p:sldId id="504" r:id="rId30"/>
    <p:sldId id="308" r:id="rId31"/>
    <p:sldId id="465" r:id="rId32"/>
    <p:sldId id="511" r:id="rId33"/>
    <p:sldId id="512" r:id="rId34"/>
    <p:sldId id="513" r:id="rId35"/>
    <p:sldId id="514" r:id="rId36"/>
    <p:sldId id="472" r:id="rId37"/>
    <p:sldId id="517" r:id="rId38"/>
    <p:sldId id="518" r:id="rId39"/>
    <p:sldId id="519" r:id="rId40"/>
    <p:sldId id="520" r:id="rId41"/>
    <p:sldId id="521" r:id="rId42"/>
    <p:sldId id="522" r:id="rId43"/>
    <p:sldId id="523" r:id="rId44"/>
    <p:sldId id="524" r:id="rId45"/>
    <p:sldId id="526" r:id="rId46"/>
    <p:sldId id="533" r:id="rId47"/>
    <p:sldId id="527" r:id="rId48"/>
    <p:sldId id="528" r:id="rId49"/>
    <p:sldId id="529" r:id="rId50"/>
    <p:sldId id="530" r:id="rId51"/>
    <p:sldId id="531" r:id="rId52"/>
    <p:sldId id="532" r:id="rId53"/>
    <p:sldId id="313" r:id="rId54"/>
    <p:sldId id="546" r:id="rId55"/>
    <p:sldId id="550" r:id="rId56"/>
    <p:sldId id="551" r:id="rId57"/>
    <p:sldId id="552" r:id="rId58"/>
    <p:sldId id="553" r:id="rId59"/>
    <p:sldId id="545" r:id="rId60"/>
    <p:sldId id="450" r:id="rId61"/>
    <p:sldId id="448" r:id="rId62"/>
    <p:sldId id="449" r:id="rId63"/>
    <p:sldId id="314"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4660"/>
  </p:normalViewPr>
  <p:slideViewPr>
    <p:cSldViewPr snapToGrid="0">
      <p:cViewPr varScale="1">
        <p:scale>
          <a:sx n="63" d="100"/>
          <a:sy n="63" d="100"/>
        </p:scale>
        <p:origin x="71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8E237BA-F988-49E5-B4AA-12EC24AF18D2}"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237BA-F988-49E5-B4AA-12EC24AF18D2}" type="datetimeFigureOut">
              <a:rPr lang="zh-CN" altLang="en-US" smtClean="0"/>
              <a:t>2018/12/23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68C42-D84C-446F-A46B-E8BEB718537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53734" cy="3415030"/>
          </a:xfrm>
          <a:prstGeom prst="rect">
            <a:avLst/>
          </a:prstGeom>
          <a:noFill/>
        </p:spPr>
        <p:txBody>
          <a:bodyPr wrap="square" rtlCol="0">
            <a:spAutoFit/>
          </a:bodyPr>
          <a:lstStyle/>
          <a:p>
            <a:pPr algn="l"/>
            <a:r>
              <a:rPr lang="en-US" altLang="zh-CN" sz="7200" dirty="0">
                <a:solidFill>
                  <a:srgbClr val="002B41"/>
                </a:solidFill>
                <a:latin typeface="Impact" panose="020B0806030902050204" pitchFamily="34" charset="0"/>
                <a:ea typeface="微软雅黑" panose="020B0503020204020204" pitchFamily="34" charset="-122"/>
              </a:rPr>
              <a:t>UML4</a:t>
            </a:r>
            <a:r>
              <a:rPr lang="zh-CN" altLang="en-US" sz="7200" dirty="0">
                <a:solidFill>
                  <a:srgbClr val="002B41"/>
                </a:solidFill>
                <a:latin typeface="Impact" panose="020B0806030902050204" pitchFamily="34" charset="0"/>
                <a:ea typeface="微软雅黑" panose="020B0503020204020204" pitchFamily="34" charset="-122"/>
              </a:rPr>
              <a:t>综合应用和问题解答</a:t>
            </a: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41" name="TextBox 76"/>
          <p:cNvSpPr txBox="1"/>
          <p:nvPr/>
        </p:nvSpPr>
        <p:spPr>
          <a:xfrm>
            <a:off x="948690" y="1998980"/>
            <a:ext cx="2896870" cy="583565"/>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en-US" altLang="zh-CN" sz="3200" dirty="0">
                <a:solidFill>
                  <a:srgbClr val="002B41"/>
                </a:solidFill>
                <a:latin typeface="微软雅黑" panose="020B0503020204020204" pitchFamily="34" charset="-122"/>
                <a:ea typeface="微软雅黑" panose="020B0503020204020204" pitchFamily="34" charset="-122"/>
              </a:rPr>
              <a:t>G18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综合所有的视图</a:t>
            </a:r>
          </a:p>
        </p:txBody>
      </p:sp>
      <p:sp>
        <p:nvSpPr>
          <p:cNvPr id="3" name="内容占位符 2"/>
          <p:cNvSpPr>
            <a:spLocks noGrp="1"/>
          </p:cNvSpPr>
          <p:nvPr>
            <p:ph idx="1"/>
          </p:nvPr>
        </p:nvSpPr>
        <p:spPr/>
        <p:txBody>
          <a:bodyPr/>
          <a:lstStyle/>
          <a:p>
            <a:pPr marL="0" indent="0">
              <a:buNone/>
            </a:pPr>
            <a:r>
              <a:rPr lang="zh-CN" altLang="en-US">
                <a:latin typeface="微软雅黑" panose="020B0503020204020204" pitchFamily="34" charset="-122"/>
                <a:ea typeface="微软雅黑" panose="020B0503020204020204" pitchFamily="34" charset="-122"/>
              </a:rPr>
              <a:t>四种视图的元素通过数量比较少的一组重要用例进行无缝协同工作，我们为用例描述相应的脚本（对象之间和过程之间的交互序列）。</a:t>
            </a:r>
          </a:p>
          <a:p>
            <a:pPr marL="0" indent="0">
              <a:buNone/>
            </a:pPr>
            <a:r>
              <a:rPr lang="zh-CN" altLang="en-US">
                <a:latin typeface="微软雅黑" panose="020B0503020204020204" pitchFamily="34" charset="-122"/>
                <a:ea typeface="微软雅黑" panose="020B0503020204020204" pitchFamily="34" charset="-122"/>
              </a:rPr>
              <a:t>在某种意义上用例是最重要的需求抽象，它们的设计使用用例图和对象交互图来表示。</a:t>
            </a:r>
          </a:p>
          <a:p>
            <a:pPr marL="0" indent="0">
              <a:buNone/>
            </a:pPr>
            <a:r>
              <a:rPr lang="zh-CN" altLang="en-US">
                <a:solidFill>
                  <a:srgbClr val="FF0000"/>
                </a:solidFill>
                <a:latin typeface="微软雅黑" panose="020B0503020204020204" pitchFamily="34" charset="-122"/>
                <a:ea typeface="微软雅黑" panose="020B0503020204020204" pitchFamily="34" charset="-122"/>
              </a:rPr>
              <a:t>用例视图是其他视图的冗余（因此"＋1"）。</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用例视图的作用</a:t>
            </a:r>
          </a:p>
        </p:txBody>
      </p:sp>
      <p:sp>
        <p:nvSpPr>
          <p:cNvPr id="3" name="内容占位符 2"/>
          <p:cNvSpPr>
            <a:spLocks noGrp="1"/>
          </p:cNvSpPr>
          <p:nvPr>
            <p:ph idx="1"/>
          </p:nvPr>
        </p:nvSpPr>
        <p:spPr/>
        <p:txBody>
          <a:bodyPr/>
          <a:lstStyle/>
          <a:p>
            <a:pPr marL="0" indent="0">
              <a:buNone/>
            </a:pPr>
            <a:r>
              <a:rPr lang="zh-CN" altLang="en-US">
                <a:latin typeface="微软雅黑" panose="020B0503020204020204" pitchFamily="34" charset="-122"/>
                <a:ea typeface="微软雅黑" panose="020B0503020204020204" pitchFamily="34" charset="-122"/>
              </a:rPr>
              <a:t>作为一项驱动因素来发现架构设计过程中的架构元素。</a:t>
            </a: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作为架构设计结束后的一项验证和说明功能，既以视图的角度来说明又作为架构原型测试的出发点。</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逻辑视图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逻辑视图</a:t>
            </a:r>
          </a:p>
        </p:txBody>
      </p:sp>
      <p:sp>
        <p:nvSpPr>
          <p:cNvPr id="3" name="内容占位符 2"/>
          <p:cNvSpPr>
            <a:spLocks noGrp="1"/>
          </p:cNvSpPr>
          <p:nvPr>
            <p:ph idx="1"/>
          </p:nvPr>
        </p:nvSpPr>
        <p:spPr/>
        <p:txBody>
          <a:bodyPr/>
          <a:lstStyle/>
          <a:p>
            <a:r>
              <a:rPr lang="zh-CN" altLang="en-US">
                <a:latin typeface="微软雅黑" panose="020B0503020204020204" pitchFamily="34" charset="-122"/>
                <a:ea typeface="微软雅黑" panose="020B0503020204020204" pitchFamily="34" charset="-122"/>
                <a:sym typeface="+mn-ea"/>
              </a:rPr>
              <a:t>逻辑视图也称静态视图、结构模型视图，包括类图、对象图和包图。主要用于描述在用例视图中提出的系统功能的实现。与用例视图相比，逻辑视图主要关注系统的内部，他既描述系统的静态结构（系统中的类、对象及它们之间的关系），也描述系统的动态协作关系。系统的静态结构在类图和对象图中进行描述，而动态模型是在状态机图、时序图、通信图及活动图中进行描述。</a:t>
            </a:r>
            <a:r>
              <a:rPr lang="zh-CN" altLang="en-US">
                <a:solidFill>
                  <a:srgbClr val="FF0000"/>
                </a:solidFill>
                <a:latin typeface="微软雅黑" panose="020B0503020204020204" pitchFamily="34" charset="-122"/>
                <a:ea typeface="微软雅黑" panose="020B0503020204020204" pitchFamily="34" charset="-122"/>
                <a:sym typeface="+mn-ea"/>
              </a:rPr>
              <a:t>逻辑视图的使用者主要是系统的设计人员和开发人员。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逻辑结构</a:t>
            </a:r>
          </a:p>
        </p:txBody>
      </p:sp>
      <p:sp>
        <p:nvSpPr>
          <p:cNvPr id="3" name="内容占位符 2"/>
          <p:cNvSpPr>
            <a:spLocks noGrp="1"/>
          </p:cNvSpPr>
          <p:nvPr>
            <p:ph idx="1"/>
          </p:nvPr>
        </p:nvSpPr>
        <p:spPr/>
        <p:txBody>
          <a:bodyPr/>
          <a:lstStyle/>
          <a:p>
            <a:r>
              <a:rPr lang="zh-CN" altLang="en-US" b="1">
                <a:latin typeface="微软雅黑" panose="020B0503020204020204" pitchFamily="34" charset="-122"/>
                <a:ea typeface="微软雅黑" panose="020B0503020204020204" pitchFamily="34" charset="-122"/>
              </a:rPr>
              <a:t>面向对象的分解</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逻辑架构</a:t>
            </a:r>
            <a:r>
              <a:rPr lang="zh-CN" altLang="en-US">
                <a:solidFill>
                  <a:srgbClr val="FF0000"/>
                </a:solidFill>
                <a:latin typeface="微软雅黑" panose="020B0503020204020204" pitchFamily="34" charset="-122"/>
                <a:ea typeface="微软雅黑" panose="020B0503020204020204" pitchFamily="34" charset="-122"/>
              </a:rPr>
              <a:t>主要支持功能性需求</a:t>
            </a:r>
            <a:r>
              <a:rPr lang="zh-CN" altLang="en-US">
                <a:latin typeface="微软雅黑" panose="020B0503020204020204" pitchFamily="34" charset="-122"/>
                <a:ea typeface="微软雅黑" panose="020B0503020204020204" pitchFamily="34" charset="-122"/>
              </a:rPr>
              <a:t>――即在为用户提供服务方面系统所应该提供的功能。系统分解为一系列的关键抽象，（大多数）来自于问题域，表现为对象或对象类的形式。它们采用抽象、封装和继承的原理。</a:t>
            </a:r>
            <a:r>
              <a:rPr lang="zh-CN" altLang="en-US">
                <a:latin typeface="微软雅黑" panose="020B0503020204020204" pitchFamily="34" charset="-122"/>
                <a:ea typeface="微软雅黑" panose="020B0503020204020204" pitchFamily="34" charset="-122"/>
                <a:sym typeface="+mn-ea"/>
              </a:rPr>
              <a:t>分解并不仅仅是为了功能分析，而且用来识别遍布系统各个部分的通用机制和设计元素。</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内容占位符 5"/>
          <p:cNvSpPr>
            <a:spLocks noGrp="1"/>
          </p:cNvSpPr>
          <p:nvPr>
            <p:ph idx="1"/>
          </p:nvPr>
        </p:nvSpPr>
        <p:spPr>
          <a:xfrm>
            <a:off x="838200" y="819150"/>
            <a:ext cx="10515600" cy="5358130"/>
          </a:xfrm>
        </p:spPr>
        <p:txBody>
          <a:bodyPr/>
          <a:lstStyle/>
          <a:p>
            <a:r>
              <a:rPr lang="zh-CN" altLang="en-US">
                <a:latin typeface="微软雅黑" panose="020B0503020204020204" pitchFamily="34" charset="-122"/>
                <a:ea typeface="微软雅黑" panose="020B0503020204020204" pitchFamily="34" charset="-122"/>
              </a:rPr>
              <a:t>我们使用 Rational/Booch 方法来表示逻辑架构，借助于类图和类模板的手段。</a:t>
            </a:r>
            <a:r>
              <a:rPr lang="zh-CN" altLang="en-US">
                <a:solidFill>
                  <a:srgbClr val="FF0000"/>
                </a:solidFill>
                <a:latin typeface="微软雅黑" panose="020B0503020204020204" pitchFamily="34" charset="-122"/>
                <a:ea typeface="微软雅黑" panose="020B0503020204020204" pitchFamily="34" charset="-122"/>
              </a:rPr>
              <a:t>类图用来显示一个类的集合和它们的逻辑关系</a:t>
            </a:r>
            <a:r>
              <a:rPr lang="zh-CN" altLang="en-US">
                <a:latin typeface="微软雅黑" panose="020B0503020204020204" pitchFamily="34" charset="-122"/>
                <a:ea typeface="微软雅黑" panose="020B0503020204020204" pitchFamily="34" charset="-122"/>
              </a:rPr>
              <a:t>：关联、使用、组合、继承等等。相似的类可以划分成类集合。类模板关注于单个类，它们强调主要的类操作，并且识别关键的对象特征。如果需要定义对象的内部行为，则使用状态转换图或状态图来完成。公共机制或服务可以在类功能中定义。</a:t>
            </a:r>
          </a:p>
          <a:p>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对于数据驱动程度高的应用程序，可以</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使用其他形式的逻辑视图，例如 E-R 图，来代替面向对象的方法。</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逻辑视图的表示法</a:t>
            </a:r>
          </a:p>
        </p:txBody>
      </p:sp>
      <p:sp>
        <p:nvSpPr>
          <p:cNvPr id="3" name="内容占位符 2"/>
          <p:cNvSpPr>
            <a:spLocks noGrp="1"/>
          </p:cNvSpPr>
          <p:nvPr>
            <p:ph idx="1"/>
          </p:nvPr>
        </p:nvSpPr>
        <p:spPr/>
        <p:txBody>
          <a:bodyPr>
            <a:normAutofit fontScale="95000" lnSpcReduction="10000"/>
          </a:bodyPr>
          <a:lstStyle/>
          <a:p>
            <a:pPr marL="0" indent="0">
              <a:buNone/>
            </a:pPr>
            <a:r>
              <a:rPr lang="zh-CN" altLang="en-US" dirty="0">
                <a:solidFill>
                  <a:schemeClr val="tx1"/>
                </a:solidFill>
                <a:latin typeface="微软雅黑" panose="020B0503020204020204" pitchFamily="34" charset="-122"/>
                <a:ea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sym typeface="+mn-ea"/>
              </a:rPr>
              <a:t>）：类、类服务、参数化类、类层次</a:t>
            </a:r>
            <a:endParaRPr lang="zh-CN" altLang="en-US" dirty="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dirty="0">
                <a:solidFill>
                  <a:schemeClr val="tx1"/>
                </a:solidFill>
                <a:latin typeface="微软雅黑" panose="020B0503020204020204" pitchFamily="34" charset="-122"/>
                <a:ea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sym typeface="+mn-ea"/>
              </a:rPr>
              <a:t>）：关联、包含</a:t>
            </a:r>
            <a:r>
              <a:rPr lang="en-US" altLang="zh-CN" dirty="0">
                <a:solidFill>
                  <a:schemeClr val="tx1"/>
                </a:solidFill>
                <a:latin typeface="微软雅黑" panose="020B0503020204020204" pitchFamily="34" charset="-122"/>
                <a:ea typeface="微软雅黑" panose="020B0503020204020204" pitchFamily="34" charset="-122"/>
                <a:sym typeface="+mn-ea"/>
              </a:rPr>
              <a:t>,</a:t>
            </a:r>
            <a:r>
              <a:rPr lang="zh-CN" altLang="en-US" dirty="0">
                <a:solidFill>
                  <a:schemeClr val="tx1"/>
                </a:solidFill>
                <a:latin typeface="微软雅黑" panose="020B0503020204020204" pitchFamily="34" charset="-122"/>
                <a:ea typeface="微软雅黑" panose="020B0503020204020204" pitchFamily="34" charset="-122"/>
                <a:sym typeface="+mn-ea"/>
              </a:rPr>
              <a:t>聚合、使用、继承、实例</a:t>
            </a:r>
            <a:endParaRPr lang="zh-CN" altLang="en-US" dirty="0">
              <a:solidFill>
                <a:srgbClr val="2A3641"/>
              </a:solidFill>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5363" name="图片 2"/>
          <p:cNvPicPr>
            <a:picLocks noChangeAspect="1"/>
          </p:cNvPicPr>
          <p:nvPr/>
        </p:nvPicPr>
        <p:blipFill>
          <a:blip r:embed="rId2"/>
          <a:stretch>
            <a:fillRect/>
          </a:stretch>
        </p:blipFill>
        <p:spPr>
          <a:xfrm>
            <a:off x="2829878" y="3068955"/>
            <a:ext cx="6056312" cy="3627438"/>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逻辑视图的风格</a:t>
            </a:r>
          </a:p>
        </p:txBody>
      </p:sp>
      <p:sp>
        <p:nvSpPr>
          <p:cNvPr id="3" name="内容占位符 2"/>
          <p:cNvSpPr>
            <a:spLocks noGrp="1"/>
          </p:cNvSpPr>
          <p:nvPr>
            <p:ph idx="1"/>
          </p:nvPr>
        </p:nvSpPr>
        <p:spPr/>
        <p:txBody>
          <a:bodyPr/>
          <a:lstStyle/>
          <a:p>
            <a:pPr marL="0" indent="0">
              <a:buNone/>
            </a:pPr>
            <a:r>
              <a:rPr lang="zh-CN" altLang="en-US">
                <a:latin typeface="微软雅黑" panose="020B0503020204020204" pitchFamily="34" charset="-122"/>
                <a:ea typeface="微软雅黑" panose="020B0503020204020204" pitchFamily="34" charset="-122"/>
              </a:rPr>
              <a:t>逻辑视图的风格采用面向对象的风格，其主要的设计准则是试图在整个系统中保持单一的、一致的对象模型，避免就每个场合或过程产生草率的类和机制的技术说明。</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并发视图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并发视图</a:t>
            </a:r>
          </a:p>
        </p:txBody>
      </p:sp>
      <p:sp>
        <p:nvSpPr>
          <p:cNvPr id="3" name="内容占位符 2"/>
          <p:cNvSpPr>
            <a:spLocks noGrp="1"/>
          </p:cNvSpPr>
          <p:nvPr>
            <p:ph idx="1"/>
          </p:nvPr>
        </p:nvSpPr>
        <p:spPr/>
        <p:txBody>
          <a:bodyPr/>
          <a:lstStyle/>
          <a:p>
            <a:r>
              <a:rPr lang="zh-CN" altLang="en-US">
                <a:latin typeface="微软雅黑" panose="020B0503020204020204" pitchFamily="34" charset="-122"/>
                <a:ea typeface="微软雅黑" panose="020B0503020204020204" pitchFamily="34" charset="-122"/>
                <a:sym typeface="+mn-ea"/>
              </a:rPr>
              <a:t>并发视图又称动态视图、进程视图，包括动态图（状态机图、交互图、活动图）和实现图（交互图和部署图）。主要是从资源的有效利用、代码的并行执行以及系统环境中异步事件的处理等方面来考虑。将系统划分为并发执行的控制，此外，并发视图还需要处理线程之间的通信和同步。</a:t>
            </a:r>
            <a:r>
              <a:rPr lang="zh-CN" altLang="en-US">
                <a:solidFill>
                  <a:srgbClr val="FF0000"/>
                </a:solidFill>
                <a:latin typeface="微软雅黑" panose="020B0503020204020204" pitchFamily="34" charset="-122"/>
                <a:ea typeface="微软雅黑" panose="020B0503020204020204" pitchFamily="34" charset="-122"/>
                <a:sym typeface="+mn-ea"/>
              </a:rPr>
              <a:t>并发视图主要由状态机图、通信图和活动图组成。并发视图的使用者是开发人员和系统集成人员。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959225" cy="727710"/>
            <a:chOff x="5896" y="1389"/>
            <a:chExt cx="6235"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35" cy="941"/>
              <a:chOff x="5996" y="1492"/>
              <a:chExt cx="6135"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69" y="1492"/>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cs typeface="微软雅黑" panose="020B0503020204020204" pitchFamily="34" charset="-122"/>
                    <a:sym typeface="+mn-ea"/>
                  </a:rPr>
                  <a:t>“4+1”</a:t>
                </a:r>
                <a:r>
                  <a:rPr lang="zh-CN" altLang="en-US" sz="2800" dirty="0">
                    <a:solidFill>
                      <a:srgbClr val="002B41"/>
                    </a:solidFill>
                    <a:latin typeface="微软雅黑" panose="020B0503020204020204" pitchFamily="34" charset="-122"/>
                    <a:ea typeface="微软雅黑" panose="020B0503020204020204" pitchFamily="34" charset="-122"/>
                    <a:cs typeface="微软雅黑" panose="020B0503020204020204" pitchFamily="34" charset="-122"/>
                  </a:rPr>
                  <a:t>视图</a:t>
                </a: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用例视图</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逻辑视图</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并发视图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组件视图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883660" cy="1024255"/>
            <a:chOff x="12411" y="3227"/>
            <a:chExt cx="6116" cy="1613"/>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视图之间的对应性</a:t>
              </a: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部署视图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880985" y="1805305"/>
            <a:ext cx="3883660" cy="727710"/>
            <a:chOff x="12411" y="3227"/>
            <a:chExt cx="6116" cy="1146"/>
          </a:xfrm>
        </p:grpSpPr>
        <p:sp>
          <p:nvSpPr>
            <p:cNvPr id="19"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3"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sp>
          <p:nvSpPr>
            <p:cNvPr id="26" name="TextBox 76"/>
            <p:cNvSpPr txBox="1"/>
            <p:nvPr/>
          </p:nvSpPr>
          <p:spPr>
            <a:xfrm>
              <a:off x="13965" y="3339"/>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迭代过程</a:t>
              </a:r>
            </a:p>
          </p:txBody>
        </p:sp>
      </p:grpSp>
      <p:grpSp>
        <p:nvGrpSpPr>
          <p:cNvPr id="27" name="组合 26"/>
          <p:cNvGrpSpPr/>
          <p:nvPr/>
        </p:nvGrpSpPr>
        <p:grpSpPr>
          <a:xfrm>
            <a:off x="7880985" y="2720975"/>
            <a:ext cx="3883660" cy="953135"/>
            <a:chOff x="12411" y="3227"/>
            <a:chExt cx="6116" cy="1501"/>
          </a:xfrm>
        </p:grpSpPr>
        <p:sp>
          <p:nvSpPr>
            <p:cNvPr id="28"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1" name="TextBox 76"/>
            <p:cNvSpPr txBox="1"/>
            <p:nvPr/>
          </p:nvSpPr>
          <p:spPr>
            <a:xfrm>
              <a:off x="13965" y="3227"/>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及工具使用情况</a:t>
              </a:r>
            </a:p>
          </p:txBody>
        </p:sp>
      </p:grpSp>
      <p:grpSp>
        <p:nvGrpSpPr>
          <p:cNvPr id="32" name="组合 31"/>
          <p:cNvGrpSpPr/>
          <p:nvPr/>
        </p:nvGrpSpPr>
        <p:grpSpPr>
          <a:xfrm>
            <a:off x="7880985" y="3611880"/>
            <a:ext cx="3883660" cy="1024255"/>
            <a:chOff x="12411" y="3227"/>
            <a:chExt cx="6116" cy="1613"/>
          </a:xfrm>
        </p:grpSpPr>
        <p:sp>
          <p:nvSpPr>
            <p:cNvPr id="33"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34"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p>
          </p:txBody>
        </p:sp>
        <p:sp>
          <p:nvSpPr>
            <p:cNvPr id="35" name="TextBox 76"/>
            <p:cNvSpPr txBox="1"/>
            <p:nvPr/>
          </p:nvSpPr>
          <p:spPr>
            <a:xfrm>
              <a:off x="13965" y="3339"/>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进程架构</a:t>
            </a:r>
          </a:p>
        </p:txBody>
      </p:sp>
      <p:sp>
        <p:nvSpPr>
          <p:cNvPr id="3" name="内容占位符 2"/>
          <p:cNvSpPr>
            <a:spLocks noGrp="1"/>
          </p:cNvSpPr>
          <p:nvPr>
            <p:ph idx="1"/>
          </p:nvPr>
        </p:nvSpPr>
        <p:spPr/>
        <p:txBody>
          <a:bodyPr/>
          <a:lstStyle/>
          <a:p>
            <a:pPr marL="0" indent="0">
              <a:buNone/>
            </a:pPr>
            <a:r>
              <a:rPr lang="zh-CN" altLang="en-US" b="1">
                <a:latin typeface="微软雅黑" panose="020B0503020204020204" pitchFamily="34" charset="-122"/>
                <a:ea typeface="微软雅黑" panose="020B0503020204020204" pitchFamily="34" charset="-122"/>
              </a:rPr>
              <a:t>过程分解</a:t>
            </a:r>
          </a:p>
          <a:p>
            <a:pPr marL="0" indent="0">
              <a:buNone/>
            </a:pPr>
            <a:endParaRPr lang="zh-CN" altLang="en-US" b="1">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rPr>
              <a:t>进程架构考虑一些非功能性的需求</a:t>
            </a:r>
            <a:r>
              <a:rPr lang="zh-CN" altLang="en-US">
                <a:latin typeface="微软雅黑" panose="020B0503020204020204" pitchFamily="34" charset="-122"/>
                <a:ea typeface="微软雅黑" panose="020B0503020204020204" pitchFamily="34" charset="-122"/>
              </a:rPr>
              <a:t>，如性能和可用性。它解决并发性、分布性、系统完整性、容错性的问题，以及逻辑视图的主要抽象如何与进程结构相配合在一起</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即在哪个控制线程上，对象的操作被实际执行。</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进程架构可以在几种层次的抽象上进行描述，每个层次针对不同的问题。</a:t>
            </a:r>
            <a:r>
              <a:rPr lang="zh-CN" altLang="en-US">
                <a:latin typeface="微软雅黑" panose="020B0503020204020204" pitchFamily="34" charset="-122"/>
                <a:ea typeface="微软雅黑" panose="020B0503020204020204" pitchFamily="34" charset="-122"/>
              </a:rPr>
              <a:t>在最高的层次上，进程架构可以视为一组独立执行的通信程序的逻辑网络，它们分布在整个一组硬件资源上，这些资源通过 LAN 或者 WAN 连接起来。多个逻辑网络可能同时并存，共享相同的物理资源。例如，独立的逻辑网络可能用于支持离线系统与在线系统的分离，或者支持软件的模拟版本和测试版本的共存。</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进程</a:t>
            </a:r>
          </a:p>
        </p:txBody>
      </p:sp>
      <p:sp>
        <p:nvSpPr>
          <p:cNvPr id="3" name="内容占位符 2"/>
          <p:cNvSpPr>
            <a:spLocks noGrp="1"/>
          </p:cNvSpPr>
          <p:nvPr>
            <p:ph idx="1"/>
          </p:nvPr>
        </p:nvSpPr>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进程是构成可执行单元任务的分组。</a:t>
            </a:r>
            <a:r>
              <a:rPr lang="zh-CN" altLang="en-US">
                <a:latin typeface="微软雅黑" panose="020B0503020204020204" pitchFamily="34" charset="-122"/>
                <a:ea typeface="微软雅黑" panose="020B0503020204020204" pitchFamily="34" charset="-122"/>
              </a:rPr>
              <a:t>进程代表了可以进行策略控制过程架构的层次（即：开始、恢复、重新配置及关闭）。另外，进程可以就处理负载的分布式增强或可用性的提高而不断地被重复。</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lnSpcReduction="10000"/>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软件被划分为一系列单独的任务。任务是独立的控制线程，可以在处理节点上单独地被调度。</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接着，我们可以区别主要任务、次要任务。</a:t>
            </a:r>
            <a:r>
              <a:rPr lang="zh-CN" altLang="en-US">
                <a:solidFill>
                  <a:srgbClr val="FF0000"/>
                </a:solidFill>
                <a:latin typeface="微软雅黑" panose="020B0503020204020204" pitchFamily="34" charset="-122"/>
                <a:ea typeface="微软雅黑" panose="020B0503020204020204" pitchFamily="34" charset="-122"/>
              </a:rPr>
              <a:t>主要任务是可以唯一处理的架构元素；次要任务是由于实施原因而引入的局部附加任务（周期性活动、缓冲、暂停等）</a:t>
            </a:r>
            <a:r>
              <a:rPr lang="zh-CN" altLang="en-US">
                <a:latin typeface="微软雅黑" panose="020B0503020204020204" pitchFamily="34" charset="-122"/>
                <a:ea typeface="微软雅黑" panose="020B0503020204020204" pitchFamily="34" charset="-122"/>
              </a:rPr>
              <a:t>。它们可以作为 Ada Task 或轻量线程来实施。 主要任务的通讯途径是良好定义的交互任务通信机制：基于消息的同步或异步通信服务、远程过程调用、事件广播等。次要任务则以会见或共享内存来通信。在同一过程或处理节点上，主要任务不应对它们的分配做出任何假定。</a:t>
            </a: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消息流、过程负载可以基于过程蓝图来进行评估，同样可以使用哑负载来实现"中空"的进程架构，并测量在目标系统上的性能。</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并发视图的表示法</a:t>
            </a:r>
          </a:p>
        </p:txBody>
      </p:sp>
      <p:sp>
        <p:nvSpPr>
          <p:cNvPr id="3" name="内容占位符 2"/>
          <p:cNvSpPr>
            <a:spLocks noGrp="1"/>
          </p:cNvSpPr>
          <p:nvPr>
            <p:ph idx="1"/>
          </p:nvPr>
        </p:nvSpPr>
        <p:spPr>
          <a:xfrm>
            <a:off x="838200" y="1543685"/>
            <a:ext cx="10515600" cy="4633595"/>
          </a:xfrm>
        </p:spPr>
        <p:txBody>
          <a:bodyPr>
            <a:normAutofit fontScale="90000" lnSpcReduction="20000"/>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）：进程、简化进程、循环进程</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）：未指定、</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消息、远程过程调用</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、双向消息、事件广播</a:t>
            </a:r>
            <a:endParaRPr lang="zh-CN" altLang="en-US" dirty="0">
              <a:solidFill>
                <a:srgbClr val="2A3641"/>
              </a:solidFill>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6627" name="图片 1"/>
          <p:cNvPicPr>
            <a:picLocks noChangeAspect="1"/>
          </p:cNvPicPr>
          <p:nvPr/>
        </p:nvPicPr>
        <p:blipFill>
          <a:blip r:embed="rId2"/>
          <a:stretch>
            <a:fillRect/>
          </a:stretch>
        </p:blipFill>
        <p:spPr>
          <a:xfrm>
            <a:off x="2427288" y="2922588"/>
            <a:ext cx="6848475" cy="3757612"/>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并发视图的风格</a:t>
            </a:r>
          </a:p>
        </p:txBody>
      </p:sp>
      <p:sp>
        <p:nvSpPr>
          <p:cNvPr id="3" name="内容占位符 2"/>
          <p:cNvSpPr>
            <a:spLocks noGrp="1"/>
          </p:cNvSpPr>
          <p:nvPr>
            <p:ph idx="1"/>
          </p:nvPr>
        </p:nvSpPr>
        <p:spPr/>
        <p:txBody>
          <a:bodyPr/>
          <a:lstStyle/>
          <a:p>
            <a:pPr marL="0" indent="0">
              <a:buNone/>
            </a:pPr>
            <a:r>
              <a:rPr lang="zh-CN" altLang="en-US">
                <a:latin typeface="微软雅黑" panose="020B0503020204020204" pitchFamily="34" charset="-122"/>
                <a:ea typeface="微软雅黑" panose="020B0503020204020204" pitchFamily="34" charset="-122"/>
              </a:rPr>
              <a:t>许多风格可以适用于进程视图。例如采用 Garlan 和 Shaw 的分类法,我们可以得到管道和过滤器,或客户端/服务器，以及各种多个客户端/单个服务器和多个客户端/多个服务器的变体。对于更加复杂的系统,可以采用类似于 K.Birman 所描述的ISIS（Intermediate system to intermediate system，中间系统到中间系统）系统中进程组方法以及其它的标注方法和工具。</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组件视图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组件视图</a:t>
            </a:r>
          </a:p>
        </p:txBody>
      </p:sp>
      <p:sp>
        <p:nvSpPr>
          <p:cNvPr id="3" name="内容占位符 2"/>
          <p:cNvSpPr>
            <a:spLocks noGrp="1"/>
          </p:cNvSpPr>
          <p:nvPr>
            <p:ph idx="1"/>
          </p:nvPr>
        </p:nvSpPr>
        <p:spPr/>
        <p:txBody>
          <a:bodyPr/>
          <a:lstStyle/>
          <a:p>
            <a:r>
              <a:rPr lang="zh-CN" altLang="en-US">
                <a:latin typeface="微软雅黑" panose="020B0503020204020204" pitchFamily="34" charset="-122"/>
                <a:ea typeface="微软雅黑" panose="020B0503020204020204" pitchFamily="34" charset="-122"/>
                <a:sym typeface="+mn-ea"/>
              </a:rPr>
              <a:t>组件视图也称实现视图、物理视图，描述系统的实现模块及它们之间的依赖关系。其中，组件指的是不同类型的代码模块，它是构造应用的软件单元。组件视图中也可以添加组件的其他附加信息，例如资源分配或者其他管理信息。</a:t>
            </a:r>
            <a:r>
              <a:rPr lang="zh-CN" altLang="en-US">
                <a:solidFill>
                  <a:srgbClr val="FF0000"/>
                </a:solidFill>
                <a:latin typeface="微软雅黑" panose="020B0503020204020204" pitchFamily="34" charset="-122"/>
                <a:ea typeface="微软雅黑" panose="020B0503020204020204" pitchFamily="34" charset="-122"/>
                <a:sym typeface="+mn-ea"/>
              </a:rPr>
              <a:t>组件视图主要由构件图构成。组件视图的使用者是开发人员。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物理架构</a:t>
            </a:r>
          </a:p>
        </p:txBody>
      </p:sp>
      <p:sp>
        <p:nvSpPr>
          <p:cNvPr id="3" name="内容占位符 2"/>
          <p:cNvSpPr>
            <a:spLocks noGrp="1"/>
          </p:cNvSpPr>
          <p:nvPr>
            <p:ph idx="1"/>
          </p:nvPr>
        </p:nvSpPr>
        <p:spPr/>
        <p:txBody>
          <a:bodyPr/>
          <a:lstStyle/>
          <a:p>
            <a:pPr marL="0" indent="0">
              <a:buNone/>
            </a:pPr>
            <a:r>
              <a:rPr lang="zh-CN" altLang="en-US" b="1">
                <a:latin typeface="微软雅黑" panose="020B0503020204020204" pitchFamily="34" charset="-122"/>
                <a:ea typeface="微软雅黑" panose="020B0503020204020204" pitchFamily="34" charset="-122"/>
              </a:rPr>
              <a:t>软件至硬件的映射</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物理架构</a:t>
            </a:r>
            <a:r>
              <a:rPr lang="zh-CN" altLang="en-US">
                <a:solidFill>
                  <a:srgbClr val="FF0000"/>
                </a:solidFill>
                <a:latin typeface="微软雅黑" panose="020B0503020204020204" pitchFamily="34" charset="-122"/>
                <a:ea typeface="微软雅黑" panose="020B0503020204020204" pitchFamily="34" charset="-122"/>
              </a:rPr>
              <a:t>主要关注系统非功能性的需求</a:t>
            </a:r>
            <a:r>
              <a:rPr lang="zh-CN" altLang="en-US">
                <a:latin typeface="微软雅黑" panose="020B0503020204020204" pitchFamily="34" charset="-122"/>
                <a:ea typeface="微软雅黑" panose="020B0503020204020204" pitchFamily="34" charset="-122"/>
              </a:rPr>
              <a:t>，如可用性、可靠性（容错性），性能（吞吐量）和可伸缩性。软件在计算机网络或处理节点上运行，被识别的各种元素（网络、过程、任务和对象），需要被映射至不同的节点；我们希望使用不同的物理配置：一些用于开发和测试，另外一些则用于不同地点和不同客户的部署。因此软件至节点的映射需要高度的灵活性及对源代码产生最小的影响。</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组件视图的表示法</a:t>
            </a:r>
          </a:p>
        </p:txBody>
      </p:sp>
      <p:sp>
        <p:nvSpPr>
          <p:cNvPr id="3" name="内容占位符 2"/>
          <p:cNvSpPr>
            <a:spLocks noGrp="1"/>
          </p:cNvSpPr>
          <p:nvPr>
            <p:ph idx="1"/>
          </p:nvPr>
        </p:nvSpPr>
        <p:spPr>
          <a:xfrm>
            <a:off x="838200" y="1825625"/>
            <a:ext cx="10515600" cy="4810760"/>
          </a:xfrm>
        </p:spPr>
        <p:txBody>
          <a:bodyPr>
            <a:normAutofit fontScale="90000" lnSpcReduction="20000"/>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sym typeface="+mn-ea"/>
              </a:rPr>
              <a:t>）：处理器、其他设备</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sym typeface="+mn-ea"/>
              </a:rPr>
              <a:t>）：</a:t>
            </a:r>
            <a:r>
              <a:rPr lang="zh-CN" altLang="zh-CN" dirty="0">
                <a:solidFill>
                  <a:schemeClr val="tx1"/>
                </a:solidFill>
                <a:latin typeface="微软雅黑" panose="020B0503020204020204" pitchFamily="34" charset="-122"/>
                <a:ea typeface="微软雅黑" panose="020B0503020204020204" pitchFamily="34" charset="-122"/>
                <a:sym typeface="+mn-ea"/>
              </a:rPr>
              <a:t>通信、临时通信、单向通信、宽带或总线</a:t>
            </a:r>
            <a:endParaRPr lang="zh-CN" altLang="zh-CN" dirty="0">
              <a:solidFill>
                <a:srgbClr val="2A3641"/>
              </a:solidFill>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41988" name="图片 1"/>
          <p:cNvPicPr>
            <a:picLocks noChangeAspect="1"/>
          </p:cNvPicPr>
          <p:nvPr/>
        </p:nvPicPr>
        <p:blipFill>
          <a:blip r:embed="rId2"/>
          <a:stretch>
            <a:fillRect/>
          </a:stretch>
        </p:blipFill>
        <p:spPr>
          <a:xfrm>
            <a:off x="1752918" y="2971483"/>
            <a:ext cx="7091362" cy="3429000"/>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linds(horizontal)">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sym typeface="+mn-ea"/>
              </a:rPr>
              <a:t>“4+1”</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视图</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07077" y="1992830"/>
            <a:ext cx="3377849"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部署视图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部署视图</a:t>
            </a:r>
          </a:p>
        </p:txBody>
      </p:sp>
      <p:sp>
        <p:nvSpPr>
          <p:cNvPr id="3" name="内容占位符 2"/>
          <p:cNvSpPr>
            <a:spLocks noGrp="1"/>
          </p:cNvSpPr>
          <p:nvPr>
            <p:ph idx="1"/>
          </p:nvPr>
        </p:nvSpPr>
        <p:spPr/>
        <p:txBody>
          <a:bodyPr/>
          <a:lstStyle/>
          <a:p>
            <a:r>
              <a:rPr lang="zh-CN" altLang="en-US">
                <a:latin typeface="微软雅黑" panose="020B0503020204020204" pitchFamily="34" charset="-122"/>
                <a:ea typeface="微软雅黑" panose="020B0503020204020204" pitchFamily="34" charset="-122"/>
                <a:sym typeface="+mn-ea"/>
              </a:rPr>
              <a:t>部署视图也称配置视图，部署视图主要显示系统的物理部署，它描述位于节点上的运行实例的部署情况。配置视图主要由配置图表示，配置视图还允许评估分配结果和资源分配。</a:t>
            </a:r>
            <a:r>
              <a:rPr lang="zh-CN" altLang="en-US">
                <a:solidFill>
                  <a:srgbClr val="FF0000"/>
                </a:solidFill>
                <a:latin typeface="微软雅黑" panose="020B0503020204020204" pitchFamily="34" charset="-122"/>
                <a:ea typeface="微软雅黑" panose="020B0503020204020204" pitchFamily="34" charset="-122"/>
                <a:sym typeface="+mn-ea"/>
              </a:rPr>
              <a:t>配置视图的使用者是开发人员、系统集成人员和测试人员。</a:t>
            </a:r>
            <a:endParaRPr lang="zh-CN" altLang="en-US"/>
          </a:p>
          <a:p>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开发架构</a:t>
            </a:r>
          </a:p>
        </p:txBody>
      </p:sp>
      <p:sp>
        <p:nvSpPr>
          <p:cNvPr id="3" name="内容占位符 2"/>
          <p:cNvSpPr>
            <a:spLocks noGrp="1"/>
          </p:cNvSpPr>
          <p:nvPr>
            <p:ph idx="1"/>
          </p:nvPr>
        </p:nvSpPr>
        <p:spPr>
          <a:xfrm>
            <a:off x="838200" y="1825625"/>
            <a:ext cx="10515600" cy="4773930"/>
          </a:xfrm>
        </p:spPr>
        <p:txBody>
          <a:bodyPr>
            <a:normAutofit/>
          </a:bodyPr>
          <a:lstStyle/>
          <a:p>
            <a:pPr marL="0" indent="0">
              <a:buNone/>
            </a:pPr>
            <a:r>
              <a:rPr lang="zh-CN" altLang="en-US" b="1">
                <a:latin typeface="微软雅黑" panose="020B0503020204020204" pitchFamily="34" charset="-122"/>
                <a:ea typeface="微软雅黑" panose="020B0503020204020204" pitchFamily="34" charset="-122"/>
              </a:rPr>
              <a:t>子系统分解</a:t>
            </a: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开发架构</a:t>
            </a:r>
            <a:r>
              <a:rPr lang="zh-CN" altLang="en-US">
                <a:solidFill>
                  <a:srgbClr val="FF0000"/>
                </a:solidFill>
                <a:latin typeface="微软雅黑" panose="020B0503020204020204" pitchFamily="34" charset="-122"/>
                <a:ea typeface="微软雅黑" panose="020B0503020204020204" pitchFamily="34" charset="-122"/>
              </a:rPr>
              <a:t>关注软件开发环境下实际模块的组织。</a:t>
            </a:r>
            <a:r>
              <a:rPr lang="zh-CN" altLang="en-US">
                <a:latin typeface="微软雅黑" panose="020B0503020204020204" pitchFamily="34" charset="-122"/>
                <a:ea typeface="微软雅黑" panose="020B0503020204020204" pitchFamily="34" charset="-122"/>
              </a:rPr>
              <a:t>软件打包成小的程序块（程序库或子系统），它们可以由一位或几位开发人员来开发。子系统可以组织成分层结构，每个层为上一层提供良好定义的接口。</a:t>
            </a: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系统的开发架构用模块和子系统图来表达，显示了"输出"和"输入"关系。完整的开发架构只有当所有软件元素被识别后才能加以描述。但是，可以列出控制开发架构的规则：分块、分组和可见性。</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pPr marL="0" indent="0">
              <a:buNone/>
            </a:pPr>
            <a:r>
              <a:rPr lang="zh-CN" altLang="en-US">
                <a:latin typeface="微软雅黑" panose="020B0503020204020204" pitchFamily="34" charset="-122"/>
                <a:ea typeface="微软雅黑" panose="020B0503020204020204" pitchFamily="34" charset="-122"/>
              </a:rPr>
              <a:t>大部分情况下，开发架构考虑的内部需求与以下几项因素有关：开发难度、软件管理、重用性和通用性及由工具集、编程语言所带来的限制。开发架构视图是各种活动的基础，如：需求分配、团队工作的分配（或团队机构）、成本评估和计划、项目进度的监控、软件重用性、移植性和安全性。</a:t>
            </a:r>
            <a:r>
              <a:rPr lang="zh-CN" altLang="en-US">
                <a:solidFill>
                  <a:srgbClr val="FF0000"/>
                </a:solidFill>
                <a:latin typeface="微软雅黑" panose="020B0503020204020204" pitchFamily="34" charset="-122"/>
                <a:ea typeface="微软雅黑" panose="020B0503020204020204" pitchFamily="34" charset="-122"/>
              </a:rPr>
              <a:t>它是建立产品线的基础。</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部署视图的表示方法</a:t>
            </a:r>
          </a:p>
        </p:txBody>
      </p:sp>
      <p:sp>
        <p:nvSpPr>
          <p:cNvPr id="3" name="内容占位符 2"/>
          <p:cNvSpPr>
            <a:spLocks noGrp="1"/>
          </p:cNvSpPr>
          <p:nvPr>
            <p:ph idx="1"/>
          </p:nvPr>
        </p:nvSpPr>
        <p:spPr/>
        <p:txBody>
          <a:bodyPr>
            <a:normAutofit fontScale="87500" lnSpcReduction="10000"/>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sym typeface="+mn-ea"/>
              </a:rPr>
              <a:t>）：模块、子系统、层</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sym typeface="+mn-ea"/>
              </a:rPr>
              <a:t>）：</a:t>
            </a:r>
            <a:r>
              <a:rPr lang="zh-CN" altLang="zh-CN" dirty="0">
                <a:solidFill>
                  <a:schemeClr val="tx1"/>
                </a:solidFill>
                <a:latin typeface="微软雅黑" panose="020B0503020204020204" pitchFamily="34" charset="-122"/>
                <a:ea typeface="微软雅黑" panose="020B0503020204020204" pitchFamily="34" charset="-122"/>
                <a:sym typeface="+mn-ea"/>
              </a:rPr>
              <a:t>参照相关性</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2772" name="图片 2"/>
          <p:cNvPicPr>
            <a:picLocks noChangeAspect="1"/>
          </p:cNvPicPr>
          <p:nvPr/>
        </p:nvPicPr>
        <p:blipFill>
          <a:blip r:embed="rId2"/>
          <a:stretch>
            <a:fillRect/>
          </a:stretch>
        </p:blipFill>
        <p:spPr>
          <a:xfrm>
            <a:off x="2348865" y="3151823"/>
            <a:ext cx="6261100" cy="3205162"/>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部署视图的风格</a:t>
            </a:r>
          </a:p>
        </p:txBody>
      </p:sp>
      <p:sp>
        <p:nvSpPr>
          <p:cNvPr id="3" name="内容占位符 2"/>
          <p:cNvSpPr>
            <a:spLocks noGrp="1"/>
          </p:cNvSpPr>
          <p:nvPr>
            <p:ph idx="1"/>
          </p:nvPr>
        </p:nvSpPr>
        <p:spPr/>
        <p:txBody>
          <a:bodyPr/>
          <a:lstStyle/>
          <a:p>
            <a:pPr marL="0" indent="0">
              <a:buNone/>
            </a:pPr>
            <a:r>
              <a:rPr lang="zh-CN" altLang="en-US">
                <a:latin typeface="微软雅黑" panose="020B0503020204020204" pitchFamily="34" charset="-122"/>
                <a:ea typeface="微软雅黑" panose="020B0503020204020204" pitchFamily="34" charset="-122"/>
              </a:rPr>
              <a:t>推荐使用分层的风格，定义 4 到 6 个子系统层。每层均具有良好定义的职责。设计规则是某层子系统依赖同一层或低一层的子系统，从而最大程度地减少了具有复杂模块依赖关系的网络的开发量，得到层次式的简单策略。</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2"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视图之间的对应性</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视图之间的对应性</a:t>
            </a:r>
          </a:p>
        </p:txBody>
      </p:sp>
      <p:sp>
        <p:nvSpPr>
          <p:cNvPr id="3" name="内容占位符 2"/>
          <p:cNvSpPr>
            <a:spLocks noGrp="1"/>
          </p:cNvSpPr>
          <p:nvPr>
            <p:ph idx="1"/>
          </p:nvPr>
        </p:nvSpPr>
        <p:spPr/>
        <p:txBody>
          <a:bodyPr/>
          <a:lstStyle/>
          <a:p>
            <a:pPr marL="0" indent="0">
              <a:buNone/>
            </a:pPr>
            <a:r>
              <a:rPr lang="zh-CN" altLang="en-US">
                <a:latin typeface="微软雅黑" panose="020B0503020204020204" pitchFamily="34" charset="-122"/>
                <a:ea typeface="微软雅黑" panose="020B0503020204020204" pitchFamily="34" charset="-122"/>
              </a:rPr>
              <a:t>各种视图并不是完全是正交的或独立的。视图的元素根据某种设计规则和启发式方法与其他视图中的元素相关联。</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从逻辑视图到并发视图</a:t>
            </a:r>
          </a:p>
        </p:txBody>
      </p:sp>
      <p:sp>
        <p:nvSpPr>
          <p:cNvPr id="3" name="内容占位符 2"/>
          <p:cNvSpPr>
            <a:spLocks noGrp="1"/>
          </p:cNvSpPr>
          <p:nvPr>
            <p:ph idx="1"/>
          </p:nvPr>
        </p:nvSpPr>
        <p:spPr>
          <a:xfrm>
            <a:off x="838200" y="1825625"/>
            <a:ext cx="10515600" cy="4737735"/>
          </a:xfrm>
        </p:spPr>
        <p:txBody>
          <a:bodyPr>
            <a:normAutofit/>
          </a:bodyPr>
          <a:lstStyle/>
          <a:p>
            <a:pPr marL="0" indent="0">
              <a:buNone/>
            </a:pPr>
            <a:r>
              <a:rPr lang="zh-CN" altLang="en-US">
                <a:latin typeface="微软雅黑" panose="020B0503020204020204" pitchFamily="34" charset="-122"/>
                <a:ea typeface="微软雅黑" panose="020B0503020204020204" pitchFamily="34" charset="-122"/>
              </a:rPr>
              <a:t>逻辑架构有几项重要特性：</a:t>
            </a:r>
          </a:p>
          <a:p>
            <a:pPr marL="0" indent="0">
              <a:buNone/>
            </a:pPr>
            <a:r>
              <a:rPr lang="zh-CN" altLang="en-US">
                <a:solidFill>
                  <a:srgbClr val="FF0000"/>
                </a:solidFill>
                <a:latin typeface="微软雅黑" panose="020B0503020204020204" pitchFamily="34" charset="-122"/>
                <a:ea typeface="微软雅黑" panose="020B0503020204020204" pitchFamily="34" charset="-122"/>
              </a:rPr>
              <a:t>自主性</a:t>
            </a:r>
            <a:r>
              <a:rPr lang="zh-CN" altLang="en-US">
                <a:latin typeface="微软雅黑" panose="020B0503020204020204" pitchFamily="34" charset="-122"/>
                <a:ea typeface="微软雅黑" panose="020B0503020204020204" pitchFamily="34" charset="-122"/>
              </a:rPr>
              <a:t>：对象是主动的、被动的还是被保护的？</a:t>
            </a:r>
          </a:p>
          <a:p>
            <a:pPr marL="0" indent="0">
              <a:buNone/>
            </a:pPr>
            <a:r>
              <a:rPr lang="en-US" altLang="zh-CN">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主动对象享有调用其他对象或其自身操作的主动权，并且当其他对象对其进行调用时，具有对其自身操作的完全控制权。</a:t>
            </a:r>
          </a:p>
          <a:p>
            <a:pPr marL="0" indent="0">
              <a:buNone/>
            </a:pPr>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被动对象</a:t>
            </a:r>
            <a:r>
              <a:rPr lang="zh-CN" altLang="en-US">
                <a:latin typeface="微软雅黑" panose="020B0503020204020204" pitchFamily="34" charset="-122"/>
                <a:ea typeface="微软雅黑" panose="020B0503020204020204" pitchFamily="34" charset="-122"/>
              </a:rPr>
              <a:t>不能主动调用任何操作，对其他对象调用自身的操作没有控制。</a:t>
            </a:r>
          </a:p>
          <a:p>
            <a:pPr marL="0" indent="0">
              <a:buNone/>
            </a:pPr>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被保护对象不能主动调用任何操作。但对自身的操作有一定的控制功能。</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sym typeface="+mn-ea"/>
              </a:rPr>
              <a:t>持久化</a:t>
            </a:r>
            <a:r>
              <a:rPr lang="zh-CN" altLang="en-US">
                <a:latin typeface="微软雅黑" panose="020B0503020204020204" pitchFamily="34" charset="-122"/>
                <a:ea typeface="微软雅黑" panose="020B0503020204020204" pitchFamily="34" charset="-122"/>
                <a:sym typeface="+mn-ea"/>
              </a:rPr>
              <a:t>：对象是暂时的还是持久化的？它们是否会导致过程或处理器的终止？</a:t>
            </a:r>
            <a:endParaRPr lang="zh-CN" altLang="en-US">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sym typeface="+mn-ea"/>
              </a:rPr>
              <a:t>依赖性</a:t>
            </a:r>
            <a:r>
              <a:rPr lang="zh-CN" altLang="en-US">
                <a:latin typeface="微软雅黑" panose="020B0503020204020204" pitchFamily="34" charset="-122"/>
                <a:ea typeface="微软雅黑" panose="020B0503020204020204" pitchFamily="34" charset="-122"/>
                <a:sym typeface="+mn-ea"/>
              </a:rPr>
              <a:t>：对象的存在或持久化是否依赖于另一个对象？</a:t>
            </a:r>
            <a:endParaRPr lang="zh-CN" altLang="en-US">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sym typeface="+mn-ea"/>
              </a:rPr>
              <a:t>分布性</a:t>
            </a:r>
            <a:r>
              <a:rPr lang="zh-CN" altLang="en-US">
                <a:latin typeface="微软雅黑" panose="020B0503020204020204" pitchFamily="34" charset="-122"/>
                <a:ea typeface="微软雅黑" panose="020B0503020204020204" pitchFamily="34" charset="-122"/>
                <a:sym typeface="+mn-ea"/>
              </a:rPr>
              <a:t>：对象的状态或操作是否能被物理架构中的许多节点所访问？或是被进程架构中的几个进程所访问？</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背景</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占位符 14"/>
          <p:cNvSpPr>
            <a:spLocks noGrp="1"/>
          </p:cNvSpPr>
          <p:nvPr>
            <p:ph type="body" orient="vert" idx="1"/>
          </p:nvPr>
        </p:nvSpPr>
        <p:spPr>
          <a:xfrm>
            <a:off x="838200" y="1825625"/>
            <a:ext cx="10515600" cy="4351338"/>
          </a:xfrm>
        </p:spPr>
        <p:txBody>
          <a:bodyPr vert="horz"/>
          <a:lstStyle/>
          <a:p>
            <a:pPr>
              <a:lnSpc>
                <a:spcPct val="130000"/>
              </a:lnSpc>
            </a:pP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Philippe Kruchten（克鲁奇特）1995年在《IEEE Software》上发表了《</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The 4+1 View Model of Architecture</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欲用单张视图来捕捉所有的系统架构要点，有时架构并不能解决所有"客户"（"风险承担人"）所关注的问题。所以建议使用多个并发的视图来组织软件架构的描述，每个视图仅用来描述一个特定的所关注的方面的集合。</a:t>
            </a:r>
          </a:p>
          <a:p>
            <a:pPr marL="0" indent="0">
              <a:lnSpc>
                <a:spcPct val="130000"/>
              </a:lnSpc>
              <a:buNone/>
            </a:pPr>
            <a:r>
              <a:rPr lang="en-US" altLang="zh-CN" dirty="0"/>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p>
          <a:p>
            <a:pPr lvl="1"/>
            <a:endParaRPr lang="zh-CN" altLang="en-US" b="1" dirty="0"/>
          </a:p>
          <a:p>
            <a:pPr lvl="1"/>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pPr marL="0" indent="0">
              <a:buNone/>
            </a:pPr>
            <a:r>
              <a:rPr lang="zh-CN" altLang="en-US">
                <a:latin typeface="微软雅黑" panose="020B0503020204020204" pitchFamily="34" charset="-122"/>
                <a:ea typeface="微软雅黑" panose="020B0503020204020204" pitchFamily="34" charset="-122"/>
              </a:rPr>
              <a:t>在逻辑视图中，我们认为每个对象均是主动的，具有潜在的"并发性"，即与其他对象具有"平行的"行为，我们并不考虑所要达到的确切并发程度。因此，</a:t>
            </a:r>
            <a:r>
              <a:rPr lang="zh-CN" altLang="en-US">
                <a:solidFill>
                  <a:srgbClr val="FF0000"/>
                </a:solidFill>
                <a:latin typeface="微软雅黑" panose="020B0503020204020204" pitchFamily="34" charset="-122"/>
                <a:ea typeface="微软雅黑" panose="020B0503020204020204" pitchFamily="34" charset="-122"/>
              </a:rPr>
              <a:t>逻辑结构所考虑的仅是需求的功能性方面。</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然而，当我们定义进程架构时，由于巨大的开销，为每个对象实施各自的控制线程，在目前的技术状况下是不现实的。此外，</a:t>
            </a:r>
            <a:r>
              <a:rPr lang="zh-CN" altLang="en-US">
                <a:solidFill>
                  <a:srgbClr val="FF0000"/>
                </a:solidFill>
                <a:latin typeface="微软雅黑" panose="020B0503020204020204" pitchFamily="34" charset="-122"/>
                <a:ea typeface="微软雅黑" panose="020B0503020204020204" pitchFamily="34" charset="-122"/>
              </a:rPr>
              <a:t>如果对象是并发的，那么必须以某种抽象形式来调用它们的操作。</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800090"/>
          </a:xfrm>
        </p:spPr>
        <p:txBody>
          <a:bodyPr>
            <a:normAutofit/>
          </a:bodyPr>
          <a:lstStyle/>
          <a:p>
            <a:pPr marL="0" indent="0">
              <a:buNone/>
            </a:pPr>
            <a:r>
              <a:rPr lang="zh-CN" altLang="en-US">
                <a:latin typeface="微软雅黑" panose="020B0503020204020204" pitchFamily="34" charset="-122"/>
                <a:ea typeface="微软雅黑" panose="020B0503020204020204" pitchFamily="34" charset="-122"/>
              </a:rPr>
              <a:t>另一方面，由于以下几种原因需要多个控制线程。</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）为了快速响应某类外部触发，包括与时间相关的事件。</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）为了在一个节点中利用多个 CPU，或者在一个分布式系统中利用多个节点。</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）为了提高 CPU 的利用率，在某些控制线程被挂起，等待其</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他活动结束的时候（例如，访问外部对象其他活动对象时），为其他的活动分配 CPU。</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）为了划分活动的优先级（提高潜在的响应能力）。</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）为了支持系统的可伸缩性（借助于共享负载的其他过程）。</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6</a:t>
            </a:r>
            <a:r>
              <a:rPr lang="zh-CN" altLang="en-US">
                <a:latin typeface="微软雅黑" panose="020B0503020204020204" pitchFamily="34" charset="-122"/>
                <a:ea typeface="微软雅黑" panose="020B0503020204020204" pitchFamily="34" charset="-122"/>
              </a:rPr>
              <a:t>）为了在软件的不同领域分离关注点。</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7</a:t>
            </a:r>
            <a:r>
              <a:rPr lang="zh-CN" altLang="en-US">
                <a:latin typeface="微软雅黑" panose="020B0503020204020204" pitchFamily="34" charset="-122"/>
                <a:ea typeface="微软雅黑" panose="020B0503020204020204" pitchFamily="34" charset="-122"/>
              </a:rPr>
              <a:t>）为了提高系统的可用性（通过 Backup 过程）。</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28360"/>
          </a:xfrm>
        </p:spPr>
        <p:txBody>
          <a:bodyPr>
            <a:normAutofit fontScale="97500"/>
          </a:bodyPr>
          <a:lstStyle/>
          <a:p>
            <a:pPr marL="0" indent="0">
              <a:buNone/>
            </a:pPr>
            <a:r>
              <a:rPr lang="zh-CN" altLang="en-US">
                <a:latin typeface="微软雅黑" panose="020B0503020204020204" pitchFamily="34" charset="-122"/>
                <a:ea typeface="微软雅黑" panose="020B0503020204020204" pitchFamily="34" charset="-122"/>
              </a:rPr>
              <a:t>我们同时使用两种策略来决定并发的程度和定义所需的过程集合。考虑一系列潜在的物理目标架构。以下两种形式我们可以任选其一：</a:t>
            </a:r>
          </a:p>
          <a:p>
            <a:pPr marL="0" indent="0">
              <a:buNone/>
            </a:pPr>
            <a:r>
              <a:rPr lang="zh-CN" altLang="en-US">
                <a:solidFill>
                  <a:srgbClr val="FF0000"/>
                </a:solidFill>
                <a:latin typeface="微软雅黑" panose="020B0503020204020204" pitchFamily="34" charset="-122"/>
                <a:ea typeface="微软雅黑" panose="020B0503020204020204" pitchFamily="34" charset="-122"/>
              </a:rPr>
              <a:t>从内至外</a:t>
            </a:r>
            <a:r>
              <a:rPr lang="zh-CN" altLang="en-US">
                <a:latin typeface="微软雅黑" panose="020B0503020204020204" pitchFamily="34" charset="-122"/>
                <a:ea typeface="微软雅黑" panose="020B0503020204020204" pitchFamily="34" charset="-122"/>
              </a:rPr>
              <a:t>: </a:t>
            </a:r>
          </a:p>
          <a:p>
            <a:pPr marL="0" indent="0">
              <a:buNone/>
            </a:pPr>
            <a:r>
              <a:rPr lang="zh-CN" altLang="en-US">
                <a:latin typeface="微软雅黑" panose="020B0503020204020204" pitchFamily="34" charset="-122"/>
                <a:ea typeface="微软雅黑" panose="020B0503020204020204" pitchFamily="34" charset="-122"/>
              </a:rPr>
              <a:t>由逻辑架构开始：定义代理任务，该任务将控制一个类的多个活动对象的单个线程进行多元化处理；同一代理任务还执行持久化处理那些依赖于一个主动对象的对象；需要相互进行操作的几个类或仅需要少量处理的类共享单个代理。这种聚合会一直进行，直到我们将过程减少到合理的较少数量，而仍允许分布性和对物理资源的使用。</a:t>
            </a:r>
          </a:p>
          <a:p>
            <a:pPr marL="0" indent="0">
              <a:buNone/>
            </a:pPr>
            <a:r>
              <a:rPr lang="zh-CN" altLang="en-US">
                <a:solidFill>
                  <a:srgbClr val="FF0000"/>
                </a:solidFill>
                <a:latin typeface="微软雅黑" panose="020B0503020204020204" pitchFamily="34" charset="-122"/>
                <a:ea typeface="微软雅黑" panose="020B0503020204020204" pitchFamily="34" charset="-122"/>
              </a:rPr>
              <a:t>由外至内</a:t>
            </a:r>
            <a:r>
              <a:rPr lang="zh-CN" altLang="en-US">
                <a:latin typeface="微软雅黑" panose="020B0503020204020204" pitchFamily="34" charset="-122"/>
                <a:ea typeface="微软雅黑" panose="020B0503020204020204" pitchFamily="34" charset="-122"/>
              </a:rPr>
              <a:t>: </a:t>
            </a:r>
          </a:p>
          <a:p>
            <a:pPr marL="0" indent="0">
              <a:buNone/>
            </a:pPr>
            <a:r>
              <a:rPr lang="zh-CN" altLang="en-US">
                <a:latin typeface="微软雅黑" panose="020B0503020204020204" pitchFamily="34" charset="-122"/>
                <a:ea typeface="微软雅黑" panose="020B0503020204020204" pitchFamily="34" charset="-122"/>
              </a:rPr>
              <a:t>从物理结构开始：识别系统的外部触发；定义处理触发的客户过程和仅提供服务（而非初始化它们）的服务器进程；使用数据完整性和问题的串行化约束来定义正确的服务器设置，并且为客户机与服务器代理分配对象；识别出必须分布哪些对象。</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其结果是将类（和它们的对象）映射至一个任务集合和进程架构中的进程。</a:t>
            </a:r>
            <a:r>
              <a:rPr lang="zh-CN" altLang="en-US">
                <a:latin typeface="微软雅黑" panose="020B0503020204020204" pitchFamily="34" charset="-122"/>
                <a:ea typeface="微软雅黑" panose="020B0503020204020204" pitchFamily="34" charset="-122"/>
              </a:rPr>
              <a:t>通常，活动类具有代理任务，也存在一些变形：对于给定的类，使用多个代理以提高吞吐量，或者多个类映射至单个代理，因为它们的操作并不是频繁地被调用，或者是为了保证执行序列。</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从逻辑视图到部署视图</a:t>
            </a:r>
          </a:p>
        </p:txBody>
      </p:sp>
      <p:sp>
        <p:nvSpPr>
          <p:cNvPr id="3" name="内容占位符 2"/>
          <p:cNvSpPr>
            <a:spLocks noGrp="1"/>
          </p:cNvSpPr>
          <p:nvPr>
            <p:ph idx="1"/>
          </p:nvPr>
        </p:nvSpPr>
        <p:spPr/>
        <p:txBody>
          <a:bodyPr/>
          <a:lstStyle/>
          <a:p>
            <a:pPr marL="0" indent="0">
              <a:buNone/>
            </a:pPr>
            <a:r>
              <a:rPr lang="zh-CN" altLang="en-US">
                <a:latin typeface="微软雅黑" panose="020B0503020204020204" pitchFamily="34" charset="-122"/>
                <a:ea typeface="微软雅黑" panose="020B0503020204020204" pitchFamily="34" charset="-122"/>
              </a:rPr>
              <a:t>类通常作为一个模块来实现，例如 Ada 包中可视部分的一个类型。</a:t>
            </a:r>
            <a:r>
              <a:rPr lang="zh-CN" altLang="en-US">
                <a:solidFill>
                  <a:srgbClr val="FF0000"/>
                </a:solidFill>
                <a:latin typeface="微软雅黑" panose="020B0503020204020204" pitchFamily="34" charset="-122"/>
                <a:ea typeface="微软雅黑" panose="020B0503020204020204" pitchFamily="34" charset="-122"/>
              </a:rPr>
              <a:t>密切相关的类（类的种类）的集合组合到子系统中</a:t>
            </a:r>
            <a:r>
              <a:rPr lang="zh-CN" altLang="en-US">
                <a:latin typeface="微软雅黑" panose="020B0503020204020204" pitchFamily="34" charset="-122"/>
                <a:ea typeface="微软雅黑" panose="020B0503020204020204" pitchFamily="34" charset="-122"/>
              </a:rPr>
              <a:t>。子系统的定义必须考虑额外的约束，如团队组织、期望的代码规模、可重用性和通用性的程度以及严格的分层依据（可视性问题），发布策略和配置管理。所以，通常最后得到的不是与逻辑视图逐一对应的视图。</a:t>
            </a:r>
          </a:p>
          <a:p>
            <a:pPr marL="0" indent="0">
              <a:buNone/>
            </a:pPr>
            <a:r>
              <a:rPr lang="zh-CN" altLang="en-US">
                <a:latin typeface="微软雅黑" panose="020B0503020204020204" pitchFamily="34" charset="-122"/>
                <a:ea typeface="微软雅黑" panose="020B0503020204020204" pitchFamily="34" charset="-122"/>
                <a:sym typeface="+mn-ea"/>
              </a:rPr>
              <a:t>逻辑视图和部署视图非常接近，但具有不同的关注点。我们发现项目规模越大，视图间的差距也越大。</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从并发视图到组件视图</a:t>
            </a:r>
          </a:p>
        </p:txBody>
      </p:sp>
      <p:sp>
        <p:nvSpPr>
          <p:cNvPr id="3" name="内容占位符 2"/>
          <p:cNvSpPr>
            <a:spLocks noGrp="1"/>
          </p:cNvSpPr>
          <p:nvPr>
            <p:ph idx="1"/>
          </p:nvPr>
        </p:nvSpPr>
        <p:spPr/>
        <p:txBody>
          <a:bodyPr/>
          <a:lstStyle/>
          <a:p>
            <a:pPr marL="0" indent="0">
              <a:buNone/>
            </a:pPr>
            <a:r>
              <a:rPr lang="zh-CN" altLang="en-US">
                <a:latin typeface="微软雅黑" panose="020B0503020204020204" pitchFamily="34" charset="-122"/>
                <a:ea typeface="微软雅黑" panose="020B0503020204020204" pitchFamily="34" charset="-122"/>
              </a:rPr>
              <a:t>进程和进程组以不同的测试和部署配置映射至可用的物理硬件。Birman 在 ISIS 项目中描述了详细的映射模式。</a:t>
            </a: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用例主要以所使用类的形式与逻辑视图相关联；而与并发视图的关联则是考虑了一个或多个控制线程的、对象间的交互形式。</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1"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第八部分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迭代过程</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迭代过程</a:t>
            </a:r>
          </a:p>
        </p:txBody>
      </p:sp>
      <p:sp>
        <p:nvSpPr>
          <p:cNvPr id="3" name="内容占位符 2"/>
          <p:cNvSpPr>
            <a:spLocks noGrp="1"/>
          </p:cNvSpPr>
          <p:nvPr>
            <p:ph idx="1"/>
          </p:nvPr>
        </p:nvSpPr>
        <p:spPr>
          <a:xfrm>
            <a:off x="838200" y="1825625"/>
            <a:ext cx="10515600" cy="4866005"/>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提倡一种具有迭代性质的方法，即架构先被原形化、测试、估量、分析，然后在一系列的迭代过程中被细化。</a:t>
            </a:r>
            <a:r>
              <a:rPr lang="zh-CN" altLang="en-US">
                <a:latin typeface="微软雅黑" panose="020B0503020204020204" pitchFamily="34" charset="-122"/>
                <a:ea typeface="微软雅黑" panose="020B0503020204020204" pitchFamily="34" charset="-122"/>
              </a:rPr>
              <a:t>该方法除了减少与架构相关的风险之外，对于项目而言还有其他优点：团队合作、培训，加深对架构的理解，深入程序和工具等等（此处提及的是演进的原形，逐渐发展成为系统，而不是一次性的试验性的原形）。这种迭代方法还能够使需求被细化、成熟化并能够被更好地理解。</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用例驱动的方法</a:t>
            </a:r>
          </a:p>
        </p:txBody>
      </p:sp>
      <p:sp>
        <p:nvSpPr>
          <p:cNvPr id="3" name="内容占位符 2"/>
          <p:cNvSpPr>
            <a:spLocks noGrp="1"/>
          </p:cNvSpPr>
          <p:nvPr>
            <p:ph idx="1"/>
          </p:nvPr>
        </p:nvSpPr>
        <p:spPr/>
        <p:txBody>
          <a:bodyPr/>
          <a:lstStyle/>
          <a:p>
            <a:pPr marL="0" indent="0">
              <a:buNone/>
            </a:pPr>
            <a:r>
              <a:rPr lang="zh-CN" altLang="en-US">
                <a:latin typeface="微软雅黑" panose="020B0503020204020204" pitchFamily="34" charset="-122"/>
                <a:ea typeface="微软雅黑" panose="020B0503020204020204" pitchFamily="34" charset="-122"/>
              </a:rPr>
              <a:t>系统大多数关键的功能以用例的形式被捕获。关键意味着：最重要的功能，系统存在的理由，或使用频率最高的功能，或体现了必须减轻的一些重要的技术风险。</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开始阶段</a:t>
            </a:r>
          </a:p>
        </p:txBody>
      </p:sp>
      <p:sp>
        <p:nvSpPr>
          <p:cNvPr id="3" name="内容占位符 2"/>
          <p:cNvSpPr>
            <a:spLocks noGrp="1"/>
          </p:cNvSpPr>
          <p:nvPr>
            <p:ph idx="1"/>
          </p:nvPr>
        </p:nvSpPr>
        <p:spPr/>
        <p:txBody>
          <a:bodyPr>
            <a:normAutofit lnSpcReduction="10000"/>
          </a:bodyPr>
          <a:lstStyle/>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）基于风险和重要性为某次迭代选择一些用例。</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可能被归纳为对若干用户需求的抽象。</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）形成"稻草人式的架构"。然后对</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进行"描述"，以识别主要的抽象（类、机制、过程、子系统）。</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）所发现的架构元素被分布到 4 个蓝图中：逻辑蓝图、并发蓝图、部署蓝图和组件蓝图。</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）实施、测试、度量该架构，这项分析可能检测到一些缺点或潜在的增强要求。</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）捕获经验教训。</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架构模型</a:t>
            </a:r>
          </a:p>
        </p:txBody>
      </p:sp>
      <p:sp>
        <p:nvSpPr>
          <p:cNvPr id="5" name="内容占位符 4"/>
          <p:cNvSpPr>
            <a:spLocks noGrp="1"/>
          </p:cNvSpPr>
          <p:nvPr>
            <p:ph idx="1"/>
          </p:nvPr>
        </p:nvSpPr>
        <p:spPr/>
        <p:txBody>
          <a:bodyPr/>
          <a:lstStyle/>
          <a:p>
            <a:r>
              <a:rPr lang="zh-CN" altLang="en-US">
                <a:latin typeface="微软雅黑" panose="020B0503020204020204" pitchFamily="34" charset="-122"/>
                <a:ea typeface="微软雅黑" panose="020B0503020204020204" pitchFamily="34" charset="-122"/>
              </a:rPr>
              <a:t>软件架构用来处理软件高层次结构的设计和实施。它以精心选择的形式将若干结构元素进行装配，从而满足系统主要功能和性能需求，并满足其他非功能性需求，如可靠性、可伸缩性、可移植性和可用性。Perry 和 Wolfe 使用一个精确的公式来表达，该公式由 Boehm 做了进一步修改：</a:t>
            </a:r>
          </a:p>
          <a:p>
            <a:r>
              <a:rPr lang="zh-CN" altLang="en-US">
                <a:solidFill>
                  <a:srgbClr val="FF0000"/>
                </a:solidFill>
                <a:latin typeface="微软雅黑" panose="020B0503020204020204" pitchFamily="34" charset="-122"/>
                <a:ea typeface="微软雅黑" panose="020B0503020204020204" pitchFamily="34" charset="-122"/>
              </a:rPr>
              <a:t>软件架构 ＝ {元素，形式，关系/约束}</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循环阶段</a:t>
            </a:r>
          </a:p>
        </p:txBody>
      </p:sp>
      <p:sp>
        <p:nvSpPr>
          <p:cNvPr id="3" name="内容占位符 2"/>
          <p:cNvSpPr>
            <a:spLocks noGrp="1"/>
          </p:cNvSpPr>
          <p:nvPr>
            <p:ph idx="1"/>
          </p:nvPr>
        </p:nvSpPr>
        <p:spPr>
          <a:xfrm>
            <a:off x="838200" y="1825625"/>
            <a:ext cx="10515600" cy="4920615"/>
          </a:xfrm>
        </p:spPr>
        <p:txBody>
          <a:bodyPr>
            <a:normAutofit/>
          </a:bodyPr>
          <a:lstStyle/>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）重新评估风险，</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）扩展考虑的</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选择板。</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）选择能减轻风险或提高结构覆盖的额外的少量</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）试着在原先的架构中描述这些</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）发现额外的架构元素，或有时还需要找出适应这些</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所需的重要架构变更。</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6</a:t>
            </a:r>
            <a:r>
              <a:rPr lang="zh-CN" altLang="en-US">
                <a:latin typeface="微软雅黑" panose="020B0503020204020204" pitchFamily="34" charset="-122"/>
                <a:ea typeface="微软雅黑" panose="020B0503020204020204" pitchFamily="34" charset="-122"/>
              </a:rPr>
              <a:t>）更新4个主要视图：逻辑视图、并发视图、部署视图和组件视图。</a:t>
            </a: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7</a:t>
            </a:r>
            <a:r>
              <a:rPr lang="zh-CN" altLang="en-US">
                <a:latin typeface="微软雅黑" panose="020B0503020204020204" pitchFamily="34" charset="-122"/>
                <a:ea typeface="微软雅黑" panose="020B0503020204020204" pitchFamily="34" charset="-122"/>
              </a:rPr>
              <a:t>）根据变更修订现有的</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pPr marL="0" indent="0">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8</a:t>
            </a:r>
            <a:r>
              <a:rPr lang="zh-CN" altLang="en-US">
                <a:latin typeface="微软雅黑" panose="020B0503020204020204" pitchFamily="34" charset="-122"/>
                <a:ea typeface="微软雅黑" panose="020B0503020204020204" pitchFamily="34" charset="-122"/>
                <a:sym typeface="+mn-ea"/>
              </a:rPr>
              <a:t>）升级实现工具（架构原型）来支持新的、扩展了的用例集合。</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9</a:t>
            </a:r>
            <a:r>
              <a:rPr lang="zh-CN" altLang="en-US">
                <a:latin typeface="微软雅黑" panose="020B0503020204020204" pitchFamily="34" charset="-122"/>
                <a:ea typeface="微软雅黑" panose="020B0503020204020204" pitchFamily="34" charset="-122"/>
                <a:sym typeface="+mn-ea"/>
              </a:rPr>
              <a:t>）测试。如果可能的话，在实际的目标环境和负载下进行测试。</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10</a:t>
            </a:r>
            <a:r>
              <a:rPr lang="zh-CN" altLang="en-US">
                <a:latin typeface="微软雅黑" panose="020B0503020204020204" pitchFamily="34" charset="-122"/>
                <a:ea typeface="微软雅黑" panose="020B0503020204020204" pitchFamily="34" charset="-122"/>
                <a:sym typeface="+mn-ea"/>
              </a:rPr>
              <a:t>）评审这五个视图来检测简洁性、可重用性和通用性的潜在问题。</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11</a:t>
            </a:r>
            <a:r>
              <a:rPr lang="zh-CN" altLang="en-US">
                <a:latin typeface="微软雅黑" panose="020B0503020204020204" pitchFamily="34" charset="-122"/>
                <a:ea typeface="微软雅黑" panose="020B0503020204020204" pitchFamily="34" charset="-122"/>
                <a:sym typeface="+mn-ea"/>
              </a:rPr>
              <a:t>）更新设计准则和基本原理。</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12</a:t>
            </a:r>
            <a:r>
              <a:rPr lang="zh-CN" altLang="en-US">
                <a:latin typeface="微软雅黑" panose="020B0503020204020204" pitchFamily="34" charset="-122"/>
                <a:ea typeface="微软雅黑" panose="020B0503020204020204" pitchFamily="34" charset="-122"/>
                <a:sym typeface="+mn-ea"/>
              </a:rPr>
              <a:t>）捕获经验教训。</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终止循环</a:t>
            </a:r>
          </a:p>
        </p:txBody>
      </p:sp>
      <p:sp>
        <p:nvSpPr>
          <p:cNvPr id="3" name="内容占位符 2"/>
          <p:cNvSpPr>
            <a:spLocks noGrp="1"/>
          </p:cNvSpPr>
          <p:nvPr>
            <p:ph idx="1"/>
          </p:nvPr>
        </p:nvSpPr>
        <p:spPr>
          <a:xfrm>
            <a:off x="838200" y="1825625"/>
            <a:ext cx="10515600" cy="4939030"/>
          </a:xfrm>
        </p:spPr>
        <p:txBody>
          <a:bodyPr>
            <a:normAutofit/>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为了实际的系统，初始的架构原型需要进行演进 。</a:t>
            </a:r>
            <a:r>
              <a:rPr lang="zh-CN" altLang="en-US">
                <a:latin typeface="微软雅黑" panose="020B0503020204020204" pitchFamily="34" charset="-122"/>
                <a:ea typeface="微软雅黑" panose="020B0503020204020204" pitchFamily="34" charset="-122"/>
              </a:rPr>
              <a:t>较好的情况是在经过 2 次或 3 次迭代之后，结构变得稳定：主要的抽象都已被找到。子系统和过程都已经完成，以及所有的接口都已经实现。接下来则是软件设计的范畴，这个阶段可能也会用到相似的方法和过程。</a:t>
            </a:r>
          </a:p>
          <a:p>
            <a:pPr marL="0" indent="0">
              <a:buNone/>
            </a:pPr>
            <a:r>
              <a:rPr lang="zh-CN" altLang="en-US">
                <a:solidFill>
                  <a:srgbClr val="FF0000"/>
                </a:solidFill>
                <a:latin typeface="微软雅黑" panose="020B0503020204020204" pitchFamily="34" charset="-122"/>
                <a:ea typeface="微软雅黑" panose="020B0503020204020204" pitchFamily="34" charset="-122"/>
              </a:rPr>
              <a:t>这些迭代过程的持续时间参差不齐</a:t>
            </a:r>
            <a:r>
              <a:rPr lang="zh-CN" altLang="en-US">
                <a:latin typeface="微软雅黑" panose="020B0503020204020204" pitchFamily="34" charset="-122"/>
                <a:ea typeface="微软雅黑" panose="020B0503020204020204" pitchFamily="34" charset="-122"/>
              </a:rPr>
              <a:t>，原因在于：所实施项目的规模，参与项目人员的数量、他们对本领域和方法的熟悉程度，以及该系统和开发组织的熟悉程度等等。因而较小的项目迭代过程可能持续 2-3 周，而大型的项目可能为 6-9 个月。</a:t>
            </a: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1"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第九部分</a:t>
            </a: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pitchFamily="34" charset="-122"/>
                <a:ea typeface="微软雅黑" panose="020B0503020204020204" pitchFamily="34" charset="-122"/>
              </a:rPr>
              <a:t>UML</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及工具使用情况</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用例图</a:t>
            </a:r>
          </a:p>
        </p:txBody>
      </p:sp>
      <p:sp>
        <p:nvSpPr>
          <p:cNvPr id="3" name="内容占位符 2"/>
          <p:cNvSpPr>
            <a:spLocks noGrp="1"/>
          </p:cNvSpPr>
          <p:nvPr>
            <p:ph idx="1"/>
          </p:nvPr>
        </p:nvSpPr>
        <p:spPr>
          <a:xfrm>
            <a:off x="838200" y="1825625"/>
            <a:ext cx="10515600" cy="4939030"/>
          </a:xfrm>
        </p:spPr>
        <p:txBody>
          <a:bodyPr>
            <a:normAutofit/>
          </a:bodyPr>
          <a:lstStyle/>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2628"/>
          <p:cNvPicPr>
            <a:picLocks noChangeAspect="1"/>
          </p:cNvPicPr>
          <p:nvPr/>
        </p:nvPicPr>
        <p:blipFill>
          <a:blip r:embed="rId2"/>
          <a:stretch>
            <a:fillRect/>
          </a:stretch>
        </p:blipFill>
        <p:spPr>
          <a:xfrm>
            <a:off x="2830195" y="191770"/>
            <a:ext cx="8772525" cy="6659880"/>
          </a:xfrm>
          <a:prstGeom prst="rect">
            <a:avLst/>
          </a:prstGeom>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类图</a:t>
            </a:r>
          </a:p>
        </p:txBody>
      </p:sp>
      <p:sp>
        <p:nvSpPr>
          <p:cNvPr id="3" name="内容占位符 2"/>
          <p:cNvSpPr>
            <a:spLocks noGrp="1"/>
          </p:cNvSpPr>
          <p:nvPr>
            <p:ph idx="1"/>
          </p:nvPr>
        </p:nvSpPr>
        <p:spPr>
          <a:xfrm>
            <a:off x="838200" y="1825625"/>
            <a:ext cx="10515600" cy="4939030"/>
          </a:xfrm>
        </p:spPr>
        <p:txBody>
          <a:bodyPr>
            <a:normAutofit/>
          </a:bodyPr>
          <a:lstStyle/>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2743"/>
          <p:cNvPicPr>
            <a:picLocks noChangeAspect="1"/>
          </p:cNvPicPr>
          <p:nvPr/>
        </p:nvPicPr>
        <p:blipFill>
          <a:blip r:embed="rId2"/>
          <a:stretch>
            <a:fillRect/>
          </a:stretch>
        </p:blipFill>
        <p:spPr>
          <a:xfrm>
            <a:off x="2874010" y="162560"/>
            <a:ext cx="7416165" cy="6504305"/>
          </a:xfrm>
          <a:prstGeom prst="rect">
            <a:avLst/>
          </a:prstGeom>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顺序图</a:t>
            </a:r>
          </a:p>
        </p:txBody>
      </p:sp>
      <p:sp>
        <p:nvSpPr>
          <p:cNvPr id="3" name="内容占位符 2"/>
          <p:cNvSpPr>
            <a:spLocks noGrp="1"/>
          </p:cNvSpPr>
          <p:nvPr>
            <p:ph idx="1"/>
          </p:nvPr>
        </p:nvSpPr>
        <p:spPr>
          <a:xfrm>
            <a:off x="838200" y="1825625"/>
            <a:ext cx="10515600" cy="4939030"/>
          </a:xfrm>
        </p:spPr>
        <p:txBody>
          <a:bodyPr>
            <a:normAutofit/>
          </a:bodyPr>
          <a:lstStyle/>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2812"/>
          <p:cNvPicPr>
            <a:picLocks noChangeAspect="1"/>
          </p:cNvPicPr>
          <p:nvPr/>
        </p:nvPicPr>
        <p:blipFill>
          <a:blip r:embed="rId2"/>
          <a:stretch>
            <a:fillRect/>
          </a:stretch>
        </p:blipFill>
        <p:spPr>
          <a:xfrm>
            <a:off x="3164205" y="182880"/>
            <a:ext cx="8916035" cy="6581775"/>
          </a:xfrm>
          <a:prstGeom prst="rect">
            <a:avLst/>
          </a:prstGeom>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状态机图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1"/>
          <p:cNvPicPr>
            <a:picLocks noGrp="1" noChangeAspect="1"/>
          </p:cNvPicPr>
          <p:nvPr>
            <p:ph idx="1"/>
          </p:nvPr>
        </p:nvPicPr>
        <p:blipFill>
          <a:blip r:embed="rId2"/>
          <a:stretch>
            <a:fillRect/>
          </a:stretch>
        </p:blipFill>
        <p:spPr>
          <a:xfrm>
            <a:off x="3294380" y="518160"/>
            <a:ext cx="8663305" cy="6233795"/>
          </a:xfrm>
          <a:prstGeom prst="rect">
            <a:avLst/>
          </a:prstGeom>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协作图</a:t>
            </a:r>
          </a:p>
        </p:txBody>
      </p:sp>
      <p:sp>
        <p:nvSpPr>
          <p:cNvPr id="3" name="内容占位符 2"/>
          <p:cNvSpPr>
            <a:spLocks noGrp="1"/>
          </p:cNvSpPr>
          <p:nvPr>
            <p:ph idx="1"/>
          </p:nvPr>
        </p:nvSpPr>
        <p:spPr>
          <a:xfrm>
            <a:off x="838200" y="1825625"/>
            <a:ext cx="10515600" cy="4939030"/>
          </a:xfrm>
        </p:spPr>
        <p:txBody>
          <a:bodyPr>
            <a:normAutofit/>
          </a:bodyPr>
          <a:lstStyle/>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2144"/>
          <p:cNvPicPr>
            <a:picLocks noChangeAspect="1"/>
          </p:cNvPicPr>
          <p:nvPr/>
        </p:nvPicPr>
        <p:blipFill>
          <a:blip r:embed="rId2"/>
          <a:stretch>
            <a:fillRect/>
          </a:stretch>
        </p:blipFill>
        <p:spPr>
          <a:xfrm>
            <a:off x="247650" y="2589530"/>
            <a:ext cx="11736705" cy="3744595"/>
          </a:xfrm>
          <a:prstGeom prst="rect">
            <a:avLst/>
          </a:prstGeom>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1"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第十部分</a:t>
            </a: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问答、小组评价及参考资料</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7005"/>
            <a:ext cx="10515600" cy="1197610"/>
          </a:xfrm>
        </p:spPr>
        <p:txBody>
          <a:bodyPr>
            <a:normAutofit/>
          </a:bodyPr>
          <a:lstStyle/>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“4+1”视图</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7" name="内容占位符 6" descr="搜狗截图20181222235847"/>
          <p:cNvPicPr>
            <a:picLocks noGrp="1" noChangeAspect="1"/>
          </p:cNvPicPr>
          <p:nvPr>
            <p:ph idx="1"/>
          </p:nvPr>
        </p:nvPicPr>
        <p:blipFill>
          <a:blip r:embed="rId2"/>
          <a:stretch>
            <a:fillRect/>
          </a:stretch>
        </p:blipFill>
        <p:spPr>
          <a:xfrm>
            <a:off x="1913890" y="1019810"/>
            <a:ext cx="8363585" cy="5001260"/>
          </a:xfrm>
          <a:prstGeom prst="rect">
            <a:avLst/>
          </a:prstGeom>
        </p:spPr>
      </p:pic>
      <p:sp>
        <p:nvSpPr>
          <p:cNvPr id="8" name="文本框 7"/>
          <p:cNvSpPr txBox="1"/>
          <p:nvPr/>
        </p:nvSpPr>
        <p:spPr>
          <a:xfrm>
            <a:off x="838200" y="5951855"/>
            <a:ext cx="10515600" cy="82994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每一个视图只关心系统的一个侧面，5个视图结合在一起才能反映系统的软件体系结构的全部内容。</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dirty="0">
                <a:latin typeface="微软雅黑" panose="020B0503020204020204" pitchFamily="34" charset="-122"/>
                <a:ea typeface="微软雅黑" panose="020B0503020204020204" pitchFamily="34" charset="-122"/>
              </a:rPr>
              <a:t>问答</a:t>
            </a:r>
          </a:p>
        </p:txBody>
      </p:sp>
      <p:sp>
        <p:nvSpPr>
          <p:cNvPr id="3" name="内容占位符 2"/>
          <p:cNvSpPr>
            <a:spLocks noGrp="1"/>
          </p:cNvSpPr>
          <p:nvPr>
            <p:ph idx="1"/>
          </p:nvPr>
        </p:nvSpPr>
        <p:spPr>
          <a:xfrm>
            <a:off x="838200" y="1810385"/>
            <a:ext cx="10515600" cy="4682490"/>
          </a:xfrm>
        </p:spPr>
        <p:txBody>
          <a:bodyPr>
            <a:normAutofit fontScale="90000" lnSpcReduction="20000"/>
          </a:bodyPr>
          <a:lstStyle/>
          <a:p>
            <a:pPr marL="0" indent="0">
              <a:buNone/>
            </a:pPr>
            <a:r>
              <a:rPr lang="en-US" altLang="zh-CN" dirty="0">
                <a:latin typeface="微软雅黑" panose="020B0503020204020204" pitchFamily="34" charset="-122"/>
                <a:ea typeface="微软雅黑" panose="020B0503020204020204" pitchFamily="34" charset="-122"/>
                <a:cs typeface="+mn-ea"/>
              </a:rPr>
              <a:t>1.</a:t>
            </a:r>
            <a:r>
              <a:rPr lang="zh-CN" altLang="en-US" dirty="0">
                <a:latin typeface="微软雅黑" panose="020B0503020204020204" pitchFamily="34" charset="-122"/>
                <a:ea typeface="微软雅黑" panose="020B0503020204020204" pitchFamily="34" charset="-122"/>
                <a:cs typeface="+mn-ea"/>
              </a:rPr>
              <a:t>视图包括哪五种？</a:t>
            </a:r>
          </a:p>
          <a:p>
            <a:pPr marL="0" indent="0">
              <a:buNone/>
            </a:pPr>
            <a:r>
              <a:rPr lang="zh-CN" altLang="en-US" dirty="0">
                <a:latin typeface="微软雅黑" panose="020B0503020204020204" pitchFamily="34" charset="-122"/>
                <a:ea typeface="微软雅黑" panose="020B0503020204020204" pitchFamily="34" charset="-122"/>
                <a:cs typeface="+mn-ea"/>
              </a:rPr>
              <a:t>用例视图、逻辑视图、并发视图、组件视图、部署视图。</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2.</a:t>
            </a:r>
            <a:r>
              <a:rPr lang="zh-CN" altLang="en-US">
                <a:latin typeface="微软雅黑" panose="020B0503020204020204" pitchFamily="34" charset="-122"/>
                <a:ea typeface="微软雅黑" panose="020B0503020204020204" pitchFamily="34" charset="-122"/>
                <a:sym typeface="+mn-ea"/>
              </a:rPr>
              <a:t>逻辑视图的使用者主要是哪些人？</a:t>
            </a:r>
          </a:p>
          <a:p>
            <a:pPr marL="0" indent="0">
              <a:buNone/>
            </a:pPr>
            <a:r>
              <a:rPr lang="zh-CN" altLang="en-US">
                <a:latin typeface="微软雅黑" panose="020B0503020204020204" pitchFamily="34" charset="-122"/>
                <a:ea typeface="微软雅黑" panose="020B0503020204020204" pitchFamily="34" charset="-122"/>
                <a:sym typeface="+mn-ea"/>
              </a:rPr>
              <a:t>系统的设计人员和开发人员。</a:t>
            </a:r>
            <a:endParaRPr lang="zh-CN" altLang="en-US">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3.</a:t>
            </a:r>
            <a:r>
              <a:rPr lang="zh-CN" altLang="en-US">
                <a:latin typeface="微软雅黑" panose="020B0503020204020204" pitchFamily="34" charset="-122"/>
                <a:ea typeface="微软雅黑" panose="020B0503020204020204" pitchFamily="34" charset="-122"/>
                <a:sym typeface="+mn-ea"/>
              </a:rPr>
              <a:t>并发视图主要由哪些图组成？</a:t>
            </a:r>
            <a:endParaRPr lang="en-US" altLang="zh-CN" dirty="0">
              <a:latin typeface="微软雅黑" panose="020B0503020204020204" pitchFamily="34" charset="-122"/>
              <a:ea typeface="微软雅黑" panose="020B0503020204020204" pitchFamily="34" charset="-122"/>
              <a:cs typeface="+mn-ea"/>
            </a:endParaRPr>
          </a:p>
          <a:p>
            <a:pPr marL="0" indent="0">
              <a:buNone/>
            </a:pPr>
            <a:r>
              <a:rPr lang="zh-CN" altLang="en-US">
                <a:latin typeface="微软雅黑" panose="020B0503020204020204" pitchFamily="34" charset="-122"/>
                <a:ea typeface="微软雅黑" panose="020B0503020204020204" pitchFamily="34" charset="-122"/>
                <a:sym typeface="+mn-ea"/>
              </a:rPr>
              <a:t>状态机图、通信图和活动图。</a:t>
            </a:r>
          </a:p>
          <a:p>
            <a:pPr marL="0" indent="0">
              <a:buNone/>
            </a:pPr>
            <a:endParaRPr lang="zh-CN" altLang="en-US" dirty="0">
              <a:latin typeface="微软雅黑" panose="020B0503020204020204" pitchFamily="34" charset="-122"/>
              <a:ea typeface="微软雅黑" panose="020B0503020204020204" pitchFamily="34" charset="-122"/>
              <a:cs typeface="+mn-ea"/>
              <a:sym typeface="+mn-ea"/>
            </a:endParaRPr>
          </a:p>
          <a:p>
            <a:pPr marL="0" indent="0">
              <a:buNone/>
            </a:pPr>
            <a:r>
              <a:rPr lang="en-US" altLang="zh-CN">
                <a:latin typeface="微软雅黑" panose="020B0503020204020204" pitchFamily="34" charset="-122"/>
                <a:ea typeface="微软雅黑" panose="020B0503020204020204" pitchFamily="34" charset="-122"/>
                <a:sym typeface="+mn-ea"/>
              </a:rPr>
              <a:t>4.</a:t>
            </a:r>
            <a:r>
              <a:rPr lang="zh-CN" altLang="en-US">
                <a:latin typeface="微软雅黑" panose="020B0503020204020204" pitchFamily="34" charset="-122"/>
                <a:ea typeface="微软雅黑" panose="020B0503020204020204" pitchFamily="34" charset="-122"/>
                <a:sym typeface="+mn-ea"/>
              </a:rPr>
              <a:t>逻辑架构的重要特性有哪些？</a:t>
            </a:r>
          </a:p>
          <a:p>
            <a:pPr marL="0" indent="0">
              <a:buNone/>
            </a:pPr>
            <a:r>
              <a:rPr lang="zh-CN" altLang="en-US">
                <a:latin typeface="微软雅黑" panose="020B0503020204020204" pitchFamily="34" charset="-122"/>
                <a:ea typeface="微软雅黑" panose="020B0503020204020204" pitchFamily="34" charset="-122"/>
                <a:sym typeface="+mn-ea"/>
              </a:rPr>
              <a:t>自主性、持久化、依赖性、分布性。</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altLang="en-US" dirty="0">
                <a:latin typeface="微软雅黑" panose="020B0503020204020204" pitchFamily="34" charset="-122"/>
                <a:ea typeface="微软雅黑" panose="020B0503020204020204" pitchFamily="34" charset="-122"/>
              </a:rPr>
              <a:t>参考资料</a:t>
            </a:r>
            <a:endParaRPr 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cs typeface="+mn-ea"/>
              </a:rPr>
              <a:t>1.</a:t>
            </a:r>
            <a:r>
              <a:rPr lang="zh-CN" dirty="0">
                <a:latin typeface="微软雅黑" panose="020B0503020204020204" pitchFamily="34" charset="-122"/>
                <a:ea typeface="微软雅黑" panose="020B0503020204020204" pitchFamily="34" charset="-122"/>
                <a:cs typeface="+mn-ea"/>
              </a:rPr>
              <a:t>《</a:t>
            </a:r>
            <a:r>
              <a:rPr lang="en-US" altLang="zh-CN" dirty="0">
                <a:latin typeface="微软雅黑" panose="020B0503020204020204" pitchFamily="34" charset="-122"/>
                <a:ea typeface="微软雅黑" panose="020B0503020204020204" pitchFamily="34" charset="-122"/>
                <a:cs typeface="+mn-ea"/>
              </a:rPr>
              <a:t>UML2</a:t>
            </a:r>
            <a:r>
              <a:rPr lang="zh-CN" altLang="en-US" dirty="0">
                <a:latin typeface="微软雅黑" panose="020B0503020204020204" pitchFamily="34" charset="-122"/>
                <a:ea typeface="微软雅黑" panose="020B0503020204020204" pitchFamily="34" charset="-122"/>
                <a:cs typeface="+mn-ea"/>
              </a:rPr>
              <a:t>基础、建模与设计教程</a:t>
            </a:r>
            <a:r>
              <a:rPr lang="zh-CN" dirty="0">
                <a:latin typeface="微软雅黑" panose="020B0503020204020204" pitchFamily="34" charset="-122"/>
                <a:ea typeface="微软雅黑" panose="020B0503020204020204" pitchFamily="34" charset="-122"/>
                <a:cs typeface="+mn-ea"/>
              </a:rPr>
              <a:t>》</a:t>
            </a:r>
            <a:endParaRPr lang="zh-CN" altLang="en-US"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2.</a:t>
            </a:r>
            <a:r>
              <a:rPr lang="en-US" altLang="zh-CN" dirty="0">
                <a:latin typeface="微软雅黑" panose="020B0503020204020204" pitchFamily="34" charset="-122"/>
                <a:ea typeface="微软雅黑" panose="020B0503020204020204" pitchFamily="34" charset="-122"/>
                <a:cs typeface="+mn-ea"/>
                <a:sym typeface="+mn-ea"/>
              </a:rPr>
              <a:t>https://www.ibm.com/developerworks/cn/rational/r-4p1-view/ 2018</a:t>
            </a:r>
            <a:r>
              <a:rPr lang="zh-CN" altLang="en-US" dirty="0">
                <a:latin typeface="微软雅黑" panose="020B0503020204020204" pitchFamily="34" charset="-122"/>
                <a:ea typeface="微软雅黑" panose="020B0503020204020204" pitchFamily="34" charset="-122"/>
                <a:cs typeface="+mn-ea"/>
                <a:sym typeface="+mn-ea"/>
              </a:rPr>
              <a:t>年</a:t>
            </a:r>
            <a:r>
              <a:rPr lang="en-US" altLang="zh-CN" dirty="0">
                <a:latin typeface="微软雅黑" panose="020B0503020204020204" pitchFamily="34" charset="-122"/>
                <a:ea typeface="微软雅黑" panose="020B0503020204020204" pitchFamily="34" charset="-122"/>
                <a:cs typeface="+mn-ea"/>
                <a:sym typeface="+mn-ea"/>
              </a:rPr>
              <a:t>12</a:t>
            </a:r>
            <a:r>
              <a:rPr lang="zh-CN" altLang="en-US" dirty="0">
                <a:latin typeface="微软雅黑" panose="020B0503020204020204" pitchFamily="34" charset="-122"/>
                <a:ea typeface="微软雅黑" panose="020B0503020204020204" pitchFamily="34" charset="-122"/>
                <a:cs typeface="+mn-ea"/>
                <a:sym typeface="+mn-ea"/>
              </a:rPr>
              <a:t>月</a:t>
            </a:r>
            <a:r>
              <a:rPr lang="en-US" altLang="zh-CN" dirty="0">
                <a:latin typeface="微软雅黑" panose="020B0503020204020204" pitchFamily="34" charset="-122"/>
                <a:ea typeface="微软雅黑" panose="020B0503020204020204" pitchFamily="34" charset="-122"/>
                <a:cs typeface="+mn-ea"/>
                <a:sym typeface="+mn-ea"/>
              </a:rPr>
              <a:t>15</a:t>
            </a:r>
            <a:r>
              <a:rPr lang="zh-CN" altLang="en-US" dirty="0">
                <a:latin typeface="微软雅黑" panose="020B0503020204020204" pitchFamily="34" charset="-122"/>
                <a:ea typeface="微软雅黑" panose="020B0503020204020204" pitchFamily="34" charset="-122"/>
                <a:cs typeface="+mn-ea"/>
                <a:sym typeface="+mn-ea"/>
              </a:rPr>
              <a:t>日</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dirty="0">
                <a:latin typeface="微软雅黑" panose="020B0503020204020204" pitchFamily="34" charset="-122"/>
                <a:ea typeface="微软雅黑" panose="020B0503020204020204" pitchFamily="34" charset="-122"/>
              </a:rPr>
              <a:t>小组</a:t>
            </a:r>
            <a:r>
              <a:rPr lang="zh-CN" altLang="en-US" dirty="0">
                <a:latin typeface="微软雅黑" panose="020B0503020204020204" pitchFamily="34" charset="-122"/>
                <a:ea typeface="微软雅黑" panose="020B0503020204020204" pitchFamily="34" charset="-122"/>
              </a:rPr>
              <a:t>成员</a:t>
            </a:r>
            <a:r>
              <a:rPr lang="zh-CN" dirty="0">
                <a:latin typeface="微软雅黑" panose="020B0503020204020204" pitchFamily="34" charset="-122"/>
                <a:ea typeface="微软雅黑" panose="020B0503020204020204" pitchFamily="34" charset="-122"/>
              </a:rPr>
              <a:t>分工及评价</a:t>
            </a:r>
          </a:p>
        </p:txBody>
      </p:sp>
      <p:sp>
        <p:nvSpPr>
          <p:cNvPr id="3" name="内容占位符 2"/>
          <p:cNvSpPr>
            <a:spLocks noGrp="1"/>
          </p:cNvSpPr>
          <p:nvPr>
            <p:ph idx="1"/>
          </p:nvPr>
        </p:nvSpPr>
        <p:spPr>
          <a:xfrm>
            <a:off x="838200" y="1810385"/>
            <a:ext cx="11142345" cy="4127500"/>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cs typeface="+mn-ea"/>
              </a:rPr>
              <a:t>陈妍蓝：查阅资料，审核，修改</a:t>
            </a:r>
            <a:r>
              <a:rPr lang="en-US" altLang="zh-CN" dirty="0">
                <a:latin typeface="微软雅黑" panose="020B0503020204020204" pitchFamily="34" charset="-122"/>
                <a:ea typeface="微软雅黑" panose="020B0503020204020204" pitchFamily="34" charset="-122"/>
                <a:cs typeface="+mn-ea"/>
              </a:rPr>
              <a:t>PPT</a:t>
            </a:r>
            <a:r>
              <a:rPr lang="zh-CN" altLang="en-US" dirty="0">
                <a:latin typeface="微软雅黑" panose="020B0503020204020204" pitchFamily="34" charset="-122"/>
                <a:ea typeface="微软雅黑" panose="020B0503020204020204" pitchFamily="34" charset="-122"/>
                <a:cs typeface="+mn-ea"/>
              </a:rPr>
              <a:t>；</a:t>
            </a:r>
            <a:r>
              <a:rPr lang="en-US" altLang="zh-CN" dirty="0">
                <a:latin typeface="微软雅黑" panose="020B0503020204020204" pitchFamily="34" charset="-122"/>
                <a:ea typeface="微软雅黑" panose="020B0503020204020204" pitchFamily="34" charset="-122"/>
                <a:cs typeface="+mn-ea"/>
              </a:rPr>
              <a:t>77</a:t>
            </a:r>
          </a:p>
          <a:p>
            <a:pPr marL="0" indent="0">
              <a:buNone/>
            </a:pPr>
            <a:r>
              <a:rPr lang="zh-CN" altLang="en-US" dirty="0">
                <a:latin typeface="微软雅黑" panose="020B0503020204020204" pitchFamily="34" charset="-122"/>
                <a:ea typeface="微软雅黑" panose="020B0503020204020204" pitchFamily="34" charset="-122"/>
                <a:cs typeface="+mn-ea"/>
              </a:rPr>
              <a:t>陈遵义：查阅资料，整理资料；</a:t>
            </a:r>
            <a:r>
              <a:rPr lang="en-US" altLang="zh-CN" dirty="0">
                <a:latin typeface="微软雅黑" panose="020B0503020204020204" pitchFamily="34" charset="-122"/>
                <a:ea typeface="微软雅黑" panose="020B0503020204020204" pitchFamily="34" charset="-122"/>
                <a:cs typeface="+mn-ea"/>
              </a:rPr>
              <a:t>79</a:t>
            </a:r>
          </a:p>
          <a:p>
            <a:pPr marL="0" indent="0">
              <a:buNone/>
            </a:pPr>
            <a:r>
              <a:rPr lang="zh-CN" altLang="en-US" dirty="0">
                <a:latin typeface="微软雅黑" panose="020B0503020204020204" pitchFamily="34" charset="-122"/>
                <a:ea typeface="微软雅黑" panose="020B0503020204020204" pitchFamily="34" charset="-122"/>
                <a:cs typeface="+mn-ea"/>
              </a:rPr>
              <a:t>宋翼虎：查阅资料，制作</a:t>
            </a:r>
            <a:r>
              <a:rPr lang="en-US" altLang="zh-CN" dirty="0">
                <a:latin typeface="微软雅黑" panose="020B0503020204020204" pitchFamily="34" charset="-122"/>
                <a:ea typeface="微软雅黑" panose="020B0503020204020204" pitchFamily="34" charset="-122"/>
                <a:cs typeface="+mn-ea"/>
              </a:rPr>
              <a:t>PPT</a:t>
            </a:r>
            <a:r>
              <a:rPr lang="zh-CN" altLang="en-US" dirty="0">
                <a:latin typeface="微软雅黑" panose="020B0503020204020204" pitchFamily="34" charset="-122"/>
                <a:ea typeface="微软雅黑" panose="020B0503020204020204" pitchFamily="34" charset="-122"/>
                <a:cs typeface="+mn-ea"/>
              </a:rPr>
              <a:t>；</a:t>
            </a:r>
            <a:r>
              <a:rPr lang="en-US" altLang="zh-CN" dirty="0">
                <a:latin typeface="微软雅黑" panose="020B0503020204020204" pitchFamily="34" charset="-122"/>
                <a:ea typeface="微软雅黑" panose="020B0503020204020204" pitchFamily="34" charset="-122"/>
                <a:cs typeface="+mn-ea"/>
              </a:rPr>
              <a:t>90</a:t>
            </a:r>
          </a:p>
          <a:p>
            <a:pPr marL="0" indent="0">
              <a:buNone/>
            </a:pPr>
            <a:r>
              <a:rPr lang="zh-CN" altLang="en-US" dirty="0">
                <a:latin typeface="微软雅黑" panose="020B0503020204020204" pitchFamily="34" charset="-122"/>
                <a:ea typeface="微软雅黑" panose="020B0503020204020204" pitchFamily="34" charset="-122"/>
                <a:cs typeface="+mn-ea"/>
              </a:rPr>
              <a:t>郑巧雁：查阅资料，整理资料；</a:t>
            </a:r>
            <a:r>
              <a:rPr lang="en-US" altLang="zh-CN" dirty="0">
                <a:latin typeface="微软雅黑" panose="020B0503020204020204" pitchFamily="34" charset="-122"/>
                <a:ea typeface="微软雅黑" panose="020B0503020204020204" pitchFamily="34" charset="-122"/>
                <a:cs typeface="+mn-ea"/>
              </a:rPr>
              <a:t>80</a:t>
            </a:r>
          </a:p>
          <a:p>
            <a:pPr marL="0" indent="0">
              <a:buNone/>
            </a:pPr>
            <a:r>
              <a:rPr lang="zh-CN" altLang="en-US" dirty="0">
                <a:latin typeface="微软雅黑" panose="020B0503020204020204" pitchFamily="34" charset="-122"/>
                <a:ea typeface="微软雅黑" panose="020B0503020204020204" pitchFamily="34" charset="-122"/>
                <a:cs typeface="+mn-ea"/>
              </a:rPr>
              <a:t>张琪：查阅资料，整理资料；</a:t>
            </a:r>
            <a:r>
              <a:rPr lang="en-US" altLang="zh-CN" dirty="0">
                <a:latin typeface="微软雅黑" panose="020B0503020204020204" pitchFamily="34" charset="-122"/>
                <a:ea typeface="微软雅黑" panose="020B0503020204020204" pitchFamily="34" charset="-122"/>
                <a:cs typeface="+mn-ea"/>
              </a:rPr>
              <a:t>78</a:t>
            </a:r>
            <a:endParaRPr lang="zh-CN"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用例视图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用例</a:t>
            </a:r>
          </a:p>
        </p:txBody>
      </p:sp>
      <p:sp>
        <p:nvSpPr>
          <p:cNvPr id="3" name="内容占位符 2"/>
          <p:cNvSpPr>
            <a:spLocks noGrp="1"/>
          </p:cNvSpPr>
          <p:nvPr>
            <p:ph idx="1"/>
          </p:nvPr>
        </p:nvSpPr>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sym typeface="+mn-ea"/>
              </a:rPr>
              <a:t>用例表示的是系统的一个功能单元，可以被描述为参与者与系统之间的一次交互作用。</a:t>
            </a:r>
            <a:r>
              <a:rPr lang="zh-CN" altLang="en-US">
                <a:latin typeface="微软雅黑" panose="020B0503020204020204" pitchFamily="34" charset="-122"/>
                <a:ea typeface="微软雅黑" panose="020B0503020204020204" pitchFamily="34" charset="-122"/>
                <a:sym typeface="+mn-ea"/>
              </a:rPr>
              <a:t>系统的参与者可以是一个用户或者另外一个系统。客户要求系统提供的功能被当作多个用例在用例视图中进行描述，一个用例就是对系统的一个用法的通用描述。</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0448"/>
          <p:cNvPicPr>
            <a:picLocks noChangeAspect="1"/>
          </p:cNvPicPr>
          <p:nvPr/>
        </p:nvPicPr>
        <p:blipFill>
          <a:blip r:embed="rId2"/>
          <a:stretch>
            <a:fillRect/>
          </a:stretch>
        </p:blipFill>
        <p:spPr>
          <a:xfrm>
            <a:off x="4789805" y="4323080"/>
            <a:ext cx="2611755" cy="88011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用例视图</a:t>
            </a:r>
          </a:p>
        </p:txBody>
      </p:sp>
      <p:sp>
        <p:nvSpPr>
          <p:cNvPr id="3" name="内容占位符 2"/>
          <p:cNvSpPr>
            <a:spLocks noGrp="1"/>
          </p:cNvSpPr>
          <p:nvPr>
            <p:ph idx="1"/>
          </p:nvPr>
        </p:nvSpPr>
        <p:spPr/>
        <p:txBody>
          <a:bodyPr/>
          <a:lstStyle/>
          <a:p>
            <a:r>
              <a:rPr lang="zh-CN" altLang="en-US">
                <a:latin typeface="微软雅黑" panose="020B0503020204020204" pitchFamily="34" charset="-122"/>
                <a:ea typeface="微软雅黑" panose="020B0503020204020204" pitchFamily="34" charset="-122"/>
                <a:sym typeface="+mn-ea"/>
              </a:rPr>
              <a:t>用例视图也称外部视图、功能视图、用户视图。主要描述一个系统应该具备的功能，指的是从系统的外部参与者所能看到的系统功能。用例模型的用途主要是列举出系统中的用例和参与者，并指出哪个参与者参与了哪个用例的执行。</a:t>
            </a:r>
            <a:r>
              <a:rPr lang="zh-CN" altLang="en-US">
                <a:solidFill>
                  <a:srgbClr val="FF0000"/>
                </a:solidFill>
                <a:latin typeface="微软雅黑" panose="020B0503020204020204" pitchFamily="34" charset="-122"/>
                <a:ea typeface="微软雅黑" panose="020B0503020204020204" pitchFamily="34" charset="-122"/>
                <a:sym typeface="+mn-ea"/>
              </a:rPr>
              <a:t>用例视图是其他</a:t>
            </a:r>
            <a:r>
              <a:rPr lang="en-US" altLang="zh-CN">
                <a:solidFill>
                  <a:srgbClr val="FF0000"/>
                </a:solidFill>
                <a:latin typeface="微软雅黑" panose="020B0503020204020204" pitchFamily="34" charset="-122"/>
                <a:ea typeface="微软雅黑" panose="020B0503020204020204" pitchFamily="34" charset="-122"/>
                <a:sym typeface="+mn-ea"/>
              </a:rPr>
              <a:t>4</a:t>
            </a:r>
            <a:r>
              <a:rPr lang="zh-CN" altLang="en-US">
                <a:solidFill>
                  <a:srgbClr val="FF0000"/>
                </a:solidFill>
                <a:latin typeface="微软雅黑" panose="020B0503020204020204" pitchFamily="34" charset="-122"/>
                <a:ea typeface="微软雅黑" panose="020B0503020204020204" pitchFamily="34" charset="-122"/>
                <a:sym typeface="+mn-ea"/>
              </a:rPr>
              <a:t>种视图的核心，它的内容直接驱动其他视图的开发。</a:t>
            </a:r>
            <a:endParaRPr lang="zh-CN" altLang="en-US"/>
          </a:p>
          <a:p>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3780</Words>
  <Application>Microsoft Office PowerPoint</Application>
  <PresentationFormat>宽屏</PresentationFormat>
  <Paragraphs>274</Paragraphs>
  <Slides>63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63</vt:i4>
      </vt:variant>
    </vt:vector>
  </HeadingPairs>
  <TitlesOfParts>
    <vt:vector size="70" baseType="lpstr">
      <vt:lpstr>等线</vt:lpstr>
      <vt:lpstr>等线 Light</vt:lpstr>
      <vt:lpstr>微软雅黑</vt:lpstr>
      <vt:lpstr>Arial</vt:lpstr>
      <vt:lpstr>Calibri</vt:lpstr>
      <vt:lpstr>Impact</vt:lpstr>
      <vt:lpstr>Office 主题​​</vt:lpstr>
      <vt:lpstr>PowerPoint 演示文稿</vt:lpstr>
      <vt:lpstr>PowerPoint 演示文稿</vt:lpstr>
      <vt:lpstr>PowerPoint 演示文稿</vt:lpstr>
      <vt:lpstr>背景</vt:lpstr>
      <vt:lpstr>架构模型</vt:lpstr>
      <vt:lpstr>“4+1”视图</vt:lpstr>
      <vt:lpstr>PowerPoint 演示文稿</vt:lpstr>
      <vt:lpstr>用例</vt:lpstr>
      <vt:lpstr>用例视图</vt:lpstr>
      <vt:lpstr>综合所有的视图</vt:lpstr>
      <vt:lpstr>用例视图的作用</vt:lpstr>
      <vt:lpstr>PowerPoint 演示文稿</vt:lpstr>
      <vt:lpstr>逻辑视图</vt:lpstr>
      <vt:lpstr>逻辑结构</vt:lpstr>
      <vt:lpstr>PowerPoint 演示文稿</vt:lpstr>
      <vt:lpstr>逻辑视图的表示法</vt:lpstr>
      <vt:lpstr>逻辑视图的风格</vt:lpstr>
      <vt:lpstr>PowerPoint 演示文稿</vt:lpstr>
      <vt:lpstr>并发视图</vt:lpstr>
      <vt:lpstr>进程架构</vt:lpstr>
      <vt:lpstr>PowerPoint 演示文稿</vt:lpstr>
      <vt:lpstr>进程</vt:lpstr>
      <vt:lpstr>PowerPoint 演示文稿</vt:lpstr>
      <vt:lpstr>并发视图的表示法</vt:lpstr>
      <vt:lpstr>并发视图的风格</vt:lpstr>
      <vt:lpstr>PowerPoint 演示文稿</vt:lpstr>
      <vt:lpstr>组件视图</vt:lpstr>
      <vt:lpstr>物理架构</vt:lpstr>
      <vt:lpstr>组件视图的表示法</vt:lpstr>
      <vt:lpstr>PowerPoint 演示文稿</vt:lpstr>
      <vt:lpstr>部署视图</vt:lpstr>
      <vt:lpstr>开发架构</vt:lpstr>
      <vt:lpstr>PowerPoint 演示文稿</vt:lpstr>
      <vt:lpstr>部署视图的表示方法</vt:lpstr>
      <vt:lpstr>部署视图的风格</vt:lpstr>
      <vt:lpstr>PowerPoint 演示文稿</vt:lpstr>
      <vt:lpstr>视图之间的对应性</vt:lpstr>
      <vt:lpstr>从逻辑视图到并发视图</vt:lpstr>
      <vt:lpstr>PowerPoint 演示文稿</vt:lpstr>
      <vt:lpstr>PowerPoint 演示文稿</vt:lpstr>
      <vt:lpstr>PowerPoint 演示文稿</vt:lpstr>
      <vt:lpstr>PowerPoint 演示文稿</vt:lpstr>
      <vt:lpstr>PowerPoint 演示文稿</vt:lpstr>
      <vt:lpstr>从逻辑视图到部署视图</vt:lpstr>
      <vt:lpstr>从并发视图到组件视图</vt:lpstr>
      <vt:lpstr>PowerPoint 演示文稿</vt:lpstr>
      <vt:lpstr>迭代过程</vt:lpstr>
      <vt:lpstr>用例驱动的方法</vt:lpstr>
      <vt:lpstr>开始阶段</vt:lpstr>
      <vt:lpstr>循环阶段</vt:lpstr>
      <vt:lpstr>PowerPoint 演示文稿</vt:lpstr>
      <vt:lpstr>终止循环</vt:lpstr>
      <vt:lpstr>PowerPoint 演示文稿</vt:lpstr>
      <vt:lpstr>用例图</vt:lpstr>
      <vt:lpstr>类图</vt:lpstr>
      <vt:lpstr>顺序图</vt:lpstr>
      <vt:lpstr>状态机图</vt:lpstr>
      <vt:lpstr>协作图</vt:lpstr>
      <vt:lpstr>PowerPoint 演示文稿</vt:lpstr>
      <vt:lpstr>问答</vt:lpstr>
      <vt:lpstr>参考资料</vt:lpstr>
      <vt:lpstr>小组成员分工及评价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妍蓝 陈</cp:lastModifiedBy>
  <cp:revision>39</cp:revision>
  <dcterms:created xsi:type="dcterms:W3CDTF">2018-10-28T01:11:00Z</dcterms:created>
  <dcterms:modified xsi:type="dcterms:W3CDTF">2018-12-23T12:12:58Z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