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3"/>
    <p:sldId id="32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61" r:id="rId12"/>
    <p:sldId id="363" r:id="rId13"/>
    <p:sldId id="265" r:id="rId14"/>
    <p:sldId id="364" r:id="rId15"/>
    <p:sldId id="3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97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48" y="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jpeg"/><Relationship Id="rId2" Type="http://schemas.openxmlformats.org/officeDocument/2006/relationships/image" Target="../media/image25.jpeg"/><Relationship Id="rId1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jpeg"/><Relationship Id="rId2" Type="http://schemas.openxmlformats.org/officeDocument/2006/relationships/image" Target="../media/image26.jpeg"/><Relationship Id="rId1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39800" y="2428875"/>
            <a:ext cx="4036695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charset="-122"/>
              </a:rPr>
              <a:t>G18小组</a:t>
            </a:r>
            <a:endParaRPr lang="zh-CN" altLang="en-US" sz="4000" dirty="0">
              <a:solidFill>
                <a:srgbClr val="002B4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  <a:p>
            <a:pPr algn="ctr"/>
            <a:r>
              <a:rPr lang="zh-CN" altLang="en-US" sz="72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需求变更管理</a:t>
            </a:r>
            <a:endParaRPr lang="zh-CN" altLang="en-US" sz="72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图片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6390" y="206375"/>
            <a:ext cx="1836420" cy="182499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47700" y="818515"/>
            <a:ext cx="10515600" cy="5358765"/>
          </a:xfrm>
        </p:spPr>
        <p:txBody>
          <a:bodyPr/>
          <a:lstStyle/>
          <a:p>
            <a:r>
              <a:rPr lang="zh-CN" altLang="en-US"/>
              <a:t>管理员修改网站首页动图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31" name="图片 531" descr="5594243018852978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4480" y="1310005"/>
            <a:ext cx="8651240" cy="5071745"/>
          </a:xfrm>
          <a:prstGeom prst="rect">
            <a:avLst/>
          </a:prstGeom>
        </p:spPr>
      </p:pic>
      <p:pic>
        <p:nvPicPr>
          <p:cNvPr id="536" name="图片 536" descr="7512246921539923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45" y="1312545"/>
            <a:ext cx="8651240" cy="5071110"/>
          </a:xfrm>
          <a:prstGeom prst="rect">
            <a:avLst/>
          </a:prstGeom>
        </p:spPr>
      </p:pic>
      <p:pic>
        <p:nvPicPr>
          <p:cNvPr id="5" name="图片 533" descr="8826062799684188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210" y="1310005"/>
            <a:ext cx="8651875" cy="507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47700" y="818515"/>
            <a:ext cx="10515600" cy="5358765"/>
          </a:xfrm>
        </p:spPr>
        <p:txBody>
          <a:bodyPr/>
          <a:lstStyle/>
          <a:p>
            <a:r>
              <a:rPr lang="zh-CN" altLang="en-US"/>
              <a:t>管理员删除网站首页动图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31" name="图片 531" descr="5594243018852978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4480" y="1310005"/>
            <a:ext cx="8651240" cy="5071745"/>
          </a:xfrm>
          <a:prstGeom prst="rect">
            <a:avLst/>
          </a:prstGeom>
        </p:spPr>
      </p:pic>
      <p:pic>
        <p:nvPicPr>
          <p:cNvPr id="534" name="图片 534" descr="2381677104654536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45" y="1312545"/>
            <a:ext cx="8651240" cy="5071110"/>
          </a:xfrm>
          <a:prstGeom prst="rect">
            <a:avLst/>
          </a:prstGeom>
        </p:spPr>
      </p:pic>
      <p:pic>
        <p:nvPicPr>
          <p:cNvPr id="533" name="图片 533" descr="8826062799684188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845" y="1310005"/>
            <a:ext cx="8651875" cy="507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8.</a:t>
            </a:r>
            <a:r>
              <a:rPr lang="zh-CN" altLang="en-US" sz="4400" b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相关的测试用例和用户手册</a:t>
            </a:r>
            <a:endParaRPr lang="zh-CN" altLang="en-US" sz="4400" b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72" name="图片 672" descr="添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0755" y="1898650"/>
            <a:ext cx="5956935" cy="338074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/>
        </p:nvGraphicFramePr>
        <p:xfrm>
          <a:off x="763905" y="1241425"/>
          <a:ext cx="4417695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435"/>
                <a:gridCol w="1205230"/>
                <a:gridCol w="472440"/>
                <a:gridCol w="579120"/>
                <a:gridCol w="786130"/>
                <a:gridCol w="688340"/>
              </a:tblGrid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项目/软件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软件工程系列课程教学辅助网站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程序版本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测试编号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TC-M053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功能模块名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管理员添加网站首页动图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编制人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郑巧雁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对应用例编号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Uc-M054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编制时间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2019.1.6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相关的用例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管理员添加网站首页动图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功能特性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管理员添加网站首页动图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测试目的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测试管理员能否添加网站首页动图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预置条件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管理员登录了系统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特殊规程说明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参考信息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用例说明中关于“管理员添加网站首页动图”的说明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测试数据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操作序号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操作描述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数 据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覆盖路径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期望结果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实际结果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进入信息修改网站首页，选择首页动图旁添加按钮，选择图片，点击确定按钮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友情首页动图被添加，网站上首页动图更新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进入信息修改网站首页，选择首页动图旁添加按钮，未选择图片，点击确定按钮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提示“请选择图片”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进入信息修改网站首页，选择首页动图旁添加按钮，选择图片，点击取消按钮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返回之前界面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45" name="图片 145" descr="修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8090" y="1229360"/>
            <a:ext cx="5725160" cy="3234690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/>
        </p:nvGraphicFramePr>
        <p:xfrm>
          <a:off x="620395" y="203835"/>
          <a:ext cx="4154805" cy="6359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/>
                <a:gridCol w="1209040"/>
                <a:gridCol w="465455"/>
                <a:gridCol w="572770"/>
                <a:gridCol w="841375"/>
                <a:gridCol w="502285"/>
              </a:tblGrid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项目/软件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软件工程系列课程教学辅助网站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程序版本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测试编号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TC-M054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功能模块名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管理员修改网站首页动图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编制人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郑巧雁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对应用例编号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Uc-M055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编制时间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2019.1.6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相关的用例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管理员修改网站首页动图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功能特性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管理员修改网站首页动图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测试目的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测试管理员能否修改网站首页动图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预置条件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管理员登录了系统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特殊规程说明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4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参考信息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用例说明中关于“管理员修改网站首页动图”的说明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测试数据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操作序号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操作描述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数 据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覆盖路径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期望结果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实际结果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2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进入信息修改网站首页，选择首页动图长按需要修改的图片，弹出提示框，选择图片，点击确定按钮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首页动图被修改，网站上首页动图更新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17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进入信息修改网站首页，选择首页动图长按需要修改的图片，弹出提示框，未选择图片，点击确定按钮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提示“请选择图片”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2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进入信息修改网站首页，选择首页动长按需要修改的图片，弹出提示框，选择图片，点击取消按钮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返回之前界面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5" name="图片 45" descr="删除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2995" y="1351280"/>
            <a:ext cx="5872480" cy="3310890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/>
        </p:nvGraphicFramePr>
        <p:xfrm>
          <a:off x="831215" y="1026160"/>
          <a:ext cx="4819015" cy="5233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810"/>
                <a:gridCol w="1141095"/>
                <a:gridCol w="765810"/>
                <a:gridCol w="657225"/>
                <a:gridCol w="765810"/>
                <a:gridCol w="723265"/>
              </a:tblGrid>
              <a:tr h="5016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项目/软件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软件工程系列课程教学辅助网站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程序版本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测试编号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TC-M055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6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功能模块名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管理员删除网站首页动图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编制人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郑巧雁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6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对应用例编号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Uc-M056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编制时间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2019.1.6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6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相关的用例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管理员删除网站首页动图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6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功能特性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管理员删除网站首页动图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6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测试目的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测试管理员能否删除网站首页动图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6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预置条件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管理员登录了系统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特殊规程说明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参考信息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用例说明中关于“管理员删除网站首页动图”的说明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测试数据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67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操作序号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操作描述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数 据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覆盖路径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期望结果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实际结果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7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进入信息修改网站首页，双击图片，弹出提示框，点击确定按钮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首页动图被删除，网站上友情链接更新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13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进入信息修改网站首页，双击图片，弹出提示框，点击取消按钮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返回之前界面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9.</a:t>
            </a:r>
            <a:r>
              <a:rPr lang="zh-CN" altLang="en-US" sz="4400" b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对新的需求的</a:t>
            </a:r>
            <a:r>
              <a:rPr lang="zh-CN" sz="4400" b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优先级打分和排序</a:t>
            </a:r>
            <a:endParaRPr lang="zh-CN" sz="4400" b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 descr="搜狗截图201901102336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1992630"/>
            <a:ext cx="11850370" cy="528955"/>
          </a:xfrm>
          <a:prstGeom prst="rect">
            <a:avLst/>
          </a:prstGeom>
        </p:spPr>
      </p:pic>
      <p:pic>
        <p:nvPicPr>
          <p:cNvPr id="7" name="图片 6" descr="搜狗截图201901102335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" y="1821815"/>
            <a:ext cx="11852910" cy="201295"/>
          </a:xfrm>
          <a:prstGeom prst="rect">
            <a:avLst/>
          </a:prstGeom>
        </p:spPr>
      </p:pic>
      <p:pic>
        <p:nvPicPr>
          <p:cNvPr id="8" name="图片 7" descr="搜狗截图201901102335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935095"/>
            <a:ext cx="11047730" cy="232410"/>
          </a:xfrm>
          <a:prstGeom prst="rect">
            <a:avLst/>
          </a:prstGeom>
        </p:spPr>
      </p:pic>
      <p:pic>
        <p:nvPicPr>
          <p:cNvPr id="10" name="图片 9" descr="搜狗截图201901102335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4167505"/>
            <a:ext cx="11362055" cy="619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10.</a:t>
            </a:r>
            <a:r>
              <a:rPr lang="zh-CN" altLang="en-US" sz="4400" b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对新的需求的可行性分析</a:t>
            </a:r>
            <a:endParaRPr lang="zh-CN" altLang="en-US" sz="4400" b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2869882" y="2259330"/>
          <a:ext cx="5411788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/>
                <a:gridCol w="2706688"/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变更评估项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评估结果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技术可行性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管理员要求后台添加管理编辑网站首页动图的功能，技术可行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风险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由于软件还未进行概要设计和实现，风险较小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危害分析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变更影响分为不大。危害较小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915184"/>
            <a:ext cx="12192000" cy="2247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11.CCB</a:t>
            </a:r>
            <a:r>
              <a:rPr lang="zh-CN" altLang="en-US" sz="4400" b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组织和人选</a:t>
            </a:r>
            <a:endParaRPr lang="zh-CN" altLang="en-US" sz="4400" b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027748" y="1833245"/>
          <a:ext cx="526732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5775"/>
                <a:gridCol w="1755775"/>
                <a:gridCol w="1755775"/>
              </a:tblGrid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姓名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角色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联系方式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沈启航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变更控制委员会主席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1598812240431601404@stu.zucc.edu.cn</a:t>
                      </a:r>
                      <a:endParaRPr lang="en-US" altLang="en-US" sz="14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对象 -2147482624"/>
          <p:cNvGraphicFramePr/>
          <p:nvPr/>
        </p:nvGraphicFramePr>
        <p:xfrm>
          <a:off x="6830060" y="259080"/>
          <a:ext cx="5039995" cy="641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3902075" imgH="5531485" progId="Visio.Drawing.15">
                  <p:embed/>
                </p:oleObj>
              </mc:Choice>
              <mc:Fallback>
                <p:oleObj name="" r:id="rId1" imgW="3902075" imgH="5531485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0060" y="259080"/>
                        <a:ext cx="5039995" cy="6412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12.</a:t>
            </a:r>
            <a:r>
              <a:rPr lang="zh-CN" altLang="en-US" sz="4400" b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需求变更申请报告</a:t>
            </a:r>
            <a:endParaRPr lang="zh-CN" altLang="en-US" sz="4400" b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377305" y="45720"/>
          <a:ext cx="4856480" cy="676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380"/>
                <a:gridCol w="962025"/>
                <a:gridCol w="173355"/>
                <a:gridCol w="927735"/>
                <a:gridCol w="619125"/>
                <a:gridCol w="1419860"/>
              </a:tblGrid>
              <a:tr h="1828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产品名称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软件工程系列课程教学辅助网站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项目名称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软件工程系列课程教学辅助网站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项目经理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陈妍蓝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变更申请人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陈妍蓝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申请时间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2019年1月6日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变更类型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需求变更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对应需求文档号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G18-SRS</a:t>
                      </a: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V1.0.0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变更描述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变更前的描述（若为新需求可不填此栏）此需求为新需求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变更后的描述后台添加管理编辑网站首页动图的功能 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评审方式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[  ]项目组裁决  [√]召开评审会议    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评审负责人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陈妍蓝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评审成员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陈遵义、郑巧雁、张琪、宋翼虎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 gridSpan="6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以下由项目组填写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技术评审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[√]可行              [  ]不可行技术方案简单描述：在后台添加管理编辑网站首页动图的功能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进度影响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变更导致项目额外工期的总工时5.5工时，相应的概要设计延后2天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 row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成本影响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需要额外人员数目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3人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人时成本（人时）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2.5人时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人时工资（元）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59.12元/时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非人时成本（元）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 rowSpan="3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质量影响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对设计阶段的影响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添加管理编辑网站首页动图的功能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对测试阶段的影响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在测试用例中添加管理编辑网站首页动图的功能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对运行阶段的影响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无影响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项目组意见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[√]同意            [ ]不同意           [ ]搁置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项目主管签字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陈妍蓝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日期：2019/01/06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13.</a:t>
            </a:r>
            <a:r>
              <a:rPr lang="zh-CN" altLang="en-US" sz="4400" b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采用需求管理工具对用户需求变化进行</a:t>
            </a:r>
            <a:r>
              <a:rPr lang="zh-CN" sz="4400" b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需求变更影响分析</a:t>
            </a:r>
            <a:endParaRPr lang="zh-CN" sz="4400" b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827540"/>
            <a:ext cx="12192000" cy="32029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4400" b="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92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为了便于评审，该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PPT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顺序完全根据评审表顺序排序</a:t>
            </a:r>
            <a:endParaRPr lang="zh-CN" altLang="en-US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14.</a:t>
            </a:r>
            <a:r>
              <a:rPr lang="zh-CN" sz="4400" b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建议的变更对任务的执行顺序、依赖性、工作量或进度的影响</a:t>
            </a:r>
            <a:endParaRPr lang="zh-CN" sz="4400" b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根据影响分析预估：</a:t>
            </a:r>
            <a:endParaRPr lang="en-US" altLang="zh-CN" dirty="0"/>
          </a:p>
          <a:p>
            <a:r>
              <a:rPr lang="zh-CN" altLang="zh-CN" dirty="0"/>
              <a:t>变更导致项目额外工期：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zh-CN" altLang="zh-CN" dirty="0"/>
              <a:t>用例描述：</a:t>
            </a:r>
            <a:r>
              <a:rPr lang="en-US" altLang="zh-CN" dirty="0"/>
              <a:t>0.75h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zh-CN" altLang="zh-CN" dirty="0"/>
              <a:t>相应界面：</a:t>
            </a:r>
            <a:r>
              <a:rPr lang="en-US" altLang="zh-CN" dirty="0"/>
              <a:t>1h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zh-CN" altLang="zh-CN" dirty="0"/>
              <a:t>用户手册：</a:t>
            </a:r>
            <a:r>
              <a:rPr lang="en-US" altLang="zh-CN" dirty="0"/>
              <a:t>0.75h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zh-CN" altLang="zh-CN" dirty="0"/>
              <a:t>数据字典：</a:t>
            </a:r>
            <a:r>
              <a:rPr lang="en-US" altLang="zh-CN" dirty="0"/>
              <a:t>0.25h</a:t>
            </a:r>
            <a:endParaRPr lang="zh-CN" altLang="zh-CN" dirty="0"/>
          </a:p>
          <a:p>
            <a:r>
              <a:rPr lang="en-US" altLang="zh-CN" dirty="0"/>
              <a:t>  SRS</a:t>
            </a:r>
            <a:r>
              <a:rPr lang="zh-CN" altLang="zh-CN" dirty="0"/>
              <a:t>：</a:t>
            </a:r>
            <a:r>
              <a:rPr lang="en-US" altLang="zh-CN" dirty="0"/>
              <a:t>2h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zh-CN" altLang="zh-CN" dirty="0"/>
              <a:t>测试用例：</a:t>
            </a:r>
            <a:r>
              <a:rPr lang="en-US" altLang="zh-CN" dirty="0"/>
              <a:t>0.75h</a:t>
            </a:r>
            <a:endParaRPr lang="zh-CN" altLang="zh-CN" dirty="0"/>
          </a:p>
          <a:p>
            <a:r>
              <a:rPr lang="zh-CN" altLang="zh-CN" dirty="0"/>
              <a:t>总工时</a:t>
            </a:r>
            <a:r>
              <a:rPr lang="en-US" altLang="zh-CN" dirty="0"/>
              <a:t>5.5</a:t>
            </a:r>
            <a:r>
              <a:rPr lang="zh-CN" altLang="zh-CN" dirty="0"/>
              <a:t>工时，相应的概要设计延后</a:t>
            </a:r>
            <a:r>
              <a:rPr lang="en-US" altLang="zh-CN" dirty="0"/>
              <a:t>2</a:t>
            </a:r>
            <a:r>
              <a:rPr lang="zh-CN" altLang="zh-CN" dirty="0"/>
              <a:t>天</a:t>
            </a:r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15.</a:t>
            </a:r>
            <a:r>
              <a:rPr lang="en-US" sz="4400" b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Team Building</a:t>
            </a:r>
            <a:endParaRPr lang="en-US" sz="4400" b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北秀全家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16.</a:t>
            </a:r>
            <a:r>
              <a:rPr lang="zh-CN" sz="4400" b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项目成员的评价、绩效排序及打分</a:t>
            </a:r>
            <a:endParaRPr lang="zh-CN" sz="4400" b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陈妍蓝：使用统御，导出需求跟踪矩阵；</a:t>
            </a:r>
            <a:r>
              <a:rPr lang="en-US" altLang="zh-CN" dirty="0"/>
              <a:t>94</a:t>
            </a:r>
            <a:endParaRPr lang="en-US" altLang="zh-CN" dirty="0"/>
          </a:p>
          <a:p>
            <a:r>
              <a:rPr lang="zh-CN" altLang="en-US" dirty="0"/>
              <a:t>陈遵义：变更后的</a:t>
            </a:r>
            <a:r>
              <a:rPr lang="en-US" altLang="zh-CN" dirty="0"/>
              <a:t>DM</a:t>
            </a:r>
            <a:r>
              <a:rPr lang="zh-CN" altLang="en-US" dirty="0"/>
              <a:t>图，修改</a:t>
            </a:r>
            <a:r>
              <a:rPr lang="en-US" altLang="zh-CN" dirty="0"/>
              <a:t>APP</a:t>
            </a:r>
            <a:r>
              <a:rPr lang="zh-CN" altLang="en-US" dirty="0"/>
              <a:t>界面；</a:t>
            </a:r>
            <a:r>
              <a:rPr lang="en-US" altLang="zh-CN" dirty="0"/>
              <a:t>89.2</a:t>
            </a:r>
            <a:endParaRPr lang="en-US" altLang="zh-CN" dirty="0"/>
          </a:p>
          <a:p>
            <a:r>
              <a:rPr lang="zh-CN" altLang="en-US" dirty="0"/>
              <a:t>宋翼虎：制作变更</a:t>
            </a:r>
            <a:r>
              <a:rPr lang="en-US" altLang="zh-CN" dirty="0"/>
              <a:t>APP</a:t>
            </a:r>
            <a:r>
              <a:rPr lang="zh-CN" altLang="en-US" dirty="0"/>
              <a:t>，变更后的顺序图；</a:t>
            </a:r>
            <a:r>
              <a:rPr lang="en-US" altLang="zh-CN" dirty="0"/>
              <a:t>89.7</a:t>
            </a:r>
            <a:endParaRPr lang="en-US" altLang="zh-CN" dirty="0"/>
          </a:p>
          <a:p>
            <a:r>
              <a:rPr lang="zh-CN" altLang="en-US" dirty="0"/>
              <a:t>郑巧雁：修改</a:t>
            </a:r>
            <a:r>
              <a:rPr lang="en-US" altLang="zh-CN" dirty="0"/>
              <a:t>SRS</a:t>
            </a:r>
            <a:r>
              <a:rPr lang="zh-CN" altLang="en-US" dirty="0"/>
              <a:t>，</a:t>
            </a:r>
            <a:r>
              <a:rPr lang="en-US" altLang="zh-CN" dirty="0"/>
              <a:t>CCB</a:t>
            </a:r>
            <a:r>
              <a:rPr lang="zh-CN" altLang="en-US" dirty="0"/>
              <a:t>章程</a:t>
            </a:r>
            <a:r>
              <a:rPr lang="en-US" altLang="zh-CN" dirty="0"/>
              <a:t>,</a:t>
            </a:r>
            <a:r>
              <a:rPr lang="zh-CN" altLang="en-US" dirty="0"/>
              <a:t>需求变更申请报告；</a:t>
            </a:r>
            <a:r>
              <a:rPr lang="en-US" altLang="zh-CN" dirty="0"/>
              <a:t>92.6</a:t>
            </a:r>
            <a:endParaRPr lang="en-US" altLang="zh-CN" dirty="0"/>
          </a:p>
          <a:p>
            <a:r>
              <a:rPr lang="zh-CN" altLang="en-US" dirty="0"/>
              <a:t>张琪：修改数据字典，</a:t>
            </a:r>
            <a:r>
              <a:rPr lang="en-US" altLang="zh-CN" dirty="0"/>
              <a:t>ER</a:t>
            </a:r>
            <a:r>
              <a:rPr lang="zh-CN" altLang="en-US" dirty="0"/>
              <a:t>图</a:t>
            </a:r>
            <a:r>
              <a:rPr lang="en-US" altLang="zh-CN" dirty="0"/>
              <a:t>,</a:t>
            </a:r>
            <a:r>
              <a:rPr lang="zh-CN" altLang="en-US" dirty="0"/>
              <a:t>修改</a:t>
            </a:r>
            <a:r>
              <a:rPr lang="en-US" altLang="zh-CN" dirty="0"/>
              <a:t>SRS</a:t>
            </a:r>
            <a:r>
              <a:rPr lang="zh-CN" altLang="en-US" dirty="0"/>
              <a:t>；</a:t>
            </a:r>
            <a:r>
              <a:rPr lang="en-US" altLang="zh-CN" dirty="0"/>
              <a:t>91.7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112" y="4001294"/>
            <a:ext cx="9934575" cy="2390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1825625"/>
            <a:ext cx="4772025" cy="3895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1012190" y="2675890"/>
            <a:ext cx="46132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感谢观看</a:t>
            </a:r>
            <a:endParaRPr lang="zh-CN" altLang="en-US" sz="8000" dirty="0">
              <a:solidFill>
                <a:srgbClr val="002B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4400" b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阶段项目会议及记录</a:t>
            </a:r>
            <a:endParaRPr lang="zh-CN" altLang="en-US" sz="4400" b="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图片 8" descr="搜狗截图201901102319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7530" y="475615"/>
            <a:ext cx="5082540" cy="6103620"/>
          </a:xfrm>
          <a:prstGeom prst="rect">
            <a:avLst/>
          </a:prstGeom>
        </p:spPr>
      </p:pic>
      <p:pic>
        <p:nvPicPr>
          <p:cNvPr id="10" name="图片 9" descr="搜狗截图201901102316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40" y="2354580"/>
            <a:ext cx="3569335" cy="302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4400" b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针对里程碑的内部评审记录</a:t>
            </a:r>
            <a:endParaRPr lang="zh-CN" altLang="en-US" sz="4400" b="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图片 9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168910"/>
            <a:ext cx="5601970" cy="6520180"/>
          </a:xfrm>
          <a:prstGeom prst="rect">
            <a:avLst/>
          </a:prstGeom>
        </p:spPr>
      </p:pic>
      <p:pic>
        <p:nvPicPr>
          <p:cNvPr id="11" name="图片 10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435" y="213360"/>
            <a:ext cx="5386705" cy="6431280"/>
          </a:xfrm>
          <a:prstGeom prst="rect">
            <a:avLst/>
          </a:prstGeom>
        </p:spPr>
      </p:pic>
      <p:pic>
        <p:nvPicPr>
          <p:cNvPr id="12" name="图片 11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435" y="2292350"/>
            <a:ext cx="5386070" cy="4396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4400" b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采用配置管理工具进行</a:t>
            </a:r>
            <a:r>
              <a:rPr lang="zh-CN" sz="4400" b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文档的版本管理</a:t>
            </a:r>
            <a:endParaRPr lang="zh-CN" sz="4400" b="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000" y="1788624"/>
            <a:ext cx="11864076" cy="2627466"/>
          </a:xfrm>
          <a:prstGeom prst="rect">
            <a:avLst/>
          </a:prstGeom>
        </p:spPr>
      </p:pic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4400" b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相关文档的更新</a:t>
            </a:r>
            <a:endParaRPr lang="zh-CN" altLang="en-US" sz="4400" b="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图片 9" descr="搜狗截图201901102328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6640" y="5023485"/>
            <a:ext cx="3420110" cy="582930"/>
          </a:xfrm>
          <a:prstGeom prst="rect">
            <a:avLst/>
          </a:prstGeom>
        </p:spPr>
      </p:pic>
      <p:pic>
        <p:nvPicPr>
          <p:cNvPr id="15" name="图片 14" descr="搜狗截图201901111843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5" y="4401820"/>
            <a:ext cx="1996440" cy="1204595"/>
          </a:xfrm>
          <a:prstGeom prst="rect">
            <a:avLst/>
          </a:prstGeom>
        </p:spPr>
      </p:pic>
      <p:pic>
        <p:nvPicPr>
          <p:cNvPr id="16" name="图片 15" descr="搜狗截图201901111844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640" y="2887980"/>
            <a:ext cx="2520950" cy="1911350"/>
          </a:xfrm>
          <a:prstGeom prst="rect">
            <a:avLst/>
          </a:prstGeom>
        </p:spPr>
      </p:pic>
      <p:pic>
        <p:nvPicPr>
          <p:cNvPr id="17" name="图片 16" descr="搜狗截图201901111848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0" y="1435100"/>
            <a:ext cx="1761490" cy="1223645"/>
          </a:xfrm>
          <a:prstGeom prst="rect">
            <a:avLst/>
          </a:prstGeom>
        </p:spPr>
      </p:pic>
      <p:pic>
        <p:nvPicPr>
          <p:cNvPr id="18" name="图片 17" descr="搜狗截图201901111840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825" y="2887980"/>
            <a:ext cx="2273300" cy="1231900"/>
          </a:xfrm>
          <a:prstGeom prst="rect">
            <a:avLst/>
          </a:prstGeom>
        </p:spPr>
      </p:pic>
      <p:pic>
        <p:nvPicPr>
          <p:cNvPr id="19" name="图片 18" descr="搜狗截图201901111841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6825" y="1435100"/>
            <a:ext cx="1672590" cy="1329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</a:t>
            </a:r>
            <a:r>
              <a:rPr lang="zh-CN" altLang="en-US" sz="4400" b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需求管理工具及跟踪矩阵</a:t>
            </a:r>
            <a:endParaRPr lang="zh-CN" altLang="en-US" sz="4400" b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" y="361758"/>
            <a:ext cx="11687175" cy="5867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402792"/>
            <a:ext cx="11582400" cy="6134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7" y="2176462"/>
            <a:ext cx="5705475" cy="25050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2176462"/>
            <a:ext cx="12192000" cy="1895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125095"/>
            <a:ext cx="10515600" cy="1325563"/>
          </a:xfrm>
        </p:spPr>
        <p:txBody>
          <a:bodyPr/>
          <a:lstStyle/>
          <a:p>
            <a:r>
              <a:rPr lang="en-US" altLang="zh-CN" sz="4400" b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</a:t>
            </a:r>
            <a:r>
              <a:rPr lang="zh-CN" altLang="en-US" sz="4400" b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建议的变更与需求基线之间的冲突</a:t>
            </a:r>
            <a:endParaRPr lang="zh-CN" altLang="en-US" sz="4400" b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0237" y="257175"/>
            <a:ext cx="8391525" cy="6343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90512"/>
            <a:ext cx="9048750" cy="6276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976312"/>
            <a:ext cx="8934450" cy="4200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387" y="2095500"/>
            <a:ext cx="9039225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7.</a:t>
            </a:r>
            <a:r>
              <a:rPr lang="zh-CN" altLang="en-US" sz="4400" b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完善或重新制作的相关原型</a:t>
            </a:r>
            <a:endParaRPr lang="zh-CN" altLang="en-US" sz="4400" b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管理员添加网站首页动图</a:t>
            </a:r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31" name="图片 531" descr="5594243018852978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4025" y="2198370"/>
            <a:ext cx="7463790" cy="4375785"/>
          </a:xfrm>
          <a:prstGeom prst="rect">
            <a:avLst/>
          </a:prstGeom>
        </p:spPr>
      </p:pic>
      <p:pic>
        <p:nvPicPr>
          <p:cNvPr id="533" name="图片 533" descr="8826062799684188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2198370"/>
            <a:ext cx="7463155" cy="4376420"/>
          </a:xfrm>
          <a:prstGeom prst="rect">
            <a:avLst/>
          </a:prstGeom>
        </p:spPr>
      </p:pic>
      <p:pic>
        <p:nvPicPr>
          <p:cNvPr id="535" name="图片 535" descr="6112709436883009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2198370"/>
            <a:ext cx="7463790" cy="4375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PA" val="v3.0.1"/>
</p:tagLst>
</file>

<file path=ppt/tags/tag18.xml><?xml version="1.0" encoding="utf-8"?>
<p:tagLst xmlns:p="http://schemas.openxmlformats.org/presentationml/2006/main">
  <p:tag name="PA" val="v3.0.1"/>
</p:tagLst>
</file>

<file path=ppt/tags/tag19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3587</Words>
  <Application>WPS 演示</Application>
  <PresentationFormat>宽屏</PresentationFormat>
  <Paragraphs>810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Impact</vt:lpstr>
      <vt:lpstr>微软雅黑</vt:lpstr>
      <vt:lpstr>Calibri</vt:lpstr>
      <vt:lpstr>Arial Unicode MS</vt:lpstr>
      <vt:lpstr>等线</vt:lpstr>
      <vt:lpstr>黑体</vt:lpstr>
      <vt:lpstr>Office 主题​​</vt:lpstr>
      <vt:lpstr>Visio.Drawing.15</vt:lpstr>
      <vt:lpstr>PowerPoint 演示文稿</vt:lpstr>
      <vt:lpstr>目录</vt:lpstr>
      <vt:lpstr>1.阶段项目会议及记录</vt:lpstr>
      <vt:lpstr>2.针对里程碑的内部评审记录</vt:lpstr>
      <vt:lpstr>3.采用配置管理工具进行文档的版本管理</vt:lpstr>
      <vt:lpstr>4.相关文档的更新</vt:lpstr>
      <vt:lpstr>5.需求管理工具及跟踪矩阵</vt:lpstr>
      <vt:lpstr>6.建议的变更与需求基线之间的冲突</vt:lpstr>
      <vt:lpstr>7.完善或重新制作的相关原型</vt:lpstr>
      <vt:lpstr>PowerPoint 演示文稿</vt:lpstr>
      <vt:lpstr>PowerPoint 演示文稿</vt:lpstr>
      <vt:lpstr>8.相关的测试用例和用户手册</vt:lpstr>
      <vt:lpstr>PowerPoint 演示文稿</vt:lpstr>
      <vt:lpstr>PowerPoint 演示文稿</vt:lpstr>
      <vt:lpstr>9.对新的需求的优先级打分和排序</vt:lpstr>
      <vt:lpstr>10.对新的需求的可行性分析</vt:lpstr>
      <vt:lpstr>11.CCB组织和人选</vt:lpstr>
      <vt:lpstr>12.需求变更申请报告</vt:lpstr>
      <vt:lpstr>13.采用需求管理工具对用户需求变化进行需求变更影响分析</vt:lpstr>
      <vt:lpstr>14.建议的变更对任务的执行顺序、依赖性、工作量或进度的影响</vt:lpstr>
      <vt:lpstr>15.Team Building</vt:lpstr>
      <vt:lpstr>16.项目成员的评价、绩效排序及打分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sdw</cp:lastModifiedBy>
  <cp:revision>422</cp:revision>
  <dcterms:created xsi:type="dcterms:W3CDTF">2017-08-03T09:01:00Z</dcterms:created>
  <dcterms:modified xsi:type="dcterms:W3CDTF">2019-01-11T10:50:34Z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2052-11.1.0.8236</vt:lpwstr>
  </property>
</Properties>
</file>