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8" r:id="rId2"/>
    <p:sldId id="319" r:id="rId3"/>
    <p:sldId id="283" r:id="rId4"/>
    <p:sldId id="279" r:id="rId5"/>
    <p:sldId id="282" r:id="rId6"/>
    <p:sldId id="320" r:id="rId7"/>
    <p:sldId id="321" r:id="rId8"/>
    <p:sldId id="322" r:id="rId9"/>
    <p:sldId id="323" r:id="rId10"/>
    <p:sldId id="306" r:id="rId11"/>
    <p:sldId id="396" r:id="rId12"/>
    <p:sldId id="307" r:id="rId13"/>
    <p:sldId id="324" r:id="rId14"/>
    <p:sldId id="277" r:id="rId15"/>
    <p:sldId id="395" r:id="rId16"/>
    <p:sldId id="389" r:id="rId17"/>
    <p:sldId id="391" r:id="rId18"/>
    <p:sldId id="392" r:id="rId19"/>
    <p:sldId id="394" r:id="rId20"/>
    <p:sldId id="32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65D1-5AFF-481E-87DD-1D4AA0E16118}"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61B7-7EBE-4631-BD40-E9869397E313}" type="slidenum">
              <a:rPr lang="zh-CN" altLang="en-US" smtClean="0"/>
              <a:t>‹#›</a:t>
            </a:fld>
            <a:endParaRPr lang="zh-CN" altLang="en-US"/>
          </a:p>
        </p:txBody>
      </p:sp>
    </p:spTree>
    <p:extLst>
      <p:ext uri="{BB962C8B-B14F-4D97-AF65-F5344CB8AC3E}">
        <p14:creationId xmlns:p14="http://schemas.microsoft.com/office/powerpoint/2010/main" val="295167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036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7627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5279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10</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11</a:t>
            </a:fld>
            <a:endParaRPr kumimoji="1" lang="zh-CN" altLang="en-US"/>
          </a:p>
        </p:txBody>
      </p:sp>
    </p:spTree>
    <p:extLst>
      <p:ext uri="{BB962C8B-B14F-4D97-AF65-F5344CB8AC3E}">
        <p14:creationId xmlns:p14="http://schemas.microsoft.com/office/powerpoint/2010/main" val="208978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12</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F7D8-06B5-4FBA-947F-3EB11DB09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9E119-78D9-4149-B3BA-FD50A42B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6D24FD-766E-471A-BEA2-81CE7E5A067C}"/>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A2435B3C-4FB2-413F-823E-ED81C8933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FAB86-C4CB-41B3-9891-6EB45003A21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29086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5DF1E-E9B7-4074-B844-0E83C841B0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4C29D-F6A4-49F4-9B05-B14572045A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0F8D9A-AD54-4868-9A4D-925E41D5BBFA}"/>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423F9871-0E18-4C31-86BD-C11963475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A9F89-A7BF-4EC2-9E28-22F4D4F8D4A6}"/>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413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3EB2C5-E01E-468C-B9FA-B871C0DBB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46A06D-402A-46C4-83BB-6B50CC9BE8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C670C-1030-4348-ACCD-C74171CD7306}"/>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03F7FA42-C7E7-4F9F-8771-130E75696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490DB-FAB6-45F6-9F6E-F7C40AE5DBF7}"/>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5277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F36DB-2594-4D7A-A145-B7340E413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3877F-CC0B-4ACE-AF5C-BC115FE22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18B0EE-E041-49A4-B271-D65CB6CE25D6}"/>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514749E6-25FE-492B-B6EE-113EB2E7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76656-CBC7-45BC-9618-87B0A1EF0CCC}"/>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4234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EFCF-8E50-4A9F-AF12-F6D6CB92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A9018F-EEF0-4015-A4CC-36E0D8EE2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71F7D6-E0B1-4D49-9C90-1C6FE5F44199}"/>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BFF09FE1-1553-4D16-9455-88197C31F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EB1E5-1559-4D68-B3C4-D89BF3894DD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84632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D677-98FA-427B-87A6-C91D8782F8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96BB1D-96A6-4768-9519-2F5CF4D4D2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02EE61-3DFD-4D51-9434-F1B1EB4D46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8F380-637D-424F-A44D-402ED9F91ED5}"/>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28652C91-6930-48AD-8695-15AB0FD2A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243EC-28DB-4A48-B0A6-55476665C74E}"/>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4166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3F1CF-185B-4F43-A7E0-0AE675C62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8E957-9E71-4125-8EA8-AB232D25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F8D55E-3BB1-46E2-858F-94E37EE049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181CA-87BE-490B-BDA0-E7710197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9F2CFD-D736-471D-A786-782D0B3617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BA595C-A978-4F25-AC6B-0DDEEDE3EA50}"/>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919A74CC-EA83-4E5E-8C61-77EB7B22B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093F9C-B925-4062-9D70-F7BA2471A7BB}"/>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24820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E7A6-D156-4E7F-ADF6-F1E477FCB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32E91D-A44C-47DE-B9DB-39C58E6F2F3C}"/>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3601F111-2C15-421D-8AE4-1A3198AA0B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4315BD-FE40-4A1C-8BBF-47A2921FE68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07968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0308BD-658D-4191-A9F4-2354E308A3D0}"/>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DB89D31B-4F9E-4517-9FEC-F8BEE64EF3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DEAE67-DE2A-4667-915C-3F26025039F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7386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AE65-3999-4773-91C2-5C56C7E0B6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44A141-4BC1-4343-9686-B4562614E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CF868D-63AF-4C50-B9F8-89BCE9C4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412A8-86A2-4F30-A086-7AA01B67681B}"/>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0B6685D8-457F-4742-97A9-3BBFB00AC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14EDC-6160-40D8-99C9-C8078FA57CF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144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8E8A-C4D4-46A8-9258-1A1D5AD49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78C7A2-4588-4171-8AE5-53CCFCCA4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EFFC28-F541-45D0-9458-7CF2E25B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C2EF0-AE20-49C7-8007-08B68068E5C4}"/>
              </a:ext>
            </a:extLst>
          </p:cNvPr>
          <p:cNvSpPr>
            <a:spLocks noGrp="1"/>
          </p:cNvSpPr>
          <p:nvPr>
            <p:ph type="dt" sz="half" idx="10"/>
          </p:nvPr>
        </p:nvSpPr>
        <p:spPr/>
        <p:txBody>
          <a:bodyPr/>
          <a:lstStyle/>
          <a:p>
            <a:fld id="{AEB61CDC-E34C-4601-928D-92E01F26597B}"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9015F538-D095-4003-B3A6-908104519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F72-57EF-45D6-840D-4F715A0A5BA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3596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BBA3C-8075-4839-B2C1-4DF73A5D5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2E61F8-1658-4F49-9159-1B9256B25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27D97-AE76-459A-A4D3-2746EA0A5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61CDC-E34C-4601-928D-92E01F26597B}"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4CECF3E4-5D41-46C7-BC3F-7DF87333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48FC5-E26C-4870-8954-3A4D6DAC2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3146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00702"/>
            <a:ext cx="4501553" cy="830997"/>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a:t>
            </a:r>
            <a:r>
              <a:rPr lang="en-US" altLang="zh-CN" sz="4800" b="1" dirty="0">
                <a:solidFill>
                  <a:schemeClr val="bg1"/>
                </a:solidFill>
                <a:latin typeface="Gotham Rounded Medium" panose="02000000000000000000" pitchFamily="50" charset="0"/>
              </a:rPr>
              <a:t>IIII</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1415772" cy="461665"/>
          </a:xfrm>
          <a:prstGeom prst="rect">
            <a:avLst/>
          </a:prstGeom>
        </p:spPr>
        <p:txBody>
          <a:bodyPr wrap="none">
            <a:spAutoFit/>
          </a:bodyPr>
          <a:lstStyle/>
          <a:p>
            <a:r>
              <a:rPr lang="zh-CN" altLang="en-US" sz="2400" b="1" dirty="0">
                <a:solidFill>
                  <a:schemeClr val="tx1">
                    <a:lumMod val="75000"/>
                    <a:lumOff val="25000"/>
                  </a:schemeClr>
                </a:solidFill>
              </a:rPr>
              <a:t>项目的类</a:t>
            </a:r>
          </a:p>
        </p:txBody>
      </p:sp>
      <p:sp>
        <p:nvSpPr>
          <p:cNvPr id="2" name="文本框 1">
            <a:extLst>
              <a:ext uri="{FF2B5EF4-FFF2-40B4-BE49-F238E27FC236}">
                <a16:creationId xmlns:a16="http://schemas.microsoft.com/office/drawing/2014/main" id="{7554EA3C-5CAA-421D-95AE-595FC4F7E0CD}"/>
              </a:ext>
            </a:extLst>
          </p:cNvPr>
          <p:cNvSpPr txBox="1"/>
          <p:nvPr/>
        </p:nvSpPr>
        <p:spPr>
          <a:xfrm>
            <a:off x="1447800" y="1879601"/>
            <a:ext cx="7927170" cy="369332"/>
          </a:xfrm>
          <a:prstGeom prst="rect">
            <a:avLst/>
          </a:prstGeom>
          <a:noFill/>
        </p:spPr>
        <p:txBody>
          <a:bodyPr wrap="none" rtlCol="0">
            <a:spAutoFit/>
          </a:bodyPr>
          <a:lstStyle/>
          <a:p>
            <a:r>
              <a:rPr lang="en-US" altLang="zh-CN" dirty="0"/>
              <a:t>2   			</a:t>
            </a:r>
            <a:r>
              <a:rPr lang="zh-CN" altLang="en-US" dirty="0"/>
              <a:t>管理员                     </a:t>
            </a:r>
            <a:r>
              <a:rPr lang="en-US" altLang="zh-CN" dirty="0"/>
              <a:t>	</a:t>
            </a:r>
            <a:r>
              <a:rPr lang="zh-CN" altLang="en-US" dirty="0"/>
              <a:t>  对网站进行系统管理</a:t>
            </a:r>
          </a:p>
        </p:txBody>
      </p:sp>
      <p:sp>
        <p:nvSpPr>
          <p:cNvPr id="5" name="文本框 4">
            <a:extLst>
              <a:ext uri="{FF2B5EF4-FFF2-40B4-BE49-F238E27FC236}">
                <a16:creationId xmlns:a16="http://schemas.microsoft.com/office/drawing/2014/main" id="{19FFD027-EE4A-4A42-90CA-53D2331CDDD9}"/>
              </a:ext>
            </a:extLst>
          </p:cNvPr>
          <p:cNvSpPr txBox="1"/>
          <p:nvPr/>
        </p:nvSpPr>
        <p:spPr>
          <a:xfrm>
            <a:off x="1447800" y="2306600"/>
            <a:ext cx="8079456" cy="369332"/>
          </a:xfrm>
          <a:prstGeom prst="rect">
            <a:avLst/>
          </a:prstGeom>
          <a:noFill/>
        </p:spPr>
        <p:txBody>
          <a:bodyPr wrap="none" rtlCol="0">
            <a:spAutoFit/>
          </a:bodyPr>
          <a:lstStyle/>
          <a:p>
            <a:r>
              <a:rPr lang="en-US" altLang="zh-CN" dirty="0"/>
              <a:t>3   			</a:t>
            </a:r>
            <a:r>
              <a:rPr lang="zh-CN" altLang="en-US" dirty="0"/>
              <a:t>游客      </a:t>
            </a:r>
            <a:r>
              <a:rPr lang="en-US" altLang="zh-CN" dirty="0"/>
              <a:t>	</a:t>
            </a:r>
            <a:r>
              <a:rPr lang="zh-CN" altLang="en-US" dirty="0"/>
              <a:t>               </a:t>
            </a:r>
            <a:r>
              <a:rPr lang="en-US" altLang="zh-CN" dirty="0"/>
              <a:t>	</a:t>
            </a:r>
            <a:r>
              <a:rPr lang="zh-CN" altLang="en-US" dirty="0"/>
              <a:t>  进入网站进行浏览课程</a:t>
            </a:r>
          </a:p>
        </p:txBody>
      </p:sp>
      <p:sp>
        <p:nvSpPr>
          <p:cNvPr id="6" name="文本框 5">
            <a:extLst>
              <a:ext uri="{FF2B5EF4-FFF2-40B4-BE49-F238E27FC236}">
                <a16:creationId xmlns:a16="http://schemas.microsoft.com/office/drawing/2014/main" id="{78F2170B-EDCA-4AE6-A636-0017238423E1}"/>
              </a:ext>
            </a:extLst>
          </p:cNvPr>
          <p:cNvSpPr txBox="1"/>
          <p:nvPr/>
        </p:nvSpPr>
        <p:spPr>
          <a:xfrm>
            <a:off x="1447800" y="2769532"/>
            <a:ext cx="10366941" cy="369332"/>
          </a:xfrm>
          <a:prstGeom prst="rect">
            <a:avLst/>
          </a:prstGeom>
          <a:noFill/>
        </p:spPr>
        <p:txBody>
          <a:bodyPr wrap="none" rtlCol="0">
            <a:spAutoFit/>
          </a:bodyPr>
          <a:lstStyle/>
          <a:p>
            <a:r>
              <a:rPr lang="en-US" altLang="zh-CN" dirty="0"/>
              <a:t>4   			</a:t>
            </a:r>
            <a:r>
              <a:rPr lang="zh-CN" altLang="en-US" dirty="0"/>
              <a:t>学生      </a:t>
            </a:r>
            <a:r>
              <a:rPr lang="en-US" altLang="zh-CN" dirty="0"/>
              <a:t>	</a:t>
            </a:r>
            <a:r>
              <a:rPr lang="zh-CN" altLang="en-US" dirty="0"/>
              <a:t>               </a:t>
            </a:r>
            <a:r>
              <a:rPr lang="en-US" altLang="zh-CN" dirty="0"/>
              <a:t>	</a:t>
            </a:r>
            <a:r>
              <a:rPr lang="zh-CN" altLang="en-US" dirty="0"/>
              <a:t>  进入网站进行课程学习、社区、博客使用</a:t>
            </a:r>
          </a:p>
        </p:txBody>
      </p:sp>
      <p:sp>
        <p:nvSpPr>
          <p:cNvPr id="7" name="文本框 6">
            <a:extLst>
              <a:ext uri="{FF2B5EF4-FFF2-40B4-BE49-F238E27FC236}">
                <a16:creationId xmlns:a16="http://schemas.microsoft.com/office/drawing/2014/main" id="{6AED2382-85F2-4644-89E1-1B36C2A52D60}"/>
              </a:ext>
            </a:extLst>
          </p:cNvPr>
          <p:cNvSpPr txBox="1"/>
          <p:nvPr/>
        </p:nvSpPr>
        <p:spPr>
          <a:xfrm>
            <a:off x="1447799" y="3244334"/>
            <a:ext cx="10147330" cy="369332"/>
          </a:xfrm>
          <a:prstGeom prst="rect">
            <a:avLst/>
          </a:prstGeom>
          <a:noFill/>
        </p:spPr>
        <p:txBody>
          <a:bodyPr wrap="none" rtlCol="0">
            <a:spAutoFit/>
          </a:bodyPr>
          <a:lstStyle/>
          <a:p>
            <a:r>
              <a:rPr lang="en-US" altLang="zh-CN" dirty="0"/>
              <a:t>5   			</a:t>
            </a:r>
            <a:r>
              <a:rPr lang="zh-CN" altLang="en-US" dirty="0"/>
              <a:t>教师      </a:t>
            </a:r>
            <a:r>
              <a:rPr lang="en-US" altLang="zh-CN" dirty="0"/>
              <a:t>	</a:t>
            </a:r>
            <a:r>
              <a:rPr lang="zh-CN" altLang="en-US" dirty="0"/>
              <a:t>               </a:t>
            </a:r>
            <a:r>
              <a:rPr lang="en-US" altLang="zh-CN" dirty="0"/>
              <a:t>	</a:t>
            </a:r>
            <a:r>
              <a:rPr lang="zh-CN" altLang="en-US" dirty="0"/>
              <a:t>  进入网站进行课程管理、社区、博客使用</a:t>
            </a:r>
          </a:p>
        </p:txBody>
      </p:sp>
      <p:sp>
        <p:nvSpPr>
          <p:cNvPr id="8" name="文本框 7">
            <a:extLst>
              <a:ext uri="{FF2B5EF4-FFF2-40B4-BE49-F238E27FC236}">
                <a16:creationId xmlns:a16="http://schemas.microsoft.com/office/drawing/2014/main" id="{7DC5C1BF-18DE-4487-9EE5-0A629C852240}"/>
              </a:ext>
            </a:extLst>
          </p:cNvPr>
          <p:cNvSpPr txBox="1"/>
          <p:nvPr/>
        </p:nvSpPr>
        <p:spPr>
          <a:xfrm>
            <a:off x="1447799" y="3671333"/>
            <a:ext cx="7435049" cy="369332"/>
          </a:xfrm>
          <a:prstGeom prst="rect">
            <a:avLst/>
          </a:prstGeom>
          <a:noFill/>
        </p:spPr>
        <p:txBody>
          <a:bodyPr wrap="none" rtlCol="0">
            <a:spAutoFit/>
          </a:bodyPr>
          <a:lstStyle/>
          <a:p>
            <a:r>
              <a:rPr lang="en-US" altLang="zh-CN" dirty="0"/>
              <a:t>6   			</a:t>
            </a:r>
            <a:r>
              <a:rPr lang="zh-CN" altLang="en-US" dirty="0"/>
              <a:t>课程      </a:t>
            </a:r>
            <a:r>
              <a:rPr lang="en-US" altLang="zh-CN" dirty="0"/>
              <a:t>	</a:t>
            </a:r>
            <a:r>
              <a:rPr lang="zh-CN" altLang="en-US" dirty="0"/>
              <a:t>               </a:t>
            </a:r>
            <a:r>
              <a:rPr lang="en-US" altLang="zh-CN" dirty="0"/>
              <a:t>	</a:t>
            </a:r>
            <a:r>
              <a:rPr lang="zh-CN" altLang="en-US" dirty="0"/>
              <a:t>  课程的基本信息</a:t>
            </a:r>
          </a:p>
        </p:txBody>
      </p:sp>
      <p:sp>
        <p:nvSpPr>
          <p:cNvPr id="9" name="文本框 8">
            <a:extLst>
              <a:ext uri="{FF2B5EF4-FFF2-40B4-BE49-F238E27FC236}">
                <a16:creationId xmlns:a16="http://schemas.microsoft.com/office/drawing/2014/main" id="{B2CE5734-9A0B-43B3-92AF-23ED4B8DCA2B}"/>
              </a:ext>
            </a:extLst>
          </p:cNvPr>
          <p:cNvSpPr txBox="1"/>
          <p:nvPr/>
        </p:nvSpPr>
        <p:spPr>
          <a:xfrm>
            <a:off x="1447799" y="4134265"/>
            <a:ext cx="8024954" cy="369332"/>
          </a:xfrm>
          <a:prstGeom prst="rect">
            <a:avLst/>
          </a:prstGeom>
          <a:noFill/>
        </p:spPr>
        <p:txBody>
          <a:bodyPr wrap="none" rtlCol="0">
            <a:spAutoFit/>
          </a:bodyPr>
          <a:lstStyle/>
          <a:p>
            <a:r>
              <a:rPr lang="en-US" altLang="zh-CN" dirty="0"/>
              <a:t>7   			</a:t>
            </a:r>
            <a:r>
              <a:rPr lang="zh-CN" altLang="en-US" dirty="0"/>
              <a:t>课程资料      </a:t>
            </a:r>
            <a:r>
              <a:rPr lang="en-US" altLang="zh-CN" dirty="0"/>
              <a:t>	</a:t>
            </a:r>
            <a:r>
              <a:rPr lang="zh-CN" altLang="en-US" dirty="0"/>
              <a:t>              </a:t>
            </a:r>
            <a:r>
              <a:rPr lang="en-US" altLang="zh-CN" dirty="0"/>
              <a:t>	  </a:t>
            </a:r>
            <a:r>
              <a:rPr lang="zh-CN" altLang="en-US" dirty="0"/>
              <a:t>课程资料的基本信息</a:t>
            </a:r>
          </a:p>
        </p:txBody>
      </p:sp>
      <p:sp>
        <p:nvSpPr>
          <p:cNvPr id="10" name="文本框 9">
            <a:extLst>
              <a:ext uri="{FF2B5EF4-FFF2-40B4-BE49-F238E27FC236}">
                <a16:creationId xmlns:a16="http://schemas.microsoft.com/office/drawing/2014/main" id="{7402D897-62C8-4C97-848F-4F1D99058362}"/>
              </a:ext>
            </a:extLst>
          </p:cNvPr>
          <p:cNvSpPr txBox="1"/>
          <p:nvPr/>
        </p:nvSpPr>
        <p:spPr>
          <a:xfrm>
            <a:off x="1447799" y="4597197"/>
            <a:ext cx="7431843" cy="369332"/>
          </a:xfrm>
          <a:prstGeom prst="rect">
            <a:avLst/>
          </a:prstGeom>
          <a:noFill/>
        </p:spPr>
        <p:txBody>
          <a:bodyPr wrap="none" rtlCol="0">
            <a:spAutoFit/>
          </a:bodyPr>
          <a:lstStyle/>
          <a:p>
            <a:r>
              <a:rPr lang="en-US" altLang="zh-CN" dirty="0"/>
              <a:t>8   			</a:t>
            </a:r>
            <a:r>
              <a:rPr lang="zh-CN" altLang="en-US" dirty="0"/>
              <a:t>社区      </a:t>
            </a:r>
            <a:r>
              <a:rPr lang="en-US" altLang="zh-CN" dirty="0"/>
              <a:t>	</a:t>
            </a:r>
            <a:r>
              <a:rPr lang="zh-CN" altLang="en-US" dirty="0"/>
              <a:t>              </a:t>
            </a:r>
            <a:r>
              <a:rPr lang="en-US" altLang="zh-CN" dirty="0"/>
              <a:t>	  	  </a:t>
            </a:r>
            <a:r>
              <a:rPr lang="zh-CN" altLang="en-US" dirty="0"/>
              <a:t>社区的基本信息</a:t>
            </a:r>
          </a:p>
        </p:txBody>
      </p:sp>
      <p:sp>
        <p:nvSpPr>
          <p:cNvPr id="11" name="文本框 10">
            <a:extLst>
              <a:ext uri="{FF2B5EF4-FFF2-40B4-BE49-F238E27FC236}">
                <a16:creationId xmlns:a16="http://schemas.microsoft.com/office/drawing/2014/main" id="{8C81570D-333E-48F4-9F4D-286CE7E0F50A}"/>
              </a:ext>
            </a:extLst>
          </p:cNvPr>
          <p:cNvSpPr txBox="1"/>
          <p:nvPr/>
        </p:nvSpPr>
        <p:spPr>
          <a:xfrm>
            <a:off x="1447798" y="5024196"/>
            <a:ext cx="7465505" cy="369332"/>
          </a:xfrm>
          <a:prstGeom prst="rect">
            <a:avLst/>
          </a:prstGeom>
          <a:noFill/>
        </p:spPr>
        <p:txBody>
          <a:bodyPr wrap="none" rtlCol="0">
            <a:spAutoFit/>
          </a:bodyPr>
          <a:lstStyle/>
          <a:p>
            <a:r>
              <a:rPr lang="en-US" altLang="zh-CN" dirty="0"/>
              <a:t>9   			</a:t>
            </a:r>
            <a:r>
              <a:rPr lang="zh-CN" altLang="en-US" dirty="0"/>
              <a:t>博客      </a:t>
            </a:r>
            <a:r>
              <a:rPr lang="en-US" altLang="zh-CN" dirty="0"/>
              <a:t>	</a:t>
            </a:r>
            <a:r>
              <a:rPr lang="zh-CN" altLang="en-US" dirty="0"/>
              <a:t>              </a:t>
            </a:r>
            <a:r>
              <a:rPr lang="en-US" altLang="zh-CN" dirty="0"/>
              <a:t>	  	  </a:t>
            </a:r>
            <a:r>
              <a:rPr lang="zh-CN" altLang="en-US" dirty="0"/>
              <a:t>博客的基本信息</a:t>
            </a:r>
          </a:p>
        </p:txBody>
      </p:sp>
      <p:sp>
        <p:nvSpPr>
          <p:cNvPr id="12" name="文本框 11">
            <a:extLst>
              <a:ext uri="{FF2B5EF4-FFF2-40B4-BE49-F238E27FC236}">
                <a16:creationId xmlns:a16="http://schemas.microsoft.com/office/drawing/2014/main" id="{6F8C2FAE-91F4-4E11-BF1F-86C0CBC2BC5D}"/>
              </a:ext>
            </a:extLst>
          </p:cNvPr>
          <p:cNvSpPr txBox="1"/>
          <p:nvPr/>
        </p:nvSpPr>
        <p:spPr>
          <a:xfrm>
            <a:off x="1447798" y="1529878"/>
            <a:ext cx="8465779" cy="369332"/>
          </a:xfrm>
          <a:prstGeom prst="rect">
            <a:avLst/>
          </a:prstGeom>
          <a:noFill/>
        </p:spPr>
        <p:txBody>
          <a:bodyPr wrap="none" rtlCol="0">
            <a:spAutoFit/>
          </a:bodyPr>
          <a:lstStyle/>
          <a:p>
            <a:r>
              <a:rPr lang="en-US" altLang="zh-CN" dirty="0"/>
              <a:t>1   			</a:t>
            </a:r>
            <a:r>
              <a:rPr lang="zh-CN" altLang="en-US" dirty="0"/>
              <a:t>注册用户                     </a:t>
            </a:r>
            <a:r>
              <a:rPr lang="en-US" altLang="zh-CN" dirty="0"/>
              <a:t>	</a:t>
            </a:r>
            <a:r>
              <a:rPr lang="zh-CN" altLang="en-US" dirty="0"/>
              <a:t>  能进行网站的基本操作</a:t>
            </a:r>
          </a:p>
        </p:txBody>
      </p:sp>
      <p:sp>
        <p:nvSpPr>
          <p:cNvPr id="13" name="文本框 12">
            <a:extLst>
              <a:ext uri="{FF2B5EF4-FFF2-40B4-BE49-F238E27FC236}">
                <a16:creationId xmlns:a16="http://schemas.microsoft.com/office/drawing/2014/main" id="{FEDBDD81-BE6D-48A2-B9A2-255ADF8D5614}"/>
              </a:ext>
            </a:extLst>
          </p:cNvPr>
          <p:cNvSpPr txBox="1"/>
          <p:nvPr/>
        </p:nvSpPr>
        <p:spPr>
          <a:xfrm>
            <a:off x="1447797" y="956851"/>
            <a:ext cx="8940803" cy="369332"/>
          </a:xfrm>
          <a:prstGeom prst="rect">
            <a:avLst/>
          </a:prstGeom>
          <a:noFill/>
        </p:spPr>
        <p:txBody>
          <a:bodyPr wrap="square" rtlCol="0">
            <a:spAutoFit/>
          </a:bodyPr>
          <a:lstStyle/>
          <a:p>
            <a:r>
              <a:rPr lang="zh-CN" altLang="en-US" dirty="0"/>
              <a:t>编号</a:t>
            </a:r>
            <a:r>
              <a:rPr lang="en-US" altLang="zh-CN" dirty="0"/>
              <a:t>   			  </a:t>
            </a:r>
            <a:r>
              <a:rPr lang="zh-CN" altLang="en-US" dirty="0"/>
              <a:t>类名称                     </a:t>
            </a:r>
            <a:r>
              <a:rPr lang="en-US" altLang="zh-CN" dirty="0"/>
              <a:t>		</a:t>
            </a:r>
            <a:r>
              <a:rPr lang="zh-CN" altLang="en-US" dirty="0"/>
              <a:t>  类说明</a:t>
            </a:r>
          </a:p>
        </p:txBody>
      </p:sp>
    </p:spTree>
    <p:extLst>
      <p:ext uri="{BB962C8B-B14F-4D97-AF65-F5344CB8AC3E}">
        <p14:creationId xmlns:p14="http://schemas.microsoft.com/office/powerpoint/2010/main" val="106483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2031325" cy="461665"/>
          </a:xfrm>
          <a:prstGeom prst="rect">
            <a:avLst/>
          </a:prstGeom>
        </p:spPr>
        <p:txBody>
          <a:bodyPr wrap="none">
            <a:spAutoFit/>
          </a:bodyPr>
          <a:lstStyle/>
          <a:p>
            <a:r>
              <a:rPr lang="zh-CN" altLang="en-US" sz="2400" b="1" dirty="0">
                <a:solidFill>
                  <a:schemeClr val="tx1">
                    <a:lumMod val="75000"/>
                    <a:lumOff val="25000"/>
                  </a:schemeClr>
                </a:solidFill>
              </a:rPr>
              <a:t>项目中的类图</a:t>
            </a:r>
          </a:p>
        </p:txBody>
      </p:sp>
      <p:pic>
        <p:nvPicPr>
          <p:cNvPr id="4" name="图片 3">
            <a:extLst>
              <a:ext uri="{FF2B5EF4-FFF2-40B4-BE49-F238E27FC236}">
                <a16:creationId xmlns:a16="http://schemas.microsoft.com/office/drawing/2014/main" id="{2712193C-CD91-4D2D-A17E-74F9362E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535" y="101208"/>
            <a:ext cx="9433175" cy="6858000"/>
          </a:xfrm>
          <a:prstGeom prst="rect">
            <a:avLst/>
          </a:prstGeom>
        </p:spPr>
      </p:pic>
    </p:spTree>
    <p:extLst>
      <p:ext uri="{BB962C8B-B14F-4D97-AF65-F5344CB8AC3E}">
        <p14:creationId xmlns:p14="http://schemas.microsoft.com/office/powerpoint/2010/main" val="173952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问题解决</a:t>
            </a:r>
          </a:p>
        </p:txBody>
      </p:sp>
    </p:spTree>
    <p:extLst>
      <p:ext uri="{BB962C8B-B14F-4D97-AF65-F5344CB8AC3E}">
        <p14:creationId xmlns:p14="http://schemas.microsoft.com/office/powerpoint/2010/main" val="68188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31290" y="2210435"/>
            <a:ext cx="8778875" cy="3415030"/>
          </a:xfrm>
          <a:prstGeom prst="rect">
            <a:avLst/>
          </a:prstGeom>
          <a:noFill/>
        </p:spPr>
        <p:txBody>
          <a:bodyPr wrap="square" rtlCol="0" anchor="t">
            <a:spAutoFit/>
          </a:bodyPr>
          <a:lstStyle/>
          <a:p>
            <a:r>
              <a:rPr lang="en-US" altLang="zh-CN" sz="2400"/>
              <a:t>	</a:t>
            </a:r>
            <a:r>
              <a:rPr lang="zh-CN" altLang="en-US" sz="2400"/>
              <a:t>用例图是最常见的一种图。用例图概括了用例中角色和系统之间的关系，描述了系统功能需求，角色和系统的交互以及系统的反应。</a:t>
            </a:r>
          </a:p>
          <a:p>
            <a:endParaRPr lang="zh-CN" altLang="en-US" sz="2400"/>
          </a:p>
          <a:p>
            <a:r>
              <a:rPr lang="en-US" altLang="zh-CN" sz="2400"/>
              <a:t>	</a:t>
            </a:r>
            <a:r>
              <a:rPr lang="zh-CN" altLang="en-US" sz="2400"/>
              <a:t>用例图有参与者、用例、关系组成。参与者就是系统中的用户身份。用例是系统中的一个功能的概括。关系是参与者或者与用例的联系。其中关系可以分为</a:t>
            </a:r>
            <a:r>
              <a:rPr lang="zh-CN" altLang="en-US" sz="2400">
                <a:solidFill>
                  <a:srgbClr val="FF0000"/>
                </a:solidFill>
              </a:rPr>
              <a:t>关联、泛化、包含和扩展</a:t>
            </a:r>
            <a:r>
              <a:rPr lang="zh-CN" altLang="en-US" sz="2400"/>
              <a:t>4种关系。</a:t>
            </a:r>
          </a:p>
          <a:p>
            <a:r>
              <a:rPr lang="en-US" altLang="zh-CN" sz="2400"/>
              <a:t>	</a:t>
            </a:r>
            <a:r>
              <a:rPr lang="zh-CN" altLang="en-US" sz="2400"/>
              <a:t>关系的运用是用例图最难的部分</a:t>
            </a:r>
          </a:p>
        </p:txBody>
      </p:sp>
      <p:sp>
        <p:nvSpPr>
          <p:cNvPr id="6" name="文本框 5"/>
          <p:cNvSpPr txBox="1"/>
          <p:nvPr/>
        </p:nvSpPr>
        <p:spPr>
          <a:xfrm>
            <a:off x="1579245" y="1312545"/>
            <a:ext cx="521271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79245" y="1312545"/>
            <a:ext cx="540067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
        <p:nvSpPr>
          <p:cNvPr id="2" name="文本框 1"/>
          <p:cNvSpPr txBox="1"/>
          <p:nvPr/>
        </p:nvSpPr>
        <p:spPr>
          <a:xfrm>
            <a:off x="1665605" y="2414270"/>
            <a:ext cx="8759190" cy="3753485"/>
          </a:xfrm>
          <a:prstGeom prst="rect">
            <a:avLst/>
          </a:prstGeom>
          <a:noFill/>
        </p:spPr>
        <p:txBody>
          <a:bodyPr wrap="square" rtlCol="0" anchor="t">
            <a:spAutoFit/>
          </a:bodyPr>
          <a:lstStyle/>
          <a:p>
            <a:r>
              <a:rPr lang="zh-CN" altLang="en-US" sz="2800"/>
              <a:t>绘制的注意点：</a:t>
            </a:r>
            <a:endParaRPr lang="zh-CN" altLang="en-US"/>
          </a:p>
          <a:p>
            <a:endParaRPr lang="zh-CN" altLang="en-US"/>
          </a:p>
          <a:p>
            <a:pPr marL="457200" indent="-457200">
              <a:buFont typeface="+mj-ea"/>
              <a:buAutoNum type="circleNumDbPlain"/>
            </a:pPr>
            <a:r>
              <a:rPr lang="zh-CN" altLang="en-US" sz="2400"/>
              <a:t>用例之间的关系，尤其是包含和泛化的区别，可以这样区分，试着把包含的用例让泛化的用例来包含后，看看是不是同样成立</a:t>
            </a:r>
          </a:p>
          <a:p>
            <a:pPr marL="457200" indent="-457200">
              <a:buFont typeface="+mj-ea"/>
              <a:buAutoNum type="circleNumDbPlain"/>
            </a:pPr>
            <a:endParaRPr lang="zh-CN" altLang="en-US" sz="2400"/>
          </a:p>
          <a:p>
            <a:pPr marL="457200" indent="-457200">
              <a:buFont typeface="+mj-ea"/>
              <a:buAutoNum type="circleNumDbPlain"/>
            </a:pPr>
            <a:r>
              <a:rPr lang="zh-CN" altLang="en-US" sz="2400"/>
              <a:t>箭头指向，泛化和扩展的指向和包含是相反的</a:t>
            </a:r>
          </a:p>
          <a:p>
            <a:pPr marL="457200" indent="-457200">
              <a:buFont typeface="+mj-ea"/>
              <a:buAutoNum type="circleNumDbPlain"/>
            </a:pPr>
            <a:endParaRPr lang="zh-CN" altLang="en-US" sz="2400"/>
          </a:p>
          <a:p>
            <a:pPr marL="457200" indent="-457200">
              <a:buFont typeface="+mj-ea"/>
              <a:buAutoNum type="circleNumDbPlain"/>
            </a:pPr>
            <a:r>
              <a:rPr lang="zh-CN" altLang="en-US" sz="2400"/>
              <a:t>用例的表达是动词+名词的形式，只有一个动作或者名词的不是用例。比如所有书籍，是否可借等表述就不是用例。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关联是参与者和用例之间的关系，</a:t>
            </a:r>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表示：实线</a:t>
            </a:r>
            <a:r>
              <a:rPr lang="en-US" altLang="zh-CN" sz="2400"/>
              <a:t>+</a:t>
            </a:r>
            <a:r>
              <a:rPr lang="zh-CN" altLang="en-US" sz="2400"/>
              <a:t>实心箭头，</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关联关系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44980" y="3221355"/>
            <a:ext cx="4305300" cy="1800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泛化是</a:t>
            </a:r>
            <a:r>
              <a:rPr lang="zh-CN" altLang="en-US" sz="2400">
                <a:solidFill>
                  <a:srgbClr val="FF0000"/>
                </a:solidFill>
              </a:rPr>
              <a:t>指一般和特殊之间的关系，若用例之间的一种类似的结构和行为，可以将他们的共性抽象为父用例</a:t>
            </a:r>
            <a:r>
              <a:rPr lang="zh-CN" altLang="en-US" sz="2400"/>
              <a:t>。比如在社区首页浏览特殊帖和浏览普通帖，其本质是一样的。将其共性抽象为</a:t>
            </a:r>
            <a:r>
              <a:rPr lang="en-US" altLang="zh-CN" sz="2400"/>
              <a:t>“</a:t>
            </a:r>
            <a:r>
              <a:rPr lang="zh-CN" altLang="en-US" sz="2400"/>
              <a:t>浏览帖子</a:t>
            </a:r>
            <a:r>
              <a:rPr lang="en-US" altLang="zh-CN" sz="2400"/>
              <a:t>”</a:t>
            </a:r>
            <a:endParaRPr lang="zh-CN" altLang="en-US" sz="2400"/>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符号：实线</a:t>
            </a:r>
            <a:r>
              <a:rPr lang="en-US" altLang="zh-CN" sz="2400"/>
              <a:t>+</a:t>
            </a:r>
            <a:r>
              <a:rPr lang="zh-CN" altLang="en-US" sz="2400"/>
              <a:t>空心的三角形。箭头为被指向。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泛化关系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521460" y="3873500"/>
            <a:ext cx="3489960" cy="2028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包含是用例之间的关系</a:t>
            </a:r>
            <a:r>
              <a:rPr lang="zh-CN" altLang="en-US" sz="2400">
                <a:solidFill>
                  <a:srgbClr val="FF0000"/>
                </a:solidFill>
              </a:rPr>
              <a:t>，意思是一个用例包含另一个子用例。子用例是必须存在的，没有子用例则功能不能完成</a:t>
            </a:r>
            <a:r>
              <a:rPr lang="zh-CN" altLang="en-US" sz="2400"/>
              <a:t>。如社区首页的帖子排序功能必须要实现</a:t>
            </a:r>
            <a:r>
              <a:rPr lang="en-US" altLang="zh-CN" sz="2400"/>
              <a:t>“</a:t>
            </a:r>
            <a:r>
              <a:rPr lang="zh-CN" altLang="en-US" sz="2400"/>
              <a:t>按发帖人排序</a:t>
            </a:r>
            <a:r>
              <a:rPr lang="en-US" altLang="zh-CN" sz="2400"/>
              <a:t>”</a:t>
            </a:r>
            <a:r>
              <a:rPr lang="zh-CN" altLang="en-US" sz="2400"/>
              <a:t>和</a:t>
            </a:r>
            <a:r>
              <a:rPr lang="en-US" altLang="zh-CN" sz="2400"/>
              <a:t>“</a:t>
            </a:r>
            <a:r>
              <a:rPr lang="zh-CN" altLang="en-US" sz="2400"/>
              <a:t>按时间排序</a:t>
            </a:r>
            <a:r>
              <a:rPr lang="en-US" altLang="zh-CN" sz="2400"/>
              <a:t>”</a:t>
            </a:r>
            <a:r>
              <a:rPr lang="zh-CN" altLang="en-US" sz="2400"/>
              <a:t>。</a:t>
            </a:r>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    符号：虚线</a:t>
            </a:r>
            <a:r>
              <a:rPr lang="en-US" altLang="zh-CN" sz="2400"/>
              <a:t>+</a:t>
            </a:r>
            <a:r>
              <a:rPr lang="zh-CN" altLang="en-US" sz="2400"/>
              <a:t>实心箭头，并标明&lt;&lt;include&gt;&gt;。箭头为去指向。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包含关系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72920" y="4341495"/>
            <a:ext cx="2958465" cy="20707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扩展也是用例之间的关系，</a:t>
            </a:r>
            <a:r>
              <a:rPr lang="zh-CN" altLang="en-US" sz="2400">
                <a:solidFill>
                  <a:srgbClr val="FF0000"/>
                </a:solidFill>
              </a:rPr>
              <a:t>意思是一个用例可以扩展出一个子用例。与包含不同的是，子用例可以不存在。这个子用例是可选的系统行为</a:t>
            </a:r>
            <a:r>
              <a:rPr lang="zh-CN" altLang="en-US" sz="2400"/>
              <a:t>。</a:t>
            </a:r>
          </a:p>
          <a:p>
            <a:pPr marL="285750" indent="-285750">
              <a:buFont typeface="Arial" panose="020B0604020202020204" pitchFamily="34" charset="0"/>
              <a:buChar char="•"/>
            </a:pPr>
            <a:endParaRPr lang="zh-CN" altLang="en-US" sz="2400"/>
          </a:p>
          <a:p>
            <a:pPr indent="0">
              <a:buFont typeface="Arial" panose="020B0604020202020204" pitchFamily="34" charset="0"/>
              <a:buNone/>
            </a:pPr>
            <a:r>
              <a:rPr lang="zh-CN" altLang="en-US" sz="2400"/>
              <a:t>    符号</a:t>
            </a:r>
            <a:r>
              <a:rPr lang="en-US" altLang="zh-CN" sz="2400"/>
              <a:t>:</a:t>
            </a:r>
            <a:r>
              <a:rPr lang="zh-CN" altLang="en-US" sz="2400"/>
              <a:t>是虚线</a:t>
            </a:r>
            <a:r>
              <a:rPr lang="en-US" altLang="zh-CN" sz="2400"/>
              <a:t>+</a:t>
            </a:r>
            <a:r>
              <a:rPr lang="zh-CN" altLang="en-US" sz="2400"/>
              <a:t>箭头，并标明&lt;&lt;extend&gt;&gt;。箭头为被指向。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拓展关系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607820" y="4111625"/>
            <a:ext cx="3071495" cy="23152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en-US" altLang="zh-CN" sz="2800" b="1" dirty="0">
                <a:latin typeface="SimHei" panose="02010609060101010101" pitchFamily="49" charset="-122"/>
                <a:ea typeface="SimHei" panose="02010609060101010101" pitchFamily="49" charset="-122"/>
              </a:rPr>
              <a:t>UML</a:t>
            </a:r>
            <a:r>
              <a:rPr lang="zh-CN" altLang="en-US" sz="2800" b="1" dirty="0">
                <a:latin typeface="SimHei" panose="02010609060101010101" pitchFamily="49" charset="-122"/>
                <a:ea typeface="SimHei" panose="02010609060101010101" pitchFamily="49" charset="-122"/>
              </a:rPr>
              <a:t>介绍</a:t>
            </a:r>
            <a:endParaRPr lang="zh-CN" altLang="en-US" sz="2800" b="1" dirty="0">
              <a:solidFill>
                <a:schemeClr val="tx1"/>
              </a:solidFill>
              <a:uFillTx/>
              <a:latin typeface="SimHei" panose="02010609060101010101" pitchFamily="49" charset="-122"/>
              <a:ea typeface="SimHei" panose="02010609060101010101" pitchFamily="49" charset="-122"/>
            </a:endParaRP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2.UML</a:t>
            </a:r>
            <a:r>
              <a:rPr lang="zh-CN" altLang="en-US" sz="2800" b="1" dirty="0">
                <a:latin typeface="SimHei" panose="02010609060101010101" pitchFamily="49" charset="-122"/>
                <a:ea typeface="SimHei" panose="02010609060101010101" pitchFamily="49" charset="-122"/>
              </a:rPr>
              <a:t>综合应用</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问题解答</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251627112"/>
              </p:ext>
            </p:extLst>
          </p:nvPr>
        </p:nvGraphicFramePr>
        <p:xfrm>
          <a:off x="1798917" y="983976"/>
          <a:ext cx="9650961" cy="4148725"/>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用例图和顺序图的编写</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问题解决的编写</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类图和状态图的编写</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资料查找与总和</a:t>
                      </a:r>
                    </a:p>
                  </a:txBody>
                  <a:tcPr/>
                </a:tc>
                <a:tc>
                  <a:txBody>
                    <a:bodyPr/>
                    <a:lstStyle/>
                    <a:p>
                      <a:pPr algn="ctr"/>
                      <a:r>
                        <a:rPr lang="en-US" altLang="zh-CN" dirty="0"/>
                        <a:t>9.2</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资料查找与协助画图</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1430200"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3733800" y="1370336"/>
            <a:ext cx="6096000" cy="1754326"/>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226820" y="4714502"/>
            <a:ext cx="14702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3733800" y="4160504"/>
            <a:ext cx="7629340"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p:txBody>
      </p:sp>
    </p:spTree>
    <p:extLst>
      <p:ext uri="{BB962C8B-B14F-4D97-AF65-F5344CB8AC3E}">
        <p14:creationId xmlns:p14="http://schemas.microsoft.com/office/powerpoint/2010/main" val="23554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236154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4500470" y="1497166"/>
            <a:ext cx="6096000" cy="64633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474667" y="4815823"/>
            <a:ext cx="1935145"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4500470" y="4815824"/>
            <a:ext cx="762934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p:txBody>
      </p:sp>
      <p:sp>
        <p:nvSpPr>
          <p:cNvPr id="10" name="文本框 14">
            <a:extLst>
              <a:ext uri="{FF2B5EF4-FFF2-40B4-BE49-F238E27FC236}">
                <a16:creationId xmlns:a16="http://schemas.microsoft.com/office/drawing/2014/main" id="{8E5C1F81-9294-42AA-96B4-CE6845E43D3B}"/>
              </a:ext>
            </a:extLst>
          </p:cNvPr>
          <p:cNvSpPr txBox="1"/>
          <p:nvPr/>
        </p:nvSpPr>
        <p:spPr>
          <a:xfrm>
            <a:off x="1631760" y="3197617"/>
            <a:ext cx="1620957"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11" name="矩形 10">
            <a:extLst>
              <a:ext uri="{FF2B5EF4-FFF2-40B4-BE49-F238E27FC236}">
                <a16:creationId xmlns:a16="http://schemas.microsoft.com/office/drawing/2014/main" id="{DB44F811-1E27-42D3-9A86-72B511B79252}"/>
              </a:ext>
            </a:extLst>
          </p:cNvPr>
          <p:cNvSpPr/>
          <p:nvPr/>
        </p:nvSpPr>
        <p:spPr>
          <a:xfrm>
            <a:off x="4231099" y="3186662"/>
            <a:ext cx="8168081"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r>
              <a:rPr lang="zh-CN" altLang="en-US" dirty="0"/>
              <a:t>可以描述一个特定的视图内的构件关系，也可以描述不同视图间的构件关系。</a:t>
            </a:r>
            <a:r>
              <a:rPr lang="en-US" altLang="zh-CN" dirty="0"/>
              <a:t>  </a:t>
            </a:r>
            <a:endParaRPr lang="zh-CN" altLang="en-US" dirty="0"/>
          </a:p>
        </p:txBody>
      </p:sp>
    </p:spTree>
    <p:extLst>
      <p:ext uri="{BB962C8B-B14F-4D97-AF65-F5344CB8AC3E}">
        <p14:creationId xmlns:p14="http://schemas.microsoft.com/office/powerpoint/2010/main" val="18192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6401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9</a:t>
            </a:r>
            <a:r>
              <a:rPr lang="zh-CN" altLang="en-US" sz="2000" b="1" dirty="0">
                <a:solidFill>
                  <a:schemeClr val="tx1">
                    <a:lumMod val="75000"/>
                    <a:lumOff val="25000"/>
                  </a:schemeClr>
                </a:solidFill>
              </a:rPr>
              <a:t>种图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aphicFrame>
        <p:nvGraphicFramePr>
          <p:cNvPr id="2" name="表格 1">
            <a:extLst>
              <a:ext uri="{FF2B5EF4-FFF2-40B4-BE49-F238E27FC236}">
                <a16:creationId xmlns:a16="http://schemas.microsoft.com/office/drawing/2014/main" id="{1EB62C74-D5D1-4039-9D53-90C16F5BAECD}"/>
              </a:ext>
            </a:extLst>
          </p:cNvPr>
          <p:cNvGraphicFramePr>
            <a:graphicFrameLocks noGrp="1"/>
          </p:cNvGraphicFramePr>
          <p:nvPr>
            <p:extLst>
              <p:ext uri="{D42A27DB-BD31-4B8C-83A1-F6EECF244321}">
                <p14:modId xmlns:p14="http://schemas.microsoft.com/office/powerpoint/2010/main" val="1468013428"/>
              </p:ext>
            </p:extLst>
          </p:nvPr>
        </p:nvGraphicFramePr>
        <p:xfrm>
          <a:off x="1352550" y="1416050"/>
          <a:ext cx="8695418" cy="4840605"/>
        </p:xfrm>
        <a:graphic>
          <a:graphicData uri="http://schemas.openxmlformats.org/drawingml/2006/table">
            <a:tbl>
              <a:tblPr firstRow="1" bandRow="1">
                <a:tableStyleId>{5C22544A-7EE6-4342-B048-85BDC9FD1C3A}</a:tableStyleId>
              </a:tblPr>
              <a:tblGrid>
                <a:gridCol w="561068">
                  <a:extLst>
                    <a:ext uri="{9D8B030D-6E8A-4147-A177-3AD203B41FA5}">
                      <a16:colId xmlns:a16="http://schemas.microsoft.com/office/drawing/2014/main" val="3289148621"/>
                    </a:ext>
                  </a:extLst>
                </a:gridCol>
                <a:gridCol w="1502410">
                  <a:extLst>
                    <a:ext uri="{9D8B030D-6E8A-4147-A177-3AD203B41FA5}">
                      <a16:colId xmlns:a16="http://schemas.microsoft.com/office/drawing/2014/main" val="4140044725"/>
                    </a:ext>
                  </a:extLst>
                </a:gridCol>
                <a:gridCol w="4455795">
                  <a:extLst>
                    <a:ext uri="{9D8B030D-6E8A-4147-A177-3AD203B41FA5}">
                      <a16:colId xmlns:a16="http://schemas.microsoft.com/office/drawing/2014/main" val="446866489"/>
                    </a:ext>
                  </a:extLst>
                </a:gridCol>
                <a:gridCol w="2176145">
                  <a:extLst>
                    <a:ext uri="{9D8B030D-6E8A-4147-A177-3AD203B41FA5}">
                      <a16:colId xmlns:a16="http://schemas.microsoft.com/office/drawing/2014/main" val="1472361736"/>
                    </a:ext>
                  </a:extLst>
                </a:gridCol>
              </a:tblGrid>
              <a:tr h="488950">
                <a:tc>
                  <a:txBody>
                    <a:bodyPr/>
                    <a:lstStyle/>
                    <a:p>
                      <a:pPr>
                        <a:buNone/>
                      </a:pPr>
                      <a:endParaRPr lang="zh-CN" altLang="en-US"/>
                    </a:p>
                  </a:txBody>
                  <a:tcPr/>
                </a:tc>
                <a:tc>
                  <a:txBody>
                    <a:bodyPr/>
                    <a:lstStyle/>
                    <a:p>
                      <a:pPr>
                        <a:buNone/>
                      </a:pPr>
                      <a:r>
                        <a:rPr lang="zh-CN" altLang="en-US" dirty="0"/>
                        <a:t>图名称</a:t>
                      </a:r>
                    </a:p>
                  </a:txBody>
                  <a:tcPr/>
                </a:tc>
                <a:tc>
                  <a:txBody>
                    <a:bodyPr/>
                    <a:lstStyle/>
                    <a:p>
                      <a:pPr>
                        <a:buNone/>
                      </a:pPr>
                      <a:r>
                        <a:rPr lang="zh-CN" altLang="en-US" dirty="0"/>
                        <a:t>图定义</a:t>
                      </a:r>
                    </a:p>
                  </a:txBody>
                  <a:tcPr/>
                </a:tc>
                <a:tc>
                  <a:txBody>
                    <a:bodyPr/>
                    <a:lstStyle/>
                    <a:p>
                      <a:pPr>
                        <a:buNone/>
                      </a:pPr>
                      <a:r>
                        <a:rPr lang="zh-CN" altLang="en-US"/>
                        <a:t>图性质</a:t>
                      </a:r>
                    </a:p>
                  </a:txBody>
                  <a:tcPr/>
                </a:tc>
                <a:extLst>
                  <a:ext uri="{0D108BD9-81ED-4DB2-BD59-A6C34878D82A}">
                    <a16:rowId xmlns:a16="http://schemas.microsoft.com/office/drawing/2014/main" val="377376209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316420342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853209581"/>
                  </a:ext>
                </a:extLst>
              </a:tr>
              <a:tr h="407670">
                <a:tc>
                  <a:txBody>
                    <a:bodyPr/>
                    <a:lstStyle/>
                    <a:p>
                      <a:pPr>
                        <a:buNone/>
                      </a:pPr>
                      <a:r>
                        <a:rPr lang="en-US" altLang="zh-CN" sz="1800" dirty="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2593097938"/>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794842087"/>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527930285"/>
                  </a:ext>
                </a:extLst>
              </a:tr>
              <a:tr h="407035">
                <a:tc>
                  <a:txBody>
                    <a:bodyPr/>
                    <a:lstStyle/>
                    <a:p>
                      <a:pPr>
                        <a:buNone/>
                      </a:pPr>
                      <a:r>
                        <a:rPr lang="en-US" altLang="zh-CN" sz="1800" dirty="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406576793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352943559"/>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3849481769"/>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2335075768"/>
                  </a:ext>
                </a:extLst>
              </a:tr>
              <a:tr h="407670">
                <a:tc gridSpan="4">
                  <a:txBody>
                    <a:bodyPr/>
                    <a:lstStyle/>
                    <a:p>
                      <a:pPr>
                        <a:buNone/>
                      </a:pPr>
                      <a:r>
                        <a:rPr lang="zh-CN" altLang="en-US" sz="1800" dirty="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4053792477"/>
                  </a:ext>
                </a:extLst>
              </a:tr>
            </a:tbl>
          </a:graphicData>
        </a:graphic>
      </p:graphicFrame>
    </p:spTree>
    <p:extLst>
      <p:ext uri="{BB962C8B-B14F-4D97-AF65-F5344CB8AC3E}">
        <p14:creationId xmlns:p14="http://schemas.microsoft.com/office/powerpoint/2010/main" val="293314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综合应用</a:t>
            </a:r>
          </a:p>
        </p:txBody>
      </p:sp>
    </p:spTree>
    <p:extLst>
      <p:ext uri="{BB962C8B-B14F-4D97-AF65-F5344CB8AC3E}">
        <p14:creationId xmlns:p14="http://schemas.microsoft.com/office/powerpoint/2010/main" val="1122699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1291</Words>
  <Application>Microsoft Office PowerPoint</Application>
  <PresentationFormat>宽屏</PresentationFormat>
  <Paragraphs>229</Paragraphs>
  <Slides>21</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-apple-system</vt:lpstr>
      <vt:lpstr>Futura Bk BT</vt:lpstr>
      <vt:lpstr>Gotham Rounded Medium</vt:lpstr>
      <vt:lpstr>等线</vt:lpstr>
      <vt:lpstr>等线 Light</vt:lpstr>
      <vt:lpstr>方正姚体</vt:lpstr>
      <vt:lpstr>黑体</vt:lpstr>
      <vt:lpstr>黑体</vt:lpstr>
      <vt:lpstr>华文新魏</vt:lpstr>
      <vt:lpstr>微软雅黑</vt:lpstr>
      <vt:lpstr>Arial</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37495</dc:creator>
  <cp:lastModifiedBy>37495</cp:lastModifiedBy>
  <cp:revision>7</cp:revision>
  <dcterms:created xsi:type="dcterms:W3CDTF">2018-12-23T10:11:56Z</dcterms:created>
  <dcterms:modified xsi:type="dcterms:W3CDTF">2018-12-25T11:45:25Z</dcterms:modified>
</cp:coreProperties>
</file>