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sldIdLst>
    <p:sldId id="318" r:id="rId2"/>
    <p:sldId id="319" r:id="rId3"/>
    <p:sldId id="289" r:id="rId4"/>
    <p:sldId id="274" r:id="rId5"/>
    <p:sldId id="392" r:id="rId6"/>
    <p:sldId id="290" r:id="rId7"/>
    <p:sldId id="291" r:id="rId8"/>
    <p:sldId id="292" r:id="rId9"/>
    <p:sldId id="294" r:id="rId10"/>
    <p:sldId id="295" r:id="rId11"/>
    <p:sldId id="361" r:id="rId12"/>
    <p:sldId id="320" r:id="rId13"/>
    <p:sldId id="277" r:id="rId14"/>
    <p:sldId id="389" r:id="rId15"/>
    <p:sldId id="281" r:id="rId16"/>
    <p:sldId id="282" r:id="rId17"/>
    <p:sldId id="283" r:id="rId18"/>
    <p:sldId id="284" r:id="rId19"/>
    <p:sldId id="285" r:id="rId20"/>
    <p:sldId id="286" r:id="rId21"/>
    <p:sldId id="287" r:id="rId22"/>
    <p:sldId id="288" r:id="rId23"/>
    <p:sldId id="321" r:id="rId24"/>
    <p:sldId id="322" r:id="rId25"/>
    <p:sldId id="323" r:id="rId26"/>
    <p:sldId id="324" r:id="rId27"/>
    <p:sldId id="293" r:id="rId28"/>
    <p:sldId id="325" r:id="rId29"/>
    <p:sldId id="391" r:id="rId30"/>
    <p:sldId id="362" r:id="rId31"/>
    <p:sldId id="326" r:id="rId32"/>
    <p:sldId id="327" r:id="rId33"/>
    <p:sldId id="278" r:id="rId34"/>
    <p:sldId id="279" r:id="rId35"/>
    <p:sldId id="280" r:id="rId36"/>
    <p:sldId id="328" r:id="rId37"/>
    <p:sldId id="363" r:id="rId38"/>
    <p:sldId id="267" r:id="rId39"/>
    <p:sldId id="360" r:id="rId40"/>
    <p:sldId id="276" r:id="rId41"/>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Calibri Light" panose="020F0302020204030204" pitchFamily="34" charset="0"/>
      <p:regular r:id="rId47"/>
      <p:italic r:id="rId48"/>
    </p:embeddedFont>
    <p:embeddedFont>
      <p:font typeface="等线" panose="02010600030101010101" pitchFamily="2" charset="-122"/>
      <p:regular r:id="rId49"/>
      <p:bold r:id="rId50"/>
    </p:embeddedFont>
    <p:embeddedFont>
      <p:font typeface="等线 Light" panose="02010600030101010101" pitchFamily="2" charset="-122"/>
      <p:regular r:id="rId51"/>
    </p:embeddedFont>
    <p:embeddedFont>
      <p:font typeface="黑体" panose="02010609060101010101" pitchFamily="49" charset="-122"/>
      <p:regular r:id="rId5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39" d="100"/>
          <a:sy n="39" d="100"/>
        </p:scale>
        <p:origin x="557" y="77"/>
      </p:cViewPr>
      <p:guideLst>
        <p:guide orient="horz" pos="2160"/>
        <p:guide pos="38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a:solidFill>
                  <a:srgbClr val="48A2A0"/>
                </a:solidFill>
              </a:rPr>
              <a:t>PRD2018-15</a:t>
            </a:r>
            <a:r>
              <a:rPr lang="zh-CN" altLang="en-US" dirty="0">
                <a:solidFill>
                  <a:srgbClr val="48A2A0"/>
                </a:solidFill>
              </a:rPr>
              <a:t>组</a:t>
            </a:r>
          </a:p>
        </p:txBody>
      </p:sp>
      <p:sp>
        <p:nvSpPr>
          <p:cNvPr id="10" name="矩形 9"/>
          <p:cNvSpPr/>
          <p:nvPr/>
        </p:nvSpPr>
        <p:spPr>
          <a:xfrm>
            <a:off x="871549" y="1310540"/>
            <a:ext cx="7540847" cy="1569660"/>
          </a:xfrm>
          <a:prstGeom prst="rect">
            <a:avLst/>
          </a:prstGeom>
        </p:spPr>
        <p:txBody>
          <a:bodyPr wrap="none">
            <a:spAutoFit/>
          </a:bodyPr>
          <a:lstStyle/>
          <a:p>
            <a:r>
              <a:rPr lang="en-US" altLang="zh-CN" sz="4800" b="1" dirty="0">
                <a:solidFill>
                  <a:schemeClr val="bg1"/>
                </a:solidFill>
                <a:latin typeface="Gotham Rounded Medium" panose="02000000000000000000" pitchFamily="50" charset="0"/>
              </a:rPr>
              <a:t>UML</a:t>
            </a:r>
            <a:r>
              <a:rPr lang="zh-CN" altLang="en-US" sz="4800" b="1" dirty="0">
                <a:solidFill>
                  <a:schemeClr val="bg1"/>
                </a:solidFill>
                <a:latin typeface="Gotham Rounded Medium" panose="02000000000000000000" pitchFamily="50" charset="0"/>
              </a:rPr>
              <a:t>对象图，构件图，包图</a:t>
            </a:r>
            <a:endParaRPr lang="en-US" altLang="zh-CN" sz="4800" b="1" dirty="0">
              <a:solidFill>
                <a:schemeClr val="bg1"/>
              </a:solidFill>
              <a:latin typeface="Gotham Rounded Medium" panose="02000000000000000000" pitchFamily="50" charset="0"/>
            </a:endParaRPr>
          </a:p>
          <a:p>
            <a:r>
              <a:rPr lang="en-US" altLang="zh-CN" sz="4800" b="1" dirty="0">
                <a:solidFill>
                  <a:schemeClr val="bg1"/>
                </a:solidFill>
                <a:latin typeface="Gotham Rounded Medium" panose="02000000000000000000" pitchFamily="50" charset="0"/>
              </a:rPr>
              <a:t>			</a:t>
            </a:r>
            <a:r>
              <a:rPr lang="zh-CN" altLang="en-US" sz="4800" b="1" dirty="0">
                <a:solidFill>
                  <a:schemeClr val="bg1"/>
                </a:solidFill>
                <a:latin typeface="Gotham Rounded Medium" panose="02000000000000000000" pitchFamily="50" charset="0"/>
              </a:rPr>
              <a:t>介绍</a:t>
            </a:r>
            <a:endParaRPr lang="en-US" altLang="zh-CN" sz="4800" b="1" dirty="0">
              <a:solidFill>
                <a:schemeClr val="bg1"/>
              </a:solidFill>
              <a:latin typeface="Gotham Rounded Medium" panose="02000000000000000000" pitchFamily="50" charset="0"/>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6" name="文本框 5"/>
          <p:cNvSpPr txBox="1"/>
          <p:nvPr/>
        </p:nvSpPr>
        <p:spPr>
          <a:xfrm>
            <a:off x="1651000" y="1546860"/>
            <a:ext cx="5896610" cy="460375"/>
          </a:xfrm>
          <a:prstGeom prst="rect">
            <a:avLst/>
          </a:prstGeom>
          <a:noFill/>
        </p:spPr>
        <p:txBody>
          <a:bodyPr wrap="none" rtlCol="0" anchor="t">
            <a:spAutoFit/>
          </a:bodyPr>
          <a:lstStyle/>
          <a:p>
            <a:pPr algn="l"/>
            <a:r>
              <a:rPr lang="zh-CN" altLang="en-US" sz="2400">
                <a:uFillTx/>
                <a:ea typeface="华文新魏" panose="02010800040101010101" charset="-122"/>
                <a:sym typeface="+mn-ea"/>
              </a:rPr>
              <a:t>对象图建模技术</a:t>
            </a:r>
            <a:r>
              <a:rPr lang="en-US" altLang="zh-CN" sz="2400">
                <a:uFillTx/>
                <a:ea typeface="华文新魏" panose="02010800040101010101" charset="-122"/>
                <a:sym typeface="+mn-ea"/>
              </a:rPr>
              <a:t>——2.</a:t>
            </a:r>
            <a:r>
              <a:rPr lang="zh-CN" altLang="en-US" sz="2400">
                <a:uFillTx/>
                <a:ea typeface="华文新魏" panose="02010800040101010101" charset="-122"/>
                <a:sym typeface="+mn-ea"/>
              </a:rPr>
              <a:t>正向工程和逆向工程</a:t>
            </a:r>
          </a:p>
        </p:txBody>
      </p:sp>
      <p:sp>
        <p:nvSpPr>
          <p:cNvPr id="2" name="文本框 1"/>
          <p:cNvSpPr txBox="1"/>
          <p:nvPr/>
        </p:nvSpPr>
        <p:spPr>
          <a:xfrm>
            <a:off x="1651000" y="2733675"/>
            <a:ext cx="7818120" cy="2861310"/>
          </a:xfrm>
          <a:prstGeom prst="rect">
            <a:avLst/>
          </a:prstGeom>
          <a:noFill/>
        </p:spPr>
        <p:txBody>
          <a:bodyPr wrap="square" rtlCol="0" anchor="t">
            <a:spAutoFit/>
          </a:bodyPr>
          <a:lstStyle/>
          <a:p>
            <a:r>
              <a:rPr lang="zh-CN" altLang="en-US" sz="2000"/>
              <a:t>1、正向工程</a:t>
            </a:r>
          </a:p>
          <a:p>
            <a:endParaRPr lang="zh-CN" altLang="en-US" sz="2000"/>
          </a:p>
          <a:p>
            <a:r>
              <a:rPr lang="zh-CN" altLang="en-US" sz="2000"/>
              <a:t>对对象图工程进行正向工程在理论上是可行的，但是在实际上却是受限制的。</a:t>
            </a:r>
          </a:p>
          <a:p>
            <a:endParaRPr lang="zh-CN" altLang="en-US" sz="2000"/>
          </a:p>
          <a:p>
            <a:r>
              <a:rPr lang="zh-CN" altLang="en-US" sz="2000"/>
              <a:t>2、逆向工程</a:t>
            </a:r>
          </a:p>
          <a:p>
            <a:endParaRPr lang="zh-CN" altLang="en-US" sz="2000"/>
          </a:p>
          <a:p>
            <a:r>
              <a:rPr lang="zh-CN" altLang="en-US" sz="2000"/>
              <a:t>对对象图进行逆向工程是非常困难的。当对系统进行调试时，总要依靠开发人员或工具来进行。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02811" cy="523220"/>
          </a:xfrm>
          <a:prstGeom prst="rect">
            <a:avLst/>
          </a:prstGeom>
        </p:spPr>
        <p:txBody>
          <a:bodyPr wrap="none">
            <a:spAutoFit/>
          </a:bodyPr>
          <a:lstStyle/>
          <a:p>
            <a:r>
              <a:rPr lang="zh-CN" altLang="en-US" sz="2800" b="1" dirty="0">
                <a:solidFill>
                  <a:schemeClr val="tx1">
                    <a:lumMod val="75000"/>
                    <a:lumOff val="25000"/>
                  </a:schemeClr>
                </a:solidFill>
              </a:rPr>
              <a:t>问题</a:t>
            </a:r>
          </a:p>
        </p:txBody>
      </p:sp>
      <p:sp>
        <p:nvSpPr>
          <p:cNvPr id="6" name="文本框 5"/>
          <p:cNvSpPr txBox="1"/>
          <p:nvPr/>
        </p:nvSpPr>
        <p:spPr>
          <a:xfrm>
            <a:off x="1651000" y="1203960"/>
            <a:ext cx="5578771" cy="46166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对象图和类图的区别？（说出</a:t>
            </a:r>
            <a:r>
              <a:rPr lang="en-US" altLang="zh-CN" sz="2400" dirty="0">
                <a:uFillTx/>
                <a:ea typeface="华文新魏" panose="02010800040101010101" charset="-122"/>
                <a:sym typeface="+mn-ea"/>
              </a:rPr>
              <a:t>2</a:t>
            </a:r>
            <a:r>
              <a:rPr lang="zh-CN" altLang="en-US" sz="2400" dirty="0">
                <a:uFillTx/>
                <a:ea typeface="华文新魏" panose="02010800040101010101" charset="-122"/>
                <a:sym typeface="+mn-ea"/>
              </a:rPr>
              <a:t>点即可）</a:t>
            </a:r>
          </a:p>
        </p:txBody>
      </p:sp>
      <p:pic>
        <p:nvPicPr>
          <p:cNvPr id="7" name="图片 6"/>
          <p:cNvPicPr>
            <a:picLocks noChangeAspect="1"/>
          </p:cNvPicPr>
          <p:nvPr/>
        </p:nvPicPr>
        <p:blipFill>
          <a:blip r:embed="rId2"/>
          <a:stretch>
            <a:fillRect/>
          </a:stretch>
        </p:blipFill>
        <p:spPr>
          <a:xfrm>
            <a:off x="1651000" y="2171700"/>
            <a:ext cx="7504731" cy="36090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954655"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2.</a:t>
            </a:r>
            <a:r>
              <a:rPr lang="en-US" altLang="zh-CN" sz="5400" b="1" dirty="0">
                <a:solidFill>
                  <a:srgbClr val="48A2A0"/>
                </a:solidFill>
                <a:latin typeface="Gotham Rounded Medium" panose="02000000000000000000" pitchFamily="50" charset="0"/>
              </a:rPr>
              <a:t> </a:t>
            </a:r>
            <a:r>
              <a:rPr lang="zh-CN" altLang="en-US" sz="5400" b="1" dirty="0">
                <a:solidFill>
                  <a:schemeClr val="bg1"/>
                </a:solidFill>
                <a:latin typeface="Gotham Rounded Medium" panose="02000000000000000000" pitchFamily="50" charset="0"/>
              </a:rPr>
              <a:t>构件图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
        <p:nvSpPr>
          <p:cNvPr id="2" name="文本框 1"/>
          <p:cNvSpPr txBox="1"/>
          <p:nvPr/>
        </p:nvSpPr>
        <p:spPr>
          <a:xfrm>
            <a:off x="566677" y="2767778"/>
            <a:ext cx="11977747" cy="175323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dirty="0"/>
              <a:t>构件图描述的是在软件系统中遵从并实现一组接口的物理的、可替换的软件模块。</a:t>
            </a:r>
            <a:endParaRPr lang="en-US" altLang="zh-CN" sz="2400" dirty="0"/>
          </a:p>
          <a:p>
            <a:endParaRPr lang="en-US" altLang="zh-CN" sz="2400" dirty="0"/>
          </a:p>
          <a:p>
            <a:r>
              <a:rPr lang="zh-CN" altLang="en-US" sz="2000" dirty="0"/>
              <a:t>构件图 </a:t>
            </a:r>
            <a:r>
              <a:rPr lang="en-US" altLang="zh-CN" sz="2000" dirty="0"/>
              <a:t>= </a:t>
            </a:r>
            <a:r>
              <a:rPr lang="zh-CN" altLang="en-US" sz="2000" dirty="0"/>
              <a:t>构件</a:t>
            </a:r>
            <a:r>
              <a:rPr lang="en-US" altLang="zh-CN" sz="2000" dirty="0"/>
              <a:t>(</a:t>
            </a:r>
            <a:r>
              <a:rPr lang="en-GB" altLang="zh-CN" sz="2000" dirty="0"/>
              <a:t>Component) + </a:t>
            </a:r>
            <a:r>
              <a:rPr lang="zh-CN" altLang="en-US" sz="2000" dirty="0"/>
              <a:t>接口</a:t>
            </a:r>
            <a:r>
              <a:rPr lang="en-US" altLang="zh-CN" sz="2000" dirty="0"/>
              <a:t>(</a:t>
            </a:r>
            <a:r>
              <a:rPr lang="en-GB" altLang="zh-CN" sz="2000" dirty="0"/>
              <a:t>Interface) + </a:t>
            </a:r>
            <a:r>
              <a:rPr lang="zh-CN" altLang="en-US" sz="2000" dirty="0"/>
              <a:t>关系</a:t>
            </a:r>
            <a:r>
              <a:rPr lang="en-US" altLang="zh-CN" sz="2000" dirty="0"/>
              <a:t>(</a:t>
            </a:r>
            <a:r>
              <a:rPr lang="en-GB" altLang="zh-CN" sz="2000" dirty="0"/>
              <a:t>Relationship) + </a:t>
            </a:r>
            <a:r>
              <a:rPr lang="zh-CN" altLang="en-US" sz="2000" dirty="0"/>
              <a:t>端口</a:t>
            </a:r>
            <a:r>
              <a:rPr lang="en-US" altLang="zh-CN" sz="2000" dirty="0"/>
              <a:t>(</a:t>
            </a:r>
            <a:r>
              <a:rPr lang="en-GB" altLang="zh-CN" sz="2000" dirty="0"/>
              <a:t>Port) + </a:t>
            </a:r>
            <a:r>
              <a:rPr lang="zh-CN" altLang="en-US" sz="2000" dirty="0"/>
              <a:t>连接器</a:t>
            </a:r>
            <a:r>
              <a:rPr lang="en-US" altLang="zh-CN" sz="2000" dirty="0"/>
              <a:t>(</a:t>
            </a:r>
            <a:r>
              <a:rPr lang="en-GB" altLang="zh-CN" sz="2000" dirty="0"/>
              <a:t>Connector)</a:t>
            </a:r>
          </a:p>
          <a:p>
            <a:endParaRPr lang="zh-CN" altLang="en-US" sz="2000">
              <a:sym typeface="+mn-ea"/>
            </a:endParaRPr>
          </a:p>
          <a:p>
            <a:r>
              <a:rPr lang="zh-CN" altLang="en-US" sz="2000">
                <a:sym typeface="+mn-ea"/>
              </a:rPr>
              <a:t>构件图只描述系统中软件的构成，不包括硬件。</a:t>
            </a:r>
            <a:endParaRPr lang="en-US" altLang="zh-CN" sz="2000" dirty="0">
              <a:solidFill>
                <a:srgbClr val="333333"/>
              </a:solidFill>
              <a:latin typeface="Arial" panose="020B0604020202020204"/>
              <a:cs typeface="Arial" panose="020B0604020202020204"/>
            </a:endParaRPr>
          </a:p>
        </p:txBody>
      </p:sp>
      <p:sp>
        <p:nvSpPr>
          <p:cNvPr id="5" name="文本框 4"/>
          <p:cNvSpPr txBox="1"/>
          <p:nvPr/>
        </p:nvSpPr>
        <p:spPr>
          <a:xfrm>
            <a:off x="2072686" y="1832952"/>
            <a:ext cx="7514873" cy="5847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3200" dirty="0">
                <a:ea typeface="等线" panose="02010600030101010101" charset="-122"/>
              </a:rPr>
              <a:t>构件图（</a:t>
            </a:r>
            <a:r>
              <a:rPr lang="en-GB" altLang="zh-CN" sz="3200" dirty="0">
                <a:ea typeface="等线" panose="02010600030101010101" charset="-122"/>
              </a:rPr>
              <a:t>Component Diagram</a:t>
            </a:r>
            <a:r>
              <a:rPr lang="zh-CN" altLang="en-US" sz="3200" dirty="0">
                <a:ea typeface="等线" panose="02010600030101010101"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
        <p:nvSpPr>
          <p:cNvPr id="5" name="文本框 4"/>
          <p:cNvSpPr txBox="1"/>
          <p:nvPr/>
        </p:nvSpPr>
        <p:spPr>
          <a:xfrm>
            <a:off x="2140631" y="1818982"/>
            <a:ext cx="7514873" cy="5835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3200" dirty="0">
                <a:ea typeface="等线" panose="02010600030101010101" charset="-122"/>
              </a:rPr>
              <a:t>使用构件图的好处</a:t>
            </a:r>
          </a:p>
        </p:txBody>
      </p:sp>
      <p:sp>
        <p:nvSpPr>
          <p:cNvPr id="29700" name="文本框 2"/>
          <p:cNvSpPr txBox="1">
            <a:spLocks noChangeArrowheads="1"/>
          </p:cNvSpPr>
          <p:nvPr/>
        </p:nvSpPr>
        <p:spPr bwMode="auto">
          <a:xfrm>
            <a:off x="1472565" y="2881948"/>
            <a:ext cx="88503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Calibri Light" panose="020F0302020204030204" pitchFamily="34" charset="0"/>
              <a:buAutoNum type="arabicPeriod"/>
            </a:pPr>
            <a:r>
              <a:rPr lang="zh-CN" altLang="en-US"/>
              <a:t>帮助客户理解最终的系统结构。</a:t>
            </a:r>
            <a:endParaRPr lang="en-US" altLang="zh-CN"/>
          </a:p>
          <a:p>
            <a:pPr>
              <a:lnSpc>
                <a:spcPct val="100000"/>
              </a:lnSpc>
              <a:spcBef>
                <a:spcPct val="0"/>
              </a:spcBef>
              <a:buFont typeface="Calibri Light" panose="020F0302020204030204" pitchFamily="34" charset="0"/>
              <a:buAutoNum type="arabicPeriod"/>
            </a:pPr>
            <a:r>
              <a:rPr lang="zh-CN" altLang="en-US"/>
              <a:t>使开发工作有一个明确的目标。</a:t>
            </a:r>
            <a:endParaRPr lang="en-US" altLang="zh-CN"/>
          </a:p>
          <a:p>
            <a:pPr>
              <a:lnSpc>
                <a:spcPct val="100000"/>
              </a:lnSpc>
              <a:spcBef>
                <a:spcPct val="0"/>
              </a:spcBef>
              <a:buFont typeface="Calibri Light" panose="020F0302020204030204" pitchFamily="34" charset="0"/>
              <a:buAutoNum type="arabicPeriod"/>
            </a:pPr>
            <a:r>
              <a:rPr lang="zh-CN" altLang="en-US"/>
              <a:t>帮助开发组的其他人员理解系统。</a:t>
            </a:r>
            <a:endParaRPr lang="en-US" altLang="zh-CN"/>
          </a:p>
          <a:p>
            <a:pPr>
              <a:lnSpc>
                <a:spcPct val="100000"/>
              </a:lnSpc>
              <a:spcBef>
                <a:spcPct val="0"/>
              </a:spcBef>
              <a:buFont typeface="Calibri Light" panose="020F0302020204030204" pitchFamily="34" charset="0"/>
              <a:buAutoNum type="arabicPeriod"/>
            </a:pPr>
            <a:r>
              <a:rPr lang="zh-CN" altLang="en-US"/>
              <a:t>复用软件组件。</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344023" y="2021307"/>
            <a:ext cx="9572479" cy="2815386"/>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nSpc>
                <a:spcPct val="150000"/>
              </a:lnSpc>
              <a:buFont typeface="Arial" panose="020B0604020202020204" pitchFamily="34" charset="0"/>
              <a:buChar char="•"/>
            </a:pPr>
            <a:r>
              <a:rPr lang="zh-CN" altLang="en-US" sz="2000" dirty="0"/>
              <a:t>组件是定义了良好接口的物理实现单元，是系统中可替换的物理部件。</a:t>
            </a:r>
          </a:p>
          <a:p>
            <a:pPr marL="342900" indent="-342900">
              <a:lnSpc>
                <a:spcPct val="150000"/>
              </a:lnSpc>
              <a:buFont typeface="Arial" panose="020B0604020202020204" pitchFamily="34" charset="0"/>
              <a:buChar char="•"/>
            </a:pPr>
            <a:r>
              <a:rPr lang="zh-CN" altLang="en-US" sz="2000" dirty="0"/>
              <a:t>组件代表系统的一个物理实现块，代表逻辑模型元素如类、接口、协同等的物理打包。</a:t>
            </a:r>
          </a:p>
          <a:p>
            <a:pPr marL="342900" indent="-342900">
              <a:lnSpc>
                <a:spcPct val="150000"/>
              </a:lnSpc>
              <a:buFont typeface="Arial" panose="020B0604020202020204" pitchFamily="34" charset="0"/>
              <a:buChar char="•"/>
            </a:pPr>
            <a:r>
              <a:rPr lang="zh-CN" altLang="en-US" sz="2000" dirty="0"/>
              <a:t>构件通过它的提供接口和请求接口展现行为。</a:t>
            </a:r>
          </a:p>
          <a:p>
            <a:pPr marL="342900" indent="-342900">
              <a:lnSpc>
                <a:spcPct val="150000"/>
              </a:lnSpc>
              <a:buFont typeface="Arial" panose="020B0604020202020204" pitchFamily="34" charset="0"/>
              <a:buChar char="•"/>
            </a:pPr>
            <a:r>
              <a:rPr lang="zh-CN" altLang="en-US" sz="2000" dirty="0"/>
              <a:t>由于在</a:t>
            </a:r>
            <a:r>
              <a:rPr lang="en-US" altLang="zh-CN" sz="2000" dirty="0"/>
              <a:t>UML2.0</a:t>
            </a:r>
            <a:r>
              <a:rPr lang="zh-CN" altLang="en-US" sz="2000" dirty="0"/>
              <a:t>中，构件是一种类，因此构件具有属性、操作和可见性。这些概念的含义与在类图中定义的是一样的，只是在这里把这些概念应用在构件上。</a:t>
            </a:r>
          </a:p>
        </p:txBody>
      </p:sp>
      <p:sp>
        <p:nvSpPr>
          <p:cNvPr id="5" name="文本框 4"/>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t>构件（</a:t>
            </a:r>
            <a:r>
              <a:rPr lang="en-US" altLang="zh-CN" sz="2400" b="1" dirty="0"/>
              <a:t>Component</a:t>
            </a:r>
            <a:r>
              <a:rPr lang="zh-CN" altLang="en-US" sz="2400" b="1" dirty="0"/>
              <a:t>）</a:t>
            </a:r>
            <a:endParaRPr lang="zh-CN" altLang="en-US" sz="2400" dirty="0"/>
          </a:p>
        </p:txBody>
      </p:sp>
      <p:sp>
        <p:nvSpPr>
          <p:cNvPr id="10" name="矩形 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882497" y="1178906"/>
            <a:ext cx="5723533"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dirty="0"/>
              <a:t>构件的命名：简单名和路径名</a:t>
            </a:r>
            <a:endParaRPr lang="en-US" altLang="zh-CN" sz="2400" dirty="0"/>
          </a:p>
        </p:txBody>
      </p:sp>
      <p:sp>
        <p:nvSpPr>
          <p:cNvPr id="14" name="文本框 13"/>
          <p:cNvSpPr txBox="1"/>
          <p:nvPr/>
        </p:nvSpPr>
        <p:spPr>
          <a:xfrm>
            <a:off x="1882497" y="2061794"/>
            <a:ext cx="2700021"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dirty="0"/>
              <a:t>构件的表示方式：</a:t>
            </a:r>
            <a:endParaRPr lang="en-US" altLang="zh-CN" sz="2400" dirty="0"/>
          </a:p>
        </p:txBody>
      </p:sp>
      <p:pic>
        <p:nvPicPr>
          <p:cNvPr id="8" name="图片 7"/>
          <p:cNvPicPr>
            <a:picLocks noChangeAspect="1"/>
          </p:cNvPicPr>
          <p:nvPr/>
        </p:nvPicPr>
        <p:blipFill>
          <a:blip r:embed="rId2"/>
          <a:stretch>
            <a:fillRect/>
          </a:stretch>
        </p:blipFill>
        <p:spPr>
          <a:xfrm>
            <a:off x="2442240" y="3126599"/>
            <a:ext cx="2548996" cy="1079575"/>
          </a:xfrm>
          <a:prstGeom prst="rect">
            <a:avLst/>
          </a:prstGeom>
        </p:spPr>
      </p:pic>
      <p:pic>
        <p:nvPicPr>
          <p:cNvPr id="9" name="图片 8"/>
          <p:cNvPicPr>
            <a:picLocks noChangeAspect="1"/>
          </p:cNvPicPr>
          <p:nvPr/>
        </p:nvPicPr>
        <p:blipFill>
          <a:blip r:embed="rId3"/>
          <a:stretch>
            <a:fillRect/>
          </a:stretch>
        </p:blipFill>
        <p:spPr>
          <a:xfrm>
            <a:off x="6331532" y="3126599"/>
            <a:ext cx="2548996" cy="2573744"/>
          </a:xfrm>
          <a:prstGeom prst="rect">
            <a:avLst/>
          </a:prstGeom>
        </p:spPr>
      </p:pic>
      <p:sp>
        <p:nvSpPr>
          <p:cNvPr id="19" name="文本框 18"/>
          <p:cNvSpPr txBox="1"/>
          <p:nvPr/>
        </p:nvSpPr>
        <p:spPr>
          <a:xfrm>
            <a:off x="3214450" y="4090913"/>
            <a:ext cx="2700021"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en-US" altLang="zh-CN" sz="2400" dirty="0"/>
              <a:t>UML1.0</a:t>
            </a:r>
          </a:p>
        </p:txBody>
      </p:sp>
      <p:sp>
        <p:nvSpPr>
          <p:cNvPr id="22" name="文本框 21"/>
          <p:cNvSpPr txBox="1"/>
          <p:nvPr/>
        </p:nvSpPr>
        <p:spPr>
          <a:xfrm>
            <a:off x="6989833" y="5563833"/>
            <a:ext cx="1439791"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en-US" altLang="zh-CN" sz="2400" dirty="0"/>
              <a:t>UML2.0</a:t>
            </a:r>
          </a:p>
        </p:txBody>
      </p:sp>
      <p:sp>
        <p:nvSpPr>
          <p:cNvPr id="13" name="矩形 12"/>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535326" y="1320442"/>
            <a:ext cx="5723533" cy="507062"/>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000" dirty="0">
                <a:latin typeface="+mn-ea"/>
              </a:rPr>
              <a:t>在</a:t>
            </a:r>
            <a:r>
              <a:rPr lang="en-US" altLang="zh-CN" sz="2000" dirty="0">
                <a:latin typeface="+mn-ea"/>
              </a:rPr>
              <a:t>UML2.0</a:t>
            </a:r>
            <a:r>
              <a:rPr lang="zh-CN" altLang="en-US" sz="2000" dirty="0">
                <a:latin typeface="+mn-ea"/>
              </a:rPr>
              <a:t>把构件分为基本构件和包装构件</a:t>
            </a:r>
            <a:endParaRPr lang="en-US" altLang="zh-CN" sz="2800" dirty="0">
              <a:latin typeface="+mn-ea"/>
            </a:endParaRPr>
          </a:p>
        </p:txBody>
      </p:sp>
      <p:sp>
        <p:nvSpPr>
          <p:cNvPr id="4" name="矩形 3"/>
          <p:cNvSpPr/>
          <p:nvPr/>
        </p:nvSpPr>
        <p:spPr>
          <a:xfrm>
            <a:off x="561496" y="2121375"/>
            <a:ext cx="9710738" cy="4401205"/>
          </a:xfrm>
          <a:prstGeom prst="rect">
            <a:avLst/>
          </a:prstGeom>
        </p:spPr>
        <p:txBody>
          <a:bodyPr wrap="square">
            <a:spAutoFit/>
          </a:bodyPr>
          <a:lstStyle/>
          <a:p>
            <a:pPr>
              <a:buFont typeface="Arial" panose="020B0604020202020204" pitchFamily="34" charset="0"/>
              <a:buChar char="•"/>
            </a:pPr>
            <a:r>
              <a:rPr lang="zh-CN" altLang="en-US" sz="2000" b="1" dirty="0">
                <a:solidFill>
                  <a:srgbClr val="333333"/>
                </a:solidFill>
                <a:latin typeface="-apple-system"/>
              </a:rPr>
              <a:t>基本构件</a:t>
            </a:r>
            <a:br>
              <a:rPr lang="zh-CN" altLang="en-US" sz="2000" dirty="0">
                <a:solidFill>
                  <a:srgbClr val="333333"/>
                </a:solidFill>
                <a:latin typeface="-apple-system"/>
              </a:rPr>
            </a:br>
            <a:r>
              <a:rPr lang="en-US" altLang="zh-CN" sz="2000" dirty="0">
                <a:solidFill>
                  <a:srgbClr val="333333"/>
                </a:solidFill>
                <a:latin typeface="-apple-system"/>
              </a:rPr>
              <a:t>	</a:t>
            </a:r>
            <a:r>
              <a:rPr lang="zh-CN" altLang="en-US" sz="2000" dirty="0">
                <a:solidFill>
                  <a:srgbClr val="333333"/>
                </a:solidFill>
                <a:latin typeface="-apple-system"/>
              </a:rPr>
              <a:t>注重于把构件定义为在系统中可执行的元素。</a:t>
            </a:r>
            <a:endParaRPr lang="en-US" altLang="zh-CN" sz="2000" dirty="0">
              <a:solidFill>
                <a:srgbClr val="333333"/>
              </a:solidFill>
              <a:latin typeface="-apple-system"/>
            </a:endParaRPr>
          </a:p>
          <a:p>
            <a:endParaRPr lang="zh-CN" altLang="en-US" sz="2000" dirty="0">
              <a:solidFill>
                <a:srgbClr val="333333"/>
              </a:solidFill>
              <a:latin typeface="-apple-system"/>
            </a:endParaRPr>
          </a:p>
          <a:p>
            <a:pPr>
              <a:buFont typeface="Arial" panose="020B0604020202020204" pitchFamily="34" charset="0"/>
              <a:buChar char="•"/>
            </a:pPr>
            <a:r>
              <a:rPr lang="zh-CN" altLang="en-US" sz="2000" b="1" dirty="0">
                <a:solidFill>
                  <a:srgbClr val="333333"/>
                </a:solidFill>
                <a:latin typeface="-apple-system"/>
              </a:rPr>
              <a:t>包装构件</a:t>
            </a:r>
            <a:br>
              <a:rPr lang="zh-CN" altLang="en-US" sz="2000" dirty="0">
                <a:solidFill>
                  <a:srgbClr val="333333"/>
                </a:solidFill>
                <a:latin typeface="-apple-system"/>
              </a:rPr>
            </a:br>
            <a:r>
              <a:rPr lang="en-US" altLang="zh-CN" sz="2000" dirty="0">
                <a:solidFill>
                  <a:srgbClr val="333333"/>
                </a:solidFill>
                <a:latin typeface="-apple-system"/>
              </a:rPr>
              <a:t>	</a:t>
            </a:r>
            <a:r>
              <a:rPr lang="zh-CN" altLang="en-US" sz="2000" dirty="0">
                <a:solidFill>
                  <a:srgbClr val="333333"/>
                </a:solidFill>
                <a:latin typeface="-apple-system"/>
              </a:rPr>
              <a:t>扩展了基本构件的概念，</a:t>
            </a:r>
            <a:r>
              <a:rPr lang="zh-CN" altLang="en-US" sz="2000" dirty="0">
                <a:solidFill>
                  <a:srgbClr val="FF0000"/>
                </a:solidFill>
                <a:latin typeface="-apple-system"/>
              </a:rPr>
              <a:t>它注重于把构件定义为一组相关的元素</a:t>
            </a:r>
            <a:r>
              <a:rPr lang="zh-CN" altLang="en-US" sz="2000" dirty="0">
                <a:solidFill>
                  <a:srgbClr val="333333"/>
                </a:solidFill>
                <a:latin typeface="-apple-system"/>
              </a:rPr>
              <a:t>，这组元素</a:t>
            </a:r>
            <a:r>
              <a:rPr lang="en-US" altLang="zh-CN" sz="2000" dirty="0">
                <a:solidFill>
                  <a:srgbClr val="333333"/>
                </a:solidFill>
                <a:latin typeface="-apple-system"/>
              </a:rPr>
              <a:t>	</a:t>
            </a:r>
            <a:r>
              <a:rPr lang="zh-CN" altLang="en-US" sz="2000" dirty="0">
                <a:solidFill>
                  <a:srgbClr val="333333"/>
                </a:solidFill>
                <a:latin typeface="-apple-system"/>
              </a:rPr>
              <a:t>为开发过程的一部分。即</a:t>
            </a:r>
            <a:r>
              <a:rPr lang="en-US" altLang="zh-CN" sz="2000" dirty="0">
                <a:solidFill>
                  <a:srgbClr val="333333"/>
                </a:solidFill>
                <a:latin typeface="-apple-system"/>
              </a:rPr>
              <a:t>, </a:t>
            </a:r>
            <a:r>
              <a:rPr lang="zh-CN" altLang="en-US" sz="2000" dirty="0">
                <a:solidFill>
                  <a:srgbClr val="333333"/>
                </a:solidFill>
                <a:latin typeface="-apple-system"/>
              </a:rPr>
              <a:t>包装构件定义了构件的命名空间方面。</a:t>
            </a:r>
            <a:endParaRPr lang="en-US" altLang="zh-CN" sz="2000" dirty="0">
              <a:solidFill>
                <a:srgbClr val="333333"/>
              </a:solidFill>
              <a:latin typeface="-apple-system"/>
            </a:endParaRPr>
          </a:p>
          <a:p>
            <a:pPr>
              <a:buFont typeface="Arial" panose="020B0604020202020204" pitchFamily="34" charset="0"/>
              <a:buChar char="•"/>
            </a:pPr>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在构件的命名空间中，可以包括类、接口、构件、包、用况、依赖（如映</a:t>
            </a:r>
            <a:r>
              <a:rPr lang="en-US" altLang="zh-CN" sz="2000" dirty="0">
                <a:solidFill>
                  <a:srgbClr val="333333"/>
                </a:solidFill>
                <a:latin typeface="-apple-system"/>
              </a:rPr>
              <a:t>	</a:t>
            </a:r>
            <a:r>
              <a:rPr lang="zh-CN" altLang="en-US" sz="2000" dirty="0">
                <a:solidFill>
                  <a:srgbClr val="333333"/>
                </a:solidFill>
                <a:latin typeface="-apple-system"/>
              </a:rPr>
              <a:t>射）</a:t>
            </a:r>
            <a:r>
              <a:rPr lang="en-US" altLang="zh-CN" sz="2000" dirty="0">
                <a:solidFill>
                  <a:srgbClr val="333333"/>
                </a:solidFill>
                <a:latin typeface="-apple-system"/>
              </a:rPr>
              <a:t>	</a:t>
            </a:r>
            <a:r>
              <a:rPr lang="zh-CN" altLang="en-US" sz="2000" dirty="0">
                <a:solidFill>
                  <a:srgbClr val="333333"/>
                </a:solidFill>
                <a:latin typeface="-apple-system"/>
              </a:rPr>
              <a:t>和制品。</a:t>
            </a:r>
            <a:endParaRPr lang="en-US" altLang="zh-CN" sz="2000" dirty="0">
              <a:solidFill>
                <a:srgbClr val="333333"/>
              </a:solidFill>
              <a:latin typeface="-apple-system"/>
            </a:endParaRPr>
          </a:p>
          <a:p>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按照这种扩展，构件也具有如下的含义：</a:t>
            </a:r>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可以用构件来装配大粒度的构件，方法为把所复用的构件作为大粒度构件的</a:t>
            </a:r>
            <a:r>
              <a:rPr lang="en-US" altLang="zh-CN" sz="2000" dirty="0">
                <a:solidFill>
                  <a:srgbClr val="333333"/>
                </a:solidFill>
                <a:latin typeface="-apple-system"/>
              </a:rPr>
              <a:t>	</a:t>
            </a:r>
            <a:r>
              <a:rPr lang="zh-CN" altLang="en-US" sz="2000" dirty="0">
                <a:solidFill>
                  <a:srgbClr val="333333"/>
                </a:solidFill>
                <a:latin typeface="-apple-system"/>
              </a:rPr>
              <a:t>成分，并把它们的请求和提供接口连接在一起</a:t>
            </a:r>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（简单理解：组件包含组件，组拼大组件）。</a:t>
            </a:r>
            <a:endParaRPr lang="zh-CN" altLang="en-US" sz="2000" b="0" i="0" u="none" strike="noStrike" dirty="0">
              <a:solidFill>
                <a:srgbClr val="333333"/>
              </a:solidFill>
              <a:effectLst/>
              <a:latin typeface="-apple-system"/>
            </a:endParaRPr>
          </a:p>
        </p:txBody>
      </p:sp>
      <p:sp>
        <p:nvSpPr>
          <p:cNvPr id="9" name="矩形 8"/>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821076" y="1178906"/>
            <a:ext cx="5723533"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dirty="0"/>
              <a:t>构件的类型：</a:t>
            </a:r>
            <a:endParaRPr lang="en-US" altLang="zh-CN" sz="2400" dirty="0"/>
          </a:p>
        </p:txBody>
      </p:sp>
      <p:sp>
        <p:nvSpPr>
          <p:cNvPr id="4" name="矩形 3"/>
          <p:cNvSpPr/>
          <p:nvPr/>
        </p:nvSpPr>
        <p:spPr>
          <a:xfrm>
            <a:off x="2115932" y="2091324"/>
            <a:ext cx="8685418" cy="3785652"/>
          </a:xfrm>
          <a:prstGeom prst="rect">
            <a:avLst/>
          </a:prstGeom>
        </p:spPr>
        <p:txBody>
          <a:bodyPr wrap="square">
            <a:spAutoFit/>
          </a:bodyPr>
          <a:lstStyle/>
          <a:p>
            <a:pPr>
              <a:buFont typeface="+mj-lt"/>
              <a:buAutoNum type="arabicPeriod"/>
            </a:pPr>
            <a:r>
              <a:rPr lang="zh-CN" altLang="en-US" sz="2000" dirty="0">
                <a:solidFill>
                  <a:srgbClr val="333333"/>
                </a:solidFill>
                <a:latin typeface="-apple-system"/>
              </a:rPr>
              <a:t>配置组件（</a:t>
            </a:r>
            <a:r>
              <a:rPr lang="en-US" altLang="zh-CN" sz="2000" dirty="0">
                <a:solidFill>
                  <a:srgbClr val="333333"/>
                </a:solidFill>
                <a:latin typeface="-apple-system"/>
              </a:rPr>
              <a:t>Deployment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运行系统需要配置的组件，是形成可执行文件的基础</a:t>
            </a:r>
            <a:r>
              <a:rPr lang="en-US" altLang="zh-CN" sz="2000" dirty="0">
                <a:solidFill>
                  <a:srgbClr val="333333"/>
                </a:solidFill>
                <a:latin typeface="-apple-system"/>
              </a:rPr>
              <a:t>—</a:t>
            </a:r>
            <a:r>
              <a:rPr lang="zh-CN" altLang="en-US" sz="2000" dirty="0">
                <a:solidFill>
                  <a:srgbClr val="333333"/>
                </a:solidFill>
                <a:latin typeface="-apple-system"/>
              </a:rPr>
              <a:t>操作系统、</a:t>
            </a:r>
            <a:r>
              <a:rPr lang="en-US" altLang="zh-CN" sz="2000" dirty="0">
                <a:solidFill>
                  <a:srgbClr val="333333"/>
                </a:solidFill>
                <a:latin typeface="-apple-system"/>
              </a:rPr>
              <a:t>JAVA</a:t>
            </a:r>
            <a:r>
              <a:rPr lang="zh-CN" altLang="en-US" sz="2000" dirty="0">
                <a:solidFill>
                  <a:srgbClr val="333333"/>
                </a:solidFill>
                <a:latin typeface="-apple-system"/>
              </a:rPr>
              <a:t>虚拟机、</a:t>
            </a:r>
            <a:r>
              <a:rPr lang="en-US" altLang="zh-CN" sz="2000" dirty="0">
                <a:solidFill>
                  <a:srgbClr val="333333"/>
                </a:solidFill>
                <a:latin typeface="-apple-system"/>
              </a:rPr>
              <a:t>DBMS</a:t>
            </a:r>
            <a:r>
              <a:rPr lang="zh-CN" altLang="en-US" sz="2000" dirty="0">
                <a:solidFill>
                  <a:srgbClr val="333333"/>
                </a:solidFill>
                <a:latin typeface="-apple-system"/>
              </a:rPr>
              <a:t>；</a:t>
            </a:r>
            <a:endParaRPr lang="en-US" altLang="zh-CN" sz="2000" dirty="0">
              <a:solidFill>
                <a:srgbClr val="333333"/>
              </a:solidFill>
              <a:latin typeface="-apple-system"/>
            </a:endParaRPr>
          </a:p>
          <a:p>
            <a:pPr lvl="1"/>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工作产品组件（</a:t>
            </a:r>
            <a:r>
              <a:rPr lang="en-US" altLang="zh-CN" sz="2000" dirty="0">
                <a:solidFill>
                  <a:srgbClr val="333333"/>
                </a:solidFill>
                <a:latin typeface="-apple-system"/>
              </a:rPr>
              <a:t>Work Product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包括模型、源代码和用于创建配置组件的数据文件，它们是配置组件的来源</a:t>
            </a:r>
            <a:r>
              <a:rPr lang="en-US" altLang="zh-CN" sz="2000" dirty="0">
                <a:solidFill>
                  <a:srgbClr val="333333"/>
                </a:solidFill>
                <a:latin typeface="-apple-system"/>
              </a:rPr>
              <a:t>—UML</a:t>
            </a:r>
            <a:r>
              <a:rPr lang="zh-CN" altLang="en-US" sz="2000" dirty="0">
                <a:solidFill>
                  <a:srgbClr val="333333"/>
                </a:solidFill>
                <a:latin typeface="-apple-system"/>
              </a:rPr>
              <a:t>图、</a:t>
            </a:r>
            <a:r>
              <a:rPr lang="en-US" altLang="zh-CN" sz="2000" dirty="0">
                <a:solidFill>
                  <a:srgbClr val="333333"/>
                </a:solidFill>
                <a:latin typeface="-apple-system"/>
              </a:rPr>
              <a:t>java</a:t>
            </a:r>
            <a:r>
              <a:rPr lang="zh-CN" altLang="en-US" sz="2000" dirty="0">
                <a:solidFill>
                  <a:srgbClr val="333333"/>
                </a:solidFill>
                <a:latin typeface="-apple-system"/>
              </a:rPr>
              <a:t>类和数据库表；</a:t>
            </a:r>
            <a:endParaRPr lang="en-US" altLang="zh-CN" sz="2000" dirty="0">
              <a:solidFill>
                <a:srgbClr val="333333"/>
              </a:solidFill>
              <a:latin typeface="-apple-system"/>
            </a:endParaRPr>
          </a:p>
          <a:p>
            <a:pPr lvl="1"/>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执行组件（</a:t>
            </a:r>
            <a:r>
              <a:rPr lang="en-US" altLang="zh-CN" sz="2000" dirty="0">
                <a:solidFill>
                  <a:srgbClr val="333333"/>
                </a:solidFill>
                <a:latin typeface="-apple-system"/>
              </a:rPr>
              <a:t>Execution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在运行时创建的组件，是最终可运行的系统产生的允许结果的</a:t>
            </a:r>
            <a:r>
              <a:rPr lang="en-US" altLang="zh-CN" sz="2000" dirty="0">
                <a:solidFill>
                  <a:srgbClr val="333333"/>
                </a:solidFill>
                <a:latin typeface="-apple-system"/>
              </a:rPr>
              <a:t>net</a:t>
            </a:r>
            <a:r>
              <a:rPr lang="zh-CN" altLang="en-US" sz="2000" dirty="0">
                <a:solidFill>
                  <a:srgbClr val="333333"/>
                </a:solidFill>
                <a:latin typeface="-apple-system"/>
              </a:rPr>
              <a:t>组件</a:t>
            </a:r>
          </a:p>
          <a:p>
            <a:br>
              <a:rPr lang="zh-CN" altLang="en-US" sz="2000" dirty="0"/>
            </a:br>
            <a:endParaRPr lang="zh-CN" altLang="en-US" sz="2000" dirty="0"/>
          </a:p>
        </p:txBody>
      </p:sp>
      <p:sp>
        <p:nvSpPr>
          <p:cNvPr id="9" name="矩形 8"/>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344023" y="2021307"/>
            <a:ext cx="9572479" cy="707886"/>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000" dirty="0"/>
              <a:t>接口（</a:t>
            </a:r>
            <a:r>
              <a:rPr lang="en-US" altLang="zh-CN" sz="2000" dirty="0"/>
              <a:t>interface</a:t>
            </a:r>
            <a:r>
              <a:rPr lang="zh-CN" altLang="en-US" sz="2000" dirty="0"/>
              <a:t>）接口由一组操作组成，它指定了一个契约，这个契约必须由实现和使用这个接口的构件的所遵循。</a:t>
            </a:r>
          </a:p>
        </p:txBody>
      </p:sp>
      <p:sp>
        <p:nvSpPr>
          <p:cNvPr id="5" name="文本框 4"/>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t>接口（</a:t>
            </a:r>
            <a:r>
              <a:rPr lang="en-GB" altLang="zh-CN" sz="2400" b="1" dirty="0"/>
              <a:t>Interface</a:t>
            </a:r>
            <a:r>
              <a:rPr lang="zh-CN" altLang="en-GB" sz="2400" b="1" dirty="0"/>
              <a:t>）</a:t>
            </a:r>
          </a:p>
        </p:txBody>
      </p:sp>
      <p:sp>
        <p:nvSpPr>
          <p:cNvPr id="3" name="文本框 2"/>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1600" dirty="0">
                <a:ea typeface="等线" panose="02010600030101010101" charset="-122"/>
              </a:rPr>
              <a:t>文字来自于 </a:t>
            </a:r>
            <a:r>
              <a:rPr lang="en-US" altLang="zh-CN" sz="1600" dirty="0">
                <a:ea typeface="等线" panose="02010600030101010101" charset="-122"/>
              </a:rPr>
              <a:t>CSDN</a:t>
            </a:r>
          </a:p>
          <a:p>
            <a:pPr algn="ctr"/>
            <a:r>
              <a:rPr lang="en-US" altLang="zh-CN" sz="1600" dirty="0"/>
              <a:t>UML </a:t>
            </a:r>
            <a:r>
              <a:rPr lang="zh-CN" altLang="en-US" sz="1600" dirty="0"/>
              <a:t>构件图</a:t>
            </a:r>
          </a:p>
        </p:txBody>
      </p:sp>
      <p:sp>
        <p:nvSpPr>
          <p:cNvPr id="4" name="矩形 3"/>
          <p:cNvSpPr/>
          <p:nvPr/>
        </p:nvSpPr>
        <p:spPr>
          <a:xfrm>
            <a:off x="1295415" y="3205478"/>
            <a:ext cx="6096000" cy="923330"/>
          </a:xfrm>
          <a:prstGeom prst="rect">
            <a:avLst/>
          </a:prstGeom>
        </p:spPr>
        <p:txBody>
          <a:bodyPr>
            <a:spAutoFit/>
          </a:bodyPr>
          <a:lstStyle/>
          <a:p>
            <a:r>
              <a:rPr lang="zh-CN" altLang="en-US" b="1" dirty="0">
                <a:solidFill>
                  <a:srgbClr val="4F4F4F"/>
                </a:solidFill>
                <a:latin typeface="-apple-system"/>
              </a:rPr>
              <a:t>接口：提供接口和请求接口</a:t>
            </a:r>
            <a:endParaRPr lang="zh-CN" altLang="en-US" dirty="0">
              <a:solidFill>
                <a:srgbClr val="4F4F4F"/>
              </a:solidFill>
              <a:latin typeface="-apple-system"/>
            </a:endParaRPr>
          </a:p>
          <a:p>
            <a:br>
              <a:rPr lang="zh-CN" altLang="en-US" dirty="0">
                <a:solidFill>
                  <a:srgbClr val="333333"/>
                </a:solidFill>
                <a:latin typeface="-apple-system"/>
              </a:rPr>
            </a:br>
            <a:endParaRPr lang="zh-CN" altLang="en-US" b="0" i="0" u="none" strike="noStrike" dirty="0">
              <a:solidFill>
                <a:srgbClr val="333333"/>
              </a:solidFill>
              <a:effectLst/>
              <a:latin typeface="-apple-system"/>
            </a:endParaRPr>
          </a:p>
        </p:txBody>
      </p:sp>
      <p:sp>
        <p:nvSpPr>
          <p:cNvPr id="6" name="矩形 5"/>
          <p:cNvSpPr/>
          <p:nvPr/>
        </p:nvSpPr>
        <p:spPr>
          <a:xfrm>
            <a:off x="1572623" y="3667143"/>
            <a:ext cx="9572478" cy="1754326"/>
          </a:xfrm>
          <a:prstGeom prst="rect">
            <a:avLst/>
          </a:prstGeom>
        </p:spPr>
        <p:txBody>
          <a:bodyPr wrap="square">
            <a:spAutoFit/>
          </a:bodyPr>
          <a:lstStyle/>
          <a:p>
            <a:pPr>
              <a:lnSpc>
                <a:spcPct val="150000"/>
              </a:lnSpc>
            </a:pPr>
            <a:r>
              <a:rPr lang="zh-CN" altLang="en-US" dirty="0">
                <a:solidFill>
                  <a:srgbClr val="333333"/>
                </a:solidFill>
                <a:latin typeface="-apple-system"/>
              </a:rPr>
              <a:t>把构件实现的接口称为提供接口（供接口），这意味着构件的提供接口是</a:t>
            </a:r>
            <a:r>
              <a:rPr lang="zh-CN" altLang="en-US" dirty="0">
                <a:solidFill>
                  <a:srgbClr val="FF0000"/>
                </a:solidFill>
                <a:latin typeface="-apple-system"/>
              </a:rPr>
              <a:t>给其它构件提供服务</a:t>
            </a:r>
            <a:r>
              <a:rPr lang="zh-CN" altLang="en-US" dirty="0">
                <a:solidFill>
                  <a:srgbClr val="333333"/>
                </a:solidFill>
                <a:latin typeface="-apple-system"/>
              </a:rPr>
              <a:t>的。实现接口的构件支持由该接口所拥有的特征，包括接口拥有的约束。</a:t>
            </a:r>
            <a:endParaRPr lang="en-US" altLang="zh-CN" dirty="0">
              <a:solidFill>
                <a:srgbClr val="333333"/>
              </a:solidFill>
              <a:latin typeface="-apple-system"/>
            </a:endParaRPr>
          </a:p>
          <a:p>
            <a:pPr>
              <a:lnSpc>
                <a:spcPct val="150000"/>
              </a:lnSpc>
            </a:pPr>
            <a:endParaRPr lang="zh-CN" altLang="en-US" dirty="0">
              <a:solidFill>
                <a:srgbClr val="333333"/>
              </a:solidFill>
              <a:latin typeface="-apple-system"/>
            </a:endParaRPr>
          </a:p>
          <a:p>
            <a:pPr>
              <a:lnSpc>
                <a:spcPct val="150000"/>
              </a:lnSpc>
            </a:pPr>
            <a:r>
              <a:rPr lang="zh-CN" altLang="en-US" dirty="0">
                <a:solidFill>
                  <a:srgbClr val="333333"/>
                </a:solidFill>
                <a:latin typeface="-apple-system"/>
              </a:rPr>
              <a:t>构件使用的接口被称为请求接口（需接口），即</a:t>
            </a:r>
            <a:r>
              <a:rPr lang="zh-CN" altLang="en-US" dirty="0">
                <a:solidFill>
                  <a:srgbClr val="FF0000"/>
                </a:solidFill>
                <a:latin typeface="-apple-system"/>
              </a:rPr>
              <a:t>构件向其它构件请求服务时要遵循的接口</a:t>
            </a:r>
            <a:endParaRPr lang="zh-CN" altLang="en-US" b="0" i="0" u="none" strike="noStrike" dirty="0">
              <a:solidFill>
                <a:srgbClr val="FF0000"/>
              </a:solidFill>
              <a:effectLst/>
              <a:latin typeface="-apple-system"/>
            </a:endParaRPr>
          </a:p>
        </p:txBody>
      </p:sp>
      <p:sp>
        <p:nvSpPr>
          <p:cNvPr id="11" name="矩形 10"/>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95780" y="851304"/>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目录</a:t>
            </a:r>
          </a:p>
        </p:txBody>
      </p:sp>
      <p:sp>
        <p:nvSpPr>
          <p:cNvPr id="3" name="文本框 2"/>
          <p:cNvSpPr txBox="1"/>
          <p:nvPr/>
        </p:nvSpPr>
        <p:spPr>
          <a:xfrm>
            <a:off x="4051247" y="1589947"/>
            <a:ext cx="3992245" cy="521970"/>
          </a:xfrm>
          <a:prstGeom prst="rect">
            <a:avLst/>
          </a:prstGeom>
          <a:noFill/>
        </p:spPr>
        <p:txBody>
          <a:bodyPr wrap="square" rtlCol="0">
            <a:spAutoFit/>
          </a:bodyPr>
          <a:lstStyle/>
          <a:p>
            <a:r>
              <a:rPr lang="en-US" altLang="zh-CN" sz="2800" b="1" dirty="0">
                <a:solidFill>
                  <a:schemeClr val="tx1"/>
                </a:solidFill>
                <a:uFillTx/>
                <a:latin typeface="黑体" panose="02010609060101010101" pitchFamily="49" charset="-122"/>
                <a:ea typeface="黑体" panose="02010609060101010101" pitchFamily="49" charset="-122"/>
              </a:rPr>
              <a:t>1.</a:t>
            </a:r>
            <a:r>
              <a:rPr lang="zh-CN" altLang="en-US" sz="2800" b="1" dirty="0">
                <a:solidFill>
                  <a:schemeClr val="tx1"/>
                </a:solidFill>
                <a:uFillTx/>
                <a:latin typeface="黑体" panose="02010609060101010101" pitchFamily="49" charset="-122"/>
                <a:ea typeface="黑体" panose="02010609060101010101" pitchFamily="49" charset="-122"/>
              </a:rPr>
              <a:t>对象图</a:t>
            </a:r>
          </a:p>
        </p:txBody>
      </p:sp>
      <p:sp>
        <p:nvSpPr>
          <p:cNvPr id="10" name="文本框 9"/>
          <p:cNvSpPr txBox="1"/>
          <p:nvPr/>
        </p:nvSpPr>
        <p:spPr>
          <a:xfrm>
            <a:off x="4099877" y="2531392"/>
            <a:ext cx="3992245" cy="52197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构件图</a:t>
            </a:r>
          </a:p>
        </p:txBody>
      </p:sp>
      <p:sp>
        <p:nvSpPr>
          <p:cNvPr id="11" name="文本框 10"/>
          <p:cNvSpPr txBox="1"/>
          <p:nvPr/>
        </p:nvSpPr>
        <p:spPr>
          <a:xfrm>
            <a:off x="4099877" y="3588989"/>
            <a:ext cx="3992245"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包图</a:t>
            </a:r>
            <a:endParaRPr lang="en-US" altLang="zh-CN" sz="2800" b="1" dirty="0">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392631" y="1622452"/>
            <a:ext cx="9572479" cy="646331"/>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pitchFamily="34" charset="0"/>
              <a:buChar char="•"/>
            </a:pPr>
            <a:r>
              <a:rPr lang="zh-CN" altLang="en-US" dirty="0"/>
              <a:t>供接口用“棒棒糖”式的图形表示，即由一个封闭的圆形与一条直线组成。</a:t>
            </a:r>
          </a:p>
          <a:p>
            <a:pPr marL="285750" indent="-285750">
              <a:buFont typeface="Arial" panose="020B0604020202020204" pitchFamily="34" charset="0"/>
              <a:buChar char="•"/>
            </a:pPr>
            <a:r>
              <a:rPr lang="zh-CN" altLang="en-US" dirty="0"/>
              <a:t>需接口用“插座”式的图形表示，即由一个半圆与一条直线组成。</a:t>
            </a:r>
          </a:p>
        </p:txBody>
      </p:sp>
      <p:sp>
        <p:nvSpPr>
          <p:cNvPr id="5" name="文本框 4"/>
          <p:cNvSpPr txBox="1"/>
          <p:nvPr/>
        </p:nvSpPr>
        <p:spPr>
          <a:xfrm>
            <a:off x="1344023" y="1112351"/>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t>接口表示方法</a:t>
            </a:r>
            <a:endParaRPr lang="en-US" altLang="zh-CN" sz="2400" b="1" dirty="0"/>
          </a:p>
        </p:txBody>
      </p:sp>
      <p:sp>
        <p:nvSpPr>
          <p:cNvPr id="3" name="文本框 2"/>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1600" dirty="0">
                <a:ea typeface="等线" panose="02010600030101010101" charset="-122"/>
              </a:rPr>
              <a:t>图文来自于 </a:t>
            </a:r>
            <a:r>
              <a:rPr lang="en-US" altLang="zh-CN" sz="1600" dirty="0">
                <a:ea typeface="等线" panose="02010600030101010101" charset="-122"/>
              </a:rPr>
              <a:t>CSDN</a:t>
            </a:r>
          </a:p>
          <a:p>
            <a:pPr algn="ctr"/>
            <a:r>
              <a:rPr lang="en-US" altLang="zh-CN" sz="1600" dirty="0"/>
              <a:t>UML </a:t>
            </a:r>
            <a:r>
              <a:rPr lang="zh-CN" altLang="en-US" sz="1600" dirty="0"/>
              <a:t>构件图</a:t>
            </a:r>
          </a:p>
        </p:txBody>
      </p:sp>
      <p:pic>
        <p:nvPicPr>
          <p:cNvPr id="7" name="图片 6"/>
          <p:cNvPicPr>
            <a:picLocks noChangeAspect="1"/>
          </p:cNvPicPr>
          <p:nvPr/>
        </p:nvPicPr>
        <p:blipFill>
          <a:blip r:embed="rId2"/>
          <a:stretch>
            <a:fillRect/>
          </a:stretch>
        </p:blipFill>
        <p:spPr>
          <a:xfrm>
            <a:off x="311398" y="2646605"/>
            <a:ext cx="4499266" cy="2664039"/>
          </a:xfrm>
          <a:prstGeom prst="rect">
            <a:avLst/>
          </a:prstGeom>
        </p:spPr>
      </p:pic>
      <p:pic>
        <p:nvPicPr>
          <p:cNvPr id="8" name="图片 7"/>
          <p:cNvPicPr>
            <a:picLocks noChangeAspect="1"/>
          </p:cNvPicPr>
          <p:nvPr/>
        </p:nvPicPr>
        <p:blipFill>
          <a:blip r:embed="rId3"/>
          <a:stretch>
            <a:fillRect/>
          </a:stretch>
        </p:blipFill>
        <p:spPr>
          <a:xfrm>
            <a:off x="5511600" y="2743661"/>
            <a:ext cx="6229340" cy="1552295"/>
          </a:xfrm>
          <a:prstGeom prst="rect">
            <a:avLst/>
          </a:prstGeom>
        </p:spPr>
      </p:pic>
      <p:sp>
        <p:nvSpPr>
          <p:cNvPr id="11" name="矩形 10"/>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530615" y="2121462"/>
            <a:ext cx="9572479" cy="2862322"/>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nSpc>
                <a:spcPct val="150000"/>
              </a:lnSpc>
              <a:buFont typeface="Arial" panose="020B0604020202020204" pitchFamily="34" charset="0"/>
              <a:buChar char="•"/>
            </a:pPr>
            <a:r>
              <a:rPr lang="zh-CN" altLang="en-US" sz="2000" dirty="0"/>
              <a:t>端口是</a:t>
            </a:r>
            <a:r>
              <a:rPr lang="en-US" altLang="zh-CN" sz="2000" dirty="0"/>
              <a:t>UML2.0</a:t>
            </a:r>
            <a:r>
              <a:rPr lang="zh-CN" altLang="en-US" sz="2000" dirty="0"/>
              <a:t>引入的概念</a:t>
            </a:r>
          </a:p>
          <a:p>
            <a:pPr marL="285750" indent="-285750">
              <a:lnSpc>
                <a:spcPct val="150000"/>
              </a:lnSpc>
              <a:buFont typeface="Arial" panose="020B0604020202020204" pitchFamily="34" charset="0"/>
              <a:buChar char="•"/>
            </a:pPr>
            <a:r>
              <a:rPr lang="zh-CN" altLang="en-US" sz="2000" dirty="0"/>
              <a:t>端口描述了在构件与它的环境之间以及在构件与它的内部构件之间的一个显示地交互点</a:t>
            </a:r>
          </a:p>
          <a:p>
            <a:pPr marL="285750" indent="-285750">
              <a:lnSpc>
                <a:spcPct val="150000"/>
              </a:lnSpc>
              <a:buFont typeface="Arial" panose="020B0604020202020204" pitchFamily="34" charset="0"/>
              <a:buChar char="•"/>
            </a:pPr>
            <a:r>
              <a:rPr lang="zh-CN" altLang="en-US" sz="2000" dirty="0"/>
              <a:t>端口是一个封装构件的显示的对外窗口，</a:t>
            </a:r>
            <a:r>
              <a:rPr lang="zh-CN" altLang="en-US" sz="2000" b="1" dirty="0">
                <a:solidFill>
                  <a:srgbClr val="FF0000"/>
                </a:solidFill>
              </a:rPr>
              <a:t>所有进出构件的交互都要通过端口</a:t>
            </a:r>
            <a:r>
              <a:rPr lang="zh-CN" altLang="en-US" sz="2000" b="1" dirty="0"/>
              <a:t>。</a:t>
            </a:r>
            <a:endParaRPr lang="zh-CN" altLang="en-US" sz="2000" dirty="0"/>
          </a:p>
          <a:p>
            <a:pPr marL="285750" indent="-285750">
              <a:lnSpc>
                <a:spcPct val="150000"/>
              </a:lnSpc>
              <a:buFont typeface="Arial" panose="020B0604020202020204" pitchFamily="34" charset="0"/>
              <a:buChar char="•"/>
            </a:pPr>
            <a:r>
              <a:rPr lang="zh-CN" altLang="en-US" sz="2000" dirty="0"/>
              <a:t>使用端口能在更大的程度上增加构件的</a:t>
            </a:r>
            <a:r>
              <a:rPr lang="zh-CN" altLang="en-US" sz="2000" dirty="0">
                <a:solidFill>
                  <a:srgbClr val="FF0000"/>
                </a:solidFill>
              </a:rPr>
              <a:t>封装性</a:t>
            </a:r>
            <a:r>
              <a:rPr lang="zh-CN" altLang="en-US" sz="2000" dirty="0"/>
              <a:t>和</a:t>
            </a:r>
            <a:r>
              <a:rPr lang="zh-CN" altLang="en-US" sz="2000" dirty="0">
                <a:solidFill>
                  <a:srgbClr val="FF0000"/>
                </a:solidFill>
              </a:rPr>
              <a:t>可替代性</a:t>
            </a:r>
            <a:r>
              <a:rPr lang="zh-CN" altLang="en-US" sz="2000" dirty="0"/>
              <a:t>。</a:t>
            </a:r>
          </a:p>
          <a:p>
            <a:pPr marL="285750" indent="-285750">
              <a:lnSpc>
                <a:spcPct val="150000"/>
              </a:lnSpc>
              <a:buFont typeface="Arial" panose="020B0604020202020204" pitchFamily="34" charset="0"/>
              <a:buChar char="•"/>
            </a:pPr>
            <a:r>
              <a:rPr lang="zh-CN" altLang="en-US" sz="2000" dirty="0"/>
              <a:t>端口是构件的一部分，端口的实例随着它们所属的构件的实例一起被创建和撤消。</a:t>
            </a:r>
          </a:p>
        </p:txBody>
      </p:sp>
      <p:sp>
        <p:nvSpPr>
          <p:cNvPr id="5" name="文本框 4"/>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t>外部接口</a:t>
            </a:r>
            <a:r>
              <a:rPr lang="en-US" altLang="zh-CN" sz="2400" b="1" dirty="0"/>
              <a:t>——</a:t>
            </a:r>
            <a:r>
              <a:rPr lang="zh-CN" altLang="en-US" sz="2400" b="1" dirty="0"/>
              <a:t>端口</a:t>
            </a:r>
          </a:p>
        </p:txBody>
      </p:sp>
      <p:sp>
        <p:nvSpPr>
          <p:cNvPr id="3" name="文本框 2"/>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1600" dirty="0">
                <a:ea typeface="等线" panose="02010600030101010101" charset="-122"/>
              </a:rPr>
              <a:t>文字来自于 </a:t>
            </a:r>
            <a:r>
              <a:rPr lang="en-US" altLang="zh-CN" sz="1600" dirty="0">
                <a:ea typeface="等线" panose="02010600030101010101" charset="-122"/>
              </a:rPr>
              <a:t>CSDN</a:t>
            </a:r>
          </a:p>
          <a:p>
            <a:pPr algn="ctr"/>
            <a:r>
              <a:rPr lang="en-US" altLang="zh-CN" sz="1600" dirty="0"/>
              <a:t>UML </a:t>
            </a:r>
            <a:r>
              <a:rPr lang="zh-CN" altLang="en-US" sz="1600" dirty="0"/>
              <a:t>构件图</a:t>
            </a:r>
          </a:p>
        </p:txBody>
      </p:sp>
      <p:sp>
        <p:nvSpPr>
          <p:cNvPr id="9" name="矩形 8"/>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58335" y="1343184"/>
            <a:ext cx="7282247" cy="707886"/>
          </a:xfrm>
          <a:prstGeom prst="rect">
            <a:avLst/>
          </a:prstGeom>
        </p:spPr>
        <p:txBody>
          <a:bodyPr wrap="square">
            <a:spAutoFit/>
          </a:bodyPr>
          <a:lstStyle/>
          <a:p>
            <a:r>
              <a:rPr lang="zh-CN" altLang="en-US" sz="2000" b="1" dirty="0">
                <a:solidFill>
                  <a:srgbClr val="4F4F4F"/>
                </a:solidFill>
                <a:latin typeface="-apple-system"/>
              </a:rPr>
              <a:t>表示方式</a:t>
            </a:r>
            <a:endParaRPr lang="zh-CN" altLang="en-US" sz="2000" dirty="0">
              <a:solidFill>
                <a:srgbClr val="4F4F4F"/>
              </a:solidFill>
              <a:latin typeface="-apple-system"/>
            </a:endParaRPr>
          </a:p>
          <a:p>
            <a:r>
              <a:rPr lang="zh-CN" altLang="en-US" sz="2000" dirty="0">
                <a:solidFill>
                  <a:srgbClr val="4F4F4F"/>
                </a:solidFill>
                <a:latin typeface="-apple-system"/>
              </a:rPr>
              <a:t>  尾部加小方框的正常接口表示，小方框就被称为端口。</a:t>
            </a:r>
            <a:endParaRPr lang="zh-CN" altLang="en-US" sz="2000" b="0" i="0" u="none" strike="noStrike" dirty="0">
              <a:solidFill>
                <a:srgbClr val="4F4F4F"/>
              </a:solidFill>
              <a:effectLst/>
              <a:latin typeface="-apple-system"/>
            </a:endParaRPr>
          </a:p>
        </p:txBody>
      </p:sp>
      <p:pic>
        <p:nvPicPr>
          <p:cNvPr id="6" name="图片 5"/>
          <p:cNvPicPr>
            <a:picLocks noChangeAspect="1"/>
          </p:cNvPicPr>
          <p:nvPr/>
        </p:nvPicPr>
        <p:blipFill>
          <a:blip r:embed="rId2"/>
          <a:stretch>
            <a:fillRect/>
          </a:stretch>
        </p:blipFill>
        <p:spPr>
          <a:xfrm>
            <a:off x="2074863" y="2197099"/>
            <a:ext cx="7333734" cy="3210621"/>
          </a:xfrm>
          <a:prstGeom prst="rect">
            <a:avLst/>
          </a:prstGeom>
        </p:spPr>
      </p:pic>
      <p:sp>
        <p:nvSpPr>
          <p:cNvPr id="9" name="矩形 8"/>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521039" y="2090172"/>
            <a:ext cx="9551774" cy="2677656"/>
          </a:xfrm>
          <a:prstGeom prst="rect">
            <a:avLst/>
          </a:prstGeom>
        </p:spPr>
        <p:txBody>
          <a:bodyPr wrap="square">
            <a:spAutoFit/>
          </a:bodyPr>
          <a:lstStyle/>
          <a:p>
            <a:r>
              <a:rPr lang="zh-CN" altLang="en-US" sz="2400" b="1" dirty="0">
                <a:solidFill>
                  <a:srgbClr val="4F4F4F"/>
                </a:solidFill>
                <a:latin typeface="-apple-system"/>
              </a:rPr>
              <a:t>接口与端口的关系</a:t>
            </a:r>
            <a:endParaRPr lang="en-US" altLang="zh-CN" sz="2400" b="1" dirty="0">
              <a:solidFill>
                <a:srgbClr val="4F4F4F"/>
              </a:solidFill>
              <a:latin typeface="-apple-system"/>
            </a:endParaRPr>
          </a:p>
          <a:p>
            <a:endParaRPr lang="zh-CN" altLang="en-US" sz="2400" dirty="0">
              <a:solidFill>
                <a:srgbClr val="4F4F4F"/>
              </a:solidFill>
              <a:latin typeface="-apple-system"/>
            </a:endParaRPr>
          </a:p>
          <a:p>
            <a:r>
              <a:rPr lang="zh-CN" altLang="en-US" sz="2400" dirty="0">
                <a:solidFill>
                  <a:srgbClr val="4F4F4F"/>
                </a:solidFill>
                <a:latin typeface="-apple-system"/>
              </a:rPr>
              <a:t>  提供接口说明了通过端口来提供服务，请求接口说明了通过端口需要从其它构件获得服务。</a:t>
            </a:r>
            <a:endParaRPr lang="en-US" altLang="zh-CN" sz="2400" dirty="0">
              <a:solidFill>
                <a:srgbClr val="4F4F4F"/>
              </a:solidFill>
              <a:latin typeface="-apple-system"/>
            </a:endParaRPr>
          </a:p>
          <a:p>
            <a:endParaRPr lang="zh-CN" altLang="en-US" sz="2400" dirty="0">
              <a:solidFill>
                <a:srgbClr val="4F4F4F"/>
              </a:solidFill>
              <a:latin typeface="-apple-system"/>
            </a:endParaRPr>
          </a:p>
          <a:p>
            <a:r>
              <a:rPr lang="zh-CN" altLang="en-US" sz="2400" dirty="0">
                <a:solidFill>
                  <a:srgbClr val="4F4F4F"/>
                </a:solidFill>
                <a:latin typeface="-apple-system"/>
              </a:rPr>
              <a:t>  一个构件可以通过一个特定端口同另一个构件通讯，而且通讯完全是通过由端口支持的接口来描述的。</a:t>
            </a:r>
            <a:endParaRPr lang="zh-CN" altLang="en-US" sz="2400" b="0" i="0" u="none" strike="noStrike" dirty="0">
              <a:solidFill>
                <a:srgbClr val="4F4F4F"/>
              </a:solidFill>
              <a:effectLst/>
              <a:latin typeface="-apple-system"/>
            </a:endParaRPr>
          </a:p>
        </p:txBody>
      </p:sp>
      <p:sp>
        <p:nvSpPr>
          <p:cNvPr id="8" name="矩形 7"/>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95415" y="1343184"/>
            <a:ext cx="4751977" cy="400110"/>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000" b="1" dirty="0"/>
              <a:t>连接器（</a:t>
            </a:r>
            <a:r>
              <a:rPr lang="en-GB" altLang="zh-CN" sz="2000" b="1" dirty="0"/>
              <a:t>Connector</a:t>
            </a:r>
            <a:r>
              <a:rPr lang="zh-CN" altLang="en-GB" sz="2000" b="1" dirty="0"/>
              <a:t>）</a:t>
            </a:r>
            <a:r>
              <a:rPr lang="en-GB" altLang="zh-CN" sz="2000" b="1" dirty="0"/>
              <a:t>——</a:t>
            </a:r>
            <a:r>
              <a:rPr lang="zh-CN" altLang="en-US" sz="2000" b="1" dirty="0"/>
              <a:t>连接件</a:t>
            </a:r>
          </a:p>
        </p:txBody>
      </p:sp>
      <p:sp>
        <p:nvSpPr>
          <p:cNvPr id="8" name="矩形 7"/>
          <p:cNvSpPr/>
          <p:nvPr/>
        </p:nvSpPr>
        <p:spPr>
          <a:xfrm>
            <a:off x="1649626" y="2219442"/>
            <a:ext cx="9760268" cy="2353529"/>
          </a:xfrm>
          <a:prstGeom prst="rect">
            <a:avLst/>
          </a:prstGeom>
        </p:spPr>
        <p:txBody>
          <a:bodyPr wrap="square">
            <a:spAutoFit/>
          </a:bodyPr>
          <a:lstStyle/>
          <a:p>
            <a:pPr>
              <a:lnSpc>
                <a:spcPct val="150000"/>
              </a:lnSpc>
              <a:buFont typeface="Arial" panose="020B0604020202020204" pitchFamily="34" charset="0"/>
              <a:buChar char="•"/>
            </a:pPr>
            <a:r>
              <a:rPr lang="zh-CN" altLang="en-US" sz="2000" dirty="0">
                <a:solidFill>
                  <a:srgbClr val="333333"/>
                </a:solidFill>
                <a:latin typeface="-apple-system"/>
              </a:rPr>
              <a:t>连接端口意味着请求端口要调用提供端口中的操作，以得到服务。</a:t>
            </a:r>
          </a:p>
          <a:p>
            <a:pPr>
              <a:lnSpc>
                <a:spcPct val="150000"/>
              </a:lnSpc>
              <a:buFont typeface="Arial" panose="020B0604020202020204" pitchFamily="34" charset="0"/>
              <a:buChar char="•"/>
            </a:pPr>
            <a:r>
              <a:rPr lang="zh-CN" altLang="en-US" sz="2000" dirty="0">
                <a:solidFill>
                  <a:srgbClr val="333333"/>
                </a:solidFill>
                <a:latin typeface="-apple-system"/>
              </a:rPr>
              <a:t>立端口和接口的优点在于在设计时，两个构件彼此不需要了解对方的内部，只要它们的接口是相互兼容的即可。</a:t>
            </a:r>
          </a:p>
          <a:p>
            <a:pPr>
              <a:lnSpc>
                <a:spcPct val="150000"/>
              </a:lnSpc>
              <a:buFont typeface="Arial" panose="020B0604020202020204" pitchFamily="34" charset="0"/>
              <a:buChar char="•"/>
            </a:pPr>
            <a:r>
              <a:rPr lang="zh-CN" altLang="en-US" sz="2000" dirty="0">
                <a:solidFill>
                  <a:srgbClr val="333333"/>
                </a:solidFill>
                <a:latin typeface="-apple-system"/>
              </a:rPr>
              <a:t>如果一个端口提供一个特定的接口而另一个端口需要这个接口，且接口是兼容的，那么这两个端口</a:t>
            </a:r>
            <a:r>
              <a:rPr lang="en-US" altLang="zh-CN" sz="2000" dirty="0">
                <a:solidFill>
                  <a:srgbClr val="333333"/>
                </a:solidFill>
                <a:latin typeface="-apple-system"/>
              </a:rPr>
              <a:t>-</a:t>
            </a:r>
            <a:r>
              <a:rPr lang="zh-CN" altLang="en-US" sz="2000" dirty="0">
                <a:solidFill>
                  <a:srgbClr val="333333"/>
                </a:solidFill>
                <a:latin typeface="-apple-system"/>
              </a:rPr>
              <a:t>便是可连接的。</a:t>
            </a:r>
            <a:endParaRPr lang="zh-CN" altLang="en-US" sz="2000" b="0" i="0" u="none" strike="noStrike" dirty="0">
              <a:solidFill>
                <a:srgbClr val="333333"/>
              </a:solidFill>
              <a:effectLst/>
              <a:latin typeface="-apple-system"/>
            </a:endParaRPr>
          </a:p>
        </p:txBody>
      </p:sp>
      <p:sp>
        <p:nvSpPr>
          <p:cNvPr id="9" name="矩形 8"/>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90662" y="2459504"/>
            <a:ext cx="10313235" cy="2246769"/>
          </a:xfrm>
          <a:prstGeom prst="rect">
            <a:avLst/>
          </a:prstGeom>
        </p:spPr>
        <p:txBody>
          <a:bodyPr wrap="square">
            <a:spAutoFit/>
          </a:bodyPr>
          <a:lstStyle/>
          <a:p>
            <a:r>
              <a:rPr lang="en-US" altLang="zh-CN" sz="2000" b="1" dirty="0">
                <a:solidFill>
                  <a:srgbClr val="4F4F4F"/>
                </a:solidFill>
                <a:latin typeface="-apple-system"/>
              </a:rPr>
              <a:t>UML2.0</a:t>
            </a:r>
            <a:r>
              <a:rPr lang="zh-CN" altLang="en-US" sz="2000" b="1" dirty="0">
                <a:solidFill>
                  <a:srgbClr val="4F4F4F"/>
                </a:solidFill>
                <a:latin typeface="-apple-system"/>
              </a:rPr>
              <a:t>提供两种类型的连接器：</a:t>
            </a:r>
            <a:endParaRPr lang="en-US" altLang="zh-CN" sz="2000" b="1" dirty="0">
              <a:solidFill>
                <a:srgbClr val="4F4F4F"/>
              </a:solidFill>
              <a:latin typeface="-apple-system"/>
            </a:endParaRPr>
          </a:p>
          <a:p>
            <a:endParaRPr lang="zh-CN" altLang="en-US" sz="2000" dirty="0">
              <a:solidFill>
                <a:srgbClr val="4F4F4F"/>
              </a:solidFill>
              <a:latin typeface="-apple-system"/>
            </a:endParaRPr>
          </a:p>
          <a:p>
            <a:pPr>
              <a:buFont typeface="+mj-lt"/>
              <a:buAutoNum type="arabicPeriod"/>
            </a:pPr>
            <a:r>
              <a:rPr lang="zh-CN" altLang="en-US" sz="2000" dirty="0">
                <a:solidFill>
                  <a:srgbClr val="333333"/>
                </a:solidFill>
                <a:latin typeface="-apple-system"/>
              </a:rPr>
              <a:t>代理连接器（</a:t>
            </a:r>
            <a:r>
              <a:rPr lang="en-US" altLang="zh-CN" sz="2000" dirty="0">
                <a:solidFill>
                  <a:srgbClr val="333333"/>
                </a:solidFill>
                <a:latin typeface="-apple-system"/>
              </a:rPr>
              <a:t>Delegation Connector</a:t>
            </a:r>
            <a:r>
              <a:rPr lang="zh-CN" altLang="en-US" sz="2000" dirty="0">
                <a:solidFill>
                  <a:srgbClr val="333333"/>
                </a:solidFill>
                <a:latin typeface="-apple-system"/>
              </a:rPr>
              <a:t>）</a:t>
            </a:r>
            <a:r>
              <a:rPr lang="en-US" altLang="zh-CN" sz="2000" dirty="0">
                <a:solidFill>
                  <a:srgbClr val="333333"/>
                </a:solidFill>
                <a:latin typeface="-apple-system"/>
              </a:rPr>
              <a:t>——</a:t>
            </a:r>
            <a:r>
              <a:rPr lang="zh-CN" altLang="en-US" sz="2000" dirty="0">
                <a:solidFill>
                  <a:srgbClr val="333333"/>
                </a:solidFill>
                <a:latin typeface="-apple-system"/>
              </a:rPr>
              <a:t>委托连接件：连接外部接口的端口和内部接口。</a:t>
            </a:r>
            <a:endParaRPr lang="en-US" altLang="zh-CN" sz="2000" dirty="0">
              <a:solidFill>
                <a:srgbClr val="333333"/>
              </a:solidFill>
              <a:latin typeface="-apple-system"/>
            </a:endParaRPr>
          </a:p>
          <a:p>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组装连接器（</a:t>
            </a:r>
            <a:r>
              <a:rPr lang="en-US" altLang="zh-CN" sz="2000" dirty="0">
                <a:solidFill>
                  <a:srgbClr val="333333"/>
                </a:solidFill>
                <a:latin typeface="-apple-system"/>
              </a:rPr>
              <a:t>Assembly Connector</a:t>
            </a:r>
            <a:r>
              <a:rPr lang="zh-CN" altLang="en-US" sz="2000" dirty="0">
                <a:solidFill>
                  <a:srgbClr val="333333"/>
                </a:solidFill>
                <a:latin typeface="-apple-system"/>
              </a:rPr>
              <a:t>）</a:t>
            </a:r>
            <a:r>
              <a:rPr lang="en-US" altLang="zh-CN" sz="2000" dirty="0">
                <a:solidFill>
                  <a:srgbClr val="333333"/>
                </a:solidFill>
                <a:latin typeface="-apple-system"/>
              </a:rPr>
              <a:t>——</a:t>
            </a:r>
            <a:r>
              <a:rPr lang="zh-CN" altLang="en-US" sz="2000" dirty="0">
                <a:solidFill>
                  <a:srgbClr val="333333"/>
                </a:solidFill>
                <a:latin typeface="-apple-system"/>
              </a:rPr>
              <a:t>组装连接件：组件连接器</a:t>
            </a:r>
            <a:r>
              <a:rPr lang="zh-CN" altLang="en-US" sz="2000" dirty="0">
                <a:solidFill>
                  <a:srgbClr val="FF0000"/>
                </a:solidFill>
                <a:latin typeface="-apple-system"/>
              </a:rPr>
              <a:t>表示构件之间的关系</a:t>
            </a:r>
            <a:r>
              <a:rPr lang="zh-CN" altLang="en-US" sz="2000" dirty="0">
                <a:solidFill>
                  <a:srgbClr val="333333"/>
                </a:solidFill>
                <a:latin typeface="-apple-system"/>
              </a:rPr>
              <a:t>，它连接构件内部的类，将一个构件的供接口和一个构件的需接口捆绑在一起</a:t>
            </a:r>
            <a:endParaRPr lang="zh-CN" altLang="en-US" sz="2000" b="0" i="0" u="none" strike="noStrike" dirty="0">
              <a:solidFill>
                <a:srgbClr val="333333"/>
              </a:solidFill>
              <a:effectLst/>
              <a:latin typeface="-apple-system"/>
            </a:endParaRPr>
          </a:p>
        </p:txBody>
      </p:sp>
      <p:sp>
        <p:nvSpPr>
          <p:cNvPr id="8" name="矩形 7"/>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086848" y="1231500"/>
            <a:ext cx="10413742" cy="1908215"/>
          </a:xfrm>
          <a:prstGeom prst="rect">
            <a:avLst/>
          </a:prstGeom>
        </p:spPr>
        <p:txBody>
          <a:bodyPr wrap="square">
            <a:spAutoFit/>
          </a:bodyPr>
          <a:lstStyle/>
          <a:p>
            <a:r>
              <a:rPr lang="en-US" altLang="zh-CN" sz="2000" b="1" dirty="0">
                <a:solidFill>
                  <a:srgbClr val="4F4F4F"/>
                </a:solidFill>
                <a:latin typeface="-apple-system"/>
              </a:rPr>
              <a:t>&lt;1&gt;</a:t>
            </a:r>
            <a:r>
              <a:rPr lang="zh-CN" altLang="en-US" sz="2000" b="1" dirty="0">
                <a:solidFill>
                  <a:srgbClr val="4F4F4F"/>
                </a:solidFill>
                <a:latin typeface="-apple-system"/>
              </a:rPr>
              <a:t>组装连接件</a:t>
            </a:r>
            <a:endParaRPr lang="zh-CN" altLang="en-US" sz="2000" dirty="0">
              <a:solidFill>
                <a:srgbClr val="4F4F4F"/>
              </a:solidFill>
              <a:latin typeface="-apple-system"/>
            </a:endParaRPr>
          </a:p>
          <a:p>
            <a:r>
              <a:rPr lang="zh-CN" altLang="en-US" sz="2000" dirty="0">
                <a:solidFill>
                  <a:srgbClr val="4F4F4F"/>
                </a:solidFill>
                <a:latin typeface="-apple-system"/>
              </a:rPr>
              <a:t>有两种表示装配连接件的方法：</a:t>
            </a:r>
          </a:p>
          <a:p>
            <a:pPr lvl="1">
              <a:buFont typeface="+mj-lt"/>
              <a:buAutoNum type="arabicPeriod"/>
            </a:pPr>
            <a:r>
              <a:rPr lang="zh-CN" altLang="en-US" sz="2000" dirty="0">
                <a:solidFill>
                  <a:srgbClr val="333333"/>
                </a:solidFill>
                <a:latin typeface="-apple-system"/>
              </a:rPr>
              <a:t>如果要显式地把两个构件实例衔接在一起，在它们的端口之间</a:t>
            </a:r>
            <a:r>
              <a:rPr lang="zh-CN" altLang="en-US" sz="2000" dirty="0">
                <a:solidFill>
                  <a:srgbClr val="FF0000"/>
                </a:solidFill>
                <a:latin typeface="-apple-system"/>
              </a:rPr>
              <a:t>画一条线即可</a:t>
            </a:r>
            <a:r>
              <a:rPr lang="zh-CN" altLang="en-US" sz="2000" dirty="0">
                <a:solidFill>
                  <a:srgbClr val="333333"/>
                </a:solidFill>
                <a:latin typeface="-apple-system"/>
              </a:rPr>
              <a:t>。</a:t>
            </a:r>
          </a:p>
          <a:p>
            <a:pPr lvl="1">
              <a:buFont typeface="+mj-lt"/>
              <a:buAutoNum type="arabicPeriod"/>
            </a:pPr>
            <a:r>
              <a:rPr lang="zh-CN" altLang="en-US" sz="2000" dirty="0">
                <a:solidFill>
                  <a:srgbClr val="333333"/>
                </a:solidFill>
                <a:latin typeface="-apple-system"/>
              </a:rPr>
              <a:t>如果两个构件实例相连是由于它们有兼容的接口，则可以使用一个“球－穴”标记来表示构件实例之间的连接关系。</a:t>
            </a:r>
          </a:p>
          <a:p>
            <a:r>
              <a:rPr lang="zh-CN" altLang="en-US" dirty="0">
                <a:solidFill>
                  <a:srgbClr val="4F4F4F"/>
                </a:solidFill>
                <a:latin typeface="-apple-system"/>
              </a:rPr>
              <a:t>  </a:t>
            </a:r>
            <a:endParaRPr lang="zh-CN" altLang="en-US" b="0" i="0" u="none" strike="noStrike" dirty="0">
              <a:solidFill>
                <a:srgbClr val="4F4F4F"/>
              </a:solidFill>
              <a:effectLst/>
              <a:latin typeface="-apple-system"/>
            </a:endParaRPr>
          </a:p>
        </p:txBody>
      </p:sp>
      <p:pic>
        <p:nvPicPr>
          <p:cNvPr id="4" name="图片 3"/>
          <p:cNvPicPr>
            <a:picLocks noChangeAspect="1"/>
          </p:cNvPicPr>
          <p:nvPr/>
        </p:nvPicPr>
        <p:blipFill>
          <a:blip r:embed="rId2"/>
          <a:stretch>
            <a:fillRect/>
          </a:stretch>
        </p:blipFill>
        <p:spPr>
          <a:xfrm>
            <a:off x="830527" y="2863060"/>
            <a:ext cx="4869904" cy="3465698"/>
          </a:xfrm>
          <a:prstGeom prst="rect">
            <a:avLst/>
          </a:prstGeom>
        </p:spPr>
      </p:pic>
      <p:sp>
        <p:nvSpPr>
          <p:cNvPr id="5" name="矩形 4"/>
          <p:cNvSpPr/>
          <p:nvPr/>
        </p:nvSpPr>
        <p:spPr>
          <a:xfrm>
            <a:off x="6191318" y="2863060"/>
            <a:ext cx="4869904" cy="2958630"/>
          </a:xfrm>
          <a:prstGeom prst="rect">
            <a:avLst/>
          </a:prstGeom>
        </p:spPr>
        <p:txBody>
          <a:bodyPr wrap="square">
            <a:spAutoFit/>
          </a:bodyPr>
          <a:lstStyle/>
          <a:p>
            <a:pPr>
              <a:lnSpc>
                <a:spcPct val="150000"/>
              </a:lnSpc>
            </a:pPr>
            <a:r>
              <a:rPr lang="zh-CN" altLang="en-US" dirty="0">
                <a:solidFill>
                  <a:srgbClr val="4F4F4F"/>
                </a:solidFill>
                <a:latin typeface="-apple-system"/>
              </a:rPr>
              <a:t>    装配连接件是两个构件实例间的</a:t>
            </a:r>
            <a:r>
              <a:rPr lang="zh-CN" altLang="en-US" dirty="0">
                <a:solidFill>
                  <a:srgbClr val="FF0000"/>
                </a:solidFill>
                <a:latin typeface="-apple-system"/>
              </a:rPr>
              <a:t>连接件</a:t>
            </a:r>
            <a:r>
              <a:rPr lang="zh-CN" altLang="en-US" dirty="0">
                <a:solidFill>
                  <a:srgbClr val="4F4F4F"/>
                </a:solidFill>
                <a:latin typeface="-apple-system"/>
              </a:rPr>
              <a:t>，它定义一个构件实例提供服务，另一个构件实例使用这些服务。</a:t>
            </a:r>
            <a:endParaRPr lang="en-US" altLang="zh-CN" dirty="0">
              <a:solidFill>
                <a:srgbClr val="4F4F4F"/>
              </a:solidFill>
              <a:latin typeface="-apple-system"/>
            </a:endParaRPr>
          </a:p>
          <a:p>
            <a:pPr>
              <a:lnSpc>
                <a:spcPct val="150000"/>
              </a:lnSpc>
            </a:pPr>
            <a:r>
              <a:rPr lang="zh-CN" altLang="en-US" dirty="0">
                <a:solidFill>
                  <a:srgbClr val="4F4F4F"/>
                </a:solidFill>
                <a:latin typeface="-apple-system"/>
              </a:rPr>
              <a:t>    装配连接件用于把一个请求接口或端口与一个提供接口或端口的连接起来。在执行时，消息起源于一个请求端口，沿着连接件传递，被交付到一个提供端口</a:t>
            </a:r>
            <a:endParaRPr lang="zh-CN" altLang="en-US" dirty="0"/>
          </a:p>
        </p:txBody>
      </p:sp>
      <p:sp>
        <p:nvSpPr>
          <p:cNvPr id="10" name="矩形 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226820" y="1443841"/>
            <a:ext cx="10260330" cy="4401205"/>
          </a:xfrm>
          <a:prstGeom prst="rect">
            <a:avLst/>
          </a:prstGeom>
        </p:spPr>
        <p:txBody>
          <a:bodyPr wrap="square">
            <a:spAutoFit/>
          </a:bodyPr>
          <a:lstStyle/>
          <a:p>
            <a:r>
              <a:rPr lang="en-US" altLang="zh-CN" sz="2000" b="1" dirty="0">
                <a:solidFill>
                  <a:srgbClr val="4F4F4F"/>
                </a:solidFill>
                <a:latin typeface="-apple-system"/>
              </a:rPr>
              <a:t>&lt;2&gt;</a:t>
            </a:r>
            <a:r>
              <a:rPr lang="zh-CN" altLang="en-US" sz="2000" b="1" dirty="0">
                <a:solidFill>
                  <a:srgbClr val="4F4F4F"/>
                </a:solidFill>
                <a:latin typeface="-apple-system"/>
              </a:rPr>
              <a:t>委托连接件</a:t>
            </a:r>
            <a:endParaRPr lang="zh-CN" altLang="en-US" sz="2000" dirty="0">
              <a:solidFill>
                <a:srgbClr val="4F4F4F"/>
              </a:solidFill>
              <a:latin typeface="-apple-system"/>
            </a:endParaRPr>
          </a:p>
          <a:p>
            <a:r>
              <a:rPr lang="zh-CN" altLang="en-US" sz="2000" dirty="0">
                <a:solidFill>
                  <a:srgbClr val="4F4F4F"/>
                </a:solidFill>
                <a:latin typeface="-apple-system"/>
              </a:rPr>
              <a:t>  委托有这样的含义：具体的消息流将发生在所连接的端口之间，可能要跨越多个层次，最终到达要对消息进行处理的最终部件实例。这样，使用委托连接件可对构件行为的层次分解建模。</a:t>
            </a:r>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a:t>
            </a:r>
            <a:r>
              <a:rPr lang="zh-CN" altLang="en-US" sz="2000" b="1" dirty="0">
                <a:solidFill>
                  <a:srgbClr val="4F4F4F"/>
                </a:solidFill>
                <a:latin typeface="-apple-system"/>
              </a:rPr>
              <a:t>委托连接件把外部对构件端口的请求</a:t>
            </a:r>
            <a:r>
              <a:rPr lang="zh-CN" altLang="en-US" sz="2000" b="1" dirty="0">
                <a:solidFill>
                  <a:srgbClr val="FF0000"/>
                </a:solidFill>
                <a:latin typeface="-apple-system"/>
              </a:rPr>
              <a:t>分发到构件内部的部件实例</a:t>
            </a:r>
            <a:r>
              <a:rPr lang="zh-CN" altLang="en-US" sz="2000" b="1" dirty="0">
                <a:solidFill>
                  <a:srgbClr val="4F4F4F"/>
                </a:solidFill>
                <a:latin typeface="-apple-system"/>
              </a:rPr>
              <a:t>进行处理，或者通过构件端口把构件内部部件实例</a:t>
            </a:r>
            <a:r>
              <a:rPr lang="zh-CN" altLang="en-US" sz="2000" b="1" dirty="0">
                <a:solidFill>
                  <a:srgbClr val="FF0000"/>
                </a:solidFill>
                <a:latin typeface="-apple-system"/>
              </a:rPr>
              <a:t>向构件外部的请求分发出去</a:t>
            </a:r>
            <a:r>
              <a:rPr lang="zh-CN" altLang="en-US" sz="2000" b="1" dirty="0">
                <a:solidFill>
                  <a:srgbClr val="4F4F4F"/>
                </a:solidFill>
                <a:latin typeface="-apple-system"/>
              </a:rPr>
              <a:t>。</a:t>
            </a:r>
            <a:endParaRPr lang="en-US" altLang="zh-CN" sz="2000" b="1"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  构件内部的一个部件可以是另一个构件或是一个类。</a:t>
            </a:r>
            <a:r>
              <a:rPr lang="zh-CN" altLang="en-US" sz="2000" dirty="0">
                <a:solidFill>
                  <a:srgbClr val="FF0000"/>
                </a:solidFill>
                <a:latin typeface="-apple-system"/>
              </a:rPr>
              <a:t>注意，必须在两个提供端口间或两个请求端口间定义委托连接件。</a:t>
            </a:r>
            <a:endParaRPr lang="en-US" altLang="zh-CN" sz="2000" dirty="0">
              <a:solidFill>
                <a:srgbClr val="FF0000"/>
              </a:solidFill>
              <a:latin typeface="-apple-system"/>
            </a:endParaRPr>
          </a:p>
          <a:p>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b="1" dirty="0">
                <a:solidFill>
                  <a:srgbClr val="4F4F4F"/>
                </a:solidFill>
                <a:latin typeface="-apple-system"/>
              </a:rPr>
              <a:t>注意事项</a:t>
            </a:r>
            <a:r>
              <a:rPr lang="zh-CN" altLang="en-US" sz="2000" dirty="0">
                <a:solidFill>
                  <a:srgbClr val="4F4F4F"/>
                </a:solidFill>
                <a:latin typeface="-apple-system"/>
              </a:rPr>
              <a:t>：因为构件是可以嵌套的，所以内部构件之间的连接（球</a:t>
            </a:r>
            <a:r>
              <a:rPr lang="en-US" altLang="zh-CN" sz="2000" dirty="0">
                <a:solidFill>
                  <a:srgbClr val="4F4F4F"/>
                </a:solidFill>
                <a:latin typeface="-apple-system"/>
              </a:rPr>
              <a:t>-</a:t>
            </a:r>
            <a:r>
              <a:rPr lang="zh-CN" altLang="en-US" sz="2000" dirty="0">
                <a:solidFill>
                  <a:srgbClr val="4F4F4F"/>
                </a:solidFill>
                <a:latin typeface="-apple-system"/>
              </a:rPr>
              <a:t>穴）是组装连接件，内部构件与端口之间的连接（实线箭头）是委托连接件。</a:t>
            </a:r>
            <a:endParaRPr lang="zh-CN" altLang="en-US" sz="2000" b="0" i="0" u="none" strike="noStrike" dirty="0">
              <a:solidFill>
                <a:srgbClr val="4F4F4F"/>
              </a:solidFill>
              <a:effectLst/>
              <a:latin typeface="-apple-syste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44122" y="2357279"/>
            <a:ext cx="5645150" cy="398780"/>
          </a:xfrm>
          <a:prstGeom prst="rect">
            <a:avLst/>
          </a:prstGeom>
        </p:spPr>
        <p:txBody>
          <a:bodyPr wrap="none">
            <a:spAutoFit/>
          </a:bodyPr>
          <a:lstStyle/>
          <a:p>
            <a:r>
              <a:rPr lang="en-US" altLang="zh-CN" sz="2000" b="1" dirty="0">
                <a:solidFill>
                  <a:srgbClr val="4F4F4F"/>
                </a:solidFill>
                <a:latin typeface="-apple-system"/>
              </a:rPr>
              <a:t>1.</a:t>
            </a:r>
            <a:r>
              <a:rPr lang="zh-CN" altLang="en-US" sz="2000" b="1" dirty="0">
                <a:solidFill>
                  <a:srgbClr val="4F4F4F"/>
                </a:solidFill>
                <a:latin typeface="-apple-system"/>
              </a:rPr>
              <a:t>依赖关系（</a:t>
            </a:r>
            <a:r>
              <a:rPr lang="en-GB" altLang="zh-CN" sz="2000" b="1" dirty="0">
                <a:solidFill>
                  <a:srgbClr val="4F4F4F"/>
                </a:solidFill>
                <a:latin typeface="-apple-system"/>
              </a:rPr>
              <a:t>Dependency</a:t>
            </a:r>
            <a:r>
              <a:rPr lang="zh-CN" altLang="en-GB" sz="2000" b="1" dirty="0">
                <a:solidFill>
                  <a:srgbClr val="4F4F4F"/>
                </a:solidFill>
                <a:latin typeface="-apple-system"/>
              </a:rPr>
              <a:t>）</a:t>
            </a:r>
            <a:endParaRPr lang="zh-CN" altLang="en-GB" sz="2000" b="1" i="0" u="none" strike="noStrike" dirty="0">
              <a:solidFill>
                <a:srgbClr val="4F4F4F"/>
              </a:solidFill>
              <a:effectLst/>
              <a:latin typeface="-apple-system"/>
            </a:endParaRPr>
          </a:p>
        </p:txBody>
      </p:sp>
      <p:sp>
        <p:nvSpPr>
          <p:cNvPr id="5" name="矩形 4"/>
          <p:cNvSpPr/>
          <p:nvPr/>
        </p:nvSpPr>
        <p:spPr>
          <a:xfrm>
            <a:off x="1806471" y="2873355"/>
            <a:ext cx="9123149" cy="1323439"/>
          </a:xfrm>
          <a:prstGeom prst="rect">
            <a:avLst/>
          </a:prstGeom>
        </p:spPr>
        <p:txBody>
          <a:bodyPr wrap="square">
            <a:spAutoFit/>
          </a:bodyPr>
          <a:lstStyle/>
          <a:p>
            <a:r>
              <a:rPr lang="zh-CN" altLang="en-US" sz="2000" dirty="0">
                <a:solidFill>
                  <a:srgbClr val="4F4F4F"/>
                </a:solidFill>
                <a:latin typeface="-apple-system"/>
              </a:rPr>
              <a:t>         构件图用依赖关系表示各组件之间存在的关系类型</a:t>
            </a:r>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  在</a:t>
            </a:r>
            <a:r>
              <a:rPr lang="en-US" altLang="zh-CN" sz="2000" dirty="0">
                <a:solidFill>
                  <a:srgbClr val="4F4F4F"/>
                </a:solidFill>
                <a:latin typeface="-apple-system"/>
              </a:rPr>
              <a:t>UML</a:t>
            </a:r>
            <a:r>
              <a:rPr lang="zh-CN" altLang="en-US" sz="2000" dirty="0">
                <a:solidFill>
                  <a:srgbClr val="4F4F4F"/>
                </a:solidFill>
                <a:latin typeface="-apple-system"/>
              </a:rPr>
              <a:t>中，构件图中依赖关系的表示方法与类图中依赖关系相同，都是一个由客户指向提供者的虚线箭头。</a:t>
            </a:r>
            <a:endParaRPr lang="zh-CN" altLang="en-US" sz="2000" b="0" i="0" u="none" strike="noStrike" dirty="0">
              <a:solidFill>
                <a:srgbClr val="4F4F4F"/>
              </a:solidFill>
              <a:effectLst/>
              <a:latin typeface="-apple-system"/>
            </a:endParaRPr>
          </a:p>
        </p:txBody>
      </p:sp>
      <p:pic>
        <p:nvPicPr>
          <p:cNvPr id="6" name="图片 5"/>
          <p:cNvPicPr>
            <a:picLocks noChangeAspect="1"/>
          </p:cNvPicPr>
          <p:nvPr/>
        </p:nvPicPr>
        <p:blipFill>
          <a:blip r:embed="rId2"/>
          <a:stretch>
            <a:fillRect/>
          </a:stretch>
        </p:blipFill>
        <p:spPr>
          <a:xfrm>
            <a:off x="1615267" y="4336038"/>
            <a:ext cx="9505485" cy="1493719"/>
          </a:xfrm>
          <a:prstGeom prst="rect">
            <a:avLst/>
          </a:prstGeom>
        </p:spPr>
      </p:pic>
      <p:sp>
        <p:nvSpPr>
          <p:cNvPr id="10" name="矩形 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
        <p:nvSpPr>
          <p:cNvPr id="41988" name="文本框 2"/>
          <p:cNvSpPr txBox="1">
            <a:spLocks noChangeArrowheads="1"/>
          </p:cNvSpPr>
          <p:nvPr/>
        </p:nvSpPr>
        <p:spPr bwMode="auto">
          <a:xfrm>
            <a:off x="1226503" y="1427798"/>
            <a:ext cx="88519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2000"/>
              <a:t>         关系是事物之间的联系，在面向对象的建模中，最重要的关系是依赖、泛化、关联和实现。构件图中使用最多的是依赖和实现关系。</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44122" y="1883569"/>
            <a:ext cx="5645150" cy="398780"/>
          </a:xfrm>
          <a:prstGeom prst="rect">
            <a:avLst/>
          </a:prstGeom>
        </p:spPr>
        <p:txBody>
          <a:bodyPr wrap="none">
            <a:spAutoFit/>
          </a:bodyPr>
          <a:lstStyle/>
          <a:p>
            <a:r>
              <a:rPr lang="en-US" altLang="zh-CN" sz="2000" b="1" dirty="0">
                <a:solidFill>
                  <a:srgbClr val="4F4F4F"/>
                </a:solidFill>
                <a:latin typeface="-apple-system"/>
              </a:rPr>
              <a:t>2.</a:t>
            </a:r>
            <a:r>
              <a:rPr lang="zh-CN" altLang="en-US" sz="2000" b="1" dirty="0">
                <a:solidFill>
                  <a:srgbClr val="4F4F4F"/>
                </a:solidFill>
                <a:latin typeface="-apple-system"/>
              </a:rPr>
              <a:t>实现关系（</a:t>
            </a:r>
            <a:r>
              <a:rPr lang="en-GB" altLang="zh-CN" sz="2000" b="1" dirty="0">
                <a:solidFill>
                  <a:srgbClr val="4F4F4F"/>
                </a:solidFill>
                <a:latin typeface="-apple-system"/>
              </a:rPr>
              <a:t>Dependency</a:t>
            </a:r>
            <a:r>
              <a:rPr lang="zh-CN" altLang="en-GB" sz="2000" b="1" dirty="0">
                <a:solidFill>
                  <a:srgbClr val="4F4F4F"/>
                </a:solidFill>
                <a:latin typeface="-apple-system"/>
              </a:rPr>
              <a:t>）</a:t>
            </a:r>
            <a:endParaRPr lang="zh-CN" altLang="en-GB" sz="2000" b="1" i="0" u="none" strike="noStrike" dirty="0">
              <a:solidFill>
                <a:srgbClr val="4F4F4F"/>
              </a:solidFill>
              <a:effectLst/>
              <a:latin typeface="-apple-system"/>
            </a:endParaRPr>
          </a:p>
        </p:txBody>
      </p:sp>
      <p:sp>
        <p:nvSpPr>
          <p:cNvPr id="5" name="矩形 4"/>
          <p:cNvSpPr/>
          <p:nvPr/>
        </p:nvSpPr>
        <p:spPr>
          <a:xfrm>
            <a:off x="1344191" y="2755880"/>
            <a:ext cx="9123149" cy="706755"/>
          </a:xfrm>
          <a:prstGeom prst="rect">
            <a:avLst/>
          </a:prstGeom>
        </p:spPr>
        <p:txBody>
          <a:bodyPr wrap="square">
            <a:spAutoFit/>
          </a:bodyPr>
          <a:lstStyle/>
          <a:p>
            <a:r>
              <a:rPr lang="zh-CN" altLang="en-US" sz="2000" dirty="0">
                <a:solidFill>
                  <a:srgbClr val="4F4F4F"/>
                </a:solidFill>
                <a:latin typeface="-apple-system"/>
              </a:rPr>
              <a:t>   在</a:t>
            </a:r>
            <a:r>
              <a:rPr lang="en-US" altLang="zh-CN" sz="2000" dirty="0">
                <a:solidFill>
                  <a:srgbClr val="4F4F4F"/>
                </a:solidFill>
                <a:latin typeface="-apple-system"/>
              </a:rPr>
              <a:t>UML</a:t>
            </a:r>
            <a:r>
              <a:rPr lang="zh-CN" altLang="en-US" sz="2000" dirty="0">
                <a:solidFill>
                  <a:srgbClr val="4F4F4F"/>
                </a:solidFill>
                <a:latin typeface="-apple-system"/>
              </a:rPr>
              <a:t>中，实现一个接口意味着构件中的实现元素支持接口中的所有操作。用一条实线将接口与构件相连。</a:t>
            </a:r>
          </a:p>
        </p:txBody>
      </p:sp>
      <p:sp>
        <p:nvSpPr>
          <p:cNvPr id="10" name="矩形 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pic>
        <p:nvPicPr>
          <p:cNvPr id="41989"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258" y="4394518"/>
            <a:ext cx="32448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954655"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1</a:t>
            </a:r>
            <a:r>
              <a:rPr lang="en-US" altLang="zh-CN" sz="5400" b="1">
                <a:solidFill>
                  <a:schemeClr val="bg1"/>
                </a:solidFill>
                <a:latin typeface="Gotham Rounded Medium" panose="02000000000000000000" pitchFamily="50" charset="0"/>
              </a:rPr>
              <a:t>.</a:t>
            </a:r>
            <a:r>
              <a:rPr lang="en-US" altLang="zh-CN" sz="5400" b="1">
                <a:solidFill>
                  <a:srgbClr val="48A2A0"/>
                </a:solidFill>
                <a:latin typeface="Gotham Rounded Medium" panose="02000000000000000000" pitchFamily="50" charset="0"/>
              </a:rPr>
              <a:t> </a:t>
            </a:r>
            <a:r>
              <a:rPr lang="zh-CN" altLang="en-US" sz="5400" b="1">
                <a:solidFill>
                  <a:schemeClr val="bg1"/>
                </a:solidFill>
                <a:latin typeface="Gotham Rounded Medium" panose="02000000000000000000" pitchFamily="50" charset="0"/>
              </a:rPr>
              <a:t>对象图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02811" cy="523220"/>
          </a:xfrm>
          <a:prstGeom prst="rect">
            <a:avLst/>
          </a:prstGeom>
        </p:spPr>
        <p:txBody>
          <a:bodyPr wrap="none">
            <a:spAutoFit/>
          </a:bodyPr>
          <a:lstStyle/>
          <a:p>
            <a:r>
              <a:rPr lang="zh-CN" altLang="en-US" sz="2800" b="1" dirty="0">
                <a:solidFill>
                  <a:schemeClr val="tx1">
                    <a:lumMod val="75000"/>
                    <a:lumOff val="25000"/>
                  </a:schemeClr>
                </a:solidFill>
              </a:rPr>
              <a:t>问题</a:t>
            </a:r>
          </a:p>
        </p:txBody>
      </p:sp>
      <p:sp>
        <p:nvSpPr>
          <p:cNvPr id="6" name="文本框 5"/>
          <p:cNvSpPr txBox="1"/>
          <p:nvPr/>
        </p:nvSpPr>
        <p:spPr>
          <a:xfrm>
            <a:off x="1651000" y="1203960"/>
            <a:ext cx="3262432" cy="46166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结构图中接口是什么？</a:t>
            </a:r>
          </a:p>
        </p:txBody>
      </p:sp>
      <p:sp>
        <p:nvSpPr>
          <p:cNvPr id="2" name="矩形 1"/>
          <p:cNvSpPr/>
          <p:nvPr/>
        </p:nvSpPr>
        <p:spPr>
          <a:xfrm>
            <a:off x="1651000" y="2967042"/>
            <a:ext cx="6096000" cy="646331"/>
          </a:xfrm>
          <a:prstGeom prst="rect">
            <a:avLst/>
          </a:prstGeom>
        </p:spPr>
        <p:txBody>
          <a:bodyPr>
            <a:spAutoFit/>
          </a:bodyPr>
          <a:lstStyle/>
          <a:p>
            <a:r>
              <a:rPr lang="zh-CN" altLang="en-US" dirty="0"/>
              <a:t>接口（</a:t>
            </a:r>
            <a:r>
              <a:rPr lang="en-US" altLang="zh-CN" dirty="0"/>
              <a:t>interface</a:t>
            </a:r>
            <a:r>
              <a:rPr lang="zh-CN" altLang="en-US" dirty="0"/>
              <a:t>）接口由一组操作组成，它指定了一个契约，这个契约必须由实现和使用这个接口的构件的所遵循。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262158"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3.</a:t>
            </a:r>
            <a:r>
              <a:rPr lang="en-US" altLang="zh-CN" sz="5400" b="1" dirty="0">
                <a:solidFill>
                  <a:srgbClr val="48A2A0"/>
                </a:solidFill>
                <a:latin typeface="Gotham Rounded Medium" panose="02000000000000000000" pitchFamily="50" charset="0"/>
              </a:rPr>
              <a:t> </a:t>
            </a:r>
            <a:r>
              <a:rPr lang="zh-CN" altLang="en-US" sz="5400" b="1" dirty="0">
                <a:solidFill>
                  <a:schemeClr val="bg1"/>
                </a:solidFill>
                <a:latin typeface="Gotham Rounded Medium" panose="02000000000000000000" pitchFamily="50" charset="0"/>
              </a:rPr>
              <a:t>包图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642199" y="1667567"/>
            <a:ext cx="3895356" cy="341632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概述</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包是一种把元素组织到一起的通用机制，包可以镶嵌到其他包中。包图用于描述</a:t>
            </a:r>
            <a:r>
              <a:rPr lang="zh-CN" altLang="en-US" dirty="0">
                <a:solidFill>
                  <a:srgbClr val="FF0000"/>
                </a:solidFill>
                <a:latin typeface="黑体" panose="02010609060101010101" pitchFamily="49" charset="-122"/>
                <a:ea typeface="黑体" panose="02010609060101010101" pitchFamily="49" charset="-122"/>
              </a:rPr>
              <a:t>包与包之间的关系</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，包的图标是一个带标签的文件夹，包图描绘模型元素在包内的组织和依赖关系。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包是一个命名空间，也是一个元素。可以包含在其他命名空间中。包可以拥有其他包或与其他包合并，它的元素可以导入包命名空间中。</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992" y="437880"/>
            <a:ext cx="34671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5785467" y="2571480"/>
            <a:ext cx="492443" cy="276999"/>
          </a:xfrm>
          <a:prstGeom prst="rect">
            <a:avLst/>
          </a:prstGeom>
        </p:spPr>
        <p:txBody>
          <a:bodyPr wrap="none">
            <a:spAutoFit/>
          </a:bodyPr>
          <a:lstStyle/>
          <a:p>
            <a:r>
              <a:rPr lang="zh-CN" altLang="en-US" sz="1200" b="1" dirty="0">
                <a:solidFill>
                  <a:schemeClr val="tx1">
                    <a:lumMod val="75000"/>
                    <a:lumOff val="25000"/>
                  </a:schemeClr>
                </a:solidFill>
                <a:latin typeface="黑体" panose="02010609060101010101" pitchFamily="49" charset="-122"/>
                <a:ea typeface="黑体" panose="02010609060101010101" pitchFamily="49" charset="-122"/>
              </a:rPr>
              <a:t>包图</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157" y="2848479"/>
            <a:ext cx="4812988" cy="339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p:cNvSpPr/>
          <p:nvPr/>
        </p:nvSpPr>
        <p:spPr>
          <a:xfrm>
            <a:off x="5434688" y="4266893"/>
            <a:ext cx="800219" cy="276999"/>
          </a:xfrm>
          <a:prstGeom prst="rect">
            <a:avLst/>
          </a:prstGeom>
        </p:spPr>
        <p:txBody>
          <a:bodyPr wrap="none">
            <a:spAutoFit/>
          </a:bodyPr>
          <a:lstStyle/>
          <a:p>
            <a:r>
              <a:rPr lang="zh-CN" altLang="en-US" sz="1200" b="1" dirty="0">
                <a:solidFill>
                  <a:schemeClr val="tx1">
                    <a:lumMod val="75000"/>
                    <a:lumOff val="25000"/>
                  </a:schemeClr>
                </a:solidFill>
                <a:latin typeface="黑体" panose="02010609060101010101" pitchFamily="49" charset="-122"/>
                <a:ea typeface="黑体" panose="02010609060101010101" pitchFamily="49" charset="-122"/>
              </a:rPr>
              <a:t>包嵌套图</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1344023" y="1309883"/>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包与包之间的关系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引入关系</a:t>
            </a:r>
          </a:p>
        </p:txBody>
      </p:sp>
      <p:sp>
        <p:nvSpPr>
          <p:cNvPr id="9" name="矩形 8"/>
          <p:cNvSpPr/>
          <p:nvPr/>
        </p:nvSpPr>
        <p:spPr>
          <a:xfrm>
            <a:off x="1395545" y="1948874"/>
            <a:ext cx="7450072"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一个包中的类可以被另一个包中的类引用</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引入关系是依赖关系的一种，在依赖线上加一个</a:t>
            </a:r>
            <a:r>
              <a:rPr lang="en-US" altLang="zh-CN" dirty="0">
                <a:solidFill>
                  <a:schemeClr val="tx1">
                    <a:lumMod val="75000"/>
                    <a:lumOff val="25000"/>
                  </a:schemeClr>
                </a:solidFill>
                <a:latin typeface="黑体" panose="02010609060101010101" pitchFamily="49" charset="-122"/>
                <a:ea typeface="黑体" panose="02010609060101010101" pitchFamily="49" charset="-122"/>
              </a:rPr>
              <a:t>《import》</a:t>
            </a: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例：</a:t>
            </a:r>
            <a:r>
              <a:rPr lang="en-US" altLang="zh-CN" dirty="0">
                <a:solidFill>
                  <a:schemeClr val="tx1">
                    <a:lumMod val="75000"/>
                    <a:lumOff val="25000"/>
                  </a:schemeClr>
                </a:solidFill>
                <a:latin typeface="黑体" panose="02010609060101010101" pitchFamily="49" charset="-122"/>
                <a:ea typeface="黑体" panose="02010609060101010101" pitchFamily="49" charset="-122"/>
              </a:rPr>
              <a:t>Client</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引入</a:t>
            </a:r>
            <a:r>
              <a:rPr lang="en-US" altLang="zh-CN" dirty="0">
                <a:solidFill>
                  <a:schemeClr val="tx1">
                    <a:lumMod val="75000"/>
                    <a:lumOff val="25000"/>
                  </a:schemeClr>
                </a:solidFill>
                <a:latin typeface="黑体" panose="02010609060101010101" pitchFamily="49" charset="-122"/>
                <a:ea typeface="黑体" panose="02010609060101010101" pitchFamily="49" charset="-122"/>
              </a:rPr>
              <a:t>Policies</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686" y="3084385"/>
            <a:ext cx="8092983" cy="3226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1344023" y="1406136"/>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包与包之间的关系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泛化关系</a:t>
            </a:r>
          </a:p>
        </p:txBody>
      </p:sp>
      <p:sp>
        <p:nvSpPr>
          <p:cNvPr id="9" name="矩形 8"/>
          <p:cNvSpPr/>
          <p:nvPr/>
        </p:nvSpPr>
        <p:spPr>
          <a:xfrm>
            <a:off x="1395545" y="2382011"/>
            <a:ext cx="5438392" cy="1477328"/>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表示一个包继承了另一个包的全部内容，同时又补充自己增加的内容。</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例：</a:t>
            </a:r>
            <a:r>
              <a:rPr lang="en-US" altLang="zh-CN" dirty="0" err="1">
                <a:solidFill>
                  <a:schemeClr val="tx1">
                    <a:lumMod val="75000"/>
                    <a:lumOff val="25000"/>
                  </a:schemeClr>
                </a:solidFill>
                <a:latin typeface="黑体" panose="02010609060101010101" pitchFamily="49" charset="-122"/>
                <a:ea typeface="黑体" panose="02010609060101010101" pitchFamily="49" charset="-122"/>
              </a:rPr>
              <a:t>Policles</a:t>
            </a:r>
            <a:r>
              <a:rPr lang="zh-CN" altLang="en-US" dirty="0">
                <a:solidFill>
                  <a:schemeClr val="tx1">
                    <a:lumMod val="75000"/>
                    <a:lumOff val="25000"/>
                  </a:schemeClr>
                </a:solidFill>
                <a:latin typeface="黑体" panose="02010609060101010101" pitchFamily="49" charset="-122"/>
                <a:ea typeface="黑体" panose="02010609060101010101" pitchFamily="49" charset="-122"/>
              </a:rPr>
              <a:t>是父包，</a:t>
            </a:r>
            <a:r>
              <a:rPr lang="en-US" altLang="zh-CN" dirty="0" err="1">
                <a:solidFill>
                  <a:schemeClr val="tx1">
                    <a:lumMod val="75000"/>
                    <a:lumOff val="25000"/>
                  </a:schemeClr>
                </a:solidFill>
                <a:latin typeface="黑体" panose="02010609060101010101" pitchFamily="49" charset="-122"/>
                <a:ea typeface="黑体" panose="02010609060101010101" pitchFamily="49" charset="-122"/>
              </a:rPr>
              <a:t>dao</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子包集成了父包所有的内容。</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1605" y="506062"/>
            <a:ext cx="3457226" cy="604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1344023" y="1406136"/>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包与包之间的关系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嵌套关系</a:t>
            </a:r>
          </a:p>
        </p:txBody>
      </p:sp>
      <p:sp>
        <p:nvSpPr>
          <p:cNvPr id="9" name="矩形 8"/>
          <p:cNvSpPr/>
          <p:nvPr/>
        </p:nvSpPr>
        <p:spPr>
          <a:xfrm>
            <a:off x="1344023" y="2228007"/>
            <a:ext cx="4556263"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一个包中可以包含若干个子包，构成包的嵌套结构。</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565" y="837361"/>
            <a:ext cx="6044743" cy="425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1" name="矩形 10"/>
          <p:cNvSpPr/>
          <p:nvPr/>
        </p:nvSpPr>
        <p:spPr>
          <a:xfrm>
            <a:off x="1344022" y="1406136"/>
            <a:ext cx="7453469" cy="2862322"/>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包图的建模技术</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1</a:t>
            </a:r>
            <a:r>
              <a:rPr lang="zh-CN" altLang="en-US" dirty="0">
                <a:solidFill>
                  <a:schemeClr val="tx1">
                    <a:lumMod val="75000"/>
                    <a:lumOff val="25000"/>
                  </a:schemeClr>
                </a:solidFill>
                <a:latin typeface="黑体" panose="02010609060101010101" pitchFamily="49" charset="-122"/>
                <a:ea typeface="黑体" panose="02010609060101010101" pitchFamily="49" charset="-122"/>
              </a:rPr>
              <a:t>）组包方式：</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1.</a:t>
            </a:r>
            <a:r>
              <a:rPr lang="zh-CN" altLang="en-US" dirty="0">
                <a:solidFill>
                  <a:schemeClr val="tx1">
                    <a:lumMod val="75000"/>
                    <a:lumOff val="25000"/>
                  </a:schemeClr>
                </a:solidFill>
                <a:latin typeface="黑体" panose="02010609060101010101" pitchFamily="49" charset="-122"/>
                <a:ea typeface="黑体" panose="02010609060101010101" pitchFamily="49" charset="-122"/>
              </a:rPr>
              <a:t>根据系统分层架构组包</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2.</a:t>
            </a:r>
            <a:r>
              <a:rPr lang="zh-CN" altLang="en-US" dirty="0">
                <a:solidFill>
                  <a:schemeClr val="tx1">
                    <a:lumMod val="75000"/>
                    <a:lumOff val="25000"/>
                  </a:schemeClr>
                </a:solidFill>
                <a:latin typeface="黑体" panose="02010609060101010101" pitchFamily="49" charset="-122"/>
                <a:ea typeface="黑体" panose="02010609060101010101" pitchFamily="49" charset="-122"/>
              </a:rPr>
              <a:t>根据系统业务功能模块组包</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2</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）参照类之间的关系确定包之间的关系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）减少包的嵌套层次，一般不超过三层</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4</a:t>
            </a:r>
            <a:r>
              <a:rPr lang="zh-CN" altLang="en-US" dirty="0">
                <a:solidFill>
                  <a:schemeClr val="tx1">
                    <a:lumMod val="75000"/>
                    <a:lumOff val="25000"/>
                  </a:schemeClr>
                </a:solidFill>
                <a:latin typeface="黑体" panose="02010609060101010101" pitchFamily="49" charset="-122"/>
                <a:ea typeface="黑体" panose="02010609060101010101" pitchFamily="49" charset="-122"/>
              </a:rPr>
              <a:t>）每个包的子包控制在</a:t>
            </a:r>
            <a:r>
              <a:rPr lang="en-US" altLang="zh-CN" dirty="0">
                <a:solidFill>
                  <a:schemeClr val="tx1">
                    <a:lumMod val="75000"/>
                    <a:lumOff val="25000"/>
                  </a:schemeClr>
                </a:solidFill>
                <a:latin typeface="黑体" panose="02010609060101010101" pitchFamily="49" charset="-122"/>
                <a:ea typeface="黑体" panose="02010609060101010101" pitchFamily="49" charset="-122"/>
              </a:rPr>
              <a:t>7±2</a:t>
            </a:r>
            <a:r>
              <a:rPr lang="zh-CN" altLang="en-US" dirty="0">
                <a:solidFill>
                  <a:schemeClr val="tx1">
                    <a:lumMod val="75000"/>
                    <a:lumOff val="25000"/>
                  </a:schemeClr>
                </a:solidFill>
                <a:latin typeface="黑体" panose="02010609060101010101" pitchFamily="49" charset="-122"/>
                <a:ea typeface="黑体" panose="02010609060101010101" pitchFamily="49" charset="-122"/>
              </a:rPr>
              <a:t>个</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）如果几个包有若干相同组成部分，可以优先考虑将他们合并</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6</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）可通过包图来体现系统的分层架构</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02811" cy="523220"/>
          </a:xfrm>
          <a:prstGeom prst="rect">
            <a:avLst/>
          </a:prstGeom>
        </p:spPr>
        <p:txBody>
          <a:bodyPr wrap="none">
            <a:spAutoFit/>
          </a:bodyPr>
          <a:lstStyle/>
          <a:p>
            <a:r>
              <a:rPr lang="zh-CN" altLang="en-US" sz="2800" b="1" dirty="0">
                <a:solidFill>
                  <a:schemeClr val="tx1">
                    <a:lumMod val="75000"/>
                    <a:lumOff val="25000"/>
                  </a:schemeClr>
                </a:solidFill>
              </a:rPr>
              <a:t>问题</a:t>
            </a:r>
          </a:p>
        </p:txBody>
      </p:sp>
      <p:sp>
        <p:nvSpPr>
          <p:cNvPr id="6" name="文本框 5"/>
          <p:cNvSpPr txBox="1"/>
          <p:nvPr/>
        </p:nvSpPr>
        <p:spPr>
          <a:xfrm>
            <a:off x="1651000" y="1203960"/>
            <a:ext cx="2954655" cy="46166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包与包之间的关系？</a:t>
            </a:r>
          </a:p>
        </p:txBody>
      </p:sp>
      <p:sp>
        <p:nvSpPr>
          <p:cNvPr id="2" name="矩形 1"/>
          <p:cNvSpPr/>
          <p:nvPr/>
        </p:nvSpPr>
        <p:spPr>
          <a:xfrm>
            <a:off x="1651000" y="2967042"/>
            <a:ext cx="6096000" cy="369332"/>
          </a:xfrm>
          <a:prstGeom prst="rect">
            <a:avLst/>
          </a:prstGeom>
        </p:spPr>
        <p:txBody>
          <a:bodyPr>
            <a:spAutoFit/>
          </a:bodyPr>
          <a:lstStyle/>
          <a:p>
            <a:r>
              <a:rPr lang="zh-CN" altLang="en-US" dirty="0"/>
              <a:t>引入关系，泛化关系，嵌套关系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98645" y="1979868"/>
            <a:ext cx="6394710" cy="3150959"/>
            <a:chOff x="714375" y="785813"/>
            <a:chExt cx="7767638" cy="3827463"/>
          </a:xfrm>
          <a:solidFill>
            <a:srgbClr val="DFC7AB"/>
          </a:solidFill>
        </p:grpSpPr>
        <p:sp>
          <p:nvSpPr>
            <p:cNvPr id="3" name="Freeform 4"/>
            <p:cNvSpPr/>
            <p:nvPr/>
          </p:nvSpPr>
          <p:spPr bwMode="auto">
            <a:xfrm>
              <a:off x="4613275" y="3630613"/>
              <a:ext cx="276225" cy="273050"/>
            </a:xfrm>
            <a:custGeom>
              <a:avLst/>
              <a:gdLst/>
              <a:ahLst/>
              <a:cxnLst>
                <a:cxn ang="0">
                  <a:pos x="53" y="137"/>
                </a:cxn>
                <a:cxn ang="0">
                  <a:pos x="60" y="133"/>
                </a:cxn>
                <a:cxn ang="0">
                  <a:pos x="66" y="141"/>
                </a:cxn>
                <a:cxn ang="0">
                  <a:pos x="80" y="141"/>
                </a:cxn>
                <a:cxn ang="0">
                  <a:pos x="87" y="134"/>
                </a:cxn>
                <a:cxn ang="0">
                  <a:pos x="87" y="59"/>
                </a:cxn>
                <a:cxn ang="0">
                  <a:pos x="99" y="55"/>
                </a:cxn>
                <a:cxn ang="0">
                  <a:pos x="99" y="16"/>
                </a:cxn>
                <a:cxn ang="0">
                  <a:pos x="109" y="15"/>
                </a:cxn>
                <a:cxn ang="0">
                  <a:pos x="122" y="11"/>
                </a:cxn>
                <a:cxn ang="0">
                  <a:pos x="128" y="16"/>
                </a:cxn>
                <a:cxn ang="0">
                  <a:pos x="136" y="11"/>
                </a:cxn>
                <a:cxn ang="0">
                  <a:pos x="144" y="9"/>
                </a:cxn>
                <a:cxn ang="0">
                  <a:pos x="143" y="6"/>
                </a:cxn>
                <a:cxn ang="0">
                  <a:pos x="119" y="8"/>
                </a:cxn>
                <a:cxn ang="0">
                  <a:pos x="102" y="9"/>
                </a:cxn>
                <a:cxn ang="0">
                  <a:pos x="77" y="9"/>
                </a:cxn>
                <a:cxn ang="0">
                  <a:pos x="73" y="5"/>
                </a:cxn>
                <a:cxn ang="0">
                  <a:pos x="34" y="5"/>
                </a:cxn>
                <a:cxn ang="0">
                  <a:pos x="24" y="3"/>
                </a:cxn>
                <a:cxn ang="0">
                  <a:pos x="13" y="2"/>
                </a:cxn>
                <a:cxn ang="0">
                  <a:pos x="8" y="0"/>
                </a:cxn>
                <a:cxn ang="0">
                  <a:pos x="4" y="3"/>
                </a:cxn>
                <a:cxn ang="0">
                  <a:pos x="1" y="3"/>
                </a:cxn>
                <a:cxn ang="0">
                  <a:pos x="7" y="18"/>
                </a:cxn>
                <a:cxn ang="0">
                  <a:pos x="18" y="41"/>
                </a:cxn>
                <a:cxn ang="0">
                  <a:pos x="29" y="65"/>
                </a:cxn>
                <a:cxn ang="0">
                  <a:pos x="30" y="84"/>
                </a:cxn>
                <a:cxn ang="0">
                  <a:pos x="34" y="101"/>
                </a:cxn>
                <a:cxn ang="0">
                  <a:pos x="42" y="129"/>
                </a:cxn>
                <a:cxn ang="0">
                  <a:pos x="49" y="138"/>
                </a:cxn>
                <a:cxn ang="0">
                  <a:pos x="53" y="137"/>
                </a:cxn>
              </a:cxnLst>
              <a:rect l="0" t="0" r="r" b="b"/>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5"/>
            <p:cNvSpPr/>
            <p:nvPr/>
          </p:nvSpPr>
          <p:spPr bwMode="auto">
            <a:xfrm>
              <a:off x="4889500" y="3598863"/>
              <a:ext cx="171450" cy="149225"/>
            </a:xfrm>
            <a:custGeom>
              <a:avLst/>
              <a:gdLst/>
              <a:ahLst/>
              <a:cxnLst>
                <a:cxn ang="0">
                  <a:pos x="59" y="4"/>
                </a:cxn>
                <a:cxn ang="0">
                  <a:pos x="58" y="0"/>
                </a:cxn>
                <a:cxn ang="0">
                  <a:pos x="48" y="0"/>
                </a:cxn>
                <a:cxn ang="0">
                  <a:pos x="42" y="6"/>
                </a:cxn>
                <a:cxn ang="0">
                  <a:pos x="31" y="14"/>
                </a:cxn>
                <a:cxn ang="0">
                  <a:pos x="20" y="27"/>
                </a:cxn>
                <a:cxn ang="0">
                  <a:pos x="5" y="24"/>
                </a:cxn>
                <a:cxn ang="0">
                  <a:pos x="0" y="25"/>
                </a:cxn>
                <a:cxn ang="0">
                  <a:pos x="6" y="31"/>
                </a:cxn>
                <a:cxn ang="0">
                  <a:pos x="12" y="45"/>
                </a:cxn>
                <a:cxn ang="0">
                  <a:pos x="23" y="53"/>
                </a:cxn>
                <a:cxn ang="0">
                  <a:pos x="28" y="61"/>
                </a:cxn>
                <a:cxn ang="0">
                  <a:pos x="36" y="69"/>
                </a:cxn>
                <a:cxn ang="0">
                  <a:pos x="44" y="74"/>
                </a:cxn>
                <a:cxn ang="0">
                  <a:pos x="55" y="76"/>
                </a:cxn>
                <a:cxn ang="0">
                  <a:pos x="67" y="78"/>
                </a:cxn>
                <a:cxn ang="0">
                  <a:pos x="79" y="67"/>
                </a:cxn>
                <a:cxn ang="0">
                  <a:pos x="82" y="56"/>
                </a:cxn>
                <a:cxn ang="0">
                  <a:pos x="88" y="48"/>
                </a:cxn>
                <a:cxn ang="0">
                  <a:pos x="84" y="39"/>
                </a:cxn>
                <a:cxn ang="0">
                  <a:pos x="87" y="29"/>
                </a:cxn>
                <a:cxn ang="0">
                  <a:pos x="87" y="12"/>
                </a:cxn>
                <a:cxn ang="0">
                  <a:pos x="74" y="7"/>
                </a:cxn>
                <a:cxn ang="0">
                  <a:pos x="59" y="4"/>
                </a:cxn>
              </a:cxnLst>
              <a:rect l="0" t="0" r="r" b="b"/>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6"/>
            <p:cNvSpPr/>
            <p:nvPr/>
          </p:nvSpPr>
          <p:spPr bwMode="auto">
            <a:xfrm>
              <a:off x="4779963" y="3648075"/>
              <a:ext cx="193675" cy="207963"/>
            </a:xfrm>
            <a:custGeom>
              <a:avLst/>
              <a:gdLst/>
              <a:ahLst/>
              <a:cxnLst>
                <a:cxn ang="0">
                  <a:pos x="93" y="44"/>
                </a:cxn>
                <a:cxn ang="0">
                  <a:pos x="85" y="36"/>
                </a:cxn>
                <a:cxn ang="0">
                  <a:pos x="80" y="28"/>
                </a:cxn>
                <a:cxn ang="0">
                  <a:pos x="69" y="20"/>
                </a:cxn>
                <a:cxn ang="0">
                  <a:pos x="63" y="6"/>
                </a:cxn>
                <a:cxn ang="0">
                  <a:pos x="57" y="0"/>
                </a:cxn>
                <a:cxn ang="0">
                  <a:pos x="49" y="2"/>
                </a:cxn>
                <a:cxn ang="0">
                  <a:pos x="41" y="7"/>
                </a:cxn>
                <a:cxn ang="0">
                  <a:pos x="35" y="2"/>
                </a:cxn>
                <a:cxn ang="0">
                  <a:pos x="22" y="6"/>
                </a:cxn>
                <a:cxn ang="0">
                  <a:pos x="12" y="7"/>
                </a:cxn>
                <a:cxn ang="0">
                  <a:pos x="12" y="46"/>
                </a:cxn>
                <a:cxn ang="0">
                  <a:pos x="0" y="50"/>
                </a:cxn>
                <a:cxn ang="0">
                  <a:pos x="0" y="83"/>
                </a:cxn>
                <a:cxn ang="0">
                  <a:pos x="6" y="87"/>
                </a:cxn>
                <a:cxn ang="0">
                  <a:pos x="9" y="100"/>
                </a:cxn>
                <a:cxn ang="0">
                  <a:pos x="7" y="102"/>
                </a:cxn>
                <a:cxn ang="0">
                  <a:pos x="9" y="107"/>
                </a:cxn>
                <a:cxn ang="0">
                  <a:pos x="20" y="107"/>
                </a:cxn>
                <a:cxn ang="0">
                  <a:pos x="31" y="95"/>
                </a:cxn>
                <a:cxn ang="0">
                  <a:pos x="38" y="89"/>
                </a:cxn>
                <a:cxn ang="0">
                  <a:pos x="52" y="93"/>
                </a:cxn>
                <a:cxn ang="0">
                  <a:pos x="62" y="88"/>
                </a:cxn>
                <a:cxn ang="0">
                  <a:pos x="67" y="80"/>
                </a:cxn>
                <a:cxn ang="0">
                  <a:pos x="76" y="73"/>
                </a:cxn>
                <a:cxn ang="0">
                  <a:pos x="81" y="65"/>
                </a:cxn>
                <a:cxn ang="0">
                  <a:pos x="90" y="59"/>
                </a:cxn>
                <a:cxn ang="0">
                  <a:pos x="97" y="55"/>
                </a:cxn>
                <a:cxn ang="0">
                  <a:pos x="101" y="49"/>
                </a:cxn>
                <a:cxn ang="0">
                  <a:pos x="101" y="49"/>
                </a:cxn>
                <a:cxn ang="0">
                  <a:pos x="93" y="44"/>
                </a:cxn>
              </a:cxnLst>
              <a:rect l="0" t="0" r="r" b="b"/>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7"/>
            <p:cNvSpPr/>
            <p:nvPr/>
          </p:nvSpPr>
          <p:spPr bwMode="auto">
            <a:xfrm>
              <a:off x="5006975" y="3827463"/>
              <a:ext cx="30163" cy="36513"/>
            </a:xfrm>
            <a:custGeom>
              <a:avLst/>
              <a:gdLst/>
              <a:ahLst/>
              <a:cxnLst>
                <a:cxn ang="0">
                  <a:pos x="7" y="0"/>
                </a:cxn>
                <a:cxn ang="0">
                  <a:pos x="0" y="8"/>
                </a:cxn>
                <a:cxn ang="0">
                  <a:pos x="7" y="19"/>
                </a:cxn>
                <a:cxn ang="0">
                  <a:pos x="13" y="16"/>
                </a:cxn>
                <a:cxn ang="0">
                  <a:pos x="15" y="13"/>
                </a:cxn>
                <a:cxn ang="0">
                  <a:pos x="14" y="3"/>
                </a:cxn>
                <a:cxn ang="0">
                  <a:pos x="7" y="0"/>
                </a:cxn>
              </a:cxnLst>
              <a:rect l="0" t="0" r="r" b="b"/>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8"/>
            <p:cNvSpPr/>
            <p:nvPr/>
          </p:nvSpPr>
          <p:spPr bwMode="auto">
            <a:xfrm>
              <a:off x="4929188" y="3887788"/>
              <a:ext cx="47625" cy="53975"/>
            </a:xfrm>
            <a:custGeom>
              <a:avLst/>
              <a:gdLst/>
              <a:ahLst/>
              <a:cxnLst>
                <a:cxn ang="0">
                  <a:pos x="18" y="3"/>
                </a:cxn>
                <a:cxn ang="0">
                  <a:pos x="7" y="8"/>
                </a:cxn>
                <a:cxn ang="0">
                  <a:pos x="0" y="18"/>
                </a:cxn>
                <a:cxn ang="0">
                  <a:pos x="7" y="27"/>
                </a:cxn>
                <a:cxn ang="0">
                  <a:pos x="11" y="28"/>
                </a:cxn>
                <a:cxn ang="0">
                  <a:pos x="14" y="22"/>
                </a:cxn>
                <a:cxn ang="0">
                  <a:pos x="21" y="20"/>
                </a:cxn>
                <a:cxn ang="0">
                  <a:pos x="25" y="12"/>
                </a:cxn>
                <a:cxn ang="0">
                  <a:pos x="18" y="3"/>
                </a:cxn>
              </a:cxnLst>
              <a:rect l="0" t="0" r="r" b="b"/>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
            <p:cNvSpPr>
              <a:spLocks noEditPoints="1"/>
            </p:cNvSpPr>
            <p:nvPr/>
          </p:nvSpPr>
          <p:spPr bwMode="auto">
            <a:xfrm>
              <a:off x="4706938" y="3740150"/>
              <a:ext cx="346075" cy="304800"/>
            </a:xfrm>
            <a:custGeom>
              <a:avLst/>
              <a:gdLst/>
              <a:ahLst/>
              <a:cxnLst>
                <a:cxn ang="0">
                  <a:pos x="172" y="59"/>
                </a:cxn>
                <a:cxn ang="0">
                  <a:pos x="172" y="58"/>
                </a:cxn>
                <a:cxn ang="0">
                  <a:pos x="170" y="61"/>
                </a:cxn>
                <a:cxn ang="0">
                  <a:pos x="164" y="64"/>
                </a:cxn>
                <a:cxn ang="0">
                  <a:pos x="157" y="53"/>
                </a:cxn>
                <a:cxn ang="0">
                  <a:pos x="164" y="45"/>
                </a:cxn>
                <a:cxn ang="0">
                  <a:pos x="171" y="48"/>
                </a:cxn>
                <a:cxn ang="0">
                  <a:pos x="171" y="46"/>
                </a:cxn>
                <a:cxn ang="0">
                  <a:pos x="170" y="26"/>
                </a:cxn>
                <a:cxn ang="0">
                  <a:pos x="163" y="5"/>
                </a:cxn>
                <a:cxn ang="0">
                  <a:pos x="150" y="2"/>
                </a:cxn>
                <a:cxn ang="0">
                  <a:pos x="139" y="0"/>
                </a:cxn>
                <a:cxn ang="0">
                  <a:pos x="135" y="6"/>
                </a:cxn>
                <a:cxn ang="0">
                  <a:pos x="128" y="10"/>
                </a:cxn>
                <a:cxn ang="0">
                  <a:pos x="119" y="16"/>
                </a:cxn>
                <a:cxn ang="0">
                  <a:pos x="114" y="24"/>
                </a:cxn>
                <a:cxn ang="0">
                  <a:pos x="105" y="31"/>
                </a:cxn>
                <a:cxn ang="0">
                  <a:pos x="100" y="39"/>
                </a:cxn>
                <a:cxn ang="0">
                  <a:pos x="90" y="44"/>
                </a:cxn>
                <a:cxn ang="0">
                  <a:pos x="76" y="40"/>
                </a:cxn>
                <a:cxn ang="0">
                  <a:pos x="69" y="46"/>
                </a:cxn>
                <a:cxn ang="0">
                  <a:pos x="58" y="58"/>
                </a:cxn>
                <a:cxn ang="0">
                  <a:pos x="47" y="58"/>
                </a:cxn>
                <a:cxn ang="0">
                  <a:pos x="45" y="53"/>
                </a:cxn>
                <a:cxn ang="0">
                  <a:pos x="47" y="51"/>
                </a:cxn>
                <a:cxn ang="0">
                  <a:pos x="44" y="38"/>
                </a:cxn>
                <a:cxn ang="0">
                  <a:pos x="38" y="34"/>
                </a:cxn>
                <a:cxn ang="0">
                  <a:pos x="38" y="76"/>
                </a:cxn>
                <a:cxn ang="0">
                  <a:pos x="31" y="83"/>
                </a:cxn>
                <a:cxn ang="0">
                  <a:pos x="17" y="83"/>
                </a:cxn>
                <a:cxn ang="0">
                  <a:pos x="11" y="75"/>
                </a:cxn>
                <a:cxn ang="0">
                  <a:pos x="4" y="79"/>
                </a:cxn>
                <a:cxn ang="0">
                  <a:pos x="0" y="80"/>
                </a:cxn>
                <a:cxn ang="0">
                  <a:pos x="8" y="98"/>
                </a:cxn>
                <a:cxn ang="0">
                  <a:pos x="19" y="120"/>
                </a:cxn>
                <a:cxn ang="0">
                  <a:pos x="19" y="131"/>
                </a:cxn>
                <a:cxn ang="0">
                  <a:pos x="19" y="140"/>
                </a:cxn>
                <a:cxn ang="0">
                  <a:pos x="23" y="149"/>
                </a:cxn>
                <a:cxn ang="0">
                  <a:pos x="27" y="152"/>
                </a:cxn>
                <a:cxn ang="0">
                  <a:pos x="33" y="157"/>
                </a:cxn>
                <a:cxn ang="0">
                  <a:pos x="41" y="157"/>
                </a:cxn>
                <a:cxn ang="0">
                  <a:pos x="54" y="153"/>
                </a:cxn>
                <a:cxn ang="0">
                  <a:pos x="64" y="149"/>
                </a:cxn>
                <a:cxn ang="0">
                  <a:pos x="82" y="149"/>
                </a:cxn>
                <a:cxn ang="0">
                  <a:pos x="93" y="147"/>
                </a:cxn>
                <a:cxn ang="0">
                  <a:pos x="100" y="146"/>
                </a:cxn>
                <a:cxn ang="0">
                  <a:pos x="109" y="143"/>
                </a:cxn>
                <a:cxn ang="0">
                  <a:pos x="132" y="128"/>
                </a:cxn>
                <a:cxn ang="0">
                  <a:pos x="159" y="95"/>
                </a:cxn>
                <a:cxn ang="0">
                  <a:pos x="175" y="77"/>
                </a:cxn>
                <a:cxn ang="0">
                  <a:pos x="181" y="59"/>
                </a:cxn>
                <a:cxn ang="0">
                  <a:pos x="172" y="59"/>
                </a:cxn>
                <a:cxn ang="0">
                  <a:pos x="137" y="97"/>
                </a:cxn>
                <a:cxn ang="0">
                  <a:pos x="130" y="99"/>
                </a:cxn>
                <a:cxn ang="0">
                  <a:pos x="127" y="105"/>
                </a:cxn>
                <a:cxn ang="0">
                  <a:pos x="123" y="104"/>
                </a:cxn>
                <a:cxn ang="0">
                  <a:pos x="116" y="95"/>
                </a:cxn>
                <a:cxn ang="0">
                  <a:pos x="123" y="85"/>
                </a:cxn>
                <a:cxn ang="0">
                  <a:pos x="134" y="80"/>
                </a:cxn>
                <a:cxn ang="0">
                  <a:pos x="141" y="89"/>
                </a:cxn>
                <a:cxn ang="0">
                  <a:pos x="137" y="97"/>
                </a:cxn>
              </a:cxnLst>
              <a:rect l="0" t="0" r="r" b="b"/>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0"/>
            <p:cNvSpPr/>
            <p:nvPr/>
          </p:nvSpPr>
          <p:spPr bwMode="auto">
            <a:xfrm>
              <a:off x="4613275" y="3382963"/>
              <a:ext cx="252413" cy="268288"/>
            </a:xfrm>
            <a:custGeom>
              <a:avLst/>
              <a:gdLst/>
              <a:ahLst/>
              <a:cxnLst>
                <a:cxn ang="0">
                  <a:pos x="8" y="129"/>
                </a:cxn>
                <a:cxn ang="0">
                  <a:pos x="13" y="131"/>
                </a:cxn>
                <a:cxn ang="0">
                  <a:pos x="24" y="132"/>
                </a:cxn>
                <a:cxn ang="0">
                  <a:pos x="34" y="134"/>
                </a:cxn>
                <a:cxn ang="0">
                  <a:pos x="73" y="134"/>
                </a:cxn>
                <a:cxn ang="0">
                  <a:pos x="77" y="138"/>
                </a:cxn>
                <a:cxn ang="0">
                  <a:pos x="102" y="138"/>
                </a:cxn>
                <a:cxn ang="0">
                  <a:pos x="119" y="137"/>
                </a:cxn>
                <a:cxn ang="0">
                  <a:pos x="122" y="136"/>
                </a:cxn>
                <a:cxn ang="0">
                  <a:pos x="109" y="119"/>
                </a:cxn>
                <a:cxn ang="0">
                  <a:pos x="110" y="81"/>
                </a:cxn>
                <a:cxn ang="0">
                  <a:pos x="127" y="82"/>
                </a:cxn>
                <a:cxn ang="0">
                  <a:pos x="130" y="79"/>
                </a:cxn>
                <a:cxn ang="0">
                  <a:pos x="132" y="57"/>
                </a:cxn>
                <a:cxn ang="0">
                  <a:pos x="129" y="57"/>
                </a:cxn>
                <a:cxn ang="0">
                  <a:pos x="119" y="58"/>
                </a:cxn>
                <a:cxn ang="0">
                  <a:pos x="113" y="61"/>
                </a:cxn>
                <a:cxn ang="0">
                  <a:pos x="113" y="52"/>
                </a:cxn>
                <a:cxn ang="0">
                  <a:pos x="108" y="43"/>
                </a:cxn>
                <a:cxn ang="0">
                  <a:pos x="109" y="27"/>
                </a:cxn>
                <a:cxn ang="0">
                  <a:pos x="107" y="18"/>
                </a:cxn>
                <a:cxn ang="0">
                  <a:pos x="100" y="16"/>
                </a:cxn>
                <a:cxn ang="0">
                  <a:pos x="94" y="14"/>
                </a:cxn>
                <a:cxn ang="0">
                  <a:pos x="85" y="14"/>
                </a:cxn>
                <a:cxn ang="0">
                  <a:pos x="81" y="24"/>
                </a:cxn>
                <a:cxn ang="0">
                  <a:pos x="68" y="26"/>
                </a:cxn>
                <a:cxn ang="0">
                  <a:pos x="58" y="19"/>
                </a:cxn>
                <a:cxn ang="0">
                  <a:pos x="54" y="10"/>
                </a:cxn>
                <a:cxn ang="0">
                  <a:pos x="52" y="1"/>
                </a:cxn>
                <a:cxn ang="0">
                  <a:pos x="15" y="1"/>
                </a:cxn>
                <a:cxn ang="0">
                  <a:pos x="9" y="4"/>
                </a:cxn>
                <a:cxn ang="0">
                  <a:pos x="19" y="28"/>
                </a:cxn>
                <a:cxn ang="0">
                  <a:pos x="17" y="39"/>
                </a:cxn>
                <a:cxn ang="0">
                  <a:pos x="24" y="63"/>
                </a:cxn>
                <a:cxn ang="0">
                  <a:pos x="16" y="79"/>
                </a:cxn>
                <a:cxn ang="0">
                  <a:pos x="8" y="101"/>
                </a:cxn>
                <a:cxn ang="0">
                  <a:pos x="2" y="117"/>
                </a:cxn>
                <a:cxn ang="0">
                  <a:pos x="1" y="132"/>
                </a:cxn>
                <a:cxn ang="0">
                  <a:pos x="1" y="132"/>
                </a:cxn>
                <a:cxn ang="0">
                  <a:pos x="4" y="132"/>
                </a:cxn>
                <a:cxn ang="0">
                  <a:pos x="8" y="129"/>
                </a:cxn>
              </a:cxnLst>
              <a:rect l="0" t="0" r="r" b="b"/>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1"/>
            <p:cNvSpPr/>
            <p:nvPr/>
          </p:nvSpPr>
          <p:spPr bwMode="auto">
            <a:xfrm>
              <a:off x="4822825" y="3433763"/>
              <a:ext cx="247650" cy="219075"/>
            </a:xfrm>
            <a:custGeom>
              <a:avLst/>
              <a:gdLst/>
              <a:ahLst/>
              <a:cxnLst>
                <a:cxn ang="0">
                  <a:pos x="100" y="5"/>
                </a:cxn>
                <a:cxn ang="0">
                  <a:pos x="92" y="0"/>
                </a:cxn>
                <a:cxn ang="0">
                  <a:pos x="78" y="3"/>
                </a:cxn>
                <a:cxn ang="0">
                  <a:pos x="75" y="10"/>
                </a:cxn>
                <a:cxn ang="0">
                  <a:pos x="74" y="16"/>
                </a:cxn>
                <a:cxn ang="0">
                  <a:pos x="73" y="29"/>
                </a:cxn>
                <a:cxn ang="0">
                  <a:pos x="71" y="39"/>
                </a:cxn>
                <a:cxn ang="0">
                  <a:pos x="78" y="48"/>
                </a:cxn>
                <a:cxn ang="0">
                  <a:pos x="86" y="46"/>
                </a:cxn>
                <a:cxn ang="0">
                  <a:pos x="87" y="54"/>
                </a:cxn>
                <a:cxn ang="0">
                  <a:pos x="85" y="59"/>
                </a:cxn>
                <a:cxn ang="0">
                  <a:pos x="77" y="59"/>
                </a:cxn>
                <a:cxn ang="0">
                  <a:pos x="73" y="49"/>
                </a:cxn>
                <a:cxn ang="0">
                  <a:pos x="64" y="47"/>
                </a:cxn>
                <a:cxn ang="0">
                  <a:pos x="58" y="41"/>
                </a:cxn>
                <a:cxn ang="0">
                  <a:pos x="54" y="43"/>
                </a:cxn>
                <a:cxn ang="0">
                  <a:pos x="49" y="44"/>
                </a:cxn>
                <a:cxn ang="0">
                  <a:pos x="40" y="41"/>
                </a:cxn>
                <a:cxn ang="0">
                  <a:pos x="36" y="36"/>
                </a:cxn>
                <a:cxn ang="0">
                  <a:pos x="29" y="36"/>
                </a:cxn>
                <a:cxn ang="0">
                  <a:pos x="26" y="34"/>
                </a:cxn>
                <a:cxn ang="0">
                  <a:pos x="23" y="31"/>
                </a:cxn>
                <a:cxn ang="0">
                  <a:pos x="21" y="53"/>
                </a:cxn>
                <a:cxn ang="0">
                  <a:pos x="18" y="56"/>
                </a:cxn>
                <a:cxn ang="0">
                  <a:pos x="1" y="55"/>
                </a:cxn>
                <a:cxn ang="0">
                  <a:pos x="0" y="93"/>
                </a:cxn>
                <a:cxn ang="0">
                  <a:pos x="13" y="110"/>
                </a:cxn>
                <a:cxn ang="0">
                  <a:pos x="34" y="109"/>
                </a:cxn>
                <a:cxn ang="0">
                  <a:pos x="35" y="112"/>
                </a:cxn>
                <a:cxn ang="0">
                  <a:pos x="40" y="111"/>
                </a:cxn>
                <a:cxn ang="0">
                  <a:pos x="55" y="114"/>
                </a:cxn>
                <a:cxn ang="0">
                  <a:pos x="66" y="101"/>
                </a:cxn>
                <a:cxn ang="0">
                  <a:pos x="77" y="93"/>
                </a:cxn>
                <a:cxn ang="0">
                  <a:pos x="83" y="87"/>
                </a:cxn>
                <a:cxn ang="0">
                  <a:pos x="93" y="87"/>
                </a:cxn>
                <a:cxn ang="0">
                  <a:pos x="93" y="87"/>
                </a:cxn>
                <a:cxn ang="0">
                  <a:pos x="91" y="79"/>
                </a:cxn>
                <a:cxn ang="0">
                  <a:pos x="122" y="67"/>
                </a:cxn>
                <a:cxn ang="0">
                  <a:pos x="120" y="62"/>
                </a:cxn>
                <a:cxn ang="0">
                  <a:pos x="122" y="51"/>
                </a:cxn>
                <a:cxn ang="0">
                  <a:pos x="127" y="48"/>
                </a:cxn>
                <a:cxn ang="0">
                  <a:pos x="126" y="30"/>
                </a:cxn>
                <a:cxn ang="0">
                  <a:pos x="130" y="28"/>
                </a:cxn>
                <a:cxn ang="0">
                  <a:pos x="125" y="16"/>
                </a:cxn>
                <a:cxn ang="0">
                  <a:pos x="110" y="9"/>
                </a:cxn>
                <a:cxn ang="0">
                  <a:pos x="100" y="5"/>
                </a:cxn>
              </a:cxnLst>
              <a:rect l="0" t="0" r="r" b="b"/>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12"/>
            <p:cNvSpPr/>
            <p:nvPr/>
          </p:nvSpPr>
          <p:spPr bwMode="auto">
            <a:xfrm>
              <a:off x="4968875" y="3278188"/>
              <a:ext cx="42863" cy="38100"/>
            </a:xfrm>
            <a:custGeom>
              <a:avLst/>
              <a:gdLst/>
              <a:ahLst/>
              <a:cxnLst>
                <a:cxn ang="0">
                  <a:pos x="18" y="0"/>
                </a:cxn>
                <a:cxn ang="0">
                  <a:pos x="12" y="2"/>
                </a:cxn>
                <a:cxn ang="0">
                  <a:pos x="6" y="3"/>
                </a:cxn>
                <a:cxn ang="0">
                  <a:pos x="5" y="5"/>
                </a:cxn>
                <a:cxn ang="0">
                  <a:pos x="3" y="12"/>
                </a:cxn>
                <a:cxn ang="0">
                  <a:pos x="0" y="15"/>
                </a:cxn>
                <a:cxn ang="0">
                  <a:pos x="3" y="18"/>
                </a:cxn>
                <a:cxn ang="0">
                  <a:pos x="6" y="19"/>
                </a:cxn>
                <a:cxn ang="0">
                  <a:pos x="12" y="15"/>
                </a:cxn>
                <a:cxn ang="0">
                  <a:pos x="22" y="13"/>
                </a:cxn>
                <a:cxn ang="0">
                  <a:pos x="20" y="5"/>
                </a:cxn>
                <a:cxn ang="0">
                  <a:pos x="18" y="0"/>
                </a:cxn>
              </a:cxnLst>
              <a:rect l="0" t="0" r="r" b="b"/>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3"/>
            <p:cNvSpPr/>
            <p:nvPr/>
          </p:nvSpPr>
          <p:spPr bwMode="auto">
            <a:xfrm>
              <a:off x="5229225" y="2990850"/>
              <a:ext cx="223838" cy="298450"/>
            </a:xfrm>
            <a:custGeom>
              <a:avLst/>
              <a:gdLst/>
              <a:ahLst/>
              <a:cxnLst>
                <a:cxn ang="0">
                  <a:pos x="27" y="30"/>
                </a:cxn>
                <a:cxn ang="0">
                  <a:pos x="35" y="37"/>
                </a:cxn>
                <a:cxn ang="0">
                  <a:pos x="58" y="45"/>
                </a:cxn>
                <a:cxn ang="0">
                  <a:pos x="73" y="48"/>
                </a:cxn>
                <a:cxn ang="0">
                  <a:pos x="77" y="51"/>
                </a:cxn>
                <a:cxn ang="0">
                  <a:pos x="47" y="81"/>
                </a:cxn>
                <a:cxn ang="0">
                  <a:pos x="35" y="83"/>
                </a:cxn>
                <a:cxn ang="0">
                  <a:pos x="20" y="91"/>
                </a:cxn>
                <a:cxn ang="0">
                  <a:pos x="11" y="92"/>
                </a:cxn>
                <a:cxn ang="0">
                  <a:pos x="5" y="100"/>
                </a:cxn>
                <a:cxn ang="0">
                  <a:pos x="0" y="108"/>
                </a:cxn>
                <a:cxn ang="0">
                  <a:pos x="1" y="148"/>
                </a:cxn>
                <a:cxn ang="0">
                  <a:pos x="6" y="157"/>
                </a:cxn>
                <a:cxn ang="0">
                  <a:pos x="31" y="131"/>
                </a:cxn>
                <a:cxn ang="0">
                  <a:pos x="51" y="116"/>
                </a:cxn>
                <a:cxn ang="0">
                  <a:pos x="79" y="88"/>
                </a:cxn>
                <a:cxn ang="0">
                  <a:pos x="92" y="67"/>
                </a:cxn>
                <a:cxn ang="0">
                  <a:pos x="102" y="50"/>
                </a:cxn>
                <a:cxn ang="0">
                  <a:pos x="113" y="28"/>
                </a:cxn>
                <a:cxn ang="0">
                  <a:pos x="117" y="8"/>
                </a:cxn>
                <a:cxn ang="0">
                  <a:pos x="109" y="4"/>
                </a:cxn>
                <a:cxn ang="0">
                  <a:pos x="84" y="11"/>
                </a:cxn>
                <a:cxn ang="0">
                  <a:pos x="66" y="15"/>
                </a:cxn>
                <a:cxn ang="0">
                  <a:pos x="51" y="18"/>
                </a:cxn>
                <a:cxn ang="0">
                  <a:pos x="33" y="16"/>
                </a:cxn>
                <a:cxn ang="0">
                  <a:pos x="27" y="10"/>
                </a:cxn>
                <a:cxn ang="0">
                  <a:pos x="20" y="20"/>
                </a:cxn>
                <a:cxn ang="0">
                  <a:pos x="27" y="30"/>
                </a:cxn>
              </a:cxnLst>
              <a:rect l="0" t="0" r="r" b="b"/>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4"/>
            <p:cNvSpPr/>
            <p:nvPr/>
          </p:nvSpPr>
          <p:spPr bwMode="auto">
            <a:xfrm>
              <a:off x="4078288" y="2441575"/>
              <a:ext cx="260350" cy="206375"/>
            </a:xfrm>
            <a:custGeom>
              <a:avLst/>
              <a:gdLst/>
              <a:ahLst/>
              <a:cxnLst>
                <a:cxn ang="0">
                  <a:pos x="50" y="108"/>
                </a:cxn>
                <a:cxn ang="0">
                  <a:pos x="50" y="93"/>
                </a:cxn>
                <a:cxn ang="0">
                  <a:pos x="68" y="81"/>
                </a:cxn>
                <a:cxn ang="0">
                  <a:pos x="75" y="79"/>
                </a:cxn>
                <a:cxn ang="0">
                  <a:pos x="85" y="77"/>
                </a:cxn>
                <a:cxn ang="0">
                  <a:pos x="91" y="70"/>
                </a:cxn>
                <a:cxn ang="0">
                  <a:pos x="99" y="67"/>
                </a:cxn>
                <a:cxn ang="0">
                  <a:pos x="104" y="64"/>
                </a:cxn>
                <a:cxn ang="0">
                  <a:pos x="106" y="57"/>
                </a:cxn>
                <a:cxn ang="0">
                  <a:pos x="110" y="54"/>
                </a:cxn>
                <a:cxn ang="0">
                  <a:pos x="116" y="50"/>
                </a:cxn>
                <a:cxn ang="0">
                  <a:pos x="133" y="49"/>
                </a:cxn>
                <a:cxn ang="0">
                  <a:pos x="135" y="45"/>
                </a:cxn>
                <a:cxn ang="0">
                  <a:pos x="131" y="37"/>
                </a:cxn>
                <a:cxn ang="0">
                  <a:pos x="130" y="27"/>
                </a:cxn>
                <a:cxn ang="0">
                  <a:pos x="127" y="15"/>
                </a:cxn>
                <a:cxn ang="0">
                  <a:pos x="125" y="11"/>
                </a:cxn>
                <a:cxn ang="0">
                  <a:pos x="112" y="8"/>
                </a:cxn>
                <a:cxn ang="0">
                  <a:pos x="93" y="6"/>
                </a:cxn>
                <a:cxn ang="0">
                  <a:pos x="82" y="2"/>
                </a:cxn>
                <a:cxn ang="0">
                  <a:pos x="70" y="25"/>
                </a:cxn>
                <a:cxn ang="0">
                  <a:pos x="53" y="33"/>
                </a:cxn>
                <a:cxn ang="0">
                  <a:pos x="44" y="42"/>
                </a:cxn>
                <a:cxn ang="0">
                  <a:pos x="38" y="53"/>
                </a:cxn>
                <a:cxn ang="0">
                  <a:pos x="38" y="70"/>
                </a:cxn>
                <a:cxn ang="0">
                  <a:pos x="25" y="89"/>
                </a:cxn>
                <a:cxn ang="0">
                  <a:pos x="8" y="100"/>
                </a:cxn>
                <a:cxn ang="0">
                  <a:pos x="0" y="104"/>
                </a:cxn>
                <a:cxn ang="0">
                  <a:pos x="42" y="104"/>
                </a:cxn>
                <a:cxn ang="0">
                  <a:pos x="50" y="108"/>
                </a:cxn>
              </a:cxnLst>
              <a:rect l="0" t="0" r="r" b="b"/>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15"/>
            <p:cNvSpPr/>
            <p:nvPr/>
          </p:nvSpPr>
          <p:spPr bwMode="auto">
            <a:xfrm>
              <a:off x="4519613" y="2405063"/>
              <a:ext cx="93663" cy="174625"/>
            </a:xfrm>
            <a:custGeom>
              <a:avLst/>
              <a:gdLst/>
              <a:ahLst/>
              <a:cxnLst>
                <a:cxn ang="0">
                  <a:pos x="13" y="23"/>
                </a:cxn>
                <a:cxn ang="0">
                  <a:pos x="10" y="35"/>
                </a:cxn>
                <a:cxn ang="0">
                  <a:pos x="3" y="42"/>
                </a:cxn>
                <a:cxn ang="0">
                  <a:pos x="7" y="54"/>
                </a:cxn>
                <a:cxn ang="0">
                  <a:pos x="12" y="62"/>
                </a:cxn>
                <a:cxn ang="0">
                  <a:pos x="21" y="68"/>
                </a:cxn>
                <a:cxn ang="0">
                  <a:pos x="26" y="88"/>
                </a:cxn>
                <a:cxn ang="0">
                  <a:pos x="27" y="91"/>
                </a:cxn>
                <a:cxn ang="0">
                  <a:pos x="32" y="87"/>
                </a:cxn>
                <a:cxn ang="0">
                  <a:pos x="34" y="78"/>
                </a:cxn>
                <a:cxn ang="0">
                  <a:pos x="35" y="73"/>
                </a:cxn>
                <a:cxn ang="0">
                  <a:pos x="43" y="65"/>
                </a:cxn>
                <a:cxn ang="0">
                  <a:pos x="48" y="61"/>
                </a:cxn>
                <a:cxn ang="0">
                  <a:pos x="49" y="55"/>
                </a:cxn>
                <a:cxn ang="0">
                  <a:pos x="44" y="51"/>
                </a:cxn>
                <a:cxn ang="0">
                  <a:pos x="40" y="47"/>
                </a:cxn>
                <a:cxn ang="0">
                  <a:pos x="31" y="43"/>
                </a:cxn>
                <a:cxn ang="0">
                  <a:pos x="40" y="35"/>
                </a:cxn>
                <a:cxn ang="0">
                  <a:pos x="40" y="20"/>
                </a:cxn>
                <a:cxn ang="0">
                  <a:pos x="42" y="10"/>
                </a:cxn>
                <a:cxn ang="0">
                  <a:pos x="40" y="6"/>
                </a:cxn>
                <a:cxn ang="0">
                  <a:pos x="35" y="4"/>
                </a:cxn>
                <a:cxn ang="0">
                  <a:pos x="20" y="4"/>
                </a:cxn>
                <a:cxn ang="0">
                  <a:pos x="13" y="5"/>
                </a:cxn>
                <a:cxn ang="0">
                  <a:pos x="13" y="23"/>
                </a:cxn>
              </a:cxnLst>
              <a:rect l="0" t="0" r="r" b="b"/>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6"/>
            <p:cNvSpPr/>
            <p:nvPr/>
          </p:nvSpPr>
          <p:spPr bwMode="auto">
            <a:xfrm>
              <a:off x="4171950" y="2411413"/>
              <a:ext cx="449263" cy="430213"/>
            </a:xfrm>
            <a:custGeom>
              <a:avLst/>
              <a:gdLst/>
              <a:ahLst/>
              <a:cxnLst>
                <a:cxn ang="0">
                  <a:pos x="81" y="43"/>
                </a:cxn>
                <a:cxn ang="0">
                  <a:pos x="82" y="53"/>
                </a:cxn>
                <a:cxn ang="0">
                  <a:pos x="86" y="61"/>
                </a:cxn>
                <a:cxn ang="0">
                  <a:pos x="84" y="65"/>
                </a:cxn>
                <a:cxn ang="0">
                  <a:pos x="67" y="66"/>
                </a:cxn>
                <a:cxn ang="0">
                  <a:pos x="61" y="70"/>
                </a:cxn>
                <a:cxn ang="0">
                  <a:pos x="57" y="73"/>
                </a:cxn>
                <a:cxn ang="0">
                  <a:pos x="55" y="80"/>
                </a:cxn>
                <a:cxn ang="0">
                  <a:pos x="50" y="83"/>
                </a:cxn>
                <a:cxn ang="0">
                  <a:pos x="42" y="86"/>
                </a:cxn>
                <a:cxn ang="0">
                  <a:pos x="36" y="93"/>
                </a:cxn>
                <a:cxn ang="0">
                  <a:pos x="26" y="95"/>
                </a:cxn>
                <a:cxn ang="0">
                  <a:pos x="19" y="97"/>
                </a:cxn>
                <a:cxn ang="0">
                  <a:pos x="1" y="109"/>
                </a:cxn>
                <a:cxn ang="0">
                  <a:pos x="1" y="124"/>
                </a:cxn>
                <a:cxn ang="0">
                  <a:pos x="3" y="126"/>
                </a:cxn>
                <a:cxn ang="0">
                  <a:pos x="112" y="199"/>
                </a:cxn>
                <a:cxn ang="0">
                  <a:pos x="120" y="209"/>
                </a:cxn>
                <a:cxn ang="0">
                  <a:pos x="132" y="213"/>
                </a:cxn>
                <a:cxn ang="0">
                  <a:pos x="138" y="225"/>
                </a:cxn>
                <a:cxn ang="0">
                  <a:pos x="149" y="223"/>
                </a:cxn>
                <a:cxn ang="0">
                  <a:pos x="166" y="217"/>
                </a:cxn>
                <a:cxn ang="0">
                  <a:pos x="187" y="201"/>
                </a:cxn>
                <a:cxn ang="0">
                  <a:pos x="235" y="171"/>
                </a:cxn>
                <a:cxn ang="0">
                  <a:pos x="235" y="171"/>
                </a:cxn>
                <a:cxn ang="0">
                  <a:pos x="230" y="161"/>
                </a:cxn>
                <a:cxn ang="0">
                  <a:pos x="221" y="158"/>
                </a:cxn>
                <a:cxn ang="0">
                  <a:pos x="214" y="154"/>
                </a:cxn>
                <a:cxn ang="0">
                  <a:pos x="212" y="145"/>
                </a:cxn>
                <a:cxn ang="0">
                  <a:pos x="207" y="138"/>
                </a:cxn>
                <a:cxn ang="0">
                  <a:pos x="212" y="133"/>
                </a:cxn>
                <a:cxn ang="0">
                  <a:pos x="211" y="127"/>
                </a:cxn>
                <a:cxn ang="0">
                  <a:pos x="211" y="120"/>
                </a:cxn>
                <a:cxn ang="0">
                  <a:pos x="211" y="113"/>
                </a:cxn>
                <a:cxn ang="0">
                  <a:pos x="212" y="101"/>
                </a:cxn>
                <a:cxn ang="0">
                  <a:pos x="207" y="91"/>
                </a:cxn>
                <a:cxn ang="0">
                  <a:pos x="209" y="88"/>
                </a:cxn>
                <a:cxn ang="0">
                  <a:pos x="208" y="85"/>
                </a:cxn>
                <a:cxn ang="0">
                  <a:pos x="203" y="65"/>
                </a:cxn>
                <a:cxn ang="0">
                  <a:pos x="194" y="59"/>
                </a:cxn>
                <a:cxn ang="0">
                  <a:pos x="189" y="51"/>
                </a:cxn>
                <a:cxn ang="0">
                  <a:pos x="185" y="39"/>
                </a:cxn>
                <a:cxn ang="0">
                  <a:pos x="192" y="32"/>
                </a:cxn>
                <a:cxn ang="0">
                  <a:pos x="195" y="20"/>
                </a:cxn>
                <a:cxn ang="0">
                  <a:pos x="195" y="2"/>
                </a:cxn>
                <a:cxn ang="0">
                  <a:pos x="185" y="0"/>
                </a:cxn>
                <a:cxn ang="0">
                  <a:pos x="173" y="1"/>
                </a:cxn>
                <a:cxn ang="0">
                  <a:pos x="158" y="5"/>
                </a:cxn>
                <a:cxn ang="0">
                  <a:pos x="115" y="7"/>
                </a:cxn>
                <a:cxn ang="0">
                  <a:pos x="98" y="16"/>
                </a:cxn>
                <a:cxn ang="0">
                  <a:pos x="80" y="26"/>
                </a:cxn>
                <a:cxn ang="0">
                  <a:pos x="76" y="27"/>
                </a:cxn>
                <a:cxn ang="0">
                  <a:pos x="78" y="31"/>
                </a:cxn>
                <a:cxn ang="0">
                  <a:pos x="81" y="43"/>
                </a:cxn>
              </a:cxnLst>
              <a:rect l="0" t="0" r="r" b="b"/>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7"/>
            <p:cNvSpPr/>
            <p:nvPr/>
          </p:nvSpPr>
          <p:spPr bwMode="auto">
            <a:xfrm>
              <a:off x="4565650" y="2509838"/>
              <a:ext cx="328613" cy="315913"/>
            </a:xfrm>
            <a:custGeom>
              <a:avLst/>
              <a:gdLst/>
              <a:ahLst/>
              <a:cxnLst>
                <a:cxn ang="0">
                  <a:pos x="19" y="10"/>
                </a:cxn>
                <a:cxn ang="0">
                  <a:pos x="11" y="18"/>
                </a:cxn>
                <a:cxn ang="0">
                  <a:pos x="10" y="23"/>
                </a:cxn>
                <a:cxn ang="0">
                  <a:pos x="8" y="32"/>
                </a:cxn>
                <a:cxn ang="0">
                  <a:pos x="1" y="39"/>
                </a:cxn>
                <a:cxn ang="0">
                  <a:pos x="6" y="49"/>
                </a:cxn>
                <a:cxn ang="0">
                  <a:pos x="5" y="61"/>
                </a:cxn>
                <a:cxn ang="0">
                  <a:pos x="5" y="68"/>
                </a:cxn>
                <a:cxn ang="0">
                  <a:pos x="5" y="75"/>
                </a:cxn>
                <a:cxn ang="0">
                  <a:pos x="6" y="81"/>
                </a:cxn>
                <a:cxn ang="0">
                  <a:pos x="1" y="86"/>
                </a:cxn>
                <a:cxn ang="0">
                  <a:pos x="6" y="93"/>
                </a:cxn>
                <a:cxn ang="0">
                  <a:pos x="8" y="102"/>
                </a:cxn>
                <a:cxn ang="0">
                  <a:pos x="15" y="106"/>
                </a:cxn>
                <a:cxn ang="0">
                  <a:pos x="24" y="109"/>
                </a:cxn>
                <a:cxn ang="0">
                  <a:pos x="29" y="119"/>
                </a:cxn>
                <a:cxn ang="0">
                  <a:pos x="46" y="122"/>
                </a:cxn>
                <a:cxn ang="0">
                  <a:pos x="53" y="129"/>
                </a:cxn>
                <a:cxn ang="0">
                  <a:pos x="72" y="119"/>
                </a:cxn>
                <a:cxn ang="0">
                  <a:pos x="158" y="165"/>
                </a:cxn>
                <a:cxn ang="0">
                  <a:pos x="158" y="159"/>
                </a:cxn>
                <a:cxn ang="0">
                  <a:pos x="169" y="159"/>
                </a:cxn>
                <a:cxn ang="0">
                  <a:pos x="169" y="48"/>
                </a:cxn>
                <a:cxn ang="0">
                  <a:pos x="169" y="32"/>
                </a:cxn>
                <a:cxn ang="0">
                  <a:pos x="170" y="18"/>
                </a:cxn>
                <a:cxn ang="0">
                  <a:pos x="171" y="15"/>
                </a:cxn>
                <a:cxn ang="0">
                  <a:pos x="171" y="15"/>
                </a:cxn>
                <a:cxn ang="0">
                  <a:pos x="156" y="11"/>
                </a:cxn>
                <a:cxn ang="0">
                  <a:pos x="138" y="2"/>
                </a:cxn>
                <a:cxn ang="0">
                  <a:pos x="113" y="15"/>
                </a:cxn>
                <a:cxn ang="0">
                  <a:pos x="115" y="29"/>
                </a:cxn>
                <a:cxn ang="0">
                  <a:pos x="97" y="29"/>
                </a:cxn>
                <a:cxn ang="0">
                  <a:pos x="77" y="22"/>
                </a:cxn>
                <a:cxn ang="0">
                  <a:pos x="65" y="14"/>
                </a:cxn>
                <a:cxn ang="0">
                  <a:pos x="58" y="7"/>
                </a:cxn>
                <a:cxn ang="0">
                  <a:pos x="38" y="3"/>
                </a:cxn>
                <a:cxn ang="0">
                  <a:pos x="25" y="0"/>
                </a:cxn>
                <a:cxn ang="0">
                  <a:pos x="24" y="6"/>
                </a:cxn>
                <a:cxn ang="0">
                  <a:pos x="19" y="10"/>
                </a:cxn>
              </a:cxnLst>
              <a:rect l="0" t="0" r="r" b="b"/>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18"/>
            <p:cNvSpPr/>
            <p:nvPr/>
          </p:nvSpPr>
          <p:spPr bwMode="auto">
            <a:xfrm>
              <a:off x="4002088" y="2949575"/>
              <a:ext cx="61913" cy="22225"/>
            </a:xfrm>
            <a:custGeom>
              <a:avLst/>
              <a:gdLst/>
              <a:ahLst/>
              <a:cxnLst>
                <a:cxn ang="0">
                  <a:pos x="16" y="7"/>
                </a:cxn>
                <a:cxn ang="0">
                  <a:pos x="25" y="10"/>
                </a:cxn>
                <a:cxn ang="0">
                  <a:pos x="32" y="8"/>
                </a:cxn>
                <a:cxn ang="0">
                  <a:pos x="26" y="7"/>
                </a:cxn>
                <a:cxn ang="0">
                  <a:pos x="15" y="2"/>
                </a:cxn>
                <a:cxn ang="0">
                  <a:pos x="1" y="5"/>
                </a:cxn>
                <a:cxn ang="0">
                  <a:pos x="0" y="11"/>
                </a:cxn>
                <a:cxn ang="0">
                  <a:pos x="3" y="11"/>
                </a:cxn>
                <a:cxn ang="0">
                  <a:pos x="16" y="7"/>
                </a:cxn>
              </a:cxnLst>
              <a:rect l="0" t="0" r="r" b="b"/>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9"/>
            <p:cNvSpPr/>
            <p:nvPr/>
          </p:nvSpPr>
          <p:spPr bwMode="auto">
            <a:xfrm>
              <a:off x="3989388" y="2890838"/>
              <a:ext cx="125413" cy="101600"/>
            </a:xfrm>
            <a:custGeom>
              <a:avLst/>
              <a:gdLst/>
              <a:ahLst/>
              <a:cxnLst>
                <a:cxn ang="0">
                  <a:pos x="15" y="51"/>
                </a:cxn>
                <a:cxn ang="0">
                  <a:pos x="21" y="48"/>
                </a:cxn>
                <a:cxn ang="0">
                  <a:pos x="37" y="47"/>
                </a:cxn>
                <a:cxn ang="0">
                  <a:pos x="40" y="48"/>
                </a:cxn>
                <a:cxn ang="0">
                  <a:pos x="40" y="47"/>
                </a:cxn>
                <a:cxn ang="0">
                  <a:pos x="48" y="50"/>
                </a:cxn>
                <a:cxn ang="0">
                  <a:pos x="65" y="51"/>
                </a:cxn>
                <a:cxn ang="0">
                  <a:pos x="66" y="50"/>
                </a:cxn>
                <a:cxn ang="0">
                  <a:pos x="66" y="43"/>
                </a:cxn>
                <a:cxn ang="0">
                  <a:pos x="60" y="36"/>
                </a:cxn>
                <a:cxn ang="0">
                  <a:pos x="58" y="29"/>
                </a:cxn>
                <a:cxn ang="0">
                  <a:pos x="56" y="26"/>
                </a:cxn>
                <a:cxn ang="0">
                  <a:pos x="50" y="18"/>
                </a:cxn>
                <a:cxn ang="0">
                  <a:pos x="42" y="8"/>
                </a:cxn>
                <a:cxn ang="0">
                  <a:pos x="38" y="8"/>
                </a:cxn>
                <a:cxn ang="0">
                  <a:pos x="32" y="2"/>
                </a:cxn>
                <a:cxn ang="0">
                  <a:pos x="23" y="3"/>
                </a:cxn>
                <a:cxn ang="0">
                  <a:pos x="13" y="3"/>
                </a:cxn>
                <a:cxn ang="0">
                  <a:pos x="6" y="8"/>
                </a:cxn>
                <a:cxn ang="0">
                  <a:pos x="6" y="8"/>
                </a:cxn>
                <a:cxn ang="0">
                  <a:pos x="3" y="18"/>
                </a:cxn>
                <a:cxn ang="0">
                  <a:pos x="7" y="34"/>
                </a:cxn>
                <a:cxn ang="0">
                  <a:pos x="8" y="36"/>
                </a:cxn>
                <a:cxn ang="0">
                  <a:pos x="22" y="33"/>
                </a:cxn>
                <a:cxn ang="0">
                  <a:pos x="33" y="38"/>
                </a:cxn>
                <a:cxn ang="0">
                  <a:pos x="39" y="39"/>
                </a:cxn>
                <a:cxn ang="0">
                  <a:pos x="32" y="41"/>
                </a:cxn>
                <a:cxn ang="0">
                  <a:pos x="23" y="38"/>
                </a:cxn>
                <a:cxn ang="0">
                  <a:pos x="10" y="42"/>
                </a:cxn>
                <a:cxn ang="0">
                  <a:pos x="7" y="42"/>
                </a:cxn>
                <a:cxn ang="0">
                  <a:pos x="8" y="48"/>
                </a:cxn>
                <a:cxn ang="0">
                  <a:pos x="9" y="49"/>
                </a:cxn>
                <a:cxn ang="0">
                  <a:pos x="15" y="51"/>
                </a:cxn>
              </a:cxnLst>
              <a:rect l="0" t="0" r="r" b="b"/>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20"/>
            <p:cNvSpPr/>
            <p:nvPr/>
          </p:nvSpPr>
          <p:spPr bwMode="auto">
            <a:xfrm>
              <a:off x="4005263" y="2981325"/>
              <a:ext cx="60325" cy="33338"/>
            </a:xfrm>
            <a:custGeom>
              <a:avLst/>
              <a:gdLst/>
              <a:ahLst/>
              <a:cxnLst>
                <a:cxn ang="0">
                  <a:pos x="16" y="17"/>
                </a:cxn>
                <a:cxn ang="0">
                  <a:pos x="26" y="12"/>
                </a:cxn>
                <a:cxn ang="0">
                  <a:pos x="30" y="10"/>
                </a:cxn>
                <a:cxn ang="0">
                  <a:pos x="29" y="5"/>
                </a:cxn>
                <a:cxn ang="0">
                  <a:pos x="31" y="1"/>
                </a:cxn>
                <a:cxn ang="0">
                  <a:pos x="28" y="0"/>
                </a:cxn>
                <a:cxn ang="0">
                  <a:pos x="12" y="1"/>
                </a:cxn>
                <a:cxn ang="0">
                  <a:pos x="6" y="4"/>
                </a:cxn>
                <a:cxn ang="0">
                  <a:pos x="0" y="2"/>
                </a:cxn>
                <a:cxn ang="0">
                  <a:pos x="9" y="9"/>
                </a:cxn>
                <a:cxn ang="0">
                  <a:pos x="14" y="18"/>
                </a:cxn>
                <a:cxn ang="0">
                  <a:pos x="15" y="18"/>
                </a:cxn>
                <a:cxn ang="0">
                  <a:pos x="16" y="17"/>
                </a:cxn>
              </a:cxnLst>
              <a:rect l="0" t="0" r="r" b="b"/>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21"/>
            <p:cNvSpPr/>
            <p:nvPr/>
          </p:nvSpPr>
          <p:spPr bwMode="auto">
            <a:xfrm>
              <a:off x="4673600" y="3013075"/>
              <a:ext cx="263525" cy="185738"/>
            </a:xfrm>
            <a:custGeom>
              <a:avLst/>
              <a:gdLst/>
              <a:ahLst/>
              <a:cxnLst>
                <a:cxn ang="0">
                  <a:pos x="128" y="55"/>
                </a:cxn>
                <a:cxn ang="0">
                  <a:pos x="124" y="47"/>
                </a:cxn>
                <a:cxn ang="0">
                  <a:pos x="117" y="41"/>
                </a:cxn>
                <a:cxn ang="0">
                  <a:pos x="112" y="34"/>
                </a:cxn>
                <a:cxn ang="0">
                  <a:pos x="103" y="30"/>
                </a:cxn>
                <a:cxn ang="0">
                  <a:pos x="101" y="27"/>
                </a:cxn>
                <a:cxn ang="0">
                  <a:pos x="97" y="26"/>
                </a:cxn>
                <a:cxn ang="0">
                  <a:pos x="98" y="22"/>
                </a:cxn>
                <a:cxn ang="0">
                  <a:pos x="97" y="12"/>
                </a:cxn>
                <a:cxn ang="0">
                  <a:pos x="89" y="1"/>
                </a:cxn>
                <a:cxn ang="0">
                  <a:pos x="87" y="1"/>
                </a:cxn>
                <a:cxn ang="0">
                  <a:pos x="78" y="5"/>
                </a:cxn>
                <a:cxn ang="0">
                  <a:pos x="76" y="10"/>
                </a:cxn>
                <a:cxn ang="0">
                  <a:pos x="65" y="21"/>
                </a:cxn>
                <a:cxn ang="0">
                  <a:pos x="49" y="25"/>
                </a:cxn>
                <a:cxn ang="0">
                  <a:pos x="48" y="31"/>
                </a:cxn>
                <a:cxn ang="0">
                  <a:pos x="38" y="36"/>
                </a:cxn>
                <a:cxn ang="0">
                  <a:pos x="26" y="40"/>
                </a:cxn>
                <a:cxn ang="0">
                  <a:pos x="18" y="40"/>
                </a:cxn>
                <a:cxn ang="0">
                  <a:pos x="12" y="42"/>
                </a:cxn>
                <a:cxn ang="0">
                  <a:pos x="11" y="41"/>
                </a:cxn>
                <a:cxn ang="0">
                  <a:pos x="5" y="48"/>
                </a:cxn>
                <a:cxn ang="0">
                  <a:pos x="0" y="59"/>
                </a:cxn>
                <a:cxn ang="0">
                  <a:pos x="1" y="69"/>
                </a:cxn>
                <a:cxn ang="0">
                  <a:pos x="5" y="78"/>
                </a:cxn>
                <a:cxn ang="0">
                  <a:pos x="6" y="84"/>
                </a:cxn>
                <a:cxn ang="0">
                  <a:pos x="9" y="88"/>
                </a:cxn>
                <a:cxn ang="0">
                  <a:pos x="16" y="95"/>
                </a:cxn>
                <a:cxn ang="0">
                  <a:pos x="18" y="97"/>
                </a:cxn>
                <a:cxn ang="0">
                  <a:pos x="19" y="96"/>
                </a:cxn>
                <a:cxn ang="0">
                  <a:pos x="21" y="88"/>
                </a:cxn>
                <a:cxn ang="0">
                  <a:pos x="27" y="86"/>
                </a:cxn>
                <a:cxn ang="0">
                  <a:pos x="32" y="85"/>
                </a:cxn>
                <a:cxn ang="0">
                  <a:pos x="42" y="86"/>
                </a:cxn>
                <a:cxn ang="0">
                  <a:pos x="42" y="79"/>
                </a:cxn>
                <a:cxn ang="0">
                  <a:pos x="53" y="70"/>
                </a:cxn>
                <a:cxn ang="0">
                  <a:pos x="63" y="76"/>
                </a:cxn>
                <a:cxn ang="0">
                  <a:pos x="84" y="80"/>
                </a:cxn>
                <a:cxn ang="0">
                  <a:pos x="88" y="72"/>
                </a:cxn>
                <a:cxn ang="0">
                  <a:pos x="97" y="72"/>
                </a:cxn>
                <a:cxn ang="0">
                  <a:pos x="108" y="69"/>
                </a:cxn>
                <a:cxn ang="0">
                  <a:pos x="117" y="68"/>
                </a:cxn>
                <a:cxn ang="0">
                  <a:pos x="130" y="69"/>
                </a:cxn>
                <a:cxn ang="0">
                  <a:pos x="138" y="68"/>
                </a:cxn>
                <a:cxn ang="0">
                  <a:pos x="136" y="61"/>
                </a:cxn>
                <a:cxn ang="0">
                  <a:pos x="128" y="55"/>
                </a:cxn>
              </a:cxnLst>
              <a:rect l="0" t="0" r="r" b="b"/>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22"/>
            <p:cNvSpPr/>
            <p:nvPr/>
          </p:nvSpPr>
          <p:spPr bwMode="auto">
            <a:xfrm>
              <a:off x="4421188" y="2951163"/>
              <a:ext cx="255588" cy="212725"/>
            </a:xfrm>
            <a:custGeom>
              <a:avLst/>
              <a:gdLst/>
              <a:ahLst/>
              <a:cxnLst>
                <a:cxn ang="0">
                  <a:pos x="83" y="81"/>
                </a:cxn>
                <a:cxn ang="0">
                  <a:pos x="89" y="80"/>
                </a:cxn>
                <a:cxn ang="0">
                  <a:pos x="97" y="86"/>
                </a:cxn>
                <a:cxn ang="0">
                  <a:pos x="102" y="81"/>
                </a:cxn>
                <a:cxn ang="0">
                  <a:pos x="110" y="63"/>
                </a:cxn>
                <a:cxn ang="0">
                  <a:pos x="116" y="57"/>
                </a:cxn>
                <a:cxn ang="0">
                  <a:pos x="117" y="51"/>
                </a:cxn>
                <a:cxn ang="0">
                  <a:pos x="120" y="43"/>
                </a:cxn>
                <a:cxn ang="0">
                  <a:pos x="126" y="31"/>
                </a:cxn>
                <a:cxn ang="0">
                  <a:pos x="133" y="27"/>
                </a:cxn>
                <a:cxn ang="0">
                  <a:pos x="132" y="20"/>
                </a:cxn>
                <a:cxn ang="0">
                  <a:pos x="128" y="16"/>
                </a:cxn>
                <a:cxn ang="0">
                  <a:pos x="128" y="9"/>
                </a:cxn>
                <a:cxn ang="0">
                  <a:pos x="124" y="5"/>
                </a:cxn>
                <a:cxn ang="0">
                  <a:pos x="120" y="3"/>
                </a:cxn>
                <a:cxn ang="0">
                  <a:pos x="112" y="10"/>
                </a:cxn>
                <a:cxn ang="0">
                  <a:pos x="103" y="8"/>
                </a:cxn>
                <a:cxn ang="0">
                  <a:pos x="88" y="7"/>
                </a:cxn>
                <a:cxn ang="0">
                  <a:pos x="80" y="13"/>
                </a:cxn>
                <a:cxn ang="0">
                  <a:pos x="69" y="13"/>
                </a:cxn>
                <a:cxn ang="0">
                  <a:pos x="60" y="8"/>
                </a:cxn>
                <a:cxn ang="0">
                  <a:pos x="51" y="11"/>
                </a:cxn>
                <a:cxn ang="0">
                  <a:pos x="45" y="5"/>
                </a:cxn>
                <a:cxn ang="0">
                  <a:pos x="36" y="2"/>
                </a:cxn>
                <a:cxn ang="0">
                  <a:pos x="29" y="4"/>
                </a:cxn>
                <a:cxn ang="0">
                  <a:pos x="19" y="4"/>
                </a:cxn>
                <a:cxn ang="0">
                  <a:pos x="16" y="13"/>
                </a:cxn>
                <a:cxn ang="0">
                  <a:pos x="11" y="21"/>
                </a:cxn>
                <a:cxn ang="0">
                  <a:pos x="10" y="23"/>
                </a:cxn>
                <a:cxn ang="0">
                  <a:pos x="11" y="31"/>
                </a:cxn>
                <a:cxn ang="0">
                  <a:pos x="10" y="47"/>
                </a:cxn>
                <a:cxn ang="0">
                  <a:pos x="6" y="54"/>
                </a:cxn>
                <a:cxn ang="0">
                  <a:pos x="1" y="62"/>
                </a:cxn>
                <a:cxn ang="0">
                  <a:pos x="1" y="75"/>
                </a:cxn>
                <a:cxn ang="0">
                  <a:pos x="5" y="84"/>
                </a:cxn>
                <a:cxn ang="0">
                  <a:pos x="5" y="84"/>
                </a:cxn>
                <a:cxn ang="0">
                  <a:pos x="22" y="88"/>
                </a:cxn>
                <a:cxn ang="0">
                  <a:pos x="32" y="100"/>
                </a:cxn>
                <a:cxn ang="0">
                  <a:pos x="38" y="110"/>
                </a:cxn>
                <a:cxn ang="0">
                  <a:pos x="50" y="107"/>
                </a:cxn>
                <a:cxn ang="0">
                  <a:pos x="65" y="105"/>
                </a:cxn>
                <a:cxn ang="0">
                  <a:pos x="66" y="105"/>
                </a:cxn>
                <a:cxn ang="0">
                  <a:pos x="70" y="93"/>
                </a:cxn>
                <a:cxn ang="0">
                  <a:pos x="83" y="81"/>
                </a:cxn>
              </a:cxnLst>
              <a:rect l="0" t="0" r="r" b="b"/>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23"/>
            <p:cNvSpPr/>
            <p:nvPr/>
          </p:nvSpPr>
          <p:spPr bwMode="auto">
            <a:xfrm>
              <a:off x="4378325" y="2984500"/>
              <a:ext cx="65088" cy="133350"/>
            </a:xfrm>
            <a:custGeom>
              <a:avLst/>
              <a:gdLst/>
              <a:ahLst/>
              <a:cxnLst>
                <a:cxn ang="0">
                  <a:pos x="23" y="45"/>
                </a:cxn>
                <a:cxn ang="0">
                  <a:pos x="28" y="37"/>
                </a:cxn>
                <a:cxn ang="0">
                  <a:pos x="32" y="30"/>
                </a:cxn>
                <a:cxn ang="0">
                  <a:pos x="33" y="14"/>
                </a:cxn>
                <a:cxn ang="0">
                  <a:pos x="32" y="6"/>
                </a:cxn>
                <a:cxn ang="0">
                  <a:pos x="28" y="6"/>
                </a:cxn>
                <a:cxn ang="0">
                  <a:pos x="25" y="1"/>
                </a:cxn>
                <a:cxn ang="0">
                  <a:pos x="21" y="6"/>
                </a:cxn>
                <a:cxn ang="0">
                  <a:pos x="18" y="11"/>
                </a:cxn>
                <a:cxn ang="0">
                  <a:pos x="8" y="13"/>
                </a:cxn>
                <a:cxn ang="0">
                  <a:pos x="2" y="17"/>
                </a:cxn>
                <a:cxn ang="0">
                  <a:pos x="0" y="17"/>
                </a:cxn>
                <a:cxn ang="0">
                  <a:pos x="6" y="28"/>
                </a:cxn>
                <a:cxn ang="0">
                  <a:pos x="9" y="36"/>
                </a:cxn>
                <a:cxn ang="0">
                  <a:pos x="10" y="49"/>
                </a:cxn>
                <a:cxn ang="0">
                  <a:pos x="11" y="70"/>
                </a:cxn>
                <a:cxn ang="0">
                  <a:pos x="19" y="69"/>
                </a:cxn>
                <a:cxn ang="0">
                  <a:pos x="27" y="67"/>
                </a:cxn>
                <a:cxn ang="0">
                  <a:pos x="23" y="58"/>
                </a:cxn>
                <a:cxn ang="0">
                  <a:pos x="23" y="45"/>
                </a:cxn>
              </a:cxnLst>
              <a:rect l="0" t="0" r="r" b="b"/>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24"/>
            <p:cNvSpPr/>
            <p:nvPr/>
          </p:nvSpPr>
          <p:spPr bwMode="auto">
            <a:xfrm>
              <a:off x="4359275" y="3013075"/>
              <a:ext cx="41275" cy="112713"/>
            </a:xfrm>
            <a:custGeom>
              <a:avLst/>
              <a:gdLst/>
              <a:ahLst/>
              <a:cxnLst>
                <a:cxn ang="0">
                  <a:pos x="19" y="21"/>
                </a:cxn>
                <a:cxn ang="0">
                  <a:pos x="16" y="13"/>
                </a:cxn>
                <a:cxn ang="0">
                  <a:pos x="10" y="2"/>
                </a:cxn>
                <a:cxn ang="0">
                  <a:pos x="2" y="1"/>
                </a:cxn>
                <a:cxn ang="0">
                  <a:pos x="0" y="1"/>
                </a:cxn>
                <a:cxn ang="0">
                  <a:pos x="3" y="8"/>
                </a:cxn>
                <a:cxn ang="0">
                  <a:pos x="5" y="15"/>
                </a:cxn>
                <a:cxn ang="0">
                  <a:pos x="6" y="31"/>
                </a:cxn>
                <a:cxn ang="0">
                  <a:pos x="9" y="46"/>
                </a:cxn>
                <a:cxn ang="0">
                  <a:pos x="13" y="59"/>
                </a:cxn>
                <a:cxn ang="0">
                  <a:pos x="15" y="58"/>
                </a:cxn>
                <a:cxn ang="0">
                  <a:pos x="21" y="55"/>
                </a:cxn>
                <a:cxn ang="0">
                  <a:pos x="20" y="34"/>
                </a:cxn>
                <a:cxn ang="0">
                  <a:pos x="19" y="21"/>
                </a:cxn>
              </a:cxnLst>
              <a:rect l="0" t="0" r="r" b="b"/>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5"/>
            <p:cNvSpPr/>
            <p:nvPr/>
          </p:nvSpPr>
          <p:spPr bwMode="auto">
            <a:xfrm>
              <a:off x="4546600" y="2968625"/>
              <a:ext cx="160338" cy="249238"/>
            </a:xfrm>
            <a:custGeom>
              <a:avLst/>
              <a:gdLst/>
              <a:ahLst/>
              <a:cxnLst>
                <a:cxn ang="0">
                  <a:pos x="35" y="124"/>
                </a:cxn>
                <a:cxn ang="0">
                  <a:pos x="65" y="125"/>
                </a:cxn>
                <a:cxn ang="0">
                  <a:pos x="81" y="130"/>
                </a:cxn>
                <a:cxn ang="0">
                  <a:pos x="84" y="120"/>
                </a:cxn>
                <a:cxn ang="0">
                  <a:pos x="82" y="118"/>
                </a:cxn>
                <a:cxn ang="0">
                  <a:pos x="75" y="111"/>
                </a:cxn>
                <a:cxn ang="0">
                  <a:pos x="72" y="107"/>
                </a:cxn>
                <a:cxn ang="0">
                  <a:pos x="71" y="101"/>
                </a:cxn>
                <a:cxn ang="0">
                  <a:pos x="67" y="92"/>
                </a:cxn>
                <a:cxn ang="0">
                  <a:pos x="66" y="82"/>
                </a:cxn>
                <a:cxn ang="0">
                  <a:pos x="71" y="71"/>
                </a:cxn>
                <a:cxn ang="0">
                  <a:pos x="77" y="64"/>
                </a:cxn>
                <a:cxn ang="0">
                  <a:pos x="74" y="56"/>
                </a:cxn>
                <a:cxn ang="0">
                  <a:pos x="64" y="46"/>
                </a:cxn>
                <a:cxn ang="0">
                  <a:pos x="62" y="38"/>
                </a:cxn>
                <a:cxn ang="0">
                  <a:pos x="71" y="37"/>
                </a:cxn>
                <a:cxn ang="0">
                  <a:pos x="76" y="35"/>
                </a:cxn>
                <a:cxn ang="0">
                  <a:pos x="71" y="21"/>
                </a:cxn>
                <a:cxn ang="0">
                  <a:pos x="70" y="11"/>
                </a:cxn>
                <a:cxn ang="0">
                  <a:pos x="63" y="1"/>
                </a:cxn>
                <a:cxn ang="0">
                  <a:pos x="62" y="0"/>
                </a:cxn>
                <a:cxn ang="0">
                  <a:pos x="62" y="7"/>
                </a:cxn>
                <a:cxn ang="0">
                  <a:pos x="66" y="11"/>
                </a:cxn>
                <a:cxn ang="0">
                  <a:pos x="67" y="18"/>
                </a:cxn>
                <a:cxn ang="0">
                  <a:pos x="60" y="22"/>
                </a:cxn>
                <a:cxn ang="0">
                  <a:pos x="54" y="34"/>
                </a:cxn>
                <a:cxn ang="0">
                  <a:pos x="51" y="42"/>
                </a:cxn>
                <a:cxn ang="0">
                  <a:pos x="50" y="48"/>
                </a:cxn>
                <a:cxn ang="0">
                  <a:pos x="44" y="54"/>
                </a:cxn>
                <a:cxn ang="0">
                  <a:pos x="36" y="72"/>
                </a:cxn>
                <a:cxn ang="0">
                  <a:pos x="31" y="77"/>
                </a:cxn>
                <a:cxn ang="0">
                  <a:pos x="23" y="71"/>
                </a:cxn>
                <a:cxn ang="0">
                  <a:pos x="17" y="72"/>
                </a:cxn>
                <a:cxn ang="0">
                  <a:pos x="4" y="84"/>
                </a:cxn>
                <a:cxn ang="0">
                  <a:pos x="0" y="96"/>
                </a:cxn>
                <a:cxn ang="0">
                  <a:pos x="5" y="103"/>
                </a:cxn>
                <a:cxn ang="0">
                  <a:pos x="14" y="104"/>
                </a:cxn>
                <a:cxn ang="0">
                  <a:pos x="17" y="115"/>
                </a:cxn>
                <a:cxn ang="0">
                  <a:pos x="15" y="125"/>
                </a:cxn>
                <a:cxn ang="0">
                  <a:pos x="31" y="125"/>
                </a:cxn>
                <a:cxn ang="0">
                  <a:pos x="35" y="124"/>
                </a:cxn>
              </a:cxnLst>
              <a:rect l="0" t="0" r="r" b="b"/>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26"/>
            <p:cNvSpPr/>
            <p:nvPr/>
          </p:nvSpPr>
          <p:spPr bwMode="auto">
            <a:xfrm>
              <a:off x="4176713" y="3022600"/>
              <a:ext cx="131763" cy="134938"/>
            </a:xfrm>
            <a:custGeom>
              <a:avLst/>
              <a:gdLst/>
              <a:ahLst/>
              <a:cxnLst>
                <a:cxn ang="0">
                  <a:pos x="66" y="60"/>
                </a:cxn>
                <a:cxn ang="0">
                  <a:pos x="61" y="47"/>
                </a:cxn>
                <a:cxn ang="0">
                  <a:pos x="65" y="36"/>
                </a:cxn>
                <a:cxn ang="0">
                  <a:pos x="69" y="29"/>
                </a:cxn>
                <a:cxn ang="0">
                  <a:pos x="65" y="11"/>
                </a:cxn>
                <a:cxn ang="0">
                  <a:pos x="63" y="10"/>
                </a:cxn>
                <a:cxn ang="0">
                  <a:pos x="50" y="12"/>
                </a:cxn>
                <a:cxn ang="0">
                  <a:pos x="40" y="7"/>
                </a:cxn>
                <a:cxn ang="0">
                  <a:pos x="31" y="4"/>
                </a:cxn>
                <a:cxn ang="0">
                  <a:pos x="27" y="3"/>
                </a:cxn>
                <a:cxn ang="0">
                  <a:pos x="22" y="4"/>
                </a:cxn>
                <a:cxn ang="0">
                  <a:pos x="15" y="7"/>
                </a:cxn>
                <a:cxn ang="0">
                  <a:pos x="10" y="5"/>
                </a:cxn>
                <a:cxn ang="0">
                  <a:pos x="6" y="6"/>
                </a:cxn>
                <a:cxn ang="0">
                  <a:pos x="6" y="15"/>
                </a:cxn>
                <a:cxn ang="0">
                  <a:pos x="8" y="20"/>
                </a:cxn>
                <a:cxn ang="0">
                  <a:pos x="10" y="27"/>
                </a:cxn>
                <a:cxn ang="0">
                  <a:pos x="5" y="28"/>
                </a:cxn>
                <a:cxn ang="0">
                  <a:pos x="6" y="35"/>
                </a:cxn>
                <a:cxn ang="0">
                  <a:pos x="2" y="41"/>
                </a:cxn>
                <a:cxn ang="0">
                  <a:pos x="1" y="49"/>
                </a:cxn>
                <a:cxn ang="0">
                  <a:pos x="5" y="52"/>
                </a:cxn>
                <a:cxn ang="0">
                  <a:pos x="14" y="61"/>
                </a:cxn>
                <a:cxn ang="0">
                  <a:pos x="10" y="71"/>
                </a:cxn>
                <a:cxn ang="0">
                  <a:pos x="44" y="64"/>
                </a:cxn>
                <a:cxn ang="0">
                  <a:pos x="65" y="65"/>
                </a:cxn>
                <a:cxn ang="0">
                  <a:pos x="66" y="60"/>
                </a:cxn>
              </a:cxnLst>
              <a:rect l="0" t="0" r="r" b="b"/>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27"/>
            <p:cNvSpPr/>
            <p:nvPr/>
          </p:nvSpPr>
          <p:spPr bwMode="auto">
            <a:xfrm>
              <a:off x="4292600" y="3014663"/>
              <a:ext cx="92075" cy="139700"/>
            </a:xfrm>
            <a:custGeom>
              <a:avLst/>
              <a:gdLst/>
              <a:ahLst/>
              <a:cxnLst>
                <a:cxn ang="0">
                  <a:pos x="41" y="30"/>
                </a:cxn>
                <a:cxn ang="0">
                  <a:pos x="40" y="14"/>
                </a:cxn>
                <a:cxn ang="0">
                  <a:pos x="38" y="7"/>
                </a:cxn>
                <a:cxn ang="0">
                  <a:pos x="35" y="0"/>
                </a:cxn>
                <a:cxn ang="0">
                  <a:pos x="32" y="3"/>
                </a:cxn>
                <a:cxn ang="0">
                  <a:pos x="4" y="2"/>
                </a:cxn>
                <a:cxn ang="0">
                  <a:pos x="6" y="13"/>
                </a:cxn>
                <a:cxn ang="0">
                  <a:pos x="4" y="15"/>
                </a:cxn>
                <a:cxn ang="0">
                  <a:pos x="8" y="33"/>
                </a:cxn>
                <a:cxn ang="0">
                  <a:pos x="4" y="40"/>
                </a:cxn>
                <a:cxn ang="0">
                  <a:pos x="0" y="51"/>
                </a:cxn>
                <a:cxn ang="0">
                  <a:pos x="5" y="64"/>
                </a:cxn>
                <a:cxn ang="0">
                  <a:pos x="4" y="69"/>
                </a:cxn>
                <a:cxn ang="0">
                  <a:pos x="13" y="72"/>
                </a:cxn>
                <a:cxn ang="0">
                  <a:pos x="35" y="64"/>
                </a:cxn>
                <a:cxn ang="0">
                  <a:pos x="48" y="58"/>
                </a:cxn>
                <a:cxn ang="0">
                  <a:pos x="44" y="45"/>
                </a:cxn>
                <a:cxn ang="0">
                  <a:pos x="41" y="30"/>
                </a:cxn>
              </a:cxnLst>
              <a:rect l="0" t="0" r="r" b="b"/>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28"/>
            <p:cNvSpPr/>
            <p:nvPr/>
          </p:nvSpPr>
          <p:spPr bwMode="auto">
            <a:xfrm>
              <a:off x="4033838" y="2981325"/>
              <a:ext cx="165100" cy="122238"/>
            </a:xfrm>
            <a:custGeom>
              <a:avLst/>
              <a:gdLst/>
              <a:ahLst/>
              <a:cxnLst>
                <a:cxn ang="0">
                  <a:pos x="29" y="34"/>
                </a:cxn>
                <a:cxn ang="0">
                  <a:pos x="34" y="33"/>
                </a:cxn>
                <a:cxn ang="0">
                  <a:pos x="42" y="31"/>
                </a:cxn>
                <a:cxn ang="0">
                  <a:pos x="51" y="42"/>
                </a:cxn>
                <a:cxn ang="0">
                  <a:pos x="53" y="49"/>
                </a:cxn>
                <a:cxn ang="0">
                  <a:pos x="53" y="50"/>
                </a:cxn>
                <a:cxn ang="0">
                  <a:pos x="61" y="48"/>
                </a:cxn>
                <a:cxn ang="0">
                  <a:pos x="65" y="58"/>
                </a:cxn>
                <a:cxn ang="0">
                  <a:pos x="70" y="62"/>
                </a:cxn>
                <a:cxn ang="0">
                  <a:pos x="74" y="58"/>
                </a:cxn>
                <a:cxn ang="0">
                  <a:pos x="77" y="60"/>
                </a:cxn>
                <a:cxn ang="0">
                  <a:pos x="80" y="57"/>
                </a:cxn>
                <a:cxn ang="0">
                  <a:pos x="79" y="50"/>
                </a:cxn>
                <a:cxn ang="0">
                  <a:pos x="84" y="49"/>
                </a:cxn>
                <a:cxn ang="0">
                  <a:pos x="82" y="42"/>
                </a:cxn>
                <a:cxn ang="0">
                  <a:pos x="80" y="37"/>
                </a:cxn>
                <a:cxn ang="0">
                  <a:pos x="80" y="28"/>
                </a:cxn>
                <a:cxn ang="0">
                  <a:pos x="78" y="26"/>
                </a:cxn>
                <a:cxn ang="0">
                  <a:pos x="76" y="20"/>
                </a:cxn>
                <a:cxn ang="0">
                  <a:pos x="76" y="16"/>
                </a:cxn>
                <a:cxn ang="0">
                  <a:pos x="72" y="11"/>
                </a:cxn>
                <a:cxn ang="0">
                  <a:pos x="67" y="2"/>
                </a:cxn>
                <a:cxn ang="0">
                  <a:pos x="59" y="8"/>
                </a:cxn>
                <a:cxn ang="0">
                  <a:pos x="52" y="7"/>
                </a:cxn>
                <a:cxn ang="0">
                  <a:pos x="45" y="8"/>
                </a:cxn>
                <a:cxn ang="0">
                  <a:pos x="42" y="5"/>
                </a:cxn>
                <a:cxn ang="0">
                  <a:pos x="42" y="3"/>
                </a:cxn>
                <a:cxn ang="0">
                  <a:pos x="41" y="4"/>
                </a:cxn>
                <a:cxn ang="0">
                  <a:pos x="24" y="3"/>
                </a:cxn>
                <a:cxn ang="0">
                  <a:pos x="16" y="0"/>
                </a:cxn>
                <a:cxn ang="0">
                  <a:pos x="14" y="5"/>
                </a:cxn>
                <a:cxn ang="0">
                  <a:pos x="15" y="10"/>
                </a:cxn>
                <a:cxn ang="0">
                  <a:pos x="11" y="12"/>
                </a:cxn>
                <a:cxn ang="0">
                  <a:pos x="1" y="17"/>
                </a:cxn>
                <a:cxn ang="0">
                  <a:pos x="0" y="18"/>
                </a:cxn>
                <a:cxn ang="0">
                  <a:pos x="8" y="28"/>
                </a:cxn>
                <a:cxn ang="0">
                  <a:pos x="21" y="42"/>
                </a:cxn>
                <a:cxn ang="0">
                  <a:pos x="29" y="34"/>
                </a:cxn>
              </a:cxnLst>
              <a:rect l="0" t="0" r="r" b="b"/>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29"/>
            <p:cNvSpPr/>
            <p:nvPr/>
          </p:nvSpPr>
          <p:spPr bwMode="auto">
            <a:xfrm>
              <a:off x="4113213" y="3071813"/>
              <a:ext cx="88900" cy="85725"/>
            </a:xfrm>
            <a:custGeom>
              <a:avLst/>
              <a:gdLst/>
              <a:ahLst/>
              <a:cxnLst>
                <a:cxn ang="0">
                  <a:pos x="38" y="26"/>
                </a:cxn>
                <a:cxn ang="0">
                  <a:pos x="34" y="23"/>
                </a:cxn>
                <a:cxn ang="0">
                  <a:pos x="35" y="15"/>
                </a:cxn>
                <a:cxn ang="0">
                  <a:pos x="36" y="12"/>
                </a:cxn>
                <a:cxn ang="0">
                  <a:pos x="33" y="10"/>
                </a:cxn>
                <a:cxn ang="0">
                  <a:pos x="29" y="14"/>
                </a:cxn>
                <a:cxn ang="0">
                  <a:pos x="24" y="10"/>
                </a:cxn>
                <a:cxn ang="0">
                  <a:pos x="20" y="0"/>
                </a:cxn>
                <a:cxn ang="0">
                  <a:pos x="12" y="2"/>
                </a:cxn>
                <a:cxn ang="0">
                  <a:pos x="11" y="7"/>
                </a:cxn>
                <a:cxn ang="0">
                  <a:pos x="2" y="15"/>
                </a:cxn>
                <a:cxn ang="0">
                  <a:pos x="0" y="19"/>
                </a:cxn>
                <a:cxn ang="0">
                  <a:pos x="14" y="28"/>
                </a:cxn>
                <a:cxn ang="0">
                  <a:pos x="41" y="45"/>
                </a:cxn>
                <a:cxn ang="0">
                  <a:pos x="43" y="45"/>
                </a:cxn>
                <a:cxn ang="0">
                  <a:pos x="47" y="35"/>
                </a:cxn>
                <a:cxn ang="0">
                  <a:pos x="38" y="26"/>
                </a:cxn>
              </a:cxnLst>
              <a:rect l="0" t="0" r="r" b="b"/>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0"/>
            <p:cNvSpPr/>
            <p:nvPr/>
          </p:nvSpPr>
          <p:spPr bwMode="auto">
            <a:xfrm>
              <a:off x="4075113" y="3040063"/>
              <a:ext cx="63500" cy="68263"/>
            </a:xfrm>
            <a:custGeom>
              <a:avLst/>
              <a:gdLst/>
              <a:ahLst/>
              <a:cxnLst>
                <a:cxn ang="0">
                  <a:pos x="31" y="24"/>
                </a:cxn>
                <a:cxn ang="0">
                  <a:pos x="32" y="18"/>
                </a:cxn>
                <a:cxn ang="0">
                  <a:pos x="30" y="11"/>
                </a:cxn>
                <a:cxn ang="0">
                  <a:pos x="21" y="0"/>
                </a:cxn>
                <a:cxn ang="0">
                  <a:pos x="13" y="2"/>
                </a:cxn>
                <a:cxn ang="0">
                  <a:pos x="8" y="3"/>
                </a:cxn>
                <a:cxn ang="0">
                  <a:pos x="0" y="11"/>
                </a:cxn>
                <a:cxn ang="0">
                  <a:pos x="2" y="15"/>
                </a:cxn>
                <a:cxn ang="0">
                  <a:pos x="11" y="30"/>
                </a:cxn>
                <a:cxn ang="0">
                  <a:pos x="20" y="36"/>
                </a:cxn>
                <a:cxn ang="0">
                  <a:pos x="22" y="32"/>
                </a:cxn>
                <a:cxn ang="0">
                  <a:pos x="31" y="24"/>
                </a:cxn>
              </a:cxnLst>
              <a:rect l="0" t="0" r="r" b="b"/>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1"/>
            <p:cNvSpPr/>
            <p:nvPr/>
          </p:nvSpPr>
          <p:spPr bwMode="auto">
            <a:xfrm>
              <a:off x="3994150" y="2640013"/>
              <a:ext cx="179388" cy="147638"/>
            </a:xfrm>
            <a:custGeom>
              <a:avLst/>
              <a:gdLst/>
              <a:ahLst/>
              <a:cxnLst>
                <a:cxn ang="0">
                  <a:pos x="44" y="59"/>
                </a:cxn>
                <a:cxn ang="0">
                  <a:pos x="56" y="51"/>
                </a:cxn>
                <a:cxn ang="0">
                  <a:pos x="56" y="20"/>
                </a:cxn>
                <a:cxn ang="0">
                  <a:pos x="94" y="20"/>
                </a:cxn>
                <a:cxn ang="0">
                  <a:pos x="94" y="4"/>
                </a:cxn>
                <a:cxn ang="0">
                  <a:pos x="86" y="0"/>
                </a:cxn>
                <a:cxn ang="0">
                  <a:pos x="44" y="0"/>
                </a:cxn>
                <a:cxn ang="0">
                  <a:pos x="38" y="10"/>
                </a:cxn>
                <a:cxn ang="0">
                  <a:pos x="23" y="31"/>
                </a:cxn>
                <a:cxn ang="0">
                  <a:pos x="3" y="66"/>
                </a:cxn>
                <a:cxn ang="0">
                  <a:pos x="0" y="77"/>
                </a:cxn>
                <a:cxn ang="0">
                  <a:pos x="44" y="77"/>
                </a:cxn>
                <a:cxn ang="0">
                  <a:pos x="44" y="59"/>
                </a:cxn>
              </a:cxnLst>
              <a:rect l="0" t="0" r="r" b="b"/>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2"/>
            <p:cNvSpPr/>
            <p:nvPr/>
          </p:nvSpPr>
          <p:spPr bwMode="auto">
            <a:xfrm>
              <a:off x="3992563" y="2647950"/>
              <a:ext cx="261938" cy="287338"/>
            </a:xfrm>
            <a:custGeom>
              <a:avLst/>
              <a:gdLst/>
              <a:ahLst/>
              <a:cxnLst>
                <a:cxn ang="0">
                  <a:pos x="11" y="130"/>
                </a:cxn>
                <a:cxn ang="0">
                  <a:pos x="21" y="130"/>
                </a:cxn>
                <a:cxn ang="0">
                  <a:pos x="30" y="129"/>
                </a:cxn>
                <a:cxn ang="0">
                  <a:pos x="36" y="135"/>
                </a:cxn>
                <a:cxn ang="0">
                  <a:pos x="40" y="135"/>
                </a:cxn>
                <a:cxn ang="0">
                  <a:pos x="48" y="145"/>
                </a:cxn>
                <a:cxn ang="0">
                  <a:pos x="53" y="150"/>
                </a:cxn>
                <a:cxn ang="0">
                  <a:pos x="59" y="147"/>
                </a:cxn>
                <a:cxn ang="0">
                  <a:pos x="66" y="144"/>
                </a:cxn>
                <a:cxn ang="0">
                  <a:pos x="72" y="143"/>
                </a:cxn>
                <a:cxn ang="0">
                  <a:pos x="80" y="144"/>
                </a:cxn>
                <a:cxn ang="0">
                  <a:pos x="87" y="141"/>
                </a:cxn>
                <a:cxn ang="0">
                  <a:pos x="131" y="141"/>
                </a:cxn>
                <a:cxn ang="0">
                  <a:pos x="132" y="131"/>
                </a:cxn>
                <a:cxn ang="0">
                  <a:pos x="129" y="128"/>
                </a:cxn>
                <a:cxn ang="0">
                  <a:pos x="118" y="28"/>
                </a:cxn>
                <a:cxn ang="0">
                  <a:pos x="137" y="28"/>
                </a:cxn>
                <a:cxn ang="0">
                  <a:pos x="97" y="2"/>
                </a:cxn>
                <a:cxn ang="0">
                  <a:pos x="95" y="0"/>
                </a:cxn>
                <a:cxn ang="0">
                  <a:pos x="95" y="16"/>
                </a:cxn>
                <a:cxn ang="0">
                  <a:pos x="57" y="16"/>
                </a:cxn>
                <a:cxn ang="0">
                  <a:pos x="57" y="47"/>
                </a:cxn>
                <a:cxn ang="0">
                  <a:pos x="45" y="55"/>
                </a:cxn>
                <a:cxn ang="0">
                  <a:pos x="45" y="73"/>
                </a:cxn>
                <a:cxn ang="0">
                  <a:pos x="1" y="73"/>
                </a:cxn>
                <a:cxn ang="0">
                  <a:pos x="7" y="85"/>
                </a:cxn>
                <a:cxn ang="0">
                  <a:pos x="9" y="104"/>
                </a:cxn>
                <a:cxn ang="0">
                  <a:pos x="6" y="126"/>
                </a:cxn>
                <a:cxn ang="0">
                  <a:pos x="4" y="135"/>
                </a:cxn>
                <a:cxn ang="0">
                  <a:pos x="4" y="135"/>
                </a:cxn>
                <a:cxn ang="0">
                  <a:pos x="11" y="130"/>
                </a:cxn>
              </a:cxnLst>
              <a:rect l="0" t="0" r="r" b="b"/>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3"/>
            <p:cNvSpPr/>
            <p:nvPr/>
          </p:nvSpPr>
          <p:spPr bwMode="auto">
            <a:xfrm>
              <a:off x="4094163" y="2701925"/>
              <a:ext cx="360363" cy="338138"/>
            </a:xfrm>
            <a:custGeom>
              <a:avLst/>
              <a:gdLst/>
              <a:ahLst/>
              <a:cxnLst>
                <a:cxn ang="0">
                  <a:pos x="179" y="73"/>
                </a:cxn>
                <a:cxn ang="0">
                  <a:pos x="173" y="61"/>
                </a:cxn>
                <a:cxn ang="0">
                  <a:pos x="161" y="57"/>
                </a:cxn>
                <a:cxn ang="0">
                  <a:pos x="153" y="47"/>
                </a:cxn>
                <a:cxn ang="0">
                  <a:pos x="84" y="0"/>
                </a:cxn>
                <a:cxn ang="0">
                  <a:pos x="65" y="0"/>
                </a:cxn>
                <a:cxn ang="0">
                  <a:pos x="76" y="100"/>
                </a:cxn>
                <a:cxn ang="0">
                  <a:pos x="79" y="103"/>
                </a:cxn>
                <a:cxn ang="0">
                  <a:pos x="78" y="113"/>
                </a:cxn>
                <a:cxn ang="0">
                  <a:pos x="34" y="113"/>
                </a:cxn>
                <a:cxn ang="0">
                  <a:pos x="27" y="116"/>
                </a:cxn>
                <a:cxn ang="0">
                  <a:pos x="19" y="115"/>
                </a:cxn>
                <a:cxn ang="0">
                  <a:pos x="13" y="116"/>
                </a:cxn>
                <a:cxn ang="0">
                  <a:pos x="6" y="119"/>
                </a:cxn>
                <a:cxn ang="0">
                  <a:pos x="0" y="122"/>
                </a:cxn>
                <a:cxn ang="0">
                  <a:pos x="1" y="125"/>
                </a:cxn>
                <a:cxn ang="0">
                  <a:pos x="3" y="128"/>
                </a:cxn>
                <a:cxn ang="0">
                  <a:pos x="5" y="135"/>
                </a:cxn>
                <a:cxn ang="0">
                  <a:pos x="11" y="142"/>
                </a:cxn>
                <a:cxn ang="0">
                  <a:pos x="11" y="151"/>
                </a:cxn>
                <a:cxn ang="0">
                  <a:pos x="14" y="154"/>
                </a:cxn>
                <a:cxn ang="0">
                  <a:pos x="21" y="153"/>
                </a:cxn>
                <a:cxn ang="0">
                  <a:pos x="28" y="154"/>
                </a:cxn>
                <a:cxn ang="0">
                  <a:pos x="36" y="148"/>
                </a:cxn>
                <a:cxn ang="0">
                  <a:pos x="41" y="157"/>
                </a:cxn>
                <a:cxn ang="0">
                  <a:pos x="45" y="162"/>
                </a:cxn>
                <a:cxn ang="0">
                  <a:pos x="45" y="166"/>
                </a:cxn>
                <a:cxn ang="0">
                  <a:pos x="47" y="172"/>
                </a:cxn>
                <a:cxn ang="0">
                  <a:pos x="53" y="173"/>
                </a:cxn>
                <a:cxn ang="0">
                  <a:pos x="58" y="175"/>
                </a:cxn>
                <a:cxn ang="0">
                  <a:pos x="65" y="172"/>
                </a:cxn>
                <a:cxn ang="0">
                  <a:pos x="70" y="171"/>
                </a:cxn>
                <a:cxn ang="0">
                  <a:pos x="74" y="172"/>
                </a:cxn>
                <a:cxn ang="0">
                  <a:pos x="78" y="172"/>
                </a:cxn>
                <a:cxn ang="0">
                  <a:pos x="81" y="163"/>
                </a:cxn>
                <a:cxn ang="0">
                  <a:pos x="80" y="156"/>
                </a:cxn>
                <a:cxn ang="0">
                  <a:pos x="89" y="152"/>
                </a:cxn>
                <a:cxn ang="0">
                  <a:pos x="93" y="145"/>
                </a:cxn>
                <a:cxn ang="0">
                  <a:pos x="96" y="136"/>
                </a:cxn>
                <a:cxn ang="0">
                  <a:pos x="103" y="137"/>
                </a:cxn>
                <a:cxn ang="0">
                  <a:pos x="108" y="131"/>
                </a:cxn>
                <a:cxn ang="0">
                  <a:pos x="114" y="129"/>
                </a:cxn>
                <a:cxn ang="0">
                  <a:pos x="118" y="126"/>
                </a:cxn>
                <a:cxn ang="0">
                  <a:pos x="128" y="122"/>
                </a:cxn>
                <a:cxn ang="0">
                  <a:pos x="136" y="119"/>
                </a:cxn>
                <a:cxn ang="0">
                  <a:pos x="150" y="119"/>
                </a:cxn>
                <a:cxn ang="0">
                  <a:pos x="159" y="116"/>
                </a:cxn>
                <a:cxn ang="0">
                  <a:pos x="177" y="115"/>
                </a:cxn>
                <a:cxn ang="0">
                  <a:pos x="184" y="110"/>
                </a:cxn>
                <a:cxn ang="0">
                  <a:pos x="188" y="101"/>
                </a:cxn>
                <a:cxn ang="0">
                  <a:pos x="188" y="71"/>
                </a:cxn>
                <a:cxn ang="0">
                  <a:pos x="179" y="73"/>
                </a:cxn>
              </a:cxnLst>
              <a:rect l="0" t="0" r="r" b="b"/>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4"/>
            <p:cNvSpPr/>
            <p:nvPr/>
          </p:nvSpPr>
          <p:spPr bwMode="auto">
            <a:xfrm>
              <a:off x="4243388" y="2925763"/>
              <a:ext cx="176213" cy="125413"/>
            </a:xfrm>
            <a:custGeom>
              <a:avLst/>
              <a:gdLst/>
              <a:ahLst/>
              <a:cxnLst>
                <a:cxn ang="0">
                  <a:pos x="92" y="37"/>
                </a:cxn>
                <a:cxn ang="0">
                  <a:pos x="87" y="35"/>
                </a:cxn>
                <a:cxn ang="0">
                  <a:pos x="86" y="29"/>
                </a:cxn>
                <a:cxn ang="0">
                  <a:pos x="81" y="30"/>
                </a:cxn>
                <a:cxn ang="0">
                  <a:pos x="76" y="26"/>
                </a:cxn>
                <a:cxn ang="0">
                  <a:pos x="74" y="21"/>
                </a:cxn>
                <a:cxn ang="0">
                  <a:pos x="69" y="15"/>
                </a:cxn>
                <a:cxn ang="0">
                  <a:pos x="65" y="9"/>
                </a:cxn>
                <a:cxn ang="0">
                  <a:pos x="65" y="3"/>
                </a:cxn>
                <a:cxn ang="0">
                  <a:pos x="58" y="2"/>
                </a:cxn>
                <a:cxn ang="0">
                  <a:pos x="50" y="5"/>
                </a:cxn>
                <a:cxn ang="0">
                  <a:pos x="40" y="9"/>
                </a:cxn>
                <a:cxn ang="0">
                  <a:pos x="36" y="12"/>
                </a:cxn>
                <a:cxn ang="0">
                  <a:pos x="30" y="14"/>
                </a:cxn>
                <a:cxn ang="0">
                  <a:pos x="25" y="20"/>
                </a:cxn>
                <a:cxn ang="0">
                  <a:pos x="18" y="19"/>
                </a:cxn>
                <a:cxn ang="0">
                  <a:pos x="15" y="28"/>
                </a:cxn>
                <a:cxn ang="0">
                  <a:pos x="11" y="35"/>
                </a:cxn>
                <a:cxn ang="0">
                  <a:pos x="2" y="39"/>
                </a:cxn>
                <a:cxn ang="0">
                  <a:pos x="3" y="46"/>
                </a:cxn>
                <a:cxn ang="0">
                  <a:pos x="0" y="55"/>
                </a:cxn>
                <a:cxn ang="0">
                  <a:pos x="5" y="58"/>
                </a:cxn>
                <a:cxn ang="0">
                  <a:pos x="15" y="63"/>
                </a:cxn>
                <a:cxn ang="0">
                  <a:pos x="28" y="61"/>
                </a:cxn>
                <a:cxn ang="0">
                  <a:pos x="32" y="60"/>
                </a:cxn>
                <a:cxn ang="0">
                  <a:pos x="30" y="49"/>
                </a:cxn>
                <a:cxn ang="0">
                  <a:pos x="58" y="50"/>
                </a:cxn>
                <a:cxn ang="0">
                  <a:pos x="63" y="47"/>
                </a:cxn>
                <a:cxn ang="0">
                  <a:pos x="73" y="48"/>
                </a:cxn>
                <a:cxn ang="0">
                  <a:pos x="79" y="44"/>
                </a:cxn>
                <a:cxn ang="0">
                  <a:pos x="89" y="42"/>
                </a:cxn>
                <a:cxn ang="0">
                  <a:pos x="92" y="37"/>
                </a:cxn>
                <a:cxn ang="0">
                  <a:pos x="92" y="37"/>
                </a:cxn>
              </a:cxnLst>
              <a:rect l="0" t="0" r="r" b="b"/>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5"/>
            <p:cNvSpPr/>
            <p:nvPr/>
          </p:nvSpPr>
          <p:spPr bwMode="auto">
            <a:xfrm>
              <a:off x="4365625" y="2738438"/>
              <a:ext cx="336550" cy="261938"/>
            </a:xfrm>
            <a:custGeom>
              <a:avLst/>
              <a:gdLst/>
              <a:ahLst/>
              <a:cxnLst>
                <a:cxn ang="0">
                  <a:pos x="168" y="20"/>
                </a:cxn>
                <a:cxn ang="0">
                  <a:pos x="167" y="5"/>
                </a:cxn>
                <a:cxn ang="0">
                  <a:pos x="158" y="10"/>
                </a:cxn>
                <a:cxn ang="0">
                  <a:pos x="151" y="3"/>
                </a:cxn>
                <a:cxn ang="0">
                  <a:pos x="134" y="0"/>
                </a:cxn>
                <a:cxn ang="0">
                  <a:pos x="86" y="30"/>
                </a:cxn>
                <a:cxn ang="0">
                  <a:pos x="65" y="46"/>
                </a:cxn>
                <a:cxn ang="0">
                  <a:pos x="48" y="52"/>
                </a:cxn>
                <a:cxn ang="0">
                  <a:pos x="46" y="52"/>
                </a:cxn>
                <a:cxn ang="0">
                  <a:pos x="46" y="82"/>
                </a:cxn>
                <a:cxn ang="0">
                  <a:pos x="42" y="91"/>
                </a:cxn>
                <a:cxn ang="0">
                  <a:pos x="35" y="96"/>
                </a:cxn>
                <a:cxn ang="0">
                  <a:pos x="17" y="97"/>
                </a:cxn>
                <a:cxn ang="0">
                  <a:pos x="8" y="100"/>
                </a:cxn>
                <a:cxn ang="0">
                  <a:pos x="1" y="101"/>
                </a:cxn>
                <a:cxn ang="0">
                  <a:pos x="1" y="107"/>
                </a:cxn>
                <a:cxn ang="0">
                  <a:pos x="5" y="113"/>
                </a:cxn>
                <a:cxn ang="0">
                  <a:pos x="10" y="119"/>
                </a:cxn>
                <a:cxn ang="0">
                  <a:pos x="12" y="124"/>
                </a:cxn>
                <a:cxn ang="0">
                  <a:pos x="17" y="128"/>
                </a:cxn>
                <a:cxn ang="0">
                  <a:pos x="22" y="127"/>
                </a:cxn>
                <a:cxn ang="0">
                  <a:pos x="23" y="133"/>
                </a:cxn>
                <a:cxn ang="0">
                  <a:pos x="28" y="135"/>
                </a:cxn>
                <a:cxn ang="0">
                  <a:pos x="32" y="130"/>
                </a:cxn>
                <a:cxn ang="0">
                  <a:pos x="35" y="135"/>
                </a:cxn>
                <a:cxn ang="0">
                  <a:pos x="40" y="133"/>
                </a:cxn>
                <a:cxn ang="0">
                  <a:pos x="45" y="125"/>
                </a:cxn>
                <a:cxn ang="0">
                  <a:pos x="48" y="116"/>
                </a:cxn>
                <a:cxn ang="0">
                  <a:pos x="58" y="116"/>
                </a:cxn>
                <a:cxn ang="0">
                  <a:pos x="65" y="114"/>
                </a:cxn>
                <a:cxn ang="0">
                  <a:pos x="74" y="117"/>
                </a:cxn>
                <a:cxn ang="0">
                  <a:pos x="80" y="123"/>
                </a:cxn>
                <a:cxn ang="0">
                  <a:pos x="89" y="120"/>
                </a:cxn>
                <a:cxn ang="0">
                  <a:pos x="98" y="125"/>
                </a:cxn>
                <a:cxn ang="0">
                  <a:pos x="109" y="125"/>
                </a:cxn>
                <a:cxn ang="0">
                  <a:pos x="117" y="119"/>
                </a:cxn>
                <a:cxn ang="0">
                  <a:pos x="132" y="120"/>
                </a:cxn>
                <a:cxn ang="0">
                  <a:pos x="141" y="122"/>
                </a:cxn>
                <a:cxn ang="0">
                  <a:pos x="149" y="115"/>
                </a:cxn>
                <a:cxn ang="0">
                  <a:pos x="151" y="114"/>
                </a:cxn>
                <a:cxn ang="0">
                  <a:pos x="151" y="111"/>
                </a:cxn>
                <a:cxn ang="0">
                  <a:pos x="153" y="101"/>
                </a:cxn>
                <a:cxn ang="0">
                  <a:pos x="171" y="79"/>
                </a:cxn>
                <a:cxn ang="0">
                  <a:pos x="172" y="51"/>
                </a:cxn>
                <a:cxn ang="0">
                  <a:pos x="174" y="39"/>
                </a:cxn>
                <a:cxn ang="0">
                  <a:pos x="172" y="30"/>
                </a:cxn>
                <a:cxn ang="0">
                  <a:pos x="168" y="20"/>
                </a:cxn>
              </a:cxnLst>
              <a:rect l="0" t="0" r="r" b="b"/>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6"/>
            <p:cNvSpPr/>
            <p:nvPr/>
          </p:nvSpPr>
          <p:spPr bwMode="auto">
            <a:xfrm>
              <a:off x="4654550" y="2738438"/>
              <a:ext cx="215900" cy="357188"/>
            </a:xfrm>
            <a:custGeom>
              <a:avLst/>
              <a:gdLst/>
              <a:ahLst/>
              <a:cxnLst>
                <a:cxn ang="0">
                  <a:pos x="112" y="46"/>
                </a:cxn>
                <a:cxn ang="0">
                  <a:pos x="26" y="0"/>
                </a:cxn>
                <a:cxn ang="0">
                  <a:pos x="16" y="5"/>
                </a:cxn>
                <a:cxn ang="0">
                  <a:pos x="17" y="20"/>
                </a:cxn>
                <a:cxn ang="0">
                  <a:pos x="21" y="30"/>
                </a:cxn>
                <a:cxn ang="0">
                  <a:pos x="23" y="39"/>
                </a:cxn>
                <a:cxn ang="0">
                  <a:pos x="21" y="51"/>
                </a:cxn>
                <a:cxn ang="0">
                  <a:pos x="20" y="79"/>
                </a:cxn>
                <a:cxn ang="0">
                  <a:pos x="2" y="101"/>
                </a:cxn>
                <a:cxn ang="0">
                  <a:pos x="0" y="111"/>
                </a:cxn>
                <a:cxn ang="0">
                  <a:pos x="0" y="114"/>
                </a:cxn>
                <a:cxn ang="0">
                  <a:pos x="2" y="117"/>
                </a:cxn>
                <a:cxn ang="0">
                  <a:pos x="7" y="122"/>
                </a:cxn>
                <a:cxn ang="0">
                  <a:pos x="14" y="132"/>
                </a:cxn>
                <a:cxn ang="0">
                  <a:pos x="15" y="142"/>
                </a:cxn>
                <a:cxn ang="0">
                  <a:pos x="20" y="156"/>
                </a:cxn>
                <a:cxn ang="0">
                  <a:pos x="15" y="158"/>
                </a:cxn>
                <a:cxn ang="0">
                  <a:pos x="6" y="159"/>
                </a:cxn>
                <a:cxn ang="0">
                  <a:pos x="8" y="167"/>
                </a:cxn>
                <a:cxn ang="0">
                  <a:pos x="18" y="177"/>
                </a:cxn>
                <a:cxn ang="0">
                  <a:pos x="22" y="186"/>
                </a:cxn>
                <a:cxn ang="0">
                  <a:pos x="28" y="184"/>
                </a:cxn>
                <a:cxn ang="0">
                  <a:pos x="36" y="184"/>
                </a:cxn>
                <a:cxn ang="0">
                  <a:pos x="48" y="180"/>
                </a:cxn>
                <a:cxn ang="0">
                  <a:pos x="58" y="175"/>
                </a:cxn>
                <a:cxn ang="0">
                  <a:pos x="59" y="169"/>
                </a:cxn>
                <a:cxn ang="0">
                  <a:pos x="75" y="165"/>
                </a:cxn>
                <a:cxn ang="0">
                  <a:pos x="86" y="154"/>
                </a:cxn>
                <a:cxn ang="0">
                  <a:pos x="88" y="149"/>
                </a:cxn>
                <a:cxn ang="0">
                  <a:pos x="97" y="145"/>
                </a:cxn>
                <a:cxn ang="0">
                  <a:pos x="99" y="145"/>
                </a:cxn>
                <a:cxn ang="0">
                  <a:pos x="99" y="145"/>
                </a:cxn>
                <a:cxn ang="0">
                  <a:pos x="100" y="140"/>
                </a:cxn>
                <a:cxn ang="0">
                  <a:pos x="95" y="133"/>
                </a:cxn>
                <a:cxn ang="0">
                  <a:pos x="93" y="125"/>
                </a:cxn>
                <a:cxn ang="0">
                  <a:pos x="91" y="118"/>
                </a:cxn>
                <a:cxn ang="0">
                  <a:pos x="92" y="110"/>
                </a:cxn>
                <a:cxn ang="0">
                  <a:pos x="97" y="102"/>
                </a:cxn>
                <a:cxn ang="0">
                  <a:pos x="101" y="95"/>
                </a:cxn>
                <a:cxn ang="0">
                  <a:pos x="111" y="89"/>
                </a:cxn>
                <a:cxn ang="0">
                  <a:pos x="112" y="77"/>
                </a:cxn>
                <a:cxn ang="0">
                  <a:pos x="112" y="46"/>
                </a:cxn>
              </a:cxnLst>
              <a:rect l="0" t="0" r="r" b="b"/>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7"/>
            <p:cNvSpPr/>
            <p:nvPr/>
          </p:nvSpPr>
          <p:spPr bwMode="auto">
            <a:xfrm>
              <a:off x="4881563" y="2540000"/>
              <a:ext cx="236538" cy="234950"/>
            </a:xfrm>
            <a:custGeom>
              <a:avLst/>
              <a:gdLst/>
              <a:ahLst/>
              <a:cxnLst>
                <a:cxn ang="0">
                  <a:pos x="115" y="27"/>
                </a:cxn>
                <a:cxn ang="0">
                  <a:pos x="107" y="7"/>
                </a:cxn>
                <a:cxn ang="0">
                  <a:pos x="106" y="9"/>
                </a:cxn>
                <a:cxn ang="0">
                  <a:pos x="94" y="8"/>
                </a:cxn>
                <a:cxn ang="0">
                  <a:pos x="80" y="5"/>
                </a:cxn>
                <a:cxn ang="0">
                  <a:pos x="56" y="9"/>
                </a:cxn>
                <a:cxn ang="0">
                  <a:pos x="44" y="10"/>
                </a:cxn>
                <a:cxn ang="0">
                  <a:pos x="23" y="4"/>
                </a:cxn>
                <a:cxn ang="0">
                  <a:pos x="6" y="0"/>
                </a:cxn>
                <a:cxn ang="0">
                  <a:pos x="5" y="3"/>
                </a:cxn>
                <a:cxn ang="0">
                  <a:pos x="4" y="17"/>
                </a:cxn>
                <a:cxn ang="0">
                  <a:pos x="4" y="33"/>
                </a:cxn>
                <a:cxn ang="0">
                  <a:pos x="4" y="120"/>
                </a:cxn>
                <a:cxn ang="0">
                  <a:pos x="72" y="120"/>
                </a:cxn>
                <a:cxn ang="0">
                  <a:pos x="76" y="118"/>
                </a:cxn>
                <a:cxn ang="0">
                  <a:pos x="82" y="120"/>
                </a:cxn>
                <a:cxn ang="0">
                  <a:pos x="96" y="120"/>
                </a:cxn>
                <a:cxn ang="0">
                  <a:pos x="102" y="123"/>
                </a:cxn>
                <a:cxn ang="0">
                  <a:pos x="109" y="118"/>
                </a:cxn>
                <a:cxn ang="0">
                  <a:pos x="116" y="110"/>
                </a:cxn>
                <a:cxn ang="0">
                  <a:pos x="122" y="106"/>
                </a:cxn>
                <a:cxn ang="0">
                  <a:pos x="123" y="105"/>
                </a:cxn>
                <a:cxn ang="0">
                  <a:pos x="123" y="101"/>
                </a:cxn>
                <a:cxn ang="0">
                  <a:pos x="118" y="88"/>
                </a:cxn>
                <a:cxn ang="0">
                  <a:pos x="106" y="65"/>
                </a:cxn>
                <a:cxn ang="0">
                  <a:pos x="100" y="54"/>
                </a:cxn>
                <a:cxn ang="0">
                  <a:pos x="93" y="41"/>
                </a:cxn>
                <a:cxn ang="0">
                  <a:pos x="87" y="20"/>
                </a:cxn>
                <a:cxn ang="0">
                  <a:pos x="95" y="35"/>
                </a:cxn>
                <a:cxn ang="0">
                  <a:pos x="106" y="50"/>
                </a:cxn>
                <a:cxn ang="0">
                  <a:pos x="113" y="34"/>
                </a:cxn>
                <a:cxn ang="0">
                  <a:pos x="113" y="34"/>
                </a:cxn>
                <a:cxn ang="0">
                  <a:pos x="114" y="31"/>
                </a:cxn>
                <a:cxn ang="0">
                  <a:pos x="115" y="27"/>
                </a:cxn>
              </a:cxnLst>
              <a:rect l="0" t="0" r="r" b="b"/>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8"/>
            <p:cNvSpPr/>
            <p:nvPr/>
          </p:nvSpPr>
          <p:spPr bwMode="auto">
            <a:xfrm>
              <a:off x="4551363" y="3206750"/>
              <a:ext cx="122238" cy="134938"/>
            </a:xfrm>
            <a:custGeom>
              <a:avLst/>
              <a:gdLst/>
              <a:ahLst/>
              <a:cxnLst>
                <a:cxn ang="0">
                  <a:pos x="32" y="67"/>
                </a:cxn>
                <a:cxn ang="0">
                  <a:pos x="34" y="58"/>
                </a:cxn>
                <a:cxn ang="0">
                  <a:pos x="41" y="53"/>
                </a:cxn>
                <a:cxn ang="0">
                  <a:pos x="45" y="47"/>
                </a:cxn>
                <a:cxn ang="0">
                  <a:pos x="52" y="54"/>
                </a:cxn>
                <a:cxn ang="0">
                  <a:pos x="60" y="56"/>
                </a:cxn>
                <a:cxn ang="0">
                  <a:pos x="64" y="42"/>
                </a:cxn>
                <a:cxn ang="0">
                  <a:pos x="61" y="30"/>
                </a:cxn>
                <a:cxn ang="0">
                  <a:pos x="59" y="21"/>
                </a:cxn>
                <a:cxn ang="0">
                  <a:pos x="60" y="12"/>
                </a:cxn>
                <a:cxn ang="0">
                  <a:pos x="49" y="12"/>
                </a:cxn>
                <a:cxn ang="0">
                  <a:pos x="50" y="1"/>
                </a:cxn>
                <a:cxn ang="0">
                  <a:pos x="33" y="0"/>
                </a:cxn>
                <a:cxn ang="0">
                  <a:pos x="31" y="1"/>
                </a:cxn>
                <a:cxn ang="0">
                  <a:pos x="31" y="15"/>
                </a:cxn>
                <a:cxn ang="0">
                  <a:pos x="15" y="16"/>
                </a:cxn>
                <a:cxn ang="0">
                  <a:pos x="10" y="16"/>
                </a:cxn>
                <a:cxn ang="0">
                  <a:pos x="8" y="19"/>
                </a:cxn>
                <a:cxn ang="0">
                  <a:pos x="13" y="25"/>
                </a:cxn>
                <a:cxn ang="0">
                  <a:pos x="7" y="29"/>
                </a:cxn>
                <a:cxn ang="0">
                  <a:pos x="2" y="36"/>
                </a:cxn>
                <a:cxn ang="0">
                  <a:pos x="8" y="46"/>
                </a:cxn>
                <a:cxn ang="0">
                  <a:pos x="16" y="57"/>
                </a:cxn>
                <a:cxn ang="0">
                  <a:pos x="27" y="71"/>
                </a:cxn>
                <a:cxn ang="0">
                  <a:pos x="32" y="67"/>
                </a:cxn>
              </a:cxnLst>
              <a:rect l="0" t="0" r="r" b="b"/>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9"/>
            <p:cNvSpPr/>
            <p:nvPr/>
          </p:nvSpPr>
          <p:spPr bwMode="auto">
            <a:xfrm>
              <a:off x="4564063" y="3208338"/>
              <a:ext cx="47625" cy="28575"/>
            </a:xfrm>
            <a:custGeom>
              <a:avLst/>
              <a:gdLst/>
              <a:ahLst/>
              <a:cxnLst>
                <a:cxn ang="0">
                  <a:pos x="24" y="14"/>
                </a:cxn>
                <a:cxn ang="0">
                  <a:pos x="24" y="0"/>
                </a:cxn>
                <a:cxn ang="0">
                  <a:pos x="22" y="0"/>
                </a:cxn>
                <a:cxn ang="0">
                  <a:pos x="6" y="0"/>
                </a:cxn>
                <a:cxn ang="0">
                  <a:pos x="6" y="1"/>
                </a:cxn>
                <a:cxn ang="0">
                  <a:pos x="3" y="8"/>
                </a:cxn>
                <a:cxn ang="0">
                  <a:pos x="3" y="13"/>
                </a:cxn>
                <a:cxn ang="0">
                  <a:pos x="3" y="15"/>
                </a:cxn>
                <a:cxn ang="0">
                  <a:pos x="8" y="15"/>
                </a:cxn>
                <a:cxn ang="0">
                  <a:pos x="24" y="14"/>
                </a:cxn>
              </a:cxnLst>
              <a:rect l="0" t="0" r="r" b="b"/>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40"/>
            <p:cNvSpPr/>
            <p:nvPr/>
          </p:nvSpPr>
          <p:spPr bwMode="auto">
            <a:xfrm>
              <a:off x="4602163" y="3175000"/>
              <a:ext cx="153988" cy="188913"/>
            </a:xfrm>
            <a:custGeom>
              <a:avLst/>
              <a:gdLst/>
              <a:ahLst/>
              <a:cxnLst>
                <a:cxn ang="0">
                  <a:pos x="21" y="94"/>
                </a:cxn>
                <a:cxn ang="0">
                  <a:pos x="29" y="95"/>
                </a:cxn>
                <a:cxn ang="0">
                  <a:pos x="38" y="95"/>
                </a:cxn>
                <a:cxn ang="0">
                  <a:pos x="43" y="95"/>
                </a:cxn>
                <a:cxn ang="0">
                  <a:pos x="50" y="88"/>
                </a:cxn>
                <a:cxn ang="0">
                  <a:pos x="54" y="80"/>
                </a:cxn>
                <a:cxn ang="0">
                  <a:pos x="55" y="61"/>
                </a:cxn>
                <a:cxn ang="0">
                  <a:pos x="64" y="49"/>
                </a:cxn>
                <a:cxn ang="0">
                  <a:pos x="73" y="25"/>
                </a:cxn>
                <a:cxn ang="0">
                  <a:pos x="77" y="13"/>
                </a:cxn>
                <a:cxn ang="0">
                  <a:pos x="79" y="1"/>
                </a:cxn>
                <a:cxn ang="0">
                  <a:pos x="79" y="1"/>
                </a:cxn>
                <a:cxn ang="0">
                  <a:pos x="69" y="0"/>
                </a:cxn>
                <a:cxn ang="0">
                  <a:pos x="64" y="1"/>
                </a:cxn>
                <a:cxn ang="0">
                  <a:pos x="58" y="3"/>
                </a:cxn>
                <a:cxn ang="0">
                  <a:pos x="56" y="11"/>
                </a:cxn>
                <a:cxn ang="0">
                  <a:pos x="52" y="22"/>
                </a:cxn>
                <a:cxn ang="0">
                  <a:pos x="36" y="17"/>
                </a:cxn>
                <a:cxn ang="0">
                  <a:pos x="23" y="17"/>
                </a:cxn>
                <a:cxn ang="0">
                  <a:pos x="22" y="28"/>
                </a:cxn>
                <a:cxn ang="0">
                  <a:pos x="33" y="28"/>
                </a:cxn>
                <a:cxn ang="0">
                  <a:pos x="32" y="37"/>
                </a:cxn>
                <a:cxn ang="0">
                  <a:pos x="34" y="46"/>
                </a:cxn>
                <a:cxn ang="0">
                  <a:pos x="37" y="58"/>
                </a:cxn>
                <a:cxn ang="0">
                  <a:pos x="33" y="72"/>
                </a:cxn>
                <a:cxn ang="0">
                  <a:pos x="25" y="70"/>
                </a:cxn>
                <a:cxn ang="0">
                  <a:pos x="18" y="63"/>
                </a:cxn>
                <a:cxn ang="0">
                  <a:pos x="14" y="69"/>
                </a:cxn>
                <a:cxn ang="0">
                  <a:pos x="7" y="74"/>
                </a:cxn>
                <a:cxn ang="0">
                  <a:pos x="5" y="83"/>
                </a:cxn>
                <a:cxn ang="0">
                  <a:pos x="0" y="87"/>
                </a:cxn>
                <a:cxn ang="0">
                  <a:pos x="1" y="88"/>
                </a:cxn>
                <a:cxn ang="0">
                  <a:pos x="11" y="99"/>
                </a:cxn>
                <a:cxn ang="0">
                  <a:pos x="21" y="94"/>
                </a:cxn>
              </a:cxnLst>
              <a:rect l="0" t="0" r="r" b="b"/>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41"/>
            <p:cNvSpPr/>
            <p:nvPr/>
          </p:nvSpPr>
          <p:spPr bwMode="auto">
            <a:xfrm>
              <a:off x="4819650" y="2740025"/>
              <a:ext cx="358775" cy="441325"/>
            </a:xfrm>
            <a:custGeom>
              <a:avLst/>
              <a:gdLst/>
              <a:ahLst/>
              <a:cxnLst>
                <a:cxn ang="0">
                  <a:pos x="141" y="13"/>
                </a:cxn>
                <a:cxn ang="0">
                  <a:pos x="128" y="15"/>
                </a:cxn>
                <a:cxn ang="0">
                  <a:pos x="108" y="13"/>
                </a:cxn>
                <a:cxn ang="0">
                  <a:pos x="36" y="15"/>
                </a:cxn>
                <a:cxn ang="0">
                  <a:pos x="25" y="39"/>
                </a:cxn>
                <a:cxn ang="0">
                  <a:pos x="24" y="88"/>
                </a:cxn>
                <a:cxn ang="0">
                  <a:pos x="10" y="101"/>
                </a:cxn>
                <a:cxn ang="0">
                  <a:pos x="4" y="117"/>
                </a:cxn>
                <a:cxn ang="0">
                  <a:pos x="8" y="132"/>
                </a:cxn>
                <a:cxn ang="0">
                  <a:pos x="12" y="144"/>
                </a:cxn>
                <a:cxn ang="0">
                  <a:pos x="21" y="165"/>
                </a:cxn>
                <a:cxn ang="0">
                  <a:pos x="24" y="170"/>
                </a:cxn>
                <a:cxn ang="0">
                  <a:pos x="35" y="177"/>
                </a:cxn>
                <a:cxn ang="0">
                  <a:pos x="47" y="190"/>
                </a:cxn>
                <a:cxn ang="0">
                  <a:pos x="59" y="204"/>
                </a:cxn>
                <a:cxn ang="0">
                  <a:pos x="64" y="213"/>
                </a:cxn>
                <a:cxn ang="0">
                  <a:pos x="76" y="219"/>
                </a:cxn>
                <a:cxn ang="0">
                  <a:pos x="88" y="218"/>
                </a:cxn>
                <a:cxn ang="0">
                  <a:pos x="109" y="227"/>
                </a:cxn>
                <a:cxn ang="0">
                  <a:pos x="124" y="226"/>
                </a:cxn>
                <a:cxn ang="0">
                  <a:pos x="135" y="222"/>
                </a:cxn>
                <a:cxn ang="0">
                  <a:pos x="146" y="214"/>
                </a:cxn>
                <a:cxn ang="0">
                  <a:pos x="155" y="217"/>
                </a:cxn>
                <a:cxn ang="0">
                  <a:pos x="145" y="198"/>
                </a:cxn>
                <a:cxn ang="0">
                  <a:pos x="125" y="180"/>
                </a:cxn>
                <a:cxn ang="0">
                  <a:pos x="136" y="172"/>
                </a:cxn>
                <a:cxn ang="0">
                  <a:pos x="141" y="149"/>
                </a:cxn>
                <a:cxn ang="0">
                  <a:pos x="149" y="133"/>
                </a:cxn>
                <a:cxn ang="0">
                  <a:pos x="161" y="119"/>
                </a:cxn>
                <a:cxn ang="0">
                  <a:pos x="166" y="90"/>
                </a:cxn>
                <a:cxn ang="0">
                  <a:pos x="176" y="73"/>
                </a:cxn>
                <a:cxn ang="0">
                  <a:pos x="180" y="57"/>
                </a:cxn>
                <a:cxn ang="0">
                  <a:pos x="171" y="20"/>
                </a:cxn>
                <a:cxn ang="0">
                  <a:pos x="155" y="0"/>
                </a:cxn>
                <a:cxn ang="0">
                  <a:pos x="148" y="5"/>
                </a:cxn>
              </a:cxnLst>
              <a:rect l="0" t="0" r="r" b="b"/>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42"/>
            <p:cNvSpPr/>
            <p:nvPr/>
          </p:nvSpPr>
          <p:spPr bwMode="auto">
            <a:xfrm>
              <a:off x="5245100" y="2978150"/>
              <a:ext cx="41275" cy="41275"/>
            </a:xfrm>
            <a:custGeom>
              <a:avLst/>
              <a:gdLst/>
              <a:ahLst/>
              <a:cxnLst>
                <a:cxn ang="0">
                  <a:pos x="8" y="3"/>
                </a:cxn>
                <a:cxn ang="0">
                  <a:pos x="3" y="10"/>
                </a:cxn>
                <a:cxn ang="0">
                  <a:pos x="2" y="20"/>
                </a:cxn>
                <a:cxn ang="0">
                  <a:pos x="9" y="19"/>
                </a:cxn>
                <a:cxn ang="0">
                  <a:pos x="14" y="21"/>
                </a:cxn>
                <a:cxn ang="0">
                  <a:pos x="19" y="16"/>
                </a:cxn>
                <a:cxn ang="0">
                  <a:pos x="13" y="13"/>
                </a:cxn>
                <a:cxn ang="0">
                  <a:pos x="19" y="8"/>
                </a:cxn>
                <a:cxn ang="0">
                  <a:pos x="18" y="1"/>
                </a:cxn>
                <a:cxn ang="0">
                  <a:pos x="17" y="0"/>
                </a:cxn>
                <a:cxn ang="0">
                  <a:pos x="14" y="2"/>
                </a:cxn>
                <a:cxn ang="0">
                  <a:pos x="8" y="3"/>
                </a:cxn>
              </a:cxnLst>
              <a:rect l="0" t="0" r="r" b="b"/>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43"/>
            <p:cNvSpPr/>
            <p:nvPr/>
          </p:nvSpPr>
          <p:spPr bwMode="auto">
            <a:xfrm>
              <a:off x="5130800" y="2860675"/>
              <a:ext cx="146050" cy="123825"/>
            </a:xfrm>
            <a:custGeom>
              <a:avLst/>
              <a:gdLst/>
              <a:ahLst/>
              <a:cxnLst>
                <a:cxn ang="0">
                  <a:pos x="14" y="10"/>
                </a:cxn>
                <a:cxn ang="0">
                  <a:pos x="8" y="16"/>
                </a:cxn>
                <a:cxn ang="0">
                  <a:pos x="4" y="27"/>
                </a:cxn>
                <a:cxn ang="0">
                  <a:pos x="3" y="43"/>
                </a:cxn>
                <a:cxn ang="0">
                  <a:pos x="13" y="43"/>
                </a:cxn>
                <a:cxn ang="0">
                  <a:pos x="16" y="40"/>
                </a:cxn>
                <a:cxn ang="0">
                  <a:pos x="21" y="38"/>
                </a:cxn>
                <a:cxn ang="0">
                  <a:pos x="28" y="41"/>
                </a:cxn>
                <a:cxn ang="0">
                  <a:pos x="33" y="41"/>
                </a:cxn>
                <a:cxn ang="0">
                  <a:pos x="45" y="41"/>
                </a:cxn>
                <a:cxn ang="0">
                  <a:pos x="68" y="64"/>
                </a:cxn>
                <a:cxn ang="0">
                  <a:pos x="68" y="65"/>
                </a:cxn>
                <a:cxn ang="0">
                  <a:pos x="74" y="64"/>
                </a:cxn>
                <a:cxn ang="0">
                  <a:pos x="77" y="62"/>
                </a:cxn>
                <a:cxn ang="0">
                  <a:pos x="65" y="49"/>
                </a:cxn>
                <a:cxn ang="0">
                  <a:pos x="47" y="36"/>
                </a:cxn>
                <a:cxn ang="0">
                  <a:pos x="40" y="29"/>
                </a:cxn>
                <a:cxn ang="0">
                  <a:pos x="31" y="13"/>
                </a:cxn>
                <a:cxn ang="0">
                  <a:pos x="25" y="0"/>
                </a:cxn>
                <a:cxn ang="0">
                  <a:pos x="14" y="10"/>
                </a:cxn>
              </a:cxnLst>
              <a:rect l="0" t="0" r="r" b="b"/>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4"/>
            <p:cNvSpPr/>
            <p:nvPr/>
          </p:nvSpPr>
          <p:spPr bwMode="auto">
            <a:xfrm>
              <a:off x="5056188" y="2928938"/>
              <a:ext cx="323850" cy="252413"/>
            </a:xfrm>
            <a:custGeom>
              <a:avLst/>
              <a:gdLst/>
              <a:ahLst/>
              <a:cxnLst>
                <a:cxn ang="0">
                  <a:pos x="12" y="87"/>
                </a:cxn>
                <a:cxn ang="0">
                  <a:pos x="22" y="99"/>
                </a:cxn>
                <a:cxn ang="0">
                  <a:pos x="32" y="108"/>
                </a:cxn>
                <a:cxn ang="0">
                  <a:pos x="32" y="118"/>
                </a:cxn>
                <a:cxn ang="0">
                  <a:pos x="36" y="119"/>
                </a:cxn>
                <a:cxn ang="0">
                  <a:pos x="47" y="122"/>
                </a:cxn>
                <a:cxn ang="0">
                  <a:pos x="60" y="129"/>
                </a:cxn>
                <a:cxn ang="0">
                  <a:pos x="73" y="131"/>
                </a:cxn>
                <a:cxn ang="0">
                  <a:pos x="81" y="125"/>
                </a:cxn>
                <a:cxn ang="0">
                  <a:pos x="91" y="123"/>
                </a:cxn>
                <a:cxn ang="0">
                  <a:pos x="96" y="126"/>
                </a:cxn>
                <a:cxn ang="0">
                  <a:pos x="102" y="124"/>
                </a:cxn>
                <a:cxn ang="0">
                  <a:pos x="111" y="123"/>
                </a:cxn>
                <a:cxn ang="0">
                  <a:pos x="126" y="115"/>
                </a:cxn>
                <a:cxn ang="0">
                  <a:pos x="138" y="113"/>
                </a:cxn>
                <a:cxn ang="0">
                  <a:pos x="168" y="83"/>
                </a:cxn>
                <a:cxn ang="0">
                  <a:pos x="164" y="80"/>
                </a:cxn>
                <a:cxn ang="0">
                  <a:pos x="149" y="77"/>
                </a:cxn>
                <a:cxn ang="0">
                  <a:pos x="126" y="69"/>
                </a:cxn>
                <a:cxn ang="0">
                  <a:pos x="118" y="62"/>
                </a:cxn>
                <a:cxn ang="0">
                  <a:pos x="111" y="52"/>
                </a:cxn>
                <a:cxn ang="0">
                  <a:pos x="113" y="47"/>
                </a:cxn>
                <a:cxn ang="0">
                  <a:pos x="108" y="45"/>
                </a:cxn>
                <a:cxn ang="0">
                  <a:pos x="101" y="46"/>
                </a:cxn>
                <a:cxn ang="0">
                  <a:pos x="102" y="36"/>
                </a:cxn>
                <a:cxn ang="0">
                  <a:pos x="107" y="28"/>
                </a:cxn>
                <a:cxn ang="0">
                  <a:pos x="84" y="5"/>
                </a:cxn>
                <a:cxn ang="0">
                  <a:pos x="72" y="5"/>
                </a:cxn>
                <a:cxn ang="0">
                  <a:pos x="67" y="5"/>
                </a:cxn>
                <a:cxn ang="0">
                  <a:pos x="60" y="2"/>
                </a:cxn>
                <a:cxn ang="0">
                  <a:pos x="55" y="4"/>
                </a:cxn>
                <a:cxn ang="0">
                  <a:pos x="52" y="7"/>
                </a:cxn>
                <a:cxn ang="0">
                  <a:pos x="42" y="7"/>
                </a:cxn>
                <a:cxn ang="0">
                  <a:pos x="42" y="7"/>
                </a:cxn>
                <a:cxn ang="0">
                  <a:pos x="38" y="20"/>
                </a:cxn>
                <a:cxn ang="0">
                  <a:pos x="33" y="26"/>
                </a:cxn>
                <a:cxn ang="0">
                  <a:pos x="26" y="34"/>
                </a:cxn>
                <a:cxn ang="0">
                  <a:pos x="23" y="45"/>
                </a:cxn>
                <a:cxn ang="0">
                  <a:pos x="18" y="50"/>
                </a:cxn>
                <a:cxn ang="0">
                  <a:pos x="14" y="60"/>
                </a:cxn>
                <a:cxn ang="0">
                  <a:pos x="13" y="73"/>
                </a:cxn>
                <a:cxn ang="0">
                  <a:pos x="4" y="75"/>
                </a:cxn>
                <a:cxn ang="0">
                  <a:pos x="2" y="81"/>
                </a:cxn>
                <a:cxn ang="0">
                  <a:pos x="12" y="87"/>
                </a:cxn>
              </a:cxnLst>
              <a:rect l="0" t="0" r="r" b="b"/>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45"/>
            <p:cNvSpPr/>
            <p:nvPr/>
          </p:nvSpPr>
          <p:spPr bwMode="auto">
            <a:xfrm>
              <a:off x="5106988" y="2468563"/>
              <a:ext cx="33338" cy="39688"/>
            </a:xfrm>
            <a:custGeom>
              <a:avLst/>
              <a:gdLst/>
              <a:ahLst/>
              <a:cxnLst>
                <a:cxn ang="0">
                  <a:pos x="14" y="9"/>
                </a:cxn>
                <a:cxn ang="0">
                  <a:pos x="8" y="0"/>
                </a:cxn>
                <a:cxn ang="0">
                  <a:pos x="8" y="2"/>
                </a:cxn>
                <a:cxn ang="0">
                  <a:pos x="0" y="18"/>
                </a:cxn>
                <a:cxn ang="0">
                  <a:pos x="5" y="21"/>
                </a:cxn>
                <a:cxn ang="0">
                  <a:pos x="14" y="9"/>
                </a:cxn>
              </a:cxnLst>
              <a:rect l="0" t="0" r="r" b="b"/>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46"/>
            <p:cNvSpPr/>
            <p:nvPr/>
          </p:nvSpPr>
          <p:spPr bwMode="auto">
            <a:xfrm>
              <a:off x="5116513" y="2406650"/>
              <a:ext cx="149225" cy="119063"/>
            </a:xfrm>
            <a:custGeom>
              <a:avLst/>
              <a:gdLst/>
              <a:ahLst/>
              <a:cxnLst>
                <a:cxn ang="0">
                  <a:pos x="9" y="41"/>
                </a:cxn>
                <a:cxn ang="0">
                  <a:pos x="0" y="53"/>
                </a:cxn>
                <a:cxn ang="0">
                  <a:pos x="1" y="53"/>
                </a:cxn>
                <a:cxn ang="0">
                  <a:pos x="2" y="57"/>
                </a:cxn>
                <a:cxn ang="0">
                  <a:pos x="12" y="62"/>
                </a:cxn>
                <a:cxn ang="0">
                  <a:pos x="23" y="56"/>
                </a:cxn>
                <a:cxn ang="0">
                  <a:pos x="61" y="37"/>
                </a:cxn>
                <a:cxn ang="0">
                  <a:pos x="64" y="30"/>
                </a:cxn>
                <a:cxn ang="0">
                  <a:pos x="65" y="21"/>
                </a:cxn>
                <a:cxn ang="0">
                  <a:pos x="64" y="12"/>
                </a:cxn>
                <a:cxn ang="0">
                  <a:pos x="71" y="7"/>
                </a:cxn>
                <a:cxn ang="0">
                  <a:pos x="78" y="2"/>
                </a:cxn>
                <a:cxn ang="0">
                  <a:pos x="73" y="0"/>
                </a:cxn>
                <a:cxn ang="0">
                  <a:pos x="61" y="2"/>
                </a:cxn>
                <a:cxn ang="0">
                  <a:pos x="46" y="7"/>
                </a:cxn>
                <a:cxn ang="0">
                  <a:pos x="33" y="6"/>
                </a:cxn>
                <a:cxn ang="0">
                  <a:pos x="26" y="8"/>
                </a:cxn>
                <a:cxn ang="0">
                  <a:pos x="16" y="8"/>
                </a:cxn>
                <a:cxn ang="0">
                  <a:pos x="11" y="10"/>
                </a:cxn>
                <a:cxn ang="0">
                  <a:pos x="4" y="18"/>
                </a:cxn>
                <a:cxn ang="0">
                  <a:pos x="4" y="24"/>
                </a:cxn>
                <a:cxn ang="0">
                  <a:pos x="3" y="32"/>
                </a:cxn>
                <a:cxn ang="0">
                  <a:pos x="9" y="41"/>
                </a:cxn>
              </a:cxnLst>
              <a:rect l="0" t="0" r="r" b="b"/>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47"/>
            <p:cNvSpPr/>
            <p:nvPr/>
          </p:nvSpPr>
          <p:spPr bwMode="auto">
            <a:xfrm>
              <a:off x="7058025" y="2382838"/>
              <a:ext cx="80963" cy="101600"/>
            </a:xfrm>
            <a:custGeom>
              <a:avLst/>
              <a:gdLst/>
              <a:ahLst/>
              <a:cxnLst>
                <a:cxn ang="0">
                  <a:pos x="10" y="4"/>
                </a:cxn>
                <a:cxn ang="0">
                  <a:pos x="4" y="9"/>
                </a:cxn>
                <a:cxn ang="0">
                  <a:pos x="7" y="15"/>
                </a:cxn>
                <a:cxn ang="0">
                  <a:pos x="7" y="20"/>
                </a:cxn>
                <a:cxn ang="0">
                  <a:pos x="6" y="30"/>
                </a:cxn>
                <a:cxn ang="0">
                  <a:pos x="3" y="44"/>
                </a:cxn>
                <a:cxn ang="0">
                  <a:pos x="4" y="51"/>
                </a:cxn>
                <a:cxn ang="0">
                  <a:pos x="26" y="44"/>
                </a:cxn>
                <a:cxn ang="0">
                  <a:pos x="37" y="40"/>
                </a:cxn>
                <a:cxn ang="0">
                  <a:pos x="41" y="35"/>
                </a:cxn>
                <a:cxn ang="0">
                  <a:pos x="38" y="19"/>
                </a:cxn>
                <a:cxn ang="0">
                  <a:pos x="27" y="0"/>
                </a:cxn>
                <a:cxn ang="0">
                  <a:pos x="21" y="2"/>
                </a:cxn>
                <a:cxn ang="0">
                  <a:pos x="10" y="4"/>
                </a:cxn>
              </a:cxnLst>
              <a:rect l="0" t="0" r="r" b="b"/>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48"/>
            <p:cNvSpPr/>
            <p:nvPr/>
          </p:nvSpPr>
          <p:spPr bwMode="auto">
            <a:xfrm>
              <a:off x="6246813" y="2668588"/>
              <a:ext cx="95250" cy="128588"/>
            </a:xfrm>
            <a:custGeom>
              <a:avLst/>
              <a:gdLst/>
              <a:ahLst/>
              <a:cxnLst>
                <a:cxn ang="0">
                  <a:pos x="50" y="56"/>
                </a:cxn>
                <a:cxn ang="0">
                  <a:pos x="46" y="34"/>
                </a:cxn>
                <a:cxn ang="0">
                  <a:pos x="37" y="43"/>
                </a:cxn>
                <a:cxn ang="0">
                  <a:pos x="38" y="31"/>
                </a:cxn>
                <a:cxn ang="0">
                  <a:pos x="47" y="19"/>
                </a:cxn>
                <a:cxn ang="0">
                  <a:pos x="39" y="17"/>
                </a:cxn>
                <a:cxn ang="0">
                  <a:pos x="26" y="17"/>
                </a:cxn>
                <a:cxn ang="0">
                  <a:pos x="21" y="12"/>
                </a:cxn>
                <a:cxn ang="0">
                  <a:pos x="13" y="6"/>
                </a:cxn>
                <a:cxn ang="0">
                  <a:pos x="4" y="6"/>
                </a:cxn>
                <a:cxn ang="0">
                  <a:pos x="11" y="15"/>
                </a:cxn>
                <a:cxn ang="0">
                  <a:pos x="5" y="20"/>
                </a:cxn>
                <a:cxn ang="0">
                  <a:pos x="8" y="37"/>
                </a:cxn>
                <a:cxn ang="0">
                  <a:pos x="12" y="57"/>
                </a:cxn>
                <a:cxn ang="0">
                  <a:pos x="19" y="55"/>
                </a:cxn>
                <a:cxn ang="0">
                  <a:pos x="28" y="51"/>
                </a:cxn>
                <a:cxn ang="0">
                  <a:pos x="35" y="46"/>
                </a:cxn>
                <a:cxn ang="0">
                  <a:pos x="41" y="61"/>
                </a:cxn>
                <a:cxn ang="0">
                  <a:pos x="43" y="67"/>
                </a:cxn>
                <a:cxn ang="0">
                  <a:pos x="47" y="63"/>
                </a:cxn>
                <a:cxn ang="0">
                  <a:pos x="50" y="56"/>
                </a:cxn>
              </a:cxnLst>
              <a:rect l="0" t="0" r="r" b="b"/>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49"/>
            <p:cNvSpPr/>
            <p:nvPr/>
          </p:nvSpPr>
          <p:spPr bwMode="auto">
            <a:xfrm>
              <a:off x="5832475" y="2452688"/>
              <a:ext cx="601663" cy="635000"/>
            </a:xfrm>
            <a:custGeom>
              <a:avLst/>
              <a:gdLst/>
              <a:ahLst/>
              <a:cxnLst>
                <a:cxn ang="0">
                  <a:pos x="222" y="133"/>
                </a:cxn>
                <a:cxn ang="0">
                  <a:pos x="221" y="119"/>
                </a:cxn>
                <a:cxn ang="0">
                  <a:pos x="238" y="125"/>
                </a:cxn>
                <a:cxn ang="0">
                  <a:pos x="256" y="130"/>
                </a:cxn>
                <a:cxn ang="0">
                  <a:pos x="255" y="144"/>
                </a:cxn>
                <a:cxn ang="0">
                  <a:pos x="263" y="147"/>
                </a:cxn>
                <a:cxn ang="0">
                  <a:pos x="269" y="168"/>
                </a:cxn>
                <a:cxn ang="0">
                  <a:pos x="274" y="145"/>
                </a:cxn>
                <a:cxn ang="0">
                  <a:pos x="287" y="131"/>
                </a:cxn>
                <a:cxn ang="0">
                  <a:pos x="298" y="109"/>
                </a:cxn>
                <a:cxn ang="0">
                  <a:pos x="312" y="105"/>
                </a:cxn>
                <a:cxn ang="0">
                  <a:pos x="314" y="92"/>
                </a:cxn>
                <a:cxn ang="0">
                  <a:pos x="303" y="81"/>
                </a:cxn>
                <a:cxn ang="0">
                  <a:pos x="283" y="82"/>
                </a:cxn>
                <a:cxn ang="0">
                  <a:pos x="269" y="93"/>
                </a:cxn>
                <a:cxn ang="0">
                  <a:pos x="258" y="100"/>
                </a:cxn>
                <a:cxn ang="0">
                  <a:pos x="248" y="111"/>
                </a:cxn>
                <a:cxn ang="0">
                  <a:pos x="230" y="108"/>
                </a:cxn>
                <a:cxn ang="0">
                  <a:pos x="223" y="95"/>
                </a:cxn>
                <a:cxn ang="0">
                  <a:pos x="218" y="112"/>
                </a:cxn>
                <a:cxn ang="0">
                  <a:pos x="184" y="108"/>
                </a:cxn>
                <a:cxn ang="0">
                  <a:pos x="167" y="103"/>
                </a:cxn>
                <a:cxn ang="0">
                  <a:pos x="149" y="93"/>
                </a:cxn>
                <a:cxn ang="0">
                  <a:pos x="134" y="85"/>
                </a:cxn>
                <a:cxn ang="0">
                  <a:pos x="141" y="69"/>
                </a:cxn>
                <a:cxn ang="0">
                  <a:pos x="130" y="58"/>
                </a:cxn>
                <a:cxn ang="0">
                  <a:pos x="116" y="43"/>
                </a:cxn>
                <a:cxn ang="0">
                  <a:pos x="126" y="34"/>
                </a:cxn>
                <a:cxn ang="0">
                  <a:pos x="119" y="13"/>
                </a:cxn>
                <a:cxn ang="0">
                  <a:pos x="108" y="0"/>
                </a:cxn>
                <a:cxn ang="0">
                  <a:pos x="99" y="9"/>
                </a:cxn>
                <a:cxn ang="0">
                  <a:pos x="71" y="10"/>
                </a:cxn>
                <a:cxn ang="0">
                  <a:pos x="67" y="27"/>
                </a:cxn>
                <a:cxn ang="0">
                  <a:pos x="79" y="43"/>
                </a:cxn>
                <a:cxn ang="0">
                  <a:pos x="71" y="60"/>
                </a:cxn>
                <a:cxn ang="0">
                  <a:pos x="59" y="71"/>
                </a:cxn>
                <a:cxn ang="0">
                  <a:pos x="45" y="89"/>
                </a:cxn>
                <a:cxn ang="0">
                  <a:pos x="31" y="98"/>
                </a:cxn>
                <a:cxn ang="0">
                  <a:pos x="15" y="108"/>
                </a:cxn>
                <a:cxn ang="0">
                  <a:pos x="27" y="127"/>
                </a:cxn>
                <a:cxn ang="0">
                  <a:pos x="22" y="140"/>
                </a:cxn>
                <a:cxn ang="0">
                  <a:pos x="1" y="147"/>
                </a:cxn>
                <a:cxn ang="0">
                  <a:pos x="11" y="158"/>
                </a:cxn>
                <a:cxn ang="0">
                  <a:pos x="8" y="164"/>
                </a:cxn>
                <a:cxn ang="0">
                  <a:pos x="43" y="172"/>
                </a:cxn>
                <a:cxn ang="0">
                  <a:pos x="50" y="177"/>
                </a:cxn>
                <a:cxn ang="0">
                  <a:pos x="52" y="207"/>
                </a:cxn>
                <a:cxn ang="0">
                  <a:pos x="68" y="257"/>
                </a:cxn>
                <a:cxn ang="0">
                  <a:pos x="89" y="310"/>
                </a:cxn>
                <a:cxn ang="0">
                  <a:pos x="111" y="323"/>
                </a:cxn>
                <a:cxn ang="0">
                  <a:pos x="126" y="305"/>
                </a:cxn>
                <a:cxn ang="0">
                  <a:pos x="132" y="283"/>
                </a:cxn>
                <a:cxn ang="0">
                  <a:pos x="134" y="250"/>
                </a:cxn>
                <a:cxn ang="0">
                  <a:pos x="150" y="233"/>
                </a:cxn>
                <a:cxn ang="0">
                  <a:pos x="185" y="201"/>
                </a:cxn>
                <a:cxn ang="0">
                  <a:pos x="206" y="178"/>
                </a:cxn>
                <a:cxn ang="0">
                  <a:pos x="229" y="170"/>
                </a:cxn>
              </a:cxnLst>
              <a:rect l="0" t="0" r="r" b="b"/>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50"/>
            <p:cNvSpPr/>
            <p:nvPr/>
          </p:nvSpPr>
          <p:spPr bwMode="auto">
            <a:xfrm>
              <a:off x="6246813" y="2011363"/>
              <a:ext cx="677863" cy="293688"/>
            </a:xfrm>
            <a:custGeom>
              <a:avLst/>
              <a:gdLst/>
              <a:ahLst/>
              <a:cxnLst>
                <a:cxn ang="0">
                  <a:pos x="329" y="65"/>
                </a:cxn>
                <a:cxn ang="0">
                  <a:pos x="306" y="63"/>
                </a:cxn>
                <a:cxn ang="0">
                  <a:pos x="308" y="52"/>
                </a:cxn>
                <a:cxn ang="0">
                  <a:pos x="309" y="33"/>
                </a:cxn>
                <a:cxn ang="0">
                  <a:pos x="286" y="30"/>
                </a:cxn>
                <a:cxn ang="0">
                  <a:pos x="268" y="40"/>
                </a:cxn>
                <a:cxn ang="0">
                  <a:pos x="238" y="43"/>
                </a:cxn>
                <a:cxn ang="0">
                  <a:pos x="218" y="34"/>
                </a:cxn>
                <a:cxn ang="0">
                  <a:pos x="200" y="28"/>
                </a:cxn>
                <a:cxn ang="0">
                  <a:pos x="179" y="27"/>
                </a:cxn>
                <a:cxn ang="0">
                  <a:pos x="161" y="28"/>
                </a:cxn>
                <a:cxn ang="0">
                  <a:pos x="153" y="13"/>
                </a:cxn>
                <a:cxn ang="0">
                  <a:pos x="133" y="6"/>
                </a:cxn>
                <a:cxn ang="0">
                  <a:pos x="118" y="1"/>
                </a:cxn>
                <a:cxn ang="0">
                  <a:pos x="108" y="9"/>
                </a:cxn>
                <a:cxn ang="0">
                  <a:pos x="107" y="24"/>
                </a:cxn>
                <a:cxn ang="0">
                  <a:pos x="98" y="35"/>
                </a:cxn>
                <a:cxn ang="0">
                  <a:pos x="81" y="33"/>
                </a:cxn>
                <a:cxn ang="0">
                  <a:pos x="68" y="23"/>
                </a:cxn>
                <a:cxn ang="0">
                  <a:pos x="44" y="22"/>
                </a:cxn>
                <a:cxn ang="0">
                  <a:pos x="29" y="30"/>
                </a:cxn>
                <a:cxn ang="0">
                  <a:pos x="10" y="40"/>
                </a:cxn>
                <a:cxn ang="0">
                  <a:pos x="0" y="44"/>
                </a:cxn>
                <a:cxn ang="0">
                  <a:pos x="9" y="55"/>
                </a:cxn>
                <a:cxn ang="0">
                  <a:pos x="29" y="69"/>
                </a:cxn>
                <a:cxn ang="0">
                  <a:pos x="34" y="88"/>
                </a:cxn>
                <a:cxn ang="0">
                  <a:pos x="57" y="104"/>
                </a:cxn>
                <a:cxn ang="0">
                  <a:pos x="72" y="114"/>
                </a:cxn>
                <a:cxn ang="0">
                  <a:pos x="88" y="135"/>
                </a:cxn>
                <a:cxn ang="0">
                  <a:pos x="129" y="137"/>
                </a:cxn>
                <a:cxn ang="0">
                  <a:pos x="162" y="145"/>
                </a:cxn>
                <a:cxn ang="0">
                  <a:pos x="182" y="152"/>
                </a:cxn>
                <a:cxn ang="0">
                  <a:pos x="227" y="141"/>
                </a:cxn>
                <a:cxn ang="0">
                  <a:pos x="261" y="121"/>
                </a:cxn>
                <a:cxn ang="0">
                  <a:pos x="269" y="105"/>
                </a:cxn>
                <a:cxn ang="0">
                  <a:pos x="304" y="99"/>
                </a:cxn>
                <a:cxn ang="0">
                  <a:pos x="328" y="84"/>
                </a:cxn>
                <a:cxn ang="0">
                  <a:pos x="354" y="79"/>
                </a:cxn>
              </a:cxnLst>
              <a:rect l="0" t="0" r="r" b="b"/>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51"/>
            <p:cNvSpPr/>
            <p:nvPr/>
          </p:nvSpPr>
          <p:spPr bwMode="auto">
            <a:xfrm>
              <a:off x="5105400" y="2522538"/>
              <a:ext cx="11113" cy="30163"/>
            </a:xfrm>
            <a:custGeom>
              <a:avLst/>
              <a:gdLst/>
              <a:ahLst/>
              <a:cxnLst>
                <a:cxn ang="0">
                  <a:pos x="2" y="0"/>
                </a:cxn>
                <a:cxn ang="0">
                  <a:pos x="0" y="9"/>
                </a:cxn>
                <a:cxn ang="0">
                  <a:pos x="4" y="16"/>
                </a:cxn>
                <a:cxn ang="0">
                  <a:pos x="5" y="3"/>
                </a:cxn>
                <a:cxn ang="0">
                  <a:pos x="6" y="0"/>
                </a:cxn>
                <a:cxn ang="0">
                  <a:pos x="2" y="0"/>
                </a:cxn>
              </a:cxnLst>
              <a:rect l="0" t="0" r="r" b="b"/>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52"/>
            <p:cNvSpPr/>
            <p:nvPr/>
          </p:nvSpPr>
          <p:spPr bwMode="auto">
            <a:xfrm>
              <a:off x="5086350" y="2503488"/>
              <a:ext cx="31750" cy="90488"/>
            </a:xfrm>
            <a:custGeom>
              <a:avLst/>
              <a:gdLst/>
              <a:ahLst/>
              <a:cxnLst>
                <a:cxn ang="0">
                  <a:pos x="8" y="47"/>
                </a:cxn>
                <a:cxn ang="0">
                  <a:pos x="9" y="48"/>
                </a:cxn>
                <a:cxn ang="0">
                  <a:pos x="13" y="31"/>
                </a:cxn>
                <a:cxn ang="0">
                  <a:pos x="14" y="26"/>
                </a:cxn>
                <a:cxn ang="0">
                  <a:pos x="10" y="19"/>
                </a:cxn>
                <a:cxn ang="0">
                  <a:pos x="12" y="10"/>
                </a:cxn>
                <a:cxn ang="0">
                  <a:pos x="16" y="10"/>
                </a:cxn>
                <a:cxn ang="0">
                  <a:pos x="17" y="3"/>
                </a:cxn>
                <a:cxn ang="0">
                  <a:pos x="11" y="0"/>
                </a:cxn>
                <a:cxn ang="0">
                  <a:pos x="9" y="6"/>
                </a:cxn>
                <a:cxn ang="0">
                  <a:pos x="0" y="26"/>
                </a:cxn>
                <a:cxn ang="0">
                  <a:pos x="8" y="46"/>
                </a:cxn>
                <a:cxn ang="0">
                  <a:pos x="8" y="47"/>
                </a:cxn>
              </a:cxnLst>
              <a:rect l="0" t="0" r="r" b="b"/>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53"/>
            <p:cNvSpPr/>
            <p:nvPr/>
          </p:nvSpPr>
          <p:spPr bwMode="auto">
            <a:xfrm>
              <a:off x="5103813" y="2503488"/>
              <a:ext cx="92075" cy="98425"/>
            </a:xfrm>
            <a:custGeom>
              <a:avLst/>
              <a:gdLst/>
              <a:ahLst/>
              <a:cxnLst>
                <a:cxn ang="0">
                  <a:pos x="44" y="0"/>
                </a:cxn>
                <a:cxn ang="0">
                  <a:pos x="30" y="6"/>
                </a:cxn>
                <a:cxn ang="0">
                  <a:pos x="19" y="12"/>
                </a:cxn>
                <a:cxn ang="0">
                  <a:pos x="9" y="7"/>
                </a:cxn>
                <a:cxn ang="0">
                  <a:pos x="8" y="3"/>
                </a:cxn>
                <a:cxn ang="0">
                  <a:pos x="8" y="3"/>
                </a:cxn>
                <a:cxn ang="0">
                  <a:pos x="6" y="13"/>
                </a:cxn>
                <a:cxn ang="0">
                  <a:pos x="4" y="31"/>
                </a:cxn>
                <a:cxn ang="0">
                  <a:pos x="0" y="48"/>
                </a:cxn>
                <a:cxn ang="0">
                  <a:pos x="10" y="52"/>
                </a:cxn>
                <a:cxn ang="0">
                  <a:pos x="19" y="45"/>
                </a:cxn>
                <a:cxn ang="0">
                  <a:pos x="26" y="42"/>
                </a:cxn>
                <a:cxn ang="0">
                  <a:pos x="33" y="37"/>
                </a:cxn>
                <a:cxn ang="0">
                  <a:pos x="24" y="27"/>
                </a:cxn>
                <a:cxn ang="0">
                  <a:pos x="35" y="20"/>
                </a:cxn>
                <a:cxn ang="0">
                  <a:pos x="47" y="16"/>
                </a:cxn>
                <a:cxn ang="0">
                  <a:pos x="48" y="16"/>
                </a:cxn>
                <a:cxn ang="0">
                  <a:pos x="45" y="5"/>
                </a:cxn>
                <a:cxn ang="0">
                  <a:pos x="44" y="0"/>
                </a:cxn>
              </a:cxnLst>
              <a:rect l="0" t="0" r="r" b="b"/>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54"/>
            <p:cNvSpPr/>
            <p:nvPr/>
          </p:nvSpPr>
          <p:spPr bwMode="auto">
            <a:xfrm>
              <a:off x="5856288" y="2255838"/>
              <a:ext cx="234950" cy="103188"/>
            </a:xfrm>
            <a:custGeom>
              <a:avLst/>
              <a:gdLst/>
              <a:ahLst/>
              <a:cxnLst>
                <a:cxn ang="0">
                  <a:pos x="114" y="10"/>
                </a:cxn>
                <a:cxn ang="0">
                  <a:pos x="103" y="7"/>
                </a:cxn>
                <a:cxn ang="0">
                  <a:pos x="74" y="6"/>
                </a:cxn>
                <a:cxn ang="0">
                  <a:pos x="59" y="1"/>
                </a:cxn>
                <a:cxn ang="0">
                  <a:pos x="47" y="6"/>
                </a:cxn>
                <a:cxn ang="0">
                  <a:pos x="37" y="8"/>
                </a:cxn>
                <a:cxn ang="0">
                  <a:pos x="22" y="8"/>
                </a:cxn>
                <a:cxn ang="0">
                  <a:pos x="15" y="16"/>
                </a:cxn>
                <a:cxn ang="0">
                  <a:pos x="12" y="22"/>
                </a:cxn>
                <a:cxn ang="0">
                  <a:pos x="16" y="26"/>
                </a:cxn>
                <a:cxn ang="0">
                  <a:pos x="25" y="25"/>
                </a:cxn>
                <a:cxn ang="0">
                  <a:pos x="40" y="32"/>
                </a:cxn>
                <a:cxn ang="0">
                  <a:pos x="35" y="38"/>
                </a:cxn>
                <a:cxn ang="0">
                  <a:pos x="25" y="40"/>
                </a:cxn>
                <a:cxn ang="0">
                  <a:pos x="8" y="42"/>
                </a:cxn>
                <a:cxn ang="0">
                  <a:pos x="0" y="49"/>
                </a:cxn>
                <a:cxn ang="0">
                  <a:pos x="16" y="50"/>
                </a:cxn>
                <a:cxn ang="0">
                  <a:pos x="26" y="50"/>
                </a:cxn>
                <a:cxn ang="0">
                  <a:pos x="36" y="52"/>
                </a:cxn>
                <a:cxn ang="0">
                  <a:pos x="51" y="51"/>
                </a:cxn>
                <a:cxn ang="0">
                  <a:pos x="52" y="46"/>
                </a:cxn>
                <a:cxn ang="0">
                  <a:pos x="57" y="43"/>
                </a:cxn>
                <a:cxn ang="0">
                  <a:pos x="64" y="39"/>
                </a:cxn>
                <a:cxn ang="0">
                  <a:pos x="70" y="37"/>
                </a:cxn>
                <a:cxn ang="0">
                  <a:pos x="77" y="39"/>
                </a:cxn>
                <a:cxn ang="0">
                  <a:pos x="84" y="34"/>
                </a:cxn>
                <a:cxn ang="0">
                  <a:pos x="94" y="31"/>
                </a:cxn>
                <a:cxn ang="0">
                  <a:pos x="103" y="26"/>
                </a:cxn>
                <a:cxn ang="0">
                  <a:pos x="112" y="21"/>
                </a:cxn>
                <a:cxn ang="0">
                  <a:pos x="122" y="16"/>
                </a:cxn>
                <a:cxn ang="0">
                  <a:pos x="123" y="14"/>
                </a:cxn>
                <a:cxn ang="0">
                  <a:pos x="114" y="10"/>
                </a:cxn>
              </a:cxnLst>
              <a:rect l="0" t="0" r="r" b="b"/>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55"/>
            <p:cNvSpPr/>
            <p:nvPr/>
          </p:nvSpPr>
          <p:spPr bwMode="auto">
            <a:xfrm>
              <a:off x="5210175" y="2244725"/>
              <a:ext cx="149225" cy="66675"/>
            </a:xfrm>
            <a:custGeom>
              <a:avLst/>
              <a:gdLst/>
              <a:ahLst/>
              <a:cxnLst>
                <a:cxn ang="0">
                  <a:pos x="31" y="27"/>
                </a:cxn>
                <a:cxn ang="0">
                  <a:pos x="39" y="33"/>
                </a:cxn>
                <a:cxn ang="0">
                  <a:pos x="40" y="34"/>
                </a:cxn>
                <a:cxn ang="0">
                  <a:pos x="51" y="32"/>
                </a:cxn>
                <a:cxn ang="0">
                  <a:pos x="61" y="33"/>
                </a:cxn>
                <a:cxn ang="0">
                  <a:pos x="60" y="30"/>
                </a:cxn>
                <a:cxn ang="0">
                  <a:pos x="68" y="33"/>
                </a:cxn>
                <a:cxn ang="0">
                  <a:pos x="77" y="33"/>
                </a:cxn>
                <a:cxn ang="0">
                  <a:pos x="73" y="28"/>
                </a:cxn>
                <a:cxn ang="0">
                  <a:pos x="75" y="24"/>
                </a:cxn>
                <a:cxn ang="0">
                  <a:pos x="68" y="21"/>
                </a:cxn>
                <a:cxn ang="0">
                  <a:pos x="65" y="14"/>
                </a:cxn>
                <a:cxn ang="0">
                  <a:pos x="61" y="12"/>
                </a:cxn>
                <a:cxn ang="0">
                  <a:pos x="49" y="14"/>
                </a:cxn>
                <a:cxn ang="0">
                  <a:pos x="42" y="10"/>
                </a:cxn>
                <a:cxn ang="0">
                  <a:pos x="35" y="6"/>
                </a:cxn>
                <a:cxn ang="0">
                  <a:pos x="18" y="4"/>
                </a:cxn>
                <a:cxn ang="0">
                  <a:pos x="4" y="0"/>
                </a:cxn>
                <a:cxn ang="0">
                  <a:pos x="0" y="2"/>
                </a:cxn>
                <a:cxn ang="0">
                  <a:pos x="18" y="12"/>
                </a:cxn>
                <a:cxn ang="0">
                  <a:pos x="22" y="23"/>
                </a:cxn>
                <a:cxn ang="0">
                  <a:pos x="19" y="27"/>
                </a:cxn>
                <a:cxn ang="0">
                  <a:pos x="31" y="27"/>
                </a:cxn>
              </a:cxnLst>
              <a:rect l="0" t="0" r="r" b="b"/>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56"/>
            <p:cNvSpPr>
              <a:spLocks noEditPoints="1"/>
            </p:cNvSpPr>
            <p:nvPr/>
          </p:nvSpPr>
          <p:spPr bwMode="auto">
            <a:xfrm>
              <a:off x="4911725" y="2281238"/>
              <a:ext cx="406400" cy="160338"/>
            </a:xfrm>
            <a:custGeom>
              <a:avLst/>
              <a:gdLst/>
              <a:ahLst/>
              <a:cxnLst>
                <a:cxn ang="0">
                  <a:pos x="206" y="59"/>
                </a:cxn>
                <a:cxn ang="0">
                  <a:pos x="206" y="47"/>
                </a:cxn>
                <a:cxn ang="0">
                  <a:pos x="206" y="37"/>
                </a:cxn>
                <a:cxn ang="0">
                  <a:pos x="209" y="32"/>
                </a:cxn>
                <a:cxn ang="0">
                  <a:pos x="207" y="28"/>
                </a:cxn>
                <a:cxn ang="0">
                  <a:pos x="198" y="24"/>
                </a:cxn>
                <a:cxn ang="0">
                  <a:pos x="195" y="14"/>
                </a:cxn>
                <a:cxn ang="0">
                  <a:pos x="187" y="8"/>
                </a:cxn>
                <a:cxn ang="0">
                  <a:pos x="175" y="8"/>
                </a:cxn>
                <a:cxn ang="0">
                  <a:pos x="154" y="15"/>
                </a:cxn>
                <a:cxn ang="0">
                  <a:pos x="135" y="16"/>
                </a:cxn>
                <a:cxn ang="0">
                  <a:pos x="121" y="11"/>
                </a:cxn>
                <a:cxn ang="0">
                  <a:pos x="111" y="7"/>
                </a:cxn>
                <a:cxn ang="0">
                  <a:pos x="95" y="2"/>
                </a:cxn>
                <a:cxn ang="0">
                  <a:pos x="60" y="13"/>
                </a:cxn>
                <a:cxn ang="0">
                  <a:pos x="36" y="14"/>
                </a:cxn>
                <a:cxn ang="0">
                  <a:pos x="30" y="23"/>
                </a:cxn>
                <a:cxn ang="0">
                  <a:pos x="6" y="25"/>
                </a:cxn>
                <a:cxn ang="0">
                  <a:pos x="4" y="33"/>
                </a:cxn>
                <a:cxn ang="0">
                  <a:pos x="9" y="36"/>
                </a:cxn>
                <a:cxn ang="0">
                  <a:pos x="10" y="45"/>
                </a:cxn>
                <a:cxn ang="0">
                  <a:pos x="10" y="53"/>
                </a:cxn>
                <a:cxn ang="0">
                  <a:pos x="10" y="59"/>
                </a:cxn>
                <a:cxn ang="0">
                  <a:pos x="16" y="65"/>
                </a:cxn>
                <a:cxn ang="0">
                  <a:pos x="23" y="69"/>
                </a:cxn>
                <a:cxn ang="0">
                  <a:pos x="29" y="71"/>
                </a:cxn>
                <a:cxn ang="0">
                  <a:pos x="36" y="78"/>
                </a:cxn>
                <a:cxn ang="0">
                  <a:pos x="50" y="75"/>
                </a:cxn>
                <a:cxn ang="0">
                  <a:pos x="59" y="71"/>
                </a:cxn>
                <a:cxn ang="0">
                  <a:pos x="75" y="80"/>
                </a:cxn>
                <a:cxn ang="0">
                  <a:pos x="86" y="78"/>
                </a:cxn>
                <a:cxn ang="0">
                  <a:pos x="97" y="71"/>
                </a:cxn>
                <a:cxn ang="0">
                  <a:pos x="106" y="74"/>
                </a:cxn>
                <a:cxn ang="0">
                  <a:pos x="114" y="71"/>
                </a:cxn>
                <a:cxn ang="0">
                  <a:pos x="111" y="80"/>
                </a:cxn>
                <a:cxn ang="0">
                  <a:pos x="111" y="84"/>
                </a:cxn>
                <a:cxn ang="0">
                  <a:pos x="118" y="76"/>
                </a:cxn>
                <a:cxn ang="0">
                  <a:pos x="123" y="74"/>
                </a:cxn>
                <a:cxn ang="0">
                  <a:pos x="133" y="74"/>
                </a:cxn>
                <a:cxn ang="0">
                  <a:pos x="140" y="72"/>
                </a:cxn>
                <a:cxn ang="0">
                  <a:pos x="153" y="73"/>
                </a:cxn>
                <a:cxn ang="0">
                  <a:pos x="168" y="68"/>
                </a:cxn>
                <a:cxn ang="0">
                  <a:pos x="180" y="66"/>
                </a:cxn>
                <a:cxn ang="0">
                  <a:pos x="185" y="68"/>
                </a:cxn>
                <a:cxn ang="0">
                  <a:pos x="190" y="64"/>
                </a:cxn>
                <a:cxn ang="0">
                  <a:pos x="200" y="66"/>
                </a:cxn>
                <a:cxn ang="0">
                  <a:pos x="212" y="68"/>
                </a:cxn>
                <a:cxn ang="0">
                  <a:pos x="206" y="59"/>
                </a:cxn>
                <a:cxn ang="0">
                  <a:pos x="19" y="16"/>
                </a:cxn>
                <a:cxn ang="0">
                  <a:pos x="34" y="14"/>
                </a:cxn>
                <a:cxn ang="0">
                  <a:pos x="25" y="8"/>
                </a:cxn>
                <a:cxn ang="0">
                  <a:pos x="22" y="2"/>
                </a:cxn>
                <a:cxn ang="0">
                  <a:pos x="18" y="3"/>
                </a:cxn>
                <a:cxn ang="0">
                  <a:pos x="6" y="3"/>
                </a:cxn>
                <a:cxn ang="0">
                  <a:pos x="7" y="10"/>
                </a:cxn>
                <a:cxn ang="0">
                  <a:pos x="4" y="15"/>
                </a:cxn>
                <a:cxn ang="0">
                  <a:pos x="1" y="19"/>
                </a:cxn>
                <a:cxn ang="0">
                  <a:pos x="8" y="22"/>
                </a:cxn>
                <a:cxn ang="0">
                  <a:pos x="19" y="16"/>
                </a:cxn>
              </a:cxnLst>
              <a:rect l="0" t="0" r="r" b="b"/>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7"/>
            <p:cNvSpPr/>
            <p:nvPr/>
          </p:nvSpPr>
          <p:spPr bwMode="auto">
            <a:xfrm>
              <a:off x="6043613" y="2443163"/>
              <a:ext cx="50800" cy="47625"/>
            </a:xfrm>
            <a:custGeom>
              <a:avLst/>
              <a:gdLst/>
              <a:ahLst/>
              <a:cxnLst>
                <a:cxn ang="0">
                  <a:pos x="12" y="0"/>
                </a:cxn>
                <a:cxn ang="0">
                  <a:pos x="0" y="8"/>
                </a:cxn>
                <a:cxn ang="0">
                  <a:pos x="1" y="11"/>
                </a:cxn>
                <a:cxn ang="0">
                  <a:pos x="8" y="18"/>
                </a:cxn>
                <a:cxn ang="0">
                  <a:pos x="9" y="25"/>
                </a:cxn>
                <a:cxn ang="0">
                  <a:pos x="14" y="25"/>
                </a:cxn>
                <a:cxn ang="0">
                  <a:pos x="25" y="11"/>
                </a:cxn>
                <a:cxn ang="0">
                  <a:pos x="12" y="0"/>
                </a:cxn>
              </a:cxnLst>
              <a:rect l="0" t="0" r="r" b="b"/>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58"/>
            <p:cNvSpPr/>
            <p:nvPr/>
          </p:nvSpPr>
          <p:spPr bwMode="auto">
            <a:xfrm>
              <a:off x="7016750" y="2263775"/>
              <a:ext cx="147638" cy="141288"/>
            </a:xfrm>
            <a:custGeom>
              <a:avLst/>
              <a:gdLst/>
              <a:ahLst/>
              <a:cxnLst>
                <a:cxn ang="0">
                  <a:pos x="74" y="4"/>
                </a:cxn>
                <a:cxn ang="0">
                  <a:pos x="65" y="0"/>
                </a:cxn>
                <a:cxn ang="0">
                  <a:pos x="58" y="9"/>
                </a:cxn>
                <a:cxn ang="0">
                  <a:pos x="50" y="15"/>
                </a:cxn>
                <a:cxn ang="0">
                  <a:pos x="46" y="19"/>
                </a:cxn>
                <a:cxn ang="0">
                  <a:pos x="38" y="21"/>
                </a:cxn>
                <a:cxn ang="0">
                  <a:pos x="31" y="18"/>
                </a:cxn>
                <a:cxn ang="0">
                  <a:pos x="24" y="26"/>
                </a:cxn>
                <a:cxn ang="0">
                  <a:pos x="3" y="38"/>
                </a:cxn>
                <a:cxn ang="0">
                  <a:pos x="0" y="43"/>
                </a:cxn>
                <a:cxn ang="0">
                  <a:pos x="13" y="49"/>
                </a:cxn>
                <a:cxn ang="0">
                  <a:pos x="6" y="62"/>
                </a:cxn>
                <a:cxn ang="0">
                  <a:pos x="8" y="68"/>
                </a:cxn>
                <a:cxn ang="0">
                  <a:pos x="14" y="71"/>
                </a:cxn>
                <a:cxn ang="0">
                  <a:pos x="22" y="70"/>
                </a:cxn>
                <a:cxn ang="0">
                  <a:pos x="25" y="71"/>
                </a:cxn>
                <a:cxn ang="0">
                  <a:pos x="31" y="66"/>
                </a:cxn>
                <a:cxn ang="0">
                  <a:pos x="42" y="64"/>
                </a:cxn>
                <a:cxn ang="0">
                  <a:pos x="48" y="62"/>
                </a:cxn>
                <a:cxn ang="0">
                  <a:pos x="38" y="52"/>
                </a:cxn>
                <a:cxn ang="0">
                  <a:pos x="41" y="42"/>
                </a:cxn>
                <a:cxn ang="0">
                  <a:pos x="61" y="30"/>
                </a:cxn>
                <a:cxn ang="0">
                  <a:pos x="65" y="17"/>
                </a:cxn>
                <a:cxn ang="0">
                  <a:pos x="77" y="4"/>
                </a:cxn>
                <a:cxn ang="0">
                  <a:pos x="74" y="4"/>
                </a:cxn>
              </a:cxnLst>
              <a:rect l="0" t="0" r="r" b="b"/>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59"/>
            <p:cNvSpPr/>
            <p:nvPr/>
          </p:nvSpPr>
          <p:spPr bwMode="auto">
            <a:xfrm>
              <a:off x="6088063" y="2579688"/>
              <a:ext cx="166688" cy="95250"/>
            </a:xfrm>
            <a:custGeom>
              <a:avLst/>
              <a:gdLst/>
              <a:ahLst/>
              <a:cxnLst>
                <a:cxn ang="0">
                  <a:pos x="85" y="32"/>
                </a:cxn>
                <a:cxn ang="0">
                  <a:pos x="83" y="32"/>
                </a:cxn>
                <a:cxn ang="0">
                  <a:pos x="68" y="29"/>
                </a:cxn>
                <a:cxn ang="0">
                  <a:pos x="46" y="20"/>
                </a:cxn>
                <a:cxn ang="0">
                  <a:pos x="23" y="3"/>
                </a:cxn>
                <a:cxn ang="0">
                  <a:pos x="14" y="2"/>
                </a:cxn>
                <a:cxn ang="0">
                  <a:pos x="7" y="4"/>
                </a:cxn>
                <a:cxn ang="0">
                  <a:pos x="2" y="10"/>
                </a:cxn>
                <a:cxn ang="0">
                  <a:pos x="0" y="19"/>
                </a:cxn>
                <a:cxn ang="0">
                  <a:pos x="6" y="23"/>
                </a:cxn>
                <a:cxn ang="0">
                  <a:pos x="15" y="27"/>
                </a:cxn>
                <a:cxn ang="0">
                  <a:pos x="23" y="32"/>
                </a:cxn>
                <a:cxn ang="0">
                  <a:pos x="33" y="37"/>
                </a:cxn>
                <a:cxn ang="0">
                  <a:pos x="43" y="35"/>
                </a:cxn>
                <a:cxn ang="0">
                  <a:pos x="50" y="42"/>
                </a:cxn>
                <a:cxn ang="0">
                  <a:pos x="64" y="47"/>
                </a:cxn>
                <a:cxn ang="0">
                  <a:pos x="84" y="46"/>
                </a:cxn>
                <a:cxn ang="0">
                  <a:pos x="84" y="34"/>
                </a:cxn>
                <a:cxn ang="0">
                  <a:pos x="85" y="32"/>
                </a:cxn>
              </a:cxnLst>
              <a:rect l="0" t="0" r="r" b="b"/>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60"/>
            <p:cNvSpPr/>
            <p:nvPr/>
          </p:nvSpPr>
          <p:spPr bwMode="auto">
            <a:xfrm>
              <a:off x="6329363" y="2622550"/>
              <a:ext cx="182563" cy="407988"/>
            </a:xfrm>
            <a:custGeom>
              <a:avLst/>
              <a:gdLst/>
              <a:ahLst/>
              <a:cxnLst>
                <a:cxn ang="0">
                  <a:pos x="78" y="193"/>
                </a:cxn>
                <a:cxn ang="0">
                  <a:pos x="74" y="185"/>
                </a:cxn>
                <a:cxn ang="0">
                  <a:pos x="70" y="171"/>
                </a:cxn>
                <a:cxn ang="0">
                  <a:pos x="66" y="159"/>
                </a:cxn>
                <a:cxn ang="0">
                  <a:pos x="67" y="151"/>
                </a:cxn>
                <a:cxn ang="0">
                  <a:pos x="68" y="146"/>
                </a:cxn>
                <a:cxn ang="0">
                  <a:pos x="66" y="138"/>
                </a:cxn>
                <a:cxn ang="0">
                  <a:pos x="57" y="128"/>
                </a:cxn>
                <a:cxn ang="0">
                  <a:pos x="59" y="110"/>
                </a:cxn>
                <a:cxn ang="0">
                  <a:pos x="66" y="106"/>
                </a:cxn>
                <a:cxn ang="0">
                  <a:pos x="74" y="104"/>
                </a:cxn>
                <a:cxn ang="0">
                  <a:pos x="84" y="98"/>
                </a:cxn>
                <a:cxn ang="0">
                  <a:pos x="90" y="93"/>
                </a:cxn>
                <a:cxn ang="0">
                  <a:pos x="96" y="84"/>
                </a:cxn>
                <a:cxn ang="0">
                  <a:pos x="96" y="84"/>
                </a:cxn>
                <a:cxn ang="0">
                  <a:pos x="91" y="85"/>
                </a:cxn>
                <a:cxn ang="0">
                  <a:pos x="84" y="81"/>
                </a:cxn>
                <a:cxn ang="0">
                  <a:pos x="78" y="78"/>
                </a:cxn>
                <a:cxn ang="0">
                  <a:pos x="78" y="71"/>
                </a:cxn>
                <a:cxn ang="0">
                  <a:pos x="74" y="66"/>
                </a:cxn>
                <a:cxn ang="0">
                  <a:pos x="70" y="56"/>
                </a:cxn>
                <a:cxn ang="0">
                  <a:pos x="60" y="54"/>
                </a:cxn>
                <a:cxn ang="0">
                  <a:pos x="58" y="49"/>
                </a:cxn>
                <a:cxn ang="0">
                  <a:pos x="67" y="33"/>
                </a:cxn>
                <a:cxn ang="0">
                  <a:pos x="70" y="17"/>
                </a:cxn>
                <a:cxn ang="0">
                  <a:pos x="65" y="11"/>
                </a:cxn>
                <a:cxn ang="0">
                  <a:pos x="63" y="5"/>
                </a:cxn>
                <a:cxn ang="0">
                  <a:pos x="55" y="2"/>
                </a:cxn>
                <a:cxn ang="0">
                  <a:pos x="53" y="3"/>
                </a:cxn>
                <a:cxn ang="0">
                  <a:pos x="54" y="3"/>
                </a:cxn>
                <a:cxn ang="0">
                  <a:pos x="51" y="8"/>
                </a:cxn>
                <a:cxn ang="0">
                  <a:pos x="52" y="16"/>
                </a:cxn>
                <a:cxn ang="0">
                  <a:pos x="47" y="16"/>
                </a:cxn>
                <a:cxn ang="0">
                  <a:pos x="38" y="20"/>
                </a:cxn>
                <a:cxn ang="0">
                  <a:pos x="30" y="28"/>
                </a:cxn>
                <a:cxn ang="0">
                  <a:pos x="27" y="42"/>
                </a:cxn>
                <a:cxn ang="0">
                  <a:pos x="23" y="56"/>
                </a:cxn>
                <a:cxn ang="0">
                  <a:pos x="14" y="56"/>
                </a:cxn>
                <a:cxn ang="0">
                  <a:pos x="12" y="67"/>
                </a:cxn>
                <a:cxn ang="0">
                  <a:pos x="9" y="79"/>
                </a:cxn>
                <a:cxn ang="0">
                  <a:pos x="4" y="87"/>
                </a:cxn>
                <a:cxn ang="0">
                  <a:pos x="0" y="91"/>
                </a:cxn>
                <a:cxn ang="0">
                  <a:pos x="10" y="102"/>
                </a:cxn>
                <a:cxn ang="0">
                  <a:pos x="23" y="125"/>
                </a:cxn>
                <a:cxn ang="0">
                  <a:pos x="22" y="143"/>
                </a:cxn>
                <a:cxn ang="0">
                  <a:pos x="26" y="149"/>
                </a:cxn>
                <a:cxn ang="0">
                  <a:pos x="37" y="148"/>
                </a:cxn>
                <a:cxn ang="0">
                  <a:pos x="47" y="136"/>
                </a:cxn>
                <a:cxn ang="0">
                  <a:pos x="53" y="141"/>
                </a:cxn>
                <a:cxn ang="0">
                  <a:pos x="57" y="153"/>
                </a:cxn>
                <a:cxn ang="0">
                  <a:pos x="63" y="178"/>
                </a:cxn>
                <a:cxn ang="0">
                  <a:pos x="67" y="195"/>
                </a:cxn>
                <a:cxn ang="0">
                  <a:pos x="69" y="209"/>
                </a:cxn>
                <a:cxn ang="0">
                  <a:pos x="68" y="212"/>
                </a:cxn>
                <a:cxn ang="0">
                  <a:pos x="78" y="193"/>
                </a:cxn>
              </a:cxnLst>
              <a:rect l="0" t="0" r="r" b="b"/>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61"/>
            <p:cNvSpPr/>
            <p:nvPr/>
          </p:nvSpPr>
          <p:spPr bwMode="auto">
            <a:xfrm>
              <a:off x="6265863" y="2628900"/>
              <a:ext cx="65088" cy="39688"/>
            </a:xfrm>
            <a:custGeom>
              <a:avLst/>
              <a:gdLst/>
              <a:ahLst/>
              <a:cxnLst>
                <a:cxn ang="0">
                  <a:pos x="33" y="7"/>
                </a:cxn>
                <a:cxn ang="0">
                  <a:pos x="20" y="3"/>
                </a:cxn>
                <a:cxn ang="0">
                  <a:pos x="11" y="2"/>
                </a:cxn>
                <a:cxn ang="0">
                  <a:pos x="3" y="9"/>
                </a:cxn>
                <a:cxn ang="0">
                  <a:pos x="0" y="14"/>
                </a:cxn>
                <a:cxn ang="0">
                  <a:pos x="3" y="16"/>
                </a:cxn>
                <a:cxn ang="0">
                  <a:pos x="11" y="18"/>
                </a:cxn>
                <a:cxn ang="0">
                  <a:pos x="21" y="19"/>
                </a:cxn>
                <a:cxn ang="0">
                  <a:pos x="32" y="17"/>
                </a:cxn>
                <a:cxn ang="0">
                  <a:pos x="31" y="8"/>
                </a:cxn>
                <a:cxn ang="0">
                  <a:pos x="33" y="7"/>
                </a:cxn>
              </a:cxnLst>
              <a:rect l="0" t="0" r="r" b="b"/>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62"/>
            <p:cNvSpPr/>
            <p:nvPr/>
          </p:nvSpPr>
          <p:spPr bwMode="auto">
            <a:xfrm>
              <a:off x="6535738" y="2741613"/>
              <a:ext cx="160338" cy="331788"/>
            </a:xfrm>
            <a:custGeom>
              <a:avLst/>
              <a:gdLst/>
              <a:ahLst/>
              <a:cxnLst>
                <a:cxn ang="0">
                  <a:pos x="62" y="22"/>
                </a:cxn>
                <a:cxn ang="0">
                  <a:pos x="51" y="13"/>
                </a:cxn>
                <a:cxn ang="0">
                  <a:pos x="48" y="7"/>
                </a:cxn>
                <a:cxn ang="0">
                  <a:pos x="38" y="2"/>
                </a:cxn>
                <a:cxn ang="0">
                  <a:pos x="29" y="7"/>
                </a:cxn>
                <a:cxn ang="0">
                  <a:pos x="22" y="9"/>
                </a:cxn>
                <a:cxn ang="0">
                  <a:pos x="12" y="9"/>
                </a:cxn>
                <a:cxn ang="0">
                  <a:pos x="4" y="10"/>
                </a:cxn>
                <a:cxn ang="0">
                  <a:pos x="0" y="12"/>
                </a:cxn>
                <a:cxn ang="0">
                  <a:pos x="5" y="18"/>
                </a:cxn>
                <a:cxn ang="0">
                  <a:pos x="10" y="27"/>
                </a:cxn>
                <a:cxn ang="0">
                  <a:pos x="20" y="32"/>
                </a:cxn>
                <a:cxn ang="0">
                  <a:pos x="27" y="34"/>
                </a:cxn>
                <a:cxn ang="0">
                  <a:pos x="31" y="42"/>
                </a:cxn>
                <a:cxn ang="0">
                  <a:pos x="22" y="47"/>
                </a:cxn>
                <a:cxn ang="0">
                  <a:pos x="35" y="58"/>
                </a:cxn>
                <a:cxn ang="0">
                  <a:pos x="40" y="68"/>
                </a:cxn>
                <a:cxn ang="0">
                  <a:pos x="50" y="80"/>
                </a:cxn>
                <a:cxn ang="0">
                  <a:pos x="59" y="89"/>
                </a:cxn>
                <a:cxn ang="0">
                  <a:pos x="61" y="100"/>
                </a:cxn>
                <a:cxn ang="0">
                  <a:pos x="65" y="119"/>
                </a:cxn>
                <a:cxn ang="0">
                  <a:pos x="57" y="132"/>
                </a:cxn>
                <a:cxn ang="0">
                  <a:pos x="47" y="138"/>
                </a:cxn>
                <a:cxn ang="0">
                  <a:pos x="47" y="148"/>
                </a:cxn>
                <a:cxn ang="0">
                  <a:pos x="34" y="148"/>
                </a:cxn>
                <a:cxn ang="0">
                  <a:pos x="27" y="153"/>
                </a:cxn>
                <a:cxn ang="0">
                  <a:pos x="32" y="157"/>
                </a:cxn>
                <a:cxn ang="0">
                  <a:pos x="29" y="167"/>
                </a:cxn>
                <a:cxn ang="0">
                  <a:pos x="34" y="172"/>
                </a:cxn>
                <a:cxn ang="0">
                  <a:pos x="45" y="164"/>
                </a:cxn>
                <a:cxn ang="0">
                  <a:pos x="47" y="159"/>
                </a:cxn>
                <a:cxn ang="0">
                  <a:pos x="50" y="153"/>
                </a:cxn>
                <a:cxn ang="0">
                  <a:pos x="57" y="152"/>
                </a:cxn>
                <a:cxn ang="0">
                  <a:pos x="73" y="145"/>
                </a:cxn>
                <a:cxn ang="0">
                  <a:pos x="81" y="130"/>
                </a:cxn>
                <a:cxn ang="0">
                  <a:pos x="79" y="104"/>
                </a:cxn>
                <a:cxn ang="0">
                  <a:pos x="68" y="86"/>
                </a:cxn>
                <a:cxn ang="0">
                  <a:pos x="50" y="71"/>
                </a:cxn>
                <a:cxn ang="0">
                  <a:pos x="45" y="62"/>
                </a:cxn>
                <a:cxn ang="0">
                  <a:pos x="42" y="47"/>
                </a:cxn>
                <a:cxn ang="0">
                  <a:pos x="50" y="37"/>
                </a:cxn>
                <a:cxn ang="0">
                  <a:pos x="54" y="30"/>
                </a:cxn>
                <a:cxn ang="0">
                  <a:pos x="63" y="24"/>
                </a:cxn>
                <a:cxn ang="0">
                  <a:pos x="64" y="24"/>
                </a:cxn>
                <a:cxn ang="0">
                  <a:pos x="62" y="22"/>
                </a:cxn>
              </a:cxnLst>
              <a:rect l="0" t="0" r="r" b="b"/>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Freeform 63"/>
            <p:cNvSpPr/>
            <p:nvPr/>
          </p:nvSpPr>
          <p:spPr bwMode="auto">
            <a:xfrm>
              <a:off x="6535738" y="2940050"/>
              <a:ext cx="131763" cy="93663"/>
            </a:xfrm>
            <a:custGeom>
              <a:avLst/>
              <a:gdLst/>
              <a:ahLst/>
              <a:cxnLst>
                <a:cxn ang="0">
                  <a:pos x="34" y="44"/>
                </a:cxn>
                <a:cxn ang="0">
                  <a:pos x="47" y="44"/>
                </a:cxn>
                <a:cxn ang="0">
                  <a:pos x="47" y="34"/>
                </a:cxn>
                <a:cxn ang="0">
                  <a:pos x="57" y="28"/>
                </a:cxn>
                <a:cxn ang="0">
                  <a:pos x="65" y="15"/>
                </a:cxn>
                <a:cxn ang="0">
                  <a:pos x="61" y="1"/>
                </a:cxn>
                <a:cxn ang="0">
                  <a:pos x="53" y="2"/>
                </a:cxn>
                <a:cxn ang="0">
                  <a:pos x="45" y="5"/>
                </a:cxn>
                <a:cxn ang="0">
                  <a:pos x="42" y="8"/>
                </a:cxn>
                <a:cxn ang="0">
                  <a:pos x="35" y="3"/>
                </a:cxn>
                <a:cxn ang="0">
                  <a:pos x="20" y="3"/>
                </a:cxn>
                <a:cxn ang="0">
                  <a:pos x="4" y="10"/>
                </a:cxn>
                <a:cxn ang="0">
                  <a:pos x="5" y="21"/>
                </a:cxn>
                <a:cxn ang="0">
                  <a:pos x="6" y="29"/>
                </a:cxn>
                <a:cxn ang="0">
                  <a:pos x="6" y="30"/>
                </a:cxn>
                <a:cxn ang="0">
                  <a:pos x="9" y="40"/>
                </a:cxn>
                <a:cxn ang="0">
                  <a:pos x="16" y="41"/>
                </a:cxn>
                <a:cxn ang="0">
                  <a:pos x="17" y="47"/>
                </a:cxn>
                <a:cxn ang="0">
                  <a:pos x="26" y="48"/>
                </a:cxn>
                <a:cxn ang="0">
                  <a:pos x="27" y="49"/>
                </a:cxn>
                <a:cxn ang="0">
                  <a:pos x="34" y="44"/>
                </a:cxn>
              </a:cxnLst>
              <a:rect l="0" t="0" r="r" b="b"/>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64"/>
            <p:cNvSpPr/>
            <p:nvPr/>
          </p:nvSpPr>
          <p:spPr bwMode="auto">
            <a:xfrm>
              <a:off x="6492875" y="2762250"/>
              <a:ext cx="160338" cy="195263"/>
            </a:xfrm>
            <a:custGeom>
              <a:avLst/>
              <a:gdLst/>
              <a:ahLst/>
              <a:cxnLst>
                <a:cxn ang="0">
                  <a:pos x="57" y="47"/>
                </a:cxn>
                <a:cxn ang="0">
                  <a:pos x="44" y="36"/>
                </a:cxn>
                <a:cxn ang="0">
                  <a:pos x="53" y="31"/>
                </a:cxn>
                <a:cxn ang="0">
                  <a:pos x="49" y="23"/>
                </a:cxn>
                <a:cxn ang="0">
                  <a:pos x="42" y="21"/>
                </a:cxn>
                <a:cxn ang="0">
                  <a:pos x="32" y="16"/>
                </a:cxn>
                <a:cxn ang="0">
                  <a:pos x="27" y="7"/>
                </a:cxn>
                <a:cxn ang="0">
                  <a:pos x="22" y="1"/>
                </a:cxn>
                <a:cxn ang="0">
                  <a:pos x="18" y="1"/>
                </a:cxn>
                <a:cxn ang="0">
                  <a:pos x="16" y="7"/>
                </a:cxn>
                <a:cxn ang="0">
                  <a:pos x="16" y="16"/>
                </a:cxn>
                <a:cxn ang="0">
                  <a:pos x="10" y="11"/>
                </a:cxn>
                <a:cxn ang="0">
                  <a:pos x="4" y="20"/>
                </a:cxn>
                <a:cxn ang="0">
                  <a:pos x="0" y="23"/>
                </a:cxn>
                <a:cxn ang="0">
                  <a:pos x="2" y="25"/>
                </a:cxn>
                <a:cxn ang="0">
                  <a:pos x="3" y="34"/>
                </a:cxn>
                <a:cxn ang="0">
                  <a:pos x="11" y="37"/>
                </a:cxn>
                <a:cxn ang="0">
                  <a:pos x="10" y="49"/>
                </a:cxn>
                <a:cxn ang="0">
                  <a:pos x="7" y="58"/>
                </a:cxn>
                <a:cxn ang="0">
                  <a:pos x="17" y="54"/>
                </a:cxn>
                <a:cxn ang="0">
                  <a:pos x="26" y="53"/>
                </a:cxn>
                <a:cxn ang="0">
                  <a:pos x="33" y="51"/>
                </a:cxn>
                <a:cxn ang="0">
                  <a:pos x="43" y="51"/>
                </a:cxn>
                <a:cxn ang="0">
                  <a:pos x="52" y="59"/>
                </a:cxn>
                <a:cxn ang="0">
                  <a:pos x="52" y="73"/>
                </a:cxn>
                <a:cxn ang="0">
                  <a:pos x="60" y="85"/>
                </a:cxn>
                <a:cxn ang="0">
                  <a:pos x="59" y="97"/>
                </a:cxn>
                <a:cxn ang="0">
                  <a:pos x="64" y="101"/>
                </a:cxn>
                <a:cxn ang="0">
                  <a:pos x="67" y="98"/>
                </a:cxn>
                <a:cxn ang="0">
                  <a:pos x="75" y="95"/>
                </a:cxn>
                <a:cxn ang="0">
                  <a:pos x="83" y="94"/>
                </a:cxn>
                <a:cxn ang="0">
                  <a:pos x="83" y="89"/>
                </a:cxn>
                <a:cxn ang="0">
                  <a:pos x="81" y="78"/>
                </a:cxn>
                <a:cxn ang="0">
                  <a:pos x="72" y="69"/>
                </a:cxn>
                <a:cxn ang="0">
                  <a:pos x="62" y="57"/>
                </a:cxn>
                <a:cxn ang="0">
                  <a:pos x="57" y="47"/>
                </a:cxn>
              </a:cxnLst>
              <a:rect l="0" t="0" r="r" b="b"/>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Freeform 65"/>
            <p:cNvSpPr/>
            <p:nvPr/>
          </p:nvSpPr>
          <p:spPr bwMode="auto">
            <a:xfrm>
              <a:off x="6437313" y="2806700"/>
              <a:ext cx="176213" cy="328613"/>
            </a:xfrm>
            <a:custGeom>
              <a:avLst/>
              <a:gdLst/>
              <a:ahLst/>
              <a:cxnLst>
                <a:cxn ang="0">
                  <a:pos x="56" y="91"/>
                </a:cxn>
                <a:cxn ang="0">
                  <a:pos x="55" y="80"/>
                </a:cxn>
                <a:cxn ang="0">
                  <a:pos x="71" y="73"/>
                </a:cxn>
                <a:cxn ang="0">
                  <a:pos x="86" y="73"/>
                </a:cxn>
                <a:cxn ang="0">
                  <a:pos x="88" y="74"/>
                </a:cxn>
                <a:cxn ang="0">
                  <a:pos x="89" y="62"/>
                </a:cxn>
                <a:cxn ang="0">
                  <a:pos x="81" y="50"/>
                </a:cxn>
                <a:cxn ang="0">
                  <a:pos x="81" y="36"/>
                </a:cxn>
                <a:cxn ang="0">
                  <a:pos x="72" y="28"/>
                </a:cxn>
                <a:cxn ang="0">
                  <a:pos x="62" y="28"/>
                </a:cxn>
                <a:cxn ang="0">
                  <a:pos x="55" y="30"/>
                </a:cxn>
                <a:cxn ang="0">
                  <a:pos x="46" y="31"/>
                </a:cxn>
                <a:cxn ang="0">
                  <a:pos x="36" y="35"/>
                </a:cxn>
                <a:cxn ang="0">
                  <a:pos x="39" y="26"/>
                </a:cxn>
                <a:cxn ang="0">
                  <a:pos x="40" y="14"/>
                </a:cxn>
                <a:cxn ang="0">
                  <a:pos x="32" y="11"/>
                </a:cxn>
                <a:cxn ang="0">
                  <a:pos x="31" y="2"/>
                </a:cxn>
                <a:cxn ang="0">
                  <a:pos x="29" y="0"/>
                </a:cxn>
                <a:cxn ang="0">
                  <a:pos x="27" y="2"/>
                </a:cxn>
                <a:cxn ang="0">
                  <a:pos x="17" y="8"/>
                </a:cxn>
                <a:cxn ang="0">
                  <a:pos x="9" y="10"/>
                </a:cxn>
                <a:cxn ang="0">
                  <a:pos x="2" y="14"/>
                </a:cxn>
                <a:cxn ang="0">
                  <a:pos x="0" y="32"/>
                </a:cxn>
                <a:cxn ang="0">
                  <a:pos x="9" y="42"/>
                </a:cxn>
                <a:cxn ang="0">
                  <a:pos x="11" y="50"/>
                </a:cxn>
                <a:cxn ang="0">
                  <a:pos x="10" y="55"/>
                </a:cxn>
                <a:cxn ang="0">
                  <a:pos x="9" y="63"/>
                </a:cxn>
                <a:cxn ang="0">
                  <a:pos x="13" y="75"/>
                </a:cxn>
                <a:cxn ang="0">
                  <a:pos x="17" y="89"/>
                </a:cxn>
                <a:cxn ang="0">
                  <a:pos x="21" y="97"/>
                </a:cxn>
                <a:cxn ang="0">
                  <a:pos x="11" y="116"/>
                </a:cxn>
                <a:cxn ang="0">
                  <a:pos x="8" y="132"/>
                </a:cxn>
                <a:cxn ang="0">
                  <a:pos x="9" y="142"/>
                </a:cxn>
                <a:cxn ang="0">
                  <a:pos x="23" y="157"/>
                </a:cxn>
                <a:cxn ang="0">
                  <a:pos x="27" y="162"/>
                </a:cxn>
                <a:cxn ang="0">
                  <a:pos x="33" y="163"/>
                </a:cxn>
                <a:cxn ang="0">
                  <a:pos x="39" y="170"/>
                </a:cxn>
                <a:cxn ang="0">
                  <a:pos x="48" y="171"/>
                </a:cxn>
                <a:cxn ang="0">
                  <a:pos x="51" y="166"/>
                </a:cxn>
                <a:cxn ang="0">
                  <a:pos x="38" y="159"/>
                </a:cxn>
                <a:cxn ang="0">
                  <a:pos x="30" y="146"/>
                </a:cxn>
                <a:cxn ang="0">
                  <a:pos x="26" y="135"/>
                </a:cxn>
                <a:cxn ang="0">
                  <a:pos x="19" y="130"/>
                </a:cxn>
                <a:cxn ang="0">
                  <a:pos x="20" y="112"/>
                </a:cxn>
                <a:cxn ang="0">
                  <a:pos x="27" y="89"/>
                </a:cxn>
                <a:cxn ang="0">
                  <a:pos x="36" y="86"/>
                </a:cxn>
                <a:cxn ang="0">
                  <a:pos x="45" y="93"/>
                </a:cxn>
                <a:cxn ang="0">
                  <a:pos x="57" y="99"/>
                </a:cxn>
                <a:cxn ang="0">
                  <a:pos x="57" y="100"/>
                </a:cxn>
                <a:cxn ang="0">
                  <a:pos x="57" y="99"/>
                </a:cxn>
                <a:cxn ang="0">
                  <a:pos x="56" y="91"/>
                </a:cxn>
              </a:cxnLst>
              <a:rect l="0" t="0" r="r" b="b"/>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Freeform 66"/>
            <p:cNvSpPr/>
            <p:nvPr/>
          </p:nvSpPr>
          <p:spPr bwMode="auto">
            <a:xfrm>
              <a:off x="4665663" y="1922463"/>
              <a:ext cx="207963" cy="169863"/>
            </a:xfrm>
            <a:custGeom>
              <a:avLst/>
              <a:gdLst/>
              <a:ahLst/>
              <a:cxnLst>
                <a:cxn ang="0">
                  <a:pos x="2" y="19"/>
                </a:cxn>
                <a:cxn ang="0">
                  <a:pos x="2" y="31"/>
                </a:cxn>
                <a:cxn ang="0">
                  <a:pos x="3" y="36"/>
                </a:cxn>
                <a:cxn ang="0">
                  <a:pos x="5" y="41"/>
                </a:cxn>
                <a:cxn ang="0">
                  <a:pos x="7" y="47"/>
                </a:cxn>
                <a:cxn ang="0">
                  <a:pos x="10" y="56"/>
                </a:cxn>
                <a:cxn ang="0">
                  <a:pos x="10" y="61"/>
                </a:cxn>
                <a:cxn ang="0">
                  <a:pos x="16" y="65"/>
                </a:cxn>
                <a:cxn ang="0">
                  <a:pos x="24" y="70"/>
                </a:cxn>
                <a:cxn ang="0">
                  <a:pos x="30" y="73"/>
                </a:cxn>
                <a:cxn ang="0">
                  <a:pos x="36" y="72"/>
                </a:cxn>
                <a:cxn ang="0">
                  <a:pos x="39" y="76"/>
                </a:cxn>
                <a:cxn ang="0">
                  <a:pos x="47" y="78"/>
                </a:cxn>
                <a:cxn ang="0">
                  <a:pos x="52" y="84"/>
                </a:cxn>
                <a:cxn ang="0">
                  <a:pos x="59" y="83"/>
                </a:cxn>
                <a:cxn ang="0">
                  <a:pos x="68" y="85"/>
                </a:cxn>
                <a:cxn ang="0">
                  <a:pos x="77" y="85"/>
                </a:cxn>
                <a:cxn ang="0">
                  <a:pos x="86" y="88"/>
                </a:cxn>
                <a:cxn ang="0">
                  <a:pos x="93" y="89"/>
                </a:cxn>
                <a:cxn ang="0">
                  <a:pos x="93" y="82"/>
                </a:cxn>
                <a:cxn ang="0">
                  <a:pos x="103" y="71"/>
                </a:cxn>
                <a:cxn ang="0">
                  <a:pos x="108" y="67"/>
                </a:cxn>
                <a:cxn ang="0">
                  <a:pos x="104" y="56"/>
                </a:cxn>
                <a:cxn ang="0">
                  <a:pos x="103" y="46"/>
                </a:cxn>
                <a:cxn ang="0">
                  <a:pos x="99" y="40"/>
                </a:cxn>
                <a:cxn ang="0">
                  <a:pos x="106" y="35"/>
                </a:cxn>
                <a:cxn ang="0">
                  <a:pos x="105" y="25"/>
                </a:cxn>
                <a:cxn ang="0">
                  <a:pos x="103" y="16"/>
                </a:cxn>
                <a:cxn ang="0">
                  <a:pos x="95" y="10"/>
                </a:cxn>
                <a:cxn ang="0">
                  <a:pos x="94" y="9"/>
                </a:cxn>
                <a:cxn ang="0">
                  <a:pos x="65" y="8"/>
                </a:cxn>
                <a:cxn ang="0">
                  <a:pos x="59" y="6"/>
                </a:cxn>
                <a:cxn ang="0">
                  <a:pos x="53" y="9"/>
                </a:cxn>
                <a:cxn ang="0">
                  <a:pos x="48" y="2"/>
                </a:cxn>
                <a:cxn ang="0">
                  <a:pos x="23" y="9"/>
                </a:cxn>
                <a:cxn ang="0">
                  <a:pos x="6" y="15"/>
                </a:cxn>
                <a:cxn ang="0">
                  <a:pos x="2" y="18"/>
                </a:cxn>
                <a:cxn ang="0">
                  <a:pos x="2" y="19"/>
                </a:cxn>
              </a:cxnLst>
              <a:rect l="0" t="0" r="r" b="b"/>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67"/>
            <p:cNvSpPr/>
            <p:nvPr/>
          </p:nvSpPr>
          <p:spPr bwMode="auto">
            <a:xfrm>
              <a:off x="4695825" y="2198688"/>
              <a:ext cx="79375" cy="74613"/>
            </a:xfrm>
            <a:custGeom>
              <a:avLst/>
              <a:gdLst/>
              <a:ahLst/>
              <a:cxnLst>
                <a:cxn ang="0">
                  <a:pos x="31" y="35"/>
                </a:cxn>
                <a:cxn ang="0">
                  <a:pos x="39" y="23"/>
                </a:cxn>
                <a:cxn ang="0">
                  <a:pos x="40" y="8"/>
                </a:cxn>
                <a:cxn ang="0">
                  <a:pos x="30" y="2"/>
                </a:cxn>
                <a:cxn ang="0">
                  <a:pos x="13" y="1"/>
                </a:cxn>
                <a:cxn ang="0">
                  <a:pos x="6" y="2"/>
                </a:cxn>
                <a:cxn ang="0">
                  <a:pos x="1" y="5"/>
                </a:cxn>
                <a:cxn ang="0">
                  <a:pos x="6" y="13"/>
                </a:cxn>
                <a:cxn ang="0">
                  <a:pos x="15" y="24"/>
                </a:cxn>
                <a:cxn ang="0">
                  <a:pos x="24" y="34"/>
                </a:cxn>
                <a:cxn ang="0">
                  <a:pos x="30" y="39"/>
                </a:cxn>
                <a:cxn ang="0">
                  <a:pos x="31" y="35"/>
                </a:cxn>
              </a:cxnLst>
              <a:rect l="0" t="0" r="r" b="b"/>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Freeform 68"/>
            <p:cNvSpPr/>
            <p:nvPr/>
          </p:nvSpPr>
          <p:spPr bwMode="auto">
            <a:xfrm>
              <a:off x="4657725" y="2165350"/>
              <a:ext cx="114300" cy="98425"/>
            </a:xfrm>
            <a:custGeom>
              <a:avLst/>
              <a:gdLst/>
              <a:ahLst/>
              <a:cxnLst>
                <a:cxn ang="0">
                  <a:pos x="35" y="42"/>
                </a:cxn>
                <a:cxn ang="0">
                  <a:pos x="26" y="31"/>
                </a:cxn>
                <a:cxn ang="0">
                  <a:pos x="21" y="23"/>
                </a:cxn>
                <a:cxn ang="0">
                  <a:pos x="26" y="20"/>
                </a:cxn>
                <a:cxn ang="0">
                  <a:pos x="33" y="19"/>
                </a:cxn>
                <a:cxn ang="0">
                  <a:pos x="50" y="20"/>
                </a:cxn>
                <a:cxn ang="0">
                  <a:pos x="60" y="26"/>
                </a:cxn>
                <a:cxn ang="0">
                  <a:pos x="60" y="23"/>
                </a:cxn>
                <a:cxn ang="0">
                  <a:pos x="56" y="15"/>
                </a:cxn>
                <a:cxn ang="0">
                  <a:pos x="53" y="8"/>
                </a:cxn>
                <a:cxn ang="0">
                  <a:pos x="50" y="9"/>
                </a:cxn>
                <a:cxn ang="0">
                  <a:pos x="38" y="7"/>
                </a:cxn>
                <a:cxn ang="0">
                  <a:pos x="29" y="0"/>
                </a:cxn>
                <a:cxn ang="0">
                  <a:pos x="22" y="4"/>
                </a:cxn>
                <a:cxn ang="0">
                  <a:pos x="19" y="10"/>
                </a:cxn>
                <a:cxn ang="0">
                  <a:pos x="15" y="15"/>
                </a:cxn>
                <a:cxn ang="0">
                  <a:pos x="8" y="15"/>
                </a:cxn>
                <a:cxn ang="0">
                  <a:pos x="0" y="16"/>
                </a:cxn>
                <a:cxn ang="0">
                  <a:pos x="2" y="21"/>
                </a:cxn>
                <a:cxn ang="0">
                  <a:pos x="11" y="25"/>
                </a:cxn>
                <a:cxn ang="0">
                  <a:pos x="21" y="40"/>
                </a:cxn>
                <a:cxn ang="0">
                  <a:pos x="30" y="45"/>
                </a:cxn>
                <a:cxn ang="0">
                  <a:pos x="40" y="50"/>
                </a:cxn>
                <a:cxn ang="0">
                  <a:pos x="44" y="52"/>
                </a:cxn>
                <a:cxn ang="0">
                  <a:pos x="35" y="42"/>
                </a:cxn>
              </a:cxnLst>
              <a:rect l="0" t="0" r="r" b="b"/>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69"/>
            <p:cNvSpPr/>
            <p:nvPr/>
          </p:nvSpPr>
          <p:spPr bwMode="auto">
            <a:xfrm>
              <a:off x="4768850" y="2270125"/>
              <a:ext cx="39688" cy="77788"/>
            </a:xfrm>
            <a:custGeom>
              <a:avLst/>
              <a:gdLst/>
              <a:ahLst/>
              <a:cxnLst>
                <a:cxn ang="0">
                  <a:pos x="14" y="35"/>
                </a:cxn>
                <a:cxn ang="0">
                  <a:pos x="17" y="31"/>
                </a:cxn>
                <a:cxn ang="0">
                  <a:pos x="21" y="24"/>
                </a:cxn>
                <a:cxn ang="0">
                  <a:pos x="21" y="24"/>
                </a:cxn>
                <a:cxn ang="0">
                  <a:pos x="15" y="17"/>
                </a:cxn>
                <a:cxn ang="0">
                  <a:pos x="16" y="5"/>
                </a:cxn>
                <a:cxn ang="0">
                  <a:pos x="6" y="0"/>
                </a:cxn>
                <a:cxn ang="0">
                  <a:pos x="1" y="8"/>
                </a:cxn>
                <a:cxn ang="0">
                  <a:pos x="4" y="15"/>
                </a:cxn>
                <a:cxn ang="0">
                  <a:pos x="3" y="32"/>
                </a:cxn>
                <a:cxn ang="0">
                  <a:pos x="11" y="41"/>
                </a:cxn>
                <a:cxn ang="0">
                  <a:pos x="14" y="35"/>
                </a:cxn>
              </a:cxnLst>
              <a:rect l="0" t="0" r="r" b="b"/>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Freeform 70"/>
            <p:cNvSpPr/>
            <p:nvPr/>
          </p:nvSpPr>
          <p:spPr bwMode="auto">
            <a:xfrm>
              <a:off x="4570413" y="2095500"/>
              <a:ext cx="160338" cy="71438"/>
            </a:xfrm>
            <a:custGeom>
              <a:avLst/>
              <a:gdLst/>
              <a:ahLst/>
              <a:cxnLst>
                <a:cxn ang="0">
                  <a:pos x="71" y="3"/>
                </a:cxn>
                <a:cxn ang="0">
                  <a:pos x="60" y="0"/>
                </a:cxn>
                <a:cxn ang="0">
                  <a:pos x="58" y="5"/>
                </a:cxn>
                <a:cxn ang="0">
                  <a:pos x="48" y="5"/>
                </a:cxn>
                <a:cxn ang="0">
                  <a:pos x="42" y="10"/>
                </a:cxn>
                <a:cxn ang="0">
                  <a:pos x="38" y="17"/>
                </a:cxn>
                <a:cxn ang="0">
                  <a:pos x="33" y="20"/>
                </a:cxn>
                <a:cxn ang="0">
                  <a:pos x="22" y="22"/>
                </a:cxn>
                <a:cxn ang="0">
                  <a:pos x="15" y="23"/>
                </a:cxn>
                <a:cxn ang="0">
                  <a:pos x="9" y="24"/>
                </a:cxn>
                <a:cxn ang="0">
                  <a:pos x="2" y="22"/>
                </a:cxn>
                <a:cxn ang="0">
                  <a:pos x="1" y="28"/>
                </a:cxn>
                <a:cxn ang="0">
                  <a:pos x="7" y="31"/>
                </a:cxn>
                <a:cxn ang="0">
                  <a:pos x="14" y="32"/>
                </a:cxn>
                <a:cxn ang="0">
                  <a:pos x="21" y="30"/>
                </a:cxn>
                <a:cxn ang="0">
                  <a:pos x="30" y="29"/>
                </a:cxn>
                <a:cxn ang="0">
                  <a:pos x="32" y="34"/>
                </a:cxn>
                <a:cxn ang="0">
                  <a:pos x="42" y="35"/>
                </a:cxn>
                <a:cxn ang="0">
                  <a:pos x="55" y="37"/>
                </a:cxn>
                <a:cxn ang="0">
                  <a:pos x="64" y="34"/>
                </a:cxn>
                <a:cxn ang="0">
                  <a:pos x="72" y="31"/>
                </a:cxn>
                <a:cxn ang="0">
                  <a:pos x="72" y="31"/>
                </a:cxn>
                <a:cxn ang="0">
                  <a:pos x="74" y="29"/>
                </a:cxn>
                <a:cxn ang="0">
                  <a:pos x="76" y="24"/>
                </a:cxn>
                <a:cxn ang="0">
                  <a:pos x="77" y="19"/>
                </a:cxn>
                <a:cxn ang="0">
                  <a:pos x="82" y="16"/>
                </a:cxn>
                <a:cxn ang="0">
                  <a:pos x="84" y="13"/>
                </a:cxn>
                <a:cxn ang="0">
                  <a:pos x="79" y="4"/>
                </a:cxn>
                <a:cxn ang="0">
                  <a:pos x="71" y="3"/>
                </a:cxn>
              </a:cxnLst>
              <a:rect l="0" t="0" r="r" b="b"/>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Freeform 71"/>
            <p:cNvSpPr/>
            <p:nvPr/>
          </p:nvSpPr>
          <p:spPr bwMode="auto">
            <a:xfrm>
              <a:off x="4706938" y="2103438"/>
              <a:ext cx="142875" cy="80963"/>
            </a:xfrm>
            <a:custGeom>
              <a:avLst/>
              <a:gdLst/>
              <a:ahLst/>
              <a:cxnLst>
                <a:cxn ang="0">
                  <a:pos x="71" y="8"/>
                </a:cxn>
                <a:cxn ang="0">
                  <a:pos x="68" y="7"/>
                </a:cxn>
                <a:cxn ang="0">
                  <a:pos x="61" y="4"/>
                </a:cxn>
                <a:cxn ang="0">
                  <a:pos x="51" y="1"/>
                </a:cxn>
                <a:cxn ang="0">
                  <a:pos x="40" y="7"/>
                </a:cxn>
                <a:cxn ang="0">
                  <a:pos x="28" y="11"/>
                </a:cxn>
                <a:cxn ang="0">
                  <a:pos x="13" y="11"/>
                </a:cxn>
                <a:cxn ang="0">
                  <a:pos x="12" y="9"/>
                </a:cxn>
                <a:cxn ang="0">
                  <a:pos x="10" y="12"/>
                </a:cxn>
                <a:cxn ang="0">
                  <a:pos x="5" y="15"/>
                </a:cxn>
                <a:cxn ang="0">
                  <a:pos x="4" y="20"/>
                </a:cxn>
                <a:cxn ang="0">
                  <a:pos x="2" y="25"/>
                </a:cxn>
                <a:cxn ang="0">
                  <a:pos x="0" y="27"/>
                </a:cxn>
                <a:cxn ang="0">
                  <a:pos x="3" y="32"/>
                </a:cxn>
                <a:cxn ang="0">
                  <a:pos x="3" y="32"/>
                </a:cxn>
                <a:cxn ang="0">
                  <a:pos x="12" y="39"/>
                </a:cxn>
                <a:cxn ang="0">
                  <a:pos x="24" y="41"/>
                </a:cxn>
                <a:cxn ang="0">
                  <a:pos x="39" y="37"/>
                </a:cxn>
                <a:cxn ang="0">
                  <a:pos x="44" y="38"/>
                </a:cxn>
                <a:cxn ang="0">
                  <a:pos x="47" y="39"/>
                </a:cxn>
                <a:cxn ang="0">
                  <a:pos x="54" y="34"/>
                </a:cxn>
                <a:cxn ang="0">
                  <a:pos x="64" y="17"/>
                </a:cxn>
                <a:cxn ang="0">
                  <a:pos x="72" y="12"/>
                </a:cxn>
                <a:cxn ang="0">
                  <a:pos x="71" y="8"/>
                </a:cxn>
              </a:cxnLst>
              <a:rect l="0" t="0" r="r" b="b"/>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Freeform 72"/>
            <p:cNvSpPr/>
            <p:nvPr/>
          </p:nvSpPr>
          <p:spPr bwMode="auto">
            <a:xfrm>
              <a:off x="4625975" y="2038350"/>
              <a:ext cx="134938" cy="69850"/>
            </a:xfrm>
            <a:custGeom>
              <a:avLst/>
              <a:gdLst/>
              <a:ahLst/>
              <a:cxnLst>
                <a:cxn ang="0">
                  <a:pos x="68" y="17"/>
                </a:cxn>
                <a:cxn ang="0">
                  <a:pos x="60" y="15"/>
                </a:cxn>
                <a:cxn ang="0">
                  <a:pos x="57" y="11"/>
                </a:cxn>
                <a:cxn ang="0">
                  <a:pos x="51" y="12"/>
                </a:cxn>
                <a:cxn ang="0">
                  <a:pos x="45" y="9"/>
                </a:cxn>
                <a:cxn ang="0">
                  <a:pos x="37" y="4"/>
                </a:cxn>
                <a:cxn ang="0">
                  <a:pos x="31" y="0"/>
                </a:cxn>
                <a:cxn ang="0">
                  <a:pos x="30" y="1"/>
                </a:cxn>
                <a:cxn ang="0">
                  <a:pos x="24" y="2"/>
                </a:cxn>
                <a:cxn ang="0">
                  <a:pos x="15" y="6"/>
                </a:cxn>
                <a:cxn ang="0">
                  <a:pos x="3" y="10"/>
                </a:cxn>
                <a:cxn ang="0">
                  <a:pos x="4" y="16"/>
                </a:cxn>
                <a:cxn ang="0">
                  <a:pos x="8" y="26"/>
                </a:cxn>
                <a:cxn ang="0">
                  <a:pos x="20" y="35"/>
                </a:cxn>
                <a:cxn ang="0">
                  <a:pos x="19" y="35"/>
                </a:cxn>
                <a:cxn ang="0">
                  <a:pos x="29" y="35"/>
                </a:cxn>
                <a:cxn ang="0">
                  <a:pos x="31" y="30"/>
                </a:cxn>
                <a:cxn ang="0">
                  <a:pos x="42" y="33"/>
                </a:cxn>
                <a:cxn ang="0">
                  <a:pos x="50" y="34"/>
                </a:cxn>
                <a:cxn ang="0">
                  <a:pos x="51" y="36"/>
                </a:cxn>
                <a:cxn ang="0">
                  <a:pos x="54" y="33"/>
                </a:cxn>
                <a:cxn ang="0">
                  <a:pos x="65" y="27"/>
                </a:cxn>
                <a:cxn ang="0">
                  <a:pos x="71" y="22"/>
                </a:cxn>
                <a:cxn ang="0">
                  <a:pos x="68" y="17"/>
                </a:cxn>
              </a:cxnLst>
              <a:rect l="0" t="0" r="r" b="b"/>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73"/>
            <p:cNvSpPr/>
            <p:nvPr/>
          </p:nvSpPr>
          <p:spPr bwMode="auto">
            <a:xfrm>
              <a:off x="4722813" y="2079625"/>
              <a:ext cx="120650" cy="50800"/>
            </a:xfrm>
            <a:custGeom>
              <a:avLst/>
              <a:gdLst/>
              <a:ahLst/>
              <a:cxnLst>
                <a:cxn ang="0">
                  <a:pos x="47" y="3"/>
                </a:cxn>
                <a:cxn ang="0">
                  <a:pos x="38" y="3"/>
                </a:cxn>
                <a:cxn ang="0">
                  <a:pos x="29" y="1"/>
                </a:cxn>
                <a:cxn ang="0">
                  <a:pos x="22" y="2"/>
                </a:cxn>
                <a:cxn ang="0">
                  <a:pos x="20" y="1"/>
                </a:cxn>
                <a:cxn ang="0">
                  <a:pos x="14" y="6"/>
                </a:cxn>
                <a:cxn ang="0">
                  <a:pos x="3" y="12"/>
                </a:cxn>
                <a:cxn ang="0">
                  <a:pos x="0" y="15"/>
                </a:cxn>
                <a:cxn ang="0">
                  <a:pos x="5" y="24"/>
                </a:cxn>
                <a:cxn ang="0">
                  <a:pos x="20" y="24"/>
                </a:cxn>
                <a:cxn ang="0">
                  <a:pos x="32" y="20"/>
                </a:cxn>
                <a:cxn ang="0">
                  <a:pos x="43" y="14"/>
                </a:cxn>
                <a:cxn ang="0">
                  <a:pos x="53" y="17"/>
                </a:cxn>
                <a:cxn ang="0">
                  <a:pos x="60" y="20"/>
                </a:cxn>
                <a:cxn ang="0">
                  <a:pos x="58" y="16"/>
                </a:cxn>
                <a:cxn ang="0">
                  <a:pos x="63" y="8"/>
                </a:cxn>
                <a:cxn ang="0">
                  <a:pos x="63" y="7"/>
                </a:cxn>
                <a:cxn ang="0">
                  <a:pos x="56" y="6"/>
                </a:cxn>
                <a:cxn ang="0">
                  <a:pos x="47" y="3"/>
                </a:cxn>
              </a:cxnLst>
              <a:rect l="0" t="0" r="r" b="b"/>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Freeform 74"/>
            <p:cNvSpPr/>
            <p:nvPr/>
          </p:nvSpPr>
          <p:spPr bwMode="auto">
            <a:xfrm>
              <a:off x="4151313" y="2281238"/>
              <a:ext cx="80963" cy="133350"/>
            </a:xfrm>
            <a:custGeom>
              <a:avLst/>
              <a:gdLst/>
              <a:ahLst/>
              <a:cxnLst>
                <a:cxn ang="0">
                  <a:pos x="30" y="57"/>
                </a:cxn>
                <a:cxn ang="0">
                  <a:pos x="28" y="52"/>
                </a:cxn>
                <a:cxn ang="0">
                  <a:pos x="31" y="45"/>
                </a:cxn>
                <a:cxn ang="0">
                  <a:pos x="27" y="39"/>
                </a:cxn>
                <a:cxn ang="0">
                  <a:pos x="30" y="35"/>
                </a:cxn>
                <a:cxn ang="0">
                  <a:pos x="32" y="27"/>
                </a:cxn>
                <a:cxn ang="0">
                  <a:pos x="31" y="17"/>
                </a:cxn>
                <a:cxn ang="0">
                  <a:pos x="39" y="10"/>
                </a:cxn>
                <a:cxn ang="0">
                  <a:pos x="36" y="6"/>
                </a:cxn>
                <a:cxn ang="0">
                  <a:pos x="29" y="4"/>
                </a:cxn>
                <a:cxn ang="0">
                  <a:pos x="25" y="4"/>
                </a:cxn>
                <a:cxn ang="0">
                  <a:pos x="18" y="3"/>
                </a:cxn>
                <a:cxn ang="0">
                  <a:pos x="14" y="2"/>
                </a:cxn>
                <a:cxn ang="0">
                  <a:pos x="11" y="4"/>
                </a:cxn>
                <a:cxn ang="0">
                  <a:pos x="11" y="11"/>
                </a:cxn>
                <a:cxn ang="0">
                  <a:pos x="4" y="38"/>
                </a:cxn>
                <a:cxn ang="0">
                  <a:pos x="8" y="48"/>
                </a:cxn>
                <a:cxn ang="0">
                  <a:pos x="10" y="67"/>
                </a:cxn>
                <a:cxn ang="0">
                  <a:pos x="18" y="70"/>
                </a:cxn>
                <a:cxn ang="0">
                  <a:pos x="27" y="68"/>
                </a:cxn>
                <a:cxn ang="0">
                  <a:pos x="26" y="64"/>
                </a:cxn>
                <a:cxn ang="0">
                  <a:pos x="30" y="57"/>
                </a:cxn>
              </a:cxnLst>
              <a:rect l="0" t="0" r="r" b="b"/>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75"/>
            <p:cNvSpPr/>
            <p:nvPr/>
          </p:nvSpPr>
          <p:spPr bwMode="auto">
            <a:xfrm>
              <a:off x="4430713" y="1968500"/>
              <a:ext cx="88900" cy="76200"/>
            </a:xfrm>
            <a:custGeom>
              <a:avLst/>
              <a:gdLst/>
              <a:ahLst/>
              <a:cxnLst>
                <a:cxn ang="0">
                  <a:pos x="15" y="31"/>
                </a:cxn>
                <a:cxn ang="0">
                  <a:pos x="23" y="32"/>
                </a:cxn>
                <a:cxn ang="0">
                  <a:pos x="31" y="38"/>
                </a:cxn>
                <a:cxn ang="0">
                  <a:pos x="33" y="40"/>
                </a:cxn>
                <a:cxn ang="0">
                  <a:pos x="35" y="32"/>
                </a:cxn>
                <a:cxn ang="0">
                  <a:pos x="35" y="26"/>
                </a:cxn>
                <a:cxn ang="0">
                  <a:pos x="42" y="23"/>
                </a:cxn>
                <a:cxn ang="0">
                  <a:pos x="44" y="20"/>
                </a:cxn>
                <a:cxn ang="0">
                  <a:pos x="40" y="14"/>
                </a:cxn>
                <a:cxn ang="0">
                  <a:pos x="46" y="8"/>
                </a:cxn>
                <a:cxn ang="0">
                  <a:pos x="46" y="1"/>
                </a:cxn>
                <a:cxn ang="0">
                  <a:pos x="43" y="2"/>
                </a:cxn>
                <a:cxn ang="0">
                  <a:pos x="32" y="2"/>
                </a:cxn>
                <a:cxn ang="0">
                  <a:pos x="27" y="10"/>
                </a:cxn>
                <a:cxn ang="0">
                  <a:pos x="22" y="10"/>
                </a:cxn>
                <a:cxn ang="0">
                  <a:pos x="16" y="13"/>
                </a:cxn>
                <a:cxn ang="0">
                  <a:pos x="11" y="22"/>
                </a:cxn>
                <a:cxn ang="0">
                  <a:pos x="2" y="33"/>
                </a:cxn>
                <a:cxn ang="0">
                  <a:pos x="0" y="34"/>
                </a:cxn>
                <a:cxn ang="0">
                  <a:pos x="4" y="35"/>
                </a:cxn>
                <a:cxn ang="0">
                  <a:pos x="15" y="31"/>
                </a:cxn>
              </a:cxnLst>
              <a:rect l="0" t="0" r="r" b="b"/>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Freeform 76"/>
            <p:cNvSpPr/>
            <p:nvPr/>
          </p:nvSpPr>
          <p:spPr bwMode="auto">
            <a:xfrm>
              <a:off x="4487863" y="2065338"/>
              <a:ext cx="15875" cy="19050"/>
            </a:xfrm>
            <a:custGeom>
              <a:avLst/>
              <a:gdLst/>
              <a:ahLst/>
              <a:cxnLst>
                <a:cxn ang="0">
                  <a:pos x="4" y="0"/>
                </a:cxn>
                <a:cxn ang="0">
                  <a:pos x="0" y="9"/>
                </a:cxn>
                <a:cxn ang="0">
                  <a:pos x="8" y="10"/>
                </a:cxn>
                <a:cxn ang="0">
                  <a:pos x="4" y="1"/>
                </a:cxn>
                <a:cxn ang="0">
                  <a:pos x="4" y="0"/>
                </a:cxn>
              </a:cxnLst>
              <a:rect l="0" t="0" r="r" b="b"/>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Freeform 77"/>
            <p:cNvSpPr/>
            <p:nvPr/>
          </p:nvSpPr>
          <p:spPr bwMode="auto">
            <a:xfrm>
              <a:off x="4416425" y="2024063"/>
              <a:ext cx="84138" cy="60325"/>
            </a:xfrm>
            <a:custGeom>
              <a:avLst/>
              <a:gdLst/>
              <a:ahLst/>
              <a:cxnLst>
                <a:cxn ang="0">
                  <a:pos x="1" y="9"/>
                </a:cxn>
                <a:cxn ang="0">
                  <a:pos x="5" y="14"/>
                </a:cxn>
                <a:cxn ang="0">
                  <a:pos x="11" y="17"/>
                </a:cxn>
                <a:cxn ang="0">
                  <a:pos x="18" y="21"/>
                </a:cxn>
                <a:cxn ang="0">
                  <a:pos x="21" y="25"/>
                </a:cxn>
                <a:cxn ang="0">
                  <a:pos x="26" y="23"/>
                </a:cxn>
                <a:cxn ang="0">
                  <a:pos x="30" y="28"/>
                </a:cxn>
                <a:cxn ang="0">
                  <a:pos x="35" y="32"/>
                </a:cxn>
                <a:cxn ang="0">
                  <a:pos x="37" y="31"/>
                </a:cxn>
                <a:cxn ang="0">
                  <a:pos x="41" y="22"/>
                </a:cxn>
                <a:cxn ang="0">
                  <a:pos x="43" y="19"/>
                </a:cxn>
                <a:cxn ang="0">
                  <a:pos x="40" y="12"/>
                </a:cxn>
                <a:cxn ang="0">
                  <a:pos x="40" y="11"/>
                </a:cxn>
                <a:cxn ang="0">
                  <a:pos x="38" y="9"/>
                </a:cxn>
                <a:cxn ang="0">
                  <a:pos x="30" y="3"/>
                </a:cxn>
                <a:cxn ang="0">
                  <a:pos x="22" y="2"/>
                </a:cxn>
                <a:cxn ang="0">
                  <a:pos x="11" y="6"/>
                </a:cxn>
                <a:cxn ang="0">
                  <a:pos x="7" y="5"/>
                </a:cxn>
                <a:cxn ang="0">
                  <a:pos x="0" y="8"/>
                </a:cxn>
                <a:cxn ang="0">
                  <a:pos x="1" y="9"/>
                </a:cxn>
              </a:cxnLst>
              <a:rect l="0" t="0" r="r" b="b"/>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78"/>
            <p:cNvSpPr/>
            <p:nvPr/>
          </p:nvSpPr>
          <p:spPr bwMode="auto">
            <a:xfrm>
              <a:off x="4797425" y="2112963"/>
              <a:ext cx="195263" cy="128588"/>
            </a:xfrm>
            <a:custGeom>
              <a:avLst/>
              <a:gdLst/>
              <a:ahLst/>
              <a:cxnLst>
                <a:cxn ang="0">
                  <a:pos x="91" y="45"/>
                </a:cxn>
                <a:cxn ang="0">
                  <a:pos x="87" y="42"/>
                </a:cxn>
                <a:cxn ang="0">
                  <a:pos x="87" y="41"/>
                </a:cxn>
                <a:cxn ang="0">
                  <a:pos x="85" y="29"/>
                </a:cxn>
                <a:cxn ang="0">
                  <a:pos x="78" y="13"/>
                </a:cxn>
                <a:cxn ang="0">
                  <a:pos x="70" y="0"/>
                </a:cxn>
                <a:cxn ang="0">
                  <a:pos x="65" y="3"/>
                </a:cxn>
                <a:cxn ang="0">
                  <a:pos x="59" y="6"/>
                </a:cxn>
                <a:cxn ang="0">
                  <a:pos x="53" y="7"/>
                </a:cxn>
                <a:cxn ang="0">
                  <a:pos x="48" y="8"/>
                </a:cxn>
                <a:cxn ang="0">
                  <a:pos x="41" y="6"/>
                </a:cxn>
                <a:cxn ang="0">
                  <a:pos x="30" y="4"/>
                </a:cxn>
                <a:cxn ang="0">
                  <a:pos x="26" y="5"/>
                </a:cxn>
                <a:cxn ang="0">
                  <a:pos x="25" y="7"/>
                </a:cxn>
                <a:cxn ang="0">
                  <a:pos x="17" y="12"/>
                </a:cxn>
                <a:cxn ang="0">
                  <a:pos x="7" y="29"/>
                </a:cxn>
                <a:cxn ang="0">
                  <a:pos x="0" y="34"/>
                </a:cxn>
                <a:cxn ang="0">
                  <a:pos x="4" y="41"/>
                </a:cxn>
                <a:cxn ang="0">
                  <a:pos x="8" y="45"/>
                </a:cxn>
                <a:cxn ang="0">
                  <a:pos x="9" y="52"/>
                </a:cxn>
                <a:cxn ang="0">
                  <a:pos x="22" y="55"/>
                </a:cxn>
                <a:cxn ang="0">
                  <a:pos x="22" y="60"/>
                </a:cxn>
                <a:cxn ang="0">
                  <a:pos x="29" y="65"/>
                </a:cxn>
                <a:cxn ang="0">
                  <a:pos x="41" y="66"/>
                </a:cxn>
                <a:cxn ang="0">
                  <a:pos x="53" y="66"/>
                </a:cxn>
                <a:cxn ang="0">
                  <a:pos x="61" y="63"/>
                </a:cxn>
                <a:cxn ang="0">
                  <a:pos x="74" y="61"/>
                </a:cxn>
                <a:cxn ang="0">
                  <a:pos x="83" y="63"/>
                </a:cxn>
                <a:cxn ang="0">
                  <a:pos x="90" y="66"/>
                </a:cxn>
                <a:cxn ang="0">
                  <a:pos x="90" y="61"/>
                </a:cxn>
                <a:cxn ang="0">
                  <a:pos x="96" y="51"/>
                </a:cxn>
                <a:cxn ang="0">
                  <a:pos x="101" y="45"/>
                </a:cxn>
                <a:cxn ang="0">
                  <a:pos x="101" y="45"/>
                </a:cxn>
                <a:cxn ang="0">
                  <a:pos x="97" y="42"/>
                </a:cxn>
                <a:cxn ang="0">
                  <a:pos x="91" y="45"/>
                </a:cxn>
              </a:cxnLst>
              <a:rect l="0" t="0" r="r" b="b"/>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79"/>
            <p:cNvSpPr/>
            <p:nvPr/>
          </p:nvSpPr>
          <p:spPr bwMode="auto">
            <a:xfrm>
              <a:off x="4930775" y="2109788"/>
              <a:ext cx="66675" cy="82550"/>
            </a:xfrm>
            <a:custGeom>
              <a:avLst/>
              <a:gdLst/>
              <a:ahLst/>
              <a:cxnLst>
                <a:cxn ang="0">
                  <a:pos x="26" y="11"/>
                </a:cxn>
                <a:cxn ang="0">
                  <a:pos x="18" y="5"/>
                </a:cxn>
                <a:cxn ang="0">
                  <a:pos x="9" y="0"/>
                </a:cxn>
                <a:cxn ang="0">
                  <a:pos x="0" y="2"/>
                </a:cxn>
                <a:cxn ang="0">
                  <a:pos x="8" y="15"/>
                </a:cxn>
                <a:cxn ang="0">
                  <a:pos x="15" y="31"/>
                </a:cxn>
                <a:cxn ang="0">
                  <a:pos x="17" y="43"/>
                </a:cxn>
                <a:cxn ang="0">
                  <a:pos x="23" y="34"/>
                </a:cxn>
                <a:cxn ang="0">
                  <a:pos x="28" y="29"/>
                </a:cxn>
                <a:cxn ang="0">
                  <a:pos x="35" y="30"/>
                </a:cxn>
                <a:cxn ang="0">
                  <a:pos x="33" y="23"/>
                </a:cxn>
                <a:cxn ang="0">
                  <a:pos x="26" y="11"/>
                </a:cxn>
              </a:cxnLst>
              <a:rect l="0" t="0" r="r" b="b"/>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80"/>
            <p:cNvSpPr/>
            <p:nvPr/>
          </p:nvSpPr>
          <p:spPr bwMode="auto">
            <a:xfrm>
              <a:off x="4833938" y="2227263"/>
              <a:ext cx="134938" cy="74613"/>
            </a:xfrm>
            <a:custGeom>
              <a:avLst/>
              <a:gdLst/>
              <a:ahLst/>
              <a:cxnLst>
                <a:cxn ang="0">
                  <a:pos x="55" y="1"/>
                </a:cxn>
                <a:cxn ang="0">
                  <a:pos x="42" y="3"/>
                </a:cxn>
                <a:cxn ang="0">
                  <a:pos x="34" y="6"/>
                </a:cxn>
                <a:cxn ang="0">
                  <a:pos x="22" y="6"/>
                </a:cxn>
                <a:cxn ang="0">
                  <a:pos x="10" y="5"/>
                </a:cxn>
                <a:cxn ang="0">
                  <a:pos x="3" y="0"/>
                </a:cxn>
                <a:cxn ang="0">
                  <a:pos x="2" y="1"/>
                </a:cxn>
                <a:cxn ang="0">
                  <a:pos x="2" y="9"/>
                </a:cxn>
                <a:cxn ang="0">
                  <a:pos x="6" y="16"/>
                </a:cxn>
                <a:cxn ang="0">
                  <a:pos x="2" y="21"/>
                </a:cxn>
                <a:cxn ang="0">
                  <a:pos x="2" y="26"/>
                </a:cxn>
                <a:cxn ang="0">
                  <a:pos x="8" y="34"/>
                </a:cxn>
                <a:cxn ang="0">
                  <a:pos x="11" y="37"/>
                </a:cxn>
                <a:cxn ang="0">
                  <a:pos x="26" y="37"/>
                </a:cxn>
                <a:cxn ang="0">
                  <a:pos x="38" y="39"/>
                </a:cxn>
                <a:cxn ang="0">
                  <a:pos x="42" y="36"/>
                </a:cxn>
                <a:cxn ang="0">
                  <a:pos x="47" y="34"/>
                </a:cxn>
                <a:cxn ang="0">
                  <a:pos x="47" y="31"/>
                </a:cxn>
                <a:cxn ang="0">
                  <a:pos x="59" y="31"/>
                </a:cxn>
                <a:cxn ang="0">
                  <a:pos x="63" y="30"/>
                </a:cxn>
                <a:cxn ang="0">
                  <a:pos x="62" y="27"/>
                </a:cxn>
                <a:cxn ang="0">
                  <a:pos x="60" y="19"/>
                </a:cxn>
                <a:cxn ang="0">
                  <a:pos x="69" y="9"/>
                </a:cxn>
                <a:cxn ang="0">
                  <a:pos x="71" y="6"/>
                </a:cxn>
                <a:cxn ang="0">
                  <a:pos x="64" y="3"/>
                </a:cxn>
                <a:cxn ang="0">
                  <a:pos x="55" y="1"/>
                </a:cxn>
              </a:cxnLst>
              <a:rect l="0" t="0" r="r" b="b"/>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Freeform 81"/>
            <p:cNvSpPr/>
            <p:nvPr/>
          </p:nvSpPr>
          <p:spPr bwMode="auto">
            <a:xfrm>
              <a:off x="4795838" y="2273300"/>
              <a:ext cx="58738" cy="42863"/>
            </a:xfrm>
            <a:custGeom>
              <a:avLst/>
              <a:gdLst/>
              <a:ahLst/>
              <a:cxnLst>
                <a:cxn ang="0">
                  <a:pos x="7" y="22"/>
                </a:cxn>
                <a:cxn ang="0">
                  <a:pos x="7" y="22"/>
                </a:cxn>
                <a:cxn ang="0">
                  <a:pos x="8" y="22"/>
                </a:cxn>
                <a:cxn ang="0">
                  <a:pos x="8" y="22"/>
                </a:cxn>
                <a:cxn ang="0">
                  <a:pos x="8" y="22"/>
                </a:cxn>
                <a:cxn ang="0">
                  <a:pos x="8" y="22"/>
                </a:cxn>
                <a:cxn ang="0">
                  <a:pos x="12" y="22"/>
                </a:cxn>
                <a:cxn ang="0">
                  <a:pos x="12" y="22"/>
                </a:cxn>
                <a:cxn ang="0">
                  <a:pos x="13" y="21"/>
                </a:cxn>
                <a:cxn ang="0">
                  <a:pos x="13" y="21"/>
                </a:cxn>
                <a:cxn ang="0">
                  <a:pos x="15" y="21"/>
                </a:cxn>
                <a:cxn ang="0">
                  <a:pos x="20" y="18"/>
                </a:cxn>
                <a:cxn ang="0">
                  <a:pos x="30" y="13"/>
                </a:cxn>
                <a:cxn ang="0">
                  <a:pos x="31" y="13"/>
                </a:cxn>
                <a:cxn ang="0">
                  <a:pos x="28" y="10"/>
                </a:cxn>
                <a:cxn ang="0">
                  <a:pos x="22" y="2"/>
                </a:cxn>
                <a:cxn ang="0">
                  <a:pos x="22" y="1"/>
                </a:cxn>
                <a:cxn ang="0">
                  <a:pos x="22" y="1"/>
                </a:cxn>
                <a:cxn ang="0">
                  <a:pos x="22" y="0"/>
                </a:cxn>
                <a:cxn ang="0">
                  <a:pos x="2" y="4"/>
                </a:cxn>
                <a:cxn ang="0">
                  <a:pos x="2" y="3"/>
                </a:cxn>
                <a:cxn ang="0">
                  <a:pos x="1" y="15"/>
                </a:cxn>
                <a:cxn ang="0">
                  <a:pos x="7" y="22"/>
                </a:cxn>
              </a:cxnLst>
              <a:rect l="0" t="0" r="r" b="b"/>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Freeform 82"/>
            <p:cNvSpPr/>
            <p:nvPr/>
          </p:nvSpPr>
          <p:spPr bwMode="auto">
            <a:xfrm>
              <a:off x="4833938" y="1998663"/>
              <a:ext cx="384175" cy="223838"/>
            </a:xfrm>
            <a:custGeom>
              <a:avLst/>
              <a:gdLst/>
              <a:ahLst/>
              <a:cxnLst>
                <a:cxn ang="0">
                  <a:pos x="187" y="67"/>
                </a:cxn>
                <a:cxn ang="0">
                  <a:pos x="199" y="60"/>
                </a:cxn>
                <a:cxn ang="0">
                  <a:pos x="200" y="53"/>
                </a:cxn>
                <a:cxn ang="0">
                  <a:pos x="201" y="45"/>
                </a:cxn>
                <a:cxn ang="0">
                  <a:pos x="185" y="39"/>
                </a:cxn>
                <a:cxn ang="0">
                  <a:pos x="170" y="31"/>
                </a:cxn>
                <a:cxn ang="0">
                  <a:pos x="158" y="32"/>
                </a:cxn>
                <a:cxn ang="0">
                  <a:pos x="149" y="28"/>
                </a:cxn>
                <a:cxn ang="0">
                  <a:pos x="135" y="17"/>
                </a:cxn>
                <a:cxn ang="0">
                  <a:pos x="131" y="2"/>
                </a:cxn>
                <a:cxn ang="0">
                  <a:pos x="115" y="1"/>
                </a:cxn>
                <a:cxn ang="0">
                  <a:pos x="106" y="3"/>
                </a:cxn>
                <a:cxn ang="0">
                  <a:pos x="92" y="12"/>
                </a:cxn>
                <a:cxn ang="0">
                  <a:pos x="80" y="15"/>
                </a:cxn>
                <a:cxn ang="0">
                  <a:pos x="65" y="12"/>
                </a:cxn>
                <a:cxn ang="0">
                  <a:pos x="47" y="9"/>
                </a:cxn>
                <a:cxn ang="0">
                  <a:pos x="21" y="11"/>
                </a:cxn>
                <a:cxn ang="0">
                  <a:pos x="16" y="16"/>
                </a:cxn>
                <a:cxn ang="0">
                  <a:pos x="15" y="31"/>
                </a:cxn>
                <a:cxn ang="0">
                  <a:pos x="5" y="50"/>
                </a:cxn>
                <a:cxn ang="0">
                  <a:pos x="5" y="63"/>
                </a:cxn>
                <a:cxn ang="0">
                  <a:pos x="11" y="64"/>
                </a:cxn>
                <a:cxn ang="0">
                  <a:pos x="29" y="68"/>
                </a:cxn>
                <a:cxn ang="0">
                  <a:pos x="40" y="66"/>
                </a:cxn>
                <a:cxn ang="0">
                  <a:pos x="60" y="58"/>
                </a:cxn>
                <a:cxn ang="0">
                  <a:pos x="77" y="69"/>
                </a:cxn>
                <a:cxn ang="0">
                  <a:pos x="86" y="88"/>
                </a:cxn>
                <a:cxn ang="0">
                  <a:pos x="74" y="92"/>
                </a:cxn>
                <a:cxn ang="0">
                  <a:pos x="72" y="105"/>
                </a:cxn>
                <a:cxn ang="0">
                  <a:pos x="82" y="105"/>
                </a:cxn>
                <a:cxn ang="0">
                  <a:pos x="97" y="85"/>
                </a:cxn>
                <a:cxn ang="0">
                  <a:pos x="111" y="90"/>
                </a:cxn>
                <a:cxn ang="0">
                  <a:pos x="114" y="101"/>
                </a:cxn>
                <a:cxn ang="0">
                  <a:pos x="126" y="115"/>
                </a:cxn>
                <a:cxn ang="0">
                  <a:pos x="146" y="108"/>
                </a:cxn>
                <a:cxn ang="0">
                  <a:pos x="150" y="103"/>
                </a:cxn>
                <a:cxn ang="0">
                  <a:pos x="155" y="85"/>
                </a:cxn>
                <a:cxn ang="0">
                  <a:pos x="178" y="78"/>
                </a:cxn>
              </a:cxnLst>
              <a:rect l="0" t="0" r="r" b="b"/>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Freeform 83"/>
            <p:cNvSpPr/>
            <p:nvPr/>
          </p:nvSpPr>
          <p:spPr bwMode="auto">
            <a:xfrm>
              <a:off x="4854575" y="1884363"/>
              <a:ext cx="203200" cy="146050"/>
            </a:xfrm>
            <a:custGeom>
              <a:avLst/>
              <a:gdLst/>
              <a:ahLst/>
              <a:cxnLst>
                <a:cxn ang="0">
                  <a:pos x="99" y="38"/>
                </a:cxn>
                <a:cxn ang="0">
                  <a:pos x="93" y="32"/>
                </a:cxn>
                <a:cxn ang="0">
                  <a:pos x="88" y="25"/>
                </a:cxn>
                <a:cxn ang="0">
                  <a:pos x="86" y="17"/>
                </a:cxn>
                <a:cxn ang="0">
                  <a:pos x="85" y="9"/>
                </a:cxn>
                <a:cxn ang="0">
                  <a:pos x="75" y="6"/>
                </a:cxn>
                <a:cxn ang="0">
                  <a:pos x="69" y="6"/>
                </a:cxn>
                <a:cxn ang="0">
                  <a:pos x="63" y="3"/>
                </a:cxn>
                <a:cxn ang="0">
                  <a:pos x="57" y="1"/>
                </a:cxn>
                <a:cxn ang="0">
                  <a:pos x="57" y="0"/>
                </a:cxn>
                <a:cxn ang="0">
                  <a:pos x="53" y="2"/>
                </a:cxn>
                <a:cxn ang="0">
                  <a:pos x="49" y="6"/>
                </a:cxn>
                <a:cxn ang="0">
                  <a:pos x="41" y="7"/>
                </a:cxn>
                <a:cxn ang="0">
                  <a:pos x="38" y="13"/>
                </a:cxn>
                <a:cxn ang="0">
                  <a:pos x="37" y="17"/>
                </a:cxn>
                <a:cxn ang="0">
                  <a:pos x="33" y="20"/>
                </a:cxn>
                <a:cxn ang="0">
                  <a:pos x="27" y="26"/>
                </a:cxn>
                <a:cxn ang="0">
                  <a:pos x="26" y="31"/>
                </a:cxn>
                <a:cxn ang="0">
                  <a:pos x="18" y="33"/>
                </a:cxn>
                <a:cxn ang="0">
                  <a:pos x="13" y="36"/>
                </a:cxn>
                <a:cxn ang="0">
                  <a:pos x="4" y="35"/>
                </a:cxn>
                <a:cxn ang="0">
                  <a:pos x="4" y="36"/>
                </a:cxn>
                <a:cxn ang="0">
                  <a:pos x="6" y="45"/>
                </a:cxn>
                <a:cxn ang="0">
                  <a:pos x="7" y="55"/>
                </a:cxn>
                <a:cxn ang="0">
                  <a:pos x="0" y="60"/>
                </a:cxn>
                <a:cxn ang="0">
                  <a:pos x="4" y="66"/>
                </a:cxn>
                <a:cxn ang="0">
                  <a:pos x="4" y="72"/>
                </a:cxn>
                <a:cxn ang="0">
                  <a:pos x="10" y="71"/>
                </a:cxn>
                <a:cxn ang="0">
                  <a:pos x="17" y="67"/>
                </a:cxn>
                <a:cxn ang="0">
                  <a:pos x="36" y="69"/>
                </a:cxn>
                <a:cxn ang="0">
                  <a:pos x="47" y="71"/>
                </a:cxn>
                <a:cxn ang="0">
                  <a:pos x="54" y="72"/>
                </a:cxn>
                <a:cxn ang="0">
                  <a:pos x="62" y="72"/>
                </a:cxn>
                <a:cxn ang="0">
                  <a:pos x="69" y="75"/>
                </a:cxn>
                <a:cxn ang="0">
                  <a:pos x="79" y="75"/>
                </a:cxn>
                <a:cxn ang="0">
                  <a:pos x="81" y="72"/>
                </a:cxn>
                <a:cxn ang="0">
                  <a:pos x="88" y="64"/>
                </a:cxn>
                <a:cxn ang="0">
                  <a:pos x="95" y="63"/>
                </a:cxn>
                <a:cxn ang="0">
                  <a:pos x="94" y="58"/>
                </a:cxn>
                <a:cxn ang="0">
                  <a:pos x="92" y="48"/>
                </a:cxn>
                <a:cxn ang="0">
                  <a:pos x="100" y="49"/>
                </a:cxn>
                <a:cxn ang="0">
                  <a:pos x="106" y="44"/>
                </a:cxn>
                <a:cxn ang="0">
                  <a:pos x="99" y="38"/>
                </a:cxn>
              </a:cxnLst>
              <a:rect l="0" t="0" r="r" b="b"/>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Freeform 84"/>
            <p:cNvSpPr/>
            <p:nvPr/>
          </p:nvSpPr>
          <p:spPr bwMode="auto">
            <a:xfrm>
              <a:off x="4803775" y="1827213"/>
              <a:ext cx="160338" cy="74613"/>
            </a:xfrm>
            <a:custGeom>
              <a:avLst/>
              <a:gdLst/>
              <a:ahLst/>
              <a:cxnLst>
                <a:cxn ang="0">
                  <a:pos x="29" y="27"/>
                </a:cxn>
                <a:cxn ang="0">
                  <a:pos x="43" y="27"/>
                </a:cxn>
                <a:cxn ang="0">
                  <a:pos x="49" y="30"/>
                </a:cxn>
                <a:cxn ang="0">
                  <a:pos x="60" y="36"/>
                </a:cxn>
                <a:cxn ang="0">
                  <a:pos x="66" y="39"/>
                </a:cxn>
                <a:cxn ang="0">
                  <a:pos x="68" y="37"/>
                </a:cxn>
                <a:cxn ang="0">
                  <a:pos x="76" y="36"/>
                </a:cxn>
                <a:cxn ang="0">
                  <a:pos x="80" y="32"/>
                </a:cxn>
                <a:cxn ang="0">
                  <a:pos x="84" y="30"/>
                </a:cxn>
                <a:cxn ang="0">
                  <a:pos x="81" y="24"/>
                </a:cxn>
                <a:cxn ang="0">
                  <a:pos x="78" y="17"/>
                </a:cxn>
                <a:cxn ang="0">
                  <a:pos x="76" y="11"/>
                </a:cxn>
                <a:cxn ang="0">
                  <a:pos x="74" y="8"/>
                </a:cxn>
                <a:cxn ang="0">
                  <a:pos x="64" y="7"/>
                </a:cxn>
                <a:cxn ang="0">
                  <a:pos x="52" y="1"/>
                </a:cxn>
                <a:cxn ang="0">
                  <a:pos x="40" y="1"/>
                </a:cxn>
                <a:cxn ang="0">
                  <a:pos x="39" y="12"/>
                </a:cxn>
                <a:cxn ang="0">
                  <a:pos x="30" y="16"/>
                </a:cxn>
                <a:cxn ang="0">
                  <a:pos x="20" y="5"/>
                </a:cxn>
                <a:cxn ang="0">
                  <a:pos x="9" y="10"/>
                </a:cxn>
                <a:cxn ang="0">
                  <a:pos x="5" y="19"/>
                </a:cxn>
                <a:cxn ang="0">
                  <a:pos x="3" y="29"/>
                </a:cxn>
                <a:cxn ang="0">
                  <a:pos x="3" y="30"/>
                </a:cxn>
                <a:cxn ang="0">
                  <a:pos x="12" y="27"/>
                </a:cxn>
                <a:cxn ang="0">
                  <a:pos x="29" y="27"/>
                </a:cxn>
              </a:cxnLst>
              <a:rect l="0" t="0" r="r" b="b"/>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85"/>
            <p:cNvSpPr/>
            <p:nvPr/>
          </p:nvSpPr>
          <p:spPr bwMode="auto">
            <a:xfrm>
              <a:off x="4803775" y="1874838"/>
              <a:ext cx="125413" cy="79375"/>
            </a:xfrm>
            <a:custGeom>
              <a:avLst/>
              <a:gdLst/>
              <a:ahLst/>
              <a:cxnLst>
                <a:cxn ang="0">
                  <a:pos x="10" y="21"/>
                </a:cxn>
                <a:cxn ang="0">
                  <a:pos x="16" y="23"/>
                </a:cxn>
                <a:cxn ang="0">
                  <a:pos x="23" y="27"/>
                </a:cxn>
                <a:cxn ang="0">
                  <a:pos x="23" y="35"/>
                </a:cxn>
                <a:cxn ang="0">
                  <a:pos x="31" y="40"/>
                </a:cxn>
                <a:cxn ang="0">
                  <a:pos x="40" y="41"/>
                </a:cxn>
                <a:cxn ang="0">
                  <a:pos x="45" y="38"/>
                </a:cxn>
                <a:cxn ang="0">
                  <a:pos x="53" y="36"/>
                </a:cxn>
                <a:cxn ang="0">
                  <a:pos x="54" y="31"/>
                </a:cxn>
                <a:cxn ang="0">
                  <a:pos x="60" y="25"/>
                </a:cxn>
                <a:cxn ang="0">
                  <a:pos x="64" y="22"/>
                </a:cxn>
                <a:cxn ang="0">
                  <a:pos x="65" y="18"/>
                </a:cxn>
                <a:cxn ang="0">
                  <a:pos x="66" y="14"/>
                </a:cxn>
                <a:cxn ang="0">
                  <a:pos x="60" y="11"/>
                </a:cxn>
                <a:cxn ang="0">
                  <a:pos x="49" y="5"/>
                </a:cxn>
                <a:cxn ang="0">
                  <a:pos x="43" y="2"/>
                </a:cxn>
                <a:cxn ang="0">
                  <a:pos x="29" y="2"/>
                </a:cxn>
                <a:cxn ang="0">
                  <a:pos x="12" y="2"/>
                </a:cxn>
                <a:cxn ang="0">
                  <a:pos x="3" y="5"/>
                </a:cxn>
                <a:cxn ang="0">
                  <a:pos x="2" y="17"/>
                </a:cxn>
                <a:cxn ang="0">
                  <a:pos x="3" y="20"/>
                </a:cxn>
                <a:cxn ang="0">
                  <a:pos x="10" y="21"/>
                </a:cxn>
              </a:cxnLst>
              <a:rect l="0" t="0" r="r" b="b"/>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86"/>
            <p:cNvSpPr/>
            <p:nvPr/>
          </p:nvSpPr>
          <p:spPr bwMode="auto">
            <a:xfrm>
              <a:off x="4495800" y="2132013"/>
              <a:ext cx="96838" cy="55563"/>
            </a:xfrm>
            <a:custGeom>
              <a:avLst/>
              <a:gdLst/>
              <a:ahLst/>
              <a:cxnLst>
                <a:cxn ang="0">
                  <a:pos x="46" y="12"/>
                </a:cxn>
                <a:cxn ang="0">
                  <a:pos x="40" y="9"/>
                </a:cxn>
                <a:cxn ang="0">
                  <a:pos x="40" y="4"/>
                </a:cxn>
                <a:cxn ang="0">
                  <a:pos x="33" y="1"/>
                </a:cxn>
                <a:cxn ang="0">
                  <a:pos x="26" y="2"/>
                </a:cxn>
                <a:cxn ang="0">
                  <a:pos x="16" y="2"/>
                </a:cxn>
                <a:cxn ang="0">
                  <a:pos x="15" y="4"/>
                </a:cxn>
                <a:cxn ang="0">
                  <a:pos x="9" y="8"/>
                </a:cxn>
                <a:cxn ang="0">
                  <a:pos x="2" y="17"/>
                </a:cxn>
                <a:cxn ang="0">
                  <a:pos x="3" y="21"/>
                </a:cxn>
                <a:cxn ang="0">
                  <a:pos x="8" y="22"/>
                </a:cxn>
                <a:cxn ang="0">
                  <a:pos x="10" y="27"/>
                </a:cxn>
                <a:cxn ang="0">
                  <a:pos x="10" y="27"/>
                </a:cxn>
                <a:cxn ang="0">
                  <a:pos x="20" y="27"/>
                </a:cxn>
                <a:cxn ang="0">
                  <a:pos x="25" y="19"/>
                </a:cxn>
                <a:cxn ang="0">
                  <a:pos x="32" y="26"/>
                </a:cxn>
                <a:cxn ang="0">
                  <a:pos x="35" y="22"/>
                </a:cxn>
                <a:cxn ang="0">
                  <a:pos x="39" y="20"/>
                </a:cxn>
                <a:cxn ang="0">
                  <a:pos x="44" y="19"/>
                </a:cxn>
                <a:cxn ang="0">
                  <a:pos x="47" y="17"/>
                </a:cxn>
                <a:cxn ang="0">
                  <a:pos x="49" y="15"/>
                </a:cxn>
                <a:cxn ang="0">
                  <a:pos x="51" y="12"/>
                </a:cxn>
                <a:cxn ang="0">
                  <a:pos x="46" y="12"/>
                </a:cxn>
              </a:cxnLst>
              <a:rect l="0" t="0" r="r" b="b"/>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Freeform 87"/>
            <p:cNvSpPr/>
            <p:nvPr/>
          </p:nvSpPr>
          <p:spPr bwMode="auto">
            <a:xfrm>
              <a:off x="4494213" y="1927225"/>
              <a:ext cx="192088" cy="219075"/>
            </a:xfrm>
            <a:custGeom>
              <a:avLst/>
              <a:gdLst/>
              <a:ahLst/>
              <a:cxnLst>
                <a:cxn ang="0">
                  <a:pos x="13" y="29"/>
                </a:cxn>
                <a:cxn ang="0">
                  <a:pos x="7" y="35"/>
                </a:cxn>
                <a:cxn ang="0">
                  <a:pos x="11" y="41"/>
                </a:cxn>
                <a:cxn ang="0">
                  <a:pos x="9" y="44"/>
                </a:cxn>
                <a:cxn ang="0">
                  <a:pos x="2" y="47"/>
                </a:cxn>
                <a:cxn ang="0">
                  <a:pos x="2" y="53"/>
                </a:cxn>
                <a:cxn ang="0">
                  <a:pos x="0" y="62"/>
                </a:cxn>
                <a:cxn ang="0">
                  <a:pos x="3" y="69"/>
                </a:cxn>
                <a:cxn ang="0">
                  <a:pos x="1" y="73"/>
                </a:cxn>
                <a:cxn ang="0">
                  <a:pos x="5" y="82"/>
                </a:cxn>
                <a:cxn ang="0">
                  <a:pos x="7" y="84"/>
                </a:cxn>
                <a:cxn ang="0">
                  <a:pos x="14" y="87"/>
                </a:cxn>
                <a:cxn ang="0">
                  <a:pos x="20" y="89"/>
                </a:cxn>
                <a:cxn ang="0">
                  <a:pos x="23" y="93"/>
                </a:cxn>
                <a:cxn ang="0">
                  <a:pos x="18" y="102"/>
                </a:cxn>
                <a:cxn ang="0">
                  <a:pos x="17" y="109"/>
                </a:cxn>
                <a:cxn ang="0">
                  <a:pos x="27" y="109"/>
                </a:cxn>
                <a:cxn ang="0">
                  <a:pos x="34" y="108"/>
                </a:cxn>
                <a:cxn ang="0">
                  <a:pos x="41" y="111"/>
                </a:cxn>
                <a:cxn ang="0">
                  <a:pos x="42" y="110"/>
                </a:cxn>
                <a:cxn ang="0">
                  <a:pos x="49" y="112"/>
                </a:cxn>
                <a:cxn ang="0">
                  <a:pos x="55" y="111"/>
                </a:cxn>
                <a:cxn ang="0">
                  <a:pos x="62" y="110"/>
                </a:cxn>
                <a:cxn ang="0">
                  <a:pos x="73" y="108"/>
                </a:cxn>
                <a:cxn ang="0">
                  <a:pos x="78" y="105"/>
                </a:cxn>
                <a:cxn ang="0">
                  <a:pos x="82" y="98"/>
                </a:cxn>
                <a:cxn ang="0">
                  <a:pos x="89" y="93"/>
                </a:cxn>
                <a:cxn ang="0">
                  <a:pos x="77" y="84"/>
                </a:cxn>
                <a:cxn ang="0">
                  <a:pos x="73" y="74"/>
                </a:cxn>
                <a:cxn ang="0">
                  <a:pos x="72" y="68"/>
                </a:cxn>
                <a:cxn ang="0">
                  <a:pos x="84" y="64"/>
                </a:cxn>
                <a:cxn ang="0">
                  <a:pos x="93" y="60"/>
                </a:cxn>
                <a:cxn ang="0">
                  <a:pos x="99" y="59"/>
                </a:cxn>
                <a:cxn ang="0">
                  <a:pos x="100" y="53"/>
                </a:cxn>
                <a:cxn ang="0">
                  <a:pos x="97" y="44"/>
                </a:cxn>
                <a:cxn ang="0">
                  <a:pos x="95" y="38"/>
                </a:cxn>
                <a:cxn ang="0">
                  <a:pos x="93" y="33"/>
                </a:cxn>
                <a:cxn ang="0">
                  <a:pos x="92" y="28"/>
                </a:cxn>
                <a:cxn ang="0">
                  <a:pos x="92" y="16"/>
                </a:cxn>
                <a:cxn ang="0">
                  <a:pos x="92" y="15"/>
                </a:cxn>
                <a:cxn ang="0">
                  <a:pos x="91" y="14"/>
                </a:cxn>
                <a:cxn ang="0">
                  <a:pos x="85" y="10"/>
                </a:cxn>
                <a:cxn ang="0">
                  <a:pos x="86" y="3"/>
                </a:cxn>
                <a:cxn ang="0">
                  <a:pos x="76" y="6"/>
                </a:cxn>
                <a:cxn ang="0">
                  <a:pos x="63" y="13"/>
                </a:cxn>
                <a:cxn ang="0">
                  <a:pos x="57" y="9"/>
                </a:cxn>
                <a:cxn ang="0">
                  <a:pos x="53" y="7"/>
                </a:cxn>
                <a:cxn ang="0">
                  <a:pos x="45" y="3"/>
                </a:cxn>
                <a:cxn ang="0">
                  <a:pos x="44" y="0"/>
                </a:cxn>
                <a:cxn ang="0">
                  <a:pos x="40" y="1"/>
                </a:cxn>
                <a:cxn ang="0">
                  <a:pos x="30" y="0"/>
                </a:cxn>
                <a:cxn ang="0">
                  <a:pos x="32" y="5"/>
                </a:cxn>
                <a:cxn ang="0">
                  <a:pos x="35" y="15"/>
                </a:cxn>
                <a:cxn ang="0">
                  <a:pos x="30" y="19"/>
                </a:cxn>
                <a:cxn ang="0">
                  <a:pos x="22" y="18"/>
                </a:cxn>
                <a:cxn ang="0">
                  <a:pos x="13" y="19"/>
                </a:cxn>
                <a:cxn ang="0">
                  <a:pos x="13" y="22"/>
                </a:cxn>
                <a:cxn ang="0">
                  <a:pos x="13" y="29"/>
                </a:cxn>
              </a:cxnLst>
              <a:rect l="0" t="0" r="r" b="b"/>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Freeform 88"/>
            <p:cNvSpPr/>
            <p:nvPr/>
          </p:nvSpPr>
          <p:spPr bwMode="auto">
            <a:xfrm>
              <a:off x="4808538" y="1404938"/>
              <a:ext cx="225425" cy="360363"/>
            </a:xfrm>
            <a:custGeom>
              <a:avLst/>
              <a:gdLst/>
              <a:ahLst/>
              <a:cxnLst>
                <a:cxn ang="0">
                  <a:pos x="100" y="158"/>
                </a:cxn>
                <a:cxn ang="0">
                  <a:pos x="117" y="142"/>
                </a:cxn>
                <a:cxn ang="0">
                  <a:pos x="114" y="133"/>
                </a:cxn>
                <a:cxn ang="0">
                  <a:pos x="100" y="122"/>
                </a:cxn>
                <a:cxn ang="0">
                  <a:pos x="107" y="116"/>
                </a:cxn>
                <a:cxn ang="0">
                  <a:pos x="101" y="110"/>
                </a:cxn>
                <a:cxn ang="0">
                  <a:pos x="102" y="104"/>
                </a:cxn>
                <a:cxn ang="0">
                  <a:pos x="97" y="101"/>
                </a:cxn>
                <a:cxn ang="0">
                  <a:pos x="99" y="97"/>
                </a:cxn>
                <a:cxn ang="0">
                  <a:pos x="98" y="89"/>
                </a:cxn>
                <a:cxn ang="0">
                  <a:pos x="101" y="82"/>
                </a:cxn>
                <a:cxn ang="0">
                  <a:pos x="91" y="65"/>
                </a:cxn>
                <a:cxn ang="0">
                  <a:pos x="94" y="58"/>
                </a:cxn>
                <a:cxn ang="0">
                  <a:pos x="101" y="50"/>
                </a:cxn>
                <a:cxn ang="0">
                  <a:pos x="93" y="42"/>
                </a:cxn>
                <a:cxn ang="0">
                  <a:pos x="86" y="38"/>
                </a:cxn>
                <a:cxn ang="0">
                  <a:pos x="84" y="31"/>
                </a:cxn>
                <a:cxn ang="0">
                  <a:pos x="86" y="25"/>
                </a:cxn>
                <a:cxn ang="0">
                  <a:pos x="90" y="22"/>
                </a:cxn>
                <a:cxn ang="0">
                  <a:pos x="93" y="18"/>
                </a:cxn>
                <a:cxn ang="0">
                  <a:pos x="93" y="11"/>
                </a:cxn>
                <a:cxn ang="0">
                  <a:pos x="81" y="3"/>
                </a:cxn>
                <a:cxn ang="0">
                  <a:pos x="72" y="3"/>
                </a:cxn>
                <a:cxn ang="0">
                  <a:pos x="61" y="6"/>
                </a:cxn>
                <a:cxn ang="0">
                  <a:pos x="54" y="14"/>
                </a:cxn>
                <a:cxn ang="0">
                  <a:pos x="52" y="23"/>
                </a:cxn>
                <a:cxn ang="0">
                  <a:pos x="47" y="30"/>
                </a:cxn>
                <a:cxn ang="0">
                  <a:pos x="40" y="28"/>
                </a:cxn>
                <a:cxn ang="0">
                  <a:pos x="32" y="28"/>
                </a:cxn>
                <a:cxn ang="0">
                  <a:pos x="19" y="27"/>
                </a:cxn>
                <a:cxn ang="0">
                  <a:pos x="7" y="18"/>
                </a:cxn>
                <a:cxn ang="0">
                  <a:pos x="0" y="23"/>
                </a:cxn>
                <a:cxn ang="0">
                  <a:pos x="12" y="32"/>
                </a:cxn>
                <a:cxn ang="0">
                  <a:pos x="28" y="42"/>
                </a:cxn>
                <a:cxn ang="0">
                  <a:pos x="29" y="53"/>
                </a:cxn>
                <a:cxn ang="0">
                  <a:pos x="31" y="63"/>
                </a:cxn>
                <a:cxn ang="0">
                  <a:pos x="31" y="73"/>
                </a:cxn>
                <a:cxn ang="0">
                  <a:pos x="33" y="78"/>
                </a:cxn>
                <a:cxn ang="0">
                  <a:pos x="34" y="84"/>
                </a:cxn>
                <a:cxn ang="0">
                  <a:pos x="44" y="88"/>
                </a:cxn>
                <a:cxn ang="0">
                  <a:pos x="48" y="96"/>
                </a:cxn>
                <a:cxn ang="0">
                  <a:pos x="46" y="100"/>
                </a:cxn>
                <a:cxn ang="0">
                  <a:pos x="39" y="105"/>
                </a:cxn>
                <a:cxn ang="0">
                  <a:pos x="28" y="117"/>
                </a:cxn>
                <a:cxn ang="0">
                  <a:pos x="21" y="122"/>
                </a:cxn>
                <a:cxn ang="0">
                  <a:pos x="15" y="128"/>
                </a:cxn>
                <a:cxn ang="0">
                  <a:pos x="7" y="132"/>
                </a:cxn>
                <a:cxn ang="0">
                  <a:pos x="2" y="139"/>
                </a:cxn>
                <a:cxn ang="0">
                  <a:pos x="3" y="146"/>
                </a:cxn>
                <a:cxn ang="0">
                  <a:pos x="4" y="153"/>
                </a:cxn>
                <a:cxn ang="0">
                  <a:pos x="6" y="166"/>
                </a:cxn>
                <a:cxn ang="0">
                  <a:pos x="3" y="178"/>
                </a:cxn>
                <a:cxn ang="0">
                  <a:pos x="13" y="182"/>
                </a:cxn>
                <a:cxn ang="0">
                  <a:pos x="20" y="186"/>
                </a:cxn>
                <a:cxn ang="0">
                  <a:pos x="33" y="188"/>
                </a:cxn>
                <a:cxn ang="0">
                  <a:pos x="68" y="180"/>
                </a:cxn>
                <a:cxn ang="0">
                  <a:pos x="78" y="179"/>
                </a:cxn>
                <a:cxn ang="0">
                  <a:pos x="83" y="172"/>
                </a:cxn>
                <a:cxn ang="0">
                  <a:pos x="100" y="158"/>
                </a:cxn>
              </a:cxnLst>
              <a:rect l="0" t="0" r="r" b="b"/>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Freeform 89"/>
            <p:cNvSpPr/>
            <p:nvPr/>
          </p:nvSpPr>
          <p:spPr bwMode="auto">
            <a:xfrm>
              <a:off x="5097463" y="2533650"/>
              <a:ext cx="455613" cy="363538"/>
            </a:xfrm>
            <a:custGeom>
              <a:avLst/>
              <a:gdLst/>
              <a:ahLst/>
              <a:cxnLst>
                <a:cxn ang="0">
                  <a:pos x="142" y="40"/>
                </a:cxn>
                <a:cxn ang="0">
                  <a:pos x="122" y="38"/>
                </a:cxn>
                <a:cxn ang="0">
                  <a:pos x="109" y="33"/>
                </a:cxn>
                <a:cxn ang="0">
                  <a:pos x="82" y="13"/>
                </a:cxn>
                <a:cxn ang="0">
                  <a:pos x="59" y="0"/>
                </a:cxn>
                <a:cxn ang="0">
                  <a:pos x="50" y="0"/>
                </a:cxn>
                <a:cxn ang="0">
                  <a:pos x="38" y="4"/>
                </a:cxn>
                <a:cxn ang="0">
                  <a:pos x="27" y="11"/>
                </a:cxn>
                <a:cxn ang="0">
                  <a:pos x="36" y="21"/>
                </a:cxn>
                <a:cxn ang="0">
                  <a:pos x="29" y="26"/>
                </a:cxn>
                <a:cxn ang="0">
                  <a:pos x="22" y="29"/>
                </a:cxn>
                <a:cxn ang="0">
                  <a:pos x="13" y="36"/>
                </a:cxn>
                <a:cxn ang="0">
                  <a:pos x="2" y="31"/>
                </a:cxn>
                <a:cxn ang="0">
                  <a:pos x="1" y="34"/>
                </a:cxn>
                <a:cxn ang="0">
                  <a:pos x="0" y="37"/>
                </a:cxn>
                <a:cxn ang="0">
                  <a:pos x="2" y="50"/>
                </a:cxn>
                <a:cxn ang="0">
                  <a:pos x="11" y="61"/>
                </a:cxn>
                <a:cxn ang="0">
                  <a:pos x="28" y="87"/>
                </a:cxn>
                <a:cxn ang="0">
                  <a:pos x="36" y="99"/>
                </a:cxn>
                <a:cxn ang="0">
                  <a:pos x="47" y="112"/>
                </a:cxn>
                <a:cxn ang="0">
                  <a:pos x="49" y="124"/>
                </a:cxn>
                <a:cxn ang="0">
                  <a:pos x="59" y="143"/>
                </a:cxn>
                <a:cxn ang="0">
                  <a:pos x="72" y="158"/>
                </a:cxn>
                <a:cxn ang="0">
                  <a:pos x="82" y="175"/>
                </a:cxn>
                <a:cxn ang="0">
                  <a:pos x="86" y="184"/>
                </a:cxn>
                <a:cxn ang="0">
                  <a:pos x="89" y="190"/>
                </a:cxn>
                <a:cxn ang="0">
                  <a:pos x="95" y="188"/>
                </a:cxn>
                <a:cxn ang="0">
                  <a:pos x="94" y="181"/>
                </a:cxn>
                <a:cxn ang="0">
                  <a:pos x="99" y="177"/>
                </a:cxn>
                <a:cxn ang="0">
                  <a:pos x="107" y="179"/>
                </a:cxn>
                <a:cxn ang="0">
                  <a:pos x="121" y="180"/>
                </a:cxn>
                <a:cxn ang="0">
                  <a:pos x="137" y="182"/>
                </a:cxn>
                <a:cxn ang="0">
                  <a:pos x="145" y="179"/>
                </a:cxn>
                <a:cxn ang="0">
                  <a:pos x="162" y="164"/>
                </a:cxn>
                <a:cxn ang="0">
                  <a:pos x="184" y="163"/>
                </a:cxn>
                <a:cxn ang="0">
                  <a:pos x="230" y="148"/>
                </a:cxn>
                <a:cxn ang="0">
                  <a:pos x="238" y="125"/>
                </a:cxn>
                <a:cxn ang="0">
                  <a:pos x="232" y="117"/>
                </a:cxn>
                <a:cxn ang="0">
                  <a:pos x="203" y="113"/>
                </a:cxn>
                <a:cxn ang="0">
                  <a:pos x="195" y="101"/>
                </a:cxn>
                <a:cxn ang="0">
                  <a:pos x="190" y="94"/>
                </a:cxn>
                <a:cxn ang="0">
                  <a:pos x="181" y="88"/>
                </a:cxn>
                <a:cxn ang="0">
                  <a:pos x="175" y="76"/>
                </a:cxn>
                <a:cxn ang="0">
                  <a:pos x="170" y="63"/>
                </a:cxn>
                <a:cxn ang="0">
                  <a:pos x="158" y="50"/>
                </a:cxn>
                <a:cxn ang="0">
                  <a:pos x="157" y="45"/>
                </a:cxn>
                <a:cxn ang="0">
                  <a:pos x="148" y="45"/>
                </a:cxn>
                <a:cxn ang="0">
                  <a:pos x="142" y="40"/>
                </a:cxn>
              </a:cxnLst>
              <a:rect l="0" t="0" r="r" b="b"/>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Freeform 90"/>
            <p:cNvSpPr/>
            <p:nvPr/>
          </p:nvSpPr>
          <p:spPr bwMode="auto">
            <a:xfrm>
              <a:off x="5470525" y="2700338"/>
              <a:ext cx="174625" cy="192088"/>
            </a:xfrm>
            <a:custGeom>
              <a:avLst/>
              <a:gdLst/>
              <a:ahLst/>
              <a:cxnLst>
                <a:cxn ang="0">
                  <a:pos x="45" y="3"/>
                </a:cxn>
                <a:cxn ang="0">
                  <a:pos x="45" y="11"/>
                </a:cxn>
                <a:cxn ang="0">
                  <a:pos x="38" y="20"/>
                </a:cxn>
                <a:cxn ang="0">
                  <a:pos x="35" y="30"/>
                </a:cxn>
                <a:cxn ang="0">
                  <a:pos x="37" y="30"/>
                </a:cxn>
                <a:cxn ang="0">
                  <a:pos x="43" y="38"/>
                </a:cxn>
                <a:cxn ang="0">
                  <a:pos x="35" y="61"/>
                </a:cxn>
                <a:cxn ang="0">
                  <a:pos x="0" y="73"/>
                </a:cxn>
                <a:cxn ang="0">
                  <a:pos x="14" y="101"/>
                </a:cxn>
                <a:cxn ang="0">
                  <a:pos x="17" y="100"/>
                </a:cxn>
                <a:cxn ang="0">
                  <a:pos x="35" y="97"/>
                </a:cxn>
                <a:cxn ang="0">
                  <a:pos x="40" y="88"/>
                </a:cxn>
                <a:cxn ang="0">
                  <a:pos x="52" y="86"/>
                </a:cxn>
                <a:cxn ang="0">
                  <a:pos x="59" y="76"/>
                </a:cxn>
                <a:cxn ang="0">
                  <a:pos x="67" y="72"/>
                </a:cxn>
                <a:cxn ang="0">
                  <a:pos x="70" y="57"/>
                </a:cxn>
                <a:cxn ang="0">
                  <a:pos x="80" y="51"/>
                </a:cxn>
                <a:cxn ang="0">
                  <a:pos x="89" y="37"/>
                </a:cxn>
                <a:cxn ang="0">
                  <a:pos x="88" y="31"/>
                </a:cxn>
                <a:cxn ang="0">
                  <a:pos x="79" y="19"/>
                </a:cxn>
                <a:cxn ang="0">
                  <a:pos x="60" y="12"/>
                </a:cxn>
                <a:cxn ang="0">
                  <a:pos x="54" y="0"/>
                </a:cxn>
                <a:cxn ang="0">
                  <a:pos x="50" y="3"/>
                </a:cxn>
                <a:cxn ang="0">
                  <a:pos x="45" y="3"/>
                </a:cxn>
              </a:cxnLst>
              <a:rect l="0" t="0" r="r" b="b"/>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Freeform 91"/>
            <p:cNvSpPr/>
            <p:nvPr/>
          </p:nvSpPr>
          <p:spPr bwMode="auto">
            <a:xfrm>
              <a:off x="5443538" y="2676525"/>
              <a:ext cx="25400" cy="38100"/>
            </a:xfrm>
            <a:custGeom>
              <a:avLst/>
              <a:gdLst/>
              <a:ahLst/>
              <a:cxnLst>
                <a:cxn ang="0">
                  <a:pos x="9" y="19"/>
                </a:cxn>
                <a:cxn ang="0">
                  <a:pos x="10" y="16"/>
                </a:cxn>
                <a:cxn ang="0">
                  <a:pos x="8" y="2"/>
                </a:cxn>
                <a:cxn ang="0">
                  <a:pos x="1" y="13"/>
                </a:cxn>
                <a:cxn ang="0">
                  <a:pos x="0" y="13"/>
                </a:cxn>
                <a:cxn ang="0">
                  <a:pos x="9" y="19"/>
                </a:cxn>
              </a:cxnLst>
              <a:rect l="0" t="0" r="r" b="b"/>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2"/>
            <p:cNvSpPr/>
            <p:nvPr/>
          </p:nvSpPr>
          <p:spPr bwMode="auto">
            <a:xfrm>
              <a:off x="5470525" y="2673350"/>
              <a:ext cx="103188" cy="84138"/>
            </a:xfrm>
            <a:custGeom>
              <a:avLst/>
              <a:gdLst/>
              <a:ahLst/>
              <a:cxnLst>
                <a:cxn ang="0">
                  <a:pos x="8" y="40"/>
                </a:cxn>
                <a:cxn ang="0">
                  <a:pos x="35" y="44"/>
                </a:cxn>
                <a:cxn ang="0">
                  <a:pos x="38" y="34"/>
                </a:cxn>
                <a:cxn ang="0">
                  <a:pos x="45" y="25"/>
                </a:cxn>
                <a:cxn ang="0">
                  <a:pos x="45" y="17"/>
                </a:cxn>
                <a:cxn ang="0">
                  <a:pos x="50" y="17"/>
                </a:cxn>
                <a:cxn ang="0">
                  <a:pos x="54" y="14"/>
                </a:cxn>
                <a:cxn ang="0">
                  <a:pos x="51" y="0"/>
                </a:cxn>
                <a:cxn ang="0">
                  <a:pos x="37" y="16"/>
                </a:cxn>
                <a:cxn ang="0">
                  <a:pos x="16" y="26"/>
                </a:cxn>
                <a:cxn ang="0">
                  <a:pos x="2" y="29"/>
                </a:cxn>
                <a:cxn ang="0">
                  <a:pos x="0" y="28"/>
                </a:cxn>
                <a:cxn ang="0">
                  <a:pos x="8" y="40"/>
                </a:cxn>
              </a:cxnLst>
              <a:rect l="0" t="0" r="r" b="b"/>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Freeform 93"/>
            <p:cNvSpPr>
              <a:spLocks noEditPoints="1"/>
            </p:cNvSpPr>
            <p:nvPr/>
          </p:nvSpPr>
          <p:spPr bwMode="auto">
            <a:xfrm>
              <a:off x="6489700" y="3114675"/>
              <a:ext cx="419100" cy="130175"/>
            </a:xfrm>
            <a:custGeom>
              <a:avLst/>
              <a:gdLst/>
              <a:ahLst/>
              <a:cxnLst>
                <a:cxn ang="0">
                  <a:pos x="39" y="24"/>
                </a:cxn>
                <a:cxn ang="0">
                  <a:pos x="31" y="12"/>
                </a:cxn>
                <a:cxn ang="0">
                  <a:pos x="25" y="7"/>
                </a:cxn>
                <a:cxn ang="0">
                  <a:pos x="24" y="5"/>
                </a:cxn>
                <a:cxn ang="0">
                  <a:pos x="21" y="10"/>
                </a:cxn>
                <a:cxn ang="0">
                  <a:pos x="12" y="9"/>
                </a:cxn>
                <a:cxn ang="0">
                  <a:pos x="6" y="2"/>
                </a:cxn>
                <a:cxn ang="0">
                  <a:pos x="0" y="1"/>
                </a:cxn>
                <a:cxn ang="0">
                  <a:pos x="3" y="19"/>
                </a:cxn>
                <a:cxn ang="0">
                  <a:pos x="14" y="40"/>
                </a:cxn>
                <a:cxn ang="0">
                  <a:pos x="25" y="51"/>
                </a:cxn>
                <a:cxn ang="0">
                  <a:pos x="47" y="62"/>
                </a:cxn>
                <a:cxn ang="0">
                  <a:pos x="39" y="46"/>
                </a:cxn>
                <a:cxn ang="0">
                  <a:pos x="39" y="24"/>
                </a:cxn>
                <a:cxn ang="0">
                  <a:pos x="210" y="11"/>
                </a:cxn>
                <a:cxn ang="0">
                  <a:pos x="200" y="9"/>
                </a:cxn>
                <a:cxn ang="0">
                  <a:pos x="189" y="0"/>
                </a:cxn>
                <a:cxn ang="0">
                  <a:pos x="180" y="11"/>
                </a:cxn>
                <a:cxn ang="0">
                  <a:pos x="174" y="19"/>
                </a:cxn>
                <a:cxn ang="0">
                  <a:pos x="172" y="22"/>
                </a:cxn>
                <a:cxn ang="0">
                  <a:pos x="172" y="29"/>
                </a:cxn>
                <a:cxn ang="0">
                  <a:pos x="165" y="31"/>
                </a:cxn>
                <a:cxn ang="0">
                  <a:pos x="159" y="23"/>
                </a:cxn>
                <a:cxn ang="0">
                  <a:pos x="158" y="23"/>
                </a:cxn>
                <a:cxn ang="0">
                  <a:pos x="148" y="39"/>
                </a:cxn>
                <a:cxn ang="0">
                  <a:pos x="132" y="44"/>
                </a:cxn>
                <a:cxn ang="0">
                  <a:pos x="125" y="58"/>
                </a:cxn>
                <a:cxn ang="0">
                  <a:pos x="108" y="54"/>
                </a:cxn>
                <a:cxn ang="0">
                  <a:pos x="111" y="61"/>
                </a:cxn>
                <a:cxn ang="0">
                  <a:pos x="121" y="66"/>
                </a:cxn>
                <a:cxn ang="0">
                  <a:pos x="135" y="65"/>
                </a:cxn>
                <a:cxn ang="0">
                  <a:pos x="147" y="60"/>
                </a:cxn>
                <a:cxn ang="0">
                  <a:pos x="157" y="62"/>
                </a:cxn>
                <a:cxn ang="0">
                  <a:pos x="167" y="55"/>
                </a:cxn>
                <a:cxn ang="0">
                  <a:pos x="171" y="45"/>
                </a:cxn>
                <a:cxn ang="0">
                  <a:pos x="177" y="35"/>
                </a:cxn>
                <a:cxn ang="0">
                  <a:pos x="195" y="27"/>
                </a:cxn>
                <a:cxn ang="0">
                  <a:pos x="200" y="29"/>
                </a:cxn>
                <a:cxn ang="0">
                  <a:pos x="207" y="22"/>
                </a:cxn>
                <a:cxn ang="0">
                  <a:pos x="217" y="18"/>
                </a:cxn>
                <a:cxn ang="0">
                  <a:pos x="210" y="11"/>
                </a:cxn>
              </a:cxnLst>
              <a:rect l="0" t="0" r="r" b="b"/>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Freeform 94"/>
            <p:cNvSpPr/>
            <p:nvPr/>
          </p:nvSpPr>
          <p:spPr bwMode="auto">
            <a:xfrm>
              <a:off x="6792913" y="3155950"/>
              <a:ext cx="28575" cy="17463"/>
            </a:xfrm>
            <a:custGeom>
              <a:avLst/>
              <a:gdLst/>
              <a:ahLst/>
              <a:cxnLst>
                <a:cxn ang="0">
                  <a:pos x="6" y="9"/>
                </a:cxn>
                <a:cxn ang="0">
                  <a:pos x="13" y="7"/>
                </a:cxn>
                <a:cxn ang="0">
                  <a:pos x="13" y="0"/>
                </a:cxn>
                <a:cxn ang="0">
                  <a:pos x="7" y="3"/>
                </a:cxn>
                <a:cxn ang="0">
                  <a:pos x="0" y="1"/>
                </a:cxn>
                <a:cxn ang="0">
                  <a:pos x="6" y="9"/>
                </a:cxn>
              </a:cxnLst>
              <a:rect l="0" t="0" r="r" b="b"/>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Freeform 95"/>
            <p:cNvSpPr/>
            <p:nvPr/>
          </p:nvSpPr>
          <p:spPr bwMode="auto">
            <a:xfrm>
              <a:off x="5187950" y="2401888"/>
              <a:ext cx="209550" cy="206375"/>
            </a:xfrm>
            <a:custGeom>
              <a:avLst/>
              <a:gdLst/>
              <a:ahLst/>
              <a:cxnLst>
                <a:cxn ang="0">
                  <a:pos x="93" y="98"/>
                </a:cxn>
                <a:cxn ang="0">
                  <a:pos x="98" y="94"/>
                </a:cxn>
                <a:cxn ang="0">
                  <a:pos x="106" y="98"/>
                </a:cxn>
                <a:cxn ang="0">
                  <a:pos x="110" y="95"/>
                </a:cxn>
                <a:cxn ang="0">
                  <a:pos x="104" y="87"/>
                </a:cxn>
                <a:cxn ang="0">
                  <a:pos x="100" y="79"/>
                </a:cxn>
                <a:cxn ang="0">
                  <a:pos x="101" y="71"/>
                </a:cxn>
                <a:cxn ang="0">
                  <a:pos x="96" y="65"/>
                </a:cxn>
                <a:cxn ang="0">
                  <a:pos x="83" y="56"/>
                </a:cxn>
                <a:cxn ang="0">
                  <a:pos x="78" y="50"/>
                </a:cxn>
                <a:cxn ang="0">
                  <a:pos x="76" y="40"/>
                </a:cxn>
                <a:cxn ang="0">
                  <a:pos x="81" y="31"/>
                </a:cxn>
                <a:cxn ang="0">
                  <a:pos x="82" y="24"/>
                </a:cxn>
                <a:cxn ang="0">
                  <a:pos x="78" y="20"/>
                </a:cxn>
                <a:cxn ang="0">
                  <a:pos x="72" y="14"/>
                </a:cxn>
                <a:cxn ang="0">
                  <a:pos x="68" y="5"/>
                </a:cxn>
                <a:cxn ang="0">
                  <a:pos x="56" y="3"/>
                </a:cxn>
                <a:cxn ang="0">
                  <a:pos x="46" y="1"/>
                </a:cxn>
                <a:cxn ang="0">
                  <a:pos x="41" y="5"/>
                </a:cxn>
                <a:cxn ang="0">
                  <a:pos x="41" y="5"/>
                </a:cxn>
                <a:cxn ang="0">
                  <a:pos x="34" y="10"/>
                </a:cxn>
                <a:cxn ang="0">
                  <a:pos x="27" y="15"/>
                </a:cxn>
                <a:cxn ang="0">
                  <a:pos x="28" y="24"/>
                </a:cxn>
                <a:cxn ang="0">
                  <a:pos x="27" y="33"/>
                </a:cxn>
                <a:cxn ang="0">
                  <a:pos x="24" y="40"/>
                </a:cxn>
                <a:cxn ang="0">
                  <a:pos x="0" y="53"/>
                </a:cxn>
                <a:cxn ang="0">
                  <a:pos x="1" y="58"/>
                </a:cxn>
                <a:cxn ang="0">
                  <a:pos x="4" y="69"/>
                </a:cxn>
                <a:cxn ang="0">
                  <a:pos x="12" y="69"/>
                </a:cxn>
                <a:cxn ang="0">
                  <a:pos x="35" y="82"/>
                </a:cxn>
                <a:cxn ang="0">
                  <a:pos x="62" y="102"/>
                </a:cxn>
                <a:cxn ang="0">
                  <a:pos x="75" y="107"/>
                </a:cxn>
                <a:cxn ang="0">
                  <a:pos x="88" y="108"/>
                </a:cxn>
                <a:cxn ang="0">
                  <a:pos x="93" y="98"/>
                </a:cxn>
              </a:cxnLst>
              <a:rect l="0" t="0" r="r" b="b"/>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96"/>
            <p:cNvSpPr/>
            <p:nvPr/>
          </p:nvSpPr>
          <p:spPr bwMode="auto">
            <a:xfrm>
              <a:off x="5356225" y="2581275"/>
              <a:ext cx="41275" cy="38100"/>
            </a:xfrm>
            <a:custGeom>
              <a:avLst/>
              <a:gdLst/>
              <a:ahLst/>
              <a:cxnLst>
                <a:cxn ang="0">
                  <a:pos x="7" y="15"/>
                </a:cxn>
                <a:cxn ang="0">
                  <a:pos x="13" y="20"/>
                </a:cxn>
                <a:cxn ang="0">
                  <a:pos x="22" y="20"/>
                </a:cxn>
                <a:cxn ang="0">
                  <a:pos x="17" y="6"/>
                </a:cxn>
                <a:cxn ang="0">
                  <a:pos x="18" y="4"/>
                </a:cxn>
                <a:cxn ang="0">
                  <a:pos x="10" y="0"/>
                </a:cxn>
                <a:cxn ang="0">
                  <a:pos x="5" y="4"/>
                </a:cxn>
                <a:cxn ang="0">
                  <a:pos x="0" y="14"/>
                </a:cxn>
                <a:cxn ang="0">
                  <a:pos x="7" y="15"/>
                </a:cxn>
              </a:cxnLst>
              <a:rect l="0" t="0" r="r" b="b"/>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97"/>
            <p:cNvSpPr>
              <a:spLocks noEditPoints="1"/>
            </p:cNvSpPr>
            <p:nvPr/>
          </p:nvSpPr>
          <p:spPr bwMode="auto">
            <a:xfrm>
              <a:off x="4256088" y="2038350"/>
              <a:ext cx="315913" cy="261938"/>
            </a:xfrm>
            <a:custGeom>
              <a:avLst/>
              <a:gdLst/>
              <a:ahLst/>
              <a:cxnLst>
                <a:cxn ang="0">
                  <a:pos x="144" y="31"/>
                </a:cxn>
                <a:cxn ang="0">
                  <a:pos x="138" y="29"/>
                </a:cxn>
                <a:cxn ang="0">
                  <a:pos x="131" y="26"/>
                </a:cxn>
                <a:cxn ang="0">
                  <a:pos x="119" y="24"/>
                </a:cxn>
                <a:cxn ang="0">
                  <a:pos x="114" y="20"/>
                </a:cxn>
                <a:cxn ang="0">
                  <a:pos x="110" y="15"/>
                </a:cxn>
                <a:cxn ang="0">
                  <a:pos x="105" y="17"/>
                </a:cxn>
                <a:cxn ang="0">
                  <a:pos x="102" y="13"/>
                </a:cxn>
                <a:cxn ang="0">
                  <a:pos x="95" y="9"/>
                </a:cxn>
                <a:cxn ang="0">
                  <a:pos x="89" y="6"/>
                </a:cxn>
                <a:cxn ang="0">
                  <a:pos x="85" y="1"/>
                </a:cxn>
                <a:cxn ang="0">
                  <a:pos x="84" y="0"/>
                </a:cxn>
                <a:cxn ang="0">
                  <a:pos x="81" y="0"/>
                </a:cxn>
                <a:cxn ang="0">
                  <a:pos x="75" y="10"/>
                </a:cxn>
                <a:cxn ang="0">
                  <a:pos x="63" y="18"/>
                </a:cxn>
                <a:cxn ang="0">
                  <a:pos x="56" y="26"/>
                </a:cxn>
                <a:cxn ang="0">
                  <a:pos x="41" y="21"/>
                </a:cxn>
                <a:cxn ang="0">
                  <a:pos x="35" y="25"/>
                </a:cxn>
                <a:cxn ang="0">
                  <a:pos x="36" y="37"/>
                </a:cxn>
                <a:cxn ang="0">
                  <a:pos x="27" y="37"/>
                </a:cxn>
                <a:cxn ang="0">
                  <a:pos x="20" y="33"/>
                </a:cxn>
                <a:cxn ang="0">
                  <a:pos x="9" y="34"/>
                </a:cxn>
                <a:cxn ang="0">
                  <a:pos x="2" y="40"/>
                </a:cxn>
                <a:cxn ang="0">
                  <a:pos x="3" y="47"/>
                </a:cxn>
                <a:cxn ang="0">
                  <a:pos x="18" y="52"/>
                </a:cxn>
                <a:cxn ang="0">
                  <a:pos x="28" y="54"/>
                </a:cxn>
                <a:cxn ang="0">
                  <a:pos x="32" y="59"/>
                </a:cxn>
                <a:cxn ang="0">
                  <a:pos x="40" y="69"/>
                </a:cxn>
                <a:cxn ang="0">
                  <a:pos x="43" y="78"/>
                </a:cxn>
                <a:cxn ang="0">
                  <a:pos x="42" y="91"/>
                </a:cxn>
                <a:cxn ang="0">
                  <a:pos x="36" y="112"/>
                </a:cxn>
                <a:cxn ang="0">
                  <a:pos x="36" y="112"/>
                </a:cxn>
                <a:cxn ang="0">
                  <a:pos x="42" y="115"/>
                </a:cxn>
                <a:cxn ang="0">
                  <a:pos x="53" y="120"/>
                </a:cxn>
                <a:cxn ang="0">
                  <a:pos x="62" y="119"/>
                </a:cxn>
                <a:cxn ang="0">
                  <a:pos x="67" y="121"/>
                </a:cxn>
                <a:cxn ang="0">
                  <a:pos x="81" y="124"/>
                </a:cxn>
                <a:cxn ang="0">
                  <a:pos x="92" y="124"/>
                </a:cxn>
                <a:cxn ang="0">
                  <a:pos x="92" y="121"/>
                </a:cxn>
                <a:cxn ang="0">
                  <a:pos x="101" y="110"/>
                </a:cxn>
                <a:cxn ang="0">
                  <a:pos x="122" y="115"/>
                </a:cxn>
                <a:cxn ang="0">
                  <a:pos x="135" y="110"/>
                </a:cxn>
                <a:cxn ang="0">
                  <a:pos x="142" y="106"/>
                </a:cxn>
                <a:cxn ang="0">
                  <a:pos x="143" y="102"/>
                </a:cxn>
                <a:cxn ang="0">
                  <a:pos x="138" y="100"/>
                </a:cxn>
                <a:cxn ang="0">
                  <a:pos x="135" y="95"/>
                </a:cxn>
                <a:cxn ang="0">
                  <a:pos x="132" y="89"/>
                </a:cxn>
                <a:cxn ang="0">
                  <a:pos x="134" y="86"/>
                </a:cxn>
                <a:cxn ang="0">
                  <a:pos x="136" y="82"/>
                </a:cxn>
                <a:cxn ang="0">
                  <a:pos x="135" y="76"/>
                </a:cxn>
                <a:cxn ang="0">
                  <a:pos x="133" y="71"/>
                </a:cxn>
                <a:cxn ang="0">
                  <a:pos x="128" y="70"/>
                </a:cxn>
                <a:cxn ang="0">
                  <a:pos x="127" y="66"/>
                </a:cxn>
                <a:cxn ang="0">
                  <a:pos x="134" y="57"/>
                </a:cxn>
                <a:cxn ang="0">
                  <a:pos x="140" y="53"/>
                </a:cxn>
                <a:cxn ang="0">
                  <a:pos x="142" y="44"/>
                </a:cxn>
                <a:cxn ang="0">
                  <a:pos x="147" y="35"/>
                </a:cxn>
                <a:cxn ang="0">
                  <a:pos x="144" y="31"/>
                </a:cxn>
                <a:cxn ang="0">
                  <a:pos x="162" y="116"/>
                </a:cxn>
                <a:cxn ang="0">
                  <a:pos x="155" y="122"/>
                </a:cxn>
                <a:cxn ang="0">
                  <a:pos x="160" y="137"/>
                </a:cxn>
                <a:cxn ang="0">
                  <a:pos x="162" y="116"/>
                </a:cxn>
              </a:cxnLst>
              <a:rect l="0" t="0" r="r" b="b"/>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98"/>
            <p:cNvSpPr/>
            <p:nvPr/>
          </p:nvSpPr>
          <p:spPr bwMode="auto">
            <a:xfrm>
              <a:off x="2403475" y="2941638"/>
              <a:ext cx="50800" cy="26988"/>
            </a:xfrm>
            <a:custGeom>
              <a:avLst/>
              <a:gdLst/>
              <a:ahLst/>
              <a:cxnLst>
                <a:cxn ang="0">
                  <a:pos x="26" y="5"/>
                </a:cxn>
                <a:cxn ang="0">
                  <a:pos x="14" y="2"/>
                </a:cxn>
                <a:cxn ang="0">
                  <a:pos x="9" y="0"/>
                </a:cxn>
                <a:cxn ang="0">
                  <a:pos x="8" y="0"/>
                </a:cxn>
                <a:cxn ang="0">
                  <a:pos x="0" y="7"/>
                </a:cxn>
                <a:cxn ang="0">
                  <a:pos x="22" y="14"/>
                </a:cxn>
                <a:cxn ang="0">
                  <a:pos x="26" y="13"/>
                </a:cxn>
                <a:cxn ang="0">
                  <a:pos x="26" y="5"/>
                </a:cxn>
              </a:cxnLst>
              <a:rect l="0" t="0" r="r" b="b"/>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Freeform 99"/>
            <p:cNvSpPr/>
            <p:nvPr/>
          </p:nvSpPr>
          <p:spPr bwMode="auto">
            <a:xfrm>
              <a:off x="2420938" y="2901950"/>
              <a:ext cx="131763" cy="73025"/>
            </a:xfrm>
            <a:custGeom>
              <a:avLst/>
              <a:gdLst/>
              <a:ahLst/>
              <a:cxnLst>
                <a:cxn ang="0">
                  <a:pos x="29" y="34"/>
                </a:cxn>
                <a:cxn ang="0">
                  <a:pos x="32" y="27"/>
                </a:cxn>
                <a:cxn ang="0">
                  <a:pos x="45" y="22"/>
                </a:cxn>
                <a:cxn ang="0">
                  <a:pos x="55" y="19"/>
                </a:cxn>
                <a:cxn ang="0">
                  <a:pos x="69" y="14"/>
                </a:cxn>
                <a:cxn ang="0">
                  <a:pos x="56" y="5"/>
                </a:cxn>
                <a:cxn ang="0">
                  <a:pos x="32" y="5"/>
                </a:cxn>
                <a:cxn ang="0">
                  <a:pos x="11" y="6"/>
                </a:cxn>
                <a:cxn ang="0">
                  <a:pos x="11" y="6"/>
                </a:cxn>
                <a:cxn ang="0">
                  <a:pos x="5" y="12"/>
                </a:cxn>
                <a:cxn ang="0">
                  <a:pos x="0" y="21"/>
                </a:cxn>
                <a:cxn ang="0">
                  <a:pos x="5" y="23"/>
                </a:cxn>
                <a:cxn ang="0">
                  <a:pos x="17" y="26"/>
                </a:cxn>
                <a:cxn ang="0">
                  <a:pos x="17" y="34"/>
                </a:cxn>
                <a:cxn ang="0">
                  <a:pos x="20" y="34"/>
                </a:cxn>
                <a:cxn ang="0">
                  <a:pos x="21" y="38"/>
                </a:cxn>
                <a:cxn ang="0">
                  <a:pos x="25" y="37"/>
                </a:cxn>
                <a:cxn ang="0">
                  <a:pos x="29" y="34"/>
                </a:cxn>
              </a:cxnLst>
              <a:rect l="0" t="0" r="r" b="b"/>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Freeform 100"/>
            <p:cNvSpPr/>
            <p:nvPr/>
          </p:nvSpPr>
          <p:spPr bwMode="auto">
            <a:xfrm>
              <a:off x="1820863" y="2522538"/>
              <a:ext cx="657225" cy="406400"/>
            </a:xfrm>
            <a:custGeom>
              <a:avLst/>
              <a:gdLst/>
              <a:ahLst/>
              <a:cxnLst>
                <a:cxn ang="0">
                  <a:pos x="301" y="199"/>
                </a:cxn>
                <a:cxn ang="0">
                  <a:pos x="296" y="180"/>
                </a:cxn>
                <a:cxn ang="0">
                  <a:pos x="324" y="173"/>
                </a:cxn>
                <a:cxn ang="0">
                  <a:pos x="334" y="161"/>
                </a:cxn>
                <a:cxn ang="0">
                  <a:pos x="343" y="139"/>
                </a:cxn>
                <a:cxn ang="0">
                  <a:pos x="315" y="137"/>
                </a:cxn>
                <a:cxn ang="0">
                  <a:pos x="297" y="161"/>
                </a:cxn>
                <a:cxn ang="0">
                  <a:pos x="281" y="170"/>
                </a:cxn>
                <a:cxn ang="0">
                  <a:pos x="242" y="169"/>
                </a:cxn>
                <a:cxn ang="0">
                  <a:pos x="224" y="143"/>
                </a:cxn>
                <a:cxn ang="0">
                  <a:pos x="223" y="90"/>
                </a:cxn>
                <a:cxn ang="0">
                  <a:pos x="219" y="83"/>
                </a:cxn>
                <a:cxn ang="0">
                  <a:pos x="200" y="71"/>
                </a:cxn>
                <a:cxn ang="0">
                  <a:pos x="187" y="47"/>
                </a:cxn>
                <a:cxn ang="0">
                  <a:pos x="158" y="46"/>
                </a:cxn>
                <a:cxn ang="0">
                  <a:pos x="141" y="32"/>
                </a:cxn>
                <a:cxn ang="0">
                  <a:pos x="121" y="11"/>
                </a:cxn>
                <a:cxn ang="0">
                  <a:pos x="100" y="16"/>
                </a:cxn>
                <a:cxn ang="0">
                  <a:pos x="39" y="6"/>
                </a:cxn>
                <a:cxn ang="0">
                  <a:pos x="0" y="3"/>
                </a:cxn>
                <a:cxn ang="0">
                  <a:pos x="16" y="35"/>
                </a:cxn>
                <a:cxn ang="0">
                  <a:pos x="35" y="61"/>
                </a:cxn>
                <a:cxn ang="0">
                  <a:pos x="40" y="72"/>
                </a:cxn>
                <a:cxn ang="0">
                  <a:pos x="56" y="94"/>
                </a:cxn>
                <a:cxn ang="0">
                  <a:pos x="81" y="120"/>
                </a:cxn>
                <a:cxn ang="0">
                  <a:pos x="84" y="107"/>
                </a:cxn>
                <a:cxn ang="0">
                  <a:pos x="71" y="93"/>
                </a:cxn>
                <a:cxn ang="0">
                  <a:pos x="52" y="60"/>
                </a:cxn>
                <a:cxn ang="0">
                  <a:pos x="44" y="42"/>
                </a:cxn>
                <a:cxn ang="0">
                  <a:pos x="29" y="29"/>
                </a:cxn>
                <a:cxn ang="0">
                  <a:pos x="29" y="11"/>
                </a:cxn>
                <a:cxn ang="0">
                  <a:pos x="39" y="16"/>
                </a:cxn>
                <a:cxn ang="0">
                  <a:pos x="49" y="32"/>
                </a:cxn>
                <a:cxn ang="0">
                  <a:pos x="56" y="47"/>
                </a:cxn>
                <a:cxn ang="0">
                  <a:pos x="73" y="60"/>
                </a:cxn>
                <a:cxn ang="0">
                  <a:pos x="87" y="74"/>
                </a:cxn>
                <a:cxn ang="0">
                  <a:pos x="95" y="89"/>
                </a:cxn>
                <a:cxn ang="0">
                  <a:pos x="129" y="125"/>
                </a:cxn>
                <a:cxn ang="0">
                  <a:pos x="134" y="145"/>
                </a:cxn>
                <a:cxn ang="0">
                  <a:pos x="139" y="163"/>
                </a:cxn>
                <a:cxn ang="0">
                  <a:pos x="174" y="180"/>
                </a:cxn>
                <a:cxn ang="0">
                  <a:pos x="221" y="202"/>
                </a:cxn>
                <a:cxn ang="0">
                  <a:pos x="265" y="204"/>
                </a:cxn>
                <a:cxn ang="0">
                  <a:pos x="286" y="201"/>
                </a:cxn>
              </a:cxnLst>
              <a:rect l="0" t="0" r="r" b="b"/>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Freeform 101"/>
            <p:cNvSpPr/>
            <p:nvPr/>
          </p:nvSpPr>
          <p:spPr bwMode="auto">
            <a:xfrm>
              <a:off x="2349500" y="2865438"/>
              <a:ext cx="92075" cy="90488"/>
            </a:xfrm>
            <a:custGeom>
              <a:avLst/>
              <a:gdLst/>
              <a:ahLst/>
              <a:cxnLst>
                <a:cxn ang="0">
                  <a:pos x="42" y="31"/>
                </a:cxn>
                <a:cxn ang="0">
                  <a:pos x="48" y="25"/>
                </a:cxn>
                <a:cxn ang="0">
                  <a:pos x="43" y="22"/>
                </a:cxn>
                <a:cxn ang="0">
                  <a:pos x="38" y="23"/>
                </a:cxn>
                <a:cxn ang="0">
                  <a:pos x="38" y="0"/>
                </a:cxn>
                <a:cxn ang="0">
                  <a:pos x="19" y="0"/>
                </a:cxn>
                <a:cxn ang="0">
                  <a:pos x="16" y="8"/>
                </a:cxn>
                <a:cxn ang="0">
                  <a:pos x="24" y="19"/>
                </a:cxn>
                <a:cxn ang="0">
                  <a:pos x="9" y="21"/>
                </a:cxn>
                <a:cxn ang="0">
                  <a:pos x="0" y="33"/>
                </a:cxn>
                <a:cxn ang="0">
                  <a:pos x="12" y="44"/>
                </a:cxn>
                <a:cxn ang="0">
                  <a:pos x="28" y="47"/>
                </a:cxn>
                <a:cxn ang="0">
                  <a:pos x="28" y="47"/>
                </a:cxn>
                <a:cxn ang="0">
                  <a:pos x="36" y="40"/>
                </a:cxn>
                <a:cxn ang="0">
                  <a:pos x="42" y="31"/>
                </a:cxn>
              </a:cxnLst>
              <a:rect l="0" t="0" r="r" b="b"/>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Freeform 102"/>
            <p:cNvSpPr/>
            <p:nvPr/>
          </p:nvSpPr>
          <p:spPr bwMode="auto">
            <a:xfrm>
              <a:off x="2422525" y="2852738"/>
              <a:ext cx="26988" cy="57150"/>
            </a:xfrm>
            <a:custGeom>
              <a:avLst/>
              <a:gdLst/>
              <a:ahLst/>
              <a:cxnLst>
                <a:cxn ang="0">
                  <a:pos x="2" y="7"/>
                </a:cxn>
                <a:cxn ang="0">
                  <a:pos x="0" y="7"/>
                </a:cxn>
                <a:cxn ang="0">
                  <a:pos x="0" y="30"/>
                </a:cxn>
                <a:cxn ang="0">
                  <a:pos x="5" y="29"/>
                </a:cxn>
                <a:cxn ang="0">
                  <a:pos x="9" y="24"/>
                </a:cxn>
                <a:cxn ang="0">
                  <a:pos x="12" y="5"/>
                </a:cxn>
                <a:cxn ang="0">
                  <a:pos x="14" y="3"/>
                </a:cxn>
                <a:cxn ang="0">
                  <a:pos x="9" y="0"/>
                </a:cxn>
                <a:cxn ang="0">
                  <a:pos x="2" y="7"/>
                </a:cxn>
              </a:cxnLst>
              <a:rect l="0" t="0" r="r" b="b"/>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103"/>
            <p:cNvSpPr/>
            <p:nvPr/>
          </p:nvSpPr>
          <p:spPr bwMode="auto">
            <a:xfrm>
              <a:off x="2738438" y="2809875"/>
              <a:ext cx="65088" cy="55563"/>
            </a:xfrm>
            <a:custGeom>
              <a:avLst/>
              <a:gdLst/>
              <a:ahLst/>
              <a:cxnLst>
                <a:cxn ang="0">
                  <a:pos x="16" y="3"/>
                </a:cxn>
                <a:cxn ang="0">
                  <a:pos x="23" y="19"/>
                </a:cxn>
                <a:cxn ang="0">
                  <a:pos x="1" y="23"/>
                </a:cxn>
                <a:cxn ang="0">
                  <a:pos x="16" y="26"/>
                </a:cxn>
                <a:cxn ang="0">
                  <a:pos x="31" y="28"/>
                </a:cxn>
                <a:cxn ang="0">
                  <a:pos x="34" y="6"/>
                </a:cxn>
                <a:cxn ang="0">
                  <a:pos x="16" y="3"/>
                </a:cxn>
              </a:cxnLst>
              <a:rect l="0" t="0" r="r" b="b"/>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104"/>
            <p:cNvSpPr/>
            <p:nvPr/>
          </p:nvSpPr>
          <p:spPr bwMode="auto">
            <a:xfrm>
              <a:off x="2797175" y="2819400"/>
              <a:ext cx="74613" cy="50800"/>
            </a:xfrm>
            <a:custGeom>
              <a:avLst/>
              <a:gdLst/>
              <a:ahLst/>
              <a:cxnLst>
                <a:cxn ang="0">
                  <a:pos x="15" y="19"/>
                </a:cxn>
                <a:cxn ang="0">
                  <a:pos x="39" y="14"/>
                </a:cxn>
                <a:cxn ang="0">
                  <a:pos x="9" y="2"/>
                </a:cxn>
                <a:cxn ang="0">
                  <a:pos x="3" y="1"/>
                </a:cxn>
                <a:cxn ang="0">
                  <a:pos x="0" y="23"/>
                </a:cxn>
                <a:cxn ang="0">
                  <a:pos x="1" y="24"/>
                </a:cxn>
                <a:cxn ang="0">
                  <a:pos x="15" y="19"/>
                </a:cxn>
              </a:cxnLst>
              <a:rect l="0" t="0" r="r" b="b"/>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105"/>
            <p:cNvSpPr/>
            <p:nvPr/>
          </p:nvSpPr>
          <p:spPr bwMode="auto">
            <a:xfrm>
              <a:off x="2460625" y="2928938"/>
              <a:ext cx="92075" cy="93663"/>
            </a:xfrm>
            <a:custGeom>
              <a:avLst/>
              <a:gdLst/>
              <a:ahLst/>
              <a:cxnLst>
                <a:cxn ang="0">
                  <a:pos x="26" y="46"/>
                </a:cxn>
                <a:cxn ang="0">
                  <a:pos x="37" y="48"/>
                </a:cxn>
                <a:cxn ang="0">
                  <a:pos x="42" y="49"/>
                </a:cxn>
                <a:cxn ang="0">
                  <a:pos x="41" y="47"/>
                </a:cxn>
                <a:cxn ang="0">
                  <a:pos x="44" y="32"/>
                </a:cxn>
                <a:cxn ang="0">
                  <a:pos x="45" y="13"/>
                </a:cxn>
                <a:cxn ang="0">
                  <a:pos x="48" y="1"/>
                </a:cxn>
                <a:cxn ang="0">
                  <a:pos x="48" y="0"/>
                </a:cxn>
                <a:cxn ang="0">
                  <a:pos x="34" y="5"/>
                </a:cxn>
                <a:cxn ang="0">
                  <a:pos x="24" y="8"/>
                </a:cxn>
                <a:cxn ang="0">
                  <a:pos x="11" y="13"/>
                </a:cxn>
                <a:cxn ang="0">
                  <a:pos x="8" y="20"/>
                </a:cxn>
                <a:cxn ang="0">
                  <a:pos x="4" y="23"/>
                </a:cxn>
                <a:cxn ang="0">
                  <a:pos x="0" y="24"/>
                </a:cxn>
                <a:cxn ang="0">
                  <a:pos x="2" y="28"/>
                </a:cxn>
                <a:cxn ang="0">
                  <a:pos x="16" y="42"/>
                </a:cxn>
                <a:cxn ang="0">
                  <a:pos x="19" y="46"/>
                </a:cxn>
                <a:cxn ang="0">
                  <a:pos x="26" y="46"/>
                </a:cxn>
              </a:cxnLst>
              <a:rect l="0" t="0" r="r" b="b"/>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106"/>
            <p:cNvSpPr/>
            <p:nvPr/>
          </p:nvSpPr>
          <p:spPr bwMode="auto">
            <a:xfrm>
              <a:off x="2751138" y="3143250"/>
              <a:ext cx="860425" cy="877888"/>
            </a:xfrm>
            <a:custGeom>
              <a:avLst/>
              <a:gdLst/>
              <a:ahLst/>
              <a:cxnLst>
                <a:cxn ang="0">
                  <a:pos x="253" y="427"/>
                </a:cxn>
                <a:cxn ang="0">
                  <a:pos x="260" y="429"/>
                </a:cxn>
                <a:cxn ang="0">
                  <a:pos x="289" y="379"/>
                </a:cxn>
                <a:cxn ang="0">
                  <a:pos x="307" y="343"/>
                </a:cxn>
                <a:cxn ang="0">
                  <a:pos x="337" y="326"/>
                </a:cxn>
                <a:cxn ang="0">
                  <a:pos x="372" y="316"/>
                </a:cxn>
                <a:cxn ang="0">
                  <a:pos x="386" y="290"/>
                </a:cxn>
                <a:cxn ang="0">
                  <a:pos x="397" y="264"/>
                </a:cxn>
                <a:cxn ang="0">
                  <a:pos x="401" y="211"/>
                </a:cxn>
                <a:cxn ang="0">
                  <a:pos x="409" y="206"/>
                </a:cxn>
                <a:cxn ang="0">
                  <a:pos x="445" y="158"/>
                </a:cxn>
                <a:cxn ang="0">
                  <a:pos x="406" y="104"/>
                </a:cxn>
                <a:cxn ang="0">
                  <a:pos x="336" y="96"/>
                </a:cxn>
                <a:cxn ang="0">
                  <a:pos x="295" y="74"/>
                </a:cxn>
                <a:cxn ang="0">
                  <a:pos x="291" y="67"/>
                </a:cxn>
                <a:cxn ang="0">
                  <a:pos x="264" y="60"/>
                </a:cxn>
                <a:cxn ang="0">
                  <a:pos x="258" y="13"/>
                </a:cxn>
                <a:cxn ang="0">
                  <a:pos x="222" y="32"/>
                </a:cxn>
                <a:cxn ang="0">
                  <a:pos x="191" y="39"/>
                </a:cxn>
                <a:cxn ang="0">
                  <a:pos x="165" y="40"/>
                </a:cxn>
                <a:cxn ang="0">
                  <a:pos x="157" y="1"/>
                </a:cxn>
                <a:cxn ang="0">
                  <a:pos x="129" y="17"/>
                </a:cxn>
                <a:cxn ang="0">
                  <a:pos x="107" y="15"/>
                </a:cxn>
                <a:cxn ang="0">
                  <a:pos x="120" y="32"/>
                </a:cxn>
                <a:cxn ang="0">
                  <a:pos x="105" y="46"/>
                </a:cxn>
                <a:cxn ang="0">
                  <a:pos x="84" y="49"/>
                </a:cxn>
                <a:cxn ang="0">
                  <a:pos x="48" y="42"/>
                </a:cxn>
                <a:cxn ang="0">
                  <a:pos x="45" y="59"/>
                </a:cxn>
                <a:cxn ang="0">
                  <a:pos x="46" y="108"/>
                </a:cxn>
                <a:cxn ang="0">
                  <a:pos x="12" y="120"/>
                </a:cxn>
                <a:cxn ang="0">
                  <a:pos x="2" y="144"/>
                </a:cxn>
                <a:cxn ang="0">
                  <a:pos x="15" y="168"/>
                </a:cxn>
                <a:cxn ang="0">
                  <a:pos x="38" y="172"/>
                </a:cxn>
                <a:cxn ang="0">
                  <a:pos x="65" y="184"/>
                </a:cxn>
                <a:cxn ang="0">
                  <a:pos x="99" y="174"/>
                </a:cxn>
                <a:cxn ang="0">
                  <a:pos x="124" y="206"/>
                </a:cxn>
                <a:cxn ang="0">
                  <a:pos x="150" y="217"/>
                </a:cxn>
                <a:cxn ang="0">
                  <a:pos x="158" y="242"/>
                </a:cxn>
                <a:cxn ang="0">
                  <a:pos x="186" y="265"/>
                </a:cxn>
                <a:cxn ang="0">
                  <a:pos x="182" y="293"/>
                </a:cxn>
                <a:cxn ang="0">
                  <a:pos x="199" y="317"/>
                </a:cxn>
                <a:cxn ang="0">
                  <a:pos x="222" y="337"/>
                </a:cxn>
                <a:cxn ang="0">
                  <a:pos x="230" y="375"/>
                </a:cxn>
                <a:cxn ang="0">
                  <a:pos x="187" y="415"/>
                </a:cxn>
                <a:cxn ang="0">
                  <a:pos x="205" y="426"/>
                </a:cxn>
                <a:cxn ang="0">
                  <a:pos x="232" y="443"/>
                </a:cxn>
              </a:cxnLst>
              <a:rect l="0" t="0" r="r" b="b"/>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Freeform 107"/>
            <p:cNvSpPr/>
            <p:nvPr/>
          </p:nvSpPr>
          <p:spPr bwMode="auto">
            <a:xfrm>
              <a:off x="3090863" y="3932238"/>
              <a:ext cx="106363" cy="117475"/>
            </a:xfrm>
            <a:custGeom>
              <a:avLst/>
              <a:gdLst/>
              <a:ahLst/>
              <a:cxnLst>
                <a:cxn ang="0">
                  <a:pos x="55" y="30"/>
                </a:cxn>
                <a:cxn ang="0">
                  <a:pos x="47" y="21"/>
                </a:cxn>
                <a:cxn ang="0">
                  <a:pos x="35" y="11"/>
                </a:cxn>
                <a:cxn ang="0">
                  <a:pos x="28" y="13"/>
                </a:cxn>
                <a:cxn ang="0">
                  <a:pos x="23" y="5"/>
                </a:cxn>
                <a:cxn ang="0">
                  <a:pos x="14" y="2"/>
                </a:cxn>
                <a:cxn ang="0">
                  <a:pos x="10" y="2"/>
                </a:cxn>
                <a:cxn ang="0">
                  <a:pos x="7" y="8"/>
                </a:cxn>
                <a:cxn ang="0">
                  <a:pos x="3" y="27"/>
                </a:cxn>
                <a:cxn ang="0">
                  <a:pos x="0" y="42"/>
                </a:cxn>
                <a:cxn ang="0">
                  <a:pos x="3" y="49"/>
                </a:cxn>
                <a:cxn ang="0">
                  <a:pos x="2" y="54"/>
                </a:cxn>
                <a:cxn ang="0">
                  <a:pos x="7" y="56"/>
                </a:cxn>
                <a:cxn ang="0">
                  <a:pos x="21" y="60"/>
                </a:cxn>
                <a:cxn ang="0">
                  <a:pos x="30" y="60"/>
                </a:cxn>
                <a:cxn ang="0">
                  <a:pos x="47" y="57"/>
                </a:cxn>
                <a:cxn ang="0">
                  <a:pos x="56" y="47"/>
                </a:cxn>
                <a:cxn ang="0">
                  <a:pos x="55" y="30"/>
                </a:cxn>
              </a:cxnLst>
              <a:rect l="0" t="0" r="r" b="b"/>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Freeform 108"/>
            <p:cNvSpPr>
              <a:spLocks noEditPoints="1"/>
            </p:cNvSpPr>
            <p:nvPr/>
          </p:nvSpPr>
          <p:spPr bwMode="auto">
            <a:xfrm>
              <a:off x="2757488" y="3736975"/>
              <a:ext cx="436563" cy="860425"/>
            </a:xfrm>
            <a:custGeom>
              <a:avLst/>
              <a:gdLst/>
              <a:ahLst/>
              <a:cxnLst>
                <a:cxn ang="0">
                  <a:pos x="65" y="427"/>
                </a:cxn>
                <a:cxn ang="0">
                  <a:pos x="60" y="417"/>
                </a:cxn>
                <a:cxn ang="0">
                  <a:pos x="56" y="448"/>
                </a:cxn>
                <a:cxn ang="0">
                  <a:pos x="80" y="449"/>
                </a:cxn>
                <a:cxn ang="0">
                  <a:pos x="87" y="441"/>
                </a:cxn>
                <a:cxn ang="0">
                  <a:pos x="218" y="46"/>
                </a:cxn>
                <a:cxn ang="0">
                  <a:pos x="212" y="64"/>
                </a:cxn>
                <a:cxn ang="0">
                  <a:pos x="194" y="70"/>
                </a:cxn>
                <a:cxn ang="0">
                  <a:pos x="172" y="67"/>
                </a:cxn>
                <a:cxn ang="0">
                  <a:pos x="185" y="44"/>
                </a:cxn>
                <a:cxn ang="0">
                  <a:pos x="151" y="27"/>
                </a:cxn>
                <a:cxn ang="0">
                  <a:pos x="123" y="3"/>
                </a:cxn>
                <a:cxn ang="0">
                  <a:pos x="105" y="10"/>
                </a:cxn>
                <a:cxn ang="0">
                  <a:pos x="82" y="5"/>
                </a:cxn>
                <a:cxn ang="0">
                  <a:pos x="72" y="25"/>
                </a:cxn>
                <a:cxn ang="0">
                  <a:pos x="58" y="43"/>
                </a:cxn>
                <a:cxn ang="0">
                  <a:pos x="60" y="63"/>
                </a:cxn>
                <a:cxn ang="0">
                  <a:pos x="49" y="78"/>
                </a:cxn>
                <a:cxn ang="0">
                  <a:pos x="41" y="94"/>
                </a:cxn>
                <a:cxn ang="0">
                  <a:pos x="37" y="115"/>
                </a:cxn>
                <a:cxn ang="0">
                  <a:pos x="40" y="138"/>
                </a:cxn>
                <a:cxn ang="0">
                  <a:pos x="40" y="157"/>
                </a:cxn>
                <a:cxn ang="0">
                  <a:pos x="37" y="180"/>
                </a:cxn>
                <a:cxn ang="0">
                  <a:pos x="28" y="206"/>
                </a:cxn>
                <a:cxn ang="0">
                  <a:pos x="25" y="216"/>
                </a:cxn>
                <a:cxn ang="0">
                  <a:pos x="21" y="232"/>
                </a:cxn>
                <a:cxn ang="0">
                  <a:pos x="20" y="248"/>
                </a:cxn>
                <a:cxn ang="0">
                  <a:pos x="18" y="272"/>
                </a:cxn>
                <a:cxn ang="0">
                  <a:pos x="21" y="285"/>
                </a:cxn>
                <a:cxn ang="0">
                  <a:pos x="26" y="296"/>
                </a:cxn>
                <a:cxn ang="0">
                  <a:pos x="23" y="305"/>
                </a:cxn>
                <a:cxn ang="0">
                  <a:pos x="21" y="323"/>
                </a:cxn>
                <a:cxn ang="0">
                  <a:pos x="13" y="338"/>
                </a:cxn>
                <a:cxn ang="0">
                  <a:pos x="9" y="355"/>
                </a:cxn>
                <a:cxn ang="0">
                  <a:pos x="3" y="373"/>
                </a:cxn>
                <a:cxn ang="0">
                  <a:pos x="15" y="384"/>
                </a:cxn>
                <a:cxn ang="0">
                  <a:pos x="21" y="401"/>
                </a:cxn>
                <a:cxn ang="0">
                  <a:pos x="47" y="404"/>
                </a:cxn>
                <a:cxn ang="0">
                  <a:pos x="52" y="395"/>
                </a:cxn>
                <a:cxn ang="0">
                  <a:pos x="53" y="376"/>
                </a:cxn>
                <a:cxn ang="0">
                  <a:pos x="66" y="364"/>
                </a:cxn>
                <a:cxn ang="0">
                  <a:pos x="87" y="340"/>
                </a:cxn>
                <a:cxn ang="0">
                  <a:pos x="78" y="326"/>
                </a:cxn>
                <a:cxn ang="0">
                  <a:pos x="89" y="299"/>
                </a:cxn>
                <a:cxn ang="0">
                  <a:pos x="95" y="285"/>
                </a:cxn>
                <a:cxn ang="0">
                  <a:pos x="102" y="270"/>
                </a:cxn>
                <a:cxn ang="0">
                  <a:pos x="109" y="269"/>
                </a:cxn>
                <a:cxn ang="0">
                  <a:pos x="106" y="262"/>
                </a:cxn>
                <a:cxn ang="0">
                  <a:pos x="98" y="251"/>
                </a:cxn>
                <a:cxn ang="0">
                  <a:pos x="115" y="245"/>
                </a:cxn>
                <a:cxn ang="0">
                  <a:pos x="129" y="228"/>
                </a:cxn>
                <a:cxn ang="0">
                  <a:pos x="133" y="215"/>
                </a:cxn>
                <a:cxn ang="0">
                  <a:pos x="183" y="203"/>
                </a:cxn>
                <a:cxn ang="0">
                  <a:pos x="189" y="181"/>
                </a:cxn>
                <a:cxn ang="0">
                  <a:pos x="180" y="164"/>
                </a:cxn>
                <a:cxn ang="0">
                  <a:pos x="176" y="156"/>
                </a:cxn>
                <a:cxn ang="0">
                  <a:pos x="174" y="144"/>
                </a:cxn>
                <a:cxn ang="0">
                  <a:pos x="181" y="110"/>
                </a:cxn>
                <a:cxn ang="0">
                  <a:pos x="214" y="71"/>
                </a:cxn>
                <a:cxn ang="0">
                  <a:pos x="225" y="47"/>
                </a:cxn>
              </a:cxnLst>
              <a:rect l="0" t="0" r="r" b="b"/>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Freeform 109"/>
            <p:cNvSpPr/>
            <p:nvPr/>
          </p:nvSpPr>
          <p:spPr bwMode="auto">
            <a:xfrm>
              <a:off x="2709863" y="3640138"/>
              <a:ext cx="190500" cy="973138"/>
            </a:xfrm>
            <a:custGeom>
              <a:avLst/>
              <a:gdLst/>
              <a:ahLst/>
              <a:cxnLst>
                <a:cxn ang="0">
                  <a:pos x="40" y="435"/>
                </a:cxn>
                <a:cxn ang="0">
                  <a:pos x="27" y="413"/>
                </a:cxn>
                <a:cxn ang="0">
                  <a:pos x="38" y="389"/>
                </a:cxn>
                <a:cxn ang="0">
                  <a:pos x="46" y="365"/>
                </a:cxn>
                <a:cxn ang="0">
                  <a:pos x="51" y="347"/>
                </a:cxn>
                <a:cxn ang="0">
                  <a:pos x="44" y="329"/>
                </a:cxn>
                <a:cxn ang="0">
                  <a:pos x="45" y="299"/>
                </a:cxn>
                <a:cxn ang="0">
                  <a:pos x="49" y="276"/>
                </a:cxn>
                <a:cxn ang="0">
                  <a:pos x="53" y="257"/>
                </a:cxn>
                <a:cxn ang="0">
                  <a:pos x="62" y="216"/>
                </a:cxn>
                <a:cxn ang="0">
                  <a:pos x="65" y="189"/>
                </a:cxn>
                <a:cxn ang="0">
                  <a:pos x="66" y="157"/>
                </a:cxn>
                <a:cxn ang="0">
                  <a:pos x="74" y="129"/>
                </a:cxn>
                <a:cxn ang="0">
                  <a:pos x="84" y="107"/>
                </a:cxn>
                <a:cxn ang="0">
                  <a:pos x="97" y="76"/>
                </a:cxn>
                <a:cxn ang="0">
                  <a:pos x="89" y="53"/>
                </a:cxn>
                <a:cxn ang="0">
                  <a:pos x="84" y="25"/>
                </a:cxn>
                <a:cxn ang="0">
                  <a:pos x="71" y="2"/>
                </a:cxn>
                <a:cxn ang="0">
                  <a:pos x="64" y="23"/>
                </a:cxn>
                <a:cxn ang="0">
                  <a:pos x="62" y="75"/>
                </a:cxn>
                <a:cxn ang="0">
                  <a:pos x="53" y="128"/>
                </a:cxn>
                <a:cxn ang="0">
                  <a:pos x="48" y="163"/>
                </a:cxn>
                <a:cxn ang="0">
                  <a:pos x="41" y="210"/>
                </a:cxn>
                <a:cxn ang="0">
                  <a:pos x="26" y="251"/>
                </a:cxn>
                <a:cxn ang="0">
                  <a:pos x="24" y="286"/>
                </a:cxn>
                <a:cxn ang="0">
                  <a:pos x="17" y="319"/>
                </a:cxn>
                <a:cxn ang="0">
                  <a:pos x="32" y="302"/>
                </a:cxn>
                <a:cxn ang="0">
                  <a:pos x="34" y="320"/>
                </a:cxn>
                <a:cxn ang="0">
                  <a:pos x="30" y="342"/>
                </a:cxn>
                <a:cxn ang="0">
                  <a:pos x="25" y="357"/>
                </a:cxn>
                <a:cxn ang="0">
                  <a:pos x="23" y="354"/>
                </a:cxn>
                <a:cxn ang="0">
                  <a:pos x="15" y="357"/>
                </a:cxn>
                <a:cxn ang="0">
                  <a:pos x="2" y="374"/>
                </a:cxn>
                <a:cxn ang="0">
                  <a:pos x="17" y="376"/>
                </a:cxn>
                <a:cxn ang="0">
                  <a:pos x="25" y="389"/>
                </a:cxn>
                <a:cxn ang="0">
                  <a:pos x="11" y="393"/>
                </a:cxn>
                <a:cxn ang="0">
                  <a:pos x="13" y="400"/>
                </a:cxn>
                <a:cxn ang="0">
                  <a:pos x="6" y="412"/>
                </a:cxn>
                <a:cxn ang="0">
                  <a:pos x="15" y="416"/>
                </a:cxn>
                <a:cxn ang="0">
                  <a:pos x="16" y="427"/>
                </a:cxn>
                <a:cxn ang="0">
                  <a:pos x="9" y="441"/>
                </a:cxn>
                <a:cxn ang="0">
                  <a:pos x="23" y="444"/>
                </a:cxn>
                <a:cxn ang="0">
                  <a:pos x="28" y="448"/>
                </a:cxn>
                <a:cxn ang="0">
                  <a:pos x="22" y="462"/>
                </a:cxn>
                <a:cxn ang="0">
                  <a:pos x="41" y="462"/>
                </a:cxn>
                <a:cxn ang="0">
                  <a:pos x="28" y="472"/>
                </a:cxn>
                <a:cxn ang="0">
                  <a:pos x="42" y="470"/>
                </a:cxn>
                <a:cxn ang="0">
                  <a:pos x="26" y="481"/>
                </a:cxn>
                <a:cxn ang="0">
                  <a:pos x="41" y="483"/>
                </a:cxn>
                <a:cxn ang="0">
                  <a:pos x="64" y="461"/>
                </a:cxn>
                <a:cxn ang="0">
                  <a:pos x="71" y="473"/>
                </a:cxn>
                <a:cxn ang="0">
                  <a:pos x="61" y="477"/>
                </a:cxn>
                <a:cxn ang="0">
                  <a:pos x="50" y="486"/>
                </a:cxn>
                <a:cxn ang="0">
                  <a:pos x="58" y="503"/>
                </a:cxn>
                <a:cxn ang="0">
                  <a:pos x="74" y="500"/>
                </a:cxn>
                <a:cxn ang="0">
                  <a:pos x="91" y="501"/>
                </a:cxn>
                <a:cxn ang="0">
                  <a:pos x="81" y="499"/>
                </a:cxn>
                <a:cxn ang="0">
                  <a:pos x="71" y="457"/>
                </a:cxn>
                <a:cxn ang="0">
                  <a:pos x="46" y="452"/>
                </a:cxn>
              </a:cxnLst>
              <a:rect l="0" t="0" r="r" b="b"/>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Freeform 110"/>
            <p:cNvSpPr/>
            <p:nvPr/>
          </p:nvSpPr>
          <p:spPr bwMode="auto">
            <a:xfrm>
              <a:off x="2992438" y="3683000"/>
              <a:ext cx="192088" cy="192088"/>
            </a:xfrm>
            <a:custGeom>
              <a:avLst/>
              <a:gdLst/>
              <a:ahLst/>
              <a:cxnLst>
                <a:cxn ang="0">
                  <a:pos x="96" y="54"/>
                </a:cxn>
                <a:cxn ang="0">
                  <a:pos x="87" y="56"/>
                </a:cxn>
                <a:cxn ang="0">
                  <a:pos x="81" y="43"/>
                </a:cxn>
                <a:cxn ang="0">
                  <a:pos x="73" y="34"/>
                </a:cxn>
                <a:cxn ang="0">
                  <a:pos x="64" y="33"/>
                </a:cxn>
                <a:cxn ang="0">
                  <a:pos x="58" y="24"/>
                </a:cxn>
                <a:cxn ang="0">
                  <a:pos x="56" y="10"/>
                </a:cxn>
                <a:cxn ang="0">
                  <a:pos x="55" y="4"/>
                </a:cxn>
                <a:cxn ang="0">
                  <a:pos x="53" y="5"/>
                </a:cxn>
                <a:cxn ang="0">
                  <a:pos x="43" y="0"/>
                </a:cxn>
                <a:cxn ang="0">
                  <a:pos x="30" y="1"/>
                </a:cxn>
                <a:cxn ang="0">
                  <a:pos x="16" y="4"/>
                </a:cxn>
                <a:cxn ang="0">
                  <a:pos x="7" y="14"/>
                </a:cxn>
                <a:cxn ang="0">
                  <a:pos x="4" y="32"/>
                </a:cxn>
                <a:cxn ang="0">
                  <a:pos x="0" y="31"/>
                </a:cxn>
                <a:cxn ang="0">
                  <a:pos x="16" y="47"/>
                </a:cxn>
                <a:cxn ang="0">
                  <a:pos x="28" y="55"/>
                </a:cxn>
                <a:cxn ang="0">
                  <a:pos x="41" y="62"/>
                </a:cxn>
                <a:cxn ang="0">
                  <a:pos x="62" y="72"/>
                </a:cxn>
                <a:cxn ang="0">
                  <a:pos x="53" y="87"/>
                </a:cxn>
                <a:cxn ang="0">
                  <a:pos x="49" y="95"/>
                </a:cxn>
                <a:cxn ang="0">
                  <a:pos x="60" y="97"/>
                </a:cxn>
                <a:cxn ang="0">
                  <a:pos x="71" y="98"/>
                </a:cxn>
                <a:cxn ang="0">
                  <a:pos x="80" y="96"/>
                </a:cxn>
                <a:cxn ang="0">
                  <a:pos x="89" y="92"/>
                </a:cxn>
                <a:cxn ang="0">
                  <a:pos x="95" y="75"/>
                </a:cxn>
                <a:cxn ang="0">
                  <a:pos x="96" y="54"/>
                </a:cxn>
              </a:cxnLst>
              <a:rect l="0" t="0" r="r" b="b"/>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Freeform 111"/>
            <p:cNvSpPr/>
            <p:nvPr/>
          </p:nvSpPr>
          <p:spPr bwMode="auto">
            <a:xfrm>
              <a:off x="2492375" y="3016250"/>
              <a:ext cx="71438" cy="57150"/>
            </a:xfrm>
            <a:custGeom>
              <a:avLst/>
              <a:gdLst/>
              <a:ahLst/>
              <a:cxnLst>
                <a:cxn ang="0">
                  <a:pos x="36" y="24"/>
                </a:cxn>
                <a:cxn ang="0">
                  <a:pos x="38" y="17"/>
                </a:cxn>
                <a:cxn ang="0">
                  <a:pos x="26" y="3"/>
                </a:cxn>
                <a:cxn ang="0">
                  <a:pos x="21" y="2"/>
                </a:cxn>
                <a:cxn ang="0">
                  <a:pos x="10" y="0"/>
                </a:cxn>
                <a:cxn ang="0">
                  <a:pos x="3" y="0"/>
                </a:cxn>
                <a:cxn ang="0">
                  <a:pos x="3" y="5"/>
                </a:cxn>
                <a:cxn ang="0">
                  <a:pos x="6" y="14"/>
                </a:cxn>
                <a:cxn ang="0">
                  <a:pos x="12" y="13"/>
                </a:cxn>
                <a:cxn ang="0">
                  <a:pos x="17" y="17"/>
                </a:cxn>
                <a:cxn ang="0">
                  <a:pos x="25" y="24"/>
                </a:cxn>
                <a:cxn ang="0">
                  <a:pos x="32" y="30"/>
                </a:cxn>
                <a:cxn ang="0">
                  <a:pos x="34" y="30"/>
                </a:cxn>
                <a:cxn ang="0">
                  <a:pos x="36" y="24"/>
                </a:cxn>
              </a:cxnLst>
              <a:rect l="0" t="0" r="r" b="b"/>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Freeform 112"/>
            <p:cNvSpPr/>
            <p:nvPr/>
          </p:nvSpPr>
          <p:spPr bwMode="auto">
            <a:xfrm>
              <a:off x="2557463" y="3044825"/>
              <a:ext cx="125413" cy="60325"/>
            </a:xfrm>
            <a:custGeom>
              <a:avLst/>
              <a:gdLst/>
              <a:ahLst/>
              <a:cxnLst>
                <a:cxn ang="0">
                  <a:pos x="59" y="9"/>
                </a:cxn>
                <a:cxn ang="0">
                  <a:pos x="43" y="2"/>
                </a:cxn>
                <a:cxn ang="0">
                  <a:pos x="27" y="8"/>
                </a:cxn>
                <a:cxn ang="0">
                  <a:pos x="9" y="7"/>
                </a:cxn>
                <a:cxn ang="0">
                  <a:pos x="4" y="2"/>
                </a:cxn>
                <a:cxn ang="0">
                  <a:pos x="2" y="9"/>
                </a:cxn>
                <a:cxn ang="0">
                  <a:pos x="0" y="15"/>
                </a:cxn>
                <a:cxn ang="0">
                  <a:pos x="15" y="22"/>
                </a:cxn>
                <a:cxn ang="0">
                  <a:pos x="23" y="27"/>
                </a:cxn>
                <a:cxn ang="0">
                  <a:pos x="32" y="25"/>
                </a:cxn>
                <a:cxn ang="0">
                  <a:pos x="29" y="19"/>
                </a:cxn>
                <a:cxn ang="0">
                  <a:pos x="35" y="13"/>
                </a:cxn>
                <a:cxn ang="0">
                  <a:pos x="47" y="9"/>
                </a:cxn>
                <a:cxn ang="0">
                  <a:pos x="50" y="17"/>
                </a:cxn>
                <a:cxn ang="0">
                  <a:pos x="57" y="29"/>
                </a:cxn>
                <a:cxn ang="0">
                  <a:pos x="65" y="21"/>
                </a:cxn>
                <a:cxn ang="0">
                  <a:pos x="66" y="18"/>
                </a:cxn>
                <a:cxn ang="0">
                  <a:pos x="59" y="9"/>
                </a:cxn>
              </a:cxnLst>
              <a:rect l="0" t="0" r="r" b="b"/>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Freeform 113"/>
            <p:cNvSpPr/>
            <p:nvPr/>
          </p:nvSpPr>
          <p:spPr bwMode="auto">
            <a:xfrm>
              <a:off x="2643188" y="2982913"/>
              <a:ext cx="257175" cy="366713"/>
            </a:xfrm>
            <a:custGeom>
              <a:avLst/>
              <a:gdLst/>
              <a:ahLst/>
              <a:cxnLst>
                <a:cxn ang="0">
                  <a:pos x="21" y="140"/>
                </a:cxn>
                <a:cxn ang="0">
                  <a:pos x="30" y="140"/>
                </a:cxn>
                <a:cxn ang="0">
                  <a:pos x="38" y="146"/>
                </a:cxn>
                <a:cxn ang="0">
                  <a:pos x="38" y="147"/>
                </a:cxn>
                <a:cxn ang="0">
                  <a:pos x="48" y="147"/>
                </a:cxn>
                <a:cxn ang="0">
                  <a:pos x="55" y="156"/>
                </a:cxn>
                <a:cxn ang="0">
                  <a:pos x="62" y="163"/>
                </a:cxn>
                <a:cxn ang="0">
                  <a:pos x="66" y="170"/>
                </a:cxn>
                <a:cxn ang="0">
                  <a:pos x="79" y="172"/>
                </a:cxn>
                <a:cxn ang="0">
                  <a:pos x="86" y="171"/>
                </a:cxn>
                <a:cxn ang="0">
                  <a:pos x="93" y="170"/>
                </a:cxn>
                <a:cxn ang="0">
                  <a:pos x="101" y="177"/>
                </a:cxn>
                <a:cxn ang="0">
                  <a:pos x="95" y="187"/>
                </a:cxn>
                <a:cxn ang="0">
                  <a:pos x="102" y="192"/>
                </a:cxn>
                <a:cxn ang="0">
                  <a:pos x="103" y="192"/>
                </a:cxn>
                <a:cxn ang="0">
                  <a:pos x="107" y="177"/>
                </a:cxn>
                <a:cxn ang="0">
                  <a:pos x="109" y="161"/>
                </a:cxn>
                <a:cxn ang="0">
                  <a:pos x="102" y="143"/>
                </a:cxn>
                <a:cxn ang="0">
                  <a:pos x="110" y="137"/>
                </a:cxn>
                <a:cxn ang="0">
                  <a:pos x="108" y="132"/>
                </a:cxn>
                <a:cxn ang="0">
                  <a:pos x="105" y="126"/>
                </a:cxn>
                <a:cxn ang="0">
                  <a:pos x="122" y="125"/>
                </a:cxn>
                <a:cxn ang="0">
                  <a:pos x="134" y="121"/>
                </a:cxn>
                <a:cxn ang="0">
                  <a:pos x="132" y="115"/>
                </a:cxn>
                <a:cxn ang="0">
                  <a:pos x="133" y="106"/>
                </a:cxn>
                <a:cxn ang="0">
                  <a:pos x="128" y="98"/>
                </a:cxn>
                <a:cxn ang="0">
                  <a:pos x="131" y="77"/>
                </a:cxn>
                <a:cxn ang="0">
                  <a:pos x="118" y="74"/>
                </a:cxn>
                <a:cxn ang="0">
                  <a:pos x="102" y="67"/>
                </a:cxn>
                <a:cxn ang="0">
                  <a:pos x="83" y="65"/>
                </a:cxn>
                <a:cxn ang="0">
                  <a:pos x="75" y="50"/>
                </a:cxn>
                <a:cxn ang="0">
                  <a:pos x="70" y="43"/>
                </a:cxn>
                <a:cxn ang="0">
                  <a:pos x="65" y="40"/>
                </a:cxn>
                <a:cxn ang="0">
                  <a:pos x="67" y="35"/>
                </a:cxn>
                <a:cxn ang="0">
                  <a:pos x="69" y="27"/>
                </a:cxn>
                <a:cxn ang="0">
                  <a:pos x="78" y="14"/>
                </a:cxn>
                <a:cxn ang="0">
                  <a:pos x="82" y="12"/>
                </a:cxn>
                <a:cxn ang="0">
                  <a:pos x="85" y="10"/>
                </a:cxn>
                <a:cxn ang="0">
                  <a:pos x="87" y="3"/>
                </a:cxn>
                <a:cxn ang="0">
                  <a:pos x="75" y="9"/>
                </a:cxn>
                <a:cxn ang="0">
                  <a:pos x="65" y="14"/>
                </a:cxn>
                <a:cxn ang="0">
                  <a:pos x="55" y="18"/>
                </a:cxn>
                <a:cxn ang="0">
                  <a:pos x="49" y="17"/>
                </a:cxn>
                <a:cxn ang="0">
                  <a:pos x="39" y="27"/>
                </a:cxn>
                <a:cxn ang="0">
                  <a:pos x="35" y="37"/>
                </a:cxn>
                <a:cxn ang="0">
                  <a:pos x="24" y="50"/>
                </a:cxn>
                <a:cxn ang="0">
                  <a:pos x="21" y="51"/>
                </a:cxn>
                <a:cxn ang="0">
                  <a:pos x="20" y="54"/>
                </a:cxn>
                <a:cxn ang="0">
                  <a:pos x="12" y="62"/>
                </a:cxn>
                <a:cxn ang="0">
                  <a:pos x="16" y="65"/>
                </a:cxn>
                <a:cxn ang="0">
                  <a:pos x="18" y="74"/>
                </a:cxn>
                <a:cxn ang="0">
                  <a:pos x="18" y="80"/>
                </a:cxn>
                <a:cxn ang="0">
                  <a:pos x="20" y="98"/>
                </a:cxn>
                <a:cxn ang="0">
                  <a:pos x="17" y="108"/>
                </a:cxn>
                <a:cxn ang="0">
                  <a:pos x="8" y="115"/>
                </a:cxn>
                <a:cxn ang="0">
                  <a:pos x="2" y="122"/>
                </a:cxn>
                <a:cxn ang="0">
                  <a:pos x="0" y="127"/>
                </a:cxn>
                <a:cxn ang="0">
                  <a:pos x="14" y="135"/>
                </a:cxn>
                <a:cxn ang="0">
                  <a:pos x="21" y="140"/>
                </a:cxn>
              </a:cxnLst>
              <a:rect l="0" t="0" r="r" b="b"/>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Freeform 114"/>
            <p:cNvSpPr/>
            <p:nvPr/>
          </p:nvSpPr>
          <p:spPr bwMode="auto">
            <a:xfrm>
              <a:off x="2844800" y="3470275"/>
              <a:ext cx="266700" cy="300038"/>
            </a:xfrm>
            <a:custGeom>
              <a:avLst/>
              <a:gdLst/>
              <a:ahLst/>
              <a:cxnLst>
                <a:cxn ang="0">
                  <a:pos x="137" y="94"/>
                </a:cxn>
                <a:cxn ang="0">
                  <a:pos x="130" y="83"/>
                </a:cxn>
                <a:cxn ang="0">
                  <a:pos x="121" y="77"/>
                </a:cxn>
                <a:cxn ang="0">
                  <a:pos x="109" y="71"/>
                </a:cxn>
                <a:cxn ang="0">
                  <a:pos x="107" y="62"/>
                </a:cxn>
                <a:cxn ang="0">
                  <a:pos x="106" y="53"/>
                </a:cxn>
                <a:cxn ang="0">
                  <a:pos x="101" y="46"/>
                </a:cxn>
                <a:cxn ang="0">
                  <a:pos x="89" y="43"/>
                </a:cxn>
                <a:cxn ang="0">
                  <a:pos x="80" y="39"/>
                </a:cxn>
                <a:cxn ang="0">
                  <a:pos x="75" y="35"/>
                </a:cxn>
                <a:cxn ang="0">
                  <a:pos x="67" y="33"/>
                </a:cxn>
                <a:cxn ang="0">
                  <a:pos x="54" y="25"/>
                </a:cxn>
                <a:cxn ang="0">
                  <a:pos x="50" y="3"/>
                </a:cxn>
                <a:cxn ang="0">
                  <a:pos x="39" y="2"/>
                </a:cxn>
                <a:cxn ang="0">
                  <a:pos x="26" y="8"/>
                </a:cxn>
                <a:cxn ang="0">
                  <a:pos x="16" y="13"/>
                </a:cxn>
                <a:cxn ang="0">
                  <a:pos x="7" y="16"/>
                </a:cxn>
                <a:cxn ang="0">
                  <a:pos x="3" y="15"/>
                </a:cxn>
                <a:cxn ang="0">
                  <a:pos x="11" y="31"/>
                </a:cxn>
                <a:cxn ang="0">
                  <a:pos x="8" y="37"/>
                </a:cxn>
                <a:cxn ang="0">
                  <a:pos x="9" y="53"/>
                </a:cxn>
                <a:cxn ang="0">
                  <a:pos x="6" y="62"/>
                </a:cxn>
                <a:cxn ang="0">
                  <a:pos x="3" y="72"/>
                </a:cxn>
                <a:cxn ang="0">
                  <a:pos x="8" y="77"/>
                </a:cxn>
                <a:cxn ang="0">
                  <a:pos x="2" y="86"/>
                </a:cxn>
                <a:cxn ang="0">
                  <a:pos x="1" y="90"/>
                </a:cxn>
                <a:cxn ang="0">
                  <a:pos x="5" y="96"/>
                </a:cxn>
                <a:cxn ang="0">
                  <a:pos x="8" y="108"/>
                </a:cxn>
                <a:cxn ang="0">
                  <a:pos x="13" y="114"/>
                </a:cxn>
                <a:cxn ang="0">
                  <a:pos x="10" y="122"/>
                </a:cxn>
                <a:cxn ang="0">
                  <a:pos x="14" y="132"/>
                </a:cxn>
                <a:cxn ang="0">
                  <a:pos x="18" y="142"/>
                </a:cxn>
                <a:cxn ang="0">
                  <a:pos x="21" y="154"/>
                </a:cxn>
                <a:cxn ang="0">
                  <a:pos x="36" y="145"/>
                </a:cxn>
                <a:cxn ang="0">
                  <a:pos x="46" y="145"/>
                </a:cxn>
                <a:cxn ang="0">
                  <a:pos x="59" y="150"/>
                </a:cxn>
                <a:cxn ang="0">
                  <a:pos x="66" y="144"/>
                </a:cxn>
                <a:cxn ang="0">
                  <a:pos x="81" y="144"/>
                </a:cxn>
                <a:cxn ang="0">
                  <a:pos x="84" y="126"/>
                </a:cxn>
                <a:cxn ang="0">
                  <a:pos x="93" y="116"/>
                </a:cxn>
                <a:cxn ang="0">
                  <a:pos x="107" y="113"/>
                </a:cxn>
                <a:cxn ang="0">
                  <a:pos x="120" y="112"/>
                </a:cxn>
                <a:cxn ang="0">
                  <a:pos x="130" y="117"/>
                </a:cxn>
                <a:cxn ang="0">
                  <a:pos x="136" y="108"/>
                </a:cxn>
                <a:cxn ang="0">
                  <a:pos x="137" y="94"/>
                </a:cxn>
              </a:cxnLst>
              <a:rect l="0" t="0" r="r" b="b"/>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Freeform 115"/>
            <p:cNvSpPr/>
            <p:nvPr/>
          </p:nvSpPr>
          <p:spPr bwMode="auto">
            <a:xfrm>
              <a:off x="2589213" y="3259138"/>
              <a:ext cx="279400" cy="404813"/>
            </a:xfrm>
            <a:custGeom>
              <a:avLst/>
              <a:gdLst/>
              <a:ahLst/>
              <a:cxnLst>
                <a:cxn ang="0">
                  <a:pos x="134" y="201"/>
                </a:cxn>
                <a:cxn ang="0">
                  <a:pos x="135" y="200"/>
                </a:cxn>
                <a:cxn ang="0">
                  <a:pos x="136" y="196"/>
                </a:cxn>
                <a:cxn ang="0">
                  <a:pos x="142" y="187"/>
                </a:cxn>
                <a:cxn ang="0">
                  <a:pos x="137" y="182"/>
                </a:cxn>
                <a:cxn ang="0">
                  <a:pos x="140" y="172"/>
                </a:cxn>
                <a:cxn ang="0">
                  <a:pos x="143" y="163"/>
                </a:cxn>
                <a:cxn ang="0">
                  <a:pos x="142" y="147"/>
                </a:cxn>
                <a:cxn ang="0">
                  <a:pos x="145" y="141"/>
                </a:cxn>
                <a:cxn ang="0">
                  <a:pos x="137" y="125"/>
                </a:cxn>
                <a:cxn ang="0">
                  <a:pos x="126" y="125"/>
                </a:cxn>
                <a:cxn ang="0">
                  <a:pos x="123" y="111"/>
                </a:cxn>
                <a:cxn ang="0">
                  <a:pos x="118" y="112"/>
                </a:cxn>
                <a:cxn ang="0">
                  <a:pos x="106" y="113"/>
                </a:cxn>
                <a:cxn ang="0">
                  <a:pos x="100" y="107"/>
                </a:cxn>
                <a:cxn ang="0">
                  <a:pos x="95" y="103"/>
                </a:cxn>
                <a:cxn ang="0">
                  <a:pos x="90" y="93"/>
                </a:cxn>
                <a:cxn ang="0">
                  <a:pos x="87" y="83"/>
                </a:cxn>
                <a:cxn ang="0">
                  <a:pos x="89" y="76"/>
                </a:cxn>
                <a:cxn ang="0">
                  <a:pos x="94" y="70"/>
                </a:cxn>
                <a:cxn ang="0">
                  <a:pos x="97" y="59"/>
                </a:cxn>
                <a:cxn ang="0">
                  <a:pos x="107" y="53"/>
                </a:cxn>
                <a:cxn ang="0">
                  <a:pos x="121" y="48"/>
                </a:cxn>
                <a:cxn ang="0">
                  <a:pos x="130" y="47"/>
                </a:cxn>
                <a:cxn ang="0">
                  <a:pos x="123" y="42"/>
                </a:cxn>
                <a:cxn ang="0">
                  <a:pos x="129" y="32"/>
                </a:cxn>
                <a:cxn ang="0">
                  <a:pos x="121" y="25"/>
                </a:cxn>
                <a:cxn ang="0">
                  <a:pos x="114" y="26"/>
                </a:cxn>
                <a:cxn ang="0">
                  <a:pos x="107" y="27"/>
                </a:cxn>
                <a:cxn ang="0">
                  <a:pos x="94" y="25"/>
                </a:cxn>
                <a:cxn ang="0">
                  <a:pos x="90" y="18"/>
                </a:cxn>
                <a:cxn ang="0">
                  <a:pos x="83" y="11"/>
                </a:cxn>
                <a:cxn ang="0">
                  <a:pos x="76" y="2"/>
                </a:cxn>
                <a:cxn ang="0">
                  <a:pos x="66" y="2"/>
                </a:cxn>
                <a:cxn ang="0">
                  <a:pos x="69" y="10"/>
                </a:cxn>
                <a:cxn ang="0">
                  <a:pos x="63" y="21"/>
                </a:cxn>
                <a:cxn ang="0">
                  <a:pos x="40" y="33"/>
                </a:cxn>
                <a:cxn ang="0">
                  <a:pos x="30" y="51"/>
                </a:cxn>
                <a:cxn ang="0">
                  <a:pos x="22" y="52"/>
                </a:cxn>
                <a:cxn ang="0">
                  <a:pos x="14" y="49"/>
                </a:cxn>
                <a:cxn ang="0">
                  <a:pos x="14" y="44"/>
                </a:cxn>
                <a:cxn ang="0">
                  <a:pos x="11" y="38"/>
                </a:cxn>
                <a:cxn ang="0">
                  <a:pos x="2" y="48"/>
                </a:cxn>
                <a:cxn ang="0">
                  <a:pos x="6" y="63"/>
                </a:cxn>
                <a:cxn ang="0">
                  <a:pos x="3" y="66"/>
                </a:cxn>
                <a:cxn ang="0">
                  <a:pos x="15" y="76"/>
                </a:cxn>
                <a:cxn ang="0">
                  <a:pos x="26" y="92"/>
                </a:cxn>
                <a:cxn ang="0">
                  <a:pos x="34" y="109"/>
                </a:cxn>
                <a:cxn ang="0">
                  <a:pos x="52" y="142"/>
                </a:cxn>
                <a:cxn ang="0">
                  <a:pos x="59" y="157"/>
                </a:cxn>
                <a:cxn ang="0">
                  <a:pos x="63" y="167"/>
                </a:cxn>
                <a:cxn ang="0">
                  <a:pos x="81" y="179"/>
                </a:cxn>
                <a:cxn ang="0">
                  <a:pos x="113" y="199"/>
                </a:cxn>
                <a:cxn ang="0">
                  <a:pos x="127" y="210"/>
                </a:cxn>
                <a:cxn ang="0">
                  <a:pos x="127" y="212"/>
                </a:cxn>
                <a:cxn ang="0">
                  <a:pos x="130" y="210"/>
                </a:cxn>
                <a:cxn ang="0">
                  <a:pos x="134" y="201"/>
                </a:cxn>
              </a:cxnLst>
              <a:rect l="0" t="0" r="r" b="b"/>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16"/>
            <p:cNvSpPr/>
            <p:nvPr/>
          </p:nvSpPr>
          <p:spPr bwMode="auto">
            <a:xfrm>
              <a:off x="2763838" y="2994025"/>
              <a:ext cx="296863" cy="250825"/>
            </a:xfrm>
            <a:custGeom>
              <a:avLst/>
              <a:gdLst/>
              <a:ahLst/>
              <a:cxnLst>
                <a:cxn ang="0">
                  <a:pos x="15" y="8"/>
                </a:cxn>
                <a:cxn ang="0">
                  <a:pos x="6" y="21"/>
                </a:cxn>
                <a:cxn ang="0">
                  <a:pos x="4" y="29"/>
                </a:cxn>
                <a:cxn ang="0">
                  <a:pos x="2" y="34"/>
                </a:cxn>
                <a:cxn ang="0">
                  <a:pos x="7" y="37"/>
                </a:cxn>
                <a:cxn ang="0">
                  <a:pos x="12" y="44"/>
                </a:cxn>
                <a:cxn ang="0">
                  <a:pos x="20" y="59"/>
                </a:cxn>
                <a:cxn ang="0">
                  <a:pos x="39" y="61"/>
                </a:cxn>
                <a:cxn ang="0">
                  <a:pos x="55" y="68"/>
                </a:cxn>
                <a:cxn ang="0">
                  <a:pos x="68" y="71"/>
                </a:cxn>
                <a:cxn ang="0">
                  <a:pos x="65" y="92"/>
                </a:cxn>
                <a:cxn ang="0">
                  <a:pos x="70" y="100"/>
                </a:cxn>
                <a:cxn ang="0">
                  <a:pos x="69" y="109"/>
                </a:cxn>
                <a:cxn ang="0">
                  <a:pos x="71" y="115"/>
                </a:cxn>
                <a:cxn ang="0">
                  <a:pos x="70" y="115"/>
                </a:cxn>
                <a:cxn ang="0">
                  <a:pos x="78" y="127"/>
                </a:cxn>
                <a:cxn ang="0">
                  <a:pos x="85" y="130"/>
                </a:cxn>
                <a:cxn ang="0">
                  <a:pos x="91" y="129"/>
                </a:cxn>
                <a:cxn ang="0">
                  <a:pos x="99" y="124"/>
                </a:cxn>
                <a:cxn ang="0">
                  <a:pos x="106" y="121"/>
                </a:cxn>
                <a:cxn ang="0">
                  <a:pos x="113" y="115"/>
                </a:cxn>
                <a:cxn ang="0">
                  <a:pos x="114" y="110"/>
                </a:cxn>
                <a:cxn ang="0">
                  <a:pos x="108" y="109"/>
                </a:cxn>
                <a:cxn ang="0">
                  <a:pos x="105" y="101"/>
                </a:cxn>
                <a:cxn ang="0">
                  <a:pos x="101" y="93"/>
                </a:cxn>
                <a:cxn ang="0">
                  <a:pos x="108" y="92"/>
                </a:cxn>
                <a:cxn ang="0">
                  <a:pos x="118" y="95"/>
                </a:cxn>
                <a:cxn ang="0">
                  <a:pos x="123" y="95"/>
                </a:cxn>
                <a:cxn ang="0">
                  <a:pos x="130" y="91"/>
                </a:cxn>
                <a:cxn ang="0">
                  <a:pos x="144" y="86"/>
                </a:cxn>
                <a:cxn ang="0">
                  <a:pos x="147" y="82"/>
                </a:cxn>
                <a:cxn ang="0">
                  <a:pos x="140" y="72"/>
                </a:cxn>
                <a:cxn ang="0">
                  <a:pos x="141" y="66"/>
                </a:cxn>
                <a:cxn ang="0">
                  <a:pos x="146" y="61"/>
                </a:cxn>
                <a:cxn ang="0">
                  <a:pos x="148" y="55"/>
                </a:cxn>
                <a:cxn ang="0">
                  <a:pos x="152" y="47"/>
                </a:cxn>
                <a:cxn ang="0">
                  <a:pos x="156" y="42"/>
                </a:cxn>
                <a:cxn ang="0">
                  <a:pos x="140" y="40"/>
                </a:cxn>
                <a:cxn ang="0">
                  <a:pos x="143" y="31"/>
                </a:cxn>
                <a:cxn ang="0">
                  <a:pos x="126" y="25"/>
                </a:cxn>
                <a:cxn ang="0">
                  <a:pos x="128" y="19"/>
                </a:cxn>
                <a:cxn ang="0">
                  <a:pos x="118" y="16"/>
                </a:cxn>
                <a:cxn ang="0">
                  <a:pos x="96" y="24"/>
                </a:cxn>
                <a:cxn ang="0">
                  <a:pos x="75" y="17"/>
                </a:cxn>
                <a:cxn ang="0">
                  <a:pos x="60" y="15"/>
                </a:cxn>
                <a:cxn ang="0">
                  <a:pos x="52" y="6"/>
                </a:cxn>
                <a:cxn ang="0">
                  <a:pos x="42" y="0"/>
                </a:cxn>
                <a:cxn ang="0">
                  <a:pos x="39" y="7"/>
                </a:cxn>
                <a:cxn ang="0">
                  <a:pos x="24" y="16"/>
                </a:cxn>
                <a:cxn ang="0">
                  <a:pos x="27" y="32"/>
                </a:cxn>
                <a:cxn ang="0">
                  <a:pos x="15" y="28"/>
                </a:cxn>
                <a:cxn ang="0">
                  <a:pos x="20" y="14"/>
                </a:cxn>
                <a:cxn ang="0">
                  <a:pos x="19" y="6"/>
                </a:cxn>
                <a:cxn ang="0">
                  <a:pos x="15" y="8"/>
                </a:cxn>
              </a:cxnLst>
              <a:rect l="0" t="0" r="r" b="b"/>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Freeform 117"/>
            <p:cNvSpPr/>
            <p:nvPr/>
          </p:nvSpPr>
          <p:spPr bwMode="auto">
            <a:xfrm>
              <a:off x="3097213" y="3122613"/>
              <a:ext cx="92075" cy="96838"/>
            </a:xfrm>
            <a:custGeom>
              <a:avLst/>
              <a:gdLst/>
              <a:ahLst/>
              <a:cxnLst>
                <a:cxn ang="0">
                  <a:pos x="11" y="10"/>
                </a:cxn>
                <a:cxn ang="0">
                  <a:pos x="6" y="16"/>
                </a:cxn>
                <a:cxn ang="0">
                  <a:pos x="2" y="25"/>
                </a:cxn>
                <a:cxn ang="0">
                  <a:pos x="11" y="37"/>
                </a:cxn>
                <a:cxn ang="0">
                  <a:pos x="18" y="50"/>
                </a:cxn>
                <a:cxn ang="0">
                  <a:pos x="23" y="50"/>
                </a:cxn>
                <a:cxn ang="0">
                  <a:pos x="28" y="43"/>
                </a:cxn>
                <a:cxn ang="0">
                  <a:pos x="41" y="43"/>
                </a:cxn>
                <a:cxn ang="0">
                  <a:pos x="42" y="45"/>
                </a:cxn>
                <a:cxn ang="0">
                  <a:pos x="45" y="39"/>
                </a:cxn>
                <a:cxn ang="0">
                  <a:pos x="44" y="24"/>
                </a:cxn>
                <a:cxn ang="0">
                  <a:pos x="46" y="11"/>
                </a:cxn>
                <a:cxn ang="0">
                  <a:pos x="48" y="5"/>
                </a:cxn>
                <a:cxn ang="0">
                  <a:pos x="37" y="3"/>
                </a:cxn>
                <a:cxn ang="0">
                  <a:pos x="22" y="3"/>
                </a:cxn>
                <a:cxn ang="0">
                  <a:pos x="14" y="3"/>
                </a:cxn>
                <a:cxn ang="0">
                  <a:pos x="13" y="3"/>
                </a:cxn>
                <a:cxn ang="0">
                  <a:pos x="11" y="10"/>
                </a:cxn>
              </a:cxnLst>
              <a:rect l="0" t="0" r="r" b="b"/>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Freeform 118"/>
            <p:cNvSpPr/>
            <p:nvPr/>
          </p:nvSpPr>
          <p:spPr bwMode="auto">
            <a:xfrm>
              <a:off x="3025775" y="3073400"/>
              <a:ext cx="106363" cy="158750"/>
            </a:xfrm>
            <a:custGeom>
              <a:avLst/>
              <a:gdLst/>
              <a:ahLst/>
              <a:cxnLst>
                <a:cxn ang="0">
                  <a:pos x="15" y="5"/>
                </a:cxn>
                <a:cxn ang="0">
                  <a:pos x="11" y="13"/>
                </a:cxn>
                <a:cxn ang="0">
                  <a:pos x="9" y="19"/>
                </a:cxn>
                <a:cxn ang="0">
                  <a:pos x="4" y="24"/>
                </a:cxn>
                <a:cxn ang="0">
                  <a:pos x="3" y="30"/>
                </a:cxn>
                <a:cxn ang="0">
                  <a:pos x="10" y="40"/>
                </a:cxn>
                <a:cxn ang="0">
                  <a:pos x="14" y="37"/>
                </a:cxn>
                <a:cxn ang="0">
                  <a:pos x="19" y="47"/>
                </a:cxn>
                <a:cxn ang="0">
                  <a:pos x="20" y="56"/>
                </a:cxn>
                <a:cxn ang="0">
                  <a:pos x="22" y="76"/>
                </a:cxn>
                <a:cxn ang="0">
                  <a:pos x="35" y="80"/>
                </a:cxn>
                <a:cxn ang="0">
                  <a:pos x="42" y="77"/>
                </a:cxn>
                <a:cxn ang="0">
                  <a:pos x="48" y="75"/>
                </a:cxn>
                <a:cxn ang="0">
                  <a:pos x="56" y="75"/>
                </a:cxn>
                <a:cxn ang="0">
                  <a:pos x="49" y="62"/>
                </a:cxn>
                <a:cxn ang="0">
                  <a:pos x="40" y="50"/>
                </a:cxn>
                <a:cxn ang="0">
                  <a:pos x="44" y="41"/>
                </a:cxn>
                <a:cxn ang="0">
                  <a:pos x="49" y="35"/>
                </a:cxn>
                <a:cxn ang="0">
                  <a:pos x="51" y="28"/>
                </a:cxn>
                <a:cxn ang="0">
                  <a:pos x="40" y="19"/>
                </a:cxn>
                <a:cxn ang="0">
                  <a:pos x="35" y="12"/>
                </a:cxn>
                <a:cxn ang="0">
                  <a:pos x="23" y="3"/>
                </a:cxn>
                <a:cxn ang="0">
                  <a:pos x="19" y="0"/>
                </a:cxn>
                <a:cxn ang="0">
                  <a:pos x="15" y="5"/>
                </a:cxn>
              </a:cxnLst>
              <a:rect l="0" t="0" r="r" b="b"/>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Freeform 119"/>
            <p:cNvSpPr/>
            <p:nvPr/>
          </p:nvSpPr>
          <p:spPr bwMode="auto">
            <a:xfrm>
              <a:off x="3178175" y="3132138"/>
              <a:ext cx="66675" cy="84138"/>
            </a:xfrm>
            <a:custGeom>
              <a:avLst/>
              <a:gdLst/>
              <a:ahLst/>
              <a:cxnLst>
                <a:cxn ang="0">
                  <a:pos x="2" y="19"/>
                </a:cxn>
                <a:cxn ang="0">
                  <a:pos x="3" y="34"/>
                </a:cxn>
                <a:cxn ang="0">
                  <a:pos x="0" y="40"/>
                </a:cxn>
                <a:cxn ang="0">
                  <a:pos x="10" y="42"/>
                </a:cxn>
                <a:cxn ang="0">
                  <a:pos x="22" y="37"/>
                </a:cxn>
                <a:cxn ang="0">
                  <a:pos x="35" y="19"/>
                </a:cxn>
                <a:cxn ang="0">
                  <a:pos x="35" y="19"/>
                </a:cxn>
                <a:cxn ang="0">
                  <a:pos x="16" y="4"/>
                </a:cxn>
                <a:cxn ang="0">
                  <a:pos x="6" y="0"/>
                </a:cxn>
                <a:cxn ang="0">
                  <a:pos x="4" y="6"/>
                </a:cxn>
                <a:cxn ang="0">
                  <a:pos x="2" y="19"/>
                </a:cxn>
              </a:cxnLst>
              <a:rect l="0" t="0" r="r" b="b"/>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Freeform 120"/>
            <p:cNvSpPr/>
            <p:nvPr/>
          </p:nvSpPr>
          <p:spPr bwMode="auto">
            <a:xfrm>
              <a:off x="2520950" y="2738438"/>
              <a:ext cx="227013" cy="80963"/>
            </a:xfrm>
            <a:custGeom>
              <a:avLst/>
              <a:gdLst/>
              <a:ahLst/>
              <a:cxnLst>
                <a:cxn ang="0">
                  <a:pos x="96" y="27"/>
                </a:cxn>
                <a:cxn ang="0">
                  <a:pos x="42" y="5"/>
                </a:cxn>
                <a:cxn ang="0">
                  <a:pos x="2" y="19"/>
                </a:cxn>
                <a:cxn ang="0">
                  <a:pos x="21" y="10"/>
                </a:cxn>
                <a:cxn ang="0">
                  <a:pos x="32" y="15"/>
                </a:cxn>
                <a:cxn ang="0">
                  <a:pos x="51" y="19"/>
                </a:cxn>
                <a:cxn ang="0">
                  <a:pos x="75" y="32"/>
                </a:cxn>
                <a:cxn ang="0">
                  <a:pos x="81" y="41"/>
                </a:cxn>
                <a:cxn ang="0">
                  <a:pos x="117" y="40"/>
                </a:cxn>
                <a:cxn ang="0">
                  <a:pos x="96" y="27"/>
                </a:cxn>
              </a:cxnLst>
              <a:rect l="0" t="0" r="r" b="b"/>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Freeform 121"/>
            <p:cNvSpPr/>
            <p:nvPr/>
          </p:nvSpPr>
          <p:spPr bwMode="auto">
            <a:xfrm>
              <a:off x="2651125" y="2846388"/>
              <a:ext cx="52388" cy="25400"/>
            </a:xfrm>
            <a:custGeom>
              <a:avLst/>
              <a:gdLst/>
              <a:ahLst/>
              <a:cxnLst>
                <a:cxn ang="0">
                  <a:pos x="3" y="5"/>
                </a:cxn>
                <a:cxn ang="0">
                  <a:pos x="26" y="9"/>
                </a:cxn>
                <a:cxn ang="0">
                  <a:pos x="3" y="5"/>
                </a:cxn>
              </a:cxnLst>
              <a:rect l="0" t="0" r="r" b="b"/>
              <a:pathLst>
                <a:path w="28" h="13">
                  <a:moveTo>
                    <a:pt x="3" y="5"/>
                  </a:moveTo>
                  <a:cubicBezTo>
                    <a:pt x="5" y="8"/>
                    <a:pt x="24" y="13"/>
                    <a:pt x="26" y="9"/>
                  </a:cubicBezTo>
                  <a:cubicBezTo>
                    <a:pt x="28" y="4"/>
                    <a:pt x="0" y="0"/>
                    <a:pt x="3"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Freeform 122"/>
            <p:cNvSpPr/>
            <p:nvPr/>
          </p:nvSpPr>
          <p:spPr bwMode="auto">
            <a:xfrm>
              <a:off x="2894013" y="2844800"/>
              <a:ext cx="47625" cy="26988"/>
            </a:xfrm>
            <a:custGeom>
              <a:avLst/>
              <a:gdLst/>
              <a:ahLst/>
              <a:cxnLst>
                <a:cxn ang="0">
                  <a:pos x="4" y="7"/>
                </a:cxn>
                <a:cxn ang="0">
                  <a:pos x="23" y="7"/>
                </a:cxn>
                <a:cxn ang="0">
                  <a:pos x="4" y="7"/>
                </a:cxn>
              </a:cxnLst>
              <a:rect l="0" t="0" r="r" b="b"/>
              <a:pathLst>
                <a:path w="25" h="14">
                  <a:moveTo>
                    <a:pt x="4" y="7"/>
                  </a:moveTo>
                  <a:cubicBezTo>
                    <a:pt x="9" y="14"/>
                    <a:pt x="22" y="9"/>
                    <a:pt x="23" y="7"/>
                  </a:cubicBezTo>
                  <a:cubicBezTo>
                    <a:pt x="25" y="2"/>
                    <a:pt x="0" y="0"/>
                    <a:pt x="4"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Freeform 123"/>
            <p:cNvSpPr>
              <a:spLocks noEditPoints="1"/>
            </p:cNvSpPr>
            <p:nvPr/>
          </p:nvSpPr>
          <p:spPr bwMode="auto">
            <a:xfrm>
              <a:off x="2779713" y="785813"/>
              <a:ext cx="1322388" cy="985838"/>
            </a:xfrm>
            <a:custGeom>
              <a:avLst/>
              <a:gdLst/>
              <a:ahLst/>
              <a:cxnLst>
                <a:cxn ang="0">
                  <a:pos x="606" y="59"/>
                </a:cxn>
                <a:cxn ang="0">
                  <a:pos x="555" y="83"/>
                </a:cxn>
                <a:cxn ang="0">
                  <a:pos x="552" y="52"/>
                </a:cxn>
                <a:cxn ang="0">
                  <a:pos x="494" y="47"/>
                </a:cxn>
                <a:cxn ang="0">
                  <a:pos x="551" y="38"/>
                </a:cxn>
                <a:cxn ang="0">
                  <a:pos x="546" y="17"/>
                </a:cxn>
                <a:cxn ang="0">
                  <a:pos x="467" y="1"/>
                </a:cxn>
                <a:cxn ang="0">
                  <a:pos x="393" y="10"/>
                </a:cxn>
                <a:cxn ang="0">
                  <a:pos x="337" y="11"/>
                </a:cxn>
                <a:cxn ang="0">
                  <a:pos x="291" y="31"/>
                </a:cxn>
                <a:cxn ang="0">
                  <a:pos x="280" y="37"/>
                </a:cxn>
                <a:cxn ang="0">
                  <a:pos x="247" y="47"/>
                </a:cxn>
                <a:cxn ang="0">
                  <a:pos x="216" y="58"/>
                </a:cxn>
                <a:cxn ang="0">
                  <a:pos x="162" y="47"/>
                </a:cxn>
                <a:cxn ang="0">
                  <a:pos x="133" y="70"/>
                </a:cxn>
                <a:cxn ang="0">
                  <a:pos x="88" y="99"/>
                </a:cxn>
                <a:cxn ang="0">
                  <a:pos x="0" y="142"/>
                </a:cxn>
                <a:cxn ang="0">
                  <a:pos x="56" y="158"/>
                </a:cxn>
                <a:cxn ang="0">
                  <a:pos x="16" y="172"/>
                </a:cxn>
                <a:cxn ang="0">
                  <a:pos x="50" y="194"/>
                </a:cxn>
                <a:cxn ang="0">
                  <a:pos x="95" y="192"/>
                </a:cxn>
                <a:cxn ang="0">
                  <a:pos x="163" y="211"/>
                </a:cxn>
                <a:cxn ang="0">
                  <a:pos x="197" y="256"/>
                </a:cxn>
                <a:cxn ang="0">
                  <a:pos x="202" y="297"/>
                </a:cxn>
                <a:cxn ang="0">
                  <a:pos x="245" y="312"/>
                </a:cxn>
                <a:cxn ang="0">
                  <a:pos x="240" y="328"/>
                </a:cxn>
                <a:cxn ang="0">
                  <a:pos x="234" y="356"/>
                </a:cxn>
                <a:cxn ang="0">
                  <a:pos x="226" y="390"/>
                </a:cxn>
                <a:cxn ang="0">
                  <a:pos x="235" y="436"/>
                </a:cxn>
                <a:cxn ang="0">
                  <a:pos x="256" y="463"/>
                </a:cxn>
                <a:cxn ang="0">
                  <a:pos x="287" y="498"/>
                </a:cxn>
                <a:cxn ang="0">
                  <a:pos x="331" y="515"/>
                </a:cxn>
                <a:cxn ang="0">
                  <a:pos x="344" y="471"/>
                </a:cxn>
                <a:cxn ang="0">
                  <a:pos x="363" y="449"/>
                </a:cxn>
                <a:cxn ang="0">
                  <a:pos x="365" y="427"/>
                </a:cxn>
                <a:cxn ang="0">
                  <a:pos x="384" y="413"/>
                </a:cxn>
                <a:cxn ang="0">
                  <a:pos x="401" y="409"/>
                </a:cxn>
                <a:cxn ang="0">
                  <a:pos x="461" y="369"/>
                </a:cxn>
                <a:cxn ang="0">
                  <a:pos x="500" y="359"/>
                </a:cxn>
                <a:cxn ang="0">
                  <a:pos x="576" y="325"/>
                </a:cxn>
                <a:cxn ang="0">
                  <a:pos x="535" y="316"/>
                </a:cxn>
                <a:cxn ang="0">
                  <a:pos x="577" y="319"/>
                </a:cxn>
                <a:cxn ang="0">
                  <a:pos x="569" y="280"/>
                </a:cxn>
                <a:cxn ang="0">
                  <a:pos x="547" y="261"/>
                </a:cxn>
                <a:cxn ang="0">
                  <a:pos x="596" y="254"/>
                </a:cxn>
                <a:cxn ang="0">
                  <a:pos x="609" y="230"/>
                </a:cxn>
                <a:cxn ang="0">
                  <a:pos x="603" y="193"/>
                </a:cxn>
                <a:cxn ang="0">
                  <a:pos x="590" y="178"/>
                </a:cxn>
                <a:cxn ang="0">
                  <a:pos x="595" y="162"/>
                </a:cxn>
                <a:cxn ang="0">
                  <a:pos x="578" y="154"/>
                </a:cxn>
                <a:cxn ang="0">
                  <a:pos x="624" y="106"/>
                </a:cxn>
                <a:cxn ang="0">
                  <a:pos x="613" y="94"/>
                </a:cxn>
                <a:cxn ang="0">
                  <a:pos x="626" y="81"/>
                </a:cxn>
                <a:cxn ang="0">
                  <a:pos x="691" y="58"/>
                </a:cxn>
                <a:cxn ang="0">
                  <a:pos x="228" y="329"/>
                </a:cxn>
                <a:cxn ang="0">
                  <a:pos x="216" y="342"/>
                </a:cxn>
              </a:cxnLst>
              <a:rect l="0" t="0" r="r" b="b"/>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Freeform 124"/>
            <p:cNvSpPr>
              <a:spLocks noEditPoints="1"/>
            </p:cNvSpPr>
            <p:nvPr/>
          </p:nvSpPr>
          <p:spPr bwMode="auto">
            <a:xfrm>
              <a:off x="1298575" y="803275"/>
              <a:ext cx="1920875" cy="1477963"/>
            </a:xfrm>
            <a:custGeom>
              <a:avLst/>
              <a:gdLst/>
              <a:ahLst/>
              <a:cxnLst>
                <a:cxn ang="0">
                  <a:pos x="205" y="683"/>
                </a:cxn>
                <a:cxn ang="0">
                  <a:pos x="189" y="227"/>
                </a:cxn>
                <a:cxn ang="0">
                  <a:pos x="387" y="251"/>
                </a:cxn>
                <a:cxn ang="0">
                  <a:pos x="257" y="269"/>
                </a:cxn>
                <a:cxn ang="0">
                  <a:pos x="386" y="334"/>
                </a:cxn>
                <a:cxn ang="0">
                  <a:pos x="237" y="194"/>
                </a:cxn>
                <a:cxn ang="0">
                  <a:pos x="208" y="185"/>
                </a:cxn>
                <a:cxn ang="0">
                  <a:pos x="369" y="213"/>
                </a:cxn>
                <a:cxn ang="0">
                  <a:pos x="297" y="144"/>
                </a:cxn>
                <a:cxn ang="0">
                  <a:pos x="413" y="119"/>
                </a:cxn>
                <a:cxn ang="0">
                  <a:pos x="416" y="161"/>
                </a:cxn>
                <a:cxn ang="0">
                  <a:pos x="420" y="185"/>
                </a:cxn>
                <a:cxn ang="0">
                  <a:pos x="543" y="147"/>
                </a:cxn>
                <a:cxn ang="0">
                  <a:pos x="492" y="232"/>
                </a:cxn>
                <a:cxn ang="0">
                  <a:pos x="687" y="220"/>
                </a:cxn>
                <a:cxn ang="0">
                  <a:pos x="580" y="151"/>
                </a:cxn>
                <a:cxn ang="0">
                  <a:pos x="598" y="83"/>
                </a:cxn>
                <a:cxn ang="0">
                  <a:pos x="587" y="66"/>
                </a:cxn>
                <a:cxn ang="0">
                  <a:pos x="634" y="120"/>
                </a:cxn>
                <a:cxn ang="0">
                  <a:pos x="698" y="180"/>
                </a:cxn>
                <a:cxn ang="0">
                  <a:pos x="795" y="87"/>
                </a:cxn>
                <a:cxn ang="0">
                  <a:pos x="760" y="9"/>
                </a:cxn>
                <a:cxn ang="0">
                  <a:pos x="569" y="46"/>
                </a:cxn>
                <a:cxn ang="0">
                  <a:pos x="624" y="440"/>
                </a:cxn>
                <a:cxn ang="0">
                  <a:pos x="827" y="340"/>
                </a:cxn>
                <a:cxn ang="0">
                  <a:pos x="746" y="272"/>
                </a:cxn>
                <a:cxn ang="0">
                  <a:pos x="624" y="250"/>
                </a:cxn>
                <a:cxn ang="0">
                  <a:pos x="704" y="309"/>
                </a:cxn>
                <a:cxn ang="0">
                  <a:pos x="736" y="409"/>
                </a:cxn>
                <a:cxn ang="0">
                  <a:pos x="850" y="419"/>
                </a:cxn>
                <a:cxn ang="0">
                  <a:pos x="682" y="241"/>
                </a:cxn>
                <a:cxn ang="0">
                  <a:pos x="963" y="641"/>
                </a:cxn>
                <a:cxn ang="0">
                  <a:pos x="110" y="629"/>
                </a:cxn>
                <a:cxn ang="0">
                  <a:pos x="821" y="686"/>
                </a:cxn>
                <a:cxn ang="0">
                  <a:pos x="963" y="609"/>
                </a:cxn>
                <a:cxn ang="0">
                  <a:pos x="895" y="560"/>
                </a:cxn>
                <a:cxn ang="0">
                  <a:pos x="844" y="528"/>
                </a:cxn>
                <a:cxn ang="0">
                  <a:pos x="763" y="463"/>
                </a:cxn>
                <a:cxn ang="0">
                  <a:pos x="727" y="543"/>
                </a:cxn>
                <a:cxn ang="0">
                  <a:pos x="666" y="617"/>
                </a:cxn>
                <a:cxn ang="0">
                  <a:pos x="538" y="525"/>
                </a:cxn>
                <a:cxn ang="0">
                  <a:pos x="579" y="430"/>
                </a:cxn>
                <a:cxn ang="0">
                  <a:pos x="649" y="387"/>
                </a:cxn>
                <a:cxn ang="0">
                  <a:pos x="636" y="339"/>
                </a:cxn>
                <a:cxn ang="0">
                  <a:pos x="580" y="343"/>
                </a:cxn>
                <a:cxn ang="0">
                  <a:pos x="537" y="271"/>
                </a:cxn>
                <a:cxn ang="0">
                  <a:pos x="518" y="292"/>
                </a:cxn>
                <a:cxn ang="0">
                  <a:pos x="508" y="364"/>
                </a:cxn>
                <a:cxn ang="0">
                  <a:pos x="492" y="348"/>
                </a:cxn>
                <a:cxn ang="0">
                  <a:pos x="399" y="348"/>
                </a:cxn>
                <a:cxn ang="0">
                  <a:pos x="268" y="339"/>
                </a:cxn>
                <a:cxn ang="0">
                  <a:pos x="97" y="340"/>
                </a:cxn>
                <a:cxn ang="0">
                  <a:pos x="47" y="341"/>
                </a:cxn>
                <a:cxn ang="0">
                  <a:pos x="127" y="588"/>
                </a:cxn>
                <a:cxn ang="0">
                  <a:pos x="182" y="658"/>
                </a:cxn>
                <a:cxn ang="0">
                  <a:pos x="623" y="689"/>
                </a:cxn>
                <a:cxn ang="0">
                  <a:pos x="701" y="766"/>
                </a:cxn>
                <a:cxn ang="0">
                  <a:pos x="866" y="722"/>
                </a:cxn>
                <a:cxn ang="0">
                  <a:pos x="243" y="407"/>
                </a:cxn>
                <a:cxn ang="0">
                  <a:pos x="241" y="392"/>
                </a:cxn>
                <a:cxn ang="0">
                  <a:pos x="503" y="656"/>
                </a:cxn>
              </a:cxnLst>
              <a:rect l="0" t="0" r="r" b="b"/>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125"/>
            <p:cNvSpPr>
              <a:spLocks noEditPoints="1"/>
            </p:cNvSpPr>
            <p:nvPr/>
          </p:nvSpPr>
          <p:spPr bwMode="auto">
            <a:xfrm>
              <a:off x="714375" y="1360488"/>
              <a:ext cx="2192338" cy="1346200"/>
            </a:xfrm>
            <a:custGeom>
              <a:avLst/>
              <a:gdLst/>
              <a:ahLst/>
              <a:cxnLst>
                <a:cxn ang="0">
                  <a:pos x="350" y="230"/>
                </a:cxn>
                <a:cxn ang="0">
                  <a:pos x="306" y="35"/>
                </a:cxn>
                <a:cxn ang="0">
                  <a:pos x="185" y="21"/>
                </a:cxn>
                <a:cxn ang="0">
                  <a:pos x="135" y="10"/>
                </a:cxn>
                <a:cxn ang="0">
                  <a:pos x="93" y="21"/>
                </a:cxn>
                <a:cxn ang="0">
                  <a:pos x="19" y="59"/>
                </a:cxn>
                <a:cxn ang="0">
                  <a:pos x="71" y="103"/>
                </a:cxn>
                <a:cxn ang="0">
                  <a:pos x="17" y="106"/>
                </a:cxn>
                <a:cxn ang="0">
                  <a:pos x="59" y="136"/>
                </a:cxn>
                <a:cxn ang="0">
                  <a:pos x="43" y="158"/>
                </a:cxn>
                <a:cxn ang="0">
                  <a:pos x="45" y="219"/>
                </a:cxn>
                <a:cxn ang="0">
                  <a:pos x="96" y="236"/>
                </a:cxn>
                <a:cxn ang="0">
                  <a:pos x="102" y="269"/>
                </a:cxn>
                <a:cxn ang="0">
                  <a:pos x="84" y="287"/>
                </a:cxn>
                <a:cxn ang="0">
                  <a:pos x="147" y="250"/>
                </a:cxn>
                <a:cxn ang="0">
                  <a:pos x="173" y="213"/>
                </a:cxn>
                <a:cxn ang="0">
                  <a:pos x="191" y="201"/>
                </a:cxn>
                <a:cxn ang="0">
                  <a:pos x="226" y="215"/>
                </a:cxn>
                <a:cxn ang="0">
                  <a:pos x="248" y="202"/>
                </a:cxn>
                <a:cxn ang="0">
                  <a:pos x="276" y="213"/>
                </a:cxn>
                <a:cxn ang="0">
                  <a:pos x="340" y="232"/>
                </a:cxn>
                <a:cxn ang="0">
                  <a:pos x="375" y="248"/>
                </a:cxn>
                <a:cxn ang="0">
                  <a:pos x="376" y="261"/>
                </a:cxn>
                <a:cxn ang="0">
                  <a:pos x="389" y="263"/>
                </a:cxn>
                <a:cxn ang="0">
                  <a:pos x="401" y="274"/>
                </a:cxn>
                <a:cxn ang="0">
                  <a:pos x="396" y="300"/>
                </a:cxn>
                <a:cxn ang="0">
                  <a:pos x="421" y="299"/>
                </a:cxn>
                <a:cxn ang="0">
                  <a:pos x="15" y="313"/>
                </a:cxn>
                <a:cxn ang="0">
                  <a:pos x="178" y="240"/>
                </a:cxn>
                <a:cxn ang="0">
                  <a:pos x="177" y="256"/>
                </a:cxn>
                <a:cxn ang="0">
                  <a:pos x="25" y="219"/>
                </a:cxn>
                <a:cxn ang="0">
                  <a:pos x="1094" y="443"/>
                </a:cxn>
                <a:cxn ang="0">
                  <a:pos x="1010" y="472"/>
                </a:cxn>
                <a:cxn ang="0">
                  <a:pos x="970" y="473"/>
                </a:cxn>
                <a:cxn ang="0">
                  <a:pos x="926" y="471"/>
                </a:cxn>
                <a:cxn ang="0">
                  <a:pos x="954" y="426"/>
                </a:cxn>
                <a:cxn ang="0">
                  <a:pos x="902" y="410"/>
                </a:cxn>
                <a:cxn ang="0">
                  <a:pos x="864" y="397"/>
                </a:cxn>
                <a:cxn ang="0">
                  <a:pos x="516" y="388"/>
                </a:cxn>
                <a:cxn ang="0">
                  <a:pos x="510" y="395"/>
                </a:cxn>
                <a:cxn ang="0">
                  <a:pos x="501" y="436"/>
                </a:cxn>
                <a:cxn ang="0">
                  <a:pos x="513" y="539"/>
                </a:cxn>
                <a:cxn ang="0">
                  <a:pos x="557" y="590"/>
                </a:cxn>
                <a:cxn ang="0">
                  <a:pos x="647" y="625"/>
                </a:cxn>
                <a:cxn ang="0">
                  <a:pos x="724" y="647"/>
                </a:cxn>
                <a:cxn ang="0">
                  <a:pos x="783" y="685"/>
                </a:cxn>
                <a:cxn ang="0">
                  <a:pos x="818" y="658"/>
                </a:cxn>
                <a:cxn ang="0">
                  <a:pos x="862" y="644"/>
                </a:cxn>
                <a:cxn ang="0">
                  <a:pos x="889" y="641"/>
                </a:cxn>
                <a:cxn ang="0">
                  <a:pos x="944" y="645"/>
                </a:cxn>
                <a:cxn ang="0">
                  <a:pos x="983" y="699"/>
                </a:cxn>
                <a:cxn ang="0">
                  <a:pos x="994" y="608"/>
                </a:cxn>
                <a:cxn ang="0">
                  <a:pos x="1036" y="571"/>
                </a:cxn>
                <a:cxn ang="0">
                  <a:pos x="1032" y="539"/>
                </a:cxn>
                <a:cxn ang="0">
                  <a:pos x="1049" y="541"/>
                </a:cxn>
                <a:cxn ang="0">
                  <a:pos x="1088" y="499"/>
                </a:cxn>
                <a:cxn ang="0">
                  <a:pos x="1102" y="475"/>
                </a:cxn>
                <a:cxn ang="0">
                  <a:pos x="1137" y="413"/>
                </a:cxn>
              </a:cxnLst>
              <a:rect l="0" t="0" r="r" b="b"/>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Freeform 126"/>
            <p:cNvSpPr>
              <a:spLocks noEditPoints="1"/>
            </p:cNvSpPr>
            <p:nvPr/>
          </p:nvSpPr>
          <p:spPr bwMode="auto">
            <a:xfrm>
              <a:off x="4159250" y="2241551"/>
              <a:ext cx="276225" cy="196850"/>
            </a:xfrm>
            <a:custGeom>
              <a:avLst/>
              <a:gdLst/>
              <a:ahLst/>
              <a:cxnLst>
                <a:cxn ang="0">
                  <a:pos x="143" y="18"/>
                </a:cxn>
                <a:cxn ang="0">
                  <a:pos x="132" y="18"/>
                </a:cxn>
                <a:cxn ang="0">
                  <a:pos x="118" y="15"/>
                </a:cxn>
                <a:cxn ang="0">
                  <a:pos x="113" y="13"/>
                </a:cxn>
                <a:cxn ang="0">
                  <a:pos x="104" y="14"/>
                </a:cxn>
                <a:cxn ang="0">
                  <a:pos x="93" y="9"/>
                </a:cxn>
                <a:cxn ang="0">
                  <a:pos x="87" y="6"/>
                </a:cxn>
                <a:cxn ang="0">
                  <a:pos x="67" y="4"/>
                </a:cxn>
                <a:cxn ang="0">
                  <a:pos x="30" y="3"/>
                </a:cxn>
                <a:cxn ang="0">
                  <a:pos x="16" y="0"/>
                </a:cxn>
                <a:cxn ang="0">
                  <a:pos x="7" y="6"/>
                </a:cxn>
                <a:cxn ang="0">
                  <a:pos x="5" y="14"/>
                </a:cxn>
                <a:cxn ang="0">
                  <a:pos x="7" y="25"/>
                </a:cxn>
                <a:cxn ang="0">
                  <a:pos x="10" y="23"/>
                </a:cxn>
                <a:cxn ang="0">
                  <a:pos x="14" y="24"/>
                </a:cxn>
                <a:cxn ang="0">
                  <a:pos x="21" y="25"/>
                </a:cxn>
                <a:cxn ang="0">
                  <a:pos x="25" y="25"/>
                </a:cxn>
                <a:cxn ang="0">
                  <a:pos x="32" y="27"/>
                </a:cxn>
                <a:cxn ang="0">
                  <a:pos x="35" y="31"/>
                </a:cxn>
                <a:cxn ang="0">
                  <a:pos x="27" y="38"/>
                </a:cxn>
                <a:cxn ang="0">
                  <a:pos x="28" y="48"/>
                </a:cxn>
                <a:cxn ang="0">
                  <a:pos x="26" y="56"/>
                </a:cxn>
                <a:cxn ang="0">
                  <a:pos x="23" y="60"/>
                </a:cxn>
                <a:cxn ang="0">
                  <a:pos x="27" y="66"/>
                </a:cxn>
                <a:cxn ang="0">
                  <a:pos x="24" y="73"/>
                </a:cxn>
                <a:cxn ang="0">
                  <a:pos x="26" y="78"/>
                </a:cxn>
                <a:cxn ang="0">
                  <a:pos x="22" y="85"/>
                </a:cxn>
                <a:cxn ang="0">
                  <a:pos x="23" y="89"/>
                </a:cxn>
                <a:cxn ang="0">
                  <a:pos x="29" y="89"/>
                </a:cxn>
                <a:cxn ang="0">
                  <a:pos x="43" y="102"/>
                </a:cxn>
                <a:cxn ang="0">
                  <a:pos x="46" y="99"/>
                </a:cxn>
                <a:cxn ang="0">
                  <a:pos x="52" y="98"/>
                </a:cxn>
                <a:cxn ang="0">
                  <a:pos x="63" y="94"/>
                </a:cxn>
                <a:cxn ang="0">
                  <a:pos x="77" y="94"/>
                </a:cxn>
                <a:cxn ang="0">
                  <a:pos x="85" y="90"/>
                </a:cxn>
                <a:cxn ang="0">
                  <a:pos x="94" y="84"/>
                </a:cxn>
                <a:cxn ang="0">
                  <a:pos x="98" y="76"/>
                </a:cxn>
                <a:cxn ang="0">
                  <a:pos x="106" y="67"/>
                </a:cxn>
                <a:cxn ang="0">
                  <a:pos x="107" y="51"/>
                </a:cxn>
                <a:cxn ang="0">
                  <a:pos x="116" y="40"/>
                </a:cxn>
                <a:cxn ang="0">
                  <a:pos x="126" y="34"/>
                </a:cxn>
                <a:cxn ang="0">
                  <a:pos x="139" y="28"/>
                </a:cxn>
                <a:cxn ang="0">
                  <a:pos x="143" y="18"/>
                </a:cxn>
                <a:cxn ang="0">
                  <a:pos x="144" y="55"/>
                </a:cxn>
                <a:cxn ang="0">
                  <a:pos x="134" y="58"/>
                </a:cxn>
                <a:cxn ang="0">
                  <a:pos x="144" y="55"/>
                </a:cxn>
              </a:cxnLst>
              <a:rect l="0" t="0" r="r" b="b"/>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Freeform 127"/>
            <p:cNvSpPr>
              <a:spLocks noEditPoints="1"/>
            </p:cNvSpPr>
            <p:nvPr/>
          </p:nvSpPr>
          <p:spPr bwMode="auto">
            <a:xfrm>
              <a:off x="4789488" y="2292350"/>
              <a:ext cx="136525" cy="169863"/>
            </a:xfrm>
            <a:custGeom>
              <a:avLst/>
              <a:gdLst/>
              <a:ahLst/>
              <a:cxnLst>
                <a:cxn ang="0">
                  <a:pos x="70" y="0"/>
                </a:cxn>
                <a:cxn ang="0">
                  <a:pos x="65" y="2"/>
                </a:cxn>
                <a:cxn ang="0">
                  <a:pos x="61" y="5"/>
                </a:cxn>
                <a:cxn ang="0">
                  <a:pos x="49" y="3"/>
                </a:cxn>
                <a:cxn ang="0">
                  <a:pos x="34" y="3"/>
                </a:cxn>
                <a:cxn ang="0">
                  <a:pos x="33" y="3"/>
                </a:cxn>
                <a:cxn ang="0">
                  <a:pos x="23" y="8"/>
                </a:cxn>
                <a:cxn ang="0">
                  <a:pos x="18" y="11"/>
                </a:cxn>
                <a:cxn ang="0">
                  <a:pos x="10" y="12"/>
                </a:cxn>
                <a:cxn ang="0">
                  <a:pos x="6" y="19"/>
                </a:cxn>
                <a:cxn ang="0">
                  <a:pos x="3" y="23"/>
                </a:cxn>
                <a:cxn ang="0">
                  <a:pos x="0" y="29"/>
                </a:cxn>
                <a:cxn ang="0">
                  <a:pos x="0" y="29"/>
                </a:cxn>
                <a:cxn ang="0">
                  <a:pos x="6" y="39"/>
                </a:cxn>
                <a:cxn ang="0">
                  <a:pos x="14" y="42"/>
                </a:cxn>
                <a:cxn ang="0">
                  <a:pos x="25" y="45"/>
                </a:cxn>
                <a:cxn ang="0">
                  <a:pos x="13" y="46"/>
                </a:cxn>
                <a:cxn ang="0">
                  <a:pos x="15" y="56"/>
                </a:cxn>
                <a:cxn ang="0">
                  <a:pos x="21" y="64"/>
                </a:cxn>
                <a:cxn ang="0">
                  <a:pos x="31" y="69"/>
                </a:cxn>
                <a:cxn ang="0">
                  <a:pos x="29" y="57"/>
                </a:cxn>
                <a:cxn ang="0">
                  <a:pos x="37" y="57"/>
                </a:cxn>
                <a:cxn ang="0">
                  <a:pos x="32" y="53"/>
                </a:cxn>
                <a:cxn ang="0">
                  <a:pos x="36" y="50"/>
                </a:cxn>
                <a:cxn ang="0">
                  <a:pos x="44" y="49"/>
                </a:cxn>
                <a:cxn ang="0">
                  <a:pos x="40" y="40"/>
                </a:cxn>
                <a:cxn ang="0">
                  <a:pos x="31" y="41"/>
                </a:cxn>
                <a:cxn ang="0">
                  <a:pos x="35" y="35"/>
                </a:cxn>
                <a:cxn ang="0">
                  <a:pos x="26" y="22"/>
                </a:cxn>
                <a:cxn ang="0">
                  <a:pos x="31" y="19"/>
                </a:cxn>
                <a:cxn ang="0">
                  <a:pos x="40" y="20"/>
                </a:cxn>
                <a:cxn ang="0">
                  <a:pos x="43" y="12"/>
                </a:cxn>
                <a:cxn ang="0">
                  <a:pos x="49" y="14"/>
                </a:cxn>
                <a:cxn ang="0">
                  <a:pos x="58" y="10"/>
                </a:cxn>
                <a:cxn ang="0">
                  <a:pos x="65" y="13"/>
                </a:cxn>
                <a:cxn ang="0">
                  <a:pos x="68" y="9"/>
                </a:cxn>
                <a:cxn ang="0">
                  <a:pos x="71" y="4"/>
                </a:cxn>
                <a:cxn ang="0">
                  <a:pos x="70" y="0"/>
                </a:cxn>
                <a:cxn ang="0">
                  <a:pos x="61" y="84"/>
                </a:cxn>
                <a:cxn ang="0">
                  <a:pos x="43" y="82"/>
                </a:cxn>
                <a:cxn ang="0">
                  <a:pos x="36" y="85"/>
                </a:cxn>
                <a:cxn ang="0">
                  <a:pos x="53" y="89"/>
                </a:cxn>
                <a:cxn ang="0">
                  <a:pos x="68" y="84"/>
                </a:cxn>
                <a:cxn ang="0">
                  <a:pos x="61" y="84"/>
                </a:cxn>
              </a:cxnLst>
              <a:rect l="0" t="0" r="r" b="b"/>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128"/>
            <p:cNvSpPr/>
            <p:nvPr/>
          </p:nvSpPr>
          <p:spPr bwMode="auto">
            <a:xfrm>
              <a:off x="5043488" y="2439988"/>
              <a:ext cx="55563" cy="34925"/>
            </a:xfrm>
            <a:custGeom>
              <a:avLst/>
              <a:gdLst/>
              <a:ahLst/>
              <a:cxnLst>
                <a:cxn ang="0">
                  <a:pos x="20" y="11"/>
                </a:cxn>
                <a:cxn ang="0">
                  <a:pos x="26" y="4"/>
                </a:cxn>
                <a:cxn ang="0">
                  <a:pos x="25" y="2"/>
                </a:cxn>
                <a:cxn ang="0">
                  <a:pos x="9" y="7"/>
                </a:cxn>
                <a:cxn ang="0">
                  <a:pos x="4" y="15"/>
                </a:cxn>
                <a:cxn ang="0">
                  <a:pos x="20" y="11"/>
                </a:cxn>
              </a:cxnLst>
              <a:rect l="0" t="0" r="r" b="b"/>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Freeform 129"/>
            <p:cNvSpPr/>
            <p:nvPr/>
          </p:nvSpPr>
          <p:spPr bwMode="auto">
            <a:xfrm>
              <a:off x="3836988" y="1539875"/>
              <a:ext cx="231775" cy="117475"/>
            </a:xfrm>
            <a:custGeom>
              <a:avLst/>
              <a:gdLst/>
              <a:ahLst/>
              <a:cxnLst>
                <a:cxn ang="0">
                  <a:pos x="102" y="44"/>
                </a:cxn>
                <a:cxn ang="0">
                  <a:pos x="111" y="36"/>
                </a:cxn>
                <a:cxn ang="0">
                  <a:pos x="120" y="28"/>
                </a:cxn>
                <a:cxn ang="0">
                  <a:pos x="114" y="19"/>
                </a:cxn>
                <a:cxn ang="0">
                  <a:pos x="108" y="13"/>
                </a:cxn>
                <a:cxn ang="0">
                  <a:pos x="106" y="6"/>
                </a:cxn>
                <a:cxn ang="0">
                  <a:pos x="98" y="7"/>
                </a:cxn>
                <a:cxn ang="0">
                  <a:pos x="87" y="2"/>
                </a:cxn>
                <a:cxn ang="0">
                  <a:pos x="86" y="8"/>
                </a:cxn>
                <a:cxn ang="0">
                  <a:pos x="79" y="9"/>
                </a:cxn>
                <a:cxn ang="0">
                  <a:pos x="75" y="9"/>
                </a:cxn>
                <a:cxn ang="0">
                  <a:pos x="68" y="10"/>
                </a:cxn>
                <a:cxn ang="0">
                  <a:pos x="62" y="8"/>
                </a:cxn>
                <a:cxn ang="0">
                  <a:pos x="55" y="13"/>
                </a:cxn>
                <a:cxn ang="0">
                  <a:pos x="50" y="11"/>
                </a:cxn>
                <a:cxn ang="0">
                  <a:pos x="45" y="14"/>
                </a:cxn>
                <a:cxn ang="0">
                  <a:pos x="44" y="20"/>
                </a:cxn>
                <a:cxn ang="0">
                  <a:pos x="36" y="23"/>
                </a:cxn>
                <a:cxn ang="0">
                  <a:pos x="33" y="14"/>
                </a:cxn>
                <a:cxn ang="0">
                  <a:pos x="16" y="3"/>
                </a:cxn>
                <a:cxn ang="0">
                  <a:pos x="18" y="9"/>
                </a:cxn>
                <a:cxn ang="0">
                  <a:pos x="14" y="9"/>
                </a:cxn>
                <a:cxn ang="0">
                  <a:pos x="6" y="11"/>
                </a:cxn>
                <a:cxn ang="0">
                  <a:pos x="1" y="19"/>
                </a:cxn>
                <a:cxn ang="0">
                  <a:pos x="12" y="22"/>
                </a:cxn>
                <a:cxn ang="0">
                  <a:pos x="25" y="22"/>
                </a:cxn>
                <a:cxn ang="0">
                  <a:pos x="23" y="27"/>
                </a:cxn>
                <a:cxn ang="0">
                  <a:pos x="17" y="30"/>
                </a:cxn>
                <a:cxn ang="0">
                  <a:pos x="4" y="34"/>
                </a:cxn>
                <a:cxn ang="0">
                  <a:pos x="21" y="34"/>
                </a:cxn>
                <a:cxn ang="0">
                  <a:pos x="25" y="38"/>
                </a:cxn>
                <a:cxn ang="0">
                  <a:pos x="28" y="42"/>
                </a:cxn>
                <a:cxn ang="0">
                  <a:pos x="24" y="47"/>
                </a:cxn>
                <a:cxn ang="0">
                  <a:pos x="19" y="51"/>
                </a:cxn>
                <a:cxn ang="0">
                  <a:pos x="33" y="50"/>
                </a:cxn>
                <a:cxn ang="0">
                  <a:pos x="53" y="59"/>
                </a:cxn>
                <a:cxn ang="0">
                  <a:pos x="73" y="54"/>
                </a:cxn>
                <a:cxn ang="0">
                  <a:pos x="87" y="49"/>
                </a:cxn>
                <a:cxn ang="0">
                  <a:pos x="102" y="44"/>
                </a:cxn>
              </a:cxnLst>
              <a:rect l="0" t="0" r="r" b="b"/>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130"/>
            <p:cNvSpPr/>
            <p:nvPr/>
          </p:nvSpPr>
          <p:spPr bwMode="auto">
            <a:xfrm>
              <a:off x="4135438" y="1917700"/>
              <a:ext cx="98425" cy="107950"/>
            </a:xfrm>
            <a:custGeom>
              <a:avLst/>
              <a:gdLst/>
              <a:ahLst/>
              <a:cxnLst>
                <a:cxn ang="0">
                  <a:pos x="45" y="17"/>
                </a:cxn>
                <a:cxn ang="0">
                  <a:pos x="42" y="14"/>
                </a:cxn>
                <a:cxn ang="0">
                  <a:pos x="35" y="16"/>
                </a:cxn>
                <a:cxn ang="0">
                  <a:pos x="28" y="15"/>
                </a:cxn>
                <a:cxn ang="0">
                  <a:pos x="31" y="8"/>
                </a:cxn>
                <a:cxn ang="0">
                  <a:pos x="34" y="2"/>
                </a:cxn>
                <a:cxn ang="0">
                  <a:pos x="32" y="1"/>
                </a:cxn>
                <a:cxn ang="0">
                  <a:pos x="21" y="4"/>
                </a:cxn>
                <a:cxn ang="0">
                  <a:pos x="26" y="9"/>
                </a:cxn>
                <a:cxn ang="0">
                  <a:pos x="17" y="14"/>
                </a:cxn>
                <a:cxn ang="0">
                  <a:pos x="5" y="14"/>
                </a:cxn>
                <a:cxn ang="0">
                  <a:pos x="6" y="22"/>
                </a:cxn>
                <a:cxn ang="0">
                  <a:pos x="12" y="30"/>
                </a:cxn>
                <a:cxn ang="0">
                  <a:pos x="9" y="40"/>
                </a:cxn>
                <a:cxn ang="0">
                  <a:pos x="1" y="47"/>
                </a:cxn>
                <a:cxn ang="0">
                  <a:pos x="12" y="56"/>
                </a:cxn>
                <a:cxn ang="0">
                  <a:pos x="32" y="48"/>
                </a:cxn>
                <a:cxn ang="0">
                  <a:pos x="46" y="45"/>
                </a:cxn>
                <a:cxn ang="0">
                  <a:pos x="46" y="19"/>
                </a:cxn>
                <a:cxn ang="0">
                  <a:pos x="45" y="17"/>
                </a:cxn>
              </a:cxnLst>
              <a:rect l="0" t="0" r="r" b="b"/>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Freeform 131"/>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Freeform 132"/>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Freeform 133"/>
            <p:cNvSpPr>
              <a:spLocks noEditPoints="1"/>
            </p:cNvSpPr>
            <p:nvPr/>
          </p:nvSpPr>
          <p:spPr bwMode="auto">
            <a:xfrm>
              <a:off x="4535488" y="1836738"/>
              <a:ext cx="103188" cy="98425"/>
            </a:xfrm>
            <a:custGeom>
              <a:avLst/>
              <a:gdLst/>
              <a:ahLst/>
              <a:cxnLst>
                <a:cxn ang="0">
                  <a:pos x="27" y="20"/>
                </a:cxn>
                <a:cxn ang="0">
                  <a:pos x="27" y="12"/>
                </a:cxn>
                <a:cxn ang="0">
                  <a:pos x="28" y="2"/>
                </a:cxn>
                <a:cxn ang="0">
                  <a:pos x="20" y="7"/>
                </a:cxn>
                <a:cxn ang="0">
                  <a:pos x="13" y="10"/>
                </a:cxn>
                <a:cxn ang="0">
                  <a:pos x="14" y="15"/>
                </a:cxn>
                <a:cxn ang="0">
                  <a:pos x="7" y="12"/>
                </a:cxn>
                <a:cxn ang="0">
                  <a:pos x="2" y="20"/>
                </a:cxn>
                <a:cxn ang="0">
                  <a:pos x="2" y="33"/>
                </a:cxn>
                <a:cxn ang="0">
                  <a:pos x="6" y="43"/>
                </a:cxn>
                <a:cxn ang="0">
                  <a:pos x="8" y="48"/>
                </a:cxn>
                <a:cxn ang="0">
                  <a:pos x="18" y="49"/>
                </a:cxn>
                <a:cxn ang="0">
                  <a:pos x="22" y="48"/>
                </a:cxn>
                <a:cxn ang="0">
                  <a:pos x="18" y="42"/>
                </a:cxn>
                <a:cxn ang="0">
                  <a:pos x="24" y="44"/>
                </a:cxn>
                <a:cxn ang="0">
                  <a:pos x="32" y="43"/>
                </a:cxn>
                <a:cxn ang="0">
                  <a:pos x="28" y="36"/>
                </a:cxn>
                <a:cxn ang="0">
                  <a:pos x="22" y="36"/>
                </a:cxn>
                <a:cxn ang="0">
                  <a:pos x="26" y="29"/>
                </a:cxn>
                <a:cxn ang="0">
                  <a:pos x="33" y="25"/>
                </a:cxn>
                <a:cxn ang="0">
                  <a:pos x="27" y="20"/>
                </a:cxn>
                <a:cxn ang="0">
                  <a:pos x="53" y="30"/>
                </a:cxn>
                <a:cxn ang="0">
                  <a:pos x="49" y="32"/>
                </a:cxn>
                <a:cxn ang="0">
                  <a:pos x="45" y="30"/>
                </a:cxn>
                <a:cxn ang="0">
                  <a:pos x="38" y="33"/>
                </a:cxn>
                <a:cxn ang="0">
                  <a:pos x="42" y="43"/>
                </a:cxn>
                <a:cxn ang="0">
                  <a:pos x="39" y="46"/>
                </a:cxn>
                <a:cxn ang="0">
                  <a:pos x="42" y="51"/>
                </a:cxn>
                <a:cxn ang="0">
                  <a:pos x="50" y="42"/>
                </a:cxn>
                <a:cxn ang="0">
                  <a:pos x="53" y="30"/>
                </a:cxn>
              </a:cxnLst>
              <a:rect l="0" t="0" r="r" b="b"/>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Freeform 134"/>
            <p:cNvSpPr>
              <a:spLocks noEditPoints="1"/>
            </p:cNvSpPr>
            <p:nvPr/>
          </p:nvSpPr>
          <p:spPr bwMode="auto">
            <a:xfrm>
              <a:off x="4606925" y="1443038"/>
              <a:ext cx="266700" cy="471488"/>
            </a:xfrm>
            <a:custGeom>
              <a:avLst/>
              <a:gdLst/>
              <a:ahLst/>
              <a:cxnLst>
                <a:cxn ang="0">
                  <a:pos x="137" y="53"/>
                </a:cxn>
                <a:cxn ang="0">
                  <a:pos x="135" y="33"/>
                </a:cxn>
                <a:cxn ang="0">
                  <a:pos x="118" y="12"/>
                </a:cxn>
                <a:cxn ang="0">
                  <a:pos x="98" y="11"/>
                </a:cxn>
                <a:cxn ang="0">
                  <a:pos x="79" y="11"/>
                </a:cxn>
                <a:cxn ang="0">
                  <a:pos x="68" y="23"/>
                </a:cxn>
                <a:cxn ang="0">
                  <a:pos x="56" y="37"/>
                </a:cxn>
                <a:cxn ang="0">
                  <a:pos x="47" y="51"/>
                </a:cxn>
                <a:cxn ang="0">
                  <a:pos x="37" y="60"/>
                </a:cxn>
                <a:cxn ang="0">
                  <a:pos x="29" y="85"/>
                </a:cxn>
                <a:cxn ang="0">
                  <a:pos x="31" y="97"/>
                </a:cxn>
                <a:cxn ang="0">
                  <a:pos x="12" y="105"/>
                </a:cxn>
                <a:cxn ang="0">
                  <a:pos x="11" y="127"/>
                </a:cxn>
                <a:cxn ang="0">
                  <a:pos x="18" y="146"/>
                </a:cxn>
                <a:cxn ang="0">
                  <a:pos x="15" y="157"/>
                </a:cxn>
                <a:cxn ang="0">
                  <a:pos x="8" y="171"/>
                </a:cxn>
                <a:cxn ang="0">
                  <a:pos x="3" y="187"/>
                </a:cxn>
                <a:cxn ang="0">
                  <a:pos x="0" y="188"/>
                </a:cxn>
                <a:cxn ang="0">
                  <a:pos x="9" y="211"/>
                </a:cxn>
                <a:cxn ang="0">
                  <a:pos x="17" y="230"/>
                </a:cxn>
                <a:cxn ang="0">
                  <a:pos x="20" y="244"/>
                </a:cxn>
                <a:cxn ang="0">
                  <a:pos x="33" y="238"/>
                </a:cxn>
                <a:cxn ang="0">
                  <a:pos x="46" y="233"/>
                </a:cxn>
                <a:cxn ang="0">
                  <a:pos x="57" y="230"/>
                </a:cxn>
                <a:cxn ang="0">
                  <a:pos x="59" y="220"/>
                </a:cxn>
                <a:cxn ang="0">
                  <a:pos x="61" y="196"/>
                </a:cxn>
                <a:cxn ang="0">
                  <a:pos x="77" y="179"/>
                </a:cxn>
                <a:cxn ang="0">
                  <a:pos x="73" y="158"/>
                </a:cxn>
                <a:cxn ang="0">
                  <a:pos x="64" y="144"/>
                </a:cxn>
                <a:cxn ang="0">
                  <a:pos x="71" y="124"/>
                </a:cxn>
                <a:cxn ang="0">
                  <a:pos x="84" y="110"/>
                </a:cxn>
                <a:cxn ang="0">
                  <a:pos x="112" y="91"/>
                </a:cxn>
                <a:cxn ang="0">
                  <a:pos x="115" y="71"/>
                </a:cxn>
                <a:cxn ang="0">
                  <a:pos x="134" y="64"/>
                </a:cxn>
                <a:cxn ang="0">
                  <a:pos x="139" y="58"/>
                </a:cxn>
                <a:cxn ang="0">
                  <a:pos x="75" y="220"/>
                </a:cxn>
              </a:cxnLst>
              <a:rect l="0" t="0" r="r" b="b"/>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Freeform 135"/>
            <p:cNvSpPr>
              <a:spLocks noEditPoints="1"/>
            </p:cNvSpPr>
            <p:nvPr/>
          </p:nvSpPr>
          <p:spPr bwMode="auto">
            <a:xfrm>
              <a:off x="4826000" y="1774825"/>
              <a:ext cx="136525" cy="66675"/>
            </a:xfrm>
            <a:custGeom>
              <a:avLst/>
              <a:gdLst/>
              <a:ahLst/>
              <a:cxnLst>
                <a:cxn ang="0">
                  <a:pos x="66" y="10"/>
                </a:cxn>
                <a:cxn ang="0">
                  <a:pos x="69" y="2"/>
                </a:cxn>
                <a:cxn ang="0">
                  <a:pos x="66" y="4"/>
                </a:cxn>
                <a:cxn ang="0">
                  <a:pos x="45" y="1"/>
                </a:cxn>
                <a:cxn ang="0">
                  <a:pos x="24" y="6"/>
                </a:cxn>
                <a:cxn ang="0">
                  <a:pos x="17" y="12"/>
                </a:cxn>
                <a:cxn ang="0">
                  <a:pos x="19" y="19"/>
                </a:cxn>
                <a:cxn ang="0">
                  <a:pos x="26" y="23"/>
                </a:cxn>
                <a:cxn ang="0">
                  <a:pos x="28" y="28"/>
                </a:cxn>
                <a:cxn ang="0">
                  <a:pos x="28" y="28"/>
                </a:cxn>
                <a:cxn ang="0">
                  <a:pos x="40" y="28"/>
                </a:cxn>
                <a:cxn ang="0">
                  <a:pos x="52" y="34"/>
                </a:cxn>
                <a:cxn ang="0">
                  <a:pos x="62" y="35"/>
                </a:cxn>
                <a:cxn ang="0">
                  <a:pos x="63" y="32"/>
                </a:cxn>
                <a:cxn ang="0">
                  <a:pos x="66" y="28"/>
                </a:cxn>
                <a:cxn ang="0">
                  <a:pos x="63" y="22"/>
                </a:cxn>
                <a:cxn ang="0">
                  <a:pos x="63" y="16"/>
                </a:cxn>
                <a:cxn ang="0">
                  <a:pos x="66" y="10"/>
                </a:cxn>
                <a:cxn ang="0">
                  <a:pos x="7" y="18"/>
                </a:cxn>
                <a:cxn ang="0">
                  <a:pos x="3" y="28"/>
                </a:cxn>
                <a:cxn ang="0">
                  <a:pos x="15" y="20"/>
                </a:cxn>
                <a:cxn ang="0">
                  <a:pos x="7" y="18"/>
                </a:cxn>
                <a:cxn ang="0">
                  <a:pos x="12" y="13"/>
                </a:cxn>
                <a:cxn ang="0">
                  <a:pos x="5" y="14"/>
                </a:cxn>
                <a:cxn ang="0">
                  <a:pos x="12" y="13"/>
                </a:cxn>
              </a:cxnLst>
              <a:rect l="0" t="0" r="r" b="b"/>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Freeform 136"/>
            <p:cNvSpPr/>
            <p:nvPr/>
          </p:nvSpPr>
          <p:spPr bwMode="auto">
            <a:xfrm>
              <a:off x="5076825" y="3148013"/>
              <a:ext cx="173038" cy="211138"/>
            </a:xfrm>
            <a:custGeom>
              <a:avLst/>
              <a:gdLst/>
              <a:ahLst/>
              <a:cxnLst>
                <a:cxn ang="0">
                  <a:pos x="80" y="25"/>
                </a:cxn>
                <a:cxn ang="0">
                  <a:pos x="85" y="17"/>
                </a:cxn>
                <a:cxn ang="0">
                  <a:pos x="91" y="9"/>
                </a:cxn>
                <a:cxn ang="0">
                  <a:pos x="85" y="11"/>
                </a:cxn>
                <a:cxn ang="0">
                  <a:pos x="80" y="8"/>
                </a:cxn>
                <a:cxn ang="0">
                  <a:pos x="70" y="10"/>
                </a:cxn>
                <a:cxn ang="0">
                  <a:pos x="62" y="16"/>
                </a:cxn>
                <a:cxn ang="0">
                  <a:pos x="49" y="14"/>
                </a:cxn>
                <a:cxn ang="0">
                  <a:pos x="36" y="7"/>
                </a:cxn>
                <a:cxn ang="0">
                  <a:pos x="25" y="4"/>
                </a:cxn>
                <a:cxn ang="0">
                  <a:pos x="18" y="1"/>
                </a:cxn>
                <a:cxn ang="0">
                  <a:pos x="12" y="0"/>
                </a:cxn>
                <a:cxn ang="0">
                  <a:pos x="3" y="6"/>
                </a:cxn>
                <a:cxn ang="0">
                  <a:pos x="1" y="8"/>
                </a:cxn>
                <a:cxn ang="0">
                  <a:pos x="6" y="13"/>
                </a:cxn>
                <a:cxn ang="0">
                  <a:pos x="7" y="21"/>
                </a:cxn>
                <a:cxn ang="0">
                  <a:pos x="12" y="25"/>
                </a:cxn>
                <a:cxn ang="0">
                  <a:pos x="11" y="34"/>
                </a:cxn>
                <a:cxn ang="0">
                  <a:pos x="4" y="47"/>
                </a:cxn>
                <a:cxn ang="0">
                  <a:pos x="1" y="54"/>
                </a:cxn>
                <a:cxn ang="0">
                  <a:pos x="8" y="59"/>
                </a:cxn>
                <a:cxn ang="0">
                  <a:pos x="0" y="66"/>
                </a:cxn>
                <a:cxn ang="0">
                  <a:pos x="0" y="67"/>
                </a:cxn>
                <a:cxn ang="0">
                  <a:pos x="43" y="90"/>
                </a:cxn>
                <a:cxn ang="0">
                  <a:pos x="42" y="96"/>
                </a:cxn>
                <a:cxn ang="0">
                  <a:pos x="61" y="110"/>
                </a:cxn>
                <a:cxn ang="0">
                  <a:pos x="72" y="85"/>
                </a:cxn>
                <a:cxn ang="0">
                  <a:pos x="79" y="80"/>
                </a:cxn>
                <a:cxn ang="0">
                  <a:pos x="85" y="76"/>
                </a:cxn>
                <a:cxn ang="0">
                  <a:pos x="86" y="74"/>
                </a:cxn>
                <a:cxn ang="0">
                  <a:pos x="81" y="65"/>
                </a:cxn>
                <a:cxn ang="0">
                  <a:pos x="80" y="25"/>
                </a:cxn>
              </a:cxnLst>
              <a:rect l="0" t="0" r="r" b="b"/>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Freeform 137"/>
            <p:cNvSpPr/>
            <p:nvPr/>
          </p:nvSpPr>
          <p:spPr bwMode="auto">
            <a:xfrm>
              <a:off x="4981575" y="3163888"/>
              <a:ext cx="117475" cy="122238"/>
            </a:xfrm>
            <a:custGeom>
              <a:avLst/>
              <a:gdLst/>
              <a:ahLst/>
              <a:cxnLst>
                <a:cxn ang="0">
                  <a:pos x="57" y="13"/>
                </a:cxn>
                <a:cxn ang="0">
                  <a:pos x="56" y="5"/>
                </a:cxn>
                <a:cxn ang="0">
                  <a:pos x="51" y="0"/>
                </a:cxn>
                <a:cxn ang="0">
                  <a:pos x="47" y="4"/>
                </a:cxn>
                <a:cxn ang="0">
                  <a:pos x="40" y="4"/>
                </a:cxn>
                <a:cxn ang="0">
                  <a:pos x="32" y="7"/>
                </a:cxn>
                <a:cxn ang="0">
                  <a:pos x="25" y="5"/>
                </a:cxn>
                <a:cxn ang="0">
                  <a:pos x="17" y="7"/>
                </a:cxn>
                <a:cxn ang="0">
                  <a:pos x="16" y="17"/>
                </a:cxn>
                <a:cxn ang="0">
                  <a:pos x="19" y="22"/>
                </a:cxn>
                <a:cxn ang="0">
                  <a:pos x="16" y="28"/>
                </a:cxn>
                <a:cxn ang="0">
                  <a:pos x="11" y="31"/>
                </a:cxn>
                <a:cxn ang="0">
                  <a:pos x="7" y="38"/>
                </a:cxn>
                <a:cxn ang="0">
                  <a:pos x="4" y="46"/>
                </a:cxn>
                <a:cxn ang="0">
                  <a:pos x="2" y="55"/>
                </a:cxn>
                <a:cxn ang="0">
                  <a:pos x="0" y="63"/>
                </a:cxn>
                <a:cxn ang="0">
                  <a:pos x="6" y="62"/>
                </a:cxn>
                <a:cxn ang="0">
                  <a:pos x="18" y="59"/>
                </a:cxn>
                <a:cxn ang="0">
                  <a:pos x="27" y="58"/>
                </a:cxn>
                <a:cxn ang="0">
                  <a:pos x="36" y="46"/>
                </a:cxn>
                <a:cxn ang="0">
                  <a:pos x="51" y="46"/>
                </a:cxn>
                <a:cxn ang="0">
                  <a:pos x="54" y="39"/>
                </a:cxn>
                <a:cxn ang="0">
                  <a:pos x="61" y="26"/>
                </a:cxn>
                <a:cxn ang="0">
                  <a:pos x="62" y="17"/>
                </a:cxn>
                <a:cxn ang="0">
                  <a:pos x="57" y="13"/>
                </a:cxn>
              </a:cxnLst>
              <a:rect l="0" t="0" r="r" b="b"/>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Freeform 138"/>
            <p:cNvSpPr/>
            <p:nvPr/>
          </p:nvSpPr>
          <p:spPr bwMode="auto">
            <a:xfrm>
              <a:off x="5562600" y="2193925"/>
              <a:ext cx="382588" cy="220663"/>
            </a:xfrm>
            <a:custGeom>
              <a:avLst/>
              <a:gdLst/>
              <a:ahLst/>
              <a:cxnLst>
                <a:cxn ang="0">
                  <a:pos x="194" y="65"/>
                </a:cxn>
                <a:cxn ang="0">
                  <a:pos x="179" y="58"/>
                </a:cxn>
                <a:cxn ang="0">
                  <a:pos x="170" y="59"/>
                </a:cxn>
                <a:cxn ang="0">
                  <a:pos x="159" y="55"/>
                </a:cxn>
                <a:cxn ang="0">
                  <a:pos x="148" y="64"/>
                </a:cxn>
                <a:cxn ang="0">
                  <a:pos x="142" y="66"/>
                </a:cxn>
                <a:cxn ang="0">
                  <a:pos x="133" y="60"/>
                </a:cxn>
                <a:cxn ang="0">
                  <a:pos x="123" y="58"/>
                </a:cxn>
                <a:cxn ang="0">
                  <a:pos x="117" y="46"/>
                </a:cxn>
                <a:cxn ang="0">
                  <a:pos x="114" y="35"/>
                </a:cxn>
                <a:cxn ang="0">
                  <a:pos x="105" y="29"/>
                </a:cxn>
                <a:cxn ang="0">
                  <a:pos x="83" y="28"/>
                </a:cxn>
                <a:cxn ang="0">
                  <a:pos x="68" y="29"/>
                </a:cxn>
                <a:cxn ang="0">
                  <a:pos x="55" y="14"/>
                </a:cxn>
                <a:cxn ang="0">
                  <a:pos x="51" y="19"/>
                </a:cxn>
                <a:cxn ang="0">
                  <a:pos x="38" y="17"/>
                </a:cxn>
                <a:cxn ang="0">
                  <a:pos x="36" y="1"/>
                </a:cxn>
                <a:cxn ang="0">
                  <a:pos x="32" y="17"/>
                </a:cxn>
                <a:cxn ang="0">
                  <a:pos x="30" y="0"/>
                </a:cxn>
                <a:cxn ang="0">
                  <a:pos x="2" y="7"/>
                </a:cxn>
                <a:cxn ang="0">
                  <a:pos x="0" y="57"/>
                </a:cxn>
                <a:cxn ang="0">
                  <a:pos x="0" y="57"/>
                </a:cxn>
                <a:cxn ang="0">
                  <a:pos x="8" y="59"/>
                </a:cxn>
                <a:cxn ang="0">
                  <a:pos x="12" y="54"/>
                </a:cxn>
                <a:cxn ang="0">
                  <a:pos x="20" y="48"/>
                </a:cxn>
                <a:cxn ang="0">
                  <a:pos x="24" y="44"/>
                </a:cxn>
                <a:cxn ang="0">
                  <a:pos x="29" y="41"/>
                </a:cxn>
                <a:cxn ang="0">
                  <a:pos x="37" y="43"/>
                </a:cxn>
                <a:cxn ang="0">
                  <a:pos x="45" y="46"/>
                </a:cxn>
                <a:cxn ang="0">
                  <a:pos x="49" y="58"/>
                </a:cxn>
                <a:cxn ang="0">
                  <a:pos x="66" y="60"/>
                </a:cxn>
                <a:cxn ang="0">
                  <a:pos x="71" y="68"/>
                </a:cxn>
                <a:cxn ang="0">
                  <a:pos x="76" y="77"/>
                </a:cxn>
                <a:cxn ang="0">
                  <a:pos x="87" y="85"/>
                </a:cxn>
                <a:cxn ang="0">
                  <a:pos x="100" y="93"/>
                </a:cxn>
                <a:cxn ang="0">
                  <a:pos x="112" y="101"/>
                </a:cxn>
                <a:cxn ang="0">
                  <a:pos x="122" y="104"/>
                </a:cxn>
                <a:cxn ang="0">
                  <a:pos x="123" y="111"/>
                </a:cxn>
                <a:cxn ang="0">
                  <a:pos x="124" y="111"/>
                </a:cxn>
                <a:cxn ang="0">
                  <a:pos x="133" y="114"/>
                </a:cxn>
                <a:cxn ang="0">
                  <a:pos x="137" y="116"/>
                </a:cxn>
                <a:cxn ang="0">
                  <a:pos x="142" y="105"/>
                </a:cxn>
                <a:cxn ang="0">
                  <a:pos x="141" y="95"/>
                </a:cxn>
                <a:cxn ang="0">
                  <a:pos x="134" y="86"/>
                </a:cxn>
                <a:cxn ang="0">
                  <a:pos x="144" y="82"/>
                </a:cxn>
                <a:cxn ang="0">
                  <a:pos x="148" y="76"/>
                </a:cxn>
                <a:cxn ang="0">
                  <a:pos x="153" y="70"/>
                </a:cxn>
                <a:cxn ang="0">
                  <a:pos x="162" y="68"/>
                </a:cxn>
                <a:cxn ang="0">
                  <a:pos x="170" y="66"/>
                </a:cxn>
                <a:cxn ang="0">
                  <a:pos x="166" y="75"/>
                </a:cxn>
                <a:cxn ang="0">
                  <a:pos x="179" y="73"/>
                </a:cxn>
                <a:cxn ang="0">
                  <a:pos x="189" y="71"/>
                </a:cxn>
                <a:cxn ang="0">
                  <a:pos x="194" y="65"/>
                </a:cxn>
              </a:cxnLst>
              <a:rect l="0" t="0" r="r" b="b"/>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Freeform 139"/>
            <p:cNvSpPr>
              <a:spLocks noEditPoints="1"/>
            </p:cNvSpPr>
            <p:nvPr/>
          </p:nvSpPr>
          <p:spPr bwMode="auto">
            <a:xfrm>
              <a:off x="4468813" y="946150"/>
              <a:ext cx="558800" cy="882650"/>
            </a:xfrm>
            <a:custGeom>
              <a:avLst/>
              <a:gdLst/>
              <a:ahLst/>
              <a:cxnLst>
                <a:cxn ang="0">
                  <a:pos x="276" y="242"/>
                </a:cxn>
                <a:cxn ang="0">
                  <a:pos x="277" y="228"/>
                </a:cxn>
                <a:cxn ang="0">
                  <a:pos x="261" y="226"/>
                </a:cxn>
                <a:cxn ang="0">
                  <a:pos x="243" y="225"/>
                </a:cxn>
                <a:cxn ang="0">
                  <a:pos x="234" y="224"/>
                </a:cxn>
                <a:cxn ang="0">
                  <a:pos x="216" y="228"/>
                </a:cxn>
                <a:cxn ang="0">
                  <a:pos x="202" y="243"/>
                </a:cxn>
                <a:cxn ang="0">
                  <a:pos x="202" y="226"/>
                </a:cxn>
                <a:cxn ang="0">
                  <a:pos x="182" y="238"/>
                </a:cxn>
                <a:cxn ang="0">
                  <a:pos x="174" y="242"/>
                </a:cxn>
                <a:cxn ang="0">
                  <a:pos x="165" y="240"/>
                </a:cxn>
                <a:cxn ang="0">
                  <a:pos x="150" y="251"/>
                </a:cxn>
                <a:cxn ang="0">
                  <a:pos x="139" y="260"/>
                </a:cxn>
                <a:cxn ang="0">
                  <a:pos x="129" y="265"/>
                </a:cxn>
                <a:cxn ang="0">
                  <a:pos x="112" y="269"/>
                </a:cxn>
                <a:cxn ang="0">
                  <a:pos x="105" y="279"/>
                </a:cxn>
                <a:cxn ang="0">
                  <a:pos x="129" y="279"/>
                </a:cxn>
                <a:cxn ang="0">
                  <a:pos x="111" y="292"/>
                </a:cxn>
                <a:cxn ang="0">
                  <a:pos x="86" y="319"/>
                </a:cxn>
                <a:cxn ang="0">
                  <a:pos x="70" y="341"/>
                </a:cxn>
                <a:cxn ang="0">
                  <a:pos x="56" y="361"/>
                </a:cxn>
                <a:cxn ang="0">
                  <a:pos x="36" y="374"/>
                </a:cxn>
                <a:cxn ang="0">
                  <a:pos x="16" y="387"/>
                </a:cxn>
                <a:cxn ang="0">
                  <a:pos x="6" y="404"/>
                </a:cxn>
                <a:cxn ang="0">
                  <a:pos x="2" y="425"/>
                </a:cxn>
                <a:cxn ang="0">
                  <a:pos x="12" y="432"/>
                </a:cxn>
                <a:cxn ang="0">
                  <a:pos x="10" y="440"/>
                </a:cxn>
                <a:cxn ang="0">
                  <a:pos x="20" y="458"/>
                </a:cxn>
                <a:cxn ang="0">
                  <a:pos x="65" y="436"/>
                </a:cxn>
                <a:cxn ang="0">
                  <a:pos x="78" y="440"/>
                </a:cxn>
                <a:cxn ang="0">
                  <a:pos x="86" y="412"/>
                </a:cxn>
                <a:cxn ang="0">
                  <a:pos x="83" y="376"/>
                </a:cxn>
                <a:cxn ang="0">
                  <a:pos x="103" y="351"/>
                </a:cxn>
                <a:cxn ang="0">
                  <a:pos x="117" y="318"/>
                </a:cxn>
                <a:cxn ang="0">
                  <a:pos x="131" y="289"/>
                </a:cxn>
                <a:cxn ang="0">
                  <a:pos x="163" y="273"/>
                </a:cxn>
                <a:cxn ang="0">
                  <a:pos x="185" y="258"/>
                </a:cxn>
                <a:cxn ang="0">
                  <a:pos x="225" y="270"/>
                </a:cxn>
                <a:cxn ang="0">
                  <a:pos x="250" y="243"/>
                </a:cxn>
                <a:cxn ang="0">
                  <a:pos x="276" y="255"/>
                </a:cxn>
                <a:cxn ang="0">
                  <a:pos x="81" y="34"/>
                </a:cxn>
                <a:cxn ang="0">
                  <a:pos x="108" y="49"/>
                </a:cxn>
                <a:cxn ang="0">
                  <a:pos x="129" y="54"/>
                </a:cxn>
                <a:cxn ang="0">
                  <a:pos x="131" y="69"/>
                </a:cxn>
                <a:cxn ang="0">
                  <a:pos x="111" y="87"/>
                </a:cxn>
                <a:cxn ang="0">
                  <a:pos x="133" y="96"/>
                </a:cxn>
                <a:cxn ang="0">
                  <a:pos x="160" y="52"/>
                </a:cxn>
                <a:cxn ang="0">
                  <a:pos x="181" y="63"/>
                </a:cxn>
                <a:cxn ang="0">
                  <a:pos x="210" y="75"/>
                </a:cxn>
                <a:cxn ang="0">
                  <a:pos x="201" y="60"/>
                </a:cxn>
                <a:cxn ang="0">
                  <a:pos x="176" y="39"/>
                </a:cxn>
                <a:cxn ang="0">
                  <a:pos x="150" y="26"/>
                </a:cxn>
                <a:cxn ang="0">
                  <a:pos x="126" y="12"/>
                </a:cxn>
                <a:cxn ang="0">
                  <a:pos x="117" y="26"/>
                </a:cxn>
                <a:cxn ang="0">
                  <a:pos x="93" y="24"/>
                </a:cxn>
                <a:cxn ang="0">
                  <a:pos x="78" y="19"/>
                </a:cxn>
                <a:cxn ang="0">
                  <a:pos x="71" y="54"/>
                </a:cxn>
                <a:cxn ang="0">
                  <a:pos x="71" y="54"/>
                </a:cxn>
                <a:cxn ang="0">
                  <a:pos x="167" y="27"/>
                </a:cxn>
                <a:cxn ang="0">
                  <a:pos x="234" y="25"/>
                </a:cxn>
                <a:cxn ang="0">
                  <a:pos x="204" y="10"/>
                </a:cxn>
                <a:cxn ang="0">
                  <a:pos x="177" y="8"/>
                </a:cxn>
                <a:cxn ang="0">
                  <a:pos x="158" y="10"/>
                </a:cxn>
              </a:cxnLst>
              <a:rect l="0" t="0" r="r" b="b"/>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Freeform 140"/>
            <p:cNvSpPr/>
            <p:nvPr/>
          </p:nvSpPr>
          <p:spPr bwMode="auto">
            <a:xfrm>
              <a:off x="8408988" y="1651000"/>
              <a:ext cx="73025" cy="26988"/>
            </a:xfrm>
            <a:custGeom>
              <a:avLst/>
              <a:gdLst/>
              <a:ahLst/>
              <a:cxnLst>
                <a:cxn ang="0">
                  <a:pos x="17" y="2"/>
                </a:cxn>
                <a:cxn ang="0">
                  <a:pos x="3" y="6"/>
                </a:cxn>
                <a:cxn ang="0">
                  <a:pos x="24" y="11"/>
                </a:cxn>
                <a:cxn ang="0">
                  <a:pos x="38" y="9"/>
                </a:cxn>
                <a:cxn ang="0">
                  <a:pos x="17" y="2"/>
                </a:cxn>
              </a:cxnLst>
              <a:rect l="0" t="0" r="r" b="b"/>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Freeform 141"/>
            <p:cNvSpPr>
              <a:spLocks noEditPoints="1"/>
            </p:cNvSpPr>
            <p:nvPr/>
          </p:nvSpPr>
          <p:spPr bwMode="auto">
            <a:xfrm>
              <a:off x="7131050" y="2195513"/>
              <a:ext cx="369888" cy="368300"/>
            </a:xfrm>
            <a:custGeom>
              <a:avLst/>
              <a:gdLst/>
              <a:ahLst/>
              <a:cxnLst>
                <a:cxn ang="0">
                  <a:pos x="171" y="24"/>
                </a:cxn>
                <a:cxn ang="0">
                  <a:pos x="139" y="9"/>
                </a:cxn>
                <a:cxn ang="0">
                  <a:pos x="135" y="31"/>
                </a:cxn>
                <a:cxn ang="0">
                  <a:pos x="121" y="41"/>
                </a:cxn>
                <a:cxn ang="0">
                  <a:pos x="119" y="57"/>
                </a:cxn>
                <a:cxn ang="0">
                  <a:pos x="131" y="53"/>
                </a:cxn>
                <a:cxn ang="0">
                  <a:pos x="134" y="44"/>
                </a:cxn>
                <a:cxn ang="0">
                  <a:pos x="158" y="45"/>
                </a:cxn>
                <a:cxn ang="0">
                  <a:pos x="180" y="32"/>
                </a:cxn>
                <a:cxn ang="0">
                  <a:pos x="182" y="21"/>
                </a:cxn>
                <a:cxn ang="0">
                  <a:pos x="119" y="82"/>
                </a:cxn>
                <a:cxn ang="0">
                  <a:pos x="106" y="108"/>
                </a:cxn>
                <a:cxn ang="0">
                  <a:pos x="89" y="112"/>
                </a:cxn>
                <a:cxn ang="0">
                  <a:pos x="73" y="132"/>
                </a:cxn>
                <a:cxn ang="0">
                  <a:pos x="53" y="136"/>
                </a:cxn>
                <a:cxn ang="0">
                  <a:pos x="19" y="150"/>
                </a:cxn>
                <a:cxn ang="0">
                  <a:pos x="31" y="154"/>
                </a:cxn>
                <a:cxn ang="0">
                  <a:pos x="64" y="157"/>
                </a:cxn>
                <a:cxn ang="0">
                  <a:pos x="81" y="149"/>
                </a:cxn>
                <a:cxn ang="0">
                  <a:pos x="99" y="146"/>
                </a:cxn>
                <a:cxn ang="0">
                  <a:pos x="114" y="140"/>
                </a:cxn>
                <a:cxn ang="0">
                  <a:pos x="128" y="122"/>
                </a:cxn>
                <a:cxn ang="0">
                  <a:pos x="141" y="93"/>
                </a:cxn>
                <a:cxn ang="0">
                  <a:pos x="121" y="67"/>
                </a:cxn>
                <a:cxn ang="0">
                  <a:pos x="37" y="156"/>
                </a:cxn>
                <a:cxn ang="0">
                  <a:pos x="42" y="168"/>
                </a:cxn>
                <a:cxn ang="0">
                  <a:pos x="59" y="155"/>
                </a:cxn>
                <a:cxn ang="0">
                  <a:pos x="25" y="166"/>
                </a:cxn>
                <a:cxn ang="0">
                  <a:pos x="7" y="163"/>
                </a:cxn>
                <a:cxn ang="0">
                  <a:pos x="8" y="168"/>
                </a:cxn>
                <a:cxn ang="0">
                  <a:pos x="14" y="193"/>
                </a:cxn>
                <a:cxn ang="0">
                  <a:pos x="25" y="166"/>
                </a:cxn>
              </a:cxnLst>
              <a:rect l="0" t="0" r="r" b="b"/>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Freeform 142"/>
            <p:cNvSpPr>
              <a:spLocks noEditPoints="1"/>
            </p:cNvSpPr>
            <p:nvPr/>
          </p:nvSpPr>
          <p:spPr bwMode="auto">
            <a:xfrm>
              <a:off x="5954713" y="1971675"/>
              <a:ext cx="1293813" cy="896938"/>
            </a:xfrm>
            <a:custGeom>
              <a:avLst/>
              <a:gdLst/>
              <a:ahLst/>
              <a:cxnLst>
                <a:cxn ang="0">
                  <a:pos x="643" y="87"/>
                </a:cxn>
                <a:cxn ang="0">
                  <a:pos x="610" y="63"/>
                </a:cxn>
                <a:cxn ang="0">
                  <a:pos x="583" y="26"/>
                </a:cxn>
                <a:cxn ang="0">
                  <a:pos x="544" y="1"/>
                </a:cxn>
                <a:cxn ang="0">
                  <a:pos x="517" y="21"/>
                </a:cxn>
                <a:cxn ang="0">
                  <a:pos x="495" y="54"/>
                </a:cxn>
                <a:cxn ang="0">
                  <a:pos x="461" y="73"/>
                </a:cxn>
                <a:cxn ang="0">
                  <a:pos x="482" y="86"/>
                </a:cxn>
                <a:cxn ang="0">
                  <a:pos x="481" y="105"/>
                </a:cxn>
                <a:cxn ang="0">
                  <a:pos x="422" y="126"/>
                </a:cxn>
                <a:cxn ang="0">
                  <a:pos x="380" y="162"/>
                </a:cxn>
                <a:cxn ang="0">
                  <a:pos x="315" y="166"/>
                </a:cxn>
                <a:cxn ang="0">
                  <a:pos x="241" y="156"/>
                </a:cxn>
                <a:cxn ang="0">
                  <a:pos x="210" y="125"/>
                </a:cxn>
                <a:cxn ang="0">
                  <a:pos x="182" y="90"/>
                </a:cxn>
                <a:cxn ang="0">
                  <a:pos x="153" y="65"/>
                </a:cxn>
                <a:cxn ang="0">
                  <a:pos x="137" y="76"/>
                </a:cxn>
                <a:cxn ang="0">
                  <a:pos x="111" y="96"/>
                </a:cxn>
                <a:cxn ang="0">
                  <a:pos x="88" y="121"/>
                </a:cxn>
                <a:cxn ang="0">
                  <a:pos x="78" y="150"/>
                </a:cxn>
                <a:cxn ang="0">
                  <a:pos x="52" y="175"/>
                </a:cxn>
                <a:cxn ang="0">
                  <a:pos x="19" y="186"/>
                </a:cxn>
                <a:cxn ang="0">
                  <a:pos x="0" y="200"/>
                </a:cxn>
                <a:cxn ang="0">
                  <a:pos x="15" y="232"/>
                </a:cxn>
                <a:cxn ang="0">
                  <a:pos x="39" y="254"/>
                </a:cxn>
                <a:cxn ang="0">
                  <a:pos x="59" y="247"/>
                </a:cxn>
                <a:cxn ang="0">
                  <a:pos x="56" y="276"/>
                </a:cxn>
                <a:cxn ang="0">
                  <a:pos x="56" y="304"/>
                </a:cxn>
                <a:cxn ang="0">
                  <a:pos x="77" y="322"/>
                </a:cxn>
                <a:cxn ang="0">
                  <a:pos x="138" y="347"/>
                </a:cxn>
                <a:cxn ang="0">
                  <a:pos x="162" y="353"/>
                </a:cxn>
                <a:cxn ang="0">
                  <a:pos x="183" y="347"/>
                </a:cxn>
                <a:cxn ang="0">
                  <a:pos x="210" y="340"/>
                </a:cxn>
                <a:cxn ang="0">
                  <a:pos x="243" y="340"/>
                </a:cxn>
                <a:cxn ang="0">
                  <a:pos x="261" y="352"/>
                </a:cxn>
                <a:cxn ang="0">
                  <a:pos x="256" y="395"/>
                </a:cxn>
                <a:cxn ang="0">
                  <a:pos x="274" y="419"/>
                </a:cxn>
                <a:cxn ang="0">
                  <a:pos x="298" y="430"/>
                </a:cxn>
                <a:cxn ang="0">
                  <a:pos x="316" y="412"/>
                </a:cxn>
                <a:cxn ang="0">
                  <a:pos x="352" y="410"/>
                </a:cxn>
                <a:cxn ang="0">
                  <a:pos x="375" y="425"/>
                </a:cxn>
                <a:cxn ang="0">
                  <a:pos x="393" y="440"/>
                </a:cxn>
                <a:cxn ang="0">
                  <a:pos x="445" y="413"/>
                </a:cxn>
                <a:cxn ang="0">
                  <a:pos x="484" y="392"/>
                </a:cxn>
                <a:cxn ang="0">
                  <a:pos x="504" y="368"/>
                </a:cxn>
                <a:cxn ang="0">
                  <a:pos x="523" y="345"/>
                </a:cxn>
                <a:cxn ang="0">
                  <a:pos x="527" y="323"/>
                </a:cxn>
                <a:cxn ang="0">
                  <a:pos x="522" y="306"/>
                </a:cxn>
                <a:cxn ang="0">
                  <a:pos x="519" y="290"/>
                </a:cxn>
                <a:cxn ang="0">
                  <a:pos x="505" y="252"/>
                </a:cxn>
                <a:cxn ang="0">
                  <a:pos x="536" y="234"/>
                </a:cxn>
                <a:cxn ang="0">
                  <a:pos x="496" y="223"/>
                </a:cxn>
                <a:cxn ang="0">
                  <a:pos x="512" y="192"/>
                </a:cxn>
                <a:cxn ang="0">
                  <a:pos x="529" y="208"/>
                </a:cxn>
                <a:cxn ang="0">
                  <a:pos x="580" y="179"/>
                </a:cxn>
                <a:cxn ang="0">
                  <a:pos x="606" y="168"/>
                </a:cxn>
                <a:cxn ang="0">
                  <a:pos x="633" y="157"/>
                </a:cxn>
                <a:cxn ang="0">
                  <a:pos x="636" y="127"/>
                </a:cxn>
                <a:cxn ang="0">
                  <a:pos x="667" y="107"/>
                </a:cxn>
                <a:cxn ang="0">
                  <a:pos x="516" y="418"/>
                </a:cxn>
                <a:cxn ang="0">
                  <a:pos x="380" y="460"/>
                </a:cxn>
              </a:cxnLst>
              <a:rect l="0" t="0" r="r" b="b"/>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Freeform 143"/>
            <p:cNvSpPr>
              <a:spLocks noEditPoints="1"/>
            </p:cNvSpPr>
            <p:nvPr/>
          </p:nvSpPr>
          <p:spPr bwMode="auto">
            <a:xfrm>
              <a:off x="6862763" y="2851150"/>
              <a:ext cx="207963" cy="292100"/>
            </a:xfrm>
            <a:custGeom>
              <a:avLst/>
              <a:gdLst/>
              <a:ahLst/>
              <a:cxnLst>
                <a:cxn ang="0">
                  <a:pos x="58" y="59"/>
                </a:cxn>
                <a:cxn ang="0">
                  <a:pos x="72" y="69"/>
                </a:cxn>
                <a:cxn ang="0">
                  <a:pos x="75" y="79"/>
                </a:cxn>
                <a:cxn ang="0">
                  <a:pos x="80" y="84"/>
                </a:cxn>
                <a:cxn ang="0">
                  <a:pos x="85" y="98"/>
                </a:cxn>
                <a:cxn ang="0">
                  <a:pos x="89" y="95"/>
                </a:cxn>
                <a:cxn ang="0">
                  <a:pos x="94" y="88"/>
                </a:cxn>
                <a:cxn ang="0">
                  <a:pos x="91" y="75"/>
                </a:cxn>
                <a:cxn ang="0">
                  <a:pos x="78" y="66"/>
                </a:cxn>
                <a:cxn ang="0">
                  <a:pos x="71" y="56"/>
                </a:cxn>
                <a:cxn ang="0">
                  <a:pos x="55" y="53"/>
                </a:cxn>
                <a:cxn ang="0">
                  <a:pos x="49" y="43"/>
                </a:cxn>
                <a:cxn ang="0">
                  <a:pos x="57" y="27"/>
                </a:cxn>
                <a:cxn ang="0">
                  <a:pos x="56" y="8"/>
                </a:cxn>
                <a:cxn ang="0">
                  <a:pos x="54" y="4"/>
                </a:cxn>
                <a:cxn ang="0">
                  <a:pos x="38" y="3"/>
                </a:cxn>
                <a:cxn ang="0">
                  <a:pos x="36" y="29"/>
                </a:cxn>
                <a:cxn ang="0">
                  <a:pos x="30" y="28"/>
                </a:cxn>
                <a:cxn ang="0">
                  <a:pos x="33" y="43"/>
                </a:cxn>
                <a:cxn ang="0">
                  <a:pos x="36" y="52"/>
                </a:cxn>
                <a:cxn ang="0">
                  <a:pos x="48" y="56"/>
                </a:cxn>
                <a:cxn ang="0">
                  <a:pos x="58" y="59"/>
                </a:cxn>
                <a:cxn ang="0">
                  <a:pos x="37" y="62"/>
                </a:cxn>
                <a:cxn ang="0">
                  <a:pos x="47" y="74"/>
                </a:cxn>
                <a:cxn ang="0">
                  <a:pos x="37" y="62"/>
                </a:cxn>
                <a:cxn ang="0">
                  <a:pos x="55" y="94"/>
                </a:cxn>
                <a:cxn ang="0">
                  <a:pos x="61" y="91"/>
                </a:cxn>
                <a:cxn ang="0">
                  <a:pos x="62" y="100"/>
                </a:cxn>
                <a:cxn ang="0">
                  <a:pos x="64" y="112"/>
                </a:cxn>
                <a:cxn ang="0">
                  <a:pos x="76" y="94"/>
                </a:cxn>
                <a:cxn ang="0">
                  <a:pos x="72" y="92"/>
                </a:cxn>
                <a:cxn ang="0">
                  <a:pos x="55" y="79"/>
                </a:cxn>
                <a:cxn ang="0">
                  <a:pos x="55" y="94"/>
                </a:cxn>
                <a:cxn ang="0">
                  <a:pos x="16" y="101"/>
                </a:cxn>
                <a:cxn ang="0">
                  <a:pos x="2" y="119"/>
                </a:cxn>
                <a:cxn ang="0">
                  <a:pos x="22" y="100"/>
                </a:cxn>
                <a:cxn ang="0">
                  <a:pos x="25" y="88"/>
                </a:cxn>
                <a:cxn ang="0">
                  <a:pos x="16" y="101"/>
                </a:cxn>
                <a:cxn ang="0">
                  <a:pos x="75" y="107"/>
                </a:cxn>
                <a:cxn ang="0">
                  <a:pos x="84" y="102"/>
                </a:cxn>
                <a:cxn ang="0">
                  <a:pos x="75" y="107"/>
                </a:cxn>
                <a:cxn ang="0">
                  <a:pos x="105" y="133"/>
                </a:cxn>
                <a:cxn ang="0">
                  <a:pos x="103" y="108"/>
                </a:cxn>
                <a:cxn ang="0">
                  <a:pos x="95" y="108"/>
                </a:cxn>
                <a:cxn ang="0">
                  <a:pos x="88" y="114"/>
                </a:cxn>
                <a:cxn ang="0">
                  <a:pos x="82" y="119"/>
                </a:cxn>
                <a:cxn ang="0">
                  <a:pos x="72" y="116"/>
                </a:cxn>
                <a:cxn ang="0">
                  <a:pos x="59" y="124"/>
                </a:cxn>
                <a:cxn ang="0">
                  <a:pos x="54" y="136"/>
                </a:cxn>
                <a:cxn ang="0">
                  <a:pos x="64" y="130"/>
                </a:cxn>
                <a:cxn ang="0">
                  <a:pos x="73" y="127"/>
                </a:cxn>
                <a:cxn ang="0">
                  <a:pos x="82" y="147"/>
                </a:cxn>
                <a:cxn ang="0">
                  <a:pos x="94" y="153"/>
                </a:cxn>
                <a:cxn ang="0">
                  <a:pos x="93" y="138"/>
                </a:cxn>
                <a:cxn ang="0">
                  <a:pos x="105" y="133"/>
                </a:cxn>
              </a:cxnLst>
              <a:rect l="0" t="0" r="r" b="b"/>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Freeform 144"/>
            <p:cNvSpPr>
              <a:spLocks noEditPoints="1"/>
            </p:cNvSpPr>
            <p:nvPr/>
          </p:nvSpPr>
          <p:spPr bwMode="auto">
            <a:xfrm>
              <a:off x="7378700" y="3321050"/>
              <a:ext cx="273050" cy="173038"/>
            </a:xfrm>
            <a:custGeom>
              <a:avLst/>
              <a:gdLst/>
              <a:ahLst/>
              <a:cxnLst>
                <a:cxn ang="0">
                  <a:pos x="102" y="84"/>
                </a:cxn>
                <a:cxn ang="0">
                  <a:pos x="94" y="76"/>
                </a:cxn>
                <a:cxn ang="0">
                  <a:pos x="83" y="71"/>
                </a:cxn>
                <a:cxn ang="0">
                  <a:pos x="75" y="56"/>
                </a:cxn>
                <a:cxn ang="0">
                  <a:pos x="72" y="47"/>
                </a:cxn>
                <a:cxn ang="0">
                  <a:pos x="75" y="39"/>
                </a:cxn>
                <a:cxn ang="0">
                  <a:pos x="52" y="27"/>
                </a:cxn>
                <a:cxn ang="0">
                  <a:pos x="8" y="3"/>
                </a:cxn>
                <a:cxn ang="0">
                  <a:pos x="0" y="0"/>
                </a:cxn>
                <a:cxn ang="0">
                  <a:pos x="0" y="71"/>
                </a:cxn>
                <a:cxn ang="0">
                  <a:pos x="12" y="75"/>
                </a:cxn>
                <a:cxn ang="0">
                  <a:pos x="25" y="68"/>
                </a:cxn>
                <a:cxn ang="0">
                  <a:pos x="32" y="59"/>
                </a:cxn>
                <a:cxn ang="0">
                  <a:pos x="56" y="65"/>
                </a:cxn>
                <a:cxn ang="0">
                  <a:pos x="80" y="87"/>
                </a:cxn>
                <a:cxn ang="0">
                  <a:pos x="104" y="91"/>
                </a:cxn>
                <a:cxn ang="0">
                  <a:pos x="102" y="84"/>
                </a:cxn>
                <a:cxn ang="0">
                  <a:pos x="121" y="25"/>
                </a:cxn>
                <a:cxn ang="0">
                  <a:pos x="108" y="33"/>
                </a:cxn>
                <a:cxn ang="0">
                  <a:pos x="84" y="34"/>
                </a:cxn>
                <a:cxn ang="0">
                  <a:pos x="102" y="42"/>
                </a:cxn>
                <a:cxn ang="0">
                  <a:pos x="125" y="30"/>
                </a:cxn>
                <a:cxn ang="0">
                  <a:pos x="129" y="20"/>
                </a:cxn>
                <a:cxn ang="0">
                  <a:pos x="121" y="25"/>
                </a:cxn>
                <a:cxn ang="0">
                  <a:pos x="133" y="12"/>
                </a:cxn>
                <a:cxn ang="0">
                  <a:pos x="129" y="13"/>
                </a:cxn>
                <a:cxn ang="0">
                  <a:pos x="136" y="23"/>
                </a:cxn>
                <a:cxn ang="0">
                  <a:pos x="133" y="12"/>
                </a:cxn>
              </a:cxnLst>
              <a:rect l="0" t="0" r="r" b="b"/>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Freeform 145"/>
            <p:cNvSpPr/>
            <p:nvPr/>
          </p:nvSpPr>
          <p:spPr bwMode="auto">
            <a:xfrm>
              <a:off x="6076950" y="3049588"/>
              <a:ext cx="46038" cy="88900"/>
            </a:xfrm>
            <a:custGeom>
              <a:avLst/>
              <a:gdLst/>
              <a:ahLst/>
              <a:cxnLst>
                <a:cxn ang="0">
                  <a:pos x="5" y="0"/>
                </a:cxn>
                <a:cxn ang="0">
                  <a:pos x="1" y="11"/>
                </a:cxn>
                <a:cxn ang="0">
                  <a:pos x="1" y="26"/>
                </a:cxn>
                <a:cxn ang="0">
                  <a:pos x="6" y="43"/>
                </a:cxn>
                <a:cxn ang="0">
                  <a:pos x="24" y="27"/>
                </a:cxn>
                <a:cxn ang="0">
                  <a:pos x="5" y="0"/>
                </a:cxn>
              </a:cxnLst>
              <a:rect l="0" t="0" r="r" b="b"/>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Freeform 146"/>
            <p:cNvSpPr/>
            <p:nvPr/>
          </p:nvSpPr>
          <p:spPr bwMode="auto">
            <a:xfrm>
              <a:off x="5273675" y="3509963"/>
              <a:ext cx="160338" cy="317500"/>
            </a:xfrm>
            <a:custGeom>
              <a:avLst/>
              <a:gdLst/>
              <a:ahLst/>
              <a:cxnLst>
                <a:cxn ang="0">
                  <a:pos x="71" y="5"/>
                </a:cxn>
                <a:cxn ang="0">
                  <a:pos x="67" y="9"/>
                </a:cxn>
                <a:cxn ang="0">
                  <a:pos x="65" y="17"/>
                </a:cxn>
                <a:cxn ang="0">
                  <a:pos x="59" y="22"/>
                </a:cxn>
                <a:cxn ang="0">
                  <a:pos x="53" y="27"/>
                </a:cxn>
                <a:cxn ang="0">
                  <a:pos x="53" y="33"/>
                </a:cxn>
                <a:cxn ang="0">
                  <a:pos x="44" y="40"/>
                </a:cxn>
                <a:cxn ang="0">
                  <a:pos x="29" y="48"/>
                </a:cxn>
                <a:cxn ang="0">
                  <a:pos x="14" y="50"/>
                </a:cxn>
                <a:cxn ang="0">
                  <a:pos x="10" y="65"/>
                </a:cxn>
                <a:cxn ang="0">
                  <a:pos x="11" y="86"/>
                </a:cxn>
                <a:cxn ang="0">
                  <a:pos x="8" y="109"/>
                </a:cxn>
                <a:cxn ang="0">
                  <a:pos x="4" y="136"/>
                </a:cxn>
                <a:cxn ang="0">
                  <a:pos x="11" y="157"/>
                </a:cxn>
                <a:cxn ang="0">
                  <a:pos x="31" y="162"/>
                </a:cxn>
                <a:cxn ang="0">
                  <a:pos x="43" y="158"/>
                </a:cxn>
                <a:cxn ang="0">
                  <a:pos x="59" y="110"/>
                </a:cxn>
                <a:cxn ang="0">
                  <a:pos x="72" y="66"/>
                </a:cxn>
                <a:cxn ang="0">
                  <a:pos x="74" y="54"/>
                </a:cxn>
                <a:cxn ang="0">
                  <a:pos x="77" y="47"/>
                </a:cxn>
                <a:cxn ang="0">
                  <a:pos x="83" y="45"/>
                </a:cxn>
                <a:cxn ang="0">
                  <a:pos x="79" y="24"/>
                </a:cxn>
                <a:cxn ang="0">
                  <a:pos x="71" y="5"/>
                </a:cxn>
              </a:cxnLst>
              <a:rect l="0" t="0" r="r" b="b"/>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Freeform 147"/>
            <p:cNvSpPr>
              <a:spLocks noEditPoints="1"/>
            </p:cNvSpPr>
            <p:nvPr/>
          </p:nvSpPr>
          <p:spPr bwMode="auto">
            <a:xfrm>
              <a:off x="5267325" y="2838450"/>
              <a:ext cx="258763" cy="157163"/>
            </a:xfrm>
            <a:custGeom>
              <a:avLst/>
              <a:gdLst/>
              <a:ahLst/>
              <a:cxnLst>
                <a:cxn ang="0">
                  <a:pos x="95" y="3"/>
                </a:cxn>
                <a:cxn ang="0">
                  <a:pos x="73" y="4"/>
                </a:cxn>
                <a:cxn ang="0">
                  <a:pos x="56" y="19"/>
                </a:cxn>
                <a:cxn ang="0">
                  <a:pos x="48" y="22"/>
                </a:cxn>
                <a:cxn ang="0">
                  <a:pos x="32" y="20"/>
                </a:cxn>
                <a:cxn ang="0">
                  <a:pos x="18" y="19"/>
                </a:cxn>
                <a:cxn ang="0">
                  <a:pos x="10" y="17"/>
                </a:cxn>
                <a:cxn ang="0">
                  <a:pos x="5" y="21"/>
                </a:cxn>
                <a:cxn ang="0">
                  <a:pos x="6" y="28"/>
                </a:cxn>
                <a:cxn ang="0">
                  <a:pos x="0" y="30"/>
                </a:cxn>
                <a:cxn ang="0">
                  <a:pos x="1" y="37"/>
                </a:cxn>
                <a:cxn ang="0">
                  <a:pos x="5" y="55"/>
                </a:cxn>
                <a:cxn ang="0">
                  <a:pos x="9" y="72"/>
                </a:cxn>
                <a:cxn ang="0">
                  <a:pos x="29" y="70"/>
                </a:cxn>
                <a:cxn ang="0">
                  <a:pos x="44" y="65"/>
                </a:cxn>
                <a:cxn ang="0">
                  <a:pos x="56" y="59"/>
                </a:cxn>
                <a:cxn ang="0">
                  <a:pos x="67" y="57"/>
                </a:cxn>
                <a:cxn ang="0">
                  <a:pos x="76" y="51"/>
                </a:cxn>
                <a:cxn ang="0">
                  <a:pos x="100" y="43"/>
                </a:cxn>
                <a:cxn ang="0">
                  <a:pos x="111" y="32"/>
                </a:cxn>
                <a:cxn ang="0">
                  <a:pos x="120" y="28"/>
                </a:cxn>
                <a:cxn ang="0">
                  <a:pos x="106" y="0"/>
                </a:cxn>
                <a:cxn ang="0">
                  <a:pos x="95" y="3"/>
                </a:cxn>
                <a:cxn ang="0">
                  <a:pos x="123" y="78"/>
                </a:cxn>
                <a:cxn ang="0">
                  <a:pos x="134" y="76"/>
                </a:cxn>
                <a:cxn ang="0">
                  <a:pos x="123" y="78"/>
                </a:cxn>
              </a:cxnLst>
              <a:rect l="0" t="0" r="r" b="b"/>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Freeform 148"/>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Freeform 149"/>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Freeform 150"/>
            <p:cNvSpPr>
              <a:spLocks noEditPoints="1"/>
            </p:cNvSpPr>
            <p:nvPr/>
          </p:nvSpPr>
          <p:spPr bwMode="auto">
            <a:xfrm>
              <a:off x="6769100" y="3492500"/>
              <a:ext cx="884238" cy="787400"/>
            </a:xfrm>
            <a:custGeom>
              <a:avLst/>
              <a:gdLst/>
              <a:ahLst/>
              <a:cxnLst>
                <a:cxn ang="0">
                  <a:pos x="457" y="180"/>
                </a:cxn>
                <a:cxn ang="0">
                  <a:pos x="438" y="160"/>
                </a:cxn>
                <a:cxn ang="0">
                  <a:pos x="424" y="139"/>
                </a:cxn>
                <a:cxn ang="0">
                  <a:pos x="410" y="124"/>
                </a:cxn>
                <a:cxn ang="0">
                  <a:pos x="378" y="93"/>
                </a:cxn>
                <a:cxn ang="0">
                  <a:pos x="367" y="53"/>
                </a:cxn>
                <a:cxn ang="0">
                  <a:pos x="347" y="33"/>
                </a:cxn>
                <a:cxn ang="0">
                  <a:pos x="329" y="10"/>
                </a:cxn>
                <a:cxn ang="0">
                  <a:pos x="324" y="51"/>
                </a:cxn>
                <a:cxn ang="0">
                  <a:pos x="297" y="76"/>
                </a:cxn>
                <a:cxn ang="0">
                  <a:pos x="265" y="59"/>
                </a:cxn>
                <a:cxn ang="0">
                  <a:pos x="259" y="35"/>
                </a:cxn>
                <a:cxn ang="0">
                  <a:pos x="268" y="17"/>
                </a:cxn>
                <a:cxn ang="0">
                  <a:pos x="251" y="19"/>
                </a:cxn>
                <a:cxn ang="0">
                  <a:pos x="222" y="13"/>
                </a:cxn>
                <a:cxn ang="0">
                  <a:pos x="194" y="32"/>
                </a:cxn>
                <a:cxn ang="0">
                  <a:pos x="184" y="51"/>
                </a:cxn>
                <a:cxn ang="0">
                  <a:pos x="167" y="44"/>
                </a:cxn>
                <a:cxn ang="0">
                  <a:pos x="147" y="46"/>
                </a:cxn>
                <a:cxn ang="0">
                  <a:pos x="131" y="55"/>
                </a:cxn>
                <a:cxn ang="0">
                  <a:pos x="123" y="73"/>
                </a:cxn>
                <a:cxn ang="0">
                  <a:pos x="106" y="75"/>
                </a:cxn>
                <a:cxn ang="0">
                  <a:pos x="69" y="110"/>
                </a:cxn>
                <a:cxn ang="0">
                  <a:pos x="34" y="121"/>
                </a:cxn>
                <a:cxn ang="0">
                  <a:pos x="13" y="130"/>
                </a:cxn>
                <a:cxn ang="0">
                  <a:pos x="6" y="169"/>
                </a:cxn>
                <a:cxn ang="0">
                  <a:pos x="9" y="187"/>
                </a:cxn>
                <a:cxn ang="0">
                  <a:pos x="22" y="227"/>
                </a:cxn>
                <a:cxn ang="0">
                  <a:pos x="23" y="277"/>
                </a:cxn>
                <a:cxn ang="0">
                  <a:pos x="56" y="294"/>
                </a:cxn>
                <a:cxn ang="0">
                  <a:pos x="104" y="280"/>
                </a:cxn>
                <a:cxn ang="0">
                  <a:pos x="157" y="260"/>
                </a:cxn>
                <a:cxn ang="0">
                  <a:pos x="219" y="256"/>
                </a:cxn>
                <a:cxn ang="0">
                  <a:pos x="240" y="268"/>
                </a:cxn>
                <a:cxn ang="0">
                  <a:pos x="262" y="287"/>
                </a:cxn>
                <a:cxn ang="0">
                  <a:pos x="278" y="285"/>
                </a:cxn>
                <a:cxn ang="0">
                  <a:pos x="288" y="289"/>
                </a:cxn>
                <a:cxn ang="0">
                  <a:pos x="304" y="317"/>
                </a:cxn>
                <a:cxn ang="0">
                  <a:pos x="344" y="344"/>
                </a:cxn>
                <a:cxn ang="0">
                  <a:pos x="365" y="341"/>
                </a:cxn>
                <a:cxn ang="0">
                  <a:pos x="379" y="348"/>
                </a:cxn>
                <a:cxn ang="0">
                  <a:pos x="419" y="330"/>
                </a:cxn>
                <a:cxn ang="0">
                  <a:pos x="443" y="266"/>
                </a:cxn>
                <a:cxn ang="0">
                  <a:pos x="458" y="228"/>
                </a:cxn>
                <a:cxn ang="0">
                  <a:pos x="210" y="11"/>
                </a:cxn>
                <a:cxn ang="0">
                  <a:pos x="266" y="307"/>
                </a:cxn>
                <a:cxn ang="0">
                  <a:pos x="379" y="376"/>
                </a:cxn>
                <a:cxn ang="0">
                  <a:pos x="380" y="411"/>
                </a:cxn>
                <a:cxn ang="0">
                  <a:pos x="395" y="402"/>
                </a:cxn>
                <a:cxn ang="0">
                  <a:pos x="379" y="376"/>
                </a:cxn>
              </a:cxnLst>
              <a:rect l="0" t="0" r="r" b="b"/>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Freeform 151"/>
            <p:cNvSpPr>
              <a:spLocks noEditPoints="1"/>
            </p:cNvSpPr>
            <p:nvPr/>
          </p:nvSpPr>
          <p:spPr bwMode="auto">
            <a:xfrm>
              <a:off x="7926388" y="4052888"/>
              <a:ext cx="269875" cy="320675"/>
            </a:xfrm>
            <a:custGeom>
              <a:avLst/>
              <a:gdLst/>
              <a:ahLst/>
              <a:cxnLst>
                <a:cxn ang="0">
                  <a:pos x="87" y="81"/>
                </a:cxn>
                <a:cxn ang="0">
                  <a:pos x="78" y="84"/>
                </a:cxn>
                <a:cxn ang="0">
                  <a:pos x="67" y="79"/>
                </a:cxn>
                <a:cxn ang="0">
                  <a:pos x="61" y="89"/>
                </a:cxn>
                <a:cxn ang="0">
                  <a:pos x="52" y="105"/>
                </a:cxn>
                <a:cxn ang="0">
                  <a:pos x="21" y="125"/>
                </a:cxn>
                <a:cxn ang="0">
                  <a:pos x="7" y="139"/>
                </a:cxn>
                <a:cxn ang="0">
                  <a:pos x="4" y="151"/>
                </a:cxn>
                <a:cxn ang="0">
                  <a:pos x="14" y="156"/>
                </a:cxn>
                <a:cxn ang="0">
                  <a:pos x="22" y="159"/>
                </a:cxn>
                <a:cxn ang="0">
                  <a:pos x="43" y="154"/>
                </a:cxn>
                <a:cxn ang="0">
                  <a:pos x="50" y="141"/>
                </a:cxn>
                <a:cxn ang="0">
                  <a:pos x="56" y="129"/>
                </a:cxn>
                <a:cxn ang="0">
                  <a:pos x="69" y="122"/>
                </a:cxn>
                <a:cxn ang="0">
                  <a:pos x="72" y="116"/>
                </a:cxn>
                <a:cxn ang="0">
                  <a:pos x="80" y="105"/>
                </a:cxn>
                <a:cxn ang="0">
                  <a:pos x="89" y="90"/>
                </a:cxn>
                <a:cxn ang="0">
                  <a:pos x="87" y="81"/>
                </a:cxn>
                <a:cxn ang="0">
                  <a:pos x="15" y="167"/>
                </a:cxn>
                <a:cxn ang="0">
                  <a:pos x="19" y="162"/>
                </a:cxn>
                <a:cxn ang="0">
                  <a:pos x="15" y="167"/>
                </a:cxn>
                <a:cxn ang="0">
                  <a:pos x="128" y="41"/>
                </a:cxn>
                <a:cxn ang="0">
                  <a:pos x="117" y="40"/>
                </a:cxn>
                <a:cxn ang="0">
                  <a:pos x="110" y="33"/>
                </a:cxn>
                <a:cxn ang="0">
                  <a:pos x="105" y="24"/>
                </a:cxn>
                <a:cxn ang="0">
                  <a:pos x="105" y="30"/>
                </a:cxn>
                <a:cxn ang="0">
                  <a:pos x="100" y="28"/>
                </a:cxn>
                <a:cxn ang="0">
                  <a:pos x="96" y="20"/>
                </a:cxn>
                <a:cxn ang="0">
                  <a:pos x="92" y="10"/>
                </a:cxn>
                <a:cxn ang="0">
                  <a:pos x="78" y="0"/>
                </a:cxn>
                <a:cxn ang="0">
                  <a:pos x="81" y="12"/>
                </a:cxn>
                <a:cxn ang="0">
                  <a:pos x="89" y="20"/>
                </a:cxn>
                <a:cxn ang="0">
                  <a:pos x="96" y="29"/>
                </a:cxn>
                <a:cxn ang="0">
                  <a:pos x="94" y="46"/>
                </a:cxn>
                <a:cxn ang="0">
                  <a:pos x="85" y="56"/>
                </a:cxn>
                <a:cxn ang="0">
                  <a:pos x="100" y="69"/>
                </a:cxn>
                <a:cxn ang="0">
                  <a:pos x="97" y="87"/>
                </a:cxn>
                <a:cxn ang="0">
                  <a:pos x="107" y="89"/>
                </a:cxn>
                <a:cxn ang="0">
                  <a:pos x="119" y="71"/>
                </a:cxn>
                <a:cxn ang="0">
                  <a:pos x="123" y="60"/>
                </a:cxn>
                <a:cxn ang="0">
                  <a:pos x="130" y="57"/>
                </a:cxn>
                <a:cxn ang="0">
                  <a:pos x="135" y="50"/>
                </a:cxn>
                <a:cxn ang="0">
                  <a:pos x="139" y="40"/>
                </a:cxn>
                <a:cxn ang="0">
                  <a:pos x="128" y="41"/>
                </a:cxn>
              </a:cxnLst>
              <a:rect l="0" t="0" r="r" b="b"/>
              <a:pathLst>
                <a:path w="141" h="168">
                  <a:moveTo>
                    <a:pt x="87" y="81"/>
                  </a:moveTo>
                  <a:cubicBezTo>
                    <a:pt x="84" y="79"/>
                    <a:pt x="82" y="82"/>
                    <a:pt x="78" y="84"/>
                  </a:cubicBezTo>
                  <a:cubicBezTo>
                    <a:pt x="74" y="86"/>
                    <a:pt x="72" y="76"/>
                    <a:pt x="67" y="79"/>
                  </a:cubicBezTo>
                  <a:cubicBezTo>
                    <a:pt x="62" y="83"/>
                    <a:pt x="67" y="85"/>
                    <a:pt x="61" y="89"/>
                  </a:cubicBezTo>
                  <a:cubicBezTo>
                    <a:pt x="56" y="94"/>
                    <a:pt x="58" y="95"/>
                    <a:pt x="52" y="105"/>
                  </a:cubicBezTo>
                  <a:cubicBezTo>
                    <a:pt x="46" y="115"/>
                    <a:pt x="24" y="120"/>
                    <a:pt x="21" y="125"/>
                  </a:cubicBezTo>
                  <a:cubicBezTo>
                    <a:pt x="18" y="131"/>
                    <a:pt x="7" y="135"/>
                    <a:pt x="7" y="139"/>
                  </a:cubicBezTo>
                  <a:cubicBezTo>
                    <a:pt x="7" y="143"/>
                    <a:pt x="0" y="146"/>
                    <a:pt x="4" y="151"/>
                  </a:cubicBezTo>
                  <a:cubicBezTo>
                    <a:pt x="7" y="155"/>
                    <a:pt x="11" y="152"/>
                    <a:pt x="14" y="156"/>
                  </a:cubicBezTo>
                  <a:cubicBezTo>
                    <a:pt x="17" y="159"/>
                    <a:pt x="21" y="156"/>
                    <a:pt x="22" y="159"/>
                  </a:cubicBezTo>
                  <a:cubicBezTo>
                    <a:pt x="24" y="162"/>
                    <a:pt x="35" y="162"/>
                    <a:pt x="43" y="154"/>
                  </a:cubicBezTo>
                  <a:cubicBezTo>
                    <a:pt x="51" y="147"/>
                    <a:pt x="47" y="143"/>
                    <a:pt x="50" y="141"/>
                  </a:cubicBezTo>
                  <a:cubicBezTo>
                    <a:pt x="54" y="139"/>
                    <a:pt x="54" y="133"/>
                    <a:pt x="56" y="129"/>
                  </a:cubicBezTo>
                  <a:cubicBezTo>
                    <a:pt x="58" y="126"/>
                    <a:pt x="60" y="122"/>
                    <a:pt x="69" y="122"/>
                  </a:cubicBezTo>
                  <a:cubicBezTo>
                    <a:pt x="78" y="122"/>
                    <a:pt x="73" y="120"/>
                    <a:pt x="72" y="116"/>
                  </a:cubicBezTo>
                  <a:cubicBezTo>
                    <a:pt x="72" y="111"/>
                    <a:pt x="80" y="111"/>
                    <a:pt x="80" y="105"/>
                  </a:cubicBezTo>
                  <a:cubicBezTo>
                    <a:pt x="80" y="100"/>
                    <a:pt x="91" y="95"/>
                    <a:pt x="89" y="90"/>
                  </a:cubicBezTo>
                  <a:cubicBezTo>
                    <a:pt x="86" y="86"/>
                    <a:pt x="91" y="84"/>
                    <a:pt x="87" y="81"/>
                  </a:cubicBezTo>
                  <a:close/>
                  <a:moveTo>
                    <a:pt x="15" y="167"/>
                  </a:moveTo>
                  <a:cubicBezTo>
                    <a:pt x="17" y="168"/>
                    <a:pt x="22" y="166"/>
                    <a:pt x="19" y="162"/>
                  </a:cubicBezTo>
                  <a:cubicBezTo>
                    <a:pt x="16" y="158"/>
                    <a:pt x="11" y="166"/>
                    <a:pt x="15" y="167"/>
                  </a:cubicBezTo>
                  <a:close/>
                  <a:moveTo>
                    <a:pt x="128" y="41"/>
                  </a:moveTo>
                  <a:cubicBezTo>
                    <a:pt x="126" y="45"/>
                    <a:pt x="121" y="40"/>
                    <a:pt x="117" y="40"/>
                  </a:cubicBezTo>
                  <a:cubicBezTo>
                    <a:pt x="113" y="40"/>
                    <a:pt x="110" y="37"/>
                    <a:pt x="110" y="33"/>
                  </a:cubicBezTo>
                  <a:cubicBezTo>
                    <a:pt x="110" y="29"/>
                    <a:pt x="109" y="24"/>
                    <a:pt x="105" y="24"/>
                  </a:cubicBezTo>
                  <a:cubicBezTo>
                    <a:pt x="101" y="24"/>
                    <a:pt x="106" y="28"/>
                    <a:pt x="105" y="30"/>
                  </a:cubicBezTo>
                  <a:cubicBezTo>
                    <a:pt x="103" y="32"/>
                    <a:pt x="102" y="28"/>
                    <a:pt x="100" y="28"/>
                  </a:cubicBezTo>
                  <a:cubicBezTo>
                    <a:pt x="98" y="28"/>
                    <a:pt x="96" y="25"/>
                    <a:pt x="96" y="20"/>
                  </a:cubicBezTo>
                  <a:cubicBezTo>
                    <a:pt x="96" y="15"/>
                    <a:pt x="92" y="16"/>
                    <a:pt x="92" y="10"/>
                  </a:cubicBezTo>
                  <a:cubicBezTo>
                    <a:pt x="92" y="4"/>
                    <a:pt x="83" y="0"/>
                    <a:pt x="78" y="0"/>
                  </a:cubicBezTo>
                  <a:cubicBezTo>
                    <a:pt x="73" y="0"/>
                    <a:pt x="79" y="9"/>
                    <a:pt x="81" y="12"/>
                  </a:cubicBezTo>
                  <a:cubicBezTo>
                    <a:pt x="84" y="15"/>
                    <a:pt x="89" y="18"/>
                    <a:pt x="89" y="20"/>
                  </a:cubicBezTo>
                  <a:cubicBezTo>
                    <a:pt x="89" y="22"/>
                    <a:pt x="93" y="28"/>
                    <a:pt x="96" y="29"/>
                  </a:cubicBezTo>
                  <a:cubicBezTo>
                    <a:pt x="99" y="30"/>
                    <a:pt x="94" y="39"/>
                    <a:pt x="94" y="46"/>
                  </a:cubicBezTo>
                  <a:cubicBezTo>
                    <a:pt x="94" y="53"/>
                    <a:pt x="89" y="51"/>
                    <a:pt x="85" y="56"/>
                  </a:cubicBezTo>
                  <a:cubicBezTo>
                    <a:pt x="81" y="60"/>
                    <a:pt x="94" y="65"/>
                    <a:pt x="100" y="69"/>
                  </a:cubicBezTo>
                  <a:cubicBezTo>
                    <a:pt x="105" y="74"/>
                    <a:pt x="95" y="85"/>
                    <a:pt x="97" y="87"/>
                  </a:cubicBezTo>
                  <a:cubicBezTo>
                    <a:pt x="97" y="89"/>
                    <a:pt x="101" y="90"/>
                    <a:pt x="107" y="89"/>
                  </a:cubicBezTo>
                  <a:cubicBezTo>
                    <a:pt x="113" y="87"/>
                    <a:pt x="115" y="75"/>
                    <a:pt x="119" y="71"/>
                  </a:cubicBezTo>
                  <a:cubicBezTo>
                    <a:pt x="123" y="68"/>
                    <a:pt x="121" y="62"/>
                    <a:pt x="123" y="60"/>
                  </a:cubicBezTo>
                  <a:cubicBezTo>
                    <a:pt x="125" y="57"/>
                    <a:pt x="128" y="57"/>
                    <a:pt x="130" y="57"/>
                  </a:cubicBezTo>
                  <a:cubicBezTo>
                    <a:pt x="133" y="57"/>
                    <a:pt x="132" y="50"/>
                    <a:pt x="135" y="50"/>
                  </a:cubicBezTo>
                  <a:cubicBezTo>
                    <a:pt x="139" y="50"/>
                    <a:pt x="137" y="46"/>
                    <a:pt x="139" y="40"/>
                  </a:cubicBezTo>
                  <a:cubicBezTo>
                    <a:pt x="141" y="35"/>
                    <a:pt x="130" y="37"/>
                    <a:pt x="128"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Freeform 152"/>
            <p:cNvSpPr>
              <a:spLocks noEditPoints="1"/>
            </p:cNvSpPr>
            <p:nvPr/>
          </p:nvSpPr>
          <p:spPr bwMode="auto">
            <a:xfrm>
              <a:off x="8162925" y="3616325"/>
              <a:ext cx="58738" cy="53975"/>
            </a:xfrm>
            <a:custGeom>
              <a:avLst/>
              <a:gdLst/>
              <a:ahLst/>
              <a:cxnLst>
                <a:cxn ang="0">
                  <a:pos x="4" y="24"/>
                </a:cxn>
                <a:cxn ang="0">
                  <a:pos x="17" y="20"/>
                </a:cxn>
                <a:cxn ang="0">
                  <a:pos x="4" y="24"/>
                </a:cxn>
                <a:cxn ang="0">
                  <a:pos x="20" y="10"/>
                </a:cxn>
                <a:cxn ang="0">
                  <a:pos x="31" y="4"/>
                </a:cxn>
                <a:cxn ang="0">
                  <a:pos x="20" y="10"/>
                </a:cxn>
              </a:cxnLst>
              <a:rect l="0" t="0" r="r" b="b"/>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Freeform 153"/>
            <p:cNvSpPr/>
            <p:nvPr/>
          </p:nvSpPr>
          <p:spPr bwMode="auto">
            <a:xfrm>
              <a:off x="5487988" y="2270125"/>
              <a:ext cx="309563" cy="195263"/>
            </a:xfrm>
            <a:custGeom>
              <a:avLst/>
              <a:gdLst/>
              <a:ahLst/>
              <a:cxnLst>
                <a:cxn ang="0">
                  <a:pos x="161" y="64"/>
                </a:cxn>
                <a:cxn ang="0">
                  <a:pos x="151" y="61"/>
                </a:cxn>
                <a:cxn ang="0">
                  <a:pos x="139" y="53"/>
                </a:cxn>
                <a:cxn ang="0">
                  <a:pos x="126" y="45"/>
                </a:cxn>
                <a:cxn ang="0">
                  <a:pos x="115" y="37"/>
                </a:cxn>
                <a:cxn ang="0">
                  <a:pos x="110" y="28"/>
                </a:cxn>
                <a:cxn ang="0">
                  <a:pos x="105" y="20"/>
                </a:cxn>
                <a:cxn ang="0">
                  <a:pos x="88" y="18"/>
                </a:cxn>
                <a:cxn ang="0">
                  <a:pos x="84" y="6"/>
                </a:cxn>
                <a:cxn ang="0">
                  <a:pos x="76" y="3"/>
                </a:cxn>
                <a:cxn ang="0">
                  <a:pos x="68" y="1"/>
                </a:cxn>
                <a:cxn ang="0">
                  <a:pos x="63" y="4"/>
                </a:cxn>
                <a:cxn ang="0">
                  <a:pos x="59" y="8"/>
                </a:cxn>
                <a:cxn ang="0">
                  <a:pos x="51" y="14"/>
                </a:cxn>
                <a:cxn ang="0">
                  <a:pos x="47" y="19"/>
                </a:cxn>
                <a:cxn ang="0">
                  <a:pos x="39" y="17"/>
                </a:cxn>
                <a:cxn ang="0">
                  <a:pos x="31" y="15"/>
                </a:cxn>
                <a:cxn ang="0">
                  <a:pos x="17" y="5"/>
                </a:cxn>
                <a:cxn ang="0">
                  <a:pos x="6" y="11"/>
                </a:cxn>
                <a:cxn ang="0">
                  <a:pos x="11" y="9"/>
                </a:cxn>
                <a:cxn ang="0">
                  <a:pos x="20" y="19"/>
                </a:cxn>
                <a:cxn ang="0">
                  <a:pos x="25" y="26"/>
                </a:cxn>
                <a:cxn ang="0">
                  <a:pos x="14" y="28"/>
                </a:cxn>
                <a:cxn ang="0">
                  <a:pos x="3" y="28"/>
                </a:cxn>
                <a:cxn ang="0">
                  <a:pos x="6" y="38"/>
                </a:cxn>
                <a:cxn ang="0">
                  <a:pos x="6" y="45"/>
                </a:cxn>
                <a:cxn ang="0">
                  <a:pos x="13" y="47"/>
                </a:cxn>
                <a:cxn ang="0">
                  <a:pos x="15" y="56"/>
                </a:cxn>
                <a:cxn ang="0">
                  <a:pos x="15" y="71"/>
                </a:cxn>
                <a:cxn ang="0">
                  <a:pos x="24" y="70"/>
                </a:cxn>
                <a:cxn ang="0">
                  <a:pos x="34" y="63"/>
                </a:cxn>
                <a:cxn ang="0">
                  <a:pos x="42" y="62"/>
                </a:cxn>
                <a:cxn ang="0">
                  <a:pos x="55" y="62"/>
                </a:cxn>
                <a:cxn ang="0">
                  <a:pos x="64" y="66"/>
                </a:cxn>
                <a:cxn ang="0">
                  <a:pos x="69" y="68"/>
                </a:cxn>
                <a:cxn ang="0">
                  <a:pos x="79" y="71"/>
                </a:cxn>
                <a:cxn ang="0">
                  <a:pos x="84" y="75"/>
                </a:cxn>
                <a:cxn ang="0">
                  <a:pos x="91" y="82"/>
                </a:cxn>
                <a:cxn ang="0">
                  <a:pos x="99" y="83"/>
                </a:cxn>
                <a:cxn ang="0">
                  <a:pos x="101" y="97"/>
                </a:cxn>
                <a:cxn ang="0">
                  <a:pos x="104" y="96"/>
                </a:cxn>
                <a:cxn ang="0">
                  <a:pos x="112" y="99"/>
                </a:cxn>
                <a:cxn ang="0">
                  <a:pos x="122" y="95"/>
                </a:cxn>
                <a:cxn ang="0">
                  <a:pos x="138" y="86"/>
                </a:cxn>
                <a:cxn ang="0">
                  <a:pos x="144" y="75"/>
                </a:cxn>
                <a:cxn ang="0">
                  <a:pos x="153" y="69"/>
                </a:cxn>
                <a:cxn ang="0">
                  <a:pos x="162" y="71"/>
                </a:cxn>
                <a:cxn ang="0">
                  <a:pos x="161" y="64"/>
                </a:cxn>
              </a:cxnLst>
              <a:rect l="0" t="0" r="r" b="b"/>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Freeform 154"/>
            <p:cNvSpPr/>
            <p:nvPr/>
          </p:nvSpPr>
          <p:spPr bwMode="auto">
            <a:xfrm>
              <a:off x="5300663" y="2339975"/>
              <a:ext cx="425450" cy="360363"/>
            </a:xfrm>
            <a:custGeom>
              <a:avLst/>
              <a:gdLst/>
              <a:ahLst/>
              <a:cxnLst>
                <a:cxn ang="0">
                  <a:pos x="217" y="162"/>
                </a:cxn>
                <a:cxn ang="0">
                  <a:pos x="212" y="150"/>
                </a:cxn>
                <a:cxn ang="0">
                  <a:pos x="200" y="140"/>
                </a:cxn>
                <a:cxn ang="0">
                  <a:pos x="192" y="130"/>
                </a:cxn>
                <a:cxn ang="0">
                  <a:pos x="204" y="114"/>
                </a:cxn>
                <a:cxn ang="0">
                  <a:pos x="193" y="108"/>
                </a:cxn>
                <a:cxn ang="0">
                  <a:pos x="191" y="95"/>
                </a:cxn>
                <a:cxn ang="0">
                  <a:pos x="191" y="83"/>
                </a:cxn>
                <a:cxn ang="0">
                  <a:pos x="192" y="74"/>
                </a:cxn>
                <a:cxn ang="0">
                  <a:pos x="197" y="65"/>
                </a:cxn>
                <a:cxn ang="0">
                  <a:pos x="199" y="60"/>
                </a:cxn>
                <a:cxn ang="0">
                  <a:pos x="197" y="46"/>
                </a:cxn>
                <a:cxn ang="0">
                  <a:pos x="189" y="45"/>
                </a:cxn>
                <a:cxn ang="0">
                  <a:pos x="182" y="38"/>
                </a:cxn>
                <a:cxn ang="0">
                  <a:pos x="177" y="34"/>
                </a:cxn>
                <a:cxn ang="0">
                  <a:pos x="167" y="31"/>
                </a:cxn>
                <a:cxn ang="0">
                  <a:pos x="162" y="29"/>
                </a:cxn>
                <a:cxn ang="0">
                  <a:pos x="153" y="25"/>
                </a:cxn>
                <a:cxn ang="0">
                  <a:pos x="140" y="25"/>
                </a:cxn>
                <a:cxn ang="0">
                  <a:pos x="132" y="26"/>
                </a:cxn>
                <a:cxn ang="0">
                  <a:pos x="122" y="33"/>
                </a:cxn>
                <a:cxn ang="0">
                  <a:pos x="113" y="34"/>
                </a:cxn>
                <a:cxn ang="0">
                  <a:pos x="113" y="40"/>
                </a:cxn>
                <a:cxn ang="0">
                  <a:pos x="88" y="46"/>
                </a:cxn>
                <a:cxn ang="0">
                  <a:pos x="68" y="33"/>
                </a:cxn>
                <a:cxn ang="0">
                  <a:pos x="54" y="20"/>
                </a:cxn>
                <a:cxn ang="0">
                  <a:pos x="46" y="14"/>
                </a:cxn>
                <a:cxn ang="0">
                  <a:pos x="44" y="4"/>
                </a:cxn>
                <a:cxn ang="0">
                  <a:pos x="21" y="14"/>
                </a:cxn>
                <a:cxn ang="0">
                  <a:pos x="13" y="9"/>
                </a:cxn>
                <a:cxn ang="0">
                  <a:pos x="7" y="1"/>
                </a:cxn>
                <a:cxn ang="0">
                  <a:pos x="3" y="6"/>
                </a:cxn>
                <a:cxn ang="0">
                  <a:pos x="3" y="16"/>
                </a:cxn>
                <a:cxn ang="0">
                  <a:pos x="3" y="28"/>
                </a:cxn>
                <a:cxn ang="0">
                  <a:pos x="9" y="37"/>
                </a:cxn>
                <a:cxn ang="0">
                  <a:pos x="13" y="46"/>
                </a:cxn>
                <a:cxn ang="0">
                  <a:pos x="19" y="52"/>
                </a:cxn>
                <a:cxn ang="0">
                  <a:pos x="23" y="56"/>
                </a:cxn>
                <a:cxn ang="0">
                  <a:pos x="22" y="63"/>
                </a:cxn>
                <a:cxn ang="0">
                  <a:pos x="17" y="72"/>
                </a:cxn>
                <a:cxn ang="0">
                  <a:pos x="19" y="82"/>
                </a:cxn>
                <a:cxn ang="0">
                  <a:pos x="24" y="88"/>
                </a:cxn>
                <a:cxn ang="0">
                  <a:pos x="37" y="97"/>
                </a:cxn>
                <a:cxn ang="0">
                  <a:pos x="42" y="103"/>
                </a:cxn>
                <a:cxn ang="0">
                  <a:pos x="41" y="111"/>
                </a:cxn>
                <a:cxn ang="0">
                  <a:pos x="45" y="119"/>
                </a:cxn>
                <a:cxn ang="0">
                  <a:pos x="51" y="127"/>
                </a:cxn>
                <a:cxn ang="0">
                  <a:pos x="54" y="127"/>
                </a:cxn>
                <a:cxn ang="0">
                  <a:pos x="59" y="126"/>
                </a:cxn>
                <a:cxn ang="0">
                  <a:pos x="67" y="125"/>
                </a:cxn>
                <a:cxn ang="0">
                  <a:pos x="79" y="143"/>
                </a:cxn>
                <a:cxn ang="0">
                  <a:pos x="85" y="153"/>
                </a:cxn>
                <a:cxn ang="0">
                  <a:pos x="99" y="160"/>
                </a:cxn>
                <a:cxn ang="0">
                  <a:pos x="125" y="170"/>
                </a:cxn>
                <a:cxn ang="0">
                  <a:pos x="143" y="165"/>
                </a:cxn>
                <a:cxn ang="0">
                  <a:pos x="151" y="180"/>
                </a:cxn>
                <a:cxn ang="0">
                  <a:pos x="191" y="187"/>
                </a:cxn>
                <a:cxn ang="0">
                  <a:pos x="202" y="188"/>
                </a:cxn>
                <a:cxn ang="0">
                  <a:pos x="202" y="185"/>
                </a:cxn>
                <a:cxn ang="0">
                  <a:pos x="209" y="174"/>
                </a:cxn>
                <a:cxn ang="0">
                  <a:pos x="220" y="171"/>
                </a:cxn>
                <a:cxn ang="0">
                  <a:pos x="217" y="162"/>
                </a:cxn>
              </a:cxnLst>
              <a:rect l="0" t="0" r="r" b="b"/>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Freeform 155"/>
            <p:cNvSpPr>
              <a:spLocks noEditPoints="1"/>
            </p:cNvSpPr>
            <p:nvPr/>
          </p:nvSpPr>
          <p:spPr bwMode="auto">
            <a:xfrm>
              <a:off x="5356225" y="1914525"/>
              <a:ext cx="876300" cy="412750"/>
            </a:xfrm>
            <a:custGeom>
              <a:avLst/>
              <a:gdLst/>
              <a:ahLst/>
              <a:cxnLst>
                <a:cxn ang="0">
                  <a:pos x="444" y="89"/>
                </a:cxn>
                <a:cxn ang="0">
                  <a:pos x="429" y="75"/>
                </a:cxn>
                <a:cxn ang="0">
                  <a:pos x="399" y="70"/>
                </a:cxn>
                <a:cxn ang="0">
                  <a:pos x="372" y="51"/>
                </a:cxn>
                <a:cxn ang="0">
                  <a:pos x="341" y="17"/>
                </a:cxn>
                <a:cxn ang="0">
                  <a:pos x="310" y="30"/>
                </a:cxn>
                <a:cxn ang="0">
                  <a:pos x="302" y="21"/>
                </a:cxn>
                <a:cxn ang="0">
                  <a:pos x="285" y="19"/>
                </a:cxn>
                <a:cxn ang="0">
                  <a:pos x="277" y="2"/>
                </a:cxn>
                <a:cxn ang="0">
                  <a:pos x="237" y="10"/>
                </a:cxn>
                <a:cxn ang="0">
                  <a:pos x="193" y="20"/>
                </a:cxn>
                <a:cxn ang="0">
                  <a:pos x="170" y="31"/>
                </a:cxn>
                <a:cxn ang="0">
                  <a:pos x="166" y="46"/>
                </a:cxn>
                <a:cxn ang="0">
                  <a:pos x="170" y="61"/>
                </a:cxn>
                <a:cxn ang="0">
                  <a:pos x="158" y="69"/>
                </a:cxn>
                <a:cxn ang="0">
                  <a:pos x="141" y="68"/>
                </a:cxn>
                <a:cxn ang="0">
                  <a:pos x="112" y="70"/>
                </a:cxn>
                <a:cxn ang="0">
                  <a:pos x="92" y="70"/>
                </a:cxn>
                <a:cxn ang="0">
                  <a:pos x="62" y="58"/>
                </a:cxn>
                <a:cxn ang="0">
                  <a:pos x="35" y="66"/>
                </a:cxn>
                <a:cxn ang="0">
                  <a:pos x="25" y="84"/>
                </a:cxn>
                <a:cxn ang="0">
                  <a:pos x="4" y="88"/>
                </a:cxn>
                <a:cxn ang="0">
                  <a:pos x="1" y="104"/>
                </a:cxn>
                <a:cxn ang="0">
                  <a:pos x="17" y="114"/>
                </a:cxn>
                <a:cxn ang="0">
                  <a:pos x="28" y="134"/>
                </a:cxn>
                <a:cxn ang="0">
                  <a:pos x="58" y="127"/>
                </a:cxn>
                <a:cxn ang="0">
                  <a:pos x="65" y="150"/>
                </a:cxn>
                <a:cxn ang="0">
                  <a:pos x="44" y="165"/>
                </a:cxn>
                <a:cxn ang="0">
                  <a:pos x="64" y="185"/>
                </a:cxn>
                <a:cxn ang="0">
                  <a:pos x="75" y="197"/>
                </a:cxn>
                <a:cxn ang="0">
                  <a:pos x="108" y="203"/>
                </a:cxn>
                <a:cxn ang="0">
                  <a:pos x="139" y="144"/>
                </a:cxn>
                <a:cxn ang="0">
                  <a:pos x="157" y="146"/>
                </a:cxn>
                <a:cxn ang="0">
                  <a:pos x="191" y="174"/>
                </a:cxn>
                <a:cxn ang="0">
                  <a:pos x="225" y="192"/>
                </a:cxn>
                <a:cxn ang="0">
                  <a:pos x="250" y="212"/>
                </a:cxn>
                <a:cxn ang="0">
                  <a:pos x="274" y="201"/>
                </a:cxn>
                <a:cxn ang="0">
                  <a:pos x="299" y="187"/>
                </a:cxn>
                <a:cxn ang="0">
                  <a:pos x="336" y="185"/>
                </a:cxn>
                <a:cxn ang="0">
                  <a:pos x="385" y="193"/>
                </a:cxn>
                <a:cxn ang="0">
                  <a:pos x="386" y="167"/>
                </a:cxn>
                <a:cxn ang="0">
                  <a:pos x="401" y="151"/>
                </a:cxn>
                <a:cxn ang="0">
                  <a:pos x="416" y="126"/>
                </a:cxn>
                <a:cxn ang="0">
                  <a:pos x="445" y="123"/>
                </a:cxn>
                <a:cxn ang="0">
                  <a:pos x="455" y="99"/>
                </a:cxn>
                <a:cxn ang="0">
                  <a:pos x="171" y="137"/>
                </a:cxn>
                <a:cxn ang="0">
                  <a:pos x="361" y="136"/>
                </a:cxn>
                <a:cxn ang="0">
                  <a:pos x="315" y="136"/>
                </a:cxn>
                <a:cxn ang="0">
                  <a:pos x="361" y="136"/>
                </a:cxn>
              </a:cxnLst>
              <a:rect l="0" t="0" r="r" b="b"/>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Freeform 156"/>
            <p:cNvSpPr>
              <a:spLocks noEditPoints="1"/>
            </p:cNvSpPr>
            <p:nvPr/>
          </p:nvSpPr>
          <p:spPr bwMode="auto">
            <a:xfrm>
              <a:off x="4778375" y="898525"/>
              <a:ext cx="3681413" cy="1411288"/>
            </a:xfrm>
            <a:custGeom>
              <a:avLst/>
              <a:gdLst/>
              <a:ahLst/>
              <a:cxnLst>
                <a:cxn ang="0">
                  <a:pos x="814" y="12"/>
                </a:cxn>
                <a:cxn ang="0">
                  <a:pos x="840" y="45"/>
                </a:cxn>
                <a:cxn ang="0">
                  <a:pos x="912" y="61"/>
                </a:cxn>
                <a:cxn ang="0">
                  <a:pos x="822" y="28"/>
                </a:cxn>
                <a:cxn ang="0">
                  <a:pos x="1331" y="168"/>
                </a:cxn>
                <a:cxn ang="0">
                  <a:pos x="1358" y="198"/>
                </a:cxn>
                <a:cxn ang="0">
                  <a:pos x="1388" y="664"/>
                </a:cxn>
                <a:cxn ang="0">
                  <a:pos x="355" y="25"/>
                </a:cxn>
                <a:cxn ang="0">
                  <a:pos x="1886" y="330"/>
                </a:cxn>
                <a:cxn ang="0">
                  <a:pos x="1698" y="277"/>
                </a:cxn>
                <a:cxn ang="0">
                  <a:pos x="1580" y="268"/>
                </a:cxn>
                <a:cxn ang="0">
                  <a:pos x="1412" y="221"/>
                </a:cxn>
                <a:cxn ang="0">
                  <a:pos x="1319" y="241"/>
                </a:cxn>
                <a:cxn ang="0">
                  <a:pos x="1224" y="204"/>
                </a:cxn>
                <a:cxn ang="0">
                  <a:pos x="1101" y="196"/>
                </a:cxn>
                <a:cxn ang="0">
                  <a:pos x="989" y="193"/>
                </a:cxn>
                <a:cxn ang="0">
                  <a:pos x="1007" y="122"/>
                </a:cxn>
                <a:cxn ang="0">
                  <a:pos x="909" y="126"/>
                </a:cxn>
                <a:cxn ang="0">
                  <a:pos x="800" y="148"/>
                </a:cxn>
                <a:cxn ang="0">
                  <a:pos x="764" y="190"/>
                </a:cxn>
                <a:cxn ang="0">
                  <a:pos x="667" y="228"/>
                </a:cxn>
                <a:cxn ang="0">
                  <a:pos x="623" y="257"/>
                </a:cxn>
                <a:cxn ang="0">
                  <a:pos x="630" y="312"/>
                </a:cxn>
                <a:cxn ang="0">
                  <a:pos x="603" y="320"/>
                </a:cxn>
                <a:cxn ang="0">
                  <a:pos x="557" y="231"/>
                </a:cxn>
                <a:cxn ang="0">
                  <a:pos x="468" y="273"/>
                </a:cxn>
                <a:cxn ang="0">
                  <a:pos x="384" y="305"/>
                </a:cxn>
                <a:cxn ang="0">
                  <a:pos x="307" y="312"/>
                </a:cxn>
                <a:cxn ang="0">
                  <a:pos x="230" y="353"/>
                </a:cxn>
                <a:cxn ang="0">
                  <a:pos x="170" y="355"/>
                </a:cxn>
                <a:cxn ang="0">
                  <a:pos x="201" y="292"/>
                </a:cxn>
                <a:cxn ang="0">
                  <a:pos x="100" y="296"/>
                </a:cxn>
                <a:cxn ang="0">
                  <a:pos x="133" y="407"/>
                </a:cxn>
                <a:cxn ang="0">
                  <a:pos x="89" y="497"/>
                </a:cxn>
                <a:cxn ang="0">
                  <a:pos x="134" y="574"/>
                </a:cxn>
                <a:cxn ang="0">
                  <a:pos x="223" y="617"/>
                </a:cxn>
                <a:cxn ang="0">
                  <a:pos x="193" y="682"/>
                </a:cxn>
                <a:cxn ang="0">
                  <a:pos x="326" y="731"/>
                </a:cxn>
                <a:cxn ang="0">
                  <a:pos x="312" y="613"/>
                </a:cxn>
                <a:cxn ang="0">
                  <a:pos x="425" y="599"/>
                </a:cxn>
                <a:cxn ang="0">
                  <a:pos x="472" y="554"/>
                </a:cxn>
                <a:cxn ang="0">
                  <a:pos x="610" y="554"/>
                </a:cxn>
                <a:cxn ang="0">
                  <a:pos x="738" y="612"/>
                </a:cxn>
                <a:cxn ang="0">
                  <a:pos x="849" y="616"/>
                </a:cxn>
                <a:cxn ang="0">
                  <a:pos x="939" y="614"/>
                </a:cxn>
                <a:cxn ang="0">
                  <a:pos x="1099" y="622"/>
                </a:cxn>
                <a:cxn ang="0">
                  <a:pos x="1210" y="615"/>
                </a:cxn>
                <a:cxn ang="0">
                  <a:pos x="1251" y="689"/>
                </a:cxn>
                <a:cxn ang="0">
                  <a:pos x="1365" y="573"/>
                </a:cxn>
                <a:cxn ang="0">
                  <a:pos x="1310" y="530"/>
                </a:cxn>
                <a:cxn ang="0">
                  <a:pos x="1484" y="473"/>
                </a:cxn>
                <a:cxn ang="0">
                  <a:pos x="1584" y="440"/>
                </a:cxn>
                <a:cxn ang="0">
                  <a:pos x="1544" y="494"/>
                </a:cxn>
                <a:cxn ang="0">
                  <a:pos x="1607" y="521"/>
                </a:cxn>
                <a:cxn ang="0">
                  <a:pos x="1697" y="458"/>
                </a:cxn>
                <a:cxn ang="0">
                  <a:pos x="1766" y="373"/>
                </a:cxn>
                <a:cxn ang="0">
                  <a:pos x="1875" y="379"/>
                </a:cxn>
                <a:cxn ang="0">
                  <a:pos x="993" y="567"/>
                </a:cxn>
                <a:cxn ang="0">
                  <a:pos x="386" y="247"/>
                </a:cxn>
                <a:cxn ang="0">
                  <a:pos x="485" y="133"/>
                </a:cxn>
                <a:cxn ang="0">
                  <a:pos x="415" y="39"/>
                </a:cxn>
                <a:cxn ang="0">
                  <a:pos x="464" y="16"/>
                </a:cxn>
              </a:cxnLst>
              <a:rect l="0" t="0" r="r" b="b"/>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Freeform 158"/>
            <p:cNvSpPr/>
            <p:nvPr/>
          </p:nvSpPr>
          <p:spPr bwMode="auto">
            <a:xfrm>
              <a:off x="4622800" y="3133725"/>
              <a:ext cx="395288" cy="415925"/>
            </a:xfrm>
            <a:custGeom>
              <a:avLst/>
              <a:gdLst/>
              <a:ahLst/>
              <a:cxnLst>
                <a:cxn ang="0">
                  <a:pos x="184" y="102"/>
                </a:cxn>
                <a:cxn ang="0">
                  <a:pos x="184" y="95"/>
                </a:cxn>
                <a:cxn ang="0">
                  <a:pos x="181" y="91"/>
                </a:cxn>
                <a:cxn ang="0">
                  <a:pos x="186" y="81"/>
                </a:cxn>
                <a:cxn ang="0">
                  <a:pos x="189" y="71"/>
                </a:cxn>
                <a:cxn ang="0">
                  <a:pos x="194" y="54"/>
                </a:cxn>
                <a:cxn ang="0">
                  <a:pos x="203" y="44"/>
                </a:cxn>
                <a:cxn ang="0">
                  <a:pos x="203" y="33"/>
                </a:cxn>
                <a:cxn ang="0">
                  <a:pos x="204" y="23"/>
                </a:cxn>
                <a:cxn ang="0">
                  <a:pos x="185" y="13"/>
                </a:cxn>
                <a:cxn ang="0">
                  <a:pos x="172" y="13"/>
                </a:cxn>
                <a:cxn ang="0">
                  <a:pos x="164" y="4"/>
                </a:cxn>
                <a:cxn ang="0">
                  <a:pos x="156" y="6"/>
                </a:cxn>
                <a:cxn ang="0">
                  <a:pos x="134" y="6"/>
                </a:cxn>
                <a:cxn ang="0">
                  <a:pos x="114" y="9"/>
                </a:cxn>
                <a:cxn ang="0">
                  <a:pos x="89" y="13"/>
                </a:cxn>
                <a:cxn ang="0">
                  <a:pos x="68" y="16"/>
                </a:cxn>
                <a:cxn ang="0">
                  <a:pos x="66" y="35"/>
                </a:cxn>
                <a:cxn ang="0">
                  <a:pos x="53" y="71"/>
                </a:cxn>
                <a:cxn ang="0">
                  <a:pos x="43" y="102"/>
                </a:cxn>
                <a:cxn ang="0">
                  <a:pos x="32" y="117"/>
                </a:cxn>
                <a:cxn ang="0">
                  <a:pos x="18" y="117"/>
                </a:cxn>
                <a:cxn ang="0">
                  <a:pos x="0" y="121"/>
                </a:cxn>
                <a:cxn ang="0">
                  <a:pos x="4" y="135"/>
                </a:cxn>
                <a:cxn ang="0">
                  <a:pos x="47" y="132"/>
                </a:cxn>
                <a:cxn ang="0">
                  <a:pos x="53" y="150"/>
                </a:cxn>
                <a:cxn ang="0">
                  <a:pos x="76" y="155"/>
                </a:cxn>
                <a:cxn ang="0">
                  <a:pos x="89" y="145"/>
                </a:cxn>
                <a:cxn ang="0">
                  <a:pos x="102" y="149"/>
                </a:cxn>
                <a:cxn ang="0">
                  <a:pos x="103" y="174"/>
                </a:cxn>
                <a:cxn ang="0">
                  <a:pos x="108" y="192"/>
                </a:cxn>
                <a:cxn ang="0">
                  <a:pos x="124" y="188"/>
                </a:cxn>
                <a:cxn ang="0">
                  <a:pos x="130" y="191"/>
                </a:cxn>
                <a:cxn ang="0">
                  <a:pos x="140" y="193"/>
                </a:cxn>
                <a:cxn ang="0">
                  <a:pos x="153" y="201"/>
                </a:cxn>
                <a:cxn ang="0">
                  <a:pos x="162" y="198"/>
                </a:cxn>
                <a:cxn ang="0">
                  <a:pos x="177" y="206"/>
                </a:cxn>
                <a:cxn ang="0">
                  <a:pos x="189" y="216"/>
                </a:cxn>
                <a:cxn ang="0">
                  <a:pos x="190" y="203"/>
                </a:cxn>
                <a:cxn ang="0">
                  <a:pos x="175" y="196"/>
                </a:cxn>
                <a:cxn ang="0">
                  <a:pos x="178" y="173"/>
                </a:cxn>
                <a:cxn ang="0">
                  <a:pos x="182" y="160"/>
                </a:cxn>
                <a:cxn ang="0">
                  <a:pos x="196" y="157"/>
                </a:cxn>
                <a:cxn ang="0">
                  <a:pos x="189" y="144"/>
                </a:cxn>
              </a:cxnLst>
              <a:rect l="0" t="0" r="r" b="b"/>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Freeform 159"/>
            <p:cNvSpPr/>
            <p:nvPr/>
          </p:nvSpPr>
          <p:spPr bwMode="auto">
            <a:xfrm>
              <a:off x="4975225" y="3306763"/>
              <a:ext cx="34925" cy="46038"/>
            </a:xfrm>
            <a:custGeom>
              <a:avLst/>
              <a:gdLst/>
              <a:ahLst/>
              <a:cxnLst>
                <a:cxn ang="0">
                  <a:pos x="1" y="12"/>
                </a:cxn>
                <a:cxn ang="0">
                  <a:pos x="4" y="24"/>
                </a:cxn>
                <a:cxn ang="0">
                  <a:pos x="9" y="21"/>
                </a:cxn>
                <a:cxn ang="0">
                  <a:pos x="18" y="8"/>
                </a:cxn>
                <a:cxn ang="0">
                  <a:pos x="15" y="6"/>
                </a:cxn>
                <a:cxn ang="0">
                  <a:pos x="14" y="0"/>
                </a:cxn>
                <a:cxn ang="0">
                  <a:pos x="9" y="0"/>
                </a:cxn>
                <a:cxn ang="0">
                  <a:pos x="3" y="4"/>
                </a:cxn>
                <a:cxn ang="0">
                  <a:pos x="0" y="3"/>
                </a:cxn>
                <a:cxn ang="0">
                  <a:pos x="0" y="4"/>
                </a:cxn>
                <a:cxn ang="0">
                  <a:pos x="1" y="12"/>
                </a:cxn>
              </a:cxnLst>
              <a:rect l="0" t="0" r="r" b="b"/>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Freeform 160"/>
            <p:cNvSpPr/>
            <p:nvPr/>
          </p:nvSpPr>
          <p:spPr bwMode="auto">
            <a:xfrm>
              <a:off x="4995863" y="3484563"/>
              <a:ext cx="230188" cy="368300"/>
            </a:xfrm>
            <a:custGeom>
              <a:avLst/>
              <a:gdLst/>
              <a:ahLst/>
              <a:cxnLst>
                <a:cxn ang="0">
                  <a:pos x="119" y="50"/>
                </a:cxn>
                <a:cxn ang="0">
                  <a:pos x="116" y="28"/>
                </a:cxn>
                <a:cxn ang="0">
                  <a:pos x="115" y="1"/>
                </a:cxn>
                <a:cxn ang="0">
                  <a:pos x="115" y="0"/>
                </a:cxn>
                <a:cxn ang="0">
                  <a:pos x="103" y="7"/>
                </a:cxn>
                <a:cxn ang="0">
                  <a:pos x="95" y="9"/>
                </a:cxn>
                <a:cxn ang="0">
                  <a:pos x="89" y="8"/>
                </a:cxn>
                <a:cxn ang="0">
                  <a:pos x="85" y="13"/>
                </a:cxn>
                <a:cxn ang="0">
                  <a:pos x="78" y="13"/>
                </a:cxn>
                <a:cxn ang="0">
                  <a:pos x="69" y="15"/>
                </a:cxn>
                <a:cxn ang="0">
                  <a:pos x="65" y="11"/>
                </a:cxn>
                <a:cxn ang="0">
                  <a:pos x="58" y="13"/>
                </a:cxn>
                <a:cxn ang="0">
                  <a:pos x="52" y="12"/>
                </a:cxn>
                <a:cxn ang="0">
                  <a:pos x="51" y="16"/>
                </a:cxn>
                <a:cxn ang="0">
                  <a:pos x="56" y="40"/>
                </a:cxn>
                <a:cxn ang="0">
                  <a:pos x="63" y="46"/>
                </a:cxn>
                <a:cxn ang="0">
                  <a:pos x="63" y="58"/>
                </a:cxn>
                <a:cxn ang="0">
                  <a:pos x="57" y="65"/>
                </a:cxn>
                <a:cxn ang="0">
                  <a:pos x="56" y="75"/>
                </a:cxn>
                <a:cxn ang="0">
                  <a:pos x="46" y="62"/>
                </a:cxn>
                <a:cxn ang="0">
                  <a:pos x="48" y="47"/>
                </a:cxn>
                <a:cxn ang="0">
                  <a:pos x="39" y="46"/>
                </a:cxn>
                <a:cxn ang="0">
                  <a:pos x="31" y="40"/>
                </a:cxn>
                <a:cxn ang="0">
                  <a:pos x="0" y="52"/>
                </a:cxn>
                <a:cxn ang="0">
                  <a:pos x="2" y="60"/>
                </a:cxn>
                <a:cxn ang="0">
                  <a:pos x="2" y="60"/>
                </a:cxn>
                <a:cxn ang="0">
                  <a:pos x="3" y="64"/>
                </a:cxn>
                <a:cxn ang="0">
                  <a:pos x="18" y="67"/>
                </a:cxn>
                <a:cxn ang="0">
                  <a:pos x="31" y="72"/>
                </a:cxn>
                <a:cxn ang="0">
                  <a:pos x="31" y="89"/>
                </a:cxn>
                <a:cxn ang="0">
                  <a:pos x="28" y="99"/>
                </a:cxn>
                <a:cxn ang="0">
                  <a:pos x="32" y="108"/>
                </a:cxn>
                <a:cxn ang="0">
                  <a:pos x="26" y="116"/>
                </a:cxn>
                <a:cxn ang="0">
                  <a:pos x="23" y="127"/>
                </a:cxn>
                <a:cxn ang="0">
                  <a:pos x="11" y="138"/>
                </a:cxn>
                <a:cxn ang="0">
                  <a:pos x="12" y="139"/>
                </a:cxn>
                <a:cxn ang="0">
                  <a:pos x="19" y="160"/>
                </a:cxn>
                <a:cxn ang="0">
                  <a:pos x="20" y="180"/>
                </a:cxn>
                <a:cxn ang="0">
                  <a:pos x="21" y="193"/>
                </a:cxn>
                <a:cxn ang="0">
                  <a:pos x="30" y="193"/>
                </a:cxn>
                <a:cxn ang="0">
                  <a:pos x="30" y="187"/>
                </a:cxn>
                <a:cxn ang="0">
                  <a:pos x="26" y="183"/>
                </a:cxn>
                <a:cxn ang="0">
                  <a:pos x="43" y="170"/>
                </a:cxn>
                <a:cxn ang="0">
                  <a:pos x="57" y="161"/>
                </a:cxn>
                <a:cxn ang="0">
                  <a:pos x="59" y="145"/>
                </a:cxn>
                <a:cxn ang="0">
                  <a:pos x="57" y="130"/>
                </a:cxn>
                <a:cxn ang="0">
                  <a:pos x="51" y="116"/>
                </a:cxn>
                <a:cxn ang="0">
                  <a:pos x="53" y="108"/>
                </a:cxn>
                <a:cxn ang="0">
                  <a:pos x="58" y="102"/>
                </a:cxn>
                <a:cxn ang="0">
                  <a:pos x="68" y="96"/>
                </a:cxn>
                <a:cxn ang="0">
                  <a:pos x="79" y="83"/>
                </a:cxn>
                <a:cxn ang="0">
                  <a:pos x="101" y="73"/>
                </a:cxn>
                <a:cxn ang="0">
                  <a:pos x="119" y="50"/>
                </a:cxn>
              </a:cxnLst>
              <a:rect l="0" t="0" r="r" b="b"/>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Freeform 161"/>
            <p:cNvSpPr/>
            <p:nvPr/>
          </p:nvSpPr>
          <p:spPr bwMode="auto">
            <a:xfrm>
              <a:off x="4983163" y="3275013"/>
              <a:ext cx="233363" cy="238125"/>
            </a:xfrm>
            <a:custGeom>
              <a:avLst/>
              <a:gdLst/>
              <a:ahLst/>
              <a:cxnLst>
                <a:cxn ang="0">
                  <a:pos x="114" y="100"/>
                </a:cxn>
                <a:cxn ang="0">
                  <a:pos x="110" y="88"/>
                </a:cxn>
                <a:cxn ang="0">
                  <a:pos x="109" y="79"/>
                </a:cxn>
                <a:cxn ang="0">
                  <a:pos x="111" y="71"/>
                </a:cxn>
                <a:cxn ang="0">
                  <a:pos x="105" y="61"/>
                </a:cxn>
                <a:cxn ang="0">
                  <a:pos x="110" y="44"/>
                </a:cxn>
                <a:cxn ang="0">
                  <a:pos x="91" y="30"/>
                </a:cxn>
                <a:cxn ang="0">
                  <a:pos x="92" y="24"/>
                </a:cxn>
                <a:cxn ang="0">
                  <a:pos x="49" y="1"/>
                </a:cxn>
                <a:cxn ang="0">
                  <a:pos x="44" y="12"/>
                </a:cxn>
                <a:cxn ang="0">
                  <a:pos x="44" y="19"/>
                </a:cxn>
                <a:cxn ang="0">
                  <a:pos x="26" y="18"/>
                </a:cxn>
                <a:cxn ang="0">
                  <a:pos x="26" y="0"/>
                </a:cxn>
                <a:cxn ang="0">
                  <a:pos x="17" y="1"/>
                </a:cxn>
                <a:cxn ang="0">
                  <a:pos x="11" y="2"/>
                </a:cxn>
                <a:cxn ang="0">
                  <a:pos x="13" y="7"/>
                </a:cxn>
                <a:cxn ang="0">
                  <a:pos x="15" y="15"/>
                </a:cxn>
                <a:cxn ang="0">
                  <a:pos x="10" y="17"/>
                </a:cxn>
                <a:cxn ang="0">
                  <a:pos x="11" y="23"/>
                </a:cxn>
                <a:cxn ang="0">
                  <a:pos x="14" y="25"/>
                </a:cxn>
                <a:cxn ang="0">
                  <a:pos x="5" y="38"/>
                </a:cxn>
                <a:cxn ang="0">
                  <a:pos x="0" y="41"/>
                </a:cxn>
                <a:cxn ang="0">
                  <a:pos x="7" y="62"/>
                </a:cxn>
                <a:cxn ang="0">
                  <a:pos x="13" y="77"/>
                </a:cxn>
                <a:cxn ang="0">
                  <a:pos x="15" y="86"/>
                </a:cxn>
                <a:cxn ang="0">
                  <a:pos x="9" y="81"/>
                </a:cxn>
                <a:cxn ang="0">
                  <a:pos x="8" y="83"/>
                </a:cxn>
                <a:cxn ang="0">
                  <a:pos x="8" y="83"/>
                </a:cxn>
                <a:cxn ang="0">
                  <a:pos x="16" y="88"/>
                </a:cxn>
                <a:cxn ang="0">
                  <a:pos x="26" y="92"/>
                </a:cxn>
                <a:cxn ang="0">
                  <a:pos x="41" y="99"/>
                </a:cxn>
                <a:cxn ang="0">
                  <a:pos x="42" y="100"/>
                </a:cxn>
                <a:cxn ang="0">
                  <a:pos x="49" y="100"/>
                </a:cxn>
                <a:cxn ang="0">
                  <a:pos x="51" y="99"/>
                </a:cxn>
                <a:cxn ang="0">
                  <a:pos x="59" y="122"/>
                </a:cxn>
                <a:cxn ang="0">
                  <a:pos x="65" y="123"/>
                </a:cxn>
                <a:cxn ang="0">
                  <a:pos x="72" y="121"/>
                </a:cxn>
                <a:cxn ang="0">
                  <a:pos x="76" y="125"/>
                </a:cxn>
                <a:cxn ang="0">
                  <a:pos x="85" y="123"/>
                </a:cxn>
                <a:cxn ang="0">
                  <a:pos x="92" y="123"/>
                </a:cxn>
                <a:cxn ang="0">
                  <a:pos x="96" y="118"/>
                </a:cxn>
                <a:cxn ang="0">
                  <a:pos x="102" y="119"/>
                </a:cxn>
                <a:cxn ang="0">
                  <a:pos x="110" y="117"/>
                </a:cxn>
                <a:cxn ang="0">
                  <a:pos x="122" y="110"/>
                </a:cxn>
                <a:cxn ang="0">
                  <a:pos x="114" y="100"/>
                </a:cxn>
              </a:cxnLst>
              <a:rect l="0" t="0" r="r" b="b"/>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Freeform 162"/>
            <p:cNvSpPr/>
            <p:nvPr/>
          </p:nvSpPr>
          <p:spPr bwMode="auto">
            <a:xfrm>
              <a:off x="5051425" y="3463925"/>
              <a:ext cx="71438" cy="168275"/>
            </a:xfrm>
            <a:custGeom>
              <a:avLst/>
              <a:gdLst/>
              <a:ahLst/>
              <a:cxnLst>
                <a:cxn ang="0">
                  <a:pos x="34" y="57"/>
                </a:cxn>
                <a:cxn ang="0">
                  <a:pos x="27" y="51"/>
                </a:cxn>
                <a:cxn ang="0">
                  <a:pos x="27" y="53"/>
                </a:cxn>
                <a:cxn ang="0">
                  <a:pos x="15" y="35"/>
                </a:cxn>
                <a:cxn ang="0">
                  <a:pos x="16" y="15"/>
                </a:cxn>
                <a:cxn ang="0">
                  <a:pos x="13" y="1"/>
                </a:cxn>
                <a:cxn ang="0">
                  <a:pos x="6" y="1"/>
                </a:cxn>
                <a:cxn ang="0">
                  <a:pos x="10" y="12"/>
                </a:cxn>
                <a:cxn ang="0">
                  <a:pos x="6" y="14"/>
                </a:cxn>
                <a:cxn ang="0">
                  <a:pos x="7" y="32"/>
                </a:cxn>
                <a:cxn ang="0">
                  <a:pos x="2" y="35"/>
                </a:cxn>
                <a:cxn ang="0">
                  <a:pos x="0" y="46"/>
                </a:cxn>
                <a:cxn ang="0">
                  <a:pos x="2" y="51"/>
                </a:cxn>
                <a:cxn ang="0">
                  <a:pos x="2" y="51"/>
                </a:cxn>
                <a:cxn ang="0">
                  <a:pos x="10" y="57"/>
                </a:cxn>
                <a:cxn ang="0">
                  <a:pos x="19" y="58"/>
                </a:cxn>
                <a:cxn ang="0">
                  <a:pos x="17" y="73"/>
                </a:cxn>
                <a:cxn ang="0">
                  <a:pos x="27" y="86"/>
                </a:cxn>
                <a:cxn ang="0">
                  <a:pos x="28" y="76"/>
                </a:cxn>
                <a:cxn ang="0">
                  <a:pos x="34" y="69"/>
                </a:cxn>
                <a:cxn ang="0">
                  <a:pos x="34" y="57"/>
                </a:cxn>
              </a:cxnLst>
              <a:rect l="0" t="0" r="r" b="b"/>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Freeform 163"/>
            <p:cNvSpPr/>
            <p:nvPr/>
          </p:nvSpPr>
          <p:spPr bwMode="auto">
            <a:xfrm>
              <a:off x="7878763" y="3705225"/>
              <a:ext cx="73025" cy="57150"/>
            </a:xfrm>
            <a:custGeom>
              <a:avLst/>
              <a:gdLst/>
              <a:ahLst/>
              <a:cxnLst>
                <a:cxn ang="0">
                  <a:pos x="1" y="5"/>
                </a:cxn>
                <a:cxn ang="0">
                  <a:pos x="34" y="27"/>
                </a:cxn>
                <a:cxn ang="0">
                  <a:pos x="1" y="5"/>
                </a:cxn>
              </a:cxnLst>
              <a:rect l="0" t="0" r="r" b="b"/>
              <a:pathLst>
                <a:path w="38" h="30">
                  <a:moveTo>
                    <a:pt x="1" y="5"/>
                  </a:moveTo>
                  <a:cubicBezTo>
                    <a:pt x="0" y="0"/>
                    <a:pt x="38" y="25"/>
                    <a:pt x="34" y="27"/>
                  </a:cubicBezTo>
                  <a:cubicBezTo>
                    <a:pt x="30" y="30"/>
                    <a:pt x="2" y="9"/>
                    <a:pt x="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Freeform 164"/>
            <p:cNvSpPr/>
            <p:nvPr/>
          </p:nvSpPr>
          <p:spPr bwMode="auto">
            <a:xfrm>
              <a:off x="5816600" y="2316163"/>
              <a:ext cx="166688" cy="111125"/>
            </a:xfrm>
            <a:custGeom>
              <a:avLst/>
              <a:gdLst/>
              <a:ahLst/>
              <a:cxnLst>
                <a:cxn ang="0">
                  <a:pos x="71" y="47"/>
                </a:cxn>
                <a:cxn ang="0">
                  <a:pos x="75" y="51"/>
                </a:cxn>
                <a:cxn ang="0">
                  <a:pos x="83" y="53"/>
                </a:cxn>
                <a:cxn ang="0">
                  <a:pos x="87" y="52"/>
                </a:cxn>
                <a:cxn ang="0">
                  <a:pos x="84" y="37"/>
                </a:cxn>
                <a:cxn ang="0">
                  <a:pos x="73" y="30"/>
                </a:cxn>
                <a:cxn ang="0">
                  <a:pos x="72" y="20"/>
                </a:cxn>
                <a:cxn ang="0">
                  <a:pos x="57" y="21"/>
                </a:cxn>
                <a:cxn ang="0">
                  <a:pos x="47" y="19"/>
                </a:cxn>
                <a:cxn ang="0">
                  <a:pos x="37" y="19"/>
                </a:cxn>
                <a:cxn ang="0">
                  <a:pos x="21" y="18"/>
                </a:cxn>
                <a:cxn ang="0">
                  <a:pos x="29" y="11"/>
                </a:cxn>
                <a:cxn ang="0">
                  <a:pos x="33" y="11"/>
                </a:cxn>
                <a:cxn ang="0">
                  <a:pos x="37" y="2"/>
                </a:cxn>
                <a:cxn ang="0">
                  <a:pos x="29" y="4"/>
                </a:cxn>
                <a:cxn ang="0">
                  <a:pos x="20" y="6"/>
                </a:cxn>
                <a:cxn ang="0">
                  <a:pos x="15" y="12"/>
                </a:cxn>
                <a:cxn ang="0">
                  <a:pos x="11" y="18"/>
                </a:cxn>
                <a:cxn ang="0">
                  <a:pos x="1" y="22"/>
                </a:cxn>
                <a:cxn ang="0">
                  <a:pos x="8" y="31"/>
                </a:cxn>
                <a:cxn ang="0">
                  <a:pos x="9" y="41"/>
                </a:cxn>
                <a:cxn ang="0">
                  <a:pos x="4" y="52"/>
                </a:cxn>
                <a:cxn ang="0">
                  <a:pos x="10" y="53"/>
                </a:cxn>
                <a:cxn ang="0">
                  <a:pos x="21" y="50"/>
                </a:cxn>
                <a:cxn ang="0">
                  <a:pos x="32" y="44"/>
                </a:cxn>
                <a:cxn ang="0">
                  <a:pos x="42" y="35"/>
                </a:cxn>
                <a:cxn ang="0">
                  <a:pos x="47" y="44"/>
                </a:cxn>
                <a:cxn ang="0">
                  <a:pos x="47" y="57"/>
                </a:cxn>
                <a:cxn ang="0">
                  <a:pos x="52" y="58"/>
                </a:cxn>
                <a:cxn ang="0">
                  <a:pos x="58" y="56"/>
                </a:cxn>
                <a:cxn ang="0">
                  <a:pos x="71" y="47"/>
                </a:cxn>
              </a:cxnLst>
              <a:rect l="0" t="0" r="r" b="b"/>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Freeform 165"/>
            <p:cNvSpPr/>
            <p:nvPr/>
          </p:nvSpPr>
          <p:spPr bwMode="auto">
            <a:xfrm>
              <a:off x="2657475" y="2693988"/>
              <a:ext cx="19050" cy="39688"/>
            </a:xfrm>
            <a:custGeom>
              <a:avLst/>
              <a:gdLst/>
              <a:ahLst/>
              <a:cxnLst>
                <a:cxn ang="0">
                  <a:pos x="8" y="19"/>
                </a:cxn>
                <a:cxn ang="0">
                  <a:pos x="4" y="15"/>
                </a:cxn>
                <a:cxn ang="0">
                  <a:pos x="0" y="7"/>
                </a:cxn>
                <a:cxn ang="0">
                  <a:pos x="4" y="4"/>
                </a:cxn>
                <a:cxn ang="0">
                  <a:pos x="5" y="12"/>
                </a:cxn>
                <a:cxn ang="0">
                  <a:pos x="8" y="19"/>
                </a:cxn>
              </a:cxnLst>
              <a:rect l="0" t="0" r="r" b="b"/>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Freeform 166"/>
            <p:cNvSpPr/>
            <p:nvPr/>
          </p:nvSpPr>
          <p:spPr bwMode="auto">
            <a:xfrm>
              <a:off x="3013075" y="3021013"/>
              <a:ext cx="25400" cy="20638"/>
            </a:xfrm>
            <a:custGeom>
              <a:avLst/>
              <a:gdLst/>
              <a:ahLst/>
              <a:cxnLst>
                <a:cxn ang="0">
                  <a:pos x="3" y="10"/>
                </a:cxn>
                <a:cxn ang="0">
                  <a:pos x="2" y="4"/>
                </a:cxn>
                <a:cxn ang="0">
                  <a:pos x="11" y="2"/>
                </a:cxn>
                <a:cxn ang="0">
                  <a:pos x="11" y="8"/>
                </a:cxn>
                <a:cxn ang="0">
                  <a:pos x="3" y="10"/>
                </a:cxn>
              </a:cxnLst>
              <a:rect l="0" t="0" r="r" b="b"/>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Freeform 167"/>
            <p:cNvSpPr/>
            <p:nvPr/>
          </p:nvSpPr>
          <p:spPr bwMode="auto">
            <a:xfrm>
              <a:off x="5286375" y="2305050"/>
              <a:ext cx="71438" cy="61913"/>
            </a:xfrm>
            <a:custGeom>
              <a:avLst/>
              <a:gdLst/>
              <a:ahLst/>
              <a:cxnLst>
                <a:cxn ang="0">
                  <a:pos x="35" y="26"/>
                </a:cxn>
                <a:cxn ang="0">
                  <a:pos x="28" y="17"/>
                </a:cxn>
                <a:cxn ang="0">
                  <a:pos x="24" y="8"/>
                </a:cxn>
                <a:cxn ang="0">
                  <a:pos x="21" y="2"/>
                </a:cxn>
                <a:cxn ang="0">
                  <a:pos x="11" y="1"/>
                </a:cxn>
                <a:cxn ang="0">
                  <a:pos x="0" y="3"/>
                </a:cxn>
                <a:cxn ang="0">
                  <a:pos x="2" y="12"/>
                </a:cxn>
                <a:cxn ang="0">
                  <a:pos x="11" y="16"/>
                </a:cxn>
                <a:cxn ang="0">
                  <a:pos x="13" y="20"/>
                </a:cxn>
                <a:cxn ang="0">
                  <a:pos x="14" y="20"/>
                </a:cxn>
                <a:cxn ang="0">
                  <a:pos x="17" y="22"/>
                </a:cxn>
                <a:cxn ang="0">
                  <a:pos x="22" y="25"/>
                </a:cxn>
                <a:cxn ang="0">
                  <a:pos x="28" y="27"/>
                </a:cxn>
                <a:cxn ang="0">
                  <a:pos x="30" y="33"/>
                </a:cxn>
                <a:cxn ang="0">
                  <a:pos x="37" y="31"/>
                </a:cxn>
                <a:cxn ang="0">
                  <a:pos x="35" y="26"/>
                </a:cxn>
              </a:cxnLst>
              <a:rect l="0" t="0" r="r" b="b"/>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Freeform 168"/>
            <p:cNvSpPr>
              <a:spLocks noEditPoints="1"/>
            </p:cNvSpPr>
            <p:nvPr/>
          </p:nvSpPr>
          <p:spPr bwMode="auto">
            <a:xfrm>
              <a:off x="5319713" y="2290763"/>
              <a:ext cx="106363" cy="87313"/>
            </a:xfrm>
            <a:custGeom>
              <a:avLst/>
              <a:gdLst/>
              <a:ahLst/>
              <a:cxnLst>
                <a:cxn ang="0">
                  <a:pos x="53" y="15"/>
                </a:cxn>
                <a:cxn ang="0">
                  <a:pos x="43" y="2"/>
                </a:cxn>
                <a:cxn ang="0">
                  <a:pos x="35" y="8"/>
                </a:cxn>
                <a:cxn ang="0">
                  <a:pos x="30" y="8"/>
                </a:cxn>
                <a:cxn ang="0">
                  <a:pos x="22" y="2"/>
                </a:cxn>
                <a:cxn ang="0">
                  <a:pos x="18" y="0"/>
                </a:cxn>
                <a:cxn ang="0">
                  <a:pos x="16" y="4"/>
                </a:cxn>
                <a:cxn ang="0">
                  <a:pos x="20" y="9"/>
                </a:cxn>
                <a:cxn ang="0">
                  <a:pos x="11" y="9"/>
                </a:cxn>
                <a:cxn ang="0">
                  <a:pos x="3" y="6"/>
                </a:cxn>
                <a:cxn ang="0">
                  <a:pos x="7" y="15"/>
                </a:cxn>
                <a:cxn ang="0">
                  <a:pos x="11" y="24"/>
                </a:cxn>
                <a:cxn ang="0">
                  <a:pos x="18" y="33"/>
                </a:cxn>
                <a:cxn ang="0">
                  <a:pos x="20" y="38"/>
                </a:cxn>
                <a:cxn ang="0">
                  <a:pos x="34" y="30"/>
                </a:cxn>
                <a:cxn ang="0">
                  <a:pos x="36" y="40"/>
                </a:cxn>
                <a:cxn ang="0">
                  <a:pos x="44" y="46"/>
                </a:cxn>
                <a:cxn ang="0">
                  <a:pos x="46" y="39"/>
                </a:cxn>
                <a:cxn ang="0">
                  <a:pos x="53" y="15"/>
                </a:cxn>
                <a:cxn ang="0">
                  <a:pos x="5" y="32"/>
                </a:cxn>
                <a:cxn ang="0">
                  <a:pos x="0" y="29"/>
                </a:cxn>
                <a:cxn ang="0">
                  <a:pos x="3" y="35"/>
                </a:cxn>
                <a:cxn ang="0">
                  <a:pos x="11" y="40"/>
                </a:cxn>
                <a:cxn ang="0">
                  <a:pos x="13" y="40"/>
                </a:cxn>
                <a:cxn ang="0">
                  <a:pos x="11" y="34"/>
                </a:cxn>
                <a:cxn ang="0">
                  <a:pos x="5" y="32"/>
                </a:cxn>
              </a:cxnLst>
              <a:rect l="0" t="0" r="r" b="b"/>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Freeform 169"/>
            <p:cNvSpPr/>
            <p:nvPr/>
          </p:nvSpPr>
          <p:spPr bwMode="auto">
            <a:xfrm>
              <a:off x="5661025" y="2381250"/>
              <a:ext cx="309563" cy="220663"/>
            </a:xfrm>
            <a:custGeom>
              <a:avLst/>
              <a:gdLst/>
              <a:ahLst/>
              <a:cxnLst>
                <a:cxn ang="0">
                  <a:pos x="156" y="17"/>
                </a:cxn>
                <a:cxn ang="0">
                  <a:pos x="152" y="13"/>
                </a:cxn>
                <a:cxn ang="0">
                  <a:pos x="139" y="22"/>
                </a:cxn>
                <a:cxn ang="0">
                  <a:pos x="134" y="24"/>
                </a:cxn>
                <a:cxn ang="0">
                  <a:pos x="128" y="23"/>
                </a:cxn>
                <a:cxn ang="0">
                  <a:pos x="128" y="10"/>
                </a:cxn>
                <a:cxn ang="0">
                  <a:pos x="123" y="1"/>
                </a:cxn>
                <a:cxn ang="0">
                  <a:pos x="113" y="10"/>
                </a:cxn>
                <a:cxn ang="0">
                  <a:pos x="102" y="16"/>
                </a:cxn>
                <a:cxn ang="0">
                  <a:pos x="91" y="19"/>
                </a:cxn>
                <a:cxn ang="0">
                  <a:pos x="81" y="16"/>
                </a:cxn>
                <a:cxn ang="0">
                  <a:pos x="72" y="13"/>
                </a:cxn>
                <a:cxn ang="0">
                  <a:pos x="62" y="11"/>
                </a:cxn>
                <a:cxn ang="0">
                  <a:pos x="53" y="17"/>
                </a:cxn>
                <a:cxn ang="0">
                  <a:pos x="47" y="28"/>
                </a:cxn>
                <a:cxn ang="0">
                  <a:pos x="31" y="37"/>
                </a:cxn>
                <a:cxn ang="0">
                  <a:pos x="21" y="41"/>
                </a:cxn>
                <a:cxn ang="0">
                  <a:pos x="13" y="38"/>
                </a:cxn>
                <a:cxn ang="0">
                  <a:pos x="8" y="44"/>
                </a:cxn>
                <a:cxn ang="0">
                  <a:pos x="3" y="53"/>
                </a:cxn>
                <a:cxn ang="0">
                  <a:pos x="2" y="62"/>
                </a:cxn>
                <a:cxn ang="0">
                  <a:pos x="2" y="74"/>
                </a:cxn>
                <a:cxn ang="0">
                  <a:pos x="4" y="87"/>
                </a:cxn>
                <a:cxn ang="0">
                  <a:pos x="15" y="93"/>
                </a:cxn>
                <a:cxn ang="0">
                  <a:pos x="3" y="109"/>
                </a:cxn>
                <a:cxn ang="0">
                  <a:pos x="6" y="113"/>
                </a:cxn>
                <a:cxn ang="0">
                  <a:pos x="23" y="115"/>
                </a:cxn>
                <a:cxn ang="0">
                  <a:pos x="68" y="109"/>
                </a:cxn>
                <a:cxn ang="0">
                  <a:pos x="67" y="98"/>
                </a:cxn>
                <a:cxn ang="0">
                  <a:pos x="76" y="93"/>
                </a:cxn>
                <a:cxn ang="0">
                  <a:pos x="84" y="91"/>
                </a:cxn>
                <a:cxn ang="0">
                  <a:pos x="96" y="87"/>
                </a:cxn>
                <a:cxn ang="0">
                  <a:pos x="101" y="82"/>
                </a:cxn>
                <a:cxn ang="0">
                  <a:pos x="105" y="70"/>
                </a:cxn>
                <a:cxn ang="0">
                  <a:pos x="113" y="65"/>
                </a:cxn>
                <a:cxn ang="0">
                  <a:pos x="109" y="58"/>
                </a:cxn>
                <a:cxn ang="0">
                  <a:pos x="122" y="58"/>
                </a:cxn>
                <a:cxn ang="0">
                  <a:pos x="123" y="49"/>
                </a:cxn>
                <a:cxn ang="0">
                  <a:pos x="128" y="41"/>
                </a:cxn>
                <a:cxn ang="0">
                  <a:pos x="126" y="34"/>
                </a:cxn>
                <a:cxn ang="0">
                  <a:pos x="128" y="29"/>
                </a:cxn>
                <a:cxn ang="0">
                  <a:pos x="129" y="28"/>
                </a:cxn>
                <a:cxn ang="0">
                  <a:pos x="135" y="26"/>
                </a:cxn>
                <a:cxn ang="0">
                  <a:pos x="150" y="21"/>
                </a:cxn>
                <a:cxn ang="0">
                  <a:pos x="162" y="18"/>
                </a:cxn>
                <a:cxn ang="0">
                  <a:pos x="156" y="17"/>
                </a:cxn>
              </a:cxnLst>
              <a:rect l="0" t="0" r="r" b="b"/>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Freeform 170"/>
            <p:cNvSpPr/>
            <p:nvPr/>
          </p:nvSpPr>
          <p:spPr bwMode="auto">
            <a:xfrm>
              <a:off x="5673725" y="2414588"/>
              <a:ext cx="355600" cy="320675"/>
            </a:xfrm>
            <a:custGeom>
              <a:avLst/>
              <a:gdLst/>
              <a:ahLst/>
              <a:cxnLst>
                <a:cxn ang="0">
                  <a:pos x="172" y="9"/>
                </a:cxn>
                <a:cxn ang="0">
                  <a:pos x="158" y="1"/>
                </a:cxn>
                <a:cxn ang="0">
                  <a:pos x="144" y="3"/>
                </a:cxn>
                <a:cxn ang="0">
                  <a:pos x="123" y="10"/>
                </a:cxn>
                <a:cxn ang="0">
                  <a:pos x="120" y="16"/>
                </a:cxn>
                <a:cxn ang="0">
                  <a:pos x="117" y="31"/>
                </a:cxn>
                <a:cxn ang="0">
                  <a:pos x="103" y="40"/>
                </a:cxn>
                <a:cxn ang="0">
                  <a:pos x="99" y="52"/>
                </a:cxn>
                <a:cxn ang="0">
                  <a:pos x="90" y="69"/>
                </a:cxn>
                <a:cxn ang="0">
                  <a:pos x="70" y="75"/>
                </a:cxn>
                <a:cxn ang="0">
                  <a:pos x="62" y="91"/>
                </a:cxn>
                <a:cxn ang="0">
                  <a:pos x="0" y="95"/>
                </a:cxn>
                <a:cxn ang="0">
                  <a:pos x="17" y="111"/>
                </a:cxn>
                <a:cxn ang="0">
                  <a:pos x="25" y="132"/>
                </a:cxn>
                <a:cxn ang="0">
                  <a:pos x="7" y="146"/>
                </a:cxn>
                <a:cxn ang="0">
                  <a:pos x="29" y="148"/>
                </a:cxn>
                <a:cxn ang="0">
                  <a:pos x="55" y="146"/>
                </a:cxn>
                <a:cxn ang="0">
                  <a:pos x="70" y="155"/>
                </a:cxn>
                <a:cxn ang="0">
                  <a:pos x="82" y="167"/>
                </a:cxn>
                <a:cxn ang="0">
                  <a:pos x="84" y="167"/>
                </a:cxn>
                <a:cxn ang="0">
                  <a:pos x="105" y="160"/>
                </a:cxn>
                <a:cxn ang="0">
                  <a:pos x="110" y="147"/>
                </a:cxn>
                <a:cxn ang="0">
                  <a:pos x="98" y="128"/>
                </a:cxn>
                <a:cxn ang="0">
                  <a:pos x="114" y="118"/>
                </a:cxn>
                <a:cxn ang="0">
                  <a:pos x="128" y="109"/>
                </a:cxn>
                <a:cxn ang="0">
                  <a:pos x="142" y="91"/>
                </a:cxn>
                <a:cxn ang="0">
                  <a:pos x="154" y="80"/>
                </a:cxn>
                <a:cxn ang="0">
                  <a:pos x="162" y="63"/>
                </a:cxn>
                <a:cxn ang="0">
                  <a:pos x="150" y="47"/>
                </a:cxn>
                <a:cxn ang="0">
                  <a:pos x="154" y="30"/>
                </a:cxn>
                <a:cxn ang="0">
                  <a:pos x="182" y="29"/>
                </a:cxn>
                <a:cxn ang="0">
                  <a:pos x="177" y="17"/>
                </a:cxn>
              </a:cxnLst>
              <a:rect l="0" t="0" r="r" b="b"/>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Freeform 171"/>
            <p:cNvSpPr>
              <a:spLocks noEditPoints="1"/>
            </p:cNvSpPr>
            <p:nvPr/>
          </p:nvSpPr>
          <p:spPr bwMode="auto">
            <a:xfrm>
              <a:off x="6386513" y="3132138"/>
              <a:ext cx="992188" cy="360363"/>
            </a:xfrm>
            <a:custGeom>
              <a:avLst/>
              <a:gdLst/>
              <a:ahLst/>
              <a:cxnLst>
                <a:cxn ang="0">
                  <a:pos x="38" y="80"/>
                </a:cxn>
                <a:cxn ang="0">
                  <a:pos x="147" y="101"/>
                </a:cxn>
                <a:cxn ang="0">
                  <a:pos x="22" y="52"/>
                </a:cxn>
                <a:cxn ang="0">
                  <a:pos x="278" y="134"/>
                </a:cxn>
                <a:cxn ang="0">
                  <a:pos x="290" y="107"/>
                </a:cxn>
                <a:cxn ang="0">
                  <a:pos x="306" y="111"/>
                </a:cxn>
                <a:cxn ang="0">
                  <a:pos x="317" y="76"/>
                </a:cxn>
                <a:cxn ang="0">
                  <a:pos x="318" y="63"/>
                </a:cxn>
                <a:cxn ang="0">
                  <a:pos x="297" y="53"/>
                </a:cxn>
                <a:cxn ang="0">
                  <a:pos x="266" y="97"/>
                </a:cxn>
                <a:cxn ang="0">
                  <a:pos x="123" y="106"/>
                </a:cxn>
                <a:cxn ang="0">
                  <a:pos x="118" y="87"/>
                </a:cxn>
                <a:cxn ang="0">
                  <a:pos x="114" y="95"/>
                </a:cxn>
                <a:cxn ang="0">
                  <a:pos x="95" y="71"/>
                </a:cxn>
                <a:cxn ang="0">
                  <a:pos x="78" y="50"/>
                </a:cxn>
                <a:cxn ang="0">
                  <a:pos x="52" y="34"/>
                </a:cxn>
                <a:cxn ang="0">
                  <a:pos x="2" y="5"/>
                </a:cxn>
                <a:cxn ang="0">
                  <a:pos x="45" y="65"/>
                </a:cxn>
                <a:cxn ang="0">
                  <a:pos x="99" y="128"/>
                </a:cxn>
                <a:cxn ang="0">
                  <a:pos x="121" y="117"/>
                </a:cxn>
                <a:cxn ang="0">
                  <a:pos x="373" y="53"/>
                </a:cxn>
                <a:cxn ang="0">
                  <a:pos x="376" y="64"/>
                </a:cxn>
                <a:cxn ang="0">
                  <a:pos x="348" y="106"/>
                </a:cxn>
                <a:cxn ang="0">
                  <a:pos x="277" y="167"/>
                </a:cxn>
                <a:cxn ang="0">
                  <a:pos x="322" y="162"/>
                </a:cxn>
                <a:cxn ang="0">
                  <a:pos x="387" y="107"/>
                </a:cxn>
                <a:cxn ang="0">
                  <a:pos x="218" y="158"/>
                </a:cxn>
                <a:cxn ang="0">
                  <a:pos x="196" y="147"/>
                </a:cxn>
                <a:cxn ang="0">
                  <a:pos x="122" y="138"/>
                </a:cxn>
                <a:cxn ang="0">
                  <a:pos x="131" y="153"/>
                </a:cxn>
                <a:cxn ang="0">
                  <a:pos x="201" y="164"/>
                </a:cxn>
                <a:cxn ang="0">
                  <a:pos x="218" y="158"/>
                </a:cxn>
                <a:cxn ang="0">
                  <a:pos x="452" y="106"/>
                </a:cxn>
                <a:cxn ang="0">
                  <a:pos x="404" y="82"/>
                </a:cxn>
                <a:cxn ang="0">
                  <a:pos x="435" y="94"/>
                </a:cxn>
                <a:cxn ang="0">
                  <a:pos x="417" y="101"/>
                </a:cxn>
                <a:cxn ang="0">
                  <a:pos x="444" y="114"/>
                </a:cxn>
                <a:cxn ang="0">
                  <a:pos x="492" y="143"/>
                </a:cxn>
                <a:cxn ang="0">
                  <a:pos x="507" y="161"/>
                </a:cxn>
                <a:cxn ang="0">
                  <a:pos x="480" y="86"/>
                </a:cxn>
                <a:cxn ang="0">
                  <a:pos x="330" y="175"/>
                </a:cxn>
                <a:cxn ang="0">
                  <a:pos x="336" y="177"/>
                </a:cxn>
                <a:cxn ang="0">
                  <a:pos x="339" y="174"/>
                </a:cxn>
                <a:cxn ang="0">
                  <a:pos x="250" y="67"/>
                </a:cxn>
                <a:cxn ang="0">
                  <a:pos x="255" y="39"/>
                </a:cxn>
                <a:cxn ang="0">
                  <a:pos x="254" y="20"/>
                </a:cxn>
                <a:cxn ang="0">
                  <a:pos x="225" y="36"/>
                </a:cxn>
                <a:cxn ang="0">
                  <a:pos x="201" y="51"/>
                </a:cxn>
                <a:cxn ang="0">
                  <a:pos x="165" y="52"/>
                </a:cxn>
                <a:cxn ang="0">
                  <a:pos x="153" y="61"/>
                </a:cxn>
                <a:cxn ang="0">
                  <a:pos x="180" y="103"/>
                </a:cxn>
                <a:cxn ang="0">
                  <a:pos x="218" y="112"/>
                </a:cxn>
                <a:cxn ang="0">
                  <a:pos x="268" y="178"/>
                </a:cxn>
                <a:cxn ang="0">
                  <a:pos x="268" y="178"/>
                </a:cxn>
                <a:cxn ang="0">
                  <a:pos x="236" y="169"/>
                </a:cxn>
                <a:cxn ang="0">
                  <a:pos x="251" y="161"/>
                </a:cxn>
              </a:cxnLst>
              <a:rect l="0" t="0" r="r" b="b"/>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Freeform 172"/>
            <p:cNvSpPr>
              <a:spLocks noEditPoints="1"/>
            </p:cNvSpPr>
            <p:nvPr/>
          </p:nvSpPr>
          <p:spPr bwMode="auto">
            <a:xfrm>
              <a:off x="7011988" y="3436938"/>
              <a:ext cx="69850" cy="30163"/>
            </a:xfrm>
            <a:custGeom>
              <a:avLst/>
              <a:gdLst/>
              <a:ahLst/>
              <a:cxnLst>
                <a:cxn ang="0">
                  <a:pos x="3" y="12"/>
                </a:cxn>
                <a:cxn ang="0">
                  <a:pos x="0" y="13"/>
                </a:cxn>
                <a:cxn ang="0">
                  <a:pos x="3" y="15"/>
                </a:cxn>
                <a:cxn ang="0">
                  <a:pos x="5" y="12"/>
                </a:cxn>
                <a:cxn ang="0">
                  <a:pos x="4" y="12"/>
                </a:cxn>
                <a:cxn ang="0">
                  <a:pos x="3" y="12"/>
                </a:cxn>
                <a:cxn ang="0">
                  <a:pos x="19" y="3"/>
                </a:cxn>
                <a:cxn ang="0">
                  <a:pos x="10" y="9"/>
                </a:cxn>
                <a:cxn ang="0">
                  <a:pos x="9" y="10"/>
                </a:cxn>
                <a:cxn ang="0">
                  <a:pos x="12" y="14"/>
                </a:cxn>
                <a:cxn ang="0">
                  <a:pos x="36" y="3"/>
                </a:cxn>
                <a:cxn ang="0">
                  <a:pos x="19" y="3"/>
                </a:cxn>
              </a:cxnLst>
              <a:rect l="0" t="0" r="r" b="b"/>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Freeform 173"/>
            <p:cNvSpPr/>
            <p:nvPr/>
          </p:nvSpPr>
          <p:spPr bwMode="auto">
            <a:xfrm>
              <a:off x="4640263" y="2155825"/>
              <a:ext cx="73025" cy="39688"/>
            </a:xfrm>
            <a:custGeom>
              <a:avLst/>
              <a:gdLst/>
              <a:ahLst/>
              <a:cxnLst>
                <a:cxn ang="0">
                  <a:pos x="0" y="19"/>
                </a:cxn>
                <a:cxn ang="0">
                  <a:pos x="7" y="18"/>
                </a:cxn>
                <a:cxn ang="0">
                  <a:pos x="9" y="21"/>
                </a:cxn>
                <a:cxn ang="0">
                  <a:pos x="17" y="20"/>
                </a:cxn>
                <a:cxn ang="0">
                  <a:pos x="24" y="20"/>
                </a:cxn>
                <a:cxn ang="0">
                  <a:pos x="28" y="15"/>
                </a:cxn>
                <a:cxn ang="0">
                  <a:pos x="31" y="9"/>
                </a:cxn>
                <a:cxn ang="0">
                  <a:pos x="38" y="5"/>
                </a:cxn>
                <a:cxn ang="0">
                  <a:pos x="35" y="0"/>
                </a:cxn>
                <a:cxn ang="0">
                  <a:pos x="27" y="3"/>
                </a:cxn>
                <a:cxn ang="0">
                  <a:pos x="18" y="6"/>
                </a:cxn>
                <a:cxn ang="0">
                  <a:pos x="5" y="4"/>
                </a:cxn>
                <a:cxn ang="0">
                  <a:pos x="1" y="4"/>
                </a:cxn>
                <a:cxn ang="0">
                  <a:pos x="0" y="19"/>
                </a:cxn>
              </a:cxnLst>
              <a:rect l="0" t="0" r="r" b="b"/>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Freeform 174"/>
            <p:cNvSpPr>
              <a:spLocks noEditPoints="1"/>
            </p:cNvSpPr>
            <p:nvPr/>
          </p:nvSpPr>
          <p:spPr bwMode="auto">
            <a:xfrm>
              <a:off x="4505325" y="2151063"/>
              <a:ext cx="247650" cy="269875"/>
            </a:xfrm>
            <a:custGeom>
              <a:avLst/>
              <a:gdLst/>
              <a:ahLst/>
              <a:cxnLst>
                <a:cxn ang="0">
                  <a:pos x="90" y="122"/>
                </a:cxn>
                <a:cxn ang="0">
                  <a:pos x="77" y="122"/>
                </a:cxn>
                <a:cxn ang="0">
                  <a:pos x="67" y="127"/>
                </a:cxn>
                <a:cxn ang="0">
                  <a:pos x="79" y="133"/>
                </a:cxn>
                <a:cxn ang="0">
                  <a:pos x="92" y="141"/>
                </a:cxn>
                <a:cxn ang="0">
                  <a:pos x="95" y="134"/>
                </a:cxn>
                <a:cxn ang="0">
                  <a:pos x="99" y="123"/>
                </a:cxn>
                <a:cxn ang="0">
                  <a:pos x="90" y="122"/>
                </a:cxn>
                <a:cxn ang="0">
                  <a:pos x="26" y="85"/>
                </a:cxn>
                <a:cxn ang="0">
                  <a:pos x="18" y="87"/>
                </a:cxn>
                <a:cxn ang="0">
                  <a:pos x="22" y="101"/>
                </a:cxn>
                <a:cxn ang="0">
                  <a:pos x="27" y="112"/>
                </a:cxn>
                <a:cxn ang="0">
                  <a:pos x="34" y="107"/>
                </a:cxn>
                <a:cxn ang="0">
                  <a:pos x="36" y="89"/>
                </a:cxn>
                <a:cxn ang="0">
                  <a:pos x="26" y="85"/>
                </a:cxn>
                <a:cxn ang="0">
                  <a:pos x="108" y="79"/>
                </a:cxn>
                <a:cxn ang="0">
                  <a:pos x="99" y="73"/>
                </a:cxn>
                <a:cxn ang="0">
                  <a:pos x="82" y="55"/>
                </a:cxn>
                <a:cxn ang="0">
                  <a:pos x="66" y="38"/>
                </a:cxn>
                <a:cxn ang="0">
                  <a:pos x="66" y="27"/>
                </a:cxn>
                <a:cxn ang="0">
                  <a:pos x="71" y="21"/>
                </a:cxn>
                <a:cxn ang="0">
                  <a:pos x="72" y="6"/>
                </a:cxn>
                <a:cxn ang="0">
                  <a:pos x="66" y="5"/>
                </a:cxn>
                <a:cxn ang="0">
                  <a:pos x="64" y="0"/>
                </a:cxn>
                <a:cxn ang="0">
                  <a:pos x="55" y="1"/>
                </a:cxn>
                <a:cxn ang="0">
                  <a:pos x="48" y="3"/>
                </a:cxn>
                <a:cxn ang="0">
                  <a:pos x="46" y="2"/>
                </a:cxn>
                <a:cxn ang="0">
                  <a:pos x="44" y="5"/>
                </a:cxn>
                <a:cxn ang="0">
                  <a:pos x="42" y="7"/>
                </a:cxn>
                <a:cxn ang="0">
                  <a:pos x="39" y="9"/>
                </a:cxn>
                <a:cxn ang="0">
                  <a:pos x="34" y="10"/>
                </a:cxn>
                <a:cxn ang="0">
                  <a:pos x="30" y="12"/>
                </a:cxn>
                <a:cxn ang="0">
                  <a:pos x="27" y="16"/>
                </a:cxn>
                <a:cxn ang="0">
                  <a:pos x="20" y="9"/>
                </a:cxn>
                <a:cxn ang="0">
                  <a:pos x="15" y="17"/>
                </a:cxn>
                <a:cxn ang="0">
                  <a:pos x="5" y="17"/>
                </a:cxn>
                <a:cxn ang="0">
                  <a:pos x="6" y="23"/>
                </a:cxn>
                <a:cxn ang="0">
                  <a:pos x="4" y="27"/>
                </a:cxn>
                <a:cxn ang="0">
                  <a:pos x="2" y="30"/>
                </a:cxn>
                <a:cxn ang="0">
                  <a:pos x="5" y="36"/>
                </a:cxn>
                <a:cxn ang="0">
                  <a:pos x="8" y="41"/>
                </a:cxn>
                <a:cxn ang="0">
                  <a:pos x="13" y="43"/>
                </a:cxn>
                <a:cxn ang="0">
                  <a:pos x="12" y="47"/>
                </a:cxn>
                <a:cxn ang="0">
                  <a:pos x="17" y="45"/>
                </a:cxn>
                <a:cxn ang="0">
                  <a:pos x="25" y="38"/>
                </a:cxn>
                <a:cxn ang="0">
                  <a:pos x="41" y="45"/>
                </a:cxn>
                <a:cxn ang="0">
                  <a:pos x="44" y="52"/>
                </a:cxn>
                <a:cxn ang="0">
                  <a:pos x="55" y="65"/>
                </a:cxn>
                <a:cxn ang="0">
                  <a:pos x="70" y="79"/>
                </a:cxn>
                <a:cxn ang="0">
                  <a:pos x="81" y="83"/>
                </a:cxn>
                <a:cxn ang="0">
                  <a:pos x="91" y="90"/>
                </a:cxn>
                <a:cxn ang="0">
                  <a:pos x="99" y="96"/>
                </a:cxn>
                <a:cxn ang="0">
                  <a:pos x="103" y="103"/>
                </a:cxn>
                <a:cxn ang="0">
                  <a:pos x="103" y="115"/>
                </a:cxn>
                <a:cxn ang="0">
                  <a:pos x="104" y="124"/>
                </a:cxn>
                <a:cxn ang="0">
                  <a:pos x="109" y="115"/>
                </a:cxn>
                <a:cxn ang="0">
                  <a:pos x="116" y="108"/>
                </a:cxn>
                <a:cxn ang="0">
                  <a:pos x="111" y="99"/>
                </a:cxn>
                <a:cxn ang="0">
                  <a:pos x="121" y="95"/>
                </a:cxn>
                <a:cxn ang="0">
                  <a:pos x="130" y="95"/>
                </a:cxn>
                <a:cxn ang="0">
                  <a:pos x="108" y="79"/>
                </a:cxn>
              </a:cxnLst>
              <a:rect l="0" t="0" r="r" b="b"/>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Freeform 175"/>
            <p:cNvSpPr/>
            <p:nvPr/>
          </p:nvSpPr>
          <p:spPr bwMode="auto">
            <a:xfrm>
              <a:off x="4752975" y="2251075"/>
              <a:ext cx="26988" cy="33338"/>
            </a:xfrm>
            <a:custGeom>
              <a:avLst/>
              <a:gdLst/>
              <a:ahLst/>
              <a:cxnLst>
                <a:cxn ang="0">
                  <a:pos x="5" y="0"/>
                </a:cxn>
                <a:cxn ang="0">
                  <a:pos x="1" y="8"/>
                </a:cxn>
                <a:cxn ang="0">
                  <a:pos x="0" y="12"/>
                </a:cxn>
                <a:cxn ang="0">
                  <a:pos x="8" y="18"/>
                </a:cxn>
                <a:cxn ang="0">
                  <a:pos x="9" y="18"/>
                </a:cxn>
                <a:cxn ang="0">
                  <a:pos x="14" y="10"/>
                </a:cxn>
                <a:cxn ang="0">
                  <a:pos x="5" y="0"/>
                </a:cxn>
              </a:cxnLst>
              <a:rect l="0" t="0" r="r" b="b"/>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Freeform 176"/>
            <p:cNvSpPr/>
            <p:nvPr/>
          </p:nvSpPr>
          <p:spPr bwMode="auto">
            <a:xfrm>
              <a:off x="4759325" y="2174875"/>
              <a:ext cx="90488" cy="106363"/>
            </a:xfrm>
            <a:custGeom>
              <a:avLst/>
              <a:gdLst/>
              <a:ahLst/>
              <a:cxnLst>
                <a:cxn ang="0">
                  <a:pos x="41" y="37"/>
                </a:cxn>
                <a:cxn ang="0">
                  <a:pos x="41" y="29"/>
                </a:cxn>
                <a:cxn ang="0">
                  <a:pos x="42" y="23"/>
                </a:cxn>
                <a:cxn ang="0">
                  <a:pos x="29" y="20"/>
                </a:cxn>
                <a:cxn ang="0">
                  <a:pos x="28" y="13"/>
                </a:cxn>
                <a:cxn ang="0">
                  <a:pos x="24" y="9"/>
                </a:cxn>
                <a:cxn ang="0">
                  <a:pos x="20" y="2"/>
                </a:cxn>
                <a:cxn ang="0">
                  <a:pos x="20" y="2"/>
                </a:cxn>
                <a:cxn ang="0">
                  <a:pos x="17" y="1"/>
                </a:cxn>
                <a:cxn ang="0">
                  <a:pos x="12" y="0"/>
                </a:cxn>
                <a:cxn ang="0">
                  <a:pos x="0" y="3"/>
                </a:cxn>
                <a:cxn ang="0">
                  <a:pos x="3" y="10"/>
                </a:cxn>
                <a:cxn ang="0">
                  <a:pos x="7" y="18"/>
                </a:cxn>
                <a:cxn ang="0">
                  <a:pos x="6" y="36"/>
                </a:cxn>
                <a:cxn ang="0">
                  <a:pos x="2" y="40"/>
                </a:cxn>
                <a:cxn ang="0">
                  <a:pos x="11" y="50"/>
                </a:cxn>
                <a:cxn ang="0">
                  <a:pos x="11" y="50"/>
                </a:cxn>
                <a:cxn ang="0">
                  <a:pos x="21" y="56"/>
                </a:cxn>
                <a:cxn ang="0">
                  <a:pos x="41" y="52"/>
                </a:cxn>
                <a:cxn ang="0">
                  <a:pos x="41" y="49"/>
                </a:cxn>
                <a:cxn ang="0">
                  <a:pos x="45" y="44"/>
                </a:cxn>
                <a:cxn ang="0">
                  <a:pos x="41" y="37"/>
                </a:cxn>
              </a:cxnLst>
              <a:rect l="0" t="0" r="r" b="b"/>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5" name="Freeform 2860"/>
          <p:cNvSpPr>
            <a:spLocks noEditPoints="1"/>
          </p:cNvSpPr>
          <p:nvPr/>
        </p:nvSpPr>
        <p:spPr bwMode="auto">
          <a:xfrm>
            <a:off x="3866525" y="2975388"/>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6" name="Freeform 2860"/>
          <p:cNvSpPr>
            <a:spLocks noEditPoints="1"/>
          </p:cNvSpPr>
          <p:nvPr/>
        </p:nvSpPr>
        <p:spPr bwMode="auto">
          <a:xfrm>
            <a:off x="7931945" y="3126044"/>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Freeform 2860"/>
          <p:cNvSpPr>
            <a:spLocks noEditPoints="1"/>
          </p:cNvSpPr>
          <p:nvPr/>
        </p:nvSpPr>
        <p:spPr bwMode="auto">
          <a:xfrm>
            <a:off x="7698462" y="339080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Freeform 2860"/>
          <p:cNvSpPr>
            <a:spLocks noEditPoints="1"/>
          </p:cNvSpPr>
          <p:nvPr/>
        </p:nvSpPr>
        <p:spPr bwMode="auto">
          <a:xfrm>
            <a:off x="6286465" y="264831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Freeform 2860"/>
          <p:cNvSpPr>
            <a:spLocks noEditPoints="1"/>
          </p:cNvSpPr>
          <p:nvPr/>
        </p:nvSpPr>
        <p:spPr bwMode="auto">
          <a:xfrm>
            <a:off x="5808869" y="290272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Freeform 2860"/>
          <p:cNvSpPr>
            <a:spLocks noEditPoints="1"/>
          </p:cNvSpPr>
          <p:nvPr/>
        </p:nvSpPr>
        <p:spPr bwMode="auto">
          <a:xfrm>
            <a:off x="5106783" y="381834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Freeform 2860"/>
          <p:cNvSpPr>
            <a:spLocks noEditPoints="1"/>
          </p:cNvSpPr>
          <p:nvPr/>
        </p:nvSpPr>
        <p:spPr bwMode="auto">
          <a:xfrm>
            <a:off x="4680730" y="427445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1344023" y="448348"/>
            <a:ext cx="1198880" cy="398780"/>
          </a:xfrm>
          <a:prstGeom prst="rect">
            <a:avLst/>
          </a:prstGeom>
        </p:spPr>
        <p:txBody>
          <a:bodyPr wrap="none">
            <a:spAutoFit/>
          </a:bodyPr>
          <a:lstStyle/>
          <a:p>
            <a:r>
              <a:rPr lang="zh-CN" altLang="en-US" sz="2000" b="1" dirty="0">
                <a:solidFill>
                  <a:schemeClr val="tx1">
                    <a:lumMod val="75000"/>
                    <a:lumOff val="25000"/>
                  </a:schemeClr>
                </a:solidFill>
              </a:rPr>
              <a:t>参考资料</a:t>
            </a:r>
          </a:p>
        </p:txBody>
      </p:sp>
      <p:sp>
        <p:nvSpPr>
          <p:cNvPr id="186" name="矩形 18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187" name="文本框 186"/>
          <p:cNvSpPr txBox="1"/>
          <p:nvPr/>
        </p:nvSpPr>
        <p:spPr>
          <a:xfrm>
            <a:off x="1797050" y="1189990"/>
            <a:ext cx="8397240" cy="922020"/>
          </a:xfrm>
          <a:prstGeom prst="rect">
            <a:avLst/>
          </a:prstGeom>
          <a:noFill/>
        </p:spPr>
        <p:txBody>
          <a:bodyPr wrap="square" rtlCol="0" anchor="t">
            <a:spAutoFit/>
          </a:bodyPr>
          <a:lstStyle/>
          <a:p>
            <a:r>
              <a:rPr lang="en-US" altLang="zh-CN" dirty="0"/>
              <a:t>【1】.CSDN-</a:t>
            </a:r>
            <a:r>
              <a:rPr lang="zh-CN" altLang="en-US" dirty="0"/>
              <a:t>类图和对象图详解：https://blog.csdn.net/mj_ww/article/details/53020346https://blog.csdn.net/mj_ww/article/details/53020346                                                                          </a:t>
            </a:r>
            <a:r>
              <a:rPr lang="en-US" altLang="zh-CN" dirty="0"/>
              <a:t>2018-12-9</a:t>
            </a:r>
            <a:r>
              <a:rPr lang="zh-CN" altLang="en-US" dirty="0"/>
              <a:t>           </a:t>
            </a:r>
          </a:p>
        </p:txBody>
      </p:sp>
      <p:sp>
        <p:nvSpPr>
          <p:cNvPr id="188" name="文本框 187"/>
          <p:cNvSpPr txBox="1"/>
          <p:nvPr/>
        </p:nvSpPr>
        <p:spPr>
          <a:xfrm>
            <a:off x="1793266" y="2212297"/>
            <a:ext cx="8449945" cy="645160"/>
          </a:xfrm>
          <a:prstGeom prst="rect">
            <a:avLst/>
          </a:prstGeom>
          <a:noFill/>
        </p:spPr>
        <p:txBody>
          <a:bodyPr wrap="square" rtlCol="0" anchor="t">
            <a:spAutoFit/>
          </a:bodyPr>
          <a:lstStyle/>
          <a:p>
            <a:r>
              <a:rPr lang="en-US" altLang="zh-CN" dirty="0"/>
              <a:t>【2】.</a:t>
            </a:r>
            <a:r>
              <a:rPr lang="zh-CN" altLang="en-US" dirty="0"/>
              <a:t>博客园</a:t>
            </a:r>
            <a:r>
              <a:rPr lang="en-US" altLang="zh-CN" dirty="0"/>
              <a:t>-</a:t>
            </a:r>
            <a:r>
              <a:rPr lang="zh-CN" altLang="en-US" dirty="0"/>
              <a:t>类图和对象图</a:t>
            </a:r>
          </a:p>
          <a:p>
            <a:r>
              <a:rPr lang="zh-CN" altLang="en-US" dirty="0"/>
              <a:t>http://www.cnblogs.com/hedongnan/p/3308311.html                         </a:t>
            </a:r>
            <a:r>
              <a:rPr lang="en-US" altLang="zh-CN" dirty="0"/>
              <a:t>2018-12-9</a:t>
            </a:r>
          </a:p>
        </p:txBody>
      </p:sp>
      <p:sp>
        <p:nvSpPr>
          <p:cNvPr id="189" name="文本框 188"/>
          <p:cNvSpPr txBox="1"/>
          <p:nvPr/>
        </p:nvSpPr>
        <p:spPr>
          <a:xfrm>
            <a:off x="1793266" y="3037476"/>
            <a:ext cx="7988935" cy="922020"/>
          </a:xfrm>
          <a:prstGeom prst="rect">
            <a:avLst/>
          </a:prstGeom>
          <a:noFill/>
        </p:spPr>
        <p:txBody>
          <a:bodyPr wrap="square" rtlCol="0" anchor="t">
            <a:spAutoFit/>
          </a:bodyPr>
          <a:lstStyle/>
          <a:p>
            <a:r>
              <a:rPr lang="en-US" altLang="zh-CN" dirty="0"/>
              <a:t>【3】.</a:t>
            </a:r>
            <a:r>
              <a:rPr lang="zh-CN" altLang="en-US" dirty="0"/>
              <a:t>百度百科</a:t>
            </a:r>
            <a:r>
              <a:rPr lang="en-US" altLang="zh-CN" dirty="0"/>
              <a:t>-</a:t>
            </a:r>
            <a:r>
              <a:rPr lang="zh-CN" altLang="en-US" dirty="0"/>
              <a:t>对象图https://baike.baidu.com/item/%E5%AF%B9%E8%B1%A1%E5%9B%BE/4670794?fr=aladdin                                                                                                   </a:t>
            </a:r>
            <a:r>
              <a:rPr lang="en-US" altLang="zh-CN" dirty="0"/>
              <a:t>2018-12-9</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2" name="表格 1"/>
          <p:cNvGraphicFramePr>
            <a:graphicFrameLocks noGrp="1"/>
          </p:cNvGraphicFramePr>
          <p:nvPr/>
        </p:nvGraphicFramePr>
        <p:xfrm>
          <a:off x="1344023" y="1401153"/>
          <a:ext cx="8826519" cy="5319650"/>
        </p:xfrm>
        <a:graphic>
          <a:graphicData uri="http://schemas.openxmlformats.org/drawingml/2006/table">
            <a:tbl>
              <a:tblPr firstRow="1" bandRow="1">
                <a:tableStyleId>{5C22544A-7EE6-4342-B048-85BDC9FD1C3A}</a:tableStyleId>
              </a:tblPr>
              <a:tblGrid>
                <a:gridCol w="2942173">
                  <a:extLst>
                    <a:ext uri="{9D8B030D-6E8A-4147-A177-3AD203B41FA5}">
                      <a16:colId xmlns:a16="http://schemas.microsoft.com/office/drawing/2014/main" val="20000"/>
                    </a:ext>
                  </a:extLst>
                </a:gridCol>
                <a:gridCol w="2942173">
                  <a:extLst>
                    <a:ext uri="{9D8B030D-6E8A-4147-A177-3AD203B41FA5}">
                      <a16:colId xmlns:a16="http://schemas.microsoft.com/office/drawing/2014/main" val="20001"/>
                    </a:ext>
                  </a:extLst>
                </a:gridCol>
                <a:gridCol w="2942173">
                  <a:extLst>
                    <a:ext uri="{9D8B030D-6E8A-4147-A177-3AD203B41FA5}">
                      <a16:colId xmlns:a16="http://schemas.microsoft.com/office/drawing/2014/main" val="20002"/>
                    </a:ext>
                  </a:extLst>
                </a:gridCol>
              </a:tblGrid>
              <a:tr h="75995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成员</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评分（</a:t>
                      </a:r>
                      <a:r>
                        <a:rPr lang="en-US" altLang="zh-CN" dirty="0"/>
                        <a:t>10</a:t>
                      </a:r>
                      <a:r>
                        <a:rPr lang="zh-CN" altLang="en-US" dirty="0"/>
                        <a:t>分）</a:t>
                      </a:r>
                      <a:endParaRPr lang="en-US" altLang="zh-CN" dirty="0"/>
                    </a:p>
                  </a:txBody>
                  <a:tcPr/>
                </a:tc>
                <a:tc>
                  <a:txBody>
                    <a:bodyPr/>
                    <a:lstStyle/>
                    <a:p>
                      <a:pPr algn="ctr"/>
                      <a:r>
                        <a:rPr lang="zh-CN" altLang="en-US" dirty="0"/>
                        <a:t>分工</a:t>
                      </a:r>
                    </a:p>
                  </a:txBody>
                  <a:tcPr/>
                </a:tc>
                <a:extLst>
                  <a:ext uri="{0D108BD9-81ED-4DB2-BD59-A6C34878D82A}">
                    <a16:rowId xmlns:a16="http://schemas.microsoft.com/office/drawing/2014/main" val="10000"/>
                  </a:ext>
                </a:extLst>
              </a:tr>
              <a:tr h="759950">
                <a:tc>
                  <a:txBody>
                    <a:bodyPr/>
                    <a:lstStyle/>
                    <a:p>
                      <a:pPr algn="ctr"/>
                      <a:r>
                        <a:rPr lang="zh-CN" altLang="en-US" dirty="0"/>
                        <a:t>陈苏民</a:t>
                      </a:r>
                    </a:p>
                  </a:txBody>
                  <a:tcPr/>
                </a:tc>
                <a:tc>
                  <a:txBody>
                    <a:bodyPr/>
                    <a:lstStyle/>
                    <a:p>
                      <a:pPr algn="ctr"/>
                      <a:r>
                        <a:rPr lang="en-US" altLang="zh-CN" sz="1400" dirty="0"/>
                        <a:t>93</a:t>
                      </a:r>
                      <a:endParaRPr lang="zh-CN" altLang="en-US" sz="1400" dirty="0"/>
                    </a:p>
                  </a:txBody>
                  <a:tcPr/>
                </a:tc>
                <a:tc>
                  <a:txBody>
                    <a:bodyPr/>
                    <a:lstStyle/>
                    <a:p>
                      <a:r>
                        <a:rPr lang="en-US" altLang="zh-CN" dirty="0"/>
                        <a:t>ppt</a:t>
                      </a:r>
                      <a:r>
                        <a:rPr lang="zh-CN" altLang="en-US" dirty="0"/>
                        <a:t>构件图部分编写</a:t>
                      </a:r>
                    </a:p>
                  </a:txBody>
                  <a:tcPr/>
                </a:tc>
                <a:extLst>
                  <a:ext uri="{0D108BD9-81ED-4DB2-BD59-A6C34878D82A}">
                    <a16:rowId xmlns:a16="http://schemas.microsoft.com/office/drawing/2014/main" val="10001"/>
                  </a:ext>
                </a:extLst>
              </a:tr>
              <a:tr h="759950">
                <a:tc>
                  <a:txBody>
                    <a:bodyPr/>
                    <a:lstStyle/>
                    <a:p>
                      <a:pPr algn="ctr"/>
                      <a:r>
                        <a:rPr lang="zh-CN" altLang="en-US" dirty="0"/>
                        <a:t>徐双铅</a:t>
                      </a:r>
                    </a:p>
                  </a:txBody>
                  <a:tcPr/>
                </a:tc>
                <a:tc>
                  <a:txBody>
                    <a:bodyPr/>
                    <a:lstStyle/>
                    <a:p>
                      <a:pPr algn="ctr"/>
                      <a:r>
                        <a:rPr lang="en-US" altLang="zh-CN" sz="1400" dirty="0"/>
                        <a:t>94</a:t>
                      </a:r>
                      <a:endParaRPr lang="zh-CN" altLang="en-US" sz="1400" dirty="0"/>
                    </a:p>
                  </a:txBody>
                  <a:tcPr/>
                </a:tc>
                <a:tc>
                  <a:txBody>
                    <a:bodyPr/>
                    <a:lstStyle/>
                    <a:p>
                      <a:r>
                        <a:rPr lang="en-US" altLang="zh-CN" dirty="0"/>
                        <a:t>ppt</a:t>
                      </a:r>
                      <a:r>
                        <a:rPr lang="zh-CN" altLang="en-US" dirty="0"/>
                        <a:t>对象图部分编写</a:t>
                      </a:r>
                    </a:p>
                  </a:txBody>
                  <a:tcPr/>
                </a:tc>
                <a:extLst>
                  <a:ext uri="{0D108BD9-81ED-4DB2-BD59-A6C34878D82A}">
                    <a16:rowId xmlns:a16="http://schemas.microsoft.com/office/drawing/2014/main" val="10002"/>
                  </a:ext>
                </a:extLst>
              </a:tr>
              <a:tr h="759950">
                <a:tc>
                  <a:txBody>
                    <a:bodyPr/>
                    <a:lstStyle/>
                    <a:p>
                      <a:pPr algn="ctr"/>
                      <a:r>
                        <a:rPr lang="zh-CN" altLang="en-US" dirty="0"/>
                        <a:t>陈俊仁</a:t>
                      </a:r>
                    </a:p>
                  </a:txBody>
                  <a:tcPr/>
                </a:tc>
                <a:tc>
                  <a:txBody>
                    <a:bodyPr/>
                    <a:lstStyle/>
                    <a:p>
                      <a:pPr algn="ctr"/>
                      <a:r>
                        <a:rPr lang="en-US" altLang="zh-CN" sz="1400" dirty="0"/>
                        <a:t>92</a:t>
                      </a:r>
                      <a:endParaRPr lang="zh-CN" altLang="en-US" sz="1400" dirty="0"/>
                    </a:p>
                  </a:txBody>
                  <a:tcPr/>
                </a:tc>
                <a:tc>
                  <a:txBody>
                    <a:bodyPr/>
                    <a:lstStyle/>
                    <a:p>
                      <a:r>
                        <a:rPr lang="zh-CN" altLang="en-US" dirty="0"/>
                        <a:t>审核对象图并进行整合</a:t>
                      </a:r>
                      <a:r>
                        <a:rPr lang="en-US" altLang="zh-CN" dirty="0"/>
                        <a:t>ppt</a:t>
                      </a:r>
                      <a:endParaRPr lang="zh-CN" altLang="en-US" dirty="0"/>
                    </a:p>
                  </a:txBody>
                  <a:tcPr/>
                </a:tc>
                <a:extLst>
                  <a:ext uri="{0D108BD9-81ED-4DB2-BD59-A6C34878D82A}">
                    <a16:rowId xmlns:a16="http://schemas.microsoft.com/office/drawing/2014/main" val="10003"/>
                  </a:ext>
                </a:extLst>
              </a:tr>
              <a:tr h="759950">
                <a:tc>
                  <a:txBody>
                    <a:bodyPr/>
                    <a:lstStyle/>
                    <a:p>
                      <a:pPr algn="ctr"/>
                      <a:r>
                        <a:rPr lang="zh-CN" altLang="en-US" dirty="0"/>
                        <a:t>黄叶轩</a:t>
                      </a:r>
                    </a:p>
                  </a:txBody>
                  <a:tcPr/>
                </a:tc>
                <a:tc>
                  <a:txBody>
                    <a:bodyPr/>
                    <a:lstStyle/>
                    <a:p>
                      <a:pPr algn="ctr"/>
                      <a:r>
                        <a:rPr lang="en-US" altLang="zh-CN" sz="1400" dirty="0"/>
                        <a:t>95</a:t>
                      </a:r>
                      <a:endParaRPr lang="zh-CN" altLang="en-US" sz="1400" dirty="0"/>
                    </a:p>
                  </a:txBody>
                  <a:tcPr/>
                </a:tc>
                <a:tc>
                  <a:txBody>
                    <a:bodyPr/>
                    <a:lstStyle/>
                    <a:p>
                      <a:r>
                        <a:rPr lang="zh-CN" altLang="en-US" dirty="0"/>
                        <a:t>审核包图和构件图，并进行修改</a:t>
                      </a:r>
                    </a:p>
                  </a:txBody>
                  <a:tcPr/>
                </a:tc>
                <a:extLst>
                  <a:ext uri="{0D108BD9-81ED-4DB2-BD59-A6C34878D82A}">
                    <a16:rowId xmlns:a16="http://schemas.microsoft.com/office/drawing/2014/main" val="10004"/>
                  </a:ext>
                </a:extLst>
              </a:tr>
              <a:tr h="759950">
                <a:tc>
                  <a:txBody>
                    <a:bodyPr/>
                    <a:lstStyle/>
                    <a:p>
                      <a:pPr algn="ctr"/>
                      <a:r>
                        <a:rPr lang="zh-CN" altLang="en-US" dirty="0"/>
                        <a:t>吕迪</a:t>
                      </a:r>
                    </a:p>
                  </a:txBody>
                  <a:tcPr/>
                </a:tc>
                <a:tc>
                  <a:txBody>
                    <a:bodyPr/>
                    <a:lstStyle/>
                    <a:p>
                      <a:pPr algn="ctr"/>
                      <a:r>
                        <a:rPr lang="en-US" altLang="zh-CN" sz="1400"/>
                        <a:t>96</a:t>
                      </a:r>
                      <a:endParaRPr lang="zh-CN" altLang="en-US" sz="1400" dirty="0"/>
                    </a:p>
                  </a:txBody>
                  <a:tcPr/>
                </a:tc>
                <a:tc>
                  <a:txBody>
                    <a:bodyPr/>
                    <a:lstStyle/>
                    <a:p>
                      <a:r>
                        <a:rPr lang="en-US" altLang="zh-CN" dirty="0"/>
                        <a:t>ppt</a:t>
                      </a:r>
                      <a:r>
                        <a:rPr lang="zh-CN" altLang="en-US" dirty="0"/>
                        <a:t>包图部分编写</a:t>
                      </a:r>
                    </a:p>
                  </a:txBody>
                  <a:tcPr/>
                </a:tc>
                <a:extLst>
                  <a:ext uri="{0D108BD9-81ED-4DB2-BD59-A6C34878D82A}">
                    <a16:rowId xmlns:a16="http://schemas.microsoft.com/office/drawing/2014/main" val="10005"/>
                  </a:ext>
                </a:extLst>
              </a:tr>
              <a:tr h="759950">
                <a:tc>
                  <a:txBody>
                    <a:bodyPr/>
                    <a:lstStyle/>
                    <a:p>
                      <a:pPr algn="ctr"/>
                      <a:endParaRPr lang="zh-CN" altLang="en-US" dirty="0"/>
                    </a:p>
                  </a:txBody>
                  <a:tcPr/>
                </a:tc>
                <a:tc>
                  <a:txBody>
                    <a:bodyPr/>
                    <a:lstStyle/>
                    <a:p>
                      <a:pPr algn="ctr"/>
                      <a:endParaRPr lang="zh-CN" altLang="en-US" sz="1400" dirty="0"/>
                    </a:p>
                  </a:txBody>
                  <a:tcPr/>
                </a:tc>
                <a:tc>
                  <a:txBody>
                    <a:bodyPr/>
                    <a:lstStyle/>
                    <a:p>
                      <a:endParaRPr lang="zh-CN" alt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6" name="矩形 5"/>
          <p:cNvSpPr/>
          <p:nvPr/>
        </p:nvSpPr>
        <p:spPr>
          <a:xfrm>
            <a:off x="1344242" y="1646889"/>
            <a:ext cx="8506217" cy="2584450"/>
          </a:xfrm>
          <a:prstGeom prst="rect">
            <a:avLst/>
          </a:prstGeom>
        </p:spPr>
        <p:txBody>
          <a:bodyPr wrap="square" anchor="t">
            <a:spAutoFit/>
          </a:bodyPr>
          <a:lstStyle/>
          <a:p>
            <a:pPr>
              <a:lnSpc>
                <a:spcPct val="150000"/>
              </a:lnSpc>
            </a:pPr>
            <a:r>
              <a:rPr lang="zh-CN" altLang="en-US" b="1" dirty="0">
                <a:solidFill>
                  <a:schemeClr val="tx1">
                    <a:lumMod val="75000"/>
                    <a:lumOff val="25000"/>
                  </a:schemeClr>
                </a:solidFill>
                <a:ea typeface="等线" panose="02010600030101010101" charset="-122"/>
              </a:rPr>
              <a:t>对象图是描述参与交互的各个对象在交互过程中</a:t>
            </a:r>
            <a:r>
              <a:rPr lang="zh-CN" altLang="en-US" b="1" dirty="0">
                <a:solidFill>
                  <a:srgbClr val="FF0000"/>
                </a:solidFill>
                <a:ea typeface="等线" panose="02010600030101010101" charset="-122"/>
              </a:rPr>
              <a:t>某一时刻</a:t>
            </a:r>
            <a:r>
              <a:rPr lang="zh-CN" altLang="en-US" b="1" dirty="0">
                <a:solidFill>
                  <a:schemeClr val="tx1">
                    <a:lumMod val="75000"/>
                    <a:lumOff val="25000"/>
                  </a:schemeClr>
                </a:solidFill>
                <a:ea typeface="等线" panose="02010600030101010101" charset="-122"/>
              </a:rPr>
              <a:t>的状态。</a:t>
            </a:r>
            <a:endParaRPr lang="en-US" altLang="zh-CN" b="1" dirty="0">
              <a:solidFill>
                <a:schemeClr val="tx1">
                  <a:lumMod val="75000"/>
                  <a:lumOff val="25000"/>
                </a:schemeClr>
              </a:solidFill>
              <a:ea typeface="等线" panose="02010600030101010101" charset="-122"/>
            </a:endParaRPr>
          </a:p>
          <a:p>
            <a:pPr>
              <a:lnSpc>
                <a:spcPct val="150000"/>
              </a:lnSpc>
            </a:pPr>
            <a:r>
              <a:rPr lang="zh-CN" altLang="en-US" b="1" dirty="0">
                <a:solidFill>
                  <a:schemeClr val="tx1">
                    <a:lumMod val="75000"/>
                    <a:lumOff val="25000"/>
                  </a:schemeClr>
                </a:solidFill>
                <a:ea typeface="等线" panose="02010600030101010101" charset="-122"/>
              </a:rPr>
              <a:t>对象图可以被看做是</a:t>
            </a:r>
            <a:r>
              <a:rPr lang="zh-CN" altLang="en-US" b="1" dirty="0">
                <a:solidFill>
                  <a:srgbClr val="FF0000"/>
                </a:solidFill>
                <a:ea typeface="等线" panose="02010600030101010101" charset="-122"/>
              </a:rPr>
              <a:t>类图在某一时刻的实例</a:t>
            </a:r>
            <a:r>
              <a:rPr lang="zh-CN" altLang="en-US" b="1" dirty="0">
                <a:solidFill>
                  <a:schemeClr val="tx1">
                    <a:lumMod val="75000"/>
                    <a:lumOff val="25000"/>
                  </a:schemeClr>
                </a:solidFill>
                <a:ea typeface="等线" panose="02010600030101010101" charset="-122"/>
              </a:rPr>
              <a:t>。</a:t>
            </a:r>
          </a:p>
          <a:p>
            <a:pPr>
              <a:lnSpc>
                <a:spcPct val="150000"/>
              </a:lnSpc>
            </a:pPr>
            <a:r>
              <a:rPr lang="zh-CN" altLang="en-US" b="1" dirty="0">
                <a:solidFill>
                  <a:schemeClr val="tx1">
                    <a:lumMod val="75000"/>
                    <a:lumOff val="25000"/>
                  </a:schemeClr>
                </a:solidFill>
                <a:ea typeface="等线" panose="02010600030101010101" charset="-122"/>
                <a:sym typeface="+mn-ea"/>
              </a:rPr>
              <a:t>对象图使用的是与类图</a:t>
            </a:r>
            <a:r>
              <a:rPr lang="zh-CN" altLang="en-US" b="1" dirty="0">
                <a:solidFill>
                  <a:srgbClr val="FF0000"/>
                </a:solidFill>
                <a:ea typeface="等线" panose="02010600030101010101" charset="-122"/>
                <a:sym typeface="+mn-ea"/>
              </a:rPr>
              <a:t>相同的符号和关系</a:t>
            </a:r>
            <a:endParaRPr lang="zh-CN" altLang="en-US" b="1" dirty="0">
              <a:solidFill>
                <a:schemeClr val="tx1">
                  <a:lumMod val="75000"/>
                  <a:lumOff val="25000"/>
                </a:schemeClr>
              </a:solidFill>
              <a:ea typeface="等线" panose="02010600030101010101" charset="-122"/>
              <a:sym typeface="+mn-ea"/>
            </a:endParaRPr>
          </a:p>
          <a:p>
            <a:pPr>
              <a:lnSpc>
                <a:spcPct val="150000"/>
              </a:lnSpc>
            </a:pPr>
            <a:r>
              <a:rPr lang="zh-CN" altLang="en-US" b="1" dirty="0">
                <a:solidFill>
                  <a:schemeClr val="tx1">
                    <a:lumMod val="75000"/>
                    <a:lumOff val="25000"/>
                  </a:schemeClr>
                </a:solidFill>
                <a:ea typeface="等线" panose="02010600030101010101" charset="-122"/>
                <a:sym typeface="+mn-ea"/>
              </a:rPr>
              <a:t>下图显示了对象图的模型。其中节点可以是对象也可以是类，连线表示对象之间的关系：</a:t>
            </a:r>
          </a:p>
          <a:p>
            <a:pPr>
              <a:lnSpc>
                <a:spcPct val="150000"/>
              </a:lnSpc>
            </a:pPr>
            <a:endParaRPr lang="en-US" altLang="zh-CN" b="1" dirty="0" err="1">
              <a:solidFill>
                <a:schemeClr val="tx1">
                  <a:lumMod val="75000"/>
                  <a:lumOff val="25000"/>
                </a:schemeClr>
              </a:solidFill>
              <a:ea typeface="等线" panose="02010600030101010101" charset="-122"/>
            </a:endParaRPr>
          </a:p>
        </p:txBody>
      </p:sp>
      <p:pic>
        <p:nvPicPr>
          <p:cNvPr id="2" name="图片 1"/>
          <p:cNvPicPr>
            <a:picLocks noChangeAspect="1"/>
          </p:cNvPicPr>
          <p:nvPr/>
        </p:nvPicPr>
        <p:blipFill>
          <a:blip r:embed="rId2"/>
          <a:stretch>
            <a:fillRect/>
          </a:stretch>
        </p:blipFill>
        <p:spPr>
          <a:xfrm>
            <a:off x="1440180" y="4472940"/>
            <a:ext cx="5047615" cy="12573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9" name="矩形 8">
            <a:extLst>
              <a:ext uri="{FF2B5EF4-FFF2-40B4-BE49-F238E27FC236}">
                <a16:creationId xmlns:a16="http://schemas.microsoft.com/office/drawing/2014/main" id="{C6A9F0C6-14B2-42F9-9F64-92D88DA28DE4}"/>
              </a:ext>
            </a:extLst>
          </p:cNvPr>
          <p:cNvSpPr/>
          <p:nvPr/>
        </p:nvSpPr>
        <p:spPr>
          <a:xfrm>
            <a:off x="2593703" y="1472199"/>
            <a:ext cx="8506217" cy="465640"/>
          </a:xfrm>
          <a:prstGeom prst="rect">
            <a:avLst/>
          </a:prstGeom>
        </p:spPr>
        <p:txBody>
          <a:bodyPr wrap="square" anchor="t">
            <a:spAutoFit/>
          </a:bodyPr>
          <a:lstStyle/>
          <a:p>
            <a:pPr>
              <a:lnSpc>
                <a:spcPct val="150000"/>
              </a:lnSpc>
            </a:pPr>
            <a:r>
              <a:rPr lang="zh-CN" altLang="en-US" b="1" dirty="0">
                <a:solidFill>
                  <a:schemeClr val="tx1">
                    <a:lumMod val="75000"/>
                    <a:lumOff val="25000"/>
                  </a:schemeClr>
                </a:solidFill>
                <a:ea typeface="等线" panose="02010600030101010101" charset="-122"/>
              </a:rPr>
              <a:t>对象图 </a:t>
            </a:r>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对象  </a:t>
            </a:r>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链 </a:t>
            </a:r>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链表示关系的实例</a:t>
            </a:r>
            <a:endParaRPr lang="en-US" altLang="zh-CN" b="1" dirty="0" err="1">
              <a:solidFill>
                <a:schemeClr val="tx1">
                  <a:lumMod val="75000"/>
                  <a:lumOff val="25000"/>
                </a:schemeClr>
              </a:solidFill>
              <a:ea typeface="等线" panose="02010600030101010101" charset="-122"/>
            </a:endParaRPr>
          </a:p>
        </p:txBody>
      </p:sp>
      <p:pic>
        <p:nvPicPr>
          <p:cNvPr id="11" name="图片 10">
            <a:extLst>
              <a:ext uri="{FF2B5EF4-FFF2-40B4-BE49-F238E27FC236}">
                <a16:creationId xmlns:a16="http://schemas.microsoft.com/office/drawing/2014/main" id="{CEC0C75E-6D64-4CFB-A806-86DC6FC50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7778"/>
            <a:ext cx="12192000" cy="2239347"/>
          </a:xfrm>
          <a:prstGeom prst="rect">
            <a:avLst/>
          </a:prstGeom>
        </p:spPr>
      </p:pic>
      <p:sp>
        <p:nvSpPr>
          <p:cNvPr id="15" name="矩形 14">
            <a:extLst>
              <a:ext uri="{FF2B5EF4-FFF2-40B4-BE49-F238E27FC236}">
                <a16:creationId xmlns:a16="http://schemas.microsoft.com/office/drawing/2014/main" id="{F163A07F-C65A-4991-8C5F-BA0B26031174}"/>
              </a:ext>
            </a:extLst>
          </p:cNvPr>
          <p:cNvSpPr/>
          <p:nvPr/>
        </p:nvSpPr>
        <p:spPr>
          <a:xfrm>
            <a:off x="626862" y="2732851"/>
            <a:ext cx="1434322" cy="465640"/>
          </a:xfrm>
          <a:prstGeom prst="rect">
            <a:avLst/>
          </a:prstGeom>
        </p:spPr>
        <p:txBody>
          <a:bodyPr wrap="square" anchor="t">
            <a:spAutoFit/>
          </a:bodyPr>
          <a:lstStyle/>
          <a:p>
            <a:pPr>
              <a:lnSpc>
                <a:spcPct val="150000"/>
              </a:lnSpc>
            </a:pPr>
            <a:r>
              <a:rPr lang="zh-CN" altLang="en-US" b="1" dirty="0">
                <a:solidFill>
                  <a:schemeClr val="tx1">
                    <a:lumMod val="75000"/>
                    <a:lumOff val="25000"/>
                  </a:schemeClr>
                </a:solidFill>
                <a:ea typeface="等线" panose="02010600030101010101" charset="-122"/>
              </a:rPr>
              <a:t>对象名</a:t>
            </a:r>
            <a:endParaRPr lang="en-US" altLang="zh-CN" b="1" dirty="0" err="1">
              <a:solidFill>
                <a:schemeClr val="tx1">
                  <a:lumMod val="75000"/>
                  <a:lumOff val="25000"/>
                </a:schemeClr>
              </a:solidFill>
              <a:ea typeface="等线" panose="02010600030101010101" charset="-122"/>
            </a:endParaRPr>
          </a:p>
        </p:txBody>
      </p:sp>
      <p:sp>
        <p:nvSpPr>
          <p:cNvPr id="16" name="矩形 15">
            <a:extLst>
              <a:ext uri="{FF2B5EF4-FFF2-40B4-BE49-F238E27FC236}">
                <a16:creationId xmlns:a16="http://schemas.microsoft.com/office/drawing/2014/main" id="{21BF8F86-807D-41DB-A8DB-E8A95F571F50}"/>
              </a:ext>
            </a:extLst>
          </p:cNvPr>
          <p:cNvSpPr/>
          <p:nvPr/>
        </p:nvSpPr>
        <p:spPr>
          <a:xfrm>
            <a:off x="626862" y="4855834"/>
            <a:ext cx="1434322" cy="465640"/>
          </a:xfrm>
          <a:prstGeom prst="rect">
            <a:avLst/>
          </a:prstGeom>
        </p:spPr>
        <p:txBody>
          <a:bodyPr wrap="square" anchor="t">
            <a:spAutoFit/>
          </a:bodyPr>
          <a:lstStyle/>
          <a:p>
            <a:pPr>
              <a:lnSpc>
                <a:spcPct val="150000"/>
              </a:lnSpc>
            </a:pPr>
            <a:r>
              <a:rPr lang="zh-CN" altLang="en-US" b="1" dirty="0">
                <a:solidFill>
                  <a:schemeClr val="tx1">
                    <a:lumMod val="75000"/>
                    <a:lumOff val="25000"/>
                  </a:schemeClr>
                </a:solidFill>
                <a:ea typeface="等线" panose="02010600030101010101" charset="-122"/>
              </a:rPr>
              <a:t>属性</a:t>
            </a:r>
            <a:endParaRPr lang="en-US" altLang="zh-CN" b="1" dirty="0" err="1">
              <a:solidFill>
                <a:schemeClr val="tx1">
                  <a:lumMod val="75000"/>
                  <a:lumOff val="25000"/>
                </a:schemeClr>
              </a:solidFill>
              <a:ea typeface="等线" panose="02010600030101010101" charset="-122"/>
            </a:endParaRPr>
          </a:p>
        </p:txBody>
      </p:sp>
    </p:spTree>
    <p:extLst>
      <p:ext uri="{BB962C8B-B14F-4D97-AF65-F5344CB8AC3E}">
        <p14:creationId xmlns:p14="http://schemas.microsoft.com/office/powerpoint/2010/main" val="22563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2" name="文本框 1"/>
          <p:cNvSpPr txBox="1"/>
          <p:nvPr/>
        </p:nvSpPr>
        <p:spPr>
          <a:xfrm>
            <a:off x="1651000" y="1508125"/>
            <a:ext cx="331724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对象图与类图的区别</a:t>
            </a:r>
          </a:p>
        </p:txBody>
      </p:sp>
      <p:pic>
        <p:nvPicPr>
          <p:cNvPr id="3" name="图片 2"/>
          <p:cNvPicPr>
            <a:picLocks noChangeAspect="1"/>
          </p:cNvPicPr>
          <p:nvPr/>
        </p:nvPicPr>
        <p:blipFill>
          <a:blip r:embed="rId2"/>
          <a:stretch>
            <a:fillRect/>
          </a:stretch>
        </p:blipFill>
        <p:spPr>
          <a:xfrm>
            <a:off x="1651000" y="2171700"/>
            <a:ext cx="7504731" cy="36090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2" name="文本框 1"/>
          <p:cNvSpPr txBox="1"/>
          <p:nvPr/>
        </p:nvSpPr>
        <p:spPr>
          <a:xfrm>
            <a:off x="1651000" y="1508125"/>
            <a:ext cx="411988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对象图在开发中的作用</a:t>
            </a:r>
          </a:p>
        </p:txBody>
      </p:sp>
      <p:sp>
        <p:nvSpPr>
          <p:cNvPr id="4" name="文本框 3"/>
          <p:cNvSpPr txBox="1"/>
          <p:nvPr/>
        </p:nvSpPr>
        <p:spPr>
          <a:xfrm>
            <a:off x="1651000" y="2256155"/>
            <a:ext cx="8508365" cy="2861310"/>
          </a:xfrm>
          <a:prstGeom prst="rect">
            <a:avLst/>
          </a:prstGeom>
          <a:noFill/>
        </p:spPr>
        <p:txBody>
          <a:bodyPr wrap="square" rtlCol="0" anchor="t">
            <a:spAutoFit/>
          </a:bodyPr>
          <a:lstStyle/>
          <a:p>
            <a:r>
              <a:rPr lang="en-US" altLang="zh-CN"/>
              <a:t>      </a:t>
            </a:r>
            <a:r>
              <a:rPr lang="zh-CN" altLang="en-US"/>
              <a:t>对象图作为系统在某一时刻的快照，是类图中的各个类在某一个时间点上的实例及其关系的静态写照，可以通过以下几个方面来说明它的作用： </a:t>
            </a:r>
          </a:p>
          <a:p>
            <a:endParaRPr lang="zh-CN" altLang="en-US"/>
          </a:p>
          <a:p>
            <a:pPr marL="285750" indent="-285750">
              <a:buFont typeface="Arial" panose="020B0604020202020204" pitchFamily="34" charset="0"/>
              <a:buChar char="•"/>
            </a:pPr>
            <a:r>
              <a:rPr lang="zh-CN" altLang="en-US"/>
              <a:t>说明复杂的数据结构。对于复杂的数据结构，有时候很难对其进行抽象成类表达之间的交互关系。使用对象描绘对象之间的关系可以帮助我们说明复杂的数据结构某一时刻的快照，从而有助于对复杂数据结构的抽象。 </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表示快照中的行为。通过一系列的快照，可以有效表达事物的行为。</a:t>
            </a:r>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2" name="文本框 1"/>
          <p:cNvSpPr txBox="1"/>
          <p:nvPr/>
        </p:nvSpPr>
        <p:spPr>
          <a:xfrm>
            <a:off x="1651000" y="1389380"/>
            <a:ext cx="5870575"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对象图建模技术</a:t>
            </a:r>
            <a:r>
              <a:rPr lang="en-US" altLang="zh-CN" sz="2400">
                <a:solidFill>
                  <a:schemeClr val="tx1"/>
                </a:solidFill>
                <a:uFillTx/>
                <a:ea typeface="华文新魏" panose="02010800040101010101" charset="-122"/>
              </a:rPr>
              <a:t>——1.</a:t>
            </a:r>
            <a:r>
              <a:rPr lang="zh-CN" altLang="en-US" sz="2400">
                <a:solidFill>
                  <a:schemeClr val="tx1"/>
                </a:solidFill>
                <a:uFillTx/>
                <a:ea typeface="华文新魏" panose="02010800040101010101" charset="-122"/>
              </a:rPr>
              <a:t>对象图结构建模</a:t>
            </a:r>
          </a:p>
        </p:txBody>
      </p:sp>
      <p:sp>
        <p:nvSpPr>
          <p:cNvPr id="4" name="文本框 3"/>
          <p:cNvSpPr txBox="1"/>
          <p:nvPr/>
        </p:nvSpPr>
        <p:spPr>
          <a:xfrm>
            <a:off x="1651000" y="2691130"/>
            <a:ext cx="8508365" cy="1476375"/>
          </a:xfrm>
          <a:prstGeom prst="rect">
            <a:avLst/>
          </a:prstGeom>
          <a:noFill/>
        </p:spPr>
        <p:txBody>
          <a:bodyPr wrap="square" rtlCol="0" anchor="t">
            <a:spAutoFit/>
          </a:bodyPr>
          <a:lstStyle/>
          <a:p>
            <a:r>
              <a:rPr lang="en-US"/>
              <a:t>     </a:t>
            </a:r>
            <a:r>
              <a:t>对系统的设计视图建模时，可以使用</a:t>
            </a:r>
            <a:r>
              <a:rPr>
                <a:solidFill>
                  <a:srgbClr val="FF0000"/>
                </a:solidFill>
              </a:rPr>
              <a:t>一组类图</a:t>
            </a:r>
            <a:r>
              <a:t>完整地描述抽象的语义以及它们之间的关系。但是使用对象图不能完整地描述系统的对象结构。对于一个个体类，可能存在多个实例，对于相互之间存在关系的一组类，对象间可有的配置可能是相当多的。所以，在使用对象图时，只能在一定意义上显示感兴趣的具体或原型对象集。这就是对对象结构建模，即一个对象图显示了</a:t>
            </a:r>
            <a:r>
              <a:rPr>
                <a:solidFill>
                  <a:srgbClr val="FF0000"/>
                </a:solidFill>
              </a:rPr>
              <a:t>某一时刻相互联系</a:t>
            </a:r>
            <a:r>
              <a:t>的一组对象。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5" name="文本框 4"/>
          <p:cNvSpPr txBox="1"/>
          <p:nvPr/>
        </p:nvSpPr>
        <p:spPr>
          <a:xfrm>
            <a:off x="1651000" y="2005330"/>
            <a:ext cx="8463915" cy="3969385"/>
          </a:xfrm>
          <a:prstGeom prst="rect">
            <a:avLst/>
          </a:prstGeom>
          <a:noFill/>
        </p:spPr>
        <p:txBody>
          <a:bodyPr wrap="square" rtlCol="0" anchor="t">
            <a:spAutoFit/>
          </a:bodyPr>
          <a:lstStyle/>
          <a:p>
            <a:r>
              <a:rPr lang="zh-CN" altLang="en-US"/>
              <a:t>对象结构建模，要遵循以下策略：</a:t>
            </a:r>
          </a:p>
          <a:p>
            <a:endParaRPr lang="zh-CN" altLang="en-US"/>
          </a:p>
          <a:p>
            <a:r>
              <a:rPr lang="zh-CN" altLang="en-US"/>
              <a:t>(1)、识别将要使用的建模机制。该机制描述了一些正在建模的部分系统的功能和行为，它们由类、接口和其他元素的交互而产生。</a:t>
            </a:r>
          </a:p>
          <a:p>
            <a:endParaRPr lang="zh-CN" altLang="en-US"/>
          </a:p>
          <a:p>
            <a:r>
              <a:rPr lang="zh-CN" altLang="en-US"/>
              <a:t>(2)、对于各种机制，识别参与协作的类、接口和其他元素，同时也要识别这些事物之间的关系。</a:t>
            </a:r>
          </a:p>
          <a:p>
            <a:endParaRPr lang="zh-CN" altLang="en-US"/>
          </a:p>
          <a:p>
            <a:r>
              <a:rPr lang="zh-CN" altLang="en-US"/>
              <a:t>(3)、考虑贯穿这个机制的脚本。冻结某一时刻的脚本，并且汇报每个参与这个机制的对象。</a:t>
            </a:r>
          </a:p>
          <a:p>
            <a:endParaRPr lang="zh-CN" altLang="en-US"/>
          </a:p>
          <a:p>
            <a:r>
              <a:rPr lang="zh-CN" altLang="en-US"/>
              <a:t>(4)、按照需要显示出每个对象的状态和属性值，以便理解脚本。</a:t>
            </a:r>
          </a:p>
          <a:p>
            <a:endParaRPr lang="zh-CN" altLang="en-US"/>
          </a:p>
          <a:p>
            <a:r>
              <a:rPr lang="zh-CN" altLang="en-US"/>
              <a:t>(5)、显示出对象之间的链，以描述对象之间关联的实例。</a:t>
            </a:r>
          </a:p>
        </p:txBody>
      </p:sp>
      <p:sp>
        <p:nvSpPr>
          <p:cNvPr id="6" name="文本框 5"/>
          <p:cNvSpPr txBox="1"/>
          <p:nvPr/>
        </p:nvSpPr>
        <p:spPr>
          <a:xfrm>
            <a:off x="1651000" y="1546860"/>
            <a:ext cx="5287010" cy="460375"/>
          </a:xfrm>
          <a:prstGeom prst="rect">
            <a:avLst/>
          </a:prstGeom>
          <a:noFill/>
        </p:spPr>
        <p:txBody>
          <a:bodyPr wrap="none" rtlCol="0" anchor="t">
            <a:spAutoFit/>
          </a:bodyPr>
          <a:lstStyle/>
          <a:p>
            <a:r>
              <a:rPr lang="zh-CN" altLang="en-US" sz="2400">
                <a:uFillTx/>
                <a:ea typeface="华文新魏" panose="02010800040101010101" charset="-122"/>
                <a:sym typeface="+mn-ea"/>
              </a:rPr>
              <a:t>对象图建模技术</a:t>
            </a:r>
            <a:r>
              <a:rPr lang="en-US" altLang="zh-CN" sz="2400">
                <a:uFillTx/>
                <a:ea typeface="华文新魏" panose="02010800040101010101" charset="-122"/>
                <a:sym typeface="+mn-ea"/>
              </a:rPr>
              <a:t>——1.</a:t>
            </a:r>
            <a:r>
              <a:rPr lang="zh-CN" altLang="en-US" sz="2400">
                <a:uFillTx/>
                <a:ea typeface="华文新魏" panose="02010800040101010101" charset="-122"/>
                <a:sym typeface="+mn-ea"/>
              </a:rPr>
              <a:t>对象图结构建模</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2127</Words>
  <Application>Microsoft Office PowerPoint</Application>
  <PresentationFormat>宽屏</PresentationFormat>
  <Paragraphs>248</Paragraphs>
  <Slides>40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等线</vt:lpstr>
      <vt:lpstr>Arial</vt:lpstr>
      <vt:lpstr>等线 Light</vt:lpstr>
      <vt:lpstr>Calibri</vt:lpstr>
      <vt:lpstr>Calibri Light</vt:lpstr>
      <vt:lpstr>-apple-system</vt:lpstr>
      <vt:lpstr>Gotham Rounded Medium</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cp:lastModifiedBy>
  <cp:revision>45</cp:revision>
  <dcterms:created xsi:type="dcterms:W3CDTF">2016-01-19T08:46:00Z</dcterms:created>
  <dcterms:modified xsi:type="dcterms:W3CDTF">2018-12-20T00:45:00Z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2052-10.1.0.7697</vt:lpwstr>
  </property>
</Properties>
</file>