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78"/>
  </p:notesMasterIdLst>
  <p:sldIdLst>
    <p:sldId id="258" r:id="rId2"/>
    <p:sldId id="391" r:id="rId3"/>
    <p:sldId id="275" r:id="rId4"/>
    <p:sldId id="373" r:id="rId5"/>
    <p:sldId id="383" r:id="rId6"/>
    <p:sldId id="388" r:id="rId7"/>
    <p:sldId id="389" r:id="rId8"/>
    <p:sldId id="384" r:id="rId9"/>
    <p:sldId id="385" r:id="rId10"/>
    <p:sldId id="386" r:id="rId11"/>
    <p:sldId id="387" r:id="rId12"/>
    <p:sldId id="374" r:id="rId13"/>
    <p:sldId id="364" r:id="rId14"/>
    <p:sldId id="365" r:id="rId15"/>
    <p:sldId id="366" r:id="rId16"/>
    <p:sldId id="368" r:id="rId17"/>
    <p:sldId id="370" r:id="rId18"/>
    <p:sldId id="371" r:id="rId19"/>
    <p:sldId id="372" r:id="rId20"/>
    <p:sldId id="375" r:id="rId21"/>
    <p:sldId id="330" r:id="rId22"/>
    <p:sldId id="331" r:id="rId23"/>
    <p:sldId id="332" r:id="rId24"/>
    <p:sldId id="333" r:id="rId25"/>
    <p:sldId id="334" r:id="rId26"/>
    <p:sldId id="335" r:id="rId27"/>
    <p:sldId id="338" r:id="rId28"/>
    <p:sldId id="339" r:id="rId29"/>
    <p:sldId id="340" r:id="rId30"/>
    <p:sldId id="341" r:id="rId31"/>
    <p:sldId id="376" r:id="rId32"/>
    <p:sldId id="342" r:id="rId33"/>
    <p:sldId id="343" r:id="rId34"/>
    <p:sldId id="377" r:id="rId35"/>
    <p:sldId id="357" r:id="rId36"/>
    <p:sldId id="392" r:id="rId37"/>
    <p:sldId id="358" r:id="rId38"/>
    <p:sldId id="359" r:id="rId39"/>
    <p:sldId id="360" r:id="rId40"/>
    <p:sldId id="361" r:id="rId41"/>
    <p:sldId id="378" r:id="rId42"/>
    <p:sldId id="362" r:id="rId43"/>
    <p:sldId id="363" r:id="rId44"/>
    <p:sldId id="379" r:id="rId45"/>
    <p:sldId id="344" r:id="rId46"/>
    <p:sldId id="345" r:id="rId47"/>
    <p:sldId id="346" r:id="rId48"/>
    <p:sldId id="390" r:id="rId49"/>
    <p:sldId id="393" r:id="rId50"/>
    <p:sldId id="394" r:id="rId51"/>
    <p:sldId id="380" r:id="rId52"/>
    <p:sldId id="349" r:id="rId53"/>
    <p:sldId id="350" r:id="rId54"/>
    <p:sldId id="351" r:id="rId55"/>
    <p:sldId id="352" r:id="rId56"/>
    <p:sldId id="353" r:id="rId57"/>
    <p:sldId id="381" r:id="rId58"/>
    <p:sldId id="326" r:id="rId59"/>
    <p:sldId id="327" r:id="rId60"/>
    <p:sldId id="336" r:id="rId61"/>
    <p:sldId id="337" r:id="rId62"/>
    <p:sldId id="382" r:id="rId63"/>
    <p:sldId id="329" r:id="rId64"/>
    <p:sldId id="400" r:id="rId65"/>
    <p:sldId id="395" r:id="rId66"/>
    <p:sldId id="399" r:id="rId67"/>
    <p:sldId id="401" r:id="rId68"/>
    <p:sldId id="402" r:id="rId69"/>
    <p:sldId id="396" r:id="rId70"/>
    <p:sldId id="405" r:id="rId71"/>
    <p:sldId id="406" r:id="rId72"/>
    <p:sldId id="397" r:id="rId73"/>
    <p:sldId id="404" r:id="rId74"/>
    <p:sldId id="325" r:id="rId75"/>
    <p:sldId id="324" r:id="rId76"/>
    <p:sldId id="276" r:id="rId77"/>
  </p:sldIdLst>
  <p:sldSz cx="12192000" cy="6858000"/>
  <p:notesSz cx="6858000" cy="9144000"/>
  <p:embeddedFontLst>
    <p:embeddedFont>
      <p:font typeface="黑体" pitchFamily="49" charset="-122"/>
      <p:regular r:id="rId79"/>
    </p:embeddedFont>
    <p:embeddedFont>
      <p:font typeface="仿宋" pitchFamily="49" charset="-122"/>
      <p:regular r:id="rId80"/>
    </p:embeddedFont>
    <p:embeddedFont>
      <p:font typeface="华文新魏" pitchFamily="2" charset="-122"/>
      <p:regular r:id="rId81"/>
    </p:embeddedFont>
    <p:embeddedFont>
      <p:font typeface="等线 Light" pitchFamily="2" charset="-122"/>
      <p:regular r:id="rId82"/>
    </p:embeddedFont>
    <p:embeddedFont>
      <p:font typeface="等线" pitchFamily="2" charset="-122"/>
      <p:regular r:id="rId83"/>
      <p:bold r:id="rId84"/>
    </p:embeddedFont>
    <p:embeddedFont>
      <p:font typeface="Segoe UI" pitchFamily="34" charset="0"/>
      <p:regular r:id="rId85"/>
      <p:bold r:id="rId86"/>
      <p:italic r:id="rId87"/>
      <p:boldItalic r:id="rId8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5" autoAdjust="0"/>
    <p:restoredTop sz="91166" autoAdjust="0"/>
  </p:normalViewPr>
  <p:slideViewPr>
    <p:cSldViewPr snapToGrid="0" showGuides="1">
      <p:cViewPr varScale="1">
        <p:scale>
          <a:sx n="79" d="100"/>
          <a:sy n="79" d="100"/>
        </p:scale>
        <p:origin x="-691"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6.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1.fntdata"/><Relationship Id="rId87"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4.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3839940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70</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71</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73</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74</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75</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2559289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58</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59</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63</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64</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66</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67</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68</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rot="10800000">
            <a:off x="6511230" y="3127310"/>
            <a:ext cx="5680770" cy="373069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
            <a:ext cx="7779656" cy="653143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6143028" cy="923330"/>
          </a:xfrm>
          <a:prstGeom prst="rect">
            <a:avLst/>
          </a:prstGeom>
        </p:spPr>
        <p:txBody>
          <a:bodyPr wrap="none">
            <a:spAutoFit/>
          </a:bodyPr>
          <a:lstStyle/>
          <a:p>
            <a:r>
              <a:rPr lang="zh-CN" altLang="en-US" sz="5400" b="1" dirty="0" smtClean="0">
                <a:solidFill>
                  <a:schemeClr val="bg1"/>
                </a:solidFill>
                <a:latin typeface="Gotham Rounded Medium" panose="02000000000000000000" pitchFamily="50" charset="0"/>
              </a:rPr>
              <a:t>需求工程项目计划</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
        <p:nvSpPr>
          <p:cNvPr id="8" name="文本框 7"/>
          <p:cNvSpPr txBox="1"/>
          <p:nvPr/>
        </p:nvSpPr>
        <p:spPr>
          <a:xfrm>
            <a:off x="3068619" y="3989526"/>
            <a:ext cx="1023037" cy="369332"/>
          </a:xfrm>
          <a:prstGeom prst="rect">
            <a:avLst/>
          </a:prstGeom>
          <a:solidFill>
            <a:schemeClr val="bg1"/>
          </a:solidFill>
        </p:spPr>
        <p:txBody>
          <a:bodyPr wrap="none" rtlCol="0">
            <a:spAutoFit/>
          </a:bodyPr>
          <a:lstStyle/>
          <a:p>
            <a:r>
              <a:rPr lang="en-US" altLang="zh-CN" dirty="0" smtClean="0">
                <a:solidFill>
                  <a:srgbClr val="48A2A0"/>
                </a:solidFill>
              </a:rPr>
              <a:t>ISO9000</a:t>
            </a:r>
            <a:endParaRPr lang="zh-CN" altLang="en-US" dirty="0">
              <a:solidFill>
                <a:srgbClr val="48A2A0"/>
              </a:solidFill>
            </a:endParaRPr>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9277178" y="4426059"/>
            <a:ext cx="2657231" cy="2293662"/>
          </a:xfrm>
          <a:prstGeom prst="rect">
            <a:avLst/>
          </a:prstGeom>
        </p:spPr>
      </p:pic>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1457011" y="111040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a:t>
            </a:r>
            <a:r>
              <a:rPr lang="zh-CN" altLang="en-US" sz="2800" b="1" dirty="0">
                <a:latin typeface="黑体"/>
                <a:ea typeface="黑体"/>
              </a:rPr>
              <a:t>务目标</a:t>
            </a:r>
            <a:endParaRPr lang="zh-CN" sz="2800" b="1" dirty="0">
              <a:latin typeface="黑体"/>
              <a:ea typeface="黑体"/>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54B59653-28F1-43AE-A8A3-2AA1F1CF75AE}"/>
              </a:ext>
            </a:extLst>
          </p:cNvPr>
          <p:cNvSpPr txBox="1"/>
          <p:nvPr/>
        </p:nvSpPr>
        <p:spPr>
          <a:xfrm>
            <a:off x="1866988" y="2019490"/>
            <a:ext cx="8580408"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ea typeface="宋体"/>
              </a:rPr>
              <a:t>       </a:t>
            </a:r>
            <a:r>
              <a:rPr lang="zh-CN" altLang="en-US" sz="2400" dirty="0" smtClean="0">
                <a:latin typeface="黑体" panose="02010609060101010101" pitchFamily="49" charset="-122"/>
                <a:ea typeface="黑体" panose="02010609060101010101" pitchFamily="49" charset="-122"/>
              </a:rPr>
              <a:t>制作</a:t>
            </a:r>
            <a:r>
              <a:rPr lang="zh-CN" altLang="en-US" sz="2400" dirty="0">
                <a:latin typeface="黑体" panose="02010609060101010101" pitchFamily="49" charset="-122"/>
                <a:ea typeface="黑体" panose="02010609060101010101" pitchFamily="49" charset="-122"/>
              </a:rPr>
              <a:t>一款开放共享互助的交流型社区类型的软件工程系列课程教学辅助网站与</a:t>
            </a:r>
            <a:r>
              <a:rPr lang="en-US" altLang="zh-CN" sz="2400" dirty="0">
                <a:latin typeface="黑体" panose="02010609060101010101" pitchFamily="49" charset="-122"/>
                <a:ea typeface="黑体" panose="02010609060101010101" pitchFamily="49" charset="-122"/>
              </a:rPr>
              <a:t>APP</a:t>
            </a:r>
            <a:r>
              <a:rPr lang="zh-CN" altLang="en-US" sz="2400" dirty="0">
                <a:latin typeface="黑体" panose="02010609060101010101" pitchFamily="49" charset="-122"/>
                <a:ea typeface="黑体" panose="02010609060101010101" pitchFamily="49" charset="-122"/>
              </a:rPr>
              <a:t>，吸引潜在的对软件工程系列课程感兴趣的同学一起加入学习过程。并由学生、老师共同自主自发地提供资源的长期持续更新与扩充，以提供充足的学习资源支持。无论是教师还是学生都能参与到技术心得信息的开放性交流中去，网站尽力营造一种积极向上的学习氛围，以及可能聘请相关联的课程教师进行权威的答疑帮助，让用户真正能融入到这个平台，丰富其社交经历，在技术层次更好地学习他人，展示自我。</a:t>
            </a:r>
          </a:p>
        </p:txBody>
      </p:sp>
    </p:spTree>
    <p:extLst>
      <p:ext uri="{BB962C8B-B14F-4D97-AF65-F5344CB8AC3E}">
        <p14:creationId xmlns:p14="http://schemas.microsoft.com/office/powerpoint/2010/main" val="308418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1083543" y="1066817"/>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参</a:t>
            </a:r>
            <a:r>
              <a:rPr lang="zh-CN" sz="2800" b="1" dirty="0">
                <a:latin typeface="黑体"/>
                <a:ea typeface="黑体"/>
              </a:rPr>
              <a:t>考资料</a:t>
            </a:r>
            <a:endParaRPr lang="zh-CN" sz="2800" dirty="0"/>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4" name="文本框 3">
            <a:extLst>
              <a:ext uri="{FF2B5EF4-FFF2-40B4-BE49-F238E27FC236}">
                <a16:creationId xmlns:a16="http://schemas.microsoft.com/office/drawing/2014/main" xmlns="" id="{8634053E-B68A-4495-976B-D3252AA2FBAE}"/>
              </a:ext>
            </a:extLst>
          </p:cNvPr>
          <p:cNvSpPr txBox="1"/>
          <p:nvPr/>
        </p:nvSpPr>
        <p:spPr>
          <a:xfrm>
            <a:off x="970138" y="2366295"/>
            <a:ext cx="1085900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dirty="0">
                <a:latin typeface="黑体" panose="02010609060101010101" pitchFamily="49" charset="-122"/>
                <a:ea typeface="黑体" panose="02010609060101010101" pitchFamily="49" charset="-122"/>
                <a:cs typeface="Segoe UI"/>
              </a:rPr>
              <a:t>[</a:t>
            </a:r>
            <a:r>
              <a:rPr lang="en-US" altLang="zh-CN" sz="2400" dirty="0">
                <a:latin typeface="黑体" panose="02010609060101010101" pitchFamily="49" charset="-122"/>
                <a:ea typeface="黑体" panose="02010609060101010101" pitchFamily="49" charset="-122"/>
                <a:cs typeface="Segoe UI"/>
              </a:rPr>
              <a:t>1</a:t>
            </a:r>
            <a:r>
              <a:rPr lang="zh-CN" sz="2400" dirty="0">
                <a:latin typeface="黑体" panose="02010609060101010101" pitchFamily="49" charset="-122"/>
                <a:ea typeface="黑体" panose="02010609060101010101" pitchFamily="49" charset="-122"/>
                <a:cs typeface="Segoe UI"/>
              </a:rPr>
              <a:t>] 张海藩,牟永敏.软件工程导论（第六版） </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a:t>
            </a:r>
            <a:r>
              <a:rPr lang="en-US" altLang="zh-CN" sz="2400" dirty="0" smtClean="0">
                <a:latin typeface="黑体" panose="02010609060101010101" pitchFamily="49" charset="-122"/>
                <a:ea typeface="黑体" panose="02010609060101010101" pitchFamily="49" charset="-122"/>
                <a:cs typeface="Segoe UI"/>
              </a:rPr>
              <a:t>2] GB+T-8567-2006</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计算机软件文档编制规范</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[3] GB/T19000—2008/ISO9000.</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质量管理体系</a:t>
            </a:r>
            <a:r>
              <a:rPr lang="en-US" altLang="zh-CN" sz="2400" dirty="0">
                <a:latin typeface="黑体" panose="02010609060101010101" pitchFamily="49" charset="-122"/>
                <a:ea typeface="黑体" panose="02010609060101010101" pitchFamily="49" charset="-122"/>
                <a:cs typeface="Segoe UI"/>
              </a:rPr>
              <a:t> </a:t>
            </a:r>
            <a:r>
              <a:rPr lang="zh-CN" altLang="en-US" sz="2400" dirty="0">
                <a:latin typeface="黑体" panose="02010609060101010101" pitchFamily="49" charset="-122"/>
                <a:ea typeface="黑体" panose="02010609060101010101" pitchFamily="49" charset="-122"/>
                <a:cs typeface="Segoe UI"/>
              </a:rPr>
              <a:t>基础和术语</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[4</a:t>
            </a:r>
            <a:r>
              <a:rPr lang="zh-CN" sz="2400" dirty="0">
                <a:latin typeface="黑体" panose="02010609060101010101" pitchFamily="49" charset="-122"/>
                <a:ea typeface="黑体" panose="02010609060101010101" pitchFamily="49" charset="-122"/>
                <a:cs typeface="Segoe UI"/>
              </a:rPr>
              <a:t>] 项目管理知识体系指南（PMBOK 指南)/项目管理协会</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[5</a:t>
            </a:r>
            <a:r>
              <a:rPr lang="zh-CN" sz="2400" dirty="0">
                <a:latin typeface="黑体" panose="02010609060101010101" pitchFamily="49" charset="-122"/>
                <a:ea typeface="黑体" panose="02010609060101010101" pitchFamily="49" charset="-122"/>
                <a:cs typeface="Segoe UI"/>
              </a:rPr>
              <a:t>] </a:t>
            </a:r>
            <a:r>
              <a:rPr lang="en-US" altLang="zh-CN" sz="2400" dirty="0">
                <a:latin typeface="黑体" panose="02010609060101010101" pitchFamily="49" charset="-122"/>
                <a:ea typeface="黑体" panose="02010609060101010101" pitchFamily="49" charset="-122"/>
                <a:cs typeface="Segoe UI"/>
              </a:rPr>
              <a:t>IT</a:t>
            </a:r>
            <a:r>
              <a:rPr lang="zh-CN" sz="2400" dirty="0">
                <a:latin typeface="黑体" panose="02010609060101010101" pitchFamily="49" charset="-122"/>
                <a:ea typeface="黑体" panose="02010609060101010101" pitchFamily="49" charset="-122"/>
                <a:cs typeface="Segoe UI"/>
              </a:rPr>
              <a:t>项目管理（原书第</a:t>
            </a:r>
            <a:r>
              <a:rPr lang="en-US" altLang="zh-CN" sz="2400" dirty="0">
                <a:latin typeface="黑体" panose="02010609060101010101" pitchFamily="49" charset="-122"/>
                <a:ea typeface="黑体" panose="02010609060101010101" pitchFamily="49" charset="-122"/>
                <a:cs typeface="Segoe UI"/>
              </a:rPr>
              <a:t>8</a:t>
            </a:r>
            <a:r>
              <a:rPr lang="zh-CN" sz="2400" dirty="0">
                <a:latin typeface="黑体" panose="02010609060101010101" pitchFamily="49" charset="-122"/>
                <a:ea typeface="黑体" panose="02010609060101010101" pitchFamily="49" charset="-122"/>
                <a:cs typeface="Segoe UI"/>
              </a:rPr>
              <a:t>版） [Software Project Management Fifth Edition]</a:t>
            </a:r>
          </a:p>
        </p:txBody>
      </p:sp>
    </p:spTree>
    <p:extLst>
      <p:ext uri="{BB962C8B-B14F-4D97-AF65-F5344CB8AC3E}">
        <p14:creationId xmlns:p14="http://schemas.microsoft.com/office/powerpoint/2010/main" val="331952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zh-CN" altLang="en-US" sz="5400" b="1" dirty="0" smtClean="0">
                <a:solidFill>
                  <a:schemeClr val="bg1"/>
                </a:solidFill>
                <a:latin typeface="Gotham Rounded Medium" panose="02000000000000000000" pitchFamily="50" charset="0"/>
              </a:rPr>
              <a:t>项目概述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948039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xmlns="" id="{374AC091-2247-4CB2-B559-824835625844}"/>
              </a:ext>
            </a:extLst>
          </p:cNvPr>
          <p:cNvSpPr/>
          <p:nvPr/>
        </p:nvSpPr>
        <p:spPr>
          <a:xfrm>
            <a:off x="995336" y="1060022"/>
            <a:ext cx="2348720"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a:t>
            </a:r>
            <a:r>
              <a:rPr lang="zh-CN" altLang="en-US" sz="2800" b="1" dirty="0">
                <a:latin typeface="黑体" panose="02010609060101010101" pitchFamily="49" charset="-122"/>
                <a:ea typeface="黑体" panose="02010609060101010101" pitchFamily="49" charset="-122"/>
              </a:rPr>
              <a:t>目基</a:t>
            </a:r>
            <a:r>
              <a:rPr lang="zh-CN" sz="2800" b="1" dirty="0">
                <a:latin typeface="黑体" panose="02010609060101010101" pitchFamily="49" charset="-122"/>
                <a:ea typeface="黑体" panose="02010609060101010101" pitchFamily="49" charset="-122"/>
              </a:rPr>
              <a:t>本信息</a:t>
            </a:r>
            <a:endParaRPr lang="zh-CN" altLang="en-US" sz="28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p:cNvSpPr/>
          <p:nvPr/>
        </p:nvSpPr>
        <p:spPr>
          <a:xfrm>
            <a:off x="1226820" y="1890485"/>
            <a:ext cx="9789524" cy="432198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xmlns="" id="{54B59653-28F1-43AE-A8A3-2AA1F1CF75AE}"/>
              </a:ext>
            </a:extLst>
          </p:cNvPr>
          <p:cNvSpPr txBox="1"/>
          <p:nvPr/>
        </p:nvSpPr>
        <p:spPr>
          <a:xfrm>
            <a:off x="1768114" y="2121318"/>
            <a:ext cx="8580408"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SimHei"/>
                <a:ea typeface="SimHei"/>
                <a:cs typeface="Segoe UI"/>
              </a:rPr>
              <a:t> </a:t>
            </a:r>
            <a:r>
              <a:rPr lang="en-US" altLang="zh-CN" sz="2400" dirty="0" smtClean="0">
                <a:solidFill>
                  <a:schemeClr val="bg1"/>
                </a:solidFill>
                <a:latin typeface="SimHei"/>
                <a:ea typeface="SimHei"/>
                <a:cs typeface="Segoe UI"/>
              </a:rPr>
              <a:t>   </a:t>
            </a:r>
            <a:r>
              <a:rPr lang="zh-CN" altLang="en-US" sz="2400" dirty="0" smtClean="0">
                <a:solidFill>
                  <a:schemeClr val="bg1"/>
                </a:solidFill>
                <a:latin typeface="SimHei"/>
                <a:ea typeface="SimHei"/>
                <a:cs typeface="Segoe UI"/>
              </a:rPr>
              <a:t>软件工程</a:t>
            </a:r>
            <a:r>
              <a:rPr lang="zh-CN" altLang="en-US" sz="2400" dirty="0">
                <a:solidFill>
                  <a:schemeClr val="bg1"/>
                </a:solidFill>
                <a:latin typeface="SimHei"/>
                <a:ea typeface="SimHei"/>
                <a:cs typeface="Segoe UI"/>
              </a:rPr>
              <a:t>系列课程教学辅助网站是一个针对软件工程系列课程而建立的开放性交流平台，部署在浙江大学城市学院内网中或发布在各大手机应用市场，使对软件工程系列课程感兴趣的同学于老师都能够参与其中。目前，浙江大学城市学院没有类似于</a:t>
            </a:r>
            <a:r>
              <a:rPr lang="en-US" altLang="zh-CN" sz="2400" dirty="0">
                <a:solidFill>
                  <a:schemeClr val="bg1"/>
                </a:solidFill>
                <a:latin typeface="SimHei"/>
                <a:ea typeface="SimHei"/>
                <a:cs typeface="Segoe UI"/>
              </a:rPr>
              <a:t>BBS</a:t>
            </a:r>
            <a:r>
              <a:rPr lang="zh-CN" altLang="en-US" sz="2400" dirty="0">
                <a:solidFill>
                  <a:schemeClr val="bg1"/>
                </a:solidFill>
                <a:latin typeface="SimHei"/>
                <a:ea typeface="SimHei"/>
                <a:cs typeface="Segoe UI"/>
              </a:rPr>
              <a:t>的网站，就学习而言，课上的时间有限，同时，多人讨论学习比个人的学习效率要好很多，针对这些，我们希望这个网站能成为学生学习、讨论、探索的平台。让学生于老师都能够参与进来，营造一种积极向上的学习氛围，由学生、老师共同自主自发地提供资源的长期持续更新与扩充，以提供充足的学习资源支持。最终达到更好的学习效果。</a:t>
            </a:r>
            <a:r>
              <a:rPr lang="zh-CN" altLang="en-US" sz="2400" dirty="0">
                <a:solidFill>
                  <a:schemeClr val="bg1"/>
                </a:solidFill>
                <a:latin typeface="SimHei"/>
                <a:ea typeface="SimHei"/>
                <a:cs typeface="宋体"/>
              </a:rPr>
              <a:t> </a:t>
            </a:r>
          </a:p>
          <a:p>
            <a:endParaRPr lang="zh-CN" altLang="en-US" sz="2400" dirty="0">
              <a:solidFill>
                <a:schemeClr val="bg1"/>
              </a:solidFill>
            </a:endParaRPr>
          </a:p>
        </p:txBody>
      </p:sp>
    </p:spTree>
    <p:extLst>
      <p:ext uri="{BB962C8B-B14F-4D97-AF65-F5344CB8AC3E}">
        <p14:creationId xmlns:p14="http://schemas.microsoft.com/office/powerpoint/2010/main" val="168471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xmlns="" id="{9A8C2C67-FD89-49ED-B8CA-7BD7E03CD381}"/>
              </a:ext>
            </a:extLst>
          </p:cNvPr>
          <p:cNvGraphicFramePr>
            <a:graphicFrameLocks noGrp="1"/>
          </p:cNvGraphicFramePr>
          <p:nvPr>
            <p:extLst>
              <p:ext uri="{D42A27DB-BD31-4B8C-83A1-F6EECF244321}">
                <p14:modId xmlns:p14="http://schemas.microsoft.com/office/powerpoint/2010/main" val="3510476383"/>
              </p:ext>
            </p:extLst>
          </p:nvPr>
        </p:nvGraphicFramePr>
        <p:xfrm>
          <a:off x="2090059" y="1106723"/>
          <a:ext cx="8868227" cy="5117817"/>
        </p:xfrm>
        <a:graphic>
          <a:graphicData uri="http://schemas.openxmlformats.org/drawingml/2006/table">
            <a:tbl>
              <a:tblPr firstRow="1" bandRow="1">
                <a:tableStyleId>{5C22544A-7EE6-4342-B048-85BDC9FD1C3A}</a:tableStyleId>
              </a:tblPr>
              <a:tblGrid>
                <a:gridCol w="1194286">
                  <a:extLst>
                    <a:ext uri="{9D8B030D-6E8A-4147-A177-3AD203B41FA5}">
                      <a16:colId xmlns:a16="http://schemas.microsoft.com/office/drawing/2014/main" xmlns="" val="3939470558"/>
                    </a:ext>
                  </a:extLst>
                </a:gridCol>
                <a:gridCol w="5996855">
                  <a:extLst>
                    <a:ext uri="{9D8B030D-6E8A-4147-A177-3AD203B41FA5}">
                      <a16:colId xmlns:a16="http://schemas.microsoft.com/office/drawing/2014/main" xmlns="" val="4011224785"/>
                    </a:ext>
                  </a:extLst>
                </a:gridCol>
                <a:gridCol w="1677086">
                  <a:extLst>
                    <a:ext uri="{9D8B030D-6E8A-4147-A177-3AD203B41FA5}">
                      <a16:colId xmlns:a16="http://schemas.microsoft.com/office/drawing/2014/main" xmlns="" val="1553466017"/>
                    </a:ext>
                  </a:extLst>
                </a:gridCol>
              </a:tblGrid>
              <a:tr h="672846">
                <a:tc>
                  <a:txBody>
                    <a:bodyPr/>
                    <a:lstStyle/>
                    <a:p>
                      <a:pPr algn="ctr" rtl="0" fontAlgn="base"/>
                      <a:r>
                        <a:rPr lang="zh-CN" altLang="en-US" sz="1800">
                          <a:effectLst/>
                          <a:latin typeface="黑体" panose="02010609060101010101" pitchFamily="49" charset="-122"/>
                          <a:ea typeface="黑体" panose="02010609060101010101" pitchFamily="49" charset="-122"/>
                        </a:rPr>
                        <a:t>里程碑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需提交文件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负责人 </a:t>
                      </a:r>
                    </a:p>
                  </a:txBody>
                  <a:tcPr/>
                </a:tc>
                <a:extLst>
                  <a:ext uri="{0D108BD9-81ED-4DB2-BD59-A6C34878D82A}">
                    <a16:rowId xmlns:a16="http://schemas.microsoft.com/office/drawing/2014/main" xmlns="" val="3823503477"/>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M0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项目可行性报告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黄叶轩 </a:t>
                      </a:r>
                    </a:p>
                  </a:txBody>
                  <a:tcPr/>
                </a:tc>
                <a:extLst>
                  <a:ext uri="{0D108BD9-81ED-4DB2-BD59-A6C34878D82A}">
                    <a16:rowId xmlns:a16="http://schemas.microsoft.com/office/drawing/2014/main" xmlns="" val="3138688365"/>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M1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项目章程、项目总体计划、 </a:t>
                      </a:r>
                    </a:p>
                    <a:p>
                      <a:pPr rtl="0" fontAlgn="base"/>
                      <a:r>
                        <a:rPr lang="zh-CN" altLang="en-US" sz="1800" dirty="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dirty="0">
                          <a:effectLst/>
                          <a:latin typeface="黑体" panose="02010609060101010101" pitchFamily="49" charset="-122"/>
                          <a:ea typeface="黑体" panose="02010609060101010101" pitchFamily="49" charset="-122"/>
                        </a:rPr>
                        <a:t>初步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黄叶轩</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1907746833"/>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M2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质量保证计划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陈俊仁</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838025221"/>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M3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成稿</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评审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陈苏民</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73818462"/>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M4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软件需求规格说明书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徐双铅</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748165582"/>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M5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软件需求变更文档、 </a:t>
                      </a:r>
                    </a:p>
                    <a:p>
                      <a:pPr rtl="0" fontAlgn="base"/>
                      <a:r>
                        <a:rPr lang="zh-CN" altLang="en-US" sz="1800" dirty="0">
                          <a:effectLst/>
                          <a:latin typeface="黑体" panose="02010609060101010101" pitchFamily="49" charset="-122"/>
                          <a:ea typeface="黑体" panose="02010609060101010101" pitchFamily="49" charset="-122"/>
                        </a:rPr>
                        <a:t>系统设计与实现计划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吕迪</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861355506"/>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M6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软件概要设计说明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徐双铅 </a:t>
                      </a:r>
                    </a:p>
                  </a:txBody>
                  <a:tcPr/>
                </a:tc>
                <a:extLst>
                  <a:ext uri="{0D108BD9-81ED-4DB2-BD59-A6C34878D82A}">
                    <a16:rowId xmlns:a16="http://schemas.microsoft.com/office/drawing/2014/main" xmlns="" val="3699909399"/>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M7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测试计划、安装部署计划 </a:t>
                      </a:r>
                    </a:p>
                    <a:p>
                      <a:pPr rtl="0" fontAlgn="base"/>
                      <a:r>
                        <a:rPr lang="zh-CN" altLang="en-US" sz="1800" dirty="0">
                          <a:effectLst/>
                          <a:latin typeface="黑体" panose="02010609060101010101" pitchFamily="49" charset="-122"/>
                          <a:ea typeface="黑体" panose="02010609060101010101" pitchFamily="49" charset="-122"/>
                        </a:rPr>
                        <a:t>培训计划、系统维护计划 </a:t>
                      </a:r>
                    </a:p>
                  </a:txBody>
                  <a:tcP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陈苏民</a:t>
                      </a:r>
                      <a:r>
                        <a:rPr lang="zh-CN" altLang="en-US" sz="1800" dirty="0">
                          <a:effectLst/>
                          <a:latin typeface="黑体" panose="02010609060101010101" pitchFamily="49" charset="-122"/>
                          <a:ea typeface="黑体" panose="02010609060101010101" pitchFamily="49" charset="-122"/>
                        </a:rPr>
                        <a:t> </a:t>
                      </a:r>
                    </a:p>
                  </a:txBody>
                  <a:tcPr anchor="ctr"/>
                </a:tc>
                <a:extLst>
                  <a:ext uri="{0D108BD9-81ED-4DB2-BD59-A6C34878D82A}">
                    <a16:rowId xmlns:a16="http://schemas.microsoft.com/office/drawing/2014/main" xmlns="" val="345119349"/>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M8 </a:t>
                      </a:r>
                      <a:endParaRPr lang="en-US" sz="1800">
                        <a:effectLst/>
                        <a:latin typeface="黑体" panose="02010609060101010101" pitchFamily="49" charset="-122"/>
                        <a:ea typeface="黑体" panose="02010609060101010101" pitchFamily="49" charset="-122"/>
                      </a:endParaRPr>
                    </a:p>
                  </a:txBody>
                  <a:tcPr/>
                </a:tc>
                <a:tc>
                  <a:txBody>
                    <a:bodyPr/>
                    <a:lstStyle/>
                    <a:p>
                      <a:pPr rtl="0" fontAlgn="base"/>
                      <a:r>
                        <a:rPr lang="zh-CN" altLang="en-US" sz="1800">
                          <a:effectLst/>
                          <a:latin typeface="黑体" panose="02010609060101010101" pitchFamily="49" charset="-122"/>
                          <a:ea typeface="黑体" panose="02010609060101010101" pitchFamily="49" charset="-122"/>
                        </a:rPr>
                        <a:t>项目总结报告 </a:t>
                      </a:r>
                    </a:p>
                  </a:txBody>
                  <a:tcP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吕迪</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4250628083"/>
                  </a:ext>
                </a:extLst>
              </a:tr>
            </a:tbl>
          </a:graphicData>
        </a:graphic>
      </p:graphicFrame>
      <p:sp>
        <p:nvSpPr>
          <p:cNvPr id="5" name="椭圆 4">
            <a:extLst>
              <a:ext uri="{FF2B5EF4-FFF2-40B4-BE49-F238E27FC236}">
                <a16:creationId xmlns:a16="http://schemas.microsoft.com/office/drawing/2014/main" xmlns=""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xmlns="" id="{6FECDD57-23E1-4E2E-BDA1-68D175C6635B}"/>
              </a:ext>
            </a:extLst>
          </p:cNvPr>
          <p:cNvSpPr/>
          <p:nvPr/>
        </p:nvSpPr>
        <p:spPr>
          <a:xfrm>
            <a:off x="434235" y="1165252"/>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工作内容</a:t>
            </a:r>
            <a:endParaRPr 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680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xmlns=""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xmlns="" id="{6FECDD57-23E1-4E2E-BDA1-68D175C6635B}"/>
              </a:ext>
            </a:extLst>
          </p:cNvPr>
          <p:cNvSpPr/>
          <p:nvPr/>
        </p:nvSpPr>
        <p:spPr>
          <a:xfrm>
            <a:off x="830527" y="1163068"/>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开发人员</a:t>
            </a:r>
            <a:endParaRPr lang="zh-CN" sz="2800"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xmlns="" id="{73277583-702D-46C5-AAC4-CDE628E8640D}"/>
              </a:ext>
            </a:extLst>
          </p:cNvPr>
          <p:cNvGraphicFramePr>
            <a:graphicFrameLocks noGrp="1"/>
          </p:cNvGraphicFramePr>
          <p:nvPr>
            <p:extLst>
              <p:ext uri="{D42A27DB-BD31-4B8C-83A1-F6EECF244321}">
                <p14:modId xmlns:p14="http://schemas.microsoft.com/office/powerpoint/2010/main" val="1589850045"/>
              </p:ext>
            </p:extLst>
          </p:nvPr>
        </p:nvGraphicFramePr>
        <p:xfrm>
          <a:off x="830528" y="2125918"/>
          <a:ext cx="10200330" cy="4101012"/>
        </p:xfrm>
        <a:graphic>
          <a:graphicData uri="http://schemas.openxmlformats.org/drawingml/2006/table">
            <a:tbl>
              <a:tblPr firstRow="1" bandRow="1">
                <a:tableStyleId>{5C22544A-7EE6-4342-B048-85BDC9FD1C3A}</a:tableStyleId>
              </a:tblPr>
              <a:tblGrid>
                <a:gridCol w="1257467">
                  <a:extLst>
                    <a:ext uri="{9D8B030D-6E8A-4147-A177-3AD203B41FA5}">
                      <a16:colId xmlns:a16="http://schemas.microsoft.com/office/drawing/2014/main" xmlns="" val="487981857"/>
                    </a:ext>
                  </a:extLst>
                </a:gridCol>
                <a:gridCol w="1442556">
                  <a:extLst>
                    <a:ext uri="{9D8B030D-6E8A-4147-A177-3AD203B41FA5}">
                      <a16:colId xmlns:a16="http://schemas.microsoft.com/office/drawing/2014/main" xmlns="" val="3868469401"/>
                    </a:ext>
                  </a:extLst>
                </a:gridCol>
                <a:gridCol w="1681146">
                  <a:extLst>
                    <a:ext uri="{9D8B030D-6E8A-4147-A177-3AD203B41FA5}">
                      <a16:colId xmlns:a16="http://schemas.microsoft.com/office/drawing/2014/main" xmlns="" val="4271272123"/>
                    </a:ext>
                  </a:extLst>
                </a:gridCol>
                <a:gridCol w="3496874">
                  <a:extLst>
                    <a:ext uri="{9D8B030D-6E8A-4147-A177-3AD203B41FA5}">
                      <a16:colId xmlns:a16="http://schemas.microsoft.com/office/drawing/2014/main" xmlns="" val="617353627"/>
                    </a:ext>
                  </a:extLst>
                </a:gridCol>
                <a:gridCol w="2322287">
                  <a:extLst>
                    <a:ext uri="{9D8B030D-6E8A-4147-A177-3AD203B41FA5}">
                      <a16:colId xmlns:a16="http://schemas.microsoft.com/office/drawing/2014/main" xmlns="" val="3699713520"/>
                    </a:ext>
                  </a:extLst>
                </a:gridCol>
              </a:tblGrid>
              <a:tr h="491909">
                <a:tc>
                  <a:txBody>
                    <a:bodyPr/>
                    <a:lstStyle/>
                    <a:p>
                      <a:pPr rtl="0" fontAlgn="base"/>
                      <a:r>
                        <a:rPr lang="zh-CN" altLang="en-US" sz="2000">
                          <a:effectLst/>
                        </a:rPr>
                        <a:t>姓名 </a:t>
                      </a:r>
                    </a:p>
                  </a:txBody>
                  <a:tcPr/>
                </a:tc>
                <a:tc>
                  <a:txBody>
                    <a:bodyPr/>
                    <a:lstStyle/>
                    <a:p>
                      <a:pPr rtl="0" fontAlgn="base"/>
                      <a:r>
                        <a:rPr lang="zh-CN" altLang="en-US" sz="2000">
                          <a:effectLst/>
                        </a:rPr>
                        <a:t>角色 </a:t>
                      </a:r>
                    </a:p>
                  </a:txBody>
                  <a:tcPr/>
                </a:tc>
                <a:tc>
                  <a:txBody>
                    <a:bodyPr/>
                    <a:lstStyle/>
                    <a:p>
                      <a:pPr rtl="0" fontAlgn="base"/>
                      <a:r>
                        <a:rPr lang="zh-CN" altLang="en-US" sz="2000" dirty="0">
                          <a:effectLst/>
                        </a:rPr>
                        <a:t>联系电话 </a:t>
                      </a:r>
                    </a:p>
                  </a:txBody>
                  <a:tcPr/>
                </a:tc>
                <a:tc>
                  <a:txBody>
                    <a:bodyPr/>
                    <a:lstStyle/>
                    <a:p>
                      <a:pPr rtl="0" fontAlgn="base"/>
                      <a:r>
                        <a:rPr lang="zh-CN" altLang="en-US" sz="2000" dirty="0">
                          <a:effectLst/>
                        </a:rPr>
                        <a:t>邮箱 </a:t>
                      </a:r>
                    </a:p>
                  </a:txBody>
                  <a:tcPr/>
                </a:tc>
                <a:tc>
                  <a:txBody>
                    <a:bodyPr/>
                    <a:lstStyle/>
                    <a:p>
                      <a:pPr rtl="0" fontAlgn="base"/>
                      <a:r>
                        <a:rPr lang="zh-CN" altLang="en-US" sz="2000" dirty="0">
                          <a:effectLst/>
                        </a:rPr>
                        <a:t>技术情况 </a:t>
                      </a:r>
                    </a:p>
                  </a:txBody>
                  <a:tcPr/>
                </a:tc>
                <a:extLst>
                  <a:ext uri="{0D108BD9-81ED-4DB2-BD59-A6C34878D82A}">
                    <a16:rowId xmlns:a16="http://schemas.microsoft.com/office/drawing/2014/main" xmlns="" val="1767826071"/>
                  </a:ext>
                </a:extLst>
              </a:tr>
              <a:tr h="694356">
                <a:tc>
                  <a:txBody>
                    <a:bodyPr/>
                    <a:lstStyle/>
                    <a:p>
                      <a:pPr rtl="0" fontAlgn="base"/>
                      <a:r>
                        <a:rPr lang="zh-CN" altLang="en-US" sz="2000">
                          <a:effectLst/>
                        </a:rPr>
                        <a:t>黄叶轩 </a:t>
                      </a:r>
                    </a:p>
                  </a:txBody>
                  <a:tcPr/>
                </a:tc>
                <a:tc>
                  <a:txBody>
                    <a:bodyPr/>
                    <a:lstStyle/>
                    <a:p>
                      <a:pPr rtl="0" fontAlgn="base"/>
                      <a:r>
                        <a:rPr lang="zh-CN" altLang="en-US" sz="2000" dirty="0">
                          <a:effectLst/>
                        </a:rPr>
                        <a:t>项目经理 </a:t>
                      </a:r>
                    </a:p>
                  </a:txBody>
                  <a:tcPr/>
                </a:tc>
                <a:tc>
                  <a:txBody>
                    <a:bodyPr/>
                    <a:lstStyle/>
                    <a:p>
                      <a:pPr rtl="0" fontAlgn="base"/>
                      <a:r>
                        <a:rPr lang="en-US" sz="2000" dirty="0">
                          <a:effectLst/>
                        </a:rPr>
                        <a:t>13588899102 </a:t>
                      </a:r>
                    </a:p>
                  </a:txBody>
                  <a:tcPr/>
                </a:tc>
                <a:tc>
                  <a:txBody>
                    <a:bodyPr/>
                    <a:lstStyle/>
                    <a:p>
                      <a:pPr rtl="0" fontAlgn="base"/>
                      <a:r>
                        <a:rPr lang="en-US" sz="2000" dirty="0">
                          <a:effectLst/>
                        </a:rPr>
                        <a:t>31601246@stu.zucc.edu.cn </a:t>
                      </a:r>
                    </a:p>
                  </a:txBody>
                  <a:tcPr/>
                </a:tc>
                <a:tc>
                  <a:txBody>
                    <a:bodyPr/>
                    <a:lstStyle/>
                    <a:p>
                      <a:pPr rtl="0" fontAlgn="base"/>
                      <a:r>
                        <a:rPr lang="en-US" sz="2000" dirty="0" err="1">
                          <a:effectLst/>
                        </a:rPr>
                        <a:t>Project,JAVA</a:t>
                      </a:r>
                      <a:r>
                        <a:rPr lang="en-US" sz="2000" dirty="0">
                          <a:effectLst/>
                        </a:rPr>
                        <a:t> </a:t>
                      </a:r>
                    </a:p>
                  </a:txBody>
                  <a:tcPr/>
                </a:tc>
                <a:extLst>
                  <a:ext uri="{0D108BD9-81ED-4DB2-BD59-A6C34878D82A}">
                    <a16:rowId xmlns:a16="http://schemas.microsoft.com/office/drawing/2014/main" xmlns="" val="1353507318"/>
                  </a:ext>
                </a:extLst>
              </a:tr>
              <a:tr h="682171">
                <a:tc>
                  <a:txBody>
                    <a:bodyPr/>
                    <a:lstStyle/>
                    <a:p>
                      <a:pPr rtl="0" fontAlgn="base"/>
                      <a:r>
                        <a:rPr lang="zh-CN" altLang="en-US" sz="2000" dirty="0">
                          <a:effectLst/>
                        </a:rPr>
                        <a:t>陈苏民 </a:t>
                      </a:r>
                    </a:p>
                  </a:txBody>
                  <a:tcPr/>
                </a:tc>
                <a:tc>
                  <a:txBody>
                    <a:bodyPr/>
                    <a:lstStyle/>
                    <a:p>
                      <a:pPr rtl="0" fontAlgn="base"/>
                      <a:r>
                        <a:rPr lang="zh-CN" altLang="en-US" sz="2000" dirty="0">
                          <a:effectLst/>
                        </a:rPr>
                        <a:t>组员 </a:t>
                      </a:r>
                    </a:p>
                  </a:txBody>
                  <a:tcPr/>
                </a:tc>
                <a:tc>
                  <a:txBody>
                    <a:bodyPr/>
                    <a:lstStyle/>
                    <a:p>
                      <a:pPr rtl="0" fontAlgn="base"/>
                      <a:r>
                        <a:rPr lang="en-US" sz="2000" dirty="0">
                          <a:effectLst/>
                        </a:rPr>
                        <a:t>13071869207 </a:t>
                      </a:r>
                    </a:p>
                  </a:txBody>
                  <a:tcPr/>
                </a:tc>
                <a:tc>
                  <a:txBody>
                    <a:bodyPr/>
                    <a:lstStyle/>
                    <a:p>
                      <a:pPr rtl="0" fontAlgn="base"/>
                      <a:r>
                        <a:rPr lang="en-US" sz="2000" dirty="0">
                          <a:effectLst/>
                        </a:rPr>
                        <a:t>31602227@stu.zucc.edu.cn </a:t>
                      </a:r>
                    </a:p>
                  </a:txBody>
                  <a:tcPr/>
                </a:tc>
                <a:tc>
                  <a:txBody>
                    <a:bodyPr/>
                    <a:lstStyle/>
                    <a:p>
                      <a:pPr rtl="0" fontAlgn="base"/>
                      <a:r>
                        <a:rPr lang="en-US" altLang="zh-CN" sz="2000" dirty="0" err="1" smtClean="0">
                          <a:effectLst/>
                        </a:rPr>
                        <a:t>ProcessOn</a:t>
                      </a:r>
                      <a:r>
                        <a:rPr lang="en-US" sz="2000" dirty="0" err="1" smtClean="0">
                          <a:effectLst/>
                        </a:rPr>
                        <a:t>,JAVA</a:t>
                      </a:r>
                      <a:r>
                        <a:rPr lang="en-US" sz="2000" dirty="0">
                          <a:effectLst/>
                        </a:rPr>
                        <a:t> </a:t>
                      </a:r>
                    </a:p>
                  </a:txBody>
                  <a:tcPr/>
                </a:tc>
                <a:extLst>
                  <a:ext uri="{0D108BD9-81ED-4DB2-BD59-A6C34878D82A}">
                    <a16:rowId xmlns:a16="http://schemas.microsoft.com/office/drawing/2014/main" xmlns="" val="3735542511"/>
                  </a:ext>
                </a:extLst>
              </a:tr>
              <a:tr h="667657">
                <a:tc>
                  <a:txBody>
                    <a:bodyPr/>
                    <a:lstStyle/>
                    <a:p>
                      <a:pPr rtl="0" fontAlgn="base"/>
                      <a:r>
                        <a:rPr lang="zh-CN" altLang="en-US" sz="2000">
                          <a:effectLst/>
                        </a:rPr>
                        <a:t>陈俊仁 </a:t>
                      </a:r>
                    </a:p>
                  </a:txBody>
                  <a:tcPr/>
                </a:tc>
                <a:tc>
                  <a:txBody>
                    <a:bodyPr/>
                    <a:lstStyle/>
                    <a:p>
                      <a:pPr rtl="0" fontAlgn="base"/>
                      <a:r>
                        <a:rPr lang="zh-CN" altLang="en-US" sz="2000">
                          <a:effectLst/>
                        </a:rPr>
                        <a:t>配置管理员 </a:t>
                      </a:r>
                    </a:p>
                  </a:txBody>
                  <a:tcPr/>
                </a:tc>
                <a:tc>
                  <a:txBody>
                    <a:bodyPr/>
                    <a:lstStyle/>
                    <a:p>
                      <a:pPr rtl="0" fontAlgn="base"/>
                      <a:r>
                        <a:rPr lang="en-US" sz="2000" dirty="0">
                          <a:effectLst/>
                        </a:rPr>
                        <a:t>17376503405 </a:t>
                      </a:r>
                      <a:endParaRPr lang="en-US" sz="2000">
                        <a:effectLst/>
                      </a:endParaRPr>
                    </a:p>
                  </a:txBody>
                  <a:tcPr/>
                </a:tc>
                <a:tc>
                  <a:txBody>
                    <a:bodyPr/>
                    <a:lstStyle/>
                    <a:p>
                      <a:pPr rtl="0" fontAlgn="base"/>
                      <a:r>
                        <a:rPr lang="en-US" sz="2000" dirty="0">
                          <a:effectLst/>
                        </a:rPr>
                        <a:t>31601241@stu.zucc.edu.cn </a:t>
                      </a:r>
                      <a:endParaRPr lang="en-US" sz="2000">
                        <a:effectLst/>
                      </a:endParaRPr>
                    </a:p>
                  </a:txBody>
                  <a:tcPr/>
                </a:tc>
                <a:tc>
                  <a:txBody>
                    <a:bodyPr/>
                    <a:lstStyle/>
                    <a:p>
                      <a:pPr rtl="0" fontAlgn="base"/>
                      <a:r>
                        <a:rPr lang="en-US" sz="2000" dirty="0">
                          <a:effectLst/>
                        </a:rPr>
                        <a:t>GIT,JAVA </a:t>
                      </a:r>
                    </a:p>
                  </a:txBody>
                  <a:tcPr/>
                </a:tc>
                <a:extLst>
                  <a:ext uri="{0D108BD9-81ED-4DB2-BD59-A6C34878D82A}">
                    <a16:rowId xmlns:a16="http://schemas.microsoft.com/office/drawing/2014/main" xmlns="" val="3948713444"/>
                  </a:ext>
                </a:extLst>
              </a:tr>
              <a:tr h="595086">
                <a:tc>
                  <a:txBody>
                    <a:bodyPr/>
                    <a:lstStyle/>
                    <a:p>
                      <a:pPr rtl="0" fontAlgn="base"/>
                      <a:r>
                        <a:rPr lang="zh-CN" altLang="en-US" sz="2000">
                          <a:effectLst/>
                        </a:rPr>
                        <a:t>吕迪 </a:t>
                      </a:r>
                    </a:p>
                  </a:txBody>
                  <a:tcPr/>
                </a:tc>
                <a:tc>
                  <a:txBody>
                    <a:bodyPr/>
                    <a:lstStyle/>
                    <a:p>
                      <a:pPr rtl="0" fontAlgn="base"/>
                      <a:r>
                        <a:rPr lang="zh-CN" altLang="en-US" sz="2000" dirty="0">
                          <a:effectLst/>
                        </a:rPr>
                        <a:t>会议记录员 </a:t>
                      </a:r>
                    </a:p>
                  </a:txBody>
                  <a:tcPr/>
                </a:tc>
                <a:tc>
                  <a:txBody>
                    <a:bodyPr/>
                    <a:lstStyle/>
                    <a:p>
                      <a:pPr rtl="0" fontAlgn="base"/>
                      <a:r>
                        <a:rPr lang="en-US" sz="2000" dirty="0">
                          <a:effectLst/>
                        </a:rPr>
                        <a:t>17306413358 </a:t>
                      </a:r>
                      <a:endParaRPr lang="en-US" sz="2000">
                        <a:effectLst/>
                      </a:endParaRPr>
                    </a:p>
                  </a:txBody>
                  <a:tcPr/>
                </a:tc>
                <a:tc>
                  <a:txBody>
                    <a:bodyPr/>
                    <a:lstStyle/>
                    <a:p>
                      <a:pPr rtl="0" fontAlgn="base"/>
                      <a:r>
                        <a:rPr lang="en-US" sz="2000" dirty="0">
                          <a:effectLst/>
                        </a:rPr>
                        <a:t>31504251@stu.zucc.edu.cn </a:t>
                      </a:r>
                      <a:endParaRPr lang="en-US" sz="2000">
                        <a:effectLst/>
                      </a:endParaRPr>
                    </a:p>
                  </a:txBody>
                  <a:tcPr/>
                </a:tc>
                <a:tc>
                  <a:txBody>
                    <a:bodyPr/>
                    <a:lstStyle/>
                    <a:p>
                      <a:pPr rtl="0" fontAlgn="base"/>
                      <a:r>
                        <a:rPr lang="en-US" sz="2000" dirty="0" err="1" smtClean="0">
                          <a:effectLst/>
                        </a:rPr>
                        <a:t>AxureRP</a:t>
                      </a:r>
                      <a:r>
                        <a:rPr lang="en-US" sz="2000" dirty="0">
                          <a:effectLst/>
                        </a:rPr>
                        <a:t> </a:t>
                      </a:r>
                    </a:p>
                  </a:txBody>
                  <a:tcPr/>
                </a:tc>
                <a:extLst>
                  <a:ext uri="{0D108BD9-81ED-4DB2-BD59-A6C34878D82A}">
                    <a16:rowId xmlns:a16="http://schemas.microsoft.com/office/drawing/2014/main" xmlns="" val="4134918644"/>
                  </a:ext>
                </a:extLst>
              </a:tr>
              <a:tr h="804943">
                <a:tc>
                  <a:txBody>
                    <a:bodyPr/>
                    <a:lstStyle/>
                    <a:p>
                      <a:pPr rtl="0" fontAlgn="base"/>
                      <a:r>
                        <a:rPr lang="zh-CN" altLang="en-US" sz="2000">
                          <a:effectLst/>
                        </a:rPr>
                        <a:t>徐双铅 </a:t>
                      </a:r>
                    </a:p>
                  </a:txBody>
                  <a:tcPr/>
                </a:tc>
                <a:tc>
                  <a:txBody>
                    <a:bodyPr/>
                    <a:lstStyle/>
                    <a:p>
                      <a:pPr rtl="0" fontAlgn="base"/>
                      <a:r>
                        <a:rPr lang="zh-CN" altLang="en-US" sz="2000">
                          <a:effectLst/>
                        </a:rPr>
                        <a:t>组员 </a:t>
                      </a:r>
                    </a:p>
                  </a:txBody>
                  <a:tcPr/>
                </a:tc>
                <a:tc>
                  <a:txBody>
                    <a:bodyPr/>
                    <a:lstStyle/>
                    <a:p>
                      <a:pPr rtl="0" fontAlgn="base"/>
                      <a:r>
                        <a:rPr lang="en-US" sz="2000" dirty="0">
                          <a:effectLst/>
                        </a:rPr>
                        <a:t>18094711647 </a:t>
                      </a:r>
                      <a:endParaRPr lang="en-US" sz="2000">
                        <a:effectLst/>
                      </a:endParaRPr>
                    </a:p>
                  </a:txBody>
                  <a:tcPr/>
                </a:tc>
                <a:tc>
                  <a:txBody>
                    <a:bodyPr/>
                    <a:lstStyle/>
                    <a:p>
                      <a:pPr rtl="0" fontAlgn="base"/>
                      <a:r>
                        <a:rPr lang="en-US" sz="2000" dirty="0">
                          <a:effectLst/>
                        </a:rPr>
                        <a:t>31601221@stu.zucc.edu.cn </a:t>
                      </a:r>
                      <a:endParaRPr lang="en-US" sz="2000">
                        <a:effectLst/>
                      </a:endParaRPr>
                    </a:p>
                  </a:txBody>
                  <a:tcPr/>
                </a:tc>
                <a:tc>
                  <a:txBody>
                    <a:bodyPr/>
                    <a:lstStyle/>
                    <a:p>
                      <a:pPr rtl="0" fontAlgn="base"/>
                      <a:r>
                        <a:rPr lang="en-US" sz="2000" dirty="0" err="1" smtClean="0">
                          <a:effectLst/>
                        </a:rPr>
                        <a:t>WEB</a:t>
                      </a:r>
                      <a:r>
                        <a:rPr lang="en-US" sz="2000" dirty="0" err="1">
                          <a:effectLst/>
                        </a:rPr>
                        <a:t>,</a:t>
                      </a:r>
                      <a:r>
                        <a:rPr lang="en-US" sz="2000" dirty="0" err="1" smtClean="0">
                          <a:effectLst/>
                        </a:rPr>
                        <a:t>java</a:t>
                      </a:r>
                      <a:r>
                        <a:rPr lang="en-US" sz="2000" dirty="0">
                          <a:effectLst/>
                        </a:rPr>
                        <a:t> </a:t>
                      </a:r>
                    </a:p>
                  </a:txBody>
                  <a:tcPr/>
                </a:tc>
                <a:extLst>
                  <a:ext uri="{0D108BD9-81ED-4DB2-BD59-A6C34878D82A}">
                    <a16:rowId xmlns:a16="http://schemas.microsoft.com/office/drawing/2014/main" xmlns="" val="781473621"/>
                  </a:ext>
                </a:extLst>
              </a:tr>
            </a:tbl>
          </a:graphicData>
        </a:graphic>
      </p:graphicFrame>
    </p:spTree>
    <p:extLst>
      <p:ext uri="{BB962C8B-B14F-4D97-AF65-F5344CB8AC3E}">
        <p14:creationId xmlns:p14="http://schemas.microsoft.com/office/powerpoint/2010/main" val="142715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99880" y="4892154"/>
            <a:ext cx="7360235" cy="91355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矩形 8"/>
          <p:cNvSpPr/>
          <p:nvPr/>
        </p:nvSpPr>
        <p:spPr>
          <a:xfrm>
            <a:off x="1881715" y="1659653"/>
            <a:ext cx="7378400"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xmlns="" id="{374AC091-2247-4CB2-B559-824835625844}"/>
              </a:ext>
            </a:extLst>
          </p:cNvPr>
          <p:cNvSpPr/>
          <p:nvPr/>
        </p:nvSpPr>
        <p:spPr>
          <a:xfrm>
            <a:off x="945178" y="1048033"/>
            <a:ext cx="906017"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用户</a:t>
            </a: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44B56CA0-57B5-4D96-BB9F-AA4A790DFEBA}"/>
              </a:ext>
            </a:extLst>
          </p:cNvPr>
          <p:cNvSpPr txBox="1"/>
          <p:nvPr/>
        </p:nvSpPr>
        <p:spPr>
          <a:xfrm>
            <a:off x="2771750" y="1983144"/>
            <a:ext cx="810567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Segoe UI"/>
                <a:ea typeface="宋体"/>
                <a:cs typeface="Segoe UI"/>
              </a:rPr>
              <a:t>1.软件工程系列课程教师</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2.学习软件工程系列课程的学生</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3.没选这些课，但是感兴趣的游客</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4.网站管理员</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5.外校的</a:t>
            </a:r>
            <a:r>
              <a:rPr lang="zh-CN" sz="2800" dirty="0" smtClean="0">
                <a:solidFill>
                  <a:schemeClr val="bg1"/>
                </a:solidFill>
                <a:latin typeface="Segoe UI"/>
                <a:ea typeface="宋体"/>
                <a:cs typeface="Segoe UI"/>
              </a:rPr>
              <a:t>软件工程</a:t>
            </a:r>
            <a:r>
              <a:rPr lang="zh-CN" altLang="en-US" sz="2800" dirty="0" smtClean="0">
                <a:solidFill>
                  <a:schemeClr val="bg1"/>
                </a:solidFill>
                <a:latin typeface="Segoe UI"/>
                <a:ea typeface="宋体"/>
                <a:cs typeface="Segoe UI"/>
              </a:rPr>
              <a:t>大佬</a:t>
            </a:r>
            <a:r>
              <a:rPr lang="zh-CN" sz="2800" dirty="0" smtClean="0">
                <a:solidFill>
                  <a:schemeClr val="bg1"/>
                </a:solidFill>
                <a:latin typeface="Segoe UI"/>
                <a:ea typeface="宋体"/>
                <a:cs typeface="Segoe UI"/>
              </a:rPr>
              <a:t>和老师</a:t>
            </a:r>
            <a:r>
              <a:rPr lang="zh-CN" sz="2800" dirty="0">
                <a:solidFill>
                  <a:schemeClr val="bg1"/>
                </a:solidFill>
                <a:latin typeface="宋体"/>
                <a:ea typeface="宋体"/>
              </a:rPr>
              <a:t> </a:t>
            </a:r>
          </a:p>
          <a:p>
            <a:endParaRPr lang="zh-CN" sz="2800" dirty="0">
              <a:solidFill>
                <a:schemeClr val="bg1"/>
              </a:solidFill>
              <a:latin typeface="宋体"/>
              <a:ea typeface="宋体"/>
              <a:cs typeface="Segoe UI"/>
            </a:endParaRPr>
          </a:p>
        </p:txBody>
      </p:sp>
      <p:sp>
        <p:nvSpPr>
          <p:cNvPr id="4" name="文本框 3">
            <a:extLst>
              <a:ext uri="{FF2B5EF4-FFF2-40B4-BE49-F238E27FC236}">
                <a16:creationId xmlns:a16="http://schemas.microsoft.com/office/drawing/2014/main" xmlns="" id="{715320DA-BD99-4255-8433-F82154CFE1A0}"/>
              </a:ext>
            </a:extLst>
          </p:cNvPr>
          <p:cNvSpPr txBox="1"/>
          <p:nvPr/>
        </p:nvSpPr>
        <p:spPr>
          <a:xfrm>
            <a:off x="2115594" y="5119920"/>
            <a:ext cx="714452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dirty="0" smtClean="0">
                <a:solidFill>
                  <a:schemeClr val="bg1"/>
                </a:solidFill>
                <a:ea typeface="宋体"/>
              </a:rPr>
              <a:t>主要是针对有一定能力会去使用该网站的人</a:t>
            </a:r>
            <a:endParaRPr lang="zh-CN" altLang="en-US" sz="2800" dirty="0">
              <a:solidFill>
                <a:schemeClr val="bg1"/>
              </a:solidFill>
              <a:ea typeface="等线"/>
            </a:endParaRPr>
          </a:p>
        </p:txBody>
      </p:sp>
    </p:spTree>
    <p:extLst>
      <p:ext uri="{BB962C8B-B14F-4D97-AF65-F5344CB8AC3E}">
        <p14:creationId xmlns:p14="http://schemas.microsoft.com/office/powerpoint/2010/main" val="623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361038" y="875890"/>
            <a:ext cx="173156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产品</a:t>
            </a:r>
            <a:r>
              <a:rPr lang="zh-CN" altLang="en-US" sz="2400" b="1" dirty="0" smtClean="0">
                <a:latin typeface="黑体" panose="02010609060101010101" pitchFamily="49" charset="-122"/>
                <a:ea typeface="黑体" panose="02010609060101010101" pitchFamily="49" charset="-122"/>
              </a:rPr>
              <a:t>—服务</a:t>
            </a:r>
            <a:endParaRPr lang="zh-CN" altLang="en-US" sz="2400"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xmlns="" id="{5484CD8F-C293-412F-89A4-F4F42405FB32}"/>
              </a:ext>
            </a:extLst>
          </p:cNvPr>
          <p:cNvGraphicFramePr>
            <a:graphicFrameLocks noGrp="1"/>
          </p:cNvGraphicFramePr>
          <p:nvPr>
            <p:extLst>
              <p:ext uri="{D42A27DB-BD31-4B8C-83A1-F6EECF244321}">
                <p14:modId xmlns:p14="http://schemas.microsoft.com/office/powerpoint/2010/main" val="3326206618"/>
              </p:ext>
            </p:extLst>
          </p:nvPr>
        </p:nvGraphicFramePr>
        <p:xfrm>
          <a:off x="2092602" y="1914722"/>
          <a:ext cx="8247812" cy="3176705"/>
        </p:xfrm>
        <a:graphic>
          <a:graphicData uri="http://schemas.openxmlformats.org/drawingml/2006/table">
            <a:tbl>
              <a:tblPr firstRow="1" bandRow="1">
                <a:tableStyleId>{5C22544A-7EE6-4342-B048-85BDC9FD1C3A}</a:tableStyleId>
              </a:tblPr>
              <a:tblGrid>
                <a:gridCol w="2061953">
                  <a:extLst>
                    <a:ext uri="{9D8B030D-6E8A-4147-A177-3AD203B41FA5}">
                      <a16:colId xmlns:a16="http://schemas.microsoft.com/office/drawing/2014/main" xmlns="" val="649956109"/>
                    </a:ext>
                  </a:extLst>
                </a:gridCol>
                <a:gridCol w="2061953">
                  <a:extLst>
                    <a:ext uri="{9D8B030D-6E8A-4147-A177-3AD203B41FA5}">
                      <a16:colId xmlns:a16="http://schemas.microsoft.com/office/drawing/2014/main" xmlns="" val="3747370678"/>
                    </a:ext>
                  </a:extLst>
                </a:gridCol>
                <a:gridCol w="2061953">
                  <a:extLst>
                    <a:ext uri="{9D8B030D-6E8A-4147-A177-3AD203B41FA5}">
                      <a16:colId xmlns:a16="http://schemas.microsoft.com/office/drawing/2014/main" xmlns="" val="3677237237"/>
                    </a:ext>
                  </a:extLst>
                </a:gridCol>
                <a:gridCol w="2061953">
                  <a:extLst>
                    <a:ext uri="{9D8B030D-6E8A-4147-A177-3AD203B41FA5}">
                      <a16:colId xmlns:a16="http://schemas.microsoft.com/office/drawing/2014/main" xmlns="" val="3832140963"/>
                    </a:ext>
                  </a:extLst>
                </a:gridCol>
              </a:tblGrid>
              <a:tr h="635341">
                <a:tc>
                  <a:txBody>
                    <a:bodyPr/>
                    <a:lstStyle/>
                    <a:p>
                      <a:pPr rtl="0" fontAlgn="base"/>
                      <a:r>
                        <a:rPr lang="zh-CN" altLang="en-US" sz="2000">
                          <a:effectLst/>
                        </a:rPr>
                        <a:t>服务名 </a:t>
                      </a:r>
                    </a:p>
                  </a:txBody>
                  <a:tcPr/>
                </a:tc>
                <a:tc>
                  <a:txBody>
                    <a:bodyPr/>
                    <a:lstStyle/>
                    <a:p>
                      <a:pPr rtl="0" fontAlgn="base"/>
                      <a:r>
                        <a:rPr lang="zh-CN" altLang="en-US" sz="2000">
                          <a:effectLst/>
                        </a:rPr>
                        <a:t>开始时间 </a:t>
                      </a:r>
                    </a:p>
                  </a:txBody>
                  <a:tcPr/>
                </a:tc>
                <a:tc>
                  <a:txBody>
                    <a:bodyPr/>
                    <a:lstStyle/>
                    <a:p>
                      <a:pPr rtl="0" fontAlgn="base"/>
                      <a:r>
                        <a:rPr lang="zh-CN" altLang="en-US" sz="2000">
                          <a:effectLst/>
                        </a:rPr>
                        <a:t>最短服务期限 </a:t>
                      </a:r>
                    </a:p>
                  </a:txBody>
                  <a:tcPr/>
                </a:tc>
                <a:tc>
                  <a:txBody>
                    <a:bodyPr/>
                    <a:lstStyle/>
                    <a:p>
                      <a:pPr rtl="0" fontAlgn="base"/>
                      <a:r>
                        <a:rPr lang="zh-CN" altLang="en-US" sz="2000">
                          <a:effectLst/>
                        </a:rPr>
                        <a:t>备注说明 </a:t>
                      </a:r>
                    </a:p>
                  </a:txBody>
                  <a:tcPr/>
                </a:tc>
                <a:extLst>
                  <a:ext uri="{0D108BD9-81ED-4DB2-BD59-A6C34878D82A}">
                    <a16:rowId xmlns:a16="http://schemas.microsoft.com/office/drawing/2014/main" xmlns="" val="4272779384"/>
                  </a:ext>
                </a:extLst>
              </a:tr>
              <a:tr h="635341">
                <a:tc>
                  <a:txBody>
                    <a:bodyPr/>
                    <a:lstStyle/>
                    <a:p>
                      <a:pPr rtl="0" fontAlgn="base"/>
                      <a:r>
                        <a:rPr lang="zh-CN" altLang="en-US" sz="2000">
                          <a:effectLst/>
                        </a:rPr>
                        <a:t>相关人员培训 </a:t>
                      </a:r>
                    </a:p>
                  </a:txBody>
                  <a:tcPr/>
                </a:tc>
                <a:tc>
                  <a:txBody>
                    <a:bodyPr/>
                    <a:lstStyle/>
                    <a:p>
                      <a:pPr rtl="0" fontAlgn="base"/>
                      <a:r>
                        <a:rPr lang="en-US" sz="2000" dirty="0">
                          <a:effectLst/>
                        </a:rPr>
                        <a:t>2018/10/14 </a:t>
                      </a:r>
                      <a:endParaRPr lang="en-US" sz="2000">
                        <a:effectLst/>
                      </a:endParaRPr>
                    </a:p>
                  </a:txBody>
                  <a:tcPr/>
                </a:tc>
                <a:tc>
                  <a:txBody>
                    <a:bodyPr/>
                    <a:lstStyle/>
                    <a:p>
                      <a:pPr rtl="0" fontAlgn="base"/>
                      <a:r>
                        <a:rPr lang="en-US" altLang="zh-CN" sz="2000" dirty="0">
                          <a:effectLst/>
                        </a:rPr>
                        <a:t>5</a:t>
                      </a:r>
                      <a:r>
                        <a:rPr lang="zh-CN" altLang="en-US" sz="2000">
                          <a:effectLst/>
                        </a:rPr>
                        <a:t>周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xmlns="" val="2747347772"/>
                  </a:ext>
                </a:extLst>
              </a:tr>
              <a:tr h="635341">
                <a:tc>
                  <a:txBody>
                    <a:bodyPr/>
                    <a:lstStyle/>
                    <a:p>
                      <a:pPr rtl="0" fontAlgn="base"/>
                      <a:r>
                        <a:rPr lang="zh-CN" altLang="en-US" sz="2000">
                          <a:effectLst/>
                        </a:rPr>
                        <a:t>设备安装部署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1</a:t>
                      </a:r>
                      <a:r>
                        <a:rPr lang="zh-CN" altLang="en-US" sz="2000">
                          <a:effectLst/>
                        </a:rPr>
                        <a:t>周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xmlns="" val="4288296292"/>
                  </a:ext>
                </a:extLst>
              </a:tr>
              <a:tr h="635341">
                <a:tc>
                  <a:txBody>
                    <a:bodyPr/>
                    <a:lstStyle/>
                    <a:p>
                      <a:pPr rtl="0" fontAlgn="base"/>
                      <a:r>
                        <a:rPr lang="zh-CN" altLang="en-US" sz="2000">
                          <a:effectLst/>
                        </a:rPr>
                        <a:t>运维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5</a:t>
                      </a:r>
                      <a:r>
                        <a:rPr lang="zh-CN" altLang="en-US" sz="2000">
                          <a:effectLst/>
                        </a:rPr>
                        <a:t>年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xmlns="" val="3233022567"/>
                  </a:ext>
                </a:extLst>
              </a:tr>
              <a:tr h="635341">
                <a:tc>
                  <a:txBody>
                    <a:bodyPr/>
                    <a:lstStyle/>
                    <a:p>
                      <a:pPr rtl="0" fontAlgn="base"/>
                      <a:r>
                        <a:rPr lang="zh-CN" altLang="en-US" sz="2000">
                          <a:effectLst/>
                        </a:rPr>
                        <a:t>反馈调研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1</a:t>
                      </a:r>
                      <a:r>
                        <a:rPr lang="zh-CN" altLang="en-US" sz="2000">
                          <a:effectLst/>
                        </a:rPr>
                        <a:t>月 </a:t>
                      </a:r>
                    </a:p>
                  </a:txBody>
                  <a:tcPr/>
                </a:tc>
                <a:tc>
                  <a:txBody>
                    <a:bodyPr/>
                    <a:lstStyle/>
                    <a:p>
                      <a:pPr rtl="0" fontAlgn="base"/>
                      <a:endParaRPr lang="zh-CN" altLang="en-US" sz="1050" dirty="0">
                        <a:effectLst/>
                        <a:ea typeface="等线"/>
                      </a:endParaRPr>
                    </a:p>
                  </a:txBody>
                  <a:tcPr/>
                </a:tc>
                <a:extLst>
                  <a:ext uri="{0D108BD9-81ED-4DB2-BD59-A6C34878D82A}">
                    <a16:rowId xmlns:a16="http://schemas.microsoft.com/office/drawing/2014/main" xmlns="" val="2122763440"/>
                  </a:ext>
                </a:extLst>
              </a:tr>
            </a:tbl>
          </a:graphicData>
        </a:graphic>
      </p:graphicFrame>
    </p:spTree>
    <p:extLst>
      <p:ext uri="{BB962C8B-B14F-4D97-AF65-F5344CB8AC3E}">
        <p14:creationId xmlns:p14="http://schemas.microsoft.com/office/powerpoint/2010/main" val="196495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033296" y="174435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非移交的产</a:t>
            </a:r>
            <a:r>
              <a:rPr lang="zh-CN" altLang="en-US" sz="2400" b="1" dirty="0">
                <a:latin typeface="黑体"/>
                <a:ea typeface="黑体"/>
              </a:rPr>
              <a:t>品</a:t>
            </a:r>
          </a:p>
        </p:txBody>
      </p:sp>
      <p:graphicFrame>
        <p:nvGraphicFramePr>
          <p:cNvPr id="3" name="表格 2">
            <a:extLst>
              <a:ext uri="{FF2B5EF4-FFF2-40B4-BE49-F238E27FC236}">
                <a16:creationId xmlns:a16="http://schemas.microsoft.com/office/drawing/2014/main" xmlns="" id="{3F728493-23A5-4EBD-8092-5632ADD4C3E8}"/>
              </a:ext>
            </a:extLst>
          </p:cNvPr>
          <p:cNvGraphicFramePr>
            <a:graphicFrameLocks noGrp="1"/>
          </p:cNvGraphicFramePr>
          <p:nvPr>
            <p:extLst>
              <p:ext uri="{D42A27DB-BD31-4B8C-83A1-F6EECF244321}">
                <p14:modId xmlns:p14="http://schemas.microsoft.com/office/powerpoint/2010/main" val="2873499884"/>
              </p:ext>
            </p:extLst>
          </p:nvPr>
        </p:nvGraphicFramePr>
        <p:xfrm>
          <a:off x="4557018" y="695916"/>
          <a:ext cx="6009382" cy="5588772"/>
        </p:xfrm>
        <a:graphic>
          <a:graphicData uri="http://schemas.openxmlformats.org/drawingml/2006/table">
            <a:tbl>
              <a:tblPr firstRow="1" bandRow="1">
                <a:tableStyleId>{5C22544A-7EE6-4342-B048-85BDC9FD1C3A}</a:tableStyleId>
              </a:tblPr>
              <a:tblGrid>
                <a:gridCol w="6009382">
                  <a:extLst>
                    <a:ext uri="{9D8B030D-6E8A-4147-A177-3AD203B41FA5}">
                      <a16:colId xmlns:a16="http://schemas.microsoft.com/office/drawing/2014/main" xmlns="" val="3414770864"/>
                    </a:ext>
                  </a:extLst>
                </a:gridCol>
              </a:tblGrid>
              <a:tr h="399198">
                <a:tc>
                  <a:txBody>
                    <a:bodyPr/>
                    <a:lstStyle/>
                    <a:p>
                      <a:pPr algn="ctr" rtl="0" fontAlgn="base"/>
                      <a:r>
                        <a:rPr lang="zh-CN" altLang="en-US" sz="2000">
                          <a:effectLst/>
                          <a:latin typeface="黑体" panose="02010609060101010101" pitchFamily="49" charset="-122"/>
                          <a:ea typeface="黑体" panose="02010609060101010101" pitchFamily="49" charset="-122"/>
                        </a:rPr>
                        <a:t>非移交的产品 </a:t>
                      </a:r>
                    </a:p>
                  </a:txBody>
                  <a:tcPr/>
                </a:tc>
                <a:extLst>
                  <a:ext uri="{0D108BD9-81ED-4DB2-BD59-A6C34878D82A}">
                    <a16:rowId xmlns:a16="http://schemas.microsoft.com/office/drawing/2014/main" xmlns="" val="92850732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文档编写说明 </a:t>
                      </a:r>
                    </a:p>
                  </a:txBody>
                  <a:tcPr/>
                </a:tc>
                <a:extLst>
                  <a:ext uri="{0D108BD9-81ED-4DB2-BD59-A6C34878D82A}">
                    <a16:rowId xmlns:a16="http://schemas.microsoft.com/office/drawing/2014/main" xmlns="" val="2705846855"/>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置管理说明 </a:t>
                      </a:r>
                    </a:p>
                  </a:txBody>
                  <a:tcPr/>
                </a:tc>
                <a:extLst>
                  <a:ext uri="{0D108BD9-81ED-4DB2-BD59-A6C34878D82A}">
                    <a16:rowId xmlns:a16="http://schemas.microsoft.com/office/drawing/2014/main" xmlns="" val="3684626291"/>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项目可行性报告 </a:t>
                      </a:r>
                    </a:p>
                  </a:txBody>
                  <a:tcPr/>
                </a:tc>
                <a:extLst>
                  <a:ext uri="{0D108BD9-81ED-4DB2-BD59-A6C34878D82A}">
                    <a16:rowId xmlns:a16="http://schemas.microsoft.com/office/drawing/2014/main" xmlns="" val="1644090716"/>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项目章程、总体项目计划 </a:t>
                      </a:r>
                    </a:p>
                  </a:txBody>
                  <a:tcPr/>
                </a:tc>
                <a:extLst>
                  <a:ext uri="{0D108BD9-81ED-4DB2-BD59-A6C34878D82A}">
                    <a16:rowId xmlns:a16="http://schemas.microsoft.com/office/drawing/2014/main" xmlns="" val="293898675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需求开发计划 </a:t>
                      </a:r>
                    </a:p>
                  </a:txBody>
                  <a:tcPr/>
                </a:tc>
                <a:extLst>
                  <a:ext uri="{0D108BD9-81ED-4DB2-BD59-A6C34878D82A}">
                    <a16:rowId xmlns:a16="http://schemas.microsoft.com/office/drawing/2014/main" xmlns="" val="192751012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质量保证</a:t>
                      </a:r>
                      <a:r>
                        <a:rPr lang="zh-CN" altLang="en-US" sz="2000" dirty="0" smtClean="0">
                          <a:effectLst/>
                          <a:latin typeface="黑体" panose="02010609060101010101" pitchFamily="49" charset="-122"/>
                          <a:ea typeface="黑体" panose="02010609060101010101" pitchFamily="49" charset="-122"/>
                        </a:rPr>
                        <a:t>计划</a:t>
                      </a:r>
                      <a:endParaRPr lang="zh-CN" altLang="en-US" sz="20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41497021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概要设计说明 </a:t>
                      </a:r>
                    </a:p>
                  </a:txBody>
                  <a:tcPr/>
                </a:tc>
                <a:extLst>
                  <a:ext uri="{0D108BD9-81ED-4DB2-BD59-A6C34878D82A}">
                    <a16:rowId xmlns:a16="http://schemas.microsoft.com/office/drawing/2014/main" xmlns="" val="26602268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测试计划 </a:t>
                      </a:r>
                    </a:p>
                  </a:txBody>
                  <a:tcPr/>
                </a:tc>
                <a:extLst>
                  <a:ext uri="{0D108BD9-81ED-4DB2-BD59-A6C34878D82A}">
                    <a16:rowId xmlns:a16="http://schemas.microsoft.com/office/drawing/2014/main" xmlns="" val="18752340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系统维护计划 </a:t>
                      </a:r>
                    </a:p>
                  </a:txBody>
                  <a:tcPr/>
                </a:tc>
                <a:extLst>
                  <a:ext uri="{0D108BD9-81ED-4DB2-BD59-A6C34878D82A}">
                    <a16:rowId xmlns:a16="http://schemas.microsoft.com/office/drawing/2014/main" xmlns="" val="43743586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系统设计计划 </a:t>
                      </a:r>
                    </a:p>
                  </a:txBody>
                  <a:tcPr/>
                </a:tc>
                <a:extLst>
                  <a:ext uri="{0D108BD9-81ED-4DB2-BD59-A6C34878D82A}">
                    <a16:rowId xmlns:a16="http://schemas.microsoft.com/office/drawing/2014/main" xmlns="" val="740444502"/>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编码与系统实现计划 </a:t>
                      </a:r>
                    </a:p>
                  </a:txBody>
                  <a:tcPr/>
                </a:tc>
                <a:extLst>
                  <a:ext uri="{0D108BD9-81ED-4DB2-BD59-A6C34878D82A}">
                    <a16:rowId xmlns:a16="http://schemas.microsoft.com/office/drawing/2014/main" xmlns="" val="3129422183"/>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工程部署计划 </a:t>
                      </a:r>
                    </a:p>
                  </a:txBody>
                  <a:tcPr/>
                </a:tc>
                <a:extLst>
                  <a:ext uri="{0D108BD9-81ED-4DB2-BD59-A6C34878D82A}">
                    <a16:rowId xmlns:a16="http://schemas.microsoft.com/office/drawing/2014/main" xmlns="" val="336181741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项目总结报告 </a:t>
                      </a:r>
                    </a:p>
                  </a:txBody>
                  <a:tcPr/>
                </a:tc>
                <a:extLst>
                  <a:ext uri="{0D108BD9-81ED-4DB2-BD59-A6C34878D82A}">
                    <a16:rowId xmlns:a16="http://schemas.microsoft.com/office/drawing/2014/main" xmlns="" val="1808793291"/>
                  </a:ext>
                </a:extLst>
              </a:tr>
            </a:tbl>
          </a:graphicData>
        </a:graphic>
      </p:graphicFrame>
    </p:spTree>
    <p:extLst>
      <p:ext uri="{BB962C8B-B14F-4D97-AF65-F5344CB8AC3E}">
        <p14:creationId xmlns:p14="http://schemas.microsoft.com/office/powerpoint/2010/main" val="373871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4236" y="2144183"/>
            <a:ext cx="11340820" cy="3661531"/>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092209" y="1436415"/>
            <a:ext cx="1620957" cy="523220"/>
          </a:xfrm>
          <a:prstGeom prst="rect">
            <a:avLst/>
          </a:prstGeom>
        </p:spPr>
        <p:txBody>
          <a:bodyPr wrap="none" anchor="t">
            <a:spAutoFit/>
          </a:bodyPr>
          <a:lstStyle/>
          <a:p>
            <a:r>
              <a:rPr lang="zh-CN" altLang="zh-CN" sz="2800" b="1" dirty="0">
                <a:latin typeface="等线"/>
                <a:ea typeface="等线"/>
              </a:rPr>
              <a:t>验</a:t>
            </a:r>
            <a:r>
              <a:rPr lang="zh-CN" altLang="zh-CN" sz="2800" b="1" dirty="0"/>
              <a:t>收</a:t>
            </a:r>
            <a:r>
              <a:rPr lang="zh-CN" altLang="zh-CN" sz="2800" b="1" dirty="0">
                <a:latin typeface="等线"/>
                <a:ea typeface="等线"/>
              </a:rPr>
              <a:t>标准</a:t>
            </a:r>
          </a:p>
        </p:txBody>
      </p:sp>
      <p:sp>
        <p:nvSpPr>
          <p:cNvPr id="2" name="文本框 1">
            <a:extLst>
              <a:ext uri="{FF2B5EF4-FFF2-40B4-BE49-F238E27FC236}">
                <a16:creationId xmlns:a16="http://schemas.microsoft.com/office/drawing/2014/main" xmlns="" id="{1E61CA20-2372-4BCF-BCFF-B8CB94A0F3DF}"/>
              </a:ext>
            </a:extLst>
          </p:cNvPr>
          <p:cNvSpPr txBox="1"/>
          <p:nvPr/>
        </p:nvSpPr>
        <p:spPr>
          <a:xfrm>
            <a:off x="827314" y="2289327"/>
            <a:ext cx="10947741"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黑体" panose="02010609060101010101" pitchFamily="49" charset="-122"/>
                <a:ea typeface="黑体" panose="02010609060101010101" pitchFamily="49" charset="-122"/>
              </a:rPr>
              <a:t>完成“软件工程系列课程教学辅助网站”项目各种必要性文档</a:t>
            </a:r>
            <a:r>
              <a:rPr lang="zh-CN" sz="2800" dirty="0" smtClean="0">
                <a:solidFill>
                  <a:schemeClr val="bg1"/>
                </a:solidFill>
                <a:latin typeface="黑体" panose="02010609060101010101" pitchFamily="49" charset="-122"/>
                <a:ea typeface="黑体" panose="02010609060101010101" pitchFamily="49" charset="-122"/>
              </a:rPr>
              <a:t>编写</a:t>
            </a:r>
            <a:endParaRPr lang="en-US" altLang="zh-CN" sz="2800" dirty="0" smtClean="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合理</a:t>
            </a:r>
            <a:r>
              <a:rPr lang="zh-CN" sz="2800" dirty="0">
                <a:solidFill>
                  <a:schemeClr val="bg1"/>
                </a:solidFill>
                <a:latin typeface="黑体" panose="02010609060101010101" pitchFamily="49" charset="-122"/>
                <a:ea typeface="黑体" panose="02010609060101010101" pitchFamily="49" charset="-122"/>
              </a:rPr>
              <a:t>安排各成员的</a:t>
            </a:r>
            <a:r>
              <a:rPr lang="zh-CN" sz="2800" dirty="0" smtClean="0">
                <a:solidFill>
                  <a:schemeClr val="bg1"/>
                </a:solidFill>
                <a:latin typeface="黑体" panose="02010609060101010101" pitchFamily="49" charset="-122"/>
                <a:ea typeface="黑体" panose="02010609060101010101" pitchFamily="49" charset="-122"/>
              </a:rPr>
              <a:t>工作</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听取</a:t>
            </a:r>
            <a:r>
              <a:rPr lang="zh-CN" sz="2800" dirty="0">
                <a:solidFill>
                  <a:schemeClr val="bg1"/>
                </a:solidFill>
                <a:latin typeface="黑体" panose="02010609060101010101" pitchFamily="49" charset="-122"/>
                <a:ea typeface="黑体" panose="02010609060101010101" pitchFamily="49" charset="-122"/>
              </a:rPr>
              <a:t>指导老师以及各种用户的意见和</a:t>
            </a:r>
            <a:r>
              <a:rPr lang="zh-CN" sz="2800" dirty="0" smtClean="0">
                <a:solidFill>
                  <a:schemeClr val="bg1"/>
                </a:solidFill>
                <a:latin typeface="黑体" panose="02010609060101010101" pitchFamily="49" charset="-122"/>
                <a:ea typeface="黑体" panose="02010609060101010101" pitchFamily="49" charset="-122"/>
              </a:rPr>
              <a:t>建议</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总结</a:t>
            </a:r>
            <a:r>
              <a:rPr lang="zh-CN" sz="2800" dirty="0">
                <a:solidFill>
                  <a:schemeClr val="bg1"/>
                </a:solidFill>
                <a:latin typeface="黑体" panose="02010609060101010101" pitchFamily="49" charset="-122"/>
                <a:ea typeface="黑体" panose="02010609060101010101" pitchFamily="49" charset="-122"/>
              </a:rPr>
              <a:t>归纳，完成各个阶段的文档编写</a:t>
            </a:r>
            <a:r>
              <a:rPr lang="zh-CN" sz="2800" dirty="0" smtClean="0">
                <a:solidFill>
                  <a:schemeClr val="bg1"/>
                </a:solidFill>
                <a:latin typeface="黑体" panose="02010609060101010101" pitchFamily="49" charset="-122"/>
                <a:ea typeface="黑体" panose="02010609060101010101" pitchFamily="49" charset="-122"/>
              </a:rPr>
              <a:t>。</a:t>
            </a:r>
            <a:endParaRPr lang="zh-CN" altLang="en-US" sz="2400" dirty="0">
              <a:solidFill>
                <a:schemeClr val="bg1"/>
              </a:solidFill>
              <a:ea typeface="等线"/>
            </a:endParaRPr>
          </a:p>
        </p:txBody>
      </p:sp>
    </p:spTree>
    <p:extLst>
      <p:ext uri="{BB962C8B-B14F-4D97-AF65-F5344CB8AC3E}">
        <p14:creationId xmlns:p14="http://schemas.microsoft.com/office/powerpoint/2010/main" val="196774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版本历史</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28758484"/>
              </p:ext>
            </p:extLst>
          </p:nvPr>
        </p:nvGraphicFramePr>
        <p:xfrm>
          <a:off x="2787049" y="69192"/>
          <a:ext cx="8665030" cy="4768896"/>
        </p:xfrm>
        <a:graphic>
          <a:graphicData uri="http://schemas.openxmlformats.org/drawingml/2006/table">
            <a:tbl>
              <a:tblPr firstRow="1" firstCol="1" bandRow="1">
                <a:tableStyleId>{5C22544A-7EE6-4342-B048-85BDC9FD1C3A}</a:tableStyleId>
              </a:tblPr>
              <a:tblGrid>
                <a:gridCol w="1333486">
                  <a:extLst>
                    <a:ext uri="{9D8B030D-6E8A-4147-A177-3AD203B41FA5}">
                      <a16:colId xmlns:a16="http://schemas.microsoft.com/office/drawing/2014/main" xmlns="" val="2980588484"/>
                    </a:ext>
                  </a:extLst>
                </a:gridCol>
                <a:gridCol w="1119428">
                  <a:extLst>
                    <a:ext uri="{9D8B030D-6E8A-4147-A177-3AD203B41FA5}">
                      <a16:colId xmlns:a16="http://schemas.microsoft.com/office/drawing/2014/main" xmlns="" val="3122825392"/>
                    </a:ext>
                  </a:extLst>
                </a:gridCol>
                <a:gridCol w="2612572">
                  <a:extLst>
                    <a:ext uri="{9D8B030D-6E8A-4147-A177-3AD203B41FA5}">
                      <a16:colId xmlns:a16="http://schemas.microsoft.com/office/drawing/2014/main" xmlns="" val="3615200093"/>
                    </a:ext>
                  </a:extLst>
                </a:gridCol>
                <a:gridCol w="1509485">
                  <a:extLst>
                    <a:ext uri="{9D8B030D-6E8A-4147-A177-3AD203B41FA5}">
                      <a16:colId xmlns:a16="http://schemas.microsoft.com/office/drawing/2014/main" xmlns="" val="3320241753"/>
                    </a:ext>
                  </a:extLst>
                </a:gridCol>
                <a:gridCol w="2090059">
                  <a:extLst>
                    <a:ext uri="{9D8B030D-6E8A-4147-A177-3AD203B41FA5}">
                      <a16:colId xmlns:a16="http://schemas.microsoft.com/office/drawing/2014/main" xmlns="" val="1457298292"/>
                    </a:ext>
                  </a:extLst>
                </a:gridCol>
              </a:tblGrid>
              <a:tr h="313571">
                <a:tc>
                  <a:txBody>
                    <a:bodyPr/>
                    <a:lstStyle/>
                    <a:p>
                      <a:pPr algn="ctr">
                        <a:spcAft>
                          <a:spcPts val="0"/>
                        </a:spcAft>
                      </a:pPr>
                      <a:r>
                        <a:rPr lang="zh-CN" sz="1600" kern="100" dirty="0">
                          <a:effectLst/>
                          <a:latin typeface="黑体" panose="02010609060101010101" pitchFamily="49" charset="-122"/>
                          <a:ea typeface="黑体" panose="02010609060101010101" pitchFamily="49" charset="-122"/>
                        </a:rPr>
                        <a:t>版本</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作者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协助者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起止日期</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备注</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3200450166"/>
                  </a:ext>
                </a:extLst>
              </a:tr>
              <a:tr h="790200">
                <a:tc>
                  <a:txBody>
                    <a:bodyPr/>
                    <a:lstStyle/>
                    <a:p>
                      <a:pPr>
                        <a:spcAft>
                          <a:spcPts val="0"/>
                        </a:spcAft>
                      </a:pPr>
                      <a:r>
                        <a:rPr lang="en-US" sz="1600" kern="100" dirty="0">
                          <a:effectLst/>
                          <a:latin typeface="黑体" panose="02010609060101010101" pitchFamily="49" charset="-122"/>
                          <a:ea typeface="黑体" panose="02010609060101010101" pitchFamily="49" charset="-122"/>
                        </a:rPr>
                        <a:t>0.1.0</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黄叶轩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黄叶轩，陈俊仁</a:t>
                      </a:r>
                      <a:r>
                        <a:rPr lang="zh-CN" sz="1600" kern="100" dirty="0" smtClean="0">
                          <a:effectLst/>
                          <a:latin typeface="黑体" panose="02010609060101010101" pitchFamily="49" charset="-122"/>
                          <a:ea typeface="黑体" panose="02010609060101010101" pitchFamily="49" charset="-122"/>
                        </a:rPr>
                        <a:t>，陈苏民</a:t>
                      </a:r>
                      <a:r>
                        <a:rPr lang="zh-CN" sz="1600" kern="100" dirty="0">
                          <a:effectLst/>
                          <a:latin typeface="黑体" panose="02010609060101010101" pitchFamily="49" charset="-122"/>
                          <a:ea typeface="黑体" panose="02010609060101010101" pitchFamily="49" charset="-122"/>
                        </a:rPr>
                        <a:t>，徐双铅</a:t>
                      </a:r>
                      <a:r>
                        <a:rPr lang="zh-CN" sz="1600" kern="100" dirty="0" smtClean="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2018/9/28-2018/9/30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起草</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3688175439"/>
                  </a:ext>
                </a:extLst>
              </a:tr>
              <a:tr h="579423">
                <a:tc>
                  <a:txBody>
                    <a:bodyPr/>
                    <a:lstStyle/>
                    <a:p>
                      <a:pPr>
                        <a:spcAft>
                          <a:spcPts val="0"/>
                        </a:spcAft>
                      </a:pPr>
                      <a:r>
                        <a:rPr lang="en-US" sz="1600" kern="100">
                          <a:effectLst/>
                          <a:latin typeface="黑体" panose="02010609060101010101" pitchFamily="49" charset="-122"/>
                          <a:ea typeface="黑体" panose="02010609060101010101" pitchFamily="49" charset="-122"/>
                        </a:rPr>
                        <a:t>0.1.1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dirty="0">
                          <a:effectLst/>
                          <a:latin typeface="黑体" panose="02010609060101010101" pitchFamily="49" charset="-122"/>
                          <a:ea typeface="黑体" panose="02010609060101010101" pitchFamily="49" charset="-122"/>
                        </a:rPr>
                        <a:t>2018/10/10-2018/10/11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增加了</a:t>
                      </a:r>
                      <a:r>
                        <a:rPr lang="en-US" sz="1600" kern="100">
                          <a:effectLst/>
                          <a:latin typeface="黑体" panose="02010609060101010101" pitchFamily="49" charset="-122"/>
                          <a:ea typeface="黑体" panose="02010609060101010101" pitchFamily="49" charset="-122"/>
                        </a:rPr>
                        <a:t>Git</a:t>
                      </a:r>
                      <a:r>
                        <a:rPr lang="zh-CN" sz="1600" kern="100">
                          <a:effectLst/>
                          <a:latin typeface="黑体" panose="02010609060101010101" pitchFamily="49" charset="-122"/>
                          <a:ea typeface="黑体" panose="02010609060101010101" pitchFamily="49" charset="-122"/>
                        </a:rPr>
                        <a:t>的具体操作</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1173795662"/>
                  </a:ext>
                </a:extLst>
              </a:tr>
              <a:tr h="654518">
                <a:tc>
                  <a:txBody>
                    <a:bodyPr/>
                    <a:lstStyle/>
                    <a:p>
                      <a:pPr>
                        <a:spcAft>
                          <a:spcPts val="0"/>
                        </a:spcAft>
                      </a:pPr>
                      <a:r>
                        <a:rPr lang="en-US" sz="1600" kern="100">
                          <a:effectLst/>
                          <a:latin typeface="黑体" panose="02010609060101010101" pitchFamily="49" charset="-122"/>
                          <a:ea typeface="黑体" panose="02010609060101010101" pitchFamily="49" charset="-122"/>
                        </a:rPr>
                        <a:t>0.2.0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dirty="0">
                          <a:effectLst/>
                          <a:latin typeface="黑体" panose="02010609060101010101" pitchFamily="49" charset="-122"/>
                          <a:ea typeface="黑体" panose="02010609060101010101" pitchFamily="49" charset="-122"/>
                        </a:rPr>
                        <a:t>2018/10/12-2018/10/14</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修改项目干系人，详细了开发人员联系方式。</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2131972666"/>
                  </a:ext>
                </a:extLst>
              </a:tr>
              <a:tr h="519765">
                <a:tc>
                  <a:txBody>
                    <a:bodyPr/>
                    <a:lstStyle/>
                    <a:p>
                      <a:pPr>
                        <a:spcAft>
                          <a:spcPts val="0"/>
                        </a:spcAft>
                      </a:pPr>
                      <a:r>
                        <a:rPr lang="en-US" sz="1600" kern="100">
                          <a:effectLst/>
                          <a:latin typeface="黑体" panose="02010609060101010101" pitchFamily="49" charset="-122"/>
                          <a:ea typeface="黑体" panose="02010609060101010101" pitchFamily="49" charset="-122"/>
                        </a:rPr>
                        <a:t>0.2.1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黄叶轩</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dirty="0">
                          <a:effectLst/>
                          <a:latin typeface="黑体" panose="02010609060101010101" pitchFamily="49" charset="-122"/>
                          <a:ea typeface="黑体" panose="02010609060101010101" pitchFamily="49" charset="-122"/>
                        </a:rPr>
                        <a:t>2018/10/17-2018/10/18</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修改了预算，还有格式问题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3786968168"/>
                  </a:ext>
                </a:extLst>
              </a:tr>
              <a:tr h="510139">
                <a:tc>
                  <a:txBody>
                    <a:bodyPr/>
                    <a:lstStyle/>
                    <a:p>
                      <a:pPr>
                        <a:spcAft>
                          <a:spcPts val="0"/>
                        </a:spcAft>
                      </a:pPr>
                      <a:r>
                        <a:rPr lang="en-US" sz="1600" kern="100">
                          <a:effectLst/>
                          <a:latin typeface="黑体" panose="02010609060101010101" pitchFamily="49" charset="-122"/>
                          <a:ea typeface="黑体" panose="02010609060101010101" pitchFamily="49" charset="-122"/>
                        </a:rPr>
                        <a:t>0.2.2</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2018/10/20-2018/10/21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删除了预算、薪资等内容</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998822774"/>
                  </a:ext>
                </a:extLst>
              </a:tr>
              <a:tr h="529389">
                <a:tc>
                  <a:txBody>
                    <a:bodyPr/>
                    <a:lstStyle/>
                    <a:p>
                      <a:pPr>
                        <a:spcAft>
                          <a:spcPts val="0"/>
                        </a:spcAft>
                      </a:pPr>
                      <a:r>
                        <a:rPr lang="en-US" sz="1600" kern="100" dirty="0">
                          <a:effectLst/>
                          <a:latin typeface="黑体" panose="02010609060101010101" pitchFamily="49" charset="-122"/>
                          <a:ea typeface="黑体" panose="02010609060101010101" pitchFamily="49" charset="-122"/>
                        </a:rPr>
                        <a:t>0.2.3</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陈俊仁</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2018/10/26-2018/10/28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修改了一些细节上的错误</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362952484"/>
                  </a:ext>
                </a:extLst>
              </a:tr>
              <a:tr h="794889">
                <a:tc>
                  <a:txBody>
                    <a:bodyPr/>
                    <a:lstStyle/>
                    <a:p>
                      <a:pPr>
                        <a:spcAft>
                          <a:spcPts val="0"/>
                        </a:spcAft>
                      </a:pPr>
                      <a:r>
                        <a:rPr lang="en-US" sz="1600" kern="100">
                          <a:effectLst/>
                          <a:latin typeface="黑体" panose="02010609060101010101" pitchFamily="49" charset="-122"/>
                          <a:ea typeface="黑体" panose="02010609060101010101" pitchFamily="49" charset="-122"/>
                        </a:rPr>
                        <a:t>0.2.4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dirty="0">
                          <a:effectLst/>
                          <a:latin typeface="黑体" panose="02010609060101010101" pitchFamily="49" charset="-122"/>
                          <a:ea typeface="黑体" panose="02010609060101010101" pitchFamily="49" charset="-122"/>
                        </a:rPr>
                        <a:t>2018/10/31-2018/10/31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根据</a:t>
                      </a:r>
                      <a:r>
                        <a:rPr lang="en-US" sz="1600" kern="100" dirty="0">
                          <a:effectLst/>
                          <a:latin typeface="黑体" panose="02010609060101010101" pitchFamily="49" charset="-122"/>
                          <a:ea typeface="黑体" panose="02010609060101010101" pitchFamily="49" charset="-122"/>
                        </a:rPr>
                        <a:t>APP</a:t>
                      </a:r>
                      <a:r>
                        <a:rPr lang="zh-CN" sz="1600" kern="100" dirty="0">
                          <a:effectLst/>
                          <a:latin typeface="黑体" panose="02010609060101010101" pitchFamily="49" charset="-122"/>
                          <a:ea typeface="黑体" panose="02010609060101010101" pitchFamily="49" charset="-122"/>
                        </a:rPr>
                        <a:t>的要求对文档进行了补充。对工资等进行调整</a:t>
                      </a:r>
                      <a:r>
                        <a:rPr lang="zh-CN" sz="1600" kern="100" dirty="0" smtClean="0">
                          <a:effectLst/>
                          <a:latin typeface="黑体" panose="02010609060101010101" pitchFamily="49" charset="-122"/>
                          <a:ea typeface="黑体" panose="02010609060101010101" pitchFamily="49" charset="-122"/>
                        </a:rPr>
                        <a:t>。</a:t>
                      </a:r>
                      <a:endParaRPr lang="en-US" altLang="zh-CN" sz="1600" kern="100" dirty="0" smtClean="0">
                        <a:effectLst/>
                        <a:latin typeface="黑体" panose="02010609060101010101" pitchFamily="49" charset="-122"/>
                        <a:ea typeface="黑体" panose="02010609060101010101" pitchFamily="49" charset="-122"/>
                      </a:endParaRPr>
                    </a:p>
                  </a:txBody>
                  <a:tcPr marL="68580" marR="68580" marT="0" marB="0"/>
                </a:tc>
                <a:extLst>
                  <a:ext uri="{0D108BD9-81ED-4DB2-BD59-A6C34878D82A}">
                    <a16:rowId xmlns:a16="http://schemas.microsoft.com/office/drawing/2014/main" xmlns="" val="8267513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755853839"/>
              </p:ext>
            </p:extLst>
          </p:nvPr>
        </p:nvGraphicFramePr>
        <p:xfrm>
          <a:off x="2784910" y="4819443"/>
          <a:ext cx="8665030" cy="1785120"/>
        </p:xfrm>
        <a:graphic>
          <a:graphicData uri="http://schemas.openxmlformats.org/drawingml/2006/table">
            <a:tbl>
              <a:tblPr firstRow="1" firstCol="1" bandRow="1">
                <a:tableStyleId>{5C22544A-7EE6-4342-B048-85BDC9FD1C3A}</a:tableStyleId>
              </a:tblPr>
              <a:tblGrid>
                <a:gridCol w="1333486"/>
                <a:gridCol w="1119428"/>
                <a:gridCol w="2612572"/>
                <a:gridCol w="1509485"/>
                <a:gridCol w="2090059"/>
              </a:tblGrid>
              <a:tr h="0">
                <a:tc>
                  <a:txBody>
                    <a:bodyPr/>
                    <a:lstStyle/>
                    <a:p>
                      <a:pPr>
                        <a:spcAft>
                          <a:spcPts val="0"/>
                        </a:spcAft>
                      </a:pPr>
                      <a:r>
                        <a:rPr lang="en-US" sz="1600" kern="100" dirty="0">
                          <a:effectLst/>
                          <a:latin typeface="黑体" pitchFamily="49" charset="-122"/>
                          <a:ea typeface="黑体" pitchFamily="49" charset="-122"/>
                          <a:cs typeface="宋体"/>
                        </a:rPr>
                        <a:t>0.2.5</a:t>
                      </a:r>
                      <a:endParaRPr lang="zh-CN" sz="1600" kern="100" dirty="0">
                        <a:effectLst/>
                        <a:latin typeface="黑体" pitchFamily="49" charset="-122"/>
                        <a:ea typeface="黑体" pitchFamily="49" charset="-122"/>
                        <a:cs typeface="宋体"/>
                      </a:endParaRPr>
                    </a:p>
                  </a:txBody>
                  <a:tcPr marL="68580" marR="68580" marT="0" marB="0"/>
                </a:tc>
                <a:tc>
                  <a:txBody>
                    <a:bodyPr/>
                    <a:lstStyle/>
                    <a:p>
                      <a:pPr>
                        <a:spcAft>
                          <a:spcPts val="0"/>
                        </a:spcAft>
                      </a:pPr>
                      <a:r>
                        <a:rPr lang="zh-CN" sz="1600" kern="100">
                          <a:effectLst/>
                          <a:latin typeface="黑体" pitchFamily="49" charset="-122"/>
                          <a:ea typeface="黑体" pitchFamily="49" charset="-122"/>
                          <a:cs typeface="宋体"/>
                        </a:rPr>
                        <a:t>陈苏民</a:t>
                      </a:r>
                    </a:p>
                  </a:txBody>
                  <a:tcPr marL="68580" marR="68580" marT="0" marB="0"/>
                </a:tc>
                <a:tc>
                  <a:txBody>
                    <a:bodyPr/>
                    <a:lstStyle/>
                    <a:p>
                      <a:pPr>
                        <a:spcAft>
                          <a:spcPts val="0"/>
                        </a:spcAft>
                      </a:pPr>
                      <a:r>
                        <a:rPr lang="zh-CN" sz="1600" kern="100">
                          <a:effectLst/>
                          <a:latin typeface="黑体" pitchFamily="49" charset="-122"/>
                          <a:ea typeface="黑体" pitchFamily="49" charset="-122"/>
                          <a:cs typeface="宋体"/>
                        </a:rPr>
                        <a:t>黄叶轩，陈俊仁，</a:t>
                      </a:r>
                    </a:p>
                    <a:p>
                      <a:pPr>
                        <a:spcAft>
                          <a:spcPts val="0"/>
                        </a:spcAft>
                      </a:pPr>
                      <a:r>
                        <a:rPr lang="zh-CN" sz="1600" kern="100">
                          <a:effectLst/>
                          <a:latin typeface="黑体" pitchFamily="49" charset="-122"/>
                          <a:ea typeface="黑体" pitchFamily="49" charset="-122"/>
                          <a:cs typeface="宋体"/>
                        </a:rPr>
                        <a:t>陈苏民，徐双铅，</a:t>
                      </a:r>
                    </a:p>
                    <a:p>
                      <a:pPr>
                        <a:spcAft>
                          <a:spcPts val="0"/>
                        </a:spcAft>
                      </a:pPr>
                      <a:r>
                        <a:rPr lang="zh-CN" sz="1600" kern="100">
                          <a:effectLst/>
                          <a:latin typeface="黑体" pitchFamily="49" charset="-122"/>
                          <a:ea typeface="黑体" pitchFamily="49" charset="-122"/>
                          <a:cs typeface="宋体"/>
                        </a:rPr>
                        <a:t>吕迪</a:t>
                      </a:r>
                    </a:p>
                  </a:txBody>
                  <a:tcPr marL="68580" marR="68580" marT="0" marB="0"/>
                </a:tc>
                <a:tc>
                  <a:txBody>
                    <a:bodyPr/>
                    <a:lstStyle/>
                    <a:p>
                      <a:pPr>
                        <a:spcAft>
                          <a:spcPts val="0"/>
                        </a:spcAft>
                      </a:pPr>
                      <a:r>
                        <a:rPr lang="en-US" sz="1600" kern="100">
                          <a:effectLst/>
                          <a:latin typeface="黑体" pitchFamily="49" charset="-122"/>
                          <a:ea typeface="黑体" pitchFamily="49" charset="-122"/>
                          <a:cs typeface="宋体"/>
                        </a:rPr>
                        <a:t>2018/11/3-2018/11/4</a:t>
                      </a:r>
                      <a:endParaRPr lang="zh-CN" sz="1600" kern="100">
                        <a:effectLst/>
                        <a:latin typeface="黑体" pitchFamily="49" charset="-122"/>
                        <a:ea typeface="黑体" pitchFamily="49" charset="-122"/>
                        <a:cs typeface="宋体"/>
                      </a:endParaRPr>
                    </a:p>
                  </a:txBody>
                  <a:tcPr marL="68580" marR="68580" marT="0" marB="0"/>
                </a:tc>
                <a:tc>
                  <a:txBody>
                    <a:bodyPr/>
                    <a:lstStyle/>
                    <a:p>
                      <a:pPr>
                        <a:spcAft>
                          <a:spcPts val="0"/>
                        </a:spcAft>
                      </a:pPr>
                      <a:r>
                        <a:rPr lang="zh-CN" sz="1600" kern="100">
                          <a:effectLst/>
                          <a:latin typeface="黑体" pitchFamily="49" charset="-122"/>
                          <a:ea typeface="黑体" pitchFamily="49" charset="-122"/>
                          <a:cs typeface="宋体"/>
                        </a:rPr>
                        <a:t>完善了沟通计划</a:t>
                      </a:r>
                    </a:p>
                  </a:txBody>
                  <a:tcPr marL="68580" marR="68580" marT="0" marB="0"/>
                </a:tc>
              </a:tr>
              <a:tr h="1053600">
                <a:tc>
                  <a:txBody>
                    <a:bodyPr/>
                    <a:lstStyle/>
                    <a:p>
                      <a:pPr>
                        <a:spcAft>
                          <a:spcPts val="0"/>
                        </a:spcAft>
                      </a:pPr>
                      <a:r>
                        <a:rPr lang="en-US" sz="1600" kern="100">
                          <a:effectLst/>
                          <a:latin typeface="黑体" pitchFamily="49" charset="-122"/>
                          <a:ea typeface="黑体" pitchFamily="49" charset="-122"/>
                          <a:cs typeface="宋体"/>
                        </a:rPr>
                        <a:t>0.2.6</a:t>
                      </a:r>
                      <a:endParaRPr lang="zh-CN" sz="1600" kern="100">
                        <a:effectLst/>
                        <a:latin typeface="黑体" pitchFamily="49" charset="-122"/>
                        <a:ea typeface="黑体" pitchFamily="49" charset="-122"/>
                        <a:cs typeface="宋体"/>
                      </a:endParaRPr>
                    </a:p>
                  </a:txBody>
                  <a:tcPr marL="68580" marR="68580" marT="0" marB="0"/>
                </a:tc>
                <a:tc>
                  <a:txBody>
                    <a:bodyPr/>
                    <a:lstStyle/>
                    <a:p>
                      <a:pPr>
                        <a:spcAft>
                          <a:spcPts val="0"/>
                        </a:spcAft>
                      </a:pPr>
                      <a:r>
                        <a:rPr lang="zh-CN" sz="1600" kern="100">
                          <a:effectLst/>
                          <a:latin typeface="黑体" pitchFamily="49" charset="-122"/>
                          <a:ea typeface="黑体" pitchFamily="49" charset="-122"/>
                          <a:cs typeface="宋体"/>
                        </a:rPr>
                        <a:t>黄叶轩</a:t>
                      </a:r>
                    </a:p>
                  </a:txBody>
                  <a:tcPr marL="68580" marR="68580" marT="0" marB="0"/>
                </a:tc>
                <a:tc>
                  <a:txBody>
                    <a:bodyPr/>
                    <a:lstStyle/>
                    <a:p>
                      <a:pPr>
                        <a:spcAft>
                          <a:spcPts val="0"/>
                        </a:spcAft>
                      </a:pPr>
                      <a:r>
                        <a:rPr lang="zh-CN" sz="1600" kern="100">
                          <a:effectLst/>
                          <a:latin typeface="黑体" pitchFamily="49" charset="-122"/>
                          <a:ea typeface="黑体" pitchFamily="49" charset="-122"/>
                          <a:cs typeface="宋体"/>
                        </a:rPr>
                        <a:t>黄叶轩，陈俊仁，</a:t>
                      </a:r>
                    </a:p>
                    <a:p>
                      <a:pPr>
                        <a:spcAft>
                          <a:spcPts val="0"/>
                        </a:spcAft>
                      </a:pPr>
                      <a:r>
                        <a:rPr lang="zh-CN" sz="1600" kern="100">
                          <a:effectLst/>
                          <a:latin typeface="黑体" pitchFamily="49" charset="-122"/>
                          <a:ea typeface="黑体" pitchFamily="49" charset="-122"/>
                          <a:cs typeface="宋体"/>
                        </a:rPr>
                        <a:t>陈苏民，徐双铅，</a:t>
                      </a:r>
                    </a:p>
                    <a:p>
                      <a:pPr>
                        <a:spcAft>
                          <a:spcPts val="0"/>
                        </a:spcAft>
                      </a:pPr>
                      <a:r>
                        <a:rPr lang="zh-CN" sz="1600" kern="100">
                          <a:effectLst/>
                          <a:latin typeface="黑体" pitchFamily="49" charset="-122"/>
                          <a:ea typeface="黑体" pitchFamily="49" charset="-122"/>
                          <a:cs typeface="宋体"/>
                        </a:rPr>
                        <a:t>吕迪</a:t>
                      </a:r>
                    </a:p>
                  </a:txBody>
                  <a:tcPr marL="68580" marR="68580" marT="0" marB="0"/>
                </a:tc>
                <a:tc>
                  <a:txBody>
                    <a:bodyPr/>
                    <a:lstStyle/>
                    <a:p>
                      <a:pPr>
                        <a:spcAft>
                          <a:spcPts val="0"/>
                        </a:spcAft>
                      </a:pPr>
                      <a:r>
                        <a:rPr lang="en-US" sz="1600" kern="100">
                          <a:effectLst/>
                          <a:latin typeface="黑体" pitchFamily="49" charset="-122"/>
                          <a:ea typeface="黑体" pitchFamily="49" charset="-122"/>
                          <a:cs typeface="宋体"/>
                        </a:rPr>
                        <a:t>2018/11/10-2018/11/11</a:t>
                      </a:r>
                      <a:endParaRPr lang="zh-CN" sz="1600" kern="100">
                        <a:effectLst/>
                        <a:latin typeface="黑体" pitchFamily="49" charset="-122"/>
                        <a:ea typeface="黑体" pitchFamily="49" charset="-122"/>
                        <a:cs typeface="宋体"/>
                      </a:endParaRPr>
                    </a:p>
                  </a:txBody>
                  <a:tcPr marL="68580" marR="68580" marT="0" marB="0"/>
                </a:tc>
                <a:tc>
                  <a:txBody>
                    <a:bodyPr/>
                    <a:lstStyle/>
                    <a:p>
                      <a:pPr>
                        <a:spcAft>
                          <a:spcPts val="0"/>
                        </a:spcAft>
                      </a:pPr>
                      <a:r>
                        <a:rPr lang="zh-CN" sz="1600" kern="100" dirty="0">
                          <a:effectLst/>
                          <a:latin typeface="黑体" pitchFamily="49" charset="-122"/>
                          <a:ea typeface="黑体" pitchFamily="49" charset="-122"/>
                          <a:cs typeface="宋体"/>
                        </a:rPr>
                        <a:t>对每个部分都进行了细化完善</a:t>
                      </a:r>
                    </a:p>
                  </a:txBody>
                  <a:tcPr marL="68580" marR="68580" marT="0" marB="0"/>
                </a:tc>
              </a:tr>
            </a:tbl>
          </a:graphicData>
        </a:graphic>
      </p:graphicFrame>
    </p:spTree>
    <p:extLst>
      <p:ext uri="{BB962C8B-B14F-4D97-AF65-F5344CB8AC3E}">
        <p14:creationId xmlns:p14="http://schemas.microsoft.com/office/powerpoint/2010/main" val="321662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smtClean="0">
                <a:solidFill>
                  <a:schemeClr val="bg1"/>
                </a:solidFill>
                <a:latin typeface="Gotham Rounded Medium" panose="02000000000000000000" pitchFamily="50" charset="0"/>
              </a:rPr>
              <a:t>.</a:t>
            </a:r>
            <a:r>
              <a:rPr lang="zh-CN" altLang="en-US" sz="5400" b="1" dirty="0" smtClean="0">
                <a:solidFill>
                  <a:schemeClr val="bg1"/>
                </a:solidFill>
                <a:latin typeface="Gotham Rounded Medium" panose="02000000000000000000" pitchFamily="50" charset="0"/>
              </a:rPr>
              <a:t>实施计划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99562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1" name="矩形 20"/>
          <p:cNvSpPr/>
          <p:nvPr/>
        </p:nvSpPr>
        <p:spPr>
          <a:xfrm>
            <a:off x="434235" y="655344"/>
            <a:ext cx="4573688" cy="400110"/>
          </a:xfrm>
          <a:prstGeom prst="rect">
            <a:avLst/>
          </a:prstGeom>
        </p:spPr>
        <p:txBody>
          <a:bodyPr wrap="none">
            <a:spAutoFit/>
          </a:bodyPr>
          <a:lstStyle/>
          <a:p>
            <a:r>
              <a:rPr lang="zh-CN" altLang="zh-CN" sz="2000" b="1" dirty="0" smtClean="0">
                <a:latin typeface="黑体" panose="02010609060101010101" pitchFamily="49" charset="-122"/>
                <a:ea typeface="黑体" panose="02010609060101010101" pitchFamily="49" charset="-122"/>
              </a:rPr>
              <a:t>工作</a:t>
            </a:r>
            <a:r>
              <a:rPr lang="zh-CN" altLang="zh-CN" sz="2000" b="1" dirty="0">
                <a:latin typeface="黑体" panose="02010609060101010101" pitchFamily="49" charset="-122"/>
                <a:ea typeface="黑体" panose="02010609060101010101" pitchFamily="49" charset="-122"/>
              </a:rPr>
              <a:t>任务的分解与人员</a:t>
            </a:r>
            <a:r>
              <a:rPr lang="zh-CN" altLang="zh-CN" sz="2000" b="1" dirty="0" smtClean="0">
                <a:latin typeface="黑体" panose="02010609060101010101" pitchFamily="49" charset="-122"/>
                <a:ea typeface="黑体" panose="02010609060101010101" pitchFamily="49" charset="-122"/>
              </a:rPr>
              <a:t>分工</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获取需求</a:t>
            </a:r>
            <a:endParaRPr lang="zh-CN" altLang="en-US" sz="20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60690757"/>
              </p:ext>
            </p:extLst>
          </p:nvPr>
        </p:nvGraphicFramePr>
        <p:xfrm>
          <a:off x="1450232" y="1271523"/>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457073">
                <a:tc>
                  <a:txBody>
                    <a:bodyPr/>
                    <a:lstStyle/>
                    <a:p>
                      <a:pPr algn="ctr"/>
                      <a:r>
                        <a:rPr lang="zh-CN" altLang="zh-CN" sz="1800" kern="1200" dirty="0" smtClean="0">
                          <a:solidFill>
                            <a:schemeClr val="dk1"/>
                          </a:solidFill>
                          <a:effectLst/>
                          <a:latin typeface="+mn-lt"/>
                          <a:ea typeface="+mn-ea"/>
                          <a:cs typeface="+mn-cs"/>
                        </a:rPr>
                        <a:t>编写项目视图与范围</a:t>
                      </a:r>
                      <a:endParaRPr lang="zh-CN" altLang="en-US" dirty="0"/>
                    </a:p>
                  </a:txBody>
                  <a:tcPr/>
                </a:tc>
                <a:tc rowSpan="10">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任务分析：黄叶轩</a:t>
                      </a:r>
                      <a:endParaRPr lang="en-US" altLang="zh-CN" dirty="0" smtClean="0"/>
                    </a:p>
                    <a:p>
                      <a:pPr algn="ctr"/>
                      <a:r>
                        <a:rPr lang="zh-CN" altLang="en-US" dirty="0" smtClean="0"/>
                        <a:t>需求访谈：陈俊仁</a:t>
                      </a:r>
                      <a:endParaRPr lang="zh-CN" altLang="en-US" dirty="0"/>
                    </a:p>
                  </a:txBody>
                  <a:tcPr/>
                </a:tc>
                <a:tc rowSpan="10">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457072">
                <a:tc>
                  <a:txBody>
                    <a:bodyPr/>
                    <a:lstStyle/>
                    <a:p>
                      <a:pPr algn="ctr"/>
                      <a:r>
                        <a:rPr lang="zh-CN" altLang="zh-CN" sz="1800" kern="1200" dirty="0" smtClean="0">
                          <a:solidFill>
                            <a:schemeClr val="dk1"/>
                          </a:solidFill>
                          <a:effectLst/>
                          <a:latin typeface="+mn-lt"/>
                          <a:ea typeface="+mn-ea"/>
                          <a:cs typeface="+mn-cs"/>
                        </a:rPr>
                        <a:t>用户群分类</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10052571"/>
                  </a:ext>
                </a:extLst>
              </a:tr>
              <a:tr h="457073">
                <a:tc>
                  <a:txBody>
                    <a:bodyPr/>
                    <a:lstStyle/>
                    <a:p>
                      <a:pPr algn="ctr"/>
                      <a:r>
                        <a:rPr lang="zh-CN" altLang="zh-CN" sz="1800" kern="1200" dirty="0" smtClean="0">
                          <a:solidFill>
                            <a:schemeClr val="dk1"/>
                          </a:solidFill>
                          <a:effectLst/>
                          <a:latin typeface="+mn-lt"/>
                          <a:ea typeface="+mn-ea"/>
                          <a:cs typeface="+mn-cs"/>
                        </a:rPr>
                        <a:t>选择产品代表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111686003"/>
                  </a:ext>
                </a:extLst>
              </a:tr>
              <a:tr h="457073">
                <a:tc>
                  <a:txBody>
                    <a:bodyPr/>
                    <a:lstStyle/>
                    <a:p>
                      <a:pPr algn="ctr"/>
                      <a:r>
                        <a:rPr lang="zh-CN" altLang="zh-CN" sz="1800" kern="1200" dirty="0" smtClean="0">
                          <a:solidFill>
                            <a:schemeClr val="dk1"/>
                          </a:solidFill>
                          <a:effectLst/>
                          <a:latin typeface="+mn-lt"/>
                          <a:ea typeface="+mn-ea"/>
                          <a:cs typeface="+mn-cs"/>
                        </a:rPr>
                        <a:t>确定使用实例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072926200"/>
                  </a:ext>
                </a:extLst>
              </a:tr>
              <a:tr h="457073">
                <a:tc>
                  <a:txBody>
                    <a:bodyPr/>
                    <a:lstStyle/>
                    <a:p>
                      <a:pPr algn="ctr"/>
                      <a:r>
                        <a:rPr lang="zh-CN" altLang="zh-CN" sz="1800" kern="1200" dirty="0" smtClean="0">
                          <a:solidFill>
                            <a:schemeClr val="dk1"/>
                          </a:solidFill>
                          <a:effectLst/>
                          <a:latin typeface="+mn-lt"/>
                          <a:ea typeface="+mn-ea"/>
                          <a:cs typeface="+mn-cs"/>
                        </a:rPr>
                        <a:t>召开应用程序开发联系会议</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829481971"/>
                  </a:ext>
                </a:extLst>
              </a:tr>
              <a:tr h="457073">
                <a:tc>
                  <a:txBody>
                    <a:bodyPr/>
                    <a:lstStyle/>
                    <a:p>
                      <a:pPr algn="ctr"/>
                      <a:r>
                        <a:rPr lang="zh-CN" altLang="zh-CN" sz="1800" kern="1200" dirty="0" smtClean="0">
                          <a:solidFill>
                            <a:schemeClr val="dk1"/>
                          </a:solidFill>
                          <a:effectLst/>
                          <a:latin typeface="+mn-lt"/>
                          <a:ea typeface="+mn-ea"/>
                          <a:cs typeface="+mn-cs"/>
                        </a:rPr>
                        <a:t>需求访谈</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678199833"/>
                  </a:ext>
                </a:extLst>
              </a:tr>
              <a:tr h="457073">
                <a:tc>
                  <a:txBody>
                    <a:bodyPr/>
                    <a:lstStyle/>
                    <a:p>
                      <a:pPr algn="ctr"/>
                      <a:r>
                        <a:rPr lang="zh-CN" altLang="zh-CN" sz="1800" kern="1200" dirty="0" smtClean="0">
                          <a:solidFill>
                            <a:schemeClr val="dk1"/>
                          </a:solidFill>
                          <a:effectLst/>
                          <a:latin typeface="+mn-lt"/>
                          <a:ea typeface="+mn-ea"/>
                          <a:cs typeface="+mn-cs"/>
                        </a:rPr>
                        <a:t>分析用户工作流程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278853042"/>
                  </a:ext>
                </a:extLst>
              </a:tr>
              <a:tr h="457073">
                <a:tc>
                  <a:txBody>
                    <a:bodyPr/>
                    <a:lstStyle/>
                    <a:p>
                      <a:pPr algn="ctr"/>
                      <a:r>
                        <a:rPr lang="zh-CN" altLang="zh-CN" sz="1800" kern="1200" dirty="0" smtClean="0">
                          <a:solidFill>
                            <a:schemeClr val="dk1"/>
                          </a:solidFill>
                          <a:effectLst/>
                          <a:latin typeface="+mn-lt"/>
                          <a:ea typeface="+mn-ea"/>
                          <a:cs typeface="+mn-cs"/>
                        </a:rPr>
                        <a:t>确定质量属性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88775201"/>
                  </a:ext>
                </a:extLst>
              </a:tr>
              <a:tr h="457072">
                <a:tc>
                  <a:txBody>
                    <a:bodyPr/>
                    <a:lstStyle/>
                    <a:p>
                      <a:pPr algn="ctr"/>
                      <a:r>
                        <a:rPr lang="zh-CN" altLang="zh-CN" sz="1800" kern="1200" dirty="0" smtClean="0">
                          <a:solidFill>
                            <a:schemeClr val="dk1"/>
                          </a:solidFill>
                          <a:effectLst/>
                          <a:latin typeface="+mn-lt"/>
                          <a:ea typeface="+mn-ea"/>
                          <a:cs typeface="+mn-cs"/>
                        </a:rPr>
                        <a:t>检查问题报告</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888905592"/>
                  </a:ext>
                </a:extLst>
              </a:tr>
              <a:tr h="457073">
                <a:tc>
                  <a:txBody>
                    <a:bodyPr/>
                    <a:lstStyle/>
                    <a:p>
                      <a:pPr algn="ctr"/>
                      <a:r>
                        <a:rPr lang="zh-CN" altLang="zh-CN" sz="1800" kern="1200" dirty="0" smtClean="0">
                          <a:solidFill>
                            <a:schemeClr val="dk1"/>
                          </a:solidFill>
                          <a:effectLst/>
                          <a:latin typeface="+mn-lt"/>
                          <a:ea typeface="+mn-ea"/>
                          <a:cs typeface="+mn-cs"/>
                        </a:rPr>
                        <a:t>需求重用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916317442"/>
                  </a:ext>
                </a:extLst>
              </a:tr>
            </a:tbl>
          </a:graphicData>
        </a:graphic>
      </p:graphicFrame>
    </p:spTree>
    <p:extLst>
      <p:ext uri="{BB962C8B-B14F-4D97-AF65-F5344CB8AC3E}">
        <p14:creationId xmlns:p14="http://schemas.microsoft.com/office/powerpoint/2010/main" val="815383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17526186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需求分析</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652961">
                <a:tc>
                  <a:txBody>
                    <a:bodyPr/>
                    <a:lstStyle/>
                    <a:p>
                      <a:pPr algn="ctr"/>
                      <a:r>
                        <a:rPr lang="zh-CN" altLang="zh-CN" sz="1800" kern="1200" dirty="0" smtClean="0">
                          <a:solidFill>
                            <a:schemeClr val="dk1"/>
                          </a:solidFill>
                          <a:effectLst/>
                          <a:latin typeface="+mn-lt"/>
                          <a:ea typeface="+mn-ea"/>
                          <a:cs typeface="+mn-cs"/>
                        </a:rPr>
                        <a:t>绘制关联图</a:t>
                      </a:r>
                      <a:endParaRPr lang="zh-CN" altLang="en-US" dirty="0"/>
                    </a:p>
                  </a:txBody>
                  <a:tcPr/>
                </a:tc>
                <a:tc rowSpan="7">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陈苏民</a:t>
                      </a:r>
                      <a:endParaRPr lang="zh-CN" altLang="en-US" dirty="0"/>
                    </a:p>
                  </a:txBody>
                  <a:tcPr/>
                </a:tc>
                <a:tc rowSpan="7">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652961">
                <a:tc>
                  <a:txBody>
                    <a:bodyPr/>
                    <a:lstStyle/>
                    <a:p>
                      <a:pPr algn="ctr"/>
                      <a:r>
                        <a:rPr lang="zh-CN" altLang="zh-CN" sz="1800" kern="1200" dirty="0" smtClean="0">
                          <a:solidFill>
                            <a:schemeClr val="dk1"/>
                          </a:solidFill>
                          <a:effectLst/>
                          <a:latin typeface="+mn-lt"/>
                          <a:ea typeface="+mn-ea"/>
                          <a:cs typeface="+mn-cs"/>
                        </a:rPr>
                        <a:t>创建开发原型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252846283"/>
                  </a:ext>
                </a:extLst>
              </a:tr>
              <a:tr h="652961">
                <a:tc>
                  <a:txBody>
                    <a:bodyPr/>
                    <a:lstStyle/>
                    <a:p>
                      <a:pPr algn="ctr"/>
                      <a:r>
                        <a:rPr lang="zh-CN" altLang="zh-CN" sz="1800" kern="1200" dirty="0" smtClean="0">
                          <a:solidFill>
                            <a:schemeClr val="dk1"/>
                          </a:solidFill>
                          <a:effectLst/>
                          <a:latin typeface="+mn-lt"/>
                          <a:ea typeface="+mn-ea"/>
                          <a:cs typeface="+mn-cs"/>
                        </a:rPr>
                        <a:t>分析可行性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052126226"/>
                  </a:ext>
                </a:extLst>
              </a:tr>
              <a:tr h="652962">
                <a:tc>
                  <a:txBody>
                    <a:bodyPr/>
                    <a:lstStyle/>
                    <a:p>
                      <a:pPr algn="ctr"/>
                      <a:r>
                        <a:rPr lang="zh-CN" altLang="zh-CN" sz="1800" kern="1200" dirty="0" smtClean="0">
                          <a:solidFill>
                            <a:schemeClr val="dk1"/>
                          </a:solidFill>
                          <a:effectLst/>
                          <a:latin typeface="+mn-lt"/>
                          <a:ea typeface="+mn-ea"/>
                          <a:cs typeface="+mn-cs"/>
                        </a:rPr>
                        <a:t>确定需求优先级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291419416"/>
                  </a:ext>
                </a:extLst>
              </a:tr>
              <a:tr h="652961">
                <a:tc>
                  <a:txBody>
                    <a:bodyPr/>
                    <a:lstStyle/>
                    <a:p>
                      <a:pPr algn="ctr"/>
                      <a:r>
                        <a:rPr lang="zh-CN" altLang="zh-CN" sz="1800" kern="1200" dirty="0" smtClean="0">
                          <a:solidFill>
                            <a:schemeClr val="dk1"/>
                          </a:solidFill>
                          <a:effectLst/>
                          <a:latin typeface="+mn-lt"/>
                          <a:ea typeface="+mn-ea"/>
                          <a:cs typeface="+mn-cs"/>
                        </a:rPr>
                        <a:t>为需求建立模型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36613967"/>
                  </a:ext>
                </a:extLst>
              </a:tr>
              <a:tr h="652961">
                <a:tc>
                  <a:txBody>
                    <a:bodyPr/>
                    <a:lstStyle/>
                    <a:p>
                      <a:pPr algn="ctr"/>
                      <a:r>
                        <a:rPr lang="zh-CN" altLang="zh-CN" sz="1800" kern="1200" dirty="0" smtClean="0">
                          <a:solidFill>
                            <a:schemeClr val="dk1"/>
                          </a:solidFill>
                          <a:effectLst/>
                          <a:latin typeface="+mn-lt"/>
                          <a:ea typeface="+mn-ea"/>
                          <a:cs typeface="+mn-cs"/>
                        </a:rPr>
                        <a:t>编写数据字典</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003906427"/>
                  </a:ext>
                </a:extLst>
              </a:tr>
              <a:tr h="652961">
                <a:tc>
                  <a:txBody>
                    <a:bodyPr/>
                    <a:lstStyle/>
                    <a:p>
                      <a:pPr algn="ctr"/>
                      <a:r>
                        <a:rPr lang="zh-CN" altLang="zh-CN" sz="1800" kern="1200" dirty="0" smtClean="0">
                          <a:solidFill>
                            <a:schemeClr val="dk1"/>
                          </a:solidFill>
                          <a:effectLst/>
                          <a:latin typeface="+mn-lt"/>
                          <a:ea typeface="+mn-ea"/>
                          <a:cs typeface="+mn-cs"/>
                        </a:rPr>
                        <a:t>应用质量功能调配</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750970699"/>
                  </a:ext>
                </a:extLst>
              </a:tr>
            </a:tbl>
          </a:graphicData>
        </a:graphic>
      </p:graphicFrame>
      <p:sp>
        <p:nvSpPr>
          <p:cNvPr id="7" name="矩形 6"/>
          <p:cNvSpPr/>
          <p:nvPr/>
        </p:nvSpPr>
        <p:spPr>
          <a:xfrm>
            <a:off x="434235" y="655344"/>
            <a:ext cx="413767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需求分析</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3998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070683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采用软件需求规格说明模板</a:t>
                      </a:r>
                      <a:endParaRPr lang="zh-CN" altLang="en-US" dirty="0"/>
                    </a:p>
                  </a:txBody>
                  <a:tcPr/>
                </a:tc>
                <a:tc rowSpan="5">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徐双铅</a:t>
                      </a:r>
                      <a:endParaRPr lang="zh-CN" altLang="en-US" dirty="0"/>
                    </a:p>
                  </a:txBody>
                  <a:tcPr/>
                </a:tc>
                <a:tc rowSpan="5">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指明需求来源</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10276954"/>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为每一项需求注上标号</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244050634"/>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记录业务规范</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53346771"/>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创建需求跟踪能力矩阵</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882003613"/>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需求规格说明</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1508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3619962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编写测试用例</a:t>
                      </a:r>
                      <a:endParaRPr lang="zh-CN" altLang="en-US" dirty="0"/>
                    </a:p>
                  </a:txBody>
                  <a:tcPr/>
                </a:tc>
                <a:tc rowSpan="4">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吕迪</a:t>
                      </a:r>
                      <a:endParaRPr lang="en-US" altLang="zh-CN" dirty="0" smtClean="0"/>
                    </a:p>
                    <a:p>
                      <a:pPr algn="ctr"/>
                      <a:endParaRPr lang="en-US" altLang="zh-CN" dirty="0" smtClean="0"/>
                    </a:p>
                    <a:p>
                      <a:pPr algn="ctr"/>
                      <a:endParaRPr lang="en-US" altLang="zh-CN" sz="1800" kern="1200" dirty="0" smtClean="0">
                        <a:solidFill>
                          <a:schemeClr val="dk1"/>
                        </a:solidFill>
                        <a:effectLst/>
                        <a:latin typeface="+mn-lt"/>
                        <a:ea typeface="+mn-ea"/>
                        <a:cs typeface="+mn-cs"/>
                      </a:endParaRPr>
                    </a:p>
                  </a:txBody>
                  <a:tcPr/>
                </a:tc>
                <a:tc rowSpan="4">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编写用户手册</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458015034"/>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确定合格的标准</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943973290"/>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审查需求文档</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516748052"/>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需求规格审核</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3292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84663" y="655345"/>
            <a:ext cx="1503212"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rPr>
              <a:t>接口人员</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82019557"/>
              </p:ext>
            </p:extLst>
          </p:nvPr>
        </p:nvGraphicFramePr>
        <p:xfrm>
          <a:off x="1226820" y="1882260"/>
          <a:ext cx="8844642" cy="2898748"/>
        </p:xfrm>
        <a:graphic>
          <a:graphicData uri="http://schemas.openxmlformats.org/drawingml/2006/table">
            <a:tbl>
              <a:tblPr firstRow="1" bandRow="1">
                <a:tableStyleId>{5C22544A-7EE6-4342-B048-85BDC9FD1C3A}</a:tableStyleId>
              </a:tblPr>
              <a:tblGrid>
                <a:gridCol w="2365466">
                  <a:extLst>
                    <a:ext uri="{9D8B030D-6E8A-4147-A177-3AD203B41FA5}">
                      <a16:colId xmlns:a16="http://schemas.microsoft.com/office/drawing/2014/main" xmlns="" val="2540265869"/>
                    </a:ext>
                  </a:extLst>
                </a:gridCol>
                <a:gridCol w="2560320">
                  <a:extLst>
                    <a:ext uri="{9D8B030D-6E8A-4147-A177-3AD203B41FA5}">
                      <a16:colId xmlns:a16="http://schemas.microsoft.com/office/drawing/2014/main" xmlns="" val="130941837"/>
                    </a:ext>
                  </a:extLst>
                </a:gridCol>
                <a:gridCol w="1920240">
                  <a:extLst>
                    <a:ext uri="{9D8B030D-6E8A-4147-A177-3AD203B41FA5}">
                      <a16:colId xmlns:a16="http://schemas.microsoft.com/office/drawing/2014/main" xmlns="" val="3640106246"/>
                    </a:ext>
                  </a:extLst>
                </a:gridCol>
                <a:gridCol w="1998616">
                  <a:extLst>
                    <a:ext uri="{9D8B030D-6E8A-4147-A177-3AD203B41FA5}">
                      <a16:colId xmlns:a16="http://schemas.microsoft.com/office/drawing/2014/main" xmlns="" val="3399628652"/>
                    </a:ext>
                  </a:extLst>
                </a:gridCol>
              </a:tblGrid>
              <a:tr h="483125">
                <a:tc rowSpan="2">
                  <a:txBody>
                    <a:bodyPr/>
                    <a:lstStyle/>
                    <a:p>
                      <a:pPr algn="ctr"/>
                      <a:endParaRPr lang="en-US" altLang="zh-CN" dirty="0" smtClean="0"/>
                    </a:p>
                    <a:p>
                      <a:pPr algn="ctr"/>
                      <a:r>
                        <a:rPr lang="zh-CN" altLang="en-US" dirty="0" smtClean="0"/>
                        <a:t>姓名</a:t>
                      </a:r>
                      <a:endParaRPr lang="zh-CN" altLang="en-US" dirty="0"/>
                    </a:p>
                  </a:txBody>
                  <a:tcPr/>
                </a:tc>
                <a:tc gridSpan="2">
                  <a:txBody>
                    <a:bodyPr/>
                    <a:lstStyle/>
                    <a:p>
                      <a:pPr algn="ctr"/>
                      <a:r>
                        <a:rPr lang="zh-CN" altLang="en-US" dirty="0" smtClean="0"/>
                        <a:t>联系方式</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a:endParaRPr lang="en-US" altLang="zh-CN" sz="1800" b="1" kern="1200" dirty="0" smtClean="0">
                        <a:solidFill>
                          <a:schemeClr val="lt1"/>
                        </a:solidFill>
                        <a:effectLst/>
                        <a:latin typeface="+mn-lt"/>
                        <a:ea typeface="+mn-ea"/>
                        <a:cs typeface="+mn-cs"/>
                      </a:endParaRPr>
                    </a:p>
                    <a:p>
                      <a:pPr algn="ctr"/>
                      <a:r>
                        <a:rPr lang="zh-CN" altLang="zh-CN" sz="1800" b="1" kern="1200" dirty="0" smtClean="0">
                          <a:solidFill>
                            <a:schemeClr val="lt1"/>
                          </a:solidFill>
                          <a:effectLst/>
                          <a:latin typeface="+mn-lt"/>
                          <a:ea typeface="+mn-ea"/>
                          <a:cs typeface="+mn-cs"/>
                        </a:rPr>
                        <a:t>接口联系人</a:t>
                      </a:r>
                      <a:endParaRPr lang="zh-CN" altLang="en-US" dirty="0"/>
                    </a:p>
                  </a:txBody>
                  <a:tcPr/>
                </a:tc>
                <a:extLst>
                  <a:ext uri="{0D108BD9-81ED-4DB2-BD59-A6C34878D82A}">
                    <a16:rowId xmlns:a16="http://schemas.microsoft.com/office/drawing/2014/main" xmlns="" val="3474403341"/>
                  </a:ext>
                </a:extLst>
              </a:tr>
              <a:tr h="483125">
                <a:tc vMerge="1">
                  <a:txBody>
                    <a:bodyPr/>
                    <a:lstStyle/>
                    <a:p>
                      <a:endParaRPr lang="zh-CN" altLang="en-US"/>
                    </a:p>
                  </a:txBody>
                  <a:tcPr/>
                </a:tc>
                <a:tc>
                  <a:txBody>
                    <a:bodyPr/>
                    <a:lstStyle/>
                    <a:p>
                      <a:pPr algn="ctr"/>
                      <a:r>
                        <a:rPr lang="zh-CN" altLang="en-US" dirty="0" smtClean="0"/>
                        <a:t>联系方式</a:t>
                      </a:r>
                      <a:endParaRPr lang="zh-CN" altLang="en-US" dirty="0"/>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smtClean="0"/>
                        <a:t>地址</a:t>
                      </a:r>
                      <a:endParaRPr lang="zh-CN" altLang="en-US" dirty="0"/>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tc>
                <a:extLst>
                  <a:ext uri="{0D108BD9-81ED-4DB2-BD59-A6C34878D82A}">
                    <a16:rowId xmlns:a16="http://schemas.microsoft.com/office/drawing/2014/main" xmlns="" val="79955925"/>
                  </a:ext>
                </a:extLst>
              </a:tr>
              <a:tr h="966249">
                <a:tc>
                  <a:txBody>
                    <a:bodyPr/>
                    <a:lstStyle/>
                    <a:p>
                      <a:pPr algn="ctr"/>
                      <a:endParaRPr lang="en-US" altLang="zh-CN" dirty="0" smtClean="0"/>
                    </a:p>
                    <a:p>
                      <a:pPr algn="ctr"/>
                      <a:r>
                        <a:rPr lang="zh-CN" altLang="en-US" dirty="0" smtClean="0"/>
                        <a:t>杨枨</a:t>
                      </a:r>
                      <a:endParaRPr lang="zh-CN" altLang="en-US" dirty="0"/>
                    </a:p>
                  </a:txBody>
                  <a:tcPr/>
                </a:tc>
                <a:tc>
                  <a:txBody>
                    <a:bodyPr/>
                    <a:lstStyle/>
                    <a:p>
                      <a:pPr algn="ctr"/>
                      <a:endParaRPr lang="en-US" altLang="zh-CN" sz="1800" u="none" strike="noStrike" kern="1200" dirty="0" smtClean="0">
                        <a:solidFill>
                          <a:schemeClr val="dk1"/>
                        </a:solidFill>
                        <a:effectLst/>
                        <a:latin typeface="+mn-lt"/>
                        <a:ea typeface="+mn-ea"/>
                        <a:cs typeface="+mn-cs"/>
                        <a:hlinkClick r:id="rId2"/>
                      </a:endParaRPr>
                    </a:p>
                    <a:p>
                      <a:pPr algn="ctr"/>
                      <a:r>
                        <a:rPr lang="en-US" altLang="zh-CN" sz="1800" u="none" strike="noStrike" kern="1200" dirty="0" smtClean="0">
                          <a:solidFill>
                            <a:schemeClr val="dk1"/>
                          </a:solidFill>
                          <a:effectLst/>
                          <a:latin typeface="+mn-lt"/>
                          <a:ea typeface="+mn-ea"/>
                          <a:cs typeface="+mn-cs"/>
                        </a:rPr>
                        <a:t>yangc@zucc.edu.cn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系主任办公室</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xmlns="" val="1017754388"/>
                  </a:ext>
                </a:extLst>
              </a:tr>
              <a:tr h="966249">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侯宏仑</a:t>
                      </a:r>
                      <a:endParaRPr lang="zh-CN" altLang="en-US" dirty="0"/>
                    </a:p>
                  </a:txBody>
                  <a:tcPr/>
                </a:tc>
                <a:tc>
                  <a:txBody>
                    <a:bodyPr/>
                    <a:lstStyle/>
                    <a:p>
                      <a:pPr algn="ctr"/>
                      <a:endParaRPr lang="en-US" altLang="zh-CN" sz="1800" kern="1200" dirty="0" smtClean="0">
                        <a:solidFill>
                          <a:schemeClr val="dk1"/>
                        </a:solidFill>
                        <a:effectLst/>
                        <a:latin typeface="+mn-lt"/>
                        <a:ea typeface="+mn-ea"/>
                        <a:cs typeface="+mn-cs"/>
                      </a:endParaRPr>
                    </a:p>
                    <a:p>
                      <a:pPr algn="ctr"/>
                      <a:r>
                        <a:rPr lang="en-US" altLang="zh-CN" sz="1800" kern="1200" dirty="0" smtClean="0">
                          <a:solidFill>
                            <a:schemeClr val="dk1"/>
                          </a:solidFill>
                          <a:effectLst/>
                          <a:latin typeface="+mn-lt"/>
                          <a:ea typeface="+mn-ea"/>
                          <a:cs typeface="+mn-cs"/>
                        </a:rPr>
                        <a:t>ubilabs@zucc.edu.cn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4-501</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xmlns="" val="3044797417"/>
                  </a:ext>
                </a:extLst>
              </a:tr>
            </a:tbl>
          </a:graphicData>
        </a:graphic>
      </p:graphicFrame>
    </p:spTree>
    <p:extLst>
      <p:ext uri="{BB962C8B-B14F-4D97-AF65-F5344CB8AC3E}">
        <p14:creationId xmlns:p14="http://schemas.microsoft.com/office/powerpoint/2010/main" val="923340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3" y="1106723"/>
            <a:ext cx="8978954" cy="4927226"/>
          </a:xfrm>
          <a:prstGeom prst="rect">
            <a:avLst/>
          </a:prstGeom>
        </p:spPr>
      </p:pic>
      <p:sp>
        <p:nvSpPr>
          <p:cNvPr id="8" name="矩形 7"/>
          <p:cNvSpPr/>
          <p:nvPr/>
        </p:nvSpPr>
        <p:spPr>
          <a:xfrm>
            <a:off x="4881155" y="6320272"/>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*详细见附件</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
        <p:nvSpPr>
          <p:cNvPr id="10" name="矩形 9"/>
          <p:cNvSpPr/>
          <p:nvPr/>
        </p:nvSpPr>
        <p:spPr>
          <a:xfrm>
            <a:off x="1384663" y="655345"/>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甘特图</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2778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23883"/>
            <a:ext cx="1503212" cy="461665"/>
          </a:xfrm>
          <a:prstGeom prst="rect">
            <a:avLst/>
          </a:prstGeom>
        </p:spPr>
        <p:txBody>
          <a:bodyPr wrap="square">
            <a:spAutoFit/>
          </a:bodyPr>
          <a:lstStyle/>
          <a:p>
            <a:r>
              <a:rPr lang="zh-CN" altLang="en-US" sz="2400" b="1" dirty="0" smtClean="0">
                <a:latin typeface="黑体" panose="02010609060101010101" pitchFamily="49" charset="-122"/>
                <a:ea typeface="黑体" panose="02010609060101010101" pitchFamily="49" charset="-122"/>
              </a:rPr>
              <a:t>关键问题</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88188439"/>
              </p:ext>
            </p:extLst>
          </p:nvPr>
        </p:nvGraphicFramePr>
        <p:xfrm>
          <a:off x="434235" y="1337556"/>
          <a:ext cx="11466028" cy="504508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xmlns="" val="1960280282"/>
                    </a:ext>
                  </a:extLst>
                </a:gridCol>
                <a:gridCol w="1638004">
                  <a:extLst>
                    <a:ext uri="{9D8B030D-6E8A-4147-A177-3AD203B41FA5}">
                      <a16:colId xmlns:a16="http://schemas.microsoft.com/office/drawing/2014/main" xmlns="" val="1522824284"/>
                    </a:ext>
                  </a:extLst>
                </a:gridCol>
                <a:gridCol w="1638004">
                  <a:extLst>
                    <a:ext uri="{9D8B030D-6E8A-4147-A177-3AD203B41FA5}">
                      <a16:colId xmlns:a16="http://schemas.microsoft.com/office/drawing/2014/main" xmlns="" val="1640655193"/>
                    </a:ext>
                  </a:extLst>
                </a:gridCol>
                <a:gridCol w="1966954">
                  <a:extLst>
                    <a:ext uri="{9D8B030D-6E8A-4147-A177-3AD203B41FA5}">
                      <a16:colId xmlns:a16="http://schemas.microsoft.com/office/drawing/2014/main" xmlns="" val="919707528"/>
                    </a:ext>
                  </a:extLst>
                </a:gridCol>
                <a:gridCol w="1483479">
                  <a:extLst>
                    <a:ext uri="{9D8B030D-6E8A-4147-A177-3AD203B41FA5}">
                      <a16:colId xmlns:a16="http://schemas.microsoft.com/office/drawing/2014/main" xmlns="" val="3189581670"/>
                    </a:ext>
                  </a:extLst>
                </a:gridCol>
                <a:gridCol w="1658747">
                  <a:extLst>
                    <a:ext uri="{9D8B030D-6E8A-4147-A177-3AD203B41FA5}">
                      <a16:colId xmlns:a16="http://schemas.microsoft.com/office/drawing/2014/main" xmlns="" val="2071977553"/>
                    </a:ext>
                  </a:extLst>
                </a:gridCol>
                <a:gridCol w="1442836">
                  <a:extLst>
                    <a:ext uri="{9D8B030D-6E8A-4147-A177-3AD203B41FA5}">
                      <a16:colId xmlns:a16="http://schemas.microsoft.com/office/drawing/2014/main" xmlns=""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xmlns="" val="2764094235"/>
                  </a:ext>
                </a:extLst>
              </a:tr>
              <a:tr h="925207">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成员因故请假</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参与者</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提前改变任务的分配，他人顶上</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R1</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69144896"/>
                  </a:ext>
                </a:extLst>
              </a:tr>
              <a:tr h="370840">
                <a:tc>
                  <a:txBody>
                    <a:bodyPr/>
                    <a:lstStyle/>
                    <a:p>
                      <a:pPr indent="266700" algn="l">
                        <a:spcAft>
                          <a:spcPts val="0"/>
                        </a:spcAft>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项目成员不能实现项目</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技术</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制定</a:t>
                      </a: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培训计划</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R2</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r h="370840">
                <a:tc>
                  <a:txBody>
                    <a:bodyPr/>
                    <a:lstStyle/>
                    <a:p>
                      <a:pPr indent="266700" algn="ctr">
                        <a:spcAft>
                          <a:spcPts val="0"/>
                        </a:spcAft>
                      </a:pPr>
                      <a:r>
                        <a:rPr lang="en-US" sz="1600" b="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600" b="0" kern="100" dirty="0">
                          <a:effectLst/>
                          <a:latin typeface="黑体" panose="02010609060101010101" pitchFamily="49" charset="-122"/>
                          <a:ea typeface="黑体" panose="02010609060101010101" pitchFamily="49" charset="-122"/>
                          <a:cs typeface="宋体" panose="02010600030101010101" pitchFamily="2" charset="-122"/>
                        </a:rPr>
                        <a:t>远端仓库崩溃</a:t>
                      </a:r>
                    </a:p>
                  </a:txBody>
                  <a:tcPr marL="68580" marR="68580" marT="0" marB="0"/>
                </a:tc>
                <a:tc>
                  <a:txBody>
                    <a:bodyPr/>
                    <a:lstStyle/>
                    <a:p>
                      <a:pPr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TBD</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及时发现，用本地版本去创建新的远端仓库</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R3</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1882434749"/>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与干系人联系邮件发送内容、格式错误</a:t>
                      </a:r>
                    </a:p>
                  </a:txBody>
                  <a:tcPr marL="68580" marR="68580" marT="0" marB="0"/>
                </a:tc>
                <a:tc>
                  <a:txBody>
                    <a:bodyPr/>
                    <a:lstStyle/>
                    <a:p>
                      <a:pPr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提前</a:t>
                      </a:r>
                      <a:r>
                        <a:rPr lang="en-US" sz="1600" b="0" kern="100">
                          <a:effectLst/>
                          <a:latin typeface="黑体" panose="02010609060101010101" pitchFamily="49" charset="-122"/>
                          <a:ea typeface="黑体" panose="02010609060101010101" pitchFamily="49" charset="-122"/>
                          <a:cs typeface="宋体" panose="02010600030101010101" pitchFamily="2" charset="-122"/>
                        </a:rPr>
                        <a:t>Deadline</a:t>
                      </a:r>
                      <a:r>
                        <a:rPr lang="zh-CN" sz="1600" b="0" kern="100">
                          <a:effectLst/>
                          <a:latin typeface="黑体" panose="02010609060101010101" pitchFamily="49" charset="-122"/>
                          <a:ea typeface="黑体" panose="02010609060101010101" pitchFamily="49" charset="-122"/>
                          <a:cs typeface="宋体" panose="02010600030101010101" pitchFamily="2" charset="-122"/>
                        </a:rPr>
                        <a:t>发邮件，抄送组员，即使发现错误并修正</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R4</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790745376"/>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项目文件结构不符合要求</a:t>
                      </a: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配置管理员修改文件结构</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R5</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2849618176"/>
                  </a:ext>
                </a:extLst>
              </a:tr>
              <a:tr h="370840">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对接下来的计划和任务定义不够充分明确</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任务</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en-US" altLang="zh-CN" sz="1600" b="0" kern="1200" baseline="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找任务发布者（老师）明确任务，并制定一周的计划，每个组员都要有事可做</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显著</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R6</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277729453"/>
                  </a:ext>
                </a:extLst>
              </a:tr>
            </a:tbl>
          </a:graphicData>
        </a:graphic>
      </p:graphicFrame>
    </p:spTree>
    <p:extLst>
      <p:ext uri="{BB962C8B-B14F-4D97-AF65-F5344CB8AC3E}">
        <p14:creationId xmlns:p14="http://schemas.microsoft.com/office/powerpoint/2010/main" val="1289595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45636643"/>
              </p:ext>
            </p:extLst>
          </p:nvPr>
        </p:nvGraphicFramePr>
        <p:xfrm>
          <a:off x="434234" y="1061352"/>
          <a:ext cx="11466028" cy="568516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xmlns="" val="1960280282"/>
                    </a:ext>
                  </a:extLst>
                </a:gridCol>
                <a:gridCol w="1638004">
                  <a:extLst>
                    <a:ext uri="{9D8B030D-6E8A-4147-A177-3AD203B41FA5}">
                      <a16:colId xmlns:a16="http://schemas.microsoft.com/office/drawing/2014/main" xmlns="" val="1522824284"/>
                    </a:ext>
                  </a:extLst>
                </a:gridCol>
                <a:gridCol w="1638004">
                  <a:extLst>
                    <a:ext uri="{9D8B030D-6E8A-4147-A177-3AD203B41FA5}">
                      <a16:colId xmlns:a16="http://schemas.microsoft.com/office/drawing/2014/main" xmlns="" val="1640655193"/>
                    </a:ext>
                  </a:extLst>
                </a:gridCol>
                <a:gridCol w="1966954">
                  <a:extLst>
                    <a:ext uri="{9D8B030D-6E8A-4147-A177-3AD203B41FA5}">
                      <a16:colId xmlns:a16="http://schemas.microsoft.com/office/drawing/2014/main" xmlns="" val="919707528"/>
                    </a:ext>
                  </a:extLst>
                </a:gridCol>
                <a:gridCol w="1483479">
                  <a:extLst>
                    <a:ext uri="{9D8B030D-6E8A-4147-A177-3AD203B41FA5}">
                      <a16:colId xmlns:a16="http://schemas.microsoft.com/office/drawing/2014/main" xmlns="" val="3189581670"/>
                    </a:ext>
                  </a:extLst>
                </a:gridCol>
                <a:gridCol w="1658747">
                  <a:extLst>
                    <a:ext uri="{9D8B030D-6E8A-4147-A177-3AD203B41FA5}">
                      <a16:colId xmlns:a16="http://schemas.microsoft.com/office/drawing/2014/main" xmlns="" val="2071977553"/>
                    </a:ext>
                  </a:extLst>
                </a:gridCol>
                <a:gridCol w="1442836">
                  <a:extLst>
                    <a:ext uri="{9D8B030D-6E8A-4147-A177-3AD203B41FA5}">
                      <a16:colId xmlns:a16="http://schemas.microsoft.com/office/drawing/2014/main" xmlns=""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xmlns="" val="2764094235"/>
                  </a:ext>
                </a:extLst>
              </a:tr>
              <a:tr h="925207">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组内信息回复的实时性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a:t>
                      </a:r>
                      <a:r>
                        <a:rPr lang="en-US" sz="1600" kern="100" dirty="0">
                          <a:effectLst/>
                          <a:latin typeface="黑体" panose="02010609060101010101" pitchFamily="49" charset="-122"/>
                          <a:ea typeface="黑体" panose="02010609060101010101" pitchFamily="49" charset="-122"/>
                          <a:cs typeface="宋体" panose="02010600030101010101" pitchFamily="2" charset="-122"/>
                        </a:rPr>
                        <a:t>QQ</a:t>
                      </a:r>
                      <a:r>
                        <a:rPr lang="zh-CN" sz="1600" kern="100" dirty="0">
                          <a:effectLst/>
                          <a:latin typeface="黑体" panose="02010609060101010101" pitchFamily="49" charset="-122"/>
                          <a:ea typeface="黑体" panose="02010609060101010101" pitchFamily="49" charset="-122"/>
                          <a:cs typeface="宋体" panose="02010600030101010101" pitchFamily="2" charset="-122"/>
                        </a:rPr>
                        <a:t>群的信息要经常看，也要记得回复</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6914489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教学辅助网站开发经验不足</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去找标杆</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r h="370840">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成员空余时间有不确定性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在开会说明接下来一周的行程，提前请假，安排工作表</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R9</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1882434749"/>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团队成员的能力（包括业务能力和技术能力）和素质，对项目的进展、项目的质量具有很大的影响</a:t>
                      </a: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在用人之前先选对人、开展有针对性的培训、将合适的人安排到合适的岗位上</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79074537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团队成员是否能齐心协力为项目的共同目标服务</a:t>
                      </a:r>
                    </a:p>
                  </a:txBody>
                  <a:tcPr marL="68580" marR="68580" marT="0" marB="0"/>
                </a:tc>
                <a:tc>
                  <a:txBody>
                    <a:bodyPr/>
                    <a:lstStyle/>
                    <a:p>
                      <a:pP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项目在建设之初项目经理就需要将项目目标、工作任务等和项目成员沟通清楚，采用公平、公正、公开的绩效考评制度</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2849618176"/>
                  </a:ext>
                </a:extLst>
              </a:tr>
            </a:tbl>
          </a:graphicData>
        </a:graphic>
      </p:graphicFrame>
    </p:spTree>
    <p:extLst>
      <p:ext uri="{BB962C8B-B14F-4D97-AF65-F5344CB8AC3E}">
        <p14:creationId xmlns:p14="http://schemas.microsoft.com/office/powerpoint/2010/main" val="247961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07825970"/>
              </p:ext>
            </p:extLst>
          </p:nvPr>
        </p:nvGraphicFramePr>
        <p:xfrm>
          <a:off x="434234" y="1061352"/>
          <a:ext cx="11423936" cy="5557162"/>
        </p:xfrm>
        <a:graphic>
          <a:graphicData uri="http://schemas.openxmlformats.org/drawingml/2006/table">
            <a:tbl>
              <a:tblPr firstRow="1" bandRow="1">
                <a:tableStyleId>{5C22544A-7EE6-4342-B048-85BDC9FD1C3A}</a:tableStyleId>
              </a:tblPr>
              <a:tblGrid>
                <a:gridCol w="1631991">
                  <a:extLst>
                    <a:ext uri="{9D8B030D-6E8A-4147-A177-3AD203B41FA5}">
                      <a16:colId xmlns:a16="http://schemas.microsoft.com/office/drawing/2014/main" xmlns="" val="1960280282"/>
                    </a:ext>
                  </a:extLst>
                </a:gridCol>
                <a:gridCol w="1170461">
                  <a:extLst>
                    <a:ext uri="{9D8B030D-6E8A-4147-A177-3AD203B41FA5}">
                      <a16:colId xmlns:a16="http://schemas.microsoft.com/office/drawing/2014/main" xmlns="" val="1522824284"/>
                    </a:ext>
                  </a:extLst>
                </a:gridCol>
                <a:gridCol w="1509485">
                  <a:extLst>
                    <a:ext uri="{9D8B030D-6E8A-4147-A177-3AD203B41FA5}">
                      <a16:colId xmlns:a16="http://schemas.microsoft.com/office/drawing/2014/main" xmlns="" val="1640655193"/>
                    </a:ext>
                  </a:extLst>
                </a:gridCol>
                <a:gridCol w="3251200">
                  <a:extLst>
                    <a:ext uri="{9D8B030D-6E8A-4147-A177-3AD203B41FA5}">
                      <a16:colId xmlns:a16="http://schemas.microsoft.com/office/drawing/2014/main" xmlns="" val="919707528"/>
                    </a:ext>
                  </a:extLst>
                </a:gridCol>
                <a:gridCol w="1407886">
                  <a:extLst>
                    <a:ext uri="{9D8B030D-6E8A-4147-A177-3AD203B41FA5}">
                      <a16:colId xmlns:a16="http://schemas.microsoft.com/office/drawing/2014/main" xmlns="" val="3189581670"/>
                    </a:ext>
                  </a:extLst>
                </a:gridCol>
                <a:gridCol w="1335314">
                  <a:extLst>
                    <a:ext uri="{9D8B030D-6E8A-4147-A177-3AD203B41FA5}">
                      <a16:colId xmlns:a16="http://schemas.microsoft.com/office/drawing/2014/main" xmlns="" val="2071977553"/>
                    </a:ext>
                  </a:extLst>
                </a:gridCol>
                <a:gridCol w="1117599">
                  <a:extLst>
                    <a:ext uri="{9D8B030D-6E8A-4147-A177-3AD203B41FA5}">
                      <a16:colId xmlns:a16="http://schemas.microsoft.com/office/drawing/2014/main" xmlns="" val="3952362603"/>
                    </a:ext>
                  </a:extLst>
                </a:gridCol>
              </a:tblGrid>
              <a:tr h="544527">
                <a:tc>
                  <a:txBody>
                    <a:bodyPr/>
                    <a:lstStyle/>
                    <a:p>
                      <a:pPr algn="ctr"/>
                      <a:r>
                        <a:rPr lang="zh-CN" altLang="zh-CN" sz="1800" b="1" kern="1200" dirty="0" smtClean="0">
                          <a:solidFill>
                            <a:schemeClr val="lt1"/>
                          </a:solidFill>
                          <a:effectLst/>
                          <a:latin typeface="+mn-lt"/>
                          <a:ea typeface="+mn-ea"/>
                          <a:cs typeface="+mn-cs"/>
                        </a:rPr>
                        <a:t>风险介绍</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sz="1800" dirty="0"/>
                    </a:p>
                  </a:txBody>
                  <a:tcPr/>
                </a:tc>
                <a:extLst>
                  <a:ext uri="{0D108BD9-81ED-4DB2-BD59-A6C34878D82A}">
                    <a16:rowId xmlns:a16="http://schemas.microsoft.com/office/drawing/2014/main" xmlns="" val="2764094235"/>
                  </a:ext>
                </a:extLst>
              </a:tr>
              <a:tr h="2193028">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管理工具、开发工具、测试工具等是否能及时到位、到位的工具版本是否符合项目要求</a:t>
                      </a:r>
                    </a:p>
                  </a:txBody>
                  <a:tcPr marL="68580" marR="68580" marT="0" marB="0"/>
                </a:tc>
                <a:tc>
                  <a:txBody>
                    <a:bodyPr/>
                    <a:lstStyle/>
                    <a:p>
                      <a:pPr indent="267970">
                        <a:spcAft>
                          <a:spcPts val="0"/>
                        </a:spcAft>
                      </a:pPr>
                      <a:r>
                        <a:rPr lang="zh-CN" sz="1800" b="1" kern="100" dirty="0">
                          <a:effectLst/>
                          <a:latin typeface="黑体" panose="02010609060101010101" pitchFamily="49" charset="-122"/>
                          <a:ea typeface="黑体" panose="02010609060101010101" pitchFamily="49" charset="-122"/>
                          <a:cs typeface="宋体" panose="02010600030101010101" pitchFamily="2" charset="-122"/>
                        </a:rPr>
                        <a:t>工具</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在项目的启动阶段就落实好各项工具的来源或可能的替代工具，在这些工具需要使用之前（一般需要提前一个月左右）跟踪并落实工具的到位事宜</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R12</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69144896"/>
                  </a:ext>
                </a:extLst>
              </a:tr>
              <a:tr h="2819607">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对方法、工具和技术理解的不够</a:t>
                      </a:r>
                    </a:p>
                  </a:txBody>
                  <a:tcPr marL="68580" marR="68580" marT="0" marB="0"/>
                </a:tc>
                <a:tc>
                  <a:txBody>
                    <a:bodyPr/>
                    <a:lstStyle/>
                    <a:p>
                      <a:pPr indent="267970">
                        <a:spcAft>
                          <a:spcPts val="0"/>
                        </a:spcAft>
                      </a:pPr>
                      <a:r>
                        <a:rPr lang="zh-CN" sz="1800" b="1" kern="100" dirty="0">
                          <a:effectLst/>
                          <a:latin typeface="黑体" panose="02010609060101010101" pitchFamily="49" charset="-122"/>
                          <a:ea typeface="黑体" panose="02010609060101010101" pitchFamily="49" charset="-122"/>
                          <a:cs typeface="宋体" panose="02010600030101010101" pitchFamily="2" charset="-122"/>
                        </a:rPr>
                        <a:t>技术</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每个人熟悉一种工具</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a:t>
                      </a:r>
                      <a:endParaRPr lang="en-US" altLang="zh-CN" sz="1800" kern="100" dirty="0" smtClean="0">
                        <a:effectLst/>
                        <a:latin typeface="黑体" panose="02010609060101010101" pitchFamily="49" charset="-122"/>
                        <a:ea typeface="黑体" panose="02010609060101010101" pitchFamily="49" charset="-122"/>
                        <a:cs typeface="宋体" panose="02010600030101010101" pitchFamily="2" charset="-122"/>
                      </a:endParaRPr>
                    </a:p>
                    <a:p>
                      <a:pPr indent="266700">
                        <a:spcAft>
                          <a:spcPts val="0"/>
                        </a:spcAft>
                      </a:pP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①</a:t>
                      </a:r>
                      <a:r>
                        <a:rPr lang="zh-CN" sz="1800" kern="100" dirty="0">
                          <a:effectLst/>
                          <a:latin typeface="黑体" panose="02010609060101010101" pitchFamily="49" charset="-122"/>
                          <a:ea typeface="黑体" panose="02010609060101010101" pitchFamily="49" charset="-122"/>
                          <a:cs typeface="宋体" panose="02010600030101010101" pitchFamily="2" charset="-122"/>
                        </a:rPr>
                        <a:t>黄叶轩：</a:t>
                      </a:r>
                      <a:r>
                        <a:rPr lang="en-US" sz="1800" kern="100" dirty="0">
                          <a:effectLst/>
                          <a:latin typeface="黑体" panose="02010609060101010101" pitchFamily="49" charset="-122"/>
                          <a:ea typeface="黑体" panose="02010609060101010101" pitchFamily="49" charset="-122"/>
                          <a:cs typeface="宋体" panose="02010600030101010101" pitchFamily="2" charset="-122"/>
                        </a:rPr>
                        <a:t>project</a:t>
                      </a:r>
                      <a:r>
                        <a:rPr lang="zh-CN" sz="1800" kern="100" dirty="0">
                          <a:effectLst/>
                          <a:latin typeface="黑体" panose="02010609060101010101" pitchFamily="49" charset="-122"/>
                          <a:ea typeface="黑体" panose="02010609060101010101" pitchFamily="49" charset="-122"/>
                          <a:cs typeface="宋体" panose="02010600030101010101" pitchFamily="2" charset="-122"/>
                        </a:rPr>
                        <a:t>的熟悉与教学</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；②</a:t>
                      </a:r>
                      <a:r>
                        <a:rPr lang="zh-CN" altLang="en-US" sz="1800" kern="100" dirty="0" smtClean="0">
                          <a:effectLst/>
                          <a:latin typeface="黑体" panose="02010609060101010101" pitchFamily="49" charset="-122"/>
                          <a:ea typeface="黑体" panose="02010609060101010101" pitchFamily="49" charset="-122"/>
                          <a:cs typeface="宋体" panose="02010600030101010101" pitchFamily="2" charset="-122"/>
                        </a:rPr>
                        <a:t>陈苏民</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 </a:t>
                      </a:r>
                      <a:r>
                        <a:rPr lang="zh-CN" sz="1800" kern="100" dirty="0">
                          <a:effectLst/>
                          <a:latin typeface="黑体" panose="02010609060101010101" pitchFamily="49" charset="-122"/>
                          <a:ea typeface="黑体" panose="02010609060101010101" pitchFamily="49" charset="-122"/>
                          <a:cs typeface="宋体" panose="02010600030101010101" pitchFamily="2" charset="-122"/>
                        </a:rPr>
                        <a:t>熟悉需求管理工具与教学</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；③</a:t>
                      </a:r>
                      <a:r>
                        <a:rPr lang="zh-CN" sz="1800" kern="100" dirty="0">
                          <a:effectLst/>
                          <a:latin typeface="黑体" panose="02010609060101010101" pitchFamily="49" charset="-122"/>
                          <a:ea typeface="黑体" panose="02010609060101010101" pitchFamily="49" charset="-122"/>
                          <a:cs typeface="宋体" panose="02010600030101010101" pitchFamily="2" charset="-122"/>
                        </a:rPr>
                        <a:t>徐双铅： 熟悉</a:t>
                      </a:r>
                      <a:r>
                        <a:rPr lang="en-US" sz="1800" kern="100" dirty="0" err="1">
                          <a:effectLst/>
                          <a:latin typeface="黑体" panose="02010609060101010101" pitchFamily="49" charset="-122"/>
                          <a:ea typeface="黑体" panose="02010609060101010101" pitchFamily="49" charset="-122"/>
                          <a:cs typeface="宋体" panose="02010600030101010101" pitchFamily="2" charset="-122"/>
                        </a:rPr>
                        <a:t>Axure</a:t>
                      </a:r>
                      <a:r>
                        <a:rPr lang="en-US" sz="1800" kern="100" dirty="0">
                          <a:effectLst/>
                          <a:latin typeface="黑体" panose="02010609060101010101" pitchFamily="49" charset="-122"/>
                          <a:ea typeface="黑体" panose="02010609060101010101" pitchFamily="49" charset="-122"/>
                          <a:cs typeface="宋体" panose="02010600030101010101" pitchFamily="2" charset="-122"/>
                        </a:rPr>
                        <a:t> </a:t>
                      </a:r>
                      <a:r>
                        <a:rPr lang="en-US" sz="1800" kern="100" dirty="0" err="1">
                          <a:effectLst/>
                          <a:latin typeface="黑体" panose="02010609060101010101" pitchFamily="49" charset="-122"/>
                          <a:ea typeface="黑体" panose="02010609060101010101" pitchFamily="49" charset="-122"/>
                          <a:cs typeface="宋体" panose="02010600030101010101" pitchFamily="2" charset="-122"/>
                        </a:rPr>
                        <a:t>rp</a:t>
                      </a:r>
                      <a:r>
                        <a:rPr lang="en-US" sz="1800" kern="100" dirty="0">
                          <a:effectLst/>
                          <a:latin typeface="黑体" panose="02010609060101010101" pitchFamily="49" charset="-122"/>
                          <a:ea typeface="黑体" panose="02010609060101010101" pitchFamily="49" charset="-122"/>
                          <a:cs typeface="宋体" panose="02010600030101010101" pitchFamily="2" charset="-122"/>
                        </a:rPr>
                        <a:t> </a:t>
                      </a:r>
                      <a:r>
                        <a:rPr lang="zh-CN" sz="1800" kern="100" dirty="0">
                          <a:effectLst/>
                          <a:latin typeface="黑体" panose="02010609060101010101" pitchFamily="49" charset="-122"/>
                          <a:ea typeface="黑体" panose="02010609060101010101" pitchFamily="49" charset="-122"/>
                          <a:cs typeface="宋体" panose="02010600030101010101" pitchFamily="2" charset="-122"/>
                        </a:rPr>
                        <a:t>；④吕迪： 熟悉</a:t>
                      </a:r>
                      <a:r>
                        <a:rPr lang="en-US" sz="1800" kern="100" dirty="0">
                          <a:effectLst/>
                          <a:latin typeface="黑体" panose="02010609060101010101" pitchFamily="49" charset="-122"/>
                          <a:ea typeface="黑体" panose="02010609060101010101" pitchFamily="49" charset="-122"/>
                          <a:cs typeface="宋体" panose="02010600030101010101" pitchFamily="2" charset="-122"/>
                        </a:rPr>
                        <a:t>UML</a:t>
                      </a:r>
                      <a:r>
                        <a:rPr lang="zh-CN" sz="1800" kern="100" dirty="0">
                          <a:effectLst/>
                          <a:latin typeface="黑体" panose="02010609060101010101" pitchFamily="49" charset="-122"/>
                          <a:ea typeface="黑体" panose="02010609060101010101" pitchFamily="49" charset="-122"/>
                          <a:cs typeface="宋体" panose="02010600030101010101" pitchFamily="2" charset="-122"/>
                        </a:rPr>
                        <a:t>建模工具与</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教学；</a:t>
                      </a:r>
                      <a:r>
                        <a:rPr lang="zh-CN" sz="1800" kern="100" dirty="0">
                          <a:effectLst/>
                          <a:latin typeface="黑体" panose="02010609060101010101" pitchFamily="49" charset="-122"/>
                          <a:ea typeface="黑体" panose="02010609060101010101" pitchFamily="49" charset="-122"/>
                          <a:cs typeface="宋体" panose="02010600030101010101" pitchFamily="2" charset="-122"/>
                        </a:rPr>
                        <a:t>⑤陈俊仁： </a:t>
                      </a:r>
                      <a:r>
                        <a:rPr lang="en-US" sz="180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800" kern="100" dirty="0">
                          <a:effectLst/>
                          <a:latin typeface="黑体" panose="02010609060101010101" pitchFamily="49" charset="-122"/>
                          <a:ea typeface="黑体" panose="02010609060101010101" pitchFamily="49" charset="-122"/>
                          <a:cs typeface="宋体" panose="02010600030101010101" pitchFamily="2" charset="-122"/>
                        </a:rPr>
                        <a:t>）</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R13</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bl>
          </a:graphicData>
        </a:graphic>
      </p:graphicFrame>
    </p:spTree>
    <p:extLst>
      <p:ext uri="{BB962C8B-B14F-4D97-AF65-F5344CB8AC3E}">
        <p14:creationId xmlns:p14="http://schemas.microsoft.com/office/powerpoint/2010/main" val="2437474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75255" y="144506"/>
            <a:ext cx="4512725" cy="4832092"/>
          </a:xfrm>
          <a:prstGeom prst="rect">
            <a:avLst/>
          </a:prstGeom>
          <a:noFill/>
        </p:spPr>
        <p:txBody>
          <a:bodyPr wrap="square" rtlCol="0">
            <a:spAutoFit/>
          </a:bodyPr>
          <a:lstStyle/>
          <a:p>
            <a:r>
              <a:rPr lang="en-US" altLang="zh-CN" sz="2800" b="1" dirty="0" smtClean="0">
                <a:solidFill>
                  <a:schemeClr val="tx1">
                    <a:lumMod val="65000"/>
                    <a:lumOff val="35000"/>
                  </a:schemeClr>
                </a:solidFill>
              </a:rPr>
              <a:t>1.</a:t>
            </a:r>
            <a:r>
              <a:rPr lang="zh-CN" altLang="en-US" sz="2800" b="1" dirty="0" smtClean="0">
                <a:solidFill>
                  <a:schemeClr val="tx1">
                    <a:lumMod val="65000"/>
                    <a:lumOff val="35000"/>
                  </a:schemeClr>
                </a:solidFill>
              </a:rPr>
              <a:t>引言</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2.</a:t>
            </a:r>
            <a:r>
              <a:rPr lang="zh-CN" altLang="en-US" sz="2800" b="1" dirty="0" smtClean="0">
                <a:solidFill>
                  <a:schemeClr val="tx1">
                    <a:lumMod val="65000"/>
                    <a:lumOff val="35000"/>
                  </a:schemeClr>
                </a:solidFill>
              </a:rPr>
              <a:t>项目概述</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3.</a:t>
            </a:r>
            <a:r>
              <a:rPr lang="zh-CN" altLang="en-US" sz="2800" b="1" dirty="0" smtClean="0">
                <a:solidFill>
                  <a:schemeClr val="tx1">
                    <a:lumMod val="65000"/>
                    <a:lumOff val="35000"/>
                  </a:schemeClr>
                </a:solidFill>
              </a:rPr>
              <a:t>实施计划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4.</a:t>
            </a:r>
            <a:r>
              <a:rPr lang="zh-CN" altLang="en-US" sz="2800" b="1" dirty="0" smtClean="0">
                <a:solidFill>
                  <a:schemeClr val="tx1">
                    <a:lumMod val="65000"/>
                    <a:lumOff val="35000"/>
                  </a:schemeClr>
                </a:solidFill>
              </a:rPr>
              <a:t>支持条件</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5.</a:t>
            </a:r>
            <a:r>
              <a:rPr lang="zh-CN" altLang="en-US" sz="2800" b="1" dirty="0" smtClean="0">
                <a:solidFill>
                  <a:schemeClr val="tx1">
                    <a:lumMod val="65000"/>
                    <a:lumOff val="35000"/>
                  </a:schemeClr>
                </a:solidFill>
              </a:rPr>
              <a:t>人力资源管理计划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6.</a:t>
            </a:r>
            <a:r>
              <a:rPr lang="zh-CN" altLang="en-US" sz="2800" b="1" dirty="0" smtClean="0">
                <a:solidFill>
                  <a:schemeClr val="tx1">
                    <a:lumMod val="65000"/>
                    <a:lumOff val="35000"/>
                  </a:schemeClr>
                </a:solidFill>
              </a:rPr>
              <a:t>沟通管理计划</a:t>
            </a:r>
            <a:endParaRPr lang="en-US" altLang="zh-CN" sz="2800" b="1" dirty="0" smtClean="0">
              <a:solidFill>
                <a:schemeClr val="tx1">
                  <a:lumMod val="65000"/>
                  <a:lumOff val="35000"/>
                </a:schemeClr>
              </a:solidFill>
            </a:endParaRPr>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7" name="文本框 6"/>
          <p:cNvSpPr txBox="1"/>
          <p:nvPr/>
        </p:nvSpPr>
        <p:spPr>
          <a:xfrm>
            <a:off x="7076931" y="66924"/>
            <a:ext cx="4512725" cy="6555641"/>
          </a:xfrm>
          <a:prstGeom prst="rect">
            <a:avLst/>
          </a:prstGeom>
          <a:noFill/>
        </p:spPr>
        <p:txBody>
          <a:bodyPr wrap="square" rtlCol="0">
            <a:spAutoFit/>
          </a:bodyPr>
          <a:lstStyle/>
          <a:p>
            <a:r>
              <a:rPr lang="en-US" altLang="zh-CN" sz="2800" b="1" dirty="0" smtClean="0">
                <a:solidFill>
                  <a:schemeClr val="tx1">
                    <a:lumMod val="65000"/>
                    <a:lumOff val="35000"/>
                  </a:schemeClr>
                </a:solidFill>
              </a:rPr>
              <a:t>7.</a:t>
            </a:r>
            <a:r>
              <a:rPr lang="zh-CN" altLang="en-US" sz="2800" b="1" dirty="0" smtClean="0">
                <a:solidFill>
                  <a:schemeClr val="tx1">
                    <a:lumMod val="65000"/>
                    <a:lumOff val="35000"/>
                  </a:schemeClr>
                </a:solidFill>
              </a:rPr>
              <a:t>风险管理计划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8.</a:t>
            </a:r>
            <a:r>
              <a:rPr lang="zh-CN" altLang="en-US" sz="2800" b="1" dirty="0" smtClean="0">
                <a:solidFill>
                  <a:schemeClr val="tx1">
                    <a:lumMod val="65000"/>
                    <a:lumOff val="35000"/>
                  </a:schemeClr>
                </a:solidFill>
              </a:rPr>
              <a:t>配置系统管理</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9.</a:t>
            </a:r>
            <a:r>
              <a:rPr lang="zh-CN" altLang="en-US" sz="2800" b="1" dirty="0" smtClean="0">
                <a:solidFill>
                  <a:schemeClr val="tx1">
                    <a:lumMod val="65000"/>
                    <a:lumOff val="35000"/>
                  </a:schemeClr>
                </a:solidFill>
              </a:rPr>
              <a:t>成本管理计划</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10.</a:t>
            </a:r>
            <a:r>
              <a:rPr lang="zh-CN" altLang="en-US" sz="2800" b="1" dirty="0" smtClean="0">
                <a:solidFill>
                  <a:schemeClr val="tx1">
                    <a:lumMod val="65000"/>
                    <a:lumOff val="35000"/>
                  </a:schemeClr>
                </a:solidFill>
              </a:rPr>
              <a:t>采购管理计划</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11.</a:t>
            </a:r>
            <a:r>
              <a:rPr lang="zh-CN" altLang="en-US" sz="2800" b="1" dirty="0" smtClean="0">
                <a:solidFill>
                  <a:schemeClr val="tx1">
                    <a:lumMod val="65000"/>
                    <a:lumOff val="35000"/>
                  </a:schemeClr>
                </a:solidFill>
              </a:rPr>
              <a:t>会议记录</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12.WBS</a:t>
            </a:r>
            <a:r>
              <a:rPr lang="zh-CN" altLang="en-US" sz="2800" b="1" dirty="0" smtClean="0">
                <a:solidFill>
                  <a:schemeClr val="tx1">
                    <a:lumMod val="65000"/>
                    <a:lumOff val="35000"/>
                  </a:schemeClr>
                </a:solidFill>
              </a:rPr>
              <a:t>，</a:t>
            </a:r>
            <a:r>
              <a:rPr lang="zh-CN" altLang="en-US" sz="2800" b="1" dirty="0" smtClean="0">
                <a:solidFill>
                  <a:schemeClr val="tx1">
                    <a:lumMod val="65000"/>
                    <a:lumOff val="35000"/>
                  </a:schemeClr>
                </a:solidFill>
              </a:rPr>
              <a:t>网络图</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13.Gant</a:t>
            </a:r>
            <a:r>
              <a:rPr lang="zh-CN" altLang="en-US" sz="2800" b="1" dirty="0" smtClean="0">
                <a:solidFill>
                  <a:schemeClr val="tx1">
                    <a:lumMod val="65000"/>
                    <a:lumOff val="35000"/>
                  </a:schemeClr>
                </a:solidFill>
              </a:rPr>
              <a:t>图</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14.</a:t>
            </a:r>
            <a:r>
              <a:rPr lang="zh-CN" altLang="en-US" sz="2800" b="1" dirty="0" smtClean="0">
                <a:solidFill>
                  <a:schemeClr val="tx1">
                    <a:lumMod val="65000"/>
                    <a:lumOff val="35000"/>
                  </a:schemeClr>
                </a:solidFill>
              </a:rPr>
              <a:t>参考资料及小组分工</a:t>
            </a:r>
            <a:endParaRPr lang="zh-CN" altLang="en-US" sz="2800" b="1" dirty="0">
              <a:solidFill>
                <a:schemeClr val="tx1">
                  <a:lumMod val="65000"/>
                  <a:lumOff val="35000"/>
                </a:schemeClr>
              </a:solidFill>
            </a:endParaRPr>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16088901"/>
              </p:ext>
            </p:extLst>
          </p:nvPr>
        </p:nvGraphicFramePr>
        <p:xfrm>
          <a:off x="434234" y="1061352"/>
          <a:ext cx="11394909" cy="5382992"/>
        </p:xfrm>
        <a:graphic>
          <a:graphicData uri="http://schemas.openxmlformats.org/drawingml/2006/table">
            <a:tbl>
              <a:tblPr firstRow="1" bandRow="1">
                <a:tableStyleId>{5C22544A-7EE6-4342-B048-85BDC9FD1C3A}</a:tableStyleId>
              </a:tblPr>
              <a:tblGrid>
                <a:gridCol w="1627844">
                  <a:extLst>
                    <a:ext uri="{9D8B030D-6E8A-4147-A177-3AD203B41FA5}">
                      <a16:colId xmlns:a16="http://schemas.microsoft.com/office/drawing/2014/main" xmlns="" val="1960280282"/>
                    </a:ext>
                  </a:extLst>
                </a:gridCol>
                <a:gridCol w="1627844">
                  <a:extLst>
                    <a:ext uri="{9D8B030D-6E8A-4147-A177-3AD203B41FA5}">
                      <a16:colId xmlns:a16="http://schemas.microsoft.com/office/drawing/2014/main" xmlns="" val="1522824284"/>
                    </a:ext>
                  </a:extLst>
                </a:gridCol>
                <a:gridCol w="1627844">
                  <a:extLst>
                    <a:ext uri="{9D8B030D-6E8A-4147-A177-3AD203B41FA5}">
                      <a16:colId xmlns:a16="http://schemas.microsoft.com/office/drawing/2014/main" xmlns="" val="1640655193"/>
                    </a:ext>
                  </a:extLst>
                </a:gridCol>
                <a:gridCol w="1954754">
                  <a:extLst>
                    <a:ext uri="{9D8B030D-6E8A-4147-A177-3AD203B41FA5}">
                      <a16:colId xmlns:a16="http://schemas.microsoft.com/office/drawing/2014/main" xmlns="" val="919707528"/>
                    </a:ext>
                  </a:extLst>
                </a:gridCol>
                <a:gridCol w="1474278">
                  <a:extLst>
                    <a:ext uri="{9D8B030D-6E8A-4147-A177-3AD203B41FA5}">
                      <a16:colId xmlns:a16="http://schemas.microsoft.com/office/drawing/2014/main" xmlns="" val="3189581670"/>
                    </a:ext>
                  </a:extLst>
                </a:gridCol>
                <a:gridCol w="1648458">
                  <a:extLst>
                    <a:ext uri="{9D8B030D-6E8A-4147-A177-3AD203B41FA5}">
                      <a16:colId xmlns:a16="http://schemas.microsoft.com/office/drawing/2014/main" xmlns="" val="2071977553"/>
                    </a:ext>
                  </a:extLst>
                </a:gridCol>
                <a:gridCol w="1433887">
                  <a:extLst>
                    <a:ext uri="{9D8B030D-6E8A-4147-A177-3AD203B41FA5}">
                      <a16:colId xmlns:a16="http://schemas.microsoft.com/office/drawing/2014/main" xmlns="" val="3952362603"/>
                    </a:ext>
                  </a:extLst>
                </a:gridCol>
              </a:tblGrid>
              <a:tr h="588604">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风险介绍</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风险类型</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应对优先级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应对措施</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影响等级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可能性等级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风险标识</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2764094235"/>
                  </a:ext>
                </a:extLst>
              </a:tr>
              <a:tr h="898948">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界面原型不被用户认可</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采用快速的手工画图，让用户确认并签字或录音</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69144896"/>
                  </a:ext>
                </a:extLst>
              </a:tr>
              <a:tr h="898948">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组员生病请假或者其他方式离开工作岗位</a:t>
                      </a:r>
                    </a:p>
                  </a:txBody>
                  <a:tcPr marL="68580" marR="68580" marT="0" marB="0"/>
                </a:tc>
                <a:tc>
                  <a:txBody>
                    <a:bodyPr/>
                    <a:lstStyle/>
                    <a:p>
                      <a:pPr indent="125730"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结构</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设置替补人员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R15</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134224640"/>
                  </a:ext>
                </a:extLst>
              </a:tr>
              <a:tr h="599298">
                <a:tc>
                  <a:txBody>
                    <a:bodyPr/>
                    <a:lstStyle/>
                    <a:p>
                      <a:pPr indent="266700" algn="ctr">
                        <a:spcAft>
                          <a:spcPts val="0"/>
                        </a:spcAft>
                      </a:pPr>
                      <a:r>
                        <a:rPr lang="zh-CN" altLang="zh-CN" sz="1600" kern="1200" dirty="0" smtClean="0">
                          <a:solidFill>
                            <a:schemeClr val="dk1"/>
                          </a:solidFill>
                          <a:effectLst/>
                          <a:latin typeface="黑体" panose="02010609060101010101" pitchFamily="49" charset="-122"/>
                          <a:ea typeface="黑体" panose="02010609060101010101" pitchFamily="49" charset="-122"/>
                          <a:cs typeface="+mn-cs"/>
                        </a:rPr>
                        <a:t>电脑硬件不稳定造成文档丢失</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r>
                        <a:rPr lang="zh-CN" altLang="zh-CN" sz="1600" b="1" kern="1200" dirty="0" smtClean="0">
                          <a:solidFill>
                            <a:schemeClr val="dk1"/>
                          </a:solidFill>
                          <a:effectLst/>
                          <a:latin typeface="黑体" panose="02010609060101010101" pitchFamily="49" charset="-122"/>
                          <a:ea typeface="黑体" panose="02010609060101010101" pitchFamily="49" charset="-122"/>
                          <a:cs typeface="+mn-cs"/>
                        </a:rPr>
                        <a:t>技术</a:t>
                      </a:r>
                      <a:endParaRPr lang="zh-CN" altLang="en-US" sz="1600" dirty="0">
                        <a:latin typeface="黑体" panose="02010609060101010101" pitchFamily="49" charset="-122"/>
                        <a:ea typeface="黑体" panose="02010609060101010101" pitchFamily="49"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巧用</a:t>
                      </a:r>
                      <a:r>
                        <a:rPr lang="en-US" sz="1600" kern="100" dirty="0">
                          <a:effectLst/>
                          <a:latin typeface="黑体" panose="02010609060101010101" pitchFamily="49" charset="-122"/>
                          <a:ea typeface="黑体" panose="02010609060101010101" pitchFamily="49" charset="-122"/>
                          <a:cs typeface="宋体" panose="02010600030101010101" pitchFamily="2" charset="-122"/>
                        </a:rPr>
                        <a:t>GITHUB</a:t>
                      </a:r>
                      <a:r>
                        <a:rPr lang="zh-CN" sz="1600" kern="100" dirty="0">
                          <a:effectLst/>
                          <a:latin typeface="黑体" panose="02010609060101010101" pitchFamily="49" charset="-122"/>
                          <a:ea typeface="黑体" panose="02010609060101010101" pitchFamily="49" charset="-122"/>
                          <a:cs typeface="宋体" panose="02010600030101010101" pitchFamily="2" charset="-122"/>
                        </a:rPr>
                        <a:t>，</a:t>
                      </a:r>
                      <a:r>
                        <a:rPr lang="en-US" sz="1600" kern="100" dirty="0" err="1">
                          <a:effectLst/>
                          <a:latin typeface="黑体" panose="02010609060101010101" pitchFamily="49" charset="-122"/>
                          <a:ea typeface="黑体" panose="02010609060101010101" pitchFamily="49" charset="-122"/>
                          <a:cs typeface="宋体" panose="02010600030101010101" pitchFamily="2" charset="-122"/>
                        </a:rPr>
                        <a:t>qq</a:t>
                      </a:r>
                      <a:r>
                        <a:rPr lang="en-US" sz="1600" kern="100" dirty="0">
                          <a:effectLst/>
                          <a:latin typeface="黑体" panose="02010609060101010101" pitchFamily="49" charset="-122"/>
                          <a:ea typeface="黑体" panose="02010609060101010101" pitchFamily="49" charset="-122"/>
                          <a:cs typeface="宋体" panose="02010600030101010101" pitchFamily="2" charset="-122"/>
                        </a:rPr>
                        <a:t>,</a:t>
                      </a:r>
                      <a:r>
                        <a:rPr lang="zh-CN" sz="1600" kern="100" dirty="0">
                          <a:effectLst/>
                          <a:latin typeface="黑体" panose="02010609060101010101" pitchFamily="49" charset="-122"/>
                          <a:ea typeface="黑体" panose="02010609060101010101" pitchFamily="49" charset="-122"/>
                          <a:cs typeface="宋体" panose="02010600030101010101" pitchFamily="2" charset="-122"/>
                        </a:rPr>
                        <a:t>百度网盘等工具</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1989248995"/>
                  </a:ext>
                </a:extLst>
              </a:tr>
              <a:tr h="1369825">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组员考评不公平造成内部矛盾</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600" b="1" kern="100" dirty="0" smtClean="0">
                          <a:effectLst/>
                          <a:latin typeface="黑体" panose="02010609060101010101" pitchFamily="49" charset="-122"/>
                          <a:ea typeface="黑体" panose="02010609060101010101" pitchFamily="49" charset="-122"/>
                          <a:cs typeface="宋体" panose="02010600030101010101" pitchFamily="2" charset="-122"/>
                        </a:rPr>
                        <a:t>参与者</a:t>
                      </a:r>
                      <a:endPar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endParaRPr>
                    </a:p>
                    <a:p>
                      <a:pPr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中</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加强共同，完善考评制度，以项目经理为中心</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低</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smtClean="0">
                          <a:effectLst/>
                          <a:latin typeface="黑体" panose="02010609060101010101" pitchFamily="49" charset="-122"/>
                          <a:ea typeface="黑体" panose="02010609060101010101" pitchFamily="49" charset="-122"/>
                          <a:cs typeface="宋体" panose="02010600030101010101" pitchFamily="2" charset="-122"/>
                        </a:rPr>
                        <a:t>高</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黑体" panose="02010609060101010101" pitchFamily="49" charset="-122"/>
                          <a:ea typeface="黑体" panose="02010609060101010101" pitchFamily="49" charset="-122"/>
                          <a:cs typeface="宋体" panose="02010600030101010101" pitchFamily="2" charset="-122"/>
                        </a:rPr>
                        <a:t>R17</a:t>
                      </a:r>
                      <a:endPar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endParaRP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2741422086"/>
                  </a:ext>
                </a:extLst>
              </a:tr>
              <a:tr h="1027369">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用户对界面原型有了天马行空的全新的提议</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加强与技术人员的同步沟通，确认工作量与可行性</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R18</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bl>
          </a:graphicData>
        </a:graphic>
      </p:graphicFrame>
    </p:spTree>
    <p:extLst>
      <p:ext uri="{BB962C8B-B14F-4D97-AF65-F5344CB8AC3E}">
        <p14:creationId xmlns:p14="http://schemas.microsoft.com/office/powerpoint/2010/main" val="3874963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4.</a:t>
            </a:r>
            <a:r>
              <a:rPr lang="zh-CN" altLang="en-US" sz="5400" b="1" dirty="0" smtClean="0">
                <a:solidFill>
                  <a:schemeClr val="bg1"/>
                </a:solidFill>
                <a:latin typeface="Gotham Rounded Medium" panose="02000000000000000000" pitchFamily="50" charset="0"/>
              </a:rPr>
              <a:t>支持条件</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14563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05154" y="1011258"/>
            <a:ext cx="7046504" cy="292447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01557" y="3622330"/>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089990" y="3084453"/>
            <a:ext cx="2800767"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计算机系统支持</a:t>
            </a:r>
          </a:p>
        </p:txBody>
      </p:sp>
      <p:sp>
        <p:nvSpPr>
          <p:cNvPr id="3" name="矩形 2"/>
          <p:cNvSpPr/>
          <p:nvPr/>
        </p:nvSpPr>
        <p:spPr>
          <a:xfrm>
            <a:off x="497840" y="3731300"/>
            <a:ext cx="6096000" cy="2308324"/>
          </a:xfrm>
          <a:prstGeom prst="rect">
            <a:avLst/>
          </a:prstGeom>
        </p:spPr>
        <p:txBody>
          <a:bodyPr>
            <a:spAutoFit/>
          </a:bodyPr>
          <a:lstStyle/>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Win 7/8/10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操作系统电脑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err="1">
                <a:solidFill>
                  <a:schemeClr val="bg1"/>
                </a:solidFill>
                <a:latin typeface="宋体" panose="02010600030101010101" pitchFamily="2" charset="-122"/>
                <a:ea typeface="宋体" panose="02010600030101010101" pitchFamily="2" charset="-122"/>
                <a:cs typeface="Times New Roman" panose="02020603050405020304" pitchFamily="18" charset="0"/>
              </a:rPr>
              <a:t>Eclipce</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J2EE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开发环境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Office Tools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系列软件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MySQL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数据库软件 </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已</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配置</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err="1" smtClean="0">
                <a:solidFill>
                  <a:schemeClr val="bg1"/>
                </a:solidFill>
              </a:rPr>
              <a:t>HBuild</a:t>
            </a:r>
            <a:r>
              <a:rPr lang="en-US" altLang="zh-CN" sz="2400" dirty="0" smtClean="0">
                <a:solidFill>
                  <a:schemeClr val="bg1"/>
                </a:solidFill>
              </a:rPr>
              <a:t> </a:t>
            </a: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前端开发软件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GitHub Desktop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配置管理软件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8072365" y="3935736"/>
            <a:ext cx="2800767" cy="461665"/>
          </a:xfrm>
          <a:prstGeom prst="rect">
            <a:avLst/>
          </a:prstGeom>
        </p:spPr>
        <p:txBody>
          <a:bodyPr wrap="none">
            <a:spAutoFit/>
          </a:bodyPr>
          <a:lstStyle/>
          <a:p>
            <a:pPr lvl="1"/>
            <a:r>
              <a:rPr lang="zh-CN" altLang="zh-CN" sz="2400" b="1" dirty="0" smtClean="0"/>
              <a:t>外界提</a:t>
            </a:r>
            <a:r>
              <a:rPr lang="zh-CN" altLang="en-US" sz="2400" b="1" dirty="0" smtClean="0"/>
              <a:t>提供</a:t>
            </a:r>
            <a:r>
              <a:rPr lang="zh-CN" altLang="zh-CN" sz="2400" b="1" dirty="0" smtClean="0"/>
              <a:t>条件</a:t>
            </a:r>
            <a:endParaRPr lang="zh-CN" altLang="zh-CN" sz="2400" b="1" dirty="0"/>
          </a:p>
        </p:txBody>
      </p:sp>
      <p:sp>
        <p:nvSpPr>
          <p:cNvPr id="4" name="矩形 3"/>
          <p:cNvSpPr/>
          <p:nvPr/>
        </p:nvSpPr>
        <p:spPr>
          <a:xfrm>
            <a:off x="6255658" y="1175417"/>
            <a:ext cx="6096000" cy="2986074"/>
          </a:xfrm>
          <a:prstGeom prst="rect">
            <a:avLst/>
          </a:prstGeom>
        </p:spPr>
        <p:txBody>
          <a:bodyPr>
            <a:spAutoFit/>
          </a:bodyPr>
          <a:lstStyle/>
          <a:p>
            <a:pPr>
              <a:spcAft>
                <a:spcPts val="0"/>
              </a:spcAft>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运行环境：</a:t>
            </a: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在校园内网环境内运行的服务器</a:t>
            </a:r>
            <a:r>
              <a:rPr lang="en-US" altLang="zh-CN" sz="2400" kern="100" dirty="0">
                <a:solidFill>
                  <a:schemeClr val="bg1"/>
                </a:solidFill>
                <a:latin typeface="等线" panose="02010600030101010101" pitchFamily="2" charset="-122"/>
                <a:cs typeface="Times New Roman" panose="02020603050405020304" pitchFamily="18" charset="0"/>
              </a:rPr>
              <a:t> x1 </a:t>
            </a:r>
            <a:endParaRPr lang="en-US" altLang="zh-CN" sz="2400" kern="100" dirty="0" smtClean="0">
              <a:solidFill>
                <a:schemeClr val="bg1"/>
              </a:solidFill>
              <a:latin typeface="等线" panose="02010600030101010101" pitchFamily="2" charset="-122"/>
              <a:cs typeface="Times New Roman" panose="02020603050405020304" pitchFamily="18" charset="0"/>
            </a:endParaRPr>
          </a:p>
          <a:p>
            <a:pPr lvl="0" algn="just">
              <a:lnSpc>
                <a:spcPct val="115000"/>
              </a:lnSpc>
              <a:spcAft>
                <a:spcPts val="0"/>
              </a:spcAft>
            </a:pPr>
            <a:r>
              <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16</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核</a:t>
            </a:r>
            <a:r>
              <a:rPr lang="en-US" altLang="zh-CN" sz="2400" kern="100" dirty="0" err="1">
                <a:solidFill>
                  <a:schemeClr val="bg1"/>
                </a:solidFill>
                <a:latin typeface="等线" panose="02010600030101010101" pitchFamily="2" charset="-122"/>
                <a:cs typeface="Times New Roman" panose="02020603050405020304" pitchFamily="18" charset="0"/>
              </a:rPr>
              <a:t>cpu</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32G</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内存，</a:t>
            </a:r>
            <a:r>
              <a:rPr lang="en-US" altLang="zh-CN" sz="2400" kern="100" dirty="0">
                <a:solidFill>
                  <a:schemeClr val="bg1"/>
                </a:solidFill>
                <a:latin typeface="等线" panose="02010600030101010101" pitchFamily="2" charset="-122"/>
                <a:cs typeface="Times New Roman" panose="02020603050405020304" pitchFamily="18" charset="0"/>
              </a:rPr>
              <a:t>4T</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硬盘）</a:t>
            </a:r>
            <a:endParaRPr lang="zh-CN" altLang="zh-CN" sz="2400" kern="100" dirty="0">
              <a:solidFill>
                <a:schemeClr val="bg1"/>
              </a:solidFill>
              <a:latin typeface="等线" panose="02010600030101010101" pitchFamily="2" charset="-122"/>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千兆</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光纤</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宽带</a:t>
            </a:r>
            <a:endPar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人均一台计算机</a:t>
            </a: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预计使用</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年</a:t>
            </a:r>
          </a:p>
          <a:p>
            <a:pPr marL="342900" lvl="0" indent="-342900" algn="just">
              <a:lnSpc>
                <a:spcPct val="115000"/>
              </a:lnSpc>
              <a:spcAft>
                <a:spcPts val="0"/>
              </a:spcAft>
              <a:buFont typeface="Wingdings" panose="05000000000000000000" pitchFamily="2" charset="2"/>
              <a:buChar char=""/>
            </a:pPr>
            <a:endPar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0471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09328" y="2378759"/>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3500813" y="1614258"/>
            <a:ext cx="3416320"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需由用户承担的工作</a:t>
            </a:r>
          </a:p>
        </p:txBody>
      </p:sp>
      <p:sp>
        <p:nvSpPr>
          <p:cNvPr id="2" name="矩形 1"/>
          <p:cNvSpPr/>
          <p:nvPr/>
        </p:nvSpPr>
        <p:spPr>
          <a:xfrm>
            <a:off x="2657469" y="2522767"/>
            <a:ext cx="6096000" cy="2677656"/>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用户需要与开发人员有多次需求访谈</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用户需提供软件开发的各项经费</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用户需在短时间内正确的回答开发人员起初的问题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在发生变更的时候，即时通知开发人员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用户需积极配合开发人员的工作，并且保持联系</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922982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561412"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5.</a:t>
            </a:r>
            <a:r>
              <a:rPr lang="zh-CN" altLang="en-US" sz="5400" b="1" dirty="0" smtClean="0">
                <a:solidFill>
                  <a:schemeClr val="bg1"/>
                </a:solidFill>
                <a:latin typeface="Gotham Rounded Medium" panose="02000000000000000000" pitchFamily="50" charset="0"/>
              </a:rPr>
              <a:t>人力资源管理计划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900230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92023" y="449618"/>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p>
        </p:txBody>
      </p:sp>
      <p:sp>
        <p:nvSpPr>
          <p:cNvPr id="6" name="矩形 5"/>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050" name="Picture 2" descr="[Y}H$)K511~JHFGU}QL`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743" y="1280159"/>
            <a:ext cx="8670972" cy="461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872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08042" y="1623900"/>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p>
        </p:txBody>
      </p:sp>
      <p:sp>
        <p:nvSpPr>
          <p:cNvPr id="6" name="矩形 5"/>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7" name="图片 6" descr="C:\Users\asus\AppData\Local\Temp\1542024827(1).png"/>
          <p:cNvPicPr/>
          <p:nvPr/>
        </p:nvPicPr>
        <p:blipFill>
          <a:blip r:embed="rId3">
            <a:extLst>
              <a:ext uri="{28A0092B-C50C-407E-A947-70E740481C1C}">
                <a14:useLocalDpi xmlns:a14="http://schemas.microsoft.com/office/drawing/2010/main" val="0"/>
              </a:ext>
            </a:extLst>
          </a:blip>
          <a:srcRect/>
          <a:stretch>
            <a:fillRect/>
          </a:stretch>
        </p:blipFill>
        <p:spPr bwMode="auto">
          <a:xfrm>
            <a:off x="5052059" y="480174"/>
            <a:ext cx="4648200" cy="5951220"/>
          </a:xfrm>
          <a:prstGeom prst="rect">
            <a:avLst/>
          </a:prstGeom>
          <a:noFill/>
          <a:ln>
            <a:noFill/>
          </a:ln>
        </p:spPr>
      </p:pic>
    </p:spTree>
    <p:extLst>
      <p:ext uri="{BB962C8B-B14F-4D97-AF65-F5344CB8AC3E}">
        <p14:creationId xmlns:p14="http://schemas.microsoft.com/office/powerpoint/2010/main" val="369036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535420" y="2292511"/>
            <a:ext cx="4872809" cy="41659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841828" y="2325894"/>
            <a:ext cx="4529449" cy="4211837"/>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1092804" y="1788959"/>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黄叶轩</a:t>
            </a:r>
            <a:r>
              <a:rPr lang="zh-CN" altLang="en-US" sz="2400" dirty="0">
                <a:solidFill>
                  <a:schemeClr val="tx1"/>
                </a:solidFill>
                <a:uFillTx/>
                <a:ea typeface="仿宋" panose="02010609060101010101" charset="-122"/>
              </a:rPr>
              <a:t>：</a:t>
            </a:r>
          </a:p>
        </p:txBody>
      </p:sp>
      <p:sp>
        <p:nvSpPr>
          <p:cNvPr id="14" name="文本框 13"/>
          <p:cNvSpPr txBox="1"/>
          <p:nvPr/>
        </p:nvSpPr>
        <p:spPr>
          <a:xfrm>
            <a:off x="1056640" y="2382748"/>
            <a:ext cx="3954780" cy="415498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组长及项目经理，同时兼任任务审核员，计划调整员。负责任务的分配，文案起草。并对下发任务进行完成情况审查核实与评价。在每次开会之后都要根据前一周的任务完成情况和本周的任务分配情况更新计划（甘特图）。在日常工作中还要负责文档的整合。</a:t>
            </a:r>
          </a:p>
        </p:txBody>
      </p:sp>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6709591" y="1788958"/>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吕迪：</a:t>
            </a:r>
          </a:p>
        </p:txBody>
      </p:sp>
      <p:sp>
        <p:nvSpPr>
          <p:cNvPr id="16" name="文本框 15"/>
          <p:cNvSpPr txBox="1"/>
          <p:nvPr/>
        </p:nvSpPr>
        <p:spPr>
          <a:xfrm>
            <a:off x="6709591" y="2382748"/>
            <a:ext cx="4538980" cy="230832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小组的录音记录员和PPT整合员。负责记录开会内容，写好会议任务分配和任务检查表。同时将大家的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模块进行整合。更新目录。做出相依的修改。使整体达到要求。</a:t>
            </a:r>
          </a:p>
        </p:txBody>
      </p:sp>
    </p:spTree>
    <p:extLst>
      <p:ext uri="{BB962C8B-B14F-4D97-AF65-F5344CB8AC3E}">
        <p14:creationId xmlns:p14="http://schemas.microsoft.com/office/powerpoint/2010/main" val="1169855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220027" y="2141221"/>
            <a:ext cx="3633395" cy="40498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矩形 24"/>
          <p:cNvSpPr/>
          <p:nvPr/>
        </p:nvSpPr>
        <p:spPr>
          <a:xfrm>
            <a:off x="434235"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861060" y="1680845"/>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徐双铅</a:t>
            </a:r>
            <a:r>
              <a:rPr lang="zh-CN" altLang="en-US" sz="2400" dirty="0">
                <a:solidFill>
                  <a:schemeClr val="tx1"/>
                </a:solidFill>
                <a:uFillTx/>
                <a:ea typeface="仿宋" panose="02010609060101010101" charset="-122"/>
              </a:rPr>
              <a:t>：</a:t>
            </a:r>
          </a:p>
        </p:txBody>
      </p:sp>
      <p:sp>
        <p:nvSpPr>
          <p:cNvPr id="14" name="文本框 13"/>
          <p:cNvSpPr txBox="1"/>
          <p:nvPr/>
        </p:nvSpPr>
        <p:spPr>
          <a:xfrm>
            <a:off x="611437" y="2351782"/>
            <a:ext cx="3240315" cy="3046988"/>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小组的录音记录员和联络员。主要在开会时、上课时、审核时、用户访谈时，进行录音等必要时刻进行录音。进行语音备份。同时负责与老师之间的沟通会谈时间预约。</a:t>
            </a:r>
          </a:p>
        </p:txBody>
      </p:sp>
      <p:sp>
        <p:nvSpPr>
          <p:cNvPr id="19" name="文本框 18"/>
          <p:cNvSpPr txBox="1"/>
          <p:nvPr/>
        </p:nvSpPr>
        <p:spPr>
          <a:xfrm>
            <a:off x="4498703" y="1640551"/>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陈俊仁：</a:t>
            </a:r>
          </a:p>
        </p:txBody>
      </p:sp>
      <p:sp>
        <p:nvSpPr>
          <p:cNvPr id="20" name="文本框 19"/>
          <p:cNvSpPr txBox="1"/>
          <p:nvPr/>
        </p:nvSpPr>
        <p:spPr>
          <a:xfrm>
            <a:off x="4297413" y="2351782"/>
            <a:ext cx="3478621" cy="3416320"/>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小组的配置管理员和网络管理员。负责维护配置管理 ，系统，制定标识配置项，建立基线，进行版本和变更控制，负责日常提交项目产出与过程文档，帮助其他成员解决配置管理的问题。</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8025157"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文本框 22"/>
          <p:cNvSpPr txBox="1"/>
          <p:nvPr/>
        </p:nvSpPr>
        <p:spPr>
          <a:xfrm>
            <a:off x="8033670" y="1640550"/>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陈苏民</a:t>
            </a:r>
            <a:r>
              <a:rPr lang="zh-CN" altLang="en-US" sz="2400" dirty="0">
                <a:solidFill>
                  <a:schemeClr val="tx1"/>
                </a:solidFill>
                <a:uFillTx/>
                <a:ea typeface="仿宋" panose="02010609060101010101" charset="-122"/>
              </a:rPr>
              <a:t>：</a:t>
            </a:r>
          </a:p>
        </p:txBody>
      </p:sp>
      <p:sp>
        <p:nvSpPr>
          <p:cNvPr id="24" name="文本框 23"/>
          <p:cNvSpPr txBox="1"/>
          <p:nvPr/>
        </p:nvSpPr>
        <p:spPr>
          <a:xfrm>
            <a:off x="8033670" y="2351782"/>
            <a:ext cx="3614058" cy="3046988"/>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小组的文档和</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模板员，原型设计员，设备管理员。负责寻找符合国家或者国际标准的文档。同时提供适合的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模板。最后还要负责评审时电脑的正常运转与投影，HDMI转VGA。</a:t>
            </a:r>
          </a:p>
        </p:txBody>
      </p:sp>
    </p:spTree>
    <p:extLst>
      <p:ext uri="{BB962C8B-B14F-4D97-AF65-F5344CB8AC3E}">
        <p14:creationId xmlns:p14="http://schemas.microsoft.com/office/powerpoint/2010/main" val="3551082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59329" y="2122729"/>
            <a:ext cx="8695871" cy="64504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5" name="文本框 4"/>
          <p:cNvSpPr txBox="1"/>
          <p:nvPr/>
        </p:nvSpPr>
        <p:spPr>
          <a:xfrm>
            <a:off x="883920" y="1571614"/>
            <a:ext cx="3139440" cy="460375"/>
          </a:xfrm>
          <a:prstGeom prst="rect">
            <a:avLst/>
          </a:prstGeom>
          <a:noFill/>
        </p:spPr>
        <p:txBody>
          <a:bodyPr wrap="square" rtlCol="0">
            <a:spAutoFit/>
          </a:bodyPr>
          <a:lstStyle/>
          <a:p>
            <a:r>
              <a:rPr lang="zh-CN" altLang="en-US" sz="2400" b="1" dirty="0">
                <a:ea typeface="仿宋" panose="02010609060101010101" charset="-122"/>
              </a:rPr>
              <a:t>所有成员共同的任务：</a:t>
            </a:r>
          </a:p>
        </p:txBody>
      </p:sp>
      <p:sp>
        <p:nvSpPr>
          <p:cNvPr id="6" name="文本框 5"/>
          <p:cNvSpPr txBox="1"/>
          <p:nvPr/>
        </p:nvSpPr>
        <p:spPr>
          <a:xfrm>
            <a:off x="753291" y="2215373"/>
            <a:ext cx="10424160" cy="461665"/>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ea typeface="华文新魏" panose="02010800040101010101" charset="-122"/>
              </a:rPr>
              <a:t> </a:t>
            </a:r>
            <a:r>
              <a:rPr lang="zh-CN" altLang="en-US" sz="2400" dirty="0">
                <a:solidFill>
                  <a:schemeClr val="bg1"/>
                </a:solidFill>
                <a:ea typeface="华文新魏" panose="02010800040101010101" charset="-122"/>
              </a:rPr>
              <a:t>完成所分配到的任务，编写文档和制作</a:t>
            </a:r>
            <a:r>
              <a:rPr lang="en-US" altLang="zh-CN" sz="2400" dirty="0" err="1">
                <a:solidFill>
                  <a:schemeClr val="bg1"/>
                </a:solidFill>
                <a:ea typeface="华文新魏" panose="02010800040101010101" charset="-122"/>
              </a:rPr>
              <a:t>ppt</a:t>
            </a:r>
            <a:r>
              <a:rPr lang="zh-CN" altLang="en-US" sz="2400" dirty="0">
                <a:solidFill>
                  <a:schemeClr val="bg1"/>
                </a:solidFill>
                <a:ea typeface="华文新魏" panose="02010800040101010101" charset="-122"/>
              </a:rPr>
              <a:t>，对用户进行访谈。</a:t>
            </a:r>
          </a:p>
        </p:txBody>
      </p:sp>
      <p:sp>
        <p:nvSpPr>
          <p:cNvPr id="7" name="文本框 6"/>
          <p:cNvSpPr txBox="1"/>
          <p:nvPr/>
        </p:nvSpPr>
        <p:spPr>
          <a:xfrm>
            <a:off x="883920" y="3072765"/>
            <a:ext cx="5318760" cy="460375"/>
          </a:xfrm>
          <a:prstGeom prst="rect">
            <a:avLst/>
          </a:prstGeom>
          <a:noFill/>
        </p:spPr>
        <p:txBody>
          <a:bodyPr wrap="square" rtlCol="0">
            <a:spAutoFit/>
          </a:bodyPr>
          <a:lstStyle/>
          <a:p>
            <a:r>
              <a:rPr lang="zh-CN" altLang="en-US" sz="2400" b="1" dirty="0">
                <a:ea typeface="仿宋" panose="02010609060101010101" charset="-122"/>
              </a:rPr>
              <a:t>小组成员的联系方式与地址：</a:t>
            </a:r>
          </a:p>
        </p:txBody>
      </p:sp>
      <p:graphicFrame>
        <p:nvGraphicFramePr>
          <p:cNvPr id="9" name="表格 8"/>
          <p:cNvGraphicFramePr/>
          <p:nvPr>
            <p:extLst>
              <p:ext uri="{D42A27DB-BD31-4B8C-83A1-F6EECF244321}">
                <p14:modId xmlns:p14="http://schemas.microsoft.com/office/powerpoint/2010/main" val="1404404801"/>
              </p:ext>
            </p:extLst>
          </p:nvPr>
        </p:nvGraphicFramePr>
        <p:xfrm>
          <a:off x="1226820" y="3838127"/>
          <a:ext cx="9384666" cy="2286000"/>
        </p:xfrm>
        <a:graphic>
          <a:graphicData uri="http://schemas.openxmlformats.org/drawingml/2006/table">
            <a:tbl>
              <a:tblPr firstRow="1" bandRow="1">
                <a:tableStyleId>{5C22544A-7EE6-4342-B048-85BDC9FD1C3A}</a:tableStyleId>
              </a:tblPr>
              <a:tblGrid>
                <a:gridCol w="1462405">
                  <a:extLst>
                    <a:ext uri="{9D8B030D-6E8A-4147-A177-3AD203B41FA5}">
                      <a16:colId xmlns:a16="http://schemas.microsoft.com/office/drawing/2014/main" xmlns="" val="20000"/>
                    </a:ext>
                  </a:extLst>
                </a:gridCol>
                <a:gridCol w="1673874">
                  <a:extLst>
                    <a:ext uri="{9D8B030D-6E8A-4147-A177-3AD203B41FA5}">
                      <a16:colId xmlns:a16="http://schemas.microsoft.com/office/drawing/2014/main" xmlns="" val="20001"/>
                    </a:ext>
                  </a:extLst>
                </a:gridCol>
                <a:gridCol w="2975429">
                  <a:extLst>
                    <a:ext uri="{9D8B030D-6E8A-4147-A177-3AD203B41FA5}">
                      <a16:colId xmlns:a16="http://schemas.microsoft.com/office/drawing/2014/main" xmlns="" val="20002"/>
                    </a:ext>
                  </a:extLst>
                </a:gridCol>
                <a:gridCol w="1636479">
                  <a:extLst>
                    <a:ext uri="{9D8B030D-6E8A-4147-A177-3AD203B41FA5}">
                      <a16:colId xmlns:a16="http://schemas.microsoft.com/office/drawing/2014/main" xmlns="" val="20003"/>
                    </a:ext>
                  </a:extLst>
                </a:gridCol>
                <a:gridCol w="1636479">
                  <a:extLst>
                    <a:ext uri="{9D8B030D-6E8A-4147-A177-3AD203B41FA5}">
                      <a16:colId xmlns:a16="http://schemas.microsoft.com/office/drawing/2014/main" xmlns="" val="3522615395"/>
                    </a:ext>
                  </a:extLst>
                </a:gridCol>
              </a:tblGrid>
              <a:tr h="381000">
                <a:tc>
                  <a:txBody>
                    <a:bodyPr/>
                    <a:lstStyle/>
                    <a:p>
                      <a:pPr>
                        <a:buNone/>
                      </a:pPr>
                      <a:r>
                        <a:rPr lang="zh-CN" altLang="en-US"/>
                        <a:t>姓名</a:t>
                      </a:r>
                    </a:p>
                  </a:txBody>
                  <a:tcPr/>
                </a:tc>
                <a:tc>
                  <a:txBody>
                    <a:bodyPr/>
                    <a:lstStyle/>
                    <a:p>
                      <a:pPr>
                        <a:buNone/>
                      </a:pPr>
                      <a:r>
                        <a:rPr lang="zh-CN" altLang="en-US"/>
                        <a:t>联系电话</a:t>
                      </a:r>
                    </a:p>
                  </a:txBody>
                  <a:tcPr/>
                </a:tc>
                <a:tc>
                  <a:txBody>
                    <a:bodyPr/>
                    <a:lstStyle/>
                    <a:p>
                      <a:pPr>
                        <a:buNone/>
                      </a:pPr>
                      <a:r>
                        <a:rPr lang="zh-CN" altLang="en-US"/>
                        <a:t>邮箱</a:t>
                      </a:r>
                    </a:p>
                  </a:txBody>
                  <a:tcPr/>
                </a:tc>
                <a:tc>
                  <a:txBody>
                    <a:bodyPr/>
                    <a:lstStyle/>
                    <a:p>
                      <a:pPr>
                        <a:buNone/>
                      </a:pPr>
                      <a:r>
                        <a:rPr lang="zh-CN" altLang="en-US" dirty="0"/>
                        <a:t>地址</a:t>
                      </a:r>
                    </a:p>
                  </a:txBody>
                  <a:tcPr/>
                </a:tc>
                <a:tc>
                  <a:txBody>
                    <a:bodyPr/>
                    <a:lstStyle/>
                    <a:p>
                      <a:pPr rtl="0" fontAlgn="base"/>
                      <a:r>
                        <a:rPr lang="en-US" altLang="zh-CN" sz="1800" dirty="0" smtClean="0">
                          <a:effectLst/>
                          <a:latin typeface="等线" panose="02010600030101010101" pitchFamily="2" charset="-122"/>
                          <a:ea typeface="等线" panose="02010600030101010101" pitchFamily="2" charset="-122"/>
                        </a:rPr>
                        <a:t>GitHub</a:t>
                      </a:r>
                      <a:r>
                        <a:rPr lang="zh-CN" altLang="en-US" sz="1800" dirty="0" smtClean="0">
                          <a:effectLst/>
                          <a:latin typeface="等线" panose="02010600030101010101" pitchFamily="2" charset="-122"/>
                          <a:ea typeface="等线" panose="02010600030101010101" pitchFamily="2" charset="-122"/>
                        </a:rPr>
                        <a:t>账号</a:t>
                      </a:r>
                      <a:endParaRPr lang="zh-CN" altLang="en-US" sz="1800" dirty="0">
                        <a:effectLst/>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xmlns="" val="10000"/>
                  </a:ext>
                </a:extLst>
              </a:tr>
              <a:tr h="381000">
                <a:tc>
                  <a:txBody>
                    <a:bodyPr/>
                    <a:lstStyle/>
                    <a:p>
                      <a:pPr>
                        <a:buNone/>
                      </a:pPr>
                      <a:r>
                        <a:rPr lang="zh-CN" altLang="en-US"/>
                        <a:t>黄叶轩</a:t>
                      </a:r>
                    </a:p>
                  </a:txBody>
                  <a:tcPr/>
                </a:tc>
                <a:tc>
                  <a:txBody>
                    <a:bodyPr/>
                    <a:lstStyle/>
                    <a:p>
                      <a:pPr>
                        <a:buNone/>
                      </a:pPr>
                      <a:r>
                        <a:rPr lang="zh-CN" altLang="en-US"/>
                        <a:t>13588899102</a:t>
                      </a:r>
                    </a:p>
                  </a:txBody>
                  <a:tcPr/>
                </a:tc>
                <a:tc>
                  <a:txBody>
                    <a:bodyPr/>
                    <a:lstStyle/>
                    <a:p>
                      <a:pPr indent="0">
                        <a:buNone/>
                      </a:pPr>
                      <a:r>
                        <a:rPr lang="en-US" sz="1800" b="0">
                          <a:ea typeface="+mn-lt"/>
                          <a:cs typeface="Times New Roman" panose="02020603050405020304" pitchFamily="18" charset="0"/>
                        </a:rPr>
                        <a:t>31601246@stu.zucc.edu.cn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dirty="0"/>
                        <a:t>弘毅2-210</a:t>
                      </a:r>
                    </a:p>
                  </a:txBody>
                  <a:tcPr/>
                </a:tc>
                <a:tc>
                  <a:txBody>
                    <a:bodyPr/>
                    <a:lstStyle/>
                    <a:p>
                      <a:pPr rtl="0" fontAlgn="base"/>
                      <a:r>
                        <a:rPr lang="en-US" altLang="zh-CN" sz="1800" b="0" i="0" kern="1200" dirty="0" smtClean="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1"/>
                  </a:ext>
                </a:extLst>
              </a:tr>
              <a:tr h="381000">
                <a:tc>
                  <a:txBody>
                    <a:bodyPr/>
                    <a:lstStyle/>
                    <a:p>
                      <a:pPr>
                        <a:buNone/>
                      </a:pPr>
                      <a:r>
                        <a:rPr lang="zh-CN" altLang="en-US"/>
                        <a:t>徐双铅</a:t>
                      </a:r>
                    </a:p>
                  </a:txBody>
                  <a:tcPr/>
                </a:tc>
                <a:tc>
                  <a:txBody>
                    <a:bodyPr/>
                    <a:lstStyle/>
                    <a:p>
                      <a:pPr>
                        <a:buNone/>
                      </a:pPr>
                      <a:r>
                        <a:rPr lang="zh-CN" altLang="en-US"/>
                        <a:t>18094711647</a:t>
                      </a:r>
                    </a:p>
                  </a:txBody>
                  <a:tcPr/>
                </a:tc>
                <a:tc>
                  <a:txBody>
                    <a:bodyPr/>
                    <a:lstStyle/>
                    <a:p>
                      <a:pPr indent="0">
                        <a:buNone/>
                      </a:pPr>
                      <a:r>
                        <a:rPr lang="en-US" sz="1800" b="0">
                          <a:ea typeface="+mn-lt"/>
                          <a:cs typeface="Times New Roman" panose="02020603050405020304" pitchFamily="18" charset="0"/>
                        </a:rPr>
                        <a:t>31601221@stu.zucc.edu.cn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dirty="0"/>
                        <a:t>弘毅2-207</a:t>
                      </a:r>
                    </a:p>
                  </a:txBody>
                  <a:tcPr/>
                </a:tc>
                <a:tc>
                  <a:txBody>
                    <a:bodyPr/>
                    <a:lstStyle/>
                    <a:p>
                      <a:pPr rtl="0" fontAlgn="base"/>
                      <a:r>
                        <a:rPr lang="en-US" altLang="zh-CN" sz="1800" b="0" i="0" kern="1200" dirty="0" err="1" smtClean="0">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2"/>
                  </a:ext>
                </a:extLst>
              </a:tr>
              <a:tr h="381000">
                <a:tc>
                  <a:txBody>
                    <a:bodyPr/>
                    <a:lstStyle/>
                    <a:p>
                      <a:pPr>
                        <a:buNone/>
                      </a:pPr>
                      <a:r>
                        <a:rPr lang="zh-CN" altLang="en-US"/>
                        <a:t>吕迪</a:t>
                      </a:r>
                    </a:p>
                  </a:txBody>
                  <a:tcPr/>
                </a:tc>
                <a:tc>
                  <a:txBody>
                    <a:bodyPr/>
                    <a:lstStyle/>
                    <a:p>
                      <a:pPr>
                        <a:buNone/>
                      </a:pPr>
                      <a:r>
                        <a:rPr lang="zh-CN" altLang="en-US"/>
                        <a:t>17306413358</a:t>
                      </a:r>
                    </a:p>
                  </a:txBody>
                  <a:tcPr/>
                </a:tc>
                <a:tc>
                  <a:txBody>
                    <a:bodyPr/>
                    <a:lstStyle/>
                    <a:p>
                      <a:pPr>
                        <a:buNone/>
                      </a:pPr>
                      <a:r>
                        <a:rPr lang="zh-CN" altLang="en-US"/>
                        <a:t>31504251@stu.zucc.edu.cn</a:t>
                      </a:r>
                    </a:p>
                  </a:txBody>
                  <a:tcPr/>
                </a:tc>
                <a:tc>
                  <a:txBody>
                    <a:bodyPr/>
                    <a:lstStyle/>
                    <a:p>
                      <a:pPr>
                        <a:buNone/>
                      </a:pPr>
                      <a:r>
                        <a:rPr lang="zh-CN" altLang="en-US" dirty="0"/>
                        <a:t>求真1-125</a:t>
                      </a:r>
                    </a:p>
                  </a:txBody>
                  <a:tcPr/>
                </a:tc>
                <a:tc>
                  <a:txBody>
                    <a:bodyPr/>
                    <a:lstStyle/>
                    <a:p>
                      <a:pPr rtl="0" fontAlgn="base"/>
                      <a:r>
                        <a:rPr lang="en-US" altLang="zh-CN" sz="1800" dirty="0" err="1" smtClean="0">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3"/>
                  </a:ext>
                </a:extLst>
              </a:tr>
              <a:tr h="381000">
                <a:tc>
                  <a:txBody>
                    <a:bodyPr/>
                    <a:lstStyle/>
                    <a:p>
                      <a:pPr>
                        <a:buNone/>
                      </a:pPr>
                      <a:r>
                        <a:rPr lang="zh-CN" altLang="en-US"/>
                        <a:t>陈苏民</a:t>
                      </a:r>
                    </a:p>
                  </a:txBody>
                  <a:tcPr/>
                </a:tc>
                <a:tc>
                  <a:txBody>
                    <a:bodyPr/>
                    <a:lstStyle/>
                    <a:p>
                      <a:pPr>
                        <a:buNone/>
                      </a:pPr>
                      <a:r>
                        <a:rPr lang="zh-CN" altLang="en-US"/>
                        <a:t>13071869207</a:t>
                      </a:r>
                    </a:p>
                  </a:txBody>
                  <a:tcPr/>
                </a:tc>
                <a:tc>
                  <a:txBody>
                    <a:bodyPr/>
                    <a:lstStyle/>
                    <a:p>
                      <a:pPr>
                        <a:buNone/>
                      </a:pPr>
                      <a:r>
                        <a:rPr lang="zh-CN" altLang="en-US"/>
                        <a:t>31602227@stu.zucc.edu.cn</a:t>
                      </a:r>
                    </a:p>
                  </a:txBody>
                  <a:tcPr/>
                </a:tc>
                <a:tc>
                  <a:txBody>
                    <a:bodyPr/>
                    <a:lstStyle/>
                    <a:p>
                      <a:pPr>
                        <a:buNone/>
                      </a:pPr>
                      <a:r>
                        <a:rPr lang="zh-CN" altLang="en-US" dirty="0"/>
                        <a:t>弘毅1-124</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4"/>
                  </a:ext>
                </a:extLst>
              </a:tr>
              <a:tr h="381000">
                <a:tc>
                  <a:txBody>
                    <a:bodyPr/>
                    <a:lstStyle/>
                    <a:p>
                      <a:pPr>
                        <a:buNone/>
                      </a:pPr>
                      <a:r>
                        <a:rPr lang="zh-CN" altLang="en-US"/>
                        <a:t>陈俊仁</a:t>
                      </a:r>
                    </a:p>
                  </a:txBody>
                  <a:tcPr/>
                </a:tc>
                <a:tc>
                  <a:txBody>
                    <a:bodyPr/>
                    <a:lstStyle/>
                    <a:p>
                      <a:pPr>
                        <a:buNone/>
                      </a:pPr>
                      <a:r>
                        <a:rPr lang="zh-CN" altLang="en-US"/>
                        <a:t>17376503405</a:t>
                      </a:r>
                    </a:p>
                  </a:txBody>
                  <a:tcPr/>
                </a:tc>
                <a:tc>
                  <a:txBody>
                    <a:bodyPr/>
                    <a:lstStyle/>
                    <a:p>
                      <a:pPr>
                        <a:buNone/>
                      </a:pPr>
                      <a:r>
                        <a:rPr lang="zh-CN" altLang="en-US"/>
                        <a:t>31601241@stu.zucc.edu.cn</a:t>
                      </a:r>
                    </a:p>
                  </a:txBody>
                  <a:tcPr/>
                </a:tc>
                <a:tc>
                  <a:txBody>
                    <a:bodyPr/>
                    <a:lstStyle/>
                    <a:p>
                      <a:pPr>
                        <a:buNone/>
                      </a:pPr>
                      <a:r>
                        <a:rPr lang="zh-CN" altLang="en-US" dirty="0"/>
                        <a:t>弘毅2-209</a:t>
                      </a:r>
                    </a:p>
                  </a:txBody>
                  <a:tcPr/>
                </a:tc>
                <a:tc>
                  <a:txBody>
                    <a:bodyPr/>
                    <a:lstStyle/>
                    <a:p>
                      <a:pPr rtl="0" fontAlgn="base"/>
                      <a:r>
                        <a:rPr lang="en-US" altLang="zh-CN" sz="1800" b="0" i="0" kern="1200" dirty="0" err="1" smtClean="0">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5"/>
                  </a:ext>
                </a:extLst>
              </a:tr>
            </a:tbl>
          </a:graphicData>
        </a:graphic>
      </p:graphicFrame>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43866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40642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a:t>
            </a:r>
            <a:r>
              <a:rPr lang="zh-CN" altLang="en-US" sz="5400" b="1" dirty="0" smtClean="0">
                <a:solidFill>
                  <a:schemeClr val="bg1"/>
                </a:solidFill>
                <a:latin typeface="Gotham Rounded Medium" panose="02000000000000000000" pitchFamily="50" charset="0"/>
              </a:rPr>
              <a:t>引言</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p:nvPr/>
        </p:nvGraphicFramePr>
        <p:xfrm>
          <a:off x="1226820" y="1242060"/>
          <a:ext cx="8849360" cy="4953000"/>
        </p:xfrm>
        <a:graphic>
          <a:graphicData uri="http://schemas.openxmlformats.org/drawingml/2006/table">
            <a:tbl>
              <a:tblPr firstRow="1" bandRow="1">
                <a:tableStyleId>{5C22544A-7EE6-4342-B048-85BDC9FD1C3A}</a:tableStyleId>
              </a:tblPr>
              <a:tblGrid>
                <a:gridCol w="1106170">
                  <a:extLst>
                    <a:ext uri="{9D8B030D-6E8A-4147-A177-3AD203B41FA5}">
                      <a16:colId xmlns:a16="http://schemas.microsoft.com/office/drawing/2014/main" xmlns="" val="20000"/>
                    </a:ext>
                  </a:extLst>
                </a:gridCol>
                <a:gridCol w="1106170">
                  <a:extLst>
                    <a:ext uri="{9D8B030D-6E8A-4147-A177-3AD203B41FA5}">
                      <a16:colId xmlns:a16="http://schemas.microsoft.com/office/drawing/2014/main" xmlns="" val="20001"/>
                    </a:ext>
                  </a:extLst>
                </a:gridCol>
                <a:gridCol w="1106170">
                  <a:extLst>
                    <a:ext uri="{9D8B030D-6E8A-4147-A177-3AD203B41FA5}">
                      <a16:colId xmlns:a16="http://schemas.microsoft.com/office/drawing/2014/main" xmlns="" val="20002"/>
                    </a:ext>
                  </a:extLst>
                </a:gridCol>
                <a:gridCol w="1106170">
                  <a:extLst>
                    <a:ext uri="{9D8B030D-6E8A-4147-A177-3AD203B41FA5}">
                      <a16:colId xmlns:a16="http://schemas.microsoft.com/office/drawing/2014/main" xmlns="" val="20003"/>
                    </a:ext>
                  </a:extLst>
                </a:gridCol>
                <a:gridCol w="1106170">
                  <a:extLst>
                    <a:ext uri="{9D8B030D-6E8A-4147-A177-3AD203B41FA5}">
                      <a16:colId xmlns:a16="http://schemas.microsoft.com/office/drawing/2014/main" xmlns="" val="20004"/>
                    </a:ext>
                  </a:extLst>
                </a:gridCol>
                <a:gridCol w="1106170">
                  <a:extLst>
                    <a:ext uri="{9D8B030D-6E8A-4147-A177-3AD203B41FA5}">
                      <a16:colId xmlns:a16="http://schemas.microsoft.com/office/drawing/2014/main" xmlns="" val="20005"/>
                    </a:ext>
                  </a:extLst>
                </a:gridCol>
                <a:gridCol w="1106170">
                  <a:extLst>
                    <a:ext uri="{9D8B030D-6E8A-4147-A177-3AD203B41FA5}">
                      <a16:colId xmlns:a16="http://schemas.microsoft.com/office/drawing/2014/main" xmlns="" val="20006"/>
                    </a:ext>
                  </a:extLst>
                </a:gridCol>
                <a:gridCol w="1106170">
                  <a:extLst>
                    <a:ext uri="{9D8B030D-6E8A-4147-A177-3AD203B41FA5}">
                      <a16:colId xmlns:a16="http://schemas.microsoft.com/office/drawing/2014/main" xmlns="" val="20007"/>
                    </a:ext>
                  </a:extLst>
                </a:gridCol>
              </a:tblGrid>
              <a:tr h="381000">
                <a:tc>
                  <a:txBody>
                    <a:bodyPr/>
                    <a:lstStyle/>
                    <a:p>
                      <a:pPr>
                        <a:buNone/>
                      </a:pPr>
                      <a:endParaRPr lang="zh-CN" altLang="en-US"/>
                    </a:p>
                  </a:txBody>
                  <a:tcPr>
                    <a:solidFill>
                      <a:schemeClr val="accent1"/>
                    </a:solidFill>
                  </a:tcPr>
                </a:tc>
                <a:tc>
                  <a:txBody>
                    <a:bodyPr/>
                    <a:lstStyle/>
                    <a:p>
                      <a:pPr>
                        <a:buNone/>
                      </a:pPr>
                      <a:r>
                        <a:rPr lang="zh-CN" altLang="en-US"/>
                        <a:t>周一</a:t>
                      </a:r>
                    </a:p>
                  </a:txBody>
                  <a:tcPr/>
                </a:tc>
                <a:tc>
                  <a:txBody>
                    <a:bodyPr/>
                    <a:lstStyle/>
                    <a:p>
                      <a:pPr>
                        <a:buNone/>
                      </a:pPr>
                      <a:r>
                        <a:rPr lang="zh-CN" altLang="en-US"/>
                        <a:t>周二</a:t>
                      </a:r>
                    </a:p>
                  </a:txBody>
                  <a:tcPr/>
                </a:tc>
                <a:tc>
                  <a:txBody>
                    <a:bodyPr/>
                    <a:lstStyle/>
                    <a:p>
                      <a:pPr>
                        <a:buNone/>
                      </a:pPr>
                      <a:r>
                        <a:rPr lang="zh-CN" altLang="en-US"/>
                        <a:t>周三</a:t>
                      </a:r>
                    </a:p>
                  </a:txBody>
                  <a:tcPr/>
                </a:tc>
                <a:tc>
                  <a:txBody>
                    <a:bodyPr/>
                    <a:lstStyle/>
                    <a:p>
                      <a:pPr>
                        <a:buNone/>
                      </a:pPr>
                      <a:r>
                        <a:rPr lang="zh-CN" altLang="en-US"/>
                        <a:t>周四</a:t>
                      </a:r>
                    </a:p>
                  </a:txBody>
                  <a:tcPr/>
                </a:tc>
                <a:tc>
                  <a:txBody>
                    <a:bodyPr/>
                    <a:lstStyle/>
                    <a:p>
                      <a:pPr>
                        <a:buNone/>
                      </a:pPr>
                      <a:r>
                        <a:rPr lang="zh-CN" altLang="en-US"/>
                        <a:t>周五</a:t>
                      </a:r>
                    </a:p>
                  </a:txBody>
                  <a:tcPr/>
                </a:tc>
                <a:tc>
                  <a:txBody>
                    <a:bodyPr/>
                    <a:lstStyle/>
                    <a:p>
                      <a:pPr>
                        <a:buNone/>
                      </a:pPr>
                      <a:r>
                        <a:rPr lang="zh-CN" altLang="en-US"/>
                        <a:t>周六</a:t>
                      </a:r>
                    </a:p>
                  </a:txBody>
                  <a:tcPr/>
                </a:tc>
                <a:tc>
                  <a:txBody>
                    <a:bodyPr/>
                    <a:lstStyle/>
                    <a:p>
                      <a:pPr>
                        <a:buNone/>
                      </a:pPr>
                      <a:r>
                        <a:rPr lang="zh-CN" altLang="en-US"/>
                        <a:t>周日</a:t>
                      </a:r>
                    </a:p>
                  </a:txBody>
                  <a:tcPr/>
                </a:tc>
                <a:extLst>
                  <a:ext uri="{0D108BD9-81ED-4DB2-BD59-A6C34878D82A}">
                    <a16:rowId xmlns:a16="http://schemas.microsoft.com/office/drawing/2014/main" xmlns="" val="10000"/>
                  </a:ext>
                </a:extLst>
              </a:tr>
              <a:tr h="381000">
                <a:tc>
                  <a:txBody>
                    <a:bodyPr/>
                    <a:lstStyle/>
                    <a:p>
                      <a:pPr>
                        <a:buNone/>
                      </a:pPr>
                      <a:r>
                        <a:rPr lang="zh-CN" altLang="en-US"/>
                        <a:t>上午-1</a:t>
                      </a:r>
                    </a:p>
                  </a:txBody>
                  <a:tcPr>
                    <a:solidFill>
                      <a:schemeClr val="accent1"/>
                    </a:solidFill>
                  </a:tcPr>
                </a:tc>
                <a:tc>
                  <a:txBody>
                    <a:bodyPr/>
                    <a:lstStyle/>
                    <a:p>
                      <a:pPr>
                        <a:buNone/>
                      </a:pPr>
                      <a:r>
                        <a:rPr lang="zh-CN" altLang="en-US"/>
                        <a:t>吕、陈2</a:t>
                      </a:r>
                    </a:p>
                    <a:p>
                      <a:pPr>
                        <a:buNone/>
                      </a:pPr>
                      <a:r>
                        <a:rPr lang="zh-CN" altLang="en-US"/>
                        <a:t>徐、陈1</a:t>
                      </a:r>
                    </a:p>
                  </a:txBody>
                  <a:tcPr/>
                </a:tc>
                <a:tc>
                  <a:txBody>
                    <a:bodyPr/>
                    <a:lstStyle/>
                    <a:p>
                      <a:pPr>
                        <a:buNone/>
                      </a:pPr>
                      <a:r>
                        <a:rPr lang="zh-CN" altLang="en-US" dirty="0"/>
                        <a:t>吕、黄</a:t>
                      </a:r>
                    </a:p>
                    <a:p>
                      <a:pPr>
                        <a:buNone/>
                      </a:pPr>
                      <a:r>
                        <a:rPr lang="zh-CN" altLang="en-US" dirty="0"/>
                        <a:t>徐、陈1</a:t>
                      </a:r>
                    </a:p>
                  </a:txBody>
                  <a:tcPr/>
                </a:tc>
                <a:tc>
                  <a:txBody>
                    <a:bodyPr/>
                    <a:lstStyle/>
                    <a:p>
                      <a:pPr>
                        <a:buNone/>
                      </a:pPr>
                      <a:r>
                        <a:rPr lang="zh-CN" altLang="en-US"/>
                        <a:t>吕、黄</a:t>
                      </a:r>
                    </a:p>
                  </a:txBody>
                  <a:tcPr/>
                </a:tc>
                <a:tc>
                  <a:txBody>
                    <a:bodyPr/>
                    <a:lstStyle/>
                    <a:p>
                      <a:pPr>
                        <a:buNone/>
                      </a:pPr>
                      <a:r>
                        <a:rPr lang="zh-CN" altLang="en-US" dirty="0"/>
                        <a:t>吕、陈2</a:t>
                      </a:r>
                    </a:p>
                    <a:p>
                      <a:pPr>
                        <a:buNone/>
                      </a:pPr>
                      <a:r>
                        <a:rPr lang="zh-CN" altLang="en-US" dirty="0"/>
                        <a:t>徐、陈1</a:t>
                      </a:r>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xmlns="" val="10001"/>
                  </a:ext>
                </a:extLst>
              </a:tr>
              <a:tr h="381000">
                <a:tc>
                  <a:txBody>
                    <a:bodyPr/>
                    <a:lstStyle/>
                    <a:p>
                      <a:pPr>
                        <a:buNone/>
                      </a:pPr>
                      <a:r>
                        <a:rPr lang="zh-CN" altLang="en-US"/>
                        <a:t>上午-2</a:t>
                      </a:r>
                    </a:p>
                  </a:txBody>
                  <a:tcPr>
                    <a:solidFill>
                      <a:schemeClr val="accent1"/>
                    </a:solidFill>
                  </a:tcPr>
                </a:tc>
                <a:tc>
                  <a:txBody>
                    <a:bodyPr/>
                    <a:lstStyle/>
                    <a:p>
                      <a:pPr>
                        <a:buNone/>
                      </a:pPr>
                      <a:endParaRPr lang="zh-CN" altLang="en-US"/>
                    </a:p>
                  </a:txBody>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xmlns="" val="10002"/>
                  </a:ext>
                </a:extLst>
              </a:tr>
              <a:tr h="381000">
                <a:tc>
                  <a:txBody>
                    <a:bodyPr/>
                    <a:lstStyle/>
                    <a:p>
                      <a:pPr>
                        <a:buNone/>
                      </a:pPr>
                      <a:r>
                        <a:rPr lang="zh-CN" altLang="en-US"/>
                        <a:t>下午-1</a:t>
                      </a:r>
                    </a:p>
                  </a:txBody>
                  <a:tcPr>
                    <a:solidFill>
                      <a:schemeClr val="accent1"/>
                    </a:solidFill>
                  </a:tcPr>
                </a:tc>
                <a:tc>
                  <a:txBody>
                    <a:bodyPr/>
                    <a:lstStyle/>
                    <a:p>
                      <a:pPr>
                        <a:buNone/>
                      </a:pPr>
                      <a:r>
                        <a:rPr lang="zh-CN" altLang="en-US"/>
                        <a:t>吕、陈2</a:t>
                      </a:r>
                    </a:p>
                  </a:txBody>
                  <a:tcPr/>
                </a:tc>
                <a:tc>
                  <a:txBody>
                    <a:bodyPr/>
                    <a:lstStyle/>
                    <a:p>
                      <a:pPr>
                        <a:buNone/>
                      </a:pPr>
                      <a:endParaRPr lang="zh-CN" altLang="en-US"/>
                    </a:p>
                  </a:txBody>
                  <a:tcPr/>
                </a:tc>
                <a:tc>
                  <a:txBody>
                    <a:bodyPr/>
                    <a:lstStyle/>
                    <a:p>
                      <a:pPr>
                        <a:buNone/>
                      </a:pPr>
                      <a:r>
                        <a:rPr lang="zh-CN" altLang="en-US" dirty="0"/>
                        <a:t>黄</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xmlns="" val="10003"/>
                  </a:ext>
                </a:extLst>
              </a:tr>
              <a:tr h="381000">
                <a:tc>
                  <a:txBody>
                    <a:bodyPr/>
                    <a:lstStyle/>
                    <a:p>
                      <a:pPr>
                        <a:buNone/>
                      </a:pPr>
                      <a:r>
                        <a:rPr lang="zh-CN" altLang="en-US"/>
                        <a:t>下午-2</a:t>
                      </a:r>
                    </a:p>
                  </a:txBody>
                  <a:tcPr>
                    <a:solidFill>
                      <a:schemeClr val="accent1"/>
                    </a:solidFill>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黄、陈2</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extLst>
                  <a:ext uri="{0D108BD9-81ED-4DB2-BD59-A6C34878D82A}">
                    <a16:rowId xmlns:a16="http://schemas.microsoft.com/office/drawing/2014/main" xmlns="" val="10004"/>
                  </a:ext>
                </a:extLst>
              </a:tr>
              <a:tr h="381000">
                <a:tc>
                  <a:txBody>
                    <a:bodyPr/>
                    <a:lstStyle/>
                    <a:p>
                      <a:pPr>
                        <a:buNone/>
                      </a:pPr>
                      <a:r>
                        <a:rPr lang="zh-CN" altLang="en-US"/>
                        <a:t>晚修</a:t>
                      </a:r>
                    </a:p>
                  </a:txBody>
                  <a:tcPr>
                    <a:solidFill>
                      <a:schemeClr val="accent1"/>
                    </a:solidFill>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extLst>
                  <a:ext uri="{0D108BD9-81ED-4DB2-BD59-A6C34878D82A}">
                    <a16:rowId xmlns:a16="http://schemas.microsoft.com/office/drawing/2014/main" xmlns="" val="10005"/>
                  </a:ext>
                </a:extLst>
              </a:tr>
            </a:tbl>
          </a:graphicData>
        </a:graphic>
      </p:graphicFrame>
      <p:sp>
        <p:nvSpPr>
          <p:cNvPr id="5" name="文本框 4"/>
          <p:cNvSpPr txBox="1"/>
          <p:nvPr/>
        </p:nvSpPr>
        <p:spPr>
          <a:xfrm>
            <a:off x="10408920" y="1614805"/>
            <a:ext cx="1370330" cy="368300"/>
          </a:xfrm>
          <a:prstGeom prst="rect">
            <a:avLst/>
          </a:prstGeom>
          <a:noFill/>
        </p:spPr>
        <p:txBody>
          <a:bodyPr wrap="square" rtlCol="0">
            <a:spAutoFit/>
          </a:bodyPr>
          <a:lstStyle/>
          <a:p>
            <a:r>
              <a:rPr lang="zh-CN" altLang="en-US"/>
              <a:t>吕：吕迪 </a:t>
            </a:r>
          </a:p>
        </p:txBody>
      </p:sp>
      <p:sp>
        <p:nvSpPr>
          <p:cNvPr id="6" name="文本框 5"/>
          <p:cNvSpPr txBox="1"/>
          <p:nvPr/>
        </p:nvSpPr>
        <p:spPr>
          <a:xfrm>
            <a:off x="10408920" y="5262245"/>
            <a:ext cx="1370330" cy="368300"/>
          </a:xfrm>
          <a:prstGeom prst="rect">
            <a:avLst/>
          </a:prstGeom>
          <a:noFill/>
        </p:spPr>
        <p:txBody>
          <a:bodyPr wrap="square" rtlCol="0">
            <a:spAutoFit/>
          </a:bodyPr>
          <a:lstStyle/>
          <a:p>
            <a:r>
              <a:rPr lang="zh-CN" altLang="en-US"/>
              <a:t>黄：黄叶轩 </a:t>
            </a:r>
          </a:p>
        </p:txBody>
      </p:sp>
      <p:sp>
        <p:nvSpPr>
          <p:cNvPr id="7" name="文本框 6"/>
          <p:cNvSpPr txBox="1"/>
          <p:nvPr/>
        </p:nvSpPr>
        <p:spPr>
          <a:xfrm>
            <a:off x="10408920" y="4282440"/>
            <a:ext cx="1552575" cy="368300"/>
          </a:xfrm>
          <a:prstGeom prst="rect">
            <a:avLst/>
          </a:prstGeom>
          <a:noFill/>
        </p:spPr>
        <p:txBody>
          <a:bodyPr wrap="square" rtlCol="0">
            <a:spAutoFit/>
          </a:bodyPr>
          <a:lstStyle/>
          <a:p>
            <a:r>
              <a:rPr lang="zh-CN" altLang="en-US"/>
              <a:t>陈2：陈苏民</a:t>
            </a:r>
          </a:p>
        </p:txBody>
      </p:sp>
      <p:sp>
        <p:nvSpPr>
          <p:cNvPr id="8" name="文本框 7"/>
          <p:cNvSpPr txBox="1"/>
          <p:nvPr/>
        </p:nvSpPr>
        <p:spPr>
          <a:xfrm>
            <a:off x="10408920" y="3302635"/>
            <a:ext cx="1674495" cy="368300"/>
          </a:xfrm>
          <a:prstGeom prst="rect">
            <a:avLst/>
          </a:prstGeom>
          <a:noFill/>
        </p:spPr>
        <p:txBody>
          <a:bodyPr wrap="square" rtlCol="0">
            <a:spAutoFit/>
          </a:bodyPr>
          <a:lstStyle/>
          <a:p>
            <a:r>
              <a:rPr lang="zh-CN" altLang="en-US"/>
              <a:t>陈1：陈俊仁 </a:t>
            </a:r>
          </a:p>
        </p:txBody>
      </p:sp>
      <p:sp>
        <p:nvSpPr>
          <p:cNvPr id="9" name="文本框 8"/>
          <p:cNvSpPr txBox="1"/>
          <p:nvPr/>
        </p:nvSpPr>
        <p:spPr>
          <a:xfrm>
            <a:off x="10408920" y="2440940"/>
            <a:ext cx="1370330" cy="368300"/>
          </a:xfrm>
          <a:prstGeom prst="rect">
            <a:avLst/>
          </a:prstGeom>
          <a:noFill/>
        </p:spPr>
        <p:txBody>
          <a:bodyPr wrap="square" rtlCol="0">
            <a:spAutoFit/>
          </a:bodyPr>
          <a:lstStyle/>
          <a:p>
            <a:r>
              <a:rPr lang="zh-CN" altLang="en-US"/>
              <a:t>徐：徐双铅</a:t>
            </a:r>
          </a:p>
        </p:txBody>
      </p:sp>
      <p:sp>
        <p:nvSpPr>
          <p:cNvPr id="10" name="矩形 9"/>
          <p:cNvSpPr/>
          <p:nvPr/>
        </p:nvSpPr>
        <p:spPr>
          <a:xfrm>
            <a:off x="4806678" y="449618"/>
            <a:ext cx="160782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资源日历</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6364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6.</a:t>
            </a:r>
            <a:r>
              <a:rPr lang="zh-CN" altLang="en-US" sz="5400" b="1" dirty="0" smtClean="0">
                <a:solidFill>
                  <a:schemeClr val="bg1"/>
                </a:solidFill>
                <a:latin typeface="Gotham Rounded Medium" panose="02000000000000000000" pitchFamily="50" charset="0"/>
              </a:rPr>
              <a:t>沟通管理计划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25829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544423" y="449618"/>
            <a:ext cx="196405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干系人手册</a:t>
            </a:r>
          </a:p>
        </p:txBody>
      </p:sp>
      <p:graphicFrame>
        <p:nvGraphicFramePr>
          <p:cNvPr id="37" name="表格 36"/>
          <p:cNvGraphicFramePr/>
          <p:nvPr/>
        </p:nvGraphicFramePr>
        <p:xfrm>
          <a:off x="1344295" y="1106805"/>
          <a:ext cx="9239250" cy="5047615"/>
        </p:xfrm>
        <a:graphic>
          <a:graphicData uri="http://schemas.openxmlformats.org/drawingml/2006/table">
            <a:tbl>
              <a:tblPr firstRow="1" bandRow="1">
                <a:tableStyleId>{5C22544A-7EE6-4342-B048-85BDC9FD1C3A}</a:tableStyleId>
              </a:tblPr>
              <a:tblGrid>
                <a:gridCol w="3079750">
                  <a:extLst>
                    <a:ext uri="{9D8B030D-6E8A-4147-A177-3AD203B41FA5}">
                      <a16:colId xmlns:a16="http://schemas.microsoft.com/office/drawing/2014/main" xmlns="" val="20000"/>
                    </a:ext>
                  </a:extLst>
                </a:gridCol>
                <a:gridCol w="3079750">
                  <a:extLst>
                    <a:ext uri="{9D8B030D-6E8A-4147-A177-3AD203B41FA5}">
                      <a16:colId xmlns:a16="http://schemas.microsoft.com/office/drawing/2014/main" xmlns="" val="20001"/>
                    </a:ext>
                  </a:extLst>
                </a:gridCol>
                <a:gridCol w="3079750">
                  <a:extLst>
                    <a:ext uri="{9D8B030D-6E8A-4147-A177-3AD203B41FA5}">
                      <a16:colId xmlns:a16="http://schemas.microsoft.com/office/drawing/2014/main" xmlns="" val="20002"/>
                    </a:ext>
                  </a:extLst>
                </a:gridCol>
              </a:tblGrid>
              <a:tr h="395605">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积极干系人</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联系方式</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所在地</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xmlns="" val="10000"/>
                  </a:ext>
                </a:extLst>
              </a:tr>
              <a:tr h="395605">
                <a:tc>
                  <a:txBody>
                    <a:bodyPr/>
                    <a:lstStyle/>
                    <a:p>
                      <a:pPr indent="0">
                        <a:buNone/>
                      </a:pPr>
                      <a:r>
                        <a:rPr lang="en-US" sz="1800" b="0">
                          <a:ea typeface="+mn-lt"/>
                          <a:cs typeface="宋体" panose="02010600030101010101" pitchFamily="2" charset="-122"/>
                        </a:rPr>
                        <a:t>黄叶轩</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Light" panose="02010600030101010101" charset="-122"/>
                        </a:rPr>
                        <a:t>13588899102</a:t>
                      </a:r>
                      <a:endParaRPr lang="en-US" altLang="en-US" sz="1800" b="0">
                        <a:solidFill>
                          <a:srgbClr val="000000"/>
                        </a:solidFill>
                        <a:ea typeface="+mn-lt"/>
                        <a:cs typeface="等线 Light"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弘毅2-210</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1"/>
                  </a:ext>
                </a:extLst>
              </a:tr>
              <a:tr h="395605">
                <a:tc>
                  <a:txBody>
                    <a:bodyPr/>
                    <a:lstStyle/>
                    <a:p>
                      <a:pPr indent="0">
                        <a:buNone/>
                      </a:pPr>
                      <a:r>
                        <a:rPr lang="en-US" sz="1800" b="0">
                          <a:ea typeface="+mn-lt"/>
                          <a:cs typeface="宋体" panose="02010600030101010101" pitchFamily="2" charset="-122"/>
                        </a:rPr>
                        <a:t>徐双铅</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18094711647</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弘毅2-206</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2"/>
                  </a:ext>
                </a:extLst>
              </a:tr>
              <a:tr h="395605">
                <a:tc>
                  <a:txBody>
                    <a:bodyPr/>
                    <a:lstStyle/>
                    <a:p>
                      <a:pPr indent="0">
                        <a:buNone/>
                      </a:pPr>
                      <a:r>
                        <a:rPr lang="en-US" sz="1800" b="0">
                          <a:ea typeface="+mn-lt"/>
                          <a:cs typeface="宋体" panose="02010600030101010101" pitchFamily="2" charset="-122"/>
                        </a:rPr>
                        <a:t>陈俊仁</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17376503405</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弘毅2-209</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3"/>
                  </a:ext>
                </a:extLst>
              </a:tr>
              <a:tr h="395605">
                <a:tc>
                  <a:txBody>
                    <a:bodyPr/>
                    <a:lstStyle/>
                    <a:p>
                      <a:pPr indent="0">
                        <a:buNone/>
                      </a:pPr>
                      <a:r>
                        <a:rPr lang="en-US" sz="1800" b="0">
                          <a:ea typeface="+mn-lt"/>
                          <a:cs typeface="宋体" panose="02010600030101010101" pitchFamily="2" charset="-122"/>
                        </a:rPr>
                        <a:t>陈苏民</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13071869207</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弘毅1-124</a:t>
                      </a:r>
                      <a:endParaRPr lang="en-US" altLang="en-US" sz="1800" b="0">
                        <a:ea typeface="+mn-lt"/>
                        <a:cs typeface="+mn-lt"/>
                      </a:endParaRPr>
                    </a:p>
                  </a:txBody>
                  <a:tcPr marL="68580" marR="68580" marT="0" marB="0"/>
                </a:tc>
                <a:extLst>
                  <a:ext uri="{0D108BD9-81ED-4DB2-BD59-A6C34878D82A}">
                    <a16:rowId xmlns:a16="http://schemas.microsoft.com/office/drawing/2014/main" xmlns="" val="10004"/>
                  </a:ext>
                </a:extLst>
              </a:tr>
              <a:tr h="394970">
                <a:tc>
                  <a:txBody>
                    <a:bodyPr/>
                    <a:lstStyle/>
                    <a:p>
                      <a:pPr indent="0">
                        <a:buNone/>
                      </a:pPr>
                      <a:r>
                        <a:rPr lang="en-US" sz="1800" b="0" dirty="0" err="1">
                          <a:ea typeface="+mn-lt"/>
                          <a:cs typeface="宋体" panose="02010600030101010101" pitchFamily="2" charset="-122"/>
                        </a:rPr>
                        <a:t>吕迪</a:t>
                      </a:r>
                      <a:endParaRPr lang="en-US" altLang="en-US" sz="1800" b="0" dirty="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17306413358</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求真1-125</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5"/>
                  </a:ext>
                </a:extLst>
              </a:tr>
              <a:tr h="569595">
                <a:tc>
                  <a:txBody>
                    <a:bodyPr/>
                    <a:lstStyle/>
                    <a:p>
                      <a:pPr indent="0">
                        <a:buNone/>
                      </a:pPr>
                      <a:r>
                        <a:rPr lang="en-US" sz="1800" b="0" dirty="0" err="1">
                          <a:solidFill>
                            <a:srgbClr val="000000"/>
                          </a:solidFill>
                          <a:ea typeface="+mn-lt"/>
                          <a:cs typeface="等线" panose="02010600030101010101" charset="-122"/>
                        </a:rPr>
                        <a:t>杨枨</a:t>
                      </a:r>
                      <a:endParaRPr lang="en-US" altLang="en-US" sz="1800" b="0" dirty="0">
                        <a:solidFill>
                          <a:srgbClr val="000000"/>
                        </a:solidFill>
                        <a:ea typeface="+mn-lt"/>
                        <a:cs typeface="等线" panose="02010600030101010101" charset="-122"/>
                      </a:endParaRPr>
                    </a:p>
                  </a:txBody>
                  <a:tcPr marL="68580" marR="68580" marT="0" marB="0"/>
                </a:tc>
                <a:tc>
                  <a:txBody>
                    <a:bodyPr/>
                    <a:lstStyle/>
                    <a:p>
                      <a:pPr indent="0">
                        <a:buNone/>
                      </a:pPr>
                      <a:r>
                        <a:rPr lang="en-US" altLang="en-US" sz="1800" b="0">
                          <a:ea typeface="+mn-lt"/>
                          <a:cs typeface="宋体" panose="02010600030101010101" pitchFamily="2" charset="-122"/>
                        </a:rPr>
                        <a:t>yangc@zucc.edu.cn</a:t>
                      </a:r>
                    </a:p>
                  </a:txBody>
                  <a:tcPr marL="68580" marR="68580" marT="0" marB="0"/>
                </a:tc>
                <a:tc>
                  <a:txBody>
                    <a:bodyPr/>
                    <a:lstStyle/>
                    <a:p>
                      <a:pPr indent="0">
                        <a:buNone/>
                      </a:pPr>
                      <a:r>
                        <a:rPr lang="en-US" sz="1800" b="0">
                          <a:ea typeface="+mn-lt"/>
                          <a:cs typeface="+mn-lt"/>
                        </a:rPr>
                        <a:t>理4系主任办公室</a:t>
                      </a:r>
                      <a:endParaRPr lang="en-US" altLang="en-US" sz="1800" b="0">
                        <a:ea typeface="+mn-lt"/>
                        <a:cs typeface="+mn-lt"/>
                      </a:endParaRPr>
                    </a:p>
                  </a:txBody>
                  <a:tcPr marL="68580" marR="68580" marT="0" marB="0"/>
                </a:tc>
                <a:extLst>
                  <a:ext uri="{0D108BD9-81ED-4DB2-BD59-A6C34878D82A}">
                    <a16:rowId xmlns:a16="http://schemas.microsoft.com/office/drawing/2014/main" xmlns="" val="10006"/>
                  </a:ext>
                </a:extLst>
              </a:tr>
              <a:tr h="570230">
                <a:tc>
                  <a:txBody>
                    <a:bodyPr/>
                    <a:lstStyle/>
                    <a:p>
                      <a:pPr indent="0">
                        <a:buNone/>
                      </a:pPr>
                      <a:r>
                        <a:rPr lang="en-US" sz="1800" b="0" dirty="0" err="1">
                          <a:solidFill>
                            <a:srgbClr val="000000"/>
                          </a:solidFill>
                          <a:ea typeface="+mn-lt"/>
                          <a:cs typeface="等线" panose="02010600030101010101" charset="-122"/>
                        </a:rPr>
                        <a:t>侯宏仑</a:t>
                      </a:r>
                      <a:endParaRPr lang="en-US" altLang="en-US" sz="1800" b="0" dirty="0">
                        <a:solidFill>
                          <a:srgbClr val="000000"/>
                        </a:solidFill>
                        <a:ea typeface="+mn-lt"/>
                        <a:cs typeface="等线" panose="02010600030101010101" charset="-122"/>
                      </a:endParaRPr>
                    </a:p>
                  </a:txBody>
                  <a:tcPr marL="68580" marR="68580" marT="0" marB="0"/>
                </a:tc>
                <a:tc>
                  <a:txBody>
                    <a:bodyPr/>
                    <a:lstStyle/>
                    <a:p>
                      <a:pPr indent="0">
                        <a:buNone/>
                      </a:pPr>
                      <a:r>
                        <a:rPr lang="en-US" sz="1800" b="0">
                          <a:ea typeface="+mn-lt"/>
                          <a:cs typeface="宋体" panose="02010600030101010101" pitchFamily="2" charset="-122"/>
                        </a:rPr>
                        <a:t>ubilabs@zucc.edu.cn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理4-501</a:t>
                      </a:r>
                      <a:endParaRPr lang="en-US" altLang="en-US" sz="1800" b="0">
                        <a:ea typeface="+mn-lt"/>
                        <a:cs typeface="+mn-lt"/>
                      </a:endParaRPr>
                    </a:p>
                  </a:txBody>
                  <a:tcPr marL="68580" marR="68580" marT="0" marB="0"/>
                </a:tc>
                <a:extLst>
                  <a:ext uri="{0D108BD9-81ED-4DB2-BD59-A6C34878D82A}">
                    <a16:rowId xmlns:a16="http://schemas.microsoft.com/office/drawing/2014/main" xmlns="" val="10007"/>
                  </a:ext>
                </a:extLst>
              </a:tr>
              <a:tr h="395605">
                <a:tc>
                  <a:txBody>
                    <a:bodyPr/>
                    <a:lstStyle/>
                    <a:p>
                      <a:pPr indent="0">
                        <a:buNone/>
                      </a:pPr>
                      <a:r>
                        <a:rPr lang="en-US" sz="1800" b="0" dirty="0" err="1">
                          <a:solidFill>
                            <a:srgbClr val="000000"/>
                          </a:solidFill>
                          <a:ea typeface="+mn-lt"/>
                          <a:cs typeface="等线" panose="02010600030101010101" charset="-122"/>
                        </a:rPr>
                        <a:t>助教</a:t>
                      </a:r>
                      <a:r>
                        <a:rPr lang="en-US" sz="1800" b="0" dirty="0" err="1">
                          <a:ea typeface="+mn-lt"/>
                          <a:cs typeface="宋体" panose="02010600030101010101" pitchFamily="2" charset="-122"/>
                        </a:rPr>
                        <a:t>冯一鸣</a:t>
                      </a:r>
                      <a:endParaRPr lang="en-US" altLang="en-US" sz="1800" b="0" dirty="0">
                        <a:solidFill>
                          <a:srgbClr val="000000"/>
                        </a:solidFill>
                        <a:ea typeface="+mn-lt"/>
                        <a:cs typeface="宋体" panose="02010600030101010101" pitchFamily="2" charset="-122"/>
                      </a:endParaRPr>
                    </a:p>
                  </a:txBody>
                  <a:tcPr marL="68580" marR="68580" marT="0" marB="0"/>
                </a:tc>
                <a:tc>
                  <a:txBody>
                    <a:bodyPr/>
                    <a:lstStyle/>
                    <a:p>
                      <a:pPr indent="0">
                        <a:buNone/>
                      </a:pPr>
                      <a:r>
                        <a:rPr lang="en-US" altLang="en-US" sz="1800" b="0">
                          <a:ea typeface="+mn-lt"/>
                          <a:cs typeface="宋体" panose="02010600030101010101" pitchFamily="2" charset="-122"/>
                        </a:rPr>
                        <a:t>31601390@stu.zucc.edu.cn</a:t>
                      </a:r>
                    </a:p>
                  </a:txBody>
                  <a:tcPr marL="68580" marR="68580" marT="0" marB="0"/>
                </a:tc>
                <a:tc>
                  <a:txBody>
                    <a:bodyPr/>
                    <a:lstStyle/>
                    <a:p>
                      <a:pPr indent="0">
                        <a:buNone/>
                      </a:pPr>
                      <a:r>
                        <a:rPr lang="en-US" sz="1800" b="0">
                          <a:ea typeface="+mn-lt"/>
                          <a:cs typeface="+mn-lt"/>
                        </a:rPr>
                        <a:t>弘毅1-610</a:t>
                      </a:r>
                      <a:endParaRPr lang="en-US" altLang="en-US" sz="1800" b="0">
                        <a:ea typeface="+mn-lt"/>
                        <a:cs typeface="+mn-lt"/>
                      </a:endParaRPr>
                    </a:p>
                  </a:txBody>
                  <a:tcPr marL="68580" marR="68580" marT="0" marB="0"/>
                </a:tc>
                <a:extLst>
                  <a:ext uri="{0D108BD9-81ED-4DB2-BD59-A6C34878D82A}">
                    <a16:rowId xmlns:a16="http://schemas.microsoft.com/office/drawing/2014/main" xmlns="" val="10008"/>
                  </a:ext>
                </a:extLst>
              </a:tr>
              <a:tr h="569595">
                <a:tc>
                  <a:txBody>
                    <a:bodyPr/>
                    <a:lstStyle/>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陈栩</a:t>
                      </a:r>
                      <a:endParaRPr lang="en-US" altLang="en-US" sz="1800" b="0">
                        <a:solidFill>
                          <a:srgbClr val="000000"/>
                        </a:solidFill>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31601341@stu.zucc.edu.cn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问源1-636</a:t>
                      </a:r>
                      <a:endParaRPr lang="en-US" altLang="en-US" sz="1800" b="0">
                        <a:ea typeface="+mn-lt"/>
                        <a:cs typeface="+mn-lt"/>
                      </a:endParaRPr>
                    </a:p>
                  </a:txBody>
                  <a:tcPr marL="68580" marR="68580" marT="0" marB="0"/>
                </a:tc>
                <a:extLst>
                  <a:ext uri="{0D108BD9-81ED-4DB2-BD59-A6C34878D82A}">
                    <a16:rowId xmlns:a16="http://schemas.microsoft.com/office/drawing/2014/main" xmlns="" val="10009"/>
                  </a:ext>
                </a:extLst>
              </a:tr>
              <a:tr h="569595">
                <a:tc>
                  <a:txBody>
                    <a:bodyPr/>
                    <a:lstStyle/>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陈妍蓝</a:t>
                      </a:r>
                      <a:endParaRPr lang="en-US" altLang="en-US" sz="1800" b="0">
                        <a:solidFill>
                          <a:srgbClr val="000000"/>
                        </a:solidFill>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31501391@stu.zucc.edu.cn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dirty="0">
                          <a:solidFill>
                            <a:srgbClr val="000000"/>
                          </a:solidFill>
                          <a:ea typeface="+mn-lt"/>
                          <a:cs typeface="+mn-lt"/>
                        </a:rPr>
                        <a:t>问源1-646</a:t>
                      </a:r>
                      <a:endParaRPr lang="en-US" altLang="en-US" sz="1800" b="0" dirty="0">
                        <a:solidFill>
                          <a:srgbClr val="000000"/>
                        </a:solidFill>
                        <a:ea typeface="+mn-lt"/>
                        <a:cs typeface="+mn-lt"/>
                      </a:endParaRPr>
                    </a:p>
                  </a:txBody>
                  <a:tcPr marL="68580" marR="68580" marT="0" marB="0"/>
                </a:tc>
                <a:extLst>
                  <a:ext uri="{0D108BD9-81ED-4DB2-BD59-A6C34878D82A}">
                    <a16:rowId xmlns:a16="http://schemas.microsoft.com/office/drawing/2014/main" xmlns="" val="10010"/>
                  </a:ext>
                </a:extLst>
              </a:tr>
            </a:tbl>
          </a:graphicData>
        </a:graphic>
      </p:graphicFrame>
      <p:sp>
        <p:nvSpPr>
          <p:cNvPr id="6" name="矩形 5"/>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9568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nvGraphicFramePr>
        <p:xfrm>
          <a:off x="1518920" y="884555"/>
          <a:ext cx="10157460" cy="2765425"/>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xmlns="" val="20000"/>
                    </a:ext>
                  </a:extLst>
                </a:gridCol>
                <a:gridCol w="1692910">
                  <a:extLst>
                    <a:ext uri="{9D8B030D-6E8A-4147-A177-3AD203B41FA5}">
                      <a16:colId xmlns:a16="http://schemas.microsoft.com/office/drawing/2014/main" xmlns="" val="20001"/>
                    </a:ext>
                  </a:extLst>
                </a:gridCol>
                <a:gridCol w="1692910">
                  <a:extLst>
                    <a:ext uri="{9D8B030D-6E8A-4147-A177-3AD203B41FA5}">
                      <a16:colId xmlns:a16="http://schemas.microsoft.com/office/drawing/2014/main" xmlns="" val="20002"/>
                    </a:ext>
                  </a:extLst>
                </a:gridCol>
                <a:gridCol w="1692910">
                  <a:extLst>
                    <a:ext uri="{9D8B030D-6E8A-4147-A177-3AD203B41FA5}">
                      <a16:colId xmlns:a16="http://schemas.microsoft.com/office/drawing/2014/main" xmlns="" val="20003"/>
                    </a:ext>
                  </a:extLst>
                </a:gridCol>
                <a:gridCol w="1692910">
                  <a:extLst>
                    <a:ext uri="{9D8B030D-6E8A-4147-A177-3AD203B41FA5}">
                      <a16:colId xmlns:a16="http://schemas.microsoft.com/office/drawing/2014/main" xmlns="" val="20004"/>
                    </a:ext>
                  </a:extLst>
                </a:gridCol>
                <a:gridCol w="1692910">
                  <a:extLst>
                    <a:ext uri="{9D8B030D-6E8A-4147-A177-3AD203B41FA5}">
                      <a16:colId xmlns:a16="http://schemas.microsoft.com/office/drawing/2014/main" xmlns="" val="20005"/>
                    </a:ext>
                  </a:extLst>
                </a:gridCol>
              </a:tblGrid>
              <a:tr h="486410">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沟通计划</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沟通方式</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沟通地点</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沟通时间</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参与人员</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产出</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xmlns="" val="10000"/>
                  </a:ext>
                </a:extLst>
              </a:tr>
              <a:tr h="701675">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周常会议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理四4楼东北角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周四下午课后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70104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日常进度报告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QQ群报告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每天23:00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8763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访谈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根据每次的预约地点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全体组员和用户代表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3"/>
                  </a:ext>
                </a:extLst>
              </a:tr>
            </a:tbl>
          </a:graphicData>
        </a:graphic>
      </p:graphicFrame>
      <p:sp>
        <p:nvSpPr>
          <p:cNvPr id="5" name="文本框 4"/>
          <p:cNvSpPr txBox="1"/>
          <p:nvPr/>
        </p:nvSpPr>
        <p:spPr>
          <a:xfrm>
            <a:off x="675005" y="1106805"/>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正式沟通计划</a:t>
            </a:r>
          </a:p>
        </p:txBody>
      </p:sp>
      <p:sp>
        <p:nvSpPr>
          <p:cNvPr id="6" name="文本框 5"/>
          <p:cNvSpPr txBox="1"/>
          <p:nvPr/>
        </p:nvSpPr>
        <p:spPr>
          <a:xfrm>
            <a:off x="675005" y="4290060"/>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非式沟通计划</a:t>
            </a:r>
          </a:p>
        </p:txBody>
      </p:sp>
      <p:graphicFrame>
        <p:nvGraphicFramePr>
          <p:cNvPr id="8" name="表格 7"/>
          <p:cNvGraphicFramePr/>
          <p:nvPr/>
        </p:nvGraphicFramePr>
        <p:xfrm>
          <a:off x="1518920" y="4196715"/>
          <a:ext cx="10157460" cy="2095500"/>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xmlns="" val="20000"/>
                    </a:ext>
                  </a:extLst>
                </a:gridCol>
                <a:gridCol w="1692910">
                  <a:extLst>
                    <a:ext uri="{9D8B030D-6E8A-4147-A177-3AD203B41FA5}">
                      <a16:colId xmlns:a16="http://schemas.microsoft.com/office/drawing/2014/main" xmlns="" val="20001"/>
                    </a:ext>
                  </a:extLst>
                </a:gridCol>
                <a:gridCol w="1692910">
                  <a:extLst>
                    <a:ext uri="{9D8B030D-6E8A-4147-A177-3AD203B41FA5}">
                      <a16:colId xmlns:a16="http://schemas.microsoft.com/office/drawing/2014/main" xmlns="" val="20002"/>
                    </a:ext>
                  </a:extLst>
                </a:gridCol>
                <a:gridCol w="1692910">
                  <a:extLst>
                    <a:ext uri="{9D8B030D-6E8A-4147-A177-3AD203B41FA5}">
                      <a16:colId xmlns:a16="http://schemas.microsoft.com/office/drawing/2014/main" xmlns="" val="20003"/>
                    </a:ext>
                  </a:extLst>
                </a:gridCol>
                <a:gridCol w="1692910">
                  <a:extLst>
                    <a:ext uri="{9D8B030D-6E8A-4147-A177-3AD203B41FA5}">
                      <a16:colId xmlns:a16="http://schemas.microsoft.com/office/drawing/2014/main" xmlns="" val="20004"/>
                    </a:ext>
                  </a:extLst>
                </a:gridCol>
                <a:gridCol w="1692910">
                  <a:extLst>
                    <a:ext uri="{9D8B030D-6E8A-4147-A177-3AD203B41FA5}">
                      <a16:colId xmlns:a16="http://schemas.microsoft.com/office/drawing/2014/main" xmlns="" val="20005"/>
                    </a:ext>
                  </a:extLst>
                </a:gridCol>
              </a:tblGrid>
              <a:tr h="698500">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沟通计划</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沟通方式</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沟通地点</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沟通时间</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参与人员</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产出</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xmlns="" val="10000"/>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面谈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2"/>
                  </a:ext>
                </a:extLst>
              </a:tr>
            </a:tbl>
          </a:graphicData>
        </a:graphic>
      </p:graphicFrame>
      <p:sp>
        <p:nvSpPr>
          <p:cNvPr id="9" name="矩形 8"/>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79850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7.</a:t>
            </a:r>
            <a:r>
              <a:rPr lang="zh-CN" altLang="en-US" sz="5400" b="1" dirty="0" smtClean="0">
                <a:solidFill>
                  <a:schemeClr val="bg1"/>
                </a:solidFill>
                <a:latin typeface="Gotham Rounded Medium" panose="02000000000000000000" pitchFamily="50" charset="0"/>
              </a:rPr>
              <a:t>风险管理计划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61120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2492990" cy="369332"/>
          </a:xfrm>
          <a:prstGeom prst="rect">
            <a:avLst/>
          </a:prstGeom>
        </p:spPr>
        <p:txBody>
          <a:bodyPr wrap="none">
            <a:spAutoFit/>
          </a:bodyPr>
          <a:lstStyle/>
          <a:p>
            <a:pPr lvl="1"/>
            <a:r>
              <a:rPr lang="zh-CN" altLang="zh-CN" dirty="0"/>
              <a:t>项目风险类别定义</a:t>
            </a:r>
            <a:endParaRPr lang="zh-CN" altLang="zh-CN" b="1" dirty="0"/>
          </a:p>
        </p:txBody>
      </p:sp>
      <p:graphicFrame>
        <p:nvGraphicFramePr>
          <p:cNvPr id="3" name="表格 2">
            <a:extLst>
              <a:ext uri="{FF2B5EF4-FFF2-40B4-BE49-F238E27FC236}">
                <a16:creationId xmlns:a16="http://schemas.microsoft.com/office/drawing/2014/main" xmlns="" id="{C745917A-0F82-4CA1-BB78-C62099ED59E1}"/>
              </a:ext>
            </a:extLst>
          </p:cNvPr>
          <p:cNvGraphicFramePr>
            <a:graphicFrameLocks noGrp="1"/>
          </p:cNvGraphicFramePr>
          <p:nvPr>
            <p:extLst>
              <p:ext uri="{D42A27DB-BD31-4B8C-83A1-F6EECF244321}">
                <p14:modId xmlns:p14="http://schemas.microsoft.com/office/powerpoint/2010/main" val="2419797616"/>
              </p:ext>
            </p:extLst>
          </p:nvPr>
        </p:nvGraphicFramePr>
        <p:xfrm>
          <a:off x="1411721" y="2016936"/>
          <a:ext cx="9241765" cy="4006492"/>
        </p:xfrm>
        <a:graphic>
          <a:graphicData uri="http://schemas.openxmlformats.org/drawingml/2006/table">
            <a:tbl>
              <a:tblPr firstRow="1" firstCol="1" bandRow="1">
                <a:tableStyleId>{5C22544A-7EE6-4342-B048-85BDC9FD1C3A}</a:tableStyleId>
              </a:tblPr>
              <a:tblGrid>
                <a:gridCol w="1894495">
                  <a:extLst>
                    <a:ext uri="{9D8B030D-6E8A-4147-A177-3AD203B41FA5}">
                      <a16:colId xmlns:a16="http://schemas.microsoft.com/office/drawing/2014/main" xmlns="" val="1273812021"/>
                    </a:ext>
                  </a:extLst>
                </a:gridCol>
                <a:gridCol w="7347270">
                  <a:extLst>
                    <a:ext uri="{9D8B030D-6E8A-4147-A177-3AD203B41FA5}">
                      <a16:colId xmlns:a16="http://schemas.microsoft.com/office/drawing/2014/main" xmlns="" val="3083239169"/>
                    </a:ext>
                  </a:extLst>
                </a:gridCol>
              </a:tblGrid>
              <a:tr h="400650">
                <a:tc>
                  <a:txBody>
                    <a:bodyPr/>
                    <a:lstStyle/>
                    <a:p>
                      <a:pPr>
                        <a:spcAft>
                          <a:spcPts val="0"/>
                        </a:spcAft>
                      </a:pPr>
                      <a:r>
                        <a:rPr lang="zh-CN" sz="1600">
                          <a:effectLst/>
                        </a:rPr>
                        <a:t>风险类别</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描述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452264007"/>
                  </a:ext>
                </a:extLst>
              </a:tr>
              <a:tr h="801298">
                <a:tc>
                  <a:txBody>
                    <a:bodyPr/>
                    <a:lstStyle/>
                    <a:p>
                      <a:pPr>
                        <a:spcAft>
                          <a:spcPts val="0"/>
                        </a:spcAft>
                      </a:pPr>
                      <a:r>
                        <a:rPr lang="zh-CN" sz="1600">
                          <a:effectLst/>
                        </a:rPr>
                        <a:t>技术风险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通常包括软件开发阶段人员的技术无法达到开发的要求，以及开发过程中，用户对技术的要求无法达到。</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494816623"/>
                  </a:ext>
                </a:extLst>
              </a:tr>
              <a:tr h="801298">
                <a:tc>
                  <a:txBody>
                    <a:bodyPr/>
                    <a:lstStyle/>
                    <a:p>
                      <a:pPr>
                        <a:spcAft>
                          <a:spcPts val="0"/>
                        </a:spcAft>
                      </a:pPr>
                      <a:r>
                        <a:rPr lang="zh-CN" sz="1600">
                          <a:effectLst/>
                        </a:rPr>
                        <a:t>参与者风险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通常用户更改，开发人员的变更以及减少，开发人员请假生病以及课程繁忙等。</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155496728"/>
                  </a:ext>
                </a:extLst>
              </a:tr>
              <a:tr h="400650">
                <a:tc>
                  <a:txBody>
                    <a:bodyPr/>
                    <a:lstStyle/>
                    <a:p>
                      <a:pPr>
                        <a:spcAft>
                          <a:spcPts val="0"/>
                        </a:spcAft>
                      </a:pPr>
                      <a:r>
                        <a:rPr lang="zh-CN" sz="1600">
                          <a:effectLst/>
                        </a:rPr>
                        <a:t>结构风险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通常包括系统结构的改变和人员配置的改变。</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043936587"/>
                  </a:ext>
                </a:extLst>
              </a:tr>
              <a:tr h="801298">
                <a:tc>
                  <a:txBody>
                    <a:bodyPr/>
                    <a:lstStyle/>
                    <a:p>
                      <a:pPr>
                        <a:spcAft>
                          <a:spcPts val="0"/>
                        </a:spcAft>
                      </a:pPr>
                      <a:r>
                        <a:rPr lang="zh-CN" sz="1600">
                          <a:effectLst/>
                        </a:rPr>
                        <a:t>工具风险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通常包括开发过程中的工具无法达到开发的要求，以及工具的变更和出错情况。</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079005663"/>
                  </a:ext>
                </a:extLst>
              </a:tr>
              <a:tr h="801298">
                <a:tc>
                  <a:txBody>
                    <a:bodyPr/>
                    <a:lstStyle/>
                    <a:p>
                      <a:pPr>
                        <a:spcAft>
                          <a:spcPts val="0"/>
                        </a:spcAft>
                      </a:pPr>
                      <a:r>
                        <a:rPr lang="zh-CN" sz="1600" dirty="0">
                          <a:effectLst/>
                        </a:rPr>
                        <a:t>任务风险</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通常包括开发人员对任务分配的不平均，以及开发人员没有即使有效的完成自己的任务。</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670128275"/>
                  </a:ext>
                </a:extLst>
              </a:tr>
            </a:tbl>
          </a:graphicData>
        </a:graphic>
      </p:graphicFrame>
    </p:spTree>
    <p:extLst>
      <p:ext uri="{BB962C8B-B14F-4D97-AF65-F5344CB8AC3E}">
        <p14:creationId xmlns:p14="http://schemas.microsoft.com/office/powerpoint/2010/main" val="3776040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3185487" cy="369332"/>
          </a:xfrm>
          <a:prstGeom prst="rect">
            <a:avLst/>
          </a:prstGeom>
        </p:spPr>
        <p:txBody>
          <a:bodyPr wrap="none">
            <a:spAutoFit/>
          </a:bodyPr>
          <a:lstStyle/>
          <a:p>
            <a:pPr lvl="1"/>
            <a:r>
              <a:rPr lang="zh-CN" altLang="zh-CN" dirty="0"/>
              <a:t>项目风险概率和影响定义</a:t>
            </a:r>
            <a:endParaRPr lang="zh-CN" altLang="zh-CN" b="1" dirty="0"/>
          </a:p>
        </p:txBody>
      </p:sp>
      <p:graphicFrame>
        <p:nvGraphicFramePr>
          <p:cNvPr id="2" name="表格 1">
            <a:extLst>
              <a:ext uri="{FF2B5EF4-FFF2-40B4-BE49-F238E27FC236}">
                <a16:creationId xmlns:a16="http://schemas.microsoft.com/office/drawing/2014/main" xmlns="" id="{B1DAF933-B85F-47A8-A7F2-8F7A810DCF8A}"/>
              </a:ext>
            </a:extLst>
          </p:cNvPr>
          <p:cNvGraphicFramePr>
            <a:graphicFrameLocks noGrp="1"/>
          </p:cNvGraphicFramePr>
          <p:nvPr>
            <p:extLst>
              <p:ext uri="{D42A27DB-BD31-4B8C-83A1-F6EECF244321}">
                <p14:modId xmlns:p14="http://schemas.microsoft.com/office/powerpoint/2010/main" val="3195337545"/>
              </p:ext>
            </p:extLst>
          </p:nvPr>
        </p:nvGraphicFramePr>
        <p:xfrm>
          <a:off x="1811547" y="2325286"/>
          <a:ext cx="8186468" cy="3816722"/>
        </p:xfrm>
        <a:graphic>
          <a:graphicData uri="http://schemas.openxmlformats.org/drawingml/2006/table">
            <a:tbl>
              <a:tblPr firstRow="1" firstCol="1" bandRow="1">
                <a:tableStyleId>{5C22544A-7EE6-4342-B048-85BDC9FD1C3A}</a:tableStyleId>
              </a:tblPr>
              <a:tblGrid>
                <a:gridCol w="895663">
                  <a:extLst>
                    <a:ext uri="{9D8B030D-6E8A-4147-A177-3AD203B41FA5}">
                      <a16:colId xmlns:a16="http://schemas.microsoft.com/office/drawing/2014/main" xmlns="" val="1804776306"/>
                    </a:ext>
                  </a:extLst>
                </a:gridCol>
                <a:gridCol w="1152082">
                  <a:extLst>
                    <a:ext uri="{9D8B030D-6E8A-4147-A177-3AD203B41FA5}">
                      <a16:colId xmlns:a16="http://schemas.microsoft.com/office/drawing/2014/main" xmlns="" val="3064900933"/>
                    </a:ext>
                  </a:extLst>
                </a:gridCol>
                <a:gridCol w="1152082">
                  <a:extLst>
                    <a:ext uri="{9D8B030D-6E8A-4147-A177-3AD203B41FA5}">
                      <a16:colId xmlns:a16="http://schemas.microsoft.com/office/drawing/2014/main" xmlns="" val="1790809601"/>
                    </a:ext>
                  </a:extLst>
                </a:gridCol>
                <a:gridCol w="1697426">
                  <a:extLst>
                    <a:ext uri="{9D8B030D-6E8A-4147-A177-3AD203B41FA5}">
                      <a16:colId xmlns:a16="http://schemas.microsoft.com/office/drawing/2014/main" xmlns="" val="4002600037"/>
                    </a:ext>
                  </a:extLst>
                </a:gridCol>
                <a:gridCol w="1697426">
                  <a:extLst>
                    <a:ext uri="{9D8B030D-6E8A-4147-A177-3AD203B41FA5}">
                      <a16:colId xmlns:a16="http://schemas.microsoft.com/office/drawing/2014/main" xmlns="" val="691100026"/>
                    </a:ext>
                  </a:extLst>
                </a:gridCol>
                <a:gridCol w="1591789">
                  <a:extLst>
                    <a:ext uri="{9D8B030D-6E8A-4147-A177-3AD203B41FA5}">
                      <a16:colId xmlns:a16="http://schemas.microsoft.com/office/drawing/2014/main" xmlns="" val="2396378976"/>
                    </a:ext>
                  </a:extLst>
                </a:gridCol>
              </a:tblGrid>
              <a:tr h="474313">
                <a:tc>
                  <a:txBody>
                    <a:bodyPr/>
                    <a:lstStyle/>
                    <a:p>
                      <a:pPr>
                        <a:spcAft>
                          <a:spcPts val="0"/>
                        </a:spcAft>
                      </a:pPr>
                      <a:r>
                        <a:rPr lang="zh-CN" sz="1600" kern="100">
                          <a:effectLst/>
                        </a:rPr>
                        <a:t>参数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定性描述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范围</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391023912"/>
                  </a:ext>
                </a:extLst>
              </a:tr>
              <a:tr h="282329">
                <a:tc rowSpan="3">
                  <a:txBody>
                    <a:bodyPr/>
                    <a:lstStyle/>
                    <a:p>
                      <a:pPr>
                        <a:spcAft>
                          <a:spcPts val="0"/>
                        </a:spcAft>
                      </a:pPr>
                      <a:r>
                        <a:rPr lang="zh-CN" sz="1600" kern="100">
                          <a:effectLst/>
                        </a:rPr>
                        <a:t>概率</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gridSpan="4">
                  <a:txBody>
                    <a:bodyPr/>
                    <a:lstStyle/>
                    <a:p>
                      <a:pPr>
                        <a:spcAft>
                          <a:spcPts val="0"/>
                        </a:spcAft>
                      </a:pPr>
                      <a:r>
                        <a:rPr lang="zh-CN" sz="1600" kern="100">
                          <a:effectLst/>
                        </a:rPr>
                        <a:t>表示发生的可能性</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201514182"/>
                  </a:ext>
                </a:extLst>
              </a:tr>
              <a:tr h="268212">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86158501"/>
                  </a:ext>
                </a:extLst>
              </a:tr>
              <a:tr h="268212">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471113513"/>
                  </a:ext>
                </a:extLst>
              </a:tr>
              <a:tr h="787516">
                <a:tc rowSpan="3">
                  <a:txBody>
                    <a:bodyPr/>
                    <a:lstStyle/>
                    <a:p>
                      <a:pPr>
                        <a:spcAft>
                          <a:spcPts val="0"/>
                        </a:spcAft>
                      </a:pPr>
                      <a:r>
                        <a:rPr lang="zh-CN" sz="1600" kern="100">
                          <a:effectLst/>
                        </a:rPr>
                        <a:t>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进度延期半个月以上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项目最终结果实际无法使用</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每月重大变更大于</a:t>
                      </a:r>
                      <a:r>
                        <a:rPr lang="en-US" sz="1600" kern="100" dirty="0">
                          <a:effectLst/>
                        </a:rPr>
                        <a:t>3</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762245158"/>
                  </a:ext>
                </a:extLst>
              </a:tr>
              <a:tr h="787516">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进度延期一周以上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10%</a:t>
                      </a:r>
                      <a:r>
                        <a:rPr lang="zh-CN" sz="1600" kern="100">
                          <a:effectLst/>
                        </a:rPr>
                        <a:t>～</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质量降低到顾客不能接受的程度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每月重大变更大于</a:t>
                      </a:r>
                      <a:r>
                        <a:rPr lang="en-US" sz="1600" kern="100">
                          <a:effectLst/>
                        </a:rPr>
                        <a:t>2</a:t>
                      </a:r>
                      <a:r>
                        <a:rPr lang="zh-CN" sz="1600" kern="100">
                          <a:effectLst/>
                        </a:rPr>
                        <a:t>起</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312087725"/>
                  </a:ext>
                </a:extLst>
              </a:tr>
              <a:tr h="948624">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进度延期三天以上一周以内</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成本超支小于</a:t>
                      </a:r>
                      <a:r>
                        <a:rPr lang="en-US" sz="1600" kern="100">
                          <a:effectLst/>
                        </a:rPr>
                        <a:t>5%</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仅有要求极其严格的应用受到影响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每月变更大于</a:t>
                      </a:r>
                      <a:r>
                        <a:rPr lang="en-US" sz="1600" kern="100" dirty="0">
                          <a:effectLst/>
                        </a:rPr>
                        <a:t>5</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462404867"/>
                  </a:ext>
                </a:extLst>
              </a:tr>
            </a:tbl>
          </a:graphicData>
        </a:graphic>
      </p:graphicFrame>
    </p:spTree>
    <p:extLst>
      <p:ext uri="{BB962C8B-B14F-4D97-AF65-F5344CB8AC3E}">
        <p14:creationId xmlns:p14="http://schemas.microsoft.com/office/powerpoint/2010/main" val="997538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525764"/>
            <a:ext cx="1569660" cy="369332"/>
          </a:xfrm>
          <a:prstGeom prst="rect">
            <a:avLst/>
          </a:prstGeom>
        </p:spPr>
        <p:txBody>
          <a:bodyPr wrap="none">
            <a:spAutoFit/>
          </a:bodyPr>
          <a:lstStyle/>
          <a:p>
            <a:pPr lvl="1"/>
            <a:r>
              <a:rPr lang="zh-CN" altLang="zh-CN" dirty="0"/>
              <a:t>风险评估</a:t>
            </a:r>
            <a:endParaRPr lang="zh-CN" altLang="zh-CN" b="1" dirty="0"/>
          </a:p>
        </p:txBody>
      </p:sp>
      <p:graphicFrame>
        <p:nvGraphicFramePr>
          <p:cNvPr id="2" name="表格 1"/>
          <p:cNvGraphicFramePr>
            <a:graphicFrameLocks noGrp="1"/>
          </p:cNvGraphicFramePr>
          <p:nvPr>
            <p:extLst>
              <p:ext uri="{D42A27DB-BD31-4B8C-83A1-F6EECF244321}">
                <p14:modId xmlns:p14="http://schemas.microsoft.com/office/powerpoint/2010/main" val="658641853"/>
              </p:ext>
            </p:extLst>
          </p:nvPr>
        </p:nvGraphicFramePr>
        <p:xfrm>
          <a:off x="830527" y="1106723"/>
          <a:ext cx="10863072" cy="5390147"/>
        </p:xfrm>
        <a:graphic>
          <a:graphicData uri="http://schemas.openxmlformats.org/drawingml/2006/table">
            <a:tbl>
              <a:tblPr firstRow="1" firstCol="1" bandRow="1">
                <a:tableStyleId>{5C22544A-7EE6-4342-B048-85BDC9FD1C3A}</a:tableStyleId>
              </a:tblPr>
              <a:tblGrid>
                <a:gridCol w="6237335"/>
                <a:gridCol w="1481929"/>
                <a:gridCol w="1574551"/>
                <a:gridCol w="1569257"/>
              </a:tblGrid>
              <a:tr h="529389">
                <a:tc>
                  <a:txBody>
                    <a:bodyPr/>
                    <a:lstStyle/>
                    <a:p>
                      <a:pPr algn="ctr">
                        <a:spcAft>
                          <a:spcPts val="0"/>
                        </a:spcAft>
                      </a:pPr>
                      <a:r>
                        <a:rPr lang="zh-CN" sz="1600" kern="100">
                          <a:effectLst/>
                        </a:rPr>
                        <a:t>风险</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优先级</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影响程度</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可能性等级</a:t>
                      </a:r>
                      <a:endParaRPr lang="zh-CN" sz="1600" kern="100">
                        <a:effectLst/>
                        <a:latin typeface="宋体"/>
                        <a:ea typeface="等线"/>
                        <a:cs typeface="宋体"/>
                      </a:endParaRPr>
                    </a:p>
                  </a:txBody>
                  <a:tcPr marL="68580" marR="68580" marT="0" marB="0" anchor="ctr"/>
                </a:tc>
              </a:tr>
              <a:tr h="490889">
                <a:tc>
                  <a:txBody>
                    <a:bodyPr/>
                    <a:lstStyle/>
                    <a:p>
                      <a:pPr>
                        <a:spcAft>
                          <a:spcPts val="0"/>
                        </a:spcAft>
                      </a:pPr>
                      <a:r>
                        <a:rPr lang="en-US" sz="1600" kern="100" dirty="0">
                          <a:effectLst/>
                        </a:rPr>
                        <a:t>1. </a:t>
                      </a:r>
                      <a:r>
                        <a:rPr lang="zh-CN" sz="1600" kern="100" dirty="0">
                          <a:effectLst/>
                        </a:rPr>
                        <a:t>成员因故请假</a:t>
                      </a:r>
                      <a:endParaRPr lang="zh-CN" sz="1600" kern="100" dirty="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r>
              <a:tr h="462012">
                <a:tc>
                  <a:txBody>
                    <a:bodyPr/>
                    <a:lstStyle/>
                    <a:p>
                      <a:pPr>
                        <a:spcAft>
                          <a:spcPts val="0"/>
                        </a:spcAft>
                      </a:pPr>
                      <a:r>
                        <a:rPr lang="en-US" sz="1600" kern="100">
                          <a:effectLst/>
                        </a:rPr>
                        <a:t>2. </a:t>
                      </a:r>
                      <a:r>
                        <a:rPr lang="zh-CN" sz="1600" kern="100">
                          <a:effectLst/>
                        </a:rPr>
                        <a:t>项目成员不能实现项目</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低</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471638">
                <a:tc>
                  <a:txBody>
                    <a:bodyPr/>
                    <a:lstStyle/>
                    <a:p>
                      <a:pPr>
                        <a:spcAft>
                          <a:spcPts val="0"/>
                        </a:spcAft>
                      </a:pPr>
                      <a:r>
                        <a:rPr lang="en-US" sz="1600" kern="100">
                          <a:effectLst/>
                        </a:rPr>
                        <a:t>3. Git</a:t>
                      </a:r>
                      <a:r>
                        <a:rPr lang="zh-CN" sz="1600" kern="100">
                          <a:effectLst/>
                        </a:rPr>
                        <a:t>远端仓库崩溃</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低</a:t>
                      </a:r>
                      <a:endParaRPr lang="zh-CN" sz="1600" kern="100">
                        <a:effectLst/>
                        <a:latin typeface="宋体"/>
                        <a:ea typeface="等线"/>
                        <a:cs typeface="宋体"/>
                      </a:endParaRPr>
                    </a:p>
                  </a:txBody>
                  <a:tcPr marL="68580" marR="68580" marT="0" marB="0" anchor="ctr"/>
                </a:tc>
              </a:tr>
              <a:tr h="510139">
                <a:tc>
                  <a:txBody>
                    <a:bodyPr/>
                    <a:lstStyle/>
                    <a:p>
                      <a:pPr>
                        <a:spcAft>
                          <a:spcPts val="0"/>
                        </a:spcAft>
                      </a:pPr>
                      <a:r>
                        <a:rPr lang="en-US" sz="1600" kern="100">
                          <a:effectLst/>
                        </a:rPr>
                        <a:t>4. </a:t>
                      </a:r>
                      <a:r>
                        <a:rPr lang="zh-CN" sz="1600" kern="100">
                          <a:effectLst/>
                        </a:rPr>
                        <a:t>与干系人联系邮件发送内容、格式错误</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500514">
                <a:tc>
                  <a:txBody>
                    <a:bodyPr/>
                    <a:lstStyle/>
                    <a:p>
                      <a:pPr>
                        <a:spcAft>
                          <a:spcPts val="0"/>
                        </a:spcAft>
                      </a:pPr>
                      <a:r>
                        <a:rPr lang="en-US" sz="1600" kern="100">
                          <a:effectLst/>
                        </a:rPr>
                        <a:t>5. </a:t>
                      </a:r>
                      <a:r>
                        <a:rPr lang="zh-CN" sz="1600" kern="100">
                          <a:effectLst/>
                        </a:rPr>
                        <a:t>项目文件结构不符合要求</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dirty="0">
                          <a:effectLst/>
                        </a:rPr>
                        <a:t>中</a:t>
                      </a:r>
                      <a:endParaRPr lang="zh-CN" sz="1600" kern="100" dirty="0">
                        <a:effectLst/>
                        <a:latin typeface="宋体"/>
                        <a:ea typeface="等线"/>
                        <a:cs typeface="宋体"/>
                      </a:endParaRPr>
                    </a:p>
                  </a:txBody>
                  <a:tcPr marL="68580" marR="68580" marT="0" marB="0" anchor="ctr"/>
                </a:tc>
                <a:tc>
                  <a:txBody>
                    <a:bodyPr/>
                    <a:lstStyle/>
                    <a:p>
                      <a:pPr algn="ctr">
                        <a:spcAft>
                          <a:spcPts val="0"/>
                        </a:spcAft>
                      </a:pPr>
                      <a:r>
                        <a:rPr lang="zh-CN" sz="1600" kern="100">
                          <a:effectLst/>
                        </a:rPr>
                        <a:t>低</a:t>
                      </a:r>
                      <a:endParaRPr lang="zh-CN" sz="1600" kern="100">
                        <a:effectLst/>
                        <a:latin typeface="宋体"/>
                        <a:ea typeface="等线"/>
                        <a:cs typeface="宋体"/>
                      </a:endParaRPr>
                    </a:p>
                  </a:txBody>
                  <a:tcPr marL="68580" marR="68580" marT="0" marB="0" anchor="ctr"/>
                </a:tc>
              </a:tr>
              <a:tr h="462013">
                <a:tc>
                  <a:txBody>
                    <a:bodyPr/>
                    <a:lstStyle/>
                    <a:p>
                      <a:pPr>
                        <a:spcAft>
                          <a:spcPts val="0"/>
                        </a:spcAft>
                      </a:pPr>
                      <a:r>
                        <a:rPr lang="en-US" sz="1600" kern="100">
                          <a:effectLst/>
                        </a:rPr>
                        <a:t>6. </a:t>
                      </a:r>
                      <a:r>
                        <a:rPr lang="zh-CN" sz="1600" kern="100">
                          <a:effectLst/>
                        </a:rPr>
                        <a:t>对接下来的计划和任务定义不够充分明确</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r>
              <a:tr h="452387">
                <a:tc>
                  <a:txBody>
                    <a:bodyPr/>
                    <a:lstStyle/>
                    <a:p>
                      <a:pPr>
                        <a:spcAft>
                          <a:spcPts val="0"/>
                        </a:spcAft>
                      </a:pPr>
                      <a:r>
                        <a:rPr lang="en-US" sz="1600" kern="100">
                          <a:effectLst/>
                        </a:rPr>
                        <a:t>7. </a:t>
                      </a:r>
                      <a:r>
                        <a:rPr lang="zh-CN" sz="1600" kern="100">
                          <a:effectLst/>
                        </a:rPr>
                        <a:t>组内信息回复的实时性</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413886">
                <a:tc>
                  <a:txBody>
                    <a:bodyPr/>
                    <a:lstStyle/>
                    <a:p>
                      <a:pPr>
                        <a:spcAft>
                          <a:spcPts val="0"/>
                        </a:spcAft>
                      </a:pPr>
                      <a:r>
                        <a:rPr lang="en-US" sz="1600" kern="100">
                          <a:effectLst/>
                        </a:rPr>
                        <a:t>8. </a:t>
                      </a:r>
                      <a:r>
                        <a:rPr lang="zh-CN" sz="1600" kern="100">
                          <a:effectLst/>
                        </a:rPr>
                        <a:t>教学辅助网站开发经验不足</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500514">
                <a:tc>
                  <a:txBody>
                    <a:bodyPr/>
                    <a:lstStyle/>
                    <a:p>
                      <a:pPr>
                        <a:spcAft>
                          <a:spcPts val="0"/>
                        </a:spcAft>
                      </a:pPr>
                      <a:r>
                        <a:rPr lang="en-US" sz="1600" kern="100">
                          <a:effectLst/>
                        </a:rPr>
                        <a:t>9. </a:t>
                      </a:r>
                      <a:r>
                        <a:rPr lang="zh-CN" sz="1600" kern="100">
                          <a:effectLst/>
                        </a:rPr>
                        <a:t>成员空余时间有不确定性</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r>
              <a:tr h="596766">
                <a:tc>
                  <a:txBody>
                    <a:bodyPr/>
                    <a:lstStyle/>
                    <a:p>
                      <a:pPr>
                        <a:spcAft>
                          <a:spcPts val="0"/>
                        </a:spcAft>
                      </a:pPr>
                      <a:r>
                        <a:rPr lang="en-US" sz="1600" kern="100" dirty="0">
                          <a:effectLst/>
                        </a:rPr>
                        <a:t>10. </a:t>
                      </a:r>
                      <a:r>
                        <a:rPr lang="zh-CN" sz="1600" kern="100" dirty="0">
                          <a:effectLst/>
                        </a:rPr>
                        <a:t>团队成员的能力（包括业务能力和技术能力）和素质，对项目的进展、项目的质量具有很大的影响</a:t>
                      </a:r>
                      <a:endParaRPr lang="zh-CN" sz="1600" kern="100" dirty="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dirty="0">
                          <a:effectLst/>
                        </a:rPr>
                        <a:t>中</a:t>
                      </a:r>
                      <a:endParaRPr lang="zh-CN" sz="1600" kern="100" dirty="0">
                        <a:effectLst/>
                        <a:latin typeface="宋体"/>
                        <a:ea typeface="等线"/>
                        <a:cs typeface="宋体"/>
                      </a:endParaRPr>
                    </a:p>
                  </a:txBody>
                  <a:tcPr marL="68580" marR="68580" marT="0" marB="0" anchor="ctr"/>
                </a:tc>
              </a:tr>
            </a:tbl>
          </a:graphicData>
        </a:graphic>
      </p:graphicFrame>
    </p:spTree>
    <p:extLst>
      <p:ext uri="{BB962C8B-B14F-4D97-AF65-F5344CB8AC3E}">
        <p14:creationId xmlns:p14="http://schemas.microsoft.com/office/powerpoint/2010/main" val="1449824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525764"/>
            <a:ext cx="1569660" cy="369332"/>
          </a:xfrm>
          <a:prstGeom prst="rect">
            <a:avLst/>
          </a:prstGeom>
        </p:spPr>
        <p:txBody>
          <a:bodyPr wrap="none">
            <a:spAutoFit/>
          </a:bodyPr>
          <a:lstStyle/>
          <a:p>
            <a:pPr lvl="1"/>
            <a:r>
              <a:rPr lang="zh-CN" altLang="zh-CN" dirty="0"/>
              <a:t>风险评估</a:t>
            </a:r>
            <a:endParaRPr lang="zh-CN" altLang="zh-CN" b="1" dirty="0"/>
          </a:p>
        </p:txBody>
      </p:sp>
      <p:graphicFrame>
        <p:nvGraphicFramePr>
          <p:cNvPr id="3" name="表格 2">
            <a:extLst>
              <a:ext uri="{FF2B5EF4-FFF2-40B4-BE49-F238E27FC236}">
                <a16:creationId xmlns:a16="http://schemas.microsoft.com/office/drawing/2014/main" xmlns="" id="{2495D922-8E61-42F9-A8A6-4180D1E67A80}"/>
              </a:ext>
            </a:extLst>
          </p:cNvPr>
          <p:cNvGraphicFramePr>
            <a:graphicFrameLocks noGrp="1"/>
          </p:cNvGraphicFramePr>
          <p:nvPr>
            <p:extLst>
              <p:ext uri="{D42A27DB-BD31-4B8C-83A1-F6EECF244321}">
                <p14:modId xmlns:p14="http://schemas.microsoft.com/office/powerpoint/2010/main" val="1044413823"/>
              </p:ext>
            </p:extLst>
          </p:nvPr>
        </p:nvGraphicFramePr>
        <p:xfrm>
          <a:off x="434235" y="1106724"/>
          <a:ext cx="11206223" cy="5482760"/>
        </p:xfrm>
        <a:graphic>
          <a:graphicData uri="http://schemas.openxmlformats.org/drawingml/2006/table">
            <a:tbl>
              <a:tblPr firstRow="1" firstCol="1" bandRow="1">
                <a:tableStyleId>{5C22544A-7EE6-4342-B048-85BDC9FD1C3A}</a:tableStyleId>
              </a:tblPr>
              <a:tblGrid>
                <a:gridCol w="5386214">
                  <a:extLst>
                    <a:ext uri="{9D8B030D-6E8A-4147-A177-3AD203B41FA5}">
                      <a16:colId xmlns:a16="http://schemas.microsoft.com/office/drawing/2014/main" xmlns="" val="443927122"/>
                    </a:ext>
                  </a:extLst>
                </a:gridCol>
                <a:gridCol w="1863749">
                  <a:extLst>
                    <a:ext uri="{9D8B030D-6E8A-4147-A177-3AD203B41FA5}">
                      <a16:colId xmlns:a16="http://schemas.microsoft.com/office/drawing/2014/main" xmlns="" val="1148121394"/>
                    </a:ext>
                  </a:extLst>
                </a:gridCol>
                <a:gridCol w="1978130">
                  <a:extLst>
                    <a:ext uri="{9D8B030D-6E8A-4147-A177-3AD203B41FA5}">
                      <a16:colId xmlns:a16="http://schemas.microsoft.com/office/drawing/2014/main" xmlns="" val="2881719737"/>
                    </a:ext>
                  </a:extLst>
                </a:gridCol>
                <a:gridCol w="1978130">
                  <a:extLst>
                    <a:ext uri="{9D8B030D-6E8A-4147-A177-3AD203B41FA5}">
                      <a16:colId xmlns:a16="http://schemas.microsoft.com/office/drawing/2014/main" xmlns="" val="934470513"/>
                    </a:ext>
                  </a:extLst>
                </a:gridCol>
              </a:tblGrid>
              <a:tr h="428692">
                <a:tc>
                  <a:txBody>
                    <a:bodyPr/>
                    <a:lstStyle/>
                    <a:p>
                      <a:pPr algn="ctr">
                        <a:spcAft>
                          <a:spcPts val="0"/>
                        </a:spcAft>
                      </a:pPr>
                      <a:r>
                        <a:rPr lang="zh-CN" sz="1400" kern="100" dirty="0">
                          <a:effectLst/>
                        </a:rPr>
                        <a:t>风险</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优先级</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影响程度</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可能性等级</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640732263"/>
                  </a:ext>
                </a:extLst>
              </a:tr>
              <a:tr h="505407">
                <a:tc>
                  <a:txBody>
                    <a:bodyPr/>
                    <a:lstStyle/>
                    <a:p>
                      <a:pPr>
                        <a:spcAft>
                          <a:spcPts val="0"/>
                        </a:spcAft>
                      </a:pPr>
                      <a:r>
                        <a:rPr lang="en-US" sz="1800" kern="100" dirty="0">
                          <a:effectLst/>
                        </a:rPr>
                        <a:t>11. </a:t>
                      </a:r>
                      <a:r>
                        <a:rPr lang="zh-CN" sz="1800" kern="100" dirty="0">
                          <a:effectLst/>
                        </a:rPr>
                        <a:t>团队成员是否能齐心协力为项目的共同目标服务</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197072714"/>
                  </a:ext>
                </a:extLst>
              </a:tr>
              <a:tr h="1010812">
                <a:tc>
                  <a:txBody>
                    <a:bodyPr/>
                    <a:lstStyle/>
                    <a:p>
                      <a:pPr>
                        <a:spcAft>
                          <a:spcPts val="0"/>
                        </a:spcAft>
                      </a:pPr>
                      <a:r>
                        <a:rPr lang="en-US" sz="1800" kern="100" dirty="0">
                          <a:effectLst/>
                        </a:rPr>
                        <a:t>12. </a:t>
                      </a:r>
                      <a:r>
                        <a:rPr lang="zh-CN" sz="1800" kern="100" dirty="0">
                          <a:effectLst/>
                        </a:rPr>
                        <a:t>管理工具、开发工具、测试工具等是否能及时到位、到位的工具版本是否符合项目要求</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160783782"/>
                  </a:ext>
                </a:extLst>
              </a:tr>
              <a:tr h="505407">
                <a:tc>
                  <a:txBody>
                    <a:bodyPr/>
                    <a:lstStyle/>
                    <a:p>
                      <a:pPr>
                        <a:spcAft>
                          <a:spcPts val="0"/>
                        </a:spcAft>
                      </a:pPr>
                      <a:r>
                        <a:rPr lang="en-US" sz="1800" kern="100" dirty="0">
                          <a:effectLst/>
                        </a:rPr>
                        <a:t>13. </a:t>
                      </a:r>
                      <a:r>
                        <a:rPr lang="zh-CN" sz="1800" kern="100" dirty="0">
                          <a:effectLst/>
                        </a:rPr>
                        <a:t>对方法、工具和技术理解的不够</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017648597"/>
                  </a:ext>
                </a:extLst>
              </a:tr>
              <a:tr h="505407">
                <a:tc>
                  <a:txBody>
                    <a:bodyPr/>
                    <a:lstStyle/>
                    <a:p>
                      <a:pPr>
                        <a:spcAft>
                          <a:spcPts val="0"/>
                        </a:spcAft>
                      </a:pPr>
                      <a:r>
                        <a:rPr lang="en-US" sz="1800" kern="100" dirty="0">
                          <a:effectLst/>
                        </a:rPr>
                        <a:t>14. </a:t>
                      </a:r>
                      <a:r>
                        <a:rPr lang="zh-CN" sz="1800" kern="100" dirty="0">
                          <a:effectLst/>
                        </a:rPr>
                        <a:t>界面原型不被用户认可</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998501440"/>
                  </a:ext>
                </a:extLst>
              </a:tr>
              <a:tr h="505407">
                <a:tc>
                  <a:txBody>
                    <a:bodyPr/>
                    <a:lstStyle/>
                    <a:p>
                      <a:pPr>
                        <a:spcAft>
                          <a:spcPts val="0"/>
                        </a:spcAft>
                      </a:pPr>
                      <a:r>
                        <a:rPr lang="en-US" sz="1800" kern="100">
                          <a:effectLst/>
                        </a:rPr>
                        <a:t>15. </a:t>
                      </a:r>
                      <a:r>
                        <a:rPr lang="zh-CN" sz="1800" kern="100">
                          <a:effectLst/>
                        </a:rPr>
                        <a:t>组员生病请假或者其他方式离开工作岗位</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674134123"/>
                  </a:ext>
                </a:extLst>
              </a:tr>
              <a:tr h="505407">
                <a:tc>
                  <a:txBody>
                    <a:bodyPr/>
                    <a:lstStyle/>
                    <a:p>
                      <a:pPr>
                        <a:spcAft>
                          <a:spcPts val="0"/>
                        </a:spcAft>
                      </a:pPr>
                      <a:r>
                        <a:rPr lang="en-US" sz="1800" kern="100">
                          <a:effectLst/>
                        </a:rPr>
                        <a:t>16. </a:t>
                      </a:r>
                      <a:r>
                        <a:rPr lang="zh-CN" sz="1800" kern="100">
                          <a:effectLst/>
                        </a:rPr>
                        <a:t>电脑硬件不稳定造成文档丢失</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275597879"/>
                  </a:ext>
                </a:extLst>
              </a:tr>
              <a:tr h="505407">
                <a:tc>
                  <a:txBody>
                    <a:bodyPr/>
                    <a:lstStyle/>
                    <a:p>
                      <a:pPr>
                        <a:spcAft>
                          <a:spcPts val="0"/>
                        </a:spcAft>
                      </a:pPr>
                      <a:r>
                        <a:rPr lang="en-US" sz="1800" kern="100">
                          <a:effectLst/>
                        </a:rPr>
                        <a:t>17. </a:t>
                      </a:r>
                      <a:r>
                        <a:rPr lang="zh-CN" sz="1800" kern="100">
                          <a:effectLst/>
                        </a:rPr>
                        <a:t>组员考评不公平造成内部矛盾</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565100202"/>
                  </a:ext>
                </a:extLst>
              </a:tr>
              <a:tr h="505407">
                <a:tc>
                  <a:txBody>
                    <a:bodyPr/>
                    <a:lstStyle/>
                    <a:p>
                      <a:pPr>
                        <a:spcAft>
                          <a:spcPts val="0"/>
                        </a:spcAft>
                      </a:pPr>
                      <a:r>
                        <a:rPr lang="en-US" sz="1800" kern="100">
                          <a:effectLst/>
                        </a:rPr>
                        <a:t>18. </a:t>
                      </a:r>
                      <a:r>
                        <a:rPr lang="zh-CN" sz="1800" kern="100">
                          <a:effectLst/>
                        </a:rPr>
                        <a:t>用户对界面原型有了天马行空的全新的提议</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490338378"/>
                  </a:ext>
                </a:extLst>
              </a:tr>
              <a:tr h="505407">
                <a:tc>
                  <a:txBody>
                    <a:bodyPr/>
                    <a:lstStyle/>
                    <a:p>
                      <a:pPr>
                        <a:spcAft>
                          <a:spcPts val="0"/>
                        </a:spcAft>
                      </a:pPr>
                      <a:r>
                        <a:rPr lang="en-US" sz="1800" kern="100">
                          <a:effectLst/>
                        </a:rPr>
                        <a:t>19. </a:t>
                      </a:r>
                      <a:r>
                        <a:rPr lang="zh-CN" sz="1800" kern="100">
                          <a:effectLst/>
                        </a:rPr>
                        <a:t>版本控制仓库空间不足</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25482673"/>
                  </a:ext>
                </a:extLst>
              </a:tr>
            </a:tbl>
          </a:graphicData>
        </a:graphic>
      </p:graphicFrame>
    </p:spTree>
    <p:extLst>
      <p:ext uri="{BB962C8B-B14F-4D97-AF65-F5344CB8AC3E}">
        <p14:creationId xmlns:p14="http://schemas.microsoft.com/office/powerpoint/2010/main" val="2685894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graphicFrame>
        <p:nvGraphicFramePr>
          <p:cNvPr id="3" name="表格 2">
            <a:extLst>
              <a:ext uri="{FF2B5EF4-FFF2-40B4-BE49-F238E27FC236}">
                <a16:creationId xmlns:a16="http://schemas.microsoft.com/office/drawing/2014/main" xmlns="" id="{2495D922-8E61-42F9-A8A6-4180D1E67A80}"/>
              </a:ext>
            </a:extLst>
          </p:cNvPr>
          <p:cNvGraphicFramePr>
            <a:graphicFrameLocks noGrp="1"/>
          </p:cNvGraphicFramePr>
          <p:nvPr>
            <p:extLst>
              <p:ext uri="{D42A27DB-BD31-4B8C-83A1-F6EECF244321}">
                <p14:modId xmlns:p14="http://schemas.microsoft.com/office/powerpoint/2010/main" val="75451246"/>
              </p:ext>
            </p:extLst>
          </p:nvPr>
        </p:nvGraphicFramePr>
        <p:xfrm>
          <a:off x="830527" y="875899"/>
          <a:ext cx="10134304" cy="5878384"/>
        </p:xfrm>
        <a:graphic>
          <a:graphicData uri="http://schemas.openxmlformats.org/drawingml/2006/table">
            <a:tbl>
              <a:tblPr firstRow="1" firstCol="1" bandRow="1">
                <a:tableStyleId>{5C22544A-7EE6-4342-B048-85BDC9FD1C3A}</a:tableStyleId>
              </a:tblPr>
              <a:tblGrid>
                <a:gridCol w="5197987">
                  <a:extLst>
                    <a:ext uri="{9D8B030D-6E8A-4147-A177-3AD203B41FA5}">
                      <a16:colId xmlns:a16="http://schemas.microsoft.com/office/drawing/2014/main" xmlns="" val="443927122"/>
                    </a:ext>
                  </a:extLst>
                </a:gridCol>
                <a:gridCol w="3588780">
                  <a:extLst>
                    <a:ext uri="{9D8B030D-6E8A-4147-A177-3AD203B41FA5}">
                      <a16:colId xmlns:a16="http://schemas.microsoft.com/office/drawing/2014/main" xmlns="" val="1148121394"/>
                    </a:ext>
                  </a:extLst>
                </a:gridCol>
                <a:gridCol w="1347537">
                  <a:extLst>
                    <a:ext uri="{9D8B030D-6E8A-4147-A177-3AD203B41FA5}">
                      <a16:colId xmlns:a16="http://schemas.microsoft.com/office/drawing/2014/main" xmlns="" val="2881719737"/>
                    </a:ext>
                  </a:extLst>
                </a:gridCol>
              </a:tblGrid>
              <a:tr h="394741">
                <a:tc>
                  <a:txBody>
                    <a:bodyPr/>
                    <a:lstStyle/>
                    <a:p>
                      <a:pPr indent="279400" algn="ctr">
                        <a:spcAft>
                          <a:spcPts val="0"/>
                        </a:spcAft>
                      </a:pPr>
                      <a:r>
                        <a:rPr lang="zh-CN" sz="1200" b="0" kern="100" dirty="0">
                          <a:solidFill>
                            <a:schemeClr val="tx1"/>
                          </a:solidFill>
                          <a:effectLst/>
                          <a:latin typeface="黑体" pitchFamily="49" charset="-122"/>
                          <a:ea typeface="黑体" pitchFamily="49" charset="-122"/>
                          <a:cs typeface="宋体"/>
                        </a:rPr>
                        <a:t>风险</a:t>
                      </a:r>
                    </a:p>
                  </a:txBody>
                  <a:tcPr marL="68580" marR="68580" marT="0" marB="0" anchor="ctr"/>
                </a:tc>
                <a:tc>
                  <a:txBody>
                    <a:bodyPr/>
                    <a:lstStyle/>
                    <a:p>
                      <a:pPr indent="279400" algn="ctr">
                        <a:spcAft>
                          <a:spcPts val="0"/>
                        </a:spcAft>
                      </a:pPr>
                      <a:r>
                        <a:rPr lang="zh-CN" sz="1200" b="0" kern="100" dirty="0">
                          <a:solidFill>
                            <a:schemeClr val="tx1"/>
                          </a:solidFill>
                          <a:effectLst/>
                          <a:latin typeface="黑体" pitchFamily="49" charset="-122"/>
                          <a:ea typeface="黑体" pitchFamily="49" charset="-122"/>
                          <a:cs typeface="宋体"/>
                        </a:rPr>
                        <a:t>控制手段</a:t>
                      </a:r>
                    </a:p>
                  </a:txBody>
                  <a:tcPr marL="68580" marR="68580" marT="0" marB="0" anchor="ctr"/>
                </a:tc>
                <a:tc>
                  <a:txBody>
                    <a:bodyPr/>
                    <a:lstStyle/>
                    <a:p>
                      <a:pPr>
                        <a:spcAft>
                          <a:spcPts val="0"/>
                        </a:spcAft>
                      </a:pPr>
                      <a:r>
                        <a:rPr lang="zh-CN" sz="1200" b="0" kern="100">
                          <a:solidFill>
                            <a:schemeClr val="tx1"/>
                          </a:solidFill>
                          <a:effectLst/>
                          <a:latin typeface="黑体" pitchFamily="49" charset="-122"/>
                          <a:ea typeface="黑体" pitchFamily="49" charset="-122"/>
                          <a:cs typeface="宋体"/>
                        </a:rPr>
                        <a:t>负责人</a:t>
                      </a:r>
                    </a:p>
                  </a:txBody>
                  <a:tcPr marL="68580" marR="68580" marT="0" marB="0"/>
                </a:tc>
                <a:extLst>
                  <a:ext uri="{0D108BD9-81ED-4DB2-BD59-A6C34878D82A}">
                    <a16:rowId xmlns:a16="http://schemas.microsoft.com/office/drawing/2014/main" xmlns="" val="1640732263"/>
                  </a:ext>
                </a:extLst>
              </a:tr>
              <a:tr h="437503">
                <a:tc>
                  <a:txBody>
                    <a:bodyPr/>
                    <a:lstStyle/>
                    <a:p>
                      <a:pPr algn="ctr">
                        <a:spcAft>
                          <a:spcPts val="0"/>
                        </a:spcAft>
                      </a:pPr>
                      <a:r>
                        <a:rPr lang="en-US" sz="1600" b="0" kern="100" dirty="0">
                          <a:solidFill>
                            <a:schemeClr val="tx1"/>
                          </a:solidFill>
                          <a:effectLst/>
                          <a:latin typeface="黑体" pitchFamily="49" charset="-122"/>
                          <a:ea typeface="黑体" pitchFamily="49" charset="-122"/>
                          <a:cs typeface="宋体"/>
                        </a:rPr>
                        <a:t>1. </a:t>
                      </a:r>
                      <a:r>
                        <a:rPr lang="zh-CN" sz="1600" b="0" kern="100" dirty="0">
                          <a:solidFill>
                            <a:schemeClr val="tx1"/>
                          </a:solidFill>
                          <a:effectLst/>
                          <a:latin typeface="黑体" pitchFamily="49" charset="-122"/>
                          <a:ea typeface="黑体" pitchFamily="49" charset="-122"/>
                          <a:cs typeface="宋体"/>
                        </a:rPr>
                        <a:t>成员因故请假</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提前改变任务的分配，他人顶上</a:t>
                      </a:r>
                    </a:p>
                  </a:txBody>
                  <a:tcPr marL="68580" marR="68580" marT="0" marB="0" anchor="ctr"/>
                </a:tc>
                <a:tc>
                  <a:txBody>
                    <a:bodyPr/>
                    <a:lstStyle/>
                    <a:p>
                      <a:pPr>
                        <a:spcAft>
                          <a:spcPts val="0"/>
                        </a:spcAft>
                      </a:pPr>
                      <a:r>
                        <a:rPr lang="zh-CN" sz="1600" b="0" kern="10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2881077961"/>
                  </a:ext>
                </a:extLst>
              </a:tr>
              <a:tr h="437503">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2. </a:t>
                      </a:r>
                      <a:r>
                        <a:rPr lang="zh-CN" sz="1600" b="0" kern="100" dirty="0">
                          <a:solidFill>
                            <a:schemeClr val="tx1"/>
                          </a:solidFill>
                          <a:effectLst/>
                          <a:latin typeface="黑体" pitchFamily="49" charset="-122"/>
                          <a:ea typeface="黑体" pitchFamily="49" charset="-122"/>
                          <a:cs typeface="宋体"/>
                        </a:rPr>
                        <a:t>项目成员不能实现项目</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制定培训计划</a:t>
                      </a:r>
                    </a:p>
                  </a:txBody>
                  <a:tcPr marL="68580" marR="68580" marT="0" marB="0" anchor="ctr"/>
                </a:tc>
                <a:tc>
                  <a:txBody>
                    <a:bodyPr/>
                    <a:lstStyle/>
                    <a:p>
                      <a:pPr>
                        <a:spcAft>
                          <a:spcPts val="0"/>
                        </a:spcAft>
                      </a:pPr>
                      <a:r>
                        <a:rPr lang="zh-CN" sz="1600" b="0" kern="100">
                          <a:solidFill>
                            <a:schemeClr val="tx1"/>
                          </a:solidFill>
                          <a:effectLst/>
                          <a:latin typeface="黑体" pitchFamily="49" charset="-122"/>
                          <a:ea typeface="黑体" pitchFamily="49" charset="-122"/>
                          <a:cs typeface="宋体"/>
                        </a:rPr>
                        <a:t>徐双铅</a:t>
                      </a:r>
                    </a:p>
                  </a:txBody>
                  <a:tcPr marL="68580" marR="68580" marT="0" marB="0" anchor="ctr"/>
                </a:tc>
                <a:extLst>
                  <a:ext uri="{0D108BD9-81ED-4DB2-BD59-A6C34878D82A}">
                    <a16:rowId xmlns:a16="http://schemas.microsoft.com/office/drawing/2014/main" xmlns="" val="1696451011"/>
                  </a:ext>
                </a:extLst>
              </a:tr>
              <a:tr h="437503">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3. </a:t>
                      </a:r>
                      <a:r>
                        <a:rPr lang="en-US" sz="1600" b="0" kern="100" dirty="0" err="1">
                          <a:solidFill>
                            <a:schemeClr val="tx1"/>
                          </a:solidFill>
                          <a:effectLst/>
                          <a:latin typeface="黑体" pitchFamily="49" charset="-122"/>
                          <a:ea typeface="黑体" pitchFamily="49" charset="-122"/>
                          <a:cs typeface="宋体"/>
                        </a:rPr>
                        <a:t>Git</a:t>
                      </a:r>
                      <a:r>
                        <a:rPr lang="zh-CN" sz="1600" b="0" kern="100" dirty="0">
                          <a:solidFill>
                            <a:schemeClr val="tx1"/>
                          </a:solidFill>
                          <a:effectLst/>
                          <a:latin typeface="黑体" pitchFamily="49" charset="-122"/>
                          <a:ea typeface="黑体" pitchFamily="49" charset="-122"/>
                          <a:cs typeface="宋体"/>
                        </a:rPr>
                        <a:t>远端仓库崩溃</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及时发现，用本地版本去创建新的远端仓库</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陈俊仁</a:t>
                      </a:r>
                    </a:p>
                  </a:txBody>
                  <a:tcPr marL="68580" marR="68580" marT="0" marB="0" anchor="ctr"/>
                </a:tc>
                <a:extLst>
                  <a:ext uri="{0D108BD9-81ED-4DB2-BD59-A6C34878D82A}">
                    <a16:rowId xmlns:a16="http://schemas.microsoft.com/office/drawing/2014/main" xmlns="" val="1337656306"/>
                  </a:ext>
                </a:extLst>
              </a:tr>
              <a:tr h="664067">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4. </a:t>
                      </a:r>
                      <a:r>
                        <a:rPr lang="zh-CN" sz="1600" b="0" kern="100" dirty="0">
                          <a:solidFill>
                            <a:schemeClr val="tx1"/>
                          </a:solidFill>
                          <a:effectLst/>
                          <a:latin typeface="黑体" pitchFamily="49" charset="-122"/>
                          <a:ea typeface="黑体" pitchFamily="49" charset="-122"/>
                          <a:cs typeface="宋体"/>
                        </a:rPr>
                        <a:t>与干系人联系邮件发送内容、格式错误</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提前</a:t>
                      </a:r>
                      <a:r>
                        <a:rPr lang="en-US" sz="1600" b="0" kern="100" dirty="0">
                          <a:solidFill>
                            <a:schemeClr val="tx1"/>
                          </a:solidFill>
                          <a:effectLst/>
                          <a:latin typeface="黑体" pitchFamily="49" charset="-122"/>
                          <a:ea typeface="黑体" pitchFamily="49" charset="-122"/>
                          <a:cs typeface="宋体"/>
                        </a:rPr>
                        <a:t>Deadline</a:t>
                      </a:r>
                      <a:r>
                        <a:rPr lang="zh-CN" sz="1600" b="0" kern="100" dirty="0">
                          <a:solidFill>
                            <a:schemeClr val="tx1"/>
                          </a:solidFill>
                          <a:effectLst/>
                          <a:latin typeface="黑体" pitchFamily="49" charset="-122"/>
                          <a:ea typeface="黑体" pitchFamily="49" charset="-122"/>
                          <a:cs typeface="宋体"/>
                        </a:rPr>
                        <a:t>发邮件，抄送组员，即使发现错误并修正</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889683811"/>
                  </a:ext>
                </a:extLst>
              </a:tr>
              <a:tr h="437503">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5. </a:t>
                      </a:r>
                      <a:r>
                        <a:rPr lang="zh-CN" sz="1600" b="0" kern="100" dirty="0">
                          <a:solidFill>
                            <a:schemeClr val="tx1"/>
                          </a:solidFill>
                          <a:effectLst/>
                          <a:latin typeface="黑体" pitchFamily="49" charset="-122"/>
                          <a:ea typeface="黑体" pitchFamily="49" charset="-122"/>
                          <a:cs typeface="宋体"/>
                        </a:rPr>
                        <a:t>项目文件结构不符合要求</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配置管理员修改文件结构</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吕迪</a:t>
                      </a:r>
                    </a:p>
                  </a:txBody>
                  <a:tcPr marL="68580" marR="68580" marT="0" marB="0" anchor="ctr"/>
                </a:tc>
                <a:extLst>
                  <a:ext uri="{0D108BD9-81ED-4DB2-BD59-A6C34878D82A}">
                    <a16:rowId xmlns:a16="http://schemas.microsoft.com/office/drawing/2014/main" xmlns="" val="1507380951"/>
                  </a:ext>
                </a:extLst>
              </a:tr>
              <a:tr h="437503">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6. </a:t>
                      </a:r>
                      <a:r>
                        <a:rPr lang="zh-CN" sz="1600" b="0" kern="100" dirty="0">
                          <a:solidFill>
                            <a:schemeClr val="tx1"/>
                          </a:solidFill>
                          <a:effectLst/>
                          <a:latin typeface="黑体" pitchFamily="49" charset="-122"/>
                          <a:ea typeface="黑体" pitchFamily="49" charset="-122"/>
                          <a:cs typeface="宋体"/>
                        </a:rPr>
                        <a:t>对接下来的计划和任务定义不够充分明确</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找任务发布者（老师）明确任务，并制定一周的计划，每个组员都要有事可做</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徐双铅</a:t>
                      </a:r>
                    </a:p>
                  </a:txBody>
                  <a:tcPr marL="68580" marR="68580" marT="0" marB="0" anchor="ctr"/>
                </a:tc>
                <a:extLst>
                  <a:ext uri="{0D108BD9-81ED-4DB2-BD59-A6C34878D82A}">
                    <a16:rowId xmlns:a16="http://schemas.microsoft.com/office/drawing/2014/main" xmlns="" val="1933942119"/>
                  </a:ext>
                </a:extLst>
              </a:tr>
              <a:tr h="437503">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7. </a:t>
                      </a:r>
                      <a:r>
                        <a:rPr lang="zh-CN" sz="1600" b="0" kern="100" dirty="0">
                          <a:solidFill>
                            <a:schemeClr val="tx1"/>
                          </a:solidFill>
                          <a:effectLst/>
                          <a:latin typeface="黑体" pitchFamily="49" charset="-122"/>
                          <a:ea typeface="黑体" pitchFamily="49" charset="-122"/>
                          <a:cs typeface="宋体"/>
                        </a:rPr>
                        <a:t>组内信息回复的实时性</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组内</a:t>
                      </a:r>
                      <a:r>
                        <a:rPr lang="en-US" sz="1600" b="0" kern="100" dirty="0">
                          <a:solidFill>
                            <a:schemeClr val="tx1"/>
                          </a:solidFill>
                          <a:effectLst/>
                          <a:latin typeface="黑体" pitchFamily="49" charset="-122"/>
                          <a:ea typeface="黑体" pitchFamily="49" charset="-122"/>
                          <a:cs typeface="宋体"/>
                        </a:rPr>
                        <a:t>QQ</a:t>
                      </a:r>
                      <a:r>
                        <a:rPr lang="zh-CN" sz="1600" b="0" kern="100" dirty="0">
                          <a:solidFill>
                            <a:schemeClr val="tx1"/>
                          </a:solidFill>
                          <a:effectLst/>
                          <a:latin typeface="黑体" pitchFamily="49" charset="-122"/>
                          <a:ea typeface="黑体" pitchFamily="49" charset="-122"/>
                          <a:cs typeface="宋体"/>
                        </a:rPr>
                        <a:t>群的信息要经常看，也要记得回复</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977964614"/>
                  </a:ext>
                </a:extLst>
              </a:tr>
              <a:tr h="437503">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8. </a:t>
                      </a:r>
                      <a:r>
                        <a:rPr lang="zh-CN" sz="1600" b="0" kern="100" dirty="0">
                          <a:solidFill>
                            <a:schemeClr val="tx1"/>
                          </a:solidFill>
                          <a:effectLst/>
                          <a:latin typeface="黑体" pitchFamily="49" charset="-122"/>
                          <a:ea typeface="黑体" pitchFamily="49" charset="-122"/>
                          <a:cs typeface="宋体"/>
                        </a:rPr>
                        <a:t>教学辅助网站开发经验不足</a:t>
                      </a:r>
                    </a:p>
                  </a:txBody>
                  <a:tcPr marL="68580" marR="68580" marT="0" marB="0" anchor="ctr"/>
                </a:tc>
                <a:tc>
                  <a:txBody>
                    <a:bodyPr/>
                    <a:lstStyle/>
                    <a:p>
                      <a:pPr indent="266700" algn="ctr">
                        <a:spcAft>
                          <a:spcPts val="0"/>
                        </a:spcAft>
                      </a:pPr>
                      <a:r>
                        <a:rPr lang="zh-CN" sz="1600" b="0" kern="100">
                          <a:solidFill>
                            <a:schemeClr val="tx1"/>
                          </a:solidFill>
                          <a:effectLst/>
                          <a:latin typeface="黑体" pitchFamily="49" charset="-122"/>
                          <a:ea typeface="黑体" pitchFamily="49" charset="-122"/>
                          <a:cs typeface="宋体"/>
                        </a:rPr>
                        <a:t>去找标杆</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吕迪</a:t>
                      </a:r>
                    </a:p>
                  </a:txBody>
                  <a:tcPr marL="68580" marR="68580" marT="0" marB="0" anchor="ctr"/>
                </a:tc>
                <a:extLst>
                  <a:ext uri="{0D108BD9-81ED-4DB2-BD59-A6C34878D82A}">
                    <a16:rowId xmlns:a16="http://schemas.microsoft.com/office/drawing/2014/main" xmlns="" val="4059895274"/>
                  </a:ext>
                </a:extLst>
              </a:tr>
              <a:tr h="437503">
                <a:tc>
                  <a:txBody>
                    <a:bodyPr/>
                    <a:lstStyle/>
                    <a:p>
                      <a:pPr indent="266700" algn="ctr">
                        <a:spcAft>
                          <a:spcPts val="0"/>
                        </a:spcAft>
                      </a:pPr>
                      <a:r>
                        <a:rPr lang="en-US" sz="1600" b="0" kern="100" dirty="0">
                          <a:solidFill>
                            <a:schemeClr val="tx1"/>
                          </a:solidFill>
                          <a:effectLst/>
                          <a:latin typeface="黑体" pitchFamily="49" charset="-122"/>
                          <a:ea typeface="黑体" pitchFamily="49" charset="-122"/>
                          <a:cs typeface="宋体"/>
                        </a:rPr>
                        <a:t>9. </a:t>
                      </a:r>
                      <a:r>
                        <a:rPr lang="zh-CN" sz="1600" b="0" kern="100" dirty="0">
                          <a:solidFill>
                            <a:schemeClr val="tx1"/>
                          </a:solidFill>
                          <a:effectLst/>
                          <a:latin typeface="黑体" pitchFamily="49" charset="-122"/>
                          <a:ea typeface="黑体" pitchFamily="49" charset="-122"/>
                          <a:cs typeface="宋体"/>
                        </a:rPr>
                        <a:t>成员空余时间有不确定性</a:t>
                      </a:r>
                    </a:p>
                  </a:txBody>
                  <a:tcPr marL="68580" marR="68580" marT="0" marB="0" anchor="ctr"/>
                </a:tc>
                <a:tc>
                  <a:txBody>
                    <a:bodyPr/>
                    <a:lstStyle/>
                    <a:p>
                      <a:pPr indent="266700" algn="ctr">
                        <a:spcAft>
                          <a:spcPts val="0"/>
                        </a:spcAft>
                      </a:pPr>
                      <a:r>
                        <a:rPr lang="zh-CN" sz="1600" b="0" kern="100">
                          <a:solidFill>
                            <a:schemeClr val="tx1"/>
                          </a:solidFill>
                          <a:effectLst/>
                          <a:latin typeface="黑体" pitchFamily="49" charset="-122"/>
                          <a:ea typeface="黑体" pitchFamily="49" charset="-122"/>
                          <a:cs typeface="宋体"/>
                        </a:rPr>
                        <a:t>在开会说明接下来一周的行程，提前请假，安排工作表</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2379351105"/>
                  </a:ext>
                </a:extLst>
              </a:tr>
              <a:tr h="875004">
                <a:tc>
                  <a:txBody>
                    <a:bodyPr/>
                    <a:lstStyle/>
                    <a:p>
                      <a:pPr indent="279400" algn="ctr">
                        <a:spcAft>
                          <a:spcPts val="0"/>
                        </a:spcAft>
                      </a:pPr>
                      <a:r>
                        <a:rPr lang="en-US" sz="1600" b="0" kern="100" dirty="0">
                          <a:solidFill>
                            <a:schemeClr val="tx1"/>
                          </a:solidFill>
                          <a:effectLst/>
                          <a:latin typeface="黑体" pitchFamily="49" charset="-122"/>
                          <a:ea typeface="黑体" pitchFamily="49" charset="-122"/>
                          <a:cs typeface="宋体"/>
                        </a:rPr>
                        <a:t>10. </a:t>
                      </a:r>
                      <a:r>
                        <a:rPr lang="zh-CN" sz="1600" b="0" kern="100" dirty="0">
                          <a:solidFill>
                            <a:schemeClr val="tx1"/>
                          </a:solidFill>
                          <a:effectLst/>
                          <a:latin typeface="黑体" pitchFamily="49" charset="-122"/>
                          <a:ea typeface="黑体" pitchFamily="49" charset="-122"/>
                          <a:cs typeface="宋体"/>
                        </a:rPr>
                        <a:t>团队成员的能力（包括业务能力和技术能力）和素质，对项目的进展、项目的质量具有很大的影响</a:t>
                      </a:r>
                    </a:p>
                  </a:txBody>
                  <a:tcPr marL="68580" marR="68580" marT="0" marB="0" anchor="ctr"/>
                </a:tc>
                <a:tc>
                  <a:txBody>
                    <a:bodyPr/>
                    <a:lstStyle/>
                    <a:p>
                      <a:pPr indent="266700" algn="ctr">
                        <a:spcAft>
                          <a:spcPts val="0"/>
                        </a:spcAft>
                      </a:pPr>
                      <a:r>
                        <a:rPr lang="en-US" sz="1600" b="0" kern="100">
                          <a:solidFill>
                            <a:schemeClr val="tx1"/>
                          </a:solidFill>
                          <a:effectLst/>
                          <a:latin typeface="黑体" pitchFamily="49" charset="-122"/>
                          <a:ea typeface="黑体" pitchFamily="49" charset="-122"/>
                          <a:cs typeface="宋体"/>
                        </a:rPr>
                        <a:t> </a:t>
                      </a:r>
                      <a:r>
                        <a:rPr lang="zh-CN" sz="1600" b="0" kern="100">
                          <a:solidFill>
                            <a:schemeClr val="tx1"/>
                          </a:solidFill>
                          <a:effectLst/>
                          <a:latin typeface="黑体" pitchFamily="49" charset="-122"/>
                          <a:ea typeface="黑体" pitchFamily="49" charset="-122"/>
                          <a:cs typeface="宋体"/>
                        </a:rPr>
                        <a:t>在用人之前先选对人、开展有针对性的培训、将合适的人安排到合适的岗位上</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陈苏民</a:t>
                      </a:r>
                    </a:p>
                  </a:txBody>
                  <a:tcPr marL="68580" marR="68580" marT="0" marB="0" anchor="ctr"/>
                </a:tc>
                <a:extLst>
                  <a:ext uri="{0D108BD9-81ED-4DB2-BD59-A6C34878D82A}">
                    <a16:rowId xmlns:a16="http://schemas.microsoft.com/office/drawing/2014/main" xmlns="" val="2542743259"/>
                  </a:ext>
                </a:extLst>
              </a:tr>
            </a:tbl>
          </a:graphicData>
        </a:graphic>
      </p:graphicFrame>
      <p:sp>
        <p:nvSpPr>
          <p:cNvPr id="2" name="矩形 1"/>
          <p:cNvSpPr/>
          <p:nvPr/>
        </p:nvSpPr>
        <p:spPr>
          <a:xfrm>
            <a:off x="4935785" y="360969"/>
            <a:ext cx="1569660" cy="369332"/>
          </a:xfrm>
          <a:prstGeom prst="rect">
            <a:avLst/>
          </a:prstGeom>
        </p:spPr>
        <p:txBody>
          <a:bodyPr wrap="none">
            <a:spAutoFit/>
          </a:bodyPr>
          <a:lstStyle/>
          <a:p>
            <a:pPr lvl="1"/>
            <a:r>
              <a:rPr lang="zh-CN" altLang="zh-CN" dirty="0"/>
              <a:t>风险控制</a:t>
            </a:r>
            <a:endParaRPr lang="zh-CN" altLang="zh-CN" b="1" dirty="0"/>
          </a:p>
        </p:txBody>
      </p:sp>
    </p:spTree>
    <p:extLst>
      <p:ext uri="{BB962C8B-B14F-4D97-AF65-F5344CB8AC3E}">
        <p14:creationId xmlns:p14="http://schemas.microsoft.com/office/powerpoint/2010/main" val="378702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6820" y="2258087"/>
            <a:ext cx="9432806" cy="3396342"/>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引言</a:t>
            </a:r>
          </a:p>
        </p:txBody>
      </p:sp>
      <p:sp>
        <p:nvSpPr>
          <p:cNvPr id="5" name="矩形 4">
            <a:extLst>
              <a:ext uri="{FF2B5EF4-FFF2-40B4-BE49-F238E27FC236}">
                <a16:creationId xmlns:a16="http://schemas.microsoft.com/office/drawing/2014/main" xmlns="" id="{374AC091-2247-4CB2-B559-824835625844}"/>
              </a:ext>
            </a:extLst>
          </p:cNvPr>
          <p:cNvSpPr/>
          <p:nvPr/>
        </p:nvSpPr>
        <p:spPr>
          <a:xfrm>
            <a:off x="1457011" y="1474987"/>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编写目的</a:t>
            </a:r>
            <a:endParaRPr lang="zh-CN" sz="2800" b="1"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3DD312BC-4CC2-4CBA-8FDB-9EE6B8B247A5}"/>
              </a:ext>
            </a:extLst>
          </p:cNvPr>
          <p:cNvSpPr txBox="1"/>
          <p:nvPr/>
        </p:nvSpPr>
        <p:spPr>
          <a:xfrm>
            <a:off x="1457011" y="2802096"/>
            <a:ext cx="88771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solidFill>
                  <a:schemeClr val="bg1"/>
                </a:solidFill>
                <a:latin typeface="黑体" panose="02010609060101010101" pitchFamily="49" charset="-122"/>
                <a:ea typeface="黑体" panose="02010609060101010101" pitchFamily="49" charset="-122"/>
              </a:rPr>
              <a:t>    为了</a:t>
            </a:r>
            <a:r>
              <a:rPr lang="zh-CN" altLang="en-US" sz="2400" dirty="0">
                <a:solidFill>
                  <a:schemeClr val="bg1"/>
                </a:solidFill>
                <a:latin typeface="黑体" panose="02010609060101010101" pitchFamily="49" charset="-122"/>
                <a:ea typeface="黑体" panose="02010609060101010101" pitchFamily="49" charset="-122"/>
              </a:rPr>
              <a:t>使本项目（软件工程系列课程教学辅助网站与</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端）有计划地开发，我们编写这份项目开发计划，为项目负责人提供一个框架，使之能合理地估算软件项目开发所需的资源 、经费和开发进度，并控制软件项目开发过程按此计划进行。在做计划时，必须就需要的人力、项目持续时间及成本作出估算，而且使自己与指导教师更清楚地了解项目如何开展。</a:t>
            </a:r>
          </a:p>
        </p:txBody>
      </p:sp>
    </p:spTree>
    <p:extLst>
      <p:ext uri="{BB962C8B-B14F-4D97-AF65-F5344CB8AC3E}">
        <p14:creationId xmlns:p14="http://schemas.microsoft.com/office/powerpoint/2010/main" val="2698979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graphicFrame>
        <p:nvGraphicFramePr>
          <p:cNvPr id="3" name="表格 2">
            <a:extLst>
              <a:ext uri="{FF2B5EF4-FFF2-40B4-BE49-F238E27FC236}">
                <a16:creationId xmlns:a16="http://schemas.microsoft.com/office/drawing/2014/main" xmlns="" id="{2495D922-8E61-42F9-A8A6-4180D1E67A80}"/>
              </a:ext>
            </a:extLst>
          </p:cNvPr>
          <p:cNvGraphicFramePr>
            <a:graphicFrameLocks noGrp="1"/>
          </p:cNvGraphicFramePr>
          <p:nvPr>
            <p:extLst>
              <p:ext uri="{D42A27DB-BD31-4B8C-83A1-F6EECF244321}">
                <p14:modId xmlns:p14="http://schemas.microsoft.com/office/powerpoint/2010/main" val="3072938668"/>
              </p:ext>
            </p:extLst>
          </p:nvPr>
        </p:nvGraphicFramePr>
        <p:xfrm>
          <a:off x="434234" y="798898"/>
          <a:ext cx="11578093" cy="5963621"/>
        </p:xfrm>
        <a:graphic>
          <a:graphicData uri="http://schemas.openxmlformats.org/drawingml/2006/table">
            <a:tbl>
              <a:tblPr firstRow="1" firstCol="1" bandRow="1">
                <a:tableStyleId>{5C22544A-7EE6-4342-B048-85BDC9FD1C3A}</a:tableStyleId>
              </a:tblPr>
              <a:tblGrid>
                <a:gridCol w="6757852">
                  <a:extLst>
                    <a:ext uri="{9D8B030D-6E8A-4147-A177-3AD203B41FA5}">
                      <a16:colId xmlns:a16="http://schemas.microsoft.com/office/drawing/2014/main" xmlns="" val="443927122"/>
                    </a:ext>
                  </a:extLst>
                </a:gridCol>
                <a:gridCol w="2338366">
                  <a:extLst>
                    <a:ext uri="{9D8B030D-6E8A-4147-A177-3AD203B41FA5}">
                      <a16:colId xmlns:a16="http://schemas.microsoft.com/office/drawing/2014/main" xmlns="" val="1148121394"/>
                    </a:ext>
                  </a:extLst>
                </a:gridCol>
                <a:gridCol w="2481875">
                  <a:extLst>
                    <a:ext uri="{9D8B030D-6E8A-4147-A177-3AD203B41FA5}">
                      <a16:colId xmlns:a16="http://schemas.microsoft.com/office/drawing/2014/main" xmlns="" val="2881719737"/>
                    </a:ext>
                  </a:extLst>
                </a:gridCol>
              </a:tblGrid>
              <a:tr h="395702">
                <a:tc>
                  <a:txBody>
                    <a:bodyPr/>
                    <a:lstStyle/>
                    <a:p>
                      <a:pPr algn="ctr">
                        <a:spcAft>
                          <a:spcPts val="0"/>
                        </a:spcAft>
                      </a:pPr>
                      <a:r>
                        <a:rPr lang="zh-CN" sz="1400" kern="100" dirty="0">
                          <a:effectLst/>
                        </a:rPr>
                        <a:t>风险</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200" kern="100" dirty="0">
                          <a:effectLst/>
                        </a:rPr>
                        <a:t>优先级</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en-US" sz="1200" kern="100" dirty="0" smtClean="0">
                          <a:effectLst/>
                          <a:latin typeface="宋体" panose="02010600030101010101" pitchFamily="2" charset="-122"/>
                          <a:ea typeface="宋体" panose="02010600030101010101" pitchFamily="2" charset="-122"/>
                          <a:cs typeface="宋体" panose="02010600030101010101" pitchFamily="2" charset="-122"/>
                        </a:rPr>
                        <a:t>负责人</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640732263"/>
                  </a:ext>
                </a:extLst>
              </a:tr>
              <a:tr h="738529">
                <a:tc>
                  <a:txBody>
                    <a:bodyPr/>
                    <a:lstStyle/>
                    <a:p>
                      <a:pPr indent="266700" algn="ctr">
                        <a:spcAft>
                          <a:spcPts val="0"/>
                        </a:spcAft>
                      </a:pPr>
                      <a:r>
                        <a:rPr lang="en-US" sz="1600" kern="100" dirty="0">
                          <a:solidFill>
                            <a:schemeClr val="bg1"/>
                          </a:solidFill>
                          <a:effectLst/>
                          <a:latin typeface="宋体"/>
                          <a:ea typeface="等线"/>
                          <a:cs typeface="宋体"/>
                        </a:rPr>
                        <a:t>11. </a:t>
                      </a:r>
                      <a:r>
                        <a:rPr lang="zh-CN" sz="1600" kern="100" dirty="0">
                          <a:solidFill>
                            <a:schemeClr val="bg1"/>
                          </a:solidFill>
                          <a:effectLst/>
                          <a:latin typeface="宋体"/>
                          <a:ea typeface="等线"/>
                          <a:cs typeface="宋体"/>
                        </a:rPr>
                        <a:t>团队成员是否能齐心协力为项目的共同目标服务</a:t>
                      </a:r>
                    </a:p>
                  </a:txBody>
                  <a:tcPr marL="68580" marR="68580" marT="0" marB="0" anchor="ctr"/>
                </a:tc>
                <a:tc>
                  <a:txBody>
                    <a:bodyPr/>
                    <a:lstStyle/>
                    <a:p>
                      <a:pPr indent="266700" algn="ctr">
                        <a:spcAft>
                          <a:spcPts val="0"/>
                        </a:spcAft>
                      </a:pPr>
                      <a:r>
                        <a:rPr lang="zh-CN" sz="1200" kern="100" dirty="0">
                          <a:effectLst/>
                          <a:latin typeface="宋体"/>
                          <a:ea typeface="等线"/>
                          <a:cs typeface="宋体"/>
                        </a:rPr>
                        <a:t>项目在建设之初项目经理就需要将项目目标、工作任务等和项目成员沟通清楚，采用公平、公正、公开的绩效考评制度</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1197072714"/>
                  </a:ext>
                </a:extLst>
              </a:tr>
              <a:tr h="933026">
                <a:tc>
                  <a:txBody>
                    <a:bodyPr/>
                    <a:lstStyle/>
                    <a:p>
                      <a:pPr indent="266700" algn="ctr">
                        <a:spcAft>
                          <a:spcPts val="0"/>
                        </a:spcAft>
                      </a:pPr>
                      <a:r>
                        <a:rPr lang="en-US" sz="1600" kern="100" dirty="0">
                          <a:solidFill>
                            <a:schemeClr val="bg1"/>
                          </a:solidFill>
                          <a:effectLst/>
                          <a:latin typeface="宋体"/>
                          <a:ea typeface="等线"/>
                          <a:cs typeface="宋体"/>
                        </a:rPr>
                        <a:t>12. </a:t>
                      </a:r>
                      <a:r>
                        <a:rPr lang="zh-CN" sz="1600" kern="100" dirty="0">
                          <a:solidFill>
                            <a:schemeClr val="bg1"/>
                          </a:solidFill>
                          <a:effectLst/>
                          <a:latin typeface="宋体"/>
                          <a:ea typeface="等线"/>
                          <a:cs typeface="宋体"/>
                        </a:rPr>
                        <a:t>管理工具、开发工具、测试工具等是否能及时到位、到位的工具版本是否符合项目要求</a:t>
                      </a:r>
                    </a:p>
                  </a:txBody>
                  <a:tcPr marL="68580" marR="68580" marT="0" marB="0" anchor="ctr"/>
                </a:tc>
                <a:tc>
                  <a:txBody>
                    <a:bodyPr/>
                    <a:lstStyle/>
                    <a:p>
                      <a:pPr indent="266700" algn="ctr">
                        <a:spcAft>
                          <a:spcPts val="0"/>
                        </a:spcAft>
                      </a:pPr>
                      <a:r>
                        <a:rPr lang="zh-CN" sz="1200" kern="100" dirty="0">
                          <a:effectLst/>
                          <a:latin typeface="宋体"/>
                          <a:ea typeface="等线"/>
                          <a:cs typeface="宋体"/>
                        </a:rPr>
                        <a:t>在项目的启动阶段就落实好各项工具的来源或可能的替代工具，在这些工具需要使用之前（一般需要提前一个月左右）跟踪并落实工具的到位事宜</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陈俊仁</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4160783782"/>
                  </a:ext>
                </a:extLst>
              </a:tr>
              <a:tr h="1033941">
                <a:tc>
                  <a:txBody>
                    <a:bodyPr/>
                    <a:lstStyle/>
                    <a:p>
                      <a:pPr indent="266700" algn="ctr">
                        <a:spcAft>
                          <a:spcPts val="0"/>
                        </a:spcAft>
                      </a:pPr>
                      <a:r>
                        <a:rPr lang="en-US" sz="1600" kern="100" dirty="0">
                          <a:solidFill>
                            <a:schemeClr val="bg1"/>
                          </a:solidFill>
                          <a:effectLst/>
                          <a:latin typeface="宋体"/>
                          <a:ea typeface="等线"/>
                          <a:cs typeface="宋体"/>
                        </a:rPr>
                        <a:t>13. </a:t>
                      </a:r>
                      <a:r>
                        <a:rPr lang="zh-CN" sz="1600" kern="100" dirty="0">
                          <a:solidFill>
                            <a:schemeClr val="bg1"/>
                          </a:solidFill>
                          <a:effectLst/>
                          <a:latin typeface="宋体"/>
                          <a:ea typeface="等线"/>
                          <a:cs typeface="宋体"/>
                        </a:rPr>
                        <a:t>对方法、工具和技术理解的不够</a:t>
                      </a:r>
                      <a:r>
                        <a:rPr lang="en-US" sz="1600" kern="100" dirty="0">
                          <a:solidFill>
                            <a:schemeClr val="bg1"/>
                          </a:solidFill>
                          <a:effectLst/>
                          <a:latin typeface="宋体"/>
                          <a:ea typeface="等线"/>
                          <a:cs typeface="宋体"/>
                        </a:rPr>
                        <a:t>,</a:t>
                      </a:r>
                      <a:r>
                        <a:rPr lang="zh-CN" sz="1600" kern="100" dirty="0">
                          <a:solidFill>
                            <a:schemeClr val="bg1"/>
                          </a:solidFill>
                          <a:effectLst/>
                          <a:latin typeface="宋体"/>
                          <a:ea typeface="等线"/>
                          <a:cs typeface="宋体"/>
                        </a:rPr>
                        <a:t>不熟悉工具环境</a:t>
                      </a:r>
                    </a:p>
                  </a:txBody>
                  <a:tcPr marL="68580" marR="68580" marT="0" marB="0" anchor="ctr"/>
                </a:tc>
                <a:tc>
                  <a:txBody>
                    <a:bodyPr/>
                    <a:lstStyle/>
                    <a:p>
                      <a:pPr indent="266700" algn="ctr">
                        <a:spcAft>
                          <a:spcPts val="0"/>
                        </a:spcAft>
                      </a:pPr>
                      <a:r>
                        <a:rPr lang="zh-CN" sz="1200" kern="100" dirty="0">
                          <a:effectLst/>
                          <a:latin typeface="宋体"/>
                          <a:ea typeface="等线"/>
                          <a:cs typeface="宋体"/>
                        </a:rPr>
                        <a:t>每个人熟悉一种工具（①黄：</a:t>
                      </a:r>
                      <a:r>
                        <a:rPr lang="en-US" sz="1200" kern="100" dirty="0">
                          <a:effectLst/>
                          <a:latin typeface="宋体"/>
                          <a:ea typeface="等线"/>
                          <a:cs typeface="宋体"/>
                        </a:rPr>
                        <a:t>project</a:t>
                      </a:r>
                      <a:r>
                        <a:rPr lang="zh-CN" sz="1200" kern="100" dirty="0">
                          <a:effectLst/>
                          <a:latin typeface="宋体"/>
                          <a:ea typeface="等线"/>
                          <a:cs typeface="宋体"/>
                        </a:rPr>
                        <a:t>的熟悉与教学；②陈： 熟悉需求管理工具与教学；③徐： 熟悉</a:t>
                      </a:r>
                      <a:r>
                        <a:rPr lang="en-US" sz="1200" kern="100" dirty="0" err="1">
                          <a:effectLst/>
                          <a:latin typeface="宋体"/>
                          <a:ea typeface="等线"/>
                          <a:cs typeface="宋体"/>
                        </a:rPr>
                        <a:t>Axure</a:t>
                      </a:r>
                      <a:r>
                        <a:rPr lang="en-US" sz="1200" kern="100" dirty="0">
                          <a:effectLst/>
                          <a:latin typeface="宋体"/>
                          <a:ea typeface="等线"/>
                          <a:cs typeface="宋体"/>
                        </a:rPr>
                        <a:t> </a:t>
                      </a:r>
                      <a:r>
                        <a:rPr lang="en-US" sz="1200" kern="100" dirty="0" err="1">
                          <a:effectLst/>
                          <a:latin typeface="宋体"/>
                          <a:ea typeface="等线"/>
                          <a:cs typeface="宋体"/>
                        </a:rPr>
                        <a:t>rp</a:t>
                      </a:r>
                      <a:r>
                        <a:rPr lang="en-US" sz="1200" kern="100" dirty="0">
                          <a:effectLst/>
                          <a:latin typeface="宋体"/>
                          <a:ea typeface="等线"/>
                          <a:cs typeface="宋体"/>
                        </a:rPr>
                        <a:t> </a:t>
                      </a:r>
                      <a:r>
                        <a:rPr lang="zh-CN" sz="1200" kern="100" dirty="0">
                          <a:effectLst/>
                          <a:latin typeface="宋体"/>
                          <a:ea typeface="等线"/>
                          <a:cs typeface="宋体"/>
                        </a:rPr>
                        <a:t>；④吕： 熟悉</a:t>
                      </a:r>
                      <a:r>
                        <a:rPr lang="en-US" sz="1200" kern="100" dirty="0">
                          <a:effectLst/>
                          <a:latin typeface="宋体"/>
                          <a:ea typeface="等线"/>
                          <a:cs typeface="宋体"/>
                        </a:rPr>
                        <a:t>UML</a:t>
                      </a:r>
                      <a:r>
                        <a:rPr lang="zh-CN" sz="1200" kern="100" dirty="0">
                          <a:effectLst/>
                          <a:latin typeface="宋体"/>
                          <a:ea typeface="等线"/>
                          <a:cs typeface="宋体"/>
                        </a:rPr>
                        <a:t>建模工具与教学；⑤陈：（</a:t>
                      </a:r>
                      <a:r>
                        <a:rPr lang="en-US" sz="1200" kern="100" dirty="0" err="1">
                          <a:effectLst/>
                          <a:latin typeface="宋体"/>
                          <a:ea typeface="等线"/>
                          <a:cs typeface="宋体"/>
                        </a:rPr>
                        <a:t>git</a:t>
                      </a:r>
                      <a:r>
                        <a:rPr lang="zh-CN" sz="1200" kern="100" dirty="0">
                          <a:effectLst/>
                          <a:latin typeface="宋体"/>
                          <a:ea typeface="等线"/>
                          <a:cs typeface="宋体"/>
                        </a:rPr>
                        <a:t>）</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陈俊仁</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3017648597"/>
                  </a:ext>
                </a:extLst>
              </a:tr>
              <a:tr h="466514">
                <a:tc>
                  <a:txBody>
                    <a:bodyPr/>
                    <a:lstStyle/>
                    <a:p>
                      <a:pPr indent="266700" algn="ctr">
                        <a:spcAft>
                          <a:spcPts val="0"/>
                        </a:spcAft>
                      </a:pPr>
                      <a:r>
                        <a:rPr lang="en-US" sz="1600" kern="100">
                          <a:solidFill>
                            <a:schemeClr val="bg1"/>
                          </a:solidFill>
                          <a:effectLst/>
                          <a:latin typeface="宋体"/>
                          <a:ea typeface="等线"/>
                          <a:cs typeface="宋体"/>
                        </a:rPr>
                        <a:t>14. </a:t>
                      </a:r>
                      <a:r>
                        <a:rPr lang="zh-CN" sz="1600" kern="100">
                          <a:solidFill>
                            <a:schemeClr val="bg1"/>
                          </a:solidFill>
                          <a:effectLst/>
                          <a:latin typeface="宋体"/>
                          <a:ea typeface="等线"/>
                          <a:cs typeface="宋体"/>
                        </a:rPr>
                        <a:t>界面原型不被用户认可</a:t>
                      </a:r>
                    </a:p>
                  </a:txBody>
                  <a:tcPr marL="68580" marR="68580" marT="0" marB="0" anchor="ctr"/>
                </a:tc>
                <a:tc>
                  <a:txBody>
                    <a:bodyPr/>
                    <a:lstStyle/>
                    <a:p>
                      <a:pPr indent="266700" algn="ctr">
                        <a:spcAft>
                          <a:spcPts val="0"/>
                        </a:spcAft>
                      </a:pPr>
                      <a:r>
                        <a:rPr lang="zh-CN" sz="1200" kern="100" dirty="0">
                          <a:effectLst/>
                          <a:latin typeface="宋体"/>
                          <a:ea typeface="等线"/>
                          <a:cs typeface="宋体"/>
                        </a:rPr>
                        <a:t>采用快速的手工画图，让用户确认并签字或录音</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陈苏民</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2998501440"/>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15. </a:t>
                      </a:r>
                      <a:r>
                        <a:rPr lang="zh-CN" sz="1600" kern="100" dirty="0">
                          <a:solidFill>
                            <a:schemeClr val="bg1"/>
                          </a:solidFill>
                          <a:effectLst/>
                          <a:latin typeface="宋体"/>
                          <a:ea typeface="等线"/>
                          <a:cs typeface="宋体"/>
                        </a:rPr>
                        <a:t>组员生病请假或者其他方式离开工作岗位</a:t>
                      </a:r>
                    </a:p>
                  </a:txBody>
                  <a:tcPr marL="68580" marR="68580" marT="0" marB="0" anchor="ctr"/>
                </a:tc>
                <a:tc>
                  <a:txBody>
                    <a:bodyPr/>
                    <a:lstStyle/>
                    <a:p>
                      <a:pPr indent="266700" algn="ctr">
                        <a:spcAft>
                          <a:spcPts val="0"/>
                        </a:spcAft>
                      </a:pPr>
                      <a:r>
                        <a:rPr lang="zh-CN" sz="1200" kern="100" dirty="0">
                          <a:effectLst/>
                          <a:latin typeface="宋体"/>
                          <a:ea typeface="等线"/>
                          <a:cs typeface="宋体"/>
                        </a:rPr>
                        <a:t>设置替补人员</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3674134123"/>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16. </a:t>
                      </a:r>
                      <a:r>
                        <a:rPr lang="zh-CN" sz="1600" kern="100" dirty="0">
                          <a:solidFill>
                            <a:schemeClr val="bg1"/>
                          </a:solidFill>
                          <a:effectLst/>
                          <a:latin typeface="宋体"/>
                          <a:ea typeface="等线"/>
                          <a:cs typeface="宋体"/>
                        </a:rPr>
                        <a:t>电脑硬件不稳定造成文档丢失</a:t>
                      </a:r>
                    </a:p>
                  </a:txBody>
                  <a:tcPr marL="68580" marR="68580" marT="0" marB="0" anchor="ctr"/>
                </a:tc>
                <a:tc>
                  <a:txBody>
                    <a:bodyPr/>
                    <a:lstStyle/>
                    <a:p>
                      <a:pPr indent="266700" algn="ctr">
                        <a:spcAft>
                          <a:spcPts val="0"/>
                        </a:spcAft>
                      </a:pPr>
                      <a:r>
                        <a:rPr lang="zh-CN" sz="1200" kern="100">
                          <a:effectLst/>
                          <a:latin typeface="宋体"/>
                          <a:ea typeface="等线"/>
                          <a:cs typeface="宋体"/>
                        </a:rPr>
                        <a:t>巧用</a:t>
                      </a:r>
                      <a:r>
                        <a:rPr lang="en-US" sz="1200" kern="100">
                          <a:effectLst/>
                          <a:latin typeface="宋体"/>
                          <a:ea typeface="等线"/>
                          <a:cs typeface="宋体"/>
                        </a:rPr>
                        <a:t>GitHub Desktop</a:t>
                      </a:r>
                      <a:r>
                        <a:rPr lang="zh-CN" sz="1200" kern="100">
                          <a:effectLst/>
                          <a:latin typeface="宋体"/>
                          <a:ea typeface="等线"/>
                          <a:cs typeface="宋体"/>
                        </a:rPr>
                        <a:t>，</a:t>
                      </a:r>
                      <a:r>
                        <a:rPr lang="en-US" sz="1200" kern="100">
                          <a:effectLst/>
                          <a:latin typeface="宋体"/>
                          <a:ea typeface="等线"/>
                          <a:cs typeface="宋体"/>
                        </a:rPr>
                        <a:t>qq,</a:t>
                      </a:r>
                      <a:r>
                        <a:rPr lang="zh-CN" sz="1200" kern="100">
                          <a:effectLst/>
                          <a:latin typeface="宋体"/>
                          <a:ea typeface="等线"/>
                          <a:cs typeface="宋体"/>
                        </a:rPr>
                        <a:t>百度网盘等工具</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陈俊仁</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4275597879"/>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17. </a:t>
                      </a:r>
                      <a:r>
                        <a:rPr lang="zh-CN" sz="1600" kern="100" dirty="0">
                          <a:solidFill>
                            <a:schemeClr val="bg1"/>
                          </a:solidFill>
                          <a:effectLst/>
                          <a:latin typeface="宋体"/>
                          <a:ea typeface="等线"/>
                          <a:cs typeface="宋体"/>
                        </a:rPr>
                        <a:t>组员考评不公平造成内部矛盾</a:t>
                      </a:r>
                    </a:p>
                  </a:txBody>
                  <a:tcPr marL="68580" marR="68580" marT="0" marB="0" anchor="ctr"/>
                </a:tc>
                <a:tc>
                  <a:txBody>
                    <a:bodyPr/>
                    <a:lstStyle/>
                    <a:p>
                      <a:pPr indent="279400" algn="ctr">
                        <a:spcAft>
                          <a:spcPts val="0"/>
                        </a:spcAft>
                      </a:pPr>
                      <a:r>
                        <a:rPr lang="zh-CN" sz="1200" kern="100">
                          <a:effectLst/>
                          <a:latin typeface="宋体"/>
                          <a:ea typeface="等线"/>
                          <a:cs typeface="宋体"/>
                        </a:rPr>
                        <a:t>加强共同，完善考评制度，以项目经理为中心</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2565100202"/>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18. </a:t>
                      </a:r>
                      <a:r>
                        <a:rPr lang="zh-CN" sz="1600" kern="100" dirty="0">
                          <a:solidFill>
                            <a:schemeClr val="bg1"/>
                          </a:solidFill>
                          <a:effectLst/>
                          <a:latin typeface="宋体"/>
                          <a:ea typeface="等线"/>
                          <a:cs typeface="宋体"/>
                        </a:rPr>
                        <a:t>用户对界面原型有了天马行空的全新的提议</a:t>
                      </a:r>
                    </a:p>
                  </a:txBody>
                  <a:tcPr marL="68580" marR="68580" marT="0" marB="0" anchor="ctr"/>
                </a:tc>
                <a:tc>
                  <a:txBody>
                    <a:bodyPr/>
                    <a:lstStyle/>
                    <a:p>
                      <a:pPr indent="279400" algn="ctr">
                        <a:spcAft>
                          <a:spcPts val="0"/>
                        </a:spcAft>
                      </a:pPr>
                      <a:r>
                        <a:rPr lang="zh-CN" sz="1200" kern="100">
                          <a:effectLst/>
                          <a:latin typeface="宋体"/>
                          <a:ea typeface="等线"/>
                          <a:cs typeface="宋体"/>
                        </a:rPr>
                        <a:t>加强与技术人员的同步沟通，确认工作量与可行性</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陈苏民</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2490338378"/>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19. </a:t>
                      </a:r>
                      <a:r>
                        <a:rPr lang="zh-CN" sz="1600" kern="100" dirty="0">
                          <a:solidFill>
                            <a:schemeClr val="bg1"/>
                          </a:solidFill>
                          <a:effectLst/>
                          <a:latin typeface="宋体"/>
                          <a:ea typeface="等线"/>
                          <a:cs typeface="宋体"/>
                        </a:rPr>
                        <a:t>版本控制仓库空间不足</a:t>
                      </a:r>
                    </a:p>
                  </a:txBody>
                  <a:tcPr marL="68580" marR="68580" marT="0" marB="0" anchor="ctr"/>
                </a:tc>
                <a:tc>
                  <a:txBody>
                    <a:bodyPr/>
                    <a:lstStyle/>
                    <a:p>
                      <a:pPr indent="279400" algn="ctr">
                        <a:spcAft>
                          <a:spcPts val="0"/>
                        </a:spcAft>
                      </a:pPr>
                      <a:r>
                        <a:rPr lang="zh-CN" sz="1200" kern="100">
                          <a:solidFill>
                            <a:srgbClr val="000000"/>
                          </a:solidFill>
                          <a:effectLst/>
                          <a:latin typeface="宋体"/>
                          <a:ea typeface="等线"/>
                          <a:cs typeface="宋体"/>
                        </a:rPr>
                        <a:t>由陈俊仁开通仓库的会员，增加仓库容量，资金小组</a:t>
                      </a:r>
                      <a:r>
                        <a:rPr lang="en-US" sz="1200" kern="100">
                          <a:solidFill>
                            <a:srgbClr val="000000"/>
                          </a:solidFill>
                          <a:effectLst/>
                          <a:latin typeface="宋体"/>
                          <a:ea typeface="等线"/>
                          <a:cs typeface="宋体"/>
                        </a:rPr>
                        <a:t>AA</a:t>
                      </a:r>
                      <a:r>
                        <a:rPr lang="zh-CN" sz="1200" kern="100">
                          <a:solidFill>
                            <a:srgbClr val="000000"/>
                          </a:solidFill>
                          <a:effectLst/>
                          <a:latin typeface="宋体"/>
                          <a:ea typeface="等线"/>
                          <a:cs typeface="宋体"/>
                        </a:rPr>
                        <a:t>支付</a:t>
                      </a:r>
                      <a:endParaRPr lang="zh-CN" sz="1200" kern="100">
                        <a:effectLst/>
                        <a:latin typeface="宋体"/>
                        <a:ea typeface="等线"/>
                        <a:cs typeface="宋体"/>
                      </a:endParaRP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325482673"/>
                  </a:ext>
                </a:extLst>
              </a:tr>
            </a:tbl>
          </a:graphicData>
        </a:graphic>
      </p:graphicFrame>
      <p:sp>
        <p:nvSpPr>
          <p:cNvPr id="2" name="矩形 1"/>
          <p:cNvSpPr/>
          <p:nvPr/>
        </p:nvSpPr>
        <p:spPr>
          <a:xfrm>
            <a:off x="5186042" y="341098"/>
            <a:ext cx="1569660" cy="369332"/>
          </a:xfrm>
          <a:prstGeom prst="rect">
            <a:avLst/>
          </a:prstGeom>
        </p:spPr>
        <p:txBody>
          <a:bodyPr wrap="none">
            <a:spAutoFit/>
          </a:bodyPr>
          <a:lstStyle/>
          <a:p>
            <a:pPr lvl="1"/>
            <a:r>
              <a:rPr lang="zh-CN" altLang="zh-CN" dirty="0"/>
              <a:t>风险控制</a:t>
            </a:r>
            <a:endParaRPr lang="zh-CN" altLang="zh-CN" b="1" dirty="0"/>
          </a:p>
        </p:txBody>
      </p:sp>
    </p:spTree>
    <p:extLst>
      <p:ext uri="{BB962C8B-B14F-4D97-AF65-F5344CB8AC3E}">
        <p14:creationId xmlns:p14="http://schemas.microsoft.com/office/powerpoint/2010/main" val="3577408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8.</a:t>
            </a:r>
            <a:r>
              <a:rPr lang="zh-CN" altLang="en-US" sz="5400" b="1" dirty="0" smtClean="0">
                <a:solidFill>
                  <a:schemeClr val="bg1"/>
                </a:solidFill>
                <a:latin typeface="Gotham Rounded Medium" panose="02000000000000000000" pitchFamily="50" charset="0"/>
              </a:rPr>
              <a:t>配置系统管理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7179133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77866" y="4862286"/>
            <a:ext cx="7172534" cy="124822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2377866" y="2974532"/>
            <a:ext cx="7172534" cy="114752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2377866" y="1262742"/>
            <a:ext cx="7172534" cy="134859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配置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系统管理</a:t>
            </a:r>
          </a:p>
        </p:txBody>
      </p:sp>
      <p:sp>
        <p:nvSpPr>
          <p:cNvPr id="22" name="矩形 21"/>
          <p:cNvSpPr/>
          <p:nvPr/>
        </p:nvSpPr>
        <p:spPr>
          <a:xfrm>
            <a:off x="595272" y="1610274"/>
            <a:ext cx="1338828" cy="369332"/>
          </a:xfrm>
          <a:prstGeom prst="rect">
            <a:avLst/>
          </a:prstGeom>
        </p:spPr>
        <p:txBody>
          <a:bodyPr wrap="none">
            <a:spAutoFit/>
          </a:bodyPr>
          <a:lstStyle/>
          <a:p>
            <a:pPr lvl="1"/>
            <a:r>
              <a:rPr lang="zh-CN" altLang="en-US" b="1" dirty="0"/>
              <a:t>配置项</a:t>
            </a:r>
            <a:endParaRPr lang="zh-CN" altLang="zh-CN" b="1" dirty="0"/>
          </a:p>
        </p:txBody>
      </p:sp>
      <p:sp>
        <p:nvSpPr>
          <p:cNvPr id="2" name="矩形 1"/>
          <p:cNvSpPr/>
          <p:nvPr/>
        </p:nvSpPr>
        <p:spPr>
          <a:xfrm>
            <a:off x="2590800" y="1379441"/>
            <a:ext cx="6096000" cy="1200329"/>
          </a:xfrm>
          <a:prstGeom prst="rect">
            <a:avLst/>
          </a:prstGeom>
        </p:spPr>
        <p:txBody>
          <a:bodyPr>
            <a:spAutoFit/>
          </a:bodyPr>
          <a:lstStyle/>
          <a:p>
            <a:pPr lvl="0">
              <a:spcAft>
                <a:spcPts val="0"/>
              </a:spcAft>
            </a:pPr>
            <a:r>
              <a:rPr lang="zh-CN" altLang="zh-CN" dirty="0">
                <a:solidFill>
                  <a:schemeClr val="bg1"/>
                </a:solidFill>
                <a:latin typeface="黑体" panose="02010609060101010101" pitchFamily="49" charset="-122"/>
                <a:ea typeface="黑体" panose="02010609060101010101" pitchFamily="49" charset="-122"/>
              </a:rPr>
              <a:t>包括项目可行性报告、项目总体计划、需求工程计划、软件需求规格说明计划、软件需求变更计划、系统设计与实现计划、软件概要设计说明、测试与运维计划、会议纪要等输出文档与过程文档。</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xmlns="" id="{4341F776-A036-4CDC-A70F-5CA08BEF95C4}"/>
              </a:ext>
            </a:extLst>
          </p:cNvPr>
          <p:cNvSpPr/>
          <p:nvPr/>
        </p:nvSpPr>
        <p:spPr>
          <a:xfrm>
            <a:off x="595272" y="3244334"/>
            <a:ext cx="1569660" cy="369332"/>
          </a:xfrm>
          <a:prstGeom prst="rect">
            <a:avLst/>
          </a:prstGeom>
        </p:spPr>
        <p:txBody>
          <a:bodyPr wrap="none">
            <a:spAutoFit/>
          </a:bodyPr>
          <a:lstStyle/>
          <a:p>
            <a:pPr lvl="1"/>
            <a:r>
              <a:rPr lang="zh-CN" altLang="en-US" b="1" dirty="0"/>
              <a:t>配置命名</a:t>
            </a:r>
            <a:endParaRPr lang="zh-CN" altLang="zh-CN" b="1" dirty="0"/>
          </a:p>
        </p:txBody>
      </p:sp>
      <p:sp>
        <p:nvSpPr>
          <p:cNvPr id="8" name="矩形 7">
            <a:extLst>
              <a:ext uri="{FF2B5EF4-FFF2-40B4-BE49-F238E27FC236}">
                <a16:creationId xmlns:a16="http://schemas.microsoft.com/office/drawing/2014/main" xmlns="" id="{3DE5579B-51F6-4129-81B0-987335DD1AAA}"/>
              </a:ext>
            </a:extLst>
          </p:cNvPr>
          <p:cNvSpPr/>
          <p:nvPr/>
        </p:nvSpPr>
        <p:spPr>
          <a:xfrm>
            <a:off x="2590800" y="3059666"/>
            <a:ext cx="6096000" cy="923330"/>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组内文件命名规范为 </a:t>
            </a:r>
            <a:r>
              <a:rPr lang="en-US" altLang="zh-CN" dirty="0">
                <a:solidFill>
                  <a:schemeClr val="bg1"/>
                </a:solidFill>
                <a:latin typeface="黑体" panose="02010609060101010101" pitchFamily="49" charset="-122"/>
                <a:ea typeface="黑体" panose="02010609060101010101" pitchFamily="49" charset="-122"/>
              </a:rPr>
              <a:t>[PRD-15]</a:t>
            </a:r>
            <a:r>
              <a:rPr lang="zh-CN" altLang="zh-CN" dirty="0">
                <a:solidFill>
                  <a:schemeClr val="bg1"/>
                </a:solidFill>
                <a:latin typeface="黑体" panose="02010609060101010101" pitchFamily="49" charset="-122"/>
                <a:ea typeface="黑体" panose="02010609060101010101" pitchFamily="49" charset="-122"/>
              </a:rPr>
              <a:t>文件名</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会议纪要</a:t>
            </a:r>
            <a:r>
              <a:rPr lang="zh-CN" altLang="en-US" dirty="0">
                <a:solidFill>
                  <a:schemeClr val="bg1"/>
                </a:solidFill>
                <a:latin typeface="黑体" panose="02010609060101010101" pitchFamily="49" charset="-122"/>
                <a:ea typeface="黑体" panose="02010609060101010101" pitchFamily="49" charset="-122"/>
              </a:rPr>
              <a:t>或甘特图等</a:t>
            </a:r>
            <a:r>
              <a:rPr lang="zh-CN" altLang="zh-CN" dirty="0">
                <a:solidFill>
                  <a:schemeClr val="bg1"/>
                </a:solidFill>
                <a:latin typeface="黑体" panose="02010609060101010101" pitchFamily="49" charset="-122"/>
                <a:ea typeface="黑体" panose="02010609060101010101" pitchFamily="49" charset="-122"/>
              </a:rPr>
              <a:t>，则需在文件名后加上日期，如</a:t>
            </a:r>
            <a:r>
              <a:rPr lang="en-US" altLang="zh-CN" dirty="0">
                <a:solidFill>
                  <a:schemeClr val="bg1"/>
                </a:solidFill>
                <a:latin typeface="黑体" panose="02010609060101010101" pitchFamily="49" charset="-122"/>
                <a:ea typeface="黑体" panose="02010609060101010101" pitchFamily="49" charset="-122"/>
              </a:rPr>
              <a:t> [PRD-15]</a:t>
            </a:r>
            <a:r>
              <a:rPr lang="zh-CN" altLang="zh-CN" dirty="0" smtClean="0">
                <a:solidFill>
                  <a:schemeClr val="bg1"/>
                </a:solidFill>
                <a:latin typeface="黑体" panose="02010609060101010101" pitchFamily="49" charset="-122"/>
                <a:ea typeface="黑体" panose="02010609060101010101" pitchFamily="49" charset="-122"/>
              </a:rPr>
              <a:t>会议</a:t>
            </a:r>
            <a:r>
              <a:rPr lang="zh-CN" altLang="zh-CN" dirty="0">
                <a:solidFill>
                  <a:schemeClr val="bg1"/>
                </a:solidFill>
                <a:latin typeface="黑体" panose="02010609060101010101" pitchFamily="49" charset="-122"/>
                <a:ea typeface="黑体" panose="02010609060101010101" pitchFamily="49" charset="-122"/>
              </a:rPr>
              <a:t>纪要</a:t>
            </a:r>
            <a:r>
              <a:rPr lang="en-US" altLang="zh-CN" dirty="0">
                <a:solidFill>
                  <a:schemeClr val="bg1"/>
                </a:solidFill>
                <a:latin typeface="黑体" panose="02010609060101010101" pitchFamily="49" charset="-122"/>
                <a:ea typeface="黑体" panose="02010609060101010101" pitchFamily="49" charset="-122"/>
              </a:rPr>
              <a:t>-9.30</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9" name="矩形 8">
            <a:extLst>
              <a:ext uri="{FF2B5EF4-FFF2-40B4-BE49-F238E27FC236}">
                <a16:creationId xmlns:a16="http://schemas.microsoft.com/office/drawing/2014/main" xmlns="" id="{D58AE7B7-95BE-4EC0-8A6D-D888A477BADE}"/>
              </a:ext>
            </a:extLst>
          </p:cNvPr>
          <p:cNvSpPr/>
          <p:nvPr/>
        </p:nvSpPr>
        <p:spPr>
          <a:xfrm>
            <a:off x="595272" y="5063060"/>
            <a:ext cx="1569660" cy="369332"/>
          </a:xfrm>
          <a:prstGeom prst="rect">
            <a:avLst/>
          </a:prstGeom>
        </p:spPr>
        <p:txBody>
          <a:bodyPr wrap="none">
            <a:spAutoFit/>
          </a:bodyPr>
          <a:lstStyle/>
          <a:p>
            <a:pPr lvl="1"/>
            <a:r>
              <a:rPr lang="zh-CN" altLang="en-US" b="1" dirty="0"/>
              <a:t>标识代码</a:t>
            </a:r>
            <a:endParaRPr lang="zh-CN" altLang="zh-CN" b="1" dirty="0"/>
          </a:p>
        </p:txBody>
      </p:sp>
      <p:sp>
        <p:nvSpPr>
          <p:cNvPr id="3" name="矩形 2">
            <a:extLst>
              <a:ext uri="{FF2B5EF4-FFF2-40B4-BE49-F238E27FC236}">
                <a16:creationId xmlns:a16="http://schemas.microsoft.com/office/drawing/2014/main" xmlns="" id="{D276124F-4E03-4CDF-A927-782FBBBEDBC0}"/>
              </a:ext>
            </a:extLst>
          </p:cNvPr>
          <p:cNvSpPr/>
          <p:nvPr/>
        </p:nvSpPr>
        <p:spPr>
          <a:xfrm>
            <a:off x="2590800" y="5042056"/>
            <a:ext cx="6096000" cy="923330"/>
          </a:xfrm>
          <a:prstGeom prst="rect">
            <a:avLst/>
          </a:prstGeom>
        </p:spPr>
        <p:txBody>
          <a:bodyPr>
            <a:spAutoFit/>
          </a:bodyPr>
          <a:lstStyle/>
          <a:p>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组内每个配置的文件都应该有一个唯一的标识（除会议纪要），命名规则</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dirty="0">
                <a:solidFill>
                  <a:schemeClr val="bg1"/>
                </a:solidFill>
              </a:rPr>
              <a:t>[PRD-15</a:t>
            </a:r>
            <a:r>
              <a:rPr lang="en-US" altLang="zh-CN" dirty="0" smtClean="0">
                <a:solidFill>
                  <a:schemeClr val="bg1"/>
                </a:solidFill>
              </a:rPr>
              <a:t>]</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并且在名字后面要有它的版本号</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其文件标识为</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dirty="0">
                <a:solidFill>
                  <a:schemeClr val="bg1"/>
                </a:solidFill>
              </a:rPr>
              <a:t> [PRD-15</a:t>
            </a:r>
            <a:r>
              <a:rPr lang="en-US" altLang="zh-CN" dirty="0" smtClean="0">
                <a:solidFill>
                  <a:schemeClr val="bg1"/>
                </a:solidFill>
              </a:rPr>
              <a:t>]</a:t>
            </a:r>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可行性分析</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报告</a:t>
            </a:r>
            <a:r>
              <a:rPr lang="en-US"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0.1.0</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183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6526" y="4032124"/>
            <a:ext cx="8098972" cy="174456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336526" y="1405841"/>
            <a:ext cx="8098972" cy="152604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版本</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a:t>
            </a:r>
          </a:p>
        </p:txBody>
      </p:sp>
      <p:sp>
        <p:nvSpPr>
          <p:cNvPr id="22" name="矩形 21"/>
          <p:cNvSpPr/>
          <p:nvPr/>
        </p:nvSpPr>
        <p:spPr>
          <a:xfrm>
            <a:off x="125847" y="1773337"/>
            <a:ext cx="1877437" cy="461665"/>
          </a:xfrm>
          <a:prstGeom prst="rect">
            <a:avLst/>
          </a:prstGeom>
        </p:spPr>
        <p:txBody>
          <a:bodyPr wrap="none">
            <a:spAutoFit/>
          </a:bodyPr>
          <a:lstStyle/>
          <a:p>
            <a:pPr lvl="1"/>
            <a:r>
              <a:rPr lang="zh-CN" altLang="zh-CN" sz="2400" b="1" dirty="0"/>
              <a:t>版本格式</a:t>
            </a:r>
          </a:p>
        </p:txBody>
      </p:sp>
      <p:sp>
        <p:nvSpPr>
          <p:cNvPr id="7" name="矩形 6">
            <a:extLst>
              <a:ext uri="{FF2B5EF4-FFF2-40B4-BE49-F238E27FC236}">
                <a16:creationId xmlns:a16="http://schemas.microsoft.com/office/drawing/2014/main" xmlns="" id="{4341F776-A036-4CDC-A70F-5CA08BEF95C4}"/>
              </a:ext>
            </a:extLst>
          </p:cNvPr>
          <p:cNvSpPr/>
          <p:nvPr/>
        </p:nvSpPr>
        <p:spPr>
          <a:xfrm>
            <a:off x="-342230" y="4442740"/>
            <a:ext cx="2345514" cy="461665"/>
          </a:xfrm>
          <a:prstGeom prst="rect">
            <a:avLst/>
          </a:prstGeom>
        </p:spPr>
        <p:txBody>
          <a:bodyPr wrap="none">
            <a:spAutoFit/>
          </a:bodyPr>
          <a:lstStyle/>
          <a:p>
            <a:pPr lvl="2"/>
            <a:r>
              <a:rPr lang="zh-CN" altLang="zh-CN" sz="2400" b="1" dirty="0">
                <a:latin typeface="黑体" panose="02010609060101010101" pitchFamily="49" charset="-122"/>
                <a:ea typeface="黑体" panose="02010609060101010101" pitchFamily="49" charset="-122"/>
              </a:rPr>
              <a:t>版本更新</a:t>
            </a:r>
          </a:p>
        </p:txBody>
      </p:sp>
      <p:sp>
        <p:nvSpPr>
          <p:cNvPr id="8" name="矩形 7">
            <a:extLst>
              <a:ext uri="{FF2B5EF4-FFF2-40B4-BE49-F238E27FC236}">
                <a16:creationId xmlns:a16="http://schemas.microsoft.com/office/drawing/2014/main" xmlns="" id="{3DE5579B-51F6-4129-81B0-987335DD1AAA}"/>
              </a:ext>
            </a:extLst>
          </p:cNvPr>
          <p:cNvSpPr/>
          <p:nvPr/>
        </p:nvSpPr>
        <p:spPr>
          <a:xfrm>
            <a:off x="2704482" y="4231306"/>
            <a:ext cx="6804578" cy="1323439"/>
          </a:xfrm>
          <a:prstGeom prst="rect">
            <a:avLst/>
          </a:prstGeom>
        </p:spPr>
        <p:txBody>
          <a:bodyPr wrap="square">
            <a:spAutoFit/>
          </a:bodyPr>
          <a:lstStyle/>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当文件内容有了重大的变化或改进，主版本号加一。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当文档的内容有了模块的增加、补充等，子版本号加一。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当文档的内容有了小修改，如修正了纰漏等，修正版本号加一。</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12" name="矩形 11">
            <a:extLst>
              <a:ext uri="{FF2B5EF4-FFF2-40B4-BE49-F238E27FC236}">
                <a16:creationId xmlns:a16="http://schemas.microsoft.com/office/drawing/2014/main" xmlns="" id="{1A26B77A-0F17-4630-BA73-FE58204B124B}"/>
              </a:ext>
            </a:extLst>
          </p:cNvPr>
          <p:cNvSpPr/>
          <p:nvPr/>
        </p:nvSpPr>
        <p:spPr>
          <a:xfrm>
            <a:off x="2704482" y="1496846"/>
            <a:ext cx="6096000" cy="1323439"/>
          </a:xfrm>
          <a:prstGeom prst="rect">
            <a:avLst/>
          </a:prstGeom>
        </p:spPr>
        <p:txBody>
          <a:bodyPr>
            <a:spAutoFit/>
          </a:bodyPr>
          <a:lstStyle/>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每一个文档的版本格式为</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主版本号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子版本号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修正版本号</a:t>
            </a:r>
            <a:r>
              <a:rPr lang="zh-CN" altLang="en-US" sz="2000" dirty="0">
                <a:solidFill>
                  <a:schemeClr val="bg1"/>
                </a:solidFill>
                <a:latin typeface="黑体" panose="02010609060101010101" pitchFamily="49" charset="-122"/>
                <a:ea typeface="黑体" panose="02010609060101010101" pitchFamily="49" charset="-122"/>
              </a:rPr>
              <a:t>。</a:t>
            </a:r>
            <a:endParaRPr lang="en-US" altLang="zh-CN" sz="2000" dirty="0">
              <a:solidFill>
                <a:schemeClr val="bg1"/>
              </a:solidFill>
              <a:latin typeface="黑体" panose="02010609060101010101" pitchFamily="49" charset="-122"/>
              <a:ea typeface="黑体" panose="02010609060101010101" pitchFamily="49" charset="-122"/>
            </a:endParaRP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示例：</a:t>
            </a:r>
            <a:r>
              <a:rPr lang="en-US" altLang="zh-CN" sz="2000" dirty="0">
                <a:solidFill>
                  <a:schemeClr val="bg1"/>
                </a:solidFill>
                <a:latin typeface="黑体" panose="02010609060101010101" pitchFamily="49" charset="-122"/>
                <a:ea typeface="黑体" panose="02010609060101010101" pitchFamily="49" charset="-122"/>
              </a:rPr>
              <a:t>0.1.1</a:t>
            </a: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文档的初始版本为</a:t>
            </a:r>
            <a:r>
              <a:rPr lang="en-US" altLang="zh-CN" sz="2000" dirty="0">
                <a:solidFill>
                  <a:schemeClr val="bg1"/>
                </a:solidFill>
                <a:latin typeface="黑体" panose="02010609060101010101" pitchFamily="49" charset="-122"/>
                <a:ea typeface="黑体" panose="02010609060101010101" pitchFamily="49" charset="-122"/>
              </a:rPr>
              <a:t>0.1.0</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3760759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6601" y="4254860"/>
            <a:ext cx="4245977" cy="158467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830527" y="1866032"/>
            <a:ext cx="8748902" cy="18888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024763" y="1229453"/>
            <a:ext cx="1569660" cy="369332"/>
          </a:xfrm>
          <a:prstGeom prst="rect">
            <a:avLst/>
          </a:prstGeom>
        </p:spPr>
        <p:txBody>
          <a:bodyPr wrap="none">
            <a:spAutoFit/>
          </a:bodyPr>
          <a:lstStyle/>
          <a:p>
            <a:pPr lvl="1"/>
            <a:r>
              <a:rPr lang="zh-CN" altLang="zh-CN" b="1" dirty="0"/>
              <a:t>具体操作</a:t>
            </a:r>
          </a:p>
        </p:txBody>
      </p:sp>
      <p:sp>
        <p:nvSpPr>
          <p:cNvPr id="2" name="矩形 1">
            <a:extLst>
              <a:ext uri="{FF2B5EF4-FFF2-40B4-BE49-F238E27FC236}">
                <a16:creationId xmlns:a16="http://schemas.microsoft.com/office/drawing/2014/main" xmlns="" id="{80C5F1A3-655B-4BBB-BC31-93E76984B786}"/>
              </a:ext>
            </a:extLst>
          </p:cNvPr>
          <p:cNvSpPr/>
          <p:nvPr/>
        </p:nvSpPr>
        <p:spPr>
          <a:xfrm>
            <a:off x="1024763" y="2029114"/>
            <a:ext cx="7756380" cy="1631216"/>
          </a:xfrm>
          <a:prstGeom prst="rect">
            <a:avLst/>
          </a:prstGeom>
        </p:spPr>
        <p:txBody>
          <a:bodyPr wrap="square">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organization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的建立与</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首先创建一个组织，命名为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PRD2018</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然后建立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个</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write</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配置管理员所在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然后将组员拉进</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pic>
        <p:nvPicPr>
          <p:cNvPr id="4" name="图片 3">
            <a:extLst>
              <a:ext uri="{FF2B5EF4-FFF2-40B4-BE49-F238E27FC236}">
                <a16:creationId xmlns:a16="http://schemas.microsoft.com/office/drawing/2014/main" xmlns="" id="{CA90DF02-DD54-4F1C-A10F-40769A21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740" y="3927576"/>
            <a:ext cx="6826369" cy="2824018"/>
          </a:xfrm>
          <a:prstGeom prst="rect">
            <a:avLst/>
          </a:prstGeom>
        </p:spPr>
      </p:pic>
      <p:sp>
        <p:nvSpPr>
          <p:cNvPr id="13" name="矩形 12">
            <a:extLst>
              <a:ext uri="{FF2B5EF4-FFF2-40B4-BE49-F238E27FC236}">
                <a16:creationId xmlns:a16="http://schemas.microsoft.com/office/drawing/2014/main" xmlns="" id="{67ED4DF1-9CD6-4807-B201-6936463E8D21}"/>
              </a:ext>
            </a:extLst>
          </p:cNvPr>
          <p:cNvSpPr/>
          <p:nvPr/>
        </p:nvSpPr>
        <p:spPr>
          <a:xfrm>
            <a:off x="830527" y="4693254"/>
            <a:ext cx="6096000" cy="707886"/>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repositories</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的创建</a:t>
            </a:r>
          </a:p>
          <a:p>
            <a:r>
              <a:rPr lang="zh-CN"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建立一个仓库，命名为</a:t>
            </a:r>
            <a:r>
              <a:rPr lang="en-US"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PRD2018-G15</a:t>
            </a:r>
            <a:endParaRPr lang="zh-CN" altLang="en-US" sz="2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0584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34477" y="3246503"/>
            <a:ext cx="6943580" cy="187703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127321" y="1945780"/>
            <a:ext cx="1877437" cy="461665"/>
          </a:xfrm>
          <a:prstGeom prst="rect">
            <a:avLst/>
          </a:prstGeom>
        </p:spPr>
        <p:txBody>
          <a:bodyPr wrap="none">
            <a:spAutoFit/>
          </a:bodyPr>
          <a:lstStyle/>
          <a:p>
            <a:pPr lvl="1"/>
            <a:r>
              <a:rPr lang="zh-CN" altLang="zh-CN" sz="2400" b="1" dirty="0"/>
              <a:t>具体操作</a:t>
            </a:r>
          </a:p>
        </p:txBody>
      </p:sp>
      <p:sp>
        <p:nvSpPr>
          <p:cNvPr id="5" name="矩形 4">
            <a:extLst>
              <a:ext uri="{FF2B5EF4-FFF2-40B4-BE49-F238E27FC236}">
                <a16:creationId xmlns:a16="http://schemas.microsoft.com/office/drawing/2014/main" xmlns="" id="{EE3EA5E0-015E-4F58-8E2A-D0E7644E48CE}"/>
              </a:ext>
            </a:extLst>
          </p:cNvPr>
          <p:cNvSpPr/>
          <p:nvPr/>
        </p:nvSpPr>
        <p:spPr>
          <a:xfrm>
            <a:off x="1127321" y="3380121"/>
            <a:ext cx="6096000" cy="1631216"/>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3</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）分支的创建</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分支放入整个项目过程基础的文档，包括受控文档与非受控文档。</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分支的基础上，创建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5</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分支，命名规则为：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G15-</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小组成员名字，作为每个组员的工作区域</a:t>
            </a:r>
          </a:p>
        </p:txBody>
      </p:sp>
      <p:pic>
        <p:nvPicPr>
          <p:cNvPr id="7" name="图片 6">
            <a:extLst>
              <a:ext uri="{FF2B5EF4-FFF2-40B4-BE49-F238E27FC236}">
                <a16:creationId xmlns:a16="http://schemas.microsoft.com/office/drawing/2014/main" xmlns="" id="{15065F01-13C9-46BD-941D-B1CF2EA34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208" y="790493"/>
            <a:ext cx="3905687" cy="5160363"/>
          </a:xfrm>
          <a:prstGeom prst="rect">
            <a:avLst/>
          </a:prstGeom>
        </p:spPr>
      </p:pic>
    </p:spTree>
    <p:extLst>
      <p:ext uri="{BB962C8B-B14F-4D97-AF65-F5344CB8AC3E}">
        <p14:creationId xmlns:p14="http://schemas.microsoft.com/office/powerpoint/2010/main" val="3020076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02630" y="4618163"/>
            <a:ext cx="7024912" cy="21624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75771" y="1360722"/>
            <a:ext cx="6618515" cy="300344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7560884" y="1801165"/>
            <a:ext cx="1877437" cy="461665"/>
          </a:xfrm>
          <a:prstGeom prst="rect">
            <a:avLst/>
          </a:prstGeom>
        </p:spPr>
        <p:txBody>
          <a:bodyPr wrap="none">
            <a:spAutoFit/>
          </a:bodyPr>
          <a:lstStyle/>
          <a:p>
            <a:pPr lvl="1"/>
            <a:r>
              <a:rPr lang="zh-CN" altLang="en-US" sz="2400" b="1" dirty="0"/>
              <a:t>操作详情</a:t>
            </a:r>
            <a:endParaRPr lang="zh-CN" altLang="zh-CN" sz="2400" b="1" dirty="0"/>
          </a:p>
        </p:txBody>
      </p:sp>
      <p:sp>
        <p:nvSpPr>
          <p:cNvPr id="5" name="矩形 4">
            <a:extLst>
              <a:ext uri="{FF2B5EF4-FFF2-40B4-BE49-F238E27FC236}">
                <a16:creationId xmlns:a16="http://schemas.microsoft.com/office/drawing/2014/main" xmlns="" id="{EE3EA5E0-015E-4F58-8E2A-D0E7644E48CE}"/>
              </a:ext>
            </a:extLst>
          </p:cNvPr>
          <p:cNvSpPr/>
          <p:nvPr/>
        </p:nvSpPr>
        <p:spPr>
          <a:xfrm>
            <a:off x="509460" y="1567900"/>
            <a:ext cx="6096000" cy="2554545"/>
          </a:xfrm>
          <a:prstGeom prst="rect">
            <a:avLst/>
          </a:prstGeom>
        </p:spPr>
        <p:txBody>
          <a:bodyPr>
            <a:spAutoFit/>
          </a:bodyPr>
          <a:lstStyle/>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每一周，组长布置完任务，各个组员在各自的分支区域下工作。</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任务完成后，各个组员在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分支下的非受控文件中找到属于自己的文件夹，将完成的作业提交上去。</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然后由配置管理将要提交或跟新过的文档上传到</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分支中的受控文档中。</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组长在根据要提交的所有作业，在受控文档中找出并发送邮箱。</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8" name="矩形 7">
            <a:extLst>
              <a:ext uri="{FF2B5EF4-FFF2-40B4-BE49-F238E27FC236}">
                <a16:creationId xmlns:a16="http://schemas.microsoft.com/office/drawing/2014/main" xmlns="" id="{381629DC-261D-4442-9132-529B3BA06B15}"/>
              </a:ext>
            </a:extLst>
          </p:cNvPr>
          <p:cNvSpPr/>
          <p:nvPr/>
        </p:nvSpPr>
        <p:spPr>
          <a:xfrm>
            <a:off x="2097676" y="5514730"/>
            <a:ext cx="1877437" cy="461665"/>
          </a:xfrm>
          <a:prstGeom prst="rect">
            <a:avLst/>
          </a:prstGeom>
        </p:spPr>
        <p:txBody>
          <a:bodyPr wrap="none">
            <a:spAutoFit/>
          </a:bodyPr>
          <a:lstStyle/>
          <a:p>
            <a:pPr lvl="1"/>
            <a:r>
              <a:rPr lang="zh-CN" altLang="en-US" sz="2400" b="1" dirty="0"/>
              <a:t>注意事项</a:t>
            </a:r>
            <a:endParaRPr lang="zh-CN" altLang="zh-CN" sz="2400" b="1" dirty="0"/>
          </a:p>
        </p:txBody>
      </p:sp>
      <p:sp>
        <p:nvSpPr>
          <p:cNvPr id="2" name="矩形 1">
            <a:extLst>
              <a:ext uri="{FF2B5EF4-FFF2-40B4-BE49-F238E27FC236}">
                <a16:creationId xmlns:a16="http://schemas.microsoft.com/office/drawing/2014/main" xmlns="" id="{E0CCA543-A272-4AB6-84CD-D680930DC75D}"/>
              </a:ext>
            </a:extLst>
          </p:cNvPr>
          <p:cNvSpPr/>
          <p:nvPr/>
        </p:nvSpPr>
        <p:spPr>
          <a:xfrm>
            <a:off x="4963887" y="5072501"/>
            <a:ext cx="6763655" cy="1323439"/>
          </a:xfrm>
          <a:prstGeom prst="rect">
            <a:avLst/>
          </a:prstGeom>
        </p:spPr>
        <p:txBody>
          <a:bodyPr wrap="square">
            <a:spAutoFit/>
          </a:bodyPr>
          <a:lstStyle/>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、为了方便，组员只需要管理好自己的工作区域，</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的上传又配置管理员操作。</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、每一次更改文档、或者上传文档时，需要</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Fetch origin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来同步一下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git</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，保证不出错，防止引起冲突。</a:t>
            </a:r>
          </a:p>
        </p:txBody>
      </p:sp>
    </p:spTree>
    <p:extLst>
      <p:ext uri="{BB962C8B-B14F-4D97-AF65-F5344CB8AC3E}">
        <p14:creationId xmlns:p14="http://schemas.microsoft.com/office/powerpoint/2010/main" val="33114016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9.</a:t>
            </a:r>
            <a:r>
              <a:rPr lang="zh-CN" altLang="en-US" sz="5400" b="1" dirty="0" smtClean="0">
                <a:solidFill>
                  <a:schemeClr val="bg1"/>
                </a:solidFill>
                <a:latin typeface="Gotham Rounded Medium" panose="02000000000000000000" pitchFamily="50" charset="0"/>
              </a:rPr>
              <a:t>成本管理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318200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9212" y="4783015"/>
            <a:ext cx="6437220" cy="148816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sp>
        <p:nvSpPr>
          <p:cNvPr id="2" name="矩形 1"/>
          <p:cNvSpPr/>
          <p:nvPr/>
        </p:nvSpPr>
        <p:spPr>
          <a:xfrm>
            <a:off x="2003396" y="5026158"/>
            <a:ext cx="7256718" cy="1015663"/>
          </a:xfrm>
          <a:prstGeom prst="rect">
            <a:avLst/>
          </a:prstGeom>
        </p:spPr>
        <p:txBody>
          <a:bodyPr wrap="square">
            <a:spAutoFit/>
          </a:bodyPr>
          <a:lstStyle/>
          <a:p>
            <a:pPr lvl="2"/>
            <a:r>
              <a:rPr lang="en-US" altLang="zh-CN" sz="2000" dirty="0" smtClean="0">
                <a:solidFill>
                  <a:schemeClr val="bg1"/>
                </a:solidFill>
              </a:rPr>
              <a:t>2017</a:t>
            </a:r>
            <a:r>
              <a:rPr lang="zh-CN" altLang="en-US" sz="2000" dirty="0" smtClean="0">
                <a:solidFill>
                  <a:schemeClr val="bg1"/>
                </a:solidFill>
              </a:rPr>
              <a:t>年</a:t>
            </a:r>
            <a:r>
              <a:rPr lang="zh-CN" altLang="en-US" sz="2000" dirty="0">
                <a:solidFill>
                  <a:schemeClr val="bg1"/>
                </a:solidFill>
              </a:rPr>
              <a:t>以总体平均人均工资为</a:t>
            </a:r>
            <a:r>
              <a:rPr lang="en-US" altLang="zh-CN" sz="2000" dirty="0">
                <a:solidFill>
                  <a:schemeClr val="bg1"/>
                </a:solidFill>
              </a:rPr>
              <a:t>38.7</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按</a:t>
            </a:r>
            <a:r>
              <a:rPr lang="en-US" altLang="zh-CN" sz="2000" dirty="0">
                <a:solidFill>
                  <a:schemeClr val="bg1"/>
                </a:solidFill>
              </a:rPr>
              <a:t>IT</a:t>
            </a:r>
            <a:r>
              <a:rPr lang="zh-CN" altLang="en-US" sz="2000" dirty="0">
                <a:solidFill>
                  <a:schemeClr val="bg1"/>
                </a:solidFill>
              </a:rPr>
              <a:t>行业</a:t>
            </a:r>
            <a:r>
              <a:rPr lang="en-US" altLang="zh-CN" sz="2000" dirty="0">
                <a:solidFill>
                  <a:schemeClr val="bg1"/>
                </a:solidFill>
              </a:rPr>
              <a:t>1.5</a:t>
            </a:r>
            <a:r>
              <a:rPr lang="zh-CN" altLang="en-US" sz="2000" dirty="0">
                <a:solidFill>
                  <a:schemeClr val="bg1"/>
                </a:solidFill>
              </a:rPr>
              <a:t>的权重人均工资为</a:t>
            </a:r>
            <a:r>
              <a:rPr lang="en-US" altLang="zh-CN" sz="2000" dirty="0">
                <a:solidFill>
                  <a:schemeClr val="bg1"/>
                </a:solidFill>
              </a:rPr>
              <a:t>58.05</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但就从</a:t>
            </a:r>
            <a:r>
              <a:rPr lang="en-US" altLang="zh-CN" sz="2000" dirty="0">
                <a:solidFill>
                  <a:schemeClr val="bg1"/>
                </a:solidFill>
              </a:rPr>
              <a:t>IT</a:t>
            </a:r>
            <a:r>
              <a:rPr lang="zh-CN" altLang="en-US" sz="2000" dirty="0">
                <a:solidFill>
                  <a:schemeClr val="bg1"/>
                </a:solidFill>
              </a:rPr>
              <a:t>行业年收入看人均工资为</a:t>
            </a:r>
            <a:r>
              <a:rPr lang="en-US" altLang="zh-CN" sz="2000" dirty="0">
                <a:solidFill>
                  <a:schemeClr val="bg1"/>
                </a:solidFill>
              </a:rPr>
              <a:t>69.34</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p:txBody>
      </p:sp>
      <p:graphicFrame>
        <p:nvGraphicFramePr>
          <p:cNvPr id="3" name="表格 2"/>
          <p:cNvGraphicFramePr>
            <a:graphicFrameLocks noGrp="1"/>
          </p:cNvGraphicFramePr>
          <p:nvPr>
            <p:extLst>
              <p:ext uri="{D42A27DB-BD31-4B8C-83A1-F6EECF244321}">
                <p14:modId xmlns:p14="http://schemas.microsoft.com/office/powerpoint/2010/main" val="4273237698"/>
              </p:ext>
            </p:extLst>
          </p:nvPr>
        </p:nvGraphicFramePr>
        <p:xfrm>
          <a:off x="1226821" y="1106719"/>
          <a:ext cx="10341067" cy="3247566"/>
        </p:xfrm>
        <a:graphic>
          <a:graphicData uri="http://schemas.openxmlformats.org/drawingml/2006/table">
            <a:tbl>
              <a:tblPr firstRow="1" firstCol="1" bandRow="1">
                <a:tableStyleId>{5C22544A-7EE6-4342-B048-85BDC9FD1C3A}</a:tableStyleId>
              </a:tblPr>
              <a:tblGrid>
                <a:gridCol w="1327793">
                  <a:extLst>
                    <a:ext uri="{9D8B030D-6E8A-4147-A177-3AD203B41FA5}">
                      <a16:colId xmlns:a16="http://schemas.microsoft.com/office/drawing/2014/main" xmlns="" val="2341649306"/>
                    </a:ext>
                  </a:extLst>
                </a:gridCol>
                <a:gridCol w="3555259">
                  <a:extLst>
                    <a:ext uri="{9D8B030D-6E8A-4147-A177-3AD203B41FA5}">
                      <a16:colId xmlns:a16="http://schemas.microsoft.com/office/drawing/2014/main" xmlns="" val="996111636"/>
                    </a:ext>
                  </a:extLst>
                </a:gridCol>
                <a:gridCol w="2442560">
                  <a:extLst>
                    <a:ext uri="{9D8B030D-6E8A-4147-A177-3AD203B41FA5}">
                      <a16:colId xmlns:a16="http://schemas.microsoft.com/office/drawing/2014/main" xmlns="" val="317606331"/>
                    </a:ext>
                  </a:extLst>
                </a:gridCol>
                <a:gridCol w="3015455">
                  <a:extLst>
                    <a:ext uri="{9D8B030D-6E8A-4147-A177-3AD203B41FA5}">
                      <a16:colId xmlns:a16="http://schemas.microsoft.com/office/drawing/2014/main" xmlns="" val="1890780514"/>
                    </a:ext>
                  </a:extLst>
                </a:gridCol>
              </a:tblGrid>
              <a:tr h="541261">
                <a:tc>
                  <a:txBody>
                    <a:bodyPr/>
                    <a:lstStyle/>
                    <a:p>
                      <a:pPr>
                        <a:spcAft>
                          <a:spcPts val="0"/>
                        </a:spcAft>
                      </a:pPr>
                      <a:r>
                        <a:rPr lang="zh-CN" sz="2400">
                          <a:effectLst/>
                          <a:latin typeface="黑体" panose="02010609060101010101" pitchFamily="49" charset="-122"/>
                          <a:ea typeface="黑体" panose="02010609060101010101" pitchFamily="49" charset="-122"/>
                        </a:rPr>
                        <a:t>姓名</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a:effectLst/>
                          <a:latin typeface="黑体" panose="02010609060101010101" pitchFamily="49" charset="-122"/>
                          <a:ea typeface="黑体" panose="02010609060101010101" pitchFamily="49" charset="-122"/>
                        </a:rPr>
                        <a:t>工作分配</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dirty="0">
                          <a:effectLst/>
                          <a:latin typeface="黑体" panose="02010609060101010101" pitchFamily="49" charset="-122"/>
                          <a:ea typeface="黑体" panose="02010609060101010101" pitchFamily="49" charset="-122"/>
                        </a:rPr>
                        <a:t>时薪（元</a:t>
                      </a:r>
                      <a:r>
                        <a:rPr lang="en-US" sz="2400" dirty="0">
                          <a:effectLst/>
                          <a:latin typeface="黑体" panose="02010609060101010101" pitchFamily="49" charset="-122"/>
                          <a:ea typeface="黑体" panose="02010609060101010101" pitchFamily="49" charset="-122"/>
                        </a:rPr>
                        <a:t>/</a:t>
                      </a:r>
                      <a:r>
                        <a:rPr lang="zh-CN" sz="2400" dirty="0">
                          <a:effectLst/>
                          <a:latin typeface="黑体" panose="02010609060101010101" pitchFamily="49" charset="-122"/>
                          <a:ea typeface="黑体" panose="02010609060101010101" pitchFamily="49" charset="-122"/>
                        </a:rPr>
                        <a:t>小时）</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a:effectLst/>
                          <a:latin typeface="黑体" panose="02010609060101010101" pitchFamily="49" charset="-122"/>
                          <a:ea typeface="黑体" panose="02010609060101010101" pitchFamily="49" charset="-122"/>
                        </a:rPr>
                        <a:t>加班费（元</a:t>
                      </a:r>
                      <a:r>
                        <a:rPr lang="en-US" sz="2400">
                          <a:effectLst/>
                          <a:latin typeface="黑体" panose="02010609060101010101" pitchFamily="49" charset="-122"/>
                          <a:ea typeface="黑体" panose="02010609060101010101" pitchFamily="49" charset="-122"/>
                        </a:rPr>
                        <a:t>/</a:t>
                      </a:r>
                      <a:r>
                        <a:rPr lang="zh-CN" sz="2400">
                          <a:effectLst/>
                          <a:latin typeface="黑体" panose="02010609060101010101" pitchFamily="49" charset="-122"/>
                          <a:ea typeface="黑体" panose="02010609060101010101" pitchFamily="49" charset="-122"/>
                        </a:rPr>
                        <a:t>小时）</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3758871274"/>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黄叶轩</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dirty="0">
                          <a:effectLst/>
                          <a:latin typeface="黑体" panose="02010609060101010101" pitchFamily="49" charset="-122"/>
                          <a:ea typeface="黑体" panose="02010609060101010101" pitchFamily="49" charset="-122"/>
                        </a:rPr>
                        <a:t>项目经理</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835500389"/>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徐双铅</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dirty="0">
                          <a:effectLst/>
                          <a:latin typeface="黑体" panose="02010609060101010101" pitchFamily="49" charset="-122"/>
                          <a:ea typeface="黑体" panose="02010609060101010101" pitchFamily="49" charset="-122"/>
                        </a:rPr>
                        <a:t>录音记录员</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391529080"/>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陈俊仁</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配置管理员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163432513"/>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吕迪</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会议记录员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14700315"/>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陈苏民</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文件管理员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dirty="0">
                          <a:effectLst/>
                          <a:latin typeface="黑体" panose="02010609060101010101" pitchFamily="49" charset="-122"/>
                          <a:ea typeface="黑体" panose="02010609060101010101" pitchFamily="49" charset="-122"/>
                        </a:rPr>
                        <a:t>69.34</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4129328666"/>
                  </a:ext>
                </a:extLst>
              </a:tr>
            </a:tbl>
          </a:graphicData>
        </a:graphic>
      </p:graphicFrame>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graphicFrame>
        <p:nvGraphicFramePr>
          <p:cNvPr id="3" name="表格 2"/>
          <p:cNvGraphicFramePr>
            <a:graphicFrameLocks noGrp="1"/>
          </p:cNvGraphicFramePr>
          <p:nvPr>
            <p:extLst>
              <p:ext uri="{D42A27DB-BD31-4B8C-83A1-F6EECF244321}">
                <p14:modId xmlns:p14="http://schemas.microsoft.com/office/powerpoint/2010/main" val="2864668251"/>
              </p:ext>
            </p:extLst>
          </p:nvPr>
        </p:nvGraphicFramePr>
        <p:xfrm>
          <a:off x="1226820" y="2187925"/>
          <a:ext cx="9731466" cy="3559731"/>
        </p:xfrm>
        <a:graphic>
          <a:graphicData uri="http://schemas.openxmlformats.org/drawingml/2006/table">
            <a:tbl>
              <a:tblPr firstRow="1" firstCol="1" bandRow="1">
                <a:tableStyleId>{5C22544A-7EE6-4342-B048-85BDC9FD1C3A}</a:tableStyleId>
              </a:tblPr>
              <a:tblGrid>
                <a:gridCol w="1191953">
                  <a:extLst>
                    <a:ext uri="{9D8B030D-6E8A-4147-A177-3AD203B41FA5}">
                      <a16:colId xmlns:a16="http://schemas.microsoft.com/office/drawing/2014/main" xmlns="" val="20000"/>
                    </a:ext>
                  </a:extLst>
                </a:gridCol>
                <a:gridCol w="5913510">
                  <a:extLst>
                    <a:ext uri="{9D8B030D-6E8A-4147-A177-3AD203B41FA5}">
                      <a16:colId xmlns:a16="http://schemas.microsoft.com/office/drawing/2014/main" xmlns="" val="20001"/>
                    </a:ext>
                  </a:extLst>
                </a:gridCol>
                <a:gridCol w="2626003">
                  <a:extLst>
                    <a:ext uri="{9D8B030D-6E8A-4147-A177-3AD203B41FA5}">
                      <a16:colId xmlns:a16="http://schemas.microsoft.com/office/drawing/2014/main" xmlns="" val="20002"/>
                    </a:ext>
                  </a:extLst>
                </a:gridCol>
              </a:tblGrid>
              <a:tr h="399266">
                <a:tc>
                  <a:txBody>
                    <a:bodyPr/>
                    <a:lstStyle/>
                    <a:p>
                      <a:pPr>
                        <a:spcAft>
                          <a:spcPts val="0"/>
                        </a:spcAft>
                      </a:pPr>
                      <a:r>
                        <a:rPr lang="zh-CN" sz="1800" dirty="0">
                          <a:effectLst/>
                          <a:latin typeface="黑体" panose="02010609060101010101" pitchFamily="49" charset="-122"/>
                          <a:ea typeface="黑体" panose="02010609060101010101" pitchFamily="49" charset="-122"/>
                        </a:rPr>
                        <a:t>等级</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考核要求</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措施</a:t>
                      </a:r>
                      <a:endParaRPr lang="zh-CN" sz="180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0"/>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依据小组测评结果，超额完成任务或内容非常优秀者评为优秀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rowSpan="3">
                  <a:txBody>
                    <a:bodyPr/>
                    <a:lstStyle/>
                    <a:p>
                      <a:pPr>
                        <a:spcAft>
                          <a:spcPts val="0"/>
                        </a:spcAft>
                      </a:pPr>
                      <a:r>
                        <a:rPr lang="zh-CN" sz="1800" dirty="0">
                          <a:effectLst/>
                          <a:latin typeface="黑体" panose="02010609060101010101" pitchFamily="49" charset="-122"/>
                          <a:ea typeface="黑体" panose="02010609060101010101" pitchFamily="49" charset="-122"/>
                        </a:rPr>
                        <a:t>依据本组的奖惩结果，折算成相应的费用，上交组经费；</a:t>
                      </a:r>
                    </a:p>
                    <a:p>
                      <a:pPr>
                        <a:spcAft>
                          <a:spcPts val="0"/>
                        </a:spcAft>
                      </a:pPr>
                      <a:r>
                        <a:rPr lang="zh-CN" sz="1800" dirty="0">
                          <a:effectLst/>
                          <a:latin typeface="黑体" panose="02010609060101010101" pitchFamily="49" charset="-122"/>
                          <a:ea typeface="黑体" panose="02010609060101010101" pitchFamily="49" charset="-122"/>
                        </a:rPr>
                        <a:t>优秀，良好，及格上交的经费逐级递增</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1"/>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依据小组测评结果，按时完成任务，并且无需返工者评为良好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0002"/>
                  </a:ext>
                </a:extLst>
              </a:tr>
              <a:tr h="787311">
                <a:tc>
                  <a:txBody>
                    <a:bodyPr/>
                    <a:lstStyle/>
                    <a:p>
                      <a:pPr>
                        <a:spcAft>
                          <a:spcPts val="0"/>
                        </a:spcAft>
                      </a:pPr>
                      <a:r>
                        <a:rPr lang="zh-CN" sz="1800">
                          <a:effectLst/>
                          <a:latin typeface="黑体" panose="02010609060101010101" pitchFamily="49" charset="-122"/>
                          <a:ea typeface="黑体" panose="02010609060101010101" pitchFamily="49" charset="-122"/>
                        </a:rPr>
                        <a:t>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依据小组测评结果，按时完成任务，但内容一般者评为合格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0003"/>
                  </a:ext>
                </a:extLst>
              </a:tr>
              <a:tr h="798532">
                <a:tc>
                  <a:txBody>
                    <a:bodyPr/>
                    <a:lstStyle/>
                    <a:p>
                      <a:pPr>
                        <a:spcAft>
                          <a:spcPts val="0"/>
                        </a:spcAft>
                      </a:pPr>
                      <a:r>
                        <a:rPr lang="zh-CN" sz="1800">
                          <a:effectLst/>
                          <a:latin typeface="黑体" panose="02010609060101010101" pitchFamily="49" charset="-122"/>
                          <a:ea typeface="黑体" panose="02010609060101010101" pitchFamily="49" charset="-122"/>
                        </a:rPr>
                        <a:t>不合格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依据小组测评结果，无法按时完成任务，或者内容无法通过验收者评为不合格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警告一次，再犯遣退该人员</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4"/>
                  </a:ext>
                </a:extLst>
              </a:tr>
            </a:tbl>
          </a:graphicData>
        </a:graphic>
      </p:graphicFrame>
      <p:sp>
        <p:nvSpPr>
          <p:cNvPr id="4" name="Rectangle 1"/>
          <p:cNvSpPr>
            <a:spLocks noChangeArrowheads="1"/>
          </p:cNvSpPr>
          <p:nvPr/>
        </p:nvSpPr>
        <p:spPr bwMode="auto">
          <a:xfrm>
            <a:off x="434235" y="986151"/>
            <a:ext cx="3642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6">
                <a:ln>
                  <a:noFill/>
                </a:ln>
                <a:solidFill>
                  <a:srgbClr val="000000"/>
                </a:solidFill>
                <a:effectLst/>
                <a:latin typeface="Arial" pitchFamily="34" charset="0"/>
                <a:ea typeface="宋体" pitchFamily="2" charset="-122"/>
                <a:cs typeface="Times New Roman" pitchFamily="18" charset="0"/>
              </a:rPr>
              <a:t>绩效考核规则</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640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26397" y="2121319"/>
            <a:ext cx="8884666" cy="314736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引言</a:t>
            </a: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a:extLst>
              <a:ext uri="{FF2B5EF4-FFF2-40B4-BE49-F238E27FC236}">
                <a16:creationId xmlns:a16="http://schemas.microsoft.com/office/drawing/2014/main" xmlns="" id="{DB2E92B2-82A1-486F-94E0-4123CEA832D5}"/>
              </a:ext>
            </a:extLst>
          </p:cNvPr>
          <p:cNvSpPr/>
          <p:nvPr/>
        </p:nvSpPr>
        <p:spPr>
          <a:xfrm>
            <a:off x="1526397" y="1332294"/>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xmlns="" id="{AD6B2878-1299-4978-901C-2ADFAA99F6D2}"/>
              </a:ext>
            </a:extLst>
          </p:cNvPr>
          <p:cNvSpPr txBox="1"/>
          <p:nvPr/>
        </p:nvSpPr>
        <p:spPr>
          <a:xfrm>
            <a:off x="1705573" y="2304708"/>
            <a:ext cx="8705490"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使</a:t>
            </a:r>
            <a:r>
              <a:rPr lang="zh-CN" altLang="en-US" sz="2400" dirty="0">
                <a:solidFill>
                  <a:schemeClr val="bg1"/>
                </a:solidFill>
                <a:latin typeface="黑体" panose="02010609060101010101" pitchFamily="49" charset="-122"/>
                <a:ea typeface="黑体" panose="02010609060101010101" pitchFamily="49" charset="-122"/>
              </a:rPr>
              <a:t>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同时本网站也有</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形式，可以在手机上进行查看。</a:t>
            </a:r>
            <a:r>
              <a:rPr lang="zh-CN" sz="2400" dirty="0" smtClean="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06787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sp>
        <p:nvSpPr>
          <p:cNvPr id="7" name="矩形 6"/>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635609406"/>
              </p:ext>
            </p:extLst>
          </p:nvPr>
        </p:nvGraphicFramePr>
        <p:xfrm>
          <a:off x="2245948" y="1249664"/>
          <a:ext cx="7741938" cy="4466290"/>
        </p:xfrm>
        <a:graphic>
          <a:graphicData uri="http://schemas.openxmlformats.org/drawingml/2006/table">
            <a:tbl>
              <a:tblPr firstRow="1" bandRow="1">
                <a:tableStyleId>{5C22544A-7EE6-4342-B048-85BDC9FD1C3A}</a:tableStyleId>
              </a:tblPr>
              <a:tblGrid>
                <a:gridCol w="2435383">
                  <a:extLst>
                    <a:ext uri="{9D8B030D-6E8A-4147-A177-3AD203B41FA5}">
                      <a16:colId xmlns:a16="http://schemas.microsoft.com/office/drawing/2014/main" xmlns="" val="2655899443"/>
                    </a:ext>
                  </a:extLst>
                </a:gridCol>
                <a:gridCol w="1415920">
                  <a:extLst>
                    <a:ext uri="{9D8B030D-6E8A-4147-A177-3AD203B41FA5}">
                      <a16:colId xmlns:a16="http://schemas.microsoft.com/office/drawing/2014/main" xmlns="" val="3380373319"/>
                    </a:ext>
                  </a:extLst>
                </a:gridCol>
                <a:gridCol w="1688092">
                  <a:extLst>
                    <a:ext uri="{9D8B030D-6E8A-4147-A177-3AD203B41FA5}">
                      <a16:colId xmlns:a16="http://schemas.microsoft.com/office/drawing/2014/main" xmlns="" val="1360006712"/>
                    </a:ext>
                  </a:extLst>
                </a:gridCol>
                <a:gridCol w="2202543">
                  <a:extLst>
                    <a:ext uri="{9D8B030D-6E8A-4147-A177-3AD203B41FA5}">
                      <a16:colId xmlns:a16="http://schemas.microsoft.com/office/drawing/2014/main" xmlns="" val="3873802776"/>
                    </a:ext>
                  </a:extLst>
                </a:gridCol>
              </a:tblGrid>
              <a:tr h="378581">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xmlns="" val="2460576627"/>
                  </a:ext>
                </a:extLst>
              </a:tr>
              <a:tr h="378581">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xmlns="" val="3380423985"/>
                  </a:ext>
                </a:extLst>
              </a:tr>
              <a:tr h="508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一、初期投入资金</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xmlns="" val="2163184090"/>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1</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）电子书</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2382265213"/>
                  </a:ext>
                </a:extLst>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2</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UML</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建模工具</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3962481166"/>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3</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AxureRP</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2748108923"/>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4</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Office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3733486988"/>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 (5) </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Vmware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764120048"/>
                  </a:ext>
                </a:extLst>
              </a:tr>
            </a:tbl>
          </a:graphicData>
        </a:graphic>
      </p:graphicFrame>
    </p:spTree>
    <p:extLst>
      <p:ext uri="{BB962C8B-B14F-4D97-AF65-F5344CB8AC3E}">
        <p14:creationId xmlns:p14="http://schemas.microsoft.com/office/powerpoint/2010/main" val="14244696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graphicFrame>
        <p:nvGraphicFramePr>
          <p:cNvPr id="5" name="表格 4"/>
          <p:cNvGraphicFramePr>
            <a:graphicFrameLocks noGrp="1"/>
          </p:cNvGraphicFramePr>
          <p:nvPr>
            <p:extLst>
              <p:ext uri="{D42A27DB-BD31-4B8C-83A1-F6EECF244321}">
                <p14:modId xmlns:p14="http://schemas.microsoft.com/office/powerpoint/2010/main" val="1067522384"/>
              </p:ext>
            </p:extLst>
          </p:nvPr>
        </p:nvGraphicFramePr>
        <p:xfrm>
          <a:off x="2443298" y="108553"/>
          <a:ext cx="9398233" cy="6658342"/>
        </p:xfrm>
        <a:graphic>
          <a:graphicData uri="http://schemas.openxmlformats.org/drawingml/2006/table">
            <a:tbl>
              <a:tblPr firstRow="1" bandRow="1">
                <a:tableStyleId>{5C22544A-7EE6-4342-B048-85BDC9FD1C3A}</a:tableStyleId>
              </a:tblPr>
              <a:tblGrid>
                <a:gridCol w="2174473">
                  <a:extLst>
                    <a:ext uri="{9D8B030D-6E8A-4147-A177-3AD203B41FA5}">
                      <a16:colId xmlns:a16="http://schemas.microsoft.com/office/drawing/2014/main" xmlns="" val="2655899443"/>
                    </a:ext>
                  </a:extLst>
                </a:gridCol>
                <a:gridCol w="1306286">
                  <a:extLst>
                    <a:ext uri="{9D8B030D-6E8A-4147-A177-3AD203B41FA5}">
                      <a16:colId xmlns:a16="http://schemas.microsoft.com/office/drawing/2014/main" xmlns="" val="3380373319"/>
                    </a:ext>
                  </a:extLst>
                </a:gridCol>
                <a:gridCol w="1391143">
                  <a:extLst>
                    <a:ext uri="{9D8B030D-6E8A-4147-A177-3AD203B41FA5}">
                      <a16:colId xmlns:a16="http://schemas.microsoft.com/office/drawing/2014/main" xmlns="" val="1360006712"/>
                    </a:ext>
                  </a:extLst>
                </a:gridCol>
                <a:gridCol w="4526331">
                  <a:extLst>
                    <a:ext uri="{9D8B030D-6E8A-4147-A177-3AD203B41FA5}">
                      <a16:colId xmlns:a16="http://schemas.microsoft.com/office/drawing/2014/main" xmlns="" val="3873802776"/>
                    </a:ext>
                  </a:extLst>
                </a:gridCol>
              </a:tblGrid>
              <a:tr h="324459">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xmlns="" val="2460576627"/>
                  </a:ext>
                </a:extLst>
              </a:tr>
              <a:tr h="324459">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xmlns="" val="3380423985"/>
                  </a:ext>
                </a:extLst>
              </a:tr>
              <a:tr h="3794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二、初期必要支出</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xmlns="" val="2163184090"/>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）网络</a:t>
                      </a:r>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由学校分配</a:t>
                      </a:r>
                      <a:endParaRPr lang="zh-CN" altLang="en-US" dirty="0"/>
                    </a:p>
                  </a:txBody>
                  <a:tcPr/>
                </a:tc>
                <a:extLst>
                  <a:ext uri="{0D108BD9-81ED-4DB2-BD59-A6C34878D82A}">
                    <a16:rowId xmlns:a16="http://schemas.microsoft.com/office/drawing/2014/main" xmlns="" val="238226521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三、过程性支出</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xmlns="" val="3962481166"/>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）电费</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-100</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-1200</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由学校提供</a:t>
                      </a:r>
                      <a:endParaRPr lang="zh-CN" altLang="en-US" dirty="0"/>
                    </a:p>
                  </a:txBody>
                  <a:tcPr/>
                </a:tc>
                <a:extLst>
                  <a:ext uri="{0D108BD9-81ED-4DB2-BD59-A6C34878D82A}">
                    <a16:rowId xmlns:a16="http://schemas.microsoft.com/office/drawing/2014/main" xmlns="" val="274810892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）宽带费用</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xmlns="" val="3733486988"/>
                  </a:ext>
                </a:extLst>
              </a:tr>
              <a:tr h="811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）人力支出</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effectLst/>
                          <a:latin typeface="+mn-lt"/>
                          <a:ea typeface="+mn-ea"/>
                          <a:cs typeface="+mn-cs"/>
                        </a:rPr>
                        <a:t>-14561.4</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effectLst/>
                          <a:latin typeface="+mn-lt"/>
                          <a:ea typeface="+mn-ea"/>
                          <a:cs typeface="+mn-cs"/>
                        </a:rPr>
                        <a:t>-174736.8</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根据</a:t>
                      </a:r>
                      <a:r>
                        <a:rPr lang="en-US" altLang="zh-CN" sz="1800" kern="1200" dirty="0" smtClean="0">
                          <a:solidFill>
                            <a:schemeClr val="dk1"/>
                          </a:solidFill>
                          <a:effectLst/>
                          <a:latin typeface="+mn-lt"/>
                          <a:ea typeface="+mn-ea"/>
                          <a:cs typeface="+mn-cs"/>
                        </a:rPr>
                        <a:t>2017</a:t>
                      </a:r>
                      <a:r>
                        <a:rPr lang="zh-CN" altLang="zh-CN" sz="1800" kern="1200" dirty="0" smtClean="0">
                          <a:solidFill>
                            <a:schemeClr val="dk1"/>
                          </a:solidFill>
                          <a:effectLst/>
                          <a:latin typeface="+mn-lt"/>
                          <a:ea typeface="+mn-ea"/>
                          <a:cs typeface="+mn-cs"/>
                        </a:rPr>
                        <a:t>最新劳动人员平均工资为</a:t>
                      </a:r>
                      <a:r>
                        <a:rPr lang="en-US" altLang="zh-CN" sz="1800" kern="1200" dirty="0" smtClean="0">
                          <a:solidFill>
                            <a:schemeClr val="dk1"/>
                          </a:solidFill>
                          <a:effectLst/>
                          <a:latin typeface="+mn-lt"/>
                          <a:ea typeface="+mn-ea"/>
                          <a:cs typeface="+mn-cs"/>
                        </a:rPr>
                        <a:t>69.34</a:t>
                      </a:r>
                      <a:r>
                        <a:rPr lang="zh-CN" altLang="zh-CN" sz="1800" kern="1200" dirty="0" smtClean="0">
                          <a:solidFill>
                            <a:schemeClr val="dk1"/>
                          </a:solidFill>
                          <a:effectLst/>
                          <a:latin typeface="+mn-lt"/>
                          <a:ea typeface="+mn-ea"/>
                          <a:cs typeface="+mn-cs"/>
                        </a:rPr>
                        <a:t>元</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小时，每月的平均工作日共计约</a:t>
                      </a:r>
                      <a:r>
                        <a:rPr lang="en-US" altLang="zh-CN" sz="1800" kern="1200" dirty="0" smtClean="0">
                          <a:solidFill>
                            <a:schemeClr val="dk1"/>
                          </a:solidFill>
                          <a:effectLst/>
                          <a:latin typeface="+mn-lt"/>
                          <a:ea typeface="+mn-ea"/>
                          <a:cs typeface="+mn-cs"/>
                        </a:rPr>
                        <a:t>21</a:t>
                      </a:r>
                      <a:r>
                        <a:rPr lang="zh-CN" altLang="zh-CN" sz="1800" kern="1200" dirty="0" smtClean="0">
                          <a:solidFill>
                            <a:schemeClr val="dk1"/>
                          </a:solidFill>
                          <a:effectLst/>
                          <a:latin typeface="+mn-lt"/>
                          <a:ea typeface="+mn-ea"/>
                          <a:cs typeface="+mn-cs"/>
                        </a:rPr>
                        <a:t>天。因为是课程项目故人力支出不计入总支出。</a:t>
                      </a:r>
                      <a:endParaRPr lang="zh-CN" altLang="en-US" dirty="0"/>
                    </a:p>
                  </a:txBody>
                  <a:tcPr/>
                </a:tc>
                <a:extLst>
                  <a:ext uri="{0D108BD9-81ED-4DB2-BD59-A6C34878D82A}">
                    <a16:rowId xmlns:a16="http://schemas.microsoft.com/office/drawing/2014/main" xmlns="" val="2277800155"/>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四、增资情况</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38413121"/>
                  </a:ext>
                </a:extLst>
              </a:tr>
              <a:tr h="213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五、其他款项</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764120048"/>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年度总计：</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algn="ctr"/>
                      <a:r>
                        <a:rPr lang="en-US" altLang="zh-CN" b="1" dirty="0" smtClean="0"/>
                        <a:t>0</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0</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xmlns="" val="578449844"/>
                  </a:ext>
                </a:extLst>
              </a:tr>
              <a:tr h="21336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财务负责人：陈俊仁</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hMerge="1">
                  <a:txBody>
                    <a:bodyPr/>
                    <a:lstStyle/>
                    <a:p>
                      <a:pPr algn="ctr"/>
                      <a:endParaRPr lang="zh-CN" altLang="en-US"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extLst>
                  <a:ext uri="{0D108BD9-81ED-4DB2-BD59-A6C34878D82A}">
                    <a16:rowId xmlns:a16="http://schemas.microsoft.com/office/drawing/2014/main" xmlns="" val="2554572468"/>
                  </a:ext>
                </a:extLst>
              </a:tr>
            </a:tbl>
          </a:graphicData>
        </a:graphic>
      </p:graphicFrame>
      <p:sp>
        <p:nvSpPr>
          <p:cNvPr id="8" name="椭圆 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66710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10.</a:t>
            </a:r>
            <a:r>
              <a:rPr lang="zh-CN" altLang="en-US" sz="5400" b="1" dirty="0" smtClean="0">
                <a:solidFill>
                  <a:schemeClr val="bg1"/>
                </a:solidFill>
                <a:latin typeface="Gotham Rounded Medium" panose="02000000000000000000" pitchFamily="50" charset="0"/>
              </a:rPr>
              <a:t>采购管理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12783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5653" y="106389"/>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graphicFrame>
        <p:nvGraphicFramePr>
          <p:cNvPr id="3" name="表格 2"/>
          <p:cNvGraphicFramePr>
            <a:graphicFrameLocks noGrp="1"/>
          </p:cNvGraphicFramePr>
          <p:nvPr>
            <p:extLst>
              <p:ext uri="{D42A27DB-BD31-4B8C-83A1-F6EECF244321}">
                <p14:modId xmlns:p14="http://schemas.microsoft.com/office/powerpoint/2010/main" val="3577146596"/>
              </p:ext>
            </p:extLst>
          </p:nvPr>
        </p:nvGraphicFramePr>
        <p:xfrm>
          <a:off x="434234" y="729636"/>
          <a:ext cx="8404965" cy="3232766"/>
        </p:xfrm>
        <a:graphic>
          <a:graphicData uri="http://schemas.openxmlformats.org/drawingml/2006/table">
            <a:tbl>
              <a:tblPr firstRow="1" firstCol="1" bandRow="1">
                <a:tableStyleId>{5C22544A-7EE6-4342-B048-85BDC9FD1C3A}</a:tableStyleId>
              </a:tblPr>
              <a:tblGrid>
                <a:gridCol w="2268190">
                  <a:extLst>
                    <a:ext uri="{9D8B030D-6E8A-4147-A177-3AD203B41FA5}">
                      <a16:colId xmlns:a16="http://schemas.microsoft.com/office/drawing/2014/main" xmlns="" val="20000"/>
                    </a:ext>
                  </a:extLst>
                </a:gridCol>
                <a:gridCol w="1530766">
                  <a:extLst>
                    <a:ext uri="{9D8B030D-6E8A-4147-A177-3AD203B41FA5}">
                      <a16:colId xmlns:a16="http://schemas.microsoft.com/office/drawing/2014/main" xmlns="" val="20001"/>
                    </a:ext>
                  </a:extLst>
                </a:gridCol>
                <a:gridCol w="1251197">
                  <a:extLst>
                    <a:ext uri="{9D8B030D-6E8A-4147-A177-3AD203B41FA5}">
                      <a16:colId xmlns:a16="http://schemas.microsoft.com/office/drawing/2014/main" xmlns="" val="20002"/>
                    </a:ext>
                  </a:extLst>
                </a:gridCol>
                <a:gridCol w="3354812">
                  <a:extLst>
                    <a:ext uri="{9D8B030D-6E8A-4147-A177-3AD203B41FA5}">
                      <a16:colId xmlns:a16="http://schemas.microsoft.com/office/drawing/2014/main" xmlns="" val="20003"/>
                    </a:ext>
                  </a:extLst>
                </a:gridCol>
              </a:tblGrid>
              <a:tr h="300924">
                <a:tc rowSpan="2">
                  <a:txBody>
                    <a:bodyPr/>
                    <a:lstStyle/>
                    <a:p>
                      <a:pPr algn="ctr">
                        <a:spcAft>
                          <a:spcPts val="0"/>
                        </a:spcAft>
                      </a:pPr>
                      <a:r>
                        <a:rPr lang="zh-CN" sz="1800" kern="100" dirty="0">
                          <a:effectLst/>
                        </a:rPr>
                        <a:t>采购内容</a:t>
                      </a:r>
                      <a:endParaRPr lang="zh-CN" sz="1600" kern="100" dirty="0">
                        <a:effectLst/>
                        <a:latin typeface="宋体"/>
                        <a:ea typeface="等线"/>
                        <a:cs typeface="宋体"/>
                      </a:endParaRPr>
                    </a:p>
                  </a:txBody>
                  <a:tcPr marL="68580" marR="68580" marT="0" marB="0" anchor="ctr"/>
                </a:tc>
                <a:tc gridSpan="2">
                  <a:txBody>
                    <a:bodyPr/>
                    <a:lstStyle/>
                    <a:p>
                      <a:pPr algn="ctr">
                        <a:spcAft>
                          <a:spcPts val="0"/>
                        </a:spcAft>
                      </a:pPr>
                      <a:r>
                        <a:rPr lang="zh-CN" sz="1800" kern="100">
                          <a:effectLst/>
                        </a:rPr>
                        <a:t>货币资金</a:t>
                      </a:r>
                      <a:endParaRPr lang="zh-CN" sz="1600" kern="100">
                        <a:effectLst/>
                        <a:latin typeface="宋体"/>
                        <a:ea typeface="等线"/>
                        <a:cs typeface="宋体"/>
                      </a:endParaRPr>
                    </a:p>
                  </a:txBody>
                  <a:tcPr marL="68580" marR="68580" marT="0" marB="0" anchor="ctr"/>
                </a:tc>
                <a:tc hMerge="1">
                  <a:txBody>
                    <a:bodyPr/>
                    <a:lstStyle/>
                    <a:p>
                      <a:endParaRPr lang="zh-CN" altLang="en-US"/>
                    </a:p>
                  </a:txBody>
                  <a:tcPr/>
                </a:tc>
                <a:tc rowSpan="2">
                  <a:txBody>
                    <a:bodyPr/>
                    <a:lstStyle/>
                    <a:p>
                      <a:pPr algn="ctr">
                        <a:spcAft>
                          <a:spcPts val="0"/>
                        </a:spcAft>
                      </a:pPr>
                      <a:r>
                        <a:rPr lang="zh-CN" sz="1800" kern="100">
                          <a:effectLst/>
                        </a:rPr>
                        <a:t>备注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0"/>
                  </a:ext>
                </a:extLst>
              </a:tr>
              <a:tr h="300924">
                <a:tc vMerge="1">
                  <a:txBody>
                    <a:bodyPr/>
                    <a:lstStyle/>
                    <a:p>
                      <a:endParaRPr lang="zh-CN" altLang="en-US"/>
                    </a:p>
                  </a:txBody>
                  <a:tcPr/>
                </a:tc>
                <a:tc>
                  <a:txBody>
                    <a:bodyPr/>
                    <a:lstStyle/>
                    <a:p>
                      <a:pPr>
                        <a:spcAft>
                          <a:spcPts val="0"/>
                        </a:spcAft>
                      </a:pPr>
                      <a:r>
                        <a:rPr lang="zh-CN" sz="1800" kern="100">
                          <a:effectLst/>
                        </a:rPr>
                        <a:t>月投入</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年投入</a:t>
                      </a:r>
                      <a:endParaRPr lang="zh-CN" sz="1600" kern="100">
                        <a:effectLst/>
                        <a:latin typeface="宋体"/>
                        <a:ea typeface="等线"/>
                        <a:cs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xmlns="" val="10001"/>
                  </a:ext>
                </a:extLst>
              </a:tr>
              <a:tr h="300924">
                <a:tc>
                  <a:txBody>
                    <a:bodyPr/>
                    <a:lstStyle/>
                    <a:p>
                      <a:pPr>
                        <a:spcAft>
                          <a:spcPts val="0"/>
                        </a:spcAft>
                      </a:pPr>
                      <a:r>
                        <a:rPr lang="zh-CN" sz="1800" kern="100">
                          <a:effectLst/>
                        </a:rPr>
                        <a:t>一、初期投入资金</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2"/>
                  </a:ext>
                </a:extLst>
              </a:tr>
              <a:tr h="300924">
                <a:tc>
                  <a:txBody>
                    <a:bodyPr/>
                    <a:lstStyle/>
                    <a:p>
                      <a:pPr>
                        <a:spcAft>
                          <a:spcPts val="0"/>
                        </a:spcAft>
                      </a:pPr>
                      <a:r>
                        <a:rPr lang="zh-CN" sz="1800" kern="100">
                          <a:effectLst/>
                        </a:rPr>
                        <a:t>（</a:t>
                      </a:r>
                      <a:r>
                        <a:rPr lang="en-US" sz="1800" kern="100">
                          <a:effectLst/>
                        </a:rPr>
                        <a:t>1</a:t>
                      </a:r>
                      <a:r>
                        <a:rPr lang="zh-CN" sz="1800" kern="100">
                          <a:effectLst/>
                        </a:rPr>
                        <a:t>）电子书</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3"/>
                  </a:ext>
                </a:extLst>
              </a:tr>
              <a:tr h="300924">
                <a:tc>
                  <a:txBody>
                    <a:bodyPr/>
                    <a:lstStyle/>
                    <a:p>
                      <a:pPr>
                        <a:spcAft>
                          <a:spcPts val="0"/>
                        </a:spcAft>
                      </a:pPr>
                      <a:r>
                        <a:rPr lang="zh-CN" sz="1800" kern="100" dirty="0">
                          <a:effectLst/>
                        </a:rPr>
                        <a:t>（</a:t>
                      </a:r>
                      <a:r>
                        <a:rPr lang="en-US" sz="1800" kern="100" dirty="0">
                          <a:effectLst/>
                        </a:rPr>
                        <a:t>2</a:t>
                      </a:r>
                      <a:r>
                        <a:rPr lang="zh-CN" sz="1800" kern="100" dirty="0">
                          <a:effectLst/>
                        </a:rPr>
                        <a:t>）</a:t>
                      </a:r>
                      <a:r>
                        <a:rPr lang="en-US" sz="1800" kern="100" dirty="0">
                          <a:effectLst/>
                        </a:rPr>
                        <a:t>UML</a:t>
                      </a:r>
                      <a:r>
                        <a:rPr lang="zh-CN" sz="1800" kern="100" dirty="0">
                          <a:effectLst/>
                        </a:rPr>
                        <a:t>建模工具</a:t>
                      </a:r>
                      <a:endParaRPr lang="zh-CN" sz="1600" kern="100" dirty="0">
                        <a:effectLst/>
                        <a:latin typeface="宋体"/>
                        <a:ea typeface="等线"/>
                        <a:cs typeface="宋体"/>
                      </a:endParaRPr>
                    </a:p>
                  </a:txBody>
                  <a:tcPr marL="68580" marR="68580" marT="0" marB="0" anchor="ctr"/>
                </a:tc>
                <a:tc>
                  <a:txBody>
                    <a:bodyPr/>
                    <a:lstStyle/>
                    <a:p>
                      <a:pPr marR="558800">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marR="558800" algn="ct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4"/>
                  </a:ext>
                </a:extLst>
              </a:tr>
              <a:tr h="300924">
                <a:tc>
                  <a:txBody>
                    <a:bodyPr/>
                    <a:lstStyle/>
                    <a:p>
                      <a:pPr>
                        <a:spcAft>
                          <a:spcPts val="0"/>
                        </a:spcAft>
                      </a:pPr>
                      <a:r>
                        <a:rPr lang="zh-CN" sz="1800" kern="100">
                          <a:effectLst/>
                        </a:rPr>
                        <a:t>（</a:t>
                      </a:r>
                      <a:r>
                        <a:rPr lang="en-US" sz="1800" kern="100">
                          <a:effectLst/>
                        </a:rPr>
                        <a:t>3</a:t>
                      </a:r>
                      <a:r>
                        <a:rPr lang="zh-CN" sz="1800" kern="100">
                          <a:effectLst/>
                        </a:rPr>
                        <a:t>）</a:t>
                      </a:r>
                      <a:r>
                        <a:rPr lang="en-US" sz="1800" kern="100">
                          <a:effectLst/>
                        </a:rPr>
                        <a:t>AxureRP</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5"/>
                  </a:ext>
                </a:extLst>
              </a:tr>
              <a:tr h="300924">
                <a:tc>
                  <a:txBody>
                    <a:bodyPr/>
                    <a:lstStyle/>
                    <a:p>
                      <a:pPr>
                        <a:spcAft>
                          <a:spcPts val="0"/>
                        </a:spcAft>
                      </a:pPr>
                      <a:r>
                        <a:rPr lang="zh-CN" sz="1800" kern="100">
                          <a:effectLst/>
                        </a:rPr>
                        <a:t>（</a:t>
                      </a:r>
                      <a:r>
                        <a:rPr lang="en-US" sz="1800" kern="100">
                          <a:effectLst/>
                        </a:rPr>
                        <a:t>4</a:t>
                      </a:r>
                      <a:r>
                        <a:rPr lang="zh-CN" sz="1800" kern="100">
                          <a:effectLst/>
                        </a:rPr>
                        <a:t>）</a:t>
                      </a:r>
                      <a:r>
                        <a:rPr lang="en-US" sz="1800" kern="100">
                          <a:effectLst/>
                        </a:rPr>
                        <a:t>Office</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dirty="0">
                          <a:effectLst/>
                        </a:rPr>
                        <a:t>1</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6"/>
                  </a:ext>
                </a:extLst>
              </a:tr>
              <a:tr h="524450">
                <a:tc>
                  <a:txBody>
                    <a:bodyPr/>
                    <a:lstStyle/>
                    <a:p>
                      <a:pPr>
                        <a:spcAft>
                          <a:spcPts val="0"/>
                        </a:spcAft>
                      </a:pPr>
                      <a:r>
                        <a:rPr lang="zh-CN" sz="1800" kern="100" dirty="0" smtClean="0">
                          <a:effectLst/>
                        </a:rPr>
                        <a:t>（</a:t>
                      </a:r>
                      <a:r>
                        <a:rPr lang="en-US" sz="1800" kern="100" dirty="0" smtClean="0">
                          <a:effectLst/>
                        </a:rPr>
                        <a:t>5</a:t>
                      </a:r>
                      <a:r>
                        <a:rPr lang="zh-CN" sz="1800" kern="100" dirty="0" smtClean="0">
                          <a:effectLst/>
                        </a:rPr>
                        <a:t>）</a:t>
                      </a:r>
                      <a:r>
                        <a:rPr lang="en-US" sz="1800" kern="100" dirty="0" err="1">
                          <a:effectLst/>
                        </a:rPr>
                        <a:t>Vmware</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dirty="0">
                          <a:effectLst/>
                        </a:rPr>
                        <a:t>网上资源学习使用暂无费用</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10009"/>
                  </a:ext>
                </a:extLst>
              </a:tr>
              <a:tr h="300924">
                <a:tc>
                  <a:txBody>
                    <a:bodyPr/>
                    <a:lstStyle/>
                    <a:p>
                      <a:pPr>
                        <a:spcAft>
                          <a:spcPts val="0"/>
                        </a:spcAft>
                      </a:pPr>
                      <a:r>
                        <a:rPr lang="zh-CN" sz="1800" kern="100">
                          <a:effectLst/>
                        </a:rPr>
                        <a:t>二、初期必要支出</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10"/>
                  </a:ext>
                </a:extLst>
              </a:tr>
              <a:tr h="300924">
                <a:tc>
                  <a:txBody>
                    <a:bodyPr/>
                    <a:lstStyle/>
                    <a:p>
                      <a:pPr>
                        <a:spcAft>
                          <a:spcPts val="0"/>
                        </a:spcAft>
                      </a:pPr>
                      <a:r>
                        <a:rPr lang="zh-CN" sz="1800" kern="100">
                          <a:effectLst/>
                        </a:rPr>
                        <a:t>（</a:t>
                      </a:r>
                      <a:r>
                        <a:rPr lang="en-US" sz="1800" kern="100">
                          <a:effectLst/>
                        </a:rPr>
                        <a:t>1</a:t>
                      </a:r>
                      <a:r>
                        <a:rPr lang="zh-CN" sz="1800" kern="100">
                          <a:effectLst/>
                        </a:rPr>
                        <a:t>）网络</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dirty="0">
                          <a:effectLst/>
                        </a:rPr>
                        <a:t>由学校分配</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4" name="Rectangle 1"/>
          <p:cNvSpPr>
            <a:spLocks noChangeArrowheads="1"/>
          </p:cNvSpPr>
          <p:nvPr/>
        </p:nvSpPr>
        <p:spPr bwMode="auto">
          <a:xfrm>
            <a:off x="8701677" y="1533764"/>
            <a:ext cx="20890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2800" b="1" i="0" u="none" strike="noStrike" cap="none" normalizeH="0" baseline="0" dirty="0" smtClean="0" bmk="_Toc527286961">
                <a:ln>
                  <a:noFill/>
                </a:ln>
                <a:solidFill>
                  <a:srgbClr val="000000"/>
                </a:solidFill>
                <a:effectLst/>
                <a:latin typeface="黑体" panose="02010609060101010101" pitchFamily="49" charset="-122"/>
                <a:ea typeface="黑体" panose="02010609060101010101" pitchFamily="49" charset="-122"/>
                <a:cs typeface="Times New Roman" pitchFamily="18" charset="0"/>
              </a:rPr>
              <a:t>采购内容</a:t>
            </a:r>
            <a:endParaRPr kumimoji="0" lang="zh-CN" sz="3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94221765"/>
              </p:ext>
            </p:extLst>
          </p:nvPr>
        </p:nvGraphicFramePr>
        <p:xfrm>
          <a:off x="5658812" y="4710364"/>
          <a:ext cx="6085730" cy="2045299"/>
        </p:xfrm>
        <a:graphic>
          <a:graphicData uri="http://schemas.openxmlformats.org/drawingml/2006/table">
            <a:tbl>
              <a:tblPr firstRow="1" firstCol="1" bandRow="1">
                <a:tableStyleId>{5C22544A-7EE6-4342-B048-85BDC9FD1C3A}</a:tableStyleId>
              </a:tblPr>
              <a:tblGrid>
                <a:gridCol w="1219158">
                  <a:extLst>
                    <a:ext uri="{9D8B030D-6E8A-4147-A177-3AD203B41FA5}">
                      <a16:colId xmlns:a16="http://schemas.microsoft.com/office/drawing/2014/main" xmlns="" val="20000"/>
                    </a:ext>
                  </a:extLst>
                </a:gridCol>
                <a:gridCol w="2323303">
                  <a:extLst>
                    <a:ext uri="{9D8B030D-6E8A-4147-A177-3AD203B41FA5}">
                      <a16:colId xmlns:a16="http://schemas.microsoft.com/office/drawing/2014/main" xmlns="" val="20001"/>
                    </a:ext>
                  </a:extLst>
                </a:gridCol>
                <a:gridCol w="887053">
                  <a:extLst>
                    <a:ext uri="{9D8B030D-6E8A-4147-A177-3AD203B41FA5}">
                      <a16:colId xmlns:a16="http://schemas.microsoft.com/office/drawing/2014/main" xmlns="" val="20002"/>
                    </a:ext>
                  </a:extLst>
                </a:gridCol>
                <a:gridCol w="910775">
                  <a:extLst>
                    <a:ext uri="{9D8B030D-6E8A-4147-A177-3AD203B41FA5}">
                      <a16:colId xmlns:a16="http://schemas.microsoft.com/office/drawing/2014/main" xmlns="" val="20003"/>
                    </a:ext>
                  </a:extLst>
                </a:gridCol>
                <a:gridCol w="745441">
                  <a:extLst>
                    <a:ext uri="{9D8B030D-6E8A-4147-A177-3AD203B41FA5}">
                      <a16:colId xmlns:a16="http://schemas.microsoft.com/office/drawing/2014/main" xmlns="" val="20004"/>
                    </a:ext>
                  </a:extLst>
                </a:gridCol>
              </a:tblGrid>
              <a:tr h="255662">
                <a:tc>
                  <a:txBody>
                    <a:bodyPr/>
                    <a:lstStyle/>
                    <a:p>
                      <a:pPr algn="just">
                        <a:spcAft>
                          <a:spcPts val="0"/>
                        </a:spcAft>
                      </a:pPr>
                      <a:r>
                        <a:rPr lang="zh-CN" sz="1400">
                          <a:effectLst/>
                        </a:rPr>
                        <a:t>风险名称</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解决方案</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发生概率</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影响程度</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优先级</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0"/>
                  </a:ext>
                </a:extLst>
              </a:tr>
              <a:tr h="255662">
                <a:tc>
                  <a:txBody>
                    <a:bodyPr/>
                    <a:lstStyle/>
                    <a:p>
                      <a:pPr algn="just">
                        <a:spcAft>
                          <a:spcPts val="0"/>
                        </a:spcAft>
                      </a:pPr>
                      <a:r>
                        <a:rPr lang="zh-CN" sz="1400">
                          <a:effectLst/>
                        </a:rPr>
                        <a:t>资源缺乏</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共同上网寻找资源</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1"/>
                  </a:ext>
                </a:extLst>
              </a:tr>
              <a:tr h="511325">
                <a:tc>
                  <a:txBody>
                    <a:bodyPr/>
                    <a:lstStyle/>
                    <a:p>
                      <a:pPr algn="just">
                        <a:spcAft>
                          <a:spcPts val="0"/>
                        </a:spcAft>
                      </a:pPr>
                      <a:r>
                        <a:rPr lang="en-US" sz="1400">
                          <a:effectLst/>
                        </a:rPr>
                        <a:t>UI</a:t>
                      </a:r>
                      <a:r>
                        <a:rPr lang="zh-CN" sz="1400">
                          <a:effectLst/>
                        </a:rPr>
                        <a:t>设计不合理</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寻找有经验的</a:t>
                      </a:r>
                      <a:r>
                        <a:rPr lang="en-US" sz="1400">
                          <a:effectLst/>
                        </a:rPr>
                        <a:t>UI</a:t>
                      </a:r>
                      <a:r>
                        <a:rPr lang="zh-CN" sz="1400">
                          <a:effectLst/>
                        </a:rPr>
                        <a:t>设计师了解详细</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2"/>
                  </a:ext>
                </a:extLst>
              </a:tr>
              <a:tr h="511325">
                <a:tc>
                  <a:txBody>
                    <a:bodyPr/>
                    <a:lstStyle/>
                    <a:p>
                      <a:pPr algn="just">
                        <a:spcAft>
                          <a:spcPts val="0"/>
                        </a:spcAft>
                      </a:pPr>
                      <a:r>
                        <a:rPr lang="en-US" sz="1400">
                          <a:effectLst/>
                        </a:rPr>
                        <a:t>UI</a:t>
                      </a:r>
                      <a:r>
                        <a:rPr lang="zh-CN" sz="1400">
                          <a:effectLst/>
                        </a:rPr>
                        <a:t>设计跟不上进度</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投入更多的人力进行</a:t>
                      </a:r>
                      <a:r>
                        <a:rPr lang="en-US" sz="1400" dirty="0" err="1">
                          <a:effectLst/>
                        </a:rPr>
                        <a:t>ui</a:t>
                      </a:r>
                      <a:r>
                        <a:rPr lang="zh-CN" sz="1400" dirty="0">
                          <a:effectLst/>
                        </a:rPr>
                        <a:t>的学习和设计</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3"/>
                  </a:ext>
                </a:extLst>
              </a:tr>
              <a:tr h="511325">
                <a:tc>
                  <a:txBody>
                    <a:bodyPr/>
                    <a:lstStyle/>
                    <a:p>
                      <a:pPr algn="just">
                        <a:spcAft>
                          <a:spcPts val="0"/>
                        </a:spcAft>
                      </a:pPr>
                      <a:r>
                        <a:rPr lang="zh-CN" sz="1400">
                          <a:effectLst/>
                        </a:rPr>
                        <a:t>项目质量不过关</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由</a:t>
                      </a:r>
                      <a:r>
                        <a:rPr lang="en-US" sz="1400">
                          <a:effectLst/>
                        </a:rPr>
                        <a:t>SQA</a:t>
                      </a:r>
                      <a:r>
                        <a:rPr lang="zh-CN" sz="1400">
                          <a:effectLst/>
                        </a:rPr>
                        <a:t>质量保障小组联合评审</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高</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高</a:t>
                      </a:r>
                      <a:endParaRPr lang="zh-CN" sz="1200" dirty="0">
                        <a:effectLst/>
                        <a:latin typeface="宋体"/>
                        <a:ea typeface="宋体"/>
                        <a:cs typeface="宋体"/>
                      </a:endParaRPr>
                    </a:p>
                  </a:txBody>
                  <a:tcPr marL="68580" marR="68580" marT="0" marB="0"/>
                </a:tc>
                <a:extLst>
                  <a:ext uri="{0D108BD9-81ED-4DB2-BD59-A6C34878D82A}">
                    <a16:rowId xmlns:a16="http://schemas.microsoft.com/office/drawing/2014/main" xmlns="" val="10004"/>
                  </a:ext>
                </a:extLst>
              </a:tr>
            </a:tbl>
          </a:graphicData>
        </a:graphic>
      </p:graphicFrame>
      <p:sp>
        <p:nvSpPr>
          <p:cNvPr id="7" name="Rectangle 2"/>
          <p:cNvSpPr>
            <a:spLocks noChangeArrowheads="1"/>
          </p:cNvSpPr>
          <p:nvPr/>
        </p:nvSpPr>
        <p:spPr bwMode="auto">
          <a:xfrm>
            <a:off x="930199" y="5502182"/>
            <a:ext cx="3430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2400" b="1" i="0" u="none" strike="noStrike" cap="none" normalizeH="0" baseline="0" dirty="0" smtClean="0" bmk="_Toc527286962">
                <a:ln>
                  <a:noFill/>
                </a:ln>
                <a:solidFill>
                  <a:srgbClr val="000000"/>
                </a:solidFill>
                <a:effectLst/>
                <a:latin typeface="黑体" panose="02010609060101010101" pitchFamily="49" charset="-122"/>
                <a:ea typeface="黑体" panose="02010609060101010101" pitchFamily="49" charset="-122"/>
                <a:cs typeface="Times New Roman" pitchFamily="18" charset="0"/>
              </a:rPr>
              <a:t>采购计划的关键因素</a:t>
            </a:r>
            <a:endParaRPr kumimoji="0" lang="zh-CN" sz="3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Tree>
    <p:extLst>
      <p:ext uri="{BB962C8B-B14F-4D97-AF65-F5344CB8AC3E}">
        <p14:creationId xmlns:p14="http://schemas.microsoft.com/office/powerpoint/2010/main" val="394390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5653" y="106389"/>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sp>
        <p:nvSpPr>
          <p:cNvPr id="8" name="矩形 7"/>
          <p:cNvSpPr/>
          <p:nvPr/>
        </p:nvSpPr>
        <p:spPr>
          <a:xfrm>
            <a:off x="1507958" y="1028343"/>
            <a:ext cx="6096000" cy="5324535"/>
          </a:xfrm>
          <a:prstGeom prst="rect">
            <a:avLst/>
          </a:prstGeom>
        </p:spPr>
        <p:txBody>
          <a:bodyPr>
            <a:spAutoFit/>
          </a:bodyPr>
          <a:lstStyle/>
          <a:p>
            <a:r>
              <a:rPr lang="zh-CN" altLang="en-US" sz="2400" b="1" dirty="0" smtClean="0"/>
              <a:t>采购流程</a:t>
            </a:r>
            <a:endParaRPr lang="en-US" altLang="zh-CN" sz="2400" b="1" dirty="0" smtClean="0"/>
          </a:p>
          <a:p>
            <a:endParaRPr lang="zh-CN" altLang="en-US" sz="2400" b="1" dirty="0"/>
          </a:p>
          <a:p>
            <a:r>
              <a:rPr lang="zh-CN" altLang="en-US" sz="2000" dirty="0" smtClean="0"/>
              <a:t>采购</a:t>
            </a:r>
            <a:r>
              <a:rPr lang="zh-CN" altLang="en-US" sz="2000" dirty="0"/>
              <a:t>方案</a:t>
            </a:r>
          </a:p>
          <a:p>
            <a:r>
              <a:rPr lang="en-US" altLang="zh-CN" dirty="0"/>
              <a:t>1.</a:t>
            </a:r>
            <a:r>
              <a:rPr lang="zh-CN" altLang="en-US" dirty="0"/>
              <a:t>做好采购前的准备工作，对各项事务的市场价有一个充分的了解。</a:t>
            </a:r>
          </a:p>
          <a:p>
            <a:r>
              <a:rPr lang="en-US" altLang="zh-CN" dirty="0"/>
              <a:t>2.</a:t>
            </a:r>
            <a:r>
              <a:rPr lang="zh-CN" altLang="en-US" dirty="0"/>
              <a:t>写出采购申报清单，在小组内公示三天，无异议由组长审核通过。</a:t>
            </a:r>
          </a:p>
          <a:p>
            <a:r>
              <a:rPr lang="en-US" altLang="zh-CN" dirty="0"/>
              <a:t>3.</a:t>
            </a:r>
            <a:r>
              <a:rPr lang="zh-CN" altLang="en-US" dirty="0"/>
              <a:t>由采购人员确保采购内容的有效性等。</a:t>
            </a:r>
          </a:p>
          <a:p>
            <a:endParaRPr lang="zh-CN" altLang="en-US" dirty="0"/>
          </a:p>
          <a:p>
            <a:endParaRPr lang="zh-CN" altLang="en-US" dirty="0"/>
          </a:p>
          <a:p>
            <a:r>
              <a:rPr lang="zh-CN" altLang="en-US" sz="2000" dirty="0" smtClean="0"/>
              <a:t>监控</a:t>
            </a:r>
            <a:endParaRPr lang="zh-CN" altLang="en-US" sz="2000" dirty="0"/>
          </a:p>
          <a:p>
            <a:r>
              <a:rPr lang="en-US" altLang="zh-CN" dirty="0"/>
              <a:t>1.</a:t>
            </a:r>
            <a:r>
              <a:rPr lang="zh-CN" altLang="en-US" dirty="0"/>
              <a:t>采购过程必须有相应的至少两名小组成员在场。</a:t>
            </a:r>
          </a:p>
          <a:p>
            <a:r>
              <a:rPr lang="en-US" altLang="zh-CN" dirty="0"/>
              <a:t>2.</a:t>
            </a:r>
            <a:r>
              <a:rPr lang="zh-CN" altLang="en-US" dirty="0"/>
              <a:t>采购过程中需要进行录音或拍摄视频。</a:t>
            </a:r>
          </a:p>
          <a:p>
            <a:r>
              <a:rPr lang="en-US" altLang="zh-CN" dirty="0"/>
              <a:t>3.</a:t>
            </a:r>
            <a:r>
              <a:rPr lang="zh-CN" altLang="en-US" dirty="0"/>
              <a:t>采购相关项目必须通过小组内所有成员的审核，有异议需要及时沟通。</a:t>
            </a:r>
          </a:p>
          <a:p>
            <a:r>
              <a:rPr lang="en-US" altLang="zh-CN" dirty="0"/>
              <a:t>4.</a:t>
            </a:r>
            <a:r>
              <a:rPr lang="zh-CN" altLang="en-US" dirty="0"/>
              <a:t>采购人员需要确保采购内容的有效性，若因为非不可抗力的因素导致采购内容出现误差，需要由相关采购人员个人承担相应费用。</a:t>
            </a:r>
          </a:p>
        </p:txBody>
      </p:sp>
    </p:spTree>
    <p:extLst>
      <p:ext uri="{BB962C8B-B14F-4D97-AF65-F5344CB8AC3E}">
        <p14:creationId xmlns:p14="http://schemas.microsoft.com/office/powerpoint/2010/main" val="422332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11.</a:t>
            </a:r>
            <a:r>
              <a:rPr lang="zh-CN" altLang="en-US" sz="5400" b="1" dirty="0" smtClean="0">
                <a:solidFill>
                  <a:schemeClr val="bg1"/>
                </a:solidFill>
                <a:latin typeface="Gotham Rounded Medium" panose="02000000000000000000" pitchFamily="50" charset="0"/>
              </a:rPr>
              <a:t>会议记录</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41394959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403" y="1400175"/>
            <a:ext cx="9197856" cy="4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spTree>
    <p:extLst>
      <p:ext uri="{BB962C8B-B14F-4D97-AF65-F5344CB8AC3E}">
        <p14:creationId xmlns:p14="http://schemas.microsoft.com/office/powerpoint/2010/main" val="360656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1106723"/>
            <a:ext cx="58229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735" y="1274271"/>
            <a:ext cx="563245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78" y="1106723"/>
            <a:ext cx="57150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1113073"/>
            <a:ext cx="588645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46495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12.WBS</a:t>
            </a:r>
            <a:r>
              <a:rPr lang="zh-CN" altLang="en-US" sz="5400" b="1" dirty="0" smtClean="0">
                <a:solidFill>
                  <a:schemeClr val="bg1"/>
                </a:solidFill>
                <a:latin typeface="Gotham Rounded Medium" panose="02000000000000000000" pitchFamily="50" charset="0"/>
              </a:rPr>
              <a:t>，网络图</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254260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675837" y="203747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软件系统名称</a:t>
            </a:r>
          </a:p>
        </p:txBody>
      </p:sp>
      <p:sp>
        <p:nvSpPr>
          <p:cNvPr id="2" name="文本框 1">
            <a:extLst>
              <a:ext uri="{FF2B5EF4-FFF2-40B4-BE49-F238E27FC236}">
                <a16:creationId xmlns:a16="http://schemas.microsoft.com/office/drawing/2014/main" xmlns="" id="{3DD312BC-4CC2-4CBA-8FDB-9EE6B8B247A5}"/>
              </a:ext>
            </a:extLst>
          </p:cNvPr>
          <p:cNvSpPr txBox="1"/>
          <p:nvPr/>
        </p:nvSpPr>
        <p:spPr>
          <a:xfrm>
            <a:off x="3141368" y="2037478"/>
            <a:ext cx="887082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66700"/>
            <a:r>
              <a:rPr lang="zh-CN" sz="2400" dirty="0">
                <a:latin typeface="黑体" panose="02010609060101010101" pitchFamily="49" charset="-122"/>
                <a:ea typeface="黑体" panose="02010609060101010101" pitchFamily="49" charset="-122"/>
              </a:rPr>
              <a:t>软件工程系列课程教学辅助网站</a:t>
            </a:r>
          </a:p>
        </p:txBody>
      </p:sp>
      <p:sp>
        <p:nvSpPr>
          <p:cNvPr id="9" name="矩形 8">
            <a:extLst>
              <a:ext uri="{FF2B5EF4-FFF2-40B4-BE49-F238E27FC236}">
                <a16:creationId xmlns:a16="http://schemas.microsoft.com/office/drawing/2014/main" xmlns="" id="{DB2E92B2-82A1-486F-94E0-4123CEA832D5}"/>
              </a:ext>
            </a:extLst>
          </p:cNvPr>
          <p:cNvSpPr/>
          <p:nvPr/>
        </p:nvSpPr>
        <p:spPr>
          <a:xfrm>
            <a:off x="830527" y="3871268"/>
            <a:ext cx="1731564" cy="461665"/>
          </a:xfrm>
          <a:prstGeom prst="rect">
            <a:avLst/>
          </a:prstGeom>
        </p:spPr>
        <p:txBody>
          <a:bodyPr wrap="none" anchor="t">
            <a:spAutoFit/>
          </a:bodyPr>
          <a:lstStyle/>
          <a:p>
            <a:r>
              <a:rPr lang="zh-CN" sz="2400" b="1" dirty="0">
                <a:latin typeface="黑体" panose="02010609060101010101" pitchFamily="49" charset="-122"/>
                <a:ea typeface="黑体" panose="02010609060101010101" pitchFamily="49" charset="-122"/>
              </a:rPr>
              <a:t>任务提出者</a:t>
            </a:r>
          </a:p>
        </p:txBody>
      </p:sp>
      <p:graphicFrame>
        <p:nvGraphicFramePr>
          <p:cNvPr id="8" name="表格 7">
            <a:extLst>
              <a:ext uri="{FF2B5EF4-FFF2-40B4-BE49-F238E27FC236}">
                <a16:creationId xmlns:a16="http://schemas.microsoft.com/office/drawing/2014/main" xmlns="" id="{D0343E65-002E-4D84-B9F1-2FD15E34B2A8}"/>
              </a:ext>
            </a:extLst>
          </p:cNvPr>
          <p:cNvGraphicFramePr>
            <a:graphicFrameLocks noGrp="1"/>
          </p:cNvGraphicFramePr>
          <p:nvPr>
            <p:extLst>
              <p:ext uri="{D42A27DB-BD31-4B8C-83A1-F6EECF244321}">
                <p14:modId xmlns:p14="http://schemas.microsoft.com/office/powerpoint/2010/main" val="2053080867"/>
              </p:ext>
            </p:extLst>
          </p:nvPr>
        </p:nvGraphicFramePr>
        <p:xfrm>
          <a:off x="3141368" y="3370907"/>
          <a:ext cx="7868237" cy="1730141"/>
        </p:xfrm>
        <a:graphic>
          <a:graphicData uri="http://schemas.openxmlformats.org/drawingml/2006/table">
            <a:tbl>
              <a:tblPr firstRow="1" bandRow="1">
                <a:tableStyleId>{5C22544A-7EE6-4342-B048-85BDC9FD1C3A}</a:tableStyleId>
              </a:tblPr>
              <a:tblGrid>
                <a:gridCol w="1545795">
                  <a:extLst>
                    <a:ext uri="{9D8B030D-6E8A-4147-A177-3AD203B41FA5}">
                      <a16:colId xmlns:a16="http://schemas.microsoft.com/office/drawing/2014/main" xmlns="" val="3712362723"/>
                    </a:ext>
                  </a:extLst>
                </a:gridCol>
                <a:gridCol w="2395286">
                  <a:extLst>
                    <a:ext uri="{9D8B030D-6E8A-4147-A177-3AD203B41FA5}">
                      <a16:colId xmlns:a16="http://schemas.microsoft.com/office/drawing/2014/main" xmlns="" val="185670957"/>
                    </a:ext>
                  </a:extLst>
                </a:gridCol>
                <a:gridCol w="2380865">
                  <a:extLst>
                    <a:ext uri="{9D8B030D-6E8A-4147-A177-3AD203B41FA5}">
                      <a16:colId xmlns:a16="http://schemas.microsoft.com/office/drawing/2014/main" xmlns="" val="3638924083"/>
                    </a:ext>
                  </a:extLst>
                </a:gridCol>
                <a:gridCol w="1546291">
                  <a:extLst>
                    <a:ext uri="{9D8B030D-6E8A-4147-A177-3AD203B41FA5}">
                      <a16:colId xmlns:a16="http://schemas.microsoft.com/office/drawing/2014/main" xmlns="" val="2050755"/>
                    </a:ext>
                  </a:extLst>
                </a:gridCol>
              </a:tblGrid>
              <a:tr h="449981">
                <a:tc>
                  <a:txBody>
                    <a:bodyPr/>
                    <a:lstStyle/>
                    <a:p>
                      <a:pPr rtl="0" fontAlgn="base"/>
                      <a:r>
                        <a:rPr lang="zh-CN" altLang="en-US" sz="1800" dirty="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地址 </a:t>
                      </a:r>
                    </a:p>
                  </a:txBody>
                  <a:tcPr/>
                </a:tc>
                <a:extLst>
                  <a:ext uri="{0D108BD9-81ED-4DB2-BD59-A6C34878D82A}">
                    <a16:rowId xmlns:a16="http://schemas.microsoft.com/office/drawing/2014/main" xmlns="" val="3627334606"/>
                  </a:ext>
                </a:extLst>
              </a:tr>
              <a:tr h="562426">
                <a:tc>
                  <a:txBody>
                    <a:bodyPr/>
                    <a:lstStyle/>
                    <a:p>
                      <a:pPr rtl="0" fontAlgn="base"/>
                      <a:r>
                        <a:rPr lang="zh-CN" altLang="en-US" sz="1800" dirty="0">
                          <a:effectLst/>
                          <a:latin typeface="黑体" panose="02010609060101010101" pitchFamily="49" charset="-122"/>
                          <a:ea typeface="黑体" panose="02010609060101010101" pitchFamily="49" charset="-122"/>
                        </a:rPr>
                        <a:t>杨枨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13357102333 </a:t>
                      </a:r>
                    </a:p>
                  </a:txBody>
                  <a:tcPr/>
                </a:tc>
                <a:tc>
                  <a:txBody>
                    <a:bodyPr/>
                    <a:lstStyle/>
                    <a:p>
                      <a:pPr rtl="0" fontAlgn="base"/>
                      <a:r>
                        <a:rPr lang="en-US" sz="1800" dirty="0">
                          <a:effectLst/>
                          <a:latin typeface="黑体" panose="02010609060101010101" pitchFamily="49" charset="-122"/>
                          <a:ea typeface="黑体" panose="02010609060101010101" pitchFamily="49" charset="-122"/>
                        </a:rPr>
                        <a:t>yangc@zucc.edu.cn </a:t>
                      </a:r>
                    </a:p>
                  </a:txBody>
                  <a:tcPr/>
                </a:tc>
                <a:tc>
                  <a:txBody>
                    <a:bodyPr/>
                    <a:lstStyle/>
                    <a:p>
                      <a:pPr algn="ctr"/>
                      <a:r>
                        <a:rPr lang="zh-CN" altLang="zh-CN" sz="1800" kern="1200" dirty="0" smtClean="0">
                          <a:solidFill>
                            <a:schemeClr val="dk1"/>
                          </a:solidFill>
                          <a:effectLst/>
                          <a:latin typeface="黑体" panose="02010609060101010101" pitchFamily="49" charset="-122"/>
                          <a:ea typeface="黑体" panose="02010609060101010101" pitchFamily="49" charset="-122"/>
                          <a:cs typeface="+mn-cs"/>
                        </a:rPr>
                        <a:t>理</a:t>
                      </a:r>
                      <a:r>
                        <a:rPr lang="zh-CN" altLang="en-US" sz="1800" kern="1200" dirty="0" smtClean="0">
                          <a:solidFill>
                            <a:schemeClr val="dk1"/>
                          </a:solidFill>
                          <a:effectLst/>
                          <a:latin typeface="黑体" panose="02010609060101010101" pitchFamily="49" charset="-122"/>
                          <a:ea typeface="黑体" panose="02010609060101010101" pitchFamily="49" charset="-122"/>
                          <a:cs typeface="+mn-cs"/>
                        </a:rPr>
                        <a:t>四</a:t>
                      </a:r>
                      <a:r>
                        <a:rPr lang="zh-CN" altLang="zh-CN" sz="1800" kern="1200" dirty="0" smtClean="0">
                          <a:solidFill>
                            <a:schemeClr val="dk1"/>
                          </a:solidFill>
                          <a:effectLst/>
                          <a:latin typeface="黑体" panose="02010609060101010101" pitchFamily="49" charset="-122"/>
                          <a:ea typeface="黑体" panose="02010609060101010101" pitchFamily="49" charset="-122"/>
                          <a:cs typeface="+mn-cs"/>
                        </a:rPr>
                        <a:t>系主任办公室</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287204035"/>
                  </a:ext>
                </a:extLst>
              </a:tr>
              <a:tr h="449981">
                <a:tc>
                  <a:txBody>
                    <a:bodyPr/>
                    <a:lstStyle/>
                    <a:p>
                      <a:pPr rtl="0" fontAlgn="base"/>
                      <a:r>
                        <a:rPr lang="zh-CN" altLang="en-US" sz="1800">
                          <a:effectLst/>
                          <a:latin typeface="黑体" panose="02010609060101010101" pitchFamily="49" charset="-122"/>
                          <a:ea typeface="黑体" panose="02010609060101010101" pitchFamily="49" charset="-122"/>
                        </a:rPr>
                        <a:t>侯宏仑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13071858629 </a:t>
                      </a:r>
                    </a:p>
                  </a:txBody>
                  <a:tcPr/>
                </a:tc>
                <a:tc>
                  <a:txBody>
                    <a:bodyPr/>
                    <a:lstStyle/>
                    <a:p>
                      <a:pPr rtl="0" fontAlgn="base"/>
                      <a:r>
                        <a:rPr lang="en-US" sz="1800" dirty="0" smtClean="0">
                          <a:effectLst/>
                          <a:latin typeface="黑体" panose="02010609060101010101" pitchFamily="49" charset="-122"/>
                          <a:ea typeface="黑体" panose="02010609060101010101" pitchFamily="49" charset="-122"/>
                        </a:rPr>
                        <a:t>ubilabs@zucc.edu.cn</a:t>
                      </a:r>
                      <a:r>
                        <a:rPr lang="en-US" sz="1800" dirty="0">
                          <a:effectLst/>
                          <a:latin typeface="黑体" panose="02010609060101010101" pitchFamily="49" charset="-122"/>
                          <a:ea typeface="黑体" panose="02010609060101010101" pitchFamily="49" charset="-122"/>
                        </a:rPr>
                        <a:t>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理四</a:t>
                      </a:r>
                      <a:r>
                        <a:rPr lang="en-US" altLang="zh-CN" sz="1800" dirty="0">
                          <a:effectLst/>
                          <a:latin typeface="黑体" panose="02010609060101010101" pitchFamily="49" charset="-122"/>
                          <a:ea typeface="黑体" panose="02010609060101010101" pitchFamily="49" charset="-122"/>
                        </a:rPr>
                        <a:t>501</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618259107"/>
                  </a:ext>
                </a:extLst>
              </a:tr>
            </a:tbl>
          </a:graphicData>
        </a:graphic>
      </p:graphicFrame>
      <p:cxnSp>
        <p:nvCxnSpPr>
          <p:cNvPr id="15" name="直接连接符 14"/>
          <p:cNvCxnSpPr/>
          <p:nvPr/>
        </p:nvCxnSpPr>
        <p:spPr>
          <a:xfrm flipH="1">
            <a:off x="3099508" y="1940292"/>
            <a:ext cx="10231" cy="656038"/>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919725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237839" cy="461665"/>
          </a:xfrm>
          <a:prstGeom prst="rect">
            <a:avLst/>
          </a:prstGeom>
        </p:spPr>
        <p:txBody>
          <a:bodyPr wrap="none">
            <a:spAutoFit/>
          </a:bodyPr>
          <a:lstStyle/>
          <a:p>
            <a:r>
              <a:rPr lang="en-US" altLang="zh-CN" sz="2400" b="1" dirty="0" smtClean="0"/>
              <a:t>12. </a:t>
            </a:r>
            <a:r>
              <a:rPr lang="en-US" altLang="zh-CN" sz="2400" b="1" dirty="0"/>
              <a:t>wbs</a:t>
            </a:r>
            <a:endParaRPr lang="zh-CN" altLang="zh-CN"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1497463"/>
            <a:ext cx="989965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0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609736" cy="461665"/>
          </a:xfrm>
          <a:prstGeom prst="rect">
            <a:avLst/>
          </a:prstGeom>
        </p:spPr>
        <p:txBody>
          <a:bodyPr wrap="none">
            <a:spAutoFit/>
          </a:bodyPr>
          <a:lstStyle/>
          <a:p>
            <a:r>
              <a:rPr lang="en-US" altLang="zh-CN" sz="2400" b="1" dirty="0" smtClean="0"/>
              <a:t>12. </a:t>
            </a:r>
            <a:r>
              <a:rPr lang="zh-CN" altLang="en-US" sz="2400" b="1" dirty="0" smtClean="0"/>
              <a:t>网络图</a:t>
            </a:r>
            <a:endParaRPr lang="zh-CN" altLang="zh-CN" sz="24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209968"/>
            <a:ext cx="108839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7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805850"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13.Gant</a:t>
            </a:r>
            <a:r>
              <a:rPr lang="zh-CN" altLang="en-US" sz="5400" b="1" dirty="0" smtClean="0">
                <a:solidFill>
                  <a:schemeClr val="bg1"/>
                </a:solidFill>
                <a:latin typeface="Gotham Rounded Medium" panose="02000000000000000000" pitchFamily="50" charset="0"/>
              </a:rPr>
              <a:t>图</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118549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574470" cy="461665"/>
          </a:xfrm>
          <a:prstGeom prst="rect">
            <a:avLst/>
          </a:prstGeom>
        </p:spPr>
        <p:txBody>
          <a:bodyPr wrap="none">
            <a:spAutoFit/>
          </a:bodyPr>
          <a:lstStyle/>
          <a:p>
            <a:r>
              <a:rPr lang="en-US" altLang="zh-CN" sz="2400" b="1" dirty="0" smtClean="0"/>
              <a:t>13.Gant</a:t>
            </a:r>
            <a:r>
              <a:rPr lang="zh-CN" altLang="en-US" sz="2400" b="1" dirty="0" smtClean="0"/>
              <a:t>图</a:t>
            </a:r>
            <a:endParaRPr lang="zh-CN" altLang="zh-CN" sz="24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35" y="904939"/>
            <a:ext cx="7816078" cy="390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5126087"/>
            <a:ext cx="11791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5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24240" y="947065"/>
            <a:ext cx="10674274" cy="4989277"/>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344023" y="1106723"/>
            <a:ext cx="10847977" cy="4893647"/>
          </a:xfrm>
          <a:prstGeom prst="rect">
            <a:avLst/>
          </a:prstGeom>
        </p:spPr>
        <p:txBody>
          <a:bodyPr wrap="square">
            <a:spAutoFit/>
          </a:bodyPr>
          <a:lstStyle/>
          <a:p>
            <a:r>
              <a:rPr lang="en-US" altLang="zh-CN" sz="2400" dirty="0">
                <a:solidFill>
                  <a:schemeClr val="bg1"/>
                </a:solidFill>
                <a:latin typeface="黑体" panose="02010609060101010101" pitchFamily="49" charset="-122"/>
                <a:ea typeface="黑体" panose="02010609060101010101" pitchFamily="49" charset="-122"/>
              </a:rPr>
              <a:t>1.《</a:t>
            </a:r>
            <a:r>
              <a:rPr lang="zh-CN" altLang="en-US" sz="2400" dirty="0">
                <a:solidFill>
                  <a:schemeClr val="bg1"/>
                </a:solidFill>
                <a:latin typeface="黑体" panose="02010609060101010101" pitchFamily="49" charset="-122"/>
                <a:ea typeface="黑体" panose="02010609060101010101" pitchFamily="49" charset="-122"/>
              </a:rPr>
              <a:t>软件工程导论</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a:t>
            </a:r>
            <a:r>
              <a:rPr lang="en-US" altLang="zh-CN" sz="2400" dirty="0">
                <a:solidFill>
                  <a:schemeClr val="bg1"/>
                </a:solidFill>
                <a:latin typeface="黑体" panose="02010609060101010101" pitchFamily="49" charset="-122"/>
                <a:ea typeface="黑体" panose="02010609060101010101" pitchFamily="49" charset="-122"/>
              </a:rPr>
              <a:t>6</a:t>
            </a:r>
            <a:r>
              <a:rPr lang="zh-CN" altLang="en-US" sz="2400" dirty="0">
                <a:solidFill>
                  <a:schemeClr val="bg1"/>
                </a:solidFill>
                <a:latin typeface="黑体" panose="02010609060101010101" pitchFamily="49" charset="-122"/>
                <a:ea typeface="黑体" panose="02010609060101010101" pitchFamily="49" charset="-122"/>
              </a:rPr>
              <a:t>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2.《</a:t>
            </a:r>
            <a:r>
              <a:rPr lang="zh-CN" altLang="en-US" sz="2400" dirty="0">
                <a:solidFill>
                  <a:schemeClr val="bg1"/>
                </a:solidFill>
                <a:latin typeface="黑体" panose="02010609060101010101" pitchFamily="49" charset="-122"/>
                <a:ea typeface="黑体" panose="02010609060101010101" pitchFamily="49" charset="-122"/>
              </a:rPr>
              <a:t>软件需求</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（第三版）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3.《IT</a:t>
            </a:r>
            <a:r>
              <a:rPr lang="zh-CN" altLang="en-US" sz="2400" dirty="0">
                <a:solidFill>
                  <a:schemeClr val="bg1"/>
                </a:solidFill>
                <a:latin typeface="黑体" panose="02010609060101010101" pitchFamily="49" charset="-122"/>
                <a:ea typeface="黑体" panose="02010609060101010101" pitchFamily="49" charset="-122"/>
              </a:rPr>
              <a:t>项目管理</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（原书第八版</a:t>
            </a:r>
            <a:r>
              <a:rPr lang="zh-CN" altLang="en-US" sz="2400" dirty="0" smtClean="0">
                <a:solidFill>
                  <a:schemeClr val="bg1"/>
                </a:solidFill>
                <a:latin typeface="黑体" panose="02010609060101010101" pitchFamily="49" charset="-122"/>
                <a:ea typeface="黑体" panose="02010609060101010101" pitchFamily="49" charset="-122"/>
              </a:rPr>
              <a:t>）  机械</a:t>
            </a:r>
            <a:r>
              <a:rPr lang="zh-CN" altLang="en-US" sz="2400" dirty="0">
                <a:solidFill>
                  <a:schemeClr val="bg1"/>
                </a:solidFill>
                <a:latin typeface="黑体" panose="02010609060101010101" pitchFamily="49" charset="-122"/>
                <a:ea typeface="黑体" panose="02010609060101010101" pitchFamily="49" charset="-122"/>
              </a:rPr>
              <a:t>工业</a:t>
            </a:r>
            <a:r>
              <a:rPr lang="zh-CN" altLang="en-US" sz="2400" dirty="0" smtClean="0">
                <a:solidFill>
                  <a:schemeClr val="bg1"/>
                </a:solidFill>
                <a:latin typeface="黑体" panose="02010609060101010101" pitchFamily="49" charset="-122"/>
                <a:ea typeface="黑体" panose="02010609060101010101" pitchFamily="49" charset="-122"/>
              </a:rPr>
              <a:t>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4. [PRD-15]-</a:t>
            </a:r>
            <a:r>
              <a:rPr lang="zh-CN" altLang="en-US" sz="2400" dirty="0">
                <a:solidFill>
                  <a:schemeClr val="bg1"/>
                </a:solidFill>
                <a:latin typeface="黑体" panose="02010609060101010101" pitchFamily="49" charset="-122"/>
                <a:ea typeface="黑体" panose="02010609060101010101" pitchFamily="49" charset="-122"/>
              </a:rPr>
              <a:t>需求工程项目</a:t>
            </a:r>
            <a:r>
              <a:rPr lang="zh-CN" altLang="en-US" sz="2400" dirty="0" smtClean="0">
                <a:solidFill>
                  <a:schemeClr val="bg1"/>
                </a:solidFill>
                <a:latin typeface="黑体" panose="02010609060101010101" pitchFamily="49" charset="-122"/>
                <a:ea typeface="黑体" panose="02010609060101010101" pitchFamily="49" charset="-122"/>
              </a:rPr>
              <a:t>计划</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5. GB/T19000—2008/ISO9000.</a:t>
            </a:r>
            <a:r>
              <a:rPr lang="zh-CN" altLang="en-US" sz="2400" dirty="0">
                <a:solidFill>
                  <a:schemeClr val="bg1"/>
                </a:solidFill>
                <a:latin typeface="黑体" panose="02010609060101010101" pitchFamily="49" charset="-122"/>
                <a:ea typeface="黑体" panose="02010609060101010101" pitchFamily="49" charset="-122"/>
              </a:rPr>
              <a:t>国标</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质量管理体系 基础和术语</a:t>
            </a:r>
            <a:r>
              <a:rPr lang="en-US" altLang="zh-CN" sz="2400" dirty="0" smtClean="0">
                <a:solidFill>
                  <a:schemeClr val="bg1"/>
                </a:solidFill>
                <a:latin typeface="黑体" panose="02010609060101010101" pitchFamily="49" charset="-122"/>
                <a:ea typeface="黑体" panose="02010609060101010101" pitchFamily="49" charset="-122"/>
              </a:rPr>
              <a:t>》</a:t>
            </a:r>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6. C2-PRD-</a:t>
            </a:r>
            <a:r>
              <a:rPr lang="zh-CN" altLang="en-US" sz="2400" dirty="0">
                <a:solidFill>
                  <a:schemeClr val="bg1"/>
                </a:solidFill>
                <a:latin typeface="黑体" panose="02010609060101010101" pitchFamily="49" charset="-122"/>
                <a:ea typeface="黑体" panose="02010609060101010101" pitchFamily="49" charset="-122"/>
              </a:rPr>
              <a:t>项目描述</a:t>
            </a:r>
            <a:r>
              <a:rPr lang="en-US" altLang="zh-CN" sz="2400" dirty="0">
                <a:solidFill>
                  <a:schemeClr val="bg1"/>
                </a:solidFill>
                <a:latin typeface="黑体" panose="02010609060101010101" pitchFamily="49" charset="-122"/>
                <a:ea typeface="黑体" panose="02010609060101010101" pitchFamily="49" charset="-122"/>
              </a:rPr>
              <a:t>-2018</a:t>
            </a:r>
          </a:p>
          <a:p>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4155174726"/>
              </p:ext>
            </p:extLst>
          </p:nvPr>
        </p:nvGraphicFramePr>
        <p:xfrm>
          <a:off x="1344023" y="1260769"/>
          <a:ext cx="9650961" cy="4892247"/>
        </p:xfrm>
        <a:graphic>
          <a:graphicData uri="http://schemas.openxmlformats.org/drawingml/2006/table">
            <a:tbl>
              <a:tblPr firstRow="1" bandRow="1">
                <a:tableStyleId>{5C22544A-7EE6-4342-B048-85BDC9FD1C3A}</a:tableStyleId>
              </a:tblPr>
              <a:tblGrid>
                <a:gridCol w="2374933">
                  <a:extLst>
                    <a:ext uri="{9D8B030D-6E8A-4147-A177-3AD203B41FA5}">
                      <a16:colId xmlns:a16="http://schemas.microsoft.com/office/drawing/2014/main" xmlns="" val="20000"/>
                    </a:ext>
                  </a:extLst>
                </a:gridCol>
                <a:gridCol w="5283200">
                  <a:extLst>
                    <a:ext uri="{9D8B030D-6E8A-4147-A177-3AD203B41FA5}">
                      <a16:colId xmlns:a16="http://schemas.microsoft.com/office/drawing/2014/main" xmlns="" val="20001"/>
                    </a:ext>
                  </a:extLst>
                </a:gridCol>
                <a:gridCol w="1992828">
                  <a:extLst>
                    <a:ext uri="{9D8B030D-6E8A-4147-A177-3AD203B41FA5}">
                      <a16:colId xmlns:a16="http://schemas.microsoft.com/office/drawing/2014/main" xmlns="" val="20002"/>
                    </a:ext>
                  </a:extLst>
                </a:gridCol>
              </a:tblGrid>
              <a:tr h="622223">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tc>
                  <a:txBody>
                    <a:bodyPr/>
                    <a:lstStyle/>
                    <a:p>
                      <a:r>
                        <a:rPr lang="zh-CN" altLang="en-US" dirty="0" smtClean="0"/>
                        <a:t>评分（百分制）</a:t>
                      </a:r>
                      <a:endParaRPr lang="zh-CN" altLang="en-US" dirty="0"/>
                    </a:p>
                  </a:txBody>
                  <a:tcPr/>
                </a:tc>
                <a:extLst>
                  <a:ext uri="{0D108BD9-81ED-4DB2-BD59-A6C34878D82A}">
                    <a16:rowId xmlns:a16="http://schemas.microsoft.com/office/drawing/2014/main" xmlns="" val="10000"/>
                  </a:ext>
                </a:extLst>
              </a:tr>
              <a:tr h="761616">
                <a:tc>
                  <a:txBody>
                    <a:bodyPr/>
                    <a:lstStyle/>
                    <a:p>
                      <a:pPr algn="ctr"/>
                      <a:r>
                        <a:rPr lang="zh-CN" altLang="en-US" sz="2400" dirty="0" smtClean="0"/>
                        <a:t>陈苏民</a:t>
                      </a:r>
                      <a:endParaRPr lang="zh-CN" altLang="en-US" sz="2400" dirty="0"/>
                    </a:p>
                  </a:txBody>
                  <a:tcPr/>
                </a:tc>
                <a:tc>
                  <a:txBody>
                    <a:bodyPr/>
                    <a:lstStyle/>
                    <a:p>
                      <a:pPr algn="l"/>
                      <a:r>
                        <a:rPr lang="en-US" altLang="zh-CN" sz="1800" dirty="0" smtClean="0"/>
                        <a:t>【</a:t>
                      </a:r>
                      <a:r>
                        <a:rPr lang="zh-CN" altLang="en-US" sz="1800" dirty="0" smtClean="0"/>
                        <a:t>可行性报告</a:t>
                      </a:r>
                      <a:r>
                        <a:rPr lang="en-US" altLang="zh-CN" sz="1800" dirty="0" smtClean="0"/>
                        <a:t>】</a:t>
                      </a:r>
                      <a:r>
                        <a:rPr lang="zh-CN" altLang="en-US" sz="1800" dirty="0" smtClean="0"/>
                        <a:t>技术可行性</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引言</a:t>
                      </a:r>
                      <a:r>
                        <a:rPr lang="en-US" altLang="zh-CN" sz="1800" dirty="0" smtClean="0"/>
                        <a:t>+</a:t>
                      </a:r>
                      <a:r>
                        <a:rPr lang="zh-CN" altLang="en-US" sz="1800" dirty="0" smtClean="0"/>
                        <a:t>项目概述</a:t>
                      </a:r>
                      <a:endParaRPr lang="zh-CN" altLang="en-US" sz="1800" dirty="0"/>
                    </a:p>
                  </a:txBody>
                  <a:tcPr/>
                </a:tc>
                <a:tc>
                  <a:txBody>
                    <a:bodyPr/>
                    <a:lstStyle/>
                    <a:p>
                      <a:pPr algn="ctr"/>
                      <a:r>
                        <a:rPr lang="en-US" altLang="zh-CN" sz="1800" dirty="0" smtClean="0"/>
                        <a:t>90</a:t>
                      </a:r>
                      <a:endParaRPr lang="zh-CN" altLang="en-US" sz="1800" dirty="0"/>
                    </a:p>
                  </a:txBody>
                  <a:tcPr/>
                </a:tc>
                <a:extLst>
                  <a:ext uri="{0D108BD9-81ED-4DB2-BD59-A6C34878D82A}">
                    <a16:rowId xmlns:a16="http://schemas.microsoft.com/office/drawing/2014/main" xmlns="" val="10001"/>
                  </a:ext>
                </a:extLst>
              </a:tr>
              <a:tr h="622223">
                <a:tc>
                  <a:txBody>
                    <a:bodyPr/>
                    <a:lstStyle/>
                    <a:p>
                      <a:pPr algn="ctr"/>
                      <a:r>
                        <a:rPr lang="zh-CN" altLang="en-US" sz="2400" dirty="0" smtClean="0"/>
                        <a:t>徐双铅</a:t>
                      </a:r>
                      <a:endParaRPr lang="zh-CN" altLang="en-US" sz="2400" dirty="0"/>
                    </a:p>
                  </a:txBody>
                  <a:tcPr/>
                </a:tc>
                <a:tc>
                  <a:txBody>
                    <a:bodyPr/>
                    <a:lstStyle/>
                    <a:p>
                      <a:pPr algn="l"/>
                      <a:r>
                        <a:rPr lang="en-US" altLang="zh-CN" sz="1800" dirty="0" smtClean="0"/>
                        <a:t>【</a:t>
                      </a:r>
                      <a:r>
                        <a:rPr lang="zh-CN" altLang="en-US" sz="1800" dirty="0" smtClean="0"/>
                        <a:t>可行性报告</a:t>
                      </a:r>
                      <a:r>
                        <a:rPr lang="en-US" altLang="zh-CN" sz="1800" dirty="0" smtClean="0"/>
                        <a:t>】</a:t>
                      </a:r>
                      <a:r>
                        <a:rPr lang="zh-CN" altLang="en-US" sz="1800" dirty="0" smtClean="0"/>
                        <a:t>项目风险到附录</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人才资源管理计划</a:t>
                      </a:r>
                      <a:r>
                        <a:rPr lang="en-US" altLang="zh-CN" sz="1800" dirty="0" smtClean="0"/>
                        <a:t>+</a:t>
                      </a:r>
                      <a:r>
                        <a:rPr lang="zh-CN" altLang="en-US" sz="1800" dirty="0" smtClean="0"/>
                        <a:t>沟通管理计划</a:t>
                      </a:r>
                      <a:endParaRPr lang="zh-CN" altLang="en-US" sz="1800" dirty="0"/>
                    </a:p>
                  </a:txBody>
                  <a:tcPr/>
                </a:tc>
                <a:tc>
                  <a:txBody>
                    <a:bodyPr/>
                    <a:lstStyle/>
                    <a:p>
                      <a:pPr algn="ctr"/>
                      <a:r>
                        <a:rPr lang="en-US" altLang="zh-CN" sz="1800" dirty="0" smtClean="0"/>
                        <a:t>92</a:t>
                      </a:r>
                      <a:endParaRPr lang="zh-CN" altLang="en-US" sz="1800" dirty="0"/>
                    </a:p>
                  </a:txBody>
                  <a:tcPr/>
                </a:tc>
                <a:extLst>
                  <a:ext uri="{0D108BD9-81ED-4DB2-BD59-A6C34878D82A}">
                    <a16:rowId xmlns:a16="http://schemas.microsoft.com/office/drawing/2014/main" xmlns="" val="10002"/>
                  </a:ext>
                </a:extLst>
              </a:tr>
              <a:tr h="622223">
                <a:tc>
                  <a:txBody>
                    <a:bodyPr/>
                    <a:lstStyle/>
                    <a:p>
                      <a:pPr algn="ctr"/>
                      <a:r>
                        <a:rPr lang="zh-CN" altLang="en-US" sz="2400" dirty="0" smtClean="0"/>
                        <a:t>陈俊仁</a:t>
                      </a:r>
                      <a:endParaRPr lang="zh-CN" altLang="en-US" sz="2400" dirty="0"/>
                    </a:p>
                  </a:txBody>
                  <a:tcPr/>
                </a:tc>
                <a:tc>
                  <a:txBody>
                    <a:bodyPr/>
                    <a:lstStyle/>
                    <a:p>
                      <a:pPr algn="l"/>
                      <a:r>
                        <a:rPr lang="en-US" altLang="zh-CN" sz="1800" dirty="0" err="1" smtClean="0"/>
                        <a:t>Github</a:t>
                      </a:r>
                      <a:r>
                        <a:rPr lang="zh-CN" altLang="en-US" sz="1800" dirty="0" smtClean="0"/>
                        <a:t>更新管理</a:t>
                      </a:r>
                      <a:endParaRPr lang="en-US" altLang="zh-CN" sz="1800" dirty="0" smtClean="0"/>
                    </a:p>
                    <a:p>
                      <a:pPr algn="l"/>
                      <a:r>
                        <a:rPr lang="en-US" altLang="zh-CN" sz="1800" dirty="0" smtClean="0"/>
                        <a:t>【</a:t>
                      </a:r>
                      <a:r>
                        <a:rPr lang="zh-CN" altLang="en-US" sz="1800" dirty="0" smtClean="0"/>
                        <a:t>可行性报告</a:t>
                      </a:r>
                      <a:r>
                        <a:rPr lang="en-US" altLang="zh-CN" sz="1800" dirty="0" smtClean="0"/>
                        <a:t>】</a:t>
                      </a:r>
                      <a:r>
                        <a:rPr lang="zh-CN" altLang="en-US" sz="1800" dirty="0" smtClean="0"/>
                        <a:t>引用部分到经济可行性</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风险管理计划</a:t>
                      </a:r>
                      <a:r>
                        <a:rPr lang="en-US" altLang="zh-CN" sz="1800" dirty="0" smtClean="0"/>
                        <a:t>+</a:t>
                      </a:r>
                      <a:r>
                        <a:rPr lang="zh-CN" altLang="en-US" sz="1800" dirty="0" smtClean="0"/>
                        <a:t>配置系统管理</a:t>
                      </a:r>
                      <a:endParaRPr lang="zh-CN" altLang="en-US" sz="1800" dirty="0"/>
                    </a:p>
                  </a:txBody>
                  <a:tcPr/>
                </a:tc>
                <a:tc>
                  <a:txBody>
                    <a:bodyPr/>
                    <a:lstStyle/>
                    <a:p>
                      <a:pPr algn="ctr"/>
                      <a:r>
                        <a:rPr lang="en-US" altLang="zh-CN" sz="1800" dirty="0" smtClean="0"/>
                        <a:t>91</a:t>
                      </a:r>
                      <a:endParaRPr lang="zh-CN" altLang="en-US" sz="1800" dirty="0"/>
                    </a:p>
                  </a:txBody>
                  <a:tcPr/>
                </a:tc>
                <a:extLst>
                  <a:ext uri="{0D108BD9-81ED-4DB2-BD59-A6C34878D82A}">
                    <a16:rowId xmlns:a16="http://schemas.microsoft.com/office/drawing/2014/main" xmlns="" val="10003"/>
                  </a:ext>
                </a:extLst>
              </a:tr>
              <a:tr h="622223">
                <a:tc>
                  <a:txBody>
                    <a:bodyPr/>
                    <a:lstStyle/>
                    <a:p>
                      <a:pPr algn="ctr"/>
                      <a:r>
                        <a:rPr lang="zh-CN" altLang="en-US" sz="2400" dirty="0" smtClean="0"/>
                        <a:t>黄叶轩</a:t>
                      </a:r>
                      <a:endParaRPr lang="zh-CN" altLang="en-US" sz="2400" dirty="0"/>
                    </a:p>
                  </a:txBody>
                  <a:tcPr/>
                </a:tc>
                <a:tc>
                  <a:txBody>
                    <a:bodyPr/>
                    <a:lstStyle/>
                    <a:p>
                      <a:pPr algn="l"/>
                      <a:r>
                        <a:rPr lang="zh-CN" altLang="en-US" sz="1800" dirty="0" smtClean="0"/>
                        <a:t>任务分工</a:t>
                      </a:r>
                      <a:endParaRPr lang="en-US" altLang="zh-CN" sz="1800" dirty="0" smtClean="0"/>
                    </a:p>
                    <a:p>
                      <a:pPr algn="l"/>
                      <a:r>
                        <a:rPr lang="en-US" altLang="zh-CN" sz="1800" dirty="0" smtClean="0"/>
                        <a:t>【</a:t>
                      </a:r>
                      <a:r>
                        <a:rPr lang="zh-CN" altLang="en-US" sz="1800" dirty="0" smtClean="0"/>
                        <a:t>可行性报告</a:t>
                      </a:r>
                      <a:r>
                        <a:rPr lang="en-US" altLang="zh-CN" sz="1800" dirty="0" smtClean="0"/>
                        <a:t>】</a:t>
                      </a:r>
                      <a:r>
                        <a:rPr lang="zh-CN" altLang="en-US" sz="1800" dirty="0" smtClean="0"/>
                        <a:t>引言</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实施计划</a:t>
                      </a:r>
                      <a:r>
                        <a:rPr lang="en-US" altLang="zh-CN" sz="1800" dirty="0" smtClean="0"/>
                        <a:t>+</a:t>
                      </a:r>
                      <a:r>
                        <a:rPr lang="zh-CN" altLang="en-US" sz="1800" dirty="0" smtClean="0"/>
                        <a:t>支持条件</a:t>
                      </a:r>
                      <a:endParaRPr lang="zh-CN" altLang="en-US" sz="1800" dirty="0"/>
                    </a:p>
                  </a:txBody>
                  <a:tcPr/>
                </a:tc>
                <a:tc>
                  <a:txBody>
                    <a:bodyPr/>
                    <a:lstStyle/>
                    <a:p>
                      <a:pPr algn="ctr"/>
                      <a:r>
                        <a:rPr lang="en-US" altLang="zh-CN" sz="1800" dirty="0" smtClean="0"/>
                        <a:t>93</a:t>
                      </a:r>
                      <a:endParaRPr lang="zh-CN" altLang="en-US" sz="1800" dirty="0"/>
                    </a:p>
                  </a:txBody>
                  <a:tcPr/>
                </a:tc>
                <a:extLst>
                  <a:ext uri="{0D108BD9-81ED-4DB2-BD59-A6C34878D82A}">
                    <a16:rowId xmlns:a16="http://schemas.microsoft.com/office/drawing/2014/main" xmlns="" val="10004"/>
                  </a:ext>
                </a:extLst>
              </a:tr>
              <a:tr h="1039528">
                <a:tc>
                  <a:txBody>
                    <a:bodyPr/>
                    <a:lstStyle/>
                    <a:p>
                      <a:pPr algn="ctr"/>
                      <a:r>
                        <a:rPr lang="zh-CN" altLang="en-US" sz="2400" dirty="0" smtClean="0"/>
                        <a:t>吕迪</a:t>
                      </a:r>
                      <a:endParaRPr lang="zh-CN" altLang="en-US" sz="2400" dirty="0"/>
                    </a:p>
                  </a:txBody>
                  <a:tcPr/>
                </a:tc>
                <a:tc>
                  <a:txBody>
                    <a:bodyPr/>
                    <a:lstStyle/>
                    <a:p>
                      <a:pPr algn="l"/>
                      <a:r>
                        <a:rPr lang="en-US" altLang="zh-CN" sz="1800" dirty="0" smtClean="0"/>
                        <a:t>PPT</a:t>
                      </a:r>
                      <a:r>
                        <a:rPr lang="zh-CN" altLang="en-US" sz="1800" dirty="0" smtClean="0"/>
                        <a:t>整合制作</a:t>
                      </a:r>
                      <a:endParaRPr lang="en-US" altLang="zh-CN" sz="1800" dirty="0" smtClean="0"/>
                    </a:p>
                    <a:p>
                      <a:pPr algn="l"/>
                      <a:r>
                        <a:rPr lang="en-US" altLang="zh-CN" sz="1800" dirty="0" smtClean="0"/>
                        <a:t>【</a:t>
                      </a:r>
                      <a:r>
                        <a:rPr lang="zh-CN" altLang="en-US" sz="1800" dirty="0" smtClean="0"/>
                        <a:t>可行性报告</a:t>
                      </a:r>
                      <a:r>
                        <a:rPr lang="en-US" altLang="zh-CN" sz="1800" dirty="0" smtClean="0"/>
                        <a:t>】</a:t>
                      </a:r>
                      <a:r>
                        <a:rPr lang="zh-CN" altLang="en-US" sz="1800" dirty="0" smtClean="0"/>
                        <a:t>法律可行性到项目功能点</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成本管理</a:t>
                      </a:r>
                      <a:r>
                        <a:rPr lang="en-US" altLang="zh-CN" sz="1800" dirty="0" smtClean="0"/>
                        <a:t>+</a:t>
                      </a:r>
                      <a:r>
                        <a:rPr lang="zh-CN" altLang="en-US" sz="1800" dirty="0" smtClean="0"/>
                        <a:t>采购管理</a:t>
                      </a:r>
                      <a:endParaRPr lang="zh-CN" altLang="en-US" sz="1800" dirty="0"/>
                    </a:p>
                  </a:txBody>
                  <a:tcPr/>
                </a:tc>
                <a:tc>
                  <a:txBody>
                    <a:bodyPr/>
                    <a:lstStyle/>
                    <a:p>
                      <a:pPr algn="ctr"/>
                      <a:r>
                        <a:rPr lang="en-US" altLang="zh-CN" sz="1800" dirty="0" smtClean="0"/>
                        <a:t>94</a:t>
                      </a:r>
                      <a:endParaRPr lang="zh-CN" altLang="en-US" sz="18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422175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graphicFrame>
        <p:nvGraphicFramePr>
          <p:cNvPr id="12" name="表格 11">
            <a:extLst>
              <a:ext uri="{FF2B5EF4-FFF2-40B4-BE49-F238E27FC236}">
                <a16:creationId xmlns:a16="http://schemas.microsoft.com/office/drawing/2014/main" xmlns="" id="{A3110E1C-D94C-4D3B-AFDB-06EF0709811E}"/>
              </a:ext>
            </a:extLst>
          </p:cNvPr>
          <p:cNvGraphicFramePr>
            <a:graphicFrameLocks noGrp="1"/>
          </p:cNvGraphicFramePr>
          <p:nvPr>
            <p:extLst>
              <p:ext uri="{D42A27DB-BD31-4B8C-83A1-F6EECF244321}">
                <p14:modId xmlns:p14="http://schemas.microsoft.com/office/powerpoint/2010/main" val="1746288340"/>
              </p:ext>
            </p:extLst>
          </p:nvPr>
        </p:nvGraphicFramePr>
        <p:xfrm>
          <a:off x="830526" y="2536945"/>
          <a:ext cx="10867988" cy="3566160"/>
        </p:xfrm>
        <a:graphic>
          <a:graphicData uri="http://schemas.openxmlformats.org/drawingml/2006/table">
            <a:tbl>
              <a:tblPr firstRow="1" bandRow="1">
                <a:tableStyleId>{5C22544A-7EE6-4342-B048-85BDC9FD1C3A}</a:tableStyleId>
              </a:tblPr>
              <a:tblGrid>
                <a:gridCol w="1056331">
                  <a:extLst>
                    <a:ext uri="{9D8B030D-6E8A-4147-A177-3AD203B41FA5}">
                      <a16:colId xmlns:a16="http://schemas.microsoft.com/office/drawing/2014/main" xmlns="" val="206843288"/>
                    </a:ext>
                  </a:extLst>
                </a:gridCol>
                <a:gridCol w="885372">
                  <a:extLst>
                    <a:ext uri="{9D8B030D-6E8A-4147-A177-3AD203B41FA5}">
                      <a16:colId xmlns:a16="http://schemas.microsoft.com/office/drawing/2014/main" xmlns="" val="37705770"/>
                    </a:ext>
                  </a:extLst>
                </a:gridCol>
                <a:gridCol w="1567542">
                  <a:extLst>
                    <a:ext uri="{9D8B030D-6E8A-4147-A177-3AD203B41FA5}">
                      <a16:colId xmlns:a16="http://schemas.microsoft.com/office/drawing/2014/main" xmlns="" val="3512583209"/>
                    </a:ext>
                  </a:extLst>
                </a:gridCol>
                <a:gridCol w="2989943">
                  <a:extLst>
                    <a:ext uri="{9D8B030D-6E8A-4147-A177-3AD203B41FA5}">
                      <a16:colId xmlns:a16="http://schemas.microsoft.com/office/drawing/2014/main" xmlns="" val="970526418"/>
                    </a:ext>
                  </a:extLst>
                </a:gridCol>
                <a:gridCol w="1320800">
                  <a:extLst>
                    <a:ext uri="{9D8B030D-6E8A-4147-A177-3AD203B41FA5}">
                      <a16:colId xmlns:a16="http://schemas.microsoft.com/office/drawing/2014/main" xmlns="" val="3140019079"/>
                    </a:ext>
                  </a:extLst>
                </a:gridCol>
                <a:gridCol w="3048000">
                  <a:extLst>
                    <a:ext uri="{9D8B030D-6E8A-4147-A177-3AD203B41FA5}">
                      <a16:colId xmlns:a16="http://schemas.microsoft.com/office/drawing/2014/main" xmlns="" val="1549070902"/>
                    </a:ext>
                  </a:extLst>
                </a:gridCol>
              </a:tblGrid>
              <a:tr h="359646">
                <a:tc>
                  <a:txBody>
                    <a:bodyPr/>
                    <a:lstStyle/>
                    <a:p>
                      <a:pPr rtl="0" fontAlgn="base"/>
                      <a:r>
                        <a:rPr lang="zh-CN" altLang="en-US" sz="180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角色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地址 </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GitHub</a:t>
                      </a:r>
                      <a:r>
                        <a:rPr lang="zh-CN" altLang="en-US" sz="1800" dirty="0" smtClean="0">
                          <a:effectLst/>
                          <a:latin typeface="黑体" panose="02010609060101010101" pitchFamily="49" charset="-122"/>
                          <a:ea typeface="黑体" panose="02010609060101010101" pitchFamily="49" charset="-122"/>
                        </a:rPr>
                        <a:t>账号</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2278516806"/>
                  </a:ext>
                </a:extLst>
              </a:tr>
              <a:tr h="588511">
                <a:tc>
                  <a:txBody>
                    <a:bodyPr/>
                    <a:lstStyle/>
                    <a:p>
                      <a:pPr rtl="0" fontAlgn="base"/>
                      <a:r>
                        <a:rPr lang="zh-CN" altLang="en-US" sz="1800" dirty="0">
                          <a:effectLst/>
                          <a:latin typeface="黑体" panose="02010609060101010101" pitchFamily="49" charset="-122"/>
                          <a:ea typeface="黑体" panose="02010609060101010101" pitchFamily="49" charset="-122"/>
                        </a:rPr>
                        <a:t>黄叶轩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组长 </a:t>
                      </a:r>
                    </a:p>
                  </a:txBody>
                  <a:tcPr/>
                </a:tc>
                <a:tc>
                  <a:txBody>
                    <a:bodyPr/>
                    <a:lstStyle/>
                    <a:p>
                      <a:pPr rtl="0" fontAlgn="base"/>
                      <a:r>
                        <a:rPr lang="en-US" sz="1800">
                          <a:effectLst/>
                          <a:latin typeface="黑体" panose="02010609060101010101" pitchFamily="49" charset="-122"/>
                          <a:ea typeface="黑体" panose="02010609060101010101" pitchFamily="49" charset="-122"/>
                        </a:rPr>
                        <a:t>13588899102 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31601246@stu.zucc.edu.cn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2-210</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smtClean="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649429488"/>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陈俊仁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dirty="0">
                          <a:effectLst/>
                          <a:latin typeface="黑体" panose="02010609060101010101" pitchFamily="49" charset="-122"/>
                          <a:ea typeface="黑体" panose="02010609060101010101" pitchFamily="49" charset="-122"/>
                        </a:rPr>
                        <a:t>17376503405 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2-209</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smtClean="0">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2534987555"/>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陈苏民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19967308296 </a:t>
                      </a:r>
                    </a:p>
                  </a:txBody>
                  <a:tcPr/>
                </a:tc>
                <a:tc>
                  <a:txBody>
                    <a:bodyPr/>
                    <a:lstStyle/>
                    <a:p>
                      <a:pPr rtl="0" fontAlgn="base"/>
                      <a:r>
                        <a:rPr lang="en-US" sz="1800">
                          <a:effectLst/>
                          <a:latin typeface="黑体" panose="02010609060101010101" pitchFamily="49" charset="-122"/>
                          <a:ea typeface="黑体" panose="02010609060101010101" pitchFamily="49" charset="-122"/>
                        </a:rPr>
                        <a:t>31602227@stu.zucc.edu.cn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1-124</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err="1" smtClean="0">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585493461"/>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徐双铅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18094711647 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31601221@stu.zucc.edu.cn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2-206</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702638594"/>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吕迪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17306413358 </a:t>
                      </a:r>
                    </a:p>
                  </a:txBody>
                  <a:tcPr/>
                </a:tc>
                <a:tc>
                  <a:txBody>
                    <a:bodyPr/>
                    <a:lstStyle/>
                    <a:p>
                      <a:pPr rtl="0" fontAlgn="base"/>
                      <a:r>
                        <a:rPr lang="en-US" sz="1800">
                          <a:effectLst/>
                          <a:latin typeface="黑体" panose="02010609060101010101" pitchFamily="49" charset="-122"/>
                          <a:ea typeface="黑体" panose="02010609060101010101" pitchFamily="49" charset="-122"/>
                        </a:rPr>
                        <a:t>31504051@stu.zucc.edu.cn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求真</a:t>
                      </a:r>
                      <a:r>
                        <a:rPr lang="en-US" altLang="zh-CN" sz="1800" dirty="0">
                          <a:effectLst/>
                          <a:latin typeface="黑体" panose="02010609060101010101" pitchFamily="49" charset="-122"/>
                          <a:ea typeface="黑体" panose="02010609060101010101" pitchFamily="49" charset="-122"/>
                        </a:rPr>
                        <a:t>1-125</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smtClean="0">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83161198"/>
                  </a:ext>
                </a:extLst>
              </a:tr>
            </a:tbl>
          </a:graphicData>
        </a:graphic>
      </p:graphicFrame>
      <p:sp>
        <p:nvSpPr>
          <p:cNvPr id="14" name="矩形 13">
            <a:extLst>
              <a:ext uri="{FF2B5EF4-FFF2-40B4-BE49-F238E27FC236}">
                <a16:creationId xmlns:a16="http://schemas.microsoft.com/office/drawing/2014/main" xmlns="" id="{529B3EFB-AB91-4F4C-B7F9-F652D99D8093}"/>
              </a:ext>
            </a:extLst>
          </p:cNvPr>
          <p:cNvSpPr/>
          <p:nvPr/>
        </p:nvSpPr>
        <p:spPr>
          <a:xfrm>
            <a:off x="605074" y="1513527"/>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开发团队</a:t>
            </a:r>
            <a:endParaRPr lang="zh-CN" sz="2400" dirty="0"/>
          </a:p>
        </p:txBody>
      </p:sp>
    </p:spTree>
    <p:extLst>
      <p:ext uri="{BB962C8B-B14F-4D97-AF65-F5344CB8AC3E}">
        <p14:creationId xmlns:p14="http://schemas.microsoft.com/office/powerpoint/2010/main" val="849607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836801" y="734419"/>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项目用户</a:t>
            </a:r>
            <a:endParaRPr lang="zh-CN" sz="2800" dirty="0"/>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graphicFrame>
        <p:nvGraphicFramePr>
          <p:cNvPr id="7" name="表格 6">
            <a:extLst>
              <a:ext uri="{FF2B5EF4-FFF2-40B4-BE49-F238E27FC236}">
                <a16:creationId xmlns:a16="http://schemas.microsoft.com/office/drawing/2014/main" xmlns="" id="{88599C5C-8D56-4329-AB54-C9A8B3A301D2}"/>
              </a:ext>
            </a:extLst>
          </p:cNvPr>
          <p:cNvGraphicFramePr>
            <a:graphicFrameLocks noGrp="1"/>
          </p:cNvGraphicFramePr>
          <p:nvPr>
            <p:extLst>
              <p:ext uri="{D42A27DB-BD31-4B8C-83A1-F6EECF244321}">
                <p14:modId xmlns:p14="http://schemas.microsoft.com/office/powerpoint/2010/main" val="208301855"/>
              </p:ext>
            </p:extLst>
          </p:nvPr>
        </p:nvGraphicFramePr>
        <p:xfrm>
          <a:off x="970139" y="1524032"/>
          <a:ext cx="10017176" cy="4473446"/>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xmlns="" val="3617937172"/>
                    </a:ext>
                  </a:extLst>
                </a:gridCol>
                <a:gridCol w="4092732">
                  <a:extLst>
                    <a:ext uri="{9D8B030D-6E8A-4147-A177-3AD203B41FA5}">
                      <a16:colId xmlns:a16="http://schemas.microsoft.com/office/drawing/2014/main" xmlns="" val="1309073331"/>
                    </a:ext>
                  </a:extLst>
                </a:gridCol>
                <a:gridCol w="4092732">
                  <a:extLst>
                    <a:ext uri="{9D8B030D-6E8A-4147-A177-3AD203B41FA5}">
                      <a16:colId xmlns:a16="http://schemas.microsoft.com/office/drawing/2014/main" xmlns="" val="937147188"/>
                    </a:ext>
                  </a:extLst>
                </a:gridCol>
              </a:tblGrid>
              <a:tr h="592328">
                <a:tc>
                  <a:txBody>
                    <a:bodyPr/>
                    <a:lstStyle/>
                    <a:p>
                      <a:pPr rtl="0" fontAlgn="base"/>
                      <a:r>
                        <a:rPr lang="zh-CN" altLang="en-US" sz="1800" dirty="0">
                          <a:effectLst/>
                          <a:latin typeface="黑体" panose="02010609060101010101" pitchFamily="49" charset="-122"/>
                          <a:ea typeface="黑体" panose="02010609060101010101" pitchFamily="49" charset="-122"/>
                        </a:rPr>
                        <a:t>用户群分类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用户角色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用户描述 </a:t>
                      </a:r>
                    </a:p>
                  </a:txBody>
                  <a:tcPr anchor="ctr"/>
                </a:tc>
                <a:extLst>
                  <a:ext uri="{0D108BD9-81ED-4DB2-BD59-A6C34878D82A}">
                    <a16:rowId xmlns:a16="http://schemas.microsoft.com/office/drawing/2014/main" xmlns="" val="926179355"/>
                  </a:ext>
                </a:extLst>
              </a:tr>
              <a:tr h="592328">
                <a:tc>
                  <a:txBody>
                    <a:bodyPr/>
                    <a:lstStyle/>
                    <a:p>
                      <a:pPr rtl="0" fontAlgn="base"/>
                      <a:r>
                        <a:rPr lang="zh-CN" altLang="en-US" sz="1800">
                          <a:effectLst/>
                          <a:latin typeface="黑体" panose="02010609060101010101" pitchFamily="49" charset="-122"/>
                          <a:ea typeface="黑体" panose="02010609060101010101" pitchFamily="49" charset="-122"/>
                        </a:rPr>
                        <a:t>客户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项目发起人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项目的发起方 </a:t>
                      </a:r>
                    </a:p>
                  </a:txBody>
                  <a:tcPr anchor="ctr"/>
                </a:tc>
                <a:extLst>
                  <a:ext uri="{0D108BD9-81ED-4DB2-BD59-A6C34878D82A}">
                    <a16:rowId xmlns:a16="http://schemas.microsoft.com/office/drawing/2014/main" xmlns="" val="3969913342"/>
                  </a:ext>
                </a:extLst>
              </a:tr>
              <a:tr h="637031">
                <a:tc rowSpan="4">
                  <a:txBody>
                    <a:bodyPr/>
                    <a:lstStyle/>
                    <a:p>
                      <a:pPr rtl="0" fontAlgn="base"/>
                      <a:r>
                        <a:rPr lang="zh-CN" altLang="en-US" sz="1800">
                          <a:effectLst/>
                          <a:latin typeface="黑体" panose="02010609060101010101" pitchFamily="49" charset="-122"/>
                          <a:ea typeface="黑体" panose="02010609060101010101" pitchFamily="49" charset="-122"/>
                        </a:rPr>
                        <a:t>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教师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软件需求分析课程授课教师 </a:t>
                      </a:r>
                    </a:p>
                  </a:txBody>
                  <a:tcPr anchor="ctr"/>
                </a:tc>
                <a:extLst>
                  <a:ext uri="{0D108BD9-81ED-4DB2-BD59-A6C34878D82A}">
                    <a16:rowId xmlns:a16="http://schemas.microsoft.com/office/drawing/2014/main" xmlns="" val="3208589549"/>
                  </a:ext>
                </a:extLst>
              </a:tr>
              <a:tr h="536447">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学生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选择软件需求分析课程的学生 </a:t>
                      </a:r>
                    </a:p>
                  </a:txBody>
                  <a:tcPr anchor="ctr"/>
                </a:tc>
                <a:extLst>
                  <a:ext uri="{0D108BD9-81ED-4DB2-BD59-A6C34878D82A}">
                    <a16:rowId xmlns:a16="http://schemas.microsoft.com/office/drawing/2014/main" xmlns="" val="2997621181"/>
                  </a:ext>
                </a:extLst>
              </a:tr>
              <a:tr h="871728">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管理员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负责网站后台维护，主内、内容审核以及身份认证的工作人员 </a:t>
                      </a:r>
                    </a:p>
                  </a:txBody>
                  <a:tcPr anchor="ctr"/>
                </a:tc>
                <a:extLst>
                  <a:ext uri="{0D108BD9-81ED-4DB2-BD59-A6C34878D82A}">
                    <a16:rowId xmlns:a16="http://schemas.microsoft.com/office/drawing/2014/main" xmlns="" val="1662377593"/>
                  </a:ext>
                </a:extLst>
              </a:tr>
              <a:tr h="603504">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游客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未注册的网站浏览者 </a:t>
                      </a:r>
                    </a:p>
                  </a:txBody>
                  <a:tcPr anchor="ctr"/>
                </a:tc>
                <a:extLst>
                  <a:ext uri="{0D108BD9-81ED-4DB2-BD59-A6C34878D82A}">
                    <a16:rowId xmlns:a16="http://schemas.microsoft.com/office/drawing/2014/main" xmlns="" val="2344461181"/>
                  </a:ext>
                </a:extLst>
              </a:tr>
              <a:tr h="607974">
                <a:tc>
                  <a:txBody>
                    <a:bodyPr/>
                    <a:lstStyle/>
                    <a:p>
                      <a:pPr rtl="0" fontAlgn="base"/>
                      <a:r>
                        <a:rPr lang="zh-CN" altLang="en-US" sz="1800">
                          <a:effectLst/>
                          <a:latin typeface="黑体" panose="02010609060101010101" pitchFamily="49" charset="-122"/>
                          <a:ea typeface="黑体" panose="02010609060101010101" pitchFamily="49" charset="-122"/>
                        </a:rPr>
                        <a:t>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学校网站安全管理部门 </a:t>
                      </a: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学校负责监督各网站的正常使用与信息安全部门。 </a:t>
                      </a:r>
                    </a:p>
                  </a:txBody>
                  <a:tcPr anchor="ctr"/>
                </a:tc>
                <a:extLst>
                  <a:ext uri="{0D108BD9-81ED-4DB2-BD59-A6C34878D82A}">
                    <a16:rowId xmlns:a16="http://schemas.microsoft.com/office/drawing/2014/main" xmlns="" val="3114122307"/>
                  </a:ext>
                </a:extLst>
              </a:tr>
            </a:tbl>
          </a:graphicData>
        </a:graphic>
      </p:graphicFrame>
    </p:spTree>
    <p:extLst>
      <p:ext uri="{BB962C8B-B14F-4D97-AF65-F5344CB8AC3E}">
        <p14:creationId xmlns:p14="http://schemas.microsoft.com/office/powerpoint/2010/main" val="1756674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5686</Words>
  <Application>Microsoft Office PowerPoint</Application>
  <PresentationFormat>自定义</PresentationFormat>
  <Paragraphs>1385</Paragraphs>
  <Slides>76</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76</vt:i4>
      </vt:variant>
    </vt:vector>
  </HeadingPairs>
  <TitlesOfParts>
    <vt:vector size="88" baseType="lpstr">
      <vt:lpstr>Arial</vt:lpstr>
      <vt:lpstr>宋体</vt:lpstr>
      <vt:lpstr>黑体</vt:lpstr>
      <vt:lpstr>Wingdings</vt:lpstr>
      <vt:lpstr>仿宋</vt:lpstr>
      <vt:lpstr>华文新魏</vt:lpstr>
      <vt:lpstr>等线 Light</vt:lpstr>
      <vt:lpstr>Times New Roman</vt:lpstr>
      <vt:lpstr>等线</vt:lpstr>
      <vt:lpstr>Segoe UI</vt:lpstr>
      <vt:lpstr>Gotham Rounded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asus</cp:lastModifiedBy>
  <cp:revision>97</cp:revision>
  <dcterms:created xsi:type="dcterms:W3CDTF">2016-01-19T08:46:18Z</dcterms:created>
  <dcterms:modified xsi:type="dcterms:W3CDTF">2018-11-19T10:54:09Z</dcterms:modified>
</cp:coreProperties>
</file>