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9"/>
  </p:notesMasterIdLst>
  <p:sldIdLst>
    <p:sldId id="318" r:id="rId2"/>
    <p:sldId id="319" r:id="rId3"/>
    <p:sldId id="289" r:id="rId4"/>
    <p:sldId id="274" r:id="rId5"/>
    <p:sldId id="290" r:id="rId6"/>
    <p:sldId id="291" r:id="rId7"/>
    <p:sldId id="292" r:id="rId8"/>
    <p:sldId id="294" r:id="rId9"/>
    <p:sldId id="295" r:id="rId10"/>
    <p:sldId id="361" r:id="rId11"/>
    <p:sldId id="320" r:id="rId12"/>
    <p:sldId id="277" r:id="rId13"/>
    <p:sldId id="281" r:id="rId14"/>
    <p:sldId id="282" r:id="rId15"/>
    <p:sldId id="283" r:id="rId16"/>
    <p:sldId id="284" r:id="rId17"/>
    <p:sldId id="285" r:id="rId18"/>
    <p:sldId id="286" r:id="rId19"/>
    <p:sldId id="287" r:id="rId20"/>
    <p:sldId id="288" r:id="rId21"/>
    <p:sldId id="321" r:id="rId22"/>
    <p:sldId id="322" r:id="rId23"/>
    <p:sldId id="323" r:id="rId24"/>
    <p:sldId id="324" r:id="rId25"/>
    <p:sldId id="293" r:id="rId26"/>
    <p:sldId id="325" r:id="rId27"/>
    <p:sldId id="362" r:id="rId28"/>
    <p:sldId id="326" r:id="rId29"/>
    <p:sldId id="327" r:id="rId30"/>
    <p:sldId id="278" r:id="rId31"/>
    <p:sldId id="279" r:id="rId32"/>
    <p:sldId id="280" r:id="rId33"/>
    <p:sldId id="328" r:id="rId34"/>
    <p:sldId id="363" r:id="rId35"/>
    <p:sldId id="267" r:id="rId36"/>
    <p:sldId id="360" r:id="rId37"/>
    <p:sldId id="276" r:id="rId38"/>
  </p:sldIdLst>
  <p:sldSz cx="12192000" cy="6858000"/>
  <p:notesSz cx="6858000" cy="9144000"/>
  <p:embeddedFontLst>
    <p:embeddedFont>
      <p:font typeface="等线" panose="02010600030101010101" pitchFamily="2" charset="-122"/>
      <p:regular r:id="rId40"/>
      <p:bold r:id="rId41"/>
    </p:embeddedFont>
    <p:embeddedFont>
      <p:font typeface="等线 Light" panose="02010600030101010101" pitchFamily="2" charset="-122"/>
      <p:regular r:id="rId42"/>
    </p:embeddedFont>
    <p:embeddedFont>
      <p:font typeface="黑体" panose="02010609060101010101" pitchFamily="49" charset="-122"/>
      <p:regular r:id="rId43"/>
    </p:embeddedFont>
    <p:embeddedFont>
      <p:font typeface="黑体" panose="02010609060101010101" pitchFamily="49" charset="-122"/>
      <p:regular r:id="rId4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showGuides="1">
      <p:cViewPr varScale="1">
        <p:scale>
          <a:sx n="89" d="100"/>
          <a:sy n="89" d="100"/>
        </p:scale>
        <p:origin x="600" y="106"/>
      </p:cViewPr>
      <p:guideLst>
        <p:guide orient="horz" pos="2160"/>
        <p:guide pos="38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36</a:t>
            </a:fld>
            <a:endParaRPr lang="zh-CN" altLang="en-US"/>
          </a:p>
        </p:txBody>
      </p:sp>
    </p:spTree>
    <p:extLst>
      <p:ext uri="{BB962C8B-B14F-4D97-AF65-F5344CB8AC3E}">
        <p14:creationId xmlns:p14="http://schemas.microsoft.com/office/powerpoint/2010/main" val="340061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871549" y="1310540"/>
            <a:ext cx="7540847" cy="1569660"/>
          </a:xfrm>
          <a:prstGeom prst="rect">
            <a:avLst/>
          </a:prstGeom>
        </p:spPr>
        <p:txBody>
          <a:bodyPr wrap="none">
            <a:spAutoFit/>
          </a:bodyPr>
          <a:lstStyle/>
          <a:p>
            <a:r>
              <a:rPr lang="en-US" altLang="zh-CN" sz="4800" b="1" dirty="0">
                <a:solidFill>
                  <a:schemeClr val="bg1"/>
                </a:solidFill>
                <a:latin typeface="Gotham Rounded Medium" panose="02000000000000000000" pitchFamily="50" charset="0"/>
              </a:rPr>
              <a:t>UML</a:t>
            </a:r>
            <a:r>
              <a:rPr lang="zh-CN" altLang="en-US" sz="4800" b="1" dirty="0">
                <a:solidFill>
                  <a:schemeClr val="bg1"/>
                </a:solidFill>
                <a:latin typeface="Gotham Rounded Medium" panose="02000000000000000000" pitchFamily="50" charset="0"/>
              </a:rPr>
              <a:t>对象图，构件图，包图</a:t>
            </a:r>
            <a:endParaRPr lang="en-US" altLang="zh-CN" sz="4800" b="1" dirty="0">
              <a:solidFill>
                <a:schemeClr val="bg1"/>
              </a:solidFill>
              <a:latin typeface="Gotham Rounded Medium" panose="02000000000000000000" pitchFamily="50" charset="0"/>
            </a:endParaRPr>
          </a:p>
          <a:p>
            <a:r>
              <a:rPr lang="en-US" altLang="zh-CN" sz="4800" b="1" dirty="0">
                <a:solidFill>
                  <a:schemeClr val="bg1"/>
                </a:solidFill>
                <a:latin typeface="Gotham Rounded Medium" panose="02000000000000000000" pitchFamily="50" charset="0"/>
              </a:rPr>
              <a:t>			</a:t>
            </a:r>
            <a:r>
              <a:rPr lang="zh-CN" altLang="en-US" sz="4800" b="1" dirty="0">
                <a:solidFill>
                  <a:schemeClr val="bg1"/>
                </a:solidFill>
                <a:latin typeface="Gotham Rounded Medium" panose="02000000000000000000" pitchFamily="50" charset="0"/>
              </a:rPr>
              <a:t>介绍</a:t>
            </a:r>
            <a:endParaRPr lang="en-US" altLang="zh-CN" sz="4800" b="1" dirty="0">
              <a:solidFill>
                <a:schemeClr val="bg1"/>
              </a:solidFill>
              <a:latin typeface="Gotham Rounded Medium" panose="02000000000000000000" pitchFamily="50" charset="0"/>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5578771"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对象图和类图的区别？（说出</a:t>
            </a:r>
            <a:r>
              <a:rPr lang="en-US" altLang="zh-CN" sz="2400" dirty="0">
                <a:uFillTx/>
                <a:ea typeface="华文新魏" panose="02010800040101010101" charset="-122"/>
                <a:sym typeface="+mn-ea"/>
              </a:rPr>
              <a:t>2</a:t>
            </a:r>
            <a:r>
              <a:rPr lang="zh-CN" altLang="en-US" sz="2400" dirty="0">
                <a:uFillTx/>
                <a:ea typeface="华文新魏" panose="02010800040101010101" charset="-122"/>
                <a:sym typeface="+mn-ea"/>
              </a:rPr>
              <a:t>点即可）</a:t>
            </a:r>
          </a:p>
        </p:txBody>
      </p:sp>
      <p:pic>
        <p:nvPicPr>
          <p:cNvPr id="7" name="图片 6">
            <a:extLst>
              <a:ext uri="{FF2B5EF4-FFF2-40B4-BE49-F238E27FC236}">
                <a16:creationId xmlns:a16="http://schemas.microsoft.com/office/drawing/2014/main" id="{5731A59F-79B8-4702-8D81-61109FC984D4}"/>
              </a:ext>
            </a:extLst>
          </p:cNvPr>
          <p:cNvPicPr>
            <a:picLocks noChangeAspect="1"/>
          </p:cNvPicPr>
          <p:nvPr/>
        </p:nvPicPr>
        <p:blipFill>
          <a:blip r:embed="rId2"/>
          <a:stretch>
            <a:fillRect/>
          </a:stretch>
        </p:blipFill>
        <p:spPr>
          <a:xfrm>
            <a:off x="1651000" y="2171700"/>
            <a:ext cx="7504731" cy="3609068"/>
          </a:xfrm>
          <a:prstGeom prst="rect">
            <a:avLst/>
          </a:prstGeom>
        </p:spPr>
      </p:pic>
    </p:spTree>
    <p:extLst>
      <p:ext uri="{BB962C8B-B14F-4D97-AF65-F5344CB8AC3E}">
        <p14:creationId xmlns:p14="http://schemas.microsoft.com/office/powerpoint/2010/main" val="30670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954655"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2.</a:t>
            </a:r>
            <a:r>
              <a:rPr lang="en-US" altLang="zh-CN" sz="5400" b="1" dirty="0">
                <a:solidFill>
                  <a:srgbClr val="48A2A0"/>
                </a:solidFill>
                <a:latin typeface="Gotham Rounded Medium" panose="02000000000000000000" pitchFamily="50" charset="0"/>
              </a:rPr>
              <a:t> </a:t>
            </a:r>
            <a:r>
              <a:rPr lang="zh-CN" altLang="en-US" sz="5400" b="1" dirty="0">
                <a:solidFill>
                  <a:schemeClr val="bg1"/>
                </a:solidFill>
                <a:latin typeface="Gotham Rounded Medium" panose="02000000000000000000" pitchFamily="50" charset="0"/>
              </a:rPr>
              <a:t>构件图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33329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566677" y="2767778"/>
            <a:ext cx="11977747" cy="187743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a:t>构件图描述的是在软件系统中遵从并实现一组接口的物理的、可替换的软件模块。</a:t>
            </a:r>
            <a:endParaRPr lang="en-US" altLang="zh-CN" sz="2400" dirty="0"/>
          </a:p>
          <a:p>
            <a:endParaRPr lang="en-US" altLang="zh-CN" sz="2400" dirty="0"/>
          </a:p>
          <a:p>
            <a:r>
              <a:rPr lang="zh-CN" altLang="en-US" sz="2000" dirty="0"/>
              <a:t>构件图 </a:t>
            </a:r>
            <a:r>
              <a:rPr lang="en-US" altLang="zh-CN" sz="2000" dirty="0"/>
              <a:t>= </a:t>
            </a:r>
            <a:r>
              <a:rPr lang="zh-CN" altLang="en-US" sz="2000" dirty="0"/>
              <a:t>构件</a:t>
            </a:r>
            <a:r>
              <a:rPr lang="en-US" altLang="zh-CN" sz="2000" dirty="0"/>
              <a:t>(</a:t>
            </a:r>
            <a:r>
              <a:rPr lang="en" altLang="zh-CN" sz="2000" dirty="0"/>
              <a:t>Component) + </a:t>
            </a:r>
            <a:r>
              <a:rPr lang="zh-CN" altLang="en-US" sz="2000" dirty="0"/>
              <a:t>接口</a:t>
            </a:r>
            <a:r>
              <a:rPr lang="en-US" altLang="zh-CN" sz="2000" dirty="0"/>
              <a:t>(</a:t>
            </a:r>
            <a:r>
              <a:rPr lang="en" altLang="zh-CN" sz="2000" dirty="0"/>
              <a:t>Interface) + </a:t>
            </a:r>
            <a:r>
              <a:rPr lang="zh-CN" altLang="en-US" sz="2000" dirty="0"/>
              <a:t>关系</a:t>
            </a:r>
            <a:r>
              <a:rPr lang="en-US" altLang="zh-CN" sz="2000" dirty="0"/>
              <a:t>(</a:t>
            </a:r>
            <a:r>
              <a:rPr lang="en" altLang="zh-CN" sz="2000" dirty="0"/>
              <a:t>Relationship) + </a:t>
            </a:r>
            <a:r>
              <a:rPr lang="zh-CN" altLang="en-US" sz="2000" dirty="0"/>
              <a:t>端口</a:t>
            </a:r>
            <a:r>
              <a:rPr lang="en-US" altLang="zh-CN" sz="2000" dirty="0"/>
              <a:t>(</a:t>
            </a:r>
            <a:r>
              <a:rPr lang="en" altLang="zh-CN" sz="2000" dirty="0"/>
              <a:t>Port) + </a:t>
            </a:r>
            <a:r>
              <a:rPr lang="zh-CN" altLang="en-US" sz="2000" dirty="0"/>
              <a:t>连接器</a:t>
            </a:r>
            <a:r>
              <a:rPr lang="en-US" altLang="zh-CN" sz="2000" dirty="0"/>
              <a:t>(</a:t>
            </a:r>
            <a:r>
              <a:rPr lang="en" altLang="zh-CN" sz="2000" dirty="0"/>
              <a:t>Connector)</a:t>
            </a:r>
          </a:p>
          <a:p>
            <a:endParaRPr lang="en-US" altLang="zh-CN" sz="2400" dirty="0"/>
          </a:p>
          <a:p>
            <a:r>
              <a:rPr lang="zh-CN" altLang="en-US" sz="2400" dirty="0"/>
              <a:t> </a:t>
            </a:r>
            <a:endParaRPr lang="en-US" altLang="zh-CN" sz="3200" dirty="0">
              <a:solidFill>
                <a:srgbClr val="333333"/>
              </a:solidFill>
              <a:latin typeface="arial"/>
              <a:cs typeface="arial"/>
            </a:endParaRPr>
          </a:p>
        </p:txBody>
      </p:sp>
      <p:sp>
        <p:nvSpPr>
          <p:cNvPr id="5" name="文本框 4">
            <a:extLst>
              <a:ext uri="{FF2B5EF4-FFF2-40B4-BE49-F238E27FC236}">
                <a16:creationId xmlns:a16="http://schemas.microsoft.com/office/drawing/2014/main" id="{E233FD5E-6D44-40E5-9589-8331B7D8EF11}"/>
              </a:ext>
            </a:extLst>
          </p:cNvPr>
          <p:cNvSpPr txBox="1"/>
          <p:nvPr/>
        </p:nvSpPr>
        <p:spPr>
          <a:xfrm>
            <a:off x="2072686" y="1832952"/>
            <a:ext cx="7514873"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3200" dirty="0">
                <a:ea typeface="等线"/>
              </a:rPr>
              <a:t>构件图（</a:t>
            </a:r>
            <a:r>
              <a:rPr lang="en" altLang="zh-CN" sz="3200" dirty="0">
                <a:ea typeface="等线"/>
              </a:rPr>
              <a:t>Component Diagram</a:t>
            </a:r>
            <a:r>
              <a:rPr lang="zh-CN" altLang="en-US" sz="3200" dirty="0">
                <a:ea typeface="等线"/>
              </a:rPr>
              <a:t>）</a:t>
            </a:r>
          </a:p>
        </p:txBody>
      </p:sp>
    </p:spTree>
    <p:extLst>
      <p:ext uri="{BB962C8B-B14F-4D97-AF65-F5344CB8AC3E}">
        <p14:creationId xmlns:p14="http://schemas.microsoft.com/office/powerpoint/2010/main" val="175607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344023" y="2021307"/>
            <a:ext cx="9572479" cy="28153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zh-CN" altLang="en-US" sz="2000" dirty="0"/>
              <a:t>组件是定义了良好接口的物理实现单元，是系统中可替换的物理部件。</a:t>
            </a:r>
          </a:p>
          <a:p>
            <a:pPr marL="342900" indent="-342900">
              <a:lnSpc>
                <a:spcPct val="150000"/>
              </a:lnSpc>
              <a:buFont typeface="Arial" panose="020B0604020202020204" pitchFamily="34" charset="0"/>
              <a:buChar char="•"/>
            </a:pPr>
            <a:r>
              <a:rPr lang="zh-CN" altLang="en-US" sz="2000" dirty="0"/>
              <a:t>组件代表系统的一个物理实现块，代表逻辑模型元素如类、接口、协同等的物理打包。</a:t>
            </a:r>
          </a:p>
          <a:p>
            <a:pPr marL="342900" indent="-342900">
              <a:lnSpc>
                <a:spcPct val="150000"/>
              </a:lnSpc>
              <a:buFont typeface="Arial" panose="020B0604020202020204" pitchFamily="34" charset="0"/>
              <a:buChar char="•"/>
            </a:pPr>
            <a:r>
              <a:rPr lang="zh-CN" altLang="en-US" sz="2000" dirty="0"/>
              <a:t>构件通过它的提供接口和请求接口展现行为。</a:t>
            </a:r>
          </a:p>
          <a:p>
            <a:pPr marL="342900" indent="-342900">
              <a:lnSpc>
                <a:spcPct val="150000"/>
              </a:lnSpc>
              <a:buFont typeface="Arial" panose="020B0604020202020204" pitchFamily="34" charset="0"/>
              <a:buChar char="•"/>
            </a:pPr>
            <a:r>
              <a:rPr lang="zh-CN" altLang="en-US" sz="2000" dirty="0"/>
              <a:t>由于在</a:t>
            </a:r>
            <a:r>
              <a:rPr lang="en-US" altLang="zh-CN" sz="2000" dirty="0"/>
              <a:t>UML2.0</a:t>
            </a:r>
            <a:r>
              <a:rPr lang="zh-CN" altLang="en-US" sz="2000" dirty="0"/>
              <a:t>中，构件是一种类，因此构件具有属性、操作和可见性。这些概念的含义与在类图中定义的是一样的，只是在这里把这些概念应用在构件上。</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构件（</a:t>
            </a:r>
            <a:r>
              <a:rPr lang="en-US" altLang="zh-CN" sz="2400" b="1" dirty="0"/>
              <a:t>Component</a:t>
            </a:r>
            <a:r>
              <a:rPr lang="zh-CN" altLang="en-US" sz="2400" b="1" dirty="0"/>
              <a:t>）</a:t>
            </a:r>
            <a:endParaRPr lang="zh-CN" altLang="en-US" sz="2400" dirty="0"/>
          </a:p>
        </p:txBody>
      </p:sp>
      <p:sp>
        <p:nvSpPr>
          <p:cNvPr id="10" name="矩形 9">
            <a:extLst>
              <a:ext uri="{FF2B5EF4-FFF2-40B4-BE49-F238E27FC236}">
                <a16:creationId xmlns:a16="http://schemas.microsoft.com/office/drawing/2014/main" id="{D4D884A2-3EF3-40E5-871C-AF45B9643E95}"/>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281434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882497"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dirty="0"/>
              <a:t>构件的命名：简单名和路径名</a:t>
            </a:r>
            <a:endParaRPr lang="en-US" altLang="zh-CN" sz="2400" dirty="0"/>
          </a:p>
        </p:txBody>
      </p:sp>
      <p:sp>
        <p:nvSpPr>
          <p:cNvPr id="14" name="文本框 13">
            <a:extLst>
              <a:ext uri="{FF2B5EF4-FFF2-40B4-BE49-F238E27FC236}">
                <a16:creationId xmlns:a16="http://schemas.microsoft.com/office/drawing/2014/main" id="{51CC9064-EB13-294E-8F76-C3317F41D671}"/>
              </a:ext>
            </a:extLst>
          </p:cNvPr>
          <p:cNvSpPr txBox="1"/>
          <p:nvPr/>
        </p:nvSpPr>
        <p:spPr>
          <a:xfrm>
            <a:off x="1882497" y="2061794"/>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dirty="0"/>
              <a:t>构件的表示方式：</a:t>
            </a:r>
            <a:endParaRPr lang="en-US" altLang="zh-CN" sz="2400" dirty="0"/>
          </a:p>
        </p:txBody>
      </p:sp>
      <p:pic>
        <p:nvPicPr>
          <p:cNvPr id="8" name="图片 7">
            <a:extLst>
              <a:ext uri="{FF2B5EF4-FFF2-40B4-BE49-F238E27FC236}">
                <a16:creationId xmlns:a16="http://schemas.microsoft.com/office/drawing/2014/main" id="{F8678C7D-B170-EE45-BAE2-2DAECA054BF3}"/>
              </a:ext>
            </a:extLst>
          </p:cNvPr>
          <p:cNvPicPr>
            <a:picLocks noChangeAspect="1"/>
          </p:cNvPicPr>
          <p:nvPr/>
        </p:nvPicPr>
        <p:blipFill>
          <a:blip r:embed="rId2"/>
          <a:stretch>
            <a:fillRect/>
          </a:stretch>
        </p:blipFill>
        <p:spPr>
          <a:xfrm>
            <a:off x="2442240" y="3126599"/>
            <a:ext cx="2548996" cy="1079575"/>
          </a:xfrm>
          <a:prstGeom prst="rect">
            <a:avLst/>
          </a:prstGeom>
        </p:spPr>
      </p:pic>
      <p:pic>
        <p:nvPicPr>
          <p:cNvPr id="9" name="图片 8">
            <a:extLst>
              <a:ext uri="{FF2B5EF4-FFF2-40B4-BE49-F238E27FC236}">
                <a16:creationId xmlns:a16="http://schemas.microsoft.com/office/drawing/2014/main" id="{9B7D562E-2990-6C44-9E5B-7620FFDDEF96}"/>
              </a:ext>
            </a:extLst>
          </p:cNvPr>
          <p:cNvPicPr>
            <a:picLocks noChangeAspect="1"/>
          </p:cNvPicPr>
          <p:nvPr/>
        </p:nvPicPr>
        <p:blipFill>
          <a:blip r:embed="rId3"/>
          <a:stretch>
            <a:fillRect/>
          </a:stretch>
        </p:blipFill>
        <p:spPr>
          <a:xfrm>
            <a:off x="6331532" y="3126599"/>
            <a:ext cx="2548996" cy="2573744"/>
          </a:xfrm>
          <a:prstGeom prst="rect">
            <a:avLst/>
          </a:prstGeom>
        </p:spPr>
      </p:pic>
      <p:sp>
        <p:nvSpPr>
          <p:cNvPr id="19" name="文本框 18">
            <a:extLst>
              <a:ext uri="{FF2B5EF4-FFF2-40B4-BE49-F238E27FC236}">
                <a16:creationId xmlns:a16="http://schemas.microsoft.com/office/drawing/2014/main" id="{C57A2E7B-26DB-C349-9BBF-FBEB8C38D688}"/>
              </a:ext>
            </a:extLst>
          </p:cNvPr>
          <p:cNvSpPr txBox="1"/>
          <p:nvPr/>
        </p:nvSpPr>
        <p:spPr>
          <a:xfrm>
            <a:off x="3214450" y="4090913"/>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2400" dirty="0"/>
              <a:t>UML1.0</a:t>
            </a:r>
          </a:p>
        </p:txBody>
      </p:sp>
      <p:sp>
        <p:nvSpPr>
          <p:cNvPr id="22" name="文本框 21">
            <a:extLst>
              <a:ext uri="{FF2B5EF4-FFF2-40B4-BE49-F238E27FC236}">
                <a16:creationId xmlns:a16="http://schemas.microsoft.com/office/drawing/2014/main" id="{EC0FA7CA-A7FE-B740-B1F3-DE8948F03DCE}"/>
              </a:ext>
            </a:extLst>
          </p:cNvPr>
          <p:cNvSpPr txBox="1"/>
          <p:nvPr/>
        </p:nvSpPr>
        <p:spPr>
          <a:xfrm>
            <a:off x="6989833" y="5563833"/>
            <a:ext cx="1439791"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2400" dirty="0"/>
              <a:t>UML2.0</a:t>
            </a:r>
          </a:p>
        </p:txBody>
      </p:sp>
      <p:sp>
        <p:nvSpPr>
          <p:cNvPr id="13" name="矩形 12">
            <a:extLst>
              <a:ext uri="{FF2B5EF4-FFF2-40B4-BE49-F238E27FC236}">
                <a16:creationId xmlns:a16="http://schemas.microsoft.com/office/drawing/2014/main" id="{299D27C6-9CE0-4A49-866C-43D05F5B9E20}"/>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824039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535326" y="1320442"/>
            <a:ext cx="5723533" cy="50706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000" dirty="0">
                <a:latin typeface="+mn-ea"/>
              </a:rPr>
              <a:t>在</a:t>
            </a:r>
            <a:r>
              <a:rPr lang="en-US" altLang="zh-CN" sz="2000" dirty="0">
                <a:latin typeface="+mn-ea"/>
              </a:rPr>
              <a:t>UML2.0</a:t>
            </a:r>
            <a:r>
              <a:rPr lang="zh-CN" altLang="en-US" sz="2000" dirty="0">
                <a:latin typeface="+mn-ea"/>
              </a:rPr>
              <a:t>把构件分为基本构件和包装构件</a:t>
            </a:r>
            <a:endParaRPr lang="en-US" altLang="zh-CN" sz="2800" dirty="0">
              <a:latin typeface="+mn-ea"/>
            </a:endParaRPr>
          </a:p>
        </p:txBody>
      </p:sp>
      <p:sp>
        <p:nvSpPr>
          <p:cNvPr id="4" name="矩形 3">
            <a:extLst>
              <a:ext uri="{FF2B5EF4-FFF2-40B4-BE49-F238E27FC236}">
                <a16:creationId xmlns:a16="http://schemas.microsoft.com/office/drawing/2014/main" id="{0DA8839F-2852-9747-A360-CF9FE2A6608F}"/>
              </a:ext>
            </a:extLst>
          </p:cNvPr>
          <p:cNvSpPr/>
          <p:nvPr/>
        </p:nvSpPr>
        <p:spPr>
          <a:xfrm>
            <a:off x="561496" y="2121375"/>
            <a:ext cx="9710738" cy="4401205"/>
          </a:xfrm>
          <a:prstGeom prst="rect">
            <a:avLst/>
          </a:prstGeom>
        </p:spPr>
        <p:txBody>
          <a:bodyPr wrap="square">
            <a:spAutoFit/>
          </a:bodyPr>
          <a:lstStyle/>
          <a:p>
            <a:pPr>
              <a:buFont typeface="Arial" panose="020B0604020202020204" pitchFamily="34" charset="0"/>
              <a:buChar char="•"/>
            </a:pPr>
            <a:r>
              <a:rPr lang="zh-CN" altLang="en-US" sz="2000" b="1" dirty="0">
                <a:solidFill>
                  <a:srgbClr val="333333"/>
                </a:solidFill>
                <a:latin typeface="-apple-system"/>
              </a:rPr>
              <a:t>基本构件</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注重于把构件定义为在系统中可执行的元素。</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Arial" panose="020B0604020202020204" pitchFamily="34" charset="0"/>
              <a:buChar char="•"/>
            </a:pPr>
            <a:r>
              <a:rPr lang="zh-CN" altLang="en-US" sz="2000" b="1" dirty="0">
                <a:solidFill>
                  <a:srgbClr val="333333"/>
                </a:solidFill>
                <a:latin typeface="-apple-system"/>
              </a:rPr>
              <a:t>包装构件</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扩展了基本构件的概念，</a:t>
            </a:r>
            <a:r>
              <a:rPr lang="zh-CN" altLang="en-US" sz="2000" dirty="0">
                <a:solidFill>
                  <a:srgbClr val="FF0000"/>
                </a:solidFill>
                <a:latin typeface="-apple-system"/>
              </a:rPr>
              <a:t>它注重于把构件定义为一组相关的元素</a:t>
            </a:r>
            <a:r>
              <a:rPr lang="zh-CN" altLang="en-US" sz="2000" dirty="0">
                <a:solidFill>
                  <a:srgbClr val="333333"/>
                </a:solidFill>
                <a:latin typeface="-apple-system"/>
              </a:rPr>
              <a:t>，这组元素</a:t>
            </a:r>
            <a:r>
              <a:rPr lang="en-US" altLang="zh-CN" sz="2000" dirty="0">
                <a:solidFill>
                  <a:srgbClr val="333333"/>
                </a:solidFill>
                <a:latin typeface="-apple-system"/>
              </a:rPr>
              <a:t>	</a:t>
            </a:r>
            <a:r>
              <a:rPr lang="zh-CN" altLang="en-US" sz="2000" dirty="0">
                <a:solidFill>
                  <a:srgbClr val="333333"/>
                </a:solidFill>
                <a:latin typeface="-apple-system"/>
              </a:rPr>
              <a:t>为开发过程的一部分。即</a:t>
            </a:r>
            <a:r>
              <a:rPr lang="en-US" altLang="zh-CN" sz="2000" dirty="0">
                <a:solidFill>
                  <a:srgbClr val="333333"/>
                </a:solidFill>
                <a:latin typeface="-apple-system"/>
              </a:rPr>
              <a:t>, </a:t>
            </a:r>
            <a:r>
              <a:rPr lang="zh-CN" altLang="en-US" sz="2000" dirty="0">
                <a:solidFill>
                  <a:srgbClr val="333333"/>
                </a:solidFill>
                <a:latin typeface="-apple-system"/>
              </a:rPr>
              <a:t>包装构件定义了构件的命名空间方面。</a:t>
            </a:r>
            <a:endParaRPr lang="en-US" altLang="zh-CN" sz="2000" dirty="0">
              <a:solidFill>
                <a:srgbClr val="333333"/>
              </a:solidFill>
              <a:latin typeface="-apple-system"/>
            </a:endParaRPr>
          </a:p>
          <a:p>
            <a:pPr>
              <a:buFont typeface="Arial" panose="020B0604020202020204" pitchFamily="34" charset="0"/>
              <a:buChar char="•"/>
            </a:pP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在构件的命名空间中，可以包括类、接口、构件、包、用况、依赖（如映</a:t>
            </a:r>
            <a:r>
              <a:rPr lang="en-US" altLang="zh-CN" sz="2000" dirty="0">
                <a:solidFill>
                  <a:srgbClr val="333333"/>
                </a:solidFill>
                <a:latin typeface="-apple-system"/>
              </a:rPr>
              <a:t>	</a:t>
            </a:r>
            <a:r>
              <a:rPr lang="zh-CN" altLang="en-US" sz="2000" dirty="0">
                <a:solidFill>
                  <a:srgbClr val="333333"/>
                </a:solidFill>
                <a:latin typeface="-apple-system"/>
              </a:rPr>
              <a:t>射）</a:t>
            </a:r>
            <a:r>
              <a:rPr lang="en-US" altLang="zh-CN" sz="2000" dirty="0">
                <a:solidFill>
                  <a:srgbClr val="333333"/>
                </a:solidFill>
                <a:latin typeface="-apple-system"/>
              </a:rPr>
              <a:t>	</a:t>
            </a:r>
            <a:r>
              <a:rPr lang="zh-CN" altLang="en-US" sz="2000" dirty="0">
                <a:solidFill>
                  <a:srgbClr val="333333"/>
                </a:solidFill>
                <a:latin typeface="-apple-system"/>
              </a:rPr>
              <a:t>和制品。</a:t>
            </a:r>
            <a:endParaRPr lang="en-US" altLang="zh-CN" sz="2000" dirty="0">
              <a:solidFill>
                <a:srgbClr val="333333"/>
              </a:solidFill>
              <a:latin typeface="-apple-system"/>
            </a:endParaRPr>
          </a:p>
          <a:p>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按照这种扩展，构件也具有如下的含义：</a:t>
            </a: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可以用构件来装配大粒度的构件，方法为把所复用的构件作为大粒度构件的</a:t>
            </a:r>
            <a:r>
              <a:rPr lang="en-US" altLang="zh-CN" sz="2000" dirty="0">
                <a:solidFill>
                  <a:srgbClr val="333333"/>
                </a:solidFill>
                <a:latin typeface="-apple-system"/>
              </a:rPr>
              <a:t>	</a:t>
            </a:r>
            <a:r>
              <a:rPr lang="zh-CN" altLang="en-US" sz="2000" dirty="0">
                <a:solidFill>
                  <a:srgbClr val="333333"/>
                </a:solidFill>
                <a:latin typeface="-apple-system"/>
              </a:rPr>
              <a:t>成分，并把它们的请求和提供接口连接在一起</a:t>
            </a: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（简单理解：组件包含组件，组拼大组件）。</a:t>
            </a:r>
            <a:endParaRPr lang="zh-CN" altLang="en-US" sz="2000" b="0" i="0" u="none" strike="noStrike" dirty="0">
              <a:solidFill>
                <a:srgbClr val="333333"/>
              </a:solidFill>
              <a:effectLst/>
              <a:latin typeface="-apple-system"/>
            </a:endParaRPr>
          </a:p>
        </p:txBody>
      </p:sp>
      <p:sp>
        <p:nvSpPr>
          <p:cNvPr id="9" name="矩形 8">
            <a:extLst>
              <a:ext uri="{FF2B5EF4-FFF2-40B4-BE49-F238E27FC236}">
                <a16:creationId xmlns:a16="http://schemas.microsoft.com/office/drawing/2014/main" id="{9EACCA80-245B-4789-B536-45A5C54EB67B}"/>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234903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821076"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dirty="0"/>
              <a:t>构件的类型：</a:t>
            </a:r>
            <a:endParaRPr lang="en-US" altLang="zh-CN" sz="2400" dirty="0"/>
          </a:p>
        </p:txBody>
      </p:sp>
      <p:sp>
        <p:nvSpPr>
          <p:cNvPr id="4" name="矩形 3">
            <a:extLst>
              <a:ext uri="{FF2B5EF4-FFF2-40B4-BE49-F238E27FC236}">
                <a16:creationId xmlns:a16="http://schemas.microsoft.com/office/drawing/2014/main" id="{600BF00D-D246-AD46-8816-BE7A10CA214F}"/>
              </a:ext>
            </a:extLst>
          </p:cNvPr>
          <p:cNvSpPr/>
          <p:nvPr/>
        </p:nvSpPr>
        <p:spPr>
          <a:xfrm>
            <a:off x="2115932" y="2091324"/>
            <a:ext cx="8685418" cy="3785652"/>
          </a:xfrm>
          <a:prstGeom prst="rect">
            <a:avLst/>
          </a:prstGeom>
        </p:spPr>
        <p:txBody>
          <a:bodyPr wrap="square">
            <a:spAutoFit/>
          </a:bodyPr>
          <a:lstStyle/>
          <a:p>
            <a:pPr>
              <a:buFont typeface="+mj-lt"/>
              <a:buAutoNum type="arabicPeriod"/>
            </a:pPr>
            <a:r>
              <a:rPr lang="zh-CN" altLang="en-US" sz="2000" dirty="0">
                <a:solidFill>
                  <a:srgbClr val="333333"/>
                </a:solidFill>
                <a:latin typeface="-apple-system"/>
              </a:rPr>
              <a:t>配置组件（</a:t>
            </a:r>
            <a:r>
              <a:rPr lang="en-US" altLang="zh-CN" sz="2000" dirty="0">
                <a:solidFill>
                  <a:srgbClr val="333333"/>
                </a:solidFill>
                <a:latin typeface="-apple-system"/>
              </a:rPr>
              <a:t>Deployment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运行系统需要配置的组件，是形成可执行文件的基础</a:t>
            </a:r>
            <a:r>
              <a:rPr lang="en-US" altLang="zh-CN" sz="2000" dirty="0">
                <a:solidFill>
                  <a:srgbClr val="333333"/>
                </a:solidFill>
                <a:latin typeface="-apple-system"/>
              </a:rPr>
              <a:t>—</a:t>
            </a:r>
            <a:r>
              <a:rPr lang="zh-CN" altLang="en-US" sz="2000" dirty="0">
                <a:solidFill>
                  <a:srgbClr val="333333"/>
                </a:solidFill>
                <a:latin typeface="-apple-system"/>
              </a:rPr>
              <a:t>操作系统、</a:t>
            </a:r>
            <a:r>
              <a:rPr lang="en-US" altLang="zh-CN" sz="2000" dirty="0">
                <a:solidFill>
                  <a:srgbClr val="333333"/>
                </a:solidFill>
                <a:latin typeface="-apple-system"/>
              </a:rPr>
              <a:t>JAVA</a:t>
            </a:r>
            <a:r>
              <a:rPr lang="zh-CN" altLang="en-US" sz="2000" dirty="0">
                <a:solidFill>
                  <a:srgbClr val="333333"/>
                </a:solidFill>
                <a:latin typeface="-apple-system"/>
              </a:rPr>
              <a:t>虚拟机、</a:t>
            </a:r>
            <a:r>
              <a:rPr lang="en-US" altLang="zh-CN" sz="2000" dirty="0">
                <a:solidFill>
                  <a:srgbClr val="333333"/>
                </a:solidFill>
                <a:latin typeface="-apple-system"/>
              </a:rPr>
              <a:t>DBMS</a:t>
            </a:r>
            <a:r>
              <a:rPr lang="zh-CN" altLang="en-US" sz="2000" dirty="0">
                <a:solidFill>
                  <a:srgbClr val="333333"/>
                </a:solidFill>
                <a:latin typeface="-apple-system"/>
              </a:rPr>
              <a:t>；</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工作产品组件（</a:t>
            </a:r>
            <a:r>
              <a:rPr lang="en-US" altLang="zh-CN" sz="2000" dirty="0">
                <a:solidFill>
                  <a:srgbClr val="333333"/>
                </a:solidFill>
                <a:latin typeface="-apple-system"/>
              </a:rPr>
              <a:t>Work Product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包括模型、源代码和用于创建配置组件的数据文件，它们是配置组件的来源</a:t>
            </a:r>
            <a:r>
              <a:rPr lang="en-US" altLang="zh-CN" sz="2000" dirty="0">
                <a:solidFill>
                  <a:srgbClr val="333333"/>
                </a:solidFill>
                <a:latin typeface="-apple-system"/>
              </a:rPr>
              <a:t>—UML</a:t>
            </a:r>
            <a:r>
              <a:rPr lang="zh-CN" altLang="en-US" sz="2000" dirty="0">
                <a:solidFill>
                  <a:srgbClr val="333333"/>
                </a:solidFill>
                <a:latin typeface="-apple-system"/>
              </a:rPr>
              <a:t>图、</a:t>
            </a:r>
            <a:r>
              <a:rPr lang="en-US" altLang="zh-CN" sz="2000" dirty="0">
                <a:solidFill>
                  <a:srgbClr val="333333"/>
                </a:solidFill>
                <a:latin typeface="-apple-system"/>
              </a:rPr>
              <a:t>java</a:t>
            </a:r>
            <a:r>
              <a:rPr lang="zh-CN" altLang="en-US" sz="2000" dirty="0">
                <a:solidFill>
                  <a:srgbClr val="333333"/>
                </a:solidFill>
                <a:latin typeface="-apple-system"/>
              </a:rPr>
              <a:t>类和数据库表；</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执行组件（</a:t>
            </a:r>
            <a:r>
              <a:rPr lang="en-US" altLang="zh-CN" sz="2000" dirty="0">
                <a:solidFill>
                  <a:srgbClr val="333333"/>
                </a:solidFill>
                <a:latin typeface="-apple-system"/>
              </a:rPr>
              <a:t>Execution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在运行时创建的组件，是最终可运行的系统产生的允许结果的</a:t>
            </a:r>
            <a:r>
              <a:rPr lang="en-US" altLang="zh-CN" sz="2000" dirty="0">
                <a:solidFill>
                  <a:srgbClr val="333333"/>
                </a:solidFill>
                <a:latin typeface="-apple-system"/>
              </a:rPr>
              <a:t>net</a:t>
            </a:r>
            <a:r>
              <a:rPr lang="zh-CN" altLang="en-US" sz="2000" dirty="0">
                <a:solidFill>
                  <a:srgbClr val="333333"/>
                </a:solidFill>
                <a:latin typeface="-apple-system"/>
              </a:rPr>
              <a:t>组件</a:t>
            </a:r>
          </a:p>
          <a:p>
            <a:br>
              <a:rPr lang="zh-CN" altLang="en-US" sz="2000" dirty="0"/>
            </a:br>
            <a:endParaRPr lang="zh-CN" altLang="en-US" sz="2000" dirty="0"/>
          </a:p>
        </p:txBody>
      </p:sp>
      <p:sp>
        <p:nvSpPr>
          <p:cNvPr id="9" name="矩形 8">
            <a:extLst>
              <a:ext uri="{FF2B5EF4-FFF2-40B4-BE49-F238E27FC236}">
                <a16:creationId xmlns:a16="http://schemas.microsoft.com/office/drawing/2014/main" id="{7FBC475A-E68F-496E-A878-0885C66E808D}"/>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2284300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344023" y="2021307"/>
            <a:ext cx="9572479"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dirty="0"/>
              <a:t>接口（</a:t>
            </a:r>
            <a:r>
              <a:rPr lang="en-US" altLang="zh-CN" sz="2000" dirty="0"/>
              <a:t>interface</a:t>
            </a:r>
            <a:r>
              <a:rPr lang="zh-CN" altLang="en-US" sz="2000" dirty="0"/>
              <a:t>）接口由一组操作组成，它指定了一个契约，这个契约必须由实现和使用这个接口的构件的所遵循。</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接口（</a:t>
            </a:r>
            <a:r>
              <a:rPr lang="en" altLang="zh-CN" sz="2400" b="1" dirty="0"/>
              <a:t>Interface</a:t>
            </a:r>
            <a:r>
              <a:rPr lang="zh-CN" altLang="en" sz="2400" b="1" dirty="0"/>
              <a:t>）</a:t>
            </a: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4" name="矩形 3">
            <a:extLst>
              <a:ext uri="{FF2B5EF4-FFF2-40B4-BE49-F238E27FC236}">
                <a16:creationId xmlns:a16="http://schemas.microsoft.com/office/drawing/2014/main" id="{80731682-763F-5E44-897D-C8E9480B3401}"/>
              </a:ext>
            </a:extLst>
          </p:cNvPr>
          <p:cNvSpPr/>
          <p:nvPr/>
        </p:nvSpPr>
        <p:spPr>
          <a:xfrm>
            <a:off x="1295415" y="3205478"/>
            <a:ext cx="6096000" cy="923330"/>
          </a:xfrm>
          <a:prstGeom prst="rect">
            <a:avLst/>
          </a:prstGeom>
        </p:spPr>
        <p:txBody>
          <a:bodyPr>
            <a:spAutoFit/>
          </a:bodyPr>
          <a:lstStyle/>
          <a:p>
            <a:r>
              <a:rPr lang="zh-CN" altLang="en-US" b="1" dirty="0">
                <a:solidFill>
                  <a:srgbClr val="4F4F4F"/>
                </a:solidFill>
                <a:latin typeface="-apple-system"/>
              </a:rPr>
              <a:t>接口：提供接口和请求接口</a:t>
            </a:r>
            <a:endParaRPr lang="zh-CN" altLang="en-US" dirty="0">
              <a:solidFill>
                <a:srgbClr val="4F4F4F"/>
              </a:solidFill>
              <a:latin typeface="-apple-system"/>
            </a:endParaRPr>
          </a:p>
          <a:p>
            <a:br>
              <a:rPr lang="zh-CN" altLang="en-US" dirty="0">
                <a:solidFill>
                  <a:srgbClr val="333333"/>
                </a:solidFill>
                <a:latin typeface="-apple-system"/>
              </a:rPr>
            </a:br>
            <a:endParaRPr lang="zh-CN" altLang="en-US" b="0" i="0" u="none" strike="noStrike" dirty="0">
              <a:solidFill>
                <a:srgbClr val="333333"/>
              </a:solidFill>
              <a:effectLst/>
              <a:latin typeface="-apple-system"/>
            </a:endParaRPr>
          </a:p>
        </p:txBody>
      </p:sp>
      <p:sp>
        <p:nvSpPr>
          <p:cNvPr id="6" name="矩形 5">
            <a:extLst>
              <a:ext uri="{FF2B5EF4-FFF2-40B4-BE49-F238E27FC236}">
                <a16:creationId xmlns:a16="http://schemas.microsoft.com/office/drawing/2014/main" id="{19DD4B94-1EB0-DD47-BA19-1071F557436C}"/>
              </a:ext>
            </a:extLst>
          </p:cNvPr>
          <p:cNvSpPr/>
          <p:nvPr/>
        </p:nvSpPr>
        <p:spPr>
          <a:xfrm>
            <a:off x="1572623" y="3667143"/>
            <a:ext cx="9572478" cy="1754326"/>
          </a:xfrm>
          <a:prstGeom prst="rect">
            <a:avLst/>
          </a:prstGeom>
        </p:spPr>
        <p:txBody>
          <a:bodyPr wrap="square">
            <a:spAutoFit/>
          </a:bodyPr>
          <a:lstStyle/>
          <a:p>
            <a:pPr>
              <a:lnSpc>
                <a:spcPct val="150000"/>
              </a:lnSpc>
            </a:pPr>
            <a:r>
              <a:rPr lang="zh-CN" altLang="en-US" dirty="0">
                <a:solidFill>
                  <a:srgbClr val="333333"/>
                </a:solidFill>
                <a:latin typeface="-apple-system"/>
              </a:rPr>
              <a:t>把构件实现的接口称为提供接口（供接口），这意味着构件的提供接口是</a:t>
            </a:r>
            <a:r>
              <a:rPr lang="zh-CN" altLang="en-US" dirty="0">
                <a:solidFill>
                  <a:srgbClr val="FF0000"/>
                </a:solidFill>
                <a:latin typeface="-apple-system"/>
              </a:rPr>
              <a:t>给其它构件提供服务</a:t>
            </a:r>
            <a:r>
              <a:rPr lang="zh-CN" altLang="en-US" dirty="0">
                <a:solidFill>
                  <a:srgbClr val="333333"/>
                </a:solidFill>
                <a:latin typeface="-apple-system"/>
              </a:rPr>
              <a:t>的。实现接口的构件支持由该接口所拥有的特征，包括接口拥有的约束。</a:t>
            </a:r>
            <a:endParaRPr lang="en-US" altLang="zh-CN" dirty="0">
              <a:solidFill>
                <a:srgbClr val="333333"/>
              </a:solidFill>
              <a:latin typeface="-apple-system"/>
            </a:endParaRPr>
          </a:p>
          <a:p>
            <a:pPr>
              <a:lnSpc>
                <a:spcPct val="150000"/>
              </a:lnSpc>
            </a:pPr>
            <a:endParaRPr lang="zh-CN" altLang="en-US" dirty="0">
              <a:solidFill>
                <a:srgbClr val="333333"/>
              </a:solidFill>
              <a:latin typeface="-apple-system"/>
            </a:endParaRPr>
          </a:p>
          <a:p>
            <a:pPr>
              <a:lnSpc>
                <a:spcPct val="150000"/>
              </a:lnSpc>
            </a:pPr>
            <a:r>
              <a:rPr lang="zh-CN" altLang="en-US" dirty="0">
                <a:solidFill>
                  <a:srgbClr val="333333"/>
                </a:solidFill>
                <a:latin typeface="-apple-system"/>
              </a:rPr>
              <a:t>构件使用的接口被称为请求接口（需接口），即</a:t>
            </a:r>
            <a:r>
              <a:rPr lang="zh-CN" altLang="en-US" dirty="0">
                <a:solidFill>
                  <a:srgbClr val="FF0000"/>
                </a:solidFill>
                <a:latin typeface="-apple-system"/>
              </a:rPr>
              <a:t>构件向其它构件请求服务时要遵循的接口</a:t>
            </a:r>
            <a:endParaRPr lang="zh-CN" altLang="en-US" b="0" i="0" u="none" strike="noStrike" dirty="0">
              <a:solidFill>
                <a:srgbClr val="FF0000"/>
              </a:solidFill>
              <a:effectLst/>
              <a:latin typeface="-apple-system"/>
            </a:endParaRPr>
          </a:p>
        </p:txBody>
      </p:sp>
      <p:sp>
        <p:nvSpPr>
          <p:cNvPr id="11" name="矩形 10">
            <a:extLst>
              <a:ext uri="{FF2B5EF4-FFF2-40B4-BE49-F238E27FC236}">
                <a16:creationId xmlns:a16="http://schemas.microsoft.com/office/drawing/2014/main" id="{D368CBAB-815F-485A-8AF5-96AD3D8CCCDB}"/>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1701804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392631" y="1622452"/>
            <a:ext cx="9572479"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zh-CN" altLang="en-US" dirty="0"/>
              <a:t>供接口用“棒棒糖”式的图形表示，即由一个封闭的圆形与一条直线组成。</a:t>
            </a:r>
          </a:p>
          <a:p>
            <a:pPr marL="285750" indent="-285750">
              <a:buFont typeface="Arial" panose="020B0604020202020204" pitchFamily="34" charset="0"/>
              <a:buChar char="•"/>
            </a:pPr>
            <a:r>
              <a:rPr lang="zh-CN" altLang="en-US" dirty="0"/>
              <a:t>需接口用“插座”式的图形表示，即由一个半圆与一条直线组成。</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344023" y="1112351"/>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接口表示方法</a:t>
            </a:r>
            <a:endParaRPr lang="en-US" altLang="zh-CN" sz="2400" b="1" dirty="0"/>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图文来自于 </a:t>
            </a:r>
            <a:r>
              <a:rPr lang="en-US" altLang="zh-CN" sz="1600" dirty="0">
                <a:ea typeface="等线"/>
              </a:rPr>
              <a:t>CSDN</a:t>
            </a:r>
          </a:p>
          <a:p>
            <a:pPr algn="ctr"/>
            <a:r>
              <a:rPr lang="en-US" altLang="zh-CN" sz="1600" dirty="0"/>
              <a:t>UML </a:t>
            </a:r>
            <a:r>
              <a:rPr lang="zh-CN" altLang="en-US" sz="1600" dirty="0"/>
              <a:t>构件图</a:t>
            </a:r>
          </a:p>
        </p:txBody>
      </p:sp>
      <p:pic>
        <p:nvPicPr>
          <p:cNvPr id="7" name="图片 6">
            <a:extLst>
              <a:ext uri="{FF2B5EF4-FFF2-40B4-BE49-F238E27FC236}">
                <a16:creationId xmlns:a16="http://schemas.microsoft.com/office/drawing/2014/main" id="{A52F0A3B-43CF-0943-9A8D-0F70734F455E}"/>
              </a:ext>
            </a:extLst>
          </p:cNvPr>
          <p:cNvPicPr>
            <a:picLocks noChangeAspect="1"/>
          </p:cNvPicPr>
          <p:nvPr/>
        </p:nvPicPr>
        <p:blipFill>
          <a:blip r:embed="rId2"/>
          <a:stretch>
            <a:fillRect/>
          </a:stretch>
        </p:blipFill>
        <p:spPr>
          <a:xfrm>
            <a:off x="311398" y="2646605"/>
            <a:ext cx="4499266" cy="2664039"/>
          </a:xfrm>
          <a:prstGeom prst="rect">
            <a:avLst/>
          </a:prstGeom>
        </p:spPr>
      </p:pic>
      <p:pic>
        <p:nvPicPr>
          <p:cNvPr id="8" name="图片 7">
            <a:extLst>
              <a:ext uri="{FF2B5EF4-FFF2-40B4-BE49-F238E27FC236}">
                <a16:creationId xmlns:a16="http://schemas.microsoft.com/office/drawing/2014/main" id="{EA8DCC07-D618-7B45-B0F6-C963D9E02A6F}"/>
              </a:ext>
            </a:extLst>
          </p:cNvPr>
          <p:cNvPicPr>
            <a:picLocks noChangeAspect="1"/>
          </p:cNvPicPr>
          <p:nvPr/>
        </p:nvPicPr>
        <p:blipFill>
          <a:blip r:embed="rId3"/>
          <a:stretch>
            <a:fillRect/>
          </a:stretch>
        </p:blipFill>
        <p:spPr>
          <a:xfrm>
            <a:off x="5511600" y="2743661"/>
            <a:ext cx="6229340" cy="1552295"/>
          </a:xfrm>
          <a:prstGeom prst="rect">
            <a:avLst/>
          </a:prstGeom>
        </p:spPr>
      </p:pic>
      <p:sp>
        <p:nvSpPr>
          <p:cNvPr id="11" name="矩形 10">
            <a:extLst>
              <a:ext uri="{FF2B5EF4-FFF2-40B4-BE49-F238E27FC236}">
                <a16:creationId xmlns:a16="http://schemas.microsoft.com/office/drawing/2014/main" id="{8DD12E93-42FF-4DDD-BE84-07A027D5B65C}"/>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3583619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530615" y="2121462"/>
            <a:ext cx="9572479"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anose="020B0604020202020204" pitchFamily="34" charset="0"/>
              <a:buChar char="•"/>
            </a:pPr>
            <a:r>
              <a:rPr lang="zh-CN" altLang="en-US" sz="2000" dirty="0"/>
              <a:t>端口是</a:t>
            </a:r>
            <a:r>
              <a:rPr lang="en-US" altLang="zh-CN" sz="2000" dirty="0"/>
              <a:t>UML2.0</a:t>
            </a:r>
            <a:r>
              <a:rPr lang="zh-CN" altLang="en-US" sz="2000" dirty="0"/>
              <a:t>引入的概念</a:t>
            </a:r>
          </a:p>
          <a:p>
            <a:pPr marL="285750" indent="-285750">
              <a:lnSpc>
                <a:spcPct val="150000"/>
              </a:lnSpc>
              <a:buFont typeface="Arial" panose="020B0604020202020204" pitchFamily="34" charset="0"/>
              <a:buChar char="•"/>
            </a:pPr>
            <a:r>
              <a:rPr lang="zh-CN" altLang="en-US" sz="2000" dirty="0"/>
              <a:t>端口描述了在构件与它的环境之间以及在构件与它的内部构件之间的一个显示地交互点</a:t>
            </a:r>
          </a:p>
          <a:p>
            <a:pPr marL="285750" indent="-285750">
              <a:lnSpc>
                <a:spcPct val="150000"/>
              </a:lnSpc>
              <a:buFont typeface="Arial" panose="020B0604020202020204" pitchFamily="34" charset="0"/>
              <a:buChar char="•"/>
            </a:pPr>
            <a:r>
              <a:rPr lang="zh-CN" altLang="en-US" sz="2000" dirty="0"/>
              <a:t>端口是一个封装构件的显示的对外窗口，</a:t>
            </a:r>
            <a:r>
              <a:rPr lang="zh-CN" altLang="en-US" sz="2000" b="1" dirty="0">
                <a:solidFill>
                  <a:srgbClr val="FF0000"/>
                </a:solidFill>
              </a:rPr>
              <a:t>所有进出构件的交互都要通过端口</a:t>
            </a:r>
            <a:r>
              <a:rPr lang="zh-CN" altLang="en-US" sz="2000" b="1" dirty="0"/>
              <a:t>。</a:t>
            </a:r>
            <a:endParaRPr lang="zh-CN" altLang="en-US" sz="2000" dirty="0"/>
          </a:p>
          <a:p>
            <a:pPr marL="285750" indent="-285750">
              <a:lnSpc>
                <a:spcPct val="150000"/>
              </a:lnSpc>
              <a:buFont typeface="Arial" panose="020B0604020202020204" pitchFamily="34" charset="0"/>
              <a:buChar char="•"/>
            </a:pPr>
            <a:r>
              <a:rPr lang="zh-CN" altLang="en-US" sz="2000" dirty="0"/>
              <a:t>使用端口能在更大的程度上增加构件的</a:t>
            </a:r>
            <a:r>
              <a:rPr lang="zh-CN" altLang="en-US" sz="2000" dirty="0">
                <a:solidFill>
                  <a:srgbClr val="FF0000"/>
                </a:solidFill>
              </a:rPr>
              <a:t>封装性</a:t>
            </a:r>
            <a:r>
              <a:rPr lang="zh-CN" altLang="en-US" sz="2000" dirty="0"/>
              <a:t>和</a:t>
            </a:r>
            <a:r>
              <a:rPr lang="zh-CN" altLang="en-US" sz="2000" dirty="0">
                <a:solidFill>
                  <a:srgbClr val="FF0000"/>
                </a:solidFill>
              </a:rPr>
              <a:t>可替代性</a:t>
            </a:r>
            <a:r>
              <a:rPr lang="zh-CN" altLang="en-US" sz="2000" dirty="0"/>
              <a:t>。</a:t>
            </a:r>
          </a:p>
          <a:p>
            <a:pPr marL="285750" indent="-285750">
              <a:lnSpc>
                <a:spcPct val="150000"/>
              </a:lnSpc>
              <a:buFont typeface="Arial" panose="020B0604020202020204" pitchFamily="34" charset="0"/>
              <a:buChar char="•"/>
            </a:pPr>
            <a:r>
              <a:rPr lang="zh-CN" altLang="en-US" sz="2000" dirty="0"/>
              <a:t>端口是构件的一部分，端口的实例随着它们所属的构件的实例一起被创建和撤消。</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外部接口</a:t>
            </a:r>
            <a:r>
              <a:rPr lang="en-US" altLang="zh-CN" sz="2400" b="1" dirty="0"/>
              <a:t>——</a:t>
            </a:r>
            <a:r>
              <a:rPr lang="zh-CN" altLang="en-US" sz="2400" b="1" dirty="0"/>
              <a:t>端口</a:t>
            </a: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9" name="矩形 8">
            <a:extLst>
              <a:ext uri="{FF2B5EF4-FFF2-40B4-BE49-F238E27FC236}">
                <a16:creationId xmlns:a16="http://schemas.microsoft.com/office/drawing/2014/main" id="{38B3349C-8994-4BB3-B046-FE123137A946}"/>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39176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95780" y="851304"/>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目录</a:t>
            </a:r>
          </a:p>
        </p:txBody>
      </p:sp>
      <p:sp>
        <p:nvSpPr>
          <p:cNvPr id="3" name="文本框 2"/>
          <p:cNvSpPr txBox="1"/>
          <p:nvPr/>
        </p:nvSpPr>
        <p:spPr>
          <a:xfrm>
            <a:off x="4051247" y="1589947"/>
            <a:ext cx="3992245" cy="521970"/>
          </a:xfrm>
          <a:prstGeom prst="rect">
            <a:avLst/>
          </a:prstGeom>
          <a:noFill/>
        </p:spPr>
        <p:txBody>
          <a:bodyPr wrap="square" rtlCol="0">
            <a:spAutoFit/>
          </a:bodyPr>
          <a:lstStyle/>
          <a:p>
            <a:r>
              <a:rPr lang="en-US" altLang="zh-CN" sz="2800" b="1" dirty="0">
                <a:solidFill>
                  <a:schemeClr val="tx1"/>
                </a:solidFill>
                <a:uFillTx/>
                <a:latin typeface="SimHei" panose="02010609060101010101" pitchFamily="49" charset="-122"/>
                <a:ea typeface="SimHei" panose="02010609060101010101" pitchFamily="49" charset="-122"/>
              </a:rPr>
              <a:t>1.</a:t>
            </a:r>
            <a:r>
              <a:rPr lang="zh-CN" altLang="en-US" sz="2800" b="1" dirty="0">
                <a:solidFill>
                  <a:schemeClr val="tx1"/>
                </a:solidFill>
                <a:uFillTx/>
                <a:latin typeface="SimHei" panose="02010609060101010101" pitchFamily="49" charset="-122"/>
                <a:ea typeface="SimHei" panose="02010609060101010101" pitchFamily="49" charset="-122"/>
              </a:rPr>
              <a:t>对象图</a:t>
            </a:r>
          </a:p>
        </p:txBody>
      </p:sp>
      <p:sp>
        <p:nvSpPr>
          <p:cNvPr id="10" name="文本框 9"/>
          <p:cNvSpPr txBox="1"/>
          <p:nvPr/>
        </p:nvSpPr>
        <p:spPr>
          <a:xfrm>
            <a:off x="4099877" y="2531392"/>
            <a:ext cx="3992245" cy="52197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2.</a:t>
            </a:r>
            <a:r>
              <a:rPr lang="zh-CN" altLang="en-US" sz="2800" b="1" dirty="0">
                <a:latin typeface="SimHei" panose="02010609060101010101" pitchFamily="49" charset="-122"/>
                <a:ea typeface="SimHei" panose="02010609060101010101" pitchFamily="49" charset="-122"/>
              </a:rPr>
              <a:t>构件图</a:t>
            </a:r>
          </a:p>
        </p:txBody>
      </p:sp>
      <p:sp>
        <p:nvSpPr>
          <p:cNvPr id="11" name="文本框 10"/>
          <p:cNvSpPr txBox="1"/>
          <p:nvPr/>
        </p:nvSpPr>
        <p:spPr>
          <a:xfrm>
            <a:off x="4099877" y="3588989"/>
            <a:ext cx="3992245" cy="52322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3.</a:t>
            </a:r>
            <a:r>
              <a:rPr lang="zh-CN" altLang="en-US" sz="2800" b="1" dirty="0">
                <a:latin typeface="SimHei" panose="02010609060101010101" pitchFamily="49" charset="-122"/>
                <a:ea typeface="SimHei" panose="02010609060101010101" pitchFamily="49" charset="-122"/>
              </a:rPr>
              <a:t>包图</a:t>
            </a:r>
            <a:endParaRPr lang="en-US" altLang="zh-CN" sz="2800" b="1" dirty="0">
              <a:latin typeface="SimHei" panose="02010609060101010101" pitchFamily="49" charset="-122"/>
              <a:ea typeface="SimHei"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B0B6DBC-269D-E449-9D32-957650A7613B}"/>
              </a:ext>
            </a:extLst>
          </p:cNvPr>
          <p:cNvSpPr/>
          <p:nvPr/>
        </p:nvSpPr>
        <p:spPr>
          <a:xfrm>
            <a:off x="1558335" y="1343184"/>
            <a:ext cx="7282247" cy="707886"/>
          </a:xfrm>
          <a:prstGeom prst="rect">
            <a:avLst/>
          </a:prstGeom>
        </p:spPr>
        <p:txBody>
          <a:bodyPr wrap="square">
            <a:spAutoFit/>
          </a:bodyPr>
          <a:lstStyle/>
          <a:p>
            <a:r>
              <a:rPr lang="zh-CN" altLang="en-US" sz="2000" b="1" dirty="0">
                <a:solidFill>
                  <a:srgbClr val="4F4F4F"/>
                </a:solidFill>
                <a:latin typeface="-apple-system"/>
              </a:rPr>
              <a:t>表示方式</a:t>
            </a:r>
            <a:endParaRPr lang="zh-CN" altLang="en-US" sz="2000" dirty="0">
              <a:solidFill>
                <a:srgbClr val="4F4F4F"/>
              </a:solidFill>
              <a:latin typeface="-apple-system"/>
            </a:endParaRPr>
          </a:p>
          <a:p>
            <a:r>
              <a:rPr lang="zh-CN" altLang="en-US" sz="2000" dirty="0">
                <a:solidFill>
                  <a:srgbClr val="4F4F4F"/>
                </a:solidFill>
                <a:latin typeface="-apple-system"/>
              </a:rPr>
              <a:t>  尾部加小方框的正常接口表示，小方框就被称为端口。</a:t>
            </a:r>
            <a:endParaRPr lang="zh-CN" altLang="en-US" sz="2000" b="0" i="0" u="none" strike="noStrike" dirty="0">
              <a:solidFill>
                <a:srgbClr val="4F4F4F"/>
              </a:solidFill>
              <a:effectLst/>
              <a:latin typeface="-apple-system"/>
            </a:endParaRPr>
          </a:p>
        </p:txBody>
      </p:sp>
      <p:pic>
        <p:nvPicPr>
          <p:cNvPr id="6" name="图片 5">
            <a:extLst>
              <a:ext uri="{FF2B5EF4-FFF2-40B4-BE49-F238E27FC236}">
                <a16:creationId xmlns:a16="http://schemas.microsoft.com/office/drawing/2014/main" id="{000BDF2C-FD2B-3443-96E0-578EA09BCEB8}"/>
              </a:ext>
            </a:extLst>
          </p:cNvPr>
          <p:cNvPicPr>
            <a:picLocks noChangeAspect="1"/>
          </p:cNvPicPr>
          <p:nvPr/>
        </p:nvPicPr>
        <p:blipFill>
          <a:blip r:embed="rId2"/>
          <a:stretch>
            <a:fillRect/>
          </a:stretch>
        </p:blipFill>
        <p:spPr>
          <a:xfrm>
            <a:off x="2074863" y="2197099"/>
            <a:ext cx="7333734" cy="3210621"/>
          </a:xfrm>
          <a:prstGeom prst="rect">
            <a:avLst/>
          </a:prstGeom>
        </p:spPr>
      </p:pic>
      <p:sp>
        <p:nvSpPr>
          <p:cNvPr id="9" name="矩形 8">
            <a:extLst>
              <a:ext uri="{FF2B5EF4-FFF2-40B4-BE49-F238E27FC236}">
                <a16:creationId xmlns:a16="http://schemas.microsoft.com/office/drawing/2014/main" id="{C573212C-6A3E-45AE-B26E-6035C70BA035}"/>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2899591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274D3EFC-7E9A-CB4D-8142-3FA839D711F1}"/>
              </a:ext>
            </a:extLst>
          </p:cNvPr>
          <p:cNvSpPr/>
          <p:nvPr/>
        </p:nvSpPr>
        <p:spPr>
          <a:xfrm>
            <a:off x="1521039" y="2090172"/>
            <a:ext cx="9551774" cy="2677656"/>
          </a:xfrm>
          <a:prstGeom prst="rect">
            <a:avLst/>
          </a:prstGeom>
        </p:spPr>
        <p:txBody>
          <a:bodyPr wrap="square">
            <a:spAutoFit/>
          </a:bodyPr>
          <a:lstStyle/>
          <a:p>
            <a:r>
              <a:rPr lang="zh-CN" altLang="en-US" sz="2400" b="1" dirty="0">
                <a:solidFill>
                  <a:srgbClr val="4F4F4F"/>
                </a:solidFill>
                <a:latin typeface="-apple-system"/>
              </a:rPr>
              <a:t>接口与端口的关系</a:t>
            </a:r>
            <a:endParaRPr lang="en-US" altLang="zh-CN" sz="2400" b="1"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  提供接口说明了通过端口来提供服务，请求接口说明了通过端口需要从其它构件获得服务。</a:t>
            </a:r>
            <a:endParaRPr lang="en-US" altLang="zh-CN" sz="2400"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  一个构件可以通过一个特定端口同另一个构件通讯，而且通讯完全是通过由端口支持的接口来描述的。</a:t>
            </a:r>
            <a:endParaRPr lang="zh-CN" altLang="en-US" sz="2400" b="0" i="0" u="none" strike="noStrike" dirty="0">
              <a:solidFill>
                <a:srgbClr val="4F4F4F"/>
              </a:solidFill>
              <a:effectLst/>
              <a:latin typeface="-apple-system"/>
            </a:endParaRPr>
          </a:p>
        </p:txBody>
      </p:sp>
      <p:sp>
        <p:nvSpPr>
          <p:cNvPr id="8" name="矩形 7">
            <a:extLst>
              <a:ext uri="{FF2B5EF4-FFF2-40B4-BE49-F238E27FC236}">
                <a16:creationId xmlns:a16="http://schemas.microsoft.com/office/drawing/2014/main" id="{1010A611-484B-4524-9E81-86EE7590EF4D}"/>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385254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b="1" dirty="0"/>
              <a:t>连接器（</a:t>
            </a:r>
            <a:r>
              <a:rPr lang="en" altLang="zh-CN" sz="2000" b="1" dirty="0"/>
              <a:t>Connector</a:t>
            </a:r>
            <a:r>
              <a:rPr lang="zh-CN" altLang="en" sz="2000" b="1" dirty="0"/>
              <a:t>）</a:t>
            </a:r>
            <a:r>
              <a:rPr lang="en" altLang="zh-CN" sz="2000" b="1" dirty="0"/>
              <a:t>——</a:t>
            </a:r>
            <a:r>
              <a:rPr lang="zh-CN" altLang="en-US" sz="2000" b="1" dirty="0"/>
              <a:t>连接件</a:t>
            </a:r>
          </a:p>
        </p:txBody>
      </p:sp>
      <p:sp>
        <p:nvSpPr>
          <p:cNvPr id="8" name="矩形 7">
            <a:extLst>
              <a:ext uri="{FF2B5EF4-FFF2-40B4-BE49-F238E27FC236}">
                <a16:creationId xmlns:a16="http://schemas.microsoft.com/office/drawing/2014/main" id="{EBB8AA37-D078-0542-AE23-83A574BC1161}"/>
              </a:ext>
            </a:extLst>
          </p:cNvPr>
          <p:cNvSpPr/>
          <p:nvPr/>
        </p:nvSpPr>
        <p:spPr>
          <a:xfrm>
            <a:off x="1649626" y="2219442"/>
            <a:ext cx="9760268" cy="2353529"/>
          </a:xfrm>
          <a:prstGeom prst="rect">
            <a:avLst/>
          </a:prstGeom>
        </p:spPr>
        <p:txBody>
          <a:bodyPr wrap="square">
            <a:spAutoFit/>
          </a:bodyPr>
          <a:lstStyle/>
          <a:p>
            <a:pPr>
              <a:lnSpc>
                <a:spcPct val="150000"/>
              </a:lnSpc>
              <a:buFont typeface="Arial" panose="020B0604020202020204" pitchFamily="34" charset="0"/>
              <a:buChar char="•"/>
            </a:pPr>
            <a:r>
              <a:rPr lang="zh-CN" altLang="en-US" sz="2000" dirty="0">
                <a:solidFill>
                  <a:srgbClr val="333333"/>
                </a:solidFill>
                <a:latin typeface="-apple-system"/>
              </a:rPr>
              <a:t>连接端口意味着请求端口要调用提供端口中的操作，以得到服务。</a:t>
            </a:r>
          </a:p>
          <a:p>
            <a:pPr>
              <a:lnSpc>
                <a:spcPct val="150000"/>
              </a:lnSpc>
              <a:buFont typeface="Arial" panose="020B0604020202020204" pitchFamily="34" charset="0"/>
              <a:buChar char="•"/>
            </a:pPr>
            <a:r>
              <a:rPr lang="zh-CN" altLang="en-US" sz="2000" dirty="0">
                <a:solidFill>
                  <a:srgbClr val="333333"/>
                </a:solidFill>
                <a:latin typeface="-apple-system"/>
              </a:rPr>
              <a:t>立端口和接口的优点在于在设计时，两个构件彼此不需要了解对方的内部，只要它们的接口是相互兼容的即可。</a:t>
            </a:r>
          </a:p>
          <a:p>
            <a:pPr>
              <a:lnSpc>
                <a:spcPct val="150000"/>
              </a:lnSpc>
              <a:buFont typeface="Arial" panose="020B0604020202020204" pitchFamily="34" charset="0"/>
              <a:buChar char="•"/>
            </a:pPr>
            <a:r>
              <a:rPr lang="zh-CN" altLang="en-US" sz="2000" dirty="0">
                <a:solidFill>
                  <a:srgbClr val="333333"/>
                </a:solidFill>
                <a:latin typeface="-apple-system"/>
              </a:rPr>
              <a:t>如果一个端口提供一个特定的接口而另一个端口需要这个接口，且接口是兼容的，那么这两个端口</a:t>
            </a:r>
            <a:r>
              <a:rPr lang="en-US" altLang="zh-CN" sz="2000" dirty="0">
                <a:solidFill>
                  <a:srgbClr val="333333"/>
                </a:solidFill>
                <a:latin typeface="-apple-system"/>
              </a:rPr>
              <a:t>-</a:t>
            </a:r>
            <a:r>
              <a:rPr lang="zh-CN" altLang="en-US" sz="2000" dirty="0">
                <a:solidFill>
                  <a:srgbClr val="333333"/>
                </a:solidFill>
                <a:latin typeface="-apple-system"/>
              </a:rPr>
              <a:t>便是可连接的。</a:t>
            </a:r>
            <a:endParaRPr lang="zh-CN" altLang="en-US" sz="2000" b="0" i="0" u="none" strike="noStrike" dirty="0">
              <a:solidFill>
                <a:srgbClr val="333333"/>
              </a:solidFill>
              <a:effectLst/>
              <a:latin typeface="-apple-system"/>
            </a:endParaRPr>
          </a:p>
        </p:txBody>
      </p:sp>
      <p:sp>
        <p:nvSpPr>
          <p:cNvPr id="9" name="矩形 8">
            <a:extLst>
              <a:ext uri="{FF2B5EF4-FFF2-40B4-BE49-F238E27FC236}">
                <a16:creationId xmlns:a16="http://schemas.microsoft.com/office/drawing/2014/main" id="{1F0488BC-BA8E-4EE6-A439-D316B3908633}"/>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197816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7E2E6C7-86C8-574E-8515-44BDD29F91B1}"/>
              </a:ext>
            </a:extLst>
          </p:cNvPr>
          <p:cNvSpPr/>
          <p:nvPr/>
        </p:nvSpPr>
        <p:spPr>
          <a:xfrm>
            <a:off x="1490662" y="2459504"/>
            <a:ext cx="10313235" cy="2246769"/>
          </a:xfrm>
          <a:prstGeom prst="rect">
            <a:avLst/>
          </a:prstGeom>
        </p:spPr>
        <p:txBody>
          <a:bodyPr wrap="square">
            <a:spAutoFit/>
          </a:bodyPr>
          <a:lstStyle/>
          <a:p>
            <a:r>
              <a:rPr lang="en-US" altLang="zh-CN" sz="2000" b="1" dirty="0">
                <a:solidFill>
                  <a:srgbClr val="4F4F4F"/>
                </a:solidFill>
                <a:latin typeface="-apple-system"/>
              </a:rPr>
              <a:t>UML2.0</a:t>
            </a:r>
            <a:r>
              <a:rPr lang="zh-CN" altLang="en-US" sz="2000" b="1" dirty="0">
                <a:solidFill>
                  <a:srgbClr val="4F4F4F"/>
                </a:solidFill>
                <a:latin typeface="-apple-system"/>
              </a:rPr>
              <a:t>提供两种类型的连接器：</a:t>
            </a:r>
            <a:endParaRPr lang="en-US" altLang="zh-CN" sz="2000" b="1" dirty="0">
              <a:solidFill>
                <a:srgbClr val="4F4F4F"/>
              </a:solidFill>
              <a:latin typeface="-apple-system"/>
            </a:endParaRPr>
          </a:p>
          <a:p>
            <a:endParaRPr lang="zh-CN" altLang="en-US" sz="2000" dirty="0">
              <a:solidFill>
                <a:srgbClr val="4F4F4F"/>
              </a:solidFill>
              <a:latin typeface="-apple-system"/>
            </a:endParaRPr>
          </a:p>
          <a:p>
            <a:pPr>
              <a:buFont typeface="+mj-lt"/>
              <a:buAutoNum type="arabicPeriod"/>
            </a:pPr>
            <a:r>
              <a:rPr lang="zh-CN" altLang="en-US" sz="2000" dirty="0">
                <a:solidFill>
                  <a:srgbClr val="333333"/>
                </a:solidFill>
                <a:latin typeface="-apple-system"/>
              </a:rPr>
              <a:t>代理连接器（</a:t>
            </a:r>
            <a:r>
              <a:rPr lang="en-US" altLang="zh-CN" sz="2000" dirty="0">
                <a:solidFill>
                  <a:srgbClr val="333333"/>
                </a:solidFill>
                <a:latin typeface="-apple-system"/>
              </a:rPr>
              <a:t>Delegation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委托连接件：连接外部接口的端口和内部接口。</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组装连接器（</a:t>
            </a:r>
            <a:r>
              <a:rPr lang="en-US" altLang="zh-CN" sz="2000" dirty="0">
                <a:solidFill>
                  <a:srgbClr val="333333"/>
                </a:solidFill>
                <a:latin typeface="-apple-system"/>
              </a:rPr>
              <a:t>Assembly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组装连接件：组件连接器</a:t>
            </a:r>
            <a:r>
              <a:rPr lang="zh-CN" altLang="en-US" sz="2000" dirty="0">
                <a:solidFill>
                  <a:srgbClr val="FF0000"/>
                </a:solidFill>
                <a:latin typeface="-apple-system"/>
              </a:rPr>
              <a:t>表示构件之间的关系</a:t>
            </a:r>
            <a:r>
              <a:rPr lang="zh-CN" altLang="en-US" sz="2000" dirty="0">
                <a:solidFill>
                  <a:srgbClr val="333333"/>
                </a:solidFill>
                <a:latin typeface="-apple-system"/>
              </a:rPr>
              <a:t>，它连接构件内部的类，将一个构件的供接口和一个构件的需接口捆绑在一起</a:t>
            </a:r>
            <a:endParaRPr lang="zh-CN" altLang="en-US" sz="2000" b="0" i="0" u="none" strike="noStrike" dirty="0">
              <a:solidFill>
                <a:srgbClr val="333333"/>
              </a:solidFill>
              <a:effectLst/>
              <a:latin typeface="-apple-system"/>
            </a:endParaRPr>
          </a:p>
        </p:txBody>
      </p:sp>
      <p:sp>
        <p:nvSpPr>
          <p:cNvPr id="8" name="矩形 7">
            <a:extLst>
              <a:ext uri="{FF2B5EF4-FFF2-40B4-BE49-F238E27FC236}">
                <a16:creationId xmlns:a16="http://schemas.microsoft.com/office/drawing/2014/main" id="{2A6DE4E8-563D-4DD1-A598-88CD9D9CEB46}"/>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1142292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359E7B69-9702-7743-BF98-C08FE7BDD67E}"/>
              </a:ext>
            </a:extLst>
          </p:cNvPr>
          <p:cNvSpPr/>
          <p:nvPr/>
        </p:nvSpPr>
        <p:spPr>
          <a:xfrm>
            <a:off x="1086848" y="1231500"/>
            <a:ext cx="10413742" cy="1908215"/>
          </a:xfrm>
          <a:prstGeom prst="rect">
            <a:avLst/>
          </a:prstGeom>
        </p:spPr>
        <p:txBody>
          <a:bodyPr wrap="square">
            <a:spAutoFit/>
          </a:bodyPr>
          <a:lstStyle/>
          <a:p>
            <a:r>
              <a:rPr lang="en-US" altLang="zh-CN" sz="2000" b="1" dirty="0">
                <a:solidFill>
                  <a:srgbClr val="4F4F4F"/>
                </a:solidFill>
                <a:latin typeface="-apple-system"/>
              </a:rPr>
              <a:t>&lt;1&gt;</a:t>
            </a:r>
            <a:r>
              <a:rPr lang="zh-CN" altLang="en-US" sz="2000" b="1" dirty="0">
                <a:solidFill>
                  <a:srgbClr val="4F4F4F"/>
                </a:solidFill>
                <a:latin typeface="-apple-system"/>
              </a:rPr>
              <a:t>组装连接件</a:t>
            </a:r>
            <a:endParaRPr lang="zh-CN" altLang="en-US" sz="2000" dirty="0">
              <a:solidFill>
                <a:srgbClr val="4F4F4F"/>
              </a:solidFill>
              <a:latin typeface="-apple-system"/>
            </a:endParaRPr>
          </a:p>
          <a:p>
            <a:r>
              <a:rPr lang="zh-CN" altLang="en-US" sz="2000" dirty="0">
                <a:solidFill>
                  <a:srgbClr val="4F4F4F"/>
                </a:solidFill>
                <a:latin typeface="-apple-system"/>
              </a:rPr>
              <a:t>有两种表示装配连接件的方法：</a:t>
            </a:r>
          </a:p>
          <a:p>
            <a:pPr lvl="1">
              <a:buFont typeface="+mj-lt"/>
              <a:buAutoNum type="arabicPeriod"/>
            </a:pPr>
            <a:r>
              <a:rPr lang="zh-CN" altLang="en-US" sz="2000" dirty="0">
                <a:solidFill>
                  <a:srgbClr val="333333"/>
                </a:solidFill>
                <a:latin typeface="-apple-system"/>
              </a:rPr>
              <a:t>如果要显式地把两个构件实例衔接在一起，在它们的端口之间</a:t>
            </a:r>
            <a:r>
              <a:rPr lang="zh-CN" altLang="en-US" sz="2000" dirty="0">
                <a:solidFill>
                  <a:srgbClr val="FF0000"/>
                </a:solidFill>
                <a:latin typeface="-apple-system"/>
              </a:rPr>
              <a:t>画一条线即可</a:t>
            </a:r>
            <a:r>
              <a:rPr lang="zh-CN" altLang="en-US" sz="2000" dirty="0">
                <a:solidFill>
                  <a:srgbClr val="333333"/>
                </a:solidFill>
                <a:latin typeface="-apple-system"/>
              </a:rPr>
              <a:t>。</a:t>
            </a:r>
          </a:p>
          <a:p>
            <a:pPr lvl="1">
              <a:buFont typeface="+mj-lt"/>
              <a:buAutoNum type="arabicPeriod"/>
            </a:pPr>
            <a:r>
              <a:rPr lang="zh-CN" altLang="en-US" sz="2000" dirty="0">
                <a:solidFill>
                  <a:srgbClr val="333333"/>
                </a:solidFill>
                <a:latin typeface="-apple-system"/>
              </a:rPr>
              <a:t>如果两个构件实例相连是由于它们有兼容的接口，则可以使用一个“球－穴”标记来表示构件实例之间的连接关系。</a:t>
            </a:r>
          </a:p>
          <a:p>
            <a:r>
              <a:rPr lang="zh-CN" altLang="en-US" dirty="0">
                <a:solidFill>
                  <a:srgbClr val="4F4F4F"/>
                </a:solidFill>
                <a:latin typeface="-apple-system"/>
              </a:rPr>
              <a:t>  </a:t>
            </a:r>
            <a:endParaRPr lang="zh-CN" altLang="en-US" b="0" i="0" u="none" strike="noStrike" dirty="0">
              <a:solidFill>
                <a:srgbClr val="4F4F4F"/>
              </a:solidFill>
              <a:effectLst/>
              <a:latin typeface="-apple-system"/>
            </a:endParaRPr>
          </a:p>
        </p:txBody>
      </p:sp>
      <p:pic>
        <p:nvPicPr>
          <p:cNvPr id="4" name="图片 3">
            <a:extLst>
              <a:ext uri="{FF2B5EF4-FFF2-40B4-BE49-F238E27FC236}">
                <a16:creationId xmlns:a16="http://schemas.microsoft.com/office/drawing/2014/main" id="{96C3238F-4FAC-B44B-B1C0-94482659FACE}"/>
              </a:ext>
            </a:extLst>
          </p:cNvPr>
          <p:cNvPicPr>
            <a:picLocks noChangeAspect="1"/>
          </p:cNvPicPr>
          <p:nvPr/>
        </p:nvPicPr>
        <p:blipFill>
          <a:blip r:embed="rId2"/>
          <a:stretch>
            <a:fillRect/>
          </a:stretch>
        </p:blipFill>
        <p:spPr>
          <a:xfrm>
            <a:off x="830527" y="2863060"/>
            <a:ext cx="4869904" cy="3465698"/>
          </a:xfrm>
          <a:prstGeom prst="rect">
            <a:avLst/>
          </a:prstGeom>
        </p:spPr>
      </p:pic>
      <p:sp>
        <p:nvSpPr>
          <p:cNvPr id="5" name="矩形 4">
            <a:extLst>
              <a:ext uri="{FF2B5EF4-FFF2-40B4-BE49-F238E27FC236}">
                <a16:creationId xmlns:a16="http://schemas.microsoft.com/office/drawing/2014/main" id="{B2356734-4BFA-8A49-AE47-9B251E4F9D76}"/>
              </a:ext>
            </a:extLst>
          </p:cNvPr>
          <p:cNvSpPr/>
          <p:nvPr/>
        </p:nvSpPr>
        <p:spPr>
          <a:xfrm>
            <a:off x="6191318" y="2863060"/>
            <a:ext cx="4869904" cy="2958630"/>
          </a:xfrm>
          <a:prstGeom prst="rect">
            <a:avLst/>
          </a:prstGeom>
        </p:spPr>
        <p:txBody>
          <a:bodyPr wrap="square">
            <a:spAutoFit/>
          </a:bodyPr>
          <a:lstStyle/>
          <a:p>
            <a:pPr>
              <a:lnSpc>
                <a:spcPct val="150000"/>
              </a:lnSpc>
            </a:pPr>
            <a:r>
              <a:rPr lang="zh-CN" altLang="en-US" dirty="0">
                <a:solidFill>
                  <a:srgbClr val="4F4F4F"/>
                </a:solidFill>
                <a:latin typeface="-apple-system"/>
              </a:rPr>
              <a:t>    装配连接件是两个构件实例间的</a:t>
            </a:r>
            <a:r>
              <a:rPr lang="zh-CN" altLang="en-US" dirty="0">
                <a:solidFill>
                  <a:srgbClr val="FF0000"/>
                </a:solidFill>
                <a:latin typeface="-apple-system"/>
              </a:rPr>
              <a:t>连接件</a:t>
            </a:r>
            <a:r>
              <a:rPr lang="zh-CN" altLang="en-US" dirty="0">
                <a:solidFill>
                  <a:srgbClr val="4F4F4F"/>
                </a:solidFill>
                <a:latin typeface="-apple-system"/>
              </a:rPr>
              <a:t>，它定义一个构件实例提供服务，另一个构件实例使用这些服务。</a:t>
            </a:r>
            <a:endParaRPr lang="en-US" altLang="zh-CN" dirty="0">
              <a:solidFill>
                <a:srgbClr val="4F4F4F"/>
              </a:solidFill>
              <a:latin typeface="-apple-system"/>
            </a:endParaRPr>
          </a:p>
          <a:p>
            <a:pPr>
              <a:lnSpc>
                <a:spcPct val="150000"/>
              </a:lnSpc>
            </a:pPr>
            <a:r>
              <a:rPr lang="zh-CN" altLang="en-US" dirty="0">
                <a:solidFill>
                  <a:srgbClr val="4F4F4F"/>
                </a:solidFill>
                <a:latin typeface="-apple-system"/>
              </a:rPr>
              <a:t>    装配连接件用于把一个请求接口或端口与一个提供接口或端口的连接起来。在执行时，消息起源于一个请求端口，沿着连接件传递，被交付到一个提供端口</a:t>
            </a:r>
            <a:endParaRPr lang="zh-CN" altLang="en-US" dirty="0"/>
          </a:p>
        </p:txBody>
      </p:sp>
      <p:sp>
        <p:nvSpPr>
          <p:cNvPr id="10" name="矩形 9">
            <a:extLst>
              <a:ext uri="{FF2B5EF4-FFF2-40B4-BE49-F238E27FC236}">
                <a16:creationId xmlns:a16="http://schemas.microsoft.com/office/drawing/2014/main" id="{97202FE3-E17D-41AB-B206-79EEF3F28E60}"/>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3171590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AE0A8A37-B490-3541-93D3-D3A5557195F2}"/>
              </a:ext>
            </a:extLst>
          </p:cNvPr>
          <p:cNvSpPr/>
          <p:nvPr/>
        </p:nvSpPr>
        <p:spPr>
          <a:xfrm>
            <a:off x="1226820" y="1443841"/>
            <a:ext cx="10260330" cy="4401205"/>
          </a:xfrm>
          <a:prstGeom prst="rect">
            <a:avLst/>
          </a:prstGeom>
        </p:spPr>
        <p:txBody>
          <a:bodyPr wrap="square">
            <a:spAutoFit/>
          </a:bodyPr>
          <a:lstStyle/>
          <a:p>
            <a:r>
              <a:rPr lang="en-US" altLang="zh-CN" sz="2000" b="1" dirty="0">
                <a:solidFill>
                  <a:srgbClr val="4F4F4F"/>
                </a:solidFill>
                <a:latin typeface="-apple-system"/>
              </a:rPr>
              <a:t>&lt;2&gt;</a:t>
            </a:r>
            <a:r>
              <a:rPr lang="zh-CN" altLang="en-US" sz="2000" b="1" dirty="0">
                <a:solidFill>
                  <a:srgbClr val="4F4F4F"/>
                </a:solidFill>
                <a:latin typeface="-apple-system"/>
              </a:rPr>
              <a:t>委托连接件</a:t>
            </a:r>
            <a:endParaRPr lang="zh-CN" altLang="en-US" sz="2000" dirty="0">
              <a:solidFill>
                <a:srgbClr val="4F4F4F"/>
              </a:solidFill>
              <a:latin typeface="-apple-system"/>
            </a:endParaRPr>
          </a:p>
          <a:p>
            <a:r>
              <a:rPr lang="zh-CN" altLang="en-US" sz="2000" dirty="0">
                <a:solidFill>
                  <a:srgbClr val="4F4F4F"/>
                </a:solidFill>
                <a:latin typeface="-apple-system"/>
              </a:rPr>
              <a:t>  委托有这样的含义：具体的消息流将发生在所连接的端口之间，可能要跨越多个层次，最终到达要对消息进行处理的最终部件实例。这样，使用委托连接件可对构件行为的层次分解建模。</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a:t>
            </a:r>
            <a:r>
              <a:rPr lang="zh-CN" altLang="en-US" sz="2000" b="1" dirty="0">
                <a:solidFill>
                  <a:srgbClr val="4F4F4F"/>
                </a:solidFill>
                <a:latin typeface="-apple-system"/>
              </a:rPr>
              <a:t>委托连接件把外部对构件端口的请求</a:t>
            </a:r>
            <a:r>
              <a:rPr lang="zh-CN" altLang="en-US" sz="2000" b="1" dirty="0">
                <a:solidFill>
                  <a:srgbClr val="FF0000"/>
                </a:solidFill>
                <a:latin typeface="-apple-system"/>
              </a:rPr>
              <a:t>分发到构件内部的部件实例</a:t>
            </a:r>
            <a:r>
              <a:rPr lang="zh-CN" altLang="en-US" sz="2000" b="1" dirty="0">
                <a:solidFill>
                  <a:srgbClr val="4F4F4F"/>
                </a:solidFill>
                <a:latin typeface="-apple-system"/>
              </a:rPr>
              <a:t>进行处理，或者通过构件端口把构件内部部件实例</a:t>
            </a:r>
            <a:r>
              <a:rPr lang="zh-CN" altLang="en-US" sz="2000" b="1" dirty="0">
                <a:solidFill>
                  <a:srgbClr val="FF0000"/>
                </a:solidFill>
                <a:latin typeface="-apple-system"/>
              </a:rPr>
              <a:t>向构件外部的请求分发出去</a:t>
            </a:r>
            <a:r>
              <a:rPr lang="zh-CN" altLang="en-US" sz="2000" b="1" dirty="0">
                <a:solidFill>
                  <a:srgbClr val="4F4F4F"/>
                </a:solidFill>
                <a:latin typeface="-apple-system"/>
              </a:rPr>
              <a:t>。</a:t>
            </a:r>
            <a:endParaRPr lang="en-US" altLang="zh-CN" sz="2000" b="1"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  构件内部的一个部件可以是另一个构件或是一个类。</a:t>
            </a:r>
            <a:r>
              <a:rPr lang="zh-CN" altLang="en-US" sz="2000" dirty="0">
                <a:solidFill>
                  <a:srgbClr val="FF0000"/>
                </a:solidFill>
                <a:latin typeface="-apple-system"/>
              </a:rPr>
              <a:t>注意，必须在两个提供端口间或两个请求端口间定义委托连接件。</a:t>
            </a:r>
            <a:endParaRPr lang="en-US" altLang="zh-CN" sz="2000" dirty="0">
              <a:solidFill>
                <a:srgbClr val="FF0000"/>
              </a:solidFill>
              <a:latin typeface="-apple-system"/>
            </a:endParaRPr>
          </a:p>
          <a:p>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b="1" dirty="0">
                <a:solidFill>
                  <a:srgbClr val="4F4F4F"/>
                </a:solidFill>
                <a:latin typeface="-apple-system"/>
              </a:rPr>
              <a:t>注意事项</a:t>
            </a:r>
            <a:r>
              <a:rPr lang="zh-CN" altLang="en-US" sz="2000" dirty="0">
                <a:solidFill>
                  <a:srgbClr val="4F4F4F"/>
                </a:solidFill>
                <a:latin typeface="-apple-system"/>
              </a:rPr>
              <a:t>：因为构件是可以嵌套的，所以内部构件之间的连接（球</a:t>
            </a:r>
            <a:r>
              <a:rPr lang="en-US" altLang="zh-CN" sz="2000" dirty="0">
                <a:solidFill>
                  <a:srgbClr val="4F4F4F"/>
                </a:solidFill>
                <a:latin typeface="-apple-system"/>
              </a:rPr>
              <a:t>-</a:t>
            </a:r>
            <a:r>
              <a:rPr lang="zh-CN" altLang="en-US" sz="2000" dirty="0">
                <a:solidFill>
                  <a:srgbClr val="4F4F4F"/>
                </a:solidFill>
                <a:latin typeface="-apple-system"/>
              </a:rPr>
              <a:t>穴）是组装连接件，内部构件与端口之间的连接（实线箭头）是委托连接件。</a:t>
            </a:r>
            <a:endParaRPr lang="zh-CN" altLang="en-US" sz="2000" b="0" i="0" u="none" strike="noStrike" dirty="0">
              <a:solidFill>
                <a:srgbClr val="4F4F4F"/>
              </a:solidFill>
              <a:effectLst/>
              <a:latin typeface="-apple-system"/>
            </a:endParaRPr>
          </a:p>
        </p:txBody>
      </p:sp>
    </p:spTree>
    <p:extLst>
      <p:ext uri="{BB962C8B-B14F-4D97-AF65-F5344CB8AC3E}">
        <p14:creationId xmlns:p14="http://schemas.microsoft.com/office/powerpoint/2010/main" val="944051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D572758-8C45-974C-8F3B-6817EEDBD6BA}"/>
              </a:ext>
            </a:extLst>
          </p:cNvPr>
          <p:cNvSpPr/>
          <p:nvPr/>
        </p:nvSpPr>
        <p:spPr>
          <a:xfrm>
            <a:off x="1615267" y="1343184"/>
            <a:ext cx="3626314" cy="461665"/>
          </a:xfrm>
          <a:prstGeom prst="rect">
            <a:avLst/>
          </a:prstGeom>
        </p:spPr>
        <p:txBody>
          <a:bodyPr wrap="none">
            <a:spAutoFit/>
          </a:bodyPr>
          <a:lstStyle/>
          <a:p>
            <a:r>
              <a:rPr lang="zh-CN" altLang="en-US" sz="2400" b="1" dirty="0">
                <a:solidFill>
                  <a:srgbClr val="4F4F4F"/>
                </a:solidFill>
                <a:latin typeface="-apple-system"/>
              </a:rPr>
              <a:t>依赖关系（</a:t>
            </a:r>
            <a:r>
              <a:rPr lang="en" altLang="zh-CN" sz="2400" b="1" dirty="0">
                <a:solidFill>
                  <a:srgbClr val="4F4F4F"/>
                </a:solidFill>
                <a:latin typeface="-apple-system"/>
              </a:rPr>
              <a:t>Dependency</a:t>
            </a:r>
            <a:r>
              <a:rPr lang="zh-CN" altLang="en" sz="2400" b="1" dirty="0">
                <a:solidFill>
                  <a:srgbClr val="4F4F4F"/>
                </a:solidFill>
                <a:latin typeface="-apple-system"/>
              </a:rPr>
              <a:t>）</a:t>
            </a:r>
            <a:endParaRPr lang="zh-CN" altLang="en" sz="2400" b="1" i="0" u="none" strike="noStrike" dirty="0">
              <a:solidFill>
                <a:srgbClr val="4F4F4F"/>
              </a:solidFill>
              <a:effectLst/>
              <a:latin typeface="-apple-system"/>
            </a:endParaRPr>
          </a:p>
        </p:txBody>
      </p:sp>
      <p:sp>
        <p:nvSpPr>
          <p:cNvPr id="5" name="矩形 4">
            <a:extLst>
              <a:ext uri="{FF2B5EF4-FFF2-40B4-BE49-F238E27FC236}">
                <a16:creationId xmlns:a16="http://schemas.microsoft.com/office/drawing/2014/main" id="{ACF9A5AA-61D3-0146-B315-D76E7B398386}"/>
              </a:ext>
            </a:extLst>
          </p:cNvPr>
          <p:cNvSpPr/>
          <p:nvPr/>
        </p:nvSpPr>
        <p:spPr>
          <a:xfrm>
            <a:off x="1821076" y="1938635"/>
            <a:ext cx="9123149" cy="1323439"/>
          </a:xfrm>
          <a:prstGeom prst="rect">
            <a:avLst/>
          </a:prstGeom>
        </p:spPr>
        <p:txBody>
          <a:bodyPr wrap="square">
            <a:spAutoFit/>
          </a:bodyPr>
          <a:lstStyle/>
          <a:p>
            <a:r>
              <a:rPr lang="zh-CN" altLang="en-US" sz="2000" dirty="0">
                <a:solidFill>
                  <a:srgbClr val="4F4F4F"/>
                </a:solidFill>
                <a:latin typeface="-apple-system"/>
              </a:rPr>
              <a:t>         构件图用依赖关系表示各组件之间存在的关系类型</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  在</a:t>
            </a:r>
            <a:r>
              <a:rPr lang="en-US" altLang="zh-CN" sz="2000" dirty="0">
                <a:solidFill>
                  <a:srgbClr val="4F4F4F"/>
                </a:solidFill>
                <a:latin typeface="-apple-system"/>
              </a:rPr>
              <a:t>UML</a:t>
            </a:r>
            <a:r>
              <a:rPr lang="zh-CN" altLang="en-US" sz="2000" dirty="0">
                <a:solidFill>
                  <a:srgbClr val="4F4F4F"/>
                </a:solidFill>
                <a:latin typeface="-apple-system"/>
              </a:rPr>
              <a:t>中，构件图中依赖关系的表示方法与类图中依赖关系相同，都是一个由客户指向提供者的虚线箭头。</a:t>
            </a:r>
            <a:endParaRPr lang="zh-CN" altLang="en-US" sz="2000" b="0" i="0" u="none" strike="noStrike" dirty="0">
              <a:solidFill>
                <a:srgbClr val="4F4F4F"/>
              </a:solidFill>
              <a:effectLst/>
              <a:latin typeface="-apple-system"/>
            </a:endParaRPr>
          </a:p>
        </p:txBody>
      </p:sp>
      <p:pic>
        <p:nvPicPr>
          <p:cNvPr id="6" name="图片 5">
            <a:extLst>
              <a:ext uri="{FF2B5EF4-FFF2-40B4-BE49-F238E27FC236}">
                <a16:creationId xmlns:a16="http://schemas.microsoft.com/office/drawing/2014/main" id="{E18E1180-E374-D446-B810-B0AB5F88917F}"/>
              </a:ext>
            </a:extLst>
          </p:cNvPr>
          <p:cNvPicPr>
            <a:picLocks noChangeAspect="1"/>
          </p:cNvPicPr>
          <p:nvPr/>
        </p:nvPicPr>
        <p:blipFill>
          <a:blip r:embed="rId2"/>
          <a:stretch>
            <a:fillRect/>
          </a:stretch>
        </p:blipFill>
        <p:spPr>
          <a:xfrm>
            <a:off x="1615267" y="3559433"/>
            <a:ext cx="9505485" cy="1493719"/>
          </a:xfrm>
          <a:prstGeom prst="rect">
            <a:avLst/>
          </a:prstGeom>
        </p:spPr>
      </p:pic>
      <p:sp>
        <p:nvSpPr>
          <p:cNvPr id="10" name="矩形 9">
            <a:extLst>
              <a:ext uri="{FF2B5EF4-FFF2-40B4-BE49-F238E27FC236}">
                <a16:creationId xmlns:a16="http://schemas.microsoft.com/office/drawing/2014/main" id="{043D2C22-A9A7-49E7-AD9C-1A035FBF3222}"/>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84374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3262432"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结构图中接口是什么？</a:t>
            </a:r>
          </a:p>
        </p:txBody>
      </p:sp>
      <p:sp>
        <p:nvSpPr>
          <p:cNvPr id="2" name="矩形 1">
            <a:extLst>
              <a:ext uri="{FF2B5EF4-FFF2-40B4-BE49-F238E27FC236}">
                <a16:creationId xmlns:a16="http://schemas.microsoft.com/office/drawing/2014/main" id="{65FE3AE3-8C93-4CCE-9611-3A8CAB449764}"/>
              </a:ext>
            </a:extLst>
          </p:cNvPr>
          <p:cNvSpPr/>
          <p:nvPr/>
        </p:nvSpPr>
        <p:spPr>
          <a:xfrm>
            <a:off x="1651000" y="2967042"/>
            <a:ext cx="6096000" cy="646331"/>
          </a:xfrm>
          <a:prstGeom prst="rect">
            <a:avLst/>
          </a:prstGeom>
        </p:spPr>
        <p:txBody>
          <a:bodyPr>
            <a:spAutoFit/>
          </a:bodyPr>
          <a:lstStyle/>
          <a:p>
            <a:r>
              <a:rPr lang="zh-CN" altLang="en-US" dirty="0"/>
              <a:t>接口（</a:t>
            </a:r>
            <a:r>
              <a:rPr lang="en-US" altLang="zh-CN" dirty="0"/>
              <a:t>interface</a:t>
            </a:r>
            <a:r>
              <a:rPr lang="zh-CN" altLang="en-US" dirty="0"/>
              <a:t>）接口由一组操作组成，它指定了一个契约，这个契约必须由实现和使用这个接口的构件的所遵循。</a:t>
            </a:r>
          </a:p>
        </p:txBody>
      </p:sp>
    </p:spTree>
    <p:extLst>
      <p:ext uri="{BB962C8B-B14F-4D97-AF65-F5344CB8AC3E}">
        <p14:creationId xmlns:p14="http://schemas.microsoft.com/office/powerpoint/2010/main" val="309122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262158"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3.</a:t>
            </a:r>
            <a:r>
              <a:rPr lang="en-US" altLang="zh-CN" sz="5400" b="1" dirty="0">
                <a:solidFill>
                  <a:srgbClr val="48A2A0"/>
                </a:solidFill>
                <a:latin typeface="Gotham Rounded Medium" panose="02000000000000000000" pitchFamily="50" charset="0"/>
              </a:rPr>
              <a:t> </a:t>
            </a:r>
            <a:r>
              <a:rPr lang="zh-CN" altLang="en-US" sz="5400" b="1" dirty="0">
                <a:solidFill>
                  <a:schemeClr val="bg1"/>
                </a:solidFill>
                <a:latin typeface="Gotham Rounded Medium" panose="02000000000000000000" pitchFamily="50" charset="0"/>
              </a:rPr>
              <a:t>包图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85456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642199" y="1667567"/>
            <a:ext cx="3895356" cy="341632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概述</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包是一种把元素组织到一起的通用机制，包可以镶嵌到其他包中。包图用于描述</a:t>
            </a:r>
            <a:r>
              <a:rPr lang="zh-CN" altLang="en-US" dirty="0">
                <a:solidFill>
                  <a:srgbClr val="FF0000"/>
                </a:solidFill>
                <a:latin typeface="黑体" panose="02010609060101010101" pitchFamily="49" charset="-122"/>
                <a:ea typeface="黑体" panose="02010609060101010101" pitchFamily="49" charset="-122"/>
              </a:rPr>
              <a:t>包与包之间的关系</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，包的图标是一个带标签的文件夹，包图描绘模型元素在包内的组织和依赖关系。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包是一个命名空间，也是一个元素。可以包含在其他命名空间中。包可以拥有其他包或与其他包合并，它的元素可以导入包命名空间中。</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992" y="437880"/>
            <a:ext cx="34671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5785467" y="2571480"/>
            <a:ext cx="492443" cy="276999"/>
          </a:xfrm>
          <a:prstGeom prst="rect">
            <a:avLst/>
          </a:prstGeom>
        </p:spPr>
        <p:txBody>
          <a:bodyPr wrap="none">
            <a:spAutoFit/>
          </a:bodyPr>
          <a:lstStyle/>
          <a:p>
            <a:r>
              <a:rPr lang="zh-CN" altLang="en-US" sz="1200" b="1" dirty="0">
                <a:solidFill>
                  <a:schemeClr val="tx1">
                    <a:lumMod val="75000"/>
                    <a:lumOff val="25000"/>
                  </a:schemeClr>
                </a:solidFill>
                <a:latin typeface="黑体" panose="02010609060101010101" pitchFamily="49" charset="-122"/>
                <a:ea typeface="黑体" panose="02010609060101010101" pitchFamily="49" charset="-122"/>
              </a:rPr>
              <a:t>包图</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157" y="2848479"/>
            <a:ext cx="4812988" cy="339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a:xfrm>
            <a:off x="5434688" y="4266893"/>
            <a:ext cx="800219" cy="276999"/>
          </a:xfrm>
          <a:prstGeom prst="rect">
            <a:avLst/>
          </a:prstGeom>
        </p:spPr>
        <p:txBody>
          <a:bodyPr wrap="none">
            <a:spAutoFit/>
          </a:bodyPr>
          <a:lstStyle/>
          <a:p>
            <a:r>
              <a:rPr lang="zh-CN" altLang="en-US" sz="1200" b="1" dirty="0">
                <a:solidFill>
                  <a:schemeClr val="tx1">
                    <a:lumMod val="75000"/>
                    <a:lumOff val="25000"/>
                  </a:schemeClr>
                </a:solidFill>
                <a:latin typeface="黑体" panose="02010609060101010101" pitchFamily="49" charset="-122"/>
                <a:ea typeface="黑体" panose="02010609060101010101" pitchFamily="49" charset="-122"/>
              </a:rPr>
              <a:t>包嵌套图</a:t>
            </a:r>
          </a:p>
        </p:txBody>
      </p:sp>
    </p:spTree>
    <p:extLst>
      <p:ext uri="{BB962C8B-B14F-4D97-AF65-F5344CB8AC3E}">
        <p14:creationId xmlns:p14="http://schemas.microsoft.com/office/powerpoint/2010/main" val="263196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954655"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1</a:t>
            </a:r>
            <a:r>
              <a:rPr lang="en-US" altLang="zh-CN" sz="5400" b="1">
                <a:solidFill>
                  <a:schemeClr val="bg1"/>
                </a:solidFill>
                <a:latin typeface="Gotham Rounded Medium" panose="02000000000000000000" pitchFamily="50" charset="0"/>
              </a:rPr>
              <a:t>.</a:t>
            </a:r>
            <a:r>
              <a:rPr lang="en-US" altLang="zh-CN" sz="5400" b="1">
                <a:solidFill>
                  <a:srgbClr val="48A2A0"/>
                </a:solidFill>
                <a:latin typeface="Gotham Rounded Medium" panose="02000000000000000000" pitchFamily="50" charset="0"/>
              </a:rPr>
              <a:t> </a:t>
            </a:r>
            <a:r>
              <a:rPr lang="zh-CN" altLang="en-US" sz="5400" b="1">
                <a:solidFill>
                  <a:schemeClr val="bg1"/>
                </a:solidFill>
                <a:latin typeface="Gotham Rounded Medium" panose="02000000000000000000" pitchFamily="50" charset="0"/>
              </a:rPr>
              <a:t>对象图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309883"/>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引入关系</a:t>
            </a:r>
          </a:p>
        </p:txBody>
      </p:sp>
      <p:sp>
        <p:nvSpPr>
          <p:cNvPr id="9" name="矩形 8"/>
          <p:cNvSpPr/>
          <p:nvPr/>
        </p:nvSpPr>
        <p:spPr>
          <a:xfrm>
            <a:off x="1395545" y="1948874"/>
            <a:ext cx="7450072"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一个包中的类可以被另一个包中的类引用</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引入关系是依赖关系的一种，在依赖线上加一个</a:t>
            </a:r>
            <a:r>
              <a:rPr lang="en-US" altLang="zh-CN" dirty="0">
                <a:solidFill>
                  <a:schemeClr val="tx1">
                    <a:lumMod val="75000"/>
                    <a:lumOff val="25000"/>
                  </a:schemeClr>
                </a:solidFill>
                <a:latin typeface="黑体" panose="02010609060101010101" pitchFamily="49" charset="-122"/>
                <a:ea typeface="黑体" panose="02010609060101010101" pitchFamily="49" charset="-122"/>
              </a:rPr>
              <a:t>《import》</a:t>
            </a: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例：</a:t>
            </a:r>
            <a:r>
              <a:rPr lang="en-US" altLang="zh-CN" dirty="0">
                <a:solidFill>
                  <a:schemeClr val="tx1">
                    <a:lumMod val="75000"/>
                    <a:lumOff val="25000"/>
                  </a:schemeClr>
                </a:solidFill>
                <a:latin typeface="黑体" panose="02010609060101010101" pitchFamily="49" charset="-122"/>
                <a:ea typeface="黑体" panose="02010609060101010101" pitchFamily="49" charset="-122"/>
              </a:rPr>
              <a:t>Client</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引入</a:t>
            </a:r>
            <a:r>
              <a:rPr lang="en-US" altLang="zh-CN" dirty="0">
                <a:solidFill>
                  <a:schemeClr val="tx1">
                    <a:lumMod val="75000"/>
                    <a:lumOff val="25000"/>
                  </a:schemeClr>
                </a:solidFill>
                <a:latin typeface="黑体" panose="02010609060101010101" pitchFamily="49" charset="-122"/>
                <a:ea typeface="黑体" panose="02010609060101010101" pitchFamily="49" charset="-122"/>
              </a:rPr>
              <a:t>Policies</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686" y="3084385"/>
            <a:ext cx="8092983" cy="322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1870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406136"/>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泛化关系</a:t>
            </a:r>
          </a:p>
        </p:txBody>
      </p:sp>
      <p:sp>
        <p:nvSpPr>
          <p:cNvPr id="9" name="矩形 8"/>
          <p:cNvSpPr/>
          <p:nvPr/>
        </p:nvSpPr>
        <p:spPr>
          <a:xfrm>
            <a:off x="1395545" y="2382011"/>
            <a:ext cx="5438392" cy="1477328"/>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表示一个包继承了另一个包的全部内容，同时又补充自己增加的内容。</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例：</a:t>
            </a:r>
            <a:r>
              <a:rPr lang="en-US" altLang="zh-CN" dirty="0" err="1">
                <a:solidFill>
                  <a:schemeClr val="tx1">
                    <a:lumMod val="75000"/>
                    <a:lumOff val="25000"/>
                  </a:schemeClr>
                </a:solidFill>
                <a:latin typeface="黑体" panose="02010609060101010101" pitchFamily="49" charset="-122"/>
                <a:ea typeface="黑体" panose="02010609060101010101" pitchFamily="49" charset="-122"/>
              </a:rPr>
              <a:t>Policles</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是父包，</a:t>
            </a:r>
            <a:r>
              <a:rPr lang="en-US" altLang="zh-CN" dirty="0" err="1">
                <a:solidFill>
                  <a:schemeClr val="tx1">
                    <a:lumMod val="75000"/>
                    <a:lumOff val="25000"/>
                  </a:schemeClr>
                </a:solidFill>
                <a:latin typeface="黑体" panose="02010609060101010101" pitchFamily="49" charset="-122"/>
                <a:ea typeface="黑体" panose="02010609060101010101" pitchFamily="49" charset="-122"/>
              </a:rPr>
              <a:t>dao</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子包集成了父包所有的内容。</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1605" y="506062"/>
            <a:ext cx="3457226" cy="604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601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406136"/>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嵌套关系</a:t>
            </a:r>
          </a:p>
        </p:txBody>
      </p:sp>
      <p:sp>
        <p:nvSpPr>
          <p:cNvPr id="9" name="矩形 8"/>
          <p:cNvSpPr/>
          <p:nvPr/>
        </p:nvSpPr>
        <p:spPr>
          <a:xfrm>
            <a:off x="1344023" y="2228007"/>
            <a:ext cx="4556263"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一个包中可以包含若干个子包，构成包的嵌套结构。</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565" y="837361"/>
            <a:ext cx="6044743" cy="425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9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1" name="矩形 10"/>
          <p:cNvSpPr/>
          <p:nvPr/>
        </p:nvSpPr>
        <p:spPr>
          <a:xfrm>
            <a:off x="1344022" y="1406136"/>
            <a:ext cx="7453469" cy="2862322"/>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包图的建模技术</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1</a:t>
            </a:r>
            <a:r>
              <a:rPr lang="zh-CN" altLang="en-US" dirty="0">
                <a:solidFill>
                  <a:schemeClr val="tx1">
                    <a:lumMod val="75000"/>
                    <a:lumOff val="25000"/>
                  </a:schemeClr>
                </a:solidFill>
                <a:latin typeface="黑体" panose="02010609060101010101" pitchFamily="49" charset="-122"/>
                <a:ea typeface="黑体" panose="02010609060101010101" pitchFamily="49" charset="-122"/>
              </a:rPr>
              <a:t>）组包方式：</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1.</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根据系统分层架构组包</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2.</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根据系统业务功能模块组包</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2</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）参照类之间的关系确定包之间的关系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）减少包的嵌套层次，一般不超过三层</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）每个包的子包控制在</a:t>
            </a:r>
            <a:r>
              <a:rPr lang="en-US" altLang="zh-CN" dirty="0">
                <a:solidFill>
                  <a:schemeClr val="tx1">
                    <a:lumMod val="75000"/>
                    <a:lumOff val="25000"/>
                  </a:schemeClr>
                </a:solidFill>
                <a:latin typeface="黑体" panose="02010609060101010101" pitchFamily="49" charset="-122"/>
                <a:ea typeface="黑体" panose="02010609060101010101" pitchFamily="49" charset="-122"/>
              </a:rPr>
              <a:t>7±2</a:t>
            </a:r>
            <a:r>
              <a:rPr lang="zh-CN" altLang="en-US" dirty="0">
                <a:solidFill>
                  <a:schemeClr val="tx1">
                    <a:lumMod val="75000"/>
                    <a:lumOff val="25000"/>
                  </a:schemeClr>
                </a:solidFill>
                <a:latin typeface="黑体" panose="02010609060101010101" pitchFamily="49" charset="-122"/>
                <a:ea typeface="黑体" panose="02010609060101010101" pitchFamily="49" charset="-122"/>
              </a:rPr>
              <a:t>个</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）如果几个包有若干相同组成部分，可以优先考虑将他们合并</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6</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）可通过包图来体现系统的分层架构</a:t>
            </a:r>
          </a:p>
        </p:txBody>
      </p:sp>
    </p:spTree>
    <p:extLst>
      <p:ext uri="{BB962C8B-B14F-4D97-AF65-F5344CB8AC3E}">
        <p14:creationId xmlns:p14="http://schemas.microsoft.com/office/powerpoint/2010/main" val="4294078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2954655"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包与包之间的关系？</a:t>
            </a:r>
          </a:p>
        </p:txBody>
      </p:sp>
      <p:sp>
        <p:nvSpPr>
          <p:cNvPr id="2" name="矩形 1">
            <a:extLst>
              <a:ext uri="{FF2B5EF4-FFF2-40B4-BE49-F238E27FC236}">
                <a16:creationId xmlns:a16="http://schemas.microsoft.com/office/drawing/2014/main" id="{65FE3AE3-8C93-4CCE-9611-3A8CAB449764}"/>
              </a:ext>
            </a:extLst>
          </p:cNvPr>
          <p:cNvSpPr/>
          <p:nvPr/>
        </p:nvSpPr>
        <p:spPr>
          <a:xfrm>
            <a:off x="1651000" y="2967042"/>
            <a:ext cx="6096000" cy="369332"/>
          </a:xfrm>
          <a:prstGeom prst="rect">
            <a:avLst/>
          </a:prstGeom>
        </p:spPr>
        <p:txBody>
          <a:bodyPr>
            <a:spAutoFit/>
          </a:bodyPr>
          <a:lstStyle/>
          <a:p>
            <a:r>
              <a:rPr lang="zh-CN" altLang="en-US" dirty="0"/>
              <a:t>引入关系，泛化关系，嵌套关系</a:t>
            </a:r>
          </a:p>
        </p:txBody>
      </p:sp>
    </p:spTree>
    <p:extLst>
      <p:ext uri="{BB962C8B-B14F-4D97-AF65-F5344CB8AC3E}">
        <p14:creationId xmlns:p14="http://schemas.microsoft.com/office/powerpoint/2010/main" val="22223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98645" y="1979868"/>
            <a:ext cx="6394710" cy="3150959"/>
            <a:chOff x="714375" y="785813"/>
            <a:chExt cx="7767638" cy="3827463"/>
          </a:xfrm>
          <a:solidFill>
            <a:srgbClr val="DFC7AB"/>
          </a:solidFill>
        </p:grpSpPr>
        <p:sp>
          <p:nvSpPr>
            <p:cNvPr id="3" name="Freeform 4"/>
            <p:cNvSpPr/>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5"/>
            <p:cNvSpPr/>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6"/>
            <p:cNvSpPr/>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7"/>
            <p:cNvSpPr/>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8"/>
            <p:cNvSpPr/>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
            <p:cNvSpPr>
              <a:spLocks noEditPoints="1"/>
            </p:cNvSpPr>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0"/>
            <p:cNvSpPr/>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1"/>
            <p:cNvSpPr/>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12"/>
            <p:cNvSpPr/>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15"/>
            <p:cNvSpPr/>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6"/>
            <p:cNvSpPr/>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7"/>
            <p:cNvSpPr/>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8"/>
            <p:cNvSpPr/>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9"/>
            <p:cNvSpPr/>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20"/>
            <p:cNvSpPr/>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21"/>
            <p:cNvSpPr/>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22"/>
            <p:cNvSpPr/>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23"/>
            <p:cNvSpPr/>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24"/>
            <p:cNvSpPr/>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5"/>
            <p:cNvSpPr/>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26"/>
            <p:cNvSpPr/>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7"/>
            <p:cNvSpPr/>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28"/>
            <p:cNvSpPr/>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29"/>
            <p:cNvSpPr/>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0"/>
            <p:cNvSpPr/>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1"/>
            <p:cNvSpPr/>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2"/>
            <p:cNvSpPr/>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3"/>
            <p:cNvSpPr/>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4"/>
            <p:cNvSpPr/>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5"/>
            <p:cNvSpPr/>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6"/>
            <p:cNvSpPr/>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7"/>
            <p:cNvSpPr/>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8"/>
            <p:cNvSpPr/>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9"/>
            <p:cNvSpPr/>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40"/>
            <p:cNvSpPr/>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41"/>
            <p:cNvSpPr/>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42"/>
            <p:cNvSpPr/>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43"/>
            <p:cNvSpPr/>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4"/>
            <p:cNvSpPr/>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45"/>
            <p:cNvSpPr/>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46"/>
            <p:cNvSpPr/>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47"/>
            <p:cNvSpPr/>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48"/>
            <p:cNvSpPr/>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49"/>
            <p:cNvSpPr/>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50"/>
            <p:cNvSpPr/>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51"/>
            <p:cNvSpPr/>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52"/>
            <p:cNvSpPr/>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53"/>
            <p:cNvSpPr/>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54"/>
            <p:cNvSpPr/>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55"/>
            <p:cNvSpPr/>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56"/>
            <p:cNvSpPr>
              <a:spLocks noEditPoints="1"/>
            </p:cNvSpPr>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7"/>
            <p:cNvSpPr/>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58"/>
            <p:cNvSpPr/>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59"/>
            <p:cNvSpPr/>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60"/>
            <p:cNvSpPr/>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61"/>
            <p:cNvSpPr/>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62"/>
            <p:cNvSpPr/>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Freeform 63"/>
            <p:cNvSpPr/>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64"/>
            <p:cNvSpPr/>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Freeform 65"/>
            <p:cNvSpPr/>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Freeform 66"/>
            <p:cNvSpPr/>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67"/>
            <p:cNvSpPr/>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Freeform 68"/>
            <p:cNvSpPr/>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69"/>
            <p:cNvSpPr/>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70"/>
            <p:cNvSpPr/>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71"/>
            <p:cNvSpPr/>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72"/>
            <p:cNvSpPr/>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73"/>
            <p:cNvSpPr/>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Freeform 74"/>
            <p:cNvSpPr/>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75"/>
            <p:cNvSpPr/>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Freeform 76"/>
            <p:cNvSpPr/>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Freeform 77"/>
            <p:cNvSpPr/>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78"/>
            <p:cNvSpPr/>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79"/>
            <p:cNvSpPr/>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80"/>
            <p:cNvSpPr/>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Freeform 81"/>
            <p:cNvSpPr/>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Freeform 82"/>
            <p:cNvSpPr/>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83"/>
            <p:cNvSpPr/>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Freeform 84"/>
            <p:cNvSpPr/>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85"/>
            <p:cNvSpPr/>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86"/>
            <p:cNvSpPr/>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87"/>
            <p:cNvSpPr/>
            <p:nvPr/>
          </p:nvSpPr>
          <p:spPr bwMode="auto">
            <a:xfrm>
              <a:off x="4494213" y="1927225"/>
              <a:ext cx="192088" cy="219075"/>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88"/>
            <p:cNvSpPr/>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89"/>
            <p:cNvSpPr/>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Freeform 90"/>
            <p:cNvSpPr/>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91"/>
            <p:cNvSpPr/>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2"/>
            <p:cNvSpPr/>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93"/>
            <p:cNvSpPr>
              <a:spLocks noEditPoints="1"/>
            </p:cNvSpPr>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Freeform 94"/>
            <p:cNvSpPr/>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Freeform 95"/>
            <p:cNvSpPr/>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6"/>
            <p:cNvSpPr/>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97"/>
            <p:cNvSpPr>
              <a:spLocks noEditPoints="1"/>
            </p:cNvSpPr>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98"/>
            <p:cNvSpPr/>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Freeform 99"/>
            <p:cNvSpPr/>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100"/>
            <p:cNvSpPr/>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101"/>
            <p:cNvSpPr/>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102"/>
            <p:cNvSpPr/>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103"/>
            <p:cNvSpPr/>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04"/>
            <p:cNvSpPr/>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105"/>
            <p:cNvSpPr/>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106"/>
            <p:cNvSpPr/>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Freeform 107"/>
            <p:cNvSpPr/>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108"/>
            <p:cNvSpPr>
              <a:spLocks noEditPoints="1"/>
            </p:cNvSpPr>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Freeform 109"/>
            <p:cNvSpPr/>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Freeform 110"/>
            <p:cNvSpPr/>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Freeform 111"/>
            <p:cNvSpPr/>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Freeform 112"/>
            <p:cNvSpPr/>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Freeform 113"/>
            <p:cNvSpPr/>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Freeform 114"/>
            <p:cNvSpPr/>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Freeform 115"/>
            <p:cNvSpPr/>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16"/>
            <p:cNvSpPr/>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Freeform 117"/>
            <p:cNvSpPr/>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Freeform 118"/>
            <p:cNvSpPr/>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Freeform 119"/>
            <p:cNvSpPr/>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Freeform 120"/>
            <p:cNvSpPr/>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21"/>
            <p:cNvSpPr/>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Freeform 122"/>
            <p:cNvSpPr/>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Freeform 123"/>
            <p:cNvSpPr>
              <a:spLocks noEditPoints="1"/>
            </p:cNvSpPr>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Freeform 124"/>
            <p:cNvSpPr>
              <a:spLocks noEditPoints="1"/>
            </p:cNvSpPr>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125"/>
            <p:cNvSpPr>
              <a:spLocks noEditPoints="1"/>
            </p:cNvSpPr>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26"/>
            <p:cNvSpPr>
              <a:spLocks noEditPoints="1"/>
            </p:cNvSpPr>
            <p:nvPr/>
          </p:nvSpPr>
          <p:spPr bwMode="auto">
            <a:xfrm>
              <a:off x="4159250" y="2241551"/>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Freeform 127"/>
            <p:cNvSpPr>
              <a:spLocks noEditPoints="1"/>
            </p:cNvSpPr>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128"/>
            <p:cNvSpPr/>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129"/>
            <p:cNvSpPr/>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130"/>
            <p:cNvSpPr/>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131"/>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Freeform 132"/>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Freeform 133"/>
            <p:cNvSpPr>
              <a:spLocks noEditPoints="1"/>
            </p:cNvSpPr>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Freeform 134"/>
            <p:cNvSpPr>
              <a:spLocks noEditPoints="1"/>
            </p:cNvSpPr>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Freeform 135"/>
            <p:cNvSpPr>
              <a:spLocks noEditPoints="1"/>
            </p:cNvSpPr>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Freeform 136"/>
            <p:cNvSpPr/>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Freeform 137"/>
            <p:cNvSpPr/>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Freeform 138"/>
            <p:cNvSpPr/>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Freeform 139"/>
            <p:cNvSpPr>
              <a:spLocks noEditPoints="1"/>
            </p:cNvSpPr>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Freeform 140"/>
            <p:cNvSpPr/>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Freeform 141"/>
            <p:cNvSpPr>
              <a:spLocks noEditPoints="1"/>
            </p:cNvSpPr>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Freeform 142"/>
            <p:cNvSpPr>
              <a:spLocks noEditPoints="1"/>
            </p:cNvSpPr>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Freeform 143"/>
            <p:cNvSpPr>
              <a:spLocks noEditPoints="1"/>
            </p:cNvSpPr>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Freeform 144"/>
            <p:cNvSpPr>
              <a:spLocks noEditPoints="1"/>
            </p:cNvSpPr>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Freeform 145"/>
            <p:cNvSpPr/>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Freeform 146"/>
            <p:cNvSpPr/>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Freeform 147"/>
            <p:cNvSpPr>
              <a:spLocks noEditPoints="1"/>
            </p:cNvSpPr>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Freeform 148"/>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Freeform 149"/>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Freeform 150"/>
            <p:cNvSpPr>
              <a:spLocks noEditPoints="1"/>
            </p:cNvSpPr>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Freeform 151"/>
            <p:cNvSpPr>
              <a:spLocks noEditPoints="1"/>
            </p:cNvSpPr>
            <p:nvPr/>
          </p:nvSpPr>
          <p:spPr bwMode="auto">
            <a:xfrm>
              <a:off x="7926388" y="4052888"/>
              <a:ext cx="269875" cy="320675"/>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Freeform 152"/>
            <p:cNvSpPr>
              <a:spLocks noEditPoints="1"/>
            </p:cNvSpPr>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Freeform 153"/>
            <p:cNvSpPr/>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Freeform 154"/>
            <p:cNvSpPr/>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Freeform 155"/>
            <p:cNvSpPr>
              <a:spLocks noEditPoints="1"/>
            </p:cNvSpPr>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Freeform 156"/>
            <p:cNvSpPr>
              <a:spLocks noEditPoints="1"/>
            </p:cNvSpPr>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Freeform 158"/>
            <p:cNvSpPr/>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Freeform 159"/>
            <p:cNvSpPr/>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Freeform 160"/>
            <p:cNvSpPr/>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Freeform 161"/>
            <p:cNvSpPr/>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Freeform 162"/>
            <p:cNvSpPr/>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Freeform 163"/>
            <p:cNvSpPr/>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Freeform 164"/>
            <p:cNvSpPr/>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Freeform 165"/>
            <p:cNvSpPr/>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Freeform 166"/>
            <p:cNvSpPr/>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Freeform 167"/>
            <p:cNvSpPr/>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Freeform 168"/>
            <p:cNvSpPr>
              <a:spLocks noEditPoints="1"/>
            </p:cNvSpPr>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Freeform 169"/>
            <p:cNvSpPr/>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Freeform 170"/>
            <p:cNvSpPr/>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Freeform 171"/>
            <p:cNvSpPr>
              <a:spLocks noEditPoints="1"/>
            </p:cNvSpPr>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Freeform 172"/>
            <p:cNvSpPr>
              <a:spLocks noEditPoints="1"/>
            </p:cNvSpPr>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Freeform 173"/>
            <p:cNvSpPr/>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Freeform 174"/>
            <p:cNvSpPr>
              <a:spLocks noEditPoints="1"/>
            </p:cNvSpPr>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Freeform 175"/>
            <p:cNvSpPr/>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Freeform 176"/>
            <p:cNvSpPr/>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5" name="Freeform 2860"/>
          <p:cNvSpPr>
            <a:spLocks noEditPoints="1"/>
          </p:cNvSpPr>
          <p:nvPr/>
        </p:nvSpPr>
        <p:spPr bwMode="auto">
          <a:xfrm>
            <a:off x="3866525" y="2975388"/>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6" name="Freeform 2860"/>
          <p:cNvSpPr>
            <a:spLocks noEditPoints="1"/>
          </p:cNvSpPr>
          <p:nvPr/>
        </p:nvSpPr>
        <p:spPr bwMode="auto">
          <a:xfrm>
            <a:off x="7931945" y="3126044"/>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Freeform 2860"/>
          <p:cNvSpPr>
            <a:spLocks noEditPoints="1"/>
          </p:cNvSpPr>
          <p:nvPr/>
        </p:nvSpPr>
        <p:spPr bwMode="auto">
          <a:xfrm>
            <a:off x="7698462" y="339080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Freeform 2860"/>
          <p:cNvSpPr>
            <a:spLocks noEditPoints="1"/>
          </p:cNvSpPr>
          <p:nvPr/>
        </p:nvSpPr>
        <p:spPr bwMode="auto">
          <a:xfrm>
            <a:off x="6286465" y="264831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Freeform 2860"/>
          <p:cNvSpPr>
            <a:spLocks noEditPoints="1"/>
          </p:cNvSpPr>
          <p:nvPr/>
        </p:nvSpPr>
        <p:spPr bwMode="auto">
          <a:xfrm>
            <a:off x="5808869" y="290272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Freeform 2860"/>
          <p:cNvSpPr>
            <a:spLocks noEditPoints="1"/>
          </p:cNvSpPr>
          <p:nvPr/>
        </p:nvSpPr>
        <p:spPr bwMode="auto">
          <a:xfrm>
            <a:off x="5106783" y="381834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Freeform 2860"/>
          <p:cNvSpPr>
            <a:spLocks noEditPoints="1"/>
          </p:cNvSpPr>
          <p:nvPr/>
        </p:nvSpPr>
        <p:spPr bwMode="auto">
          <a:xfrm>
            <a:off x="4680730" y="427445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1344023" y="448348"/>
            <a:ext cx="1198880" cy="398780"/>
          </a:xfrm>
          <a:prstGeom prst="rect">
            <a:avLst/>
          </a:prstGeom>
        </p:spPr>
        <p:txBody>
          <a:bodyPr wrap="none">
            <a:spAutoFit/>
          </a:bodyPr>
          <a:lstStyle/>
          <a:p>
            <a:r>
              <a:rPr lang="zh-CN" altLang="en-US" sz="2000" b="1" dirty="0">
                <a:solidFill>
                  <a:schemeClr val="tx1">
                    <a:lumMod val="75000"/>
                    <a:lumOff val="25000"/>
                  </a:schemeClr>
                </a:solidFill>
              </a:rPr>
              <a:t>参考资料</a:t>
            </a:r>
          </a:p>
        </p:txBody>
      </p:sp>
      <p:sp>
        <p:nvSpPr>
          <p:cNvPr id="186" name="矩形 18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187" name="文本框 186"/>
          <p:cNvSpPr txBox="1"/>
          <p:nvPr/>
        </p:nvSpPr>
        <p:spPr>
          <a:xfrm>
            <a:off x="1797050" y="1189990"/>
            <a:ext cx="8397240" cy="922020"/>
          </a:xfrm>
          <a:prstGeom prst="rect">
            <a:avLst/>
          </a:prstGeom>
          <a:noFill/>
        </p:spPr>
        <p:txBody>
          <a:bodyPr wrap="square" rtlCol="0" anchor="t">
            <a:spAutoFit/>
          </a:bodyPr>
          <a:lstStyle/>
          <a:p>
            <a:r>
              <a:rPr lang="en-US" altLang="zh-CN" dirty="0"/>
              <a:t>【1】.CSDN-</a:t>
            </a:r>
            <a:r>
              <a:rPr lang="zh-CN" altLang="en-US" dirty="0"/>
              <a:t>类图和对象图详解：https://blog.csdn.net/mj_ww/article/details/53020346https://blog.csdn.net/mj_ww/article/details/53020346                                                                          </a:t>
            </a:r>
            <a:r>
              <a:rPr lang="en-US" altLang="zh-CN" dirty="0"/>
              <a:t>2018-12-9</a:t>
            </a:r>
            <a:r>
              <a:rPr lang="zh-CN" altLang="en-US" dirty="0"/>
              <a:t>           </a:t>
            </a:r>
          </a:p>
        </p:txBody>
      </p:sp>
      <p:sp>
        <p:nvSpPr>
          <p:cNvPr id="188" name="文本框 187"/>
          <p:cNvSpPr txBox="1"/>
          <p:nvPr/>
        </p:nvSpPr>
        <p:spPr>
          <a:xfrm>
            <a:off x="1793266" y="2212297"/>
            <a:ext cx="8449945" cy="645160"/>
          </a:xfrm>
          <a:prstGeom prst="rect">
            <a:avLst/>
          </a:prstGeom>
          <a:noFill/>
        </p:spPr>
        <p:txBody>
          <a:bodyPr wrap="square" rtlCol="0" anchor="t">
            <a:spAutoFit/>
          </a:bodyPr>
          <a:lstStyle/>
          <a:p>
            <a:r>
              <a:rPr lang="en-US" altLang="zh-CN" dirty="0"/>
              <a:t>【2】.</a:t>
            </a:r>
            <a:r>
              <a:rPr lang="zh-CN" altLang="en-US" dirty="0"/>
              <a:t>博客园</a:t>
            </a:r>
            <a:r>
              <a:rPr lang="en-US" altLang="zh-CN" dirty="0"/>
              <a:t>-</a:t>
            </a:r>
            <a:r>
              <a:rPr lang="zh-CN" altLang="en-US" dirty="0"/>
              <a:t>类图和对象图</a:t>
            </a:r>
          </a:p>
          <a:p>
            <a:r>
              <a:rPr lang="zh-CN" altLang="en-US" dirty="0"/>
              <a:t>http://www.cnblogs.com/hedongnan/p/3308311.html                         </a:t>
            </a:r>
            <a:r>
              <a:rPr lang="en-US" altLang="zh-CN" dirty="0"/>
              <a:t>2018-12-9</a:t>
            </a:r>
          </a:p>
        </p:txBody>
      </p:sp>
      <p:sp>
        <p:nvSpPr>
          <p:cNvPr id="189" name="文本框 188"/>
          <p:cNvSpPr txBox="1"/>
          <p:nvPr/>
        </p:nvSpPr>
        <p:spPr>
          <a:xfrm>
            <a:off x="1793266" y="3037476"/>
            <a:ext cx="7988935" cy="922020"/>
          </a:xfrm>
          <a:prstGeom prst="rect">
            <a:avLst/>
          </a:prstGeom>
          <a:noFill/>
        </p:spPr>
        <p:txBody>
          <a:bodyPr wrap="square" rtlCol="0" anchor="t">
            <a:spAutoFit/>
          </a:bodyPr>
          <a:lstStyle/>
          <a:p>
            <a:r>
              <a:rPr lang="en-US" altLang="zh-CN" dirty="0"/>
              <a:t>【3】.</a:t>
            </a:r>
            <a:r>
              <a:rPr lang="zh-CN" altLang="en-US" dirty="0"/>
              <a:t>百度百科</a:t>
            </a:r>
            <a:r>
              <a:rPr lang="en-US" altLang="zh-CN" dirty="0"/>
              <a:t>-</a:t>
            </a:r>
            <a:r>
              <a:rPr lang="zh-CN" altLang="en-US" dirty="0"/>
              <a:t>对象图https://baike.baidu.com/item/%E5%AF%B9%E8%B1%A1%E5%9B%BE/4670794?fr=aladdin                                                                                                   </a:t>
            </a:r>
            <a:r>
              <a:rPr lang="en-US" altLang="zh-CN" dirty="0"/>
              <a:t>2018-12-9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2" name="表格 1">
            <a:extLst>
              <a:ext uri="{FF2B5EF4-FFF2-40B4-BE49-F238E27FC236}">
                <a16:creationId xmlns:a16="http://schemas.microsoft.com/office/drawing/2014/main" id="{79EA0301-E99D-4EA1-BF7C-39DAE453C04A}"/>
              </a:ext>
            </a:extLst>
          </p:cNvPr>
          <p:cNvGraphicFramePr>
            <a:graphicFrameLocks noGrp="1"/>
          </p:cNvGraphicFramePr>
          <p:nvPr>
            <p:extLst>
              <p:ext uri="{D42A27DB-BD31-4B8C-83A1-F6EECF244321}">
                <p14:modId xmlns:p14="http://schemas.microsoft.com/office/powerpoint/2010/main" val="2746714455"/>
              </p:ext>
            </p:extLst>
          </p:nvPr>
        </p:nvGraphicFramePr>
        <p:xfrm>
          <a:off x="1344023" y="1401153"/>
          <a:ext cx="8826519" cy="5319650"/>
        </p:xfrm>
        <a:graphic>
          <a:graphicData uri="http://schemas.openxmlformats.org/drawingml/2006/table">
            <a:tbl>
              <a:tblPr firstRow="1" bandRow="1">
                <a:tableStyleId>{5C22544A-7EE6-4342-B048-85BDC9FD1C3A}</a:tableStyleId>
              </a:tblPr>
              <a:tblGrid>
                <a:gridCol w="2942173">
                  <a:extLst>
                    <a:ext uri="{9D8B030D-6E8A-4147-A177-3AD203B41FA5}">
                      <a16:colId xmlns:a16="http://schemas.microsoft.com/office/drawing/2014/main" val="4135093605"/>
                    </a:ext>
                  </a:extLst>
                </a:gridCol>
                <a:gridCol w="2942173">
                  <a:extLst>
                    <a:ext uri="{9D8B030D-6E8A-4147-A177-3AD203B41FA5}">
                      <a16:colId xmlns:a16="http://schemas.microsoft.com/office/drawing/2014/main" val="3446207466"/>
                    </a:ext>
                  </a:extLst>
                </a:gridCol>
                <a:gridCol w="2942173">
                  <a:extLst>
                    <a:ext uri="{9D8B030D-6E8A-4147-A177-3AD203B41FA5}">
                      <a16:colId xmlns:a16="http://schemas.microsoft.com/office/drawing/2014/main" val="646135020"/>
                    </a:ext>
                  </a:extLst>
                </a:gridCol>
              </a:tblGrid>
              <a:tr h="7599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成员</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评分（</a:t>
                      </a:r>
                      <a:r>
                        <a:rPr lang="en-US" altLang="zh-CN" dirty="0"/>
                        <a:t>10</a:t>
                      </a:r>
                      <a:r>
                        <a:rPr lang="zh-CN" altLang="en-US" dirty="0"/>
                        <a:t>分）</a:t>
                      </a:r>
                      <a:endParaRPr lang="en-US" altLang="zh-CN" dirty="0"/>
                    </a:p>
                  </a:txBody>
                  <a:tcPr/>
                </a:tc>
                <a:tc>
                  <a:txBody>
                    <a:bodyPr/>
                    <a:lstStyle/>
                    <a:p>
                      <a:pPr algn="ctr"/>
                      <a:r>
                        <a:rPr lang="zh-CN" altLang="en-US" dirty="0"/>
                        <a:t>分工</a:t>
                      </a:r>
                    </a:p>
                  </a:txBody>
                  <a:tcPr/>
                </a:tc>
                <a:extLst>
                  <a:ext uri="{0D108BD9-81ED-4DB2-BD59-A6C34878D82A}">
                    <a16:rowId xmlns:a16="http://schemas.microsoft.com/office/drawing/2014/main" val="480061854"/>
                  </a:ext>
                </a:extLst>
              </a:tr>
              <a:tr h="759950">
                <a:tc>
                  <a:txBody>
                    <a:bodyPr/>
                    <a:lstStyle/>
                    <a:p>
                      <a:pPr algn="ctr"/>
                      <a:r>
                        <a:rPr lang="zh-CN" altLang="en-US" dirty="0"/>
                        <a:t>陈苏民</a:t>
                      </a:r>
                    </a:p>
                  </a:txBody>
                  <a:tcPr/>
                </a:tc>
                <a:tc>
                  <a:txBody>
                    <a:bodyPr/>
                    <a:lstStyle/>
                    <a:p>
                      <a:pPr algn="ctr"/>
                      <a:r>
                        <a:rPr lang="en-US" altLang="zh-CN" sz="1400" dirty="0"/>
                        <a:t>93</a:t>
                      </a:r>
                      <a:endParaRPr lang="zh-CN" altLang="en-US" sz="1400" dirty="0"/>
                    </a:p>
                  </a:txBody>
                  <a:tcPr/>
                </a:tc>
                <a:tc>
                  <a:txBody>
                    <a:bodyPr/>
                    <a:lstStyle/>
                    <a:p>
                      <a:r>
                        <a:rPr lang="en-US" altLang="zh-CN" dirty="0"/>
                        <a:t>ppt</a:t>
                      </a:r>
                      <a:r>
                        <a:rPr lang="zh-CN" altLang="en-US" dirty="0"/>
                        <a:t>构件图部分编写</a:t>
                      </a:r>
                    </a:p>
                  </a:txBody>
                  <a:tcPr/>
                </a:tc>
                <a:extLst>
                  <a:ext uri="{0D108BD9-81ED-4DB2-BD59-A6C34878D82A}">
                    <a16:rowId xmlns:a16="http://schemas.microsoft.com/office/drawing/2014/main" val="651769767"/>
                  </a:ext>
                </a:extLst>
              </a:tr>
              <a:tr h="759950">
                <a:tc>
                  <a:txBody>
                    <a:bodyPr/>
                    <a:lstStyle/>
                    <a:p>
                      <a:pPr algn="ctr"/>
                      <a:r>
                        <a:rPr lang="zh-CN" altLang="en-US" dirty="0"/>
                        <a:t>徐双铅</a:t>
                      </a:r>
                    </a:p>
                  </a:txBody>
                  <a:tcPr/>
                </a:tc>
                <a:tc>
                  <a:txBody>
                    <a:bodyPr/>
                    <a:lstStyle/>
                    <a:p>
                      <a:pPr algn="ctr"/>
                      <a:r>
                        <a:rPr lang="en-US" altLang="zh-CN" sz="1400" dirty="0"/>
                        <a:t>94</a:t>
                      </a:r>
                      <a:endParaRPr lang="zh-CN" altLang="en-US" sz="1400" dirty="0"/>
                    </a:p>
                  </a:txBody>
                  <a:tcPr/>
                </a:tc>
                <a:tc>
                  <a:txBody>
                    <a:bodyPr/>
                    <a:lstStyle/>
                    <a:p>
                      <a:r>
                        <a:rPr lang="en-US" altLang="zh-CN" dirty="0"/>
                        <a:t>ppt</a:t>
                      </a:r>
                      <a:r>
                        <a:rPr lang="zh-CN" altLang="en-US" dirty="0"/>
                        <a:t>对象图部分编写</a:t>
                      </a:r>
                    </a:p>
                  </a:txBody>
                  <a:tcPr/>
                </a:tc>
                <a:extLst>
                  <a:ext uri="{0D108BD9-81ED-4DB2-BD59-A6C34878D82A}">
                    <a16:rowId xmlns:a16="http://schemas.microsoft.com/office/drawing/2014/main" val="1356119391"/>
                  </a:ext>
                </a:extLst>
              </a:tr>
              <a:tr h="759950">
                <a:tc>
                  <a:txBody>
                    <a:bodyPr/>
                    <a:lstStyle/>
                    <a:p>
                      <a:pPr algn="ctr"/>
                      <a:r>
                        <a:rPr lang="zh-CN" altLang="en-US" dirty="0"/>
                        <a:t>陈俊仁</a:t>
                      </a:r>
                    </a:p>
                  </a:txBody>
                  <a:tcPr/>
                </a:tc>
                <a:tc>
                  <a:txBody>
                    <a:bodyPr/>
                    <a:lstStyle/>
                    <a:p>
                      <a:pPr algn="ctr"/>
                      <a:r>
                        <a:rPr lang="en-US" altLang="zh-CN" sz="1400" dirty="0"/>
                        <a:t>92</a:t>
                      </a:r>
                      <a:endParaRPr lang="zh-CN" altLang="en-US" sz="1400" dirty="0"/>
                    </a:p>
                  </a:txBody>
                  <a:tcPr/>
                </a:tc>
                <a:tc>
                  <a:txBody>
                    <a:bodyPr/>
                    <a:lstStyle/>
                    <a:p>
                      <a:r>
                        <a:rPr lang="zh-CN" altLang="en-US" dirty="0"/>
                        <a:t>审核对象图并进行整合</a:t>
                      </a:r>
                      <a:r>
                        <a:rPr lang="en-US" altLang="zh-CN" dirty="0"/>
                        <a:t>ppt</a:t>
                      </a:r>
                      <a:endParaRPr lang="zh-CN" altLang="en-US" dirty="0"/>
                    </a:p>
                  </a:txBody>
                  <a:tcPr/>
                </a:tc>
                <a:extLst>
                  <a:ext uri="{0D108BD9-81ED-4DB2-BD59-A6C34878D82A}">
                    <a16:rowId xmlns:a16="http://schemas.microsoft.com/office/drawing/2014/main" val="4131920817"/>
                  </a:ext>
                </a:extLst>
              </a:tr>
              <a:tr h="759950">
                <a:tc>
                  <a:txBody>
                    <a:bodyPr/>
                    <a:lstStyle/>
                    <a:p>
                      <a:pPr algn="ctr"/>
                      <a:r>
                        <a:rPr lang="zh-CN" altLang="en-US" dirty="0"/>
                        <a:t>黄叶轩</a:t>
                      </a:r>
                    </a:p>
                  </a:txBody>
                  <a:tcPr/>
                </a:tc>
                <a:tc>
                  <a:txBody>
                    <a:bodyPr/>
                    <a:lstStyle/>
                    <a:p>
                      <a:pPr algn="ctr"/>
                      <a:r>
                        <a:rPr lang="en-US" altLang="zh-CN" sz="1400" dirty="0"/>
                        <a:t>95</a:t>
                      </a:r>
                      <a:endParaRPr lang="zh-CN" altLang="en-US" sz="1400" dirty="0"/>
                    </a:p>
                  </a:txBody>
                  <a:tcPr/>
                </a:tc>
                <a:tc>
                  <a:txBody>
                    <a:bodyPr/>
                    <a:lstStyle/>
                    <a:p>
                      <a:r>
                        <a:rPr lang="zh-CN" altLang="en-US" dirty="0"/>
                        <a:t>审核包图和构件图，并进行修改</a:t>
                      </a:r>
                    </a:p>
                  </a:txBody>
                  <a:tcPr/>
                </a:tc>
                <a:extLst>
                  <a:ext uri="{0D108BD9-81ED-4DB2-BD59-A6C34878D82A}">
                    <a16:rowId xmlns:a16="http://schemas.microsoft.com/office/drawing/2014/main" val="3793859900"/>
                  </a:ext>
                </a:extLst>
              </a:tr>
              <a:tr h="759950">
                <a:tc>
                  <a:txBody>
                    <a:bodyPr/>
                    <a:lstStyle/>
                    <a:p>
                      <a:pPr algn="ctr"/>
                      <a:r>
                        <a:rPr lang="zh-CN" altLang="en-US" dirty="0"/>
                        <a:t>吕迪</a:t>
                      </a:r>
                    </a:p>
                  </a:txBody>
                  <a:tcPr/>
                </a:tc>
                <a:tc>
                  <a:txBody>
                    <a:bodyPr/>
                    <a:lstStyle/>
                    <a:p>
                      <a:pPr algn="ctr"/>
                      <a:r>
                        <a:rPr lang="en-US" altLang="zh-CN" sz="1400"/>
                        <a:t>96</a:t>
                      </a:r>
                      <a:endParaRPr lang="zh-CN" altLang="en-US" sz="1400" dirty="0"/>
                    </a:p>
                  </a:txBody>
                  <a:tcPr/>
                </a:tc>
                <a:tc>
                  <a:txBody>
                    <a:bodyPr/>
                    <a:lstStyle/>
                    <a:p>
                      <a:r>
                        <a:rPr lang="en-US" altLang="zh-CN" dirty="0"/>
                        <a:t>ppt</a:t>
                      </a:r>
                      <a:r>
                        <a:rPr lang="zh-CN" altLang="en-US" dirty="0"/>
                        <a:t>包图部分编写</a:t>
                      </a:r>
                    </a:p>
                  </a:txBody>
                  <a:tcPr/>
                </a:tc>
                <a:extLst>
                  <a:ext uri="{0D108BD9-81ED-4DB2-BD59-A6C34878D82A}">
                    <a16:rowId xmlns:a16="http://schemas.microsoft.com/office/drawing/2014/main" val="2038996780"/>
                  </a:ext>
                </a:extLst>
              </a:tr>
              <a:tr h="759950">
                <a:tc>
                  <a:txBody>
                    <a:bodyPr/>
                    <a:lstStyle/>
                    <a:p>
                      <a:pPr algn="ctr"/>
                      <a:endParaRPr lang="zh-CN" altLang="en-US" dirty="0"/>
                    </a:p>
                  </a:txBody>
                  <a:tcPr/>
                </a:tc>
                <a:tc>
                  <a:txBody>
                    <a:bodyPr/>
                    <a:lstStyle/>
                    <a:p>
                      <a:pPr algn="ctr"/>
                      <a:endParaRPr lang="zh-CN" altLang="en-US" sz="1400" dirty="0"/>
                    </a:p>
                  </a:txBody>
                  <a:tcPr/>
                </a:tc>
                <a:tc>
                  <a:txBody>
                    <a:bodyPr/>
                    <a:lstStyle/>
                    <a:p>
                      <a:endParaRPr lang="zh-CN" altLang="en-US" dirty="0"/>
                    </a:p>
                  </a:txBody>
                  <a:tcPr/>
                </a:tc>
                <a:extLst>
                  <a:ext uri="{0D108BD9-81ED-4DB2-BD59-A6C34878D82A}">
                    <a16:rowId xmlns:a16="http://schemas.microsoft.com/office/drawing/2014/main" val="3475812914"/>
                  </a:ext>
                </a:extLst>
              </a:tr>
            </a:tbl>
          </a:graphicData>
        </a:graphic>
      </p:graphicFrame>
    </p:spTree>
    <p:extLst>
      <p:ext uri="{BB962C8B-B14F-4D97-AF65-F5344CB8AC3E}">
        <p14:creationId xmlns:p14="http://schemas.microsoft.com/office/powerpoint/2010/main" val="3589433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6" name="矩形 5"/>
          <p:cNvSpPr/>
          <p:nvPr/>
        </p:nvSpPr>
        <p:spPr>
          <a:xfrm>
            <a:off x="1344242" y="1646889"/>
            <a:ext cx="8506217" cy="2584450"/>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对象图是描述参与交互的各个对象在交互过程中</a:t>
            </a:r>
            <a:r>
              <a:rPr lang="zh-CN" altLang="en-US" b="1" dirty="0">
                <a:solidFill>
                  <a:srgbClr val="FF0000"/>
                </a:solidFill>
                <a:ea typeface="等线" panose="02010600030101010101" charset="-122"/>
              </a:rPr>
              <a:t>某一时刻</a:t>
            </a:r>
            <a:r>
              <a:rPr lang="zh-CN" altLang="en-US" b="1" dirty="0">
                <a:solidFill>
                  <a:schemeClr val="tx1">
                    <a:lumMod val="75000"/>
                    <a:lumOff val="25000"/>
                  </a:schemeClr>
                </a:solidFill>
                <a:ea typeface="等线" panose="02010600030101010101" charset="-122"/>
              </a:rPr>
              <a:t>的状态。</a:t>
            </a:r>
            <a:endParaRPr lang="en-US" altLang="zh-CN" b="1" dirty="0">
              <a:solidFill>
                <a:schemeClr val="tx1">
                  <a:lumMod val="75000"/>
                  <a:lumOff val="25000"/>
                </a:schemeClr>
              </a:solidFill>
              <a:ea typeface="等线" panose="02010600030101010101" charset="-122"/>
            </a:endParaRPr>
          </a:p>
          <a:p>
            <a:pPr>
              <a:lnSpc>
                <a:spcPct val="150000"/>
              </a:lnSpc>
            </a:pPr>
            <a:r>
              <a:rPr lang="zh-CN" altLang="en-US" b="1" dirty="0">
                <a:solidFill>
                  <a:schemeClr val="tx1">
                    <a:lumMod val="75000"/>
                    <a:lumOff val="25000"/>
                  </a:schemeClr>
                </a:solidFill>
                <a:ea typeface="等线" panose="02010600030101010101" charset="-122"/>
              </a:rPr>
              <a:t>对象图可以被看做是</a:t>
            </a:r>
            <a:r>
              <a:rPr lang="zh-CN" altLang="en-US" b="1" dirty="0">
                <a:solidFill>
                  <a:srgbClr val="FF0000"/>
                </a:solidFill>
                <a:ea typeface="等线" panose="02010600030101010101" charset="-122"/>
              </a:rPr>
              <a:t>类图在某一时刻的实例</a:t>
            </a:r>
            <a:r>
              <a:rPr lang="zh-CN" altLang="en-US" b="1" dirty="0">
                <a:solidFill>
                  <a:schemeClr val="tx1">
                    <a:lumMod val="75000"/>
                    <a:lumOff val="25000"/>
                  </a:schemeClr>
                </a:solidFill>
                <a:ea typeface="等线" panose="02010600030101010101" charset="-122"/>
              </a:rPr>
              <a:t>。</a:t>
            </a:r>
          </a:p>
          <a:p>
            <a:pPr>
              <a:lnSpc>
                <a:spcPct val="150000"/>
              </a:lnSpc>
            </a:pPr>
            <a:r>
              <a:rPr lang="zh-CN" altLang="en-US" b="1" dirty="0">
                <a:solidFill>
                  <a:schemeClr val="tx1">
                    <a:lumMod val="75000"/>
                    <a:lumOff val="25000"/>
                  </a:schemeClr>
                </a:solidFill>
                <a:ea typeface="等线" panose="02010600030101010101" charset="-122"/>
                <a:sym typeface="+mn-ea"/>
              </a:rPr>
              <a:t>对象图使用的是与类图</a:t>
            </a:r>
            <a:r>
              <a:rPr lang="zh-CN" altLang="en-US" b="1" dirty="0">
                <a:solidFill>
                  <a:srgbClr val="FF0000"/>
                </a:solidFill>
                <a:ea typeface="等线" panose="02010600030101010101" charset="-122"/>
                <a:sym typeface="+mn-ea"/>
              </a:rPr>
              <a:t>相同的符号和关系</a:t>
            </a:r>
            <a:endParaRPr lang="zh-CN" altLang="en-US" b="1" dirty="0">
              <a:solidFill>
                <a:schemeClr val="tx1">
                  <a:lumMod val="75000"/>
                  <a:lumOff val="25000"/>
                </a:schemeClr>
              </a:solidFill>
              <a:ea typeface="等线" panose="02010600030101010101" charset="-122"/>
              <a:sym typeface="+mn-ea"/>
            </a:endParaRPr>
          </a:p>
          <a:p>
            <a:pPr>
              <a:lnSpc>
                <a:spcPct val="150000"/>
              </a:lnSpc>
            </a:pPr>
            <a:r>
              <a:rPr lang="zh-CN" altLang="en-US" b="1" dirty="0">
                <a:solidFill>
                  <a:schemeClr val="tx1">
                    <a:lumMod val="75000"/>
                    <a:lumOff val="25000"/>
                  </a:schemeClr>
                </a:solidFill>
                <a:ea typeface="等线" panose="02010600030101010101" charset="-122"/>
                <a:sym typeface="+mn-ea"/>
              </a:rPr>
              <a:t>下图显示了对象图的模型。其中节点可以是对象也可以是类，连线表示对象之间的关系：</a:t>
            </a:r>
          </a:p>
          <a:p>
            <a:pPr>
              <a:lnSpc>
                <a:spcPct val="150000"/>
              </a:lnSpc>
            </a:pPr>
            <a:endParaRPr lang="en-US" altLang="zh-CN" b="1" dirty="0" err="1">
              <a:solidFill>
                <a:schemeClr val="tx1">
                  <a:lumMod val="75000"/>
                  <a:lumOff val="25000"/>
                </a:schemeClr>
              </a:solidFill>
              <a:ea typeface="等线" panose="02010600030101010101" charset="-122"/>
            </a:endParaRPr>
          </a:p>
        </p:txBody>
      </p:sp>
      <p:pic>
        <p:nvPicPr>
          <p:cNvPr id="2" name="图片 1"/>
          <p:cNvPicPr>
            <a:picLocks noChangeAspect="1"/>
          </p:cNvPicPr>
          <p:nvPr/>
        </p:nvPicPr>
        <p:blipFill>
          <a:blip r:embed="rId2"/>
          <a:stretch>
            <a:fillRect/>
          </a:stretch>
        </p:blipFill>
        <p:spPr>
          <a:xfrm>
            <a:off x="1440180" y="4472940"/>
            <a:ext cx="5047615" cy="1257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508125"/>
            <a:ext cx="331724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对象图与类图的区别</a:t>
            </a:r>
          </a:p>
        </p:txBody>
      </p:sp>
      <p:pic>
        <p:nvPicPr>
          <p:cNvPr id="3" name="图片 2"/>
          <p:cNvPicPr>
            <a:picLocks noChangeAspect="1"/>
          </p:cNvPicPr>
          <p:nvPr/>
        </p:nvPicPr>
        <p:blipFill>
          <a:blip r:embed="rId2"/>
          <a:stretch>
            <a:fillRect/>
          </a:stretch>
        </p:blipFill>
        <p:spPr>
          <a:xfrm>
            <a:off x="1651000" y="2171700"/>
            <a:ext cx="7504731" cy="36090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508125"/>
            <a:ext cx="411988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对象图在开发中的作用</a:t>
            </a:r>
          </a:p>
        </p:txBody>
      </p:sp>
      <p:sp>
        <p:nvSpPr>
          <p:cNvPr id="4" name="文本框 3"/>
          <p:cNvSpPr txBox="1"/>
          <p:nvPr/>
        </p:nvSpPr>
        <p:spPr>
          <a:xfrm>
            <a:off x="1651000" y="2256155"/>
            <a:ext cx="8508365" cy="2861310"/>
          </a:xfrm>
          <a:prstGeom prst="rect">
            <a:avLst/>
          </a:prstGeom>
          <a:noFill/>
        </p:spPr>
        <p:txBody>
          <a:bodyPr wrap="square" rtlCol="0" anchor="t">
            <a:spAutoFit/>
          </a:bodyPr>
          <a:lstStyle/>
          <a:p>
            <a:r>
              <a:rPr lang="en-US" altLang="zh-CN"/>
              <a:t>      </a:t>
            </a:r>
            <a:r>
              <a:rPr lang="zh-CN" altLang="en-US"/>
              <a:t>对象图作为系统在某一时刻的快照，是类图中的各个类在某一个时间点上的实例及其关系的静态写照，可以通过以下几个方面来说明它的作用： </a:t>
            </a:r>
          </a:p>
          <a:p>
            <a:endParaRPr lang="zh-CN" altLang="en-US"/>
          </a:p>
          <a:p>
            <a:pPr marL="285750" indent="-285750">
              <a:buFont typeface="Arial" panose="020B0604020202020204" pitchFamily="34" charset="0"/>
              <a:buChar char="•"/>
            </a:pPr>
            <a:r>
              <a:rPr lang="zh-CN" altLang="en-US"/>
              <a:t>说明复杂的数据结构。对于复杂的数据结构，有时候很难对其进行抽象成类表达之间的交互关系。使用对象描绘对象之间的关系可以帮助我们说明复杂的数据结构某一时刻的快照，从而有助于对复杂数据结构的抽象。 </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表示快照中的行为。通过一系列的快照，可以有效表达事物的行为。</a:t>
            </a:r>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389380"/>
            <a:ext cx="5870575"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对象图建模技术</a:t>
            </a:r>
            <a:r>
              <a:rPr lang="en-US" altLang="zh-CN" sz="2400">
                <a:solidFill>
                  <a:schemeClr val="tx1"/>
                </a:solidFill>
                <a:uFillTx/>
                <a:ea typeface="华文新魏" panose="02010800040101010101" charset="-122"/>
              </a:rPr>
              <a:t>——1.</a:t>
            </a:r>
            <a:r>
              <a:rPr lang="zh-CN" altLang="en-US" sz="2400">
                <a:solidFill>
                  <a:schemeClr val="tx1"/>
                </a:solidFill>
                <a:uFillTx/>
                <a:ea typeface="华文新魏" panose="02010800040101010101" charset="-122"/>
              </a:rPr>
              <a:t>对象图结构建模</a:t>
            </a:r>
          </a:p>
        </p:txBody>
      </p:sp>
      <p:sp>
        <p:nvSpPr>
          <p:cNvPr id="4" name="文本框 3"/>
          <p:cNvSpPr txBox="1"/>
          <p:nvPr/>
        </p:nvSpPr>
        <p:spPr>
          <a:xfrm>
            <a:off x="1651000" y="2691130"/>
            <a:ext cx="8508365" cy="1476375"/>
          </a:xfrm>
          <a:prstGeom prst="rect">
            <a:avLst/>
          </a:prstGeom>
          <a:noFill/>
        </p:spPr>
        <p:txBody>
          <a:bodyPr wrap="square" rtlCol="0" anchor="t">
            <a:spAutoFit/>
          </a:bodyPr>
          <a:lstStyle/>
          <a:p>
            <a:r>
              <a:rPr lang="en-US"/>
              <a:t>     </a:t>
            </a:r>
            <a:r>
              <a:t>对系统的设计视图建模时，可以使用</a:t>
            </a:r>
            <a:r>
              <a:rPr>
                <a:solidFill>
                  <a:srgbClr val="FF0000"/>
                </a:solidFill>
              </a:rPr>
              <a:t>一组类图</a:t>
            </a:r>
            <a:r>
              <a:t>完整地描述抽象的语义以及它们之间的关系。但是使用对象图不能完整地描述系统的对象结构。对于一个个体类，可能存在多个实例，对于相互之间存在关系的一组类，对象间可有的配置可能是相当多的。所以，在使用对象图时，只能在一定意义上显示感兴趣的具体或原型对象集。这就是对对象结构建模，即一个对象图显示了</a:t>
            </a:r>
            <a:r>
              <a:rPr>
                <a:solidFill>
                  <a:srgbClr val="FF0000"/>
                </a:solidFill>
              </a:rPr>
              <a:t>某一时刻相互联系</a:t>
            </a:r>
            <a:r>
              <a:t>的一组对象。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5" name="文本框 4"/>
          <p:cNvSpPr txBox="1"/>
          <p:nvPr/>
        </p:nvSpPr>
        <p:spPr>
          <a:xfrm>
            <a:off x="1651000" y="2005330"/>
            <a:ext cx="8463915" cy="3969385"/>
          </a:xfrm>
          <a:prstGeom prst="rect">
            <a:avLst/>
          </a:prstGeom>
          <a:noFill/>
        </p:spPr>
        <p:txBody>
          <a:bodyPr wrap="square" rtlCol="0" anchor="t">
            <a:spAutoFit/>
          </a:bodyPr>
          <a:lstStyle/>
          <a:p>
            <a:r>
              <a:rPr lang="zh-CN" altLang="en-US"/>
              <a:t>对象结构建模，要遵循以下策略：</a:t>
            </a:r>
          </a:p>
          <a:p>
            <a:endParaRPr lang="zh-CN" altLang="en-US"/>
          </a:p>
          <a:p>
            <a:r>
              <a:rPr lang="zh-CN" altLang="en-US"/>
              <a:t>(1)、识别将要使用的建模机制。该机制描述了一些正在建模的部分系统的功能和行为，它们由类、接口和其他元素的交互而产生。</a:t>
            </a:r>
          </a:p>
          <a:p>
            <a:endParaRPr lang="zh-CN" altLang="en-US"/>
          </a:p>
          <a:p>
            <a:r>
              <a:rPr lang="zh-CN" altLang="en-US"/>
              <a:t>(2)、对于各种机制，识别参与协作的类、接口和其他元素，同时也要识别这些事物之间的关系。</a:t>
            </a:r>
          </a:p>
          <a:p>
            <a:endParaRPr lang="zh-CN" altLang="en-US"/>
          </a:p>
          <a:p>
            <a:r>
              <a:rPr lang="zh-CN" altLang="en-US"/>
              <a:t>(3)、考虑贯穿这个机制的脚本。冻结某一时刻的脚本，并且汇报每个参与这个机制的对象。</a:t>
            </a:r>
          </a:p>
          <a:p>
            <a:endParaRPr lang="zh-CN" altLang="en-US"/>
          </a:p>
          <a:p>
            <a:r>
              <a:rPr lang="zh-CN" altLang="en-US"/>
              <a:t>(4)、按照需要显示出每个对象的状态和属性值，以便理解脚本。</a:t>
            </a:r>
          </a:p>
          <a:p>
            <a:endParaRPr lang="zh-CN" altLang="en-US"/>
          </a:p>
          <a:p>
            <a:r>
              <a:rPr lang="zh-CN" altLang="en-US"/>
              <a:t>(5)、显示出对象之间的链，以描述对象之间关联的实例。</a:t>
            </a:r>
          </a:p>
        </p:txBody>
      </p:sp>
      <p:sp>
        <p:nvSpPr>
          <p:cNvPr id="6" name="文本框 5"/>
          <p:cNvSpPr txBox="1"/>
          <p:nvPr/>
        </p:nvSpPr>
        <p:spPr>
          <a:xfrm>
            <a:off x="1651000" y="1546860"/>
            <a:ext cx="5287010" cy="460375"/>
          </a:xfrm>
          <a:prstGeom prst="rect">
            <a:avLst/>
          </a:prstGeom>
          <a:noFill/>
        </p:spPr>
        <p:txBody>
          <a:bodyPr wrap="none" rtlCol="0" anchor="t">
            <a:spAutoFit/>
          </a:bodyPr>
          <a:lstStyle/>
          <a:p>
            <a:r>
              <a:rPr lang="zh-CN" altLang="en-US" sz="2400">
                <a:uFillTx/>
                <a:ea typeface="华文新魏" panose="02010800040101010101" charset="-122"/>
                <a:sym typeface="+mn-ea"/>
              </a:rPr>
              <a:t>对象图建模技术</a:t>
            </a:r>
            <a:r>
              <a:rPr lang="en-US" altLang="zh-CN" sz="2400">
                <a:uFillTx/>
                <a:ea typeface="华文新魏" panose="02010800040101010101" charset="-122"/>
                <a:sym typeface="+mn-ea"/>
              </a:rPr>
              <a:t>——1.</a:t>
            </a:r>
            <a:r>
              <a:rPr lang="zh-CN" altLang="en-US" sz="2400">
                <a:uFillTx/>
                <a:ea typeface="华文新魏" panose="02010800040101010101" charset="-122"/>
                <a:sym typeface="+mn-ea"/>
              </a:rPr>
              <a:t>对象图结构建模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6" name="文本框 5"/>
          <p:cNvSpPr txBox="1"/>
          <p:nvPr/>
        </p:nvSpPr>
        <p:spPr>
          <a:xfrm>
            <a:off x="1651000" y="1546860"/>
            <a:ext cx="5896610" cy="460375"/>
          </a:xfrm>
          <a:prstGeom prst="rect">
            <a:avLst/>
          </a:prstGeom>
          <a:noFill/>
        </p:spPr>
        <p:txBody>
          <a:bodyPr wrap="none" rtlCol="0" anchor="t">
            <a:spAutoFit/>
          </a:bodyPr>
          <a:lstStyle/>
          <a:p>
            <a:pPr algn="l"/>
            <a:r>
              <a:rPr lang="zh-CN" altLang="en-US" sz="2400">
                <a:uFillTx/>
                <a:ea typeface="华文新魏" panose="02010800040101010101" charset="-122"/>
                <a:sym typeface="+mn-ea"/>
              </a:rPr>
              <a:t>对象图建模技术</a:t>
            </a:r>
            <a:r>
              <a:rPr lang="en-US" altLang="zh-CN" sz="2400">
                <a:uFillTx/>
                <a:ea typeface="华文新魏" panose="02010800040101010101" charset="-122"/>
                <a:sym typeface="+mn-ea"/>
              </a:rPr>
              <a:t>——2.</a:t>
            </a:r>
            <a:r>
              <a:rPr lang="zh-CN" altLang="en-US" sz="2400">
                <a:uFillTx/>
                <a:ea typeface="华文新魏" panose="02010800040101010101" charset="-122"/>
                <a:sym typeface="+mn-ea"/>
              </a:rPr>
              <a:t>正向工程和逆向工程</a:t>
            </a:r>
          </a:p>
        </p:txBody>
      </p:sp>
      <p:sp>
        <p:nvSpPr>
          <p:cNvPr id="2" name="文本框 1"/>
          <p:cNvSpPr txBox="1"/>
          <p:nvPr/>
        </p:nvSpPr>
        <p:spPr>
          <a:xfrm>
            <a:off x="1651000" y="2733675"/>
            <a:ext cx="7818120" cy="2861310"/>
          </a:xfrm>
          <a:prstGeom prst="rect">
            <a:avLst/>
          </a:prstGeom>
          <a:noFill/>
        </p:spPr>
        <p:txBody>
          <a:bodyPr wrap="square" rtlCol="0" anchor="t">
            <a:spAutoFit/>
          </a:bodyPr>
          <a:lstStyle/>
          <a:p>
            <a:r>
              <a:rPr lang="zh-CN" altLang="en-US" sz="2000"/>
              <a:t>1、正向工程</a:t>
            </a:r>
          </a:p>
          <a:p>
            <a:endParaRPr lang="zh-CN" altLang="en-US" sz="2000"/>
          </a:p>
          <a:p>
            <a:r>
              <a:rPr lang="zh-CN" altLang="en-US" sz="2000"/>
              <a:t>对对象图工程进行正向工程在理论上是可行的，但是在实际上却是受限制的。</a:t>
            </a:r>
          </a:p>
          <a:p>
            <a:endParaRPr lang="zh-CN" altLang="en-US" sz="2000"/>
          </a:p>
          <a:p>
            <a:r>
              <a:rPr lang="zh-CN" altLang="en-US" sz="2000"/>
              <a:t>2、逆向工程</a:t>
            </a:r>
          </a:p>
          <a:p>
            <a:endParaRPr lang="zh-CN" altLang="en-US" sz="2000"/>
          </a:p>
          <a:p>
            <a:r>
              <a:rPr lang="zh-CN" altLang="en-US" sz="2000"/>
              <a:t>对对象图进行逆向工程是非常困难的。当对系统进行调试时，总要依靠开发人员或工具来进行。</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1982</Words>
  <Application>Microsoft Office PowerPoint</Application>
  <PresentationFormat>宽屏</PresentationFormat>
  <Paragraphs>234</Paragraphs>
  <Slides>37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arial</vt:lpstr>
      <vt:lpstr>黑体</vt:lpstr>
      <vt:lpstr>等线</vt:lpstr>
      <vt:lpstr>-apple-system</vt:lpstr>
      <vt:lpstr>arial</vt:lpstr>
      <vt:lpstr>等线 Light</vt:lpstr>
      <vt:lpstr>黑体</vt:lpstr>
      <vt:lpstr>Gotham Rounded Medium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cp:lastModifiedBy>
  <cp:revision>43</cp:revision>
  <dcterms:created xsi:type="dcterms:W3CDTF">2016-01-19T08:46:00Z</dcterms:created>
  <dcterms:modified xsi:type="dcterms:W3CDTF">2018-12-19T14:25:14Z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2052-10.1.0.7697</vt:lpwstr>
  </property>
</Properties>
</file>