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8">
  <p:sldMasterIdLst>
    <p:sldMasterId id="2147483648" r:id="rId1"/>
  </p:sldMasterIdLst>
  <p:notesMasterIdLst>
    <p:notesMasterId r:id="rId44"/>
  </p:notesMasterIdLst>
  <p:sldIdLst>
    <p:sldId id="258" r:id="rId2"/>
    <p:sldId id="275" r:id="rId3"/>
    <p:sldId id="373" r:id="rId4"/>
    <p:sldId id="382" r:id="rId5"/>
    <p:sldId id="383" r:id="rId6"/>
    <p:sldId id="374" r:id="rId7"/>
    <p:sldId id="415" r:id="rId8"/>
    <p:sldId id="416" r:id="rId9"/>
    <p:sldId id="417" r:id="rId10"/>
    <p:sldId id="418" r:id="rId11"/>
    <p:sldId id="419" r:id="rId12"/>
    <p:sldId id="375" r:id="rId13"/>
    <p:sldId id="385" r:id="rId14"/>
    <p:sldId id="386" r:id="rId15"/>
    <p:sldId id="387" r:id="rId16"/>
    <p:sldId id="388" r:id="rId17"/>
    <p:sldId id="389" r:id="rId18"/>
    <p:sldId id="390" r:id="rId19"/>
    <p:sldId id="391" r:id="rId20"/>
    <p:sldId id="392" r:id="rId21"/>
    <p:sldId id="393" r:id="rId22"/>
    <p:sldId id="394" r:id="rId23"/>
    <p:sldId id="395" r:id="rId24"/>
    <p:sldId id="396" r:id="rId25"/>
    <p:sldId id="397" r:id="rId26"/>
    <p:sldId id="398" r:id="rId27"/>
    <p:sldId id="399" r:id="rId28"/>
    <p:sldId id="384" r:id="rId29"/>
    <p:sldId id="411" r:id="rId30"/>
    <p:sldId id="412" r:id="rId31"/>
    <p:sldId id="413" r:id="rId32"/>
    <p:sldId id="414" r:id="rId33"/>
    <p:sldId id="376" r:id="rId34"/>
    <p:sldId id="377" r:id="rId35"/>
    <p:sldId id="378" r:id="rId36"/>
    <p:sldId id="379" r:id="rId37"/>
    <p:sldId id="380" r:id="rId38"/>
    <p:sldId id="381" r:id="rId39"/>
    <p:sldId id="422" r:id="rId40"/>
    <p:sldId id="325" r:id="rId41"/>
    <p:sldId id="324" r:id="rId42"/>
    <p:sldId id="276" r:id="rId43"/>
  </p:sldIdLst>
  <p:sldSz cx="12192000" cy="6858000"/>
  <p:notesSz cx="6858000" cy="9144000"/>
  <p:embeddedFontLst>
    <p:embeddedFont>
      <p:font typeface="华文新魏" panose="02010800040101010101" pitchFamily="2" charset="-122"/>
      <p:regular r:id="rId45"/>
    </p:embeddedFont>
    <p:embeddedFont>
      <p:font typeface="等线" panose="02010600030101010101" pitchFamily="2" charset="-122"/>
      <p:regular r:id="rId46"/>
      <p:bold r:id="rId47"/>
    </p:embeddedFont>
    <p:embeddedFont>
      <p:font typeface="黑体" panose="02010609060101010101" pitchFamily="49" charset="-122"/>
      <p:regular r:id="rId48"/>
    </p:embeddedFont>
    <p:embeddedFont>
      <p:font typeface="等线 Light" panose="02010600030101010101" pitchFamily="2" charset="-122"/>
      <p:regular r:id="rId4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A2A0"/>
    <a:srgbClr val="A4D6D5"/>
    <a:srgbClr val="6C92C0"/>
    <a:srgbClr val="B0C4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2" autoAdjust="0"/>
    <p:restoredTop sz="99877" autoAdjust="0"/>
  </p:normalViewPr>
  <p:slideViewPr>
    <p:cSldViewPr snapToGrid="0" showGuides="1">
      <p:cViewPr varScale="1">
        <p:scale>
          <a:sx n="73" d="100"/>
          <a:sy n="73" d="100"/>
        </p:scale>
        <p:origin x="618" y="7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9EA2A-4C48-4C61-B30A-DAB1A3E93B21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000-9408-426B-B873-D4C066E48A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历史版本这个点还是挺好的</a:t>
            </a:r>
            <a:endParaRPr kumimoji="1" lang="en-US" altLang="zh-CN" dirty="0" smtClean="0"/>
          </a:p>
          <a:p>
            <a:r>
              <a:rPr kumimoji="1" lang="zh-CN" altLang="en-US" dirty="0" smtClean="0"/>
              <a:t>属性栏里最后一个是评论，没什么意义就不放上去了，提一下就行了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9734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2.png"/><Relationship Id="rId4" Type="http://schemas.openxmlformats.org/officeDocument/2006/relationships/image" Target="../media/image4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ptstore.net/author/jiangji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4696432" y="1097600"/>
            <a:ext cx="7495569" cy="5760400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1" y="0"/>
            <a:ext cx="11829889" cy="6022170"/>
          </a:xfrm>
          <a:custGeom>
            <a:avLst/>
            <a:gdLst>
              <a:gd name="connsiteX0" fmla="*/ 0 w 11829889"/>
              <a:gd name="connsiteY0" fmla="*/ 0 h 6022170"/>
              <a:gd name="connsiteX1" fmla="*/ 11829889 w 11829889"/>
              <a:gd name="connsiteY1" fmla="*/ 0 h 6022170"/>
              <a:gd name="connsiteX2" fmla="*/ 11638999 w 11829889"/>
              <a:gd name="connsiteY2" fmla="*/ 372708 h 6022170"/>
              <a:gd name="connsiteX3" fmla="*/ 2146897 w 11829889"/>
              <a:gd name="connsiteY3" fmla="*/ 6022170 h 6022170"/>
              <a:gd name="connsiteX4" fmla="*/ 502925 w 11829889"/>
              <a:gd name="connsiteY4" fmla="*/ 5897788 h 6022170"/>
              <a:gd name="connsiteX5" fmla="*/ 0 w 11829889"/>
              <a:gd name="connsiteY5" fmla="*/ 5807975 h 60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9889" h="6022170">
                <a:moveTo>
                  <a:pt x="0" y="0"/>
                </a:moveTo>
                <a:lnTo>
                  <a:pt x="11829889" y="0"/>
                </a:lnTo>
                <a:lnTo>
                  <a:pt x="11638999" y="372708"/>
                </a:lnTo>
                <a:cubicBezTo>
                  <a:pt x="9810981" y="3737782"/>
                  <a:pt x="6245713" y="6022170"/>
                  <a:pt x="2146897" y="6022170"/>
                </a:cubicBezTo>
                <a:cubicBezTo>
                  <a:pt x="1587968" y="6022170"/>
                  <a:pt x="1038959" y="5979692"/>
                  <a:pt x="502925" y="5897788"/>
                </a:cubicBezTo>
                <a:lnTo>
                  <a:pt x="0" y="5807975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71550" y="3977800"/>
            <a:ext cx="16802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48A2A0"/>
                </a:solidFill>
              </a:rPr>
              <a:t>PRD2018-15</a:t>
            </a:r>
            <a:r>
              <a:rPr lang="zh-CN" altLang="en-US" dirty="0" smtClean="0">
                <a:solidFill>
                  <a:srgbClr val="48A2A0"/>
                </a:solidFill>
              </a:rPr>
              <a:t>组</a:t>
            </a:r>
            <a:endParaRPr lang="zh-CN" altLang="en-US" dirty="0">
              <a:solidFill>
                <a:srgbClr val="48A2A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7021" y="2330659"/>
            <a:ext cx="1141222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UML</a:t>
            </a:r>
            <a:r>
              <a:rPr lang="zh-CN" altLang="en-US" sz="4800" b="1" dirty="0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工具</a:t>
            </a:r>
            <a:r>
              <a:rPr lang="en-US" altLang="zh-CN" sz="4800" b="1" dirty="0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——</a:t>
            </a:r>
            <a:r>
              <a:rPr lang="en-US" altLang="zh-CN" sz="4800" b="1" dirty="0" err="1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ProcessOn</a:t>
            </a:r>
          </a:p>
        </p:txBody>
      </p:sp>
      <p:sp>
        <p:nvSpPr>
          <p:cNvPr id="14" name="矩形 13"/>
          <p:cNvSpPr/>
          <p:nvPr/>
        </p:nvSpPr>
        <p:spPr>
          <a:xfrm>
            <a:off x="1797830" y="434847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6"/>
          <p:cNvSpPr txBox="1"/>
          <p:nvPr/>
        </p:nvSpPr>
        <p:spPr>
          <a:xfrm>
            <a:off x="871549" y="5094395"/>
            <a:ext cx="503214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48A2A0"/>
                </a:solidFill>
              </a:rPr>
              <a:t>组员：</a:t>
            </a:r>
            <a:r>
              <a:rPr lang="zh-CN" altLang="zh-CN" dirty="0">
                <a:solidFill>
                  <a:srgbClr val="48A2A0"/>
                </a:solidFill>
              </a:rPr>
              <a:t>黄叶轩，陈俊仁，陈苏民，徐双铅，吕迪</a:t>
            </a:r>
            <a:endParaRPr lang="zh-CN" altLang="en-US" dirty="0">
              <a:solidFill>
                <a:srgbClr val="48A2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8662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/>
              <a:t>ProcessOn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特性</a:t>
            </a:r>
          </a:p>
        </p:txBody>
      </p:sp>
      <p:sp>
        <p:nvSpPr>
          <p:cNvPr id="5" name="矩形 4"/>
          <p:cNvSpPr/>
          <p:nvPr/>
        </p:nvSpPr>
        <p:spPr>
          <a:xfrm>
            <a:off x="1793312" y="1171188"/>
            <a:ext cx="10823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、存储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93312" y="1709362"/>
            <a:ext cx="429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ProcessOn</a:t>
            </a:r>
            <a:r>
              <a:rPr lang="en-US" altLang="zh-CN" dirty="0"/>
              <a:t> </a:t>
            </a:r>
            <a:r>
              <a:rPr lang="zh-CN" altLang="en-US" dirty="0"/>
              <a:t>能够将项目以图片的方式导出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312" y="2566441"/>
            <a:ext cx="4343400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0903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UML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特性</a:t>
            </a:r>
          </a:p>
        </p:txBody>
      </p:sp>
      <p:sp>
        <p:nvSpPr>
          <p:cNvPr id="5" name="矩形 4"/>
          <p:cNvSpPr/>
          <p:nvPr/>
        </p:nvSpPr>
        <p:spPr>
          <a:xfrm>
            <a:off x="1793312" y="1171188"/>
            <a:ext cx="1595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、代码生成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93312" y="1709362"/>
            <a:ext cx="68788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从一个模型直接产生一个代码框架，这将为程序员节约很多编写类</a:t>
            </a:r>
            <a:endParaRPr lang="en-US" altLang="zh-CN" dirty="0"/>
          </a:p>
          <a:p>
            <a:r>
              <a:rPr lang="zh-CN" altLang="en-US" dirty="0"/>
              <a:t>属性、方法代码的琐碎时间。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ProcessOn</a:t>
            </a:r>
            <a:r>
              <a:rPr lang="en-US" altLang="zh-CN" dirty="0"/>
              <a:t> </a:t>
            </a:r>
            <a:r>
              <a:rPr lang="zh-CN" altLang="en-US" dirty="0"/>
              <a:t>无此功能</a:t>
            </a:r>
          </a:p>
        </p:txBody>
      </p:sp>
      <p:sp>
        <p:nvSpPr>
          <p:cNvPr id="7" name="矩形 6"/>
          <p:cNvSpPr/>
          <p:nvPr/>
        </p:nvSpPr>
        <p:spPr>
          <a:xfrm>
            <a:off x="1793312" y="3871800"/>
            <a:ext cx="1595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、逆向项目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93312" y="4409974"/>
            <a:ext cx="58833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通过分析代码（</a:t>
            </a:r>
            <a:r>
              <a:rPr lang="en-US" altLang="zh-CN" dirty="0"/>
              <a:t>java</a:t>
            </a:r>
            <a:r>
              <a:rPr lang="zh-CN" altLang="en-US" dirty="0"/>
              <a:t>等）然后将其转换到模型的类的过程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ProcessOn</a:t>
            </a:r>
            <a:r>
              <a:rPr lang="en-US" altLang="zh-CN" dirty="0"/>
              <a:t> </a:t>
            </a:r>
            <a:r>
              <a:rPr lang="zh-CN" altLang="en-US" dirty="0"/>
              <a:t>无此功能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4696432" y="1097600"/>
            <a:ext cx="7495569" cy="5760400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15127" y="0"/>
            <a:ext cx="11829889" cy="6022170"/>
          </a:xfrm>
          <a:custGeom>
            <a:avLst/>
            <a:gdLst>
              <a:gd name="connsiteX0" fmla="*/ 0 w 11829889"/>
              <a:gd name="connsiteY0" fmla="*/ 0 h 6022170"/>
              <a:gd name="connsiteX1" fmla="*/ 11829889 w 11829889"/>
              <a:gd name="connsiteY1" fmla="*/ 0 h 6022170"/>
              <a:gd name="connsiteX2" fmla="*/ 11638999 w 11829889"/>
              <a:gd name="connsiteY2" fmla="*/ 372708 h 6022170"/>
              <a:gd name="connsiteX3" fmla="*/ 2146897 w 11829889"/>
              <a:gd name="connsiteY3" fmla="*/ 6022170 h 6022170"/>
              <a:gd name="connsiteX4" fmla="*/ 502925 w 11829889"/>
              <a:gd name="connsiteY4" fmla="*/ 5897788 h 6022170"/>
              <a:gd name="connsiteX5" fmla="*/ 0 w 11829889"/>
              <a:gd name="connsiteY5" fmla="*/ 5807975 h 60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9889" h="6022170">
                <a:moveTo>
                  <a:pt x="0" y="0"/>
                </a:moveTo>
                <a:lnTo>
                  <a:pt x="11829889" y="0"/>
                </a:lnTo>
                <a:lnTo>
                  <a:pt x="11638999" y="372708"/>
                </a:lnTo>
                <a:cubicBezTo>
                  <a:pt x="9810981" y="3737782"/>
                  <a:pt x="6245713" y="6022170"/>
                  <a:pt x="2146897" y="6022170"/>
                </a:cubicBezTo>
                <a:cubicBezTo>
                  <a:pt x="1587968" y="6022170"/>
                  <a:pt x="1038959" y="5979692"/>
                  <a:pt x="502925" y="5897788"/>
                </a:cubicBezTo>
                <a:lnTo>
                  <a:pt x="0" y="5807975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37021" y="2330659"/>
            <a:ext cx="1062799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3.</a:t>
            </a:r>
            <a:r>
              <a:rPr lang="en-US" altLang="zh-CN" sz="4800" b="1" dirty="0" smtClean="0">
                <a:solidFill>
                  <a:srgbClr val="48A2A0"/>
                </a:solidFill>
                <a:latin typeface="Gotham Rounded Medium" panose="02000000000000000000" pitchFamily="50" charset="0"/>
              </a:rPr>
              <a:t> </a:t>
            </a:r>
            <a:r>
              <a:rPr lang="en-US" altLang="zh-CN" sz="4800" b="1" dirty="0" err="1">
                <a:solidFill>
                  <a:schemeClr val="bg1"/>
                </a:solidFill>
                <a:latin typeface="Gotham Rounded Medium" panose="02000000000000000000" pitchFamily="50" charset="0"/>
              </a:rPr>
              <a:t>ProcessOn</a:t>
            </a:r>
            <a:r>
              <a:rPr lang="zh-CN" altLang="en-US" sz="4800" b="1" dirty="0">
                <a:solidFill>
                  <a:schemeClr val="bg1"/>
                </a:solidFill>
                <a:latin typeface="Gotham Rounded Medium" panose="02000000000000000000" pitchFamily="50" charset="0"/>
              </a:rPr>
              <a:t>基础功能介绍</a:t>
            </a:r>
            <a:endParaRPr lang="en-US" altLang="zh-CN" sz="4800" b="1" dirty="0" smtClean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7830" y="434847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小组功能介绍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0" y="387453"/>
            <a:ext cx="4067175" cy="25241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63" y="3145206"/>
            <a:ext cx="11987537" cy="400286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30527" y="1449460"/>
            <a:ext cx="48013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小组的成员可以共同协作开发同一个文件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小组功能介绍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30695" y="1191195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对小组信息进行编辑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820" y="1793299"/>
            <a:ext cx="9972675" cy="472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小组功能介绍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662138" y="960119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上传文档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" y="1415094"/>
            <a:ext cx="2956304" cy="304436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237" y="639997"/>
            <a:ext cx="4203805" cy="14404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936" y="1938850"/>
            <a:ext cx="6203496" cy="48185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9855864" y="255537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小组功能介绍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880005" y="3126993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邀请协作成员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027" y="4179056"/>
            <a:ext cx="5624185" cy="199666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511" y="964042"/>
            <a:ext cx="4823749" cy="145330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20" y="265594"/>
            <a:ext cx="5458265" cy="65230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基础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420" y="1106723"/>
            <a:ext cx="5324475" cy="6858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846" y="1798375"/>
            <a:ext cx="9086850" cy="5048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27" y="2420230"/>
            <a:ext cx="1905000" cy="3733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196" y="2482655"/>
            <a:ext cx="942975" cy="2476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190" y="2556510"/>
            <a:ext cx="5819775" cy="3314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208" y="1165722"/>
            <a:ext cx="1895475" cy="542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基础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528" y="2047178"/>
            <a:ext cx="3990975" cy="9715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193" y="3204539"/>
            <a:ext cx="4124325" cy="11049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528" y="4495250"/>
            <a:ext cx="3943350" cy="10858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27" y="2047178"/>
            <a:ext cx="5038725" cy="4352925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02334" y="1388803"/>
            <a:ext cx="61205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可以很方便的通过左上角的切换风格按钮来切换风格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基础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775406" y="1557615"/>
            <a:ext cx="35189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也可以根据上方工具栏来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修改线条和箭头的样式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23" y="1354506"/>
            <a:ext cx="6721700" cy="45537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/>
        </p:nvSpPr>
        <p:spPr>
          <a:xfrm>
            <a:off x="692952" y="137876"/>
            <a:ext cx="713428" cy="71342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481221" y="479548"/>
            <a:ext cx="670324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zh-CN" sz="3600" b="1" dirty="0" err="1" smtClean="0">
                <a:solidFill>
                  <a:srgbClr val="48A2A0"/>
                </a:solidFill>
                <a:latin typeface="Gotham Rounded Medium" panose="02000000000000000000" pitchFamily="50" charset="0"/>
              </a:rPr>
              <a:t>ProcessOn</a:t>
            </a:r>
            <a:r>
              <a:rPr lang="zh-CN" altLang="en-US" sz="3600" b="1" dirty="0" smtClean="0">
                <a:solidFill>
                  <a:srgbClr val="48A2A0"/>
                </a:solidFill>
                <a:latin typeface="Gotham Rounded Medium" panose="02000000000000000000" pitchFamily="50" charset="0"/>
              </a:rPr>
              <a:t>简介</a:t>
            </a:r>
            <a:endParaRPr lang="en-US" altLang="zh-CN" sz="3600" b="1" dirty="0" smtClean="0">
              <a:solidFill>
                <a:srgbClr val="48A2A0"/>
              </a:solidFill>
              <a:latin typeface="Gotham Rounded Medium" panose="02000000000000000000" pitchFamily="50" charset="0"/>
            </a:endParaRPr>
          </a:p>
          <a:p>
            <a:pPr marL="742950" indent="-742950">
              <a:buAutoNum type="arabicPeriod"/>
            </a:pPr>
            <a:endParaRPr lang="en-US" altLang="zh-CN" sz="3600" b="1" dirty="0" smtClean="0">
              <a:solidFill>
                <a:srgbClr val="48A2A0"/>
              </a:solidFill>
              <a:latin typeface="Gotham Rounded Medium" panose="02000000000000000000" pitchFamily="50" charset="0"/>
            </a:endParaRPr>
          </a:p>
          <a:p>
            <a:pPr marL="742950" indent="-742950">
              <a:buAutoNum type="arabicPeriod"/>
            </a:pPr>
            <a:r>
              <a:rPr lang="en-US" altLang="zh-CN" sz="3600" b="1" dirty="0" smtClean="0">
                <a:solidFill>
                  <a:srgbClr val="48A2A0"/>
                </a:solidFill>
                <a:latin typeface="Gotham Rounded Medium" panose="02000000000000000000" pitchFamily="50" charset="0"/>
              </a:rPr>
              <a:t>UML</a:t>
            </a:r>
            <a:r>
              <a:rPr lang="zh-CN" altLang="en-US" sz="3600" b="1" dirty="0" smtClean="0">
                <a:solidFill>
                  <a:srgbClr val="48A2A0"/>
                </a:solidFill>
                <a:latin typeface="Gotham Rounded Medium" panose="02000000000000000000" pitchFamily="50" charset="0"/>
              </a:rPr>
              <a:t>特性</a:t>
            </a:r>
            <a:endParaRPr lang="en-US" altLang="zh-CN" sz="3600" b="1" dirty="0" smtClean="0">
              <a:solidFill>
                <a:srgbClr val="48A2A0"/>
              </a:solidFill>
              <a:latin typeface="Gotham Rounded Medium" panose="02000000000000000000" pitchFamily="50" charset="0"/>
            </a:endParaRPr>
          </a:p>
          <a:p>
            <a:pPr marL="742950" indent="-742950">
              <a:buAutoNum type="arabicPeriod"/>
            </a:pPr>
            <a:endParaRPr lang="en-US" altLang="zh-CN" sz="3600" b="1" dirty="0" smtClean="0">
              <a:solidFill>
                <a:srgbClr val="48A2A0"/>
              </a:solidFill>
              <a:latin typeface="Gotham Rounded Medium" panose="02000000000000000000" pitchFamily="50" charset="0"/>
            </a:endParaRPr>
          </a:p>
          <a:p>
            <a:pPr marL="742950" indent="-742950">
              <a:buAutoNum type="arabicPeriod"/>
            </a:pPr>
            <a:r>
              <a:rPr lang="en-US" altLang="zh-CN" sz="3600" b="1" dirty="0" err="1" smtClean="0">
                <a:solidFill>
                  <a:srgbClr val="48A2A0"/>
                </a:solidFill>
                <a:latin typeface="Gotham Rounded Medium" panose="02000000000000000000" pitchFamily="50" charset="0"/>
              </a:rPr>
              <a:t>ProcessOn</a:t>
            </a:r>
            <a:r>
              <a:rPr lang="zh-CN" altLang="en-US" sz="3600" b="1" dirty="0" smtClean="0">
                <a:solidFill>
                  <a:srgbClr val="48A2A0"/>
                </a:solidFill>
                <a:latin typeface="Gotham Rounded Medium" panose="02000000000000000000" pitchFamily="50" charset="0"/>
              </a:rPr>
              <a:t>基础功能介绍</a:t>
            </a:r>
            <a:endParaRPr lang="en-US" altLang="zh-CN" sz="3600" b="1" dirty="0" smtClean="0">
              <a:solidFill>
                <a:srgbClr val="48A2A0"/>
              </a:solidFill>
              <a:latin typeface="Gotham Rounded Medium" panose="02000000000000000000" pitchFamily="50" charset="0"/>
            </a:endParaRPr>
          </a:p>
          <a:p>
            <a:endParaRPr lang="en-US" altLang="zh-CN" sz="3600" b="1" dirty="0" smtClean="0">
              <a:solidFill>
                <a:srgbClr val="48A2A0"/>
              </a:solidFill>
              <a:latin typeface="Gotham Rounded Medium" panose="02000000000000000000" pitchFamily="50" charset="0"/>
            </a:endParaRPr>
          </a:p>
          <a:p>
            <a:r>
              <a:rPr lang="en-US" altLang="zh-CN" sz="3600" b="1" dirty="0" smtClean="0">
                <a:solidFill>
                  <a:srgbClr val="48A2A0"/>
                </a:solidFill>
                <a:latin typeface="Gotham Rounded Medium" panose="02000000000000000000" pitchFamily="50" charset="0"/>
              </a:rPr>
              <a:t>4.</a:t>
            </a:r>
            <a:r>
              <a:rPr lang="en-US" altLang="zh-CN" sz="3600" b="1" dirty="0">
                <a:solidFill>
                  <a:srgbClr val="48A2A0"/>
                </a:solidFill>
                <a:latin typeface="Gotham Rounded Medium" panose="02000000000000000000" pitchFamily="50" charset="0"/>
              </a:rPr>
              <a:t> </a:t>
            </a:r>
            <a:r>
              <a:rPr lang="en-US" altLang="zh-CN" sz="3600" b="1" dirty="0" smtClean="0">
                <a:solidFill>
                  <a:srgbClr val="48A2A0"/>
                </a:solidFill>
                <a:latin typeface="Gotham Rounded Medium" panose="02000000000000000000" pitchFamily="50" charset="0"/>
              </a:rPr>
              <a:t>  </a:t>
            </a:r>
            <a:r>
              <a:rPr lang="en-US" altLang="zh-CN" sz="3600" b="1" dirty="0" err="1" smtClean="0">
                <a:solidFill>
                  <a:srgbClr val="48A2A0"/>
                </a:solidFill>
                <a:latin typeface="Gotham Rounded Medium" panose="02000000000000000000" pitchFamily="50" charset="0"/>
              </a:rPr>
              <a:t>ProcessOn</a:t>
            </a:r>
            <a:r>
              <a:rPr lang="zh-CN" altLang="en-US" sz="3600" b="1" dirty="0" smtClean="0">
                <a:solidFill>
                  <a:srgbClr val="48A2A0"/>
                </a:solidFill>
                <a:latin typeface="Gotham Rounded Medium" panose="02000000000000000000" pitchFamily="50" charset="0"/>
              </a:rPr>
              <a:t>画图使用介绍</a:t>
            </a:r>
            <a:endParaRPr lang="en-US" altLang="zh-CN" sz="3600" b="1" dirty="0" smtClean="0">
              <a:solidFill>
                <a:srgbClr val="48A2A0"/>
              </a:solidFill>
              <a:latin typeface="Gotham Rounded Medium" panose="02000000000000000000" pitchFamily="50" charset="0"/>
            </a:endParaRPr>
          </a:p>
          <a:p>
            <a:endParaRPr lang="en-US" altLang="zh-CN" sz="3600" b="1" dirty="0" smtClean="0">
              <a:solidFill>
                <a:srgbClr val="48A2A0"/>
              </a:solidFill>
              <a:latin typeface="Gotham Rounded Medium" panose="02000000000000000000" pitchFamily="50" charset="0"/>
            </a:endParaRPr>
          </a:p>
          <a:p>
            <a:r>
              <a:rPr lang="en-US" altLang="zh-CN" sz="3600" b="1" dirty="0" smtClean="0">
                <a:solidFill>
                  <a:srgbClr val="48A2A0"/>
                </a:solidFill>
                <a:latin typeface="Gotham Rounded Medium" panose="02000000000000000000" pitchFamily="50" charset="0"/>
              </a:rPr>
              <a:t>5.   </a:t>
            </a:r>
            <a:r>
              <a:rPr lang="en-US" altLang="zh-CN" sz="3600" b="1" dirty="0" err="1" smtClean="0">
                <a:solidFill>
                  <a:srgbClr val="48A2A0"/>
                </a:solidFill>
                <a:latin typeface="Gotham Rounded Medium" panose="02000000000000000000" pitchFamily="50" charset="0"/>
              </a:rPr>
              <a:t>ProcessOn</a:t>
            </a:r>
            <a:r>
              <a:rPr lang="zh-CN" altLang="en-US" sz="3600" b="1" dirty="0" smtClean="0">
                <a:solidFill>
                  <a:srgbClr val="48A2A0"/>
                </a:solidFill>
                <a:latin typeface="Gotham Rounded Medium" panose="02000000000000000000" pitchFamily="50" charset="0"/>
              </a:rPr>
              <a:t>的优点</a:t>
            </a:r>
            <a:endParaRPr lang="en-US" altLang="zh-CN" sz="3600" b="1" dirty="0" smtClean="0">
              <a:solidFill>
                <a:srgbClr val="48A2A0"/>
              </a:solidFill>
              <a:latin typeface="Gotham Rounded Medium" panose="02000000000000000000" pitchFamily="50" charset="0"/>
            </a:endParaRPr>
          </a:p>
          <a:p>
            <a:pPr marL="742950" indent="-742950">
              <a:buAutoNum type="arabicPeriod"/>
            </a:pPr>
            <a:endParaRPr lang="en-US" altLang="zh-CN" sz="3600" b="1" dirty="0" smtClean="0">
              <a:solidFill>
                <a:schemeClr val="bg1"/>
              </a:solidFill>
              <a:latin typeface="Gotham Rounded Medium" panose="02000000000000000000" pitchFamily="50" charset="0"/>
            </a:endParaRPr>
          </a:p>
          <a:p>
            <a:pPr marL="742950" indent="-742950">
              <a:buAutoNum type="arabicPeriod"/>
            </a:pPr>
            <a:endParaRPr lang="zh-CN" altLang="en-US" sz="3600" dirty="0" smtClean="0"/>
          </a:p>
          <a:p>
            <a:endParaRPr lang="zh-CN" altLang="en-US" sz="3600" b="1" dirty="0">
              <a:solidFill>
                <a:srgbClr val="A4D6D5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804058" y="70952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MH_Others_1"/>
          <p:cNvSpPr txBox="1"/>
          <p:nvPr>
            <p:custDataLst>
              <p:tags r:id="rId1"/>
            </p:custDataLst>
          </p:nvPr>
        </p:nvSpPr>
        <p:spPr>
          <a:xfrm>
            <a:off x="95780" y="851304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目录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基础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29027" y="1337189"/>
            <a:ext cx="63401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通过工具栏上的这两个按钮可以将图形放置底层或顶层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301" y="3803276"/>
            <a:ext cx="3557953" cy="217924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027" y="3727076"/>
            <a:ext cx="3363478" cy="232740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639" y="2226031"/>
            <a:ext cx="4735884" cy="13938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基础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29027" y="1337189"/>
            <a:ext cx="65966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通过工具栏上的插入链接按钮可以在点击图片时访问链接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741" y="2226030"/>
            <a:ext cx="2381250" cy="990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27" y="3383866"/>
            <a:ext cx="5581650" cy="2466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基础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00136" y="848458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属性栏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23082" y="1572464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导航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85" y="2185510"/>
            <a:ext cx="4123647" cy="404839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121" y="2185510"/>
            <a:ext cx="3975057" cy="4048398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8141709" y="1572464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图形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基础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00136" y="848458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属性栏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96054" y="124856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数据属性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141709" y="1572464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度量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1" y="1972574"/>
            <a:ext cx="4280951" cy="403011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73" y="1739327"/>
            <a:ext cx="4261455" cy="5122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基础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00136" y="848458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属性栏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10606" y="119342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页面设置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347843" y="119342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历史版本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65" y="1593530"/>
            <a:ext cx="3921955" cy="52644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236" y="1730690"/>
            <a:ext cx="5102468" cy="4990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基础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00136" y="848458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图形栏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58918" y="2572054"/>
            <a:ext cx="377539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UML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专用图形一共有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55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基本上做出所需要的大部分的图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23011" y="1784263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基础图形一共有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31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036" y="1648678"/>
            <a:ext cx="1647825" cy="4562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基础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948948" y="1044606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下载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61252" y="4380339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十分的方便，容易上手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484" y="1044606"/>
            <a:ext cx="6283088" cy="532805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52" y="1659188"/>
            <a:ext cx="4629801" cy="132612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646575" y="2999729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位于界面右上方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基础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077190" y="967633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发布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1" y="1486918"/>
            <a:ext cx="6181725" cy="51339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560" y="151521"/>
            <a:ext cx="7277100" cy="30099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9095818" y="3653795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分享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4696432" y="1097600"/>
            <a:ext cx="7495569" cy="5760400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15127" y="0"/>
            <a:ext cx="11829889" cy="6022170"/>
          </a:xfrm>
          <a:custGeom>
            <a:avLst/>
            <a:gdLst>
              <a:gd name="connsiteX0" fmla="*/ 0 w 11829889"/>
              <a:gd name="connsiteY0" fmla="*/ 0 h 6022170"/>
              <a:gd name="connsiteX1" fmla="*/ 11829889 w 11829889"/>
              <a:gd name="connsiteY1" fmla="*/ 0 h 6022170"/>
              <a:gd name="connsiteX2" fmla="*/ 11638999 w 11829889"/>
              <a:gd name="connsiteY2" fmla="*/ 372708 h 6022170"/>
              <a:gd name="connsiteX3" fmla="*/ 2146897 w 11829889"/>
              <a:gd name="connsiteY3" fmla="*/ 6022170 h 6022170"/>
              <a:gd name="connsiteX4" fmla="*/ 502925 w 11829889"/>
              <a:gd name="connsiteY4" fmla="*/ 5897788 h 6022170"/>
              <a:gd name="connsiteX5" fmla="*/ 0 w 11829889"/>
              <a:gd name="connsiteY5" fmla="*/ 5807975 h 60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9889" h="6022170">
                <a:moveTo>
                  <a:pt x="0" y="0"/>
                </a:moveTo>
                <a:lnTo>
                  <a:pt x="11829889" y="0"/>
                </a:lnTo>
                <a:lnTo>
                  <a:pt x="11638999" y="372708"/>
                </a:lnTo>
                <a:cubicBezTo>
                  <a:pt x="9810981" y="3737782"/>
                  <a:pt x="6245713" y="6022170"/>
                  <a:pt x="2146897" y="6022170"/>
                </a:cubicBezTo>
                <a:cubicBezTo>
                  <a:pt x="1587968" y="6022170"/>
                  <a:pt x="1038959" y="5979692"/>
                  <a:pt x="502925" y="5897788"/>
                </a:cubicBezTo>
                <a:lnTo>
                  <a:pt x="0" y="5807975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37235" y="2330450"/>
            <a:ext cx="1090422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Gotham Rounded Medium" panose="02000000000000000000" pitchFamily="50" charset="0"/>
              </a:rPr>
              <a:t>4</a:t>
            </a:r>
            <a:r>
              <a:rPr lang="en-US" altLang="zh-CN" sz="4800" b="1" dirty="0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.</a:t>
            </a:r>
            <a:r>
              <a:rPr lang="en-US" altLang="zh-CN" sz="4800" b="1" dirty="0" smtClean="0">
                <a:solidFill>
                  <a:srgbClr val="48A2A0"/>
                </a:solidFill>
                <a:latin typeface="Gotham Rounded Medium" panose="02000000000000000000" pitchFamily="50" charset="0"/>
              </a:rPr>
              <a:t> </a:t>
            </a:r>
            <a:r>
              <a:rPr lang="en-US" altLang="zh-CN" sz="4800" b="1" dirty="0" err="1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ProcessOn</a:t>
            </a:r>
            <a:r>
              <a:rPr lang="zh-CN" altLang="en-US" sz="4800" b="1" dirty="0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画图</a:t>
            </a:r>
            <a:r>
              <a:rPr lang="zh-CN" altLang="en-US" sz="4800" b="1" dirty="0">
                <a:solidFill>
                  <a:schemeClr val="bg1"/>
                </a:solidFill>
                <a:latin typeface="Gotham Rounded Medium" panose="02000000000000000000" pitchFamily="50" charset="0"/>
              </a:rPr>
              <a:t>使用介绍</a:t>
            </a:r>
            <a:endParaRPr lang="en-US" altLang="zh-CN" sz="4800" b="1" dirty="0" smtClean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7830" y="434847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340100" y="448310"/>
            <a:ext cx="4771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tx1"/>
                </a:solidFill>
                <a:uFillTx/>
                <a:ea typeface="华文新魏" panose="02010800040101010101" charset="-122"/>
              </a:rPr>
              <a:t>样例：使用</a:t>
            </a:r>
            <a:r>
              <a:rPr lang="en-US" altLang="zh-CN" sz="2400">
                <a:solidFill>
                  <a:schemeClr val="tx1"/>
                </a:solidFill>
                <a:uFillTx/>
                <a:ea typeface="华文新魏" panose="02010800040101010101" charset="-122"/>
              </a:rPr>
              <a:t>ProcessOn</a:t>
            </a:r>
            <a:r>
              <a:rPr lang="zh-CN" altLang="en-US" sz="2400">
                <a:solidFill>
                  <a:schemeClr val="tx1"/>
                </a:solidFill>
                <a:uFillTx/>
                <a:ea typeface="华文新魏" panose="02010800040101010101" charset="-122"/>
              </a:rPr>
              <a:t>绘制用例图</a:t>
            </a:r>
          </a:p>
        </p:txBody>
      </p:sp>
      <p:graphicFrame>
        <p:nvGraphicFramePr>
          <p:cNvPr id="24" name="对象 2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r:id="rId3" imgW="914400" imgH="215900" progId="Equation.KSEE3">
                  <p:embed/>
                </p:oleObj>
              </mc:Choice>
              <mc:Fallback>
                <p:oleObj r:id="rId3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" name="图片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7305" y="1904365"/>
            <a:ext cx="9194165" cy="4660265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434340" y="3536950"/>
            <a:ext cx="11950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从中选择参与者，系统边界和用例拖入右图中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0144760" y="1682115"/>
            <a:ext cx="19615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在这里转换直线末端的属性，将实心箭头去掉，变成普通直线</a:t>
            </a:r>
          </a:p>
        </p:txBody>
      </p:sp>
      <p:cxnSp>
        <p:nvCxnSpPr>
          <p:cNvPr id="36" name="直接箭头连接符 35"/>
          <p:cNvCxnSpPr/>
          <p:nvPr/>
        </p:nvCxnSpPr>
        <p:spPr>
          <a:xfrm flipV="1">
            <a:off x="1844040" y="4146550"/>
            <a:ext cx="815340" cy="3960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33" idx="1"/>
          </p:cNvCxnSpPr>
          <p:nvPr/>
        </p:nvCxnSpPr>
        <p:spPr>
          <a:xfrm flipV="1">
            <a:off x="9288145" y="2281555"/>
            <a:ext cx="900007" cy="252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2567305" y="1106805"/>
            <a:ext cx="84772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1.</a:t>
            </a:r>
            <a:r>
              <a:rPr lang="zh-CN" altLang="en-US" sz="2400"/>
              <a:t>选取参与者（角色），系统边界，将用例拖入系统中</a:t>
            </a:r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71450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画图使用介绍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4696432" y="1097600"/>
            <a:ext cx="7495569" cy="5760400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15127" y="0"/>
            <a:ext cx="11829889" cy="6022170"/>
          </a:xfrm>
          <a:custGeom>
            <a:avLst/>
            <a:gdLst>
              <a:gd name="connsiteX0" fmla="*/ 0 w 11829889"/>
              <a:gd name="connsiteY0" fmla="*/ 0 h 6022170"/>
              <a:gd name="connsiteX1" fmla="*/ 11829889 w 11829889"/>
              <a:gd name="connsiteY1" fmla="*/ 0 h 6022170"/>
              <a:gd name="connsiteX2" fmla="*/ 11638999 w 11829889"/>
              <a:gd name="connsiteY2" fmla="*/ 372708 h 6022170"/>
              <a:gd name="connsiteX3" fmla="*/ 2146897 w 11829889"/>
              <a:gd name="connsiteY3" fmla="*/ 6022170 h 6022170"/>
              <a:gd name="connsiteX4" fmla="*/ 502925 w 11829889"/>
              <a:gd name="connsiteY4" fmla="*/ 5897788 h 6022170"/>
              <a:gd name="connsiteX5" fmla="*/ 0 w 11829889"/>
              <a:gd name="connsiteY5" fmla="*/ 5807975 h 60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9889" h="6022170">
                <a:moveTo>
                  <a:pt x="0" y="0"/>
                </a:moveTo>
                <a:lnTo>
                  <a:pt x="11829889" y="0"/>
                </a:lnTo>
                <a:lnTo>
                  <a:pt x="11638999" y="372708"/>
                </a:lnTo>
                <a:cubicBezTo>
                  <a:pt x="9810981" y="3737782"/>
                  <a:pt x="6245713" y="6022170"/>
                  <a:pt x="2146897" y="6022170"/>
                </a:cubicBezTo>
                <a:cubicBezTo>
                  <a:pt x="1587968" y="6022170"/>
                  <a:pt x="1038959" y="5979692"/>
                  <a:pt x="502925" y="5897788"/>
                </a:cubicBezTo>
                <a:lnTo>
                  <a:pt x="0" y="5807975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37021" y="2330659"/>
            <a:ext cx="599394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1.</a:t>
            </a:r>
            <a:r>
              <a:rPr lang="en-US" altLang="zh-CN" sz="5400" b="1" dirty="0" smtClean="0">
                <a:solidFill>
                  <a:srgbClr val="48A2A0"/>
                </a:solidFill>
                <a:latin typeface="Gotham Rounded Medium" panose="02000000000000000000" pitchFamily="50" charset="0"/>
              </a:rPr>
              <a:t> </a:t>
            </a:r>
            <a:r>
              <a:rPr lang="en-US" altLang="zh-CN" sz="5400" b="1" dirty="0" err="1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ProcessOn</a:t>
            </a:r>
            <a:r>
              <a:rPr lang="zh-CN" altLang="en-US" sz="5400" b="1" dirty="0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简介</a:t>
            </a:r>
            <a:endParaRPr lang="en-US" altLang="zh-CN" sz="5400" b="1" dirty="0" smtClean="0">
              <a:solidFill>
                <a:schemeClr val="bg1"/>
              </a:solidFill>
              <a:latin typeface="Gotham Rounded Medium" panose="02000000000000000000" pitchFamily="50" charset="0"/>
            </a:endParaRPr>
          </a:p>
          <a:p>
            <a:endParaRPr lang="zh-CN" altLang="en-US" sz="5400" dirty="0"/>
          </a:p>
        </p:txBody>
      </p:sp>
      <p:sp>
        <p:nvSpPr>
          <p:cNvPr id="14" name="矩形 13"/>
          <p:cNvSpPr/>
          <p:nvPr/>
        </p:nvSpPr>
        <p:spPr>
          <a:xfrm>
            <a:off x="1797830" y="434847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340100" y="417195"/>
            <a:ext cx="4771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tx1"/>
                </a:solidFill>
                <a:uFillTx/>
                <a:ea typeface="华文新魏" panose="02010800040101010101" charset="-122"/>
              </a:rPr>
              <a:t>样例：使用</a:t>
            </a:r>
            <a:r>
              <a:rPr lang="en-US" altLang="zh-CN" sz="2400">
                <a:solidFill>
                  <a:schemeClr val="tx1"/>
                </a:solidFill>
                <a:uFillTx/>
                <a:ea typeface="华文新魏" panose="02010800040101010101" charset="-122"/>
              </a:rPr>
              <a:t>ProcessOn</a:t>
            </a:r>
            <a:r>
              <a:rPr lang="zh-CN" altLang="en-US" sz="2400">
                <a:solidFill>
                  <a:schemeClr val="tx1"/>
                </a:solidFill>
                <a:uFillTx/>
                <a:ea typeface="华文新魏" panose="02010800040101010101" charset="-122"/>
              </a:rPr>
              <a:t>绘制用例图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" y="3215640"/>
            <a:ext cx="1619250" cy="173355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356870" y="5149215"/>
            <a:ext cx="1910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将实线改成虚线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009900" y="1106805"/>
            <a:ext cx="84772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2.</a:t>
            </a:r>
            <a:r>
              <a:rPr lang="zh-CN" altLang="en-US" sz="2400"/>
              <a:t>创建订单的两个子用例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900" y="1801495"/>
            <a:ext cx="8393430" cy="4921250"/>
          </a:xfrm>
          <a:prstGeom prst="rect">
            <a:avLst/>
          </a:prstGeom>
        </p:spPr>
      </p:pic>
      <p:cxnSp>
        <p:nvCxnSpPr>
          <p:cNvPr id="25" name="直接箭头连接符 24"/>
          <p:cNvCxnSpPr/>
          <p:nvPr/>
        </p:nvCxnSpPr>
        <p:spPr>
          <a:xfrm flipH="1">
            <a:off x="2332990" y="2108835"/>
            <a:ext cx="3996690" cy="1504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7254240" y="2516505"/>
            <a:ext cx="1864360" cy="15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9369425" y="2375535"/>
            <a:ext cx="1864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将折线换成直线</a:t>
            </a:r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71450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画图使用介绍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312160" y="448310"/>
            <a:ext cx="4771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tx1"/>
                </a:solidFill>
                <a:uFillTx/>
                <a:ea typeface="华文新魏" panose="02010800040101010101" charset="-122"/>
              </a:rPr>
              <a:t>样例：使用</a:t>
            </a:r>
            <a:r>
              <a:rPr lang="en-US" altLang="zh-CN" sz="2400">
                <a:solidFill>
                  <a:schemeClr val="tx1"/>
                </a:solidFill>
                <a:uFillTx/>
                <a:ea typeface="华文新魏" panose="02010800040101010101" charset="-122"/>
              </a:rPr>
              <a:t>ProcessOn</a:t>
            </a:r>
            <a:r>
              <a:rPr lang="zh-CN" altLang="en-US" sz="2400">
                <a:solidFill>
                  <a:schemeClr val="tx1"/>
                </a:solidFill>
                <a:uFillTx/>
                <a:ea typeface="华文新魏" panose="02010800040101010101" charset="-122"/>
              </a:rPr>
              <a:t>绘制用例图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2501900" y="940435"/>
            <a:ext cx="84772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3.</a:t>
            </a:r>
            <a:r>
              <a:rPr lang="zh-CN" altLang="en-US" sz="2400"/>
              <a:t>拓展订单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900" y="1742440"/>
            <a:ext cx="8999855" cy="4933315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>
          <a:xfrm flipH="1">
            <a:off x="1988185" y="2343785"/>
            <a:ext cx="673100" cy="1116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87095" y="3552190"/>
            <a:ext cx="11010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选择插入中的文本来调用文本输入框</a:t>
            </a:r>
          </a:p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71450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画图使用介绍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353435" y="417830"/>
            <a:ext cx="4771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tx1"/>
                </a:solidFill>
                <a:uFillTx/>
                <a:ea typeface="华文新魏" panose="02010800040101010101" charset="-122"/>
              </a:rPr>
              <a:t>样例：使用</a:t>
            </a:r>
            <a:r>
              <a:rPr lang="en-US" altLang="zh-CN" sz="2400">
                <a:solidFill>
                  <a:schemeClr val="tx1"/>
                </a:solidFill>
                <a:uFillTx/>
                <a:ea typeface="华文新魏" panose="02010800040101010101" charset="-122"/>
              </a:rPr>
              <a:t>ProcessOn</a:t>
            </a:r>
            <a:r>
              <a:rPr lang="zh-CN" altLang="en-US" sz="2400">
                <a:solidFill>
                  <a:schemeClr val="tx1"/>
                </a:solidFill>
                <a:uFillTx/>
                <a:ea typeface="华文新魏" panose="02010800040101010101" charset="-122"/>
              </a:rPr>
              <a:t>绘制用例图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600" y="1755140"/>
            <a:ext cx="8317865" cy="4695190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2688590" y="1106805"/>
            <a:ext cx="84772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4.</a:t>
            </a:r>
            <a:r>
              <a:rPr lang="zh-CN" altLang="en-US" sz="2400">
                <a:sym typeface="+mn-ea"/>
              </a:rPr>
              <a:t>画出付款的两个子用例 现金支付和银行卡支付</a:t>
            </a:r>
            <a:endParaRPr lang="zh-CN" altLang="en-US" sz="2400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71450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画图使用介绍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4696432" y="1097600"/>
            <a:ext cx="7495569" cy="5760400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0" y="0"/>
            <a:ext cx="11829889" cy="6022170"/>
          </a:xfrm>
          <a:custGeom>
            <a:avLst/>
            <a:gdLst>
              <a:gd name="connsiteX0" fmla="*/ 0 w 11829889"/>
              <a:gd name="connsiteY0" fmla="*/ 0 h 6022170"/>
              <a:gd name="connsiteX1" fmla="*/ 11829889 w 11829889"/>
              <a:gd name="connsiteY1" fmla="*/ 0 h 6022170"/>
              <a:gd name="connsiteX2" fmla="*/ 11638999 w 11829889"/>
              <a:gd name="connsiteY2" fmla="*/ 372708 h 6022170"/>
              <a:gd name="connsiteX3" fmla="*/ 2146897 w 11829889"/>
              <a:gd name="connsiteY3" fmla="*/ 6022170 h 6022170"/>
              <a:gd name="connsiteX4" fmla="*/ 502925 w 11829889"/>
              <a:gd name="connsiteY4" fmla="*/ 5897788 h 6022170"/>
              <a:gd name="connsiteX5" fmla="*/ 0 w 11829889"/>
              <a:gd name="connsiteY5" fmla="*/ 5807975 h 60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9889" h="6022170">
                <a:moveTo>
                  <a:pt x="0" y="0"/>
                </a:moveTo>
                <a:lnTo>
                  <a:pt x="11829889" y="0"/>
                </a:lnTo>
                <a:lnTo>
                  <a:pt x="11638999" y="372708"/>
                </a:lnTo>
                <a:cubicBezTo>
                  <a:pt x="9810981" y="3737782"/>
                  <a:pt x="6245713" y="6022170"/>
                  <a:pt x="2146897" y="6022170"/>
                </a:cubicBezTo>
                <a:cubicBezTo>
                  <a:pt x="1587968" y="6022170"/>
                  <a:pt x="1038959" y="5979692"/>
                  <a:pt x="502925" y="5897788"/>
                </a:cubicBezTo>
                <a:lnTo>
                  <a:pt x="0" y="5807975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37021" y="2330659"/>
            <a:ext cx="1063498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5. </a:t>
            </a:r>
            <a:r>
              <a:rPr lang="en-US" altLang="zh-CN" sz="4800" b="1" dirty="0" err="1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ProcessOn</a:t>
            </a:r>
            <a:r>
              <a:rPr lang="zh-CN" altLang="en-US" sz="4800" b="1" dirty="0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的优点与限制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226820" y="936580"/>
            <a:ext cx="56669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无需</a:t>
            </a:r>
            <a:r>
              <a:rPr lang="zh-CN" altLang="en-US" dirty="0"/>
              <a:t>下载安装，只需要一个浏览器就可以在线作图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   </a:t>
            </a:r>
            <a:r>
              <a:rPr lang="zh-CN" altLang="en-US" dirty="0" smtClean="0"/>
              <a:t>但同时限制了使用这个工具画图就必须要联网使用。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820" y="1570209"/>
            <a:ext cx="6863644" cy="386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矩形 27"/>
          <p:cNvSpPr/>
          <p:nvPr/>
        </p:nvSpPr>
        <p:spPr>
          <a:xfrm>
            <a:off x="1344023" y="448348"/>
            <a:ext cx="286893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ProcessOn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的优点与限制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226820" y="936580"/>
            <a:ext cx="6652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 中文网页，简单易懂，同时提供了十分详细的初始引导教程。</a:t>
            </a:r>
            <a:endParaRPr lang="zh-CN" altLang="en-US" dirty="0"/>
          </a:p>
        </p:txBody>
      </p:sp>
      <p:pic>
        <p:nvPicPr>
          <p:cNvPr id="2049" name="Picture 1" descr="C:\Users\asus\AppData\Roaming\Tencent\Users\935162289\QQ\WinTemp\RichOle\6CIX6JIZ2AG`4GTTBG3XT6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18" y="1764953"/>
            <a:ext cx="5563115" cy="367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1893739" y="2894895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引导熟悉网页使用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左箭头 2"/>
          <p:cNvSpPr/>
          <p:nvPr/>
        </p:nvSpPr>
        <p:spPr>
          <a:xfrm>
            <a:off x="1246412" y="2956447"/>
            <a:ext cx="459214" cy="246228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0" y="1764953"/>
            <a:ext cx="6223000" cy="35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矩形 11"/>
          <p:cNvSpPr/>
          <p:nvPr/>
        </p:nvSpPr>
        <p:spPr>
          <a:xfrm>
            <a:off x="7672814" y="2420761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引导熟悉画图工具使用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左箭头 12"/>
          <p:cNvSpPr/>
          <p:nvPr/>
        </p:nvSpPr>
        <p:spPr>
          <a:xfrm>
            <a:off x="7213600" y="2482313"/>
            <a:ext cx="459214" cy="246228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286893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ProcessOn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的优点与限制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226820" y="936580"/>
            <a:ext cx="8898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/>
              <a:t>支持多人实时协作，可以</a:t>
            </a:r>
            <a:r>
              <a:rPr lang="zh-CN" altLang="en-US" dirty="0" smtClean="0"/>
              <a:t>邀请小组成员一起作图，</a:t>
            </a:r>
            <a:r>
              <a:rPr lang="zh-CN" altLang="en-US" dirty="0"/>
              <a:t>实时显示更改状态及内容的编辑。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848" y="1439333"/>
            <a:ext cx="9008533" cy="506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4086606" y="252556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小组功能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上箭头 2"/>
          <p:cNvSpPr/>
          <p:nvPr/>
        </p:nvSpPr>
        <p:spPr>
          <a:xfrm>
            <a:off x="4470400" y="2192867"/>
            <a:ext cx="338667" cy="33269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286893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ProcessOn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的优点与限制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226820" y="936580"/>
            <a:ext cx="107051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4.</a:t>
            </a:r>
            <a:r>
              <a:rPr lang="en-US" altLang="zh-CN" dirty="0"/>
              <a:t> </a:t>
            </a:r>
            <a:r>
              <a:rPr lang="en-US" altLang="zh-CN" dirty="0" err="1"/>
              <a:t>ProcessOn</a:t>
            </a:r>
            <a:r>
              <a:rPr lang="zh-CN" altLang="en-US" dirty="0"/>
              <a:t>还是一个知识分享社区，里面有大量用户发布的优质</a:t>
            </a:r>
            <a:r>
              <a:rPr lang="zh-CN" altLang="en-US" dirty="0" smtClean="0"/>
              <a:t>内容和模板可以让小组成员学习使用。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623" y="1582911"/>
            <a:ext cx="7806267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矩形 27"/>
          <p:cNvSpPr/>
          <p:nvPr/>
        </p:nvSpPr>
        <p:spPr>
          <a:xfrm>
            <a:off x="1344023" y="448348"/>
            <a:ext cx="286893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ProcessOn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的优点与限制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226820" y="936580"/>
            <a:ext cx="774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5.</a:t>
            </a:r>
            <a:r>
              <a:rPr lang="zh-CN" altLang="en-US" dirty="0"/>
              <a:t>提供永久免费版本</a:t>
            </a:r>
            <a:r>
              <a:rPr lang="zh-CN" altLang="en-US" dirty="0" smtClean="0"/>
              <a:t>，但对于网页内保存的文件数目和小组数量有所限制。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623" y="1724555"/>
            <a:ext cx="7967133" cy="448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矩形 27"/>
          <p:cNvSpPr/>
          <p:nvPr/>
        </p:nvSpPr>
        <p:spPr>
          <a:xfrm>
            <a:off x="1344023" y="448348"/>
            <a:ext cx="286893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ProcessOn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的优点与限制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363675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问题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96422" y="1420536"/>
            <a:ext cx="9717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问题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69240" y="1414302"/>
            <a:ext cx="38876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 On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启动于几几年？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96422" y="2606603"/>
            <a:ext cx="9717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问题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92432" y="2606603"/>
            <a:ext cx="41953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 On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支持代码生成吗？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19614" y="3742979"/>
            <a:ext cx="9717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问题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692432" y="3742978"/>
            <a:ext cx="4503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 On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免费版有哪些限制？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1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2058577" cy="400110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ea typeface="等线" panose="02010600030101010101" charset="-122"/>
              </a:rPr>
              <a:t>Process On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等线" panose="02010600030101010101" charset="-122"/>
              </a:rPr>
              <a:t>简介</a:t>
            </a:r>
          </a:p>
        </p:txBody>
      </p:sp>
      <p:sp>
        <p:nvSpPr>
          <p:cNvPr id="21" name="矩形 20"/>
          <p:cNvSpPr/>
          <p:nvPr/>
        </p:nvSpPr>
        <p:spPr>
          <a:xfrm>
            <a:off x="1344023" y="764961"/>
            <a:ext cx="21964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Lorem ipsum dolor sit </a:t>
            </a:r>
            <a:r>
              <a:rPr lang="en-US" altLang="zh-CN" sz="1100" dirty="0" err="1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100" dirty="0" err="1">
                <a:solidFill>
                  <a:schemeClr val="bg1">
                    <a:lumMod val="50000"/>
                  </a:schemeClr>
                </a:solidFill>
              </a:rPr>
              <a:t>kolor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11547" y="1949570"/>
            <a:ext cx="9244641" cy="369331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altLang="zh-CN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ProcessOn </a:t>
            </a:r>
            <a:r>
              <a:rPr lang="zh-CN" altLang="en-US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隶属于北京大麦地信息技术有限公司，是一款专业在线作图工具和分享社区。它支持流程图、思维导图、原型图、网络拓扑图和</a:t>
            </a:r>
            <a:r>
              <a:rPr lang="en-US" altLang="zh-CN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UML</a:t>
            </a:r>
            <a:r>
              <a:rPr lang="zh-CN" altLang="en-US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等多种类型的绘制。思维导图也好、逻辑图也罢，都是帮助我们从抽象中来，到具象中去的方法，</a:t>
            </a:r>
            <a:r>
              <a:rPr lang="en-US" altLang="zh-CN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ProcessOn </a:t>
            </a:r>
            <a:r>
              <a:rPr lang="zh-CN" altLang="en-US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会把这些方法加强，相信这种加强对常常需要</a:t>
            </a:r>
            <a:r>
              <a:rPr lang="en-US" altLang="zh-CN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lang="zh-CN" altLang="en-US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离散</a:t>
            </a:r>
            <a:r>
              <a:rPr lang="en-US" altLang="zh-CN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—</a:t>
            </a:r>
            <a:r>
              <a:rPr lang="zh-CN" altLang="en-US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总结</a:t>
            </a:r>
            <a:r>
              <a:rPr lang="en-US" altLang="zh-CN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—</a:t>
            </a:r>
            <a:r>
              <a:rPr lang="zh-CN" altLang="en-US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再离散</a:t>
            </a:r>
            <a:r>
              <a:rPr lang="en-US" altLang="zh-CN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lang="zh-CN" altLang="en-US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自己思维的伙伴来说，是有价值的。它为思维视觉化提供了更多可能。</a:t>
            </a:r>
            <a:r>
              <a:rPr lang="en-US" altLang="zh-CN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zh-CN" altLang="en-US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除了工具属性外，</a:t>
            </a:r>
            <a:r>
              <a:rPr lang="en-US" altLang="zh-CN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ProcessOn </a:t>
            </a:r>
            <a:r>
              <a:rPr lang="zh-CN" altLang="en-US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也是一个分享社区，用户将自己有价值的知识绘制成图后发布到</a:t>
            </a:r>
            <a:r>
              <a:rPr lang="en-US" altLang="zh-CN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ProcessOn</a:t>
            </a:r>
            <a:r>
              <a:rPr lang="zh-CN" altLang="en-US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平台，与相关行业大</a:t>
            </a:r>
            <a:r>
              <a:rPr lang="en-US" altLang="zh-CN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lang="zh-CN" altLang="en-US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在站内进行交流。</a:t>
            </a:r>
            <a:endParaRPr lang="en-US" altLang="zh-CN">
              <a:solidFill>
                <a:srgbClr val="333333"/>
              </a:solidFill>
              <a:latin typeface="Arial" panose="020B0604020202020204"/>
              <a:cs typeface="Arial" panose="020B0604020202020204"/>
            </a:endParaRPr>
          </a:p>
          <a:p>
            <a:endParaRPr lang="en-US" altLang="zh-CN" b="1">
              <a:solidFill>
                <a:srgbClr val="333333"/>
              </a:solidFill>
              <a:latin typeface="Arial" panose="020B0604020202020204"/>
              <a:cs typeface="Arial" panose="020B0604020202020204"/>
            </a:endParaRPr>
          </a:p>
          <a:p>
            <a:r>
              <a:rPr lang="zh-CN" altLang="en-US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北京大麦地信息技术有限公司成立于</a:t>
            </a:r>
            <a:r>
              <a:rPr lang="en-US" altLang="zh-CN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2014</a:t>
            </a:r>
            <a:r>
              <a:rPr lang="zh-CN" altLang="en-US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年，团队由</a:t>
            </a:r>
            <a:r>
              <a:rPr lang="en-US" altLang="zh-CN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85</a:t>
            </a:r>
            <a:r>
              <a:rPr lang="zh-CN" altLang="en-US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后和</a:t>
            </a:r>
            <a:r>
              <a:rPr lang="en-US" altLang="zh-CN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90</a:t>
            </a:r>
            <a:r>
              <a:rPr lang="zh-CN" altLang="en-US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后组成。</a:t>
            </a:r>
            <a:r>
              <a:rPr lang="en-US" altLang="zh-CN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zh-CN" altLang="en-US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公司名称取自岩画</a:t>
            </a:r>
            <a:r>
              <a:rPr lang="en-US" altLang="zh-CN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lang="zh-CN" altLang="en-US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大麦地</a:t>
            </a:r>
            <a:r>
              <a:rPr lang="en-US" altLang="zh-CN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lang="zh-CN" altLang="en-US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。大麦地岩画是中国史前遗留的人类财富，在</a:t>
            </a:r>
            <a:r>
              <a:rPr lang="en-US" altLang="zh-CN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450</a:t>
            </a:r>
            <a:r>
              <a:rPr lang="zh-CN" altLang="en-US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平方公里的土地上遗存着史前岩画</a:t>
            </a:r>
            <a:r>
              <a:rPr lang="en-US" altLang="zh-CN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lang="zh-CN" altLang="en-US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万幅以上，平均每平方公里有个体图像</a:t>
            </a:r>
            <a:r>
              <a:rPr lang="en-US" altLang="zh-CN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1422</a:t>
            </a:r>
            <a:r>
              <a:rPr lang="zh-CN" altLang="en-US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个。先进的科学技术与古老的文明智慧碰撞，故命名为</a:t>
            </a:r>
            <a:r>
              <a:rPr lang="en-US" altLang="zh-CN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lang="zh-CN" altLang="en-US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大麦地信息技术</a:t>
            </a:r>
            <a:r>
              <a:rPr lang="en-US" altLang="zh-CN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lang="zh-CN" altLang="en-US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。</a:t>
            </a:r>
            <a:endParaRPr lang="en-US" altLang="zh-CN">
              <a:solidFill>
                <a:srgbClr val="333333"/>
              </a:solidFill>
              <a:latin typeface="Arial" panose="020B0604020202020204"/>
              <a:cs typeface="Arial" panose="020B0604020202020204"/>
            </a:endParaRPr>
          </a:p>
          <a:p>
            <a:endParaRPr lang="en-US" altLang="zh-CN" b="1">
              <a:solidFill>
                <a:srgbClr val="333333"/>
              </a:solidFill>
              <a:latin typeface="Arial" panose="020B0604020202020204"/>
              <a:cs typeface="Arial" panose="020B0604020202020204"/>
            </a:endParaRPr>
          </a:p>
          <a:p>
            <a:r>
              <a:rPr lang="zh-CN" altLang="en-US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一图胜千言，符合</a:t>
            </a:r>
            <a:r>
              <a:rPr lang="en-US" altLang="zh-CN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ProcessOn</a:t>
            </a:r>
            <a:r>
              <a:rPr lang="zh-CN" altLang="en-US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的价值愿景。</a:t>
            </a:r>
            <a:endParaRPr lang="en-US" altLang="zh-CN">
              <a:solidFill>
                <a:srgbClr val="333333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38778" y="1237890"/>
            <a:ext cx="274320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zh-CN" altLang="en-US" sz="2800">
                <a:ea typeface="等线" panose="02010600030101010101" charset="-122"/>
              </a:rPr>
              <a:t>官方介绍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548777" y="6284344"/>
            <a:ext cx="364897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zh-CN" altLang="en-US">
                <a:effectLst/>
                <a:ea typeface="等线" panose="02010600030101010101" charset="-122"/>
              </a:rPr>
              <a:t>文字来自于 precess on 官网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36367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参考资料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44023" y="1106723"/>
            <a:ext cx="1084797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软件工程导论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》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（第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6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版）    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清华大学出版社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2.《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软件需求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》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（第三版）          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清华大学出版社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3.《IT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项目管理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》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（原书第八版）机械工业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出版社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en-US" altLang="en-US" sz="2400" dirty="0"/>
              <a:t>《</a:t>
            </a:r>
            <a:r>
              <a:rPr lang="zh-CN" altLang="zh-CN" sz="2400" dirty="0"/>
              <a:t>简单介绍ProcessOn线上画图工具</a:t>
            </a:r>
            <a:r>
              <a:rPr lang="zh-CN" altLang="zh-CN" sz="2400" dirty="0" smtClean="0"/>
              <a:t>》</a:t>
            </a:r>
            <a:endParaRPr lang="en-US" altLang="zh-CN" sz="2400" dirty="0" smtClean="0"/>
          </a:p>
          <a:p>
            <a:r>
              <a:rPr lang="en-US" altLang="zh-CN" sz="2400" dirty="0" smtClean="0"/>
              <a:t>CSDN</a:t>
            </a:r>
            <a:r>
              <a:rPr lang="zh-CN" altLang="en-US" sz="2400" dirty="0" smtClean="0"/>
              <a:t>：</a:t>
            </a:r>
            <a:r>
              <a:rPr lang="en-US" altLang="zh-CN" sz="2400" dirty="0"/>
              <a:t>https://</a:t>
            </a:r>
            <a:r>
              <a:rPr lang="en-US" altLang="zh-CN" sz="2400" dirty="0" smtClean="0"/>
              <a:t>blog.csdn.net/qq_21165007/article/details/78271667?locationNum=4&amp;fps=1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5.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《</a:t>
            </a:r>
            <a:r>
              <a:rPr lang="zh-CN" altLang="en-US" sz="2400" dirty="0"/>
              <a:t>三大</a:t>
            </a:r>
            <a:r>
              <a:rPr lang="en-US" altLang="zh-CN" sz="2400" dirty="0"/>
              <a:t>UML</a:t>
            </a:r>
            <a:r>
              <a:rPr lang="zh-CN" altLang="en-US" sz="2400" dirty="0"/>
              <a:t>建模工具的</a:t>
            </a:r>
            <a:r>
              <a:rPr lang="zh-CN" altLang="en-US" sz="2400" dirty="0" smtClean="0"/>
              <a:t>区别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》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百度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文库：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https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://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wenku.baidu.com/view/ffa80993ad51f01dc381f11c.html?from=search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6.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《</a:t>
            </a:r>
            <a:r>
              <a:rPr lang="en-US" altLang="zh-CN" sz="2400" dirty="0"/>
              <a:t> </a:t>
            </a:r>
            <a:r>
              <a:rPr lang="en-US" altLang="zh-CN" sz="2400" dirty="0" err="1"/>
              <a:t>ProcessOn</a:t>
            </a:r>
            <a:r>
              <a:rPr lang="zh-CN" altLang="en-US" sz="2400" dirty="0"/>
              <a:t>新功能上线</a:t>
            </a:r>
            <a:r>
              <a:rPr lang="zh-CN" altLang="en-US" sz="2400" dirty="0" smtClean="0"/>
              <a:t>汇总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》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百度文库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https://wenku.baidu.com/view/2779dd023d1ec5da50e2524de518964bcf84d299.html?from=search</a:t>
            </a:r>
          </a:p>
          <a:p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363675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小组分工及评分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816442"/>
              </p:ext>
            </p:extLst>
          </p:nvPr>
        </p:nvGraphicFramePr>
        <p:xfrm>
          <a:off x="1529410" y="1412301"/>
          <a:ext cx="9650961" cy="4290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6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6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222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成员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分工任务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评分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十分制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161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陈苏民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【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PPT】</a:t>
                      </a:r>
                      <a:r>
                        <a:rPr lang="en-US" altLang="zh-CN" sz="1400" b="1" dirty="0" err="1" smtClean="0">
                          <a:solidFill>
                            <a:schemeClr val="tx1"/>
                          </a:solidFill>
                          <a:latin typeface="Gotham Rounded Medium" panose="02000000000000000000" pitchFamily="50" charset="0"/>
                        </a:rPr>
                        <a:t>ProcessOn</a:t>
                      </a:r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Gotham Rounded Medium" panose="02000000000000000000" pitchFamily="50" charset="0"/>
                        </a:rPr>
                        <a:t>的简介和历史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9.1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22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徐双铅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【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PPT】</a:t>
                      </a:r>
                      <a:r>
                        <a:rPr lang="en-US" altLang="zh-CN" sz="1400" b="1" dirty="0" err="1" smtClean="0">
                          <a:solidFill>
                            <a:schemeClr val="tx1"/>
                          </a:solidFill>
                          <a:latin typeface="Gotham Rounded Medium" panose="02000000000000000000" pitchFamily="50" charset="0"/>
                        </a:rPr>
                        <a:t>ProcessOn</a:t>
                      </a:r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Gotham Rounded Medium" panose="02000000000000000000" pitchFamily="50" charset="0"/>
                        </a:rPr>
                        <a:t>使用介绍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9.4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22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陈俊仁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【PPT】</a:t>
                      </a: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Gotham Rounded Medium" panose="02000000000000000000" pitchFamily="50" charset="0"/>
                        </a:rPr>
                        <a:t>UML</a:t>
                      </a:r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Gotham Rounded Medium" panose="02000000000000000000" pitchFamily="50" charset="0"/>
                        </a:rPr>
                        <a:t>的特性</a:t>
                      </a:r>
                      <a:endParaRPr lang="en-US" altLang="zh-CN" sz="1400" b="1" dirty="0" smtClean="0">
                        <a:solidFill>
                          <a:schemeClr val="tx1"/>
                        </a:solidFill>
                        <a:latin typeface="Gotham Rounded Medium" panose="02000000000000000000" pitchFamily="50" charset="0"/>
                      </a:endParaRPr>
                    </a:p>
                    <a:p>
                      <a:pPr algn="l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9.0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222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黄叶轩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【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PPT】</a:t>
                      </a:r>
                      <a:r>
                        <a:rPr lang="en-US" altLang="zh-CN" sz="1400" b="1" dirty="0" err="1" smtClean="0">
                          <a:solidFill>
                            <a:schemeClr val="tx1"/>
                          </a:solidFill>
                          <a:latin typeface="Gotham Rounded Medium" panose="02000000000000000000" pitchFamily="50" charset="0"/>
                        </a:rPr>
                        <a:t>ProcessOn</a:t>
                      </a:r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Gotham Rounded Medium" panose="02000000000000000000" pitchFamily="50" charset="0"/>
                        </a:rPr>
                        <a:t>的基础功能介绍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9.3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3952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吕迪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【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PPT】</a:t>
                      </a:r>
                      <a:r>
                        <a:rPr lang="en-US" altLang="zh-CN" sz="1400" b="0" dirty="0" err="1" smtClean="0">
                          <a:solidFill>
                            <a:schemeClr val="tx1"/>
                          </a:solidFill>
                          <a:latin typeface="Gotham Rounded Medium" panose="02000000000000000000" pitchFamily="50" charset="0"/>
                        </a:rPr>
                        <a:t>ProcessOn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Gotham Rounded Medium" panose="02000000000000000000" pitchFamily="50" charset="0"/>
                        </a:rPr>
                        <a:t>的优点</a:t>
                      </a:r>
                      <a:endParaRPr lang="en-US" altLang="zh-CN" sz="1400" b="0" dirty="0" smtClean="0">
                        <a:solidFill>
                          <a:schemeClr val="tx1"/>
                        </a:solidFill>
                        <a:latin typeface="Gotham Rounded Medium" panose="02000000000000000000" pitchFamily="50" charset="0"/>
                      </a:endParaRPr>
                    </a:p>
                    <a:p>
                      <a:pPr algn="l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Gotham Rounded Medium" panose="02000000000000000000" pitchFamily="50" charset="0"/>
                        </a:rPr>
                        <a:t>   PPT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Gotham Rounded Medium" panose="02000000000000000000" pitchFamily="50" charset="0"/>
                        </a:rPr>
                        <a:t>整合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9.2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503251" y="-762034"/>
            <a:ext cx="15415098" cy="1541509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-1420238" y="-2632954"/>
            <a:ext cx="7846979" cy="7846979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626912" y="5214025"/>
            <a:ext cx="2553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THANKS!</a:t>
            </a:r>
            <a:endParaRPr lang="zh-CN" altLang="en-US" sz="40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606013" y="5921911"/>
            <a:ext cx="140368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hlinkClick r:id="rId2"/>
          </p:cNvPr>
          <p:cNvSpPr txBox="1"/>
          <p:nvPr/>
        </p:nvSpPr>
        <p:spPr>
          <a:xfrm>
            <a:off x="8339590" y="6337419"/>
            <a:ext cx="28408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http://www.pptstore.net/author/jiangjie/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2058577" cy="400110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ea typeface="等线" panose="02010600030101010101" charset="-122"/>
              </a:rPr>
              <a:t>Process On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等线" panose="02010600030101010101" charset="-122"/>
              </a:rPr>
              <a:t>简介</a:t>
            </a:r>
          </a:p>
        </p:txBody>
      </p:sp>
      <p:sp>
        <p:nvSpPr>
          <p:cNvPr id="21" name="矩形 20"/>
          <p:cNvSpPr/>
          <p:nvPr/>
        </p:nvSpPr>
        <p:spPr>
          <a:xfrm>
            <a:off x="1344023" y="764961"/>
            <a:ext cx="21964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Lorem ipsum dolor sit </a:t>
            </a:r>
            <a:r>
              <a:rPr lang="en-US" altLang="zh-CN" sz="1100" dirty="0" err="1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100" dirty="0" err="1">
                <a:solidFill>
                  <a:schemeClr val="bg1">
                    <a:lumMod val="50000"/>
                  </a:schemeClr>
                </a:solidFill>
              </a:rPr>
              <a:t>kolor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11547" y="1949570"/>
            <a:ext cx="9244641" cy="397031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ProcessOn是一个面向垂直专业领域的作图工具和社交网站，成立于2011年6月并在2012年启动。将全球的专家顾问、咨询机构、BPM厂商、IT解决方案厂商和广泛的企业用户紧密的连接在一起，提供基于云服务的免费流程梳理、创作协作工具，与同事和客户协同设计、实时创建和编辑文件，并可以实现更改的及时合并和同步，这意味着跨步米恩的流程梳理、优化和确认可以即可完成。</a:t>
            </a:r>
          </a:p>
          <a:p>
            <a:endParaRPr lang="en-US" altLang="zh-CN" dirty="0">
              <a:solidFill>
                <a:srgbClr val="333333"/>
              </a:solidFill>
              <a:latin typeface="Arial" panose="020B0604020202020204"/>
              <a:cs typeface="Arial" panose="020B0604020202020204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专注于为作图人员提供价值，利用互联网和社交技术颠覆了人们梳理流程的方法习惯，继而使商业用户获得比传统模式更高的效率和回报，改善人们对流程图的创作过程</a:t>
            </a:r>
            <a:r>
              <a:rPr lang="en-US" altLang="zh-CN" dirty="0">
                <a:solidFill>
                  <a:srgbClr val="333333"/>
                </a:solidFill>
                <a:latin typeface="等线" panose="02010600030101010101" charset="-122"/>
                <a:ea typeface="等线" panose="02010600030101010101" charset="-122"/>
                <a:cs typeface="Arial" panose="020B0604020202020204"/>
              </a:rPr>
              <a:t>。</a:t>
            </a:r>
            <a:endParaRPr lang="en-US" altLang="zh-CN" dirty="0">
              <a:solidFill>
                <a:srgbClr val="333333"/>
              </a:solidFill>
              <a:latin typeface="Arial" panose="020B0604020202020204"/>
              <a:cs typeface="Arial" panose="020B0604020202020204"/>
            </a:endParaRPr>
          </a:p>
          <a:p>
            <a:endParaRPr lang="en-US" altLang="zh-CN" dirty="0">
              <a:solidFill>
                <a:srgbClr val="333333"/>
              </a:solidFill>
              <a:latin typeface="等线" panose="02010600030101010101" charset="-122"/>
              <a:ea typeface="等线" panose="02010600030101010101" charset="-122"/>
              <a:cs typeface="Arial" panose="020B0604020202020204"/>
            </a:endParaRPr>
          </a:p>
          <a:p>
            <a:r>
              <a:rPr lang="en-US" altLang="zh-CN" dirty="0" err="1">
                <a:solidFill>
                  <a:srgbClr val="333333"/>
                </a:solidFill>
                <a:latin typeface="Arial" panose="020B0604020202020204"/>
                <a:cs typeface="Arial" panose="020B0604020202020204"/>
              </a:rPr>
              <a:t>绘制流程图、原型、UML、网络拓扑图</a:t>
            </a:r>
            <a:r>
              <a:rPr lang="en-US" altLang="zh-CN" dirty="0" err="1">
                <a:solidFill>
                  <a:srgbClr val="333333"/>
                </a:solidFill>
                <a:latin typeface="Arial" panose="020B0604020202020204"/>
                <a:ea typeface="等线" panose="02010600030101010101" charset="-122"/>
                <a:cs typeface="Arial" panose="020B0604020202020204"/>
              </a:rPr>
              <a:t>、组织拓扑图、BPMN等图形</a:t>
            </a:r>
            <a:endParaRPr lang="en-US" altLang="zh-CN" dirty="0" err="1">
              <a:solidFill>
                <a:srgbClr val="333333"/>
              </a:solidFill>
              <a:ea typeface="等线" panose="02010600030101010101" charset="-122"/>
            </a:endParaRPr>
          </a:p>
          <a:p>
            <a:endParaRPr lang="en-US" altLang="zh-CN" dirty="0">
              <a:solidFill>
                <a:srgbClr val="333333"/>
              </a:solidFill>
              <a:latin typeface="Arial" panose="020B0604020202020204"/>
              <a:ea typeface="等线" panose="02010600030101010101" charset="-122"/>
              <a:cs typeface="Arial" panose="020B0604020202020204"/>
            </a:endParaRPr>
          </a:p>
          <a:p>
            <a:r>
              <a:rPr lang="en-US" altLang="zh-CN" dirty="0" err="1">
                <a:solidFill>
                  <a:srgbClr val="333333"/>
                </a:solidFill>
                <a:latin typeface="Arial" panose="020B0604020202020204"/>
                <a:ea typeface="等线" panose="02010600030101010101" charset="-122"/>
                <a:cs typeface="Arial" panose="020B0604020202020204"/>
              </a:rPr>
              <a:t>高效易用、轻松绘制、</a:t>
            </a:r>
            <a:r>
              <a:rPr lang="en-US" altLang="zh-CN" dirty="0" err="1">
                <a:solidFill>
                  <a:srgbClr val="333333"/>
                </a:solidFill>
                <a:latin typeface="等线" panose="02010600030101010101" charset="-122"/>
                <a:ea typeface="等线" panose="02010600030101010101" charset="-122"/>
                <a:cs typeface="Arial" panose="020B0604020202020204"/>
              </a:rPr>
              <a:t>团队协作、头脑风暴、海量图库、知识分享</a:t>
            </a:r>
          </a:p>
          <a:p>
            <a:endParaRPr lang="en-US" altLang="zh-CN" dirty="0">
              <a:solidFill>
                <a:srgbClr val="333333"/>
              </a:solidFill>
              <a:latin typeface="等线" panose="02010600030101010101" charset="-122"/>
              <a:ea typeface="等线" panose="02010600030101010101" charset="-122"/>
              <a:cs typeface="Arial" panose="020B0604020202020204"/>
            </a:endParaRPr>
          </a:p>
          <a:p>
            <a:r>
              <a:rPr lang="en-US" altLang="zh-CN" dirty="0" err="1">
                <a:solidFill>
                  <a:srgbClr val="333333"/>
                </a:solidFill>
                <a:latin typeface="等线" panose="02010600030101010101" charset="-122"/>
                <a:ea typeface="等线" panose="02010600030101010101" charset="-122"/>
                <a:cs typeface="Arial" panose="020B0604020202020204"/>
              </a:rPr>
              <a:t>能够免费在线作图，实时协作（免费版多少有限制</a:t>
            </a:r>
            <a:r>
              <a:rPr lang="en-US" altLang="zh-CN" dirty="0">
                <a:solidFill>
                  <a:srgbClr val="333333"/>
                </a:solidFill>
                <a:latin typeface="等线" panose="02010600030101010101" charset="-122"/>
                <a:ea typeface="等线" panose="02010600030101010101" charset="-122"/>
                <a:cs typeface="Arial" panose="020B0604020202020204"/>
              </a:rPr>
              <a:t>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710023" y="1252267"/>
            <a:ext cx="274320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zh-CN" altLang="en-US" sz="2800">
                <a:ea typeface="等线" panose="02010600030101010101" charset="-122"/>
              </a:rPr>
              <a:t>简介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55985" y="6241211"/>
            <a:ext cx="892546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zh-CN" altLang="en-US" dirty="0">
                <a:ea typeface="等线" panose="02010600030101010101" charset="-122"/>
              </a:rPr>
              <a:t>文本来自 CSDN 用户“SuoerScfan"的文章</a:t>
            </a:r>
            <a:r>
              <a:rPr lang="en-US" altLang="en-US" dirty="0"/>
              <a:t>《</a:t>
            </a:r>
            <a:r>
              <a:rPr lang="zh-CN" dirty="0"/>
              <a:t>简单介绍ProcessOn线上画图工具</a:t>
            </a:r>
            <a:r>
              <a:rPr lang="zh-CN" dirty="0">
                <a:ea typeface="等线" panose="02010600030101010101" charset="-122"/>
              </a:rPr>
              <a:t>》</a:t>
            </a:r>
            <a:endParaRPr lang="zh-CN" altLang="en-US" dirty="0">
              <a:ea typeface="等线" panose="02010600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4696432" y="1097600"/>
            <a:ext cx="7495569" cy="5760400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15127" y="0"/>
            <a:ext cx="11829889" cy="6022170"/>
          </a:xfrm>
          <a:custGeom>
            <a:avLst/>
            <a:gdLst>
              <a:gd name="connsiteX0" fmla="*/ 0 w 11829889"/>
              <a:gd name="connsiteY0" fmla="*/ 0 h 6022170"/>
              <a:gd name="connsiteX1" fmla="*/ 11829889 w 11829889"/>
              <a:gd name="connsiteY1" fmla="*/ 0 h 6022170"/>
              <a:gd name="connsiteX2" fmla="*/ 11638999 w 11829889"/>
              <a:gd name="connsiteY2" fmla="*/ 372708 h 6022170"/>
              <a:gd name="connsiteX3" fmla="*/ 2146897 w 11829889"/>
              <a:gd name="connsiteY3" fmla="*/ 6022170 h 6022170"/>
              <a:gd name="connsiteX4" fmla="*/ 502925 w 11829889"/>
              <a:gd name="connsiteY4" fmla="*/ 5897788 h 6022170"/>
              <a:gd name="connsiteX5" fmla="*/ 0 w 11829889"/>
              <a:gd name="connsiteY5" fmla="*/ 5807975 h 60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9889" h="6022170">
                <a:moveTo>
                  <a:pt x="0" y="0"/>
                </a:moveTo>
                <a:lnTo>
                  <a:pt x="11829889" y="0"/>
                </a:lnTo>
                <a:lnTo>
                  <a:pt x="11638999" y="372708"/>
                </a:lnTo>
                <a:cubicBezTo>
                  <a:pt x="9810981" y="3737782"/>
                  <a:pt x="6245713" y="6022170"/>
                  <a:pt x="2146897" y="6022170"/>
                </a:cubicBezTo>
                <a:cubicBezTo>
                  <a:pt x="1587968" y="6022170"/>
                  <a:pt x="1038959" y="5979692"/>
                  <a:pt x="502925" y="5897788"/>
                </a:cubicBezTo>
                <a:lnTo>
                  <a:pt x="0" y="5807975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37021" y="2330659"/>
            <a:ext cx="3839513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2.</a:t>
            </a:r>
            <a:r>
              <a:rPr lang="en-US" altLang="zh-CN" sz="5400" b="1" dirty="0" smtClean="0">
                <a:solidFill>
                  <a:srgbClr val="48A2A0"/>
                </a:solidFill>
                <a:latin typeface="Gotham Rounded Medium" panose="02000000000000000000" pitchFamily="50" charset="0"/>
              </a:rPr>
              <a:t> </a:t>
            </a:r>
            <a:r>
              <a:rPr lang="en-US" altLang="zh-CN" sz="5400" b="1" dirty="0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UML</a:t>
            </a:r>
            <a:r>
              <a:rPr lang="zh-CN" altLang="en-US" sz="5400" b="1" dirty="0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特性</a:t>
            </a:r>
            <a:endParaRPr lang="en-US" altLang="zh-CN" sz="5400" b="1" dirty="0" smtClean="0">
              <a:solidFill>
                <a:schemeClr val="bg1"/>
              </a:solidFill>
              <a:latin typeface="Gotham Rounded Medium" panose="02000000000000000000" pitchFamily="50" charset="0"/>
            </a:endParaRPr>
          </a:p>
          <a:p>
            <a:endParaRPr lang="en-US" altLang="zh-CN" sz="5400" b="1" dirty="0" smtClean="0">
              <a:solidFill>
                <a:schemeClr val="bg1"/>
              </a:solidFill>
              <a:latin typeface="Gotham Rounded Medium" panose="02000000000000000000" pitchFamily="50" charset="0"/>
            </a:endParaRPr>
          </a:p>
          <a:p>
            <a:endParaRPr lang="zh-CN" altLang="en-US" sz="5400" dirty="0"/>
          </a:p>
        </p:txBody>
      </p:sp>
      <p:sp>
        <p:nvSpPr>
          <p:cNvPr id="14" name="矩形 13"/>
          <p:cNvSpPr/>
          <p:nvPr/>
        </p:nvSpPr>
        <p:spPr>
          <a:xfrm>
            <a:off x="1797830" y="434847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8662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/>
              <a:t>ProcessOn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特性</a:t>
            </a:r>
          </a:p>
        </p:txBody>
      </p:sp>
      <p:sp>
        <p:nvSpPr>
          <p:cNvPr id="9" name="矩形 8"/>
          <p:cNvSpPr/>
          <p:nvPr/>
        </p:nvSpPr>
        <p:spPr>
          <a:xfrm>
            <a:off x="1793312" y="1171188"/>
            <a:ext cx="10823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、绘图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93312" y="1709362"/>
            <a:ext cx="337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ProcessOn</a:t>
            </a:r>
            <a:r>
              <a:rPr lang="en-US" altLang="zh-CN" dirty="0"/>
              <a:t> </a:t>
            </a:r>
            <a:r>
              <a:rPr lang="zh-CN" altLang="en-US" dirty="0"/>
              <a:t>具有</a:t>
            </a:r>
            <a:r>
              <a:rPr lang="en-US" altLang="zh-CN" dirty="0"/>
              <a:t>UML</a:t>
            </a:r>
            <a:r>
              <a:rPr lang="zh-CN" altLang="en-US" dirty="0"/>
              <a:t>的图形模板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312" y="2216758"/>
            <a:ext cx="8349503" cy="40958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8662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/>
              <a:t>ProcessOn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特性</a:t>
            </a:r>
          </a:p>
        </p:txBody>
      </p:sp>
      <p:sp>
        <p:nvSpPr>
          <p:cNvPr id="9" name="矩形 8"/>
          <p:cNvSpPr/>
          <p:nvPr/>
        </p:nvSpPr>
        <p:spPr>
          <a:xfrm>
            <a:off x="1793312" y="1171188"/>
            <a:ext cx="10823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、绘图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93312" y="1709362"/>
            <a:ext cx="3849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ProcessOn</a:t>
            </a:r>
            <a:r>
              <a:rPr lang="en-US" altLang="zh-CN" dirty="0"/>
              <a:t> </a:t>
            </a:r>
            <a:r>
              <a:rPr lang="zh-CN" altLang="en-US" dirty="0"/>
              <a:t>能够绘制</a:t>
            </a:r>
            <a:r>
              <a:rPr lang="en-US" altLang="zh-CN" dirty="0"/>
              <a:t>UML</a:t>
            </a:r>
            <a:r>
              <a:rPr lang="zh-CN" altLang="en-US" dirty="0"/>
              <a:t>的各种类图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312" y="2370404"/>
            <a:ext cx="7360472" cy="424801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8662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/>
              <a:t>ProcessOn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特性</a:t>
            </a:r>
          </a:p>
        </p:txBody>
      </p:sp>
      <p:sp>
        <p:nvSpPr>
          <p:cNvPr id="5" name="矩形 4"/>
          <p:cNvSpPr/>
          <p:nvPr/>
        </p:nvSpPr>
        <p:spPr>
          <a:xfrm>
            <a:off x="1793312" y="1171188"/>
            <a:ext cx="10823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、存储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93312" y="1709362"/>
            <a:ext cx="429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ProcessOn</a:t>
            </a:r>
            <a:r>
              <a:rPr lang="en-US" altLang="zh-CN" dirty="0"/>
              <a:t> </a:t>
            </a:r>
            <a:r>
              <a:rPr lang="zh-CN" altLang="en-US" dirty="0"/>
              <a:t>能够将项目存储在个人的库里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312" y="3060327"/>
            <a:ext cx="9806940" cy="27813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1230</Words>
  <Application>Microsoft Office PowerPoint</Application>
  <PresentationFormat>宽屏</PresentationFormat>
  <Paragraphs>209</Paragraphs>
  <Slides>42</Slides>
  <Notes>28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0" baseType="lpstr">
      <vt:lpstr>Gotham Rounded Medium</vt:lpstr>
      <vt:lpstr>华文新魏</vt:lpstr>
      <vt:lpstr>等线</vt:lpstr>
      <vt:lpstr>Arial</vt:lpstr>
      <vt:lpstr>黑体</vt:lpstr>
      <vt:lpstr>等线 Light</vt:lpstr>
      <vt:lpstr>Office 主题​​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江杰</dc:creator>
  <cp:lastModifiedBy>hyx</cp:lastModifiedBy>
  <cp:revision>88</cp:revision>
  <dcterms:created xsi:type="dcterms:W3CDTF">2016-01-19T08:46:00Z</dcterms:created>
  <dcterms:modified xsi:type="dcterms:W3CDTF">2018-10-26T10:32:44Z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