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34"/>
  </p:notesMasterIdLst>
  <p:sldIdLst>
    <p:sldId id="258" r:id="rId2"/>
    <p:sldId id="391" r:id="rId3"/>
    <p:sldId id="275" r:id="rId4"/>
    <p:sldId id="373" r:id="rId5"/>
    <p:sldId id="383" r:id="rId6"/>
    <p:sldId id="388" r:id="rId7"/>
    <p:sldId id="389" r:id="rId8"/>
    <p:sldId id="384" r:id="rId9"/>
    <p:sldId id="385" r:id="rId10"/>
    <p:sldId id="386" r:id="rId11"/>
    <p:sldId id="374" r:id="rId12"/>
    <p:sldId id="364" r:id="rId13"/>
    <p:sldId id="365" r:id="rId14"/>
    <p:sldId id="366" r:id="rId15"/>
    <p:sldId id="368" r:id="rId16"/>
    <p:sldId id="371" r:id="rId17"/>
    <p:sldId id="372" r:id="rId18"/>
    <p:sldId id="375" r:id="rId19"/>
    <p:sldId id="330" r:id="rId20"/>
    <p:sldId id="331" r:id="rId21"/>
    <p:sldId id="332" r:id="rId22"/>
    <p:sldId id="333" r:id="rId23"/>
    <p:sldId id="334" r:id="rId24"/>
    <p:sldId id="335" r:id="rId25"/>
    <p:sldId id="338" r:id="rId26"/>
    <p:sldId id="339" r:id="rId27"/>
    <p:sldId id="340" r:id="rId28"/>
    <p:sldId id="341" r:id="rId29"/>
    <p:sldId id="376" r:id="rId30"/>
    <p:sldId id="342" r:id="rId31"/>
    <p:sldId id="343" r:id="rId32"/>
    <p:sldId id="387" r:id="rId33"/>
  </p:sldIdLst>
  <p:sldSz cx="12192000" cy="6858000"/>
  <p:notesSz cx="6858000" cy="9144000"/>
  <p:embeddedFontLst>
    <p:embeddedFont>
      <p:font typeface="Segoe UI" panose="020B0502040204020203" pitchFamily="34" charset="0"/>
      <p:regular r:id="rId35"/>
      <p:bold r:id="rId36"/>
      <p:italic r:id="rId37"/>
      <p:boldItalic r:id="rId38"/>
    </p:embeddedFont>
    <p:embeddedFont>
      <p:font typeface="等线" panose="02010600030101010101" pitchFamily="2" charset="-122"/>
      <p:regular r:id="rId39"/>
      <p:bold r:id="rId40"/>
    </p:embeddedFont>
    <p:embeddedFont>
      <p:font typeface="等线 Light" panose="02010600030101010101" pitchFamily="2" charset="-122"/>
      <p:regular r:id="rId41"/>
    </p:embeddedFont>
    <p:embeddedFont>
      <p:font typeface="黑体" panose="02010609060101010101" pitchFamily="49" charset="-122"/>
      <p:regular r:id="rId42"/>
    </p:embeddedFont>
    <p:embeddedFont>
      <p:font typeface="黑体" panose="02010609060101010101" pitchFamily="49" charset="-122"/>
      <p:regular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1166" autoAdjust="0"/>
  </p:normalViewPr>
  <p:slideViewPr>
    <p:cSldViewPr snapToGrid="0" showGuides="1">
      <p:cViewPr varScale="1">
        <p:scale>
          <a:sx n="109" d="100"/>
          <a:sy n="109" d="100"/>
        </p:scale>
        <p:origin x="918" y="12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383994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400145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171955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rot="10800000">
            <a:off x="6511230" y="3127310"/>
            <a:ext cx="5680770" cy="373069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
            <a:ext cx="7779656" cy="653143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737021" y="2330659"/>
            <a:ext cx="6143028"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需求工程项目计划</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
        <p:nvSpPr>
          <p:cNvPr id="8" name="文本框 7"/>
          <p:cNvSpPr txBox="1"/>
          <p:nvPr/>
        </p:nvSpPr>
        <p:spPr>
          <a:xfrm>
            <a:off x="3068619" y="3989526"/>
            <a:ext cx="1023037" cy="369332"/>
          </a:xfrm>
          <a:prstGeom prst="rect">
            <a:avLst/>
          </a:prstGeom>
          <a:solidFill>
            <a:schemeClr val="bg1"/>
          </a:solidFill>
        </p:spPr>
        <p:txBody>
          <a:bodyPr wrap="none" rtlCol="0">
            <a:spAutoFit/>
          </a:bodyPr>
          <a:lstStyle/>
          <a:p>
            <a:r>
              <a:rPr lang="en-US" altLang="zh-CN" dirty="0">
                <a:solidFill>
                  <a:srgbClr val="48A2A0"/>
                </a:solidFill>
              </a:rPr>
              <a:t>ISO9000</a:t>
            </a:r>
            <a:endParaRPr lang="zh-CN" altLang="en-US" dirty="0">
              <a:solidFill>
                <a:srgbClr val="48A2A0"/>
              </a:solidFill>
            </a:endParaRPr>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9277178" y="4426059"/>
            <a:ext cx="2657231" cy="2293662"/>
          </a:xfrm>
          <a:prstGeom prst="rect">
            <a:avLst/>
          </a:prstGeom>
        </p:spPr>
      </p:pic>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457011" y="111040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a:t>
            </a:r>
            <a:r>
              <a:rPr lang="zh-CN" altLang="en-US" sz="2800" b="1" dirty="0">
                <a:latin typeface="黑体"/>
                <a:ea typeface="黑体"/>
              </a:rPr>
              <a:t>务目标</a:t>
            </a:r>
            <a:endParaRPr lang="zh-CN" sz="2800" b="1" dirty="0">
              <a:latin typeface="黑体"/>
              <a:ea typeface="黑体"/>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54B59653-28F1-43AE-A8A3-2AA1F1CF75AE}"/>
              </a:ext>
            </a:extLst>
          </p:cNvPr>
          <p:cNvSpPr txBox="1"/>
          <p:nvPr/>
        </p:nvSpPr>
        <p:spPr>
          <a:xfrm>
            <a:off x="1866988" y="2019490"/>
            <a:ext cx="8580408"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ea typeface="宋体"/>
              </a:rPr>
              <a:t>       </a:t>
            </a:r>
            <a:r>
              <a:rPr lang="zh-CN" altLang="en-US" sz="2400" dirty="0">
                <a:latin typeface="黑体" panose="02010609060101010101" pitchFamily="49" charset="-122"/>
                <a:ea typeface="黑体" panose="02010609060101010101" pitchFamily="49" charset="-122"/>
              </a:rPr>
              <a:t>制作一款开放共享互助的交流型社区类型的软件工程系列课程教学辅助网站与</a:t>
            </a:r>
            <a:r>
              <a:rPr lang="en-US" altLang="zh-CN" sz="2400" dirty="0">
                <a:latin typeface="黑体" panose="02010609060101010101" pitchFamily="49" charset="-122"/>
                <a:ea typeface="黑体" panose="02010609060101010101" pitchFamily="49" charset="-122"/>
              </a:rPr>
              <a:t>APP</a:t>
            </a:r>
            <a:r>
              <a:rPr lang="zh-CN" altLang="en-US" sz="2400" dirty="0">
                <a:latin typeface="黑体" panose="02010609060101010101" pitchFamily="49" charset="-122"/>
                <a:ea typeface="黑体" panose="02010609060101010101" pitchFamily="49" charset="-122"/>
              </a:rPr>
              <a:t>，吸引潜在的对软件工程系列课程感兴趣的同学一起加入学习过程。并由学生、老师共同自主自发地提供资源的长期持续更新与扩充，以提供充足的学习资源支持。无论是教师还是学生都能参与到技术心得信息的开放性交流中去，网站尽力营造一种积极向上的学习氛围，以及可能聘请相关联的课程教师进行权威的答疑帮助，让用户真正能融入到这个平台，丰富其社交经历，在技术层次更好地学习他人，展示自我。</a:t>
            </a:r>
          </a:p>
        </p:txBody>
      </p:sp>
    </p:spTree>
    <p:extLst>
      <p:ext uri="{BB962C8B-B14F-4D97-AF65-F5344CB8AC3E}">
        <p14:creationId xmlns:p14="http://schemas.microsoft.com/office/powerpoint/2010/main" val="308418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zh-CN" altLang="en-US" sz="5400" b="1" dirty="0">
                <a:solidFill>
                  <a:schemeClr val="bg1"/>
                </a:solidFill>
                <a:latin typeface="Gotham Rounded Medium" panose="02000000000000000000" pitchFamily="50" charset="0"/>
              </a:rPr>
              <a:t>项目概述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94803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5" name="矩形 4">
            <a:extLst>
              <a:ext uri="{FF2B5EF4-FFF2-40B4-BE49-F238E27FC236}">
                <a16:creationId xmlns:a16="http://schemas.microsoft.com/office/drawing/2014/main" id="{374AC091-2247-4CB2-B559-824835625844}"/>
              </a:ext>
            </a:extLst>
          </p:cNvPr>
          <p:cNvSpPr/>
          <p:nvPr/>
        </p:nvSpPr>
        <p:spPr>
          <a:xfrm>
            <a:off x="995336" y="1060022"/>
            <a:ext cx="2348720"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a:t>
            </a:r>
            <a:r>
              <a:rPr lang="zh-CN" altLang="en-US" sz="2800" b="1" dirty="0">
                <a:latin typeface="黑体" panose="02010609060101010101" pitchFamily="49" charset="-122"/>
                <a:ea typeface="黑体" panose="02010609060101010101" pitchFamily="49" charset="-122"/>
              </a:rPr>
              <a:t>目基</a:t>
            </a:r>
            <a:r>
              <a:rPr lang="zh-CN" sz="2800" b="1" dirty="0">
                <a:latin typeface="黑体" panose="02010609060101010101" pitchFamily="49" charset="-122"/>
                <a:ea typeface="黑体" panose="02010609060101010101" pitchFamily="49" charset="-122"/>
              </a:rPr>
              <a:t>本信息</a:t>
            </a:r>
            <a:endParaRPr lang="zh-CN" altLang="en-US" sz="28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p:cNvSpPr/>
          <p:nvPr/>
        </p:nvSpPr>
        <p:spPr>
          <a:xfrm>
            <a:off x="1226820" y="1890485"/>
            <a:ext cx="9789524" cy="432198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54B59653-28F1-43AE-A8A3-2AA1F1CF75AE}"/>
              </a:ext>
            </a:extLst>
          </p:cNvPr>
          <p:cNvSpPr txBox="1"/>
          <p:nvPr/>
        </p:nvSpPr>
        <p:spPr>
          <a:xfrm>
            <a:off x="1768114" y="2121318"/>
            <a:ext cx="8580408"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SimHei"/>
                <a:ea typeface="SimHei"/>
                <a:cs typeface="Segoe UI"/>
              </a:rPr>
              <a:t>    </a:t>
            </a:r>
            <a:r>
              <a:rPr lang="zh-CN" altLang="en-US" sz="2400" dirty="0">
                <a:solidFill>
                  <a:schemeClr val="bg1"/>
                </a:solidFill>
                <a:latin typeface="SimHei"/>
                <a:ea typeface="SimHei"/>
                <a:cs typeface="Segoe UI"/>
              </a:rPr>
              <a:t>软件工程系列课程教学辅助网站是一个针对软件工程系列课程而建立的开放性交流平台，部署在浙江大学城市学院内网中或发布在各大手机应用市场，使对软件工程系列课程感兴趣的同学于老师都能够参与其中。目前，浙江大学城市学院没有类似于</a:t>
            </a:r>
            <a:r>
              <a:rPr lang="en-US" altLang="zh-CN" sz="2400" dirty="0">
                <a:solidFill>
                  <a:schemeClr val="bg1"/>
                </a:solidFill>
                <a:latin typeface="SimHei"/>
                <a:ea typeface="SimHei"/>
                <a:cs typeface="Segoe UI"/>
              </a:rPr>
              <a:t>BBS</a:t>
            </a:r>
            <a:r>
              <a:rPr lang="zh-CN" altLang="en-US" sz="2400" dirty="0">
                <a:solidFill>
                  <a:schemeClr val="bg1"/>
                </a:solidFill>
                <a:latin typeface="SimHei"/>
                <a:ea typeface="SimHei"/>
                <a:cs typeface="Segoe UI"/>
              </a:rPr>
              <a:t>的网站，就学习而言，课上的时间有限，同时，多人讨论学习比个人的学习效率要好很多，针对这些，我们希望这个网站能成为学生学习、讨论、探索的平台。让学生于老师都能够参与进来，营造一种积极向上的学习氛围，由学生、老师共同自主自发地提供资源的长期持续更新与扩充，以提供充足的学习资源支持。最终达到更好的学习效果。</a:t>
            </a:r>
            <a:r>
              <a:rPr lang="zh-CN" altLang="en-US" sz="2400" dirty="0">
                <a:solidFill>
                  <a:schemeClr val="bg1"/>
                </a:solidFill>
                <a:latin typeface="SimHei"/>
                <a:ea typeface="SimHei"/>
                <a:cs typeface="宋体"/>
              </a:rPr>
              <a:t> </a:t>
            </a:r>
          </a:p>
          <a:p>
            <a:endParaRPr lang="zh-CN" altLang="en-US" sz="2400" dirty="0">
              <a:solidFill>
                <a:schemeClr val="bg1"/>
              </a:solidFill>
            </a:endParaRPr>
          </a:p>
        </p:txBody>
      </p:sp>
    </p:spTree>
    <p:extLst>
      <p:ext uri="{BB962C8B-B14F-4D97-AF65-F5344CB8AC3E}">
        <p14:creationId xmlns:p14="http://schemas.microsoft.com/office/powerpoint/2010/main" val="168471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A8C2C67-FD89-49ED-B8CA-7BD7E03CD381}"/>
              </a:ext>
            </a:extLst>
          </p:cNvPr>
          <p:cNvGraphicFramePr>
            <a:graphicFrameLocks noGrp="1"/>
          </p:cNvGraphicFramePr>
          <p:nvPr>
            <p:extLst>
              <p:ext uri="{D42A27DB-BD31-4B8C-83A1-F6EECF244321}">
                <p14:modId xmlns:p14="http://schemas.microsoft.com/office/powerpoint/2010/main" val="3435093967"/>
              </p:ext>
            </p:extLst>
          </p:nvPr>
        </p:nvGraphicFramePr>
        <p:xfrm>
          <a:off x="1509767" y="1511169"/>
          <a:ext cx="8868227" cy="5117817"/>
        </p:xfrm>
        <a:graphic>
          <a:graphicData uri="http://schemas.openxmlformats.org/drawingml/2006/table">
            <a:tbl>
              <a:tblPr firstRow="1" bandRow="1">
                <a:tableStyleId>{5C22544A-7EE6-4342-B048-85BDC9FD1C3A}</a:tableStyleId>
              </a:tblPr>
              <a:tblGrid>
                <a:gridCol w="1194286">
                  <a:extLst>
                    <a:ext uri="{9D8B030D-6E8A-4147-A177-3AD203B41FA5}">
                      <a16:colId xmlns:a16="http://schemas.microsoft.com/office/drawing/2014/main" val="3939470558"/>
                    </a:ext>
                  </a:extLst>
                </a:gridCol>
                <a:gridCol w="5996855">
                  <a:extLst>
                    <a:ext uri="{9D8B030D-6E8A-4147-A177-3AD203B41FA5}">
                      <a16:colId xmlns:a16="http://schemas.microsoft.com/office/drawing/2014/main" val="4011224785"/>
                    </a:ext>
                  </a:extLst>
                </a:gridCol>
                <a:gridCol w="1677086">
                  <a:extLst>
                    <a:ext uri="{9D8B030D-6E8A-4147-A177-3AD203B41FA5}">
                      <a16:colId xmlns:a16="http://schemas.microsoft.com/office/drawing/2014/main" val="1553466017"/>
                    </a:ext>
                  </a:extLst>
                </a:gridCol>
              </a:tblGrid>
              <a:tr h="672846">
                <a:tc>
                  <a:txBody>
                    <a:bodyPr/>
                    <a:lstStyle/>
                    <a:p>
                      <a:pPr algn="ctr" rtl="0" fontAlgn="base"/>
                      <a:r>
                        <a:rPr lang="zh-CN" altLang="en-US" sz="1800">
                          <a:effectLst/>
                          <a:latin typeface="黑体" panose="02010609060101010101" pitchFamily="49" charset="-122"/>
                          <a:ea typeface="黑体" panose="02010609060101010101" pitchFamily="49" charset="-122"/>
                        </a:rPr>
                        <a:t>里程碑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需提交文件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负责人 </a:t>
                      </a:r>
                    </a:p>
                  </a:txBody>
                  <a:tcPr/>
                </a:tc>
                <a:extLst>
                  <a:ext uri="{0D108BD9-81ED-4DB2-BD59-A6C34878D82A}">
                    <a16:rowId xmlns:a16="http://schemas.microsoft.com/office/drawing/2014/main" val="3823503477"/>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M0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项目可行性报告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黄叶轩 </a:t>
                      </a:r>
                    </a:p>
                  </a:txBody>
                  <a:tcPr/>
                </a:tc>
                <a:extLst>
                  <a:ext uri="{0D108BD9-81ED-4DB2-BD59-A6C34878D82A}">
                    <a16:rowId xmlns:a16="http://schemas.microsoft.com/office/drawing/2014/main" val="3138688365"/>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M1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项目章程、项目总体计划、 </a:t>
                      </a:r>
                    </a:p>
                    <a:p>
                      <a:pPr rtl="0" fontAlgn="base"/>
                      <a:r>
                        <a:rPr lang="zh-CN" altLang="en-US" sz="1800" dirty="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dirty="0">
                          <a:effectLst/>
                          <a:latin typeface="黑体" panose="02010609060101010101" pitchFamily="49" charset="-122"/>
                          <a:ea typeface="黑体" panose="02010609060101010101" pitchFamily="49" charset="-122"/>
                        </a:rPr>
                        <a:t>初步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黄叶轩 </a:t>
                      </a:r>
                    </a:p>
                  </a:txBody>
                  <a:tcPr/>
                </a:tc>
                <a:extLst>
                  <a:ext uri="{0D108BD9-81ED-4DB2-BD59-A6C34878D82A}">
                    <a16:rowId xmlns:a16="http://schemas.microsoft.com/office/drawing/2014/main" val="1907746833"/>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M2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质量保证计划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陈俊仁 </a:t>
                      </a:r>
                    </a:p>
                  </a:txBody>
                  <a:tcPr/>
                </a:tc>
                <a:extLst>
                  <a:ext uri="{0D108BD9-81ED-4DB2-BD59-A6C34878D82A}">
                    <a16:rowId xmlns:a16="http://schemas.microsoft.com/office/drawing/2014/main" val="838025221"/>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M3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成稿</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评审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陈苏民</a:t>
                      </a:r>
                    </a:p>
                  </a:txBody>
                  <a:tcPr/>
                </a:tc>
                <a:extLst>
                  <a:ext uri="{0D108BD9-81ED-4DB2-BD59-A6C34878D82A}">
                    <a16:rowId xmlns:a16="http://schemas.microsoft.com/office/drawing/2014/main" val="173818462"/>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M4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软件需求规格说明书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徐双铅</a:t>
                      </a:r>
                    </a:p>
                  </a:txBody>
                  <a:tcPr/>
                </a:tc>
                <a:extLst>
                  <a:ext uri="{0D108BD9-81ED-4DB2-BD59-A6C34878D82A}">
                    <a16:rowId xmlns:a16="http://schemas.microsoft.com/office/drawing/2014/main" val="3748165582"/>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M5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软件需求变更文档、 </a:t>
                      </a:r>
                    </a:p>
                    <a:p>
                      <a:pPr rtl="0" fontAlgn="base"/>
                      <a:r>
                        <a:rPr lang="zh-CN" altLang="en-US" sz="1800" dirty="0">
                          <a:effectLst/>
                          <a:latin typeface="黑体" panose="02010609060101010101" pitchFamily="49" charset="-122"/>
                          <a:ea typeface="黑体" panose="02010609060101010101" pitchFamily="49" charset="-122"/>
                        </a:rPr>
                        <a:t>系统设计与实现计划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吕迪</a:t>
                      </a:r>
                    </a:p>
                  </a:txBody>
                  <a:tcPr/>
                </a:tc>
                <a:extLst>
                  <a:ext uri="{0D108BD9-81ED-4DB2-BD59-A6C34878D82A}">
                    <a16:rowId xmlns:a16="http://schemas.microsoft.com/office/drawing/2014/main" val="861355506"/>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M6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软件概要设计说明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徐双铅 </a:t>
                      </a:r>
                    </a:p>
                  </a:txBody>
                  <a:tcPr/>
                </a:tc>
                <a:extLst>
                  <a:ext uri="{0D108BD9-81ED-4DB2-BD59-A6C34878D82A}">
                    <a16:rowId xmlns:a16="http://schemas.microsoft.com/office/drawing/2014/main" val="3699909399"/>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M7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测试计划、安装部署计划 </a:t>
                      </a:r>
                    </a:p>
                    <a:p>
                      <a:pPr rtl="0" fontAlgn="base"/>
                      <a:r>
                        <a:rPr lang="zh-CN" altLang="en-US" sz="1800" dirty="0">
                          <a:effectLst/>
                          <a:latin typeface="黑体" panose="02010609060101010101" pitchFamily="49" charset="-122"/>
                          <a:ea typeface="黑体" panose="02010609060101010101" pitchFamily="49" charset="-122"/>
                        </a:rPr>
                        <a:t>培训计划、系统维护计划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陈苏民 </a:t>
                      </a:r>
                    </a:p>
                  </a:txBody>
                  <a:tcPr anchor="ctr"/>
                </a:tc>
                <a:extLst>
                  <a:ext uri="{0D108BD9-81ED-4DB2-BD59-A6C34878D82A}">
                    <a16:rowId xmlns:a16="http://schemas.microsoft.com/office/drawing/2014/main" val="345119349"/>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M8 </a:t>
                      </a:r>
                      <a:endParaRPr lang="en-US" sz="1800">
                        <a:effectLst/>
                        <a:latin typeface="黑体" panose="02010609060101010101" pitchFamily="49" charset="-122"/>
                        <a:ea typeface="黑体" panose="02010609060101010101" pitchFamily="49" charset="-122"/>
                      </a:endParaRPr>
                    </a:p>
                  </a:txBody>
                  <a:tcPr/>
                </a:tc>
                <a:tc>
                  <a:txBody>
                    <a:bodyPr/>
                    <a:lstStyle/>
                    <a:p>
                      <a:pPr rtl="0" fontAlgn="base"/>
                      <a:r>
                        <a:rPr lang="zh-CN" altLang="en-US" sz="1800">
                          <a:effectLst/>
                          <a:latin typeface="黑体" panose="02010609060101010101" pitchFamily="49" charset="-122"/>
                          <a:ea typeface="黑体" panose="02010609060101010101" pitchFamily="49" charset="-122"/>
                        </a:rPr>
                        <a:t>项目总结报告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吕迪 </a:t>
                      </a:r>
                    </a:p>
                  </a:txBody>
                  <a:tcPr/>
                </a:tc>
                <a:extLst>
                  <a:ext uri="{0D108BD9-81ED-4DB2-BD59-A6C34878D82A}">
                    <a16:rowId xmlns:a16="http://schemas.microsoft.com/office/drawing/2014/main" val="4250628083"/>
                  </a:ext>
                </a:extLst>
              </a:tr>
            </a:tbl>
          </a:graphicData>
        </a:graphic>
      </p:graphicFrame>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11" name="矩形 10">
            <a:extLst>
              <a:ext uri="{FF2B5EF4-FFF2-40B4-BE49-F238E27FC236}">
                <a16:creationId xmlns:a16="http://schemas.microsoft.com/office/drawing/2014/main" id="{6FECDD57-23E1-4E2E-BDA1-68D175C6635B}"/>
              </a:ext>
            </a:extLst>
          </p:cNvPr>
          <p:cNvSpPr/>
          <p:nvPr/>
        </p:nvSpPr>
        <p:spPr>
          <a:xfrm>
            <a:off x="5144865" y="834919"/>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工作内容</a:t>
            </a:r>
            <a:endParaRPr 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680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11" name="矩形 10">
            <a:extLst>
              <a:ext uri="{FF2B5EF4-FFF2-40B4-BE49-F238E27FC236}">
                <a16:creationId xmlns:a16="http://schemas.microsoft.com/office/drawing/2014/main" id="{6FECDD57-23E1-4E2E-BDA1-68D175C6635B}"/>
              </a:ext>
            </a:extLst>
          </p:cNvPr>
          <p:cNvSpPr/>
          <p:nvPr/>
        </p:nvSpPr>
        <p:spPr>
          <a:xfrm>
            <a:off x="4980496" y="110672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开发人员</a:t>
            </a:r>
            <a:endParaRPr lang="zh-CN" sz="2800"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73277583-702D-46C5-AAC4-CDE628E8640D}"/>
              </a:ext>
            </a:extLst>
          </p:cNvPr>
          <p:cNvGraphicFramePr>
            <a:graphicFrameLocks noGrp="1"/>
          </p:cNvGraphicFramePr>
          <p:nvPr>
            <p:extLst>
              <p:ext uri="{D42A27DB-BD31-4B8C-83A1-F6EECF244321}">
                <p14:modId xmlns:p14="http://schemas.microsoft.com/office/powerpoint/2010/main" val="1589850045"/>
              </p:ext>
            </p:extLst>
          </p:nvPr>
        </p:nvGraphicFramePr>
        <p:xfrm>
          <a:off x="830528" y="2125918"/>
          <a:ext cx="10200330" cy="4101012"/>
        </p:xfrm>
        <a:graphic>
          <a:graphicData uri="http://schemas.openxmlformats.org/drawingml/2006/table">
            <a:tbl>
              <a:tblPr firstRow="1" bandRow="1">
                <a:tableStyleId>{5C22544A-7EE6-4342-B048-85BDC9FD1C3A}</a:tableStyleId>
              </a:tblPr>
              <a:tblGrid>
                <a:gridCol w="1257467">
                  <a:extLst>
                    <a:ext uri="{9D8B030D-6E8A-4147-A177-3AD203B41FA5}">
                      <a16:colId xmlns:a16="http://schemas.microsoft.com/office/drawing/2014/main" val="487981857"/>
                    </a:ext>
                  </a:extLst>
                </a:gridCol>
                <a:gridCol w="1442556">
                  <a:extLst>
                    <a:ext uri="{9D8B030D-6E8A-4147-A177-3AD203B41FA5}">
                      <a16:colId xmlns:a16="http://schemas.microsoft.com/office/drawing/2014/main" val="3868469401"/>
                    </a:ext>
                  </a:extLst>
                </a:gridCol>
                <a:gridCol w="1681146">
                  <a:extLst>
                    <a:ext uri="{9D8B030D-6E8A-4147-A177-3AD203B41FA5}">
                      <a16:colId xmlns:a16="http://schemas.microsoft.com/office/drawing/2014/main" val="4271272123"/>
                    </a:ext>
                  </a:extLst>
                </a:gridCol>
                <a:gridCol w="3496874">
                  <a:extLst>
                    <a:ext uri="{9D8B030D-6E8A-4147-A177-3AD203B41FA5}">
                      <a16:colId xmlns:a16="http://schemas.microsoft.com/office/drawing/2014/main" val="617353627"/>
                    </a:ext>
                  </a:extLst>
                </a:gridCol>
                <a:gridCol w="2322287">
                  <a:extLst>
                    <a:ext uri="{9D8B030D-6E8A-4147-A177-3AD203B41FA5}">
                      <a16:colId xmlns:a16="http://schemas.microsoft.com/office/drawing/2014/main" val="3699713520"/>
                    </a:ext>
                  </a:extLst>
                </a:gridCol>
              </a:tblGrid>
              <a:tr h="491909">
                <a:tc>
                  <a:txBody>
                    <a:bodyPr/>
                    <a:lstStyle/>
                    <a:p>
                      <a:pPr rtl="0" fontAlgn="base"/>
                      <a:r>
                        <a:rPr lang="zh-CN" altLang="en-US" sz="2000">
                          <a:effectLst/>
                        </a:rPr>
                        <a:t>姓名 </a:t>
                      </a:r>
                    </a:p>
                  </a:txBody>
                  <a:tcPr/>
                </a:tc>
                <a:tc>
                  <a:txBody>
                    <a:bodyPr/>
                    <a:lstStyle/>
                    <a:p>
                      <a:pPr rtl="0" fontAlgn="base"/>
                      <a:r>
                        <a:rPr lang="zh-CN" altLang="en-US" sz="2000">
                          <a:effectLst/>
                        </a:rPr>
                        <a:t>角色 </a:t>
                      </a:r>
                    </a:p>
                  </a:txBody>
                  <a:tcPr/>
                </a:tc>
                <a:tc>
                  <a:txBody>
                    <a:bodyPr/>
                    <a:lstStyle/>
                    <a:p>
                      <a:pPr rtl="0" fontAlgn="base"/>
                      <a:r>
                        <a:rPr lang="zh-CN" altLang="en-US" sz="2000" dirty="0">
                          <a:effectLst/>
                        </a:rPr>
                        <a:t>联系电话 </a:t>
                      </a:r>
                    </a:p>
                  </a:txBody>
                  <a:tcPr/>
                </a:tc>
                <a:tc>
                  <a:txBody>
                    <a:bodyPr/>
                    <a:lstStyle/>
                    <a:p>
                      <a:pPr rtl="0" fontAlgn="base"/>
                      <a:r>
                        <a:rPr lang="zh-CN" altLang="en-US" sz="2000" dirty="0">
                          <a:effectLst/>
                        </a:rPr>
                        <a:t>邮箱 </a:t>
                      </a:r>
                    </a:p>
                  </a:txBody>
                  <a:tcPr/>
                </a:tc>
                <a:tc>
                  <a:txBody>
                    <a:bodyPr/>
                    <a:lstStyle/>
                    <a:p>
                      <a:pPr rtl="0" fontAlgn="base"/>
                      <a:r>
                        <a:rPr lang="zh-CN" altLang="en-US" sz="2000" dirty="0">
                          <a:effectLst/>
                        </a:rPr>
                        <a:t>技术情况 </a:t>
                      </a:r>
                    </a:p>
                  </a:txBody>
                  <a:tcPr/>
                </a:tc>
                <a:extLst>
                  <a:ext uri="{0D108BD9-81ED-4DB2-BD59-A6C34878D82A}">
                    <a16:rowId xmlns:a16="http://schemas.microsoft.com/office/drawing/2014/main" val="1767826071"/>
                  </a:ext>
                </a:extLst>
              </a:tr>
              <a:tr h="694356">
                <a:tc>
                  <a:txBody>
                    <a:bodyPr/>
                    <a:lstStyle/>
                    <a:p>
                      <a:pPr rtl="0" fontAlgn="base"/>
                      <a:r>
                        <a:rPr lang="zh-CN" altLang="en-US" sz="2000">
                          <a:effectLst/>
                        </a:rPr>
                        <a:t>黄叶轩 </a:t>
                      </a:r>
                    </a:p>
                  </a:txBody>
                  <a:tcPr/>
                </a:tc>
                <a:tc>
                  <a:txBody>
                    <a:bodyPr/>
                    <a:lstStyle/>
                    <a:p>
                      <a:pPr rtl="0" fontAlgn="base"/>
                      <a:r>
                        <a:rPr lang="zh-CN" altLang="en-US" sz="2000" dirty="0">
                          <a:effectLst/>
                        </a:rPr>
                        <a:t>项目经理 </a:t>
                      </a:r>
                    </a:p>
                  </a:txBody>
                  <a:tcPr/>
                </a:tc>
                <a:tc>
                  <a:txBody>
                    <a:bodyPr/>
                    <a:lstStyle/>
                    <a:p>
                      <a:pPr rtl="0" fontAlgn="base"/>
                      <a:r>
                        <a:rPr lang="en-US" sz="2000" dirty="0">
                          <a:effectLst/>
                        </a:rPr>
                        <a:t>13588899102 </a:t>
                      </a:r>
                    </a:p>
                  </a:txBody>
                  <a:tcPr/>
                </a:tc>
                <a:tc>
                  <a:txBody>
                    <a:bodyPr/>
                    <a:lstStyle/>
                    <a:p>
                      <a:pPr rtl="0" fontAlgn="base"/>
                      <a:r>
                        <a:rPr lang="en-US" sz="2000" dirty="0">
                          <a:effectLst/>
                        </a:rPr>
                        <a:t>31601246@stu.zucc.edu.cn </a:t>
                      </a:r>
                    </a:p>
                  </a:txBody>
                  <a:tcPr/>
                </a:tc>
                <a:tc>
                  <a:txBody>
                    <a:bodyPr/>
                    <a:lstStyle/>
                    <a:p>
                      <a:pPr rtl="0" fontAlgn="base"/>
                      <a:r>
                        <a:rPr lang="en-US" sz="2000" dirty="0" err="1">
                          <a:effectLst/>
                        </a:rPr>
                        <a:t>Project,JAVA</a:t>
                      </a:r>
                      <a:r>
                        <a:rPr lang="en-US" sz="2000" dirty="0">
                          <a:effectLst/>
                        </a:rPr>
                        <a:t> </a:t>
                      </a:r>
                    </a:p>
                  </a:txBody>
                  <a:tcPr/>
                </a:tc>
                <a:extLst>
                  <a:ext uri="{0D108BD9-81ED-4DB2-BD59-A6C34878D82A}">
                    <a16:rowId xmlns:a16="http://schemas.microsoft.com/office/drawing/2014/main" val="1353507318"/>
                  </a:ext>
                </a:extLst>
              </a:tr>
              <a:tr h="682171">
                <a:tc>
                  <a:txBody>
                    <a:bodyPr/>
                    <a:lstStyle/>
                    <a:p>
                      <a:pPr rtl="0" fontAlgn="base"/>
                      <a:r>
                        <a:rPr lang="zh-CN" altLang="en-US" sz="2000" dirty="0">
                          <a:effectLst/>
                        </a:rPr>
                        <a:t>陈苏民 </a:t>
                      </a:r>
                    </a:p>
                  </a:txBody>
                  <a:tcPr/>
                </a:tc>
                <a:tc>
                  <a:txBody>
                    <a:bodyPr/>
                    <a:lstStyle/>
                    <a:p>
                      <a:pPr rtl="0" fontAlgn="base"/>
                      <a:r>
                        <a:rPr lang="zh-CN" altLang="en-US" sz="2000" dirty="0">
                          <a:effectLst/>
                        </a:rPr>
                        <a:t>组员 </a:t>
                      </a:r>
                    </a:p>
                  </a:txBody>
                  <a:tcPr/>
                </a:tc>
                <a:tc>
                  <a:txBody>
                    <a:bodyPr/>
                    <a:lstStyle/>
                    <a:p>
                      <a:pPr rtl="0" fontAlgn="base"/>
                      <a:r>
                        <a:rPr lang="en-US" sz="2000" dirty="0">
                          <a:effectLst/>
                        </a:rPr>
                        <a:t>13071869207 </a:t>
                      </a:r>
                    </a:p>
                  </a:txBody>
                  <a:tcPr/>
                </a:tc>
                <a:tc>
                  <a:txBody>
                    <a:bodyPr/>
                    <a:lstStyle/>
                    <a:p>
                      <a:pPr rtl="0" fontAlgn="base"/>
                      <a:r>
                        <a:rPr lang="en-US" sz="2000" dirty="0">
                          <a:effectLst/>
                        </a:rPr>
                        <a:t>31602227@stu.zucc.edu.cn </a:t>
                      </a:r>
                    </a:p>
                  </a:txBody>
                  <a:tcPr/>
                </a:tc>
                <a:tc>
                  <a:txBody>
                    <a:bodyPr/>
                    <a:lstStyle/>
                    <a:p>
                      <a:pPr rtl="0" fontAlgn="base"/>
                      <a:r>
                        <a:rPr lang="en-US" altLang="zh-CN" sz="2000" dirty="0" err="1">
                          <a:effectLst/>
                        </a:rPr>
                        <a:t>ProcessOn</a:t>
                      </a:r>
                      <a:r>
                        <a:rPr lang="en-US" sz="2000" dirty="0" err="1">
                          <a:effectLst/>
                        </a:rPr>
                        <a:t>,JAVA</a:t>
                      </a:r>
                      <a:r>
                        <a:rPr lang="en-US" sz="2000" dirty="0">
                          <a:effectLst/>
                        </a:rPr>
                        <a:t> </a:t>
                      </a:r>
                    </a:p>
                  </a:txBody>
                  <a:tcPr/>
                </a:tc>
                <a:extLst>
                  <a:ext uri="{0D108BD9-81ED-4DB2-BD59-A6C34878D82A}">
                    <a16:rowId xmlns:a16="http://schemas.microsoft.com/office/drawing/2014/main" val="3735542511"/>
                  </a:ext>
                </a:extLst>
              </a:tr>
              <a:tr h="667657">
                <a:tc>
                  <a:txBody>
                    <a:bodyPr/>
                    <a:lstStyle/>
                    <a:p>
                      <a:pPr rtl="0" fontAlgn="base"/>
                      <a:r>
                        <a:rPr lang="zh-CN" altLang="en-US" sz="2000">
                          <a:effectLst/>
                        </a:rPr>
                        <a:t>陈俊仁 </a:t>
                      </a:r>
                    </a:p>
                  </a:txBody>
                  <a:tcPr/>
                </a:tc>
                <a:tc>
                  <a:txBody>
                    <a:bodyPr/>
                    <a:lstStyle/>
                    <a:p>
                      <a:pPr rtl="0" fontAlgn="base"/>
                      <a:r>
                        <a:rPr lang="zh-CN" altLang="en-US" sz="2000">
                          <a:effectLst/>
                        </a:rPr>
                        <a:t>配置管理员 </a:t>
                      </a:r>
                    </a:p>
                  </a:txBody>
                  <a:tcPr/>
                </a:tc>
                <a:tc>
                  <a:txBody>
                    <a:bodyPr/>
                    <a:lstStyle/>
                    <a:p>
                      <a:pPr rtl="0" fontAlgn="base"/>
                      <a:r>
                        <a:rPr lang="en-US" sz="2000" dirty="0">
                          <a:effectLst/>
                        </a:rPr>
                        <a:t>17376503405 </a:t>
                      </a:r>
                      <a:endParaRPr lang="en-US" sz="2000">
                        <a:effectLst/>
                      </a:endParaRPr>
                    </a:p>
                  </a:txBody>
                  <a:tcPr/>
                </a:tc>
                <a:tc>
                  <a:txBody>
                    <a:bodyPr/>
                    <a:lstStyle/>
                    <a:p>
                      <a:pPr rtl="0" fontAlgn="base"/>
                      <a:r>
                        <a:rPr lang="en-US" sz="2000" dirty="0">
                          <a:effectLst/>
                        </a:rPr>
                        <a:t>31601241@stu.zucc.edu.cn </a:t>
                      </a:r>
                      <a:endParaRPr lang="en-US" sz="2000">
                        <a:effectLst/>
                      </a:endParaRPr>
                    </a:p>
                  </a:txBody>
                  <a:tcPr/>
                </a:tc>
                <a:tc>
                  <a:txBody>
                    <a:bodyPr/>
                    <a:lstStyle/>
                    <a:p>
                      <a:pPr rtl="0" fontAlgn="base"/>
                      <a:r>
                        <a:rPr lang="en-US" sz="2000" dirty="0">
                          <a:effectLst/>
                        </a:rPr>
                        <a:t>GIT,JAVA </a:t>
                      </a:r>
                    </a:p>
                  </a:txBody>
                  <a:tcPr/>
                </a:tc>
                <a:extLst>
                  <a:ext uri="{0D108BD9-81ED-4DB2-BD59-A6C34878D82A}">
                    <a16:rowId xmlns:a16="http://schemas.microsoft.com/office/drawing/2014/main" val="3948713444"/>
                  </a:ext>
                </a:extLst>
              </a:tr>
              <a:tr h="595086">
                <a:tc>
                  <a:txBody>
                    <a:bodyPr/>
                    <a:lstStyle/>
                    <a:p>
                      <a:pPr rtl="0" fontAlgn="base"/>
                      <a:r>
                        <a:rPr lang="zh-CN" altLang="en-US" sz="2000">
                          <a:effectLst/>
                        </a:rPr>
                        <a:t>吕迪 </a:t>
                      </a:r>
                    </a:p>
                  </a:txBody>
                  <a:tcPr/>
                </a:tc>
                <a:tc>
                  <a:txBody>
                    <a:bodyPr/>
                    <a:lstStyle/>
                    <a:p>
                      <a:pPr rtl="0" fontAlgn="base"/>
                      <a:r>
                        <a:rPr lang="zh-CN" altLang="en-US" sz="2000" dirty="0">
                          <a:effectLst/>
                        </a:rPr>
                        <a:t>会议记录员 </a:t>
                      </a:r>
                    </a:p>
                  </a:txBody>
                  <a:tcPr/>
                </a:tc>
                <a:tc>
                  <a:txBody>
                    <a:bodyPr/>
                    <a:lstStyle/>
                    <a:p>
                      <a:pPr rtl="0" fontAlgn="base"/>
                      <a:r>
                        <a:rPr lang="en-US" sz="2000" dirty="0">
                          <a:effectLst/>
                        </a:rPr>
                        <a:t>17306413358 </a:t>
                      </a:r>
                      <a:endParaRPr lang="en-US" sz="2000">
                        <a:effectLst/>
                      </a:endParaRPr>
                    </a:p>
                  </a:txBody>
                  <a:tcPr/>
                </a:tc>
                <a:tc>
                  <a:txBody>
                    <a:bodyPr/>
                    <a:lstStyle/>
                    <a:p>
                      <a:pPr rtl="0" fontAlgn="base"/>
                      <a:r>
                        <a:rPr lang="en-US" sz="2000" dirty="0">
                          <a:effectLst/>
                        </a:rPr>
                        <a:t>31504251@stu.zucc.edu.cn </a:t>
                      </a:r>
                      <a:endParaRPr lang="en-US" sz="2000">
                        <a:effectLst/>
                      </a:endParaRPr>
                    </a:p>
                  </a:txBody>
                  <a:tcPr/>
                </a:tc>
                <a:tc>
                  <a:txBody>
                    <a:bodyPr/>
                    <a:lstStyle/>
                    <a:p>
                      <a:pPr rtl="0" fontAlgn="base"/>
                      <a:r>
                        <a:rPr lang="en-US" sz="2000" dirty="0" err="1">
                          <a:effectLst/>
                        </a:rPr>
                        <a:t>AxureRP</a:t>
                      </a:r>
                      <a:r>
                        <a:rPr lang="en-US" sz="2000" dirty="0">
                          <a:effectLst/>
                        </a:rPr>
                        <a:t> </a:t>
                      </a:r>
                    </a:p>
                  </a:txBody>
                  <a:tcPr/>
                </a:tc>
                <a:extLst>
                  <a:ext uri="{0D108BD9-81ED-4DB2-BD59-A6C34878D82A}">
                    <a16:rowId xmlns:a16="http://schemas.microsoft.com/office/drawing/2014/main" val="4134918644"/>
                  </a:ext>
                </a:extLst>
              </a:tr>
              <a:tr h="804943">
                <a:tc>
                  <a:txBody>
                    <a:bodyPr/>
                    <a:lstStyle/>
                    <a:p>
                      <a:pPr rtl="0" fontAlgn="base"/>
                      <a:r>
                        <a:rPr lang="zh-CN" altLang="en-US" sz="2000">
                          <a:effectLst/>
                        </a:rPr>
                        <a:t>徐双铅 </a:t>
                      </a:r>
                    </a:p>
                  </a:txBody>
                  <a:tcPr/>
                </a:tc>
                <a:tc>
                  <a:txBody>
                    <a:bodyPr/>
                    <a:lstStyle/>
                    <a:p>
                      <a:pPr rtl="0" fontAlgn="base"/>
                      <a:r>
                        <a:rPr lang="zh-CN" altLang="en-US" sz="2000">
                          <a:effectLst/>
                        </a:rPr>
                        <a:t>组员 </a:t>
                      </a:r>
                    </a:p>
                  </a:txBody>
                  <a:tcPr/>
                </a:tc>
                <a:tc>
                  <a:txBody>
                    <a:bodyPr/>
                    <a:lstStyle/>
                    <a:p>
                      <a:pPr rtl="0" fontAlgn="base"/>
                      <a:r>
                        <a:rPr lang="en-US" sz="2000" dirty="0">
                          <a:effectLst/>
                        </a:rPr>
                        <a:t>18094711647 </a:t>
                      </a:r>
                      <a:endParaRPr lang="en-US" sz="2000">
                        <a:effectLst/>
                      </a:endParaRPr>
                    </a:p>
                  </a:txBody>
                  <a:tcPr/>
                </a:tc>
                <a:tc>
                  <a:txBody>
                    <a:bodyPr/>
                    <a:lstStyle/>
                    <a:p>
                      <a:pPr rtl="0" fontAlgn="base"/>
                      <a:r>
                        <a:rPr lang="en-US" sz="2000" dirty="0">
                          <a:effectLst/>
                        </a:rPr>
                        <a:t>31601221@stu.zucc.edu.cn </a:t>
                      </a:r>
                      <a:endParaRPr lang="en-US" sz="2000">
                        <a:effectLst/>
                      </a:endParaRPr>
                    </a:p>
                  </a:txBody>
                  <a:tcPr/>
                </a:tc>
                <a:tc>
                  <a:txBody>
                    <a:bodyPr/>
                    <a:lstStyle/>
                    <a:p>
                      <a:pPr rtl="0" fontAlgn="base"/>
                      <a:r>
                        <a:rPr lang="en-US" sz="2000" dirty="0" err="1">
                          <a:effectLst/>
                        </a:rPr>
                        <a:t>WEB,java</a:t>
                      </a:r>
                      <a:r>
                        <a:rPr lang="en-US" sz="2000" dirty="0">
                          <a:effectLst/>
                        </a:rPr>
                        <a:t> </a:t>
                      </a:r>
                    </a:p>
                  </a:txBody>
                  <a:tcPr/>
                </a:tc>
                <a:extLst>
                  <a:ext uri="{0D108BD9-81ED-4DB2-BD59-A6C34878D82A}">
                    <a16:rowId xmlns:a16="http://schemas.microsoft.com/office/drawing/2014/main" val="781473621"/>
                  </a:ext>
                </a:extLst>
              </a:tr>
            </a:tbl>
          </a:graphicData>
        </a:graphic>
      </p:graphicFrame>
    </p:spTree>
    <p:extLst>
      <p:ext uri="{BB962C8B-B14F-4D97-AF65-F5344CB8AC3E}">
        <p14:creationId xmlns:p14="http://schemas.microsoft.com/office/powerpoint/2010/main" val="142715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99880" y="4892154"/>
            <a:ext cx="7360235" cy="91355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矩形 8"/>
          <p:cNvSpPr/>
          <p:nvPr/>
        </p:nvSpPr>
        <p:spPr>
          <a:xfrm>
            <a:off x="1881715" y="1659653"/>
            <a:ext cx="7378400"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zh-CN" altLang="en-US" sz="2400" b="1" dirty="0">
                <a:solidFill>
                  <a:schemeClr val="tx1">
                    <a:lumMod val="75000"/>
                    <a:lumOff val="25000"/>
                  </a:schemeClr>
                </a:solidFill>
                <a:latin typeface="黑体"/>
                <a:ea typeface="黑体"/>
              </a:rPr>
              <a:t>项目概述</a:t>
            </a:r>
          </a:p>
        </p:txBody>
      </p:sp>
      <p:sp>
        <p:nvSpPr>
          <p:cNvPr id="5" name="矩形 4">
            <a:extLst>
              <a:ext uri="{FF2B5EF4-FFF2-40B4-BE49-F238E27FC236}">
                <a16:creationId xmlns:a16="http://schemas.microsoft.com/office/drawing/2014/main" id="{374AC091-2247-4CB2-B559-824835625844}"/>
              </a:ext>
            </a:extLst>
          </p:cNvPr>
          <p:cNvSpPr/>
          <p:nvPr/>
        </p:nvSpPr>
        <p:spPr>
          <a:xfrm>
            <a:off x="945178" y="1048033"/>
            <a:ext cx="906017"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用户</a:t>
            </a: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44B56CA0-57B5-4D96-BB9F-AA4A790DFEBA}"/>
              </a:ext>
            </a:extLst>
          </p:cNvPr>
          <p:cNvSpPr txBox="1"/>
          <p:nvPr/>
        </p:nvSpPr>
        <p:spPr>
          <a:xfrm>
            <a:off x="2771750" y="1983144"/>
            <a:ext cx="810567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Segoe UI"/>
                <a:ea typeface="宋体"/>
                <a:cs typeface="Segoe UI"/>
              </a:rPr>
              <a:t>1.软件工程系列课程教师</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2.学习软件工程系列课程的学生</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3.没选这些课，但是感兴趣的游客</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4.网站管理员</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5.外校的软件工程</a:t>
            </a:r>
            <a:r>
              <a:rPr lang="zh-CN" altLang="en-US" sz="2800" dirty="0">
                <a:solidFill>
                  <a:schemeClr val="bg1"/>
                </a:solidFill>
                <a:latin typeface="Segoe UI"/>
                <a:ea typeface="宋体"/>
                <a:cs typeface="Segoe UI"/>
              </a:rPr>
              <a:t>大佬</a:t>
            </a:r>
            <a:r>
              <a:rPr lang="zh-CN" sz="2800" dirty="0">
                <a:solidFill>
                  <a:schemeClr val="bg1"/>
                </a:solidFill>
                <a:latin typeface="Segoe UI"/>
                <a:ea typeface="宋体"/>
                <a:cs typeface="Segoe UI"/>
              </a:rPr>
              <a:t>和老师</a:t>
            </a:r>
            <a:r>
              <a:rPr lang="zh-CN" sz="2800" dirty="0">
                <a:solidFill>
                  <a:schemeClr val="bg1"/>
                </a:solidFill>
                <a:latin typeface="宋体"/>
                <a:ea typeface="宋体"/>
              </a:rPr>
              <a:t> </a:t>
            </a:r>
          </a:p>
          <a:p>
            <a:endParaRPr lang="zh-CN" sz="2800" dirty="0">
              <a:solidFill>
                <a:schemeClr val="bg1"/>
              </a:solidFill>
              <a:latin typeface="宋体"/>
              <a:ea typeface="宋体"/>
              <a:cs typeface="Segoe UI"/>
            </a:endParaRPr>
          </a:p>
        </p:txBody>
      </p:sp>
      <p:sp>
        <p:nvSpPr>
          <p:cNvPr id="4" name="文本框 3">
            <a:extLst>
              <a:ext uri="{FF2B5EF4-FFF2-40B4-BE49-F238E27FC236}">
                <a16:creationId xmlns:a16="http://schemas.microsoft.com/office/drawing/2014/main" id="{715320DA-BD99-4255-8433-F82154CFE1A0}"/>
              </a:ext>
            </a:extLst>
          </p:cNvPr>
          <p:cNvSpPr txBox="1"/>
          <p:nvPr/>
        </p:nvSpPr>
        <p:spPr>
          <a:xfrm>
            <a:off x="2115594" y="5119920"/>
            <a:ext cx="714452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dirty="0">
                <a:solidFill>
                  <a:schemeClr val="bg1"/>
                </a:solidFill>
                <a:ea typeface="宋体"/>
              </a:rPr>
              <a:t>主要是针对有一定兴趣会去使用该网站的人</a:t>
            </a:r>
            <a:endParaRPr lang="zh-CN" altLang="en-US" sz="2800" dirty="0">
              <a:solidFill>
                <a:schemeClr val="bg1"/>
              </a:solidFill>
              <a:ea typeface="等线"/>
            </a:endParaRPr>
          </a:p>
        </p:txBody>
      </p:sp>
    </p:spTree>
    <p:extLst>
      <p:ext uri="{BB962C8B-B14F-4D97-AF65-F5344CB8AC3E}">
        <p14:creationId xmlns:p14="http://schemas.microsoft.com/office/powerpoint/2010/main" val="623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项目概述</a:t>
            </a:r>
          </a:p>
        </p:txBody>
      </p:sp>
      <p:sp>
        <p:nvSpPr>
          <p:cNvPr id="7" name="矩形 6"/>
          <p:cNvSpPr/>
          <p:nvPr/>
        </p:nvSpPr>
        <p:spPr>
          <a:xfrm>
            <a:off x="1033296" y="174435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非移交的产</a:t>
            </a:r>
            <a:r>
              <a:rPr lang="zh-CN" altLang="en-US" sz="2400" b="1" dirty="0">
                <a:latin typeface="黑体"/>
                <a:ea typeface="黑体"/>
              </a:rPr>
              <a:t>品</a:t>
            </a:r>
          </a:p>
        </p:txBody>
      </p:sp>
      <p:graphicFrame>
        <p:nvGraphicFramePr>
          <p:cNvPr id="3" name="表格 2">
            <a:extLst>
              <a:ext uri="{FF2B5EF4-FFF2-40B4-BE49-F238E27FC236}">
                <a16:creationId xmlns:a16="http://schemas.microsoft.com/office/drawing/2014/main" id="{3F728493-23A5-4EBD-8092-5632ADD4C3E8}"/>
              </a:ext>
            </a:extLst>
          </p:cNvPr>
          <p:cNvGraphicFramePr>
            <a:graphicFrameLocks noGrp="1"/>
          </p:cNvGraphicFramePr>
          <p:nvPr>
            <p:extLst>
              <p:ext uri="{D42A27DB-BD31-4B8C-83A1-F6EECF244321}">
                <p14:modId xmlns:p14="http://schemas.microsoft.com/office/powerpoint/2010/main" val="2873499884"/>
              </p:ext>
            </p:extLst>
          </p:nvPr>
        </p:nvGraphicFramePr>
        <p:xfrm>
          <a:off x="4557018" y="695916"/>
          <a:ext cx="6009382" cy="5588772"/>
        </p:xfrm>
        <a:graphic>
          <a:graphicData uri="http://schemas.openxmlformats.org/drawingml/2006/table">
            <a:tbl>
              <a:tblPr firstRow="1" bandRow="1">
                <a:tableStyleId>{5C22544A-7EE6-4342-B048-85BDC9FD1C3A}</a:tableStyleId>
              </a:tblPr>
              <a:tblGrid>
                <a:gridCol w="6009382">
                  <a:extLst>
                    <a:ext uri="{9D8B030D-6E8A-4147-A177-3AD203B41FA5}">
                      <a16:colId xmlns:a16="http://schemas.microsoft.com/office/drawing/2014/main" val="3414770864"/>
                    </a:ext>
                  </a:extLst>
                </a:gridCol>
              </a:tblGrid>
              <a:tr h="399198">
                <a:tc>
                  <a:txBody>
                    <a:bodyPr/>
                    <a:lstStyle/>
                    <a:p>
                      <a:pPr algn="ctr" rtl="0" fontAlgn="base"/>
                      <a:r>
                        <a:rPr lang="zh-CN" altLang="en-US" sz="2000">
                          <a:effectLst/>
                          <a:latin typeface="黑体" panose="02010609060101010101" pitchFamily="49" charset="-122"/>
                          <a:ea typeface="黑体" panose="02010609060101010101" pitchFamily="49" charset="-122"/>
                        </a:rPr>
                        <a:t>非移交的产品 </a:t>
                      </a:r>
                    </a:p>
                  </a:txBody>
                  <a:tcPr/>
                </a:tc>
                <a:extLst>
                  <a:ext uri="{0D108BD9-81ED-4DB2-BD59-A6C34878D82A}">
                    <a16:rowId xmlns:a16="http://schemas.microsoft.com/office/drawing/2014/main" val="92850732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文档编写说明 </a:t>
                      </a:r>
                    </a:p>
                  </a:txBody>
                  <a:tcPr/>
                </a:tc>
                <a:extLst>
                  <a:ext uri="{0D108BD9-81ED-4DB2-BD59-A6C34878D82A}">
                    <a16:rowId xmlns:a16="http://schemas.microsoft.com/office/drawing/2014/main" val="2705846855"/>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置管理说明 </a:t>
                      </a:r>
                    </a:p>
                  </a:txBody>
                  <a:tcPr/>
                </a:tc>
                <a:extLst>
                  <a:ext uri="{0D108BD9-81ED-4DB2-BD59-A6C34878D82A}">
                    <a16:rowId xmlns:a16="http://schemas.microsoft.com/office/drawing/2014/main" val="3684626291"/>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项目可行性报告 </a:t>
                      </a:r>
                    </a:p>
                  </a:txBody>
                  <a:tcPr/>
                </a:tc>
                <a:extLst>
                  <a:ext uri="{0D108BD9-81ED-4DB2-BD59-A6C34878D82A}">
                    <a16:rowId xmlns:a16="http://schemas.microsoft.com/office/drawing/2014/main" val="1644090716"/>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项目章程、总体项目计划 </a:t>
                      </a:r>
                    </a:p>
                  </a:txBody>
                  <a:tcPr/>
                </a:tc>
                <a:extLst>
                  <a:ext uri="{0D108BD9-81ED-4DB2-BD59-A6C34878D82A}">
                    <a16:rowId xmlns:a16="http://schemas.microsoft.com/office/drawing/2014/main" val="293898675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需求开发计划 </a:t>
                      </a:r>
                    </a:p>
                  </a:txBody>
                  <a:tcPr/>
                </a:tc>
                <a:extLst>
                  <a:ext uri="{0D108BD9-81ED-4DB2-BD59-A6C34878D82A}">
                    <a16:rowId xmlns:a16="http://schemas.microsoft.com/office/drawing/2014/main" val="192751012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质量保证计划</a:t>
                      </a:r>
                    </a:p>
                  </a:txBody>
                  <a:tcPr/>
                </a:tc>
                <a:extLst>
                  <a:ext uri="{0D108BD9-81ED-4DB2-BD59-A6C34878D82A}">
                    <a16:rowId xmlns:a16="http://schemas.microsoft.com/office/drawing/2014/main" val="41497021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概要设计说明 </a:t>
                      </a:r>
                    </a:p>
                  </a:txBody>
                  <a:tcPr/>
                </a:tc>
                <a:extLst>
                  <a:ext uri="{0D108BD9-81ED-4DB2-BD59-A6C34878D82A}">
                    <a16:rowId xmlns:a16="http://schemas.microsoft.com/office/drawing/2014/main" val="26602268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测试计划 </a:t>
                      </a:r>
                    </a:p>
                  </a:txBody>
                  <a:tcPr/>
                </a:tc>
                <a:extLst>
                  <a:ext uri="{0D108BD9-81ED-4DB2-BD59-A6C34878D82A}">
                    <a16:rowId xmlns:a16="http://schemas.microsoft.com/office/drawing/2014/main" val="18752340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系统维护计划 </a:t>
                      </a:r>
                    </a:p>
                  </a:txBody>
                  <a:tcPr/>
                </a:tc>
                <a:extLst>
                  <a:ext uri="{0D108BD9-81ED-4DB2-BD59-A6C34878D82A}">
                    <a16:rowId xmlns:a16="http://schemas.microsoft.com/office/drawing/2014/main" val="43743586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系统设计计划 </a:t>
                      </a:r>
                    </a:p>
                  </a:txBody>
                  <a:tcPr/>
                </a:tc>
                <a:extLst>
                  <a:ext uri="{0D108BD9-81ED-4DB2-BD59-A6C34878D82A}">
                    <a16:rowId xmlns:a16="http://schemas.microsoft.com/office/drawing/2014/main" val="740444502"/>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编码与系统实现计划 </a:t>
                      </a:r>
                    </a:p>
                  </a:txBody>
                  <a:tcPr/>
                </a:tc>
                <a:extLst>
                  <a:ext uri="{0D108BD9-81ED-4DB2-BD59-A6C34878D82A}">
                    <a16:rowId xmlns:a16="http://schemas.microsoft.com/office/drawing/2014/main" val="3129422183"/>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工程部署计划 </a:t>
                      </a:r>
                    </a:p>
                  </a:txBody>
                  <a:tcPr/>
                </a:tc>
                <a:extLst>
                  <a:ext uri="{0D108BD9-81ED-4DB2-BD59-A6C34878D82A}">
                    <a16:rowId xmlns:a16="http://schemas.microsoft.com/office/drawing/2014/main" val="336181741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项目总结报告 </a:t>
                      </a:r>
                    </a:p>
                  </a:txBody>
                  <a:tcPr/>
                </a:tc>
                <a:extLst>
                  <a:ext uri="{0D108BD9-81ED-4DB2-BD59-A6C34878D82A}">
                    <a16:rowId xmlns:a16="http://schemas.microsoft.com/office/drawing/2014/main" val="1808793291"/>
                  </a:ext>
                </a:extLst>
              </a:tr>
            </a:tbl>
          </a:graphicData>
        </a:graphic>
      </p:graphicFrame>
    </p:spTree>
    <p:extLst>
      <p:ext uri="{BB962C8B-B14F-4D97-AF65-F5344CB8AC3E}">
        <p14:creationId xmlns:p14="http://schemas.microsoft.com/office/powerpoint/2010/main" val="373871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4236" y="2144183"/>
            <a:ext cx="11340820" cy="3661531"/>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项目概述</a:t>
            </a:r>
          </a:p>
        </p:txBody>
      </p:sp>
      <p:sp>
        <p:nvSpPr>
          <p:cNvPr id="7" name="矩形 6"/>
          <p:cNvSpPr/>
          <p:nvPr/>
        </p:nvSpPr>
        <p:spPr>
          <a:xfrm>
            <a:off x="1092209" y="1436415"/>
            <a:ext cx="1620957" cy="523220"/>
          </a:xfrm>
          <a:prstGeom prst="rect">
            <a:avLst/>
          </a:prstGeom>
        </p:spPr>
        <p:txBody>
          <a:bodyPr wrap="none" anchor="t">
            <a:spAutoFit/>
          </a:bodyPr>
          <a:lstStyle/>
          <a:p>
            <a:r>
              <a:rPr lang="zh-CN" altLang="zh-CN" sz="2800" b="1" dirty="0">
                <a:latin typeface="等线"/>
                <a:ea typeface="等线"/>
              </a:rPr>
              <a:t>验</a:t>
            </a:r>
            <a:r>
              <a:rPr lang="zh-CN" altLang="zh-CN" sz="2800" b="1" dirty="0"/>
              <a:t>收</a:t>
            </a:r>
            <a:r>
              <a:rPr lang="zh-CN" altLang="zh-CN" sz="2800" b="1" dirty="0">
                <a:latin typeface="等线"/>
                <a:ea typeface="等线"/>
              </a:rPr>
              <a:t>标准</a:t>
            </a:r>
          </a:p>
        </p:txBody>
      </p:sp>
      <p:sp>
        <p:nvSpPr>
          <p:cNvPr id="2" name="文本框 1">
            <a:extLst>
              <a:ext uri="{FF2B5EF4-FFF2-40B4-BE49-F238E27FC236}">
                <a16:creationId xmlns:a16="http://schemas.microsoft.com/office/drawing/2014/main" id="{1E61CA20-2372-4BCF-BCFF-B8CB94A0F3DF}"/>
              </a:ext>
            </a:extLst>
          </p:cNvPr>
          <p:cNvSpPr txBox="1"/>
          <p:nvPr/>
        </p:nvSpPr>
        <p:spPr>
          <a:xfrm>
            <a:off x="827314" y="2289327"/>
            <a:ext cx="10947741"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黑体" panose="02010609060101010101" pitchFamily="49" charset="-122"/>
                <a:ea typeface="黑体" panose="02010609060101010101" pitchFamily="49" charset="-122"/>
              </a:rPr>
              <a:t>完成“软件工程系列课程教学辅助网站”项目各种必要性文档编写</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a:solidFill>
                <a:schemeClr val="bg1"/>
              </a:solidFill>
              <a:latin typeface="黑体" panose="02010609060101010101" pitchFamily="49" charset="-122"/>
              <a:ea typeface="黑体" panose="02010609060101010101" pitchFamily="49" charset="-122"/>
            </a:endParaRPr>
          </a:p>
          <a:p>
            <a:r>
              <a:rPr lang="zh-CN" sz="2800" dirty="0">
                <a:solidFill>
                  <a:schemeClr val="bg1"/>
                </a:solidFill>
                <a:latin typeface="黑体" panose="02010609060101010101" pitchFamily="49" charset="-122"/>
                <a:ea typeface="黑体" panose="02010609060101010101" pitchFamily="49" charset="-122"/>
              </a:rPr>
              <a:t>合理安排各成员的工作</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a:solidFill>
                <a:schemeClr val="bg1"/>
              </a:solidFill>
              <a:latin typeface="黑体" panose="02010609060101010101" pitchFamily="49" charset="-122"/>
              <a:ea typeface="黑体" panose="02010609060101010101" pitchFamily="49" charset="-122"/>
            </a:endParaRPr>
          </a:p>
          <a:p>
            <a:r>
              <a:rPr lang="zh-CN" sz="2800" dirty="0">
                <a:solidFill>
                  <a:schemeClr val="bg1"/>
                </a:solidFill>
                <a:latin typeface="黑体" panose="02010609060101010101" pitchFamily="49" charset="-122"/>
                <a:ea typeface="黑体" panose="02010609060101010101" pitchFamily="49" charset="-122"/>
              </a:rPr>
              <a:t>听取指导老师以及各种用户的意见和建议</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a:solidFill>
                <a:schemeClr val="bg1"/>
              </a:solidFill>
              <a:latin typeface="黑体" panose="02010609060101010101" pitchFamily="49" charset="-122"/>
              <a:ea typeface="黑体" panose="02010609060101010101" pitchFamily="49" charset="-122"/>
            </a:endParaRPr>
          </a:p>
          <a:p>
            <a:r>
              <a:rPr lang="zh-CN" sz="2800" dirty="0">
                <a:solidFill>
                  <a:schemeClr val="bg1"/>
                </a:solidFill>
                <a:latin typeface="黑体" panose="02010609060101010101" pitchFamily="49" charset="-122"/>
                <a:ea typeface="黑体" panose="02010609060101010101" pitchFamily="49" charset="-122"/>
              </a:rPr>
              <a:t>总结归纳，完成各个阶段的文档编写。</a:t>
            </a:r>
            <a:endParaRPr lang="zh-CN" altLang="en-US" sz="2400" dirty="0">
              <a:solidFill>
                <a:schemeClr val="bg1"/>
              </a:solidFill>
              <a:ea typeface="等线"/>
            </a:endParaRPr>
          </a:p>
        </p:txBody>
      </p:sp>
    </p:spTree>
    <p:extLst>
      <p:ext uri="{BB962C8B-B14F-4D97-AF65-F5344CB8AC3E}">
        <p14:creationId xmlns:p14="http://schemas.microsoft.com/office/powerpoint/2010/main" val="196774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zh-CN" altLang="en-US" sz="5400" b="1" dirty="0">
                <a:solidFill>
                  <a:schemeClr val="bg1"/>
                </a:solidFill>
                <a:latin typeface="Gotham Rounded Medium" panose="02000000000000000000" pitchFamily="50" charset="0"/>
              </a:rPr>
              <a:t>实施计划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9956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21" name="矩形 20"/>
          <p:cNvSpPr/>
          <p:nvPr/>
        </p:nvSpPr>
        <p:spPr>
          <a:xfrm>
            <a:off x="1102450" y="710430"/>
            <a:ext cx="4573688" cy="400110"/>
          </a:xfrm>
          <a:prstGeom prst="rect">
            <a:avLst/>
          </a:prstGeom>
        </p:spPr>
        <p:txBody>
          <a:bodyPr wrap="none">
            <a:spAutoFit/>
          </a:bodyPr>
          <a:lstStyle/>
          <a:p>
            <a:r>
              <a:rPr lang="zh-CN" altLang="zh-CN" sz="2000" b="1" dirty="0">
                <a:latin typeface="黑体" panose="02010609060101010101" pitchFamily="49" charset="-122"/>
                <a:ea typeface="黑体" panose="02010609060101010101" pitchFamily="49" charset="-122"/>
              </a:rPr>
              <a:t>工作任务的分解与人员分工</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获取需求</a:t>
            </a:r>
            <a:endParaRPr lang="zh-CN" altLang="en-US" sz="20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979685714"/>
              </p:ext>
            </p:extLst>
          </p:nvPr>
        </p:nvGraphicFramePr>
        <p:xfrm>
          <a:off x="1784340" y="1276000"/>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457073">
                <a:tc>
                  <a:txBody>
                    <a:bodyPr/>
                    <a:lstStyle/>
                    <a:p>
                      <a:pPr algn="ctr"/>
                      <a:r>
                        <a:rPr lang="zh-CN" altLang="zh-CN" sz="1800" kern="1200" dirty="0">
                          <a:solidFill>
                            <a:schemeClr val="dk1"/>
                          </a:solidFill>
                          <a:effectLst/>
                          <a:latin typeface="+mn-lt"/>
                          <a:ea typeface="+mn-ea"/>
                          <a:cs typeface="+mn-cs"/>
                        </a:rPr>
                        <a:t>编写项目视图与范围</a:t>
                      </a:r>
                      <a:endParaRPr lang="zh-CN" altLang="en-US" dirty="0"/>
                    </a:p>
                  </a:txBody>
                  <a:tcPr/>
                </a:tc>
                <a:tc rowSpan="10">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吕迪</a:t>
                      </a:r>
                      <a:endParaRPr lang="en-US" altLang="zh-CN" dirty="0"/>
                    </a:p>
                  </a:txBody>
                  <a:tcPr/>
                </a:tc>
                <a:tc rowSpan="10">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457072">
                <a:tc>
                  <a:txBody>
                    <a:bodyPr/>
                    <a:lstStyle/>
                    <a:p>
                      <a:pPr algn="ctr"/>
                      <a:r>
                        <a:rPr lang="zh-CN" altLang="zh-CN" sz="1800" kern="1200" dirty="0">
                          <a:solidFill>
                            <a:schemeClr val="dk1"/>
                          </a:solidFill>
                          <a:effectLst/>
                          <a:latin typeface="+mn-lt"/>
                          <a:ea typeface="+mn-ea"/>
                          <a:cs typeface="+mn-cs"/>
                        </a:rPr>
                        <a:t>用户群分类</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10052571"/>
                  </a:ext>
                </a:extLst>
              </a:tr>
              <a:tr h="457073">
                <a:tc>
                  <a:txBody>
                    <a:bodyPr/>
                    <a:lstStyle/>
                    <a:p>
                      <a:pPr algn="ctr"/>
                      <a:r>
                        <a:rPr lang="zh-CN" altLang="zh-CN" sz="1800" kern="1200" dirty="0">
                          <a:solidFill>
                            <a:schemeClr val="dk1"/>
                          </a:solidFill>
                          <a:effectLst/>
                          <a:latin typeface="+mn-lt"/>
                          <a:ea typeface="+mn-ea"/>
                          <a:cs typeface="+mn-cs"/>
                        </a:rPr>
                        <a:t>选择产品代表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11686003"/>
                  </a:ext>
                </a:extLst>
              </a:tr>
              <a:tr h="457073">
                <a:tc>
                  <a:txBody>
                    <a:bodyPr/>
                    <a:lstStyle/>
                    <a:p>
                      <a:pPr algn="ctr"/>
                      <a:r>
                        <a:rPr lang="zh-CN" altLang="zh-CN" sz="1800" kern="1200" dirty="0">
                          <a:solidFill>
                            <a:schemeClr val="dk1"/>
                          </a:solidFill>
                          <a:effectLst/>
                          <a:latin typeface="+mn-lt"/>
                          <a:ea typeface="+mn-ea"/>
                          <a:cs typeface="+mn-cs"/>
                        </a:rPr>
                        <a:t>确定使用实例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072926200"/>
                  </a:ext>
                </a:extLst>
              </a:tr>
              <a:tr h="457073">
                <a:tc>
                  <a:txBody>
                    <a:bodyPr/>
                    <a:lstStyle/>
                    <a:p>
                      <a:pPr algn="ctr"/>
                      <a:r>
                        <a:rPr lang="zh-CN" altLang="zh-CN" sz="1800" kern="1200" dirty="0">
                          <a:solidFill>
                            <a:schemeClr val="dk1"/>
                          </a:solidFill>
                          <a:effectLst/>
                          <a:latin typeface="+mn-lt"/>
                          <a:ea typeface="+mn-ea"/>
                          <a:cs typeface="+mn-cs"/>
                        </a:rPr>
                        <a:t>召开应用程序开发联系会议</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29481971"/>
                  </a:ext>
                </a:extLst>
              </a:tr>
              <a:tr h="457073">
                <a:tc>
                  <a:txBody>
                    <a:bodyPr/>
                    <a:lstStyle/>
                    <a:p>
                      <a:pPr algn="ctr"/>
                      <a:r>
                        <a:rPr lang="zh-CN" altLang="zh-CN" sz="1800" kern="1200" dirty="0">
                          <a:solidFill>
                            <a:schemeClr val="dk1"/>
                          </a:solidFill>
                          <a:effectLst/>
                          <a:latin typeface="+mn-lt"/>
                          <a:ea typeface="+mn-ea"/>
                          <a:cs typeface="+mn-cs"/>
                        </a:rPr>
                        <a:t>需求访谈</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78199833"/>
                  </a:ext>
                </a:extLst>
              </a:tr>
              <a:tr h="457073">
                <a:tc>
                  <a:txBody>
                    <a:bodyPr/>
                    <a:lstStyle/>
                    <a:p>
                      <a:pPr algn="ctr"/>
                      <a:r>
                        <a:rPr lang="zh-CN" altLang="zh-CN" sz="1800" kern="1200" dirty="0">
                          <a:solidFill>
                            <a:schemeClr val="dk1"/>
                          </a:solidFill>
                          <a:effectLst/>
                          <a:latin typeface="+mn-lt"/>
                          <a:ea typeface="+mn-ea"/>
                          <a:cs typeface="+mn-cs"/>
                        </a:rPr>
                        <a:t>分析用户工作流程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78853042"/>
                  </a:ext>
                </a:extLst>
              </a:tr>
              <a:tr h="457073">
                <a:tc>
                  <a:txBody>
                    <a:bodyPr/>
                    <a:lstStyle/>
                    <a:p>
                      <a:pPr algn="ctr"/>
                      <a:r>
                        <a:rPr lang="zh-CN" altLang="zh-CN" sz="1800" kern="1200" dirty="0">
                          <a:solidFill>
                            <a:schemeClr val="dk1"/>
                          </a:solidFill>
                          <a:effectLst/>
                          <a:latin typeface="+mn-lt"/>
                          <a:ea typeface="+mn-ea"/>
                          <a:cs typeface="+mn-cs"/>
                        </a:rPr>
                        <a:t>确定质量属性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88775201"/>
                  </a:ext>
                </a:extLst>
              </a:tr>
              <a:tr h="457072">
                <a:tc>
                  <a:txBody>
                    <a:bodyPr/>
                    <a:lstStyle/>
                    <a:p>
                      <a:pPr algn="ctr"/>
                      <a:r>
                        <a:rPr lang="zh-CN" altLang="zh-CN" sz="1800" kern="1200" dirty="0">
                          <a:solidFill>
                            <a:schemeClr val="dk1"/>
                          </a:solidFill>
                          <a:effectLst/>
                          <a:latin typeface="+mn-lt"/>
                          <a:ea typeface="+mn-ea"/>
                          <a:cs typeface="+mn-cs"/>
                        </a:rPr>
                        <a:t>检查问题报告</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888905592"/>
                  </a:ext>
                </a:extLst>
              </a:tr>
              <a:tr h="457073">
                <a:tc>
                  <a:txBody>
                    <a:bodyPr/>
                    <a:lstStyle/>
                    <a:p>
                      <a:pPr algn="ctr"/>
                      <a:r>
                        <a:rPr lang="zh-CN" altLang="zh-CN" sz="1800" kern="1200" dirty="0">
                          <a:solidFill>
                            <a:schemeClr val="dk1"/>
                          </a:solidFill>
                          <a:effectLst/>
                          <a:latin typeface="+mn-lt"/>
                          <a:ea typeface="+mn-ea"/>
                          <a:cs typeface="+mn-cs"/>
                        </a:rPr>
                        <a:t>需求重用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16317442"/>
                  </a:ext>
                </a:extLst>
              </a:tr>
            </a:tbl>
          </a:graphicData>
        </a:graphic>
      </p:graphicFrame>
    </p:spTree>
    <p:extLst>
      <p:ext uri="{BB962C8B-B14F-4D97-AF65-F5344CB8AC3E}">
        <p14:creationId xmlns:p14="http://schemas.microsoft.com/office/powerpoint/2010/main" val="81538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itchFamily="34" charset="0"/>
              </a:rPr>
              <a:t>版本历史</a:t>
            </a:r>
          </a:p>
        </p:txBody>
      </p:sp>
      <p:graphicFrame>
        <p:nvGraphicFramePr>
          <p:cNvPr id="3" name="表格 2"/>
          <p:cNvGraphicFramePr>
            <a:graphicFrameLocks noGrp="1"/>
          </p:cNvGraphicFramePr>
          <p:nvPr>
            <p:extLst>
              <p:ext uri="{D42A27DB-BD31-4B8C-83A1-F6EECF244321}">
                <p14:modId xmlns:p14="http://schemas.microsoft.com/office/powerpoint/2010/main" val="2564175383"/>
              </p:ext>
            </p:extLst>
          </p:nvPr>
        </p:nvGraphicFramePr>
        <p:xfrm>
          <a:off x="3612566" y="111097"/>
          <a:ext cx="8039101" cy="6635805"/>
        </p:xfrm>
        <a:graphic>
          <a:graphicData uri="http://schemas.openxmlformats.org/drawingml/2006/table">
            <a:tbl>
              <a:tblPr firstRow="1" firstCol="1" bandRow="1">
                <a:tableStyleId>{5C22544A-7EE6-4342-B048-85BDC9FD1C3A}</a:tableStyleId>
              </a:tblPr>
              <a:tblGrid>
                <a:gridCol w="1091443">
                  <a:extLst>
                    <a:ext uri="{9D8B030D-6E8A-4147-A177-3AD203B41FA5}">
                      <a16:colId xmlns:a16="http://schemas.microsoft.com/office/drawing/2014/main" val="2980588484"/>
                    </a:ext>
                  </a:extLst>
                </a:gridCol>
                <a:gridCol w="968086">
                  <a:extLst>
                    <a:ext uri="{9D8B030D-6E8A-4147-A177-3AD203B41FA5}">
                      <a16:colId xmlns:a16="http://schemas.microsoft.com/office/drawing/2014/main" val="3122825392"/>
                    </a:ext>
                  </a:extLst>
                </a:gridCol>
                <a:gridCol w="2259363">
                  <a:extLst>
                    <a:ext uri="{9D8B030D-6E8A-4147-A177-3AD203B41FA5}">
                      <a16:colId xmlns:a16="http://schemas.microsoft.com/office/drawing/2014/main" val="3615200093"/>
                    </a:ext>
                  </a:extLst>
                </a:gridCol>
                <a:gridCol w="1486553">
                  <a:extLst>
                    <a:ext uri="{9D8B030D-6E8A-4147-A177-3AD203B41FA5}">
                      <a16:colId xmlns:a16="http://schemas.microsoft.com/office/drawing/2014/main" val="3320241753"/>
                    </a:ext>
                  </a:extLst>
                </a:gridCol>
                <a:gridCol w="2233656">
                  <a:extLst>
                    <a:ext uri="{9D8B030D-6E8A-4147-A177-3AD203B41FA5}">
                      <a16:colId xmlns:a16="http://schemas.microsoft.com/office/drawing/2014/main" val="1457298292"/>
                    </a:ext>
                  </a:extLst>
                </a:gridCol>
              </a:tblGrid>
              <a:tr h="517692">
                <a:tc>
                  <a:txBody>
                    <a:bodyPr/>
                    <a:lstStyle/>
                    <a:p>
                      <a:pPr algn="ctr">
                        <a:spcAft>
                          <a:spcPts val="0"/>
                        </a:spcAft>
                      </a:pPr>
                      <a:r>
                        <a:rPr lang="zh-CN" sz="1600" kern="100">
                          <a:effectLst/>
                          <a:latin typeface="黑体" panose="02010609060101010101" pitchFamily="49" charset="-122"/>
                          <a:ea typeface="黑体" panose="02010609060101010101" pitchFamily="49" charset="-122"/>
                        </a:rPr>
                        <a:t>版本</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作者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协助者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起止日期</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备注</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200450166"/>
                  </a:ext>
                </a:extLst>
              </a:tr>
              <a:tr h="633600">
                <a:tc>
                  <a:txBody>
                    <a:bodyPr/>
                    <a:lstStyle/>
                    <a:p>
                      <a:pPr>
                        <a:spcAft>
                          <a:spcPts val="0"/>
                        </a:spcAft>
                      </a:pPr>
                      <a:r>
                        <a:rPr lang="en-US" sz="1600" kern="100" dirty="0">
                          <a:effectLst/>
                          <a:latin typeface="黑体" panose="02010609060101010101" pitchFamily="49" charset="-122"/>
                          <a:ea typeface="黑体" panose="02010609060101010101" pitchFamily="49" charset="-122"/>
                        </a:rPr>
                        <a:t>0.1.0</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黄叶轩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黄叶轩，陈俊仁，陈苏民，徐双铅，吕迪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2018/9/28-2018/9/30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起草</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688175439"/>
                  </a:ext>
                </a:extLst>
              </a:tr>
              <a:tr h="557600">
                <a:tc>
                  <a:txBody>
                    <a:bodyPr/>
                    <a:lstStyle/>
                    <a:p>
                      <a:pPr>
                        <a:spcAft>
                          <a:spcPts val="0"/>
                        </a:spcAft>
                      </a:pPr>
                      <a:r>
                        <a:rPr lang="en-US" sz="1600" kern="100">
                          <a:effectLst/>
                          <a:latin typeface="黑体" panose="02010609060101010101" pitchFamily="49" charset="-122"/>
                          <a:ea typeface="黑体" panose="02010609060101010101" pitchFamily="49" charset="-122"/>
                        </a:rPr>
                        <a:t>0.1.1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2018/10/10-2018/10/11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增加了</a:t>
                      </a:r>
                      <a:r>
                        <a:rPr lang="en-US" sz="1600" kern="100">
                          <a:effectLst/>
                          <a:latin typeface="黑体" panose="02010609060101010101" pitchFamily="49" charset="-122"/>
                          <a:ea typeface="黑体" panose="02010609060101010101" pitchFamily="49" charset="-122"/>
                        </a:rPr>
                        <a:t>Git</a:t>
                      </a:r>
                      <a:r>
                        <a:rPr lang="zh-CN" sz="1600" kern="100">
                          <a:effectLst/>
                          <a:latin typeface="黑体" panose="02010609060101010101" pitchFamily="49" charset="-122"/>
                          <a:ea typeface="黑体" panose="02010609060101010101" pitchFamily="49" charset="-122"/>
                        </a:rPr>
                        <a:t>的具体操作</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173795662"/>
                  </a:ext>
                </a:extLst>
              </a:tr>
              <a:tr h="836400">
                <a:tc>
                  <a:txBody>
                    <a:bodyPr/>
                    <a:lstStyle/>
                    <a:p>
                      <a:pPr>
                        <a:spcAft>
                          <a:spcPts val="0"/>
                        </a:spcAft>
                      </a:pPr>
                      <a:r>
                        <a:rPr lang="en-US" sz="1600" kern="100" dirty="0">
                          <a:effectLst/>
                          <a:latin typeface="黑体" panose="02010609060101010101" pitchFamily="49" charset="-122"/>
                          <a:ea typeface="黑体" panose="02010609060101010101" pitchFamily="49" charset="-122"/>
                        </a:rPr>
                        <a:t>0.2.0</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2018/10/12-2018/10/14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修改项目干系人，详细了开发人员联系方式。</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131972666"/>
                  </a:ext>
                </a:extLst>
              </a:tr>
              <a:tr h="557600">
                <a:tc>
                  <a:txBody>
                    <a:bodyPr/>
                    <a:lstStyle/>
                    <a:p>
                      <a:pPr>
                        <a:spcAft>
                          <a:spcPts val="0"/>
                        </a:spcAft>
                      </a:pPr>
                      <a:r>
                        <a:rPr lang="en-US" sz="1600" kern="100" dirty="0">
                          <a:effectLst/>
                          <a:latin typeface="黑体" panose="02010609060101010101" pitchFamily="49" charset="-122"/>
                          <a:ea typeface="黑体" panose="02010609060101010101" pitchFamily="49" charset="-122"/>
                        </a:rPr>
                        <a:t>0.2.1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黄叶轩</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2018/10/17-2018/10/18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修改了预算，还有格式问题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786968168"/>
                  </a:ext>
                </a:extLst>
              </a:tr>
              <a:tr h="557600">
                <a:tc>
                  <a:txBody>
                    <a:bodyPr/>
                    <a:lstStyle/>
                    <a:p>
                      <a:pPr>
                        <a:spcAft>
                          <a:spcPts val="0"/>
                        </a:spcAft>
                      </a:pPr>
                      <a:r>
                        <a:rPr lang="en-US" sz="1600" kern="100">
                          <a:effectLst/>
                          <a:latin typeface="黑体" panose="02010609060101010101" pitchFamily="49" charset="-122"/>
                          <a:ea typeface="黑体" panose="02010609060101010101" pitchFamily="49" charset="-122"/>
                        </a:rPr>
                        <a:t>0.2.2</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2018/10/20-2018/10/21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删除了预算、薪资等内容</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998822774"/>
                  </a:ext>
                </a:extLst>
              </a:tr>
              <a:tr h="675873">
                <a:tc>
                  <a:txBody>
                    <a:bodyPr/>
                    <a:lstStyle/>
                    <a:p>
                      <a:pPr>
                        <a:spcAft>
                          <a:spcPts val="0"/>
                        </a:spcAft>
                      </a:pPr>
                      <a:r>
                        <a:rPr lang="en-US" sz="1600" kern="100">
                          <a:effectLst/>
                          <a:latin typeface="黑体" panose="02010609060101010101" pitchFamily="49" charset="-122"/>
                          <a:ea typeface="黑体" panose="02010609060101010101" pitchFamily="49" charset="-122"/>
                        </a:rPr>
                        <a:t>0.2.3</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2018/10/26-2018/10/28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修改了一些细节上的错误</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62952484"/>
                  </a:ext>
                </a:extLst>
              </a:tr>
              <a:tr h="836400">
                <a:tc>
                  <a:txBody>
                    <a:bodyPr/>
                    <a:lstStyle/>
                    <a:p>
                      <a:pPr>
                        <a:spcAft>
                          <a:spcPts val="0"/>
                        </a:spcAft>
                      </a:pPr>
                      <a:r>
                        <a:rPr lang="en-US" sz="1600" kern="100" dirty="0">
                          <a:effectLst/>
                          <a:latin typeface="黑体" panose="02010609060101010101" pitchFamily="49" charset="-122"/>
                          <a:ea typeface="黑体" panose="02010609060101010101" pitchFamily="49" charset="-122"/>
                        </a:rPr>
                        <a:t>0.2.4</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dirty="0">
                          <a:effectLst/>
                          <a:latin typeface="黑体" panose="02010609060101010101" pitchFamily="49" charset="-122"/>
                          <a:ea typeface="黑体" panose="02010609060101010101" pitchFamily="49" charset="-122"/>
                        </a:rPr>
                        <a:t>2018/10/31-2018/10/31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根据</a:t>
                      </a:r>
                      <a:r>
                        <a:rPr lang="en-US" sz="1600" kern="100" dirty="0">
                          <a:effectLst/>
                          <a:latin typeface="黑体" panose="02010609060101010101" pitchFamily="49" charset="-122"/>
                          <a:ea typeface="黑体" panose="02010609060101010101" pitchFamily="49" charset="-122"/>
                        </a:rPr>
                        <a:t>APP</a:t>
                      </a:r>
                      <a:r>
                        <a:rPr lang="zh-CN" sz="1600" kern="100" dirty="0">
                          <a:effectLst/>
                          <a:latin typeface="黑体" panose="02010609060101010101" pitchFamily="49" charset="-122"/>
                          <a:ea typeface="黑体" panose="02010609060101010101" pitchFamily="49" charset="-122"/>
                        </a:rPr>
                        <a:t>的要求对文档进行了补充。对工资等进行调整。</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82675135"/>
                  </a:ext>
                </a:extLst>
              </a:tr>
              <a:tr h="349510">
                <a:tc>
                  <a:txBody>
                    <a:bodyPr/>
                    <a:lstStyle/>
                    <a:p>
                      <a:pPr>
                        <a:spcAft>
                          <a:spcPts val="0"/>
                        </a:spcAft>
                      </a:pP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0.2.5</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陈苏民</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latin typeface="黑体" panose="02010609060101010101" pitchFamily="49" charset="-122"/>
                          <a:ea typeface="黑体" panose="02010609060101010101" pitchFamily="49" charset="-122"/>
                        </a:rPr>
                        <a:t>2018/10/31-2018/10/31</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完善了沟通计划</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972786324"/>
                  </a:ext>
                </a:extLst>
              </a:tr>
              <a:tr h="642832">
                <a:tc>
                  <a:txBody>
                    <a:bodyPr/>
                    <a:lstStyle/>
                    <a:p>
                      <a:pPr>
                        <a:spcAft>
                          <a:spcPts val="0"/>
                        </a:spcAft>
                      </a:pP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0.2.6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黄叶轩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latin typeface="黑体" panose="02010609060101010101" pitchFamily="49" charset="-122"/>
                          <a:ea typeface="黑体" panose="02010609060101010101" pitchFamily="49" charset="-122"/>
                        </a:rPr>
                        <a:t>2018/10/31-2018/10/31</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p>
                      <a:pP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对每个部分都进行了细化完善</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604897261"/>
                  </a:ext>
                </a:extLst>
              </a:tr>
            </a:tbl>
          </a:graphicData>
        </a:graphic>
      </p:graphicFrame>
    </p:spTree>
    <p:extLst>
      <p:ext uri="{BB962C8B-B14F-4D97-AF65-F5344CB8AC3E}">
        <p14:creationId xmlns:p14="http://schemas.microsoft.com/office/powerpoint/2010/main" val="3216626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graphicFrame>
        <p:nvGraphicFramePr>
          <p:cNvPr id="5" name="表格 4"/>
          <p:cNvGraphicFramePr>
            <a:graphicFrameLocks noGrp="1"/>
          </p:cNvGraphicFramePr>
          <p:nvPr>
            <p:extLst>
              <p:ext uri="{D42A27DB-BD31-4B8C-83A1-F6EECF244321}">
                <p14:modId xmlns:p14="http://schemas.microsoft.com/office/powerpoint/2010/main" val="3564398942"/>
              </p:ext>
            </p:extLst>
          </p:nvPr>
        </p:nvGraphicFramePr>
        <p:xfrm>
          <a:off x="1899880" y="1562089"/>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需求分析</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652961">
                <a:tc>
                  <a:txBody>
                    <a:bodyPr/>
                    <a:lstStyle/>
                    <a:p>
                      <a:pPr algn="ctr"/>
                      <a:r>
                        <a:rPr lang="zh-CN" altLang="zh-CN" sz="1800" kern="1200" dirty="0">
                          <a:solidFill>
                            <a:schemeClr val="dk1"/>
                          </a:solidFill>
                          <a:effectLst/>
                          <a:latin typeface="+mn-lt"/>
                          <a:ea typeface="+mn-ea"/>
                          <a:cs typeface="+mn-cs"/>
                        </a:rPr>
                        <a:t>绘制关联图</a:t>
                      </a:r>
                      <a:endParaRPr lang="zh-CN" altLang="en-US" dirty="0"/>
                    </a:p>
                  </a:txBody>
                  <a:tcPr/>
                </a:tc>
                <a:tc rowSpan="7">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zh-CN" sz="1800" kern="1200" dirty="0">
                          <a:solidFill>
                            <a:schemeClr val="dk1"/>
                          </a:solidFill>
                          <a:effectLst/>
                          <a:latin typeface="+mn-lt"/>
                          <a:ea typeface="+mn-ea"/>
                          <a:cs typeface="+mn-cs"/>
                        </a:rPr>
                        <a:t>陈苏民</a:t>
                      </a:r>
                      <a:endParaRPr lang="zh-CN" altLang="en-US" dirty="0"/>
                    </a:p>
                  </a:txBody>
                  <a:tcPr/>
                </a:tc>
                <a:tc rowSpan="7">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652961">
                <a:tc>
                  <a:txBody>
                    <a:bodyPr/>
                    <a:lstStyle/>
                    <a:p>
                      <a:pPr algn="ctr"/>
                      <a:r>
                        <a:rPr lang="zh-CN" altLang="zh-CN" sz="1800" kern="1200" dirty="0">
                          <a:solidFill>
                            <a:schemeClr val="dk1"/>
                          </a:solidFill>
                          <a:effectLst/>
                          <a:latin typeface="+mn-lt"/>
                          <a:ea typeface="+mn-ea"/>
                          <a:cs typeface="+mn-cs"/>
                        </a:rPr>
                        <a:t>创建开发原型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2846283"/>
                  </a:ext>
                </a:extLst>
              </a:tr>
              <a:tr h="652961">
                <a:tc>
                  <a:txBody>
                    <a:bodyPr/>
                    <a:lstStyle/>
                    <a:p>
                      <a:pPr algn="ctr"/>
                      <a:r>
                        <a:rPr lang="zh-CN" altLang="zh-CN" sz="1800" kern="1200" dirty="0">
                          <a:solidFill>
                            <a:schemeClr val="dk1"/>
                          </a:solidFill>
                          <a:effectLst/>
                          <a:latin typeface="+mn-lt"/>
                          <a:ea typeface="+mn-ea"/>
                          <a:cs typeface="+mn-cs"/>
                        </a:rPr>
                        <a:t>分析可行性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052126226"/>
                  </a:ext>
                </a:extLst>
              </a:tr>
              <a:tr h="652962">
                <a:tc>
                  <a:txBody>
                    <a:bodyPr/>
                    <a:lstStyle/>
                    <a:p>
                      <a:pPr algn="ctr"/>
                      <a:r>
                        <a:rPr lang="zh-CN" altLang="zh-CN" sz="1800" kern="1200" dirty="0">
                          <a:solidFill>
                            <a:schemeClr val="dk1"/>
                          </a:solidFill>
                          <a:effectLst/>
                          <a:latin typeface="+mn-lt"/>
                          <a:ea typeface="+mn-ea"/>
                          <a:cs typeface="+mn-cs"/>
                        </a:rPr>
                        <a:t>确定需求优先级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91419416"/>
                  </a:ext>
                </a:extLst>
              </a:tr>
              <a:tr h="652961">
                <a:tc>
                  <a:txBody>
                    <a:bodyPr/>
                    <a:lstStyle/>
                    <a:p>
                      <a:pPr algn="ctr"/>
                      <a:r>
                        <a:rPr lang="zh-CN" altLang="zh-CN" sz="1800" kern="1200" dirty="0">
                          <a:solidFill>
                            <a:schemeClr val="dk1"/>
                          </a:solidFill>
                          <a:effectLst/>
                          <a:latin typeface="+mn-lt"/>
                          <a:ea typeface="+mn-ea"/>
                          <a:cs typeface="+mn-cs"/>
                        </a:rPr>
                        <a:t>为需求建立模型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6613967"/>
                  </a:ext>
                </a:extLst>
              </a:tr>
              <a:tr h="652961">
                <a:tc>
                  <a:txBody>
                    <a:bodyPr/>
                    <a:lstStyle/>
                    <a:p>
                      <a:pPr algn="ctr"/>
                      <a:r>
                        <a:rPr lang="zh-CN" altLang="zh-CN" sz="1800" kern="1200" dirty="0">
                          <a:solidFill>
                            <a:schemeClr val="dk1"/>
                          </a:solidFill>
                          <a:effectLst/>
                          <a:latin typeface="+mn-lt"/>
                          <a:ea typeface="+mn-ea"/>
                          <a:cs typeface="+mn-cs"/>
                        </a:rPr>
                        <a:t>编写数据字典</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03906427"/>
                  </a:ext>
                </a:extLst>
              </a:tr>
              <a:tr h="652961">
                <a:tc>
                  <a:txBody>
                    <a:bodyPr/>
                    <a:lstStyle/>
                    <a:p>
                      <a:pPr algn="ctr"/>
                      <a:r>
                        <a:rPr lang="zh-CN" altLang="zh-CN" sz="1800" kern="1200" dirty="0">
                          <a:solidFill>
                            <a:schemeClr val="dk1"/>
                          </a:solidFill>
                          <a:effectLst/>
                          <a:latin typeface="+mn-lt"/>
                          <a:ea typeface="+mn-ea"/>
                          <a:cs typeface="+mn-cs"/>
                        </a:rPr>
                        <a:t>应用质量功能调配</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750970699"/>
                  </a:ext>
                </a:extLst>
              </a:tr>
            </a:tbl>
          </a:graphicData>
        </a:graphic>
      </p:graphicFrame>
      <p:sp>
        <p:nvSpPr>
          <p:cNvPr id="7" name="矩形 6"/>
          <p:cNvSpPr/>
          <p:nvPr/>
        </p:nvSpPr>
        <p:spPr>
          <a:xfrm>
            <a:off x="1033296" y="968224"/>
            <a:ext cx="4137671" cy="369332"/>
          </a:xfrm>
          <a:prstGeom prst="rect">
            <a:avLst/>
          </a:prstGeom>
        </p:spPr>
        <p:txBody>
          <a:bodyPr wrap="none">
            <a:spAutoFit/>
          </a:bodyPr>
          <a:lstStyle/>
          <a:p>
            <a:r>
              <a:rPr lang="zh-CN" altLang="zh-CN" b="1" dirty="0">
                <a:latin typeface="黑体" panose="02010609060101010101" pitchFamily="49" charset="-122"/>
                <a:ea typeface="黑体" panose="02010609060101010101" pitchFamily="49" charset="-122"/>
              </a:rPr>
              <a:t>工作任务的分解与人员分工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需求分析</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3998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graphicFrame>
        <p:nvGraphicFramePr>
          <p:cNvPr id="5" name="表格 4"/>
          <p:cNvGraphicFramePr>
            <a:graphicFrameLocks noGrp="1"/>
          </p:cNvGraphicFramePr>
          <p:nvPr>
            <p:extLst>
              <p:ext uri="{D42A27DB-BD31-4B8C-83A1-F6EECF244321}">
                <p14:modId xmlns:p14="http://schemas.microsoft.com/office/powerpoint/2010/main" val="3704606904"/>
              </p:ext>
            </p:extLst>
          </p:nvPr>
        </p:nvGraphicFramePr>
        <p:xfrm>
          <a:off x="2032000" y="1588465"/>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需求</a:t>
                      </a:r>
                      <a:r>
                        <a:rPr lang="zh-CN" altLang="en-US" sz="1800" b="1" kern="1200" dirty="0">
                          <a:solidFill>
                            <a:schemeClr val="lt1"/>
                          </a:solidFill>
                          <a:effectLst/>
                          <a:latin typeface="+mn-lt"/>
                          <a:ea typeface="+mn-ea"/>
                          <a:cs typeface="+mn-cs"/>
                        </a:rPr>
                        <a:t>规格说明</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914146">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采用软件需求规格说明模板</a:t>
                      </a:r>
                      <a:endParaRPr lang="zh-CN" altLang="en-US" dirty="0"/>
                    </a:p>
                  </a:txBody>
                  <a:tcPr/>
                </a:tc>
                <a:tc rowSpan="5">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zh-CN" sz="1800" kern="1200" dirty="0">
                          <a:solidFill>
                            <a:schemeClr val="dk1"/>
                          </a:solidFill>
                          <a:effectLst/>
                          <a:latin typeface="+mn-lt"/>
                          <a:ea typeface="+mn-ea"/>
                          <a:cs typeface="+mn-cs"/>
                        </a:rPr>
                        <a:t>徐双铅</a:t>
                      </a:r>
                      <a:endParaRPr lang="zh-CN" altLang="en-US" dirty="0"/>
                    </a:p>
                  </a:txBody>
                  <a:tcPr/>
                </a:tc>
                <a:tc rowSpan="5">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914145">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指明需求来源</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10276954"/>
                  </a:ext>
                </a:extLst>
              </a:tr>
              <a:tr h="914146">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为每一项需求注上标号</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4050634"/>
                  </a:ext>
                </a:extLst>
              </a:tr>
              <a:tr h="914145">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记录业务规范</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53346771"/>
                  </a:ext>
                </a:extLst>
              </a:tr>
              <a:tr h="914146">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创建需求跟踪能力矩阵</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82003613"/>
                  </a:ext>
                </a:extLst>
              </a:tr>
            </a:tbl>
          </a:graphicData>
        </a:graphic>
      </p:graphicFrame>
      <p:sp>
        <p:nvSpPr>
          <p:cNvPr id="7" name="矩形 6"/>
          <p:cNvSpPr/>
          <p:nvPr/>
        </p:nvSpPr>
        <p:spPr>
          <a:xfrm>
            <a:off x="1033296" y="968224"/>
            <a:ext cx="4591321" cy="369332"/>
          </a:xfrm>
          <a:prstGeom prst="rect">
            <a:avLst/>
          </a:prstGeom>
        </p:spPr>
        <p:txBody>
          <a:bodyPr wrap="none">
            <a:spAutoFit/>
          </a:bodyPr>
          <a:lstStyle/>
          <a:p>
            <a:r>
              <a:rPr lang="zh-CN" altLang="zh-CN" b="1" dirty="0">
                <a:latin typeface="黑体" panose="02010609060101010101" pitchFamily="49" charset="-122"/>
                <a:ea typeface="黑体" panose="02010609060101010101" pitchFamily="49" charset="-122"/>
              </a:rPr>
              <a:t>工作任务的分解与人员分工</a:t>
            </a:r>
            <a:r>
              <a:rPr lang="en-US" altLang="zh-CN" b="1" dirty="0">
                <a:latin typeface="黑体" panose="02010609060101010101" pitchFamily="49" charset="-122"/>
                <a:ea typeface="黑体" panose="02010609060101010101" pitchFamily="49" charset="-122"/>
              </a:rPr>
              <a:t>—</a:t>
            </a:r>
            <a:r>
              <a:rPr lang="zh-CN" altLang="zh-CN" b="1" dirty="0"/>
              <a:t>需求规格说明</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150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graphicFrame>
        <p:nvGraphicFramePr>
          <p:cNvPr id="5" name="表格 4"/>
          <p:cNvGraphicFramePr>
            <a:graphicFrameLocks noGrp="1"/>
          </p:cNvGraphicFramePr>
          <p:nvPr>
            <p:extLst>
              <p:ext uri="{D42A27DB-BD31-4B8C-83A1-F6EECF244321}">
                <p14:modId xmlns:p14="http://schemas.microsoft.com/office/powerpoint/2010/main" val="1411006297"/>
              </p:ext>
            </p:extLst>
          </p:nvPr>
        </p:nvGraphicFramePr>
        <p:xfrm>
          <a:off x="2032000" y="160605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a:solidFill>
                            <a:schemeClr val="lt1"/>
                          </a:solidFill>
                          <a:effectLst/>
                          <a:latin typeface="+mn-lt"/>
                          <a:ea typeface="+mn-ea"/>
                          <a:cs typeface="+mn-cs"/>
                        </a:rPr>
                        <a:t>需求</a:t>
                      </a:r>
                      <a:r>
                        <a:rPr lang="zh-CN" altLang="en-US" sz="1800" b="1" kern="1200" dirty="0">
                          <a:solidFill>
                            <a:schemeClr val="lt1"/>
                          </a:solidFill>
                          <a:effectLst/>
                          <a:latin typeface="+mn-lt"/>
                          <a:ea typeface="+mn-ea"/>
                          <a:cs typeface="+mn-cs"/>
                        </a:rPr>
                        <a:t>规格审核</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编写测试用例</a:t>
                      </a:r>
                      <a:endParaRPr lang="zh-CN" altLang="en-US" dirty="0"/>
                    </a:p>
                  </a:txBody>
                  <a:tcPr/>
                </a:tc>
                <a:tc rowSpan="4">
                  <a: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dirty="0"/>
                        <a:t>吕迪</a:t>
                      </a:r>
                      <a:endParaRPr lang="en-US" altLang="zh-CN" dirty="0"/>
                    </a:p>
                    <a:p>
                      <a:pPr algn="ctr"/>
                      <a:endParaRPr lang="en-US" altLang="zh-CN" dirty="0"/>
                    </a:p>
                    <a:p>
                      <a:pPr algn="ctr"/>
                      <a:endParaRPr lang="en-US" altLang="zh-CN" sz="1800" kern="1200" dirty="0">
                        <a:solidFill>
                          <a:schemeClr val="dk1"/>
                        </a:solidFill>
                        <a:effectLst/>
                        <a:latin typeface="+mn-lt"/>
                        <a:ea typeface="+mn-ea"/>
                        <a:cs typeface="+mn-cs"/>
                      </a:endParaRPr>
                    </a:p>
                  </a:txBody>
                  <a:tcPr/>
                </a:tc>
                <a:tc rowSpan="4">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编写用户手册</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58015034"/>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确定合格的标准</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43973290"/>
                  </a:ext>
                </a:extLst>
              </a:tr>
              <a:tr h="1142682">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审查需求文档</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16748052"/>
                  </a:ext>
                </a:extLst>
              </a:tr>
            </a:tbl>
          </a:graphicData>
        </a:graphic>
      </p:graphicFrame>
      <p:sp>
        <p:nvSpPr>
          <p:cNvPr id="7" name="矩形 6"/>
          <p:cNvSpPr/>
          <p:nvPr/>
        </p:nvSpPr>
        <p:spPr>
          <a:xfrm>
            <a:off x="970566" y="1018267"/>
            <a:ext cx="4591321" cy="369332"/>
          </a:xfrm>
          <a:prstGeom prst="rect">
            <a:avLst/>
          </a:prstGeom>
        </p:spPr>
        <p:txBody>
          <a:bodyPr wrap="none">
            <a:spAutoFit/>
          </a:bodyPr>
          <a:lstStyle/>
          <a:p>
            <a:r>
              <a:rPr lang="zh-CN" altLang="zh-CN" b="1" dirty="0">
                <a:latin typeface="黑体" panose="02010609060101010101" pitchFamily="49" charset="-122"/>
                <a:ea typeface="黑体" panose="02010609060101010101" pitchFamily="49" charset="-122"/>
              </a:rPr>
              <a:t>工作任务的分解与人员分工</a:t>
            </a:r>
            <a:r>
              <a:rPr lang="en-US" altLang="zh-CN" b="1" dirty="0">
                <a:latin typeface="黑体" panose="02010609060101010101" pitchFamily="49" charset="-122"/>
                <a:ea typeface="黑体" panose="02010609060101010101" pitchFamily="49" charset="-122"/>
              </a:rPr>
              <a:t>—</a:t>
            </a:r>
            <a:r>
              <a:rPr lang="zh-CN" altLang="zh-CN" b="1" dirty="0"/>
              <a:t>需求规格审核</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329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384663" y="655345"/>
            <a:ext cx="1503212"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rPr>
              <a:t>接口人员</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82019557"/>
              </p:ext>
            </p:extLst>
          </p:nvPr>
        </p:nvGraphicFramePr>
        <p:xfrm>
          <a:off x="1226820" y="1882260"/>
          <a:ext cx="8844642" cy="2898748"/>
        </p:xfrm>
        <a:graphic>
          <a:graphicData uri="http://schemas.openxmlformats.org/drawingml/2006/table">
            <a:tbl>
              <a:tblPr firstRow="1" bandRow="1">
                <a:tableStyleId>{5C22544A-7EE6-4342-B048-85BDC9FD1C3A}</a:tableStyleId>
              </a:tblPr>
              <a:tblGrid>
                <a:gridCol w="2365466">
                  <a:extLst>
                    <a:ext uri="{9D8B030D-6E8A-4147-A177-3AD203B41FA5}">
                      <a16:colId xmlns:a16="http://schemas.microsoft.com/office/drawing/2014/main" val="2540265869"/>
                    </a:ext>
                  </a:extLst>
                </a:gridCol>
                <a:gridCol w="2560320">
                  <a:extLst>
                    <a:ext uri="{9D8B030D-6E8A-4147-A177-3AD203B41FA5}">
                      <a16:colId xmlns:a16="http://schemas.microsoft.com/office/drawing/2014/main" val="130941837"/>
                    </a:ext>
                  </a:extLst>
                </a:gridCol>
                <a:gridCol w="1920240">
                  <a:extLst>
                    <a:ext uri="{9D8B030D-6E8A-4147-A177-3AD203B41FA5}">
                      <a16:colId xmlns:a16="http://schemas.microsoft.com/office/drawing/2014/main" val="3640106246"/>
                    </a:ext>
                  </a:extLst>
                </a:gridCol>
                <a:gridCol w="1998616">
                  <a:extLst>
                    <a:ext uri="{9D8B030D-6E8A-4147-A177-3AD203B41FA5}">
                      <a16:colId xmlns:a16="http://schemas.microsoft.com/office/drawing/2014/main" val="3399628652"/>
                    </a:ext>
                  </a:extLst>
                </a:gridCol>
              </a:tblGrid>
              <a:tr h="483125">
                <a:tc rowSpan="2">
                  <a:txBody>
                    <a:bodyPr/>
                    <a:lstStyle/>
                    <a:p>
                      <a:pPr algn="ctr"/>
                      <a:endParaRPr lang="en-US" altLang="zh-CN" dirty="0"/>
                    </a:p>
                    <a:p>
                      <a:pPr algn="ctr"/>
                      <a:r>
                        <a:rPr lang="zh-CN" altLang="en-US" dirty="0"/>
                        <a:t>姓名</a:t>
                      </a:r>
                    </a:p>
                  </a:txBody>
                  <a:tcPr/>
                </a:tc>
                <a:tc gridSpan="2">
                  <a:txBody>
                    <a:bodyPr/>
                    <a:lstStyle/>
                    <a:p>
                      <a:pPr algn="ctr"/>
                      <a:r>
                        <a:rPr lang="zh-CN" altLang="en-US" dirty="0"/>
                        <a:t>联系方式</a:t>
                      </a:r>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a:endParaRPr lang="en-US" altLang="zh-CN" sz="1800" b="1" kern="1200" dirty="0">
                        <a:solidFill>
                          <a:schemeClr val="lt1"/>
                        </a:solidFill>
                        <a:effectLst/>
                        <a:latin typeface="+mn-lt"/>
                        <a:ea typeface="+mn-ea"/>
                        <a:cs typeface="+mn-cs"/>
                      </a:endParaRPr>
                    </a:p>
                    <a:p>
                      <a:pPr algn="ctr"/>
                      <a:r>
                        <a:rPr lang="zh-CN" altLang="zh-CN" sz="1800" b="1" kern="1200" dirty="0">
                          <a:solidFill>
                            <a:schemeClr val="lt1"/>
                          </a:solidFill>
                          <a:effectLst/>
                          <a:latin typeface="+mn-lt"/>
                          <a:ea typeface="+mn-ea"/>
                          <a:cs typeface="+mn-cs"/>
                        </a:rPr>
                        <a:t>接口联系人</a:t>
                      </a:r>
                      <a:endParaRPr lang="zh-CN" altLang="en-US" dirty="0"/>
                    </a:p>
                  </a:txBody>
                  <a:tcPr/>
                </a:tc>
                <a:extLst>
                  <a:ext uri="{0D108BD9-81ED-4DB2-BD59-A6C34878D82A}">
                    <a16:rowId xmlns:a16="http://schemas.microsoft.com/office/drawing/2014/main" val="3474403341"/>
                  </a:ext>
                </a:extLst>
              </a:tr>
              <a:tr h="483125">
                <a:tc vMerge="1">
                  <a:txBody>
                    <a:bodyPr/>
                    <a:lstStyle/>
                    <a:p>
                      <a:endParaRPr lang="zh-CN" altLang="en-US"/>
                    </a:p>
                  </a:txBody>
                  <a:tcPr/>
                </a:tc>
                <a:tc>
                  <a:txBody>
                    <a:bodyPr/>
                    <a:lstStyle/>
                    <a:p>
                      <a:pPr algn="ctr"/>
                      <a:r>
                        <a:rPr lang="zh-CN" altLang="en-US" dirty="0"/>
                        <a:t>联系方式</a:t>
                      </a:r>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t>地址</a:t>
                      </a:r>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tc>
                <a:extLst>
                  <a:ext uri="{0D108BD9-81ED-4DB2-BD59-A6C34878D82A}">
                    <a16:rowId xmlns:a16="http://schemas.microsoft.com/office/drawing/2014/main" val="79955925"/>
                  </a:ext>
                </a:extLst>
              </a:tr>
              <a:tr h="966249">
                <a:tc>
                  <a:txBody>
                    <a:bodyPr/>
                    <a:lstStyle/>
                    <a:p>
                      <a:pPr algn="ctr"/>
                      <a:endParaRPr lang="en-US" altLang="zh-CN" dirty="0"/>
                    </a:p>
                    <a:p>
                      <a:pPr algn="ctr"/>
                      <a:r>
                        <a:rPr lang="zh-CN" altLang="en-US" dirty="0"/>
                        <a:t>杨枨</a:t>
                      </a:r>
                    </a:p>
                  </a:txBody>
                  <a:tcPr/>
                </a:tc>
                <a:tc>
                  <a:txBody>
                    <a:bodyPr/>
                    <a:lstStyle/>
                    <a:p>
                      <a:pPr algn="ctr"/>
                      <a:endParaRPr lang="en-US" altLang="zh-CN" sz="1800" u="none" strike="noStrike" kern="1200" dirty="0">
                        <a:solidFill>
                          <a:schemeClr val="dk1"/>
                        </a:solidFill>
                        <a:effectLst/>
                        <a:latin typeface="+mn-lt"/>
                        <a:ea typeface="+mn-ea"/>
                        <a:cs typeface="+mn-cs"/>
                        <a:hlinkClick r:id="rId2"/>
                      </a:endParaRPr>
                    </a:p>
                    <a:p>
                      <a:pPr algn="ctr"/>
                      <a:r>
                        <a:rPr lang="en-US" altLang="zh-CN" sz="1800" u="none" strike="noStrike" kern="1200" dirty="0">
                          <a:solidFill>
                            <a:schemeClr val="dk1"/>
                          </a:solidFill>
                          <a:effectLst/>
                          <a:latin typeface="+mn-lt"/>
                          <a:ea typeface="+mn-ea"/>
                          <a:cs typeface="+mn-cs"/>
                        </a:rPr>
                        <a:t>yangc@zucc.edu.cn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理</a:t>
                      </a:r>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系主任办公室</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1017754388"/>
                  </a:ext>
                </a:extLst>
              </a:tr>
              <a:tr h="966249">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侯宏仑</a:t>
                      </a:r>
                      <a:endParaRPr lang="zh-CN" altLang="en-US" dirty="0"/>
                    </a:p>
                  </a:txBody>
                  <a:tcPr/>
                </a:tc>
                <a:tc>
                  <a:txBody>
                    <a:bodyPr/>
                    <a:lstStyle/>
                    <a:p>
                      <a:pPr algn="ctr"/>
                      <a:endParaRPr lang="en-US" altLang="zh-CN" sz="1800" kern="1200" dirty="0">
                        <a:solidFill>
                          <a:schemeClr val="dk1"/>
                        </a:solidFill>
                        <a:effectLst/>
                        <a:latin typeface="+mn-lt"/>
                        <a:ea typeface="+mn-ea"/>
                        <a:cs typeface="+mn-cs"/>
                      </a:endParaRPr>
                    </a:p>
                    <a:p>
                      <a:pPr algn="ctr"/>
                      <a:r>
                        <a:rPr lang="en-US" altLang="zh-CN" sz="1800" kern="1200" dirty="0">
                          <a:solidFill>
                            <a:schemeClr val="dk1"/>
                          </a:solidFill>
                          <a:effectLst/>
                          <a:latin typeface="+mn-lt"/>
                          <a:ea typeface="+mn-ea"/>
                          <a:cs typeface="+mn-cs"/>
                        </a:rPr>
                        <a:t>ubilabs@zucc.edu.cn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理</a:t>
                      </a:r>
                      <a:r>
                        <a:rPr lang="en-US" altLang="zh-CN" sz="1800" kern="1200" dirty="0">
                          <a:solidFill>
                            <a:schemeClr val="dk1"/>
                          </a:solidFill>
                          <a:effectLst/>
                          <a:latin typeface="+mn-lt"/>
                          <a:ea typeface="+mn-ea"/>
                          <a:cs typeface="+mn-cs"/>
                        </a:rPr>
                        <a:t>4-501</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a:solidFill>
                          <a:schemeClr val="dk1"/>
                        </a:solidFill>
                        <a:effectLst/>
                        <a:latin typeface="+mn-lt"/>
                        <a:ea typeface="+mn-ea"/>
                        <a:cs typeface="+mn-cs"/>
                      </a:endParaRPr>
                    </a:p>
                    <a:p>
                      <a:pPr algn="ctr"/>
                      <a:r>
                        <a:rPr lang="zh-CN" altLang="zh-CN" sz="1800" kern="1200" dirty="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3044797417"/>
                  </a:ext>
                </a:extLst>
              </a:tr>
            </a:tbl>
          </a:graphicData>
        </a:graphic>
      </p:graphicFrame>
    </p:spTree>
    <p:extLst>
      <p:ext uri="{BB962C8B-B14F-4D97-AF65-F5344CB8AC3E}">
        <p14:creationId xmlns:p14="http://schemas.microsoft.com/office/powerpoint/2010/main" val="92334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3" y="1106723"/>
            <a:ext cx="8978954" cy="4927226"/>
          </a:xfrm>
          <a:prstGeom prst="rect">
            <a:avLst/>
          </a:prstGeom>
        </p:spPr>
      </p:pic>
      <p:sp>
        <p:nvSpPr>
          <p:cNvPr id="8" name="矩形 7"/>
          <p:cNvSpPr/>
          <p:nvPr/>
        </p:nvSpPr>
        <p:spPr>
          <a:xfrm>
            <a:off x="4881155" y="6320272"/>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*详细见附件</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
        <p:nvSpPr>
          <p:cNvPr id="10" name="矩形 9"/>
          <p:cNvSpPr/>
          <p:nvPr/>
        </p:nvSpPr>
        <p:spPr>
          <a:xfrm>
            <a:off x="1384663" y="655345"/>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甘特图</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2778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5014"/>
            <a:ext cx="1503212" cy="461665"/>
          </a:xfrm>
          <a:prstGeom prst="rect">
            <a:avLst/>
          </a:prstGeom>
        </p:spPr>
        <p:txBody>
          <a:bodyPr wrap="square">
            <a:spAutoFit/>
          </a:bodyPr>
          <a:lstStyle/>
          <a:p>
            <a:r>
              <a:rPr lang="zh-CN" altLang="en-US" sz="2400" b="1" dirty="0">
                <a:latin typeface="黑体" panose="02010609060101010101" pitchFamily="49" charset="-122"/>
                <a:ea typeface="黑体" panose="02010609060101010101" pitchFamily="49" charset="-122"/>
              </a:rPr>
              <a:t>关键问题</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631516754"/>
              </p:ext>
            </p:extLst>
          </p:nvPr>
        </p:nvGraphicFramePr>
        <p:xfrm>
          <a:off x="166713" y="1337556"/>
          <a:ext cx="11808411" cy="4801247"/>
        </p:xfrm>
        <a:graphic>
          <a:graphicData uri="http://schemas.openxmlformats.org/drawingml/2006/table">
            <a:tbl>
              <a:tblPr firstRow="1" bandRow="1">
                <a:tableStyleId>{5C22544A-7EE6-4342-B048-85BDC9FD1C3A}</a:tableStyleId>
              </a:tblPr>
              <a:tblGrid>
                <a:gridCol w="1686916">
                  <a:extLst>
                    <a:ext uri="{9D8B030D-6E8A-4147-A177-3AD203B41FA5}">
                      <a16:colId xmlns:a16="http://schemas.microsoft.com/office/drawing/2014/main" val="1960280282"/>
                    </a:ext>
                  </a:extLst>
                </a:gridCol>
                <a:gridCol w="1686916">
                  <a:extLst>
                    <a:ext uri="{9D8B030D-6E8A-4147-A177-3AD203B41FA5}">
                      <a16:colId xmlns:a16="http://schemas.microsoft.com/office/drawing/2014/main" val="1522824284"/>
                    </a:ext>
                  </a:extLst>
                </a:gridCol>
                <a:gridCol w="1686916">
                  <a:extLst>
                    <a:ext uri="{9D8B030D-6E8A-4147-A177-3AD203B41FA5}">
                      <a16:colId xmlns:a16="http://schemas.microsoft.com/office/drawing/2014/main" val="1640655193"/>
                    </a:ext>
                  </a:extLst>
                </a:gridCol>
                <a:gridCol w="2025688">
                  <a:extLst>
                    <a:ext uri="{9D8B030D-6E8A-4147-A177-3AD203B41FA5}">
                      <a16:colId xmlns:a16="http://schemas.microsoft.com/office/drawing/2014/main" val="919707528"/>
                    </a:ext>
                  </a:extLst>
                </a:gridCol>
                <a:gridCol w="1527777">
                  <a:extLst>
                    <a:ext uri="{9D8B030D-6E8A-4147-A177-3AD203B41FA5}">
                      <a16:colId xmlns:a16="http://schemas.microsoft.com/office/drawing/2014/main" val="3189581670"/>
                    </a:ext>
                  </a:extLst>
                </a:gridCol>
                <a:gridCol w="1708278">
                  <a:extLst>
                    <a:ext uri="{9D8B030D-6E8A-4147-A177-3AD203B41FA5}">
                      <a16:colId xmlns:a16="http://schemas.microsoft.com/office/drawing/2014/main" val="2071977553"/>
                    </a:ext>
                  </a:extLst>
                </a:gridCol>
                <a:gridCol w="1485920">
                  <a:extLst>
                    <a:ext uri="{9D8B030D-6E8A-4147-A177-3AD203B41FA5}">
                      <a16:colId xmlns:a16="http://schemas.microsoft.com/office/drawing/2014/main" val="3952362603"/>
                    </a:ext>
                  </a:extLst>
                </a:gridCol>
              </a:tblGrid>
              <a:tr h="370840">
                <a:tc>
                  <a:txBody>
                    <a:bodyPr/>
                    <a:lstStyle/>
                    <a:p>
                      <a:pPr algn="ctr"/>
                      <a:r>
                        <a:rPr lang="zh-CN" altLang="zh-CN" sz="1800" b="1" kern="1200" dirty="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val="2764094235"/>
                  </a:ext>
                </a:extLst>
              </a:tr>
              <a:tr h="925207">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成员因故请假</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参与者</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提前改变任务的分配，他人顶上</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R1</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69144896"/>
                  </a:ext>
                </a:extLst>
              </a:tr>
              <a:tr h="370840">
                <a:tc>
                  <a:txBody>
                    <a:bodyPr/>
                    <a:lstStyle/>
                    <a:p>
                      <a:pPr indent="266700" algn="l">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项目成员</a:t>
                      </a:r>
                      <a:r>
                        <a:rPr lang="zh-CN" altLang="en-US" sz="1600" b="0" kern="100" dirty="0">
                          <a:effectLst/>
                          <a:latin typeface="黑体" panose="02010609060101010101" pitchFamily="49" charset="-122"/>
                          <a:ea typeface="黑体" panose="02010609060101010101" pitchFamily="49" charset="-122"/>
                          <a:cs typeface="宋体" panose="02010600030101010101" pitchFamily="2" charset="-122"/>
                        </a:rPr>
                        <a:t>技术不平均</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技术</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altLang="en-US" sz="1600" b="0" kern="100" dirty="0">
                          <a:effectLst/>
                          <a:latin typeface="黑体" panose="02010609060101010101" pitchFamily="49" charset="-122"/>
                          <a:ea typeface="黑体" panose="02010609060101010101" pitchFamily="49" charset="-122"/>
                          <a:cs typeface="宋体" panose="02010600030101010101" pitchFamily="2" charset="-122"/>
                        </a:rPr>
                        <a:t>水平高的组员带着水平低的学</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R2</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r h="370840">
                <a:tc>
                  <a:txBody>
                    <a:bodyPr/>
                    <a:lstStyle/>
                    <a:p>
                      <a:pPr indent="266700" algn="ctr">
                        <a:spcAft>
                          <a:spcPts val="0"/>
                        </a:spcAft>
                      </a:pPr>
                      <a:r>
                        <a:rPr lang="en-US" sz="1600" b="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600" b="0" kern="100" dirty="0">
                          <a:effectLst/>
                          <a:latin typeface="黑体" panose="02010609060101010101" pitchFamily="49" charset="-122"/>
                          <a:ea typeface="黑体" panose="02010609060101010101" pitchFamily="49" charset="-122"/>
                          <a:cs typeface="宋体" panose="02010600030101010101" pitchFamily="2" charset="-122"/>
                        </a:rPr>
                        <a:t>远端仓库崩溃</a:t>
                      </a:r>
                    </a:p>
                  </a:txBody>
                  <a:tcPr marL="68580" marR="68580" marT="0" marB="0"/>
                </a:tc>
                <a:tc>
                  <a:txBody>
                    <a:bodyPr/>
                    <a:lstStyle/>
                    <a:p>
                      <a:pPr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TBD</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及时发现，用本地版本去创建新的远端仓库</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R3</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882434749"/>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与干系人联系邮件发送内容、格式错误</a:t>
                      </a:r>
                    </a:p>
                  </a:txBody>
                  <a:tcPr marL="68580" marR="68580" marT="0" marB="0"/>
                </a:tc>
                <a:tc>
                  <a:txBody>
                    <a:bodyPr/>
                    <a:lstStyle/>
                    <a:p>
                      <a:pPr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提前</a:t>
                      </a:r>
                      <a:r>
                        <a:rPr lang="en-US" sz="1600" b="0" kern="100">
                          <a:effectLst/>
                          <a:latin typeface="黑体" panose="02010609060101010101" pitchFamily="49" charset="-122"/>
                          <a:ea typeface="黑体" panose="02010609060101010101" pitchFamily="49" charset="-122"/>
                          <a:cs typeface="宋体" panose="02010600030101010101" pitchFamily="2" charset="-122"/>
                        </a:rPr>
                        <a:t>Deadline</a:t>
                      </a:r>
                      <a:r>
                        <a:rPr lang="zh-CN" sz="1600" b="0" kern="100">
                          <a:effectLst/>
                          <a:latin typeface="黑体" panose="02010609060101010101" pitchFamily="49" charset="-122"/>
                          <a:ea typeface="黑体" panose="02010609060101010101" pitchFamily="49" charset="-122"/>
                          <a:cs typeface="宋体" panose="02010600030101010101" pitchFamily="2" charset="-122"/>
                        </a:rPr>
                        <a:t>发邮件，抄送组员，即使发现错误并修正</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R4</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790745376"/>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项目文件结构不符合要求</a:t>
                      </a: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配置管理员修改文件结构</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R5</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849618176"/>
                  </a:ext>
                </a:extLst>
              </a:tr>
              <a:tr h="547259">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对接下来的计划和任务定义不够充分明确</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任务</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en-US" altLang="zh-CN" sz="1600" b="0" kern="1200" baseline="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a:solidFill>
                            <a:schemeClr val="dk1"/>
                          </a:solidFill>
                          <a:effectLst/>
                          <a:latin typeface="黑体" panose="02010609060101010101" pitchFamily="49" charset="-122"/>
                          <a:ea typeface="黑体" panose="02010609060101010101" pitchFamily="49" charset="-122"/>
                          <a:cs typeface="+mn-cs"/>
                        </a:rPr>
                        <a:t>找任务发布者（老师）明确任务，并制定一周的计划，每个组员都要有事可做</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a:solidFill>
                            <a:schemeClr val="dk1"/>
                          </a:solidFill>
                          <a:effectLst/>
                          <a:latin typeface="黑体" panose="02010609060101010101" pitchFamily="49" charset="-122"/>
                          <a:ea typeface="黑体" panose="02010609060101010101" pitchFamily="49" charset="-122"/>
                          <a:cs typeface="+mn-cs"/>
                        </a:rPr>
                        <a:t>显著</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a:solidFill>
                            <a:schemeClr val="dk1"/>
                          </a:solidFill>
                          <a:effectLst/>
                          <a:latin typeface="黑体" panose="02010609060101010101" pitchFamily="49" charset="-122"/>
                          <a:ea typeface="黑体" panose="02010609060101010101" pitchFamily="49" charset="-122"/>
                          <a:cs typeface="+mn-cs"/>
                        </a:rPr>
                        <a:t>   R6</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77729453"/>
                  </a:ext>
                </a:extLst>
              </a:tr>
            </a:tbl>
          </a:graphicData>
        </a:graphic>
      </p:graphicFrame>
    </p:spTree>
    <p:extLst>
      <p:ext uri="{BB962C8B-B14F-4D97-AF65-F5344CB8AC3E}">
        <p14:creationId xmlns:p14="http://schemas.microsoft.com/office/powerpoint/2010/main" val="1289595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215706458"/>
              </p:ext>
            </p:extLst>
          </p:nvPr>
        </p:nvGraphicFramePr>
        <p:xfrm>
          <a:off x="434235" y="1474590"/>
          <a:ext cx="11466028" cy="422212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val="1960280282"/>
                    </a:ext>
                  </a:extLst>
                </a:gridCol>
                <a:gridCol w="1638004">
                  <a:extLst>
                    <a:ext uri="{9D8B030D-6E8A-4147-A177-3AD203B41FA5}">
                      <a16:colId xmlns:a16="http://schemas.microsoft.com/office/drawing/2014/main" val="1522824284"/>
                    </a:ext>
                  </a:extLst>
                </a:gridCol>
                <a:gridCol w="1638004">
                  <a:extLst>
                    <a:ext uri="{9D8B030D-6E8A-4147-A177-3AD203B41FA5}">
                      <a16:colId xmlns:a16="http://schemas.microsoft.com/office/drawing/2014/main" val="1640655193"/>
                    </a:ext>
                  </a:extLst>
                </a:gridCol>
                <a:gridCol w="1966954">
                  <a:extLst>
                    <a:ext uri="{9D8B030D-6E8A-4147-A177-3AD203B41FA5}">
                      <a16:colId xmlns:a16="http://schemas.microsoft.com/office/drawing/2014/main" val="919707528"/>
                    </a:ext>
                  </a:extLst>
                </a:gridCol>
                <a:gridCol w="1483479">
                  <a:extLst>
                    <a:ext uri="{9D8B030D-6E8A-4147-A177-3AD203B41FA5}">
                      <a16:colId xmlns:a16="http://schemas.microsoft.com/office/drawing/2014/main" val="3189581670"/>
                    </a:ext>
                  </a:extLst>
                </a:gridCol>
                <a:gridCol w="1658747">
                  <a:extLst>
                    <a:ext uri="{9D8B030D-6E8A-4147-A177-3AD203B41FA5}">
                      <a16:colId xmlns:a16="http://schemas.microsoft.com/office/drawing/2014/main" val="2071977553"/>
                    </a:ext>
                  </a:extLst>
                </a:gridCol>
                <a:gridCol w="1442836">
                  <a:extLst>
                    <a:ext uri="{9D8B030D-6E8A-4147-A177-3AD203B41FA5}">
                      <a16:colId xmlns:a16="http://schemas.microsoft.com/office/drawing/2014/main" val="3952362603"/>
                    </a:ext>
                  </a:extLst>
                </a:gridCol>
              </a:tblGrid>
              <a:tr h="370840">
                <a:tc>
                  <a:txBody>
                    <a:bodyPr/>
                    <a:lstStyle/>
                    <a:p>
                      <a:pPr algn="ctr"/>
                      <a:r>
                        <a:rPr lang="zh-CN" altLang="zh-CN" sz="1800" b="1" kern="1200" dirty="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val="2764094235"/>
                  </a:ext>
                </a:extLst>
              </a:tr>
              <a:tr h="925207">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组内信息回复的实时性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在发布重要通知后，组员必须发送相关内容以确认收到</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6914489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教学辅助网站开发经验不足</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去找标杆</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r h="370840">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团队成员能力方向不一致</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中</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在布置任务前了解组员的能力方向大小，并合理的相对应的分配任务</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中</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中等</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R9</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882434749"/>
                  </a:ext>
                </a:extLst>
              </a:tr>
              <a:tr h="370840">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团队遭受挫折，信心下滑</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及时分析问题所在，迅速改正调整，并组织团建</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显著</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790745376"/>
                  </a:ext>
                </a:extLst>
              </a:tr>
              <a:tr h="370840">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相关工具未到位</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en-US" sz="1600" b="0" kern="100" dirty="0">
                          <a:effectLst/>
                          <a:latin typeface="黑体" panose="02010609060101010101" pitchFamily="49" charset="-122"/>
                          <a:ea typeface="黑体" panose="02010609060101010101" pitchFamily="49" charset="-122"/>
                          <a:cs typeface="宋体" panose="02010600030101010101" pitchFamily="2" charset="-122"/>
                        </a:rPr>
                        <a:t>工具</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找有经验的人帮忙部署完成并教会相关负责人</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altLang="en-US" sz="1600" kern="100" dirty="0">
                          <a:effectLst/>
                          <a:latin typeface="黑体" panose="02010609060101010101" pitchFamily="49" charset="-122"/>
                          <a:ea typeface="黑体" panose="02010609060101010101" pitchFamily="49" charset="-122"/>
                          <a:cs typeface="宋体" panose="02010600030101010101" pitchFamily="2" charset="-122"/>
                        </a:rPr>
                        <a:t>低</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849618176"/>
                  </a:ext>
                </a:extLst>
              </a:tr>
            </a:tbl>
          </a:graphicData>
        </a:graphic>
      </p:graphicFrame>
    </p:spTree>
    <p:extLst>
      <p:ext uri="{BB962C8B-B14F-4D97-AF65-F5344CB8AC3E}">
        <p14:creationId xmlns:p14="http://schemas.microsoft.com/office/powerpoint/2010/main" val="247961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6665511"/>
              </p:ext>
            </p:extLst>
          </p:nvPr>
        </p:nvGraphicFramePr>
        <p:xfrm>
          <a:off x="434235" y="1278117"/>
          <a:ext cx="11423936" cy="4884806"/>
        </p:xfrm>
        <a:graphic>
          <a:graphicData uri="http://schemas.openxmlformats.org/drawingml/2006/table">
            <a:tbl>
              <a:tblPr firstRow="1" bandRow="1">
                <a:tableStyleId>{5C22544A-7EE6-4342-B048-85BDC9FD1C3A}</a:tableStyleId>
              </a:tblPr>
              <a:tblGrid>
                <a:gridCol w="1631991">
                  <a:extLst>
                    <a:ext uri="{9D8B030D-6E8A-4147-A177-3AD203B41FA5}">
                      <a16:colId xmlns:a16="http://schemas.microsoft.com/office/drawing/2014/main" val="1960280282"/>
                    </a:ext>
                  </a:extLst>
                </a:gridCol>
                <a:gridCol w="1170461">
                  <a:extLst>
                    <a:ext uri="{9D8B030D-6E8A-4147-A177-3AD203B41FA5}">
                      <a16:colId xmlns:a16="http://schemas.microsoft.com/office/drawing/2014/main" val="1522824284"/>
                    </a:ext>
                  </a:extLst>
                </a:gridCol>
                <a:gridCol w="1449613">
                  <a:extLst>
                    <a:ext uri="{9D8B030D-6E8A-4147-A177-3AD203B41FA5}">
                      <a16:colId xmlns:a16="http://schemas.microsoft.com/office/drawing/2014/main" val="1640655193"/>
                    </a:ext>
                  </a:extLst>
                </a:gridCol>
                <a:gridCol w="3429000">
                  <a:extLst>
                    <a:ext uri="{9D8B030D-6E8A-4147-A177-3AD203B41FA5}">
                      <a16:colId xmlns:a16="http://schemas.microsoft.com/office/drawing/2014/main" val="919707528"/>
                    </a:ext>
                  </a:extLst>
                </a:gridCol>
                <a:gridCol w="1289958">
                  <a:extLst>
                    <a:ext uri="{9D8B030D-6E8A-4147-A177-3AD203B41FA5}">
                      <a16:colId xmlns:a16="http://schemas.microsoft.com/office/drawing/2014/main" val="3189581670"/>
                    </a:ext>
                  </a:extLst>
                </a:gridCol>
                <a:gridCol w="1335314">
                  <a:extLst>
                    <a:ext uri="{9D8B030D-6E8A-4147-A177-3AD203B41FA5}">
                      <a16:colId xmlns:a16="http://schemas.microsoft.com/office/drawing/2014/main" val="2071977553"/>
                    </a:ext>
                  </a:extLst>
                </a:gridCol>
                <a:gridCol w="1117599">
                  <a:extLst>
                    <a:ext uri="{9D8B030D-6E8A-4147-A177-3AD203B41FA5}">
                      <a16:colId xmlns:a16="http://schemas.microsoft.com/office/drawing/2014/main" val="3952362603"/>
                    </a:ext>
                  </a:extLst>
                </a:gridCol>
              </a:tblGrid>
              <a:tr h="447893">
                <a:tc>
                  <a:txBody>
                    <a:bodyPr/>
                    <a:lstStyle/>
                    <a:p>
                      <a:pPr algn="ctr"/>
                      <a:r>
                        <a:rPr lang="zh-CN" altLang="zh-CN" sz="1800" b="1" kern="1200" dirty="0">
                          <a:solidFill>
                            <a:schemeClr val="lt1"/>
                          </a:solidFill>
                          <a:effectLst/>
                          <a:latin typeface="+mn-lt"/>
                          <a:ea typeface="+mn-ea"/>
                          <a:cs typeface="+mn-cs"/>
                        </a:rPr>
                        <a:t>风险介绍</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风险类型</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应对优先级</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应对措施</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影响等级</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可能性等级</a:t>
                      </a:r>
                      <a:endParaRPr lang="zh-CN" altLang="en-US" sz="1800" dirty="0"/>
                    </a:p>
                  </a:txBody>
                  <a:tcPr/>
                </a:tc>
                <a:tc>
                  <a:txBody>
                    <a:bodyPr/>
                    <a:lstStyle/>
                    <a:p>
                      <a:pPr algn="ctr"/>
                      <a:r>
                        <a:rPr lang="zh-CN" altLang="zh-CN" sz="1800" b="1" kern="1200" dirty="0">
                          <a:solidFill>
                            <a:schemeClr val="lt1"/>
                          </a:solidFill>
                          <a:effectLst/>
                          <a:latin typeface="+mn-lt"/>
                          <a:ea typeface="+mn-ea"/>
                          <a:cs typeface="+mn-cs"/>
                        </a:rPr>
                        <a:t>风险标识</a:t>
                      </a:r>
                      <a:endParaRPr lang="zh-CN" altLang="en-US" sz="1800" dirty="0"/>
                    </a:p>
                  </a:txBody>
                  <a:tcPr/>
                </a:tc>
                <a:extLst>
                  <a:ext uri="{0D108BD9-81ED-4DB2-BD59-A6C34878D82A}">
                    <a16:rowId xmlns:a16="http://schemas.microsoft.com/office/drawing/2014/main" val="2764094235"/>
                  </a:ext>
                </a:extLst>
              </a:tr>
              <a:tr h="2117684">
                <a:tc>
                  <a:txBody>
                    <a:bodyPr/>
                    <a:lstStyle/>
                    <a:p>
                      <a:pPr indent="266700">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对方法、工具和技术掌握不够</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7970">
                        <a:spcAft>
                          <a:spcPts val="0"/>
                        </a:spcAft>
                      </a:pPr>
                      <a:r>
                        <a:rPr lang="zh-CN" altLang="en-US" sz="1800" b="1" kern="100" dirty="0">
                          <a:effectLst/>
                          <a:latin typeface="黑体" panose="02010609060101010101" pitchFamily="49" charset="-122"/>
                          <a:ea typeface="黑体" panose="02010609060101010101" pitchFamily="49" charset="-122"/>
                          <a:cs typeface="宋体" panose="02010600030101010101" pitchFamily="2" charset="-122"/>
                        </a:rPr>
                        <a:t>技术</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每个人熟悉一种工具（</a:t>
                      </a:r>
                      <a:endParaRPr lang="en-US" altLang="zh-CN" sz="1800" kern="100" dirty="0">
                        <a:effectLst/>
                        <a:latin typeface="黑体" panose="02010609060101010101" pitchFamily="49" charset="-122"/>
                        <a:ea typeface="黑体" panose="02010609060101010101" pitchFamily="49" charset="-122"/>
                        <a:cs typeface="宋体" panose="02010600030101010101" pitchFamily="2" charset="-122"/>
                      </a:endParaRPr>
                    </a:p>
                    <a:p>
                      <a:pPr indent="266700">
                        <a:spcAft>
                          <a:spcPts val="0"/>
                        </a:spcAft>
                      </a:pP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①黄叶轩：</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project</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的熟悉与教学；②</a:t>
                      </a: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陈苏民</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 熟悉需求管理工具与教学；③徐双铅： 熟悉</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Axure </a:t>
                      </a:r>
                      <a:r>
                        <a:rPr lang="en-US" altLang="zh-CN" sz="1800" kern="100" dirty="0" err="1">
                          <a:effectLst/>
                          <a:latin typeface="黑体" panose="02010609060101010101" pitchFamily="49" charset="-122"/>
                          <a:ea typeface="黑体" panose="02010609060101010101" pitchFamily="49" charset="-122"/>
                          <a:cs typeface="宋体" panose="02010600030101010101" pitchFamily="2" charset="-122"/>
                        </a:rPr>
                        <a:t>rp</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 </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；④吕迪： 熟悉</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UML</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建模工具与教学；⑤陈俊仁： </a:t>
                      </a:r>
                      <a:r>
                        <a:rPr lang="en-US" altLang="zh-CN" sz="1800" kern="100" dirty="0">
                          <a:effectLst/>
                          <a:latin typeface="黑体" panose="02010609060101010101" pitchFamily="49" charset="-122"/>
                          <a:ea typeface="黑体" panose="02010609060101010101" pitchFamily="49" charset="-122"/>
                          <a:cs typeface="宋体" panose="02010600030101010101" pitchFamily="2" charset="-122"/>
                        </a:rPr>
                        <a:t>git</a:t>
                      </a:r>
                      <a:r>
                        <a:rPr lang="zh-CN" altLang="zh-CN" sz="1800" kern="100" dirty="0">
                          <a:effectLst/>
                          <a:latin typeface="黑体" panose="02010609060101010101" pitchFamily="49" charset="-122"/>
                          <a:ea typeface="黑体" panose="02010609060101010101" pitchFamily="49" charset="-122"/>
                          <a:cs typeface="宋体" panose="02010600030101010101" pitchFamily="2" charset="-122"/>
                        </a:rPr>
                        <a:t>）</a:t>
                      </a:r>
                    </a:p>
                  </a:txBody>
                  <a:tcPr marL="68580" marR="68580" marT="0" marB="0"/>
                </a:tc>
                <a:tc>
                  <a:txBody>
                    <a:bodyPr/>
                    <a:lstStyle/>
                    <a:p>
                      <a:pPr indent="266700" algn="ctr">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高</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altLang="en-US" sz="1800" kern="100" dirty="0">
                          <a:effectLst/>
                          <a:latin typeface="黑体" panose="02010609060101010101" pitchFamily="49" charset="-122"/>
                          <a:ea typeface="黑体" panose="02010609060101010101" pitchFamily="49" charset="-122"/>
                          <a:cs typeface="宋体" panose="02010600030101010101" pitchFamily="2" charset="-122"/>
                        </a:rPr>
                        <a:t>显著</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R12</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69144896"/>
                  </a:ext>
                </a:extLst>
              </a:tr>
              <a:tr h="2319229">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界面原型不被用户认可</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采用快速的手工画图，让用户确认并签字或录音</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a:t>
                      </a: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3</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bl>
          </a:graphicData>
        </a:graphic>
      </p:graphicFrame>
    </p:spTree>
    <p:extLst>
      <p:ext uri="{BB962C8B-B14F-4D97-AF65-F5344CB8AC3E}">
        <p14:creationId xmlns:p14="http://schemas.microsoft.com/office/powerpoint/2010/main" val="243747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实施计划</a:t>
            </a: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3" name="表格 2">
            <a:extLst>
              <a:ext uri="{FF2B5EF4-FFF2-40B4-BE49-F238E27FC236}">
                <a16:creationId xmlns:a16="http://schemas.microsoft.com/office/drawing/2014/main" id="{31339AA3-DACC-451B-95A3-E9D912BA560D}"/>
              </a:ext>
            </a:extLst>
          </p:cNvPr>
          <p:cNvGraphicFramePr>
            <a:graphicFrameLocks noGrp="1"/>
          </p:cNvGraphicFramePr>
          <p:nvPr>
            <p:extLst>
              <p:ext uri="{D42A27DB-BD31-4B8C-83A1-F6EECF244321}">
                <p14:modId xmlns:p14="http://schemas.microsoft.com/office/powerpoint/2010/main" val="2725276563"/>
              </p:ext>
            </p:extLst>
          </p:nvPr>
        </p:nvGraphicFramePr>
        <p:xfrm>
          <a:off x="281353" y="1273777"/>
          <a:ext cx="11467620" cy="4481956"/>
        </p:xfrm>
        <a:graphic>
          <a:graphicData uri="http://schemas.openxmlformats.org/drawingml/2006/table">
            <a:tbl>
              <a:tblPr firstRow="1" bandRow="1">
                <a:tableStyleId>{5C22544A-7EE6-4342-B048-85BDC9FD1C3A}</a:tableStyleId>
              </a:tblPr>
              <a:tblGrid>
                <a:gridCol w="1375129">
                  <a:extLst>
                    <a:ext uri="{9D8B030D-6E8A-4147-A177-3AD203B41FA5}">
                      <a16:colId xmlns:a16="http://schemas.microsoft.com/office/drawing/2014/main" val="1588654575"/>
                    </a:ext>
                  </a:extLst>
                </a:gridCol>
                <a:gridCol w="1375129">
                  <a:extLst>
                    <a:ext uri="{9D8B030D-6E8A-4147-A177-3AD203B41FA5}">
                      <a16:colId xmlns:a16="http://schemas.microsoft.com/office/drawing/2014/main" val="3958760191"/>
                    </a:ext>
                  </a:extLst>
                </a:gridCol>
                <a:gridCol w="1375129">
                  <a:extLst>
                    <a:ext uri="{9D8B030D-6E8A-4147-A177-3AD203B41FA5}">
                      <a16:colId xmlns:a16="http://schemas.microsoft.com/office/drawing/2014/main" val="2975002348"/>
                    </a:ext>
                  </a:extLst>
                </a:gridCol>
                <a:gridCol w="2574352">
                  <a:extLst>
                    <a:ext uri="{9D8B030D-6E8A-4147-A177-3AD203B41FA5}">
                      <a16:colId xmlns:a16="http://schemas.microsoft.com/office/drawing/2014/main" val="523111083"/>
                    </a:ext>
                  </a:extLst>
                </a:gridCol>
                <a:gridCol w="1441939">
                  <a:extLst>
                    <a:ext uri="{9D8B030D-6E8A-4147-A177-3AD203B41FA5}">
                      <a16:colId xmlns:a16="http://schemas.microsoft.com/office/drawing/2014/main" val="1068457909"/>
                    </a:ext>
                  </a:extLst>
                </a:gridCol>
                <a:gridCol w="1459523">
                  <a:extLst>
                    <a:ext uri="{9D8B030D-6E8A-4147-A177-3AD203B41FA5}">
                      <a16:colId xmlns:a16="http://schemas.microsoft.com/office/drawing/2014/main" val="334070686"/>
                    </a:ext>
                  </a:extLst>
                </a:gridCol>
                <a:gridCol w="1866419">
                  <a:extLst>
                    <a:ext uri="{9D8B030D-6E8A-4147-A177-3AD203B41FA5}">
                      <a16:colId xmlns:a16="http://schemas.microsoft.com/office/drawing/2014/main" val="3416647815"/>
                    </a:ext>
                  </a:extLst>
                </a:gridCol>
              </a:tblGrid>
              <a:tr h="650055">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风险介绍</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风险类型</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应对优先级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应对措施</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影响等级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可能性等级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a:solidFill>
                            <a:schemeClr val="lt1"/>
                          </a:solidFill>
                          <a:effectLst/>
                          <a:latin typeface="黑体" panose="02010609060101010101" pitchFamily="49" charset="-122"/>
                          <a:ea typeface="黑体" panose="02010609060101010101" pitchFamily="49" charset="-122"/>
                          <a:cs typeface="+mn-cs"/>
                        </a:rPr>
                        <a:t>风险标识</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576076215"/>
                  </a:ext>
                </a:extLst>
              </a:tr>
              <a:tr h="1094829">
                <a:tc>
                  <a:txBody>
                    <a:bodyPr/>
                    <a:lstStyle/>
                    <a:p>
                      <a:pPr indent="266700" algn="ctr">
                        <a:spcAft>
                          <a:spcPts val="0"/>
                        </a:spcAft>
                      </a:pPr>
                      <a:r>
                        <a:rPr lang="zh-CN" altLang="zh-CN" sz="1600" kern="1200" dirty="0">
                          <a:solidFill>
                            <a:schemeClr val="dk1"/>
                          </a:solidFill>
                          <a:effectLst/>
                          <a:latin typeface="黑体" panose="02010609060101010101" pitchFamily="49" charset="-122"/>
                          <a:ea typeface="黑体" panose="02010609060101010101" pitchFamily="49" charset="-122"/>
                          <a:cs typeface="+mn-cs"/>
                        </a:rPr>
                        <a:t>电脑硬件不稳定造成文档丢失</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r>
                        <a:rPr lang="zh-CN" altLang="zh-CN" sz="1600" b="1" kern="1200" dirty="0">
                          <a:solidFill>
                            <a:schemeClr val="dk1"/>
                          </a:solidFill>
                          <a:effectLst/>
                          <a:latin typeface="黑体" panose="02010609060101010101" pitchFamily="49" charset="-122"/>
                          <a:ea typeface="黑体" panose="02010609060101010101" pitchFamily="49" charset="-122"/>
                          <a:cs typeface="+mn-cs"/>
                        </a:rPr>
                        <a:t>技术</a:t>
                      </a:r>
                      <a:endParaRPr lang="zh-CN" altLang="en-US" sz="1600" dirty="0">
                        <a:latin typeface="黑体" panose="02010609060101010101" pitchFamily="49" charset="-122"/>
                        <a:ea typeface="黑体" panose="02010609060101010101" pitchFamily="49"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巧用</a:t>
                      </a:r>
                      <a:r>
                        <a:rPr lang="en-US" sz="1600" kern="100" dirty="0">
                          <a:effectLst/>
                          <a:latin typeface="黑体" panose="02010609060101010101" pitchFamily="49" charset="-122"/>
                          <a:ea typeface="黑体" panose="02010609060101010101" pitchFamily="49" charset="-122"/>
                          <a:cs typeface="宋体" panose="02010600030101010101" pitchFamily="2" charset="-122"/>
                        </a:rPr>
                        <a:t>GITHUB</a:t>
                      </a:r>
                      <a:r>
                        <a:rPr lang="zh-CN" sz="1600" kern="100" dirty="0">
                          <a:effectLst/>
                          <a:latin typeface="黑体" panose="02010609060101010101" pitchFamily="49" charset="-122"/>
                          <a:ea typeface="黑体" panose="02010609060101010101" pitchFamily="49" charset="-122"/>
                          <a:cs typeface="宋体" panose="02010600030101010101" pitchFamily="2" charset="-122"/>
                        </a:rPr>
                        <a:t>，</a:t>
                      </a:r>
                      <a:r>
                        <a:rPr lang="en-US" sz="1600" kern="100" dirty="0" err="1">
                          <a:effectLst/>
                          <a:latin typeface="黑体" panose="02010609060101010101" pitchFamily="49" charset="-122"/>
                          <a:ea typeface="黑体" panose="02010609060101010101" pitchFamily="49" charset="-122"/>
                          <a:cs typeface="宋体" panose="02010600030101010101" pitchFamily="2" charset="-122"/>
                        </a:rPr>
                        <a:t>qq</a:t>
                      </a:r>
                      <a:r>
                        <a:rPr lang="en-US" sz="1600" kern="100" dirty="0">
                          <a:effectLst/>
                          <a:latin typeface="黑体" panose="02010609060101010101" pitchFamily="49" charset="-122"/>
                          <a:ea typeface="黑体" panose="02010609060101010101" pitchFamily="49" charset="-122"/>
                          <a:cs typeface="宋体" panose="02010600030101010101" pitchFamily="2" charset="-122"/>
                        </a:rPr>
                        <a:t>,</a:t>
                      </a:r>
                      <a:r>
                        <a:rPr lang="zh-CN" sz="1600" kern="100" dirty="0">
                          <a:effectLst/>
                          <a:latin typeface="黑体" panose="02010609060101010101" pitchFamily="49" charset="-122"/>
                          <a:ea typeface="黑体" panose="02010609060101010101" pitchFamily="49" charset="-122"/>
                          <a:cs typeface="宋体" panose="02010600030101010101" pitchFamily="2" charset="-122"/>
                        </a:rPr>
                        <a:t>百度网盘等工具</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a:t>
                      </a: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4</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80894522"/>
                  </a:ext>
                </a:extLst>
              </a:tr>
              <a:tr h="1368536">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组员考评不公平造成内部矛盾</a:t>
                      </a: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加强共同，完善考评制度，以项目经理为中心</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R15</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222696031"/>
                  </a:ext>
                </a:extLst>
              </a:tr>
              <a:tr h="1368536">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用户对界面原型有了天马行空的全新的提议</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加强与技术人员的同步沟通，确认工作量与可行性</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a:t>
                      </a:r>
                      <a:r>
                        <a:rPr lang="en-US" altLang="zh-CN" sz="1600" kern="100" dirty="0">
                          <a:effectLst/>
                          <a:latin typeface="黑体" panose="02010609060101010101" pitchFamily="49" charset="-122"/>
                          <a:ea typeface="黑体" panose="02010609060101010101" pitchFamily="49" charset="-122"/>
                          <a:cs typeface="宋体" panose="02010600030101010101" pitchFamily="2" charset="-122"/>
                        </a:rPr>
                        <a:t>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52636595"/>
                  </a:ext>
                </a:extLst>
              </a:tr>
            </a:tbl>
          </a:graphicData>
        </a:graphic>
      </p:graphicFrame>
    </p:spTree>
    <p:extLst>
      <p:ext uri="{BB962C8B-B14F-4D97-AF65-F5344CB8AC3E}">
        <p14:creationId xmlns:p14="http://schemas.microsoft.com/office/powerpoint/2010/main" val="3874963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4.</a:t>
            </a:r>
            <a:r>
              <a:rPr lang="zh-CN" altLang="en-US" sz="5400" b="1" dirty="0">
                <a:solidFill>
                  <a:schemeClr val="bg1"/>
                </a:solidFill>
                <a:latin typeface="Gotham Rounded Medium" panose="02000000000000000000" pitchFamily="50" charset="0"/>
              </a:rPr>
              <a:t>支持条件</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1456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686361" y="423638"/>
            <a:ext cx="4512725" cy="6186309"/>
          </a:xfrm>
          <a:prstGeom prst="rect">
            <a:avLst/>
          </a:prstGeom>
          <a:noFill/>
        </p:spPr>
        <p:txBody>
          <a:bodyPr wrap="square" rtlCol="0">
            <a:spAutoFit/>
          </a:bodyPr>
          <a:lstStyle/>
          <a:p>
            <a:r>
              <a:rPr lang="en-US" altLang="zh-CN" sz="3600" b="1" dirty="0">
                <a:solidFill>
                  <a:schemeClr val="tx1">
                    <a:lumMod val="65000"/>
                    <a:lumOff val="35000"/>
                  </a:schemeClr>
                </a:solidFill>
              </a:rPr>
              <a:t>1.</a:t>
            </a:r>
            <a:r>
              <a:rPr lang="zh-CN" altLang="en-US" sz="3600" b="1" dirty="0">
                <a:solidFill>
                  <a:schemeClr val="tx1">
                    <a:lumMod val="65000"/>
                    <a:lumOff val="35000"/>
                  </a:schemeClr>
                </a:solidFill>
              </a:rPr>
              <a:t>引言</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2.</a:t>
            </a:r>
            <a:r>
              <a:rPr lang="zh-CN" altLang="en-US" sz="3600" b="1" dirty="0">
                <a:solidFill>
                  <a:schemeClr val="tx1">
                    <a:lumMod val="65000"/>
                    <a:lumOff val="35000"/>
                  </a:schemeClr>
                </a:solidFill>
              </a:rPr>
              <a:t>项目概述</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3.</a:t>
            </a:r>
            <a:r>
              <a:rPr lang="zh-CN" altLang="en-US" sz="3600" b="1" dirty="0">
                <a:solidFill>
                  <a:schemeClr val="tx1">
                    <a:lumMod val="65000"/>
                    <a:lumOff val="35000"/>
                  </a:schemeClr>
                </a:solidFill>
              </a:rPr>
              <a:t>实施计划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4.</a:t>
            </a:r>
            <a:r>
              <a:rPr lang="zh-CN" altLang="en-US" sz="3600" b="1" dirty="0">
                <a:solidFill>
                  <a:schemeClr val="tx1">
                    <a:lumMod val="65000"/>
                    <a:lumOff val="35000"/>
                  </a:schemeClr>
                </a:solidFill>
              </a:rPr>
              <a:t>支持条件</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5.</a:t>
            </a:r>
            <a:r>
              <a:rPr lang="zh-CN" altLang="en-US" sz="3600" b="1" dirty="0">
                <a:solidFill>
                  <a:schemeClr val="tx1">
                    <a:lumMod val="65000"/>
                    <a:lumOff val="35000"/>
                  </a:schemeClr>
                </a:solidFill>
              </a:rPr>
              <a:t>人力资源管理计划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6.</a:t>
            </a:r>
            <a:r>
              <a:rPr lang="zh-CN" altLang="en-US" sz="3600" b="1" dirty="0">
                <a:solidFill>
                  <a:schemeClr val="tx1">
                    <a:lumMod val="65000"/>
                    <a:lumOff val="35000"/>
                  </a:schemeClr>
                </a:solidFill>
              </a:rPr>
              <a:t>沟通管理计划</a:t>
            </a:r>
            <a:endParaRPr lang="en-US" altLang="zh-CN" sz="3600" b="1" dirty="0">
              <a:solidFill>
                <a:schemeClr val="tx1">
                  <a:lumMod val="65000"/>
                  <a:lumOff val="35000"/>
                </a:schemeClr>
              </a:solidFill>
            </a:endParaRPr>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itchFamily="34" charset="0"/>
              </a:rPr>
              <a:t>目录</a:t>
            </a:r>
          </a:p>
        </p:txBody>
      </p:sp>
      <p:sp>
        <p:nvSpPr>
          <p:cNvPr id="7" name="文本框 6"/>
          <p:cNvSpPr txBox="1"/>
          <p:nvPr/>
        </p:nvSpPr>
        <p:spPr>
          <a:xfrm>
            <a:off x="7076932" y="423637"/>
            <a:ext cx="4512725" cy="5078313"/>
          </a:xfrm>
          <a:prstGeom prst="rect">
            <a:avLst/>
          </a:prstGeom>
          <a:noFill/>
        </p:spPr>
        <p:txBody>
          <a:bodyPr wrap="square" rtlCol="0">
            <a:spAutoFit/>
          </a:bodyPr>
          <a:lstStyle/>
          <a:p>
            <a:r>
              <a:rPr lang="en-US" altLang="zh-CN" sz="3600" b="1" dirty="0">
                <a:solidFill>
                  <a:schemeClr val="tx1">
                    <a:lumMod val="65000"/>
                    <a:lumOff val="35000"/>
                  </a:schemeClr>
                </a:solidFill>
              </a:rPr>
              <a:t>7.</a:t>
            </a:r>
            <a:r>
              <a:rPr lang="zh-CN" altLang="en-US" sz="3600" b="1" dirty="0">
                <a:solidFill>
                  <a:schemeClr val="tx1">
                    <a:lumMod val="65000"/>
                    <a:lumOff val="35000"/>
                  </a:schemeClr>
                </a:solidFill>
              </a:rPr>
              <a:t>风险管理计划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8.</a:t>
            </a:r>
            <a:r>
              <a:rPr lang="zh-CN" altLang="en-US" sz="3600" b="1" dirty="0">
                <a:solidFill>
                  <a:schemeClr val="tx1">
                    <a:lumMod val="65000"/>
                    <a:lumOff val="35000"/>
                  </a:schemeClr>
                </a:solidFill>
              </a:rPr>
              <a:t>配置系统管理</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9.</a:t>
            </a:r>
            <a:r>
              <a:rPr lang="zh-CN" altLang="en-US" sz="3600" b="1" dirty="0">
                <a:solidFill>
                  <a:schemeClr val="tx1">
                    <a:lumMod val="65000"/>
                    <a:lumOff val="35000"/>
                  </a:schemeClr>
                </a:solidFill>
              </a:rPr>
              <a:t>成本管理计划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10.</a:t>
            </a:r>
            <a:r>
              <a:rPr lang="zh-CN" altLang="en-US" sz="3600" b="1" dirty="0">
                <a:solidFill>
                  <a:schemeClr val="tx1">
                    <a:lumMod val="65000"/>
                    <a:lumOff val="35000"/>
                  </a:schemeClr>
                </a:solidFill>
              </a:rPr>
              <a:t>采购管理计划</a:t>
            </a:r>
            <a:endParaRPr lang="en-US" altLang="zh-CN" sz="3600" b="1" dirty="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a:solidFill>
                  <a:schemeClr val="tx1">
                    <a:lumMod val="65000"/>
                    <a:lumOff val="35000"/>
                  </a:schemeClr>
                </a:solidFill>
              </a:rPr>
              <a:t>11.</a:t>
            </a:r>
            <a:r>
              <a:rPr lang="zh-CN" altLang="en-US" sz="3600" b="1" dirty="0">
                <a:solidFill>
                  <a:schemeClr val="tx1">
                    <a:lumMod val="65000"/>
                    <a:lumOff val="35000"/>
                  </a:schemeClr>
                </a:solidFill>
              </a:rPr>
              <a:t>参考文献及分工</a:t>
            </a:r>
          </a:p>
        </p:txBody>
      </p:sp>
    </p:spTree>
    <p:extLst>
      <p:ext uri="{BB962C8B-B14F-4D97-AF65-F5344CB8AC3E}">
        <p14:creationId xmlns:p14="http://schemas.microsoft.com/office/powerpoint/2010/main" val="3126879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05154" y="1011258"/>
            <a:ext cx="7046504" cy="292447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01557" y="3622330"/>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支持条件</a:t>
            </a:r>
          </a:p>
        </p:txBody>
      </p:sp>
      <p:sp>
        <p:nvSpPr>
          <p:cNvPr id="22" name="矩形 21"/>
          <p:cNvSpPr/>
          <p:nvPr/>
        </p:nvSpPr>
        <p:spPr>
          <a:xfrm>
            <a:off x="1089990" y="3084453"/>
            <a:ext cx="2800767"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计算机系统支持</a:t>
            </a:r>
          </a:p>
        </p:txBody>
      </p:sp>
      <p:sp>
        <p:nvSpPr>
          <p:cNvPr id="3" name="矩形 2"/>
          <p:cNvSpPr/>
          <p:nvPr/>
        </p:nvSpPr>
        <p:spPr>
          <a:xfrm>
            <a:off x="497840" y="3731300"/>
            <a:ext cx="6096000" cy="2677656"/>
          </a:xfrm>
          <a:prstGeom prst="rect">
            <a:avLst/>
          </a:prstGeom>
        </p:spPr>
        <p:txBody>
          <a:bodyPr>
            <a:spAutoFit/>
          </a:bodyPr>
          <a:lstStyle/>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Win 7/8/10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操作系统电脑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err="1">
                <a:solidFill>
                  <a:schemeClr val="bg1"/>
                </a:solidFill>
                <a:latin typeface="宋体" panose="02010600030101010101" pitchFamily="2" charset="-122"/>
                <a:ea typeface="宋体" panose="02010600030101010101" pitchFamily="2" charset="-122"/>
                <a:cs typeface="Times New Roman" panose="02020603050405020304" pitchFamily="18" charset="0"/>
              </a:rPr>
              <a:t>Eclipce</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J2EE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开发环境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Office Tools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系列软件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MySQL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数据库软件 （</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已</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配置） </a:t>
            </a: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err="1">
                <a:solidFill>
                  <a:schemeClr val="bg1"/>
                </a:solidFill>
              </a:rPr>
              <a:t>HBuild</a:t>
            </a:r>
            <a:r>
              <a:rPr lang="en-US" altLang="zh-CN" sz="2400" dirty="0">
                <a:solidFill>
                  <a:schemeClr val="bg1"/>
                </a:solidFill>
              </a:rPr>
              <a:t> </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前端开发软件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GitHub Kraken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配置管理软件 （已配置）</a:t>
            </a:r>
            <a:endPar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Axure RP </a:t>
            </a:r>
            <a:r>
              <a:rPr lang="zh-CN" altLang="en-US"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界面原型软件（已配置）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8072365" y="3935736"/>
            <a:ext cx="2800767" cy="461665"/>
          </a:xfrm>
          <a:prstGeom prst="rect">
            <a:avLst/>
          </a:prstGeom>
        </p:spPr>
        <p:txBody>
          <a:bodyPr wrap="none">
            <a:spAutoFit/>
          </a:bodyPr>
          <a:lstStyle/>
          <a:p>
            <a:pPr lvl="1"/>
            <a:r>
              <a:rPr lang="zh-CN" altLang="zh-CN" sz="2400" b="1" dirty="0"/>
              <a:t>外界提</a:t>
            </a:r>
            <a:r>
              <a:rPr lang="zh-CN" altLang="en-US" sz="2400" b="1" dirty="0"/>
              <a:t>提供</a:t>
            </a:r>
            <a:r>
              <a:rPr lang="zh-CN" altLang="zh-CN" sz="2400" b="1" dirty="0"/>
              <a:t>条件</a:t>
            </a:r>
          </a:p>
        </p:txBody>
      </p:sp>
      <p:sp>
        <p:nvSpPr>
          <p:cNvPr id="4" name="矩形 3"/>
          <p:cNvSpPr/>
          <p:nvPr/>
        </p:nvSpPr>
        <p:spPr>
          <a:xfrm>
            <a:off x="6255658" y="1175417"/>
            <a:ext cx="5936342" cy="2531078"/>
          </a:xfrm>
          <a:prstGeom prst="rect">
            <a:avLst/>
          </a:prstGeom>
        </p:spPr>
        <p:txBody>
          <a:bodyPr wrap="square">
            <a:spAutoFit/>
          </a:bodyPr>
          <a:lstStyle/>
          <a:p>
            <a:pPr>
              <a:spcAft>
                <a:spcPts val="0"/>
              </a:spcAft>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运行环境：</a:t>
            </a: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在校园内网环境内运行的服务器</a:t>
            </a:r>
            <a:r>
              <a:rPr lang="en-US" altLang="zh-CN" sz="2400" kern="100" dirty="0">
                <a:solidFill>
                  <a:schemeClr val="bg1"/>
                </a:solidFill>
                <a:latin typeface="等线" panose="02010600030101010101" pitchFamily="2" charset="-122"/>
                <a:cs typeface="Times New Roman" panose="02020603050405020304" pitchFamily="18" charset="0"/>
              </a:rPr>
              <a:t> x1</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16</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核</a:t>
            </a:r>
            <a:r>
              <a:rPr lang="en-US" altLang="zh-CN" sz="2400" kern="100" dirty="0" err="1">
                <a:solidFill>
                  <a:schemeClr val="bg1"/>
                </a:solidFill>
                <a:latin typeface="等线" panose="02010600030101010101" pitchFamily="2" charset="-122"/>
                <a:cs typeface="Times New Roman" panose="02020603050405020304" pitchFamily="18" charset="0"/>
              </a:rPr>
              <a:t>cpu</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32G</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内存，</a:t>
            </a:r>
            <a:r>
              <a:rPr lang="en-US" altLang="zh-CN" sz="2400" kern="100" dirty="0">
                <a:solidFill>
                  <a:schemeClr val="bg1"/>
                </a:solidFill>
                <a:latin typeface="等线" panose="02010600030101010101" pitchFamily="2" charset="-122"/>
                <a:cs typeface="Times New Roman" panose="02020603050405020304" pitchFamily="18" charset="0"/>
              </a:rPr>
              <a:t>4T</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硬盘）</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预计使用</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年</a:t>
            </a:r>
            <a:endParaRPr lang="zh-CN" altLang="zh-CN" sz="2400" kern="100" dirty="0">
              <a:solidFill>
                <a:schemeClr val="bg1"/>
              </a:solidFill>
              <a:latin typeface="等线" panose="02010600030101010101" pitchFamily="2" charset="-122"/>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千兆光纤宽带</a:t>
            </a:r>
            <a:endPar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人均一台计算机</a:t>
            </a:r>
          </a:p>
        </p:txBody>
      </p:sp>
    </p:spTree>
    <p:extLst>
      <p:ext uri="{BB962C8B-B14F-4D97-AF65-F5344CB8AC3E}">
        <p14:creationId xmlns:p14="http://schemas.microsoft.com/office/powerpoint/2010/main" val="2410471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09328" y="2378759"/>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支持条件</a:t>
            </a:r>
          </a:p>
        </p:txBody>
      </p:sp>
      <p:sp>
        <p:nvSpPr>
          <p:cNvPr id="22" name="矩形 21"/>
          <p:cNvSpPr/>
          <p:nvPr/>
        </p:nvSpPr>
        <p:spPr>
          <a:xfrm>
            <a:off x="3500813" y="1614258"/>
            <a:ext cx="3416320"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需由用户承担的工作</a:t>
            </a:r>
          </a:p>
        </p:txBody>
      </p:sp>
      <p:sp>
        <p:nvSpPr>
          <p:cNvPr id="2" name="矩形 1"/>
          <p:cNvSpPr/>
          <p:nvPr/>
        </p:nvSpPr>
        <p:spPr>
          <a:xfrm>
            <a:off x="2657469" y="2522767"/>
            <a:ext cx="6096000" cy="2308324"/>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用户需要与开发人员有多次需求访谈</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用户需在短时间内正确的回答开发人员起初的问题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在发生变更的时候，即时通知开发人员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用户需积极配合开发人员的工作，并且保持联系</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922982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083543" y="1066817"/>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参</a:t>
            </a:r>
            <a:r>
              <a:rPr lang="zh-CN" sz="2800" b="1" dirty="0">
                <a:latin typeface="黑体"/>
                <a:ea typeface="黑体"/>
              </a:rPr>
              <a:t>考资料</a:t>
            </a:r>
            <a:endParaRPr lang="zh-CN" sz="2800" dirty="0"/>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4" name="文本框 3">
            <a:extLst>
              <a:ext uri="{FF2B5EF4-FFF2-40B4-BE49-F238E27FC236}">
                <a16:creationId xmlns:a16="http://schemas.microsoft.com/office/drawing/2014/main" id="{8634053E-B68A-4495-976B-D3252AA2FBAE}"/>
              </a:ext>
            </a:extLst>
          </p:cNvPr>
          <p:cNvSpPr txBox="1"/>
          <p:nvPr/>
        </p:nvSpPr>
        <p:spPr>
          <a:xfrm>
            <a:off x="970138" y="2366295"/>
            <a:ext cx="1085900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dirty="0">
                <a:latin typeface="黑体" panose="02010609060101010101" pitchFamily="49" charset="-122"/>
                <a:ea typeface="黑体" panose="02010609060101010101" pitchFamily="49" charset="-122"/>
                <a:cs typeface="Segoe UI"/>
              </a:rPr>
              <a:t>[</a:t>
            </a:r>
            <a:r>
              <a:rPr lang="en-US" altLang="zh-CN" sz="2400" dirty="0">
                <a:latin typeface="黑体" panose="02010609060101010101" pitchFamily="49" charset="-122"/>
                <a:ea typeface="黑体" panose="02010609060101010101" pitchFamily="49" charset="-122"/>
                <a:cs typeface="Segoe UI"/>
              </a:rPr>
              <a:t>1</a:t>
            </a:r>
            <a:r>
              <a:rPr lang="zh-CN" sz="2400" dirty="0">
                <a:latin typeface="黑体" panose="02010609060101010101" pitchFamily="49" charset="-122"/>
                <a:ea typeface="黑体" panose="02010609060101010101" pitchFamily="49" charset="-122"/>
                <a:cs typeface="Segoe UI"/>
              </a:rPr>
              <a:t>] 张海藩,牟永敏.软件工程导论（第六版） </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[2] GB+T-8567-2006.</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计算机软件文档编制规范</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[3] GB/T19000—2008/ISO9000.</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质量管理体系</a:t>
            </a:r>
            <a:r>
              <a:rPr lang="en-US" altLang="zh-CN" sz="2400" dirty="0">
                <a:latin typeface="黑体" panose="02010609060101010101" pitchFamily="49" charset="-122"/>
                <a:ea typeface="黑体" panose="02010609060101010101" pitchFamily="49" charset="-122"/>
                <a:cs typeface="Segoe UI"/>
              </a:rPr>
              <a:t> </a:t>
            </a:r>
            <a:r>
              <a:rPr lang="zh-CN" altLang="en-US" sz="2400" dirty="0">
                <a:latin typeface="黑体" panose="02010609060101010101" pitchFamily="49" charset="-122"/>
                <a:ea typeface="黑体" panose="02010609060101010101" pitchFamily="49" charset="-122"/>
                <a:cs typeface="Segoe UI"/>
              </a:rPr>
              <a:t>基础和术语</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[4</a:t>
            </a:r>
            <a:r>
              <a:rPr lang="zh-CN" sz="2400" dirty="0">
                <a:latin typeface="黑体" panose="02010609060101010101" pitchFamily="49" charset="-122"/>
                <a:ea typeface="黑体" panose="02010609060101010101" pitchFamily="49" charset="-122"/>
                <a:cs typeface="Segoe UI"/>
              </a:rPr>
              <a:t>] 项目管理知识体系指南（PMBOK 指南)/项目管理协会</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[5</a:t>
            </a:r>
            <a:r>
              <a:rPr lang="zh-CN" sz="2400" dirty="0">
                <a:latin typeface="黑体" panose="02010609060101010101" pitchFamily="49" charset="-122"/>
                <a:ea typeface="黑体" panose="02010609060101010101" pitchFamily="49" charset="-122"/>
                <a:cs typeface="Segoe UI"/>
              </a:rPr>
              <a:t>] </a:t>
            </a:r>
            <a:r>
              <a:rPr lang="en-US" altLang="zh-CN" sz="2400" dirty="0">
                <a:latin typeface="黑体" panose="02010609060101010101" pitchFamily="49" charset="-122"/>
                <a:ea typeface="黑体" panose="02010609060101010101" pitchFamily="49" charset="-122"/>
                <a:cs typeface="Segoe UI"/>
              </a:rPr>
              <a:t>IT</a:t>
            </a:r>
            <a:r>
              <a:rPr lang="zh-CN" sz="2400" dirty="0">
                <a:latin typeface="黑体" panose="02010609060101010101" pitchFamily="49" charset="-122"/>
                <a:ea typeface="黑体" panose="02010609060101010101" pitchFamily="49" charset="-122"/>
                <a:cs typeface="Segoe UI"/>
              </a:rPr>
              <a:t>项目管理（原书第</a:t>
            </a:r>
            <a:r>
              <a:rPr lang="en-US" altLang="zh-CN" sz="2400" dirty="0">
                <a:latin typeface="黑体" panose="02010609060101010101" pitchFamily="49" charset="-122"/>
                <a:ea typeface="黑体" panose="02010609060101010101" pitchFamily="49" charset="-122"/>
                <a:cs typeface="Segoe UI"/>
              </a:rPr>
              <a:t>8</a:t>
            </a:r>
            <a:r>
              <a:rPr lang="zh-CN" sz="2400" dirty="0">
                <a:latin typeface="黑体" panose="02010609060101010101" pitchFamily="49" charset="-122"/>
                <a:ea typeface="黑体" panose="02010609060101010101" pitchFamily="49" charset="-122"/>
                <a:cs typeface="Segoe UI"/>
              </a:rPr>
              <a:t>版） [Software Project Management Fifth Edition]</a:t>
            </a:r>
          </a:p>
        </p:txBody>
      </p:sp>
    </p:spTree>
    <p:extLst>
      <p:ext uri="{BB962C8B-B14F-4D97-AF65-F5344CB8AC3E}">
        <p14:creationId xmlns:p14="http://schemas.microsoft.com/office/powerpoint/2010/main" val="331952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406428"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zh-CN" altLang="en-US" sz="5400" b="1" dirty="0">
                <a:solidFill>
                  <a:schemeClr val="bg1"/>
                </a:solidFill>
                <a:latin typeface="Gotham Rounded Medium" panose="02000000000000000000" pitchFamily="50" charset="0"/>
              </a:rPr>
              <a:t>引言</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6820" y="2258087"/>
            <a:ext cx="9432806" cy="3396342"/>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457011" y="1474987"/>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编写目的</a:t>
            </a:r>
            <a:endParaRPr lang="zh-CN" sz="2800" b="1"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3DD312BC-4CC2-4CBA-8FDB-9EE6B8B247A5}"/>
              </a:ext>
            </a:extLst>
          </p:cNvPr>
          <p:cNvSpPr txBox="1"/>
          <p:nvPr/>
        </p:nvSpPr>
        <p:spPr>
          <a:xfrm>
            <a:off x="1457011" y="2802096"/>
            <a:ext cx="88771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solidFill>
                  <a:schemeClr val="bg1"/>
                </a:solidFill>
                <a:latin typeface="黑体" panose="02010609060101010101" pitchFamily="49" charset="-122"/>
                <a:ea typeface="黑体" panose="02010609060101010101" pitchFamily="49" charset="-122"/>
              </a:rPr>
              <a:t>    为了使本项目（软件工程系列课程教学辅助网站与</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端）有计划地开发，我们编写这份项目开发计划，为项目负责人提供一个框架，使之能合理地估算软件项目开发所需的资源 、经费和开发进度，并控制软件项目开发过程按此计划进行。在做计划时，必须就需要的人力、项目持续时间及成本作出估算，而且使自己与指导教师更清楚地了解项目如何开展。</a:t>
            </a:r>
          </a:p>
        </p:txBody>
      </p:sp>
    </p:spTree>
    <p:extLst>
      <p:ext uri="{BB962C8B-B14F-4D97-AF65-F5344CB8AC3E}">
        <p14:creationId xmlns:p14="http://schemas.microsoft.com/office/powerpoint/2010/main" val="269897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26397" y="2121319"/>
            <a:ext cx="8884666" cy="314736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a:extLst>
              <a:ext uri="{FF2B5EF4-FFF2-40B4-BE49-F238E27FC236}">
                <a16:creationId xmlns:a16="http://schemas.microsoft.com/office/drawing/2014/main" id="{DB2E92B2-82A1-486F-94E0-4123CEA832D5}"/>
              </a:ext>
            </a:extLst>
          </p:cNvPr>
          <p:cNvSpPr/>
          <p:nvPr/>
        </p:nvSpPr>
        <p:spPr>
          <a:xfrm>
            <a:off x="1526397" y="1332294"/>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id="{AD6B2878-1299-4978-901C-2ADFAA99F6D2}"/>
              </a:ext>
            </a:extLst>
          </p:cNvPr>
          <p:cNvSpPr txBox="1"/>
          <p:nvPr/>
        </p:nvSpPr>
        <p:spPr>
          <a:xfrm>
            <a:off x="1705573" y="2304708"/>
            <a:ext cx="8705490"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黑体" panose="02010609060101010101" pitchFamily="49" charset="-122"/>
                <a:ea typeface="黑体" panose="02010609060101010101" pitchFamily="49" charset="-122"/>
              </a:rPr>
              <a:t>    </a:t>
            </a:r>
            <a:r>
              <a:rPr lang="zh-CN" altLang="en-US" sz="2400" dirty="0">
                <a:solidFill>
                  <a:schemeClr val="bg1"/>
                </a:solidFill>
                <a:latin typeface="黑体" panose="02010609060101010101" pitchFamily="49" charset="-122"/>
                <a:ea typeface="黑体" panose="02010609060101010101" pitchFamily="49" charset="-122"/>
              </a:rPr>
              <a:t>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同时本网站也有</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形式，可以在手机上进行查看。</a:t>
            </a:r>
            <a:r>
              <a:rPr lang="zh-CN" sz="2400" dirty="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067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830527" y="2037478"/>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软件系统名称</a:t>
            </a:r>
          </a:p>
        </p:txBody>
      </p:sp>
      <p:sp>
        <p:nvSpPr>
          <p:cNvPr id="2" name="文本框 1">
            <a:extLst>
              <a:ext uri="{FF2B5EF4-FFF2-40B4-BE49-F238E27FC236}">
                <a16:creationId xmlns:a16="http://schemas.microsoft.com/office/drawing/2014/main" id="{3DD312BC-4CC2-4CBA-8FDB-9EE6B8B247A5}"/>
              </a:ext>
            </a:extLst>
          </p:cNvPr>
          <p:cNvSpPr txBox="1"/>
          <p:nvPr/>
        </p:nvSpPr>
        <p:spPr>
          <a:xfrm>
            <a:off x="3141368" y="2037478"/>
            <a:ext cx="887082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66700"/>
            <a:r>
              <a:rPr lang="zh-CN" sz="2400" dirty="0">
                <a:latin typeface="黑体" panose="02010609060101010101" pitchFamily="49" charset="-122"/>
                <a:ea typeface="黑体" panose="02010609060101010101" pitchFamily="49" charset="-122"/>
              </a:rPr>
              <a:t>软件工程系列课程教学辅助网站</a:t>
            </a:r>
          </a:p>
        </p:txBody>
      </p:sp>
      <p:sp>
        <p:nvSpPr>
          <p:cNvPr id="9" name="矩形 8">
            <a:extLst>
              <a:ext uri="{FF2B5EF4-FFF2-40B4-BE49-F238E27FC236}">
                <a16:creationId xmlns:a16="http://schemas.microsoft.com/office/drawing/2014/main" id="{DB2E92B2-82A1-486F-94E0-4123CEA832D5}"/>
              </a:ext>
            </a:extLst>
          </p:cNvPr>
          <p:cNvSpPr/>
          <p:nvPr/>
        </p:nvSpPr>
        <p:spPr>
          <a:xfrm>
            <a:off x="830527" y="3871268"/>
            <a:ext cx="1731564" cy="461665"/>
          </a:xfrm>
          <a:prstGeom prst="rect">
            <a:avLst/>
          </a:prstGeom>
        </p:spPr>
        <p:txBody>
          <a:bodyPr wrap="none" anchor="t">
            <a:spAutoFit/>
          </a:bodyPr>
          <a:lstStyle/>
          <a:p>
            <a:r>
              <a:rPr lang="zh-CN" sz="2400" b="1" dirty="0">
                <a:latin typeface="黑体" panose="02010609060101010101" pitchFamily="49" charset="-122"/>
                <a:ea typeface="黑体" panose="02010609060101010101" pitchFamily="49" charset="-122"/>
              </a:rPr>
              <a:t>任务提出者</a:t>
            </a:r>
          </a:p>
        </p:txBody>
      </p:sp>
      <p:graphicFrame>
        <p:nvGraphicFramePr>
          <p:cNvPr id="8" name="表格 7">
            <a:extLst>
              <a:ext uri="{FF2B5EF4-FFF2-40B4-BE49-F238E27FC236}">
                <a16:creationId xmlns:a16="http://schemas.microsoft.com/office/drawing/2014/main" id="{D0343E65-002E-4D84-B9F1-2FD15E34B2A8}"/>
              </a:ext>
            </a:extLst>
          </p:cNvPr>
          <p:cNvGraphicFramePr>
            <a:graphicFrameLocks noGrp="1"/>
          </p:cNvGraphicFramePr>
          <p:nvPr>
            <p:extLst>
              <p:ext uri="{D42A27DB-BD31-4B8C-83A1-F6EECF244321}">
                <p14:modId xmlns:p14="http://schemas.microsoft.com/office/powerpoint/2010/main" val="2053080867"/>
              </p:ext>
            </p:extLst>
          </p:nvPr>
        </p:nvGraphicFramePr>
        <p:xfrm>
          <a:off x="3141368" y="3370907"/>
          <a:ext cx="7868237" cy="1730141"/>
        </p:xfrm>
        <a:graphic>
          <a:graphicData uri="http://schemas.openxmlformats.org/drawingml/2006/table">
            <a:tbl>
              <a:tblPr firstRow="1" bandRow="1">
                <a:tableStyleId>{5C22544A-7EE6-4342-B048-85BDC9FD1C3A}</a:tableStyleId>
              </a:tblPr>
              <a:tblGrid>
                <a:gridCol w="1545795">
                  <a:extLst>
                    <a:ext uri="{9D8B030D-6E8A-4147-A177-3AD203B41FA5}">
                      <a16:colId xmlns:a16="http://schemas.microsoft.com/office/drawing/2014/main" val="3712362723"/>
                    </a:ext>
                  </a:extLst>
                </a:gridCol>
                <a:gridCol w="2395286">
                  <a:extLst>
                    <a:ext uri="{9D8B030D-6E8A-4147-A177-3AD203B41FA5}">
                      <a16:colId xmlns:a16="http://schemas.microsoft.com/office/drawing/2014/main" val="185670957"/>
                    </a:ext>
                  </a:extLst>
                </a:gridCol>
                <a:gridCol w="2380865">
                  <a:extLst>
                    <a:ext uri="{9D8B030D-6E8A-4147-A177-3AD203B41FA5}">
                      <a16:colId xmlns:a16="http://schemas.microsoft.com/office/drawing/2014/main" val="3638924083"/>
                    </a:ext>
                  </a:extLst>
                </a:gridCol>
                <a:gridCol w="1546291">
                  <a:extLst>
                    <a:ext uri="{9D8B030D-6E8A-4147-A177-3AD203B41FA5}">
                      <a16:colId xmlns:a16="http://schemas.microsoft.com/office/drawing/2014/main" val="2050755"/>
                    </a:ext>
                  </a:extLst>
                </a:gridCol>
              </a:tblGrid>
              <a:tr h="449981">
                <a:tc>
                  <a:txBody>
                    <a:bodyPr/>
                    <a:lstStyle/>
                    <a:p>
                      <a:pPr rtl="0" fontAlgn="base"/>
                      <a:r>
                        <a:rPr lang="zh-CN" altLang="en-US" sz="1800" dirty="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地址 </a:t>
                      </a:r>
                    </a:p>
                  </a:txBody>
                  <a:tcPr/>
                </a:tc>
                <a:extLst>
                  <a:ext uri="{0D108BD9-81ED-4DB2-BD59-A6C34878D82A}">
                    <a16:rowId xmlns:a16="http://schemas.microsoft.com/office/drawing/2014/main" val="3627334606"/>
                  </a:ext>
                </a:extLst>
              </a:tr>
              <a:tr h="562426">
                <a:tc>
                  <a:txBody>
                    <a:bodyPr/>
                    <a:lstStyle/>
                    <a:p>
                      <a:pPr rtl="0" fontAlgn="base"/>
                      <a:r>
                        <a:rPr lang="zh-CN" altLang="en-US" sz="1800" dirty="0">
                          <a:effectLst/>
                          <a:latin typeface="黑体" panose="02010609060101010101" pitchFamily="49" charset="-122"/>
                          <a:ea typeface="黑体" panose="02010609060101010101" pitchFamily="49" charset="-122"/>
                        </a:rPr>
                        <a:t>杨枨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13357102333 </a:t>
                      </a:r>
                    </a:p>
                  </a:txBody>
                  <a:tcPr/>
                </a:tc>
                <a:tc>
                  <a:txBody>
                    <a:bodyPr/>
                    <a:lstStyle/>
                    <a:p>
                      <a:pPr rtl="0" fontAlgn="base"/>
                      <a:r>
                        <a:rPr lang="en-US" sz="1800" dirty="0">
                          <a:effectLst/>
                          <a:latin typeface="黑体" panose="02010609060101010101" pitchFamily="49" charset="-122"/>
                          <a:ea typeface="黑体" panose="02010609060101010101" pitchFamily="49" charset="-122"/>
                        </a:rPr>
                        <a:t>yangc@zucc.edu.cn </a:t>
                      </a:r>
                    </a:p>
                  </a:txBody>
                  <a:tcPr/>
                </a:tc>
                <a:tc>
                  <a:txBody>
                    <a:bodyPr/>
                    <a:lstStyle/>
                    <a:p>
                      <a:pPr algn="ctr"/>
                      <a:r>
                        <a:rPr lang="zh-CN" altLang="zh-CN" sz="1800" kern="1200" dirty="0">
                          <a:solidFill>
                            <a:schemeClr val="dk1"/>
                          </a:solidFill>
                          <a:effectLst/>
                          <a:latin typeface="黑体" panose="02010609060101010101" pitchFamily="49" charset="-122"/>
                          <a:ea typeface="黑体" panose="02010609060101010101" pitchFamily="49" charset="-122"/>
                          <a:cs typeface="+mn-cs"/>
                        </a:rPr>
                        <a:t>理</a:t>
                      </a:r>
                      <a:r>
                        <a:rPr lang="zh-CN" altLang="en-US" sz="1800" kern="1200" dirty="0">
                          <a:solidFill>
                            <a:schemeClr val="dk1"/>
                          </a:solidFill>
                          <a:effectLst/>
                          <a:latin typeface="黑体" panose="02010609060101010101" pitchFamily="49" charset="-122"/>
                          <a:ea typeface="黑体" panose="02010609060101010101" pitchFamily="49" charset="-122"/>
                          <a:cs typeface="+mn-cs"/>
                        </a:rPr>
                        <a:t>四</a:t>
                      </a:r>
                      <a:r>
                        <a:rPr lang="zh-CN" altLang="zh-CN" sz="1800" kern="1200" dirty="0">
                          <a:solidFill>
                            <a:schemeClr val="dk1"/>
                          </a:solidFill>
                          <a:effectLst/>
                          <a:latin typeface="黑体" panose="02010609060101010101" pitchFamily="49" charset="-122"/>
                          <a:ea typeface="黑体" panose="02010609060101010101" pitchFamily="49" charset="-122"/>
                          <a:cs typeface="+mn-cs"/>
                        </a:rPr>
                        <a:t>系主任办公室</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87204035"/>
                  </a:ext>
                </a:extLst>
              </a:tr>
              <a:tr h="449981">
                <a:tc>
                  <a:txBody>
                    <a:bodyPr/>
                    <a:lstStyle/>
                    <a:p>
                      <a:pPr rtl="0" fontAlgn="base"/>
                      <a:r>
                        <a:rPr lang="zh-CN" altLang="en-US" sz="1800">
                          <a:effectLst/>
                          <a:latin typeface="黑体" panose="02010609060101010101" pitchFamily="49" charset="-122"/>
                          <a:ea typeface="黑体" panose="02010609060101010101" pitchFamily="49" charset="-122"/>
                        </a:rPr>
                        <a:t>侯宏仑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13071858629 </a:t>
                      </a:r>
                    </a:p>
                  </a:txBody>
                  <a:tcPr/>
                </a:tc>
                <a:tc>
                  <a:txBody>
                    <a:bodyPr/>
                    <a:lstStyle/>
                    <a:p>
                      <a:pPr rtl="0" fontAlgn="base"/>
                      <a:r>
                        <a:rPr lang="en-US" sz="1800" dirty="0">
                          <a:effectLst/>
                          <a:latin typeface="黑体" panose="02010609060101010101" pitchFamily="49" charset="-122"/>
                          <a:ea typeface="黑体" panose="02010609060101010101" pitchFamily="49" charset="-122"/>
                        </a:rPr>
                        <a:t>ubilabs@zucc.edu.cn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理四</a:t>
                      </a:r>
                      <a:r>
                        <a:rPr lang="en-US" altLang="zh-CN" sz="1800" dirty="0">
                          <a:effectLst/>
                          <a:latin typeface="黑体" panose="02010609060101010101" pitchFamily="49" charset="-122"/>
                          <a:ea typeface="黑体" panose="02010609060101010101" pitchFamily="49" charset="-122"/>
                        </a:rPr>
                        <a:t>501</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val="618259107"/>
                  </a:ext>
                </a:extLst>
              </a:tr>
            </a:tbl>
          </a:graphicData>
        </a:graphic>
      </p:graphicFrame>
      <p:cxnSp>
        <p:nvCxnSpPr>
          <p:cNvPr id="15" name="直接连接符 14"/>
          <p:cNvCxnSpPr/>
          <p:nvPr/>
        </p:nvCxnSpPr>
        <p:spPr>
          <a:xfrm flipH="1">
            <a:off x="3099508" y="1940292"/>
            <a:ext cx="10231" cy="656038"/>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9197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graphicFrame>
        <p:nvGraphicFramePr>
          <p:cNvPr id="12" name="表格 11">
            <a:extLst>
              <a:ext uri="{FF2B5EF4-FFF2-40B4-BE49-F238E27FC236}">
                <a16:creationId xmlns:a16="http://schemas.microsoft.com/office/drawing/2014/main" id="{A3110E1C-D94C-4D3B-AFDB-06EF0709811E}"/>
              </a:ext>
            </a:extLst>
          </p:cNvPr>
          <p:cNvGraphicFramePr>
            <a:graphicFrameLocks noGrp="1"/>
          </p:cNvGraphicFramePr>
          <p:nvPr>
            <p:extLst>
              <p:ext uri="{D42A27DB-BD31-4B8C-83A1-F6EECF244321}">
                <p14:modId xmlns:p14="http://schemas.microsoft.com/office/powerpoint/2010/main" val="1746288340"/>
              </p:ext>
            </p:extLst>
          </p:nvPr>
        </p:nvGraphicFramePr>
        <p:xfrm>
          <a:off x="830526" y="2536945"/>
          <a:ext cx="10867988" cy="3308315"/>
        </p:xfrm>
        <a:graphic>
          <a:graphicData uri="http://schemas.openxmlformats.org/drawingml/2006/table">
            <a:tbl>
              <a:tblPr firstRow="1" bandRow="1">
                <a:tableStyleId>{5C22544A-7EE6-4342-B048-85BDC9FD1C3A}</a:tableStyleId>
              </a:tblPr>
              <a:tblGrid>
                <a:gridCol w="1056331">
                  <a:extLst>
                    <a:ext uri="{9D8B030D-6E8A-4147-A177-3AD203B41FA5}">
                      <a16:colId xmlns:a16="http://schemas.microsoft.com/office/drawing/2014/main" val="206843288"/>
                    </a:ext>
                  </a:extLst>
                </a:gridCol>
                <a:gridCol w="885372">
                  <a:extLst>
                    <a:ext uri="{9D8B030D-6E8A-4147-A177-3AD203B41FA5}">
                      <a16:colId xmlns:a16="http://schemas.microsoft.com/office/drawing/2014/main" val="37705770"/>
                    </a:ext>
                  </a:extLst>
                </a:gridCol>
                <a:gridCol w="1567542">
                  <a:extLst>
                    <a:ext uri="{9D8B030D-6E8A-4147-A177-3AD203B41FA5}">
                      <a16:colId xmlns:a16="http://schemas.microsoft.com/office/drawing/2014/main" val="3512583209"/>
                    </a:ext>
                  </a:extLst>
                </a:gridCol>
                <a:gridCol w="2989943">
                  <a:extLst>
                    <a:ext uri="{9D8B030D-6E8A-4147-A177-3AD203B41FA5}">
                      <a16:colId xmlns:a16="http://schemas.microsoft.com/office/drawing/2014/main" val="970526418"/>
                    </a:ext>
                  </a:extLst>
                </a:gridCol>
                <a:gridCol w="1320800">
                  <a:extLst>
                    <a:ext uri="{9D8B030D-6E8A-4147-A177-3AD203B41FA5}">
                      <a16:colId xmlns:a16="http://schemas.microsoft.com/office/drawing/2014/main" val="3140019079"/>
                    </a:ext>
                  </a:extLst>
                </a:gridCol>
                <a:gridCol w="3048000">
                  <a:extLst>
                    <a:ext uri="{9D8B030D-6E8A-4147-A177-3AD203B41FA5}">
                      <a16:colId xmlns:a16="http://schemas.microsoft.com/office/drawing/2014/main" val="1549070902"/>
                    </a:ext>
                  </a:extLst>
                </a:gridCol>
              </a:tblGrid>
              <a:tr h="359646">
                <a:tc>
                  <a:txBody>
                    <a:bodyPr/>
                    <a:lstStyle/>
                    <a:p>
                      <a:pPr rtl="0" fontAlgn="base"/>
                      <a:r>
                        <a:rPr lang="zh-CN" altLang="en-US" sz="180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角色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地址 </a:t>
                      </a:r>
                    </a:p>
                  </a:txBody>
                  <a:tcPr/>
                </a:tc>
                <a:tc>
                  <a:txBody>
                    <a:bodyPr/>
                    <a:lstStyle/>
                    <a:p>
                      <a:pPr rtl="0" fontAlgn="base"/>
                      <a:r>
                        <a:rPr lang="en-US" altLang="zh-CN" sz="1800" dirty="0">
                          <a:effectLst/>
                          <a:latin typeface="黑体" panose="02010609060101010101" pitchFamily="49" charset="-122"/>
                          <a:ea typeface="黑体" panose="02010609060101010101" pitchFamily="49" charset="-122"/>
                        </a:rPr>
                        <a:t>GitHub</a:t>
                      </a:r>
                      <a:r>
                        <a:rPr lang="zh-CN" altLang="en-US" sz="1800" dirty="0">
                          <a:effectLst/>
                          <a:latin typeface="黑体" panose="02010609060101010101" pitchFamily="49" charset="-122"/>
                          <a:ea typeface="黑体" panose="02010609060101010101" pitchFamily="49" charset="-122"/>
                        </a:rPr>
                        <a:t>账号</a:t>
                      </a:r>
                    </a:p>
                  </a:txBody>
                  <a:tcPr/>
                </a:tc>
                <a:extLst>
                  <a:ext uri="{0D108BD9-81ED-4DB2-BD59-A6C34878D82A}">
                    <a16:rowId xmlns:a16="http://schemas.microsoft.com/office/drawing/2014/main" val="2278516806"/>
                  </a:ext>
                </a:extLst>
              </a:tr>
              <a:tr h="588511">
                <a:tc>
                  <a:txBody>
                    <a:bodyPr/>
                    <a:lstStyle/>
                    <a:p>
                      <a:pPr rtl="0" fontAlgn="base"/>
                      <a:r>
                        <a:rPr lang="zh-CN" altLang="en-US" sz="1800" dirty="0">
                          <a:effectLst/>
                          <a:latin typeface="黑体" panose="02010609060101010101" pitchFamily="49" charset="-122"/>
                          <a:ea typeface="黑体" panose="02010609060101010101" pitchFamily="49" charset="-122"/>
                        </a:rPr>
                        <a:t>黄叶轩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组长 </a:t>
                      </a:r>
                    </a:p>
                  </a:txBody>
                  <a:tcPr/>
                </a:tc>
                <a:tc>
                  <a:txBody>
                    <a:bodyPr/>
                    <a:lstStyle/>
                    <a:p>
                      <a:pPr rtl="0" fontAlgn="base"/>
                      <a:r>
                        <a:rPr lang="en-US" sz="1800">
                          <a:effectLst/>
                          <a:latin typeface="黑体" panose="02010609060101010101" pitchFamily="49" charset="-122"/>
                          <a:ea typeface="黑体" panose="02010609060101010101" pitchFamily="49" charset="-122"/>
                        </a:rPr>
                        <a:t>13588899102 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31601246@stu.zucc.edu.cn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2-210</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649429488"/>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陈俊仁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dirty="0">
                          <a:effectLst/>
                          <a:latin typeface="黑体" panose="02010609060101010101" pitchFamily="49" charset="-122"/>
                          <a:ea typeface="黑体" panose="02010609060101010101" pitchFamily="49" charset="-122"/>
                        </a:rPr>
                        <a:t>17376503405 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2-209</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534987555"/>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陈苏民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19967308296 </a:t>
                      </a:r>
                    </a:p>
                  </a:txBody>
                  <a:tcPr/>
                </a:tc>
                <a:tc>
                  <a:txBody>
                    <a:bodyPr/>
                    <a:lstStyle/>
                    <a:p>
                      <a:pPr rtl="0" fontAlgn="base"/>
                      <a:r>
                        <a:rPr lang="en-US" sz="1800">
                          <a:effectLst/>
                          <a:latin typeface="黑体" panose="02010609060101010101" pitchFamily="49" charset="-122"/>
                          <a:ea typeface="黑体" panose="02010609060101010101" pitchFamily="49" charset="-122"/>
                        </a:rPr>
                        <a:t>31602227@stu.zucc.edu.cn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1-124</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err="1">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585493461"/>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徐双铅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18094711647 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31601221@stu.zucc.edu.cn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2-206</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702638594"/>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吕迪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17306413358 </a:t>
                      </a:r>
                    </a:p>
                  </a:txBody>
                  <a:tcPr/>
                </a:tc>
                <a:tc>
                  <a:txBody>
                    <a:bodyPr/>
                    <a:lstStyle/>
                    <a:p>
                      <a:pPr rtl="0" fontAlgn="base"/>
                      <a:r>
                        <a:rPr lang="en-US" sz="1800">
                          <a:effectLst/>
                          <a:latin typeface="黑体" panose="02010609060101010101" pitchFamily="49" charset="-122"/>
                          <a:ea typeface="黑体" panose="02010609060101010101" pitchFamily="49" charset="-122"/>
                        </a:rPr>
                        <a:t>31504051@stu.zucc.edu.cn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求真</a:t>
                      </a:r>
                      <a:r>
                        <a:rPr lang="en-US" altLang="zh-CN" sz="1800" dirty="0">
                          <a:effectLst/>
                          <a:latin typeface="黑体" panose="02010609060101010101" pitchFamily="49" charset="-122"/>
                          <a:ea typeface="黑体" panose="02010609060101010101" pitchFamily="49" charset="-122"/>
                        </a:rPr>
                        <a:t>1-125</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3161198"/>
                  </a:ext>
                </a:extLst>
              </a:tr>
            </a:tbl>
          </a:graphicData>
        </a:graphic>
      </p:graphicFrame>
      <p:sp>
        <p:nvSpPr>
          <p:cNvPr id="14" name="矩形 13">
            <a:extLst>
              <a:ext uri="{FF2B5EF4-FFF2-40B4-BE49-F238E27FC236}">
                <a16:creationId xmlns:a16="http://schemas.microsoft.com/office/drawing/2014/main" id="{529B3EFB-AB91-4F4C-B7F9-F652D99D8093}"/>
              </a:ext>
            </a:extLst>
          </p:cNvPr>
          <p:cNvSpPr/>
          <p:nvPr/>
        </p:nvSpPr>
        <p:spPr>
          <a:xfrm>
            <a:off x="605074" y="1513527"/>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开发团队</a:t>
            </a:r>
            <a:endParaRPr lang="zh-CN" sz="2400" dirty="0"/>
          </a:p>
        </p:txBody>
      </p:sp>
    </p:spTree>
    <p:extLst>
      <p:ext uri="{BB962C8B-B14F-4D97-AF65-F5344CB8AC3E}">
        <p14:creationId xmlns:p14="http://schemas.microsoft.com/office/powerpoint/2010/main" val="84960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836801" y="734419"/>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项目用户</a:t>
            </a:r>
            <a:endParaRPr lang="zh-CN" sz="2800" dirty="0"/>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graphicFrame>
        <p:nvGraphicFramePr>
          <p:cNvPr id="7" name="表格 6">
            <a:extLst>
              <a:ext uri="{FF2B5EF4-FFF2-40B4-BE49-F238E27FC236}">
                <a16:creationId xmlns:a16="http://schemas.microsoft.com/office/drawing/2014/main" id="{88599C5C-8D56-4329-AB54-C9A8B3A301D2}"/>
              </a:ext>
            </a:extLst>
          </p:cNvPr>
          <p:cNvGraphicFramePr>
            <a:graphicFrameLocks noGrp="1"/>
          </p:cNvGraphicFramePr>
          <p:nvPr>
            <p:extLst>
              <p:ext uri="{D42A27DB-BD31-4B8C-83A1-F6EECF244321}">
                <p14:modId xmlns:p14="http://schemas.microsoft.com/office/powerpoint/2010/main" val="208301855"/>
              </p:ext>
            </p:extLst>
          </p:nvPr>
        </p:nvGraphicFramePr>
        <p:xfrm>
          <a:off x="970139" y="1524032"/>
          <a:ext cx="10017176" cy="4473446"/>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val="3617937172"/>
                    </a:ext>
                  </a:extLst>
                </a:gridCol>
                <a:gridCol w="4092732">
                  <a:extLst>
                    <a:ext uri="{9D8B030D-6E8A-4147-A177-3AD203B41FA5}">
                      <a16:colId xmlns:a16="http://schemas.microsoft.com/office/drawing/2014/main" val="1309073331"/>
                    </a:ext>
                  </a:extLst>
                </a:gridCol>
                <a:gridCol w="4092732">
                  <a:extLst>
                    <a:ext uri="{9D8B030D-6E8A-4147-A177-3AD203B41FA5}">
                      <a16:colId xmlns:a16="http://schemas.microsoft.com/office/drawing/2014/main" val="937147188"/>
                    </a:ext>
                  </a:extLst>
                </a:gridCol>
              </a:tblGrid>
              <a:tr h="592328">
                <a:tc>
                  <a:txBody>
                    <a:bodyPr/>
                    <a:lstStyle/>
                    <a:p>
                      <a:pPr rtl="0" fontAlgn="base"/>
                      <a:r>
                        <a:rPr lang="zh-CN" altLang="en-US" sz="1800" dirty="0">
                          <a:effectLst/>
                          <a:latin typeface="黑体" panose="02010609060101010101" pitchFamily="49" charset="-122"/>
                          <a:ea typeface="黑体" panose="02010609060101010101" pitchFamily="49" charset="-122"/>
                        </a:rPr>
                        <a:t>用户群分类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用户角色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用户描述 </a:t>
                      </a:r>
                    </a:p>
                  </a:txBody>
                  <a:tcPr anchor="ctr"/>
                </a:tc>
                <a:extLst>
                  <a:ext uri="{0D108BD9-81ED-4DB2-BD59-A6C34878D82A}">
                    <a16:rowId xmlns:a16="http://schemas.microsoft.com/office/drawing/2014/main" val="926179355"/>
                  </a:ext>
                </a:extLst>
              </a:tr>
              <a:tr h="592328">
                <a:tc>
                  <a:txBody>
                    <a:bodyPr/>
                    <a:lstStyle/>
                    <a:p>
                      <a:pPr rtl="0" fontAlgn="base"/>
                      <a:r>
                        <a:rPr lang="zh-CN" altLang="en-US" sz="1800">
                          <a:effectLst/>
                          <a:latin typeface="黑体" panose="02010609060101010101" pitchFamily="49" charset="-122"/>
                          <a:ea typeface="黑体" panose="02010609060101010101" pitchFamily="49" charset="-122"/>
                        </a:rPr>
                        <a:t>客户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项目发起人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项目的发起方 </a:t>
                      </a:r>
                    </a:p>
                  </a:txBody>
                  <a:tcPr anchor="ctr"/>
                </a:tc>
                <a:extLst>
                  <a:ext uri="{0D108BD9-81ED-4DB2-BD59-A6C34878D82A}">
                    <a16:rowId xmlns:a16="http://schemas.microsoft.com/office/drawing/2014/main" val="3969913342"/>
                  </a:ext>
                </a:extLst>
              </a:tr>
              <a:tr h="637031">
                <a:tc rowSpan="4">
                  <a:txBody>
                    <a:bodyPr/>
                    <a:lstStyle/>
                    <a:p>
                      <a:pPr rtl="0" fontAlgn="base"/>
                      <a:r>
                        <a:rPr lang="zh-CN" altLang="en-US" sz="1800">
                          <a:effectLst/>
                          <a:latin typeface="黑体" panose="02010609060101010101" pitchFamily="49" charset="-122"/>
                          <a:ea typeface="黑体" panose="02010609060101010101" pitchFamily="49" charset="-122"/>
                        </a:rPr>
                        <a:t>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教师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软件需求分析课程授课教师 </a:t>
                      </a:r>
                    </a:p>
                  </a:txBody>
                  <a:tcPr anchor="ctr"/>
                </a:tc>
                <a:extLst>
                  <a:ext uri="{0D108BD9-81ED-4DB2-BD59-A6C34878D82A}">
                    <a16:rowId xmlns:a16="http://schemas.microsoft.com/office/drawing/2014/main" val="3208589549"/>
                  </a:ext>
                </a:extLst>
              </a:tr>
              <a:tr h="536447">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学生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选择软件需求分析课程的学生 </a:t>
                      </a:r>
                    </a:p>
                  </a:txBody>
                  <a:tcPr anchor="ctr"/>
                </a:tc>
                <a:extLst>
                  <a:ext uri="{0D108BD9-81ED-4DB2-BD59-A6C34878D82A}">
                    <a16:rowId xmlns:a16="http://schemas.microsoft.com/office/drawing/2014/main" val="2997621181"/>
                  </a:ext>
                </a:extLst>
              </a:tr>
              <a:tr h="871728">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管理员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负责网站后台维护，主内、内容审核以及身份认证的工作人员 </a:t>
                      </a:r>
                    </a:p>
                  </a:txBody>
                  <a:tcPr anchor="ctr"/>
                </a:tc>
                <a:extLst>
                  <a:ext uri="{0D108BD9-81ED-4DB2-BD59-A6C34878D82A}">
                    <a16:rowId xmlns:a16="http://schemas.microsoft.com/office/drawing/2014/main" val="1662377593"/>
                  </a:ext>
                </a:extLst>
              </a:tr>
              <a:tr h="603504">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游客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未注册的网站浏览者 </a:t>
                      </a:r>
                    </a:p>
                  </a:txBody>
                  <a:tcPr anchor="ctr"/>
                </a:tc>
                <a:extLst>
                  <a:ext uri="{0D108BD9-81ED-4DB2-BD59-A6C34878D82A}">
                    <a16:rowId xmlns:a16="http://schemas.microsoft.com/office/drawing/2014/main" val="2344461181"/>
                  </a:ext>
                </a:extLst>
              </a:tr>
              <a:tr h="607974">
                <a:tc>
                  <a:txBody>
                    <a:bodyPr/>
                    <a:lstStyle/>
                    <a:p>
                      <a:pPr rtl="0" fontAlgn="base"/>
                      <a:r>
                        <a:rPr lang="zh-CN" altLang="en-US" sz="1800">
                          <a:effectLst/>
                          <a:latin typeface="黑体" panose="02010609060101010101" pitchFamily="49" charset="-122"/>
                          <a:ea typeface="黑体" panose="02010609060101010101" pitchFamily="49" charset="-122"/>
                        </a:rPr>
                        <a:t>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学校网站安全管理部门 </a:t>
                      </a: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学校负责监督各网站的正常使用与信息安全部门。 </a:t>
                      </a:r>
                    </a:p>
                  </a:txBody>
                  <a:tcPr anchor="ctr"/>
                </a:tc>
                <a:extLst>
                  <a:ext uri="{0D108BD9-81ED-4DB2-BD59-A6C34878D82A}">
                    <a16:rowId xmlns:a16="http://schemas.microsoft.com/office/drawing/2014/main" val="3114122307"/>
                  </a:ext>
                </a:extLst>
              </a:tr>
            </a:tbl>
          </a:graphicData>
        </a:graphic>
      </p:graphicFrame>
    </p:spTree>
    <p:extLst>
      <p:ext uri="{BB962C8B-B14F-4D97-AF65-F5344CB8AC3E}">
        <p14:creationId xmlns:p14="http://schemas.microsoft.com/office/powerpoint/2010/main" val="1756674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2251</Words>
  <Application>Microsoft Office PowerPoint</Application>
  <PresentationFormat>宽屏</PresentationFormat>
  <Paragraphs>592</Paragraphs>
  <Slides>32</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Gotham Rounded Medium</vt:lpstr>
      <vt:lpstr>Wingdings</vt:lpstr>
      <vt:lpstr>宋体</vt:lpstr>
      <vt:lpstr>Arial</vt:lpstr>
      <vt:lpstr>Times New Roman</vt:lpstr>
      <vt:lpstr>黑体</vt:lpstr>
      <vt:lpstr>Segoe UI</vt:lpstr>
      <vt:lpstr>黑体</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96</cp:revision>
  <dcterms:created xsi:type="dcterms:W3CDTF">2016-01-19T08:46:18Z</dcterms:created>
  <dcterms:modified xsi:type="dcterms:W3CDTF">2018-11-12T06:48:49Z</dcterms:modified>
</cp:coreProperties>
</file>