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8">
  <p:sldMasterIdLst>
    <p:sldMasterId id="2147483648" r:id="rId1"/>
  </p:sldMasterIdLst>
  <p:notesMasterIdLst>
    <p:notesMasterId r:id="rId31"/>
  </p:notesMasterIdLst>
  <p:sldIdLst>
    <p:sldId id="373" r:id="rId2"/>
    <p:sldId id="382" r:id="rId3"/>
    <p:sldId id="383" r:id="rId4"/>
    <p:sldId id="384" r:id="rId5"/>
    <p:sldId id="385" r:id="rId6"/>
    <p:sldId id="386" r:id="rId7"/>
    <p:sldId id="387" r:id="rId8"/>
    <p:sldId id="388" r:id="rId9"/>
    <p:sldId id="389" r:id="rId10"/>
    <p:sldId id="390" r:id="rId11"/>
    <p:sldId id="392" r:id="rId12"/>
    <p:sldId id="398" r:id="rId13"/>
    <p:sldId id="391" r:id="rId14"/>
    <p:sldId id="393" r:id="rId15"/>
    <p:sldId id="374" r:id="rId16"/>
    <p:sldId id="412" r:id="rId17"/>
    <p:sldId id="400" r:id="rId18"/>
    <p:sldId id="413" r:id="rId19"/>
    <p:sldId id="414" r:id="rId20"/>
    <p:sldId id="418" r:id="rId21"/>
    <p:sldId id="419" r:id="rId22"/>
    <p:sldId id="421" r:id="rId23"/>
    <p:sldId id="422" r:id="rId24"/>
    <p:sldId id="415" r:id="rId25"/>
    <p:sldId id="416" r:id="rId26"/>
    <p:sldId id="417" r:id="rId27"/>
    <p:sldId id="402" r:id="rId28"/>
    <p:sldId id="403" r:id="rId29"/>
    <p:sldId id="404" r:id="rId30"/>
  </p:sldIdLst>
  <p:sldSz cx="12192000" cy="6858000"/>
  <p:notesSz cx="6858000" cy="9144000"/>
  <p:embeddedFontLst>
    <p:embeddedFont>
      <p:font typeface="Verdana" pitchFamily="34" charset="0"/>
      <p:regular r:id="rId32"/>
      <p:bold r:id="rId33"/>
      <p:italic r:id="rId34"/>
      <p:boldItalic r:id="rId35"/>
    </p:embeddedFont>
    <p:embeddedFont>
      <p:font typeface="黑体" pitchFamily="49" charset="-122"/>
      <p:regular r:id="rId36"/>
    </p:embeddedFont>
    <p:embeddedFont>
      <p:font typeface="Calibri" pitchFamily="34" charset="0"/>
      <p:regular r:id="rId37"/>
      <p:bold r:id="rId38"/>
      <p:italic r:id="rId39"/>
      <p:boldItalic r:id="rId40"/>
    </p:embeddedFont>
    <p:embeddedFont>
      <p:font typeface="等线" pitchFamily="2" charset="-122"/>
      <p:regular r:id="rId41"/>
      <p:bold r:id="rId4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A4D6D5"/>
    <a:srgbClr val="6C92C0"/>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2" autoAdjust="0"/>
    <p:restoredTop sz="99877" autoAdjust="0"/>
  </p:normalViewPr>
  <p:slideViewPr>
    <p:cSldViewPr snapToGrid="0" showGuides="1">
      <p:cViewPr>
        <p:scale>
          <a:sx n="90" d="100"/>
          <a:sy n="90" d="100"/>
        </p:scale>
        <p:origin x="-374" y="3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pPr/>
              <a:t>2018/10/25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pPr/>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照</a:t>
            </a:r>
            <a:r>
              <a:rPr kumimoji="1" lang="en-US" altLang="zh-CN" dirty="0"/>
              <a:t>ppt</a:t>
            </a:r>
            <a:r>
              <a:rPr kumimoji="1" lang="zh-CN" altLang="en-US" dirty="0"/>
              <a:t>讲即可</a:t>
            </a:r>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16</a:t>
            </a:fld>
            <a:endParaRPr kumimoji="1" lang="zh-CN" altLang="en-US"/>
          </a:p>
        </p:txBody>
      </p:sp>
    </p:spTree>
    <p:extLst>
      <p:ext uri="{BB962C8B-B14F-4D97-AF65-F5344CB8AC3E}">
        <p14:creationId xmlns:p14="http://schemas.microsoft.com/office/powerpoint/2010/main" val="919721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接口之间也可以有与类之间关系类似的继承关系和依赖关系，但是接口和类之间还存在一种实现</a:t>
            </a:r>
            <a:r>
              <a:rPr kumimoji="1" lang="en-US" altLang="zh-CN" dirty="0"/>
              <a:t>(</a:t>
            </a:r>
            <a:r>
              <a:rPr kumimoji="1" lang="en" altLang="zh-CN" dirty="0"/>
              <a:t>Realization)</a:t>
            </a:r>
            <a:r>
              <a:rPr kumimoji="1" lang="zh-CN" altLang="en-US" dirty="0"/>
              <a:t>关系，在这种关系中，类实现了接口，类中的操作实现了接口中所声明的操作。在</a:t>
            </a:r>
            <a:r>
              <a:rPr kumimoji="1" lang="en" altLang="zh-CN" dirty="0"/>
              <a:t>UML</a:t>
            </a:r>
            <a:r>
              <a:rPr kumimoji="1" lang="zh-CN" altLang="en-US" dirty="0"/>
              <a:t>中，类与接口之间的实现关系用带空心三角形的虚线来表示。例如：定义了一个交通工具接口</a:t>
            </a:r>
            <a:r>
              <a:rPr kumimoji="1" lang="en" altLang="zh-CN" dirty="0"/>
              <a:t>Vehicle</a:t>
            </a:r>
            <a:r>
              <a:rPr kumimoji="1" lang="zh-CN" altLang="en" dirty="0"/>
              <a:t>，</a:t>
            </a:r>
            <a:r>
              <a:rPr kumimoji="1" lang="zh-CN" altLang="en-US" dirty="0"/>
              <a:t>包含一个抽象操作</a:t>
            </a:r>
            <a:r>
              <a:rPr kumimoji="1" lang="en" altLang="zh-CN" dirty="0"/>
              <a:t>move()</a:t>
            </a:r>
            <a:r>
              <a:rPr kumimoji="1" lang="zh-CN" altLang="en" dirty="0"/>
              <a:t>，</a:t>
            </a:r>
            <a:r>
              <a:rPr kumimoji="1" lang="zh-CN" altLang="en-US" dirty="0"/>
              <a:t>在类</a:t>
            </a:r>
            <a:r>
              <a:rPr kumimoji="1" lang="en" altLang="zh-CN" dirty="0"/>
              <a:t>Ship</a:t>
            </a:r>
            <a:r>
              <a:rPr kumimoji="1" lang="zh-CN" altLang="en-US" dirty="0"/>
              <a:t>和类</a:t>
            </a:r>
            <a:r>
              <a:rPr kumimoji="1" lang="en" altLang="zh-CN" dirty="0"/>
              <a:t>Car</a:t>
            </a:r>
            <a:r>
              <a:rPr kumimoji="1" lang="zh-CN" altLang="en-US" dirty="0"/>
              <a:t>中都实现了该</a:t>
            </a:r>
            <a:r>
              <a:rPr kumimoji="1" lang="en" altLang="zh-CN" dirty="0"/>
              <a:t>move()</a:t>
            </a:r>
            <a:r>
              <a:rPr kumimoji="1" lang="zh-CN" altLang="en-US" dirty="0"/>
              <a:t>操作，不过具体的实现细节将会不一样</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40980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在</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中，关联关系通常又包含如下几种形式：</a:t>
            </a:r>
          </a:p>
          <a:p>
            <a:r>
              <a:rPr lang="en-US" altLang="zh-CN" sz="1200" b="1" i="0" u="none" strike="noStrike" kern="1200" dirty="0">
                <a:solidFill>
                  <a:schemeClr val="tx1"/>
                </a:solidFill>
                <a:effectLst/>
                <a:latin typeface="+mn-lt"/>
                <a:ea typeface="+mn-ea"/>
                <a:cs typeface="+mn-cs"/>
              </a:rPr>
              <a:t>(1) </a:t>
            </a:r>
            <a:r>
              <a:rPr lang="zh-CN" altLang="en-US" sz="1200" b="1" i="0" u="none" strike="noStrike" kern="1200" dirty="0">
                <a:solidFill>
                  <a:schemeClr val="tx1"/>
                </a:solidFill>
                <a:effectLst/>
                <a:latin typeface="+mn-lt"/>
                <a:ea typeface="+mn-ea"/>
                <a:cs typeface="+mn-cs"/>
              </a:rPr>
              <a:t>双向关联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默认情况下，关联是双向的。例如：顾客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购买商品</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并拥有商品，反之，卖出的商品总有某个顾客与之相关联。因此，</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类和</a:t>
            </a:r>
            <a:r>
              <a:rPr lang="en" altLang="zh-CN" sz="1200" b="0" i="0" u="none" strike="noStrike" kern="1200" dirty="0">
                <a:solidFill>
                  <a:schemeClr val="tx1"/>
                </a:solidFill>
                <a:effectLst/>
                <a:latin typeface="+mn-lt"/>
                <a:ea typeface="+mn-ea"/>
                <a:cs typeface="+mn-cs"/>
              </a:rPr>
              <a:t>Product</a:t>
            </a:r>
            <a:r>
              <a:rPr lang="zh-CN" altLang="en-US" sz="1200" b="0" i="0" u="none" strike="noStrike" kern="1200" dirty="0">
                <a:solidFill>
                  <a:schemeClr val="tx1"/>
                </a:solidFill>
                <a:effectLst/>
                <a:latin typeface="+mn-lt"/>
                <a:ea typeface="+mn-ea"/>
                <a:cs typeface="+mn-cs"/>
              </a:rPr>
              <a:t>类之间具有双向关联关系，如图所示：</a:t>
            </a:r>
          </a:p>
          <a:p>
            <a:r>
              <a:rPr lang="en-US" altLang="zh-CN" sz="1200" b="1" i="0" u="none" strike="noStrike" kern="1200" dirty="0">
                <a:solidFill>
                  <a:schemeClr val="tx1"/>
                </a:solidFill>
                <a:effectLst/>
                <a:latin typeface="+mn-lt"/>
                <a:ea typeface="+mn-ea"/>
                <a:cs typeface="+mn-cs"/>
              </a:rPr>
              <a:t>(2) </a:t>
            </a:r>
            <a:r>
              <a:rPr lang="zh-CN" altLang="en-US" sz="1200" b="1" i="0" u="none" strike="noStrike" kern="1200" dirty="0">
                <a:solidFill>
                  <a:schemeClr val="tx1"/>
                </a:solidFill>
                <a:effectLst/>
                <a:latin typeface="+mn-lt"/>
                <a:ea typeface="+mn-ea"/>
                <a:cs typeface="+mn-cs"/>
              </a:rPr>
              <a:t>单向关联</a:t>
            </a:r>
            <a:endParaRPr lang="zh-CN" altLang="en-US"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类的关联关系也可以是单向的，单向关联用带箭头的实线表示。例如：顾客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拥有地址</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Address)</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则</a:t>
            </a:r>
            <a:r>
              <a:rPr lang="en" altLang="zh-CN" sz="1200" b="0" i="0" u="none" strike="noStrike" kern="1200" dirty="0">
                <a:solidFill>
                  <a:schemeClr val="tx1"/>
                </a:solidFill>
                <a:effectLst/>
                <a:latin typeface="+mn-lt"/>
                <a:ea typeface="+mn-ea"/>
                <a:cs typeface="+mn-cs"/>
              </a:rPr>
              <a:t>Customer</a:t>
            </a:r>
            <a:r>
              <a:rPr lang="zh-CN" altLang="en-US" sz="1200" b="0" i="0" u="none" strike="noStrike" kern="1200" dirty="0">
                <a:solidFill>
                  <a:schemeClr val="tx1"/>
                </a:solidFill>
                <a:effectLst/>
                <a:latin typeface="+mn-lt"/>
                <a:ea typeface="+mn-ea"/>
                <a:cs typeface="+mn-cs"/>
              </a:rPr>
              <a:t>类与</a:t>
            </a:r>
            <a:r>
              <a:rPr lang="en" altLang="zh-CN" sz="1200" b="0" i="0" u="none" strike="noStrike" kern="1200" dirty="0">
                <a:solidFill>
                  <a:schemeClr val="tx1"/>
                </a:solidFill>
                <a:effectLst/>
                <a:latin typeface="+mn-lt"/>
                <a:ea typeface="+mn-ea"/>
                <a:cs typeface="+mn-cs"/>
              </a:rPr>
              <a:t>Address</a:t>
            </a:r>
            <a:r>
              <a:rPr lang="zh-CN" altLang="en-US" sz="1200" b="0" i="0" u="none" strike="noStrike" kern="1200" dirty="0">
                <a:solidFill>
                  <a:schemeClr val="tx1"/>
                </a:solidFill>
                <a:effectLst/>
                <a:latin typeface="+mn-lt"/>
                <a:ea typeface="+mn-ea"/>
                <a:cs typeface="+mn-cs"/>
              </a:rPr>
              <a:t>类具有单向关联关系，如图所示：</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18</a:t>
            </a:fld>
            <a:endParaRPr lang="zh-CN" altLang="en-US"/>
          </a:p>
        </p:txBody>
      </p:sp>
    </p:spTree>
    <p:extLst>
      <p:ext uri="{BB962C8B-B14F-4D97-AF65-F5344CB8AC3E}">
        <p14:creationId xmlns:p14="http://schemas.microsoft.com/office/powerpoint/2010/main" val="217651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Button)</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19</a:t>
            </a:fld>
            <a:endParaRPr lang="zh-CN" altLang="en-US"/>
          </a:p>
        </p:txBody>
      </p:sp>
    </p:spTree>
    <p:extLst>
      <p:ext uri="{BB962C8B-B14F-4D97-AF65-F5344CB8AC3E}">
        <p14:creationId xmlns:p14="http://schemas.microsoft.com/office/powerpoint/2010/main" val="400647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Button)</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20</a:t>
            </a:fld>
            <a:endParaRPr lang="zh-CN" altLang="en-US"/>
          </a:p>
        </p:txBody>
      </p:sp>
    </p:spTree>
    <p:extLst>
      <p:ext uri="{BB962C8B-B14F-4D97-AF65-F5344CB8AC3E}">
        <p14:creationId xmlns:p14="http://schemas.microsoft.com/office/powerpoint/2010/main" val="4006479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Button)</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21</a:t>
            </a:fld>
            <a:endParaRPr lang="zh-CN" altLang="en-US"/>
          </a:p>
        </p:txBody>
      </p:sp>
    </p:spTree>
    <p:extLst>
      <p:ext uri="{BB962C8B-B14F-4D97-AF65-F5344CB8AC3E}">
        <p14:creationId xmlns:p14="http://schemas.microsoft.com/office/powerpoint/2010/main" val="400647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Button)</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22</a:t>
            </a:fld>
            <a:endParaRPr lang="zh-CN" altLang="en-US"/>
          </a:p>
        </p:txBody>
      </p:sp>
    </p:spTree>
    <p:extLst>
      <p:ext uri="{BB962C8B-B14F-4D97-AF65-F5344CB8AC3E}">
        <p14:creationId xmlns:p14="http://schemas.microsoft.com/office/powerpoint/2010/main" val="400647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多重性关联关系又称为重数性</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Multiplicity)</a:t>
            </a:r>
            <a:r>
              <a:rPr lang="zh-CN" altLang="en-US" sz="1200" b="0" i="0" u="none" strike="noStrike" kern="1200" dirty="0">
                <a:solidFill>
                  <a:schemeClr val="tx1"/>
                </a:solidFill>
                <a:effectLst/>
                <a:latin typeface="+mn-lt"/>
                <a:ea typeface="+mn-ea"/>
                <a:cs typeface="+mn-cs"/>
              </a:rPr>
              <a:t>关联关系，表示两个关联对象在数量上的对应关系。</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在</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中，对象之间的多重性可以直接在关联直线上用一个数字或一个数字范围表示。</a:t>
            </a:r>
          </a:p>
          <a:p>
            <a:r>
              <a:rPr lang="zh-CN" altLang="en-US" sz="1200" b="0" i="0" u="none" strike="noStrike" kern="1200" dirty="0">
                <a:solidFill>
                  <a:schemeClr val="tx1"/>
                </a:solidFill>
                <a:effectLst/>
                <a:latin typeface="+mn-lt"/>
                <a:ea typeface="+mn-ea"/>
                <a:cs typeface="+mn-cs"/>
              </a:rPr>
              <a:t>对象之间可以存在多种多重性关联关系，常见的多重性表示方式如表所示：</a:t>
            </a:r>
          </a:p>
          <a:p>
            <a:r>
              <a:rPr lang="zh-CN" altLang="en-US" sz="1200" b="0" i="0" u="none" strike="noStrike" kern="1200" dirty="0">
                <a:solidFill>
                  <a:schemeClr val="tx1"/>
                </a:solidFill>
                <a:effectLst/>
                <a:latin typeface="+mn-lt"/>
                <a:ea typeface="+mn-ea"/>
                <a:cs typeface="+mn-cs"/>
              </a:rPr>
              <a:t>例如：一个界面</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可以拥有零个或多个按钮</a:t>
            </a:r>
            <a:r>
              <a:rPr lang="en-US" altLang="zh-C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Button)</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但是一个按钮只能属于一个界面，</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因此，一个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类的对象可以与零个或多个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类的对象相关联，但一个</a:t>
            </a:r>
            <a:r>
              <a:rPr lang="en" altLang="zh-CN" sz="1200" b="0" i="0" u="none" strike="noStrike" kern="1200" dirty="0">
                <a:solidFill>
                  <a:schemeClr val="tx1"/>
                </a:solidFill>
                <a:effectLst/>
                <a:latin typeface="+mn-lt"/>
                <a:ea typeface="+mn-ea"/>
                <a:cs typeface="+mn-cs"/>
              </a:rPr>
              <a:t>Button</a:t>
            </a:r>
            <a:r>
              <a:rPr lang="zh-CN" altLang="en-US" sz="1200" b="0" i="0" u="none" strike="noStrike" kern="1200" dirty="0">
                <a:solidFill>
                  <a:schemeClr val="tx1"/>
                </a:solidFill>
                <a:effectLst/>
                <a:latin typeface="+mn-lt"/>
                <a:ea typeface="+mn-ea"/>
                <a:cs typeface="+mn-cs"/>
              </a:rPr>
              <a:t>类的对象只能与一个</a:t>
            </a:r>
            <a:r>
              <a:rPr lang="en" altLang="zh-CN" sz="1200" b="0" i="0" u="none" strike="noStrike" kern="1200" dirty="0">
                <a:solidFill>
                  <a:schemeClr val="tx1"/>
                </a:solidFill>
                <a:effectLst/>
                <a:latin typeface="+mn-lt"/>
                <a:ea typeface="+mn-ea"/>
                <a:cs typeface="+mn-cs"/>
              </a:rPr>
              <a:t>Form</a:t>
            </a:r>
            <a:r>
              <a:rPr lang="zh-CN" altLang="en-US" sz="1200" b="0" i="0" u="none" strike="noStrike" kern="1200" dirty="0">
                <a:solidFill>
                  <a:schemeClr val="tx1"/>
                </a:solidFill>
                <a:effectLst/>
                <a:latin typeface="+mn-lt"/>
                <a:ea typeface="+mn-ea"/>
                <a:cs typeface="+mn-cs"/>
              </a:rPr>
              <a:t>类的对象关联，如图所示</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23</a:t>
            </a:fld>
            <a:endParaRPr lang="zh-CN" altLang="en-US"/>
          </a:p>
        </p:txBody>
      </p:sp>
    </p:spTree>
    <p:extLst>
      <p:ext uri="{BB962C8B-B14F-4D97-AF65-F5344CB8AC3E}">
        <p14:creationId xmlns:p14="http://schemas.microsoft.com/office/powerpoint/2010/main" val="4006479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可以简单的理解，就是一个类</a:t>
            </a:r>
            <a:r>
              <a:rPr kumimoji="1" lang="en" altLang="zh-CN" dirty="0"/>
              <a:t>A</a:t>
            </a:r>
            <a:r>
              <a:rPr kumimoji="1" lang="zh-CN" altLang="en-US" dirty="0"/>
              <a:t>使用到了另一个类</a:t>
            </a:r>
            <a:r>
              <a:rPr kumimoji="1" lang="en" altLang="zh-CN" dirty="0"/>
              <a:t>B</a:t>
            </a:r>
            <a:r>
              <a:rPr kumimoji="1" lang="zh-CN" altLang="en" dirty="0"/>
              <a:t>，</a:t>
            </a:r>
            <a:r>
              <a:rPr kumimoji="1" lang="zh-CN" altLang="en-US" dirty="0"/>
              <a:t>而这种使用关系是具有偶然性的、临时性的、非常弱的，但是</a:t>
            </a:r>
            <a:r>
              <a:rPr kumimoji="1" lang="en" altLang="zh-CN" dirty="0"/>
              <a:t>B</a:t>
            </a:r>
            <a:r>
              <a:rPr kumimoji="1" lang="zh-CN" altLang="en-US" dirty="0"/>
              <a:t>类的变化会影响到</a:t>
            </a:r>
            <a:r>
              <a:rPr kumimoji="1" lang="en" altLang="zh-CN" dirty="0"/>
              <a:t>A</a:t>
            </a:r>
            <a:r>
              <a:rPr kumimoji="1" lang="zh-CN" altLang="en" dirty="0"/>
              <a:t>；</a:t>
            </a:r>
            <a:r>
              <a:rPr kumimoji="1" lang="zh-CN" altLang="en-US" dirty="0"/>
              <a:t>比如某人要过河，需要借用一条船，</a:t>
            </a:r>
            <a:endParaRPr kumimoji="1" lang="en-US" altLang="zh-CN" dirty="0"/>
          </a:p>
          <a:p>
            <a:r>
              <a:rPr kumimoji="1" lang="zh-CN" altLang="en-US" dirty="0"/>
              <a:t>此时人与船之间的关系就是依赖；表现在代码层面，为类</a:t>
            </a:r>
            <a:r>
              <a:rPr kumimoji="1" lang="en" altLang="zh-CN" dirty="0"/>
              <a:t>B</a:t>
            </a:r>
            <a:r>
              <a:rPr kumimoji="1" lang="zh-CN" altLang="en-US" dirty="0"/>
              <a:t>作为参数被类</a:t>
            </a:r>
            <a:r>
              <a:rPr kumimoji="1" lang="en" altLang="zh-CN" dirty="0"/>
              <a:t>A</a:t>
            </a:r>
            <a:r>
              <a:rPr kumimoji="1" lang="zh-CN" altLang="en-US" dirty="0"/>
              <a:t>在某个</a:t>
            </a:r>
            <a:r>
              <a:rPr kumimoji="1" lang="en" altLang="zh-CN" dirty="0"/>
              <a:t>method</a:t>
            </a:r>
            <a:r>
              <a:rPr kumimoji="1" lang="zh-CN" altLang="en-US" dirty="0"/>
              <a:t>方法中使用；</a:t>
            </a:r>
          </a:p>
          <a:p>
            <a:r>
              <a:rPr kumimoji="1" lang="zh-CN" altLang="en-US" dirty="0"/>
              <a:t>在</a:t>
            </a:r>
            <a:r>
              <a:rPr kumimoji="1" lang="en" altLang="zh-CN" dirty="0"/>
              <a:t>UML</a:t>
            </a:r>
            <a:r>
              <a:rPr kumimoji="1" lang="zh-CN" altLang="en-US" dirty="0"/>
              <a:t>中，依赖关系用带箭头的虚线表示，由依赖的一方指向被依赖的一方。例如：驾驶员开车，</a:t>
            </a:r>
            <a:endParaRPr kumimoji="1" lang="en-US" altLang="zh-CN" dirty="0"/>
          </a:p>
          <a:p>
            <a:r>
              <a:rPr kumimoji="1" lang="zh-CN" altLang="en-US" dirty="0"/>
              <a:t>在</a:t>
            </a:r>
            <a:r>
              <a:rPr kumimoji="1" lang="en" altLang="zh-CN" dirty="0"/>
              <a:t>Driver</a:t>
            </a:r>
            <a:r>
              <a:rPr kumimoji="1" lang="zh-CN" altLang="en-US" dirty="0"/>
              <a:t>类的</a:t>
            </a:r>
            <a:r>
              <a:rPr kumimoji="1" lang="en" altLang="zh-CN" dirty="0"/>
              <a:t>drive()</a:t>
            </a:r>
            <a:r>
              <a:rPr kumimoji="1" lang="zh-CN" altLang="en-US" dirty="0"/>
              <a:t>方法中将</a:t>
            </a:r>
            <a:r>
              <a:rPr kumimoji="1" lang="en" altLang="zh-CN" dirty="0"/>
              <a:t>Car</a:t>
            </a:r>
            <a:r>
              <a:rPr kumimoji="1" lang="zh-CN" altLang="en-US" dirty="0"/>
              <a:t>类型的对象</a:t>
            </a:r>
            <a:r>
              <a:rPr kumimoji="1" lang="en" altLang="zh-CN" dirty="0"/>
              <a:t>car</a:t>
            </a:r>
            <a:r>
              <a:rPr kumimoji="1" lang="zh-CN" altLang="en-US" dirty="0"/>
              <a:t>作为一个参数传递，以便在</a:t>
            </a:r>
            <a:r>
              <a:rPr kumimoji="1" lang="en" altLang="zh-CN" dirty="0"/>
              <a:t>drive()</a:t>
            </a:r>
            <a:r>
              <a:rPr kumimoji="1" lang="zh-CN" altLang="en-US" dirty="0"/>
              <a:t>方法中能够调用</a:t>
            </a:r>
            <a:r>
              <a:rPr kumimoji="1" lang="en" altLang="zh-CN" dirty="0"/>
              <a:t>car</a:t>
            </a:r>
            <a:r>
              <a:rPr kumimoji="1" lang="zh-CN" altLang="en-US" dirty="0"/>
              <a:t>的</a:t>
            </a:r>
            <a:r>
              <a:rPr kumimoji="1" lang="en" altLang="zh-CN" dirty="0"/>
              <a:t>move()</a:t>
            </a:r>
            <a:r>
              <a:rPr kumimoji="1" lang="zh-CN" altLang="en-US" dirty="0"/>
              <a:t>方法，且驾驶员的</a:t>
            </a:r>
            <a:r>
              <a:rPr kumimoji="1" lang="en" altLang="zh-CN" dirty="0"/>
              <a:t>drive()</a:t>
            </a:r>
            <a:r>
              <a:rPr kumimoji="1" lang="zh-CN" altLang="en-US" dirty="0"/>
              <a:t>方法依赖车的</a:t>
            </a:r>
            <a:r>
              <a:rPr kumimoji="1" lang="en" altLang="zh-CN" dirty="0"/>
              <a:t>move()</a:t>
            </a:r>
            <a:r>
              <a:rPr kumimoji="1" lang="zh-CN" altLang="en-US" dirty="0"/>
              <a:t>方法，</a:t>
            </a:r>
            <a:endParaRPr kumimoji="1" lang="en-US" altLang="zh-CN" dirty="0"/>
          </a:p>
          <a:p>
            <a:r>
              <a:rPr kumimoji="1" lang="zh-CN" altLang="en-US" dirty="0"/>
              <a:t>因此类</a:t>
            </a:r>
            <a:r>
              <a:rPr kumimoji="1" lang="en" altLang="zh-CN" dirty="0"/>
              <a:t>Driver</a:t>
            </a:r>
            <a:r>
              <a:rPr kumimoji="1" lang="zh-CN" altLang="en-US" dirty="0"/>
              <a:t>依赖类</a:t>
            </a:r>
            <a:r>
              <a:rPr kumimoji="1" lang="en" altLang="zh-CN" dirty="0"/>
              <a:t>Car</a:t>
            </a:r>
            <a:r>
              <a:rPr kumimoji="1" lang="zh-CN" altLang="en" dirty="0"/>
              <a:t>，</a:t>
            </a:r>
            <a:r>
              <a:rPr kumimoji="1" lang="zh-CN" altLang="en-US" dirty="0"/>
              <a:t>如图所示：</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174509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泛化</a:t>
            </a:r>
            <a:r>
              <a:rPr kumimoji="1" lang="en-US" altLang="zh-CN" dirty="0"/>
              <a:t>(</a:t>
            </a:r>
            <a:r>
              <a:rPr kumimoji="1" lang="en" altLang="zh-CN" dirty="0"/>
              <a:t>Generalization)</a:t>
            </a:r>
            <a:r>
              <a:rPr kumimoji="1" lang="zh-CN" altLang="en-US" dirty="0"/>
              <a:t>关系也就是继承关系，用于描述父类与子类之间的关系，父类又称作基类或超类，子类又称作派生类。</a:t>
            </a:r>
            <a:endParaRPr kumimoji="1" lang="en-US" altLang="zh-CN" dirty="0"/>
          </a:p>
          <a:p>
            <a:r>
              <a:rPr kumimoji="1" lang="zh-CN" altLang="en-US" dirty="0"/>
              <a:t>在</a:t>
            </a:r>
            <a:r>
              <a:rPr kumimoji="1" lang="en" altLang="zh-CN" dirty="0"/>
              <a:t>UML</a:t>
            </a:r>
            <a:r>
              <a:rPr kumimoji="1" lang="zh-CN" altLang="en-US" dirty="0"/>
              <a:t>中，泛化关系用带空心三角形的直线来表示。在代码实现时，我们使用面向对象的继承机制来实现泛化关系，</a:t>
            </a:r>
            <a:endParaRPr kumimoji="1" lang="en-US" altLang="zh-CN" dirty="0"/>
          </a:p>
          <a:p>
            <a:r>
              <a:rPr kumimoji="1" lang="zh-CN" altLang="en-US" dirty="0"/>
              <a:t>如在</a:t>
            </a:r>
            <a:r>
              <a:rPr kumimoji="1" lang="en" altLang="zh-CN" dirty="0"/>
              <a:t>Java</a:t>
            </a:r>
            <a:r>
              <a:rPr kumimoji="1" lang="zh-CN" altLang="en-US" dirty="0"/>
              <a:t>语言中使用</a:t>
            </a:r>
            <a:r>
              <a:rPr kumimoji="1" lang="en" altLang="zh-CN" dirty="0"/>
              <a:t>extends</a:t>
            </a:r>
            <a:r>
              <a:rPr kumimoji="1" lang="zh-CN" altLang="en-US" dirty="0"/>
              <a:t>关键字、在</a:t>
            </a:r>
            <a:r>
              <a:rPr kumimoji="1" lang="en" altLang="zh-CN" dirty="0"/>
              <a:t>C++/C#</a:t>
            </a:r>
            <a:r>
              <a:rPr kumimoji="1" lang="zh-CN" altLang="en-US" dirty="0"/>
              <a:t>中使用冒号“：”来实现。例如：</a:t>
            </a:r>
            <a:r>
              <a:rPr kumimoji="1" lang="en" altLang="zh-CN" dirty="0"/>
              <a:t>Student</a:t>
            </a:r>
            <a:r>
              <a:rPr kumimoji="1" lang="zh-CN" altLang="en-US" dirty="0"/>
              <a:t>类和</a:t>
            </a:r>
            <a:r>
              <a:rPr kumimoji="1" lang="en" altLang="zh-CN" dirty="0"/>
              <a:t>Teacher</a:t>
            </a:r>
            <a:r>
              <a:rPr kumimoji="1" lang="zh-CN" altLang="en-US" dirty="0"/>
              <a:t>类都是</a:t>
            </a:r>
            <a:r>
              <a:rPr kumimoji="1" lang="en" altLang="zh-CN" dirty="0"/>
              <a:t>Person</a:t>
            </a:r>
            <a:r>
              <a:rPr kumimoji="1" lang="zh-CN" altLang="en-US" dirty="0"/>
              <a:t>类的子类，</a:t>
            </a:r>
            <a:endParaRPr kumimoji="1" lang="en-US" altLang="zh-CN" dirty="0"/>
          </a:p>
          <a:p>
            <a:r>
              <a:rPr kumimoji="1" lang="en" altLang="zh-CN" dirty="0"/>
              <a:t>Student</a:t>
            </a:r>
            <a:r>
              <a:rPr kumimoji="1" lang="zh-CN" altLang="en-US" dirty="0"/>
              <a:t>类和</a:t>
            </a:r>
            <a:r>
              <a:rPr kumimoji="1" lang="en" altLang="zh-CN" dirty="0"/>
              <a:t>Teacher</a:t>
            </a:r>
            <a:r>
              <a:rPr kumimoji="1" lang="zh-CN" altLang="en-US" dirty="0"/>
              <a:t>类继承了</a:t>
            </a:r>
            <a:r>
              <a:rPr kumimoji="1" lang="en" altLang="zh-CN" dirty="0"/>
              <a:t>Person</a:t>
            </a:r>
            <a:r>
              <a:rPr kumimoji="1" lang="zh-CN" altLang="en-US" dirty="0"/>
              <a:t>类的属性和方法，</a:t>
            </a:r>
            <a:r>
              <a:rPr kumimoji="1" lang="en" altLang="zh-CN" dirty="0"/>
              <a:t>Person</a:t>
            </a:r>
            <a:r>
              <a:rPr kumimoji="1" lang="zh-CN" altLang="en-US" dirty="0"/>
              <a:t>类的属性包含姓名</a:t>
            </a:r>
            <a:r>
              <a:rPr kumimoji="1" lang="en-US" altLang="zh-CN" dirty="0"/>
              <a:t>(</a:t>
            </a:r>
            <a:r>
              <a:rPr kumimoji="1" lang="en" altLang="zh-CN" dirty="0"/>
              <a:t>name)</a:t>
            </a:r>
            <a:r>
              <a:rPr kumimoji="1" lang="zh-CN" altLang="en-US" dirty="0"/>
              <a:t>和年龄</a:t>
            </a:r>
            <a:r>
              <a:rPr kumimoji="1" lang="en-US" altLang="zh-CN" dirty="0"/>
              <a:t>(</a:t>
            </a:r>
            <a:r>
              <a:rPr kumimoji="1" lang="en" altLang="zh-CN" dirty="0"/>
              <a:t>age)</a:t>
            </a:r>
            <a:r>
              <a:rPr kumimoji="1" lang="zh-CN" altLang="en" dirty="0"/>
              <a:t>，</a:t>
            </a:r>
            <a:r>
              <a:rPr kumimoji="1" lang="zh-CN" altLang="en-US" dirty="0"/>
              <a:t>每一个</a:t>
            </a:r>
            <a:r>
              <a:rPr kumimoji="1" lang="en" altLang="zh-CN" dirty="0"/>
              <a:t>Student</a:t>
            </a:r>
            <a:r>
              <a:rPr kumimoji="1" lang="zh-CN" altLang="en-US" dirty="0"/>
              <a:t>和</a:t>
            </a:r>
            <a:r>
              <a:rPr kumimoji="1" lang="en" altLang="zh-CN" dirty="0"/>
              <a:t>Teacher</a:t>
            </a:r>
            <a:r>
              <a:rPr kumimoji="1" lang="zh-CN" altLang="en-US" dirty="0"/>
              <a:t>也都具有这两个属性，</a:t>
            </a:r>
            <a:endParaRPr kumimoji="1" lang="en-US" altLang="zh-CN" dirty="0"/>
          </a:p>
          <a:p>
            <a:r>
              <a:rPr kumimoji="1" lang="zh-CN" altLang="en-US" dirty="0"/>
              <a:t>另外</a:t>
            </a:r>
            <a:r>
              <a:rPr kumimoji="1" lang="en" altLang="zh-CN" dirty="0"/>
              <a:t>Student</a:t>
            </a:r>
            <a:r>
              <a:rPr kumimoji="1" lang="zh-CN" altLang="en-US" dirty="0"/>
              <a:t>类增加了属性学号</a:t>
            </a:r>
            <a:r>
              <a:rPr kumimoji="1" lang="en-US" altLang="zh-CN" dirty="0"/>
              <a:t>(</a:t>
            </a:r>
            <a:r>
              <a:rPr kumimoji="1" lang="en" altLang="zh-CN" dirty="0" err="1"/>
              <a:t>studentNo</a:t>
            </a:r>
            <a:r>
              <a:rPr kumimoji="1" lang="en" altLang="zh-CN" dirty="0"/>
              <a:t>)</a:t>
            </a:r>
            <a:r>
              <a:rPr kumimoji="1" lang="zh-CN" altLang="en" dirty="0"/>
              <a:t>，</a:t>
            </a:r>
            <a:r>
              <a:rPr kumimoji="1" lang="en" altLang="zh-CN" dirty="0"/>
              <a:t>Teacher</a:t>
            </a:r>
            <a:r>
              <a:rPr kumimoji="1" lang="zh-CN" altLang="en-US" dirty="0"/>
              <a:t>类增加了属性教师编号</a:t>
            </a:r>
            <a:r>
              <a:rPr kumimoji="1" lang="en-US" altLang="zh-CN" dirty="0"/>
              <a:t>(</a:t>
            </a:r>
            <a:r>
              <a:rPr kumimoji="1" lang="en" altLang="zh-CN" dirty="0" err="1"/>
              <a:t>teacherNo</a:t>
            </a:r>
            <a:r>
              <a:rPr kumimoji="1" lang="en" altLang="zh-CN" dirty="0"/>
              <a:t>)</a:t>
            </a:r>
            <a:r>
              <a:rPr kumimoji="1" lang="zh-CN" altLang="en" dirty="0"/>
              <a:t>，</a:t>
            </a:r>
            <a:r>
              <a:rPr kumimoji="1" lang="en" altLang="zh-CN" dirty="0"/>
              <a:t>Person</a:t>
            </a:r>
            <a:r>
              <a:rPr kumimoji="1" lang="zh-CN" altLang="en-US" dirty="0"/>
              <a:t>类的方法包括行走</a:t>
            </a:r>
            <a:r>
              <a:rPr kumimoji="1" lang="en" altLang="zh-CN" dirty="0"/>
              <a:t>move()</a:t>
            </a:r>
            <a:r>
              <a:rPr kumimoji="1" lang="zh-CN" altLang="en-US" dirty="0"/>
              <a:t>和说话</a:t>
            </a:r>
            <a:r>
              <a:rPr kumimoji="1" lang="en" altLang="zh-CN" dirty="0"/>
              <a:t>say()</a:t>
            </a:r>
            <a:r>
              <a:rPr kumimoji="1" lang="zh-CN" altLang="en" dirty="0"/>
              <a:t>，</a:t>
            </a:r>
            <a:endParaRPr kumimoji="1" lang="en-US" altLang="zh-CN" dirty="0"/>
          </a:p>
          <a:p>
            <a:r>
              <a:rPr kumimoji="1" lang="en" altLang="zh-CN" dirty="0"/>
              <a:t>Student</a:t>
            </a:r>
            <a:r>
              <a:rPr kumimoji="1" lang="zh-CN" altLang="en-US" dirty="0"/>
              <a:t>类和</a:t>
            </a:r>
            <a:r>
              <a:rPr kumimoji="1" lang="en" altLang="zh-CN" dirty="0"/>
              <a:t>Teacher</a:t>
            </a:r>
            <a:r>
              <a:rPr kumimoji="1" lang="zh-CN" altLang="en-US" dirty="0"/>
              <a:t>类继承了这两个方法，而且</a:t>
            </a:r>
            <a:r>
              <a:rPr kumimoji="1" lang="en" altLang="zh-CN" dirty="0"/>
              <a:t>Student</a:t>
            </a:r>
            <a:r>
              <a:rPr kumimoji="1" lang="zh-CN" altLang="en-US" dirty="0"/>
              <a:t>类还新增方法</a:t>
            </a:r>
            <a:r>
              <a:rPr kumimoji="1" lang="en" altLang="zh-CN" dirty="0"/>
              <a:t>study()</a:t>
            </a:r>
            <a:r>
              <a:rPr kumimoji="1" lang="zh-CN" altLang="en" dirty="0"/>
              <a:t>，</a:t>
            </a:r>
            <a:r>
              <a:rPr kumimoji="1" lang="en" altLang="zh-CN" dirty="0"/>
              <a:t>Teacher</a:t>
            </a:r>
            <a:r>
              <a:rPr kumimoji="1" lang="zh-CN" altLang="en-US" dirty="0"/>
              <a:t>类还新增方法</a:t>
            </a:r>
            <a:r>
              <a:rPr kumimoji="1" lang="en" altLang="zh-CN" dirty="0"/>
              <a:t>teach()</a:t>
            </a:r>
            <a:r>
              <a:rPr kumimoji="1" lang="zh-CN" altLang="en" dirty="0"/>
              <a:t>。</a:t>
            </a:r>
          </a:p>
          <a:p>
            <a:endParaRPr kumimoji="1" lang="zh-CN" altLang="en"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192867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600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594801" cy="923330"/>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1.</a:t>
            </a:r>
            <a:r>
              <a:rPr lang="en-US" altLang="zh-CN" sz="5400" b="1" dirty="0" smtClean="0">
                <a:solidFill>
                  <a:srgbClr val="48A2A0"/>
                </a:solidFill>
                <a:latin typeface="Gotham Rounded Medium" panose="02000000000000000000" pitchFamily="50" charset="0"/>
              </a:rPr>
              <a:t> </a:t>
            </a:r>
            <a:r>
              <a:rPr lang="zh-CN" altLang="en-US" sz="5400" b="1" dirty="0" smtClean="0">
                <a:solidFill>
                  <a:schemeClr val="bg1"/>
                </a:solidFill>
                <a:latin typeface="Gotham Rounded Medium" panose="02000000000000000000" pitchFamily="50" charset="0"/>
              </a:rPr>
              <a:t>用例和用例图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3273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用例关系</a:t>
            </a:r>
            <a:endParaRPr lang="en-US" altLang="zh-CN" b="1" dirty="0" smtClean="0">
              <a:solidFill>
                <a:schemeClr val="tx1">
                  <a:lumMod val="75000"/>
                  <a:lumOff val="25000"/>
                </a:schemeClr>
              </a:solidFill>
              <a:ea typeface="等线"/>
            </a:endParaRPr>
          </a:p>
        </p:txBody>
      </p:sp>
      <p:sp>
        <p:nvSpPr>
          <p:cNvPr id="6" name="矩形 5"/>
          <p:cNvSpPr/>
          <p:nvPr/>
        </p:nvSpPr>
        <p:spPr>
          <a:xfrm>
            <a:off x="1674223" y="1528572"/>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包含关系</a:t>
            </a:r>
            <a:endParaRPr lang="en-US" altLang="zh-CN" b="1" dirty="0" smtClean="0">
              <a:solidFill>
                <a:schemeClr val="tx1">
                  <a:lumMod val="75000"/>
                  <a:lumOff val="25000"/>
                </a:schemeClr>
              </a:solidFill>
              <a:ea typeface="等线"/>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223" y="2072746"/>
            <a:ext cx="65532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344022" y="4842547"/>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删除图书和修改图书信息这两个用例在使用时都要先咨询图书，所以是有包含关系。</a:t>
            </a:r>
            <a:endParaRPr lang="en-US" altLang="zh-CN" b="1" dirty="0" smtClean="0">
              <a:solidFill>
                <a:schemeClr val="tx1">
                  <a:lumMod val="75000"/>
                  <a:lumOff val="25000"/>
                </a:schemeClr>
              </a:solidFill>
              <a:ea typeface="等线"/>
            </a:endParaRPr>
          </a:p>
        </p:txBody>
      </p:sp>
    </p:spTree>
    <p:extLst>
      <p:ext uri="{BB962C8B-B14F-4D97-AF65-F5344CB8AC3E}">
        <p14:creationId xmlns:p14="http://schemas.microsoft.com/office/powerpoint/2010/main" val="3887217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用例关系</a:t>
            </a:r>
            <a:endParaRPr lang="en-US" altLang="zh-CN" b="1" dirty="0" smtClean="0">
              <a:solidFill>
                <a:schemeClr val="tx1">
                  <a:lumMod val="75000"/>
                  <a:lumOff val="25000"/>
                </a:schemeClr>
              </a:solidFill>
              <a:ea typeface="等线"/>
            </a:endParaRPr>
          </a:p>
        </p:txBody>
      </p:sp>
      <p:sp>
        <p:nvSpPr>
          <p:cNvPr id="6" name="矩形 5"/>
          <p:cNvSpPr/>
          <p:nvPr/>
        </p:nvSpPr>
        <p:spPr>
          <a:xfrm>
            <a:off x="1674223" y="1528572"/>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扩展关系</a:t>
            </a:r>
            <a:endParaRPr lang="en-US" altLang="zh-CN" b="1" dirty="0" smtClean="0">
              <a:solidFill>
                <a:schemeClr val="tx1">
                  <a:lumMod val="75000"/>
                  <a:lumOff val="25000"/>
                </a:schemeClr>
              </a:solidFill>
              <a:ea typeface="等线"/>
            </a:endParaRPr>
          </a:p>
        </p:txBody>
      </p:sp>
      <p:sp>
        <p:nvSpPr>
          <p:cNvPr id="8" name="矩形 7"/>
          <p:cNvSpPr/>
          <p:nvPr/>
        </p:nvSpPr>
        <p:spPr>
          <a:xfrm>
            <a:off x="1674223" y="2014681"/>
            <a:ext cx="8765177" cy="923330"/>
          </a:xfrm>
          <a:prstGeom prst="rect">
            <a:avLst/>
          </a:prstGeom>
        </p:spPr>
        <p:txBody>
          <a:bodyPr wrap="square" anchor="t">
            <a:spAutoFit/>
          </a:bodyPr>
          <a:lstStyle/>
          <a:p>
            <a:r>
              <a:rPr lang="zh-CN" altLang="en-US" b="1" dirty="0" smtClean="0">
                <a:solidFill>
                  <a:schemeClr val="tx1">
                    <a:lumMod val="75000"/>
                    <a:lumOff val="25000"/>
                  </a:schemeClr>
                </a:solidFill>
                <a:ea typeface="等线"/>
              </a:rPr>
              <a:t>        扩展关系的基本含义与泛化关系类似，扩展关系是对基本用例的扩展。基本用例是一个完整的用例，即使没有子用例的参与，也可以完成一个</a:t>
            </a:r>
            <a:r>
              <a:rPr lang="zh-CN" altLang="en-US" b="1" dirty="0" smtClean="0">
                <a:solidFill>
                  <a:srgbClr val="FF0000"/>
                </a:solidFill>
                <a:ea typeface="等线"/>
              </a:rPr>
              <a:t>完整的功能</a:t>
            </a:r>
            <a:r>
              <a:rPr lang="zh-CN" altLang="en-US" b="1" dirty="0" smtClean="0">
                <a:solidFill>
                  <a:schemeClr val="tx1">
                    <a:lumMod val="75000"/>
                    <a:lumOff val="25000"/>
                  </a:schemeClr>
                </a:solidFill>
                <a:ea typeface="等线"/>
              </a:rPr>
              <a:t>。</a:t>
            </a:r>
            <a:r>
              <a:rPr lang="en-US" altLang="zh-CN" b="1" dirty="0" smtClean="0">
                <a:solidFill>
                  <a:schemeClr val="tx1">
                    <a:lumMod val="75000"/>
                    <a:lumOff val="25000"/>
                  </a:schemeClr>
                </a:solidFill>
                <a:ea typeface="等线"/>
              </a:rPr>
              <a:t>Extend</a:t>
            </a:r>
            <a:r>
              <a:rPr lang="zh-CN" altLang="en-US" b="1" dirty="0" smtClean="0">
                <a:solidFill>
                  <a:schemeClr val="tx1">
                    <a:lumMod val="75000"/>
                    <a:lumOff val="25000"/>
                  </a:schemeClr>
                </a:solidFill>
                <a:ea typeface="等线"/>
              </a:rPr>
              <a:t>的基本用例中存在一个扩展点，只有当扩展点被激活时，子用例才会被执行。</a:t>
            </a:r>
            <a:endParaRPr lang="en-US" altLang="zh-CN" b="1" dirty="0" smtClean="0">
              <a:solidFill>
                <a:schemeClr val="tx1">
                  <a:lumMod val="75000"/>
                  <a:lumOff val="25000"/>
                </a:schemeClr>
              </a:solidFill>
              <a:ea typeface="等线"/>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7393" y="3310466"/>
            <a:ext cx="5276595" cy="243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1226820" y="3478112"/>
            <a:ext cx="4829991" cy="2585323"/>
          </a:xfrm>
          <a:prstGeom prst="rect">
            <a:avLst/>
          </a:prstGeom>
        </p:spPr>
        <p:txBody>
          <a:bodyPr wrap="square" anchor="t">
            <a:spAutoFit/>
          </a:bodyPr>
          <a:lstStyle/>
          <a:p>
            <a:r>
              <a:rPr lang="zh-CN" altLang="en-US" b="1" dirty="0" smtClean="0">
                <a:solidFill>
                  <a:schemeClr val="tx1">
                    <a:lumMod val="75000"/>
                    <a:lumOff val="25000"/>
                  </a:schemeClr>
                </a:solidFill>
                <a:ea typeface="等线"/>
              </a:rPr>
              <a:t>以下情况才使用扩展用例：</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1.</a:t>
            </a:r>
            <a:r>
              <a:rPr lang="zh-CN" altLang="en-US" b="1" dirty="0" smtClean="0">
                <a:solidFill>
                  <a:schemeClr val="tx1">
                    <a:lumMod val="75000"/>
                    <a:lumOff val="25000"/>
                  </a:schemeClr>
                </a:solidFill>
                <a:ea typeface="等线"/>
              </a:rPr>
              <a:t>表明用例的某一部分是</a:t>
            </a:r>
            <a:r>
              <a:rPr lang="zh-CN" altLang="en-US" b="1" dirty="0" smtClean="0">
                <a:solidFill>
                  <a:srgbClr val="FF0000"/>
                </a:solidFill>
                <a:ea typeface="等线"/>
              </a:rPr>
              <a:t>可选</a:t>
            </a:r>
            <a:r>
              <a:rPr lang="zh-CN" altLang="en-US" b="1" dirty="0" smtClean="0">
                <a:solidFill>
                  <a:schemeClr val="tx1">
                    <a:lumMod val="75000"/>
                    <a:lumOff val="25000"/>
                  </a:schemeClr>
                </a:solidFill>
                <a:ea typeface="等线"/>
              </a:rPr>
              <a:t>的系统行为。</a:t>
            </a:r>
            <a:endParaRPr lang="en-US" altLang="zh-CN" b="1" dirty="0" smtClean="0">
              <a:solidFill>
                <a:schemeClr val="tx1">
                  <a:lumMod val="75000"/>
                  <a:lumOff val="25000"/>
                </a:schemeClr>
              </a:solidFill>
              <a:ea typeface="等线"/>
            </a:endParaRPr>
          </a:p>
          <a:p>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2.</a:t>
            </a:r>
            <a:r>
              <a:rPr lang="zh-CN" altLang="en-US" b="1" dirty="0" smtClean="0">
                <a:solidFill>
                  <a:schemeClr val="tx1">
                    <a:lumMod val="75000"/>
                    <a:lumOff val="25000"/>
                  </a:schemeClr>
                </a:solidFill>
                <a:ea typeface="等线"/>
              </a:rPr>
              <a:t>表明只在特定条件下才能执行的分支。</a:t>
            </a:r>
            <a:endParaRPr lang="en-US" altLang="zh-CN" b="1" dirty="0" smtClean="0">
              <a:solidFill>
                <a:schemeClr val="tx1">
                  <a:lumMod val="75000"/>
                  <a:lumOff val="25000"/>
                </a:schemeClr>
              </a:solidFill>
              <a:ea typeface="等线"/>
            </a:endParaRPr>
          </a:p>
          <a:p>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3.</a:t>
            </a:r>
            <a:r>
              <a:rPr lang="zh-CN" altLang="en-US" b="1" dirty="0" smtClean="0">
                <a:solidFill>
                  <a:schemeClr val="tx1">
                    <a:lumMod val="75000"/>
                    <a:lumOff val="25000"/>
                  </a:schemeClr>
                </a:solidFill>
                <a:ea typeface="等线"/>
              </a:rPr>
              <a:t>表明可能有一组行为，其中的一个或多个可以在基本用例中的扩展点处插入，所插入的行为和插入的顺序取决于在执行基本用例时于主角进行的交互。</a:t>
            </a:r>
            <a:endParaRPr lang="en-US" altLang="zh-CN" b="1" dirty="0" smtClean="0">
              <a:solidFill>
                <a:schemeClr val="tx1">
                  <a:lumMod val="75000"/>
                  <a:lumOff val="25000"/>
                </a:schemeClr>
              </a:solidFill>
              <a:ea typeface="等线"/>
            </a:endParaRPr>
          </a:p>
        </p:txBody>
      </p:sp>
    </p:spTree>
    <p:extLst>
      <p:ext uri="{BB962C8B-B14F-4D97-AF65-F5344CB8AC3E}">
        <p14:creationId xmlns:p14="http://schemas.microsoft.com/office/powerpoint/2010/main" val="1688386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用例关系</a:t>
            </a:r>
            <a:endParaRPr lang="en-US" altLang="zh-CN" b="1" dirty="0" smtClean="0">
              <a:solidFill>
                <a:schemeClr val="tx1">
                  <a:lumMod val="75000"/>
                  <a:lumOff val="25000"/>
                </a:schemeClr>
              </a:solidFill>
              <a:ea typeface="等线"/>
            </a:endParaRPr>
          </a:p>
        </p:txBody>
      </p:sp>
      <p:sp>
        <p:nvSpPr>
          <p:cNvPr id="6" name="矩形 5"/>
          <p:cNvSpPr/>
          <p:nvPr/>
        </p:nvSpPr>
        <p:spPr>
          <a:xfrm>
            <a:off x="1674223" y="1528572"/>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泛化关系</a:t>
            </a:r>
            <a:endParaRPr lang="en-US" altLang="zh-CN" b="1" dirty="0" smtClean="0">
              <a:solidFill>
                <a:schemeClr val="tx1">
                  <a:lumMod val="75000"/>
                  <a:lumOff val="25000"/>
                </a:schemeClr>
              </a:solidFill>
              <a:ea typeface="等线"/>
            </a:endParaRPr>
          </a:p>
        </p:txBody>
      </p:sp>
      <p:sp>
        <p:nvSpPr>
          <p:cNvPr id="8" name="矩形 7"/>
          <p:cNvSpPr/>
          <p:nvPr/>
        </p:nvSpPr>
        <p:spPr>
          <a:xfrm>
            <a:off x="1674223" y="1897904"/>
            <a:ext cx="8765177" cy="646331"/>
          </a:xfrm>
          <a:prstGeom prst="rect">
            <a:avLst/>
          </a:prstGeom>
        </p:spPr>
        <p:txBody>
          <a:bodyPr wrap="square" anchor="t">
            <a:spAutoFit/>
          </a:bodyPr>
          <a:lstStyle/>
          <a:p>
            <a:r>
              <a:rPr lang="zh-CN" altLang="en-US" b="1" dirty="0" smtClean="0">
                <a:solidFill>
                  <a:schemeClr val="tx1">
                    <a:lumMod val="75000"/>
                    <a:lumOff val="25000"/>
                  </a:schemeClr>
                </a:solidFill>
                <a:ea typeface="等线"/>
              </a:rPr>
              <a:t>        是指一般与特殊的关系，当多个用例共同拥有</a:t>
            </a:r>
            <a:r>
              <a:rPr lang="zh-CN" altLang="en-US" b="1" dirty="0" smtClean="0">
                <a:solidFill>
                  <a:srgbClr val="FF0000"/>
                </a:solidFill>
                <a:ea typeface="等线"/>
              </a:rPr>
              <a:t>一种类似的机构和行为</a:t>
            </a:r>
            <a:r>
              <a:rPr lang="zh-CN" altLang="en-US" b="1" dirty="0" smtClean="0">
                <a:solidFill>
                  <a:schemeClr val="tx1">
                    <a:lumMod val="75000"/>
                    <a:lumOff val="25000"/>
                  </a:schemeClr>
                </a:solidFill>
                <a:ea typeface="等线"/>
              </a:rPr>
              <a:t>的时候，可以将他们的共性抽象成为父用例，其他用例作为泛化关系中的子用例。</a:t>
            </a:r>
            <a:endParaRPr lang="en-US" altLang="zh-CN" b="1" dirty="0" smtClean="0">
              <a:solidFill>
                <a:schemeClr val="tx1">
                  <a:lumMod val="75000"/>
                  <a:lumOff val="25000"/>
                </a:schemeClr>
              </a:solidFill>
              <a:ea typeface="等线"/>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223" y="2628901"/>
            <a:ext cx="5563889" cy="237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1674223" y="5126905"/>
            <a:ext cx="8765177" cy="1200329"/>
          </a:xfrm>
          <a:prstGeom prst="rect">
            <a:avLst/>
          </a:prstGeom>
        </p:spPr>
        <p:txBody>
          <a:bodyPr wrap="square" anchor="t">
            <a:spAutoFit/>
          </a:bodyPr>
          <a:lstStyle/>
          <a:p>
            <a:r>
              <a:rPr lang="zh-CN" altLang="en-US" b="1" dirty="0">
                <a:solidFill>
                  <a:schemeClr val="tx1">
                    <a:lumMod val="75000"/>
                    <a:lumOff val="25000"/>
                  </a:schemeClr>
                </a:solidFill>
                <a:ea typeface="等线"/>
              </a:rPr>
              <a:t>分组</a:t>
            </a:r>
            <a:r>
              <a:rPr lang="zh-CN" altLang="en-US" b="1" dirty="0" smtClean="0">
                <a:solidFill>
                  <a:schemeClr val="tx1">
                    <a:lumMod val="75000"/>
                    <a:lumOff val="25000"/>
                  </a:schemeClr>
                </a:solidFill>
                <a:ea typeface="等线"/>
              </a:rPr>
              <a:t>关系</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a:t>
            </a:r>
            <a:r>
              <a:rPr lang="zh-CN" altLang="en-US" b="1" dirty="0" smtClean="0">
                <a:solidFill>
                  <a:schemeClr val="tx1">
                    <a:lumMod val="75000"/>
                    <a:lumOff val="25000"/>
                  </a:schemeClr>
                </a:solidFill>
                <a:ea typeface="等线"/>
              </a:rPr>
              <a:t>在一些用例图中，用例的数目可能很多，这时就需要把这些用例组织起来，这种情况在一个系统包含很多子系统的时候就会出现。</a:t>
            </a:r>
            <a:endParaRPr lang="en-US" altLang="zh-CN" b="1" dirty="0" smtClean="0">
              <a:solidFill>
                <a:schemeClr val="tx1">
                  <a:lumMod val="75000"/>
                  <a:lumOff val="25000"/>
                </a:schemeClr>
              </a:solidFill>
              <a:ea typeface="等线"/>
            </a:endParaRPr>
          </a:p>
          <a:p>
            <a:r>
              <a:rPr lang="zh-CN" altLang="en-US" b="1" dirty="0" smtClean="0">
                <a:solidFill>
                  <a:schemeClr val="tx1">
                    <a:lumMod val="75000"/>
                    <a:lumOff val="25000"/>
                  </a:schemeClr>
                </a:solidFill>
                <a:ea typeface="等线"/>
              </a:rPr>
              <a:t>        因此可以将</a:t>
            </a:r>
            <a:r>
              <a:rPr lang="zh-CN" altLang="en-US" b="1" dirty="0" smtClean="0">
                <a:solidFill>
                  <a:srgbClr val="FF0000"/>
                </a:solidFill>
                <a:ea typeface="等线"/>
              </a:rPr>
              <a:t>相关的用例</a:t>
            </a:r>
            <a:r>
              <a:rPr lang="zh-CN" altLang="en-US" b="1" dirty="0" smtClean="0">
                <a:solidFill>
                  <a:schemeClr val="tx1">
                    <a:lumMod val="75000"/>
                    <a:lumOff val="25000"/>
                  </a:schemeClr>
                </a:solidFill>
                <a:ea typeface="等线"/>
              </a:rPr>
              <a:t>放在一个包中组织起来，一组用例放在一个文件夹中。</a:t>
            </a:r>
            <a:endParaRPr lang="en-US" altLang="zh-CN" b="1" dirty="0" smtClean="0">
              <a:solidFill>
                <a:schemeClr val="tx1">
                  <a:lumMod val="75000"/>
                  <a:lumOff val="25000"/>
                </a:schemeClr>
              </a:solidFill>
              <a:ea typeface="等线"/>
            </a:endParaRPr>
          </a:p>
        </p:txBody>
      </p:sp>
    </p:spTree>
    <p:extLst>
      <p:ext uri="{BB962C8B-B14F-4D97-AF65-F5344CB8AC3E}">
        <p14:creationId xmlns:p14="http://schemas.microsoft.com/office/powerpoint/2010/main" val="3688788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用例图建模技术</a:t>
            </a:r>
            <a:endParaRPr lang="en-US" altLang="zh-CN" b="1" dirty="0" smtClean="0">
              <a:solidFill>
                <a:schemeClr val="tx1">
                  <a:lumMod val="75000"/>
                  <a:lumOff val="25000"/>
                </a:schemeClr>
              </a:solidFill>
              <a:ea typeface="等线"/>
            </a:endParaRPr>
          </a:p>
        </p:txBody>
      </p:sp>
      <p:sp>
        <p:nvSpPr>
          <p:cNvPr id="6" name="矩形 5"/>
          <p:cNvSpPr/>
          <p:nvPr/>
        </p:nvSpPr>
        <p:spPr>
          <a:xfrm>
            <a:off x="1344023" y="1608281"/>
            <a:ext cx="8765177" cy="1200329"/>
          </a:xfrm>
          <a:prstGeom prst="rect">
            <a:avLst/>
          </a:prstGeom>
        </p:spPr>
        <p:txBody>
          <a:bodyPr wrap="square" anchor="t">
            <a:spAutoFit/>
          </a:bodyPr>
          <a:lstStyle/>
          <a:p>
            <a:r>
              <a:rPr lang="zh-CN" altLang="en-US" b="1" dirty="0" smtClean="0">
                <a:solidFill>
                  <a:schemeClr val="tx1">
                    <a:lumMod val="75000"/>
                    <a:lumOff val="25000"/>
                  </a:schemeClr>
                </a:solidFill>
                <a:ea typeface="等线"/>
              </a:rPr>
              <a:t>创建用例图模型主要包括以下三部分：</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1.</a:t>
            </a:r>
            <a:r>
              <a:rPr lang="zh-CN" altLang="en-US" b="1" dirty="0" smtClean="0">
                <a:solidFill>
                  <a:schemeClr val="tx1">
                    <a:lumMod val="75000"/>
                    <a:lumOff val="25000"/>
                  </a:schemeClr>
                </a:solidFill>
                <a:ea typeface="等线"/>
              </a:rPr>
              <a:t>识别出系统中的</a:t>
            </a:r>
            <a:r>
              <a:rPr lang="zh-CN" altLang="en-US" b="1" dirty="0" smtClean="0">
                <a:solidFill>
                  <a:srgbClr val="FF0000"/>
                </a:solidFill>
                <a:ea typeface="等线"/>
              </a:rPr>
              <a:t>角色和用例</a:t>
            </a:r>
            <a:r>
              <a:rPr lang="zh-CN" altLang="en-US" b="1" dirty="0" smtClean="0">
                <a:solidFill>
                  <a:schemeClr val="tx1">
                    <a:lumMod val="75000"/>
                    <a:lumOff val="25000"/>
                  </a:schemeClr>
                </a:solidFill>
                <a:ea typeface="等线"/>
              </a:rPr>
              <a:t>。</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2.</a:t>
            </a:r>
            <a:r>
              <a:rPr lang="zh-CN" altLang="en-US" b="1" dirty="0" smtClean="0">
                <a:solidFill>
                  <a:schemeClr val="tx1">
                    <a:lumMod val="75000"/>
                    <a:lumOff val="25000"/>
                  </a:schemeClr>
                </a:solidFill>
                <a:ea typeface="等线"/>
              </a:rPr>
              <a:t>区分用例之间的</a:t>
            </a:r>
            <a:r>
              <a:rPr lang="zh-CN" altLang="en-US" b="1" dirty="0" smtClean="0">
                <a:solidFill>
                  <a:srgbClr val="FF0000"/>
                </a:solidFill>
                <a:ea typeface="等线"/>
              </a:rPr>
              <a:t>先后次序</a:t>
            </a:r>
            <a:r>
              <a:rPr lang="zh-CN" altLang="en-US" b="1" dirty="0" smtClean="0">
                <a:solidFill>
                  <a:schemeClr val="tx1">
                    <a:lumMod val="75000"/>
                    <a:lumOff val="25000"/>
                  </a:schemeClr>
                </a:solidFill>
                <a:ea typeface="等线"/>
              </a:rPr>
              <a:t>。</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3.</a:t>
            </a:r>
            <a:r>
              <a:rPr lang="zh-CN" altLang="en-US" b="1" dirty="0" smtClean="0">
                <a:solidFill>
                  <a:schemeClr val="tx1">
                    <a:lumMod val="75000"/>
                    <a:lumOff val="25000"/>
                  </a:schemeClr>
                </a:solidFill>
                <a:ea typeface="等线"/>
              </a:rPr>
              <a:t>创建用例图模型结构。</a:t>
            </a:r>
            <a:endParaRPr lang="en-US" altLang="zh-CN" b="1" dirty="0" smtClean="0">
              <a:solidFill>
                <a:schemeClr val="tx1">
                  <a:lumMod val="75000"/>
                  <a:lumOff val="25000"/>
                </a:schemeClr>
              </a:solidFill>
              <a:ea typeface="等线"/>
            </a:endParaRPr>
          </a:p>
        </p:txBody>
      </p:sp>
      <p:sp>
        <p:nvSpPr>
          <p:cNvPr id="7" name="矩形 6"/>
          <p:cNvSpPr/>
          <p:nvPr/>
        </p:nvSpPr>
        <p:spPr>
          <a:xfrm>
            <a:off x="1344021" y="2808610"/>
            <a:ext cx="8765177" cy="2031325"/>
          </a:xfrm>
          <a:prstGeom prst="rect">
            <a:avLst/>
          </a:prstGeom>
        </p:spPr>
        <p:txBody>
          <a:bodyPr wrap="square" anchor="t">
            <a:spAutoFit/>
          </a:bodyPr>
          <a:lstStyle/>
          <a:p>
            <a:r>
              <a:rPr lang="zh-CN" altLang="en-US" b="1" dirty="0" smtClean="0">
                <a:solidFill>
                  <a:schemeClr val="tx1">
                    <a:lumMod val="75000"/>
                    <a:lumOff val="25000"/>
                  </a:schemeClr>
                </a:solidFill>
                <a:ea typeface="等线"/>
              </a:rPr>
              <a:t>如何识别</a:t>
            </a:r>
            <a:r>
              <a:rPr lang="zh-CN" altLang="en-US" b="1" dirty="0" smtClean="0">
                <a:solidFill>
                  <a:srgbClr val="FF0000"/>
                </a:solidFill>
                <a:ea typeface="等线"/>
              </a:rPr>
              <a:t>角色</a:t>
            </a:r>
            <a:r>
              <a:rPr lang="zh-CN" altLang="en-US" b="1" dirty="0" smtClean="0">
                <a:solidFill>
                  <a:schemeClr val="tx1">
                    <a:lumMod val="75000"/>
                    <a:lumOff val="25000"/>
                  </a:schemeClr>
                </a:solidFill>
                <a:ea typeface="等线"/>
              </a:rPr>
              <a:t>：需要让用户回答六个问题</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1.</a:t>
            </a:r>
            <a:r>
              <a:rPr lang="zh-CN" altLang="en-US" b="1" dirty="0" smtClean="0">
                <a:solidFill>
                  <a:schemeClr val="tx1">
                    <a:lumMod val="75000"/>
                    <a:lumOff val="25000"/>
                  </a:schemeClr>
                </a:solidFill>
                <a:ea typeface="等线"/>
              </a:rPr>
              <a:t>谁将使用系统的主要功能？</a:t>
            </a:r>
            <a:endParaRPr lang="en-US" altLang="zh-CN" b="1" dirty="0" smtClean="0">
              <a:solidFill>
                <a:schemeClr val="tx1">
                  <a:lumMod val="75000"/>
                  <a:lumOff val="25000"/>
                </a:schemeClr>
              </a:solidFill>
              <a:ea typeface="等线"/>
            </a:endParaRPr>
          </a:p>
          <a:p>
            <a:r>
              <a:rPr lang="en-US" altLang="zh-CN" b="1" dirty="0" smtClean="0">
                <a:solidFill>
                  <a:schemeClr val="tx1">
                    <a:lumMod val="75000"/>
                    <a:lumOff val="25000"/>
                  </a:schemeClr>
                </a:solidFill>
                <a:ea typeface="等线"/>
              </a:rPr>
              <a:t>	          2.</a:t>
            </a:r>
            <a:r>
              <a:rPr lang="zh-CN" altLang="en-US" b="1" dirty="0" smtClean="0">
                <a:solidFill>
                  <a:schemeClr val="tx1">
                    <a:lumMod val="75000"/>
                    <a:lumOff val="25000"/>
                  </a:schemeClr>
                </a:solidFill>
                <a:ea typeface="等线"/>
              </a:rPr>
              <a:t>谁需要系统的支持以完成其日常工作任务？</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3.</a:t>
            </a:r>
            <a:r>
              <a:rPr lang="zh-CN" altLang="en-US" b="1" dirty="0" smtClean="0">
                <a:solidFill>
                  <a:schemeClr val="tx1">
                    <a:lumMod val="75000"/>
                    <a:lumOff val="25000"/>
                  </a:schemeClr>
                </a:solidFill>
                <a:ea typeface="等线"/>
              </a:rPr>
              <a:t>谁负责维护，管理并保持系统正常运行？</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4.</a:t>
            </a:r>
            <a:r>
              <a:rPr lang="zh-CN" altLang="en-US" b="1" dirty="0" smtClean="0">
                <a:solidFill>
                  <a:schemeClr val="tx1">
                    <a:lumMod val="75000"/>
                    <a:lumOff val="25000"/>
                  </a:schemeClr>
                </a:solidFill>
                <a:ea typeface="等线"/>
              </a:rPr>
              <a:t>系统需要处理那些硬设备？</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5.</a:t>
            </a:r>
            <a:r>
              <a:rPr lang="zh-CN" altLang="en-US" b="1" dirty="0" smtClean="0">
                <a:solidFill>
                  <a:schemeClr val="tx1">
                    <a:lumMod val="75000"/>
                    <a:lumOff val="25000"/>
                  </a:schemeClr>
                </a:solidFill>
                <a:ea typeface="等线"/>
              </a:rPr>
              <a:t>系统需要和那些外部系统交互？</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6.</a:t>
            </a:r>
            <a:r>
              <a:rPr lang="zh-CN" altLang="en-US" b="1" dirty="0" smtClean="0">
                <a:solidFill>
                  <a:schemeClr val="tx1">
                    <a:lumMod val="75000"/>
                    <a:lumOff val="25000"/>
                  </a:schemeClr>
                </a:solidFill>
                <a:ea typeface="等线"/>
              </a:rPr>
              <a:t>系统运行产生的结果谁比较感兴趣？</a:t>
            </a:r>
            <a:endParaRPr lang="en-US" altLang="zh-CN" b="1" dirty="0" smtClean="0">
              <a:solidFill>
                <a:schemeClr val="tx1">
                  <a:lumMod val="75000"/>
                  <a:lumOff val="25000"/>
                </a:schemeClr>
              </a:solidFill>
              <a:ea typeface="等线"/>
            </a:endParaRPr>
          </a:p>
        </p:txBody>
      </p:sp>
      <p:sp>
        <p:nvSpPr>
          <p:cNvPr id="8" name="矩形 7"/>
          <p:cNvSpPr/>
          <p:nvPr/>
        </p:nvSpPr>
        <p:spPr>
          <a:xfrm>
            <a:off x="1344023" y="4826674"/>
            <a:ext cx="8765177" cy="2031325"/>
          </a:xfrm>
          <a:prstGeom prst="rect">
            <a:avLst/>
          </a:prstGeom>
        </p:spPr>
        <p:txBody>
          <a:bodyPr wrap="square" anchor="t">
            <a:spAutoFit/>
          </a:bodyPr>
          <a:lstStyle/>
          <a:p>
            <a:r>
              <a:rPr lang="zh-CN" altLang="en-US" b="1" dirty="0" smtClean="0">
                <a:solidFill>
                  <a:schemeClr val="tx1">
                    <a:lumMod val="75000"/>
                    <a:lumOff val="25000"/>
                  </a:schemeClr>
                </a:solidFill>
                <a:ea typeface="等线"/>
              </a:rPr>
              <a:t>如何识别</a:t>
            </a:r>
            <a:r>
              <a:rPr lang="zh-CN" altLang="en-US" b="1" dirty="0" smtClean="0">
                <a:solidFill>
                  <a:srgbClr val="FF0000"/>
                </a:solidFill>
                <a:ea typeface="等线"/>
              </a:rPr>
              <a:t>用例</a:t>
            </a:r>
            <a:r>
              <a:rPr lang="zh-CN" altLang="en-US" b="1" dirty="0" smtClean="0">
                <a:solidFill>
                  <a:schemeClr val="tx1">
                    <a:lumMod val="75000"/>
                    <a:lumOff val="25000"/>
                  </a:schemeClr>
                </a:solidFill>
                <a:ea typeface="等线"/>
              </a:rPr>
              <a:t>：通过上述问题列出角色清单后，通过回答以下问题帮助识别用例</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1.</a:t>
            </a:r>
            <a:r>
              <a:rPr lang="zh-CN" altLang="en-US" b="1" dirty="0" smtClean="0">
                <a:solidFill>
                  <a:schemeClr val="tx1">
                    <a:lumMod val="75000"/>
                    <a:lumOff val="25000"/>
                  </a:schemeClr>
                </a:solidFill>
                <a:ea typeface="等线"/>
              </a:rPr>
              <a:t>每个角色之执行的操作有什么？</a:t>
            </a:r>
            <a:endParaRPr lang="en-US" altLang="zh-CN" b="1" dirty="0" smtClean="0">
              <a:solidFill>
                <a:schemeClr val="tx1">
                  <a:lumMod val="75000"/>
                  <a:lumOff val="25000"/>
                </a:schemeClr>
              </a:solidFill>
              <a:ea typeface="等线"/>
            </a:endParaRPr>
          </a:p>
          <a:p>
            <a:r>
              <a:rPr lang="en-US" altLang="zh-CN" b="1" dirty="0" smtClean="0">
                <a:solidFill>
                  <a:schemeClr val="tx1">
                    <a:lumMod val="75000"/>
                    <a:lumOff val="25000"/>
                  </a:schemeClr>
                </a:solidFill>
                <a:ea typeface="等线"/>
              </a:rPr>
              <a:t>	          2.</a:t>
            </a:r>
            <a:r>
              <a:rPr lang="zh-CN" altLang="en-US" b="1" dirty="0" smtClean="0">
                <a:solidFill>
                  <a:schemeClr val="tx1">
                    <a:lumMod val="75000"/>
                    <a:lumOff val="25000"/>
                  </a:schemeClr>
                </a:solidFill>
                <a:ea typeface="等线"/>
              </a:rPr>
              <a:t>什么角色将要创建，存储，改变，删除或读取系统中的信息？</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3.</a:t>
            </a:r>
            <a:r>
              <a:rPr lang="zh-CN" altLang="en-US" b="1" dirty="0" smtClean="0">
                <a:solidFill>
                  <a:schemeClr val="tx1">
                    <a:lumMod val="75000"/>
                    <a:lumOff val="25000"/>
                  </a:schemeClr>
                </a:solidFill>
                <a:ea typeface="等线"/>
              </a:rPr>
              <a:t>什么用例会创建，存储，改变，删除或读取这个信息？</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4.</a:t>
            </a:r>
            <a:r>
              <a:rPr lang="zh-CN" altLang="en-US" b="1" dirty="0" smtClean="0">
                <a:solidFill>
                  <a:schemeClr val="tx1">
                    <a:lumMod val="75000"/>
                    <a:lumOff val="25000"/>
                  </a:schemeClr>
                </a:solidFill>
                <a:ea typeface="等线"/>
              </a:rPr>
              <a:t>角色需要通知系统外部的突然变化吗？</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5.</a:t>
            </a:r>
            <a:r>
              <a:rPr lang="zh-CN" altLang="en-US" b="1" dirty="0" smtClean="0">
                <a:solidFill>
                  <a:schemeClr val="tx1">
                    <a:lumMod val="75000"/>
                    <a:lumOff val="25000"/>
                  </a:schemeClr>
                </a:solidFill>
                <a:ea typeface="等线"/>
              </a:rPr>
              <a:t>系统需要通知角色正在发生的事情吗？</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6.</a:t>
            </a:r>
            <a:r>
              <a:rPr lang="zh-CN" altLang="en-US" b="1" dirty="0" smtClean="0">
                <a:solidFill>
                  <a:schemeClr val="tx1">
                    <a:lumMod val="75000"/>
                    <a:lumOff val="25000"/>
                  </a:schemeClr>
                </a:solidFill>
                <a:ea typeface="等线"/>
              </a:rPr>
              <a:t>什么用例将支持和维护系统？</a:t>
            </a:r>
            <a:endParaRPr lang="en-US" altLang="zh-CN" b="1" dirty="0" smtClean="0">
              <a:solidFill>
                <a:schemeClr val="tx1">
                  <a:lumMod val="75000"/>
                  <a:lumOff val="25000"/>
                </a:schemeClr>
              </a:solidFill>
              <a:ea typeface="等线"/>
            </a:endParaRPr>
          </a:p>
        </p:txBody>
      </p:sp>
    </p:spTree>
    <p:extLst>
      <p:ext uri="{BB962C8B-B14F-4D97-AF65-F5344CB8AC3E}">
        <p14:creationId xmlns:p14="http://schemas.microsoft.com/office/powerpoint/2010/main" val="3887217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用例图建模技术</a:t>
            </a:r>
            <a:endParaRPr lang="en-US" altLang="zh-CN" b="1" dirty="0" smtClean="0">
              <a:solidFill>
                <a:schemeClr val="tx1">
                  <a:lumMod val="75000"/>
                  <a:lumOff val="25000"/>
                </a:schemeClr>
              </a:solidFill>
              <a:ea typeface="等线"/>
            </a:endParaRPr>
          </a:p>
        </p:txBody>
      </p:sp>
      <p:sp>
        <p:nvSpPr>
          <p:cNvPr id="6" name="矩形 5"/>
          <p:cNvSpPr/>
          <p:nvPr/>
        </p:nvSpPr>
        <p:spPr>
          <a:xfrm>
            <a:off x="1344023" y="1576093"/>
            <a:ext cx="8765177" cy="1477328"/>
          </a:xfrm>
          <a:prstGeom prst="rect">
            <a:avLst/>
          </a:prstGeom>
        </p:spPr>
        <p:txBody>
          <a:bodyPr wrap="square" anchor="t">
            <a:spAutoFit/>
          </a:bodyPr>
          <a:lstStyle/>
          <a:p>
            <a:r>
              <a:rPr lang="zh-CN" altLang="en-US" b="1" dirty="0" smtClean="0">
                <a:solidFill>
                  <a:schemeClr val="tx1">
                    <a:lumMod val="75000"/>
                    <a:lumOff val="25000"/>
                  </a:schemeClr>
                </a:solidFill>
                <a:ea typeface="等线"/>
              </a:rPr>
              <a:t>区分用例优先次序</a:t>
            </a:r>
            <a:endParaRPr lang="en-US" altLang="zh-CN" b="1" dirty="0" smtClean="0">
              <a:solidFill>
                <a:schemeClr val="tx1">
                  <a:lumMod val="75000"/>
                  <a:lumOff val="25000"/>
                </a:schemeClr>
              </a:solidFill>
              <a:ea typeface="等线"/>
            </a:endParaRPr>
          </a:p>
          <a:p>
            <a:endParaRPr lang="en-US" altLang="zh-CN" b="1" dirty="0" smtClean="0">
              <a:solidFill>
                <a:schemeClr val="tx1">
                  <a:lumMod val="75000"/>
                  <a:lumOff val="25000"/>
                </a:schemeClr>
              </a:solidFill>
              <a:ea typeface="等线"/>
            </a:endParaRPr>
          </a:p>
          <a:p>
            <a:r>
              <a:rPr lang="en-US" altLang="zh-CN" b="1" dirty="0" smtClean="0">
                <a:solidFill>
                  <a:schemeClr val="tx1">
                    <a:lumMod val="75000"/>
                    <a:lumOff val="25000"/>
                  </a:schemeClr>
                </a:solidFill>
                <a:ea typeface="等线"/>
              </a:rPr>
              <a:t>        </a:t>
            </a:r>
            <a:r>
              <a:rPr lang="zh-CN" altLang="en-US" b="1" dirty="0" smtClean="0">
                <a:solidFill>
                  <a:schemeClr val="tx1">
                    <a:lumMod val="75000"/>
                    <a:lumOff val="25000"/>
                  </a:schemeClr>
                </a:solidFill>
                <a:ea typeface="等线"/>
              </a:rPr>
              <a:t>某些用例必须在其他用例之前完成，因为他们之间要相互依赖。例如，图书管理系统中借阅图书时，必须记录图书的基本信息，只有图书馆中有这本书才能借阅，因此新增图书是最主要用例。</a:t>
            </a:r>
            <a:endParaRPr lang="en-US" altLang="zh-CN" b="1" dirty="0" smtClean="0">
              <a:solidFill>
                <a:schemeClr val="tx1">
                  <a:lumMod val="75000"/>
                  <a:lumOff val="25000"/>
                </a:schemeClr>
              </a:solidFill>
              <a:ea typeface="等线"/>
            </a:endParaRPr>
          </a:p>
        </p:txBody>
      </p:sp>
      <p:sp>
        <p:nvSpPr>
          <p:cNvPr id="7" name="矩形 6"/>
          <p:cNvSpPr/>
          <p:nvPr/>
        </p:nvSpPr>
        <p:spPr>
          <a:xfrm>
            <a:off x="1487955" y="3989093"/>
            <a:ext cx="8765177" cy="1754326"/>
          </a:xfrm>
          <a:prstGeom prst="rect">
            <a:avLst/>
          </a:prstGeom>
        </p:spPr>
        <p:txBody>
          <a:bodyPr wrap="square" anchor="t">
            <a:spAutoFit/>
          </a:bodyPr>
          <a:lstStyle/>
          <a:p>
            <a:r>
              <a:rPr lang="zh-CN" altLang="en-US" b="1" dirty="0" smtClean="0">
                <a:solidFill>
                  <a:schemeClr val="tx1">
                    <a:lumMod val="75000"/>
                    <a:lumOff val="25000"/>
                  </a:schemeClr>
                </a:solidFill>
                <a:ea typeface="等线"/>
              </a:rPr>
              <a:t>构件用例模型</a:t>
            </a:r>
            <a:endParaRPr lang="en-US" altLang="zh-CN" b="1" dirty="0" smtClean="0">
              <a:solidFill>
                <a:schemeClr val="tx1">
                  <a:lumMod val="75000"/>
                  <a:lumOff val="25000"/>
                </a:schemeClr>
              </a:solidFill>
              <a:ea typeface="等线"/>
            </a:endParaRPr>
          </a:p>
          <a:p>
            <a:endParaRPr lang="en-US" altLang="zh-CN" b="1" dirty="0">
              <a:solidFill>
                <a:schemeClr val="tx1">
                  <a:lumMod val="75000"/>
                  <a:lumOff val="25000"/>
                </a:schemeClr>
              </a:solidFill>
              <a:ea typeface="等线"/>
            </a:endParaRPr>
          </a:p>
          <a:p>
            <a:r>
              <a:rPr lang="en-US" altLang="zh-CN" b="1" dirty="0" smtClean="0">
                <a:solidFill>
                  <a:schemeClr val="tx1">
                    <a:lumMod val="75000"/>
                    <a:lumOff val="25000"/>
                  </a:schemeClr>
                </a:solidFill>
                <a:ea typeface="等线"/>
              </a:rPr>
              <a:t>        </a:t>
            </a:r>
            <a:r>
              <a:rPr lang="zh-CN" altLang="en-US" b="1" dirty="0" smtClean="0">
                <a:solidFill>
                  <a:schemeClr val="tx1">
                    <a:lumMod val="75000"/>
                    <a:lumOff val="25000"/>
                  </a:schemeClr>
                </a:solidFill>
                <a:ea typeface="等线"/>
              </a:rPr>
              <a:t>将已确定并细化的角色和用例放入用例图中，此时，再借助包含，扩展和泛化的关系给出用例间的结构模型。</a:t>
            </a:r>
            <a:endParaRPr lang="en-US" altLang="zh-CN" b="1" dirty="0" smtClean="0">
              <a:solidFill>
                <a:schemeClr val="tx1">
                  <a:lumMod val="75000"/>
                  <a:lumOff val="25000"/>
                </a:schemeClr>
              </a:solidFill>
              <a:ea typeface="等线"/>
            </a:endParaRPr>
          </a:p>
          <a:p>
            <a:r>
              <a:rPr lang="en-US" altLang="zh-CN" b="1" dirty="0" smtClean="0">
                <a:solidFill>
                  <a:schemeClr val="tx1">
                    <a:lumMod val="75000"/>
                    <a:lumOff val="25000"/>
                  </a:schemeClr>
                </a:solidFill>
                <a:ea typeface="等线"/>
              </a:rPr>
              <a:t>        </a:t>
            </a:r>
            <a:r>
              <a:rPr lang="zh-CN" altLang="en-US" b="1" dirty="0" smtClean="0">
                <a:solidFill>
                  <a:schemeClr val="tx1">
                    <a:lumMod val="75000"/>
                    <a:lumOff val="25000"/>
                  </a:schemeClr>
                </a:solidFill>
                <a:ea typeface="等线"/>
              </a:rPr>
              <a:t>在系统需求分析中需考虑：系统用例图模型需要哪些视图，每个视图包含什么内容？视图中的成员是否需构成包？</a:t>
            </a:r>
            <a:endParaRPr lang="en-US" altLang="zh-CN" b="1" dirty="0" smtClean="0">
              <a:solidFill>
                <a:schemeClr val="tx1">
                  <a:lumMod val="75000"/>
                  <a:lumOff val="25000"/>
                </a:schemeClr>
              </a:solidFill>
              <a:ea typeface="等线"/>
            </a:endParaRPr>
          </a:p>
        </p:txBody>
      </p:sp>
    </p:spTree>
    <p:extLst>
      <p:ext uri="{BB962C8B-B14F-4D97-AF65-F5344CB8AC3E}">
        <p14:creationId xmlns:p14="http://schemas.microsoft.com/office/powerpoint/2010/main" val="2731301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594801" cy="2585323"/>
          </a:xfrm>
          <a:prstGeom prst="rect">
            <a:avLst/>
          </a:prstGeom>
        </p:spPr>
        <p:txBody>
          <a:bodyPr wrap="none">
            <a:spAutoFit/>
          </a:bodyPr>
          <a:lstStyle/>
          <a:p>
            <a:r>
              <a:rPr lang="en-US" altLang="zh-CN" sz="5400" b="1" dirty="0" smtClean="0">
                <a:solidFill>
                  <a:schemeClr val="bg1"/>
                </a:solidFill>
                <a:latin typeface="Gotham Rounded Medium" panose="02000000000000000000" pitchFamily="50" charset="0"/>
              </a:rPr>
              <a:t>2</a:t>
            </a:r>
            <a:r>
              <a:rPr lang="en-US" altLang="zh-CN" sz="5400" b="1" dirty="0" smtClean="0">
                <a:solidFill>
                  <a:schemeClr val="bg1"/>
                </a:solidFill>
                <a:latin typeface="Gotham Rounded Medium" panose="02000000000000000000" pitchFamily="50" charset="0"/>
              </a:rPr>
              <a:t>.</a:t>
            </a:r>
            <a:r>
              <a:rPr lang="zh-CN" altLang="en-US" sz="5400" b="1" dirty="0" smtClean="0">
                <a:solidFill>
                  <a:schemeClr val="bg1"/>
                </a:solidFill>
                <a:latin typeface="Gotham Rounded Medium" panose="02000000000000000000" pitchFamily="50" charset="0"/>
              </a:rPr>
              <a:t>类图和对象图</a:t>
            </a:r>
            <a:r>
              <a:rPr lang="en-US" altLang="zh-CN" sz="5400" b="1" dirty="0" smtClean="0">
                <a:solidFill>
                  <a:srgbClr val="48A2A0"/>
                </a:solidFill>
                <a:latin typeface="Gotham Rounded Medium" panose="02000000000000000000" pitchFamily="50" charset="0"/>
              </a:rPr>
              <a:t> </a:t>
            </a:r>
            <a:endParaRPr lang="en-US" altLang="zh-CN" sz="5400" b="1" dirty="0" smtClean="0">
              <a:solidFill>
                <a:schemeClr val="bg1"/>
              </a:solidFill>
              <a:latin typeface="Gotham Rounded Medium" panose="02000000000000000000" pitchFamily="50" charset="0"/>
            </a:endParaRPr>
          </a:p>
          <a:p>
            <a:endParaRPr lang="en-US" altLang="zh-CN" sz="5400" b="1" dirty="0" smtClean="0">
              <a:solidFill>
                <a:schemeClr val="bg1"/>
              </a:solidFill>
              <a:latin typeface="Gotham Rounded Medium" panose="02000000000000000000" pitchFamily="50" charset="0"/>
            </a:endParaRPr>
          </a:p>
          <a:p>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32736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D01BB699-39D6-E14D-B576-6C82C2A92C3F}"/>
              </a:ext>
            </a:extLst>
          </p:cNvPr>
          <p:cNvSpPr txBox="1"/>
          <p:nvPr/>
        </p:nvSpPr>
        <p:spPr>
          <a:xfrm>
            <a:off x="1226820" y="1145947"/>
            <a:ext cx="9187130" cy="954107"/>
          </a:xfrm>
          <a:prstGeom prst="rect">
            <a:avLst/>
          </a:prstGeom>
          <a:noFill/>
        </p:spPr>
        <p:txBody>
          <a:bodyPr wrap="none" rtlCol="0">
            <a:spAutoFit/>
          </a:bodyPr>
          <a:lstStyle/>
          <a:p>
            <a:r>
              <a:rPr lang="zh-CN" altLang="en-US" sz="2000" b="1" dirty="0">
                <a:solidFill>
                  <a:srgbClr val="48A2A0"/>
                </a:solidFill>
              </a:rPr>
              <a:t>类图（</a:t>
            </a:r>
            <a:r>
              <a:rPr lang="en" altLang="zh-CN" sz="2000" b="1" dirty="0">
                <a:solidFill>
                  <a:srgbClr val="48A2A0"/>
                </a:solidFill>
              </a:rPr>
              <a:t>Class Diagram</a:t>
            </a:r>
            <a:r>
              <a:rPr lang="zh-CN" altLang="en" sz="2000" b="1" dirty="0">
                <a:solidFill>
                  <a:srgbClr val="48A2A0"/>
                </a:solidFill>
              </a:rPr>
              <a:t>）</a:t>
            </a:r>
            <a:endParaRPr lang="en" altLang="zh-CN" sz="2000" b="1" dirty="0">
              <a:solidFill>
                <a:srgbClr val="48A2A0"/>
              </a:solidFill>
            </a:endParaRPr>
          </a:p>
          <a:p>
            <a:r>
              <a:rPr lang="zh-CN" altLang="en-US" dirty="0"/>
              <a:t>类图是面向对象系统建模中最常用和最重要的图，是定义其它图的基础。</a:t>
            </a:r>
            <a:endParaRPr lang="en-US" altLang="zh-CN" dirty="0"/>
          </a:p>
          <a:p>
            <a:r>
              <a:rPr lang="zh-CN" altLang="en-US" dirty="0"/>
              <a:t>类图主要是用来显示系统中的类、接口以及它们之间的静态结构和关系的一种静态模型。</a:t>
            </a:r>
            <a:endParaRPr lang="en-US" altLang="zh-CN" dirty="0"/>
          </a:p>
        </p:txBody>
      </p:sp>
      <p:sp>
        <p:nvSpPr>
          <p:cNvPr id="5" name="文本框 4">
            <a:extLst>
              <a:ext uri="{FF2B5EF4-FFF2-40B4-BE49-F238E27FC236}">
                <a16:creationId xmlns:a16="http://schemas.microsoft.com/office/drawing/2014/main" xmlns="" id="{E08E8B0B-8656-8A4B-B782-9E29D601A854}"/>
              </a:ext>
            </a:extLst>
          </p:cNvPr>
          <p:cNvSpPr txBox="1"/>
          <p:nvPr/>
        </p:nvSpPr>
        <p:spPr>
          <a:xfrm>
            <a:off x="2510212" y="2309949"/>
            <a:ext cx="1107996" cy="369332"/>
          </a:xfrm>
          <a:prstGeom prst="rect">
            <a:avLst/>
          </a:prstGeom>
          <a:noFill/>
        </p:spPr>
        <p:txBody>
          <a:bodyPr wrap="none" rtlCol="0">
            <a:spAutoFit/>
          </a:bodyPr>
          <a:lstStyle/>
          <a:p>
            <a:r>
              <a:rPr kumimoji="1" lang="zh-CN" altLang="en-US" dirty="0"/>
              <a:t>基本组件</a:t>
            </a:r>
          </a:p>
        </p:txBody>
      </p:sp>
      <p:sp>
        <p:nvSpPr>
          <p:cNvPr id="25" name="矩形 24">
            <a:extLst>
              <a:ext uri="{FF2B5EF4-FFF2-40B4-BE49-F238E27FC236}">
                <a16:creationId xmlns:a16="http://schemas.microsoft.com/office/drawing/2014/main" xmlns="" id="{D5699794-BC6B-374B-8973-B2803B9FFE8E}"/>
              </a:ext>
            </a:extLst>
          </p:cNvPr>
          <p:cNvSpPr/>
          <p:nvPr/>
        </p:nvSpPr>
        <p:spPr>
          <a:xfrm>
            <a:off x="641829" y="2787701"/>
            <a:ext cx="693189"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类名</a:t>
            </a:r>
          </a:p>
        </p:txBody>
      </p:sp>
      <p:sp>
        <p:nvSpPr>
          <p:cNvPr id="26" name="矩形 25">
            <a:extLst>
              <a:ext uri="{FF2B5EF4-FFF2-40B4-BE49-F238E27FC236}">
                <a16:creationId xmlns:a16="http://schemas.microsoft.com/office/drawing/2014/main" xmlns="" id="{28DC7173-C354-4149-9140-5BEECEC5D8E2}"/>
              </a:ext>
            </a:extLst>
          </p:cNvPr>
          <p:cNvSpPr/>
          <p:nvPr/>
        </p:nvSpPr>
        <p:spPr>
          <a:xfrm>
            <a:off x="619661" y="4328607"/>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7" name="矩形 26">
            <a:extLst>
              <a:ext uri="{FF2B5EF4-FFF2-40B4-BE49-F238E27FC236}">
                <a16:creationId xmlns:a16="http://schemas.microsoft.com/office/drawing/2014/main" xmlns="" id="{3DFF18DD-0972-8D41-B09B-F6E482FE3325}"/>
              </a:ext>
            </a:extLst>
          </p:cNvPr>
          <p:cNvSpPr/>
          <p:nvPr/>
        </p:nvSpPr>
        <p:spPr>
          <a:xfrm>
            <a:off x="619661" y="3351541"/>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pic>
        <p:nvPicPr>
          <p:cNvPr id="29" name="图片 28">
            <a:extLst>
              <a:ext uri="{FF2B5EF4-FFF2-40B4-BE49-F238E27FC236}">
                <a16:creationId xmlns:a16="http://schemas.microsoft.com/office/drawing/2014/main" xmlns="" id="{51D3A2D8-2234-4E40-ADE0-764E5C8931CA}"/>
              </a:ext>
            </a:extLst>
          </p:cNvPr>
          <p:cNvPicPr>
            <a:picLocks noChangeAspect="1"/>
          </p:cNvPicPr>
          <p:nvPr/>
        </p:nvPicPr>
        <p:blipFill rotWithShape="1">
          <a:blip r:embed="rId3">
            <a:extLst>
              <a:ext uri="{28A0092B-C50C-407E-A947-70E740481C1C}">
                <a14:useLocalDpi xmlns:a14="http://schemas.microsoft.com/office/drawing/2010/main" val="0"/>
              </a:ext>
            </a:extLst>
          </a:blip>
          <a:srcRect l="5885" t="5630" r="4123" b="5973"/>
          <a:stretch/>
        </p:blipFill>
        <p:spPr>
          <a:xfrm>
            <a:off x="1562279" y="2761547"/>
            <a:ext cx="2941033" cy="2160804"/>
          </a:xfrm>
          <a:prstGeom prst="rect">
            <a:avLst/>
          </a:prstGeom>
        </p:spPr>
      </p:pic>
      <p:sp>
        <p:nvSpPr>
          <p:cNvPr id="3" name="矩形 2">
            <a:extLst>
              <a:ext uri="{FF2B5EF4-FFF2-40B4-BE49-F238E27FC236}">
                <a16:creationId xmlns:a16="http://schemas.microsoft.com/office/drawing/2014/main" xmlns="" id="{5340959C-2574-0146-BC46-B37418A38247}"/>
              </a:ext>
            </a:extLst>
          </p:cNvPr>
          <p:cNvSpPr/>
          <p:nvPr/>
        </p:nvSpPr>
        <p:spPr>
          <a:xfrm>
            <a:off x="5816110" y="2453749"/>
            <a:ext cx="7340650" cy="646331"/>
          </a:xfrm>
          <a:prstGeom prst="rect">
            <a:avLst/>
          </a:prstGeom>
        </p:spPr>
        <p:txBody>
          <a:bodyPr wrap="square">
            <a:spAutoFit/>
          </a:bodyPr>
          <a:lstStyle/>
          <a:p>
            <a:r>
              <a:rPr lang="zh-CN" altLang="en-US" dirty="0"/>
              <a:t>描述了类在软件系统中代表的事物（即对象）所具备的特性</a:t>
            </a:r>
            <a:endParaRPr lang="en-US" altLang="zh-CN" dirty="0"/>
          </a:p>
          <a:p>
            <a:r>
              <a:rPr lang="en-US" altLang="zh-CN" dirty="0"/>
              <a:t>	</a:t>
            </a:r>
            <a:r>
              <a:rPr lang="zh-CN" altLang="en-US" dirty="0"/>
              <a:t>类可以有任意数目的属性，也可以没有属性</a:t>
            </a:r>
            <a:endParaRPr lang="en-US" altLang="zh-CN" dirty="0"/>
          </a:p>
        </p:txBody>
      </p:sp>
      <p:sp>
        <p:nvSpPr>
          <p:cNvPr id="13" name="矩形 12">
            <a:extLst>
              <a:ext uri="{FF2B5EF4-FFF2-40B4-BE49-F238E27FC236}">
                <a16:creationId xmlns:a16="http://schemas.microsoft.com/office/drawing/2014/main" xmlns="" id="{BF4D0194-678D-B64E-A7DA-1E4C83C1AE11}"/>
              </a:ext>
            </a:extLst>
          </p:cNvPr>
          <p:cNvSpPr/>
          <p:nvPr/>
        </p:nvSpPr>
        <p:spPr>
          <a:xfrm>
            <a:off x="5100753" y="2419622"/>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sp>
        <p:nvSpPr>
          <p:cNvPr id="14" name="矩形 13">
            <a:extLst>
              <a:ext uri="{FF2B5EF4-FFF2-40B4-BE49-F238E27FC236}">
                <a16:creationId xmlns:a16="http://schemas.microsoft.com/office/drawing/2014/main" xmlns="" id="{4DDE1A6E-DA6A-D146-8561-4AEC01C655A8}"/>
              </a:ext>
            </a:extLst>
          </p:cNvPr>
          <p:cNvSpPr/>
          <p:nvPr/>
        </p:nvSpPr>
        <p:spPr>
          <a:xfrm>
            <a:off x="5100753" y="3281204"/>
            <a:ext cx="1697778" cy="322290"/>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类属性的语法</a:t>
            </a:r>
          </a:p>
        </p:txBody>
      </p:sp>
      <p:sp>
        <p:nvSpPr>
          <p:cNvPr id="15" name="文本框 14">
            <a:extLst>
              <a:ext uri="{FF2B5EF4-FFF2-40B4-BE49-F238E27FC236}">
                <a16:creationId xmlns:a16="http://schemas.microsoft.com/office/drawing/2014/main" xmlns="" id="{6B11C545-A170-1D4E-95B2-112D3EA36274}"/>
              </a:ext>
            </a:extLst>
          </p:cNvPr>
          <p:cNvSpPr txBox="1"/>
          <p:nvPr/>
        </p:nvSpPr>
        <p:spPr>
          <a:xfrm>
            <a:off x="6940522" y="3246912"/>
            <a:ext cx="4935967" cy="369332"/>
          </a:xfrm>
          <a:prstGeom prst="rect">
            <a:avLst/>
          </a:prstGeom>
          <a:noFill/>
        </p:spPr>
        <p:txBody>
          <a:bodyPr wrap="none" rtlCol="0">
            <a:spAutoFit/>
          </a:bodyPr>
          <a:lstStyle/>
          <a:p>
            <a:r>
              <a:rPr kumimoji="1" lang="en-US" altLang="zh-CN" dirty="0"/>
              <a:t>[</a:t>
            </a:r>
            <a:r>
              <a:rPr kumimoji="1" lang="zh-CN" altLang="en-US" dirty="0"/>
              <a:t>可见性</a:t>
            </a:r>
            <a:r>
              <a:rPr kumimoji="1" lang="en-US" altLang="zh-CN" dirty="0"/>
              <a:t>]</a:t>
            </a:r>
            <a:r>
              <a:rPr kumimoji="1" lang="zh-CN" altLang="en-US" dirty="0"/>
              <a:t>属性名</a:t>
            </a:r>
            <a:r>
              <a:rPr kumimoji="1" lang="en-US" altLang="zh-CN" dirty="0"/>
              <a:t>[</a:t>
            </a:r>
            <a:r>
              <a:rPr kumimoji="1" lang="zh-CN" altLang="en-US" dirty="0"/>
              <a:t>：类型</a:t>
            </a:r>
            <a:r>
              <a:rPr kumimoji="1" lang="en-US" altLang="zh-CN" dirty="0"/>
              <a:t>][=</a:t>
            </a:r>
            <a:r>
              <a:rPr kumimoji="1" lang="zh-CN" altLang="en-US" dirty="0"/>
              <a:t>初始值</a:t>
            </a:r>
            <a:r>
              <a:rPr kumimoji="1" lang="en-US" altLang="zh-CN" dirty="0"/>
              <a:t>][{</a:t>
            </a:r>
            <a:r>
              <a:rPr kumimoji="1" lang="zh-CN" altLang="en-US" dirty="0"/>
              <a:t>属性字符串</a:t>
            </a:r>
            <a:r>
              <a:rPr kumimoji="1" lang="en-US" altLang="zh-CN" dirty="0"/>
              <a:t>}]</a:t>
            </a:r>
            <a:endParaRPr kumimoji="1" lang="zh-CN" altLang="en-US" dirty="0"/>
          </a:p>
        </p:txBody>
      </p:sp>
      <p:sp>
        <p:nvSpPr>
          <p:cNvPr id="4" name="矩形 3">
            <a:extLst>
              <a:ext uri="{FF2B5EF4-FFF2-40B4-BE49-F238E27FC236}">
                <a16:creationId xmlns:a16="http://schemas.microsoft.com/office/drawing/2014/main" xmlns="" id="{157DFDDA-B043-7140-BBF9-F85656C4DF77}"/>
              </a:ext>
            </a:extLst>
          </p:cNvPr>
          <p:cNvSpPr/>
          <p:nvPr/>
        </p:nvSpPr>
        <p:spPr>
          <a:xfrm>
            <a:off x="5784764" y="4030975"/>
            <a:ext cx="6096000" cy="646331"/>
          </a:xfrm>
          <a:prstGeom prst="rect">
            <a:avLst/>
          </a:prstGeom>
        </p:spPr>
        <p:txBody>
          <a:bodyPr>
            <a:spAutoFit/>
          </a:bodyPr>
          <a:lstStyle/>
          <a:p>
            <a:r>
              <a:rPr lang="zh-CN" altLang="en-US" dirty="0"/>
              <a:t>是对类的对象所能做的事务的一个抽象</a:t>
            </a:r>
            <a:endParaRPr lang="en-US" altLang="zh-CN" dirty="0"/>
          </a:p>
          <a:p>
            <a:r>
              <a:rPr lang="en-US" altLang="zh-CN" dirty="0"/>
              <a:t>	</a:t>
            </a:r>
            <a:r>
              <a:rPr lang="zh-CN" altLang="en-US" dirty="0"/>
              <a:t>一个类可以有任意数目的操作，也可以没有操作。</a:t>
            </a:r>
            <a:endParaRPr lang="en-US" altLang="zh-CN" dirty="0"/>
          </a:p>
        </p:txBody>
      </p:sp>
      <p:cxnSp>
        <p:nvCxnSpPr>
          <p:cNvPr id="7" name="直线连接符 6">
            <a:extLst>
              <a:ext uri="{FF2B5EF4-FFF2-40B4-BE49-F238E27FC236}">
                <a16:creationId xmlns:a16="http://schemas.microsoft.com/office/drawing/2014/main" xmlns="" id="{21D582D3-528E-B54C-A12F-6DC758AE739A}"/>
              </a:ext>
            </a:extLst>
          </p:cNvPr>
          <p:cNvCxnSpPr>
            <a:cxnSpLocks/>
          </p:cNvCxnSpPr>
          <p:nvPr/>
        </p:nvCxnSpPr>
        <p:spPr>
          <a:xfrm>
            <a:off x="4805997" y="2368156"/>
            <a:ext cx="0" cy="300394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9" name="直线连接符 8">
            <a:extLst>
              <a:ext uri="{FF2B5EF4-FFF2-40B4-BE49-F238E27FC236}">
                <a16:creationId xmlns:a16="http://schemas.microsoft.com/office/drawing/2014/main" xmlns="" id="{0573300E-36E3-1240-8F5F-F96423967575}"/>
              </a:ext>
            </a:extLst>
          </p:cNvPr>
          <p:cNvCxnSpPr>
            <a:cxnSpLocks/>
          </p:cNvCxnSpPr>
          <p:nvPr/>
        </p:nvCxnSpPr>
        <p:spPr>
          <a:xfrm>
            <a:off x="4991100" y="3825094"/>
            <a:ext cx="68964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xmlns="" id="{7D5B5EBE-3AB3-0042-9B42-D0CB5BF28457}"/>
              </a:ext>
            </a:extLst>
          </p:cNvPr>
          <p:cNvSpPr/>
          <p:nvPr/>
        </p:nvSpPr>
        <p:spPr>
          <a:xfrm>
            <a:off x="5105028" y="4010668"/>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3" name="矩形 22">
            <a:extLst>
              <a:ext uri="{FF2B5EF4-FFF2-40B4-BE49-F238E27FC236}">
                <a16:creationId xmlns:a16="http://schemas.microsoft.com/office/drawing/2014/main" xmlns="" id="{7C8AAC65-ECBE-8A4C-8910-016F3A073807}"/>
              </a:ext>
            </a:extLst>
          </p:cNvPr>
          <p:cNvSpPr/>
          <p:nvPr/>
        </p:nvSpPr>
        <p:spPr>
          <a:xfrm>
            <a:off x="5100753" y="4923791"/>
            <a:ext cx="1697778" cy="331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类操作的语法</a:t>
            </a:r>
          </a:p>
        </p:txBody>
      </p:sp>
      <p:sp>
        <p:nvSpPr>
          <p:cNvPr id="24" name="文本框 23">
            <a:extLst>
              <a:ext uri="{FF2B5EF4-FFF2-40B4-BE49-F238E27FC236}">
                <a16:creationId xmlns:a16="http://schemas.microsoft.com/office/drawing/2014/main" xmlns="" id="{9E3A97D1-4CA0-944D-8173-1119CDB6ED88}"/>
              </a:ext>
            </a:extLst>
          </p:cNvPr>
          <p:cNvSpPr txBox="1"/>
          <p:nvPr/>
        </p:nvSpPr>
        <p:spPr>
          <a:xfrm>
            <a:off x="6798531" y="4879556"/>
            <a:ext cx="5393469" cy="369332"/>
          </a:xfrm>
          <a:prstGeom prst="rect">
            <a:avLst/>
          </a:prstGeom>
          <a:noFill/>
        </p:spPr>
        <p:txBody>
          <a:bodyPr wrap="square" rtlCol="0">
            <a:spAutoFit/>
          </a:bodyPr>
          <a:lstStyle/>
          <a:p>
            <a:r>
              <a:rPr kumimoji="1" lang="en-US" altLang="zh-CN" dirty="0"/>
              <a:t>[</a:t>
            </a:r>
            <a:r>
              <a:rPr kumimoji="1" lang="zh-CN" altLang="en-US" dirty="0"/>
              <a:t>可见性</a:t>
            </a:r>
            <a:r>
              <a:rPr kumimoji="1" lang="en-US" altLang="zh-CN" dirty="0"/>
              <a:t>]</a:t>
            </a:r>
            <a:r>
              <a:rPr kumimoji="1" lang="zh-CN" altLang="en-US" dirty="0"/>
              <a:t>操作名</a:t>
            </a:r>
            <a:r>
              <a:rPr kumimoji="1" lang="en-US" altLang="zh-CN" dirty="0"/>
              <a:t>{(</a:t>
            </a:r>
            <a:r>
              <a:rPr kumimoji="1" lang="zh-CN" altLang="en-US" dirty="0"/>
              <a:t>参数表</a:t>
            </a:r>
            <a:r>
              <a:rPr kumimoji="1" lang="en-US" altLang="zh-CN" dirty="0"/>
              <a:t>)][</a:t>
            </a:r>
            <a:r>
              <a:rPr kumimoji="1" lang="zh-CN" altLang="en-US" dirty="0"/>
              <a:t>：返回类型</a:t>
            </a:r>
            <a:r>
              <a:rPr kumimoji="1" lang="en-US" altLang="zh-CN" dirty="0"/>
              <a:t>][{</a:t>
            </a:r>
            <a:r>
              <a:rPr kumimoji="1" lang="zh-CN" altLang="en-US" dirty="0"/>
              <a:t>属性字符串</a:t>
            </a:r>
            <a:r>
              <a:rPr kumimoji="1" lang="en-US" altLang="zh-CN" dirty="0"/>
              <a:t>}]</a:t>
            </a:r>
            <a:endParaRPr kumimoji="1" lang="zh-CN" altLang="en-US" dirty="0"/>
          </a:p>
        </p:txBody>
      </p:sp>
      <p:sp>
        <p:nvSpPr>
          <p:cNvPr id="28" name="文本框 27">
            <a:extLst>
              <a:ext uri="{FF2B5EF4-FFF2-40B4-BE49-F238E27FC236}">
                <a16:creationId xmlns:a16="http://schemas.microsoft.com/office/drawing/2014/main" xmlns="" id="{02DA1DF5-90C9-6842-B111-0B7737CBF38D}"/>
              </a:ext>
            </a:extLst>
          </p:cNvPr>
          <p:cNvSpPr txBox="1"/>
          <p:nvPr/>
        </p:nvSpPr>
        <p:spPr>
          <a:xfrm>
            <a:off x="2543839" y="5958986"/>
            <a:ext cx="2262158" cy="369332"/>
          </a:xfrm>
          <a:prstGeom prst="rect">
            <a:avLst/>
          </a:prstGeom>
          <a:noFill/>
        </p:spPr>
        <p:txBody>
          <a:bodyPr wrap="none" rtlCol="0">
            <a:spAutoFit/>
          </a:bodyPr>
          <a:lstStyle/>
          <a:p>
            <a:r>
              <a:rPr kumimoji="1" lang="zh-CN" altLang="en-US" dirty="0"/>
              <a:t>可见性使用符号表示</a:t>
            </a:r>
          </a:p>
        </p:txBody>
      </p:sp>
      <p:sp>
        <p:nvSpPr>
          <p:cNvPr id="30" name="矩形 29">
            <a:extLst>
              <a:ext uri="{FF2B5EF4-FFF2-40B4-BE49-F238E27FC236}">
                <a16:creationId xmlns:a16="http://schemas.microsoft.com/office/drawing/2014/main" xmlns="" id="{4CD7A78B-4F77-FE46-BD6B-01F5799A0292}"/>
              </a:ext>
            </a:extLst>
          </p:cNvPr>
          <p:cNvSpPr/>
          <p:nvPr/>
        </p:nvSpPr>
        <p:spPr>
          <a:xfrm>
            <a:off x="4991100" y="5645493"/>
            <a:ext cx="6096000" cy="923330"/>
          </a:xfrm>
          <a:prstGeom prst="rect">
            <a:avLst/>
          </a:prstGeom>
        </p:spPr>
        <p:txBody>
          <a:bodyPr>
            <a:spAutoFit/>
          </a:bodyPr>
          <a:lstStyle/>
          <a:p>
            <a:r>
              <a:rPr lang="en-US" altLang="zh-CN" b="1"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：表示</a:t>
            </a:r>
            <a:r>
              <a:rPr lang="en" altLang="zh-CN" dirty="0">
                <a:solidFill>
                  <a:srgbClr val="000000"/>
                </a:solidFill>
                <a:latin typeface="Verdana" panose="020B0604030504040204" pitchFamily="34" charset="0"/>
              </a:rPr>
              <a:t>public</a:t>
            </a:r>
          </a:p>
          <a:p>
            <a:r>
              <a:rPr lang="en" altLang="zh-CN" b="1" dirty="0">
                <a:solidFill>
                  <a:srgbClr val="000000"/>
                </a:solidFill>
                <a:latin typeface="Verdana" panose="020B0604030504040204" pitchFamily="34" charset="0"/>
              </a:rPr>
              <a:t>·</a:t>
            </a:r>
            <a:r>
              <a:rPr lang="en" altLang="zh-CN" dirty="0">
                <a:solidFill>
                  <a:srgbClr val="000000"/>
                </a:solidFill>
                <a:latin typeface="Verdana" panose="020B0604030504040204" pitchFamily="34" charset="0"/>
              </a:rPr>
              <a:t> - </a:t>
            </a:r>
            <a:r>
              <a:rPr lang="zh-CN" altLang="e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 altLang="zh-CN" dirty="0">
                <a:solidFill>
                  <a:srgbClr val="000000"/>
                </a:solidFill>
                <a:latin typeface="Verdana" panose="020B0604030504040204" pitchFamily="34" charset="0"/>
              </a:rPr>
              <a:t>private</a:t>
            </a:r>
          </a:p>
          <a:p>
            <a:r>
              <a:rPr lang="en" altLang="zh-CN" b="1" dirty="0">
                <a:solidFill>
                  <a:srgbClr val="000000"/>
                </a:solidFill>
                <a:latin typeface="Verdana" panose="020B0604030504040204" pitchFamily="34" charset="0"/>
              </a:rPr>
              <a:t>·</a:t>
            </a:r>
            <a:r>
              <a:rPr lang="en" altLang="zh-CN" dirty="0">
                <a:solidFill>
                  <a:srgbClr val="000000"/>
                </a:solidFill>
                <a:latin typeface="Verdana" panose="020B0604030504040204" pitchFamily="34" charset="0"/>
              </a:rPr>
              <a:t> #</a:t>
            </a:r>
            <a:r>
              <a:rPr lang="zh-CN" altLang="e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 altLang="zh-CN" dirty="0">
                <a:solidFill>
                  <a:srgbClr val="000000"/>
                </a:solidFill>
                <a:latin typeface="Verdana" panose="020B0604030504040204" pitchFamily="34" charset="0"/>
              </a:rPr>
              <a:t>protected</a:t>
            </a:r>
            <a:r>
              <a:rPr lang="zh-CN" altLang="en" dirty="0">
                <a:solidFill>
                  <a:srgbClr val="000000"/>
                </a:solidFill>
                <a:latin typeface="Verdana" panose="020B0604030504040204" pitchFamily="34" charset="0"/>
              </a:rPr>
              <a:t>（</a:t>
            </a:r>
            <a:r>
              <a:rPr lang="en" altLang="zh-CN" dirty="0">
                <a:solidFill>
                  <a:srgbClr val="000000"/>
                </a:solidFill>
                <a:latin typeface="Verdana" panose="020B0604030504040204" pitchFamily="34" charset="0"/>
              </a:rPr>
              <a:t>friendly</a:t>
            </a:r>
            <a:r>
              <a:rPr lang="zh-CN" altLang="en-US" dirty="0">
                <a:solidFill>
                  <a:srgbClr val="000000"/>
                </a:solidFill>
                <a:latin typeface="Verdana" panose="020B0604030504040204" pitchFamily="34" charset="0"/>
              </a:rPr>
              <a:t>也归入这类）</a:t>
            </a:r>
            <a:endParaRPr lang="zh-CN" altLang="en-US" b="0" i="0" u="none" strike="noStrike" dirty="0">
              <a:solidFill>
                <a:srgbClr val="000000"/>
              </a:solidFill>
              <a:effectLst/>
              <a:latin typeface="Verdana" panose="020B0604030504040204" pitchFamily="34" charset="0"/>
            </a:endParaRPr>
          </a:p>
        </p:txBody>
      </p:sp>
      <p:cxnSp>
        <p:nvCxnSpPr>
          <p:cNvPr id="31" name="直线连接符 30">
            <a:extLst>
              <a:ext uri="{FF2B5EF4-FFF2-40B4-BE49-F238E27FC236}">
                <a16:creationId xmlns:a16="http://schemas.microsoft.com/office/drawing/2014/main" xmlns="" id="{FA870E71-A7E0-544E-A47B-9252E20D6293}"/>
              </a:ext>
            </a:extLst>
          </p:cNvPr>
          <p:cNvCxnSpPr>
            <a:cxnSpLocks/>
          </p:cNvCxnSpPr>
          <p:nvPr/>
        </p:nvCxnSpPr>
        <p:spPr>
          <a:xfrm>
            <a:off x="1344023" y="5533045"/>
            <a:ext cx="9743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spTree>
    <p:extLst>
      <p:ext uri="{BB962C8B-B14F-4D97-AF65-F5344CB8AC3E}">
        <p14:creationId xmlns:p14="http://schemas.microsoft.com/office/powerpoint/2010/main" val="3096720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sp>
        <p:nvSpPr>
          <p:cNvPr id="5" name="矩形 4"/>
          <p:cNvSpPr/>
          <p:nvPr/>
        </p:nvSpPr>
        <p:spPr>
          <a:xfrm>
            <a:off x="1845233" y="906668"/>
            <a:ext cx="954107" cy="400110"/>
          </a:xfrm>
          <a:prstGeom prst="rect">
            <a:avLst/>
          </a:prstGeom>
        </p:spPr>
        <p:txBody>
          <a:bodyPr wrap="none" anchor="t">
            <a:spAutoFit/>
          </a:bodyPr>
          <a:lstStyle/>
          <a:p>
            <a:r>
              <a:rPr lang="zh-CN" altLang="en-US" sz="2000" b="1" dirty="0">
                <a:solidFill>
                  <a:schemeClr val="tx1">
                    <a:lumMod val="75000"/>
                    <a:lumOff val="25000"/>
                  </a:schemeClr>
                </a:solidFill>
                <a:ea typeface="等线"/>
              </a:rPr>
              <a:t>对象图</a:t>
            </a:r>
            <a:endParaRPr lang="en-US" altLang="zh-CN" sz="2000" b="1" dirty="0" err="1">
              <a:solidFill>
                <a:schemeClr val="tx1">
                  <a:lumMod val="75000"/>
                  <a:lumOff val="25000"/>
                </a:schemeClr>
              </a:solidFill>
              <a:ea typeface="等线"/>
            </a:endParaRPr>
          </a:p>
        </p:txBody>
      </p:sp>
      <p:sp>
        <p:nvSpPr>
          <p:cNvPr id="6" name="矩形 5"/>
          <p:cNvSpPr/>
          <p:nvPr/>
        </p:nvSpPr>
        <p:spPr>
          <a:xfrm>
            <a:off x="1845232" y="1285295"/>
            <a:ext cx="8506217" cy="646331"/>
          </a:xfrm>
          <a:prstGeom prst="rect">
            <a:avLst/>
          </a:prstGeom>
        </p:spPr>
        <p:txBody>
          <a:bodyPr wrap="square" anchor="t">
            <a:spAutoFit/>
          </a:bodyPr>
          <a:lstStyle/>
          <a:p>
            <a:r>
              <a:rPr lang="zh-CN" altLang="en-US" b="1" dirty="0" smtClean="0">
                <a:solidFill>
                  <a:schemeClr val="tx1">
                    <a:lumMod val="75000"/>
                    <a:lumOff val="25000"/>
                  </a:schemeClr>
                </a:solidFill>
                <a:ea typeface="等线"/>
              </a:rPr>
              <a:t>        对象图是描述参与交互的各个对象在交互过程中</a:t>
            </a:r>
            <a:r>
              <a:rPr lang="zh-CN" altLang="en-US" b="1" dirty="0" smtClean="0">
                <a:solidFill>
                  <a:srgbClr val="FF0000"/>
                </a:solidFill>
                <a:ea typeface="等线"/>
              </a:rPr>
              <a:t>某一时刻</a:t>
            </a:r>
            <a:r>
              <a:rPr lang="zh-CN" altLang="en-US" b="1" dirty="0" smtClean="0">
                <a:solidFill>
                  <a:schemeClr val="tx1">
                    <a:lumMod val="75000"/>
                    <a:lumOff val="25000"/>
                  </a:schemeClr>
                </a:solidFill>
                <a:ea typeface="等线"/>
              </a:rPr>
              <a:t>的状态。对象图可以被看做是类图在</a:t>
            </a:r>
            <a:r>
              <a:rPr lang="zh-CN" altLang="en-US" b="1" dirty="0" smtClean="0">
                <a:solidFill>
                  <a:srgbClr val="FF0000"/>
                </a:solidFill>
                <a:ea typeface="等线"/>
              </a:rPr>
              <a:t>某一时刻</a:t>
            </a:r>
            <a:r>
              <a:rPr lang="zh-CN" altLang="en-US" b="1" dirty="0" smtClean="0">
                <a:solidFill>
                  <a:schemeClr val="tx1">
                    <a:lumMod val="75000"/>
                    <a:lumOff val="25000"/>
                  </a:schemeClr>
                </a:solidFill>
                <a:ea typeface="等线"/>
              </a:rPr>
              <a:t>的实例。</a:t>
            </a:r>
            <a:endParaRPr lang="en-US" altLang="zh-CN" b="1" dirty="0" err="1">
              <a:solidFill>
                <a:schemeClr val="tx1">
                  <a:lumMod val="75000"/>
                  <a:lumOff val="25000"/>
                </a:schemeClr>
              </a:solidFill>
              <a:ea typeface="等线"/>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192" y="1746250"/>
            <a:ext cx="39433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965972" y="1931626"/>
            <a:ext cx="2262158" cy="369332"/>
          </a:xfrm>
          <a:prstGeom prst="rect">
            <a:avLst/>
          </a:prstGeom>
        </p:spPr>
        <p:txBody>
          <a:bodyPr wrap="none">
            <a:spAutoFit/>
          </a:bodyPr>
          <a:lstStyle/>
          <a:p>
            <a:r>
              <a:rPr lang="zh-CN" altLang="en-US" b="1" dirty="0"/>
              <a:t>类图与对象图的区别</a:t>
            </a:r>
            <a:endParaRPr lang="zh-CN" altLang="en-US" b="1" dirty="0"/>
          </a:p>
        </p:txBody>
      </p:sp>
      <p:graphicFrame>
        <p:nvGraphicFramePr>
          <p:cNvPr id="10" name="表格 9"/>
          <p:cNvGraphicFramePr>
            <a:graphicFrameLocks noGrp="1"/>
          </p:cNvGraphicFramePr>
          <p:nvPr>
            <p:extLst>
              <p:ext uri="{D42A27DB-BD31-4B8C-83A1-F6EECF244321}">
                <p14:modId xmlns:p14="http://schemas.microsoft.com/office/powerpoint/2010/main" val="1988999852"/>
              </p:ext>
            </p:extLst>
          </p:nvPr>
        </p:nvGraphicFramePr>
        <p:xfrm>
          <a:off x="1627554" y="2300958"/>
          <a:ext cx="5451638" cy="4480560"/>
        </p:xfrm>
        <a:graphic>
          <a:graphicData uri="http://schemas.openxmlformats.org/drawingml/2006/table">
            <a:tbl>
              <a:tblPr firstRow="1" bandRow="1">
                <a:tableStyleId>{5C22544A-7EE6-4342-B048-85BDC9FD1C3A}</a:tableStyleId>
              </a:tblPr>
              <a:tblGrid>
                <a:gridCol w="2725819"/>
                <a:gridCol w="2725819"/>
              </a:tblGrid>
              <a:tr h="296334">
                <a:tc>
                  <a:txBody>
                    <a:bodyPr/>
                    <a:lstStyle/>
                    <a:p>
                      <a:pPr algn="ctr"/>
                      <a:r>
                        <a:rPr lang="zh-CN" altLang="en-US" dirty="0" smtClean="0">
                          <a:latin typeface="黑体" pitchFamily="49" charset="-122"/>
                          <a:ea typeface="黑体" pitchFamily="49" charset="-122"/>
                        </a:rPr>
                        <a:t>类图</a:t>
                      </a:r>
                      <a:endParaRPr lang="zh-CN" altLang="en-US" dirty="0">
                        <a:latin typeface="黑体" pitchFamily="49" charset="-122"/>
                        <a:ea typeface="黑体" pitchFamily="49" charset="-122"/>
                      </a:endParaRPr>
                    </a:p>
                  </a:txBody>
                  <a:tcPr/>
                </a:tc>
                <a:tc>
                  <a:txBody>
                    <a:bodyPr/>
                    <a:lstStyle/>
                    <a:p>
                      <a:pPr algn="ctr"/>
                      <a:r>
                        <a:rPr lang="zh-CN" altLang="en-US" dirty="0" smtClean="0">
                          <a:latin typeface="黑体" pitchFamily="49" charset="-122"/>
                          <a:ea typeface="黑体" pitchFamily="49" charset="-122"/>
                        </a:rPr>
                        <a:t>对象图</a:t>
                      </a:r>
                      <a:endParaRPr lang="zh-CN" altLang="en-US" dirty="0">
                        <a:latin typeface="黑体" pitchFamily="49" charset="-122"/>
                        <a:ea typeface="黑体" pitchFamily="49" charset="-122"/>
                      </a:endParaRPr>
                    </a:p>
                  </a:txBody>
                  <a:tcPr/>
                </a:tc>
              </a:tr>
              <a:tr h="395376">
                <a:tc>
                  <a:txBody>
                    <a:bodyPr/>
                    <a:lstStyle/>
                    <a:p>
                      <a:r>
                        <a:rPr lang="zh-CN" altLang="en-US" sz="1600" dirty="0" smtClean="0">
                          <a:latin typeface="黑体" pitchFamily="49" charset="-122"/>
                          <a:ea typeface="黑体" pitchFamily="49" charset="-122"/>
                        </a:rPr>
                        <a:t>类具有三个分栏：名称，属性和操作</a:t>
                      </a:r>
                      <a:endParaRPr lang="zh-CN" altLang="en-US" sz="1600" dirty="0">
                        <a:latin typeface="黑体" pitchFamily="49" charset="-122"/>
                        <a:ea typeface="黑体" pitchFamily="49" charset="-122"/>
                      </a:endParaRPr>
                    </a:p>
                  </a:txBody>
                  <a:tcPr/>
                </a:tc>
                <a:tc>
                  <a:txBody>
                    <a:bodyPr/>
                    <a:lstStyle/>
                    <a:p>
                      <a:r>
                        <a:rPr lang="zh-CN" altLang="en-US" sz="1600" dirty="0" smtClean="0">
                          <a:latin typeface="黑体" pitchFamily="49" charset="-122"/>
                          <a:ea typeface="黑体" pitchFamily="49" charset="-122"/>
                        </a:rPr>
                        <a:t>对象只有两个分栏：名称和属性</a:t>
                      </a:r>
                      <a:endParaRPr lang="zh-CN" altLang="en-US" sz="1600" dirty="0">
                        <a:latin typeface="黑体" pitchFamily="49" charset="-122"/>
                        <a:ea typeface="黑体" pitchFamily="49" charset="-122"/>
                      </a:endParaRPr>
                    </a:p>
                  </a:txBody>
                  <a:tcPr/>
                </a:tc>
              </a:tr>
              <a:tr h="395376">
                <a:tc>
                  <a:txBody>
                    <a:bodyPr/>
                    <a:lstStyle/>
                    <a:p>
                      <a:r>
                        <a:rPr lang="zh-CN" altLang="en-US" sz="1600" dirty="0" smtClean="0">
                          <a:latin typeface="黑体" pitchFamily="49" charset="-122"/>
                          <a:ea typeface="黑体" pitchFamily="49" charset="-122"/>
                        </a:rPr>
                        <a:t>在类的名称分栏中只有类名</a:t>
                      </a:r>
                      <a:endParaRPr lang="zh-CN" altLang="en-US" sz="1600" dirty="0">
                        <a:latin typeface="黑体" pitchFamily="49" charset="-122"/>
                        <a:ea typeface="黑体" pitchFamily="49" charset="-122"/>
                      </a:endParaRPr>
                    </a:p>
                  </a:txBody>
                  <a:tcPr/>
                </a:tc>
                <a:tc>
                  <a:txBody>
                    <a:bodyPr/>
                    <a:lstStyle/>
                    <a:p>
                      <a:r>
                        <a:rPr lang="zh-CN" altLang="en-US" sz="1600" dirty="0" smtClean="0">
                          <a:latin typeface="黑体" pitchFamily="49" charset="-122"/>
                          <a:ea typeface="黑体" pitchFamily="49" charset="-122"/>
                        </a:rPr>
                        <a:t>对象的名称形式为“对象名：类名”，匿名对象的名称形式为“：类名”</a:t>
                      </a:r>
                      <a:endParaRPr lang="zh-CN" altLang="en-US" sz="1600" dirty="0">
                        <a:latin typeface="黑体" pitchFamily="49" charset="-122"/>
                        <a:ea typeface="黑体" pitchFamily="49" charset="-122"/>
                      </a:endParaRPr>
                    </a:p>
                  </a:txBody>
                  <a:tcPr/>
                </a:tc>
              </a:tr>
              <a:tr h="395376">
                <a:tc>
                  <a:txBody>
                    <a:bodyPr/>
                    <a:lstStyle/>
                    <a:p>
                      <a:r>
                        <a:rPr lang="zh-CN" altLang="en-US" sz="1600" dirty="0" smtClean="0">
                          <a:latin typeface="黑体" pitchFamily="49" charset="-122"/>
                          <a:ea typeface="黑体" pitchFamily="49" charset="-122"/>
                        </a:rPr>
                        <a:t>类的属性分栏定义了所有属性的特征</a:t>
                      </a:r>
                      <a:endParaRPr lang="zh-CN" altLang="en-US" sz="1600" dirty="0">
                        <a:latin typeface="黑体" pitchFamily="49" charset="-122"/>
                        <a:ea typeface="黑体" pitchFamily="49" charset="-122"/>
                      </a:endParaRPr>
                    </a:p>
                  </a:txBody>
                  <a:tcPr/>
                </a:tc>
                <a:tc>
                  <a:txBody>
                    <a:bodyPr/>
                    <a:lstStyle/>
                    <a:p>
                      <a:r>
                        <a:rPr lang="zh-CN" altLang="en-US" sz="1600" dirty="0" smtClean="0">
                          <a:latin typeface="黑体" pitchFamily="49" charset="-122"/>
                          <a:ea typeface="黑体" pitchFamily="49" charset="-122"/>
                        </a:rPr>
                        <a:t>对象则只定义了属性的当前值，以便用于测试用例</a:t>
                      </a:r>
                      <a:endParaRPr lang="zh-CN" altLang="en-US" sz="1600" dirty="0">
                        <a:latin typeface="黑体" pitchFamily="49" charset="-122"/>
                        <a:ea typeface="黑体" pitchFamily="49" charset="-122"/>
                      </a:endParaRPr>
                    </a:p>
                  </a:txBody>
                  <a:tcPr/>
                </a:tc>
              </a:tr>
              <a:tr h="395376">
                <a:tc>
                  <a:txBody>
                    <a:bodyPr/>
                    <a:lstStyle/>
                    <a:p>
                      <a:r>
                        <a:rPr lang="zh-CN" altLang="en-US" sz="1600" dirty="0" smtClean="0">
                          <a:latin typeface="黑体" pitchFamily="49" charset="-122"/>
                          <a:ea typeface="黑体" pitchFamily="49" charset="-122"/>
                        </a:rPr>
                        <a:t>类中列出了操作</a:t>
                      </a:r>
                      <a:endParaRPr lang="zh-CN" altLang="en-US" sz="1600" dirty="0">
                        <a:latin typeface="黑体" pitchFamily="49" charset="-122"/>
                        <a:ea typeface="黑体" pitchFamily="49" charset="-122"/>
                      </a:endParaRPr>
                    </a:p>
                  </a:txBody>
                  <a:tcPr/>
                </a:tc>
                <a:tc>
                  <a:txBody>
                    <a:bodyPr/>
                    <a:lstStyle/>
                    <a:p>
                      <a:r>
                        <a:rPr lang="zh-CN" altLang="en-US" sz="1600" dirty="0" smtClean="0">
                          <a:latin typeface="黑体" pitchFamily="49" charset="-122"/>
                          <a:ea typeface="黑体" pitchFamily="49" charset="-122"/>
                        </a:rPr>
                        <a:t>对象图中不包括操作，因为对于属于同一个类的对象而言，其操作都是相同的。</a:t>
                      </a:r>
                      <a:endParaRPr lang="zh-CN" altLang="en-US" sz="1600" dirty="0">
                        <a:latin typeface="黑体" pitchFamily="49" charset="-122"/>
                        <a:ea typeface="黑体" pitchFamily="49" charset="-122"/>
                      </a:endParaRPr>
                    </a:p>
                  </a:txBody>
                  <a:tcPr/>
                </a:tc>
              </a:tr>
              <a:tr h="686679">
                <a:tc>
                  <a:txBody>
                    <a:bodyPr/>
                    <a:lstStyle/>
                    <a:p>
                      <a:r>
                        <a:rPr lang="zh-CN" altLang="en-US" sz="1600" dirty="0" smtClean="0">
                          <a:latin typeface="黑体" pitchFamily="49" charset="-122"/>
                          <a:ea typeface="黑体" pitchFamily="49" charset="-122"/>
                        </a:rPr>
                        <a:t>类使用关联连接，关联使用的名称，角色，多重性及约束等特征定义。类代表的是对对象的分类所以必须说明可以参与关联的对象数目。</a:t>
                      </a:r>
                      <a:endParaRPr lang="zh-CN" altLang="en-US" sz="1600" dirty="0">
                        <a:latin typeface="黑体" pitchFamily="49" charset="-122"/>
                        <a:ea typeface="黑体" pitchFamily="49" charset="-122"/>
                      </a:endParaRPr>
                    </a:p>
                  </a:txBody>
                  <a:tcPr/>
                </a:tc>
                <a:tc>
                  <a:txBody>
                    <a:bodyPr/>
                    <a:lstStyle/>
                    <a:p>
                      <a:r>
                        <a:rPr lang="zh-CN" altLang="en-US" sz="1600" dirty="0" smtClean="0">
                          <a:latin typeface="黑体" pitchFamily="49" charset="-122"/>
                          <a:ea typeface="黑体" pitchFamily="49" charset="-122"/>
                        </a:rPr>
                        <a:t>对象使用链连接，链拥有名称，角色，但没有多重性。对象代表的是单独的实体，所有的链是一对一的，因此不涉及多重性。</a:t>
                      </a:r>
                      <a:endParaRPr lang="zh-CN" altLang="en-US" sz="1600" dirty="0">
                        <a:latin typeface="黑体" pitchFamily="49" charset="-122"/>
                        <a:ea typeface="黑体" pitchFamily="49" charset="-122"/>
                      </a:endParaRPr>
                    </a:p>
                  </a:txBody>
                  <a:tcPr/>
                </a:tc>
              </a:tr>
            </a:tbl>
          </a:graphicData>
        </a:graphic>
      </p:graphicFrame>
    </p:spTree>
    <p:extLst>
      <p:ext uri="{BB962C8B-B14F-4D97-AF65-F5344CB8AC3E}">
        <p14:creationId xmlns:p14="http://schemas.microsoft.com/office/powerpoint/2010/main" val="1248800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D01BB699-39D6-E14D-B576-6C82C2A92C3F}"/>
              </a:ext>
            </a:extLst>
          </p:cNvPr>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5" name="文本框 4">
            <a:extLst>
              <a:ext uri="{FF2B5EF4-FFF2-40B4-BE49-F238E27FC236}">
                <a16:creationId xmlns:a16="http://schemas.microsoft.com/office/drawing/2014/main" xmlns="" id="{E08E8B0B-8656-8A4B-B782-9E29D601A854}"/>
              </a:ext>
            </a:extLst>
          </p:cNvPr>
          <p:cNvSpPr txBox="1"/>
          <p:nvPr/>
        </p:nvSpPr>
        <p:spPr>
          <a:xfrm>
            <a:off x="2047180" y="5573989"/>
            <a:ext cx="2262158" cy="369332"/>
          </a:xfrm>
          <a:prstGeom prst="rect">
            <a:avLst/>
          </a:prstGeom>
          <a:noFill/>
        </p:spPr>
        <p:txBody>
          <a:bodyPr wrap="none" rtlCol="0">
            <a:spAutoFit/>
          </a:bodyPr>
          <a:lstStyle/>
          <a:p>
            <a:r>
              <a:rPr kumimoji="1" lang="zh-CN" altLang="en-US" dirty="0"/>
              <a:t>可见性使用符号表示</a:t>
            </a:r>
          </a:p>
        </p:txBody>
      </p:sp>
      <p:sp>
        <p:nvSpPr>
          <p:cNvPr id="25" name="矩形 24">
            <a:extLst>
              <a:ext uri="{FF2B5EF4-FFF2-40B4-BE49-F238E27FC236}">
                <a16:creationId xmlns:a16="http://schemas.microsoft.com/office/drawing/2014/main" xmlns="" id="{D5699794-BC6B-374B-8973-B2803B9FFE8E}"/>
              </a:ext>
            </a:extLst>
          </p:cNvPr>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a:extLst>
              <a:ext uri="{FF2B5EF4-FFF2-40B4-BE49-F238E27FC236}">
                <a16:creationId xmlns:a16="http://schemas.microsoft.com/office/drawing/2014/main" xmlns="" id="{28DC7173-C354-4149-9140-5BEECEC5D8E2}"/>
              </a:ext>
            </a:extLst>
          </p:cNvPr>
          <p:cNvSpPr/>
          <p:nvPr/>
        </p:nvSpPr>
        <p:spPr>
          <a:xfrm>
            <a:off x="362831" y="3041422"/>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单向关联</a:t>
            </a:r>
          </a:p>
        </p:txBody>
      </p:sp>
      <p:sp>
        <p:nvSpPr>
          <p:cNvPr id="4" name="文本框 3">
            <a:extLst>
              <a:ext uri="{FF2B5EF4-FFF2-40B4-BE49-F238E27FC236}">
                <a16:creationId xmlns:a16="http://schemas.microsoft.com/office/drawing/2014/main" xmlns="" id="{E1887F0A-E0EF-0B41-A67D-509B1E54B6EF}"/>
              </a:ext>
            </a:extLst>
          </p:cNvPr>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22" name="矩形 21">
            <a:extLst>
              <a:ext uri="{FF2B5EF4-FFF2-40B4-BE49-F238E27FC236}">
                <a16:creationId xmlns:a16="http://schemas.microsoft.com/office/drawing/2014/main" xmlns="" id="{3C3C0D0E-D72B-2E4B-9509-4AF636CAEA63}"/>
              </a:ext>
            </a:extLst>
          </p:cNvPr>
          <p:cNvSpPr/>
          <p:nvPr/>
        </p:nvSpPr>
        <p:spPr>
          <a:xfrm>
            <a:off x="263627" y="5164618"/>
            <a:ext cx="1206622"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双向关联</a:t>
            </a:r>
          </a:p>
        </p:txBody>
      </p:sp>
      <p:pic>
        <p:nvPicPr>
          <p:cNvPr id="11" name="图片 10">
            <a:extLst>
              <a:ext uri="{FF2B5EF4-FFF2-40B4-BE49-F238E27FC236}">
                <a16:creationId xmlns:a16="http://schemas.microsoft.com/office/drawing/2014/main" xmlns="" id="{72F00EE2-41D0-4449-9D07-5DD9A0B38598}"/>
              </a:ext>
            </a:extLst>
          </p:cNvPr>
          <p:cNvPicPr>
            <a:picLocks noChangeAspect="1"/>
          </p:cNvPicPr>
          <p:nvPr/>
        </p:nvPicPr>
        <p:blipFill>
          <a:blip r:embed="rId3"/>
          <a:stretch>
            <a:fillRect/>
          </a:stretch>
        </p:blipFill>
        <p:spPr>
          <a:xfrm>
            <a:off x="1892801" y="2407266"/>
            <a:ext cx="8928100" cy="1524000"/>
          </a:xfrm>
          <a:prstGeom prst="rect">
            <a:avLst/>
          </a:prstGeom>
        </p:spPr>
      </p:pic>
      <p:sp>
        <p:nvSpPr>
          <p:cNvPr id="12" name="矩形 11">
            <a:extLst>
              <a:ext uri="{FF2B5EF4-FFF2-40B4-BE49-F238E27FC236}">
                <a16:creationId xmlns:a16="http://schemas.microsoft.com/office/drawing/2014/main" xmlns="" id="{B26E2A80-EDC5-EF4C-A260-28E474F5DB8E}"/>
              </a:ext>
            </a:extLst>
          </p:cNvPr>
          <p:cNvSpPr/>
          <p:nvPr/>
        </p:nvSpPr>
        <p:spPr>
          <a:xfrm>
            <a:off x="2648801" y="3994930"/>
            <a:ext cx="9047018" cy="338554"/>
          </a:xfrm>
          <a:prstGeom prst="rect">
            <a:avLst/>
          </a:prstGeom>
        </p:spPr>
        <p:txBody>
          <a:bodyPr wrap="square">
            <a:spAutoFit/>
          </a:bodyPr>
          <a:lstStyle/>
          <a:p>
            <a:r>
              <a:rPr lang="zh-CN" altLang="en-US" sz="1600" dirty="0">
                <a:solidFill>
                  <a:srgbClr val="000000"/>
                </a:solidFill>
                <a:latin typeface="SimHei" panose="02010609060101010101" pitchFamily="49" charset="-122"/>
                <a:ea typeface="SimHei" panose="02010609060101010101" pitchFamily="49" charset="-122"/>
              </a:rPr>
              <a:t>顾客</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Customer)</a:t>
            </a:r>
            <a:r>
              <a:rPr lang="zh-CN" altLang="en-US" sz="1600" dirty="0">
                <a:solidFill>
                  <a:srgbClr val="000000"/>
                </a:solidFill>
                <a:latin typeface="SimHei" panose="02010609060101010101" pitchFamily="49" charset="-122"/>
                <a:ea typeface="SimHei" panose="02010609060101010101" pitchFamily="49" charset="-122"/>
              </a:rPr>
              <a:t>拥有地址</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Address)</a:t>
            </a:r>
            <a:r>
              <a:rPr lang="zh-CN" altLang="en" sz="1600" dirty="0">
                <a:solidFill>
                  <a:srgbClr val="000000"/>
                </a:solidFill>
                <a:latin typeface="SimHei" panose="02010609060101010101" pitchFamily="49" charset="-122"/>
                <a:ea typeface="SimHei" panose="02010609060101010101" pitchFamily="49" charset="-122"/>
              </a:rPr>
              <a:t>，</a:t>
            </a:r>
            <a:r>
              <a:rPr lang="zh-CN" altLang="en-US" sz="1600" dirty="0">
                <a:solidFill>
                  <a:srgbClr val="000000"/>
                </a:solidFill>
                <a:latin typeface="SimHei" panose="02010609060101010101" pitchFamily="49" charset="-122"/>
                <a:ea typeface="SimHei" panose="02010609060101010101" pitchFamily="49" charset="-122"/>
              </a:rPr>
              <a:t>则</a:t>
            </a:r>
            <a:r>
              <a:rPr lang="en" altLang="zh-CN" sz="1600" dirty="0">
                <a:solidFill>
                  <a:srgbClr val="000000"/>
                </a:solidFill>
                <a:latin typeface="SimHei" panose="02010609060101010101" pitchFamily="49" charset="-122"/>
                <a:ea typeface="SimHei" panose="02010609060101010101" pitchFamily="49" charset="-122"/>
              </a:rPr>
              <a:t>Customer</a:t>
            </a:r>
            <a:r>
              <a:rPr lang="zh-CN" altLang="en-US" sz="1600" dirty="0">
                <a:solidFill>
                  <a:srgbClr val="000000"/>
                </a:solidFill>
                <a:latin typeface="SimHei" panose="02010609060101010101" pitchFamily="49" charset="-122"/>
                <a:ea typeface="SimHei" panose="02010609060101010101" pitchFamily="49" charset="-122"/>
              </a:rPr>
              <a:t>类与</a:t>
            </a:r>
            <a:r>
              <a:rPr lang="en" altLang="zh-CN" sz="1600" dirty="0">
                <a:solidFill>
                  <a:srgbClr val="000000"/>
                </a:solidFill>
                <a:latin typeface="SimHei" panose="02010609060101010101" pitchFamily="49" charset="-122"/>
                <a:ea typeface="SimHei" panose="02010609060101010101" pitchFamily="49" charset="-122"/>
              </a:rPr>
              <a:t>Address</a:t>
            </a:r>
            <a:r>
              <a:rPr lang="zh-CN" altLang="en-US" sz="1600" dirty="0">
                <a:solidFill>
                  <a:srgbClr val="000000"/>
                </a:solidFill>
                <a:latin typeface="SimHei" panose="02010609060101010101" pitchFamily="49" charset="-122"/>
                <a:ea typeface="SimHei" panose="02010609060101010101" pitchFamily="49" charset="-122"/>
              </a:rPr>
              <a:t>类具有单向关联关系</a:t>
            </a:r>
            <a:endParaRPr lang="zh-CN" altLang="en-US" sz="1600" dirty="0">
              <a:latin typeface="SimHei" panose="02010609060101010101" pitchFamily="49" charset="-122"/>
              <a:ea typeface="SimHei" panose="02010609060101010101" pitchFamily="49" charset="-122"/>
            </a:endParaRPr>
          </a:p>
        </p:txBody>
      </p:sp>
      <p:pic>
        <p:nvPicPr>
          <p:cNvPr id="15" name="图片 14">
            <a:extLst>
              <a:ext uri="{FF2B5EF4-FFF2-40B4-BE49-F238E27FC236}">
                <a16:creationId xmlns:a16="http://schemas.microsoft.com/office/drawing/2014/main" xmlns="" id="{39364209-5033-2A42-AE24-BEA8A0223F58}"/>
              </a:ext>
            </a:extLst>
          </p:cNvPr>
          <p:cNvPicPr>
            <a:picLocks noChangeAspect="1"/>
          </p:cNvPicPr>
          <p:nvPr/>
        </p:nvPicPr>
        <p:blipFill>
          <a:blip r:embed="rId4"/>
          <a:stretch>
            <a:fillRect/>
          </a:stretch>
        </p:blipFill>
        <p:spPr>
          <a:xfrm>
            <a:off x="1933297" y="4711421"/>
            <a:ext cx="8890000" cy="1231900"/>
          </a:xfrm>
          <a:prstGeom prst="rect">
            <a:avLst/>
          </a:prstGeom>
        </p:spPr>
      </p:pic>
      <p:sp>
        <p:nvSpPr>
          <p:cNvPr id="16" name="矩形 15">
            <a:extLst>
              <a:ext uri="{FF2B5EF4-FFF2-40B4-BE49-F238E27FC236}">
                <a16:creationId xmlns:a16="http://schemas.microsoft.com/office/drawing/2014/main" xmlns="" id="{7FEDC27A-DDC1-9A42-839C-DE65DEF00B74}"/>
              </a:ext>
            </a:extLst>
          </p:cNvPr>
          <p:cNvSpPr/>
          <p:nvPr/>
        </p:nvSpPr>
        <p:spPr>
          <a:xfrm>
            <a:off x="2144885" y="5943321"/>
            <a:ext cx="9587345" cy="338554"/>
          </a:xfrm>
          <a:prstGeom prst="rect">
            <a:avLst/>
          </a:prstGeom>
        </p:spPr>
        <p:txBody>
          <a:bodyPr wrap="square">
            <a:spAutoFit/>
          </a:bodyPr>
          <a:lstStyle/>
          <a:p>
            <a:r>
              <a:rPr lang="zh-CN" altLang="en-US" sz="1600" dirty="0">
                <a:solidFill>
                  <a:srgbClr val="000000"/>
                </a:solidFill>
                <a:latin typeface="SimHei" panose="02010609060101010101" pitchFamily="49" charset="-122"/>
                <a:ea typeface="SimHei" panose="02010609060101010101" pitchFamily="49" charset="-122"/>
              </a:rPr>
              <a:t>顾客</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Customer)</a:t>
            </a:r>
            <a:r>
              <a:rPr lang="zh-CN" altLang="en-US" sz="1600" dirty="0">
                <a:solidFill>
                  <a:srgbClr val="000000"/>
                </a:solidFill>
                <a:latin typeface="SimHei" panose="02010609060101010101" pitchFamily="49" charset="-122"/>
                <a:ea typeface="SimHei" panose="02010609060101010101" pitchFamily="49" charset="-122"/>
              </a:rPr>
              <a:t>购买商品</a:t>
            </a:r>
            <a:r>
              <a:rPr lang="en-US" altLang="zh-CN" sz="1600" dirty="0">
                <a:solidFill>
                  <a:srgbClr val="000000"/>
                </a:solidFill>
                <a:latin typeface="SimHei" panose="02010609060101010101" pitchFamily="49" charset="-122"/>
                <a:ea typeface="SimHei" panose="02010609060101010101" pitchFamily="49" charset="-122"/>
              </a:rPr>
              <a:t>(</a:t>
            </a:r>
            <a:r>
              <a:rPr lang="en" altLang="zh-CN" sz="1600" dirty="0">
                <a:solidFill>
                  <a:srgbClr val="000000"/>
                </a:solidFill>
                <a:latin typeface="SimHei" panose="02010609060101010101" pitchFamily="49" charset="-122"/>
                <a:ea typeface="SimHei" panose="02010609060101010101" pitchFamily="49" charset="-122"/>
              </a:rPr>
              <a:t>Product)</a:t>
            </a:r>
            <a:r>
              <a:rPr lang="zh-CN" altLang="en-US" sz="1600" dirty="0">
                <a:solidFill>
                  <a:srgbClr val="000000"/>
                </a:solidFill>
                <a:latin typeface="SimHei" panose="02010609060101010101" pitchFamily="49" charset="-122"/>
                <a:ea typeface="SimHei" panose="02010609060101010101" pitchFamily="49" charset="-122"/>
              </a:rPr>
              <a:t>并拥有商品，反之，卖出的商品总有某个顾客与之相关联</a:t>
            </a:r>
            <a:endParaRPr lang="zh-CN" altLang="en-US" sz="1600" dirty="0">
              <a:latin typeface="SimHei" panose="02010609060101010101" pitchFamily="49" charset="-122"/>
              <a:ea typeface="SimHei" panose="02010609060101010101" pitchFamily="49" charset="-122"/>
            </a:endParaRPr>
          </a:p>
        </p:txBody>
      </p:sp>
      <p:sp>
        <p:nvSpPr>
          <p:cNvPr id="19" name="矩形 1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spTree>
    <p:extLst>
      <p:ext uri="{BB962C8B-B14F-4D97-AF65-F5344CB8AC3E}">
        <p14:creationId xmlns:p14="http://schemas.microsoft.com/office/powerpoint/2010/main" val="2565783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D01BB699-39D6-E14D-B576-6C82C2A92C3F}"/>
              </a:ext>
            </a:extLst>
          </p:cNvPr>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xmlns="" id="{D5699794-BC6B-374B-8973-B2803B9FFE8E}"/>
              </a:ext>
            </a:extLst>
          </p:cNvPr>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a:extLst>
              <a:ext uri="{FF2B5EF4-FFF2-40B4-BE49-F238E27FC236}">
                <a16:creationId xmlns:a16="http://schemas.microsoft.com/office/drawing/2014/main" xmlns="" id="{28DC7173-C354-4149-9140-5BEECEC5D8E2}"/>
              </a:ext>
            </a:extLst>
          </p:cNvPr>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多重性关联</a:t>
            </a:r>
          </a:p>
        </p:txBody>
      </p:sp>
      <p:sp>
        <p:nvSpPr>
          <p:cNvPr id="4" name="文本框 3">
            <a:extLst>
              <a:ext uri="{FF2B5EF4-FFF2-40B4-BE49-F238E27FC236}">
                <a16:creationId xmlns:a16="http://schemas.microsoft.com/office/drawing/2014/main" xmlns="" id="{E1887F0A-E0EF-0B41-A67D-509B1E54B6EF}"/>
              </a:ext>
            </a:extLst>
          </p:cNvPr>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6" name="矩形 15">
            <a:extLst>
              <a:ext uri="{FF2B5EF4-FFF2-40B4-BE49-F238E27FC236}">
                <a16:creationId xmlns:a16="http://schemas.microsoft.com/office/drawing/2014/main" xmlns="" id="{7FEDC27A-DDC1-9A42-839C-DE65DEF00B74}"/>
              </a:ext>
            </a:extLst>
          </p:cNvPr>
          <p:cNvSpPr/>
          <p:nvPr/>
        </p:nvSpPr>
        <p:spPr>
          <a:xfrm>
            <a:off x="1344023" y="4762645"/>
            <a:ext cx="9587345" cy="923330"/>
          </a:xfrm>
          <a:prstGeom prst="rect">
            <a:avLst/>
          </a:prstGeom>
        </p:spPr>
        <p:txBody>
          <a:bodyPr wrap="square">
            <a:spAutoFit/>
          </a:bodyPr>
          <a:lstStyle/>
          <a:p>
            <a:r>
              <a:rPr lang="zh-CN" altLang="en-US" dirty="0"/>
              <a:t>一个界面</a:t>
            </a:r>
            <a:r>
              <a:rPr lang="en-US" altLang="zh-CN" dirty="0"/>
              <a:t>(</a:t>
            </a:r>
            <a:r>
              <a:rPr lang="en" altLang="zh-CN" dirty="0"/>
              <a:t>Form)</a:t>
            </a:r>
            <a:r>
              <a:rPr lang="zh-CN" altLang="en-US" dirty="0"/>
              <a:t>可以拥有零个或多个按钮</a:t>
            </a:r>
            <a:r>
              <a:rPr lang="en-US" altLang="zh-CN" dirty="0"/>
              <a:t>(</a:t>
            </a:r>
            <a:r>
              <a:rPr lang="en" altLang="zh-CN" dirty="0"/>
              <a:t>Button)</a:t>
            </a:r>
            <a:r>
              <a:rPr lang="zh-CN" altLang="en" dirty="0"/>
              <a:t>，</a:t>
            </a:r>
            <a:r>
              <a:rPr lang="zh-CN" altLang="en-US" dirty="0"/>
              <a:t>但是一个按钮只能属于一个界面，因此，一个</a:t>
            </a:r>
            <a:r>
              <a:rPr lang="en" altLang="zh-CN" dirty="0"/>
              <a:t>Form</a:t>
            </a:r>
            <a:r>
              <a:rPr lang="zh-CN" altLang="en-US" dirty="0"/>
              <a:t>类的对象可以与零个或多个</a:t>
            </a:r>
            <a:r>
              <a:rPr lang="en" altLang="zh-CN" dirty="0"/>
              <a:t>Button</a:t>
            </a:r>
            <a:r>
              <a:rPr lang="zh-CN" altLang="en-US" dirty="0"/>
              <a:t>类的对象相关联，但一个</a:t>
            </a:r>
            <a:r>
              <a:rPr lang="en" altLang="zh-CN" dirty="0"/>
              <a:t>Button</a:t>
            </a:r>
            <a:r>
              <a:rPr lang="zh-CN" altLang="en-US" dirty="0"/>
              <a:t>类的对象只能与一个</a:t>
            </a:r>
            <a:r>
              <a:rPr lang="en" altLang="zh-CN" dirty="0"/>
              <a:t>Form</a:t>
            </a:r>
            <a:r>
              <a:rPr lang="zh-CN" altLang="en-US" dirty="0"/>
              <a:t>类的对象关联</a:t>
            </a:r>
            <a:endParaRPr lang="zh-CN" altLang="en-US" sz="1600" dirty="0">
              <a:latin typeface="SimHei" panose="02010609060101010101" pitchFamily="49" charset="-122"/>
              <a:ea typeface="SimHei" panose="02010609060101010101" pitchFamily="49" charset="-122"/>
            </a:endParaRPr>
          </a:p>
        </p:txBody>
      </p:sp>
      <p:pic>
        <p:nvPicPr>
          <p:cNvPr id="3" name="图片 2">
            <a:extLst>
              <a:ext uri="{FF2B5EF4-FFF2-40B4-BE49-F238E27FC236}">
                <a16:creationId xmlns:a16="http://schemas.microsoft.com/office/drawing/2014/main" xmlns="" id="{FF33B9F6-AB4B-DE40-B7C2-0848F0A7CABD}"/>
              </a:ext>
            </a:extLst>
          </p:cNvPr>
          <p:cNvPicPr>
            <a:picLocks noChangeAspect="1"/>
          </p:cNvPicPr>
          <p:nvPr/>
        </p:nvPicPr>
        <p:blipFill>
          <a:blip r:embed="rId3"/>
          <a:stretch>
            <a:fillRect/>
          </a:stretch>
        </p:blipFill>
        <p:spPr>
          <a:xfrm>
            <a:off x="2674338" y="3001463"/>
            <a:ext cx="9025352" cy="1418758"/>
          </a:xfrm>
          <a:prstGeom prst="rect">
            <a:avLst/>
          </a:prstGeom>
        </p:spPr>
      </p:pic>
      <p:sp>
        <p:nvSpPr>
          <p:cNvPr id="11" name="矩形 10"/>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spTree>
    <p:extLst>
      <p:ext uri="{BB962C8B-B14F-4D97-AF65-F5344CB8AC3E}">
        <p14:creationId xmlns:p14="http://schemas.microsoft.com/office/powerpoint/2010/main" val="628148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9" name="矩形 8"/>
          <p:cNvSpPr/>
          <p:nvPr/>
        </p:nvSpPr>
        <p:spPr>
          <a:xfrm>
            <a:off x="1750423" y="1000858"/>
            <a:ext cx="800219" cy="461665"/>
          </a:xfrm>
          <a:prstGeom prst="rect">
            <a:avLst/>
          </a:prstGeom>
        </p:spPr>
        <p:txBody>
          <a:bodyPr wrap="none" anchor="t">
            <a:spAutoFit/>
          </a:bodyPr>
          <a:lstStyle/>
          <a:p>
            <a:r>
              <a:rPr lang="zh-CN" altLang="en-US" sz="2400" b="1" dirty="0">
                <a:solidFill>
                  <a:schemeClr val="tx1">
                    <a:lumMod val="75000"/>
                    <a:lumOff val="25000"/>
                  </a:schemeClr>
                </a:solidFill>
                <a:ea typeface="等线"/>
              </a:rPr>
              <a:t>用例</a:t>
            </a:r>
            <a:endParaRPr lang="en-US" altLang="zh-CN" sz="2000" b="1" dirty="0" err="1">
              <a:solidFill>
                <a:schemeClr val="tx1">
                  <a:lumMod val="75000"/>
                  <a:lumOff val="25000"/>
                </a:schemeClr>
              </a:solidFill>
              <a:ea typeface="等线"/>
            </a:endParaRPr>
          </a:p>
        </p:txBody>
      </p:sp>
      <p:sp>
        <p:nvSpPr>
          <p:cNvPr id="10" name="矩形 9"/>
          <p:cNvSpPr/>
          <p:nvPr/>
        </p:nvSpPr>
        <p:spPr>
          <a:xfrm>
            <a:off x="1750423" y="1532081"/>
            <a:ext cx="8135560" cy="1015663"/>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用例是一种</a:t>
            </a:r>
            <a:r>
              <a:rPr lang="zh-CN" altLang="en-US" sz="2000" b="1" dirty="0" smtClean="0">
                <a:solidFill>
                  <a:srgbClr val="FF0000"/>
                </a:solidFill>
                <a:ea typeface="等线"/>
              </a:rPr>
              <a:t>建模技术</a:t>
            </a:r>
            <a:endParaRPr lang="en-US" altLang="zh-CN" sz="2000" b="1" dirty="0" smtClean="0">
              <a:solidFill>
                <a:srgbClr val="FF0000"/>
              </a:solidFill>
              <a:ea typeface="等线"/>
            </a:endParaRPr>
          </a:p>
          <a:p>
            <a:r>
              <a:rPr lang="zh-CN" altLang="en-US" sz="2000" b="1" dirty="0" smtClean="0">
                <a:solidFill>
                  <a:schemeClr val="tx1">
                    <a:lumMod val="75000"/>
                    <a:lumOff val="25000"/>
                  </a:schemeClr>
                </a:solidFill>
                <a:ea typeface="等线"/>
              </a:rPr>
              <a:t>对于正在新建的系统，用例主要用于描述系统</a:t>
            </a:r>
            <a:r>
              <a:rPr lang="zh-CN" altLang="en-US" sz="2000" b="1" dirty="0" smtClean="0">
                <a:solidFill>
                  <a:srgbClr val="FF0000"/>
                </a:solidFill>
                <a:ea typeface="等线"/>
              </a:rPr>
              <a:t>应该具备</a:t>
            </a:r>
            <a:r>
              <a:rPr lang="zh-CN" altLang="en-US" sz="2000" b="1" dirty="0" smtClean="0">
                <a:solidFill>
                  <a:schemeClr val="tx1">
                    <a:lumMod val="75000"/>
                    <a:lumOff val="25000"/>
                  </a:schemeClr>
                </a:solidFill>
                <a:ea typeface="等线"/>
              </a:rPr>
              <a:t>什么样的功能。</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对于已经存在的系统，用例则反映了系统</a:t>
            </a:r>
            <a:r>
              <a:rPr lang="zh-CN" altLang="en-US" sz="2000" b="1" dirty="0" smtClean="0">
                <a:solidFill>
                  <a:srgbClr val="FF0000"/>
                </a:solidFill>
                <a:ea typeface="等线"/>
              </a:rPr>
              <a:t>能够完成</a:t>
            </a:r>
            <a:r>
              <a:rPr lang="zh-CN" altLang="en-US" sz="2000" b="1" dirty="0" smtClean="0">
                <a:solidFill>
                  <a:schemeClr val="tx1">
                    <a:lumMod val="75000"/>
                    <a:lumOff val="25000"/>
                  </a:schemeClr>
                </a:solidFill>
                <a:ea typeface="等线"/>
              </a:rPr>
              <a:t>什么样的功能。</a:t>
            </a:r>
            <a:endParaRPr lang="en-US" altLang="zh-CN" sz="2000" b="1" dirty="0" smtClean="0">
              <a:solidFill>
                <a:schemeClr val="tx1">
                  <a:lumMod val="75000"/>
                  <a:lumOff val="25000"/>
                </a:schemeClr>
              </a:solidFill>
              <a:ea typeface="等线"/>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066" y="3429000"/>
            <a:ext cx="562927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1750423" y="2819400"/>
            <a:ext cx="6927910" cy="400110"/>
          </a:xfrm>
          <a:prstGeom prst="rect">
            <a:avLst/>
          </a:prstGeom>
        </p:spPr>
        <p:txBody>
          <a:bodyPr wrap="square" anchor="t">
            <a:spAutoFit/>
          </a:bodyPr>
          <a:lstStyle/>
          <a:p>
            <a:r>
              <a:rPr lang="zh-CN" altLang="en-US" sz="2000" b="1" dirty="0" smtClean="0">
                <a:solidFill>
                  <a:schemeClr val="tx1">
                    <a:lumMod val="75000"/>
                    <a:lumOff val="25000"/>
                  </a:schemeClr>
                </a:solidFill>
                <a:ea typeface="等线"/>
              </a:rPr>
              <a:t>用例模型的基本组成部分有用例，角色或参与者和系统。</a:t>
            </a:r>
            <a:endParaRPr lang="en-US" altLang="zh-CN" sz="2000" b="1" dirty="0" smtClean="0">
              <a:solidFill>
                <a:schemeClr val="tx1">
                  <a:lumMod val="75000"/>
                  <a:lumOff val="25000"/>
                </a:schemeClr>
              </a:solidFill>
              <a:ea typeface="等线"/>
            </a:endParaRPr>
          </a:p>
        </p:txBody>
      </p:sp>
      <p:sp>
        <p:nvSpPr>
          <p:cNvPr id="13" name="矩形 12"/>
          <p:cNvSpPr/>
          <p:nvPr/>
        </p:nvSpPr>
        <p:spPr>
          <a:xfrm>
            <a:off x="1750423" y="3251200"/>
            <a:ext cx="3879910" cy="3477875"/>
          </a:xfrm>
          <a:prstGeom prst="rect">
            <a:avLst/>
          </a:prstGeom>
        </p:spPr>
        <p:txBody>
          <a:bodyPr wrap="square" anchor="t">
            <a:spAutoFit/>
          </a:bodyPr>
          <a:lstStyle/>
          <a:p>
            <a:r>
              <a:rPr lang="zh-CN" altLang="en-US" sz="2000" b="1" dirty="0" smtClean="0">
                <a:solidFill>
                  <a:schemeClr val="tx1">
                    <a:lumMod val="75000"/>
                    <a:lumOff val="25000"/>
                  </a:schemeClr>
                </a:solidFill>
                <a:ea typeface="等线"/>
              </a:rPr>
              <a:t>用例：用于描述系统的功能，也就是从用户角度来说，系统应该包含哪些</a:t>
            </a:r>
            <a:r>
              <a:rPr lang="zh-CN" altLang="en-US" sz="2000" b="1" dirty="0" smtClean="0">
                <a:solidFill>
                  <a:srgbClr val="FF0000"/>
                </a:solidFill>
                <a:ea typeface="等线"/>
              </a:rPr>
              <a:t>功能</a:t>
            </a:r>
            <a:r>
              <a:rPr lang="zh-CN" altLang="en-US" sz="2000" b="1" dirty="0" smtClean="0">
                <a:solidFill>
                  <a:schemeClr val="tx1">
                    <a:lumMod val="75000"/>
                    <a:lumOff val="25000"/>
                  </a:schemeClr>
                </a:solidFill>
                <a:ea typeface="等线"/>
              </a:rPr>
              <a:t>，是对于系统功能的宏观描述，一个完整的系统包含许多用例。</a:t>
            </a:r>
            <a:endParaRPr lang="en-US" altLang="zh-CN" sz="2000" b="1" dirty="0" smtClean="0">
              <a:solidFill>
                <a:schemeClr val="tx1">
                  <a:lumMod val="75000"/>
                  <a:lumOff val="25000"/>
                </a:schemeClr>
              </a:solidFill>
              <a:ea typeface="等线"/>
            </a:endParaRPr>
          </a:p>
          <a:p>
            <a:endParaRPr lang="en-US" altLang="zh-CN" sz="2000" b="1" dirty="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参与者：是指哪些与与系统进项交互的外部实体，通常是用户，也可以是其他</a:t>
            </a:r>
            <a:r>
              <a:rPr lang="zh-CN" altLang="en-US" sz="2000" b="1" dirty="0" smtClean="0">
                <a:solidFill>
                  <a:srgbClr val="FF0000"/>
                </a:solidFill>
                <a:ea typeface="等线"/>
              </a:rPr>
              <a:t>系统或者硬件</a:t>
            </a:r>
            <a:r>
              <a:rPr lang="zh-CN" altLang="en-US" sz="2000" b="1" dirty="0" smtClean="0">
                <a:solidFill>
                  <a:schemeClr val="tx1">
                    <a:lumMod val="75000"/>
                    <a:lumOff val="25000"/>
                  </a:schemeClr>
                </a:solidFill>
                <a:ea typeface="等线"/>
              </a:rPr>
              <a:t>。</a:t>
            </a:r>
            <a:endParaRPr lang="en-US" altLang="zh-CN" sz="2000" b="1" dirty="0" smtClean="0">
              <a:solidFill>
                <a:schemeClr val="tx1">
                  <a:lumMod val="75000"/>
                  <a:lumOff val="25000"/>
                </a:schemeClr>
              </a:solidFill>
              <a:ea typeface="等线"/>
            </a:endParaRPr>
          </a:p>
          <a:p>
            <a:endParaRPr lang="en-US" altLang="zh-CN" sz="2000" b="1" dirty="0">
              <a:solidFill>
                <a:schemeClr val="tx1">
                  <a:lumMod val="75000"/>
                  <a:lumOff val="25000"/>
                </a:schemeClr>
              </a:solidFill>
              <a:ea typeface="等线"/>
            </a:endParaRPr>
          </a:p>
          <a:p>
            <a:endParaRPr lang="en-US" altLang="zh-CN" sz="2000" b="1" dirty="0" err="1">
              <a:solidFill>
                <a:schemeClr val="tx1">
                  <a:lumMod val="75000"/>
                  <a:lumOff val="25000"/>
                </a:schemeClr>
              </a:solidFill>
              <a:ea typeface="等线"/>
            </a:endParaRPr>
          </a:p>
        </p:txBody>
      </p:sp>
    </p:spTree>
    <p:extLst>
      <p:ext uri="{BB962C8B-B14F-4D97-AF65-F5344CB8AC3E}">
        <p14:creationId xmlns:p14="http://schemas.microsoft.com/office/powerpoint/2010/main" val="2619190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D01BB699-39D6-E14D-B576-6C82C2A92C3F}"/>
              </a:ext>
            </a:extLst>
          </p:cNvPr>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xmlns="" id="{D5699794-BC6B-374B-8973-B2803B9FFE8E}"/>
              </a:ext>
            </a:extLst>
          </p:cNvPr>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a:extLst>
              <a:ext uri="{FF2B5EF4-FFF2-40B4-BE49-F238E27FC236}">
                <a16:creationId xmlns:a16="http://schemas.microsoft.com/office/drawing/2014/main" xmlns="" id="{28DC7173-C354-4149-9140-5BEECEC5D8E2}"/>
              </a:ext>
            </a:extLst>
          </p:cNvPr>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聚合关联</a:t>
            </a:r>
            <a:endParaRPr kumimoji="1" lang="zh-CN" altLang="en-US" dirty="0"/>
          </a:p>
        </p:txBody>
      </p:sp>
      <p:sp>
        <p:nvSpPr>
          <p:cNvPr id="4" name="文本框 3">
            <a:extLst>
              <a:ext uri="{FF2B5EF4-FFF2-40B4-BE49-F238E27FC236}">
                <a16:creationId xmlns:a16="http://schemas.microsoft.com/office/drawing/2014/main" xmlns="" id="{E1887F0A-E0EF-0B41-A67D-509B1E54B6EF}"/>
              </a:ext>
            </a:extLst>
          </p:cNvPr>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6" name="矩形 15">
            <a:extLst>
              <a:ext uri="{FF2B5EF4-FFF2-40B4-BE49-F238E27FC236}">
                <a16:creationId xmlns:a16="http://schemas.microsoft.com/office/drawing/2014/main" xmlns="" id="{7FEDC27A-DDC1-9A42-839C-DE65DEF00B74}"/>
              </a:ext>
            </a:extLst>
          </p:cNvPr>
          <p:cNvSpPr/>
          <p:nvPr/>
        </p:nvSpPr>
        <p:spPr>
          <a:xfrm>
            <a:off x="1344023" y="4762645"/>
            <a:ext cx="9587345" cy="830997"/>
          </a:xfrm>
          <a:prstGeom prst="rect">
            <a:avLst/>
          </a:prstGeom>
        </p:spPr>
        <p:txBody>
          <a:bodyPr wrap="square">
            <a:spAutoFit/>
          </a:bodyPr>
          <a:lstStyle/>
          <a:p>
            <a:r>
              <a:rPr lang="zh-CN" altLang="en-US" sz="1600" dirty="0" smtClean="0">
                <a:latin typeface="SimHei" panose="02010609060101010101" pitchFamily="49" charset="-122"/>
                <a:ea typeface="SimHei" panose="02010609060101010101" pitchFamily="49" charset="-122"/>
              </a:rPr>
              <a:t>两个类之间的简单关联表示了两个同等地位类之间的结构关系，这样说明两个类是同等级别的，一个类并不比另一个类重要。然而实际建模中，往往需要对“整体</a:t>
            </a:r>
            <a:r>
              <a:rPr lang="en-US" altLang="zh-CN" sz="1600" dirty="0" smtClean="0">
                <a:latin typeface="SimHei" panose="02010609060101010101" pitchFamily="49" charset="-122"/>
                <a:ea typeface="SimHei" panose="02010609060101010101" pitchFamily="49" charset="-122"/>
              </a:rPr>
              <a:t>/</a:t>
            </a:r>
            <a:r>
              <a:rPr lang="zh-CN" altLang="en-US" sz="1600" dirty="0" smtClean="0">
                <a:latin typeface="SimHei" panose="02010609060101010101" pitchFamily="49" charset="-122"/>
                <a:ea typeface="SimHei" panose="02010609060101010101" pitchFamily="49" charset="-122"/>
              </a:rPr>
              <a:t>部分”的关系进行描述。如图一个学校内有多个系部。</a:t>
            </a:r>
            <a:endParaRPr lang="zh-CN" altLang="en-US" sz="1600" dirty="0">
              <a:latin typeface="SimHei" panose="02010609060101010101" pitchFamily="49" charset="-122"/>
              <a:ea typeface="SimHei" panose="02010609060101010101" pitchFamily="49" charset="-122"/>
            </a:endParaRPr>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524" y="2333716"/>
            <a:ext cx="691515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653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D01BB699-39D6-E14D-B576-6C82C2A92C3F}"/>
              </a:ext>
            </a:extLst>
          </p:cNvPr>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xmlns="" id="{D5699794-BC6B-374B-8973-B2803B9FFE8E}"/>
              </a:ext>
            </a:extLst>
          </p:cNvPr>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a:extLst>
              <a:ext uri="{FF2B5EF4-FFF2-40B4-BE49-F238E27FC236}">
                <a16:creationId xmlns:a16="http://schemas.microsoft.com/office/drawing/2014/main" xmlns="" id="{28DC7173-C354-4149-9140-5BEECEC5D8E2}"/>
              </a:ext>
            </a:extLst>
          </p:cNvPr>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组合关联</a:t>
            </a:r>
            <a:endParaRPr kumimoji="1" lang="zh-CN" altLang="en-US" dirty="0"/>
          </a:p>
        </p:txBody>
      </p:sp>
      <p:sp>
        <p:nvSpPr>
          <p:cNvPr id="4" name="文本框 3">
            <a:extLst>
              <a:ext uri="{FF2B5EF4-FFF2-40B4-BE49-F238E27FC236}">
                <a16:creationId xmlns:a16="http://schemas.microsoft.com/office/drawing/2014/main" xmlns="" id="{E1887F0A-E0EF-0B41-A67D-509B1E54B6EF}"/>
              </a:ext>
            </a:extLst>
          </p:cNvPr>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524" y="2396059"/>
            <a:ext cx="4670954" cy="251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本框 3">
            <a:extLst>
              <a:ext uri="{FF2B5EF4-FFF2-40B4-BE49-F238E27FC236}">
                <a16:creationId xmlns:a16="http://schemas.microsoft.com/office/drawing/2014/main" xmlns="" id="{E1887F0A-E0EF-0B41-A67D-509B1E54B6EF}"/>
              </a:ext>
            </a:extLst>
          </p:cNvPr>
          <p:cNvSpPr txBox="1"/>
          <p:nvPr/>
        </p:nvSpPr>
        <p:spPr>
          <a:xfrm>
            <a:off x="1658031" y="5265882"/>
            <a:ext cx="8501970" cy="1200329"/>
          </a:xfrm>
          <a:prstGeom prst="rect">
            <a:avLst/>
          </a:prstGeom>
          <a:noFill/>
        </p:spPr>
        <p:txBody>
          <a:bodyPr wrap="square" rtlCol="0">
            <a:spAutoFit/>
          </a:bodyPr>
          <a:lstStyle/>
          <a:p>
            <a:r>
              <a:rPr kumimoji="1" lang="zh-CN" altLang="en-US" dirty="0" smtClean="0"/>
              <a:t>组合关系是聚合关系中的一种特殊情况，又被称为强聚合，在组合中，对象的生命周期取决于聚合的生命周期，聚合不仅控制着成员对象的行为，而且控制着成员对象的创建和撤销。如图，在创建一个菜单时，必须将它附加到一个它所属的窗口中，相应的撤销一个窗口时，窗口必须要依次撤销它的菜单和按钮。</a:t>
            </a:r>
            <a:endParaRPr kumimoji="1" lang="zh-CN" altLang="en-US" dirty="0"/>
          </a:p>
        </p:txBody>
      </p:sp>
    </p:spTree>
    <p:extLst>
      <p:ext uri="{BB962C8B-B14F-4D97-AF65-F5344CB8AC3E}">
        <p14:creationId xmlns:p14="http://schemas.microsoft.com/office/powerpoint/2010/main" val="3222206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D01BB699-39D6-E14D-B576-6C82C2A92C3F}"/>
              </a:ext>
            </a:extLst>
          </p:cNvPr>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xmlns="" id="{D5699794-BC6B-374B-8973-B2803B9FFE8E}"/>
              </a:ext>
            </a:extLst>
          </p:cNvPr>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a:extLst>
              <a:ext uri="{FF2B5EF4-FFF2-40B4-BE49-F238E27FC236}">
                <a16:creationId xmlns:a16="http://schemas.microsoft.com/office/drawing/2014/main" xmlns="" id="{28DC7173-C354-4149-9140-5BEECEC5D8E2}"/>
              </a:ext>
            </a:extLst>
          </p:cNvPr>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关联类</a:t>
            </a:r>
            <a:endParaRPr kumimoji="1" lang="zh-CN" altLang="en-US" dirty="0"/>
          </a:p>
        </p:txBody>
      </p:sp>
      <p:sp>
        <p:nvSpPr>
          <p:cNvPr id="4" name="文本框 3">
            <a:extLst>
              <a:ext uri="{FF2B5EF4-FFF2-40B4-BE49-F238E27FC236}">
                <a16:creationId xmlns:a16="http://schemas.microsoft.com/office/drawing/2014/main" xmlns="" id="{E1887F0A-E0EF-0B41-A67D-509B1E54B6EF}"/>
              </a:ext>
            </a:extLst>
          </p:cNvPr>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916" y="2455918"/>
            <a:ext cx="5213350" cy="282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本框 3">
            <a:extLst>
              <a:ext uri="{FF2B5EF4-FFF2-40B4-BE49-F238E27FC236}">
                <a16:creationId xmlns:a16="http://schemas.microsoft.com/office/drawing/2014/main" xmlns="" id="{E1887F0A-E0EF-0B41-A67D-509B1E54B6EF}"/>
              </a:ext>
            </a:extLst>
          </p:cNvPr>
          <p:cNvSpPr txBox="1"/>
          <p:nvPr/>
        </p:nvSpPr>
        <p:spPr>
          <a:xfrm>
            <a:off x="1535285" y="5560151"/>
            <a:ext cx="9648795" cy="646331"/>
          </a:xfrm>
          <a:prstGeom prst="rect">
            <a:avLst/>
          </a:prstGeom>
          <a:noFill/>
        </p:spPr>
        <p:txBody>
          <a:bodyPr wrap="none" rtlCol="0">
            <a:spAutoFit/>
          </a:bodyPr>
          <a:lstStyle/>
          <a:p>
            <a:r>
              <a:rPr kumimoji="1" lang="zh-CN" altLang="en-US" dirty="0" smtClean="0"/>
              <a:t>关联类是同时具有类和关系特征的模型元素，一个关联类可以看成是一个拥有类特性的关联，</a:t>
            </a:r>
            <a:endParaRPr kumimoji="1" lang="en-US" altLang="zh-CN" dirty="0" smtClean="0"/>
          </a:p>
          <a:p>
            <a:r>
              <a:rPr kumimoji="1" lang="zh-CN" altLang="en-US" dirty="0" smtClean="0"/>
              <a:t>也可以看成是一个拥有关联特性的类。</a:t>
            </a:r>
            <a:endParaRPr kumimoji="1" lang="zh-CN" altLang="en-US" dirty="0"/>
          </a:p>
        </p:txBody>
      </p:sp>
    </p:spTree>
    <p:extLst>
      <p:ext uri="{BB962C8B-B14F-4D97-AF65-F5344CB8AC3E}">
        <p14:creationId xmlns:p14="http://schemas.microsoft.com/office/powerpoint/2010/main" val="2488830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D01BB699-39D6-E14D-B576-6C82C2A92C3F}"/>
              </a:ext>
            </a:extLst>
          </p:cNvPr>
          <p:cNvSpPr txBox="1"/>
          <p:nvPr/>
        </p:nvSpPr>
        <p:spPr>
          <a:xfrm>
            <a:off x="796967" y="1110490"/>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xmlns="" id="{D5699794-BC6B-374B-8973-B2803B9FFE8E}"/>
              </a:ext>
            </a:extLst>
          </p:cNvPr>
          <p:cNvSpPr/>
          <p:nvPr/>
        </p:nvSpPr>
        <p:spPr>
          <a:xfrm>
            <a:off x="1398246" y="1644581"/>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关联关系</a:t>
            </a:r>
          </a:p>
        </p:txBody>
      </p:sp>
      <p:sp>
        <p:nvSpPr>
          <p:cNvPr id="26" name="矩形 25">
            <a:extLst>
              <a:ext uri="{FF2B5EF4-FFF2-40B4-BE49-F238E27FC236}">
                <a16:creationId xmlns:a16="http://schemas.microsoft.com/office/drawing/2014/main" xmlns="" id="{28DC7173-C354-4149-9140-5BEECEC5D8E2}"/>
              </a:ext>
            </a:extLst>
          </p:cNvPr>
          <p:cNvSpPr/>
          <p:nvPr/>
        </p:nvSpPr>
        <p:spPr>
          <a:xfrm>
            <a:off x="1064300" y="3436596"/>
            <a:ext cx="1492370"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约束</a:t>
            </a:r>
            <a:endParaRPr kumimoji="1" lang="zh-CN" altLang="en-US" dirty="0"/>
          </a:p>
        </p:txBody>
      </p:sp>
      <p:sp>
        <p:nvSpPr>
          <p:cNvPr id="4" name="文本框 3">
            <a:extLst>
              <a:ext uri="{FF2B5EF4-FFF2-40B4-BE49-F238E27FC236}">
                <a16:creationId xmlns:a16="http://schemas.microsoft.com/office/drawing/2014/main" xmlns="" id="{E1887F0A-E0EF-0B41-A67D-509B1E54B6EF}"/>
              </a:ext>
            </a:extLst>
          </p:cNvPr>
          <p:cNvSpPr txBox="1"/>
          <p:nvPr/>
        </p:nvSpPr>
        <p:spPr>
          <a:xfrm>
            <a:off x="2891524" y="1709042"/>
            <a:ext cx="6417141" cy="369332"/>
          </a:xfrm>
          <a:prstGeom prst="rect">
            <a:avLst/>
          </a:prstGeom>
          <a:noFill/>
        </p:spPr>
        <p:txBody>
          <a:bodyPr wrap="none" rtlCol="0">
            <a:spAutoFit/>
          </a:bodyPr>
          <a:lstStyle/>
          <a:p>
            <a:r>
              <a:rPr lang="zh-CN" altLang="en-US" dirty="0"/>
              <a:t>一种结构化关系，用于表示一类对象与另一类对象之间有联系</a:t>
            </a:r>
            <a:endParaRPr kumimoji="1" lang="zh-CN" altLang="en-US" dirty="0"/>
          </a:p>
        </p:txBody>
      </p:sp>
      <p:sp>
        <p:nvSpPr>
          <p:cNvPr id="11" name="矩形 10"/>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sp>
        <p:nvSpPr>
          <p:cNvPr id="12" name="文本框 3">
            <a:extLst>
              <a:ext uri="{FF2B5EF4-FFF2-40B4-BE49-F238E27FC236}">
                <a16:creationId xmlns:a16="http://schemas.microsoft.com/office/drawing/2014/main" xmlns="" id="{E1887F0A-E0EF-0B41-A67D-509B1E54B6EF}"/>
              </a:ext>
            </a:extLst>
          </p:cNvPr>
          <p:cNvSpPr txBox="1"/>
          <p:nvPr/>
        </p:nvSpPr>
        <p:spPr>
          <a:xfrm>
            <a:off x="1810484" y="5468242"/>
            <a:ext cx="8459583" cy="646331"/>
          </a:xfrm>
          <a:prstGeom prst="rect">
            <a:avLst/>
          </a:prstGeom>
          <a:noFill/>
        </p:spPr>
        <p:txBody>
          <a:bodyPr wrap="square" rtlCol="0">
            <a:spAutoFit/>
          </a:bodyPr>
          <a:lstStyle/>
          <a:p>
            <a:r>
              <a:rPr kumimoji="1" lang="zh-CN" altLang="en-US" dirty="0" smtClean="0"/>
              <a:t>由于两个类之间的一个关联可能对应有一个规则，可以通过关联线附近加注一个约束来说明这个规则。</a:t>
            </a:r>
            <a:r>
              <a:rPr kumimoji="1" lang="zh-CN" altLang="en-US" dirty="0"/>
              <a:t>如</a:t>
            </a:r>
            <a:r>
              <a:rPr kumimoji="1" lang="zh-CN" altLang="en-US" dirty="0" smtClean="0"/>
              <a:t>图银行出纳员和顾客有一个</a:t>
            </a:r>
            <a:r>
              <a:rPr kumimoji="1" lang="en-US" altLang="zh-CN" dirty="0" smtClean="0"/>
              <a:t>{Order}</a:t>
            </a:r>
            <a:r>
              <a:rPr kumimoji="1" lang="zh-CN" altLang="en-US" dirty="0" smtClean="0"/>
              <a:t>排队次序的规则。</a:t>
            </a:r>
            <a:endParaRPr kumimoji="1" lang="zh-CN" altLang="en-US" dirty="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636" y="2573338"/>
            <a:ext cx="73247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630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D01BB699-39D6-E14D-B576-6C82C2A92C3F}"/>
              </a:ext>
            </a:extLst>
          </p:cNvPr>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xmlns="" id="{D5699794-BC6B-374B-8973-B2803B9FFE8E}"/>
              </a:ext>
            </a:extLst>
          </p:cNvPr>
          <p:cNvSpPr/>
          <p:nvPr/>
        </p:nvSpPr>
        <p:spPr>
          <a:xfrm>
            <a:off x="883050" y="1594519"/>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依赖关系</a:t>
            </a:r>
          </a:p>
        </p:txBody>
      </p:sp>
      <p:sp>
        <p:nvSpPr>
          <p:cNvPr id="4" name="文本框 3">
            <a:extLst>
              <a:ext uri="{FF2B5EF4-FFF2-40B4-BE49-F238E27FC236}">
                <a16:creationId xmlns:a16="http://schemas.microsoft.com/office/drawing/2014/main" xmlns="" id="{E1887F0A-E0EF-0B41-A67D-509B1E54B6EF}"/>
              </a:ext>
            </a:extLst>
          </p:cNvPr>
          <p:cNvSpPr txBox="1"/>
          <p:nvPr/>
        </p:nvSpPr>
        <p:spPr>
          <a:xfrm>
            <a:off x="796967" y="2111976"/>
            <a:ext cx="11264622" cy="646331"/>
          </a:xfrm>
          <a:prstGeom prst="rect">
            <a:avLst/>
          </a:prstGeom>
          <a:noFill/>
        </p:spPr>
        <p:txBody>
          <a:bodyPr wrap="none" rtlCol="0">
            <a:spAutoFit/>
          </a:bodyPr>
          <a:lstStyle/>
          <a:p>
            <a:r>
              <a:rPr lang="zh-CN" altLang="en-US" dirty="0"/>
              <a:t>特定事物的改变有可能会影响到使用该事物的其他事物，在需要表示一个事物使用另一个事物时使用依赖关系</a:t>
            </a:r>
            <a:endParaRPr lang="en-US" altLang="zh-CN" dirty="0"/>
          </a:p>
          <a:p>
            <a:endParaRPr kumimoji="1" lang="zh-CN" altLang="en-US" dirty="0"/>
          </a:p>
        </p:txBody>
      </p:sp>
      <p:pic>
        <p:nvPicPr>
          <p:cNvPr id="6" name="图片 5">
            <a:extLst>
              <a:ext uri="{FF2B5EF4-FFF2-40B4-BE49-F238E27FC236}">
                <a16:creationId xmlns:a16="http://schemas.microsoft.com/office/drawing/2014/main" xmlns="" id="{B292A090-4BA6-2240-9995-7D158B111A1A}"/>
              </a:ext>
            </a:extLst>
          </p:cNvPr>
          <p:cNvPicPr>
            <a:picLocks noChangeAspect="1"/>
          </p:cNvPicPr>
          <p:nvPr/>
        </p:nvPicPr>
        <p:blipFill>
          <a:blip r:embed="rId3"/>
          <a:stretch>
            <a:fillRect/>
          </a:stretch>
        </p:blipFill>
        <p:spPr>
          <a:xfrm>
            <a:off x="1556514" y="3081403"/>
            <a:ext cx="8991600" cy="2133600"/>
          </a:xfrm>
          <a:prstGeom prst="rect">
            <a:avLst/>
          </a:prstGeom>
        </p:spPr>
      </p:pic>
      <p:sp>
        <p:nvSpPr>
          <p:cNvPr id="7" name="矩形 6">
            <a:extLst>
              <a:ext uri="{FF2B5EF4-FFF2-40B4-BE49-F238E27FC236}">
                <a16:creationId xmlns:a16="http://schemas.microsoft.com/office/drawing/2014/main" xmlns="" id="{A766C746-F509-184C-92A3-38FEE0895157}"/>
              </a:ext>
            </a:extLst>
          </p:cNvPr>
          <p:cNvSpPr/>
          <p:nvPr/>
        </p:nvSpPr>
        <p:spPr>
          <a:xfrm>
            <a:off x="1111903" y="5644535"/>
            <a:ext cx="10634750" cy="646331"/>
          </a:xfrm>
          <a:prstGeom prst="rect">
            <a:avLst/>
          </a:prstGeom>
        </p:spPr>
        <p:txBody>
          <a:bodyPr wrap="square">
            <a:spAutoFit/>
          </a:bodyPr>
          <a:lstStyle/>
          <a:p>
            <a:r>
              <a:rPr lang="zh-CN" altLang="en-US" dirty="0">
                <a:solidFill>
                  <a:srgbClr val="000000"/>
                </a:solidFill>
                <a:latin typeface="SimHei" panose="02010609060101010101" pitchFamily="49" charset="-122"/>
                <a:ea typeface="SimHei" panose="02010609060101010101" pitchFamily="49" charset="-122"/>
              </a:rPr>
              <a:t>驾驶员开车，在</a:t>
            </a:r>
            <a:r>
              <a:rPr lang="en" altLang="zh-CN" dirty="0">
                <a:solidFill>
                  <a:srgbClr val="000000"/>
                </a:solidFill>
                <a:latin typeface="SimHei" panose="02010609060101010101" pitchFamily="49" charset="-122"/>
                <a:ea typeface="SimHei" panose="02010609060101010101" pitchFamily="49" charset="-122"/>
              </a:rPr>
              <a:t>Driver</a:t>
            </a:r>
            <a:r>
              <a:rPr lang="zh-CN" altLang="en-US" dirty="0">
                <a:solidFill>
                  <a:srgbClr val="000000"/>
                </a:solidFill>
                <a:latin typeface="SimHei" panose="02010609060101010101" pitchFamily="49" charset="-122"/>
                <a:ea typeface="SimHei" panose="02010609060101010101" pitchFamily="49" charset="-122"/>
              </a:rPr>
              <a:t>类的</a:t>
            </a:r>
            <a:r>
              <a:rPr lang="en" altLang="zh-CN" dirty="0">
                <a:solidFill>
                  <a:srgbClr val="000000"/>
                </a:solidFill>
                <a:latin typeface="SimHei" panose="02010609060101010101" pitchFamily="49" charset="-122"/>
                <a:ea typeface="SimHei" panose="02010609060101010101" pitchFamily="49" charset="-122"/>
              </a:rPr>
              <a:t>drive()</a:t>
            </a:r>
            <a:r>
              <a:rPr lang="zh-CN" altLang="en-US" dirty="0">
                <a:solidFill>
                  <a:srgbClr val="000000"/>
                </a:solidFill>
                <a:latin typeface="SimHei" panose="02010609060101010101" pitchFamily="49" charset="-122"/>
                <a:ea typeface="SimHei" panose="02010609060101010101" pitchFamily="49" charset="-122"/>
              </a:rPr>
              <a:t>方法中将</a:t>
            </a:r>
            <a:r>
              <a:rPr lang="en" altLang="zh-CN" dirty="0">
                <a:solidFill>
                  <a:srgbClr val="000000"/>
                </a:solidFill>
                <a:latin typeface="SimHei" panose="02010609060101010101" pitchFamily="49" charset="-122"/>
                <a:ea typeface="SimHei" panose="02010609060101010101" pitchFamily="49" charset="-122"/>
              </a:rPr>
              <a:t>Car</a:t>
            </a:r>
            <a:r>
              <a:rPr lang="zh-CN" altLang="en-US" dirty="0">
                <a:solidFill>
                  <a:srgbClr val="000000"/>
                </a:solidFill>
                <a:latin typeface="SimHei" panose="02010609060101010101" pitchFamily="49" charset="-122"/>
                <a:ea typeface="SimHei" panose="02010609060101010101" pitchFamily="49" charset="-122"/>
              </a:rPr>
              <a:t>类型的对象</a:t>
            </a:r>
            <a:r>
              <a:rPr lang="en" altLang="zh-CN" dirty="0">
                <a:solidFill>
                  <a:srgbClr val="000000"/>
                </a:solidFill>
                <a:latin typeface="SimHei" panose="02010609060101010101" pitchFamily="49" charset="-122"/>
                <a:ea typeface="SimHei" panose="02010609060101010101" pitchFamily="49" charset="-122"/>
              </a:rPr>
              <a:t>car</a:t>
            </a:r>
            <a:r>
              <a:rPr lang="zh-CN" altLang="en-US" dirty="0">
                <a:solidFill>
                  <a:srgbClr val="000000"/>
                </a:solidFill>
                <a:latin typeface="SimHei" panose="02010609060101010101" pitchFamily="49" charset="-122"/>
                <a:ea typeface="SimHei" panose="02010609060101010101" pitchFamily="49" charset="-122"/>
              </a:rPr>
              <a:t>作为一个参数传递，以便在</a:t>
            </a:r>
            <a:r>
              <a:rPr lang="en" altLang="zh-CN" dirty="0">
                <a:solidFill>
                  <a:srgbClr val="000000"/>
                </a:solidFill>
                <a:latin typeface="SimHei" panose="02010609060101010101" pitchFamily="49" charset="-122"/>
                <a:ea typeface="SimHei" panose="02010609060101010101" pitchFamily="49" charset="-122"/>
              </a:rPr>
              <a:t>drive()</a:t>
            </a:r>
            <a:r>
              <a:rPr lang="zh-CN" altLang="en-US" dirty="0">
                <a:solidFill>
                  <a:srgbClr val="000000"/>
                </a:solidFill>
                <a:latin typeface="SimHei" panose="02010609060101010101" pitchFamily="49" charset="-122"/>
                <a:ea typeface="SimHei" panose="02010609060101010101" pitchFamily="49" charset="-122"/>
              </a:rPr>
              <a:t>方法中能够调用</a:t>
            </a:r>
            <a:r>
              <a:rPr lang="en" altLang="zh-CN" dirty="0">
                <a:solidFill>
                  <a:srgbClr val="000000"/>
                </a:solidFill>
                <a:latin typeface="SimHei" panose="02010609060101010101" pitchFamily="49" charset="-122"/>
                <a:ea typeface="SimHei" panose="02010609060101010101" pitchFamily="49" charset="-122"/>
              </a:rPr>
              <a:t>car</a:t>
            </a:r>
            <a:r>
              <a:rPr lang="zh-CN" altLang="en-US" dirty="0">
                <a:solidFill>
                  <a:srgbClr val="000000"/>
                </a:solidFill>
                <a:latin typeface="SimHei" panose="02010609060101010101" pitchFamily="49" charset="-122"/>
                <a:ea typeface="SimHei" panose="02010609060101010101" pitchFamily="49" charset="-122"/>
              </a:rPr>
              <a:t>的</a:t>
            </a:r>
            <a:r>
              <a:rPr lang="en" altLang="zh-CN" dirty="0">
                <a:solidFill>
                  <a:srgbClr val="000000"/>
                </a:solidFill>
                <a:latin typeface="SimHei" panose="02010609060101010101" pitchFamily="49" charset="-122"/>
                <a:ea typeface="SimHei" panose="02010609060101010101" pitchFamily="49" charset="-122"/>
              </a:rPr>
              <a:t>move()</a:t>
            </a:r>
            <a:r>
              <a:rPr lang="zh-CN" altLang="en-US" dirty="0">
                <a:solidFill>
                  <a:srgbClr val="000000"/>
                </a:solidFill>
                <a:latin typeface="SimHei" panose="02010609060101010101" pitchFamily="49" charset="-122"/>
                <a:ea typeface="SimHei" panose="02010609060101010101" pitchFamily="49" charset="-122"/>
              </a:rPr>
              <a:t>方法，且驾驶员的</a:t>
            </a:r>
            <a:r>
              <a:rPr lang="en" altLang="zh-CN" dirty="0">
                <a:solidFill>
                  <a:srgbClr val="000000"/>
                </a:solidFill>
                <a:latin typeface="SimHei" panose="02010609060101010101" pitchFamily="49" charset="-122"/>
                <a:ea typeface="SimHei" panose="02010609060101010101" pitchFamily="49" charset="-122"/>
              </a:rPr>
              <a:t>drive()</a:t>
            </a:r>
            <a:r>
              <a:rPr lang="zh-CN" altLang="en-US" dirty="0">
                <a:solidFill>
                  <a:srgbClr val="000000"/>
                </a:solidFill>
                <a:latin typeface="SimHei" panose="02010609060101010101" pitchFamily="49" charset="-122"/>
                <a:ea typeface="SimHei" panose="02010609060101010101" pitchFamily="49" charset="-122"/>
              </a:rPr>
              <a:t>方法依赖车的</a:t>
            </a:r>
            <a:r>
              <a:rPr lang="en" altLang="zh-CN" dirty="0">
                <a:solidFill>
                  <a:srgbClr val="000000"/>
                </a:solidFill>
                <a:latin typeface="SimHei" panose="02010609060101010101" pitchFamily="49" charset="-122"/>
                <a:ea typeface="SimHei" panose="02010609060101010101" pitchFamily="49" charset="-122"/>
              </a:rPr>
              <a:t>move()</a:t>
            </a:r>
            <a:r>
              <a:rPr lang="zh-CN" altLang="en-US" dirty="0">
                <a:solidFill>
                  <a:srgbClr val="000000"/>
                </a:solidFill>
                <a:latin typeface="SimHei" panose="02010609060101010101" pitchFamily="49" charset="-122"/>
                <a:ea typeface="SimHei" panose="02010609060101010101" pitchFamily="49" charset="-122"/>
              </a:rPr>
              <a:t>方法，因此类</a:t>
            </a:r>
            <a:r>
              <a:rPr lang="en" altLang="zh-CN" dirty="0">
                <a:solidFill>
                  <a:srgbClr val="000000"/>
                </a:solidFill>
                <a:latin typeface="SimHei" panose="02010609060101010101" pitchFamily="49" charset="-122"/>
                <a:ea typeface="SimHei" panose="02010609060101010101" pitchFamily="49" charset="-122"/>
              </a:rPr>
              <a:t>Driver</a:t>
            </a:r>
            <a:r>
              <a:rPr lang="zh-CN" altLang="en-US" dirty="0">
                <a:solidFill>
                  <a:srgbClr val="000000"/>
                </a:solidFill>
                <a:latin typeface="SimHei" panose="02010609060101010101" pitchFamily="49" charset="-122"/>
                <a:ea typeface="SimHei" panose="02010609060101010101" pitchFamily="49" charset="-122"/>
              </a:rPr>
              <a:t>依赖类</a:t>
            </a:r>
            <a:r>
              <a:rPr lang="en" altLang="zh-CN" dirty="0">
                <a:solidFill>
                  <a:srgbClr val="000000"/>
                </a:solidFill>
                <a:latin typeface="SimHei" panose="02010609060101010101" pitchFamily="49" charset="-122"/>
                <a:ea typeface="SimHei" panose="02010609060101010101" pitchFamily="49" charset="-122"/>
              </a:rPr>
              <a:t>Car</a:t>
            </a:r>
            <a:endParaRPr lang="zh-CN" altLang="en-US" dirty="0">
              <a:latin typeface="SimHei" panose="02010609060101010101" pitchFamily="49" charset="-122"/>
              <a:ea typeface="SimHei" panose="02010609060101010101" pitchFamily="49" charset="-122"/>
            </a:endParaRPr>
          </a:p>
        </p:txBody>
      </p:sp>
      <p:sp>
        <p:nvSpPr>
          <p:cNvPr id="10" name="矩形 9"/>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spTree>
    <p:extLst>
      <p:ext uri="{BB962C8B-B14F-4D97-AF65-F5344CB8AC3E}">
        <p14:creationId xmlns:p14="http://schemas.microsoft.com/office/powerpoint/2010/main" val="1431670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D01BB699-39D6-E14D-B576-6C82C2A92C3F}"/>
              </a:ext>
            </a:extLst>
          </p:cNvPr>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xmlns="" id="{D5699794-BC6B-374B-8973-B2803B9FFE8E}"/>
              </a:ext>
            </a:extLst>
          </p:cNvPr>
          <p:cNvSpPr/>
          <p:nvPr/>
        </p:nvSpPr>
        <p:spPr>
          <a:xfrm>
            <a:off x="883050" y="1683075"/>
            <a:ext cx="1493278"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泛化关系</a:t>
            </a:r>
          </a:p>
        </p:txBody>
      </p:sp>
      <p:sp>
        <p:nvSpPr>
          <p:cNvPr id="4" name="文本框 3">
            <a:extLst>
              <a:ext uri="{FF2B5EF4-FFF2-40B4-BE49-F238E27FC236}">
                <a16:creationId xmlns:a16="http://schemas.microsoft.com/office/drawing/2014/main" xmlns="" id="{E1887F0A-E0EF-0B41-A67D-509B1E54B6EF}"/>
              </a:ext>
            </a:extLst>
          </p:cNvPr>
          <p:cNvSpPr txBox="1"/>
          <p:nvPr/>
        </p:nvSpPr>
        <p:spPr>
          <a:xfrm>
            <a:off x="2442240" y="1574654"/>
            <a:ext cx="8204490" cy="646331"/>
          </a:xfrm>
          <a:prstGeom prst="rect">
            <a:avLst/>
          </a:prstGeom>
          <a:noFill/>
        </p:spPr>
        <p:txBody>
          <a:bodyPr wrap="none" rtlCol="0">
            <a:spAutoFit/>
          </a:bodyPr>
          <a:lstStyle/>
          <a:p>
            <a:r>
              <a:rPr lang="zh-CN" altLang="en-US" dirty="0"/>
              <a:t>泛化</a:t>
            </a:r>
            <a:r>
              <a:rPr lang="en-US" altLang="zh-CN" dirty="0"/>
              <a:t>(</a:t>
            </a:r>
            <a:r>
              <a:rPr lang="en" altLang="zh-CN" dirty="0"/>
              <a:t>Generalization)</a:t>
            </a:r>
            <a:r>
              <a:rPr lang="zh-CN" altLang="en-US" dirty="0"/>
              <a:t>关系也就是继承关系，用于描述父类与子类之间的关系，、</a:t>
            </a:r>
            <a:endParaRPr lang="en-US" altLang="zh-CN" dirty="0"/>
          </a:p>
          <a:p>
            <a:r>
              <a:rPr lang="zh-CN" altLang="en-US" dirty="0"/>
              <a:t>父类又称作基类或超类，子类又称作派生类。</a:t>
            </a:r>
            <a:endParaRPr kumimoji="1" lang="zh-CN" altLang="en-US" dirty="0"/>
          </a:p>
        </p:txBody>
      </p:sp>
      <p:pic>
        <p:nvPicPr>
          <p:cNvPr id="3" name="图片 2">
            <a:extLst>
              <a:ext uri="{FF2B5EF4-FFF2-40B4-BE49-F238E27FC236}">
                <a16:creationId xmlns:a16="http://schemas.microsoft.com/office/drawing/2014/main" xmlns="" id="{9DE570D6-8448-0949-8B7A-E8B38C49D7FE}"/>
              </a:ext>
            </a:extLst>
          </p:cNvPr>
          <p:cNvPicPr>
            <a:picLocks noChangeAspect="1"/>
          </p:cNvPicPr>
          <p:nvPr/>
        </p:nvPicPr>
        <p:blipFill>
          <a:blip r:embed="rId3"/>
          <a:stretch>
            <a:fillRect/>
          </a:stretch>
        </p:blipFill>
        <p:spPr>
          <a:xfrm>
            <a:off x="1746067" y="2392179"/>
            <a:ext cx="7780318" cy="3641144"/>
          </a:xfrm>
          <a:prstGeom prst="rect">
            <a:avLst/>
          </a:prstGeom>
        </p:spPr>
      </p:pic>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spTree>
    <p:extLst>
      <p:ext uri="{BB962C8B-B14F-4D97-AF65-F5344CB8AC3E}">
        <p14:creationId xmlns:p14="http://schemas.microsoft.com/office/powerpoint/2010/main" val="2581397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xmlns="" id="{D01BB699-39D6-E14D-B576-6C82C2A92C3F}"/>
              </a:ext>
            </a:extLst>
          </p:cNvPr>
          <p:cNvSpPr txBox="1"/>
          <p:nvPr/>
        </p:nvSpPr>
        <p:spPr>
          <a:xfrm>
            <a:off x="796967" y="1111771"/>
            <a:ext cx="7543107" cy="400110"/>
          </a:xfrm>
          <a:prstGeom prst="rect">
            <a:avLst/>
          </a:prstGeom>
          <a:noFill/>
        </p:spPr>
        <p:txBody>
          <a:bodyPr wrap="square" rtlCol="0">
            <a:spAutoFit/>
          </a:bodyPr>
          <a:lstStyle/>
          <a:p>
            <a:r>
              <a:rPr lang="zh-CN" altLang="en-US" sz="2000" b="1" dirty="0">
                <a:solidFill>
                  <a:srgbClr val="48A2A0"/>
                </a:solidFill>
              </a:rPr>
              <a:t>类与类之间的关系</a:t>
            </a:r>
            <a:endParaRPr lang="en-US" altLang="zh-CN" sz="2000" b="1" dirty="0">
              <a:solidFill>
                <a:srgbClr val="48A2A0"/>
              </a:solidFill>
            </a:endParaRPr>
          </a:p>
        </p:txBody>
      </p:sp>
      <p:sp>
        <p:nvSpPr>
          <p:cNvPr id="25" name="矩形 24">
            <a:extLst>
              <a:ext uri="{FF2B5EF4-FFF2-40B4-BE49-F238E27FC236}">
                <a16:creationId xmlns:a16="http://schemas.microsoft.com/office/drawing/2014/main" xmlns="" id="{D5699794-BC6B-374B-8973-B2803B9FFE8E}"/>
              </a:ext>
            </a:extLst>
          </p:cNvPr>
          <p:cNvSpPr/>
          <p:nvPr/>
        </p:nvSpPr>
        <p:spPr>
          <a:xfrm>
            <a:off x="1711061" y="1665567"/>
            <a:ext cx="1220255"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实现关系</a:t>
            </a:r>
            <a:endParaRPr kumimoji="1" lang="en-US" altLang="zh-CN" dirty="0"/>
          </a:p>
        </p:txBody>
      </p:sp>
      <p:sp>
        <p:nvSpPr>
          <p:cNvPr id="4" name="文本框 3">
            <a:extLst>
              <a:ext uri="{FF2B5EF4-FFF2-40B4-BE49-F238E27FC236}">
                <a16:creationId xmlns:a16="http://schemas.microsoft.com/office/drawing/2014/main" xmlns="" id="{E1887F0A-E0EF-0B41-A67D-509B1E54B6EF}"/>
              </a:ext>
            </a:extLst>
          </p:cNvPr>
          <p:cNvSpPr txBox="1"/>
          <p:nvPr/>
        </p:nvSpPr>
        <p:spPr>
          <a:xfrm>
            <a:off x="3294048" y="1511881"/>
            <a:ext cx="6647974" cy="646331"/>
          </a:xfrm>
          <a:prstGeom prst="rect">
            <a:avLst/>
          </a:prstGeom>
          <a:noFill/>
        </p:spPr>
        <p:txBody>
          <a:bodyPr wrap="none" rtlCol="0">
            <a:spAutoFit/>
          </a:bodyPr>
          <a:lstStyle/>
          <a:p>
            <a:r>
              <a:rPr lang="zh-CN" altLang="en-US" dirty="0"/>
              <a:t>将一种模型元素（如类）与另一种模型元素（如接口）连接起来</a:t>
            </a:r>
            <a:endParaRPr lang="en-US" altLang="zh-CN" dirty="0"/>
          </a:p>
          <a:p>
            <a:r>
              <a:rPr lang="zh-CN" altLang="en-US" dirty="0"/>
              <a:t>其中接口只是</a:t>
            </a:r>
            <a:r>
              <a:rPr lang="zh-CN" altLang="en-US" dirty="0">
                <a:solidFill>
                  <a:srgbClr val="FF0000"/>
                </a:solidFill>
              </a:rPr>
              <a:t>行为的说明</a:t>
            </a:r>
            <a:r>
              <a:rPr lang="zh-CN" altLang="en-US" dirty="0"/>
              <a:t>而不是结构或者实现。</a:t>
            </a:r>
            <a:endParaRPr kumimoji="1" lang="zh-CN" altLang="en-US" dirty="0"/>
          </a:p>
        </p:txBody>
      </p:sp>
      <p:pic>
        <p:nvPicPr>
          <p:cNvPr id="3" name="图片 2">
            <a:extLst>
              <a:ext uri="{FF2B5EF4-FFF2-40B4-BE49-F238E27FC236}">
                <a16:creationId xmlns:a16="http://schemas.microsoft.com/office/drawing/2014/main" xmlns="" id="{DD8B29D1-2602-AC4C-A365-A46C45CEE645}"/>
              </a:ext>
            </a:extLst>
          </p:cNvPr>
          <p:cNvPicPr>
            <a:picLocks noChangeAspect="1"/>
          </p:cNvPicPr>
          <p:nvPr/>
        </p:nvPicPr>
        <p:blipFill>
          <a:blip r:embed="rId3"/>
          <a:stretch>
            <a:fillRect/>
          </a:stretch>
        </p:blipFill>
        <p:spPr>
          <a:xfrm>
            <a:off x="2166851" y="2558322"/>
            <a:ext cx="7342909" cy="3636152"/>
          </a:xfrm>
          <a:prstGeom prst="rect">
            <a:avLst/>
          </a:prstGeom>
        </p:spPr>
      </p:pic>
      <p:sp>
        <p:nvSpPr>
          <p:cNvPr id="10" name="矩形 9"/>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spTree>
    <p:extLst>
      <p:ext uri="{BB962C8B-B14F-4D97-AF65-F5344CB8AC3E}">
        <p14:creationId xmlns:p14="http://schemas.microsoft.com/office/powerpoint/2010/main" val="3089071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091581"/>
            <a:ext cx="198002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类图的建模技术</a:t>
            </a:r>
            <a:endParaRPr lang="en-US" altLang="zh-CN" sz="2000" b="1" dirty="0" err="1">
              <a:solidFill>
                <a:schemeClr val="tx1">
                  <a:lumMod val="75000"/>
                  <a:lumOff val="25000"/>
                </a:schemeClr>
              </a:solidFill>
              <a:ea typeface="等线"/>
            </a:endParaRPr>
          </a:p>
        </p:txBody>
      </p:sp>
      <p:sp>
        <p:nvSpPr>
          <p:cNvPr id="6" name="矩形 5"/>
          <p:cNvSpPr/>
          <p:nvPr/>
        </p:nvSpPr>
        <p:spPr>
          <a:xfrm>
            <a:off x="1344023" y="1487927"/>
            <a:ext cx="198002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类图的建模技术</a:t>
            </a:r>
            <a:endParaRPr lang="en-US" altLang="zh-CN" sz="2000" b="1" dirty="0" err="1">
              <a:solidFill>
                <a:schemeClr val="tx1">
                  <a:lumMod val="75000"/>
                  <a:lumOff val="25000"/>
                </a:schemeClr>
              </a:solidFill>
              <a:ea typeface="等线"/>
            </a:endParaRPr>
          </a:p>
        </p:txBody>
      </p:sp>
      <p:sp>
        <p:nvSpPr>
          <p:cNvPr id="7" name="矩形 6"/>
          <p:cNvSpPr/>
          <p:nvPr/>
        </p:nvSpPr>
        <p:spPr>
          <a:xfrm>
            <a:off x="1344024" y="1953594"/>
            <a:ext cx="9815044" cy="2554545"/>
          </a:xfrm>
          <a:prstGeom prst="rect">
            <a:avLst/>
          </a:prstGeom>
        </p:spPr>
        <p:txBody>
          <a:bodyPr wrap="square" anchor="t">
            <a:spAutoFit/>
          </a:bodyPr>
          <a:lstStyle/>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在软件开发的不同阶段使用具有不同的抽象层次的类图，即</a:t>
            </a:r>
            <a:r>
              <a:rPr lang="zh-CN" altLang="en-US" sz="2000" b="1" dirty="0" smtClean="0">
                <a:solidFill>
                  <a:srgbClr val="FF0000"/>
                </a:solidFill>
                <a:ea typeface="等线"/>
              </a:rPr>
              <a:t>概念层，说明层和实现层</a:t>
            </a:r>
            <a:r>
              <a:rPr lang="zh-CN" altLang="en-US" sz="2000" b="1" dirty="0" smtClean="0">
                <a:ea typeface="等线"/>
              </a:rPr>
              <a:t>。</a:t>
            </a:r>
            <a:endParaRPr lang="en-US" altLang="zh-CN" sz="2000" b="1" dirty="0" smtClean="0">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类图的建模显示建立概念层到说明层，进而到实现层，随着抽象层次的逐步降低并逐步细化的过程。</a:t>
            </a:r>
            <a:endParaRPr lang="en-US" altLang="zh-CN" sz="2000" b="1" dirty="0" smtClean="0">
              <a:solidFill>
                <a:schemeClr val="tx1">
                  <a:lumMod val="75000"/>
                  <a:lumOff val="25000"/>
                </a:schemeClr>
              </a:solidFill>
              <a:ea typeface="等线"/>
            </a:endParaRPr>
          </a:p>
          <a:p>
            <a:endParaRPr lang="en-US" altLang="zh-CN" sz="2000" b="1" dirty="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概念层：类图着重与对问题领域的概念化理解，而不是实现。</a:t>
            </a:r>
            <a:endParaRPr lang="en-US" altLang="zh-CN" sz="2000" b="1" dirty="0" smtClean="0">
              <a:solidFill>
                <a:schemeClr val="tx1">
                  <a:lumMod val="75000"/>
                  <a:lumOff val="25000"/>
                </a:schemeClr>
              </a:solidFill>
              <a:ea typeface="等线"/>
            </a:endParaRPr>
          </a:p>
          <a:p>
            <a:r>
              <a:rPr lang="zh-CN" altLang="en-US" sz="2000" b="1" dirty="0">
                <a:solidFill>
                  <a:schemeClr val="tx1">
                    <a:lumMod val="75000"/>
                    <a:lumOff val="25000"/>
                  </a:schemeClr>
                </a:solidFill>
                <a:ea typeface="等线"/>
              </a:rPr>
              <a:t>说明</a:t>
            </a:r>
            <a:r>
              <a:rPr lang="zh-CN" altLang="en-US" sz="2000" b="1" dirty="0" smtClean="0">
                <a:solidFill>
                  <a:schemeClr val="tx1">
                    <a:lumMod val="75000"/>
                    <a:lumOff val="25000"/>
                  </a:schemeClr>
                </a:solidFill>
                <a:ea typeface="等线"/>
              </a:rPr>
              <a:t>层：主要考虑的是类的接口部分，而不是实现部分。</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实现</a:t>
            </a:r>
            <a:r>
              <a:rPr lang="zh-CN" altLang="en-US" sz="2000" b="1" dirty="0" smtClean="0">
                <a:solidFill>
                  <a:schemeClr val="tx1">
                    <a:lumMod val="75000"/>
                    <a:lumOff val="25000"/>
                  </a:schemeClr>
                </a:solidFill>
                <a:ea typeface="等线"/>
              </a:rPr>
              <a:t>层：开始要考虑类的实现问题，提供实现细节等。</a:t>
            </a:r>
            <a:endParaRPr lang="en-US" altLang="zh-CN" sz="2000" b="1" dirty="0" err="1">
              <a:solidFill>
                <a:schemeClr val="tx1">
                  <a:lumMod val="75000"/>
                  <a:lumOff val="25000"/>
                </a:schemeClr>
              </a:solidFill>
              <a:ea typeface="等线"/>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797" y="4508139"/>
            <a:ext cx="6624936" cy="205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800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106723"/>
            <a:ext cx="7827784" cy="1938992"/>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建立类图的步骤如下</a:t>
            </a:r>
            <a:endParaRPr lang="en-US" altLang="zh-CN" sz="2000" b="1" dirty="0" smtClean="0">
              <a:solidFill>
                <a:schemeClr val="tx1">
                  <a:lumMod val="75000"/>
                  <a:lumOff val="25000"/>
                </a:schemeClr>
              </a:solidFill>
              <a:ea typeface="等线"/>
            </a:endParaRPr>
          </a:p>
          <a:p>
            <a:r>
              <a:rPr lang="en-US" altLang="zh-CN" sz="2000" b="1" dirty="0" smtClean="0">
                <a:solidFill>
                  <a:schemeClr val="tx1">
                    <a:lumMod val="75000"/>
                    <a:lumOff val="25000"/>
                  </a:schemeClr>
                </a:solidFill>
                <a:ea typeface="等线"/>
              </a:rPr>
              <a:t>1.</a:t>
            </a:r>
            <a:r>
              <a:rPr lang="zh-CN" altLang="en-US" sz="2000" b="1" dirty="0" smtClean="0">
                <a:solidFill>
                  <a:schemeClr val="tx1">
                    <a:lumMod val="75000"/>
                    <a:lumOff val="25000"/>
                  </a:schemeClr>
                </a:solidFill>
                <a:ea typeface="等线"/>
              </a:rPr>
              <a:t>研究分析问题领域，对系统进行需求分析，确定系统需求</a:t>
            </a:r>
            <a:endParaRPr lang="en-US" altLang="zh-CN" sz="2000" b="1" dirty="0" smtClean="0">
              <a:solidFill>
                <a:schemeClr val="tx1">
                  <a:lumMod val="75000"/>
                  <a:lumOff val="25000"/>
                </a:schemeClr>
              </a:solidFill>
              <a:ea typeface="等线"/>
            </a:endParaRPr>
          </a:p>
          <a:p>
            <a:endParaRPr lang="en-US" altLang="zh-CN" sz="2000" b="1" dirty="0" smtClean="0">
              <a:solidFill>
                <a:schemeClr val="tx1">
                  <a:lumMod val="75000"/>
                  <a:lumOff val="25000"/>
                </a:schemeClr>
              </a:solidFill>
              <a:ea typeface="等线"/>
            </a:endParaRPr>
          </a:p>
          <a:p>
            <a:r>
              <a:rPr lang="en-US" altLang="zh-CN" sz="2000" b="1" dirty="0" smtClean="0">
                <a:solidFill>
                  <a:schemeClr val="tx1">
                    <a:lumMod val="75000"/>
                    <a:lumOff val="25000"/>
                  </a:schemeClr>
                </a:solidFill>
                <a:ea typeface="等线"/>
              </a:rPr>
              <a:t>2.</a:t>
            </a:r>
            <a:r>
              <a:rPr lang="zh-CN" altLang="en-US" sz="2000" b="1" dirty="0" smtClean="0">
                <a:solidFill>
                  <a:schemeClr val="tx1">
                    <a:lumMod val="75000"/>
                    <a:lumOff val="25000"/>
                  </a:schemeClr>
                </a:solidFill>
                <a:ea typeface="等线"/>
              </a:rPr>
              <a:t>确定系统中的类，明确类的含义和职责以及确定类的属性和操作。</a:t>
            </a:r>
            <a:endParaRPr lang="en-US" altLang="zh-CN" sz="2000" b="1" dirty="0" smtClean="0">
              <a:solidFill>
                <a:schemeClr val="tx1">
                  <a:lumMod val="75000"/>
                  <a:lumOff val="25000"/>
                </a:schemeClr>
              </a:solidFill>
              <a:ea typeface="等线"/>
            </a:endParaRPr>
          </a:p>
          <a:p>
            <a:endParaRPr lang="en-US" altLang="zh-CN" sz="2000" b="1" dirty="0" smtClean="0">
              <a:solidFill>
                <a:schemeClr val="tx1">
                  <a:lumMod val="75000"/>
                  <a:lumOff val="25000"/>
                </a:schemeClr>
              </a:solidFill>
              <a:ea typeface="等线"/>
            </a:endParaRPr>
          </a:p>
          <a:p>
            <a:r>
              <a:rPr lang="en-US" altLang="zh-CN" sz="2000" b="1" dirty="0" smtClean="0">
                <a:solidFill>
                  <a:schemeClr val="tx1">
                    <a:lumMod val="75000"/>
                    <a:lumOff val="25000"/>
                  </a:schemeClr>
                </a:solidFill>
                <a:ea typeface="等线"/>
              </a:rPr>
              <a:t>3.</a:t>
            </a:r>
            <a:r>
              <a:rPr lang="zh-CN" altLang="en-US" sz="2000" b="1" dirty="0" smtClean="0">
                <a:solidFill>
                  <a:schemeClr val="tx1">
                    <a:lumMod val="75000"/>
                    <a:lumOff val="25000"/>
                  </a:schemeClr>
                </a:solidFill>
                <a:ea typeface="等线"/>
              </a:rPr>
              <a:t>最后确定类的关系。</a:t>
            </a:r>
            <a:endParaRPr lang="en-US" altLang="zh-CN" sz="2000" b="1" dirty="0" err="1">
              <a:solidFill>
                <a:schemeClr val="tx1">
                  <a:lumMod val="75000"/>
                  <a:lumOff val="25000"/>
                </a:schemeClr>
              </a:solidFill>
              <a:ea typeface="等线"/>
            </a:endParaRPr>
          </a:p>
        </p:txBody>
      </p:sp>
      <p:sp>
        <p:nvSpPr>
          <p:cNvPr id="6" name="矩形 5"/>
          <p:cNvSpPr/>
          <p:nvPr/>
        </p:nvSpPr>
        <p:spPr>
          <a:xfrm>
            <a:off x="1344023" y="3183081"/>
            <a:ext cx="9879628" cy="3477875"/>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在对系统进行建模时，对类的</a:t>
            </a:r>
            <a:r>
              <a:rPr lang="zh-CN" altLang="en-US" sz="2000" b="1" dirty="0" smtClean="0">
                <a:solidFill>
                  <a:srgbClr val="FF0000"/>
                </a:solidFill>
                <a:ea typeface="等线"/>
              </a:rPr>
              <a:t>识别</a:t>
            </a:r>
            <a:r>
              <a:rPr lang="zh-CN" altLang="en-US" sz="2000" b="1" dirty="0" smtClean="0">
                <a:solidFill>
                  <a:schemeClr val="tx1">
                    <a:lumMod val="75000"/>
                    <a:lumOff val="25000"/>
                  </a:schemeClr>
                </a:solidFill>
                <a:ea typeface="等线"/>
              </a:rPr>
              <a:t>是一个需要大量技巧的工作，寻找类的一些方法：</a:t>
            </a:r>
            <a:endParaRPr lang="en-US" altLang="zh-CN" sz="2000" b="1" dirty="0" smtClean="0">
              <a:solidFill>
                <a:schemeClr val="tx1">
                  <a:lumMod val="75000"/>
                  <a:lumOff val="25000"/>
                </a:schemeClr>
              </a:solidFill>
              <a:ea typeface="等线"/>
            </a:endParaRPr>
          </a:p>
          <a:p>
            <a:r>
              <a:rPr lang="en-US" altLang="zh-CN" sz="2000" b="1" dirty="0" smtClean="0">
                <a:solidFill>
                  <a:schemeClr val="tx1">
                    <a:lumMod val="75000"/>
                    <a:lumOff val="25000"/>
                  </a:schemeClr>
                </a:solidFill>
                <a:ea typeface="等线"/>
              </a:rPr>
              <a:t>1.</a:t>
            </a:r>
            <a:r>
              <a:rPr lang="zh-CN" altLang="en-US" sz="2000" b="1" dirty="0" smtClean="0">
                <a:solidFill>
                  <a:schemeClr val="tx1">
                    <a:lumMod val="75000"/>
                    <a:lumOff val="25000"/>
                  </a:schemeClr>
                </a:solidFill>
                <a:ea typeface="等线"/>
              </a:rPr>
              <a:t>名词识别法：从系统描述中表示名词及名词短语，其中的名词往往可以标识为对象，</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复数名词往往可以标识为类。</a:t>
            </a:r>
            <a:endParaRPr lang="en-US" altLang="zh-CN" sz="2000" b="1" dirty="0" smtClean="0">
              <a:solidFill>
                <a:schemeClr val="tx1">
                  <a:lumMod val="75000"/>
                  <a:lumOff val="25000"/>
                </a:schemeClr>
              </a:solidFill>
              <a:ea typeface="等线"/>
            </a:endParaRPr>
          </a:p>
          <a:p>
            <a:r>
              <a:rPr lang="en-US" altLang="zh-CN" sz="2000" b="1" dirty="0" smtClean="0">
                <a:solidFill>
                  <a:schemeClr val="tx1">
                    <a:lumMod val="75000"/>
                    <a:lumOff val="25000"/>
                  </a:schemeClr>
                </a:solidFill>
                <a:ea typeface="等线"/>
              </a:rPr>
              <a:t>2.</a:t>
            </a:r>
            <a:r>
              <a:rPr lang="zh-CN" altLang="en-US" sz="2000" b="1" dirty="0" smtClean="0">
                <a:solidFill>
                  <a:schemeClr val="tx1">
                    <a:lumMod val="75000"/>
                    <a:lumOff val="25000"/>
                  </a:schemeClr>
                </a:solidFill>
                <a:ea typeface="等线"/>
              </a:rPr>
              <a:t>从用例中识别类：</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以下六个问题可以帮我们识别系统中的类：</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a:t>
            </a:r>
            <a:r>
              <a:rPr lang="en-US" altLang="zh-CN" sz="2000" b="1" dirty="0" smtClean="0">
                <a:solidFill>
                  <a:schemeClr val="tx1">
                    <a:lumMod val="75000"/>
                    <a:lumOff val="25000"/>
                  </a:schemeClr>
                </a:solidFill>
                <a:ea typeface="等线"/>
              </a:rPr>
              <a:t>1</a:t>
            </a:r>
            <a:r>
              <a:rPr lang="zh-CN" altLang="en-US" sz="2000" b="1" dirty="0" smtClean="0">
                <a:solidFill>
                  <a:schemeClr val="tx1">
                    <a:lumMod val="75000"/>
                    <a:lumOff val="25000"/>
                  </a:schemeClr>
                </a:solidFill>
                <a:ea typeface="等线"/>
              </a:rPr>
              <a:t>）用例描述中有哪些实体？</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a:t>
            </a:r>
            <a:r>
              <a:rPr lang="en-US" altLang="zh-CN" sz="2000" b="1" dirty="0" smtClean="0">
                <a:solidFill>
                  <a:schemeClr val="tx1">
                    <a:lumMod val="75000"/>
                    <a:lumOff val="25000"/>
                  </a:schemeClr>
                </a:solidFill>
                <a:ea typeface="等线"/>
              </a:rPr>
              <a:t>2</a:t>
            </a:r>
            <a:r>
              <a:rPr lang="zh-CN" altLang="en-US" sz="2000" b="1" dirty="0" smtClean="0">
                <a:solidFill>
                  <a:schemeClr val="tx1">
                    <a:lumMod val="75000"/>
                    <a:lumOff val="25000"/>
                  </a:schemeClr>
                </a:solidFill>
                <a:ea typeface="等线"/>
              </a:rPr>
              <a:t>）用例的完成需要哪些实体进行合作？</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a:t>
            </a:r>
            <a:r>
              <a:rPr lang="en-US" altLang="zh-CN" sz="2000" b="1" dirty="0" smtClean="0">
                <a:solidFill>
                  <a:schemeClr val="tx1">
                    <a:lumMod val="75000"/>
                    <a:lumOff val="25000"/>
                  </a:schemeClr>
                </a:solidFill>
                <a:ea typeface="等线"/>
              </a:rPr>
              <a:t>3</a:t>
            </a:r>
            <a:r>
              <a:rPr lang="zh-CN" altLang="en-US" sz="2000" b="1" dirty="0" smtClean="0">
                <a:solidFill>
                  <a:schemeClr val="tx1">
                    <a:lumMod val="75000"/>
                    <a:lumOff val="25000"/>
                  </a:schemeClr>
                </a:solidFill>
                <a:ea typeface="等线"/>
              </a:rPr>
              <a:t>）用例执行过程中产生并存储了什么信息？</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a:t>
            </a:r>
            <a:r>
              <a:rPr lang="en-US" altLang="zh-CN" sz="2000" b="1" dirty="0" smtClean="0">
                <a:solidFill>
                  <a:schemeClr val="tx1">
                    <a:lumMod val="75000"/>
                    <a:lumOff val="25000"/>
                  </a:schemeClr>
                </a:solidFill>
                <a:ea typeface="等线"/>
              </a:rPr>
              <a:t>4</a:t>
            </a:r>
            <a:r>
              <a:rPr lang="zh-CN" altLang="en-US" sz="2000" b="1" dirty="0" smtClean="0">
                <a:solidFill>
                  <a:schemeClr val="tx1">
                    <a:lumMod val="75000"/>
                    <a:lumOff val="25000"/>
                  </a:schemeClr>
                </a:solidFill>
                <a:ea typeface="等线"/>
              </a:rPr>
              <a:t>）用例要求与之关联的角色的输入是什么？</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a:t>
            </a:r>
            <a:r>
              <a:rPr lang="en-US" altLang="zh-CN" sz="2000" b="1" dirty="0" smtClean="0">
                <a:solidFill>
                  <a:schemeClr val="tx1">
                    <a:lumMod val="75000"/>
                    <a:lumOff val="25000"/>
                  </a:schemeClr>
                </a:solidFill>
                <a:ea typeface="等线"/>
              </a:rPr>
              <a:t>5</a:t>
            </a:r>
            <a:r>
              <a:rPr lang="zh-CN" altLang="en-US" sz="2000" b="1" dirty="0" smtClean="0">
                <a:solidFill>
                  <a:schemeClr val="tx1">
                    <a:lumMod val="75000"/>
                    <a:lumOff val="25000"/>
                  </a:schemeClr>
                </a:solidFill>
                <a:ea typeface="等线"/>
              </a:rPr>
              <a:t>）用例反馈与之关联的角色的输出是什么？</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a:t>
            </a:r>
            <a:r>
              <a:rPr lang="en-US" altLang="zh-CN" sz="2000" b="1" dirty="0" smtClean="0">
                <a:solidFill>
                  <a:schemeClr val="tx1">
                    <a:lumMod val="75000"/>
                    <a:lumOff val="25000"/>
                  </a:schemeClr>
                </a:solidFill>
                <a:ea typeface="等线"/>
              </a:rPr>
              <a:t>6</a:t>
            </a:r>
            <a:r>
              <a:rPr lang="zh-CN" altLang="en-US" sz="2000" b="1" dirty="0" smtClean="0">
                <a:solidFill>
                  <a:schemeClr val="tx1">
                    <a:lumMod val="75000"/>
                    <a:lumOff val="25000"/>
                  </a:schemeClr>
                </a:solidFill>
                <a:ea typeface="等线"/>
              </a:rPr>
              <a:t>）用例操作需要哪些硬设备？</a:t>
            </a:r>
            <a:endParaRPr lang="en-US" altLang="zh-CN" sz="2000" b="1" dirty="0" smtClean="0">
              <a:solidFill>
                <a:schemeClr val="tx1">
                  <a:lumMod val="75000"/>
                  <a:lumOff val="25000"/>
                </a:schemeClr>
              </a:solidFill>
              <a:ea typeface="等线"/>
            </a:endParaRPr>
          </a:p>
        </p:txBody>
      </p:sp>
    </p:spTree>
    <p:extLst>
      <p:ext uri="{BB962C8B-B14F-4D97-AF65-F5344CB8AC3E}">
        <p14:creationId xmlns:p14="http://schemas.microsoft.com/office/powerpoint/2010/main" val="1248800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类图和对象图</a:t>
            </a:r>
            <a:endParaRPr lang="en-US" altLang="zh-CN" sz="2000" b="1" dirty="0" err="1">
              <a:solidFill>
                <a:schemeClr val="tx1">
                  <a:lumMod val="75000"/>
                  <a:lumOff val="25000"/>
                </a:schemeClr>
              </a:solidFill>
              <a:ea typeface="等线"/>
            </a:endParaRPr>
          </a:p>
        </p:txBody>
      </p:sp>
      <p:sp>
        <p:nvSpPr>
          <p:cNvPr id="5" name="矩形 4"/>
          <p:cNvSpPr/>
          <p:nvPr/>
        </p:nvSpPr>
        <p:spPr>
          <a:xfrm>
            <a:off x="1344024" y="1225256"/>
            <a:ext cx="10754844" cy="4708981"/>
          </a:xfrm>
          <a:prstGeom prst="rect">
            <a:avLst/>
          </a:prstGeom>
        </p:spPr>
        <p:txBody>
          <a:bodyPr wrap="square" anchor="t">
            <a:spAutoFit/>
          </a:bodyPr>
          <a:lstStyle/>
          <a:p>
            <a:r>
              <a:rPr lang="zh-CN" altLang="en-US" sz="2000" b="1" dirty="0" smtClean="0">
                <a:solidFill>
                  <a:schemeClr val="tx1">
                    <a:lumMod val="75000"/>
                    <a:lumOff val="25000"/>
                  </a:schemeClr>
                </a:solidFill>
                <a:ea typeface="等线"/>
              </a:rPr>
              <a:t>寻找类的方法：</a:t>
            </a:r>
            <a:endParaRPr lang="en-US" altLang="zh-CN" sz="2000" b="1" dirty="0" smtClean="0">
              <a:solidFill>
                <a:schemeClr val="tx1">
                  <a:lumMod val="75000"/>
                  <a:lumOff val="25000"/>
                </a:schemeClr>
              </a:solidFill>
              <a:ea typeface="等线"/>
            </a:endParaRPr>
          </a:p>
          <a:p>
            <a:r>
              <a:rPr lang="en-US" altLang="zh-CN" sz="2000" b="1" dirty="0" smtClean="0">
                <a:solidFill>
                  <a:schemeClr val="tx1">
                    <a:lumMod val="75000"/>
                    <a:lumOff val="25000"/>
                  </a:schemeClr>
                </a:solidFill>
                <a:ea typeface="等线"/>
              </a:rPr>
              <a:t>3.</a:t>
            </a:r>
            <a:r>
              <a:rPr lang="zh-CN" altLang="en-US" sz="2000" b="1" dirty="0" smtClean="0">
                <a:solidFill>
                  <a:schemeClr val="tx1">
                    <a:lumMod val="75000"/>
                    <a:lumOff val="25000"/>
                  </a:schemeClr>
                </a:solidFill>
                <a:ea typeface="等线"/>
              </a:rPr>
              <a:t>使用</a:t>
            </a:r>
            <a:r>
              <a:rPr lang="en-US" altLang="zh-CN" sz="2000" b="1" dirty="0" smtClean="0">
                <a:solidFill>
                  <a:schemeClr val="tx1">
                    <a:lumMod val="75000"/>
                    <a:lumOff val="25000"/>
                  </a:schemeClr>
                </a:solidFill>
                <a:ea typeface="等线"/>
              </a:rPr>
              <a:t>CRC</a:t>
            </a:r>
            <a:r>
              <a:rPr lang="zh-CN" altLang="en-US" sz="2000" b="1" dirty="0" smtClean="0">
                <a:solidFill>
                  <a:schemeClr val="tx1">
                    <a:lumMod val="75000"/>
                    <a:lumOff val="25000"/>
                  </a:schemeClr>
                </a:solidFill>
                <a:ea typeface="等线"/>
              </a:rPr>
              <a:t>分析法：</a:t>
            </a:r>
            <a:r>
              <a:rPr lang="en-US" altLang="zh-CN" sz="2000" b="1" dirty="0" smtClean="0">
                <a:solidFill>
                  <a:schemeClr val="tx1">
                    <a:lumMod val="75000"/>
                    <a:lumOff val="25000"/>
                  </a:schemeClr>
                </a:solidFill>
                <a:ea typeface="等线"/>
              </a:rPr>
              <a:t>CRC</a:t>
            </a:r>
            <a:r>
              <a:rPr lang="zh-CN" altLang="en-US" sz="2000" b="1" dirty="0" smtClean="0">
                <a:solidFill>
                  <a:schemeClr val="tx1">
                    <a:lumMod val="75000"/>
                    <a:lumOff val="25000"/>
                  </a:schemeClr>
                </a:solidFill>
                <a:ea typeface="等线"/>
              </a:rPr>
              <a:t>允许整个项目组的人员对系统的设计做出贡献。参与系统设计的人越多，能够收集到的信息也就越多。</a:t>
            </a:r>
            <a:endParaRPr lang="en-US" altLang="zh-CN" sz="2000" b="1" dirty="0" err="1">
              <a:solidFill>
                <a:schemeClr val="tx1">
                  <a:lumMod val="75000"/>
                  <a:lumOff val="25000"/>
                </a:schemeClr>
              </a:solidFill>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建立</a:t>
            </a:r>
            <a:r>
              <a:rPr lang="en-US" altLang="zh-CN" sz="2000" b="1" dirty="0" smtClean="0">
                <a:solidFill>
                  <a:schemeClr val="tx1">
                    <a:lumMod val="75000"/>
                    <a:lumOff val="25000"/>
                  </a:schemeClr>
                </a:solidFill>
                <a:ea typeface="等线"/>
              </a:rPr>
              <a:t>CRC</a:t>
            </a:r>
            <a:r>
              <a:rPr lang="zh-CN" altLang="en-US" sz="2000" b="1" dirty="0" smtClean="0">
                <a:solidFill>
                  <a:schemeClr val="tx1">
                    <a:lumMod val="75000"/>
                    <a:lumOff val="25000"/>
                  </a:schemeClr>
                </a:solidFill>
                <a:ea typeface="等线"/>
              </a:rPr>
              <a:t>模型需要以下步骤：</a:t>
            </a:r>
            <a:endParaRPr lang="en-US" altLang="zh-CN" sz="2000" b="1" dirty="0" smtClean="0">
              <a:solidFill>
                <a:schemeClr val="tx1">
                  <a:lumMod val="75000"/>
                  <a:lumOff val="25000"/>
                </a:schemeClr>
              </a:solidFill>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       1.</a:t>
            </a:r>
            <a:r>
              <a:rPr lang="zh-CN" altLang="en-US" sz="2000" b="1" dirty="0" smtClean="0">
                <a:solidFill>
                  <a:schemeClr val="tx1">
                    <a:lumMod val="75000"/>
                    <a:lumOff val="25000"/>
                  </a:schemeClr>
                </a:solidFill>
                <a:ea typeface="等线"/>
              </a:rPr>
              <a:t>建立团队</a:t>
            </a:r>
            <a:endParaRPr lang="en-US" altLang="zh-CN" sz="2000" b="1" dirty="0" smtClean="0">
              <a:solidFill>
                <a:schemeClr val="tx1">
                  <a:lumMod val="75000"/>
                  <a:lumOff val="25000"/>
                </a:schemeClr>
              </a:solidFill>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       2.</a:t>
            </a:r>
            <a:r>
              <a:rPr lang="zh-CN" altLang="en-US" sz="2000" b="1" dirty="0" smtClean="0">
                <a:solidFill>
                  <a:schemeClr val="tx1">
                    <a:lumMod val="75000"/>
                    <a:lumOff val="25000"/>
                  </a:schemeClr>
                </a:solidFill>
                <a:ea typeface="等线"/>
              </a:rPr>
              <a:t>找出客户需求中存在的名词和名词词组</a:t>
            </a:r>
            <a:endParaRPr lang="en-US" altLang="zh-CN" sz="2000" b="1" dirty="0" smtClean="0">
              <a:solidFill>
                <a:schemeClr val="tx1">
                  <a:lumMod val="75000"/>
                  <a:lumOff val="25000"/>
                </a:schemeClr>
              </a:solidFill>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       3.</a:t>
            </a:r>
            <a:r>
              <a:rPr lang="zh-CN" altLang="en-US" sz="2000" b="1" dirty="0" smtClean="0">
                <a:solidFill>
                  <a:schemeClr val="tx1">
                    <a:lumMod val="75000"/>
                    <a:lumOff val="25000"/>
                  </a:schemeClr>
                </a:solidFill>
                <a:ea typeface="等线"/>
              </a:rPr>
              <a:t>筛选，把对象分为三类</a:t>
            </a:r>
            <a:r>
              <a:rPr lang="en-US" altLang="zh-CN" sz="2000" b="1" dirty="0" smtClean="0">
                <a:solidFill>
                  <a:schemeClr val="tx1">
                    <a:lumMod val="75000"/>
                    <a:lumOff val="25000"/>
                  </a:schemeClr>
                </a:solidFill>
                <a:ea typeface="等线"/>
              </a:rPr>
              <a:t>:</a:t>
            </a:r>
            <a:r>
              <a:rPr lang="zh-CN" altLang="en-US" sz="2000" b="1" dirty="0" smtClean="0">
                <a:solidFill>
                  <a:schemeClr val="tx1">
                    <a:lumMod val="75000"/>
                    <a:lumOff val="25000"/>
                  </a:schemeClr>
                </a:solidFill>
                <a:ea typeface="等线"/>
              </a:rPr>
              <a:t>核心对象，可选的，以及不需要的对象</a:t>
            </a:r>
            <a:endParaRPr lang="en-US" altLang="zh-CN" sz="2000" b="1" dirty="0" smtClean="0">
              <a:solidFill>
                <a:schemeClr val="tx1">
                  <a:lumMod val="75000"/>
                  <a:lumOff val="25000"/>
                </a:schemeClr>
              </a:solidFill>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       4.</a:t>
            </a:r>
            <a:r>
              <a:rPr lang="zh-CN" altLang="en-US" sz="2000" b="1" dirty="0" smtClean="0">
                <a:solidFill>
                  <a:schemeClr val="tx1">
                    <a:lumMod val="75000"/>
                    <a:lumOff val="25000"/>
                  </a:schemeClr>
                </a:solidFill>
                <a:ea typeface="等线"/>
              </a:rPr>
              <a:t>建卡</a:t>
            </a:r>
            <a:endParaRPr lang="en-US" altLang="zh-CN" sz="2000" b="1" dirty="0" smtClean="0">
              <a:solidFill>
                <a:schemeClr val="tx1">
                  <a:lumMod val="75000"/>
                  <a:lumOff val="25000"/>
                </a:schemeClr>
              </a:solidFill>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       5.</a:t>
            </a:r>
            <a:r>
              <a:rPr lang="zh-CN" altLang="en-US" sz="2000" b="1" dirty="0" smtClean="0">
                <a:solidFill>
                  <a:schemeClr val="tx1">
                    <a:lumMod val="75000"/>
                    <a:lumOff val="25000"/>
                  </a:schemeClr>
                </a:solidFill>
                <a:ea typeface="等线"/>
              </a:rPr>
              <a:t>角色扮演，由</a:t>
            </a:r>
            <a:r>
              <a:rPr lang="en-US" altLang="zh-CN" sz="2000" b="1" dirty="0" smtClean="0">
                <a:solidFill>
                  <a:schemeClr val="tx1">
                    <a:lumMod val="75000"/>
                    <a:lumOff val="25000"/>
                  </a:schemeClr>
                </a:solidFill>
                <a:ea typeface="等线"/>
              </a:rPr>
              <a:t>CRC</a:t>
            </a:r>
            <a:r>
              <a:rPr lang="zh-CN" altLang="en-US" sz="2000" b="1" dirty="0" smtClean="0">
                <a:solidFill>
                  <a:schemeClr val="tx1">
                    <a:lumMod val="75000"/>
                    <a:lumOff val="25000"/>
                  </a:schemeClr>
                </a:solidFill>
                <a:ea typeface="等线"/>
              </a:rPr>
              <a:t>卡确定类的责任和写作者的名字</a:t>
            </a:r>
            <a:endParaRPr lang="en-US" altLang="zh-CN" sz="2000" b="1" dirty="0" smtClean="0">
              <a:solidFill>
                <a:schemeClr val="tx1">
                  <a:lumMod val="75000"/>
                  <a:lumOff val="25000"/>
                </a:schemeClr>
              </a:solidFill>
              <a:ea typeface="等线"/>
            </a:endParaRPr>
          </a:p>
          <a:p>
            <a:endParaRPr lang="en-US" altLang="zh-CN" sz="2000" b="1" dirty="0" smtClean="0">
              <a:solidFill>
                <a:schemeClr val="tx1">
                  <a:lumMod val="75000"/>
                  <a:lumOff val="25000"/>
                </a:schemeClr>
              </a:solidFill>
              <a:ea typeface="等线"/>
            </a:endParaRPr>
          </a:p>
          <a:p>
            <a:r>
              <a:rPr lang="en-US" altLang="zh-CN" sz="2000" b="1" dirty="0" smtClean="0">
                <a:solidFill>
                  <a:schemeClr val="tx1">
                    <a:lumMod val="75000"/>
                    <a:lumOff val="25000"/>
                  </a:schemeClr>
                </a:solidFill>
                <a:ea typeface="等线"/>
              </a:rPr>
              <a:t>4.</a:t>
            </a:r>
            <a:r>
              <a:rPr lang="zh-CN" altLang="en-US" sz="2000" b="1" dirty="0" smtClean="0">
                <a:solidFill>
                  <a:schemeClr val="tx1">
                    <a:lumMod val="75000"/>
                    <a:lumOff val="25000"/>
                  </a:schemeClr>
                </a:solidFill>
                <a:ea typeface="等线"/>
              </a:rPr>
              <a:t>领域分析法</a:t>
            </a:r>
            <a:endParaRPr lang="en-US" altLang="zh-CN" sz="2000" b="1" dirty="0" smtClean="0">
              <a:solidFill>
                <a:schemeClr val="tx1">
                  <a:lumMod val="75000"/>
                  <a:lumOff val="25000"/>
                </a:schemeClr>
              </a:solidFill>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获取类也是依赖于每个人对领域的了解和理解的过程，</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有时需要和涉及的领域专家合作，对要研究的领域进行仔</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细的分析，抽象出领域中的概念，定义，含义及相互的关系</a:t>
            </a:r>
            <a:endParaRPr lang="en-US" altLang="zh-CN" sz="2000" b="1" dirty="0" smtClean="0">
              <a:solidFill>
                <a:schemeClr val="tx1">
                  <a:lumMod val="75000"/>
                  <a:lumOff val="25000"/>
                </a:schemeClr>
              </a:solidFill>
              <a:ea typeface="等线"/>
            </a:endParaRPr>
          </a:p>
          <a:p>
            <a:r>
              <a:rPr lang="zh-CN" altLang="en-US" sz="2000" b="1" dirty="0" smtClean="0">
                <a:solidFill>
                  <a:schemeClr val="tx1">
                    <a:lumMod val="75000"/>
                    <a:lumOff val="25000"/>
                  </a:schemeClr>
                </a:solidFill>
                <a:ea typeface="等线"/>
              </a:rPr>
              <a:t>并分析出系统类，并用领域中的术语为类进行命名。</a:t>
            </a:r>
            <a:endParaRPr lang="en-US" altLang="zh-CN" sz="2000" b="1" dirty="0" smtClean="0">
              <a:solidFill>
                <a:schemeClr val="tx1">
                  <a:lumMod val="75000"/>
                  <a:lumOff val="25000"/>
                </a:schemeClr>
              </a:solidFill>
              <a:ea typeface="等线"/>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641" y="3499554"/>
            <a:ext cx="3959226" cy="17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9277290" y="5494481"/>
            <a:ext cx="918841" cy="400110"/>
          </a:xfrm>
          <a:prstGeom prst="rect">
            <a:avLst/>
          </a:prstGeom>
        </p:spPr>
        <p:txBody>
          <a:bodyPr wrap="none" anchor="t">
            <a:spAutoFit/>
          </a:bodyPr>
          <a:lstStyle/>
          <a:p>
            <a:r>
              <a:rPr lang="en-US" altLang="zh-CN" sz="2000" b="1" dirty="0" smtClean="0">
                <a:solidFill>
                  <a:schemeClr val="tx1">
                    <a:lumMod val="75000"/>
                    <a:lumOff val="25000"/>
                  </a:schemeClr>
                </a:solidFill>
                <a:ea typeface="等线"/>
              </a:rPr>
              <a:t>CRC</a:t>
            </a:r>
            <a:r>
              <a:rPr lang="zh-CN" altLang="en-US" sz="2000" b="1" dirty="0" smtClean="0">
                <a:solidFill>
                  <a:schemeClr val="tx1">
                    <a:lumMod val="75000"/>
                    <a:lumOff val="25000"/>
                  </a:schemeClr>
                </a:solidFill>
                <a:ea typeface="等线"/>
              </a:rPr>
              <a:t>卡</a:t>
            </a:r>
            <a:endParaRPr lang="en-US" altLang="zh-CN" sz="2000" b="1" dirty="0" err="1">
              <a:solidFill>
                <a:schemeClr val="tx1">
                  <a:lumMod val="75000"/>
                  <a:lumOff val="25000"/>
                </a:schemeClr>
              </a:solidFill>
              <a:ea typeface="等线"/>
            </a:endParaRPr>
          </a:p>
        </p:txBody>
      </p:sp>
    </p:spTree>
    <p:extLst>
      <p:ext uri="{BB962C8B-B14F-4D97-AF65-F5344CB8AC3E}">
        <p14:creationId xmlns:p14="http://schemas.microsoft.com/office/powerpoint/2010/main" val="1248800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10" name="矩形 9"/>
          <p:cNvSpPr/>
          <p:nvPr/>
        </p:nvSpPr>
        <p:spPr>
          <a:xfrm>
            <a:off x="929156" y="1000858"/>
            <a:ext cx="9061510" cy="5324535"/>
          </a:xfrm>
          <a:prstGeom prst="rect">
            <a:avLst/>
          </a:prstGeom>
        </p:spPr>
        <p:txBody>
          <a:bodyPr wrap="square" anchor="t">
            <a:spAutoFit/>
          </a:bodyPr>
          <a:lstStyle/>
          <a:p>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使用用例的目的</a:t>
            </a:r>
            <a:endParaRPr lang="en-US" altLang="zh-CN" sz="2000" b="1" dirty="0" smtClean="0">
              <a:solidFill>
                <a:schemeClr val="tx1">
                  <a:lumMod val="75000"/>
                  <a:lumOff val="25000"/>
                </a:schemeClr>
              </a:solidFill>
              <a:ea typeface="等线"/>
            </a:endParaRPr>
          </a:p>
          <a:p>
            <a:endParaRPr lang="en-US" altLang="zh-CN" sz="2000" b="1" dirty="0" smtClean="0">
              <a:solidFill>
                <a:schemeClr val="tx1">
                  <a:lumMod val="75000"/>
                  <a:lumOff val="25000"/>
                </a:schemeClr>
              </a:solidFill>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1.</a:t>
            </a:r>
            <a:r>
              <a:rPr lang="zh-CN" altLang="en-US" sz="2000" b="1" dirty="0" smtClean="0">
                <a:solidFill>
                  <a:schemeClr val="tx1">
                    <a:lumMod val="75000"/>
                    <a:lumOff val="25000"/>
                  </a:schemeClr>
                </a:solidFill>
                <a:ea typeface="等线"/>
              </a:rPr>
              <a:t>明确系统应该具备什么样的</a:t>
            </a:r>
            <a:r>
              <a:rPr lang="zh-CN" altLang="en-US" sz="2000" b="1" dirty="0" smtClean="0">
                <a:solidFill>
                  <a:srgbClr val="FF0000"/>
                </a:solidFill>
                <a:ea typeface="等线"/>
              </a:rPr>
              <a:t>功能</a:t>
            </a:r>
            <a:r>
              <a:rPr lang="zh-CN" altLang="en-US" sz="2000" b="1" dirty="0" smtClean="0">
                <a:solidFill>
                  <a:schemeClr val="tx1">
                    <a:lumMod val="75000"/>
                    <a:lumOff val="25000"/>
                  </a:schemeClr>
                </a:solidFill>
                <a:ea typeface="等线"/>
              </a:rPr>
              <a:t>，这些功能能否满足客户的</a:t>
            </a:r>
            <a:r>
              <a:rPr lang="zh-CN" altLang="en-US" sz="2000" b="1" dirty="0" smtClean="0">
                <a:solidFill>
                  <a:srgbClr val="FF0000"/>
                </a:solidFill>
                <a:ea typeface="等线"/>
              </a:rPr>
              <a:t>基本需求</a:t>
            </a:r>
            <a:r>
              <a:rPr lang="zh-CN" altLang="en-US" sz="2000" b="1" dirty="0" smtClean="0">
                <a:solidFill>
                  <a:schemeClr val="tx1">
                    <a:lumMod val="75000"/>
                    <a:lumOff val="25000"/>
                  </a:schemeClr>
                </a:solidFill>
                <a:ea typeface="等线"/>
              </a:rPr>
              <a:t>，</a:t>
            </a:r>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并与开发人员达成一致。</a:t>
            </a:r>
            <a:endParaRPr lang="en-US" altLang="zh-CN" sz="2000" b="1" dirty="0" smtClean="0">
              <a:solidFill>
                <a:schemeClr val="tx1">
                  <a:lumMod val="75000"/>
                  <a:lumOff val="25000"/>
                </a:schemeClr>
              </a:solidFill>
              <a:ea typeface="等线"/>
            </a:endParaRPr>
          </a:p>
          <a:p>
            <a:endParaRPr lang="en-US" altLang="zh-CN" sz="2000" b="1" dirty="0" smtClean="0">
              <a:solidFill>
                <a:schemeClr val="tx1">
                  <a:lumMod val="75000"/>
                  <a:lumOff val="25000"/>
                </a:schemeClr>
              </a:solidFill>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2.</a:t>
            </a:r>
            <a:r>
              <a:rPr lang="zh-CN" altLang="en-US" sz="2000" b="1" dirty="0" smtClean="0">
                <a:solidFill>
                  <a:schemeClr val="tx1">
                    <a:lumMod val="75000"/>
                    <a:lumOff val="25000"/>
                  </a:schemeClr>
                </a:solidFill>
                <a:ea typeface="等线"/>
              </a:rPr>
              <a:t>为系统的功能提供</a:t>
            </a:r>
            <a:r>
              <a:rPr lang="zh-CN" altLang="en-US" sz="2000" b="1" dirty="0" smtClean="0">
                <a:solidFill>
                  <a:srgbClr val="FF0000"/>
                </a:solidFill>
                <a:ea typeface="等线"/>
              </a:rPr>
              <a:t>清晰一致</a:t>
            </a:r>
            <a:r>
              <a:rPr lang="zh-CN" altLang="en-US" sz="2000" b="1" dirty="0" smtClean="0">
                <a:solidFill>
                  <a:schemeClr val="tx1">
                    <a:lumMod val="75000"/>
                    <a:lumOff val="25000"/>
                  </a:schemeClr>
                </a:solidFill>
                <a:ea typeface="等线"/>
              </a:rPr>
              <a:t>的描述，用例模型应用于系统开发的整个</a:t>
            </a:r>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过程，为后阶段的系统设计打下良好的基础。</a:t>
            </a:r>
            <a:endParaRPr lang="en-US" altLang="zh-CN" sz="2000" b="1" dirty="0" smtClean="0">
              <a:solidFill>
                <a:schemeClr val="tx1">
                  <a:lumMod val="75000"/>
                  <a:lumOff val="25000"/>
                </a:schemeClr>
              </a:solidFill>
              <a:ea typeface="等线"/>
            </a:endParaRPr>
          </a:p>
          <a:p>
            <a:endParaRPr lang="en-US" altLang="zh-CN" sz="2000" b="1" dirty="0" smtClean="0">
              <a:solidFill>
                <a:schemeClr val="tx1">
                  <a:lumMod val="75000"/>
                  <a:lumOff val="25000"/>
                </a:schemeClr>
              </a:solidFill>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3.</a:t>
            </a:r>
            <a:r>
              <a:rPr lang="zh-CN" altLang="en-US" sz="2000" b="1" dirty="0" smtClean="0">
                <a:solidFill>
                  <a:schemeClr val="tx1">
                    <a:lumMod val="75000"/>
                    <a:lumOff val="25000"/>
                  </a:schemeClr>
                </a:solidFill>
                <a:ea typeface="等线"/>
              </a:rPr>
              <a:t>为系统测试打下基础，可以用于验证最终实现的系统所完成的功能是</a:t>
            </a:r>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否符合客服的</a:t>
            </a:r>
            <a:r>
              <a:rPr lang="zh-CN" altLang="en-US" sz="2000" b="1" dirty="0" smtClean="0">
                <a:solidFill>
                  <a:srgbClr val="FF0000"/>
                </a:solidFill>
                <a:ea typeface="等线"/>
              </a:rPr>
              <a:t>最初需求</a:t>
            </a:r>
            <a:r>
              <a:rPr lang="zh-CN" altLang="en-US" sz="2000" b="1" dirty="0" smtClean="0">
                <a:solidFill>
                  <a:schemeClr val="tx1">
                    <a:lumMod val="75000"/>
                    <a:lumOff val="25000"/>
                  </a:schemeClr>
                </a:solidFill>
                <a:ea typeface="等线"/>
              </a:rPr>
              <a:t>。</a:t>
            </a:r>
            <a:endParaRPr lang="en-US" altLang="zh-CN" sz="2000" b="1" dirty="0" smtClean="0">
              <a:solidFill>
                <a:schemeClr val="tx1">
                  <a:lumMod val="75000"/>
                  <a:lumOff val="25000"/>
                </a:schemeClr>
              </a:solidFill>
              <a:ea typeface="等线"/>
            </a:endParaRPr>
          </a:p>
          <a:p>
            <a:endParaRPr lang="en-US" altLang="zh-CN" sz="2000" b="1" dirty="0" smtClean="0">
              <a:solidFill>
                <a:schemeClr val="tx1">
                  <a:lumMod val="75000"/>
                  <a:lumOff val="25000"/>
                </a:schemeClr>
              </a:solidFill>
              <a:ea typeface="等线"/>
            </a:endParaRPr>
          </a:p>
          <a:p>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4.</a:t>
            </a:r>
            <a:r>
              <a:rPr lang="zh-CN" altLang="en-US" sz="2000" b="1" dirty="0" smtClean="0">
                <a:solidFill>
                  <a:schemeClr val="tx1">
                    <a:lumMod val="75000"/>
                    <a:lumOff val="25000"/>
                  </a:schemeClr>
                </a:solidFill>
                <a:ea typeface="等线"/>
              </a:rPr>
              <a:t>通过从需求的功能用例出发跟踪进入到系统中具体实现的类和方法，</a:t>
            </a:r>
            <a:r>
              <a:rPr lang="en-US" altLang="zh-CN" sz="2000" b="1" dirty="0">
                <a:solidFill>
                  <a:schemeClr val="tx1">
                    <a:lumMod val="75000"/>
                    <a:lumOff val="25000"/>
                  </a:schemeClr>
                </a:solidFill>
                <a:ea typeface="等线"/>
              </a:rPr>
              <a:t> </a:t>
            </a:r>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可以</a:t>
            </a:r>
            <a:r>
              <a:rPr lang="zh-CN" altLang="en-US" sz="2000" b="1" dirty="0" smtClean="0">
                <a:solidFill>
                  <a:srgbClr val="FF0000"/>
                </a:solidFill>
                <a:ea typeface="等线"/>
              </a:rPr>
              <a:t>检查</a:t>
            </a:r>
            <a:r>
              <a:rPr lang="zh-CN" altLang="en-US" sz="2000" b="1" dirty="0" smtClean="0">
                <a:solidFill>
                  <a:schemeClr val="tx1">
                    <a:lumMod val="75000"/>
                    <a:lumOff val="25000"/>
                  </a:schemeClr>
                </a:solidFill>
                <a:ea typeface="等线"/>
              </a:rPr>
              <a:t>其是否正确。</a:t>
            </a:r>
            <a:endParaRPr lang="en-US" altLang="zh-CN" sz="2000" b="1" dirty="0" smtClean="0">
              <a:solidFill>
                <a:schemeClr val="tx1">
                  <a:lumMod val="75000"/>
                  <a:lumOff val="25000"/>
                </a:schemeClr>
              </a:solidFill>
              <a:ea typeface="等线"/>
            </a:endParaRPr>
          </a:p>
          <a:p>
            <a:endParaRPr lang="en-US" altLang="zh-CN" sz="2000" b="1" dirty="0" smtClean="0">
              <a:solidFill>
                <a:schemeClr val="tx1">
                  <a:lumMod val="75000"/>
                  <a:lumOff val="25000"/>
                </a:schemeClr>
              </a:solidFill>
              <a:ea typeface="等线"/>
            </a:endParaRPr>
          </a:p>
          <a:p>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例：通过以下方法可以简化对系统的修改和扩展</a:t>
            </a:r>
            <a:endParaRPr lang="en-US" altLang="zh-CN" sz="2000" b="1" dirty="0" smtClean="0">
              <a:solidFill>
                <a:schemeClr val="tx1">
                  <a:lumMod val="75000"/>
                  <a:lumOff val="25000"/>
                </a:schemeClr>
              </a:solidFill>
              <a:ea typeface="等线"/>
            </a:endParaRPr>
          </a:p>
          <a:p>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首先修改用例模型，针对收影响的用例，找到相应的系统设计和实现部</a:t>
            </a:r>
            <a:r>
              <a:rPr lang="en-US" altLang="zh-CN" sz="2000" b="1" dirty="0" smtClean="0">
                <a:solidFill>
                  <a:schemeClr val="tx1">
                    <a:lumMod val="75000"/>
                    <a:lumOff val="25000"/>
                  </a:schemeClr>
                </a:solidFill>
                <a:ea typeface="等线"/>
              </a:rPr>
              <a:t>	</a:t>
            </a:r>
            <a:r>
              <a:rPr lang="zh-CN" altLang="en-US" sz="2000" b="1" dirty="0" smtClean="0">
                <a:solidFill>
                  <a:schemeClr val="tx1">
                    <a:lumMod val="75000"/>
                    <a:lumOff val="25000"/>
                  </a:schemeClr>
                </a:solidFill>
                <a:ea typeface="等线"/>
              </a:rPr>
              <a:t>分，对其进行相应的修改即可。</a:t>
            </a:r>
            <a:endParaRPr lang="en-US" altLang="zh-CN" sz="2000" b="1" dirty="0" smtClean="0">
              <a:solidFill>
                <a:schemeClr val="tx1">
                  <a:lumMod val="75000"/>
                  <a:lumOff val="25000"/>
                </a:schemeClr>
              </a:solidFill>
              <a:ea typeface="等线"/>
            </a:endParaRPr>
          </a:p>
        </p:txBody>
      </p:sp>
    </p:spTree>
    <p:extLst>
      <p:ext uri="{BB962C8B-B14F-4D97-AF65-F5344CB8AC3E}">
        <p14:creationId xmlns:p14="http://schemas.microsoft.com/office/powerpoint/2010/main" val="1623482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6" name="矩形 5"/>
          <p:cNvSpPr/>
          <p:nvPr/>
        </p:nvSpPr>
        <p:spPr>
          <a:xfrm>
            <a:off x="1750423" y="1000858"/>
            <a:ext cx="1107996" cy="461665"/>
          </a:xfrm>
          <a:prstGeom prst="rect">
            <a:avLst/>
          </a:prstGeom>
        </p:spPr>
        <p:txBody>
          <a:bodyPr wrap="none" anchor="t">
            <a:spAutoFit/>
          </a:bodyPr>
          <a:lstStyle/>
          <a:p>
            <a:r>
              <a:rPr lang="zh-CN" altLang="en-US" sz="2400" b="1" dirty="0">
                <a:solidFill>
                  <a:schemeClr val="tx1">
                    <a:lumMod val="75000"/>
                    <a:lumOff val="25000"/>
                  </a:schemeClr>
                </a:solidFill>
                <a:ea typeface="等线"/>
              </a:rPr>
              <a:t>用</a:t>
            </a:r>
            <a:r>
              <a:rPr lang="zh-CN" altLang="en-US" sz="2400" b="1" dirty="0" smtClean="0">
                <a:solidFill>
                  <a:schemeClr val="tx1">
                    <a:lumMod val="75000"/>
                    <a:lumOff val="25000"/>
                  </a:schemeClr>
                </a:solidFill>
                <a:ea typeface="等线"/>
              </a:rPr>
              <a:t>例图</a:t>
            </a:r>
            <a:endParaRPr lang="en-US" altLang="zh-CN" sz="2000" b="1" dirty="0" err="1">
              <a:solidFill>
                <a:schemeClr val="tx1">
                  <a:lumMod val="75000"/>
                  <a:lumOff val="25000"/>
                </a:schemeClr>
              </a:solidFill>
              <a:ea typeface="等线"/>
            </a:endParaRPr>
          </a:p>
        </p:txBody>
      </p:sp>
      <p:sp>
        <p:nvSpPr>
          <p:cNvPr id="7" name="矩形 6"/>
          <p:cNvSpPr/>
          <p:nvPr/>
        </p:nvSpPr>
        <p:spPr>
          <a:xfrm>
            <a:off x="1750423" y="1684481"/>
            <a:ext cx="8765177" cy="1754326"/>
          </a:xfrm>
          <a:prstGeom prst="rect">
            <a:avLst/>
          </a:prstGeom>
        </p:spPr>
        <p:txBody>
          <a:bodyPr wrap="square" anchor="t">
            <a:spAutoFit/>
          </a:bodyPr>
          <a:lstStyle/>
          <a:p>
            <a:r>
              <a:rPr lang="zh-CN" altLang="en-US" b="1" dirty="0" smtClean="0">
                <a:solidFill>
                  <a:schemeClr val="tx1">
                    <a:lumMod val="75000"/>
                    <a:lumOff val="25000"/>
                  </a:schemeClr>
                </a:solidFill>
                <a:ea typeface="等线"/>
              </a:rPr>
              <a:t>用例图是显示一组用例，参与者，以及它们之间关系的一种图。</a:t>
            </a:r>
            <a:endParaRPr lang="en-US" altLang="zh-CN" b="1" dirty="0" smtClean="0">
              <a:solidFill>
                <a:schemeClr val="tx1">
                  <a:lumMod val="75000"/>
                  <a:lumOff val="25000"/>
                </a:schemeClr>
              </a:solidFill>
              <a:ea typeface="等线"/>
            </a:endParaRPr>
          </a:p>
          <a:p>
            <a:endParaRPr lang="en-US" altLang="zh-CN" b="1" dirty="0" smtClean="0">
              <a:solidFill>
                <a:schemeClr val="tx1">
                  <a:lumMod val="75000"/>
                  <a:lumOff val="25000"/>
                </a:schemeClr>
              </a:solidFill>
              <a:ea typeface="等线"/>
            </a:endParaRPr>
          </a:p>
          <a:p>
            <a:r>
              <a:rPr lang="zh-CN" altLang="en-US" b="1" dirty="0">
                <a:solidFill>
                  <a:schemeClr val="tx1">
                    <a:lumMod val="75000"/>
                    <a:lumOff val="25000"/>
                  </a:schemeClr>
                </a:solidFill>
                <a:ea typeface="等线"/>
              </a:rPr>
              <a:t>用</a:t>
            </a:r>
            <a:r>
              <a:rPr lang="zh-CN" altLang="en-US" b="1" dirty="0" smtClean="0">
                <a:solidFill>
                  <a:schemeClr val="tx1">
                    <a:lumMod val="75000"/>
                    <a:lumOff val="25000"/>
                  </a:schemeClr>
                </a:solidFill>
                <a:ea typeface="等线"/>
              </a:rPr>
              <a:t>例图是从</a:t>
            </a:r>
            <a:r>
              <a:rPr lang="zh-CN" altLang="en-US" b="1" dirty="0" smtClean="0">
                <a:solidFill>
                  <a:srgbClr val="FF0000"/>
                </a:solidFill>
                <a:ea typeface="等线"/>
              </a:rPr>
              <a:t>客户</a:t>
            </a:r>
            <a:r>
              <a:rPr lang="zh-CN" altLang="en-US" b="1" dirty="0" smtClean="0">
                <a:solidFill>
                  <a:schemeClr val="tx1">
                    <a:lumMod val="75000"/>
                    <a:lumOff val="25000"/>
                  </a:schemeClr>
                </a:solidFill>
                <a:ea typeface="等线"/>
              </a:rPr>
              <a:t>的角度而</a:t>
            </a:r>
            <a:r>
              <a:rPr lang="zh-CN" altLang="en-US" b="1" dirty="0" smtClean="0">
                <a:solidFill>
                  <a:srgbClr val="FF0000"/>
                </a:solidFill>
                <a:ea typeface="等线"/>
              </a:rPr>
              <a:t>不是开发者</a:t>
            </a:r>
            <a:r>
              <a:rPr lang="zh-CN" altLang="en-US" b="1" dirty="0" smtClean="0">
                <a:solidFill>
                  <a:schemeClr val="tx1">
                    <a:lumMod val="75000"/>
                    <a:lumOff val="25000"/>
                  </a:schemeClr>
                </a:solidFill>
                <a:ea typeface="等线"/>
              </a:rPr>
              <a:t>的角度来描述对软件产品的需求。</a:t>
            </a:r>
            <a:endParaRPr lang="en-US" altLang="zh-CN" b="1" dirty="0" smtClean="0">
              <a:solidFill>
                <a:schemeClr val="tx1">
                  <a:lumMod val="75000"/>
                  <a:lumOff val="25000"/>
                </a:schemeClr>
              </a:solidFill>
              <a:ea typeface="等线"/>
            </a:endParaRPr>
          </a:p>
          <a:p>
            <a:endParaRPr lang="en-US" altLang="zh-CN" b="1" dirty="0" smtClean="0">
              <a:solidFill>
                <a:schemeClr val="tx1">
                  <a:lumMod val="75000"/>
                  <a:lumOff val="25000"/>
                </a:schemeClr>
              </a:solidFill>
              <a:ea typeface="等线"/>
            </a:endParaRPr>
          </a:p>
          <a:p>
            <a:r>
              <a:rPr lang="zh-CN" altLang="en-US" b="1" dirty="0" smtClean="0">
                <a:solidFill>
                  <a:schemeClr val="tx1">
                    <a:lumMod val="75000"/>
                    <a:lumOff val="25000"/>
                  </a:schemeClr>
                </a:solidFill>
                <a:ea typeface="等线"/>
              </a:rPr>
              <a:t>用例图在系统</a:t>
            </a:r>
            <a:r>
              <a:rPr lang="zh-CN" altLang="en-US" b="1" dirty="0" smtClean="0">
                <a:solidFill>
                  <a:srgbClr val="FF0000"/>
                </a:solidFill>
                <a:ea typeface="等线"/>
              </a:rPr>
              <a:t>分析</a:t>
            </a:r>
            <a:r>
              <a:rPr lang="zh-CN" altLang="en-US" b="1" dirty="0" smtClean="0">
                <a:solidFill>
                  <a:schemeClr val="tx1">
                    <a:lumMod val="75000"/>
                    <a:lumOff val="25000"/>
                  </a:schemeClr>
                </a:solidFill>
                <a:ea typeface="等线"/>
              </a:rPr>
              <a:t>，</a:t>
            </a:r>
            <a:r>
              <a:rPr lang="zh-CN" altLang="en-US" b="1" dirty="0" smtClean="0">
                <a:solidFill>
                  <a:srgbClr val="FF0000"/>
                </a:solidFill>
                <a:ea typeface="等线"/>
              </a:rPr>
              <a:t>设计</a:t>
            </a:r>
            <a:r>
              <a:rPr lang="zh-CN" altLang="en-US" b="1" dirty="0" smtClean="0">
                <a:solidFill>
                  <a:schemeClr val="tx1">
                    <a:lumMod val="75000"/>
                    <a:lumOff val="25000"/>
                  </a:schemeClr>
                </a:solidFill>
                <a:ea typeface="等线"/>
              </a:rPr>
              <a:t>，</a:t>
            </a:r>
            <a:r>
              <a:rPr lang="zh-CN" altLang="en-US" b="1" dirty="0" smtClean="0">
                <a:solidFill>
                  <a:srgbClr val="FF0000"/>
                </a:solidFill>
                <a:ea typeface="等线"/>
              </a:rPr>
              <a:t>开发</a:t>
            </a:r>
            <a:r>
              <a:rPr lang="zh-CN" altLang="en-US" b="1" dirty="0" smtClean="0">
                <a:solidFill>
                  <a:schemeClr val="tx1">
                    <a:lumMod val="75000"/>
                    <a:lumOff val="25000"/>
                  </a:schemeClr>
                </a:solidFill>
                <a:ea typeface="等线"/>
              </a:rPr>
              <a:t>阶段都是十分重要的，它的正确与否直接影响到客户对最终实现的产品的满意度</a:t>
            </a:r>
            <a:endParaRPr lang="en-US" altLang="zh-CN" b="1" dirty="0" smtClean="0">
              <a:solidFill>
                <a:schemeClr val="tx1">
                  <a:lumMod val="75000"/>
                  <a:lumOff val="25000"/>
                </a:schemeClr>
              </a:solidFill>
              <a:ea typeface="等线"/>
            </a:endParaRPr>
          </a:p>
        </p:txBody>
      </p:sp>
      <p:sp>
        <p:nvSpPr>
          <p:cNvPr id="2" name="矩形 1"/>
          <p:cNvSpPr/>
          <p:nvPr/>
        </p:nvSpPr>
        <p:spPr>
          <a:xfrm>
            <a:off x="1750423" y="3777733"/>
            <a:ext cx="6883616" cy="1785104"/>
          </a:xfrm>
          <a:prstGeom prst="rect">
            <a:avLst/>
          </a:prstGeom>
        </p:spPr>
        <p:txBody>
          <a:bodyPr wrap="none">
            <a:spAutoFit/>
          </a:bodyPr>
          <a:lstStyle/>
          <a:p>
            <a:r>
              <a:rPr lang="zh-CN" altLang="en-US" sz="2000" b="1" dirty="0">
                <a:solidFill>
                  <a:schemeClr val="tx1">
                    <a:lumMod val="75000"/>
                    <a:lumOff val="25000"/>
                  </a:schemeClr>
                </a:solidFill>
              </a:rPr>
              <a:t>用</a:t>
            </a:r>
            <a:r>
              <a:rPr lang="zh-CN" altLang="en-US" sz="2000" b="1" dirty="0" smtClean="0">
                <a:solidFill>
                  <a:schemeClr val="tx1">
                    <a:lumMod val="75000"/>
                    <a:lumOff val="25000"/>
                  </a:schemeClr>
                </a:solidFill>
              </a:rPr>
              <a:t>例图作用：</a:t>
            </a:r>
            <a:endParaRPr lang="en-US" altLang="zh-CN" sz="2000" b="1" dirty="0" smtClean="0">
              <a:solidFill>
                <a:schemeClr val="tx1">
                  <a:lumMod val="75000"/>
                  <a:lumOff val="25000"/>
                </a:schemeClr>
              </a:solidFill>
            </a:endParaRPr>
          </a:p>
          <a:p>
            <a:r>
              <a:rPr lang="en-US" altLang="zh-CN" b="1" dirty="0" smtClean="0">
                <a:solidFill>
                  <a:schemeClr val="tx1">
                    <a:lumMod val="75000"/>
                    <a:lumOff val="25000"/>
                  </a:schemeClr>
                </a:solidFill>
              </a:rPr>
              <a:t>        1.</a:t>
            </a:r>
            <a:r>
              <a:rPr lang="zh-CN" altLang="en-US" b="1" dirty="0" smtClean="0">
                <a:solidFill>
                  <a:schemeClr val="tx1">
                    <a:lumMod val="75000"/>
                    <a:lumOff val="25000"/>
                  </a:schemeClr>
                </a:solidFill>
              </a:rPr>
              <a:t>用来描述将要开发系统的功能需求和系统的使用场景。</a:t>
            </a:r>
            <a:endParaRPr lang="en-US" altLang="zh-CN" b="1" dirty="0" smtClean="0">
              <a:solidFill>
                <a:schemeClr val="tx1">
                  <a:lumMod val="75000"/>
                  <a:lumOff val="25000"/>
                </a:schemeClr>
              </a:solidFill>
            </a:endParaRPr>
          </a:p>
          <a:p>
            <a:endParaRPr lang="en-US" altLang="zh-CN" b="1" dirty="0" smtClean="0">
              <a:solidFill>
                <a:schemeClr val="tx1">
                  <a:lumMod val="75000"/>
                  <a:lumOff val="25000"/>
                </a:schemeClr>
              </a:solidFill>
            </a:endParaRPr>
          </a:p>
          <a:p>
            <a:r>
              <a:rPr lang="en-US" altLang="zh-CN" b="1" dirty="0">
                <a:solidFill>
                  <a:schemeClr val="tx1">
                    <a:lumMod val="75000"/>
                    <a:lumOff val="25000"/>
                  </a:schemeClr>
                </a:solidFill>
              </a:rPr>
              <a:t> </a:t>
            </a:r>
            <a:r>
              <a:rPr lang="en-US" altLang="zh-CN" b="1" dirty="0" smtClean="0">
                <a:solidFill>
                  <a:schemeClr val="tx1">
                    <a:lumMod val="75000"/>
                    <a:lumOff val="25000"/>
                  </a:schemeClr>
                </a:solidFill>
              </a:rPr>
              <a:t>       2.</a:t>
            </a:r>
            <a:r>
              <a:rPr lang="zh-CN" altLang="en-US" b="1" dirty="0" smtClean="0">
                <a:solidFill>
                  <a:schemeClr val="tx1">
                    <a:lumMod val="75000"/>
                    <a:lumOff val="25000"/>
                  </a:schemeClr>
                </a:solidFill>
              </a:rPr>
              <a:t>作为设计和开发过程的基础，促进各阶段开发工作的进展。</a:t>
            </a:r>
            <a:endParaRPr lang="en-US" altLang="zh-CN" b="1" dirty="0" smtClean="0">
              <a:solidFill>
                <a:schemeClr val="tx1">
                  <a:lumMod val="75000"/>
                  <a:lumOff val="25000"/>
                </a:schemeClr>
              </a:solidFill>
            </a:endParaRPr>
          </a:p>
          <a:p>
            <a:endParaRPr lang="en-US" altLang="zh-CN" b="1" dirty="0" smtClean="0">
              <a:solidFill>
                <a:schemeClr val="tx1">
                  <a:lumMod val="75000"/>
                  <a:lumOff val="25000"/>
                </a:schemeClr>
              </a:solidFill>
            </a:endParaRPr>
          </a:p>
          <a:p>
            <a:r>
              <a:rPr lang="en-US" altLang="zh-CN" b="1" dirty="0" smtClean="0">
                <a:solidFill>
                  <a:schemeClr val="tx1">
                    <a:lumMod val="75000"/>
                    <a:lumOff val="25000"/>
                  </a:schemeClr>
                </a:solidFill>
              </a:rPr>
              <a:t>        3.</a:t>
            </a:r>
            <a:r>
              <a:rPr lang="zh-CN" altLang="en-US" b="1" dirty="0" smtClean="0">
                <a:solidFill>
                  <a:schemeClr val="tx1">
                    <a:lumMod val="75000"/>
                    <a:lumOff val="25000"/>
                  </a:schemeClr>
                </a:solidFill>
              </a:rPr>
              <a:t>用于验证与确认系统需求</a:t>
            </a:r>
            <a:endParaRPr lang="en-US" altLang="zh-CN" b="1" dirty="0" err="1">
              <a:solidFill>
                <a:schemeClr val="tx1">
                  <a:lumMod val="75000"/>
                  <a:lumOff val="25000"/>
                </a:schemeClr>
              </a:solidFill>
            </a:endParaRPr>
          </a:p>
        </p:txBody>
      </p:sp>
    </p:spTree>
    <p:extLst>
      <p:ext uri="{BB962C8B-B14F-4D97-AF65-F5344CB8AC3E}">
        <p14:creationId xmlns:p14="http://schemas.microsoft.com/office/powerpoint/2010/main" val="1085733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用例图元素</a:t>
            </a:r>
            <a:endParaRPr lang="en-US" altLang="zh-CN" b="1" dirty="0" smtClean="0">
              <a:solidFill>
                <a:schemeClr val="tx1">
                  <a:lumMod val="75000"/>
                  <a:lumOff val="25000"/>
                </a:schemeClr>
              </a:solidFill>
              <a:ea typeface="等线"/>
            </a:endParaRPr>
          </a:p>
        </p:txBody>
      </p:sp>
      <p:sp>
        <p:nvSpPr>
          <p:cNvPr id="6" name="矩形 5"/>
          <p:cNvSpPr/>
          <p:nvPr/>
        </p:nvSpPr>
        <p:spPr>
          <a:xfrm>
            <a:off x="1344022" y="1545813"/>
            <a:ext cx="8765177" cy="1200329"/>
          </a:xfrm>
          <a:prstGeom prst="rect">
            <a:avLst/>
          </a:prstGeom>
        </p:spPr>
        <p:txBody>
          <a:bodyPr wrap="square" anchor="t">
            <a:spAutoFit/>
          </a:bodyPr>
          <a:lstStyle/>
          <a:p>
            <a:r>
              <a:rPr lang="en-US" altLang="zh-CN" b="1" dirty="0" smtClean="0">
                <a:solidFill>
                  <a:schemeClr val="tx1">
                    <a:lumMod val="75000"/>
                    <a:lumOff val="25000"/>
                  </a:schemeClr>
                </a:solidFill>
                <a:ea typeface="等线"/>
              </a:rPr>
              <a:t>        1.</a:t>
            </a:r>
            <a:r>
              <a:rPr lang="zh-CN" altLang="en-US" b="1" dirty="0" smtClean="0">
                <a:solidFill>
                  <a:schemeClr val="tx1">
                    <a:lumMod val="75000"/>
                    <a:lumOff val="25000"/>
                  </a:schemeClr>
                </a:solidFill>
                <a:ea typeface="等线"/>
              </a:rPr>
              <a:t>参与者（</a:t>
            </a:r>
            <a:r>
              <a:rPr lang="en-US" altLang="zh-CN" b="1" dirty="0" smtClean="0">
                <a:solidFill>
                  <a:schemeClr val="tx1">
                    <a:lumMod val="75000"/>
                    <a:lumOff val="25000"/>
                  </a:schemeClr>
                </a:solidFill>
                <a:ea typeface="等线"/>
              </a:rPr>
              <a:t>Actor</a:t>
            </a:r>
            <a:r>
              <a:rPr lang="zh-CN" altLang="en-US" b="1" dirty="0" smtClean="0">
                <a:solidFill>
                  <a:schemeClr val="tx1">
                    <a:lumMod val="75000"/>
                    <a:lumOff val="25000"/>
                  </a:schemeClr>
                </a:solidFill>
                <a:ea typeface="等线"/>
              </a:rPr>
              <a:t>）：也成为角色，它代表系统用户。</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2.</a:t>
            </a:r>
            <a:r>
              <a:rPr lang="zh-CN" altLang="en-US" b="1" dirty="0" smtClean="0">
                <a:solidFill>
                  <a:schemeClr val="tx1">
                    <a:lumMod val="75000"/>
                    <a:lumOff val="25000"/>
                  </a:schemeClr>
                </a:solidFill>
                <a:ea typeface="等线"/>
              </a:rPr>
              <a:t>系统边界（</a:t>
            </a:r>
            <a:r>
              <a:rPr lang="en-US" altLang="zh-CN" b="1" dirty="0" smtClean="0">
                <a:solidFill>
                  <a:schemeClr val="tx1">
                    <a:lumMod val="75000"/>
                    <a:lumOff val="25000"/>
                  </a:schemeClr>
                </a:solidFill>
                <a:ea typeface="等线"/>
              </a:rPr>
              <a:t>System Scope</a:t>
            </a:r>
            <a:r>
              <a:rPr lang="zh-CN" altLang="en-US" b="1" dirty="0" smtClean="0">
                <a:solidFill>
                  <a:schemeClr val="tx1">
                    <a:lumMod val="75000"/>
                    <a:lumOff val="25000"/>
                  </a:schemeClr>
                </a:solidFill>
                <a:ea typeface="等线"/>
              </a:rPr>
              <a:t>）：它确定系统的范围。</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3.</a:t>
            </a:r>
            <a:r>
              <a:rPr lang="zh-CN" altLang="en-US" b="1" dirty="0" smtClean="0">
                <a:solidFill>
                  <a:schemeClr val="tx1">
                    <a:lumMod val="75000"/>
                    <a:lumOff val="25000"/>
                  </a:schemeClr>
                </a:solidFill>
                <a:ea typeface="等线"/>
              </a:rPr>
              <a:t>用例（</a:t>
            </a:r>
            <a:r>
              <a:rPr lang="en-US" altLang="zh-CN" b="1" dirty="0" smtClean="0">
                <a:solidFill>
                  <a:schemeClr val="tx1">
                    <a:lumMod val="75000"/>
                    <a:lumOff val="25000"/>
                  </a:schemeClr>
                </a:solidFill>
                <a:ea typeface="等线"/>
              </a:rPr>
              <a:t>Use Case</a:t>
            </a:r>
            <a:r>
              <a:rPr lang="zh-CN" altLang="en-US" b="1" dirty="0" smtClean="0">
                <a:solidFill>
                  <a:schemeClr val="tx1">
                    <a:lumMod val="75000"/>
                    <a:lumOff val="25000"/>
                  </a:schemeClr>
                </a:solidFill>
                <a:ea typeface="等线"/>
              </a:rPr>
              <a:t>）：它代表系统提供的服务。</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4.</a:t>
            </a:r>
            <a:r>
              <a:rPr lang="zh-CN" altLang="en-US" b="1" dirty="0" smtClean="0">
                <a:solidFill>
                  <a:schemeClr val="tx1">
                    <a:lumMod val="75000"/>
                    <a:lumOff val="25000"/>
                  </a:schemeClr>
                </a:solidFill>
                <a:ea typeface="等线"/>
              </a:rPr>
              <a:t>关联（</a:t>
            </a:r>
            <a:r>
              <a:rPr lang="en-US" altLang="zh-CN" b="1" dirty="0" smtClean="0">
                <a:solidFill>
                  <a:schemeClr val="tx1">
                    <a:lumMod val="75000"/>
                    <a:lumOff val="25000"/>
                  </a:schemeClr>
                </a:solidFill>
                <a:ea typeface="等线"/>
              </a:rPr>
              <a:t>Association</a:t>
            </a:r>
            <a:r>
              <a:rPr lang="zh-CN" altLang="en-US" b="1" dirty="0" smtClean="0">
                <a:solidFill>
                  <a:schemeClr val="tx1">
                    <a:lumMod val="75000"/>
                    <a:lumOff val="25000"/>
                  </a:schemeClr>
                </a:solidFill>
                <a:ea typeface="等线"/>
              </a:rPr>
              <a:t>）：它表示参与者与用例间的关系。</a:t>
            </a:r>
            <a:endParaRPr lang="en-US" altLang="zh-CN" b="1" dirty="0" smtClean="0">
              <a:solidFill>
                <a:schemeClr val="tx1">
                  <a:lumMod val="75000"/>
                  <a:lumOff val="25000"/>
                </a:schemeClr>
              </a:solidFill>
              <a:ea typeface="等线"/>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074" y="2983971"/>
            <a:ext cx="67246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158445" y="3510971"/>
            <a:ext cx="3818254" cy="1754326"/>
          </a:xfrm>
          <a:prstGeom prst="rect">
            <a:avLst/>
          </a:prstGeom>
        </p:spPr>
        <p:txBody>
          <a:bodyPr wrap="square" anchor="t">
            <a:spAutoFit/>
          </a:bodyPr>
          <a:lstStyle/>
          <a:p>
            <a:r>
              <a:rPr lang="zh-CN" altLang="en-US" b="1" dirty="0" smtClean="0">
                <a:solidFill>
                  <a:schemeClr val="tx1">
                    <a:lumMod val="75000"/>
                    <a:lumOff val="25000"/>
                  </a:schemeClr>
                </a:solidFill>
                <a:ea typeface="等线"/>
              </a:rPr>
              <a:t>例：</a:t>
            </a:r>
            <a:endParaRPr lang="en-US" altLang="zh-CN" b="1" dirty="0" smtClean="0">
              <a:solidFill>
                <a:schemeClr val="tx1">
                  <a:lumMod val="75000"/>
                  <a:lumOff val="25000"/>
                </a:schemeClr>
              </a:solidFill>
              <a:ea typeface="等线"/>
            </a:endParaRPr>
          </a:p>
          <a:p>
            <a:r>
              <a:rPr lang="en-US" altLang="zh-CN" b="1" dirty="0" smtClean="0">
                <a:solidFill>
                  <a:schemeClr val="tx1">
                    <a:lumMod val="75000"/>
                    <a:lumOff val="25000"/>
                  </a:schemeClr>
                </a:solidFill>
                <a:ea typeface="等线"/>
              </a:rPr>
              <a:t>      </a:t>
            </a:r>
            <a:r>
              <a:rPr lang="zh-CN" altLang="en-US" b="1" dirty="0" smtClean="0">
                <a:solidFill>
                  <a:schemeClr val="tx1">
                    <a:lumMod val="75000"/>
                    <a:lumOff val="25000"/>
                  </a:schemeClr>
                </a:solidFill>
                <a:ea typeface="等线"/>
              </a:rPr>
              <a:t>如图，所有用例放在系统边界内，说明它们属于一个系统，参与者放在系统边界外，表明参与者不属于系统，但参与者负责直接（或间接）的驱动相</a:t>
            </a:r>
            <a:r>
              <a:rPr lang="zh-CN" altLang="en-US" b="1" dirty="0" smtClean="0">
                <a:solidFill>
                  <a:srgbClr val="FF0000"/>
                </a:solidFill>
                <a:ea typeface="等线"/>
              </a:rPr>
              <a:t>关联</a:t>
            </a:r>
            <a:r>
              <a:rPr lang="zh-CN" altLang="en-US" b="1" dirty="0" smtClean="0">
                <a:solidFill>
                  <a:schemeClr val="tx1">
                    <a:lumMod val="75000"/>
                    <a:lumOff val="25000"/>
                  </a:schemeClr>
                </a:solidFill>
                <a:ea typeface="等线"/>
              </a:rPr>
              <a:t>用例的执行。</a:t>
            </a:r>
            <a:endParaRPr lang="en-US" altLang="zh-CN" b="1" dirty="0" smtClean="0">
              <a:solidFill>
                <a:schemeClr val="tx1">
                  <a:lumMod val="75000"/>
                  <a:lumOff val="25000"/>
                </a:schemeClr>
              </a:solidFill>
              <a:ea typeface="等线"/>
            </a:endParaRPr>
          </a:p>
        </p:txBody>
      </p:sp>
    </p:spTree>
    <p:extLst>
      <p:ext uri="{BB962C8B-B14F-4D97-AF65-F5344CB8AC3E}">
        <p14:creationId xmlns:p14="http://schemas.microsoft.com/office/powerpoint/2010/main" val="3887217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a:rPr>
              <a:t>参与者</a:t>
            </a:r>
            <a:endParaRPr lang="en-US" altLang="zh-CN" b="1" dirty="0" smtClean="0">
              <a:solidFill>
                <a:schemeClr val="tx1">
                  <a:lumMod val="75000"/>
                  <a:lumOff val="25000"/>
                </a:schemeClr>
              </a:solidFill>
              <a:ea typeface="等线"/>
            </a:endParaRPr>
          </a:p>
        </p:txBody>
      </p:sp>
      <p:sp>
        <p:nvSpPr>
          <p:cNvPr id="6" name="矩形 5"/>
          <p:cNvSpPr/>
          <p:nvPr/>
        </p:nvSpPr>
        <p:spPr>
          <a:xfrm>
            <a:off x="1344022" y="1545813"/>
            <a:ext cx="8765177" cy="923330"/>
          </a:xfrm>
          <a:prstGeom prst="rect">
            <a:avLst/>
          </a:prstGeom>
        </p:spPr>
        <p:txBody>
          <a:bodyPr wrap="square" anchor="t">
            <a:spAutoFit/>
          </a:bodyPr>
          <a:lstStyle/>
          <a:p>
            <a:r>
              <a:rPr lang="en-US" altLang="zh-CN" b="1" dirty="0" smtClean="0">
                <a:solidFill>
                  <a:schemeClr val="tx1">
                    <a:lumMod val="75000"/>
                    <a:lumOff val="25000"/>
                  </a:schemeClr>
                </a:solidFill>
                <a:ea typeface="等线"/>
              </a:rPr>
              <a:t>        </a:t>
            </a:r>
            <a:r>
              <a:rPr lang="zh-CN" altLang="en-US" b="1" dirty="0" smtClean="0">
                <a:solidFill>
                  <a:schemeClr val="tx1">
                    <a:lumMod val="75000"/>
                    <a:lumOff val="25000"/>
                  </a:schemeClr>
                </a:solidFill>
                <a:ea typeface="等线"/>
              </a:rPr>
              <a:t>参与者是系统外部的一个人或者物，它以某种方式参与了系统的执行过程。</a:t>
            </a:r>
            <a:endParaRPr lang="en-US" altLang="zh-CN" b="1" dirty="0" smtClean="0">
              <a:solidFill>
                <a:schemeClr val="tx1">
                  <a:lumMod val="75000"/>
                  <a:lumOff val="25000"/>
                </a:schemeClr>
              </a:solidFill>
              <a:ea typeface="等线"/>
            </a:endParaRPr>
          </a:p>
          <a:p>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a:t>
            </a:r>
            <a:r>
              <a:rPr lang="zh-CN" altLang="en-US" b="1" dirty="0" smtClean="0">
                <a:solidFill>
                  <a:schemeClr val="tx1">
                    <a:lumMod val="75000"/>
                    <a:lumOff val="25000"/>
                  </a:schemeClr>
                </a:solidFill>
                <a:ea typeface="等线"/>
              </a:rPr>
              <a:t>参与者不是</a:t>
            </a:r>
            <a:r>
              <a:rPr lang="zh-CN" altLang="en-US" b="1" dirty="0" smtClean="0">
                <a:solidFill>
                  <a:srgbClr val="FF0000"/>
                </a:solidFill>
                <a:ea typeface="等线"/>
              </a:rPr>
              <a:t>特指</a:t>
            </a:r>
            <a:r>
              <a:rPr lang="zh-CN" altLang="en-US" b="1" dirty="0" smtClean="0">
                <a:solidFill>
                  <a:schemeClr val="tx1">
                    <a:lumMod val="75000"/>
                    <a:lumOff val="25000"/>
                  </a:schemeClr>
                </a:solidFill>
                <a:ea typeface="等线"/>
              </a:rPr>
              <a:t>人，而是系统以外的，在使用系统或与系统交互中所扮演的</a:t>
            </a:r>
            <a:r>
              <a:rPr lang="zh-CN" altLang="en-US" b="1" dirty="0" smtClean="0">
                <a:solidFill>
                  <a:srgbClr val="FF0000"/>
                </a:solidFill>
                <a:ea typeface="等线"/>
              </a:rPr>
              <a:t>角色</a:t>
            </a:r>
            <a:r>
              <a:rPr lang="zh-CN" altLang="en-US" b="1" dirty="0" smtClean="0">
                <a:solidFill>
                  <a:schemeClr val="tx1">
                    <a:lumMod val="75000"/>
                    <a:lumOff val="25000"/>
                  </a:schemeClr>
                </a:solidFill>
                <a:ea typeface="等线"/>
              </a:rPr>
              <a:t>。</a:t>
            </a:r>
            <a:endParaRPr lang="en-US" altLang="zh-CN" b="1" dirty="0" smtClean="0">
              <a:solidFill>
                <a:schemeClr val="tx1">
                  <a:lumMod val="75000"/>
                  <a:lumOff val="25000"/>
                </a:schemeClr>
              </a:solidFill>
              <a:ea typeface="等线"/>
            </a:endParaRPr>
          </a:p>
        </p:txBody>
      </p:sp>
      <p:sp>
        <p:nvSpPr>
          <p:cNvPr id="7" name="矩形 6"/>
          <p:cNvSpPr/>
          <p:nvPr/>
        </p:nvSpPr>
        <p:spPr>
          <a:xfrm>
            <a:off x="1852022" y="2683211"/>
            <a:ext cx="8765177" cy="646331"/>
          </a:xfrm>
          <a:prstGeom prst="rect">
            <a:avLst/>
          </a:prstGeom>
        </p:spPr>
        <p:txBody>
          <a:bodyPr wrap="square" anchor="t">
            <a:spAutoFit/>
          </a:bodyPr>
          <a:lstStyle/>
          <a:p>
            <a:r>
              <a:rPr lang="zh-CN" altLang="en-US" b="1" dirty="0" smtClean="0">
                <a:solidFill>
                  <a:schemeClr val="tx1">
                    <a:lumMod val="75000"/>
                    <a:lumOff val="25000"/>
                  </a:schemeClr>
                </a:solidFill>
                <a:ea typeface="等线"/>
              </a:rPr>
              <a:t>例：张明是图书管理员，他在与图书馆系统交互时，既可以作为管理员，也可以作为借书者，在这里他扮演了两个角色，因此是两个不同的参与者。</a:t>
            </a:r>
            <a:endParaRPr lang="en-US" altLang="zh-CN" b="1" dirty="0" smtClean="0">
              <a:solidFill>
                <a:schemeClr val="tx1">
                  <a:lumMod val="75000"/>
                  <a:lumOff val="25000"/>
                </a:schemeClr>
              </a:solidFill>
              <a:ea typeface="等线"/>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763" y="3329542"/>
            <a:ext cx="1722437" cy="250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344023" y="5653938"/>
            <a:ext cx="5674844"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参与者在</a:t>
            </a:r>
            <a:r>
              <a:rPr lang="en-US" altLang="zh-CN" b="1" dirty="0" smtClean="0">
                <a:solidFill>
                  <a:schemeClr val="tx1">
                    <a:lumMod val="75000"/>
                    <a:lumOff val="25000"/>
                  </a:schemeClr>
                </a:solidFill>
                <a:ea typeface="等线"/>
              </a:rPr>
              <a:t>UML</a:t>
            </a:r>
            <a:r>
              <a:rPr lang="zh-CN" altLang="en-US" b="1" dirty="0" smtClean="0">
                <a:solidFill>
                  <a:schemeClr val="tx1">
                    <a:lumMod val="75000"/>
                    <a:lumOff val="25000"/>
                  </a:schemeClr>
                </a:solidFill>
                <a:ea typeface="等线"/>
              </a:rPr>
              <a:t>中通常以一个直立的人形符号来表示。</a:t>
            </a:r>
            <a:endParaRPr lang="en-US" altLang="zh-CN" b="1" dirty="0" smtClean="0">
              <a:solidFill>
                <a:schemeClr val="tx1">
                  <a:lumMod val="75000"/>
                  <a:lumOff val="25000"/>
                </a:schemeClr>
              </a:solidFill>
              <a:ea typeface="等线"/>
            </a:endParaRPr>
          </a:p>
        </p:txBody>
      </p:sp>
      <p:sp>
        <p:nvSpPr>
          <p:cNvPr id="11" name="矩形 10"/>
          <p:cNvSpPr/>
          <p:nvPr/>
        </p:nvSpPr>
        <p:spPr>
          <a:xfrm>
            <a:off x="1344023" y="3983908"/>
            <a:ext cx="8765177" cy="1200329"/>
          </a:xfrm>
          <a:prstGeom prst="rect">
            <a:avLst/>
          </a:prstGeom>
        </p:spPr>
        <p:txBody>
          <a:bodyPr wrap="square" anchor="t">
            <a:spAutoFit/>
          </a:bodyPr>
          <a:lstStyle/>
          <a:p>
            <a:r>
              <a:rPr lang="zh-CN" altLang="en-US" b="1" dirty="0" smtClean="0">
                <a:solidFill>
                  <a:schemeClr val="tx1">
                    <a:lumMod val="75000"/>
                    <a:lumOff val="25000"/>
                  </a:schemeClr>
                </a:solidFill>
                <a:ea typeface="等线"/>
              </a:rPr>
              <a:t>参与者作用</a:t>
            </a:r>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1.</a:t>
            </a:r>
            <a:r>
              <a:rPr lang="zh-CN" altLang="en-US" b="1" dirty="0" smtClean="0">
                <a:solidFill>
                  <a:schemeClr val="tx1">
                    <a:lumMod val="75000"/>
                    <a:lumOff val="25000"/>
                  </a:schemeClr>
                </a:solidFill>
                <a:ea typeface="等线"/>
              </a:rPr>
              <a:t>建立系统的外部用户模型。</a:t>
            </a:r>
            <a:endParaRPr lang="en-US" altLang="zh-CN" b="1" dirty="0" smtClean="0">
              <a:solidFill>
                <a:schemeClr val="tx1">
                  <a:lumMod val="75000"/>
                  <a:lumOff val="25000"/>
                </a:schemeClr>
              </a:solidFill>
              <a:ea typeface="等线"/>
            </a:endParaRPr>
          </a:p>
          <a:p>
            <a:endParaRPr lang="en-US" altLang="zh-CN" b="1" dirty="0" smtClean="0">
              <a:solidFill>
                <a:schemeClr val="tx1">
                  <a:lumMod val="75000"/>
                  <a:lumOff val="25000"/>
                </a:schemeClr>
              </a:solidFill>
              <a:ea typeface="等线"/>
            </a:endParaRPr>
          </a:p>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2.</a:t>
            </a:r>
            <a:r>
              <a:rPr lang="zh-CN" altLang="en-US" b="1" dirty="0" smtClean="0">
                <a:solidFill>
                  <a:schemeClr val="tx1">
                    <a:lumMod val="75000"/>
                    <a:lumOff val="25000"/>
                  </a:schemeClr>
                </a:solidFill>
                <a:ea typeface="等线"/>
              </a:rPr>
              <a:t>对系统边界之外的对象进行描述。</a:t>
            </a:r>
            <a:endParaRPr lang="en-US" altLang="zh-CN" b="1" dirty="0" smtClean="0">
              <a:solidFill>
                <a:schemeClr val="tx1">
                  <a:lumMod val="75000"/>
                  <a:lumOff val="25000"/>
                </a:schemeClr>
              </a:solidFill>
              <a:ea typeface="等线"/>
            </a:endParaRPr>
          </a:p>
        </p:txBody>
      </p:sp>
    </p:spTree>
    <p:extLst>
      <p:ext uri="{BB962C8B-B14F-4D97-AF65-F5344CB8AC3E}">
        <p14:creationId xmlns:p14="http://schemas.microsoft.com/office/powerpoint/2010/main" val="3887217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370568"/>
            <a:ext cx="8765177" cy="369332"/>
          </a:xfrm>
          <a:prstGeom prst="rect">
            <a:avLst/>
          </a:prstGeom>
        </p:spPr>
        <p:txBody>
          <a:bodyPr wrap="square" anchor="t">
            <a:spAutoFit/>
          </a:bodyPr>
          <a:lstStyle/>
          <a:p>
            <a:r>
              <a:rPr lang="zh-CN" altLang="en-US" b="1" dirty="0">
                <a:solidFill>
                  <a:schemeClr val="tx1">
                    <a:lumMod val="75000"/>
                    <a:lumOff val="25000"/>
                  </a:schemeClr>
                </a:solidFill>
                <a:ea typeface="等线"/>
              </a:rPr>
              <a:t>参与者</a:t>
            </a:r>
            <a:endParaRPr lang="en-US" altLang="zh-CN" b="1" dirty="0" smtClean="0">
              <a:solidFill>
                <a:schemeClr val="tx1">
                  <a:lumMod val="75000"/>
                  <a:lumOff val="25000"/>
                </a:schemeClr>
              </a:solidFill>
              <a:ea typeface="等线"/>
            </a:endParaRPr>
          </a:p>
        </p:txBody>
      </p:sp>
      <p:sp>
        <p:nvSpPr>
          <p:cNvPr id="6" name="矩形 5"/>
          <p:cNvSpPr/>
          <p:nvPr/>
        </p:nvSpPr>
        <p:spPr>
          <a:xfrm>
            <a:off x="1344023" y="2079213"/>
            <a:ext cx="6352178" cy="1754326"/>
          </a:xfrm>
          <a:prstGeom prst="rect">
            <a:avLst/>
          </a:prstGeom>
        </p:spPr>
        <p:txBody>
          <a:bodyPr wrap="square" anchor="t">
            <a:spAutoFit/>
          </a:bodyPr>
          <a:lstStyle/>
          <a:p>
            <a:r>
              <a:rPr lang="zh-CN" altLang="en-US" b="1" dirty="0" smtClean="0">
                <a:solidFill>
                  <a:schemeClr val="tx1">
                    <a:lumMod val="75000"/>
                    <a:lumOff val="25000"/>
                  </a:schemeClr>
                </a:solidFill>
                <a:ea typeface="等线"/>
              </a:rPr>
              <a:t>       参与者之间也有继承关系，但在分析阶段一般用泛化关系来表示继承，参与者之间的泛化关系表示一个一般性的参与者称为</a:t>
            </a:r>
            <a:r>
              <a:rPr lang="zh-CN" altLang="en-US" b="1" dirty="0" smtClean="0">
                <a:solidFill>
                  <a:srgbClr val="FF0000"/>
                </a:solidFill>
                <a:ea typeface="等线"/>
              </a:rPr>
              <a:t>父参与者</a:t>
            </a:r>
            <a:r>
              <a:rPr lang="zh-CN" altLang="en-US" b="1" dirty="0" smtClean="0">
                <a:solidFill>
                  <a:schemeClr val="tx1">
                    <a:lumMod val="75000"/>
                    <a:lumOff val="25000"/>
                  </a:schemeClr>
                </a:solidFill>
                <a:ea typeface="等线"/>
              </a:rPr>
              <a:t>与另一个较为特殊的参与者称为</a:t>
            </a:r>
            <a:r>
              <a:rPr lang="zh-CN" altLang="en-US" b="1" dirty="0" smtClean="0">
                <a:solidFill>
                  <a:srgbClr val="FF0000"/>
                </a:solidFill>
                <a:ea typeface="等线"/>
              </a:rPr>
              <a:t>子参与者</a:t>
            </a:r>
            <a:r>
              <a:rPr lang="zh-CN" altLang="en-US" b="1" dirty="0" smtClean="0">
                <a:ea typeface="等线"/>
              </a:rPr>
              <a:t>之间的关系。子参与者继承了父参与者的行为和含义，还可以增加自己独有的行为和含义，子参与者能出现在父参与者能出现的任何位置上。</a:t>
            </a:r>
            <a:endParaRPr lang="en-US" altLang="zh-CN" b="1" dirty="0" smtClean="0">
              <a:ea typeface="等线"/>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270" y="1730141"/>
            <a:ext cx="3057912" cy="383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6370078" y="6053282"/>
            <a:ext cx="5821922" cy="646331"/>
          </a:xfrm>
          <a:prstGeom prst="rect">
            <a:avLst/>
          </a:prstGeom>
        </p:spPr>
        <p:txBody>
          <a:bodyPr wrap="square" anchor="t">
            <a:spAutoFit/>
          </a:bodyPr>
          <a:lstStyle/>
          <a:p>
            <a:r>
              <a:rPr lang="zh-CN" altLang="en-US" b="1" dirty="0" smtClean="0">
                <a:solidFill>
                  <a:schemeClr val="tx1">
                    <a:lumMod val="75000"/>
                    <a:lumOff val="25000"/>
                  </a:schemeClr>
                </a:solidFill>
                <a:ea typeface="等线"/>
              </a:rPr>
              <a:t>参与者之间的泛化关系用带空心的三角形箭头的实线来表示，箭头端指向超类。</a:t>
            </a:r>
            <a:endParaRPr lang="en-US" altLang="zh-CN" b="1" dirty="0" smtClean="0">
              <a:solidFill>
                <a:schemeClr val="tx1">
                  <a:lumMod val="75000"/>
                  <a:lumOff val="25000"/>
                </a:schemeClr>
              </a:solidFill>
              <a:ea typeface="等线"/>
            </a:endParaRPr>
          </a:p>
        </p:txBody>
      </p:sp>
      <p:sp>
        <p:nvSpPr>
          <p:cNvPr id="10" name="矩形 9"/>
          <p:cNvSpPr/>
          <p:nvPr/>
        </p:nvSpPr>
        <p:spPr>
          <a:xfrm>
            <a:off x="1344023" y="4221280"/>
            <a:ext cx="6352178" cy="923330"/>
          </a:xfrm>
          <a:prstGeom prst="rect">
            <a:avLst/>
          </a:prstGeom>
        </p:spPr>
        <p:txBody>
          <a:bodyPr wrap="square" anchor="t">
            <a:spAutoFit/>
          </a:bodyPr>
          <a:lstStyle/>
          <a:p>
            <a:r>
              <a:rPr lang="zh-CN" altLang="en-US" b="1" dirty="0" smtClean="0">
                <a:ea typeface="等线"/>
              </a:rPr>
              <a:t>例：图书管理系统中，“读者”是“学生读者”和“老师读者”的泛化，而“学生读者”还可以具体化为“本科生读者”和“研究生读者”。</a:t>
            </a:r>
            <a:endParaRPr lang="en-US" altLang="zh-CN" b="1" dirty="0" smtClean="0">
              <a:ea typeface="等线"/>
            </a:endParaRPr>
          </a:p>
        </p:txBody>
      </p:sp>
    </p:spTree>
    <p:extLst>
      <p:ext uri="{BB962C8B-B14F-4D97-AF65-F5344CB8AC3E}">
        <p14:creationId xmlns:p14="http://schemas.microsoft.com/office/powerpoint/2010/main" val="3887217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用例</a:t>
            </a:r>
            <a:endParaRPr lang="en-US" altLang="zh-CN" b="1" dirty="0" smtClean="0">
              <a:solidFill>
                <a:schemeClr val="tx1">
                  <a:lumMod val="75000"/>
                  <a:lumOff val="25000"/>
                </a:schemeClr>
              </a:solidFill>
              <a:ea typeface="等线"/>
            </a:endParaRPr>
          </a:p>
        </p:txBody>
      </p:sp>
      <p:sp>
        <p:nvSpPr>
          <p:cNvPr id="6" name="矩形 5"/>
          <p:cNvSpPr/>
          <p:nvPr/>
        </p:nvSpPr>
        <p:spPr>
          <a:xfrm>
            <a:off x="1344023" y="1698213"/>
            <a:ext cx="8765177" cy="1200329"/>
          </a:xfrm>
          <a:prstGeom prst="rect">
            <a:avLst/>
          </a:prstGeom>
        </p:spPr>
        <p:txBody>
          <a:bodyPr wrap="square" anchor="t">
            <a:spAutoFit/>
          </a:bodyPr>
          <a:lstStyle/>
          <a:p>
            <a:r>
              <a:rPr lang="zh-CN" altLang="en-US" b="1" dirty="0" smtClean="0">
                <a:solidFill>
                  <a:schemeClr val="tx1">
                    <a:lumMod val="75000"/>
                    <a:lumOff val="25000"/>
                  </a:schemeClr>
                </a:solidFill>
                <a:ea typeface="等线"/>
              </a:rPr>
              <a:t>        用例是建立</a:t>
            </a:r>
            <a:r>
              <a:rPr lang="zh-CN" altLang="en-US" b="1" dirty="0" smtClean="0">
                <a:solidFill>
                  <a:srgbClr val="FF0000"/>
                </a:solidFill>
                <a:ea typeface="等线"/>
              </a:rPr>
              <a:t>待开发系统模型</a:t>
            </a:r>
            <a:r>
              <a:rPr lang="zh-CN" altLang="en-US" b="1" dirty="0" smtClean="0">
                <a:solidFill>
                  <a:schemeClr val="tx1">
                    <a:lumMod val="75000"/>
                    <a:lumOff val="25000"/>
                  </a:schemeClr>
                </a:solidFill>
                <a:ea typeface="等线"/>
              </a:rPr>
              <a:t>的最好方法，用例由</a:t>
            </a:r>
            <a:r>
              <a:rPr lang="en-US" altLang="zh-CN" b="1" dirty="0" err="1" smtClean="0">
                <a:solidFill>
                  <a:schemeClr val="tx1">
                    <a:lumMod val="75000"/>
                    <a:lumOff val="25000"/>
                  </a:schemeClr>
                </a:solidFill>
                <a:ea typeface="等线"/>
              </a:rPr>
              <a:t>IvarJackboson</a:t>
            </a:r>
            <a:r>
              <a:rPr lang="zh-CN" altLang="en-US" b="1" dirty="0" smtClean="0">
                <a:solidFill>
                  <a:schemeClr val="tx1">
                    <a:lumMod val="75000"/>
                    <a:lumOff val="25000"/>
                  </a:schemeClr>
                </a:solidFill>
                <a:ea typeface="等线"/>
              </a:rPr>
              <a:t>博士提出，后来被融合到</a:t>
            </a:r>
            <a:r>
              <a:rPr lang="en-US" altLang="zh-CN" b="1" dirty="0" smtClean="0">
                <a:solidFill>
                  <a:schemeClr val="tx1">
                    <a:lumMod val="75000"/>
                    <a:lumOff val="25000"/>
                  </a:schemeClr>
                </a:solidFill>
                <a:ea typeface="等线"/>
              </a:rPr>
              <a:t>UML</a:t>
            </a:r>
            <a:r>
              <a:rPr lang="zh-CN" altLang="en-US" b="1" dirty="0" smtClean="0">
                <a:solidFill>
                  <a:schemeClr val="tx1">
                    <a:lumMod val="75000"/>
                    <a:lumOff val="25000"/>
                  </a:schemeClr>
                </a:solidFill>
                <a:ea typeface="等线"/>
              </a:rPr>
              <a:t>的规范中，称为</a:t>
            </a:r>
            <a:r>
              <a:rPr lang="zh-CN" altLang="en-US" b="1" dirty="0" smtClean="0">
                <a:solidFill>
                  <a:srgbClr val="FF0000"/>
                </a:solidFill>
                <a:ea typeface="等线"/>
              </a:rPr>
              <a:t>描述需求</a:t>
            </a:r>
            <a:r>
              <a:rPr lang="zh-CN" altLang="en-US" b="1" dirty="0" smtClean="0">
                <a:solidFill>
                  <a:schemeClr val="tx1">
                    <a:lumMod val="75000"/>
                    <a:lumOff val="25000"/>
                  </a:schemeClr>
                </a:solidFill>
                <a:ea typeface="等线"/>
              </a:rPr>
              <a:t>的标准化体系。</a:t>
            </a:r>
            <a:endParaRPr lang="en-US" altLang="zh-CN" b="1" dirty="0" smtClean="0">
              <a:solidFill>
                <a:schemeClr val="tx1">
                  <a:lumMod val="75000"/>
                  <a:lumOff val="25000"/>
                </a:schemeClr>
              </a:solidFill>
              <a:ea typeface="等线"/>
            </a:endParaRPr>
          </a:p>
          <a:p>
            <a:r>
              <a:rPr lang="en-US" altLang="zh-CN" b="1" dirty="0" smtClean="0">
                <a:solidFill>
                  <a:schemeClr val="tx1">
                    <a:lumMod val="75000"/>
                    <a:lumOff val="25000"/>
                  </a:schemeClr>
                </a:solidFill>
                <a:ea typeface="等线"/>
              </a:rPr>
              <a:t>        </a:t>
            </a:r>
            <a:r>
              <a:rPr lang="zh-CN" altLang="en-US" b="1" dirty="0" smtClean="0">
                <a:solidFill>
                  <a:schemeClr val="tx1">
                    <a:lumMod val="75000"/>
                    <a:lumOff val="25000"/>
                  </a:schemeClr>
                </a:solidFill>
                <a:ea typeface="等线"/>
              </a:rPr>
              <a:t>用例是代表系统中各个项目相关人员之间根据系统的行为所达成的契约。用例描述了在不同条件下，针对某一项目相关人员的请求，系统对其做出的响应。</a:t>
            </a:r>
            <a:endParaRPr lang="en-US" altLang="zh-CN" b="1" dirty="0" smtClean="0">
              <a:solidFill>
                <a:schemeClr val="tx1">
                  <a:lumMod val="75000"/>
                  <a:lumOff val="25000"/>
                </a:schemeClr>
              </a:solidFill>
              <a:ea typeface="等线"/>
            </a:endParaRPr>
          </a:p>
        </p:txBody>
      </p:sp>
      <p:sp>
        <p:nvSpPr>
          <p:cNvPr id="7" name="矩形 6"/>
          <p:cNvSpPr/>
          <p:nvPr/>
        </p:nvSpPr>
        <p:spPr>
          <a:xfrm>
            <a:off x="1598020" y="3776599"/>
            <a:ext cx="4921313" cy="1200329"/>
          </a:xfrm>
          <a:prstGeom prst="rect">
            <a:avLst/>
          </a:prstGeom>
        </p:spPr>
        <p:txBody>
          <a:bodyPr wrap="square" anchor="t">
            <a:spAutoFit/>
          </a:bodyPr>
          <a:lstStyle/>
          <a:p>
            <a:r>
              <a:rPr lang="zh-CN" altLang="en-US" b="1" dirty="0" smtClean="0">
                <a:solidFill>
                  <a:schemeClr val="tx1">
                    <a:lumMod val="75000"/>
                    <a:lumOff val="25000"/>
                  </a:schemeClr>
                </a:solidFill>
                <a:ea typeface="等线"/>
              </a:rPr>
              <a:t>例：图书管理系统，用户可以进行“咨询书籍”，“借书”和“还书”，管理员可以“增加新书”，“删除书籍”等。这些操作都是系统提供的服务，因此都可以独立称为一个用例。</a:t>
            </a:r>
            <a:endParaRPr lang="en-US" altLang="zh-CN" b="1" dirty="0" smtClean="0">
              <a:solidFill>
                <a:schemeClr val="tx1">
                  <a:lumMod val="75000"/>
                  <a:lumOff val="25000"/>
                </a:schemeClr>
              </a:solidFill>
              <a:ea typeface="等线"/>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417" y="3287195"/>
            <a:ext cx="38481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217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44023" y="448348"/>
            <a:ext cx="1723549" cy="400110"/>
          </a:xfrm>
          <a:prstGeom prst="rect">
            <a:avLst/>
          </a:prstGeom>
        </p:spPr>
        <p:txBody>
          <a:bodyPr wrap="none" anchor="t">
            <a:spAutoFit/>
          </a:bodyPr>
          <a:lstStyle/>
          <a:p>
            <a:r>
              <a:rPr lang="zh-CN" altLang="en-US" sz="2000" b="1" dirty="0" smtClean="0">
                <a:solidFill>
                  <a:schemeClr val="tx1">
                    <a:lumMod val="75000"/>
                    <a:lumOff val="25000"/>
                  </a:schemeClr>
                </a:solidFill>
                <a:ea typeface="等线"/>
              </a:rPr>
              <a:t>用例和用例图</a:t>
            </a:r>
            <a:endParaRPr lang="en-US" altLang="zh-CN" sz="2000" b="1" dirty="0" err="1">
              <a:solidFill>
                <a:schemeClr val="tx1">
                  <a:lumMod val="75000"/>
                  <a:lumOff val="25000"/>
                </a:schemeClr>
              </a:solidFill>
              <a:ea typeface="等线"/>
            </a:endParaRPr>
          </a:p>
        </p:txBody>
      </p:sp>
      <p:sp>
        <p:nvSpPr>
          <p:cNvPr id="5" name="矩形 4"/>
          <p:cNvSpPr/>
          <p:nvPr/>
        </p:nvSpPr>
        <p:spPr>
          <a:xfrm>
            <a:off x="1344023" y="117648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用例描述</a:t>
            </a:r>
            <a:endParaRPr lang="en-US" altLang="zh-CN" b="1" dirty="0" smtClean="0">
              <a:solidFill>
                <a:schemeClr val="tx1">
                  <a:lumMod val="75000"/>
                  <a:lumOff val="25000"/>
                </a:schemeClr>
              </a:solidFill>
              <a:ea typeface="等线"/>
            </a:endParaRPr>
          </a:p>
        </p:txBody>
      </p:sp>
      <p:sp>
        <p:nvSpPr>
          <p:cNvPr id="6" name="矩形 5"/>
          <p:cNvSpPr/>
          <p:nvPr/>
        </p:nvSpPr>
        <p:spPr>
          <a:xfrm>
            <a:off x="1344023" y="1542225"/>
            <a:ext cx="8765177" cy="646331"/>
          </a:xfrm>
          <a:prstGeom prst="rect">
            <a:avLst/>
          </a:prstGeom>
        </p:spPr>
        <p:txBody>
          <a:bodyPr wrap="square" anchor="t">
            <a:spAutoFit/>
          </a:bodyPr>
          <a:lstStyle/>
          <a:p>
            <a:r>
              <a:rPr lang="en-US" altLang="zh-CN" b="1" dirty="0">
                <a:solidFill>
                  <a:schemeClr val="tx1">
                    <a:lumMod val="75000"/>
                    <a:lumOff val="25000"/>
                  </a:schemeClr>
                </a:solidFill>
                <a:ea typeface="等线"/>
              </a:rPr>
              <a:t> </a:t>
            </a:r>
            <a:r>
              <a:rPr lang="en-US" altLang="zh-CN" b="1" dirty="0" smtClean="0">
                <a:solidFill>
                  <a:schemeClr val="tx1">
                    <a:lumMod val="75000"/>
                    <a:lumOff val="25000"/>
                  </a:schemeClr>
                </a:solidFill>
                <a:ea typeface="等线"/>
              </a:rPr>
              <a:t>       </a:t>
            </a:r>
            <a:r>
              <a:rPr lang="zh-CN" altLang="en-US" b="1" dirty="0" smtClean="0">
                <a:solidFill>
                  <a:schemeClr val="tx1">
                    <a:lumMod val="75000"/>
                    <a:lumOff val="25000"/>
                  </a:schemeClr>
                </a:solidFill>
                <a:ea typeface="等线"/>
              </a:rPr>
              <a:t>用例是需求的文字性描述，主要是说明系统如何工作的功能性或行为性需求。用例图只是简单的用图形的方式描述了一下系统。</a:t>
            </a:r>
            <a:endParaRPr lang="en-US" altLang="zh-CN" b="1" dirty="0" smtClean="0">
              <a:solidFill>
                <a:schemeClr val="tx1">
                  <a:lumMod val="75000"/>
                  <a:lumOff val="25000"/>
                </a:schemeClr>
              </a:solidFill>
              <a:ea typeface="等线"/>
            </a:endParaRPr>
          </a:p>
        </p:txBody>
      </p:sp>
      <p:graphicFrame>
        <p:nvGraphicFramePr>
          <p:cNvPr id="3" name="表格 2"/>
          <p:cNvGraphicFramePr>
            <a:graphicFrameLocks noGrp="1"/>
          </p:cNvGraphicFramePr>
          <p:nvPr>
            <p:extLst>
              <p:ext uri="{D42A27DB-BD31-4B8C-83A1-F6EECF244321}">
                <p14:modId xmlns:p14="http://schemas.microsoft.com/office/powerpoint/2010/main" val="1929078493"/>
              </p:ext>
            </p:extLst>
          </p:nvPr>
        </p:nvGraphicFramePr>
        <p:xfrm>
          <a:off x="6970395" y="2970794"/>
          <a:ext cx="4804410" cy="3749040"/>
        </p:xfrm>
        <a:graphic>
          <a:graphicData uri="http://schemas.openxmlformats.org/drawingml/2006/table">
            <a:tbl>
              <a:tblPr firstRow="1" firstCol="1" bandRow="1">
                <a:tableStyleId>{5C22544A-7EE6-4342-B048-85BDC9FD1C3A}</a:tableStyleId>
              </a:tblPr>
              <a:tblGrid>
                <a:gridCol w="4804410"/>
              </a:tblGrid>
              <a:tr h="364490">
                <a:tc>
                  <a:txBody>
                    <a:bodyPr/>
                    <a:lstStyle/>
                    <a:p>
                      <a:pPr algn="l">
                        <a:spcAft>
                          <a:spcPts val="0"/>
                        </a:spcAft>
                      </a:pPr>
                      <a:r>
                        <a:rPr lang="zh-CN" sz="900" kern="0" dirty="0">
                          <a:effectLst/>
                        </a:rPr>
                        <a:t>用例编号：</a:t>
                      </a:r>
                      <a:r>
                        <a:rPr lang="en-US" sz="900" kern="0" dirty="0">
                          <a:effectLst/>
                        </a:rPr>
                        <a:t>UC_1_1 </a:t>
                      </a:r>
                      <a:endParaRPr lang="zh-CN" sz="1050" kern="100" dirty="0">
                        <a:effectLst/>
                      </a:endParaRPr>
                    </a:p>
                    <a:p>
                      <a:pPr algn="l">
                        <a:spcAft>
                          <a:spcPts val="0"/>
                        </a:spcAft>
                      </a:pPr>
                      <a:r>
                        <a:rPr lang="zh-CN" sz="900" kern="0" dirty="0">
                          <a:effectLst/>
                        </a:rPr>
                        <a:t>用例名称：</a:t>
                      </a:r>
                      <a:r>
                        <a:rPr lang="en-US" sz="900" kern="0" dirty="0">
                          <a:effectLst/>
                        </a:rPr>
                        <a:t>XXXXX</a:t>
                      </a:r>
                      <a:endParaRPr lang="zh-CN" sz="1050" kern="100" dirty="0">
                        <a:effectLst/>
                        <a:latin typeface="Calibri"/>
                        <a:ea typeface="宋体"/>
                        <a:cs typeface="Times New Roman"/>
                      </a:endParaRPr>
                    </a:p>
                  </a:txBody>
                  <a:tcPr marL="133350" marR="133350" marT="76200" marB="76200"/>
                </a:tc>
              </a:tr>
              <a:tr h="0">
                <a:tc>
                  <a:txBody>
                    <a:bodyPr/>
                    <a:lstStyle/>
                    <a:p>
                      <a:pPr algn="l">
                        <a:spcAft>
                          <a:spcPts val="0"/>
                        </a:spcAft>
                      </a:pPr>
                      <a:r>
                        <a:rPr lang="zh-CN" sz="900" kern="0">
                          <a:effectLst/>
                        </a:rPr>
                        <a:t>用例概述</a:t>
                      </a:r>
                      <a:endParaRPr lang="zh-CN" sz="1050" kern="100">
                        <a:effectLst/>
                        <a:latin typeface="Calibri"/>
                        <a:ea typeface="宋体"/>
                        <a:cs typeface="Times New Roman"/>
                      </a:endParaRPr>
                    </a:p>
                  </a:txBody>
                  <a:tcPr marL="133350" marR="133350" marT="76200" marB="76200"/>
                </a:tc>
              </a:tr>
              <a:tr h="0">
                <a:tc>
                  <a:txBody>
                    <a:bodyPr/>
                    <a:lstStyle/>
                    <a:p>
                      <a:pPr algn="l">
                        <a:spcAft>
                          <a:spcPts val="0"/>
                        </a:spcAft>
                      </a:pPr>
                      <a:r>
                        <a:rPr lang="zh-CN" sz="900" kern="0">
                          <a:effectLst/>
                        </a:rPr>
                        <a:t>范围</a:t>
                      </a:r>
                      <a:endParaRPr lang="zh-CN" sz="1050" kern="100">
                        <a:effectLst/>
                        <a:latin typeface="Calibri"/>
                        <a:ea typeface="宋体"/>
                        <a:cs typeface="Times New Roman"/>
                      </a:endParaRPr>
                    </a:p>
                  </a:txBody>
                  <a:tcPr marL="133350" marR="133350" marT="76200" marB="76200"/>
                </a:tc>
              </a:tr>
              <a:tr h="0">
                <a:tc>
                  <a:txBody>
                    <a:bodyPr/>
                    <a:lstStyle/>
                    <a:p>
                      <a:pPr algn="l">
                        <a:spcAft>
                          <a:spcPts val="0"/>
                        </a:spcAft>
                      </a:pPr>
                      <a:r>
                        <a:rPr lang="zh-CN" sz="900" kern="0">
                          <a:effectLst/>
                        </a:rPr>
                        <a:t>主要参与者</a:t>
                      </a:r>
                      <a:endParaRPr lang="zh-CN" sz="1050" kern="100">
                        <a:effectLst/>
                      </a:endParaRPr>
                    </a:p>
                    <a:p>
                      <a:pPr algn="l">
                        <a:spcAft>
                          <a:spcPts val="0"/>
                        </a:spcAft>
                      </a:pPr>
                      <a:r>
                        <a:rPr lang="zh-CN" sz="900" kern="0">
                          <a:effectLst/>
                        </a:rPr>
                        <a:t>次要参与者</a:t>
                      </a:r>
                      <a:endParaRPr lang="zh-CN" sz="1050" kern="100">
                        <a:effectLst/>
                        <a:latin typeface="Calibri"/>
                        <a:ea typeface="宋体"/>
                        <a:cs typeface="Times New Roman"/>
                      </a:endParaRPr>
                    </a:p>
                  </a:txBody>
                  <a:tcPr marL="133350" marR="133350" marT="76200" marB="76200"/>
                </a:tc>
              </a:tr>
              <a:tr h="236855">
                <a:tc>
                  <a:txBody>
                    <a:bodyPr/>
                    <a:lstStyle/>
                    <a:p>
                      <a:pPr algn="l">
                        <a:spcAft>
                          <a:spcPts val="0"/>
                        </a:spcAft>
                      </a:pPr>
                      <a:r>
                        <a:rPr lang="zh-CN" sz="900" kern="0">
                          <a:effectLst/>
                        </a:rPr>
                        <a:t>项目相关人利益说明</a:t>
                      </a:r>
                      <a:endParaRPr lang="zh-CN" sz="1050" kern="100">
                        <a:effectLst/>
                        <a:latin typeface="Calibri"/>
                        <a:ea typeface="宋体"/>
                        <a:cs typeface="Times New Roman"/>
                      </a:endParaRPr>
                    </a:p>
                  </a:txBody>
                  <a:tcPr marL="133350" marR="133350" marT="76200" marB="76200"/>
                </a:tc>
              </a:tr>
              <a:tr h="0">
                <a:tc>
                  <a:txBody>
                    <a:bodyPr/>
                    <a:lstStyle/>
                    <a:p>
                      <a:pPr algn="l">
                        <a:spcAft>
                          <a:spcPts val="0"/>
                        </a:spcAft>
                      </a:pPr>
                      <a:r>
                        <a:rPr lang="zh-CN" sz="900" kern="0">
                          <a:effectLst/>
                        </a:rPr>
                        <a:t>前置条件</a:t>
                      </a:r>
                      <a:endParaRPr lang="zh-CN" sz="1050" kern="100">
                        <a:effectLst/>
                        <a:latin typeface="Calibri"/>
                        <a:ea typeface="宋体"/>
                        <a:cs typeface="Times New Roman"/>
                      </a:endParaRPr>
                    </a:p>
                  </a:txBody>
                  <a:tcPr marL="133350" marR="133350" marT="76200" marB="76200"/>
                </a:tc>
              </a:tr>
              <a:tr h="0">
                <a:tc>
                  <a:txBody>
                    <a:bodyPr/>
                    <a:lstStyle/>
                    <a:p>
                      <a:pPr algn="l">
                        <a:spcAft>
                          <a:spcPts val="0"/>
                        </a:spcAft>
                      </a:pPr>
                      <a:r>
                        <a:rPr lang="zh-CN" sz="900" kern="0">
                          <a:effectLst/>
                        </a:rPr>
                        <a:t>后置条件</a:t>
                      </a:r>
                      <a:endParaRPr lang="zh-CN" sz="1050" kern="100">
                        <a:effectLst/>
                        <a:latin typeface="Calibri"/>
                        <a:ea typeface="宋体"/>
                        <a:cs typeface="Times New Roman"/>
                      </a:endParaRPr>
                    </a:p>
                  </a:txBody>
                  <a:tcPr marL="133350" marR="133350" marT="76200" marB="76200"/>
                </a:tc>
              </a:tr>
              <a:tr h="0">
                <a:tc>
                  <a:txBody>
                    <a:bodyPr/>
                    <a:lstStyle/>
                    <a:p>
                      <a:pPr algn="l">
                        <a:spcAft>
                          <a:spcPts val="0"/>
                        </a:spcAft>
                      </a:pPr>
                      <a:r>
                        <a:rPr lang="zh-CN" sz="900" kern="0">
                          <a:effectLst/>
                        </a:rPr>
                        <a:t>成功保证</a:t>
                      </a:r>
                      <a:endParaRPr lang="zh-CN" sz="1050" kern="100">
                        <a:effectLst/>
                        <a:latin typeface="Calibri"/>
                        <a:ea typeface="宋体"/>
                        <a:cs typeface="Times New Roman"/>
                      </a:endParaRPr>
                    </a:p>
                  </a:txBody>
                  <a:tcPr marL="133350" marR="133350" marT="76200" marB="76200"/>
                </a:tc>
              </a:tr>
              <a:tr h="0">
                <a:tc>
                  <a:txBody>
                    <a:bodyPr/>
                    <a:lstStyle/>
                    <a:p>
                      <a:pPr algn="l">
                        <a:spcAft>
                          <a:spcPts val="0"/>
                        </a:spcAft>
                      </a:pPr>
                      <a:r>
                        <a:rPr lang="zh-CN" sz="900" kern="0">
                          <a:effectLst/>
                        </a:rPr>
                        <a:t>基本事件流</a:t>
                      </a:r>
                      <a:endParaRPr lang="zh-CN" sz="1050" kern="100">
                        <a:effectLst/>
                        <a:latin typeface="Calibri"/>
                        <a:ea typeface="宋体"/>
                        <a:cs typeface="Times New Roman"/>
                      </a:endParaRPr>
                    </a:p>
                  </a:txBody>
                  <a:tcPr marL="133350" marR="133350" marT="76200" marB="76200"/>
                </a:tc>
              </a:tr>
              <a:tr h="0">
                <a:tc>
                  <a:txBody>
                    <a:bodyPr/>
                    <a:lstStyle/>
                    <a:p>
                      <a:pPr algn="l">
                        <a:spcAft>
                          <a:spcPts val="0"/>
                        </a:spcAft>
                      </a:pPr>
                      <a:r>
                        <a:rPr lang="zh-CN" sz="900" kern="0">
                          <a:effectLst/>
                        </a:rPr>
                        <a:t>扩展事件流</a:t>
                      </a:r>
                      <a:endParaRPr lang="zh-CN" sz="1050" kern="100">
                        <a:effectLst/>
                        <a:latin typeface="Calibri"/>
                        <a:ea typeface="宋体"/>
                        <a:cs typeface="Times New Roman"/>
                      </a:endParaRPr>
                    </a:p>
                  </a:txBody>
                  <a:tcPr marL="133350" marR="133350" marT="76200" marB="76200"/>
                </a:tc>
              </a:tr>
              <a:tr h="0">
                <a:tc>
                  <a:txBody>
                    <a:bodyPr/>
                    <a:lstStyle/>
                    <a:p>
                      <a:pPr algn="l">
                        <a:spcAft>
                          <a:spcPts val="0"/>
                        </a:spcAft>
                      </a:pPr>
                      <a:r>
                        <a:rPr lang="zh-CN" sz="900" kern="0">
                          <a:effectLst/>
                        </a:rPr>
                        <a:t>子事件流</a:t>
                      </a:r>
                      <a:endParaRPr lang="zh-CN" sz="1050" kern="100">
                        <a:effectLst/>
                        <a:latin typeface="Calibri"/>
                        <a:ea typeface="宋体"/>
                        <a:cs typeface="Times New Roman"/>
                      </a:endParaRPr>
                    </a:p>
                  </a:txBody>
                  <a:tcPr marL="133350" marR="133350" marT="76200" marB="76200"/>
                </a:tc>
              </a:tr>
              <a:tr h="0">
                <a:tc>
                  <a:txBody>
                    <a:bodyPr/>
                    <a:lstStyle/>
                    <a:p>
                      <a:pPr algn="l">
                        <a:spcAft>
                          <a:spcPts val="0"/>
                        </a:spcAft>
                      </a:pPr>
                      <a:r>
                        <a:rPr lang="zh-CN" sz="900" kern="0" dirty="0">
                          <a:effectLst/>
                        </a:rPr>
                        <a:t>规则与约束</a:t>
                      </a:r>
                      <a:endParaRPr lang="zh-CN" sz="1050" kern="100" dirty="0">
                        <a:effectLst/>
                        <a:latin typeface="Calibri"/>
                        <a:ea typeface="宋体"/>
                        <a:cs typeface="Times New Roman"/>
                      </a:endParaRPr>
                    </a:p>
                  </a:txBody>
                  <a:tcPr marL="133350" marR="133350" marT="76200" marB="76200"/>
                </a:tc>
              </a:tr>
            </a:tbl>
          </a:graphicData>
        </a:graphic>
      </p:graphicFrame>
      <p:sp>
        <p:nvSpPr>
          <p:cNvPr id="4" name="Rectangle 1"/>
          <p:cNvSpPr>
            <a:spLocks noChangeArrowheads="1"/>
          </p:cNvSpPr>
          <p:nvPr/>
        </p:nvSpPr>
        <p:spPr bwMode="auto">
          <a:xfrm>
            <a:off x="3694113" y="1989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8659224" y="2446338"/>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用例描述模板</a:t>
            </a:r>
            <a:endParaRPr lang="en-US" altLang="zh-CN" b="1" dirty="0" smtClean="0">
              <a:solidFill>
                <a:schemeClr val="tx1">
                  <a:lumMod val="75000"/>
                  <a:lumOff val="25000"/>
                </a:schemeClr>
              </a:solidFill>
              <a:ea typeface="等线"/>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819" y="3801354"/>
            <a:ext cx="5266585" cy="2619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2205796" y="2976471"/>
            <a:ext cx="8765177" cy="369332"/>
          </a:xfrm>
          <a:prstGeom prst="rect">
            <a:avLst/>
          </a:prstGeom>
        </p:spPr>
        <p:txBody>
          <a:bodyPr wrap="square" anchor="t">
            <a:spAutoFit/>
          </a:bodyPr>
          <a:lstStyle/>
          <a:p>
            <a:r>
              <a:rPr lang="zh-CN" altLang="en-US" b="1" dirty="0" smtClean="0">
                <a:solidFill>
                  <a:schemeClr val="tx1">
                    <a:lumMod val="75000"/>
                    <a:lumOff val="25000"/>
                  </a:schemeClr>
                </a:solidFill>
                <a:ea typeface="等线"/>
              </a:rPr>
              <a:t>用例和参与者之间的关系</a:t>
            </a:r>
            <a:endParaRPr lang="en-US" altLang="zh-CN" b="1" dirty="0" smtClean="0">
              <a:solidFill>
                <a:schemeClr val="tx1">
                  <a:lumMod val="75000"/>
                  <a:lumOff val="25000"/>
                </a:schemeClr>
              </a:solidFill>
              <a:ea typeface="等线"/>
            </a:endParaRPr>
          </a:p>
        </p:txBody>
      </p:sp>
    </p:spTree>
    <p:extLst>
      <p:ext uri="{BB962C8B-B14F-4D97-AF65-F5344CB8AC3E}">
        <p14:creationId xmlns:p14="http://schemas.microsoft.com/office/powerpoint/2010/main" val="3887217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4354</Words>
  <Application>Microsoft Office PowerPoint</Application>
  <PresentationFormat>自定义</PresentationFormat>
  <Paragraphs>324</Paragraphs>
  <Slides>29</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Gotham Rounded Medium</vt:lpstr>
      <vt:lpstr>Times New Roman</vt:lpstr>
      <vt:lpstr>Verdana</vt:lpstr>
      <vt:lpstr>黑体</vt:lpstr>
      <vt:lpstr>Calibri</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asus</cp:lastModifiedBy>
  <cp:revision>120</cp:revision>
  <dcterms:created xsi:type="dcterms:W3CDTF">2016-01-19T08:46:18Z</dcterms:created>
  <dcterms:modified xsi:type="dcterms:W3CDTF">2018-10-25T13:08:27Z</dcterms:modified>
</cp:coreProperties>
</file>