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18" r:id="rId2"/>
    <p:sldId id="319" r:id="rId3"/>
    <p:sldId id="283" r:id="rId4"/>
    <p:sldId id="279" r:id="rId5"/>
    <p:sldId id="282" r:id="rId6"/>
    <p:sldId id="320" r:id="rId7"/>
    <p:sldId id="321" r:id="rId8"/>
    <p:sldId id="322" r:id="rId9"/>
    <p:sldId id="323" r:id="rId10"/>
    <p:sldId id="306" r:id="rId11"/>
    <p:sldId id="396" r:id="rId12"/>
    <p:sldId id="307" r:id="rId13"/>
    <p:sldId id="324" r:id="rId14"/>
    <p:sldId id="277" r:id="rId15"/>
    <p:sldId id="395" r:id="rId16"/>
    <p:sldId id="389" r:id="rId17"/>
    <p:sldId id="391" r:id="rId18"/>
    <p:sldId id="392" r:id="rId19"/>
    <p:sldId id="394" r:id="rId20"/>
    <p:sldId id="325" r:id="rId21"/>
    <p:sldId id="276"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965D1-5AFF-481E-87DD-1D4AA0E16118}" type="datetimeFigureOut">
              <a:rPr lang="zh-CN" altLang="en-US" smtClean="0"/>
              <a:t>2018/12/26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9661B7-7EBE-4631-BD40-E9869397E313}" type="slidenum">
              <a:rPr lang="zh-CN" altLang="en-US" smtClean="0"/>
              <a:t>‹#›</a:t>
            </a:fld>
            <a:endParaRPr lang="zh-CN" altLang="en-US"/>
          </a:p>
        </p:txBody>
      </p:sp>
    </p:spTree>
    <p:extLst>
      <p:ext uri="{BB962C8B-B14F-4D97-AF65-F5344CB8AC3E}">
        <p14:creationId xmlns:p14="http://schemas.microsoft.com/office/powerpoint/2010/main" val="2951675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zh.wikipedia.org/wiki/%E8%BD%AF%E4%BB%B6%E6%9E%B6%E6%9E%84"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（先按照</a:t>
            </a:r>
            <a:r>
              <a:rPr kumimoji="1" lang="en-US" altLang="zh-CN" dirty="0"/>
              <a:t>ppt</a:t>
            </a:r>
            <a:r>
              <a:rPr kumimoji="1" lang="zh-CN" altLang="en-US" dirty="0"/>
              <a:t>上的描述一下）</a:t>
            </a:r>
            <a:endParaRPr kumimoji="1" lang="en-US" altLang="zh-CN" dirty="0"/>
          </a:p>
          <a:p>
            <a:r>
              <a:rPr kumimoji="1" lang="zh-CN" altLang="en-US" dirty="0"/>
              <a:t>而且</a:t>
            </a:r>
            <a:r>
              <a:rPr kumimoji="1" lang="en-US" altLang="zh-CN" dirty="0"/>
              <a:t>UML</a:t>
            </a:r>
            <a:r>
              <a:rPr kumimoji="1" lang="zh-CN" altLang="en-US" dirty="0"/>
              <a:t>已经在实践中证明了其价值。</a:t>
            </a:r>
            <a:endParaRPr kumimoji="1" lang="en-US" altLang="zh-CN" dirty="0"/>
          </a:p>
          <a:p>
            <a:r>
              <a:rPr lang="en-GB"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展现了一系列最佳工程实践，这些最佳实践在对大规模，复杂系统进行建模方面，特别是在</a:t>
            </a:r>
            <a:r>
              <a:rPr lang="zh-CN" altLang="en-US" sz="1200" b="0" i="0" u="none" strike="noStrike" kern="1200" dirty="0">
                <a:solidFill>
                  <a:schemeClr val="tx1"/>
                </a:solidFill>
                <a:effectLst/>
                <a:latin typeface="+mn-lt"/>
                <a:ea typeface="+mn-ea"/>
                <a:cs typeface="+mn-cs"/>
                <a:hlinkClick r:id="rId3" tooltip="软件架构"/>
              </a:rPr>
              <a:t>软件架构</a:t>
            </a:r>
            <a:r>
              <a:rPr lang="zh-CN" altLang="en-US" sz="1200" b="0" i="0" u="none" strike="noStrike" kern="1200" dirty="0">
                <a:solidFill>
                  <a:schemeClr val="tx1"/>
                </a:solidFill>
                <a:effectLst/>
                <a:latin typeface="+mn-lt"/>
                <a:ea typeface="+mn-ea"/>
                <a:cs typeface="+mn-cs"/>
              </a:rPr>
              <a:t>层次已经被验证有效。</a:t>
            </a:r>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103609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2762766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UML</a:t>
            </a:r>
            <a:r>
              <a:rPr kumimoji="1" lang="zh-CN" altLang="en-US" dirty="0"/>
              <a:t>具有以下特点：</a:t>
            </a:r>
          </a:p>
          <a:p>
            <a:r>
              <a:rPr kumimoji="1" lang="zh-CN" altLang="en-US" dirty="0"/>
              <a:t>　　</a:t>
            </a:r>
            <a:r>
              <a:rPr kumimoji="1" lang="en-US" altLang="zh-CN" dirty="0"/>
              <a:t>(1)</a:t>
            </a:r>
            <a:r>
              <a:rPr kumimoji="1" lang="zh-CN" altLang="en-US" dirty="0"/>
              <a:t>面向对象。</a:t>
            </a:r>
            <a:r>
              <a:rPr kumimoji="1" lang="en-GB" altLang="zh-CN" dirty="0"/>
              <a:t>UML</a:t>
            </a:r>
            <a:r>
              <a:rPr kumimoji="1" lang="zh-CN" altLang="en-US" dirty="0"/>
              <a:t>支持面向对象技术的主要概念，提供了一批基本的模型元素的表示图形和方法，能简洁明了地表达面向对象的各种概念。</a:t>
            </a:r>
          </a:p>
          <a:p>
            <a:r>
              <a:rPr kumimoji="1" lang="zh-CN" altLang="en-US" dirty="0"/>
              <a:t>　　</a:t>
            </a:r>
            <a:r>
              <a:rPr kumimoji="1" lang="en-US" altLang="zh-CN" dirty="0"/>
              <a:t>(2)</a:t>
            </a:r>
            <a:r>
              <a:rPr kumimoji="1" lang="zh-CN" altLang="en-US" dirty="0"/>
              <a:t>可视化，表示能力强。通过</a:t>
            </a:r>
            <a:r>
              <a:rPr kumimoji="1" lang="en-GB" altLang="zh-CN" dirty="0"/>
              <a:t>UML</a:t>
            </a:r>
            <a:r>
              <a:rPr kumimoji="1" lang="zh-CN" altLang="en-US" dirty="0"/>
              <a:t>的模型图能清晰地表示系统的逻辑模型和实现模型。可用于各种复杂系统的建模。</a:t>
            </a:r>
          </a:p>
          <a:p>
            <a:r>
              <a:rPr kumimoji="1" lang="zh-CN" altLang="en-US" dirty="0"/>
              <a:t>　　</a:t>
            </a:r>
            <a:r>
              <a:rPr kumimoji="1" lang="en-US" altLang="zh-CN" dirty="0"/>
              <a:t>(3)</a:t>
            </a:r>
            <a:r>
              <a:rPr kumimoji="1" lang="zh-CN" altLang="en-US" dirty="0"/>
              <a:t>独立于过程。</a:t>
            </a:r>
            <a:r>
              <a:rPr kumimoji="1" lang="en-GB" altLang="zh-CN" dirty="0"/>
              <a:t>UML</a:t>
            </a:r>
            <a:r>
              <a:rPr kumimoji="1" lang="zh-CN" altLang="en-US" dirty="0"/>
              <a:t>是系统建模语言，独立于开发过程。</a:t>
            </a:r>
          </a:p>
          <a:p>
            <a:r>
              <a:rPr kumimoji="1" lang="zh-CN" altLang="en-US" dirty="0"/>
              <a:t>　　</a:t>
            </a:r>
            <a:r>
              <a:rPr kumimoji="1" lang="en-US" altLang="zh-CN" dirty="0"/>
              <a:t>(4)</a:t>
            </a:r>
            <a:r>
              <a:rPr kumimoji="1" lang="zh-CN" altLang="en-US" dirty="0"/>
              <a:t>独立于程序设计语言。用</a:t>
            </a:r>
            <a:r>
              <a:rPr kumimoji="1" lang="en-GB" altLang="zh-CN" dirty="0"/>
              <a:t>UML</a:t>
            </a:r>
            <a:r>
              <a:rPr kumimoji="1" lang="zh-CN" altLang="en-US" dirty="0"/>
              <a:t>建立的软件系统模型可以用</a:t>
            </a:r>
            <a:r>
              <a:rPr kumimoji="1" lang="en-GB" altLang="zh-CN" dirty="0"/>
              <a:t>Java</a:t>
            </a:r>
            <a:r>
              <a:rPr kumimoji="1" lang="zh-CN" altLang="en-GB" dirty="0"/>
              <a:t>、</a:t>
            </a:r>
            <a:r>
              <a:rPr kumimoji="1" lang="en-GB" altLang="zh-CN" dirty="0"/>
              <a:t>VC++</a:t>
            </a:r>
            <a:r>
              <a:rPr kumimoji="1" lang="zh-CN" altLang="en-GB" dirty="0"/>
              <a:t>、</a:t>
            </a:r>
            <a:r>
              <a:rPr kumimoji="1" lang="en-GB" altLang="zh-CN" dirty="0" err="1"/>
              <a:t>dephi</a:t>
            </a:r>
            <a:r>
              <a:rPr kumimoji="1" lang="zh-CN" altLang="en-US" dirty="0"/>
              <a:t>等任何一种面向对象的程序设计来实现。</a:t>
            </a:r>
          </a:p>
          <a:p>
            <a:r>
              <a:rPr kumimoji="1" lang="zh-CN" altLang="en-US" dirty="0"/>
              <a:t>　　</a:t>
            </a:r>
            <a:r>
              <a:rPr kumimoji="1" lang="en-US" altLang="zh-CN" dirty="0"/>
              <a:t>(5)</a:t>
            </a:r>
            <a:r>
              <a:rPr kumimoji="1" lang="zh-CN" altLang="en-US" dirty="0"/>
              <a:t>易于掌握使用。</a:t>
            </a:r>
            <a:r>
              <a:rPr kumimoji="1" lang="en-GB" altLang="zh-CN" dirty="0"/>
              <a:t>UML</a:t>
            </a:r>
            <a:r>
              <a:rPr kumimoji="1" lang="zh-CN" altLang="en-US" dirty="0"/>
              <a:t>图形结构清晰，建模简洁明了，容易掌握使用。</a:t>
            </a:r>
          </a:p>
          <a:p>
            <a:r>
              <a:rPr kumimoji="1" lang="zh-CN" altLang="en-US" dirty="0"/>
              <a:t>　　使用</a:t>
            </a:r>
            <a:r>
              <a:rPr kumimoji="1" lang="en-GB" altLang="zh-CN" dirty="0"/>
              <a:t>UML</a:t>
            </a:r>
            <a:r>
              <a:rPr kumimoji="1" lang="zh-CN" altLang="en-US" dirty="0"/>
              <a:t>进行系统分析和设计，可以加速开发进程，提高代码质量，支持动态的业务需求。</a:t>
            </a:r>
            <a:r>
              <a:rPr kumimoji="1" lang="en-GB" altLang="zh-CN" dirty="0"/>
              <a:t>UML</a:t>
            </a:r>
            <a:r>
              <a:rPr kumimoji="1" lang="zh-CN" altLang="en-US" dirty="0"/>
              <a:t>适用于各种规模的系统开发。能促进软件复用，方便地集成已有的系统，并能有效处理开发中的各种风险。</a:t>
            </a:r>
          </a:p>
        </p:txBody>
      </p:sp>
      <p:sp>
        <p:nvSpPr>
          <p:cNvPr id="4" name="灯片编号占位符 3"/>
          <p:cNvSpPr>
            <a:spLocks noGrp="1"/>
          </p:cNvSpPr>
          <p:nvPr>
            <p:ph type="sldNum" sz="quarter" idx="5"/>
          </p:nvPr>
        </p:nvSpPr>
        <p:spPr/>
        <p:txBody>
          <a:bodyPr/>
          <a:lstStyle/>
          <a:p>
            <a:fld id="{74B31000-9408-426B-B873-D4C066E48AF8}" type="slidenum">
              <a:rPr lang="zh-CN" altLang="en-US" smtClean="0"/>
              <a:t>8</a:t>
            </a:fld>
            <a:endParaRPr lang="zh-CN" altLang="en-US"/>
          </a:p>
        </p:txBody>
      </p:sp>
    </p:spTree>
    <p:extLst>
      <p:ext uri="{BB962C8B-B14F-4D97-AF65-F5344CB8AC3E}">
        <p14:creationId xmlns:p14="http://schemas.microsoft.com/office/powerpoint/2010/main" val="2527966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10</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11</a:t>
            </a:fld>
            <a:endParaRPr kumimoji="1" lang="zh-CN" altLang="en-US"/>
          </a:p>
        </p:txBody>
      </p:sp>
    </p:spTree>
    <p:extLst>
      <p:ext uri="{BB962C8B-B14F-4D97-AF65-F5344CB8AC3E}">
        <p14:creationId xmlns:p14="http://schemas.microsoft.com/office/powerpoint/2010/main" val="2089784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03F297A-3586-2847-B61B-EC71B10EF806}" type="slidenum">
              <a:rPr kumimoji="1" lang="zh-CN" altLang="en-US" smtClean="0"/>
              <a:t>12</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3F7D8-06B5-4FBA-947F-3EB11DB0915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729E119-78D9-4149-B3BA-FD50A42BD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06D24FD-766E-471A-BEA2-81CE7E5A067C}"/>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A2435B3C-4FB2-413F-823E-ED81C8933D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8FAB86-C4CB-41B3-9891-6EB45003A21D}"/>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290869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5DF1E-E9B7-4074-B844-0E83C841B0C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84C29D-F6A4-49F4-9B05-B14572045A8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0F8D9A-AD54-4868-9A4D-925E41D5BBFA}"/>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423F9871-0E18-4C31-86BD-C11963475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3A9F89-A7BF-4EC2-9E28-22F4D4F8D4A6}"/>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74137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3EB2C5-E01E-468C-B9FA-B871C0DBB8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D46A06D-402A-46C4-83BB-6B50CC9BE8B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77C670C-1030-4348-ACCD-C74171CD7306}"/>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03F7FA42-C7E7-4F9F-8771-130E75696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A490DB-FAB6-45F6-9F6E-F7C40AE5DBF7}"/>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527796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70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F36DB-2594-4D7A-A145-B7340E413A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B3877F-CC0B-4ACE-AF5C-BC115FE22AC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E18B0EE-E041-49A4-B271-D65CB6CE25D6}"/>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514749E6-25FE-492B-B6EE-113EB2E716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76656-CBC7-45BC-9618-87B0A1EF0CCC}"/>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142341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BEFCF-8E50-4A9F-AF12-F6D6CB92B5B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A9018F-EEF0-4015-A4CC-36E0D8EE27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871F7D6-E0B1-4D49-9C90-1C6FE5F44199}"/>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BFF09FE1-1553-4D16-9455-88197C31F0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1EB1E5-1559-4D68-B3C4-D89BF3894DD0}"/>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84632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CD677-98FA-427B-87A6-C91D8782F8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96BB1D-96A6-4768-9519-2F5CF4D4D2F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902EE61-3DFD-4D51-9434-F1B1EB4D464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4E8F380-637D-424F-A44D-402ED9F91ED5}"/>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6" name="页脚占位符 5">
            <a:extLst>
              <a:ext uri="{FF2B5EF4-FFF2-40B4-BE49-F238E27FC236}">
                <a16:creationId xmlns:a16="http://schemas.microsoft.com/office/drawing/2014/main" id="{28652C91-6930-48AD-8695-15AB0FD2A3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A243EC-28DB-4A48-B0A6-55476665C74E}"/>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41667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3F1CF-185B-4F43-A7E0-0AE675C62E9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A8E957-9E71-4125-8EA8-AB232D25E1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3F8D55E-3BB1-46E2-858F-94E37EE0497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77181CA-87BE-490B-BDA0-E771019719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C9F2CFD-D736-471D-A786-782D0B36178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9BA595C-A978-4F25-AC6B-0DDEEDE3EA50}"/>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8" name="页脚占位符 7">
            <a:extLst>
              <a:ext uri="{FF2B5EF4-FFF2-40B4-BE49-F238E27FC236}">
                <a16:creationId xmlns:a16="http://schemas.microsoft.com/office/drawing/2014/main" id="{919A74CC-EA83-4E5E-8C61-77EB7B22B35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A093F9C-B925-4062-9D70-F7BA2471A7BB}"/>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2248206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BE7A6-D156-4E7F-ADF6-F1E477FCBE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32E91D-A44C-47DE-B9DB-39C58E6F2F3C}"/>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4" name="页脚占位符 3">
            <a:extLst>
              <a:ext uri="{FF2B5EF4-FFF2-40B4-BE49-F238E27FC236}">
                <a16:creationId xmlns:a16="http://schemas.microsoft.com/office/drawing/2014/main" id="{3601F111-2C15-421D-8AE4-1A3198AA0B0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24315BD-FE40-4A1C-8BBF-47A2921FE680}"/>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107968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0308BD-658D-4191-A9F4-2354E308A3D0}"/>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3" name="页脚占位符 2">
            <a:extLst>
              <a:ext uri="{FF2B5EF4-FFF2-40B4-BE49-F238E27FC236}">
                <a16:creationId xmlns:a16="http://schemas.microsoft.com/office/drawing/2014/main" id="{DB89D31B-4F9E-4517-9FEC-F8BEE64EF3C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BDEAE67-DE2A-4667-915C-3F26025039F4}"/>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273867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36AE65-3999-4773-91C2-5C56C7E0B6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44A141-4BC1-4343-9686-B4562614E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9CF868D-63AF-4C50-B9F8-89BCE9C42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B412A8-86A2-4F30-A086-7AA01B67681B}"/>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6" name="页脚占位符 5">
            <a:extLst>
              <a:ext uri="{FF2B5EF4-FFF2-40B4-BE49-F238E27FC236}">
                <a16:creationId xmlns:a16="http://schemas.microsoft.com/office/drawing/2014/main" id="{0B6685D8-457F-4742-97A9-3BBFB00ACF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214EDC-6160-40D8-99C9-C8078FA57CFD}"/>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71445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D8E8A-C4D4-46A8-9258-1A1D5AD49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78C7A2-4588-4171-8AE5-53CCFCCA4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EFFC28-F541-45D0-9458-7CF2E25B7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FDC2EF0-AE20-49C7-8007-08B68068E5C4}"/>
              </a:ext>
            </a:extLst>
          </p:cNvPr>
          <p:cNvSpPr>
            <a:spLocks noGrp="1"/>
          </p:cNvSpPr>
          <p:nvPr>
            <p:ph type="dt" sz="half" idx="10"/>
          </p:nvPr>
        </p:nvSpPr>
        <p:spPr/>
        <p:txBody>
          <a:bodyPr/>
          <a:lstStyle/>
          <a:p>
            <a:fld id="{AEB61CDC-E34C-4601-928D-92E01F26597B}" type="datetimeFigureOut">
              <a:rPr lang="zh-CN" altLang="en-US" smtClean="0"/>
              <a:t>2018/12/26</a:t>
            </a:fld>
            <a:endParaRPr lang="zh-CN" altLang="en-US"/>
          </a:p>
        </p:txBody>
      </p:sp>
      <p:sp>
        <p:nvSpPr>
          <p:cNvPr id="6" name="页脚占位符 5">
            <a:extLst>
              <a:ext uri="{FF2B5EF4-FFF2-40B4-BE49-F238E27FC236}">
                <a16:creationId xmlns:a16="http://schemas.microsoft.com/office/drawing/2014/main" id="{9015F538-D095-4003-B3A6-908104519A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82FF72-57EF-45D6-840D-4F715A0A5BA4}"/>
              </a:ext>
            </a:extLst>
          </p:cNvPr>
          <p:cNvSpPr>
            <a:spLocks noGrp="1"/>
          </p:cNvSpPr>
          <p:nvPr>
            <p:ph type="sldNum" sz="quarter" idx="12"/>
          </p:nvPr>
        </p:nvSpPr>
        <p:spPr/>
        <p:txBody>
          <a:body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235964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4BBA3C-8075-4839-B2C1-4DF73A5D5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2E61F8-1658-4F49-9159-1B9256B25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8027D97-AE76-459A-A4D3-2746EA0A5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61CDC-E34C-4601-928D-92E01F26597B}" type="datetimeFigureOut">
              <a:rPr lang="zh-CN" altLang="en-US" smtClean="0"/>
              <a:t>2018/12/26</a:t>
            </a:fld>
            <a:endParaRPr lang="zh-CN" altLang="en-US"/>
          </a:p>
        </p:txBody>
      </p:sp>
      <p:sp>
        <p:nvSpPr>
          <p:cNvPr id="5" name="页脚占位符 4">
            <a:extLst>
              <a:ext uri="{FF2B5EF4-FFF2-40B4-BE49-F238E27FC236}">
                <a16:creationId xmlns:a16="http://schemas.microsoft.com/office/drawing/2014/main" id="{4CECF3E4-5D41-46C7-BC3F-7DF8733389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A148FC5-E26C-4870-8954-3A4D6DAC28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D6E5D-4A16-43A9-A912-8D66F072B5A1}" type="slidenum">
              <a:rPr lang="zh-CN" altLang="en-US" smtClean="0"/>
              <a:t>‹#›</a:t>
            </a:fld>
            <a:endParaRPr lang="zh-CN" altLang="en-US"/>
          </a:p>
        </p:txBody>
      </p:sp>
    </p:spTree>
    <p:extLst>
      <p:ext uri="{BB962C8B-B14F-4D97-AF65-F5344CB8AC3E}">
        <p14:creationId xmlns:p14="http://schemas.microsoft.com/office/powerpoint/2010/main" val="3314637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www.pptstore.net/author/jiangjie/"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71550" y="3977800"/>
            <a:ext cx="1680268" cy="369332"/>
          </a:xfrm>
          <a:prstGeom prst="rect">
            <a:avLst/>
          </a:prstGeom>
          <a:solidFill>
            <a:schemeClr val="bg1"/>
          </a:solidFill>
        </p:spPr>
        <p:txBody>
          <a:bodyPr wrap="none" rtlCol="0">
            <a:spAutoFit/>
          </a:bodyPr>
          <a:lstStyle/>
          <a:p>
            <a:r>
              <a:rPr lang="en-US" altLang="zh-CN" dirty="0">
                <a:solidFill>
                  <a:srgbClr val="48A2A0"/>
                </a:solidFill>
              </a:rPr>
              <a:t>PRD2018-15</a:t>
            </a:r>
            <a:r>
              <a:rPr lang="zh-CN" altLang="en-US" dirty="0">
                <a:solidFill>
                  <a:srgbClr val="48A2A0"/>
                </a:solidFill>
              </a:rPr>
              <a:t>组</a:t>
            </a:r>
          </a:p>
        </p:txBody>
      </p:sp>
      <p:sp>
        <p:nvSpPr>
          <p:cNvPr id="10" name="矩形 9"/>
          <p:cNvSpPr/>
          <p:nvPr/>
        </p:nvSpPr>
        <p:spPr>
          <a:xfrm>
            <a:off x="871549" y="1300702"/>
            <a:ext cx="4501553" cy="830997"/>
          </a:xfrm>
          <a:prstGeom prst="rect">
            <a:avLst/>
          </a:prstGeom>
        </p:spPr>
        <p:txBody>
          <a:bodyPr wrap="none">
            <a:spAutoFit/>
          </a:bodyPr>
          <a:lstStyle/>
          <a:p>
            <a:r>
              <a:rPr lang="en-US" altLang="zh-CN" sz="4800" b="1" dirty="0">
                <a:solidFill>
                  <a:schemeClr val="bg1"/>
                </a:solidFill>
                <a:latin typeface="Gotham Rounded Medium" panose="02000000000000000000" pitchFamily="50" charset="0"/>
              </a:rPr>
              <a:t>UML</a:t>
            </a:r>
            <a:r>
              <a:rPr lang="zh-CN" altLang="en-US" sz="4800" b="1" dirty="0">
                <a:solidFill>
                  <a:schemeClr val="bg1"/>
                </a:solidFill>
                <a:latin typeface="Gotham Rounded Medium" panose="02000000000000000000" pitchFamily="50" charset="0"/>
              </a:rPr>
              <a:t>基础</a:t>
            </a:r>
            <a:r>
              <a:rPr lang="en-US" altLang="zh-CN" sz="4800" b="1" dirty="0">
                <a:solidFill>
                  <a:schemeClr val="bg1"/>
                </a:solidFill>
                <a:latin typeface="Gotham Rounded Medium" panose="02000000000000000000" pitchFamily="50" charset="0"/>
              </a:rPr>
              <a:t>IIII</a:t>
            </a:r>
            <a:r>
              <a:rPr lang="zh-CN" altLang="en-US" sz="4800" b="1" dirty="0">
                <a:solidFill>
                  <a:schemeClr val="bg1"/>
                </a:solidFill>
                <a:latin typeface="Gotham Rounded Medium" panose="02000000000000000000" pitchFamily="50" charset="0"/>
              </a:rPr>
              <a:t>介绍</a:t>
            </a:r>
            <a:endParaRPr lang="en-US" altLang="zh-CN" sz="4800" b="1" dirty="0">
              <a:solidFill>
                <a:schemeClr val="bg1"/>
              </a:solidFill>
              <a:latin typeface="Gotham Rounded Medium" panose="02000000000000000000" pitchFamily="50" charset="0"/>
            </a:endParaRP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sp>
        <p:nvSpPr>
          <p:cNvPr id="11" name="文本框 6"/>
          <p:cNvSpPr txBox="1"/>
          <p:nvPr/>
        </p:nvSpPr>
        <p:spPr>
          <a:xfrm>
            <a:off x="871549" y="5094395"/>
            <a:ext cx="5032147" cy="369332"/>
          </a:xfrm>
          <a:prstGeom prst="rect">
            <a:avLst/>
          </a:prstGeom>
          <a:solidFill>
            <a:schemeClr val="bg1"/>
          </a:solidFill>
        </p:spPr>
        <p:txBody>
          <a:bodyPr wrap="none" rtlCol="0">
            <a:spAutoFit/>
          </a:bodyPr>
          <a:lstStyle/>
          <a:p>
            <a:r>
              <a:rPr lang="zh-CN" altLang="en-US" dirty="0">
                <a:solidFill>
                  <a:srgbClr val="48A2A0"/>
                </a:solidFill>
              </a:rPr>
              <a:t>组员：</a:t>
            </a:r>
            <a:r>
              <a:rPr lang="zh-CN" altLang="zh-CN" dirty="0">
                <a:solidFill>
                  <a:srgbClr val="48A2A0"/>
                </a:solidFill>
              </a:rPr>
              <a:t>黄叶轩，陈俊仁，陈苏民，徐双铅，吕迪</a:t>
            </a:r>
            <a:endParaRPr lang="zh-CN" altLang="en-US" dirty="0">
              <a:solidFill>
                <a:srgbClr val="48A2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066591" cy="461665"/>
          </a:xfrm>
          <a:prstGeom prst="rect">
            <a:avLst/>
          </a:prstGeom>
        </p:spPr>
        <p:txBody>
          <a:bodyPr wrap="none">
            <a:spAutoFit/>
          </a:bodyPr>
          <a:lstStyle/>
          <a:p>
            <a:r>
              <a:rPr lang="en-US" altLang="zh-CN" sz="2400" b="1" dirty="0">
                <a:solidFill>
                  <a:schemeClr val="tx1">
                    <a:lumMod val="75000"/>
                    <a:lumOff val="25000"/>
                  </a:schemeClr>
                </a:solidFill>
              </a:rPr>
              <a:t>UML——</a:t>
            </a:r>
            <a:r>
              <a:rPr lang="zh-CN" altLang="en-US" sz="2400" b="1" dirty="0">
                <a:solidFill>
                  <a:schemeClr val="tx1">
                    <a:lumMod val="75000"/>
                    <a:lumOff val="25000"/>
                  </a:schemeClr>
                </a:solidFill>
              </a:rPr>
              <a:t>类图</a:t>
            </a:r>
          </a:p>
        </p:txBody>
      </p:sp>
      <p:sp>
        <p:nvSpPr>
          <p:cNvPr id="2" name="文本框 1"/>
          <p:cNvSpPr txBox="1"/>
          <p:nvPr/>
        </p:nvSpPr>
        <p:spPr>
          <a:xfrm>
            <a:off x="1226820" y="1145947"/>
            <a:ext cx="9187130" cy="954107"/>
          </a:xfrm>
          <a:prstGeom prst="rect">
            <a:avLst/>
          </a:prstGeom>
          <a:noFill/>
        </p:spPr>
        <p:txBody>
          <a:bodyPr wrap="none" rtlCol="0">
            <a:spAutoFit/>
          </a:bodyPr>
          <a:lstStyle/>
          <a:p>
            <a:r>
              <a:rPr lang="zh-CN" altLang="en-US" sz="2000" b="1" dirty="0">
                <a:solidFill>
                  <a:srgbClr val="48A2A0"/>
                </a:solidFill>
              </a:rPr>
              <a:t>类图（</a:t>
            </a:r>
            <a:r>
              <a:rPr lang="en-GB" altLang="zh-CN" sz="2000" b="1" dirty="0">
                <a:solidFill>
                  <a:srgbClr val="48A2A0"/>
                </a:solidFill>
              </a:rPr>
              <a:t>Class Diagram</a:t>
            </a:r>
            <a:r>
              <a:rPr lang="zh-CN" altLang="en-GB" sz="2000" b="1" dirty="0">
                <a:solidFill>
                  <a:srgbClr val="48A2A0"/>
                </a:solidFill>
              </a:rPr>
              <a:t>）</a:t>
            </a:r>
            <a:endParaRPr lang="en-GB" altLang="zh-CN" sz="2000" b="1" dirty="0">
              <a:solidFill>
                <a:srgbClr val="48A2A0"/>
              </a:solidFill>
            </a:endParaRPr>
          </a:p>
          <a:p>
            <a:r>
              <a:rPr lang="zh-CN" altLang="en-US" dirty="0"/>
              <a:t>类图是面向对象系统建模中最常用和最重要的图，是定义其它图的基础。</a:t>
            </a:r>
            <a:endParaRPr lang="en-US" altLang="zh-CN" dirty="0"/>
          </a:p>
          <a:p>
            <a:r>
              <a:rPr lang="zh-CN" altLang="en-US" dirty="0"/>
              <a:t>类图主要是用来显示系统中的类、接口以及它们之间的静态结构和关系的一种静态模型。</a:t>
            </a:r>
            <a:endParaRPr lang="en-US" altLang="zh-CN" dirty="0"/>
          </a:p>
        </p:txBody>
      </p:sp>
      <p:sp>
        <p:nvSpPr>
          <p:cNvPr id="5" name="文本框 4"/>
          <p:cNvSpPr txBox="1"/>
          <p:nvPr/>
        </p:nvSpPr>
        <p:spPr>
          <a:xfrm>
            <a:off x="2510212" y="2309949"/>
            <a:ext cx="1107996" cy="369332"/>
          </a:xfrm>
          <a:prstGeom prst="rect">
            <a:avLst/>
          </a:prstGeom>
          <a:noFill/>
        </p:spPr>
        <p:txBody>
          <a:bodyPr wrap="none" rtlCol="0">
            <a:spAutoFit/>
          </a:bodyPr>
          <a:lstStyle/>
          <a:p>
            <a:r>
              <a:rPr kumimoji="1" lang="zh-CN" altLang="en-US" dirty="0"/>
              <a:t>基本组件</a:t>
            </a:r>
          </a:p>
        </p:txBody>
      </p:sp>
      <p:sp>
        <p:nvSpPr>
          <p:cNvPr id="25" name="矩形 24"/>
          <p:cNvSpPr/>
          <p:nvPr/>
        </p:nvSpPr>
        <p:spPr>
          <a:xfrm>
            <a:off x="641829" y="2787701"/>
            <a:ext cx="693189" cy="429491"/>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类名</a:t>
            </a:r>
          </a:p>
        </p:txBody>
      </p:sp>
      <p:sp>
        <p:nvSpPr>
          <p:cNvPr id="26" name="矩形 25"/>
          <p:cNvSpPr/>
          <p:nvPr/>
        </p:nvSpPr>
        <p:spPr>
          <a:xfrm>
            <a:off x="619661" y="4328607"/>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7" name="矩形 26"/>
          <p:cNvSpPr/>
          <p:nvPr/>
        </p:nvSpPr>
        <p:spPr>
          <a:xfrm>
            <a:off x="619661" y="3351541"/>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pic>
        <p:nvPicPr>
          <p:cNvPr id="29" name="图片 28"/>
          <p:cNvPicPr>
            <a:picLocks noChangeAspect="1"/>
          </p:cNvPicPr>
          <p:nvPr/>
        </p:nvPicPr>
        <p:blipFill rotWithShape="1">
          <a:blip r:embed="rId3">
            <a:extLst>
              <a:ext uri="{28A0092B-C50C-407E-A947-70E740481C1C}">
                <a14:useLocalDpi xmlns:a14="http://schemas.microsoft.com/office/drawing/2010/main" val="0"/>
              </a:ext>
            </a:extLst>
          </a:blip>
          <a:srcRect l="5885" t="5630" r="4123" b="5973"/>
          <a:stretch>
            <a:fillRect/>
          </a:stretch>
        </p:blipFill>
        <p:spPr>
          <a:xfrm>
            <a:off x="1562279" y="2761547"/>
            <a:ext cx="2941033" cy="2160804"/>
          </a:xfrm>
          <a:prstGeom prst="rect">
            <a:avLst/>
          </a:prstGeom>
        </p:spPr>
      </p:pic>
      <p:sp>
        <p:nvSpPr>
          <p:cNvPr id="3" name="矩形 2"/>
          <p:cNvSpPr/>
          <p:nvPr/>
        </p:nvSpPr>
        <p:spPr>
          <a:xfrm>
            <a:off x="5816110" y="2453749"/>
            <a:ext cx="7340650" cy="646331"/>
          </a:xfrm>
          <a:prstGeom prst="rect">
            <a:avLst/>
          </a:prstGeom>
        </p:spPr>
        <p:txBody>
          <a:bodyPr wrap="square">
            <a:spAutoFit/>
          </a:bodyPr>
          <a:lstStyle/>
          <a:p>
            <a:r>
              <a:rPr lang="zh-CN" altLang="en-US" dirty="0"/>
              <a:t>描述了类在软件系统中代表的事物（即对象）所具备的特性</a:t>
            </a:r>
            <a:endParaRPr lang="en-US" altLang="zh-CN" dirty="0"/>
          </a:p>
          <a:p>
            <a:r>
              <a:rPr lang="en-US" altLang="zh-CN" dirty="0"/>
              <a:t>	</a:t>
            </a:r>
            <a:r>
              <a:rPr lang="zh-CN" altLang="en-US" dirty="0"/>
              <a:t>类可以有任意数目的属性，也可以没有属性</a:t>
            </a:r>
            <a:endParaRPr lang="en-US" altLang="zh-CN" dirty="0"/>
          </a:p>
        </p:txBody>
      </p:sp>
      <p:sp>
        <p:nvSpPr>
          <p:cNvPr id="13" name="矩形 12"/>
          <p:cNvSpPr/>
          <p:nvPr/>
        </p:nvSpPr>
        <p:spPr>
          <a:xfrm>
            <a:off x="5100753" y="2419622"/>
            <a:ext cx="715357" cy="429491"/>
          </a:xfrm>
          <a:prstGeom prst="rect">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属性</a:t>
            </a:r>
          </a:p>
        </p:txBody>
      </p:sp>
      <p:sp>
        <p:nvSpPr>
          <p:cNvPr id="14" name="矩形 13"/>
          <p:cNvSpPr/>
          <p:nvPr/>
        </p:nvSpPr>
        <p:spPr>
          <a:xfrm>
            <a:off x="5100753" y="3281204"/>
            <a:ext cx="1697778" cy="322290"/>
          </a:xfrm>
          <a:prstGeom prst="rect">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类属性的语法</a:t>
            </a:r>
          </a:p>
        </p:txBody>
      </p:sp>
      <p:sp>
        <p:nvSpPr>
          <p:cNvPr id="15" name="文本框 14"/>
          <p:cNvSpPr txBox="1"/>
          <p:nvPr/>
        </p:nvSpPr>
        <p:spPr>
          <a:xfrm>
            <a:off x="6940522" y="3246912"/>
            <a:ext cx="4935967" cy="369332"/>
          </a:xfrm>
          <a:prstGeom prst="rect">
            <a:avLst/>
          </a:prstGeom>
          <a:noFill/>
        </p:spPr>
        <p:txBody>
          <a:bodyPr wrap="none" rtlCol="0">
            <a:spAutoFit/>
          </a:bodyPr>
          <a:lstStyle/>
          <a:p>
            <a:r>
              <a:rPr kumimoji="1" lang="en-US" altLang="zh-CN" dirty="0"/>
              <a:t>[</a:t>
            </a:r>
            <a:r>
              <a:rPr kumimoji="1" lang="zh-CN" altLang="en-US" dirty="0"/>
              <a:t>可见性</a:t>
            </a:r>
            <a:r>
              <a:rPr kumimoji="1" lang="en-US" altLang="zh-CN" dirty="0"/>
              <a:t>]</a:t>
            </a:r>
            <a:r>
              <a:rPr kumimoji="1" lang="zh-CN" altLang="en-US" dirty="0"/>
              <a:t>属性名</a:t>
            </a:r>
            <a:r>
              <a:rPr kumimoji="1" lang="en-US" altLang="zh-CN" dirty="0"/>
              <a:t>[</a:t>
            </a:r>
            <a:r>
              <a:rPr kumimoji="1" lang="zh-CN" altLang="en-US" dirty="0"/>
              <a:t>：类型</a:t>
            </a:r>
            <a:r>
              <a:rPr kumimoji="1" lang="en-US" altLang="zh-CN" dirty="0"/>
              <a:t>][=</a:t>
            </a:r>
            <a:r>
              <a:rPr kumimoji="1" lang="zh-CN" altLang="en-US" dirty="0"/>
              <a:t>初始值</a:t>
            </a:r>
            <a:r>
              <a:rPr kumimoji="1" lang="en-US" altLang="zh-CN" dirty="0"/>
              <a:t>][{</a:t>
            </a:r>
            <a:r>
              <a:rPr kumimoji="1" lang="zh-CN" altLang="en-US" dirty="0"/>
              <a:t>属性字符串</a:t>
            </a:r>
            <a:r>
              <a:rPr kumimoji="1" lang="en-US" altLang="zh-CN" dirty="0"/>
              <a:t>}]</a:t>
            </a:r>
            <a:endParaRPr kumimoji="1" lang="zh-CN" altLang="en-US" dirty="0"/>
          </a:p>
        </p:txBody>
      </p:sp>
      <p:sp>
        <p:nvSpPr>
          <p:cNvPr id="4" name="矩形 3"/>
          <p:cNvSpPr/>
          <p:nvPr/>
        </p:nvSpPr>
        <p:spPr>
          <a:xfrm>
            <a:off x="5784764" y="4030975"/>
            <a:ext cx="6096000" cy="646331"/>
          </a:xfrm>
          <a:prstGeom prst="rect">
            <a:avLst/>
          </a:prstGeom>
        </p:spPr>
        <p:txBody>
          <a:bodyPr>
            <a:spAutoFit/>
          </a:bodyPr>
          <a:lstStyle/>
          <a:p>
            <a:r>
              <a:rPr lang="zh-CN" altLang="en-US" dirty="0"/>
              <a:t>是对类的对象所能做的事务的一个抽象</a:t>
            </a:r>
            <a:endParaRPr lang="en-US" altLang="zh-CN" dirty="0"/>
          </a:p>
          <a:p>
            <a:r>
              <a:rPr lang="en-US" altLang="zh-CN" dirty="0"/>
              <a:t>	</a:t>
            </a:r>
            <a:r>
              <a:rPr lang="zh-CN" altLang="en-US" dirty="0"/>
              <a:t>一个类可以有任意数目的操作，也可以没有操作。</a:t>
            </a:r>
            <a:endParaRPr lang="en-US" altLang="zh-CN" dirty="0"/>
          </a:p>
        </p:txBody>
      </p:sp>
      <p:cxnSp>
        <p:nvCxnSpPr>
          <p:cNvPr id="7" name="直线连接符 6"/>
          <p:cNvCxnSpPr/>
          <p:nvPr/>
        </p:nvCxnSpPr>
        <p:spPr>
          <a:xfrm>
            <a:off x="4805997" y="2368156"/>
            <a:ext cx="0" cy="3003944"/>
          </a:xfrm>
          <a:prstGeom prst="line">
            <a:avLst/>
          </a:prstGeom>
          <a:ln>
            <a:solidFill>
              <a:schemeClr val="bg1">
                <a:lumMod val="65000"/>
              </a:schemeClr>
            </a:solidFill>
          </a:ln>
        </p:spPr>
        <p:style>
          <a:lnRef idx="1">
            <a:schemeClr val="accent6"/>
          </a:lnRef>
          <a:fillRef idx="0">
            <a:schemeClr val="accent6"/>
          </a:fillRef>
          <a:effectRef idx="0">
            <a:schemeClr val="accent6"/>
          </a:effectRef>
          <a:fontRef idx="minor">
            <a:schemeClr val="tx1"/>
          </a:fontRef>
        </p:style>
      </p:cxnSp>
      <p:cxnSp>
        <p:nvCxnSpPr>
          <p:cNvPr id="9" name="直线连接符 8"/>
          <p:cNvCxnSpPr/>
          <p:nvPr/>
        </p:nvCxnSpPr>
        <p:spPr>
          <a:xfrm>
            <a:off x="4991100" y="3825094"/>
            <a:ext cx="68964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105028" y="4010668"/>
            <a:ext cx="715357" cy="429491"/>
          </a:xfrm>
          <a:prstGeom prst="rect">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操作</a:t>
            </a:r>
          </a:p>
        </p:txBody>
      </p:sp>
      <p:sp>
        <p:nvSpPr>
          <p:cNvPr id="23" name="矩形 22"/>
          <p:cNvSpPr/>
          <p:nvPr/>
        </p:nvSpPr>
        <p:spPr>
          <a:xfrm>
            <a:off x="5100753" y="4923791"/>
            <a:ext cx="1697778" cy="3316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类操作的语法</a:t>
            </a:r>
          </a:p>
        </p:txBody>
      </p:sp>
      <p:sp>
        <p:nvSpPr>
          <p:cNvPr id="24" name="文本框 23"/>
          <p:cNvSpPr txBox="1"/>
          <p:nvPr/>
        </p:nvSpPr>
        <p:spPr>
          <a:xfrm>
            <a:off x="6798531" y="4879556"/>
            <a:ext cx="5393469" cy="369332"/>
          </a:xfrm>
          <a:prstGeom prst="rect">
            <a:avLst/>
          </a:prstGeom>
          <a:noFill/>
        </p:spPr>
        <p:txBody>
          <a:bodyPr wrap="square" rtlCol="0">
            <a:spAutoFit/>
          </a:bodyPr>
          <a:lstStyle/>
          <a:p>
            <a:r>
              <a:rPr kumimoji="1" lang="en-US" altLang="zh-CN" dirty="0"/>
              <a:t>[</a:t>
            </a:r>
            <a:r>
              <a:rPr kumimoji="1" lang="zh-CN" altLang="en-US" dirty="0"/>
              <a:t>可见性</a:t>
            </a:r>
            <a:r>
              <a:rPr kumimoji="1" lang="en-US" altLang="zh-CN" dirty="0"/>
              <a:t>]</a:t>
            </a:r>
            <a:r>
              <a:rPr kumimoji="1" lang="zh-CN" altLang="en-US" dirty="0"/>
              <a:t>操作名</a:t>
            </a:r>
            <a:r>
              <a:rPr kumimoji="1" lang="en-US" altLang="zh-CN" dirty="0"/>
              <a:t>{(</a:t>
            </a:r>
            <a:r>
              <a:rPr kumimoji="1" lang="zh-CN" altLang="en-US" dirty="0"/>
              <a:t>参数表</a:t>
            </a:r>
            <a:r>
              <a:rPr kumimoji="1" lang="en-US" altLang="zh-CN" dirty="0"/>
              <a:t>)][</a:t>
            </a:r>
            <a:r>
              <a:rPr kumimoji="1" lang="zh-CN" altLang="en-US" dirty="0"/>
              <a:t>：返回类型</a:t>
            </a:r>
            <a:r>
              <a:rPr kumimoji="1" lang="en-US" altLang="zh-CN" dirty="0"/>
              <a:t>][{</a:t>
            </a:r>
            <a:r>
              <a:rPr kumimoji="1" lang="zh-CN" altLang="en-US" dirty="0"/>
              <a:t>属性字符串</a:t>
            </a:r>
            <a:r>
              <a:rPr kumimoji="1" lang="en-US" altLang="zh-CN" dirty="0"/>
              <a:t>}]</a:t>
            </a:r>
            <a:endParaRPr kumimoji="1" lang="zh-CN" altLang="en-US" dirty="0"/>
          </a:p>
        </p:txBody>
      </p:sp>
      <p:sp>
        <p:nvSpPr>
          <p:cNvPr id="28" name="文本框 27"/>
          <p:cNvSpPr txBox="1"/>
          <p:nvPr/>
        </p:nvSpPr>
        <p:spPr>
          <a:xfrm>
            <a:off x="2543839" y="5958986"/>
            <a:ext cx="2262158" cy="369332"/>
          </a:xfrm>
          <a:prstGeom prst="rect">
            <a:avLst/>
          </a:prstGeom>
          <a:noFill/>
        </p:spPr>
        <p:txBody>
          <a:bodyPr wrap="none" rtlCol="0">
            <a:spAutoFit/>
          </a:bodyPr>
          <a:lstStyle/>
          <a:p>
            <a:r>
              <a:rPr kumimoji="1" lang="zh-CN" altLang="en-US" dirty="0"/>
              <a:t>可见性使用符号表示</a:t>
            </a:r>
          </a:p>
        </p:txBody>
      </p:sp>
      <p:sp>
        <p:nvSpPr>
          <p:cNvPr id="30" name="矩形 29"/>
          <p:cNvSpPr/>
          <p:nvPr/>
        </p:nvSpPr>
        <p:spPr>
          <a:xfrm>
            <a:off x="4991100" y="5645493"/>
            <a:ext cx="6096000" cy="923330"/>
          </a:xfrm>
          <a:prstGeom prst="rect">
            <a:avLst/>
          </a:prstGeom>
        </p:spPr>
        <p:txBody>
          <a:bodyPr>
            <a:spAutoFit/>
          </a:bodyPr>
          <a:lstStyle/>
          <a:p>
            <a:r>
              <a:rPr lang="en-US" altLang="zh-CN" b="1"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 </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public</a:t>
            </a:r>
          </a:p>
          <a:p>
            <a:r>
              <a:rPr lang="en-GB" altLang="zh-CN" b="1"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 - </a:t>
            </a:r>
            <a:r>
              <a:rPr lang="zh-CN" altLang="en-GB"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private</a:t>
            </a:r>
          </a:p>
          <a:p>
            <a:r>
              <a:rPr lang="en-GB" altLang="zh-CN" b="1"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 #</a:t>
            </a:r>
            <a:r>
              <a:rPr lang="zh-CN" altLang="en-GB" dirty="0">
                <a:solidFill>
                  <a:srgbClr val="000000"/>
                </a:solidFill>
                <a:latin typeface="Verdana" panose="020B0604030504040204" pitchFamily="34" charset="0"/>
              </a:rPr>
              <a:t>：</a:t>
            </a:r>
            <a:r>
              <a:rPr lang="zh-CN" altLang="en-US" dirty="0">
                <a:solidFill>
                  <a:srgbClr val="000000"/>
                </a:solidFill>
                <a:latin typeface="Verdana" panose="020B0604030504040204" pitchFamily="34" charset="0"/>
              </a:rPr>
              <a:t>表示</a:t>
            </a:r>
            <a:r>
              <a:rPr lang="en-GB" altLang="zh-CN" dirty="0">
                <a:solidFill>
                  <a:srgbClr val="000000"/>
                </a:solidFill>
                <a:latin typeface="Verdana" panose="020B0604030504040204" pitchFamily="34" charset="0"/>
              </a:rPr>
              <a:t>protected</a:t>
            </a:r>
            <a:r>
              <a:rPr lang="zh-CN" altLang="en-GB" dirty="0">
                <a:solidFill>
                  <a:srgbClr val="000000"/>
                </a:solidFill>
                <a:latin typeface="Verdana" panose="020B0604030504040204" pitchFamily="34" charset="0"/>
              </a:rPr>
              <a:t>（</a:t>
            </a:r>
            <a:r>
              <a:rPr lang="en-GB" altLang="zh-CN" dirty="0">
                <a:solidFill>
                  <a:srgbClr val="000000"/>
                </a:solidFill>
                <a:latin typeface="Verdana" panose="020B0604030504040204" pitchFamily="34" charset="0"/>
              </a:rPr>
              <a:t>friendly</a:t>
            </a:r>
            <a:r>
              <a:rPr lang="zh-CN" altLang="en-US" dirty="0">
                <a:solidFill>
                  <a:srgbClr val="000000"/>
                </a:solidFill>
                <a:latin typeface="Verdana" panose="020B0604030504040204" pitchFamily="34" charset="0"/>
              </a:rPr>
              <a:t>也归入这类）</a:t>
            </a:r>
            <a:endParaRPr lang="zh-CN" altLang="en-US" b="0" i="0" u="none" strike="noStrike" dirty="0">
              <a:solidFill>
                <a:srgbClr val="000000"/>
              </a:solidFill>
              <a:effectLst/>
              <a:latin typeface="Verdana" panose="020B0604030504040204" pitchFamily="34" charset="0"/>
            </a:endParaRPr>
          </a:p>
        </p:txBody>
      </p:sp>
      <p:cxnSp>
        <p:nvCxnSpPr>
          <p:cNvPr id="31" name="直线连接符 30"/>
          <p:cNvCxnSpPr/>
          <p:nvPr/>
        </p:nvCxnSpPr>
        <p:spPr>
          <a:xfrm>
            <a:off x="1344023" y="5533045"/>
            <a:ext cx="974307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24B325-80C7-4177-B35A-6F4FD7ACB7BC}"/>
              </a:ext>
            </a:extLst>
          </p:cNvPr>
          <p:cNvSpPr/>
          <p:nvPr/>
        </p:nvSpPr>
        <p:spPr>
          <a:xfrm>
            <a:off x="133290" y="101208"/>
            <a:ext cx="1415772" cy="461665"/>
          </a:xfrm>
          <a:prstGeom prst="rect">
            <a:avLst/>
          </a:prstGeom>
        </p:spPr>
        <p:txBody>
          <a:bodyPr wrap="none">
            <a:spAutoFit/>
          </a:bodyPr>
          <a:lstStyle/>
          <a:p>
            <a:r>
              <a:rPr lang="zh-CN" altLang="en-US" sz="2400" b="1" dirty="0">
                <a:solidFill>
                  <a:schemeClr val="tx1">
                    <a:lumMod val="75000"/>
                    <a:lumOff val="25000"/>
                  </a:schemeClr>
                </a:solidFill>
              </a:rPr>
              <a:t>项目的类</a:t>
            </a:r>
          </a:p>
        </p:txBody>
      </p:sp>
      <p:sp>
        <p:nvSpPr>
          <p:cNvPr id="2" name="文本框 1">
            <a:extLst>
              <a:ext uri="{FF2B5EF4-FFF2-40B4-BE49-F238E27FC236}">
                <a16:creationId xmlns:a16="http://schemas.microsoft.com/office/drawing/2014/main" id="{7554EA3C-5CAA-421D-95AE-595FC4F7E0CD}"/>
              </a:ext>
            </a:extLst>
          </p:cNvPr>
          <p:cNvSpPr txBox="1"/>
          <p:nvPr/>
        </p:nvSpPr>
        <p:spPr>
          <a:xfrm>
            <a:off x="1447800" y="1879601"/>
            <a:ext cx="7927170" cy="369332"/>
          </a:xfrm>
          <a:prstGeom prst="rect">
            <a:avLst/>
          </a:prstGeom>
          <a:noFill/>
        </p:spPr>
        <p:txBody>
          <a:bodyPr wrap="none" rtlCol="0">
            <a:spAutoFit/>
          </a:bodyPr>
          <a:lstStyle/>
          <a:p>
            <a:r>
              <a:rPr lang="en-US" altLang="zh-CN" dirty="0"/>
              <a:t>2   			</a:t>
            </a:r>
            <a:r>
              <a:rPr lang="zh-CN" altLang="en-US" dirty="0"/>
              <a:t>管理员                     </a:t>
            </a:r>
            <a:r>
              <a:rPr lang="en-US" altLang="zh-CN" dirty="0"/>
              <a:t>	</a:t>
            </a:r>
            <a:r>
              <a:rPr lang="zh-CN" altLang="en-US" dirty="0"/>
              <a:t>  对网站进行系统管理</a:t>
            </a:r>
          </a:p>
        </p:txBody>
      </p:sp>
      <p:sp>
        <p:nvSpPr>
          <p:cNvPr id="5" name="文本框 4">
            <a:extLst>
              <a:ext uri="{FF2B5EF4-FFF2-40B4-BE49-F238E27FC236}">
                <a16:creationId xmlns:a16="http://schemas.microsoft.com/office/drawing/2014/main" id="{19FFD027-EE4A-4A42-90CA-53D2331CDDD9}"/>
              </a:ext>
            </a:extLst>
          </p:cNvPr>
          <p:cNvSpPr txBox="1"/>
          <p:nvPr/>
        </p:nvSpPr>
        <p:spPr>
          <a:xfrm>
            <a:off x="1447800" y="2306600"/>
            <a:ext cx="8079456" cy="369332"/>
          </a:xfrm>
          <a:prstGeom prst="rect">
            <a:avLst/>
          </a:prstGeom>
          <a:noFill/>
        </p:spPr>
        <p:txBody>
          <a:bodyPr wrap="none" rtlCol="0">
            <a:spAutoFit/>
          </a:bodyPr>
          <a:lstStyle/>
          <a:p>
            <a:r>
              <a:rPr lang="en-US" altLang="zh-CN" dirty="0"/>
              <a:t>3   			</a:t>
            </a:r>
            <a:r>
              <a:rPr lang="zh-CN" altLang="en-US" dirty="0"/>
              <a:t>游客      </a:t>
            </a:r>
            <a:r>
              <a:rPr lang="en-US" altLang="zh-CN" dirty="0"/>
              <a:t>	</a:t>
            </a:r>
            <a:r>
              <a:rPr lang="zh-CN" altLang="en-US" dirty="0"/>
              <a:t>               </a:t>
            </a:r>
            <a:r>
              <a:rPr lang="en-US" altLang="zh-CN" dirty="0"/>
              <a:t>	</a:t>
            </a:r>
            <a:r>
              <a:rPr lang="zh-CN" altLang="en-US" dirty="0"/>
              <a:t>  进入网站进行浏览课程</a:t>
            </a:r>
          </a:p>
        </p:txBody>
      </p:sp>
      <p:sp>
        <p:nvSpPr>
          <p:cNvPr id="6" name="文本框 5">
            <a:extLst>
              <a:ext uri="{FF2B5EF4-FFF2-40B4-BE49-F238E27FC236}">
                <a16:creationId xmlns:a16="http://schemas.microsoft.com/office/drawing/2014/main" id="{78F2170B-EDCA-4AE6-A636-0017238423E1}"/>
              </a:ext>
            </a:extLst>
          </p:cNvPr>
          <p:cNvSpPr txBox="1"/>
          <p:nvPr/>
        </p:nvSpPr>
        <p:spPr>
          <a:xfrm>
            <a:off x="1447800" y="2769532"/>
            <a:ext cx="10366941" cy="369332"/>
          </a:xfrm>
          <a:prstGeom prst="rect">
            <a:avLst/>
          </a:prstGeom>
          <a:noFill/>
        </p:spPr>
        <p:txBody>
          <a:bodyPr wrap="none" rtlCol="0">
            <a:spAutoFit/>
          </a:bodyPr>
          <a:lstStyle/>
          <a:p>
            <a:r>
              <a:rPr lang="en-US" altLang="zh-CN" dirty="0"/>
              <a:t>4   			</a:t>
            </a:r>
            <a:r>
              <a:rPr lang="zh-CN" altLang="en-US" dirty="0"/>
              <a:t>学生      </a:t>
            </a:r>
            <a:r>
              <a:rPr lang="en-US" altLang="zh-CN" dirty="0"/>
              <a:t>	</a:t>
            </a:r>
            <a:r>
              <a:rPr lang="zh-CN" altLang="en-US" dirty="0"/>
              <a:t>               </a:t>
            </a:r>
            <a:r>
              <a:rPr lang="en-US" altLang="zh-CN" dirty="0"/>
              <a:t>	</a:t>
            </a:r>
            <a:r>
              <a:rPr lang="zh-CN" altLang="en-US" dirty="0"/>
              <a:t>  进入网站进行课程学习、社区、博客使用</a:t>
            </a:r>
          </a:p>
        </p:txBody>
      </p:sp>
      <p:sp>
        <p:nvSpPr>
          <p:cNvPr id="7" name="文本框 6">
            <a:extLst>
              <a:ext uri="{FF2B5EF4-FFF2-40B4-BE49-F238E27FC236}">
                <a16:creationId xmlns:a16="http://schemas.microsoft.com/office/drawing/2014/main" id="{6AED2382-85F2-4644-89E1-1B36C2A52D60}"/>
              </a:ext>
            </a:extLst>
          </p:cNvPr>
          <p:cNvSpPr txBox="1"/>
          <p:nvPr/>
        </p:nvSpPr>
        <p:spPr>
          <a:xfrm>
            <a:off x="1447799" y="3244334"/>
            <a:ext cx="10147330" cy="369332"/>
          </a:xfrm>
          <a:prstGeom prst="rect">
            <a:avLst/>
          </a:prstGeom>
          <a:noFill/>
        </p:spPr>
        <p:txBody>
          <a:bodyPr wrap="none" rtlCol="0">
            <a:spAutoFit/>
          </a:bodyPr>
          <a:lstStyle/>
          <a:p>
            <a:r>
              <a:rPr lang="en-US" altLang="zh-CN" dirty="0"/>
              <a:t>5   			</a:t>
            </a:r>
            <a:r>
              <a:rPr lang="zh-CN" altLang="en-US" dirty="0"/>
              <a:t>教师      </a:t>
            </a:r>
            <a:r>
              <a:rPr lang="en-US" altLang="zh-CN" dirty="0"/>
              <a:t>	</a:t>
            </a:r>
            <a:r>
              <a:rPr lang="zh-CN" altLang="en-US" dirty="0"/>
              <a:t>               </a:t>
            </a:r>
            <a:r>
              <a:rPr lang="en-US" altLang="zh-CN" dirty="0"/>
              <a:t>	</a:t>
            </a:r>
            <a:r>
              <a:rPr lang="zh-CN" altLang="en-US" dirty="0"/>
              <a:t>  进入网站进行课程管理、社区、博客使用</a:t>
            </a:r>
          </a:p>
        </p:txBody>
      </p:sp>
      <p:sp>
        <p:nvSpPr>
          <p:cNvPr id="8" name="文本框 7">
            <a:extLst>
              <a:ext uri="{FF2B5EF4-FFF2-40B4-BE49-F238E27FC236}">
                <a16:creationId xmlns:a16="http://schemas.microsoft.com/office/drawing/2014/main" id="{7DC5C1BF-18DE-4487-9EE5-0A629C852240}"/>
              </a:ext>
            </a:extLst>
          </p:cNvPr>
          <p:cNvSpPr txBox="1"/>
          <p:nvPr/>
        </p:nvSpPr>
        <p:spPr>
          <a:xfrm>
            <a:off x="1447799" y="3671333"/>
            <a:ext cx="7435049" cy="369332"/>
          </a:xfrm>
          <a:prstGeom prst="rect">
            <a:avLst/>
          </a:prstGeom>
          <a:noFill/>
        </p:spPr>
        <p:txBody>
          <a:bodyPr wrap="none" rtlCol="0">
            <a:spAutoFit/>
          </a:bodyPr>
          <a:lstStyle/>
          <a:p>
            <a:r>
              <a:rPr lang="en-US" altLang="zh-CN" dirty="0"/>
              <a:t>6   			</a:t>
            </a:r>
            <a:r>
              <a:rPr lang="zh-CN" altLang="en-US" dirty="0"/>
              <a:t>课程      </a:t>
            </a:r>
            <a:r>
              <a:rPr lang="en-US" altLang="zh-CN" dirty="0"/>
              <a:t>	</a:t>
            </a:r>
            <a:r>
              <a:rPr lang="zh-CN" altLang="en-US" dirty="0"/>
              <a:t>               </a:t>
            </a:r>
            <a:r>
              <a:rPr lang="en-US" altLang="zh-CN" dirty="0"/>
              <a:t>	</a:t>
            </a:r>
            <a:r>
              <a:rPr lang="zh-CN" altLang="en-US" dirty="0"/>
              <a:t>  课程的基本信息</a:t>
            </a:r>
          </a:p>
        </p:txBody>
      </p:sp>
      <p:sp>
        <p:nvSpPr>
          <p:cNvPr id="9" name="文本框 8">
            <a:extLst>
              <a:ext uri="{FF2B5EF4-FFF2-40B4-BE49-F238E27FC236}">
                <a16:creationId xmlns:a16="http://schemas.microsoft.com/office/drawing/2014/main" id="{B2CE5734-9A0B-43B3-92AF-23ED4B8DCA2B}"/>
              </a:ext>
            </a:extLst>
          </p:cNvPr>
          <p:cNvSpPr txBox="1"/>
          <p:nvPr/>
        </p:nvSpPr>
        <p:spPr>
          <a:xfrm>
            <a:off x="1447799" y="4134265"/>
            <a:ext cx="8024954" cy="369332"/>
          </a:xfrm>
          <a:prstGeom prst="rect">
            <a:avLst/>
          </a:prstGeom>
          <a:noFill/>
        </p:spPr>
        <p:txBody>
          <a:bodyPr wrap="none" rtlCol="0">
            <a:spAutoFit/>
          </a:bodyPr>
          <a:lstStyle/>
          <a:p>
            <a:r>
              <a:rPr lang="en-US" altLang="zh-CN" dirty="0"/>
              <a:t>7   			</a:t>
            </a:r>
            <a:r>
              <a:rPr lang="zh-CN" altLang="en-US" dirty="0"/>
              <a:t>课程资料      </a:t>
            </a:r>
            <a:r>
              <a:rPr lang="en-US" altLang="zh-CN" dirty="0"/>
              <a:t>	</a:t>
            </a:r>
            <a:r>
              <a:rPr lang="zh-CN" altLang="en-US" dirty="0"/>
              <a:t>              </a:t>
            </a:r>
            <a:r>
              <a:rPr lang="en-US" altLang="zh-CN" dirty="0"/>
              <a:t>	  </a:t>
            </a:r>
            <a:r>
              <a:rPr lang="zh-CN" altLang="en-US" dirty="0"/>
              <a:t>课程资料的基本信息</a:t>
            </a:r>
          </a:p>
        </p:txBody>
      </p:sp>
      <p:sp>
        <p:nvSpPr>
          <p:cNvPr id="10" name="文本框 9">
            <a:extLst>
              <a:ext uri="{FF2B5EF4-FFF2-40B4-BE49-F238E27FC236}">
                <a16:creationId xmlns:a16="http://schemas.microsoft.com/office/drawing/2014/main" id="{7402D897-62C8-4C97-848F-4F1D99058362}"/>
              </a:ext>
            </a:extLst>
          </p:cNvPr>
          <p:cNvSpPr txBox="1"/>
          <p:nvPr/>
        </p:nvSpPr>
        <p:spPr>
          <a:xfrm>
            <a:off x="1447799" y="4597197"/>
            <a:ext cx="7431843" cy="369332"/>
          </a:xfrm>
          <a:prstGeom prst="rect">
            <a:avLst/>
          </a:prstGeom>
          <a:noFill/>
        </p:spPr>
        <p:txBody>
          <a:bodyPr wrap="none" rtlCol="0">
            <a:spAutoFit/>
          </a:bodyPr>
          <a:lstStyle/>
          <a:p>
            <a:r>
              <a:rPr lang="en-US" altLang="zh-CN" dirty="0"/>
              <a:t>8   			</a:t>
            </a:r>
            <a:r>
              <a:rPr lang="zh-CN" altLang="en-US" dirty="0"/>
              <a:t>社区      </a:t>
            </a:r>
            <a:r>
              <a:rPr lang="en-US" altLang="zh-CN" dirty="0"/>
              <a:t>	</a:t>
            </a:r>
            <a:r>
              <a:rPr lang="zh-CN" altLang="en-US" dirty="0"/>
              <a:t>              </a:t>
            </a:r>
            <a:r>
              <a:rPr lang="en-US" altLang="zh-CN" dirty="0"/>
              <a:t>	  	  </a:t>
            </a:r>
            <a:r>
              <a:rPr lang="zh-CN" altLang="en-US" dirty="0"/>
              <a:t>社区的基本信息</a:t>
            </a:r>
          </a:p>
        </p:txBody>
      </p:sp>
      <p:sp>
        <p:nvSpPr>
          <p:cNvPr id="11" name="文本框 10">
            <a:extLst>
              <a:ext uri="{FF2B5EF4-FFF2-40B4-BE49-F238E27FC236}">
                <a16:creationId xmlns:a16="http://schemas.microsoft.com/office/drawing/2014/main" id="{8C81570D-333E-48F4-9F4D-286CE7E0F50A}"/>
              </a:ext>
            </a:extLst>
          </p:cNvPr>
          <p:cNvSpPr txBox="1"/>
          <p:nvPr/>
        </p:nvSpPr>
        <p:spPr>
          <a:xfrm>
            <a:off x="1447798" y="5024196"/>
            <a:ext cx="7465505" cy="369332"/>
          </a:xfrm>
          <a:prstGeom prst="rect">
            <a:avLst/>
          </a:prstGeom>
          <a:noFill/>
        </p:spPr>
        <p:txBody>
          <a:bodyPr wrap="none" rtlCol="0">
            <a:spAutoFit/>
          </a:bodyPr>
          <a:lstStyle/>
          <a:p>
            <a:r>
              <a:rPr lang="en-US" altLang="zh-CN" dirty="0"/>
              <a:t>9   			</a:t>
            </a:r>
            <a:r>
              <a:rPr lang="zh-CN" altLang="en-US" dirty="0"/>
              <a:t>博客      </a:t>
            </a:r>
            <a:r>
              <a:rPr lang="en-US" altLang="zh-CN" dirty="0"/>
              <a:t>	</a:t>
            </a:r>
            <a:r>
              <a:rPr lang="zh-CN" altLang="en-US" dirty="0"/>
              <a:t>              </a:t>
            </a:r>
            <a:r>
              <a:rPr lang="en-US" altLang="zh-CN" dirty="0"/>
              <a:t>	  	  </a:t>
            </a:r>
            <a:r>
              <a:rPr lang="zh-CN" altLang="en-US" dirty="0"/>
              <a:t>博客的基本信息</a:t>
            </a:r>
          </a:p>
        </p:txBody>
      </p:sp>
      <p:sp>
        <p:nvSpPr>
          <p:cNvPr id="12" name="文本框 11">
            <a:extLst>
              <a:ext uri="{FF2B5EF4-FFF2-40B4-BE49-F238E27FC236}">
                <a16:creationId xmlns:a16="http://schemas.microsoft.com/office/drawing/2014/main" id="{6F8C2FAE-91F4-4E11-BF1F-86C0CBC2BC5D}"/>
              </a:ext>
            </a:extLst>
          </p:cNvPr>
          <p:cNvSpPr txBox="1"/>
          <p:nvPr/>
        </p:nvSpPr>
        <p:spPr>
          <a:xfrm>
            <a:off x="1447798" y="1529878"/>
            <a:ext cx="8465779" cy="369332"/>
          </a:xfrm>
          <a:prstGeom prst="rect">
            <a:avLst/>
          </a:prstGeom>
          <a:noFill/>
        </p:spPr>
        <p:txBody>
          <a:bodyPr wrap="none" rtlCol="0">
            <a:spAutoFit/>
          </a:bodyPr>
          <a:lstStyle/>
          <a:p>
            <a:r>
              <a:rPr lang="en-US" altLang="zh-CN" dirty="0"/>
              <a:t>1   			</a:t>
            </a:r>
            <a:r>
              <a:rPr lang="zh-CN" altLang="en-US" dirty="0"/>
              <a:t>注册用户                     </a:t>
            </a:r>
            <a:r>
              <a:rPr lang="en-US" altLang="zh-CN" dirty="0"/>
              <a:t>	</a:t>
            </a:r>
            <a:r>
              <a:rPr lang="zh-CN" altLang="en-US" dirty="0"/>
              <a:t>  能进行网站的基本操作</a:t>
            </a:r>
          </a:p>
        </p:txBody>
      </p:sp>
      <p:sp>
        <p:nvSpPr>
          <p:cNvPr id="13" name="文本框 12">
            <a:extLst>
              <a:ext uri="{FF2B5EF4-FFF2-40B4-BE49-F238E27FC236}">
                <a16:creationId xmlns:a16="http://schemas.microsoft.com/office/drawing/2014/main" id="{FEDBDD81-BE6D-48A2-B9A2-255ADF8D5614}"/>
              </a:ext>
            </a:extLst>
          </p:cNvPr>
          <p:cNvSpPr txBox="1"/>
          <p:nvPr/>
        </p:nvSpPr>
        <p:spPr>
          <a:xfrm>
            <a:off x="1447797" y="956851"/>
            <a:ext cx="8940803" cy="369332"/>
          </a:xfrm>
          <a:prstGeom prst="rect">
            <a:avLst/>
          </a:prstGeom>
          <a:noFill/>
        </p:spPr>
        <p:txBody>
          <a:bodyPr wrap="square" rtlCol="0">
            <a:spAutoFit/>
          </a:bodyPr>
          <a:lstStyle/>
          <a:p>
            <a:r>
              <a:rPr lang="zh-CN" altLang="en-US" dirty="0"/>
              <a:t>编号</a:t>
            </a:r>
            <a:r>
              <a:rPr lang="en-US" altLang="zh-CN" dirty="0"/>
              <a:t>   			  </a:t>
            </a:r>
            <a:r>
              <a:rPr lang="zh-CN" altLang="en-US" dirty="0"/>
              <a:t>类名称                     </a:t>
            </a:r>
            <a:r>
              <a:rPr lang="en-US" altLang="zh-CN" dirty="0"/>
              <a:t>		</a:t>
            </a:r>
            <a:r>
              <a:rPr lang="zh-CN" altLang="en-US" dirty="0"/>
              <a:t>  类说明</a:t>
            </a:r>
          </a:p>
        </p:txBody>
      </p:sp>
    </p:spTree>
    <p:extLst>
      <p:ext uri="{BB962C8B-B14F-4D97-AF65-F5344CB8AC3E}">
        <p14:creationId xmlns:p14="http://schemas.microsoft.com/office/powerpoint/2010/main" val="106483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E24B325-80C7-4177-B35A-6F4FD7ACB7BC}"/>
              </a:ext>
            </a:extLst>
          </p:cNvPr>
          <p:cNvSpPr/>
          <p:nvPr/>
        </p:nvSpPr>
        <p:spPr>
          <a:xfrm>
            <a:off x="133290" y="101208"/>
            <a:ext cx="2031325" cy="461665"/>
          </a:xfrm>
          <a:prstGeom prst="rect">
            <a:avLst/>
          </a:prstGeom>
        </p:spPr>
        <p:txBody>
          <a:bodyPr wrap="none">
            <a:spAutoFit/>
          </a:bodyPr>
          <a:lstStyle/>
          <a:p>
            <a:r>
              <a:rPr lang="zh-CN" altLang="en-US" sz="2400" b="1" dirty="0">
                <a:solidFill>
                  <a:schemeClr val="tx1">
                    <a:lumMod val="75000"/>
                    <a:lumOff val="25000"/>
                  </a:schemeClr>
                </a:solidFill>
              </a:rPr>
              <a:t>项目中的类图</a:t>
            </a:r>
          </a:p>
        </p:txBody>
      </p:sp>
      <p:pic>
        <p:nvPicPr>
          <p:cNvPr id="4" name="图片 3">
            <a:extLst>
              <a:ext uri="{FF2B5EF4-FFF2-40B4-BE49-F238E27FC236}">
                <a16:creationId xmlns:a16="http://schemas.microsoft.com/office/drawing/2014/main" id="{2712193C-CD91-4D2D-A17E-74F9362EC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535" y="101208"/>
            <a:ext cx="9433175" cy="6858000"/>
          </a:xfrm>
          <a:prstGeom prst="rect">
            <a:avLst/>
          </a:prstGeom>
        </p:spPr>
      </p:pic>
    </p:spTree>
    <p:extLst>
      <p:ext uri="{BB962C8B-B14F-4D97-AF65-F5344CB8AC3E}">
        <p14:creationId xmlns:p14="http://schemas.microsoft.com/office/powerpoint/2010/main" val="1739528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03</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zh-CN" altLang="en-US" sz="4800" dirty="0">
                <a:latin typeface="方正姚体" panose="02010601030101010101" pitchFamily="2" charset="-122"/>
                <a:ea typeface="方正姚体" panose="02010601030101010101" pitchFamily="2" charset="-122"/>
              </a:rPr>
              <a:t>问题解决</a:t>
            </a:r>
          </a:p>
        </p:txBody>
      </p:sp>
    </p:spTree>
    <p:extLst>
      <p:ext uri="{BB962C8B-B14F-4D97-AF65-F5344CB8AC3E}">
        <p14:creationId xmlns:p14="http://schemas.microsoft.com/office/powerpoint/2010/main" val="681885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431290" y="2210435"/>
            <a:ext cx="8778875" cy="3415030"/>
          </a:xfrm>
          <a:prstGeom prst="rect">
            <a:avLst/>
          </a:prstGeom>
          <a:noFill/>
        </p:spPr>
        <p:txBody>
          <a:bodyPr wrap="square" rtlCol="0" anchor="t">
            <a:spAutoFit/>
          </a:bodyPr>
          <a:lstStyle/>
          <a:p>
            <a:r>
              <a:rPr lang="en-US" altLang="zh-CN" sz="2400"/>
              <a:t>	</a:t>
            </a:r>
            <a:r>
              <a:rPr lang="zh-CN" altLang="en-US" sz="2400"/>
              <a:t>用例图是最常见的一种图。用例图概括了用例中角色和系统之间的关系，描述了系统功能需求，角色和系统的交互以及系统的反应。</a:t>
            </a:r>
          </a:p>
          <a:p>
            <a:endParaRPr lang="zh-CN" altLang="en-US" sz="2400"/>
          </a:p>
          <a:p>
            <a:r>
              <a:rPr lang="en-US" altLang="zh-CN" sz="2400"/>
              <a:t>	</a:t>
            </a:r>
            <a:r>
              <a:rPr lang="zh-CN" altLang="en-US" sz="2400"/>
              <a:t>用例图有参与者、用例、关系组成。参与者就是系统中的用户身份。用例是系统中的一个功能的概括。关系是参与者或者与用例的联系。其中关系可以分为</a:t>
            </a:r>
            <a:r>
              <a:rPr lang="zh-CN" altLang="en-US" sz="2400">
                <a:solidFill>
                  <a:srgbClr val="FF0000"/>
                </a:solidFill>
              </a:rPr>
              <a:t>关联、泛化、包含和扩展</a:t>
            </a:r>
            <a:r>
              <a:rPr lang="zh-CN" altLang="en-US" sz="2400"/>
              <a:t>4种关系。</a:t>
            </a:r>
          </a:p>
          <a:p>
            <a:r>
              <a:rPr lang="en-US" altLang="zh-CN" sz="2400"/>
              <a:t>	</a:t>
            </a:r>
            <a:r>
              <a:rPr lang="zh-CN" altLang="en-US" sz="2400"/>
              <a:t>关系的运用是用例图最难的部分</a:t>
            </a:r>
          </a:p>
        </p:txBody>
      </p:sp>
      <p:sp>
        <p:nvSpPr>
          <p:cNvPr id="6" name="文本框 5"/>
          <p:cNvSpPr txBox="1"/>
          <p:nvPr/>
        </p:nvSpPr>
        <p:spPr>
          <a:xfrm>
            <a:off x="1579245" y="1312545"/>
            <a:ext cx="5212715" cy="5835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3200" b="1" dirty="0">
                <a:latin typeface="华文新魏" panose="02010800040101010101" charset="-122"/>
                <a:ea typeface="华文新魏" panose="02010800040101010101" charset="-122"/>
              </a:rPr>
              <a:t>用例图四种关系详解和使用</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579245" y="1312545"/>
            <a:ext cx="5400675" cy="58356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3200" b="1" dirty="0">
                <a:latin typeface="华文新魏" panose="02010800040101010101" charset="-122"/>
                <a:ea typeface="华文新魏" panose="02010800040101010101" charset="-122"/>
              </a:rPr>
              <a:t>用例图四种关系详解和使用</a:t>
            </a:r>
          </a:p>
        </p:txBody>
      </p:sp>
      <p:sp>
        <p:nvSpPr>
          <p:cNvPr id="2" name="文本框 1"/>
          <p:cNvSpPr txBox="1"/>
          <p:nvPr/>
        </p:nvSpPr>
        <p:spPr>
          <a:xfrm>
            <a:off x="1665605" y="2414270"/>
            <a:ext cx="8759190" cy="3753485"/>
          </a:xfrm>
          <a:prstGeom prst="rect">
            <a:avLst/>
          </a:prstGeom>
          <a:noFill/>
        </p:spPr>
        <p:txBody>
          <a:bodyPr wrap="square" rtlCol="0" anchor="t">
            <a:spAutoFit/>
          </a:bodyPr>
          <a:lstStyle/>
          <a:p>
            <a:r>
              <a:rPr lang="zh-CN" altLang="en-US" sz="2800"/>
              <a:t>绘制的注意点：</a:t>
            </a:r>
            <a:endParaRPr lang="zh-CN" altLang="en-US"/>
          </a:p>
          <a:p>
            <a:endParaRPr lang="zh-CN" altLang="en-US"/>
          </a:p>
          <a:p>
            <a:pPr marL="457200" indent="-457200">
              <a:buFont typeface="+mj-ea"/>
              <a:buAutoNum type="circleNumDbPlain"/>
            </a:pPr>
            <a:r>
              <a:rPr lang="zh-CN" altLang="en-US" sz="2400"/>
              <a:t>用例之间的关系，尤其是包含和泛化的区别，可以这样区分，试着把包含的用例让泛化的用例来包含后，看看是不是同样成立</a:t>
            </a:r>
          </a:p>
          <a:p>
            <a:pPr marL="457200" indent="-457200">
              <a:buFont typeface="+mj-ea"/>
              <a:buAutoNum type="circleNumDbPlain"/>
            </a:pPr>
            <a:endParaRPr lang="zh-CN" altLang="en-US" sz="2400"/>
          </a:p>
          <a:p>
            <a:pPr marL="457200" indent="-457200">
              <a:buFont typeface="+mj-ea"/>
              <a:buAutoNum type="circleNumDbPlain"/>
            </a:pPr>
            <a:r>
              <a:rPr lang="zh-CN" altLang="en-US" sz="2400"/>
              <a:t>箭头指向，泛化和扩展的指向和包含是相反的</a:t>
            </a:r>
          </a:p>
          <a:p>
            <a:pPr marL="457200" indent="-457200">
              <a:buFont typeface="+mj-ea"/>
              <a:buAutoNum type="circleNumDbPlain"/>
            </a:pPr>
            <a:endParaRPr lang="zh-CN" altLang="en-US" sz="2400"/>
          </a:p>
          <a:p>
            <a:pPr marL="457200" indent="-457200">
              <a:buFont typeface="+mj-ea"/>
              <a:buAutoNum type="circleNumDbPlain"/>
            </a:pPr>
            <a:r>
              <a:rPr lang="zh-CN" altLang="en-US" sz="2400"/>
              <a:t>用例的表达是动词+名词的形式，只有一个动作或者名词的不是用例。比如所有书籍，是否可借等表述就不是用例。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119888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400"/>
              <a:t>关联是参与者和用例之间的关系，</a:t>
            </a:r>
          </a:p>
          <a:p>
            <a:pPr indent="0">
              <a:buFont typeface="Arial" panose="020B0604020202020204" pitchFamily="34" charset="0"/>
              <a:buNone/>
            </a:pPr>
            <a:r>
              <a:rPr lang="zh-CN" altLang="en-US" sz="2400"/>
              <a:t>    </a:t>
            </a:r>
          </a:p>
          <a:p>
            <a:pPr indent="0">
              <a:buFont typeface="Arial" panose="020B0604020202020204" pitchFamily="34" charset="0"/>
              <a:buNone/>
            </a:pPr>
            <a:r>
              <a:rPr lang="zh-CN" altLang="en-US" sz="2400"/>
              <a:t>    表示：实线</a:t>
            </a:r>
            <a:r>
              <a:rPr lang="en-US" altLang="zh-CN" sz="2400"/>
              <a:t>+</a:t>
            </a:r>
            <a:r>
              <a:rPr lang="zh-CN" altLang="en-US" sz="2400"/>
              <a:t>实心箭头，</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关联关系</a:t>
            </a:r>
            <a:endParaRPr lang="zh-CN" altLang="en-US" sz="2400" dirty="0">
              <a:latin typeface="华文新魏" panose="02010800040101010101" charset="-122"/>
              <a:ea typeface="华文新魏" panose="02010800040101010101" charset="-122"/>
            </a:endParaRPr>
          </a:p>
        </p:txBody>
      </p:sp>
      <p:pic>
        <p:nvPicPr>
          <p:cNvPr id="4" name="图片 3"/>
          <p:cNvPicPr>
            <a:picLocks noChangeAspect="1"/>
          </p:cNvPicPr>
          <p:nvPr/>
        </p:nvPicPr>
        <p:blipFill>
          <a:blip r:embed="rId2"/>
          <a:stretch>
            <a:fillRect/>
          </a:stretch>
        </p:blipFill>
        <p:spPr>
          <a:xfrm>
            <a:off x="1744980" y="3221355"/>
            <a:ext cx="4305300" cy="18002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2306955"/>
          </a:xfrm>
          <a:prstGeom prst="rect">
            <a:avLst/>
          </a:prstGeom>
          <a:noFill/>
        </p:spPr>
        <p:txBody>
          <a:bodyPr wrap="square" rtlCol="0" anchor="t">
            <a:spAutoFit/>
          </a:bodyPr>
          <a:lstStyle/>
          <a:p>
            <a:pPr indent="0">
              <a:buFont typeface="Arial" panose="020B0604020202020204" pitchFamily="34" charset="0"/>
              <a:buNone/>
            </a:pPr>
            <a:endParaRPr lang="zh-CN" altLang="en-US" sz="2400"/>
          </a:p>
          <a:p>
            <a:pPr marL="285750" indent="-285750">
              <a:buFont typeface="Arial" panose="020B0604020202020204" pitchFamily="34" charset="0"/>
              <a:buChar char="•"/>
            </a:pPr>
            <a:r>
              <a:rPr lang="zh-CN" altLang="en-US" sz="2400"/>
              <a:t>泛化是</a:t>
            </a:r>
            <a:r>
              <a:rPr lang="zh-CN" altLang="en-US" sz="2400">
                <a:solidFill>
                  <a:srgbClr val="FF0000"/>
                </a:solidFill>
              </a:rPr>
              <a:t>指一般和特殊之间的关系，若用例之间的一种类似的结构和行为，可以将他们的共性抽象为父用例</a:t>
            </a:r>
            <a:r>
              <a:rPr lang="zh-CN" altLang="en-US" sz="2400"/>
              <a:t>。比如在社区首页浏览特殊帖和浏览普通帖，其本质是一样的。将其共性抽象为</a:t>
            </a:r>
            <a:r>
              <a:rPr lang="en-US" altLang="zh-CN" sz="2400"/>
              <a:t>“</a:t>
            </a:r>
            <a:r>
              <a:rPr lang="zh-CN" altLang="en-US" sz="2400"/>
              <a:t>浏览帖子</a:t>
            </a:r>
            <a:r>
              <a:rPr lang="en-US" altLang="zh-CN" sz="2400"/>
              <a:t>”</a:t>
            </a:r>
            <a:endParaRPr lang="zh-CN" altLang="en-US" sz="2400"/>
          </a:p>
          <a:p>
            <a:pPr indent="0">
              <a:buFont typeface="Arial" panose="020B0604020202020204" pitchFamily="34" charset="0"/>
              <a:buNone/>
            </a:pPr>
            <a:r>
              <a:rPr lang="zh-CN" altLang="en-US" sz="2400"/>
              <a:t>   </a:t>
            </a:r>
          </a:p>
          <a:p>
            <a:pPr indent="0">
              <a:buFont typeface="Arial" panose="020B0604020202020204" pitchFamily="34" charset="0"/>
              <a:buNone/>
            </a:pPr>
            <a:r>
              <a:rPr lang="zh-CN" altLang="en-US" sz="2400"/>
              <a:t>    符号：实线</a:t>
            </a:r>
            <a:r>
              <a:rPr lang="en-US" altLang="zh-CN" sz="2400"/>
              <a:t>+</a:t>
            </a:r>
            <a:r>
              <a:rPr lang="zh-CN" altLang="en-US" sz="2400"/>
              <a:t>空心的三角形。箭头为被指向。</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泛化关系</a:t>
            </a:r>
            <a:endParaRPr lang="zh-CN" altLang="en-US" sz="2400" dirty="0">
              <a:latin typeface="华文新魏" panose="02010800040101010101" charset="-122"/>
              <a:ea typeface="华文新魏" panose="02010800040101010101" charset="-122"/>
            </a:endParaRPr>
          </a:p>
        </p:txBody>
      </p:sp>
      <p:pic>
        <p:nvPicPr>
          <p:cNvPr id="2" name="图片 1"/>
          <p:cNvPicPr>
            <a:picLocks noChangeAspect="1"/>
          </p:cNvPicPr>
          <p:nvPr/>
        </p:nvPicPr>
        <p:blipFill>
          <a:blip r:embed="rId2"/>
          <a:stretch>
            <a:fillRect/>
          </a:stretch>
        </p:blipFill>
        <p:spPr>
          <a:xfrm>
            <a:off x="1521460" y="3873500"/>
            <a:ext cx="3489960" cy="20281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2306955"/>
          </a:xfrm>
          <a:prstGeom prst="rect">
            <a:avLst/>
          </a:prstGeom>
          <a:noFill/>
        </p:spPr>
        <p:txBody>
          <a:bodyPr wrap="square" rtlCol="0" anchor="t">
            <a:spAutoFit/>
          </a:bodyPr>
          <a:lstStyle/>
          <a:p>
            <a:pPr indent="0">
              <a:buFont typeface="Arial" panose="020B0604020202020204" pitchFamily="34" charset="0"/>
              <a:buNone/>
            </a:pPr>
            <a:endParaRPr lang="zh-CN" altLang="en-US" sz="2400"/>
          </a:p>
          <a:p>
            <a:pPr marL="285750" indent="-285750">
              <a:buFont typeface="Arial" panose="020B0604020202020204" pitchFamily="34" charset="0"/>
              <a:buChar char="•"/>
            </a:pPr>
            <a:r>
              <a:rPr lang="zh-CN" altLang="en-US" sz="2400"/>
              <a:t>包含是用例之间的关系</a:t>
            </a:r>
            <a:r>
              <a:rPr lang="zh-CN" altLang="en-US" sz="2400">
                <a:solidFill>
                  <a:srgbClr val="FF0000"/>
                </a:solidFill>
              </a:rPr>
              <a:t>，意思是一个用例包含另一个子用例。子用例是必须存在的，没有子用例则功能不能完成</a:t>
            </a:r>
            <a:r>
              <a:rPr lang="zh-CN" altLang="en-US" sz="2400"/>
              <a:t>。如社区首页的帖子排序功能必须要实现</a:t>
            </a:r>
            <a:r>
              <a:rPr lang="en-US" altLang="zh-CN" sz="2400"/>
              <a:t>“</a:t>
            </a:r>
            <a:r>
              <a:rPr lang="zh-CN" altLang="en-US" sz="2400"/>
              <a:t>按发帖人排序</a:t>
            </a:r>
            <a:r>
              <a:rPr lang="en-US" altLang="zh-CN" sz="2400"/>
              <a:t>”</a:t>
            </a:r>
            <a:r>
              <a:rPr lang="zh-CN" altLang="en-US" sz="2400"/>
              <a:t>和</a:t>
            </a:r>
            <a:r>
              <a:rPr lang="en-US" altLang="zh-CN" sz="2400"/>
              <a:t>“</a:t>
            </a:r>
            <a:r>
              <a:rPr lang="zh-CN" altLang="en-US" sz="2400"/>
              <a:t>按时间排序</a:t>
            </a:r>
            <a:r>
              <a:rPr lang="en-US" altLang="zh-CN" sz="2400"/>
              <a:t>”</a:t>
            </a:r>
            <a:r>
              <a:rPr lang="zh-CN" altLang="en-US" sz="2400"/>
              <a:t>。</a:t>
            </a:r>
          </a:p>
          <a:p>
            <a:pPr indent="0">
              <a:buFont typeface="Arial" panose="020B0604020202020204" pitchFamily="34" charset="0"/>
              <a:buNone/>
            </a:pPr>
            <a:endParaRPr lang="zh-CN" altLang="en-US" sz="2400"/>
          </a:p>
          <a:p>
            <a:pPr indent="0">
              <a:buFont typeface="Arial" panose="020B0604020202020204" pitchFamily="34" charset="0"/>
              <a:buNone/>
            </a:pPr>
            <a:r>
              <a:rPr lang="zh-CN" altLang="en-US" sz="2400"/>
              <a:t>    符号：虚线</a:t>
            </a:r>
            <a:r>
              <a:rPr lang="en-US" altLang="zh-CN" sz="2400"/>
              <a:t>+</a:t>
            </a:r>
            <a:r>
              <a:rPr lang="zh-CN" altLang="en-US" sz="2400"/>
              <a:t>实心箭头，并标明&lt;&lt;include&gt;&gt;。箭头为去指向。</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包含关系</a:t>
            </a:r>
            <a:endParaRPr lang="zh-CN" altLang="en-US" sz="2400" dirty="0">
              <a:latin typeface="华文新魏" panose="02010800040101010101" charset="-122"/>
              <a:ea typeface="华文新魏" panose="02010800040101010101" charset="-122"/>
            </a:endParaRPr>
          </a:p>
        </p:txBody>
      </p:sp>
      <p:pic>
        <p:nvPicPr>
          <p:cNvPr id="4" name="图片 3"/>
          <p:cNvPicPr>
            <a:picLocks noChangeAspect="1"/>
          </p:cNvPicPr>
          <p:nvPr/>
        </p:nvPicPr>
        <p:blipFill>
          <a:blip r:embed="rId2"/>
          <a:stretch>
            <a:fillRect/>
          </a:stretch>
        </p:blipFill>
        <p:spPr>
          <a:xfrm>
            <a:off x="1772920" y="4341495"/>
            <a:ext cx="2958465" cy="20707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226820" y="1659255"/>
            <a:ext cx="10102850" cy="1568450"/>
          </a:xfrm>
          <a:prstGeom prst="rect">
            <a:avLst/>
          </a:prstGeom>
          <a:noFill/>
        </p:spPr>
        <p:txBody>
          <a:bodyPr wrap="square" rtlCol="0" anchor="t">
            <a:spAutoFit/>
          </a:bodyPr>
          <a:lstStyle/>
          <a:p>
            <a:pPr marL="285750" indent="-285750">
              <a:buFont typeface="Arial" panose="020B0604020202020204" pitchFamily="34" charset="0"/>
              <a:buChar char="•"/>
            </a:pPr>
            <a:r>
              <a:rPr lang="zh-CN" altLang="en-US" sz="2400"/>
              <a:t>扩展也是用例之间的关系，</a:t>
            </a:r>
            <a:r>
              <a:rPr lang="zh-CN" altLang="en-US" sz="2400">
                <a:solidFill>
                  <a:srgbClr val="FF0000"/>
                </a:solidFill>
              </a:rPr>
              <a:t>意思是一个用例可以扩展出一个子用例。与包含不同的是，子用例可以不存在。这个子用例是可选的系统行为</a:t>
            </a:r>
            <a:r>
              <a:rPr lang="zh-CN" altLang="en-US" sz="2400"/>
              <a:t>。</a:t>
            </a:r>
          </a:p>
          <a:p>
            <a:pPr marL="285750" indent="-285750">
              <a:buFont typeface="Arial" panose="020B0604020202020204" pitchFamily="34" charset="0"/>
              <a:buChar char="•"/>
            </a:pPr>
            <a:endParaRPr lang="zh-CN" altLang="en-US" sz="2400"/>
          </a:p>
          <a:p>
            <a:pPr indent="0">
              <a:buFont typeface="Arial" panose="020B0604020202020204" pitchFamily="34" charset="0"/>
              <a:buNone/>
            </a:pPr>
            <a:r>
              <a:rPr lang="zh-CN" altLang="en-US" sz="2400"/>
              <a:t>    符号</a:t>
            </a:r>
            <a:r>
              <a:rPr lang="en-US" altLang="zh-CN" sz="2400"/>
              <a:t>:</a:t>
            </a:r>
            <a:r>
              <a:rPr lang="zh-CN" altLang="en-US" sz="2400"/>
              <a:t>是虚线</a:t>
            </a:r>
            <a:r>
              <a:rPr lang="en-US" altLang="zh-CN" sz="2400"/>
              <a:t>+</a:t>
            </a:r>
            <a:r>
              <a:rPr lang="zh-CN" altLang="en-US" sz="2400"/>
              <a:t>箭头，并标明&lt;&lt;extend&gt;&gt;。箭头为被指向。</a:t>
            </a:r>
          </a:p>
        </p:txBody>
      </p:sp>
      <p:sp>
        <p:nvSpPr>
          <p:cNvPr id="6" name="文本框 5"/>
          <p:cNvSpPr txBox="1"/>
          <p:nvPr/>
        </p:nvSpPr>
        <p:spPr>
          <a:xfrm>
            <a:off x="1521475" y="1106964"/>
            <a:ext cx="4751977" cy="460375"/>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zh-CN" altLang="en-US" sz="2400" b="1" dirty="0">
                <a:latin typeface="华文新魏" panose="02010800040101010101" charset="-122"/>
                <a:ea typeface="华文新魏" panose="02010800040101010101" charset="-122"/>
              </a:rPr>
              <a:t>拓展关系</a:t>
            </a:r>
            <a:endParaRPr lang="zh-CN" altLang="en-US" sz="2400" dirty="0">
              <a:latin typeface="华文新魏" panose="02010800040101010101" charset="-122"/>
              <a:ea typeface="华文新魏" panose="02010800040101010101" charset="-122"/>
            </a:endParaRPr>
          </a:p>
        </p:txBody>
      </p:sp>
      <p:pic>
        <p:nvPicPr>
          <p:cNvPr id="2" name="图片 1"/>
          <p:cNvPicPr>
            <a:picLocks noChangeAspect="1"/>
          </p:cNvPicPr>
          <p:nvPr/>
        </p:nvPicPr>
        <p:blipFill>
          <a:blip r:embed="rId2"/>
          <a:stretch>
            <a:fillRect/>
          </a:stretch>
        </p:blipFill>
        <p:spPr>
          <a:xfrm>
            <a:off x="1607820" y="4111625"/>
            <a:ext cx="3071495" cy="23152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692952" y="137876"/>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04058" y="70952"/>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95780" y="851304"/>
            <a:ext cx="3955467" cy="847938"/>
          </a:xfrm>
          <a:prstGeom prst="rect">
            <a:avLst/>
          </a:prstGeom>
          <a:noFill/>
        </p:spPr>
        <p:txBody>
          <a:bodyPr wrap="square" rtlCol="0">
            <a:noAutofit/>
          </a:bodyPr>
          <a:lstStyle/>
          <a:p>
            <a:pPr algn="ctr"/>
            <a:r>
              <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rPr>
              <a:t>目录</a:t>
            </a:r>
          </a:p>
        </p:txBody>
      </p:sp>
      <p:sp>
        <p:nvSpPr>
          <p:cNvPr id="3" name="文本框 2"/>
          <p:cNvSpPr txBox="1"/>
          <p:nvPr/>
        </p:nvSpPr>
        <p:spPr>
          <a:xfrm>
            <a:off x="4099876" y="1821603"/>
            <a:ext cx="3992245" cy="521970"/>
          </a:xfrm>
          <a:prstGeom prst="rect">
            <a:avLst/>
          </a:prstGeom>
          <a:noFill/>
        </p:spPr>
        <p:txBody>
          <a:bodyPr wrap="square" rtlCol="0">
            <a:spAutoFit/>
          </a:bodyPr>
          <a:lstStyle/>
          <a:p>
            <a:r>
              <a:rPr lang="en-US" altLang="zh-CN" sz="2800" b="1" dirty="0">
                <a:solidFill>
                  <a:schemeClr val="tx1"/>
                </a:solidFill>
                <a:uFillTx/>
                <a:latin typeface="SimHei" panose="02010609060101010101" pitchFamily="49" charset="-122"/>
                <a:ea typeface="SimHei" panose="02010609060101010101" pitchFamily="49" charset="-122"/>
              </a:rPr>
              <a:t>1.</a:t>
            </a:r>
            <a:r>
              <a:rPr lang="en-US" altLang="zh-CN" sz="2800" b="1" dirty="0">
                <a:latin typeface="SimHei" panose="02010609060101010101" pitchFamily="49" charset="-122"/>
                <a:ea typeface="SimHei" panose="02010609060101010101" pitchFamily="49" charset="-122"/>
              </a:rPr>
              <a:t>UML</a:t>
            </a:r>
            <a:r>
              <a:rPr lang="zh-CN" altLang="en-US" sz="2800" b="1" dirty="0">
                <a:latin typeface="SimHei" panose="02010609060101010101" pitchFamily="49" charset="-122"/>
                <a:ea typeface="SimHei" panose="02010609060101010101" pitchFamily="49" charset="-122"/>
              </a:rPr>
              <a:t>介绍</a:t>
            </a:r>
            <a:endParaRPr lang="zh-CN" altLang="en-US" sz="2800" b="1" dirty="0">
              <a:solidFill>
                <a:schemeClr val="tx1"/>
              </a:solidFill>
              <a:uFillTx/>
              <a:latin typeface="SimHei" panose="02010609060101010101" pitchFamily="49" charset="-122"/>
              <a:ea typeface="SimHei" panose="02010609060101010101" pitchFamily="49" charset="-122"/>
            </a:endParaRPr>
          </a:p>
        </p:txBody>
      </p:sp>
      <p:sp>
        <p:nvSpPr>
          <p:cNvPr id="10" name="文本框 9"/>
          <p:cNvSpPr txBox="1"/>
          <p:nvPr/>
        </p:nvSpPr>
        <p:spPr>
          <a:xfrm>
            <a:off x="4099877" y="2531392"/>
            <a:ext cx="3992245" cy="52197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rPr>
              <a:t>2.UML</a:t>
            </a:r>
            <a:r>
              <a:rPr lang="zh-CN" altLang="en-US" sz="2800" b="1" dirty="0">
                <a:latin typeface="SimHei" panose="02010609060101010101" pitchFamily="49" charset="-122"/>
                <a:ea typeface="SimHei" panose="02010609060101010101" pitchFamily="49" charset="-122"/>
              </a:rPr>
              <a:t>综合应用</a:t>
            </a:r>
          </a:p>
        </p:txBody>
      </p:sp>
      <p:sp>
        <p:nvSpPr>
          <p:cNvPr id="11" name="文本框 10"/>
          <p:cNvSpPr txBox="1"/>
          <p:nvPr/>
        </p:nvSpPr>
        <p:spPr>
          <a:xfrm>
            <a:off x="4099876" y="3429000"/>
            <a:ext cx="3992245" cy="52322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rPr>
              <a:t>3.</a:t>
            </a:r>
            <a:r>
              <a:rPr lang="zh-CN" altLang="en-US" sz="2800" b="1" dirty="0">
                <a:latin typeface="SimHei" panose="02010609060101010101" pitchFamily="49" charset="-122"/>
                <a:ea typeface="SimHei" panose="02010609060101010101" pitchFamily="49" charset="-122"/>
              </a:rPr>
              <a:t>问题解答</a:t>
            </a:r>
            <a:endParaRPr lang="en-US" altLang="zh-CN" sz="2800" b="1" dirty="0">
              <a:latin typeface="SimHei" panose="02010609060101010101" pitchFamily="49" charset="-122"/>
              <a:ea typeface="SimHei" panose="02010609060101010101" pitchFamily="49" charset="-122"/>
            </a:endParaRPr>
          </a:p>
        </p:txBody>
      </p:sp>
      <p:sp>
        <p:nvSpPr>
          <p:cNvPr id="8" name="文本框 7">
            <a:extLst>
              <a:ext uri="{FF2B5EF4-FFF2-40B4-BE49-F238E27FC236}">
                <a16:creationId xmlns:a16="http://schemas.microsoft.com/office/drawing/2014/main" id="{2A82DABC-50C0-4C3C-9C30-AAC8AD0017D1}"/>
              </a:ext>
            </a:extLst>
          </p:cNvPr>
          <p:cNvSpPr txBox="1"/>
          <p:nvPr/>
        </p:nvSpPr>
        <p:spPr>
          <a:xfrm>
            <a:off x="4099876" y="4174939"/>
            <a:ext cx="3992245" cy="523220"/>
          </a:xfrm>
          <a:prstGeom prst="rect">
            <a:avLst/>
          </a:prstGeom>
          <a:noFill/>
        </p:spPr>
        <p:txBody>
          <a:bodyPr wrap="square" rtlCol="0">
            <a:spAutoFit/>
          </a:bodyPr>
          <a:lstStyle/>
          <a:p>
            <a:r>
              <a:rPr lang="en-US" altLang="zh-CN" sz="2800" b="1" dirty="0">
                <a:latin typeface="SimHei" panose="02010609060101010101" pitchFamily="49" charset="-122"/>
                <a:ea typeface="SimHei" panose="02010609060101010101" pitchFamily="49" charset="-122"/>
              </a:rPr>
              <a:t>4.</a:t>
            </a:r>
            <a:r>
              <a:rPr lang="zh-CN" altLang="en-US" sz="2800" b="1" dirty="0">
                <a:latin typeface="SimHei" panose="02010609060101010101" pitchFamily="49" charset="-122"/>
                <a:ea typeface="SimHei" panose="02010609060101010101" pitchFamily="49" charset="-122"/>
              </a:rPr>
              <a:t>绩效考核</a:t>
            </a:r>
            <a:endParaRPr lang="en-US" altLang="zh-CN" sz="2800" b="1" dirty="0">
              <a:latin typeface="SimHei" panose="02010609060101010101" pitchFamily="49" charset="-122"/>
              <a:ea typeface="SimHei"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363675"/>
            <a:ext cx="2339102" cy="461665"/>
          </a:xfrm>
          <a:prstGeom prst="rect">
            <a:avLst/>
          </a:prstGeom>
        </p:spPr>
        <p:txBody>
          <a:bodyPr wrap="none">
            <a:spAutoFit/>
          </a:bodyPr>
          <a:lstStyle/>
          <a:p>
            <a:r>
              <a:rPr lang="zh-CN" altLang="en-US" sz="2400" b="1" dirty="0">
                <a:solidFill>
                  <a:schemeClr val="tx1">
                    <a:lumMod val="75000"/>
                    <a:lumOff val="25000"/>
                  </a:schemeClr>
                </a:solidFill>
              </a:rPr>
              <a:t>小组分工及评分</a:t>
            </a:r>
          </a:p>
        </p:txBody>
      </p:sp>
      <p:graphicFrame>
        <p:nvGraphicFramePr>
          <p:cNvPr id="3" name="表格 2"/>
          <p:cNvGraphicFramePr>
            <a:graphicFrameLocks noGrp="1"/>
          </p:cNvGraphicFramePr>
          <p:nvPr>
            <p:extLst>
              <p:ext uri="{D42A27DB-BD31-4B8C-83A1-F6EECF244321}">
                <p14:modId xmlns:p14="http://schemas.microsoft.com/office/powerpoint/2010/main" val="2251627112"/>
              </p:ext>
            </p:extLst>
          </p:nvPr>
        </p:nvGraphicFramePr>
        <p:xfrm>
          <a:off x="1798917" y="983976"/>
          <a:ext cx="9650961" cy="4148725"/>
        </p:xfrm>
        <a:graphic>
          <a:graphicData uri="http://schemas.openxmlformats.org/drawingml/2006/table">
            <a:tbl>
              <a:tblPr firstRow="1" bandRow="1">
                <a:tableStyleId>{5C22544A-7EE6-4342-B048-85BDC9FD1C3A}</a:tableStyleId>
              </a:tblPr>
              <a:tblGrid>
                <a:gridCol w="3216987">
                  <a:extLst>
                    <a:ext uri="{9D8B030D-6E8A-4147-A177-3AD203B41FA5}">
                      <a16:colId xmlns:a16="http://schemas.microsoft.com/office/drawing/2014/main" val="20000"/>
                    </a:ext>
                  </a:extLst>
                </a:gridCol>
                <a:gridCol w="3216987">
                  <a:extLst>
                    <a:ext uri="{9D8B030D-6E8A-4147-A177-3AD203B41FA5}">
                      <a16:colId xmlns:a16="http://schemas.microsoft.com/office/drawing/2014/main" val="20001"/>
                    </a:ext>
                  </a:extLst>
                </a:gridCol>
                <a:gridCol w="3216987">
                  <a:extLst>
                    <a:ext uri="{9D8B030D-6E8A-4147-A177-3AD203B41FA5}">
                      <a16:colId xmlns:a16="http://schemas.microsoft.com/office/drawing/2014/main" val="20002"/>
                    </a:ext>
                  </a:extLst>
                </a:gridCol>
              </a:tblGrid>
              <a:tr h="622223">
                <a:tc>
                  <a:txBody>
                    <a:bodyPr/>
                    <a:lstStyle/>
                    <a:p>
                      <a:r>
                        <a:rPr lang="zh-CN" altLang="en-US" dirty="0"/>
                        <a:t>成员</a:t>
                      </a:r>
                    </a:p>
                  </a:txBody>
                  <a:tcPr/>
                </a:tc>
                <a:tc>
                  <a:txBody>
                    <a:bodyPr/>
                    <a:lstStyle/>
                    <a:p>
                      <a:r>
                        <a:rPr lang="zh-CN" altLang="en-US" dirty="0"/>
                        <a:t>分工任务</a:t>
                      </a:r>
                    </a:p>
                  </a:txBody>
                  <a:tcPr/>
                </a:tc>
                <a:tc>
                  <a:txBody>
                    <a:bodyPr/>
                    <a:lstStyle/>
                    <a:p>
                      <a:r>
                        <a:rPr lang="zh-CN" altLang="en-US" dirty="0"/>
                        <a:t>评分</a:t>
                      </a:r>
                      <a:r>
                        <a:rPr lang="en-US" altLang="zh-CN" dirty="0"/>
                        <a:t>(</a:t>
                      </a:r>
                      <a:r>
                        <a:rPr lang="zh-CN" altLang="en-US" dirty="0"/>
                        <a:t>十分制</a:t>
                      </a:r>
                      <a:r>
                        <a:rPr lang="en-US" altLang="zh-CN" dirty="0"/>
                        <a:t>)</a:t>
                      </a:r>
                    </a:p>
                  </a:txBody>
                  <a:tcPr/>
                </a:tc>
                <a:extLst>
                  <a:ext uri="{0D108BD9-81ED-4DB2-BD59-A6C34878D82A}">
                    <a16:rowId xmlns:a16="http://schemas.microsoft.com/office/drawing/2014/main" val="10000"/>
                  </a:ext>
                </a:extLst>
              </a:tr>
              <a:tr h="1037610">
                <a:tc>
                  <a:txBody>
                    <a:bodyPr/>
                    <a:lstStyle/>
                    <a:p>
                      <a:pPr algn="ctr"/>
                      <a:r>
                        <a:rPr lang="zh-CN" altLang="en-US" dirty="0"/>
                        <a:t>陈苏民</a:t>
                      </a:r>
                    </a:p>
                  </a:txBody>
                  <a:tcPr/>
                </a:tc>
                <a:tc>
                  <a:txBody>
                    <a:bodyPr/>
                    <a:lstStyle/>
                    <a:p>
                      <a:pPr algn="ctr"/>
                      <a:r>
                        <a:rPr lang="zh-CN" altLang="en-US" dirty="0"/>
                        <a:t>用例图和顺序图的编写</a:t>
                      </a:r>
                    </a:p>
                  </a:txBody>
                  <a:tcPr/>
                </a:tc>
                <a:tc>
                  <a:txBody>
                    <a:bodyPr/>
                    <a:lstStyle/>
                    <a:p>
                      <a:pPr algn="ctr"/>
                      <a:r>
                        <a:rPr lang="en-US" altLang="zh-CN" dirty="0"/>
                        <a:t>9.5</a:t>
                      </a:r>
                      <a:endParaRPr lang="zh-CN" altLang="en-US" dirty="0"/>
                    </a:p>
                  </a:txBody>
                  <a:tcPr/>
                </a:tc>
                <a:extLst>
                  <a:ext uri="{0D108BD9-81ED-4DB2-BD59-A6C34878D82A}">
                    <a16:rowId xmlns:a16="http://schemas.microsoft.com/office/drawing/2014/main" val="10001"/>
                  </a:ext>
                </a:extLst>
              </a:tr>
              <a:tr h="622223">
                <a:tc>
                  <a:txBody>
                    <a:bodyPr/>
                    <a:lstStyle/>
                    <a:p>
                      <a:pPr algn="ctr"/>
                      <a:r>
                        <a:rPr lang="zh-CN" altLang="en-US" dirty="0"/>
                        <a:t>徐双铅</a:t>
                      </a:r>
                    </a:p>
                  </a:txBody>
                  <a:tcPr/>
                </a:tc>
                <a:tc>
                  <a:txBody>
                    <a:bodyPr/>
                    <a:lstStyle/>
                    <a:p>
                      <a:pPr algn="ctr"/>
                      <a:r>
                        <a:rPr lang="zh-CN" altLang="en-US" dirty="0"/>
                        <a:t>问题解决的编写</a:t>
                      </a:r>
                    </a:p>
                  </a:txBody>
                  <a:tcPr/>
                </a:tc>
                <a:tc>
                  <a:txBody>
                    <a:bodyPr/>
                    <a:lstStyle/>
                    <a:p>
                      <a:pPr algn="ctr"/>
                      <a:r>
                        <a:rPr lang="en-US" altLang="zh-CN" dirty="0"/>
                        <a:t>9.6</a:t>
                      </a:r>
                      <a:endParaRPr lang="zh-CN" altLang="en-US" dirty="0"/>
                    </a:p>
                  </a:txBody>
                  <a:tcPr/>
                </a:tc>
                <a:extLst>
                  <a:ext uri="{0D108BD9-81ED-4DB2-BD59-A6C34878D82A}">
                    <a16:rowId xmlns:a16="http://schemas.microsoft.com/office/drawing/2014/main" val="10002"/>
                  </a:ext>
                </a:extLst>
              </a:tr>
              <a:tr h="622223">
                <a:tc>
                  <a:txBody>
                    <a:bodyPr/>
                    <a:lstStyle/>
                    <a:p>
                      <a:pPr algn="ctr"/>
                      <a:r>
                        <a:rPr lang="zh-CN" altLang="en-US" dirty="0"/>
                        <a:t>陈俊仁</a:t>
                      </a:r>
                    </a:p>
                  </a:txBody>
                  <a:tcPr/>
                </a:tc>
                <a:tc>
                  <a:txBody>
                    <a:bodyPr/>
                    <a:lstStyle/>
                    <a:p>
                      <a:pPr algn="ctr"/>
                      <a:r>
                        <a:rPr lang="zh-CN" altLang="en-US" dirty="0"/>
                        <a:t>类图和状态图的编写</a:t>
                      </a:r>
                    </a:p>
                  </a:txBody>
                  <a:tcPr/>
                </a:tc>
                <a:tc>
                  <a:txBody>
                    <a:bodyPr/>
                    <a:lstStyle/>
                    <a:p>
                      <a:pPr algn="ctr"/>
                      <a:r>
                        <a:rPr lang="en-US" altLang="zh-CN" dirty="0"/>
                        <a:t>9.4</a:t>
                      </a:r>
                      <a:endParaRPr lang="zh-CN" altLang="en-US" dirty="0"/>
                    </a:p>
                  </a:txBody>
                  <a:tcPr/>
                </a:tc>
                <a:extLst>
                  <a:ext uri="{0D108BD9-81ED-4DB2-BD59-A6C34878D82A}">
                    <a16:rowId xmlns:a16="http://schemas.microsoft.com/office/drawing/2014/main" val="10003"/>
                  </a:ext>
                </a:extLst>
              </a:tr>
              <a:tr h="622223">
                <a:tc>
                  <a:txBody>
                    <a:bodyPr/>
                    <a:lstStyle/>
                    <a:p>
                      <a:pPr algn="ctr"/>
                      <a:r>
                        <a:rPr lang="zh-CN" altLang="en-US" dirty="0"/>
                        <a:t>黄叶轩</a:t>
                      </a:r>
                    </a:p>
                  </a:txBody>
                  <a:tcPr/>
                </a:tc>
                <a:tc>
                  <a:txBody>
                    <a:bodyPr/>
                    <a:lstStyle/>
                    <a:p>
                      <a:pPr algn="ctr"/>
                      <a:r>
                        <a:rPr lang="zh-CN" altLang="en-US" dirty="0"/>
                        <a:t>资料查找与总和</a:t>
                      </a:r>
                    </a:p>
                  </a:txBody>
                  <a:tcPr/>
                </a:tc>
                <a:tc>
                  <a:txBody>
                    <a:bodyPr/>
                    <a:lstStyle/>
                    <a:p>
                      <a:pPr algn="ctr"/>
                      <a:r>
                        <a:rPr lang="en-US" altLang="zh-CN" dirty="0"/>
                        <a:t>9.2</a:t>
                      </a:r>
                      <a:endParaRPr lang="zh-CN" altLang="en-US" dirty="0"/>
                    </a:p>
                  </a:txBody>
                  <a:tcPr/>
                </a:tc>
                <a:extLst>
                  <a:ext uri="{0D108BD9-81ED-4DB2-BD59-A6C34878D82A}">
                    <a16:rowId xmlns:a16="http://schemas.microsoft.com/office/drawing/2014/main" val="10004"/>
                  </a:ext>
                </a:extLst>
              </a:tr>
              <a:tr h="622223">
                <a:tc>
                  <a:txBody>
                    <a:bodyPr/>
                    <a:lstStyle/>
                    <a:p>
                      <a:pPr algn="ctr"/>
                      <a:r>
                        <a:rPr lang="zh-CN" altLang="en-US" dirty="0"/>
                        <a:t>吕迪</a:t>
                      </a:r>
                    </a:p>
                  </a:txBody>
                  <a:tcPr/>
                </a:tc>
                <a:tc>
                  <a:txBody>
                    <a:bodyPr/>
                    <a:lstStyle/>
                    <a:p>
                      <a:pPr algn="ctr"/>
                      <a:r>
                        <a:rPr lang="zh-CN" altLang="en-US" dirty="0"/>
                        <a:t>资料查找与协助画图</a:t>
                      </a:r>
                    </a:p>
                  </a:txBody>
                  <a:tcPr/>
                </a:tc>
                <a:tc>
                  <a:txBody>
                    <a:bodyPr/>
                    <a:lstStyle/>
                    <a:p>
                      <a:pPr algn="ctr"/>
                      <a:r>
                        <a:rPr lang="en-US" altLang="zh-CN" dirty="0"/>
                        <a:t>9.3</a:t>
                      </a:r>
                      <a:endParaRPr lang="zh-CN" alt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26912" y="5214025"/>
            <a:ext cx="2553520" cy="707886"/>
          </a:xfrm>
          <a:prstGeom prst="rect">
            <a:avLst/>
          </a:prstGeom>
          <a:noFill/>
        </p:spPr>
        <p:txBody>
          <a:bodyPr wrap="none" rtlCol="0">
            <a:spAutoFit/>
          </a:bodyPr>
          <a:lstStyle/>
          <a:p>
            <a:pPr algn="ctr"/>
            <a:r>
              <a:rPr lang="en-US" altLang="zh-CN" sz="4000" dirty="0">
                <a:solidFill>
                  <a:schemeClr val="bg1"/>
                </a:solidFill>
                <a:latin typeface="Gotham Rounded Medium" panose="02000000000000000000" pitchFamily="50" charset="0"/>
              </a:rPr>
              <a:t>THANKS!</a:t>
            </a:r>
            <a:endParaRPr lang="zh-CN" altLang="en-US" sz="4000" dirty="0">
              <a:solidFill>
                <a:schemeClr val="bg1"/>
              </a:solidFill>
              <a:latin typeface="Gotham Rounded Medium" panose="02000000000000000000" pitchFamily="50" charset="0"/>
            </a:endParaRPr>
          </a:p>
        </p:txBody>
      </p:sp>
      <p:cxnSp>
        <p:nvCxnSpPr>
          <p:cNvPr id="6" name="直接连接符 5"/>
          <p:cNvCxnSpPr/>
          <p:nvPr/>
        </p:nvCxnSpPr>
        <p:spPr>
          <a:xfrm>
            <a:off x="9606013" y="5921911"/>
            <a:ext cx="1403683"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a:hlinkClick r:id="rId2"/>
          </p:cNvPr>
          <p:cNvSpPr txBox="1"/>
          <p:nvPr/>
        </p:nvSpPr>
        <p:spPr>
          <a:xfrm>
            <a:off x="8339590" y="6337419"/>
            <a:ext cx="2840842" cy="276999"/>
          </a:xfrm>
          <a:prstGeom prst="rect">
            <a:avLst/>
          </a:prstGeom>
          <a:noFill/>
        </p:spPr>
        <p:txBody>
          <a:bodyPr wrap="none" rtlCol="0">
            <a:spAutoFit/>
          </a:bodyPr>
          <a:lstStyle/>
          <a:p>
            <a:r>
              <a:rPr lang="en-US" altLang="zh-CN" sz="1200" dirty="0">
                <a:solidFill>
                  <a:schemeClr val="bg1"/>
                </a:solidFill>
              </a:rPr>
              <a:t>http://www.pptstore.net/author/jiangjie/</a:t>
            </a:r>
            <a:endParaRPr lang="zh-CN" altLang="en-US" sz="12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01</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en-US" altLang="zh-CN" sz="4800" dirty="0">
                <a:latin typeface="方正姚体" panose="02010601030101010101" pitchFamily="2" charset="-122"/>
                <a:ea typeface="方正姚体" panose="02010601030101010101" pitchFamily="2" charset="-122"/>
              </a:rPr>
              <a:t>UML</a:t>
            </a:r>
            <a:r>
              <a:rPr lang="zh-CN" altLang="en-US" sz="4800" dirty="0">
                <a:latin typeface="方正姚体" panose="02010601030101010101" pitchFamily="2" charset="-122"/>
                <a:ea typeface="方正姚体" panose="02010601030101010101" pitchFamily="2" charset="-122"/>
              </a:rPr>
              <a:t>介绍</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65037" y="1707785"/>
            <a:ext cx="723275" cy="523220"/>
          </a:xfrm>
          <a:prstGeom prst="rect">
            <a:avLst/>
          </a:prstGeom>
          <a:noFill/>
        </p:spPr>
        <p:txBody>
          <a:bodyPr wrap="none" rtlCol="0">
            <a:spAutoFit/>
          </a:bodyPr>
          <a:lstStyle>
            <a:defPPr>
              <a:defRPr lang="zh-CN"/>
            </a:defPPr>
            <a:lvl1pPr>
              <a:defRPr sz="2800">
                <a:solidFill>
                  <a:srgbClr val="48A2A0"/>
                </a:solidFill>
              </a:defRPr>
            </a:lvl1pPr>
          </a:lstStyle>
          <a:p>
            <a:r>
              <a:rPr lang="en-US" altLang="zh-CN" dirty="0">
                <a:latin typeface="黑体" panose="02010609060101010101" pitchFamily="49" charset="-122"/>
                <a:ea typeface="黑体" panose="02010609060101010101" pitchFamily="49" charset="-122"/>
              </a:rPr>
              <a:t>UML</a:t>
            </a:r>
            <a:endParaRPr lang="zh-CN" altLang="en-US" dirty="0">
              <a:latin typeface="黑体" panose="02010609060101010101" pitchFamily="49" charset="-122"/>
              <a:ea typeface="黑体" panose="02010609060101010101" pitchFamily="49" charset="-122"/>
            </a:endParaRPr>
          </a:p>
        </p:txBody>
      </p:sp>
      <p:sp>
        <p:nvSpPr>
          <p:cNvPr id="27" name="Freeform 17"/>
          <p:cNvSpPr>
            <a:spLocks noEditPoints="1"/>
          </p:cNvSpPr>
          <p:nvPr/>
        </p:nvSpPr>
        <p:spPr bwMode="auto">
          <a:xfrm>
            <a:off x="4057230" y="4192996"/>
            <a:ext cx="401637" cy="468312"/>
          </a:xfrm>
          <a:custGeom>
            <a:avLst/>
            <a:gdLst>
              <a:gd name="T0" fmla="*/ 2147483647 w 63"/>
              <a:gd name="T1" fmla="*/ 0 h 73"/>
              <a:gd name="T2" fmla="*/ 1122599098 w 63"/>
              <a:gd name="T3" fmla="*/ 0 h 73"/>
              <a:gd name="T4" fmla="*/ 561299549 w 63"/>
              <a:gd name="T5" fmla="*/ 560595689 h 73"/>
              <a:gd name="T6" fmla="*/ 561299549 w 63"/>
              <a:gd name="T7" fmla="*/ 1009069293 h 73"/>
              <a:gd name="T8" fmla="*/ 785819275 w 63"/>
              <a:gd name="T9" fmla="*/ 953011760 h 73"/>
              <a:gd name="T10" fmla="*/ 1852288207 w 63"/>
              <a:gd name="T11" fmla="*/ 2074203372 h 73"/>
              <a:gd name="T12" fmla="*/ 1627768481 w 63"/>
              <a:gd name="T13" fmla="*/ 2147483647 h 73"/>
              <a:gd name="T14" fmla="*/ 1627768481 w 63"/>
              <a:gd name="T15" fmla="*/ 2147483647 h 73"/>
              <a:gd name="T16" fmla="*/ 2147483647 w 63"/>
              <a:gd name="T17" fmla="*/ 2147483647 h 73"/>
              <a:gd name="T18" fmla="*/ 2147483647 w 63"/>
              <a:gd name="T19" fmla="*/ 2147483647 h 73"/>
              <a:gd name="T20" fmla="*/ 2147483647 w 63"/>
              <a:gd name="T21" fmla="*/ 1121191379 h 73"/>
              <a:gd name="T22" fmla="*/ 2147483647 w 63"/>
              <a:gd name="T23" fmla="*/ 0 h 73"/>
              <a:gd name="T24" fmla="*/ 2147483647 w 63"/>
              <a:gd name="T25" fmla="*/ 1345428064 h 73"/>
              <a:gd name="T26" fmla="*/ 2147483647 w 63"/>
              <a:gd name="T27" fmla="*/ 728775075 h 73"/>
              <a:gd name="T28" fmla="*/ 2147483647 w 63"/>
              <a:gd name="T29" fmla="*/ 56057314 h 73"/>
              <a:gd name="T30" fmla="*/ 2147483647 w 63"/>
              <a:gd name="T31" fmla="*/ 280294101 h 73"/>
              <a:gd name="T32" fmla="*/ 2147483647 w 63"/>
              <a:gd name="T33" fmla="*/ 560595689 h 73"/>
              <a:gd name="T34" fmla="*/ 2147483647 w 63"/>
              <a:gd name="T35" fmla="*/ 1121191379 h 73"/>
              <a:gd name="T36" fmla="*/ 2147483647 w 63"/>
              <a:gd name="T37" fmla="*/ 1121191379 h 73"/>
              <a:gd name="T38" fmla="*/ 2147483647 w 63"/>
              <a:gd name="T39" fmla="*/ 1345428064 h 73"/>
              <a:gd name="T40" fmla="*/ 2147483647 w 63"/>
              <a:gd name="T41" fmla="*/ 1345428064 h 73"/>
              <a:gd name="T42" fmla="*/ 224519784 w 63"/>
              <a:gd name="T43" fmla="*/ 2147483647 h 73"/>
              <a:gd name="T44" fmla="*/ 224519784 w 63"/>
              <a:gd name="T45" fmla="*/ 2147483647 h 73"/>
              <a:gd name="T46" fmla="*/ 785819275 w 63"/>
              <a:gd name="T47" fmla="*/ 2147483647 h 73"/>
              <a:gd name="T48" fmla="*/ 785819275 w 63"/>
              <a:gd name="T49" fmla="*/ 2147483647 h 73"/>
              <a:gd name="T50" fmla="*/ 1347118824 w 63"/>
              <a:gd name="T51" fmla="*/ 2147483647 h 73"/>
              <a:gd name="T52" fmla="*/ 1347118824 w 63"/>
              <a:gd name="T53" fmla="*/ 2147483647 h 73"/>
              <a:gd name="T54" fmla="*/ 785819275 w 63"/>
              <a:gd name="T55" fmla="*/ 2147483647 h 73"/>
              <a:gd name="T56" fmla="*/ 224519784 w 63"/>
              <a:gd name="T57" fmla="*/ 2147483647 h 73"/>
              <a:gd name="T58" fmla="*/ 785819275 w 63"/>
              <a:gd name="T59" fmla="*/ 1289370764 h 73"/>
              <a:gd name="T60" fmla="*/ 0 w 63"/>
              <a:gd name="T61" fmla="*/ 2074203372 h 73"/>
              <a:gd name="T62" fmla="*/ 785819275 w 63"/>
              <a:gd name="T63" fmla="*/ 2147483647 h 73"/>
              <a:gd name="T64" fmla="*/ 1515508618 w 63"/>
              <a:gd name="T65" fmla="*/ 2074203372 h 73"/>
              <a:gd name="T66" fmla="*/ 785819275 w 63"/>
              <a:gd name="T67" fmla="*/ 1289370764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
              <a:gd name="T103" fmla="*/ 0 h 73"/>
              <a:gd name="T104" fmla="*/ 63 w 6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 h="73">
                <a:moveTo>
                  <a:pt x="43" y="0"/>
                </a:moveTo>
                <a:cubicBezTo>
                  <a:pt x="20" y="0"/>
                  <a:pt x="20" y="0"/>
                  <a:pt x="20" y="0"/>
                </a:cubicBezTo>
                <a:cubicBezTo>
                  <a:pt x="15" y="0"/>
                  <a:pt x="10" y="4"/>
                  <a:pt x="10" y="10"/>
                </a:cubicBezTo>
                <a:cubicBezTo>
                  <a:pt x="10" y="18"/>
                  <a:pt x="10" y="18"/>
                  <a:pt x="10" y="18"/>
                </a:cubicBezTo>
                <a:cubicBezTo>
                  <a:pt x="11" y="18"/>
                  <a:pt x="13" y="17"/>
                  <a:pt x="14" y="17"/>
                </a:cubicBezTo>
                <a:cubicBezTo>
                  <a:pt x="24" y="17"/>
                  <a:pt x="33" y="26"/>
                  <a:pt x="33" y="37"/>
                </a:cubicBezTo>
                <a:cubicBezTo>
                  <a:pt x="33" y="41"/>
                  <a:pt x="32" y="45"/>
                  <a:pt x="29" y="48"/>
                </a:cubicBezTo>
                <a:cubicBezTo>
                  <a:pt x="29" y="64"/>
                  <a:pt x="29" y="64"/>
                  <a:pt x="29" y="64"/>
                </a:cubicBezTo>
                <a:cubicBezTo>
                  <a:pt x="53" y="64"/>
                  <a:pt x="53" y="64"/>
                  <a:pt x="53" y="64"/>
                </a:cubicBezTo>
                <a:cubicBezTo>
                  <a:pt x="58" y="64"/>
                  <a:pt x="63" y="59"/>
                  <a:pt x="63" y="54"/>
                </a:cubicBezTo>
                <a:cubicBezTo>
                  <a:pt x="63" y="20"/>
                  <a:pt x="63" y="20"/>
                  <a:pt x="63" y="20"/>
                </a:cubicBezTo>
                <a:lnTo>
                  <a:pt x="43" y="0"/>
                </a:lnTo>
                <a:close/>
                <a:moveTo>
                  <a:pt x="50" y="24"/>
                </a:moveTo>
                <a:cubicBezTo>
                  <a:pt x="44" y="24"/>
                  <a:pt x="39" y="19"/>
                  <a:pt x="39" y="13"/>
                </a:cubicBezTo>
                <a:cubicBezTo>
                  <a:pt x="39" y="1"/>
                  <a:pt x="39" y="1"/>
                  <a:pt x="39" y="1"/>
                </a:cubicBezTo>
                <a:cubicBezTo>
                  <a:pt x="43" y="5"/>
                  <a:pt x="43" y="5"/>
                  <a:pt x="43" y="5"/>
                </a:cubicBezTo>
                <a:cubicBezTo>
                  <a:pt x="43" y="10"/>
                  <a:pt x="43" y="10"/>
                  <a:pt x="43" y="10"/>
                </a:cubicBezTo>
                <a:cubicBezTo>
                  <a:pt x="43" y="16"/>
                  <a:pt x="47" y="20"/>
                  <a:pt x="53" y="20"/>
                </a:cubicBezTo>
                <a:cubicBezTo>
                  <a:pt x="58" y="20"/>
                  <a:pt x="58" y="20"/>
                  <a:pt x="58" y="20"/>
                </a:cubicBezTo>
                <a:cubicBezTo>
                  <a:pt x="62" y="24"/>
                  <a:pt x="62" y="24"/>
                  <a:pt x="62" y="24"/>
                </a:cubicBezTo>
                <a:lnTo>
                  <a:pt x="50" y="24"/>
                </a:lnTo>
                <a:close/>
                <a:moveTo>
                  <a:pt x="4" y="52"/>
                </a:moveTo>
                <a:cubicBezTo>
                  <a:pt x="4" y="73"/>
                  <a:pt x="4" y="73"/>
                  <a:pt x="4" y="73"/>
                </a:cubicBezTo>
                <a:cubicBezTo>
                  <a:pt x="14" y="64"/>
                  <a:pt x="14" y="64"/>
                  <a:pt x="14" y="64"/>
                </a:cubicBezTo>
                <a:cubicBezTo>
                  <a:pt x="14" y="64"/>
                  <a:pt x="14" y="64"/>
                  <a:pt x="14" y="64"/>
                </a:cubicBezTo>
                <a:cubicBezTo>
                  <a:pt x="24" y="73"/>
                  <a:pt x="24" y="73"/>
                  <a:pt x="24" y="73"/>
                </a:cubicBezTo>
                <a:cubicBezTo>
                  <a:pt x="24" y="52"/>
                  <a:pt x="24" y="52"/>
                  <a:pt x="24" y="52"/>
                </a:cubicBezTo>
                <a:cubicBezTo>
                  <a:pt x="21" y="54"/>
                  <a:pt x="17" y="55"/>
                  <a:pt x="14" y="55"/>
                </a:cubicBezTo>
                <a:cubicBezTo>
                  <a:pt x="10" y="55"/>
                  <a:pt x="7" y="54"/>
                  <a:pt x="4" y="52"/>
                </a:cubicBezTo>
                <a:close/>
                <a:moveTo>
                  <a:pt x="14" y="23"/>
                </a:moveTo>
                <a:cubicBezTo>
                  <a:pt x="6" y="23"/>
                  <a:pt x="0" y="29"/>
                  <a:pt x="0" y="37"/>
                </a:cubicBezTo>
                <a:cubicBezTo>
                  <a:pt x="0" y="44"/>
                  <a:pt x="6" y="50"/>
                  <a:pt x="14" y="50"/>
                </a:cubicBezTo>
                <a:cubicBezTo>
                  <a:pt x="21" y="50"/>
                  <a:pt x="27" y="44"/>
                  <a:pt x="27" y="37"/>
                </a:cubicBezTo>
                <a:cubicBezTo>
                  <a:pt x="27" y="29"/>
                  <a:pt x="21" y="23"/>
                  <a:pt x="14" y="23"/>
                </a:cubicBezTo>
                <a:close/>
              </a:path>
            </a:pathLst>
          </a:custGeom>
          <a:solidFill>
            <a:schemeClr val="bg1"/>
          </a:solidFill>
          <a:ln w="9525">
            <a:noFill/>
            <a:round/>
          </a:ln>
        </p:spPr>
        <p:txBody>
          <a:bodyPr/>
          <a:lstStyle/>
          <a:p>
            <a:pPr fontAlgn="auto">
              <a:spcBef>
                <a:spcPts val="0"/>
              </a:spcBef>
              <a:spcAft>
                <a:spcPts val="0"/>
              </a:spcAft>
              <a:defRPr/>
            </a:pPr>
            <a:endParaRPr lang="en-US" kern="0" dirty="0">
              <a:solidFill>
                <a:sysClr val="windowText" lastClr="000000"/>
              </a:solidFill>
              <a:latin typeface="Arial" panose="020B0604020202020204" pitchFamily="34" charset="0"/>
              <a:ea typeface="MS PGothic" panose="020B0600070205080204" pitchFamily="-97" charset="-128"/>
            </a:endParaRPr>
          </a:p>
        </p:txBody>
      </p:sp>
      <p:sp>
        <p:nvSpPr>
          <p:cNvPr id="18" name="椭圆 17"/>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344023" y="448348"/>
            <a:ext cx="1090363" cy="400110"/>
          </a:xfrm>
          <a:prstGeom prst="rect">
            <a:avLst/>
          </a:prstGeom>
        </p:spPr>
        <p:txBody>
          <a:bodyPr wrap="none">
            <a:spAutoFit/>
          </a:bodyPr>
          <a:lstStyle/>
          <a:p>
            <a:r>
              <a:rPr lang="en-US" altLang="zh-CN" sz="2000" b="1" dirty="0">
                <a:solidFill>
                  <a:schemeClr val="tx1">
                    <a:lumMod val="75000"/>
                    <a:lumOff val="25000"/>
                  </a:schemeClr>
                </a:solidFill>
                <a:latin typeface="黑体" panose="02010609060101010101" pitchFamily="49" charset="-122"/>
                <a:ea typeface="黑体" panose="02010609060101010101" pitchFamily="49" charset="-122"/>
              </a:rPr>
              <a:t>UML</a:t>
            </a:r>
            <a:r>
              <a:rPr lang="zh-CN" altLang="en-US" sz="2000" b="1" dirty="0">
                <a:solidFill>
                  <a:schemeClr val="tx1">
                    <a:lumMod val="75000"/>
                    <a:lumOff val="25000"/>
                  </a:schemeClr>
                </a:solidFill>
                <a:latin typeface="黑体" panose="02010609060101010101" pitchFamily="49" charset="-122"/>
                <a:ea typeface="黑体" panose="02010609060101010101" pitchFamily="49" charset="-122"/>
              </a:rPr>
              <a:t>介绍</a:t>
            </a:r>
          </a:p>
        </p:txBody>
      </p:sp>
      <p:sp>
        <p:nvSpPr>
          <p:cNvPr id="29" name="矩形 28"/>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25" y="2488737"/>
            <a:ext cx="3529912" cy="2567209"/>
          </a:xfrm>
          <a:prstGeom prst="rect">
            <a:avLst/>
          </a:prstGeom>
        </p:spPr>
      </p:pic>
      <p:cxnSp>
        <p:nvCxnSpPr>
          <p:cNvPr id="8" name="直线连接符 7"/>
          <p:cNvCxnSpPr/>
          <p:nvPr/>
        </p:nvCxnSpPr>
        <p:spPr>
          <a:xfrm>
            <a:off x="4664218" y="1707785"/>
            <a:ext cx="0" cy="44005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865037" y="2374437"/>
            <a:ext cx="7109639" cy="3416320"/>
          </a:xfrm>
          <a:prstGeom prst="rect">
            <a:avLst/>
          </a:prstGeom>
          <a:noFill/>
        </p:spPr>
        <p:txBody>
          <a:bodyPr wrap="none" rtlCol="0">
            <a:spAutoFit/>
          </a:bodyPr>
          <a:lstStyle/>
          <a:p>
            <a:pPr>
              <a:lnSpc>
                <a:spcPct val="150000"/>
              </a:lnSpc>
            </a:pPr>
            <a:r>
              <a:rPr kumimoji="1" lang="zh-CN" altLang="en-US" dirty="0">
                <a:latin typeface="黑体" panose="02010609060101010101" pitchFamily="49" charset="-122"/>
                <a:ea typeface="黑体" panose="02010609060101010101" pitchFamily="49" charset="-122"/>
              </a:rPr>
              <a:t>统一建模语言（</a:t>
            </a:r>
            <a:r>
              <a:rPr lang="en-GB" altLang="zh-CN" dirty="0">
                <a:latin typeface="黑体" panose="02010609060101010101" pitchFamily="49" charset="-122"/>
                <a:ea typeface="黑体" panose="02010609060101010101" pitchFamily="49" charset="-122"/>
              </a:rPr>
              <a:t> Unified Modeling Language</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非专利的第三代建模和规约语言</a:t>
            </a:r>
            <a:endParaRPr kumimoji="1" lang="en-US" altLang="zh-CN" dirty="0">
              <a:latin typeface="黑体" panose="02010609060101010101" pitchFamily="49" charset="-122"/>
              <a:ea typeface="黑体" panose="02010609060101010101" pitchFamily="49" charset="-122"/>
            </a:endParaRPr>
          </a:p>
          <a:p>
            <a:pPr>
              <a:lnSpc>
                <a:spcPct val="150000"/>
              </a:lnSpc>
            </a:pP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一种开放的方法，用于说明、可视化、构建和编写一个</a:t>
            </a:r>
            <a:r>
              <a:rPr kumimoji="1" lang="zh-CN" altLang="en-US" dirty="0">
                <a:solidFill>
                  <a:srgbClr val="FF0000"/>
                </a:solidFill>
                <a:latin typeface="黑体" panose="02010609060101010101" pitchFamily="49" charset="-122"/>
                <a:ea typeface="黑体" panose="02010609060101010101" pitchFamily="49" charset="-122"/>
              </a:rPr>
              <a:t>正在开发</a:t>
            </a:r>
            <a:r>
              <a:rPr kumimoji="1" lang="zh-CN" altLang="en-US" dirty="0">
                <a:latin typeface="黑体" panose="02010609060101010101" pitchFamily="49" charset="-122"/>
                <a:ea typeface="黑体" panose="02010609060101010101" pitchFamily="49" charset="-122"/>
              </a:rPr>
              <a:t>的</a:t>
            </a: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面向对象的、软件密集系统的制品的开放方法</a:t>
            </a:r>
            <a:endParaRPr kumimoji="1" lang="en-US" altLang="zh-CN" dirty="0">
              <a:latin typeface="黑体" panose="02010609060101010101" pitchFamily="49" charset="-122"/>
              <a:ea typeface="黑体" panose="02010609060101010101" pitchFamily="49" charset="-122"/>
            </a:endParaRPr>
          </a:p>
          <a:p>
            <a:pPr>
              <a:lnSpc>
                <a:spcPct val="150000"/>
              </a:lnSpc>
            </a:pP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通俗的说，是一种用文本、图形和符号的集合来描述现实生活的各类</a:t>
            </a:r>
            <a:endParaRPr kumimoji="1" lang="en-US" altLang="zh-CN" dirty="0">
              <a:latin typeface="黑体" panose="02010609060101010101" pitchFamily="49" charset="-122"/>
              <a:ea typeface="黑体" panose="02010609060101010101" pitchFamily="49" charset="-122"/>
            </a:endParaRPr>
          </a:p>
          <a:p>
            <a:pPr>
              <a:lnSpc>
                <a:spcPct val="150000"/>
              </a:lnSpc>
            </a:pPr>
            <a:r>
              <a:rPr kumimoji="1" lang="zh-CN" altLang="en-US" dirty="0">
                <a:latin typeface="黑体" panose="02010609060101010101" pitchFamily="49" charset="-122"/>
                <a:ea typeface="黑体" panose="02010609060101010101" pitchFamily="49" charset="-122"/>
              </a:rPr>
              <a:t>事物活动及其之间关系的语言</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754252" y="2504388"/>
            <a:ext cx="2683496" cy="2683496"/>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52437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852385" y="2697463"/>
            <a:ext cx="487230" cy="487230"/>
            <a:chOff x="1649684" y="465073"/>
            <a:chExt cx="2713594" cy="2713594"/>
          </a:xfrm>
        </p:grpSpPr>
        <p:grpSp>
          <p:nvGrpSpPr>
            <p:cNvPr id="5" name="组合 4"/>
            <p:cNvGrpSpPr/>
            <p:nvPr/>
          </p:nvGrpSpPr>
          <p:grpSpPr>
            <a:xfrm>
              <a:off x="1649684" y="465073"/>
              <a:ext cx="2713594" cy="2713594"/>
              <a:chOff x="1664733" y="480122"/>
              <a:chExt cx="2683496" cy="2683496"/>
            </a:xfrm>
          </p:grpSpPr>
          <p:sp>
            <p:nvSpPr>
              <p:cNvPr id="7" name="椭圆 6"/>
              <p:cNvSpPr/>
              <p:nvPr/>
            </p:nvSpPr>
            <p:spPr>
              <a:xfrm>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7200000">
                <a:off x="2475884" y="480122"/>
                <a:ext cx="1061194" cy="268349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2741438" y="1556827"/>
              <a:ext cx="530086" cy="530086"/>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5011508" y="3627808"/>
            <a:ext cx="2168984" cy="1169551"/>
          </a:xfrm>
          <a:prstGeom prst="rect">
            <a:avLst/>
          </a:prstGeom>
        </p:spPr>
        <p:txBody>
          <a:bodyPr wrap="square">
            <a:spAutoFit/>
          </a:bodyPr>
          <a:lstStyle/>
          <a:p>
            <a:pPr algn="ctr"/>
            <a:r>
              <a:rPr lang="en-US" altLang="zh-CN" sz="1400" dirty="0">
                <a:solidFill>
                  <a:schemeClr val="bg1"/>
                </a:solidFill>
              </a:rPr>
              <a:t>UML</a:t>
            </a:r>
            <a:r>
              <a:rPr lang="zh-CN" altLang="en-US" sz="1400" dirty="0">
                <a:solidFill>
                  <a:schemeClr val="bg1"/>
                </a:solidFill>
              </a:rPr>
              <a:t>支持面向对象技术的主要概念</a:t>
            </a:r>
            <a:r>
              <a:rPr lang="en-US" altLang="zh-CN" sz="1400" dirty="0">
                <a:solidFill>
                  <a:schemeClr val="bg1"/>
                </a:solidFill>
              </a:rPr>
              <a:t>,</a:t>
            </a:r>
            <a:r>
              <a:rPr lang="zh-CN" altLang="en-US" sz="1400" dirty="0">
                <a:solidFill>
                  <a:schemeClr val="bg1"/>
                </a:solidFill>
              </a:rPr>
              <a:t>提供了一批基本的模型元素的表示图形和方法，简洁明了的表达面向对象的各种概念</a:t>
            </a:r>
            <a:endParaRPr lang="zh-CN" altLang="en-US" sz="1400" dirty="0"/>
          </a:p>
        </p:txBody>
      </p:sp>
      <p:sp>
        <p:nvSpPr>
          <p:cNvPr id="11" name="文本框 10"/>
          <p:cNvSpPr txBox="1"/>
          <p:nvPr/>
        </p:nvSpPr>
        <p:spPr>
          <a:xfrm>
            <a:off x="5542002" y="3223069"/>
            <a:ext cx="1107996" cy="369332"/>
          </a:xfrm>
          <a:prstGeom prst="rect">
            <a:avLst/>
          </a:prstGeom>
          <a:noFill/>
        </p:spPr>
        <p:txBody>
          <a:bodyPr wrap="none" rtlCol="0">
            <a:spAutoFit/>
          </a:bodyPr>
          <a:lstStyle/>
          <a:p>
            <a:r>
              <a:rPr lang="zh-CN" altLang="en-US" dirty="0">
                <a:solidFill>
                  <a:schemeClr val="bg1"/>
                </a:solidFill>
              </a:rPr>
              <a:t>面向对象</a:t>
            </a:r>
          </a:p>
        </p:txBody>
      </p:sp>
      <p:sp>
        <p:nvSpPr>
          <p:cNvPr id="12" name="椭圆 11"/>
          <p:cNvSpPr/>
          <p:nvPr/>
        </p:nvSpPr>
        <p:spPr>
          <a:xfrm>
            <a:off x="3500488"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988901" y="2363319"/>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012784" y="4540761"/>
            <a:ext cx="678728" cy="678728"/>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134787" y="2319722"/>
            <a:ext cx="226215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可视化，表达能力强</a:t>
            </a:r>
          </a:p>
        </p:txBody>
      </p:sp>
      <p:sp>
        <p:nvSpPr>
          <p:cNvPr id="16" name="文本框 15"/>
          <p:cNvSpPr txBox="1"/>
          <p:nvPr/>
        </p:nvSpPr>
        <p:spPr>
          <a:xfrm>
            <a:off x="2057508" y="4569569"/>
            <a:ext cx="1338828" cy="369332"/>
          </a:xfrm>
          <a:prstGeom prst="rect">
            <a:avLst/>
          </a:prstGeom>
          <a:noFill/>
        </p:spPr>
        <p:txBody>
          <a:bodyPr wrap="none" rtlCol="0">
            <a:spAutoFit/>
          </a:bodyPr>
          <a:lstStyle/>
          <a:p>
            <a:pPr algn="r"/>
            <a:r>
              <a:rPr lang="zh-CN" altLang="en-US" dirty="0">
                <a:solidFill>
                  <a:srgbClr val="48A2A0"/>
                </a:solidFill>
                <a:latin typeface="Futura Bk BT" panose="020B0502020204020303" pitchFamily="34" charset="0"/>
              </a:rPr>
              <a:t>独立于过程</a:t>
            </a:r>
          </a:p>
        </p:txBody>
      </p:sp>
      <p:sp>
        <p:nvSpPr>
          <p:cNvPr id="17" name="文本框 16"/>
          <p:cNvSpPr txBox="1"/>
          <p:nvPr/>
        </p:nvSpPr>
        <p:spPr>
          <a:xfrm>
            <a:off x="8746021" y="2319722"/>
            <a:ext cx="2262158"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独立于程序设计语言</a:t>
            </a:r>
          </a:p>
        </p:txBody>
      </p:sp>
      <p:sp>
        <p:nvSpPr>
          <p:cNvPr id="18" name="文本框 17"/>
          <p:cNvSpPr txBox="1"/>
          <p:nvPr/>
        </p:nvSpPr>
        <p:spPr>
          <a:xfrm>
            <a:off x="8746021" y="4521511"/>
            <a:ext cx="1569660" cy="369332"/>
          </a:xfrm>
          <a:prstGeom prst="rect">
            <a:avLst/>
          </a:prstGeom>
          <a:noFill/>
        </p:spPr>
        <p:txBody>
          <a:bodyPr wrap="none" rtlCol="0">
            <a:spAutoFit/>
          </a:bodyPr>
          <a:lstStyle/>
          <a:p>
            <a:r>
              <a:rPr lang="zh-CN" altLang="en-US" dirty="0">
                <a:solidFill>
                  <a:srgbClr val="48A2A0"/>
                </a:solidFill>
                <a:latin typeface="Futura Bk BT" panose="020B0502020204020303" pitchFamily="34" charset="0"/>
              </a:rPr>
              <a:t>易于掌握使用</a:t>
            </a:r>
          </a:p>
        </p:txBody>
      </p:sp>
      <p:sp>
        <p:nvSpPr>
          <p:cNvPr id="19" name="矩形 18"/>
          <p:cNvSpPr/>
          <p:nvPr/>
        </p:nvSpPr>
        <p:spPr>
          <a:xfrm>
            <a:off x="8746021" y="2640996"/>
            <a:ext cx="2665578" cy="430887"/>
          </a:xfrm>
          <a:prstGeom prst="rect">
            <a:avLst/>
          </a:prstGeom>
        </p:spPr>
        <p:txBody>
          <a:bodyPr wrap="square">
            <a:spAutoFit/>
          </a:bodyPr>
          <a:lstStyle/>
          <a:p>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用</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建立的软件系统模型可以用任何一种面向对象的程序设计语言来实现</a:t>
            </a:r>
          </a:p>
        </p:txBody>
      </p:sp>
      <p:sp>
        <p:nvSpPr>
          <p:cNvPr id="20" name="矩形 19"/>
          <p:cNvSpPr/>
          <p:nvPr/>
        </p:nvSpPr>
        <p:spPr>
          <a:xfrm>
            <a:off x="8746021" y="4842785"/>
            <a:ext cx="2665578" cy="430887"/>
          </a:xfrm>
          <a:prstGeom prst="rect">
            <a:avLst/>
          </a:prstGeom>
        </p:spPr>
        <p:txBody>
          <a:bodyPr wrap="square">
            <a:spAutoFit/>
          </a:bodyPr>
          <a:lstStyle/>
          <a:p>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图形结构清晰，建模简洁明了，容易掌握使用</a:t>
            </a:r>
          </a:p>
        </p:txBody>
      </p:sp>
      <p:sp>
        <p:nvSpPr>
          <p:cNvPr id="21" name="Freeform 34"/>
          <p:cNvSpPr/>
          <p:nvPr/>
        </p:nvSpPr>
        <p:spPr bwMode="auto">
          <a:xfrm>
            <a:off x="8145348" y="2547985"/>
            <a:ext cx="365833" cy="339099"/>
          </a:xfrm>
          <a:custGeom>
            <a:avLst/>
            <a:gdLst>
              <a:gd name="T0" fmla="*/ 258 w 298"/>
              <a:gd name="T1" fmla="*/ 0 h 276"/>
              <a:gd name="T2" fmla="*/ 41 w 298"/>
              <a:gd name="T3" fmla="*/ 0 h 276"/>
              <a:gd name="T4" fmla="*/ 0 w 298"/>
              <a:gd name="T5" fmla="*/ 40 h 276"/>
              <a:gd name="T6" fmla="*/ 0 w 298"/>
              <a:gd name="T7" fmla="*/ 180 h 276"/>
              <a:gd name="T8" fmla="*/ 41 w 298"/>
              <a:gd name="T9" fmla="*/ 220 h 276"/>
              <a:gd name="T10" fmla="*/ 128 w 298"/>
              <a:gd name="T11" fmla="*/ 220 h 276"/>
              <a:gd name="T12" fmla="*/ 128 w 298"/>
              <a:gd name="T13" fmla="*/ 276 h 276"/>
              <a:gd name="T14" fmla="*/ 220 w 298"/>
              <a:gd name="T15" fmla="*/ 220 h 276"/>
              <a:gd name="T16" fmla="*/ 258 w 298"/>
              <a:gd name="T17" fmla="*/ 220 h 276"/>
              <a:gd name="T18" fmla="*/ 298 w 298"/>
              <a:gd name="T19" fmla="*/ 180 h 276"/>
              <a:gd name="T20" fmla="*/ 298 w 298"/>
              <a:gd name="T21" fmla="*/ 40 h 276"/>
              <a:gd name="T22" fmla="*/ 258 w 298"/>
              <a:gd name="T23"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8" h="276">
                <a:moveTo>
                  <a:pt x="258" y="0"/>
                </a:moveTo>
                <a:cubicBezTo>
                  <a:pt x="41" y="0"/>
                  <a:pt x="41" y="0"/>
                  <a:pt x="41" y="0"/>
                </a:cubicBezTo>
                <a:cubicBezTo>
                  <a:pt x="19" y="0"/>
                  <a:pt x="0" y="18"/>
                  <a:pt x="0" y="40"/>
                </a:cubicBezTo>
                <a:cubicBezTo>
                  <a:pt x="0" y="180"/>
                  <a:pt x="0" y="180"/>
                  <a:pt x="0" y="180"/>
                </a:cubicBezTo>
                <a:cubicBezTo>
                  <a:pt x="0" y="202"/>
                  <a:pt x="19" y="220"/>
                  <a:pt x="41" y="220"/>
                </a:cubicBezTo>
                <a:cubicBezTo>
                  <a:pt x="128" y="220"/>
                  <a:pt x="128" y="220"/>
                  <a:pt x="128" y="220"/>
                </a:cubicBezTo>
                <a:cubicBezTo>
                  <a:pt x="128" y="276"/>
                  <a:pt x="128" y="276"/>
                  <a:pt x="128" y="276"/>
                </a:cubicBezTo>
                <a:cubicBezTo>
                  <a:pt x="220" y="220"/>
                  <a:pt x="220" y="220"/>
                  <a:pt x="220" y="220"/>
                </a:cubicBezTo>
                <a:cubicBezTo>
                  <a:pt x="258" y="220"/>
                  <a:pt x="258" y="220"/>
                  <a:pt x="258" y="220"/>
                </a:cubicBezTo>
                <a:cubicBezTo>
                  <a:pt x="280" y="220"/>
                  <a:pt x="298" y="202"/>
                  <a:pt x="298" y="180"/>
                </a:cubicBezTo>
                <a:cubicBezTo>
                  <a:pt x="298" y="40"/>
                  <a:pt x="298" y="40"/>
                  <a:pt x="298" y="40"/>
                </a:cubicBezTo>
                <a:cubicBezTo>
                  <a:pt x="298" y="18"/>
                  <a:pt x="280" y="0"/>
                  <a:pt x="258"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37"/>
          <p:cNvSpPr>
            <a:spLocks noEditPoints="1"/>
          </p:cNvSpPr>
          <p:nvPr/>
        </p:nvSpPr>
        <p:spPr bwMode="auto">
          <a:xfrm>
            <a:off x="3691371" y="2564792"/>
            <a:ext cx="344727" cy="275782"/>
          </a:xfrm>
          <a:custGeom>
            <a:avLst/>
            <a:gdLst>
              <a:gd name="T0" fmla="*/ 253 w 281"/>
              <a:gd name="T1" fmla="*/ 0 h 225"/>
              <a:gd name="T2" fmla="*/ 157 w 281"/>
              <a:gd name="T3" fmla="*/ 0 h 225"/>
              <a:gd name="T4" fmla="*/ 156 w 281"/>
              <a:gd name="T5" fmla="*/ 0 h 225"/>
              <a:gd name="T6" fmla="*/ 117 w 281"/>
              <a:gd name="T7" fmla="*/ 0 h 225"/>
              <a:gd name="T8" fmla="*/ 117 w 281"/>
              <a:gd name="T9" fmla="*/ 0 h 225"/>
              <a:gd name="T10" fmla="*/ 28 w 281"/>
              <a:gd name="T11" fmla="*/ 0 h 225"/>
              <a:gd name="T12" fmla="*/ 0 w 281"/>
              <a:gd name="T13" fmla="*/ 28 h 225"/>
              <a:gd name="T14" fmla="*/ 0 w 281"/>
              <a:gd name="T15" fmla="*/ 162 h 225"/>
              <a:gd name="T16" fmla="*/ 28 w 281"/>
              <a:gd name="T17" fmla="*/ 190 h 225"/>
              <a:gd name="T18" fmla="*/ 119 w 281"/>
              <a:gd name="T19" fmla="*/ 190 h 225"/>
              <a:gd name="T20" fmla="*/ 126 w 281"/>
              <a:gd name="T21" fmla="*/ 199 h 225"/>
              <a:gd name="T22" fmla="*/ 119 w 281"/>
              <a:gd name="T23" fmla="*/ 207 h 225"/>
              <a:gd name="T24" fmla="*/ 73 w 281"/>
              <a:gd name="T25" fmla="*/ 216 h 225"/>
              <a:gd name="T26" fmla="*/ 141 w 281"/>
              <a:gd name="T27" fmla="*/ 225 h 225"/>
              <a:gd name="T28" fmla="*/ 210 w 281"/>
              <a:gd name="T29" fmla="*/ 216 h 225"/>
              <a:gd name="T30" fmla="*/ 165 w 281"/>
              <a:gd name="T31" fmla="*/ 208 h 225"/>
              <a:gd name="T32" fmla="*/ 158 w 281"/>
              <a:gd name="T33" fmla="*/ 198 h 225"/>
              <a:gd name="T34" fmla="*/ 164 w 281"/>
              <a:gd name="T35" fmla="*/ 190 h 225"/>
              <a:gd name="T36" fmla="*/ 253 w 281"/>
              <a:gd name="T37" fmla="*/ 190 h 225"/>
              <a:gd name="T38" fmla="*/ 281 w 281"/>
              <a:gd name="T39" fmla="*/ 162 h 225"/>
              <a:gd name="T40" fmla="*/ 281 w 281"/>
              <a:gd name="T41" fmla="*/ 28 h 225"/>
              <a:gd name="T42" fmla="*/ 253 w 281"/>
              <a:gd name="T43" fmla="*/ 0 h 225"/>
              <a:gd name="T44" fmla="*/ 247 w 281"/>
              <a:gd name="T45" fmla="*/ 182 h 225"/>
              <a:gd name="T46" fmla="*/ 241 w 281"/>
              <a:gd name="T47" fmla="*/ 177 h 225"/>
              <a:gd name="T48" fmla="*/ 247 w 281"/>
              <a:gd name="T49" fmla="*/ 171 h 225"/>
              <a:gd name="T50" fmla="*/ 252 w 281"/>
              <a:gd name="T51" fmla="*/ 177 h 225"/>
              <a:gd name="T52" fmla="*/ 247 w 281"/>
              <a:gd name="T53" fmla="*/ 182 h 225"/>
              <a:gd name="T54" fmla="*/ 265 w 281"/>
              <a:gd name="T55" fmla="*/ 164 h 225"/>
              <a:gd name="T56" fmla="*/ 17 w 281"/>
              <a:gd name="T57" fmla="*/ 164 h 225"/>
              <a:gd name="T58" fmla="*/ 17 w 281"/>
              <a:gd name="T59" fmla="*/ 17 h 225"/>
              <a:gd name="T60" fmla="*/ 265 w 281"/>
              <a:gd name="T61" fmla="*/ 17 h 225"/>
              <a:gd name="T62" fmla="*/ 265 w 281"/>
              <a:gd name="T63" fmla="*/ 16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1" h="225">
                <a:moveTo>
                  <a:pt x="253" y="0"/>
                </a:moveTo>
                <a:cubicBezTo>
                  <a:pt x="157" y="0"/>
                  <a:pt x="157" y="0"/>
                  <a:pt x="157" y="0"/>
                </a:cubicBezTo>
                <a:cubicBezTo>
                  <a:pt x="157" y="0"/>
                  <a:pt x="157" y="0"/>
                  <a:pt x="156" y="0"/>
                </a:cubicBezTo>
                <a:cubicBezTo>
                  <a:pt x="117" y="0"/>
                  <a:pt x="117" y="0"/>
                  <a:pt x="117" y="0"/>
                </a:cubicBezTo>
                <a:cubicBezTo>
                  <a:pt x="117" y="0"/>
                  <a:pt x="117" y="0"/>
                  <a:pt x="117" y="0"/>
                </a:cubicBezTo>
                <a:cubicBezTo>
                  <a:pt x="28" y="0"/>
                  <a:pt x="28" y="0"/>
                  <a:pt x="28" y="0"/>
                </a:cubicBezTo>
                <a:cubicBezTo>
                  <a:pt x="13" y="0"/>
                  <a:pt x="0" y="13"/>
                  <a:pt x="0" y="28"/>
                </a:cubicBezTo>
                <a:cubicBezTo>
                  <a:pt x="0" y="162"/>
                  <a:pt x="0" y="162"/>
                  <a:pt x="0" y="162"/>
                </a:cubicBezTo>
                <a:cubicBezTo>
                  <a:pt x="0" y="177"/>
                  <a:pt x="13" y="190"/>
                  <a:pt x="28" y="190"/>
                </a:cubicBezTo>
                <a:cubicBezTo>
                  <a:pt x="119" y="190"/>
                  <a:pt x="119" y="190"/>
                  <a:pt x="119" y="190"/>
                </a:cubicBezTo>
                <a:cubicBezTo>
                  <a:pt x="123" y="192"/>
                  <a:pt x="126" y="195"/>
                  <a:pt x="126" y="199"/>
                </a:cubicBezTo>
                <a:cubicBezTo>
                  <a:pt x="126" y="202"/>
                  <a:pt x="123" y="205"/>
                  <a:pt x="119" y="207"/>
                </a:cubicBezTo>
                <a:cubicBezTo>
                  <a:pt x="92" y="209"/>
                  <a:pt x="73" y="212"/>
                  <a:pt x="73" y="216"/>
                </a:cubicBezTo>
                <a:cubicBezTo>
                  <a:pt x="73" y="221"/>
                  <a:pt x="103" y="225"/>
                  <a:pt x="141" y="225"/>
                </a:cubicBezTo>
                <a:cubicBezTo>
                  <a:pt x="179" y="225"/>
                  <a:pt x="210" y="221"/>
                  <a:pt x="210" y="216"/>
                </a:cubicBezTo>
                <a:cubicBezTo>
                  <a:pt x="210" y="212"/>
                  <a:pt x="191" y="209"/>
                  <a:pt x="165" y="208"/>
                </a:cubicBezTo>
                <a:cubicBezTo>
                  <a:pt x="161" y="205"/>
                  <a:pt x="158" y="202"/>
                  <a:pt x="158" y="198"/>
                </a:cubicBezTo>
                <a:cubicBezTo>
                  <a:pt x="158" y="195"/>
                  <a:pt x="160" y="192"/>
                  <a:pt x="164" y="190"/>
                </a:cubicBezTo>
                <a:cubicBezTo>
                  <a:pt x="253" y="190"/>
                  <a:pt x="253" y="190"/>
                  <a:pt x="253" y="190"/>
                </a:cubicBezTo>
                <a:cubicBezTo>
                  <a:pt x="269" y="190"/>
                  <a:pt x="281" y="177"/>
                  <a:pt x="281" y="162"/>
                </a:cubicBezTo>
                <a:cubicBezTo>
                  <a:pt x="281" y="28"/>
                  <a:pt x="281" y="28"/>
                  <a:pt x="281" y="28"/>
                </a:cubicBezTo>
                <a:cubicBezTo>
                  <a:pt x="281" y="13"/>
                  <a:pt x="269" y="0"/>
                  <a:pt x="253" y="0"/>
                </a:cubicBezTo>
                <a:close/>
                <a:moveTo>
                  <a:pt x="247" y="182"/>
                </a:moveTo>
                <a:cubicBezTo>
                  <a:pt x="244" y="182"/>
                  <a:pt x="241" y="180"/>
                  <a:pt x="241" y="177"/>
                </a:cubicBezTo>
                <a:cubicBezTo>
                  <a:pt x="241" y="174"/>
                  <a:pt x="244" y="171"/>
                  <a:pt x="247" y="171"/>
                </a:cubicBezTo>
                <a:cubicBezTo>
                  <a:pt x="250" y="171"/>
                  <a:pt x="252" y="174"/>
                  <a:pt x="252" y="177"/>
                </a:cubicBezTo>
                <a:cubicBezTo>
                  <a:pt x="252" y="180"/>
                  <a:pt x="250" y="182"/>
                  <a:pt x="247" y="182"/>
                </a:cubicBezTo>
                <a:close/>
                <a:moveTo>
                  <a:pt x="265" y="164"/>
                </a:moveTo>
                <a:cubicBezTo>
                  <a:pt x="17" y="164"/>
                  <a:pt x="17" y="164"/>
                  <a:pt x="17" y="164"/>
                </a:cubicBezTo>
                <a:cubicBezTo>
                  <a:pt x="17" y="17"/>
                  <a:pt x="17" y="17"/>
                  <a:pt x="17" y="17"/>
                </a:cubicBezTo>
                <a:cubicBezTo>
                  <a:pt x="265" y="17"/>
                  <a:pt x="265" y="17"/>
                  <a:pt x="265" y="17"/>
                </a:cubicBezTo>
                <a:lnTo>
                  <a:pt x="265" y="164"/>
                </a:lnTo>
                <a:close/>
              </a:path>
            </a:pathLst>
          </a:custGeom>
          <a:solidFill>
            <a:schemeClr val="bg1"/>
          </a:solidFill>
          <a:ln w="12700">
            <a:noFill/>
          </a:ln>
        </p:spPr>
        <p:txBody>
          <a:bodyPr vert="horz" wrap="square" lIns="91440" tIns="45720" rIns="91440" bIns="45720" numCol="1" anchor="t" anchorCtr="0" compatLnSpc="1"/>
          <a:lstStyle/>
          <a:p>
            <a:endParaRPr lang="zh-CN" altLang="en-US"/>
          </a:p>
        </p:txBody>
      </p:sp>
      <p:sp>
        <p:nvSpPr>
          <p:cNvPr id="26" name="Freeform 92"/>
          <p:cNvSpPr>
            <a:spLocks noEditPoints="1"/>
          </p:cNvSpPr>
          <p:nvPr/>
        </p:nvSpPr>
        <p:spPr bwMode="auto">
          <a:xfrm>
            <a:off x="8183502" y="4707058"/>
            <a:ext cx="346134" cy="346134"/>
          </a:xfrm>
          <a:custGeom>
            <a:avLst/>
            <a:gdLst>
              <a:gd name="T0" fmla="*/ 281 w 282"/>
              <a:gd name="T1" fmla="*/ 129 h 282"/>
              <a:gd name="T2" fmla="*/ 242 w 282"/>
              <a:gd name="T3" fmla="*/ 102 h 282"/>
              <a:gd name="T4" fmla="*/ 252 w 282"/>
              <a:gd name="T5" fmla="*/ 54 h 282"/>
              <a:gd name="T6" fmla="*/ 230 w 282"/>
              <a:gd name="T7" fmla="*/ 32 h 282"/>
              <a:gd name="T8" fmla="*/ 185 w 282"/>
              <a:gd name="T9" fmla="*/ 39 h 282"/>
              <a:gd name="T10" fmla="*/ 159 w 282"/>
              <a:gd name="T11" fmla="*/ 1 h 282"/>
              <a:gd name="T12" fmla="*/ 121 w 282"/>
              <a:gd name="T13" fmla="*/ 2 h 282"/>
              <a:gd name="T14" fmla="*/ 94 w 282"/>
              <a:gd name="T15" fmla="*/ 36 h 282"/>
              <a:gd name="T16" fmla="*/ 53 w 282"/>
              <a:gd name="T17" fmla="*/ 31 h 282"/>
              <a:gd name="T18" fmla="*/ 32 w 282"/>
              <a:gd name="T19" fmla="*/ 52 h 282"/>
              <a:gd name="T20" fmla="*/ 38 w 282"/>
              <a:gd name="T21" fmla="*/ 97 h 282"/>
              <a:gd name="T22" fmla="*/ 2 w 282"/>
              <a:gd name="T23" fmla="*/ 123 h 282"/>
              <a:gd name="T24" fmla="*/ 1 w 282"/>
              <a:gd name="T25" fmla="*/ 157 h 282"/>
              <a:gd name="T26" fmla="*/ 35 w 282"/>
              <a:gd name="T27" fmla="*/ 184 h 282"/>
              <a:gd name="T28" fmla="*/ 29 w 282"/>
              <a:gd name="T29" fmla="*/ 226 h 282"/>
              <a:gd name="T30" fmla="*/ 53 w 282"/>
              <a:gd name="T31" fmla="*/ 251 h 282"/>
              <a:gd name="T32" fmla="*/ 96 w 282"/>
              <a:gd name="T33" fmla="*/ 246 h 282"/>
              <a:gd name="T34" fmla="*/ 122 w 282"/>
              <a:gd name="T35" fmla="*/ 280 h 282"/>
              <a:gd name="T36" fmla="*/ 161 w 282"/>
              <a:gd name="T37" fmla="*/ 280 h 282"/>
              <a:gd name="T38" fmla="*/ 187 w 282"/>
              <a:gd name="T39" fmla="*/ 251 h 282"/>
              <a:gd name="T40" fmla="*/ 225 w 282"/>
              <a:gd name="T41" fmla="*/ 254 h 282"/>
              <a:gd name="T42" fmla="*/ 251 w 282"/>
              <a:gd name="T43" fmla="*/ 229 h 282"/>
              <a:gd name="T44" fmla="*/ 245 w 282"/>
              <a:gd name="T45" fmla="*/ 186 h 282"/>
              <a:gd name="T46" fmla="*/ 281 w 282"/>
              <a:gd name="T47" fmla="*/ 160 h 282"/>
              <a:gd name="T48" fmla="*/ 281 w 282"/>
              <a:gd name="T49" fmla="*/ 129 h 282"/>
              <a:gd name="T50" fmla="*/ 192 w 282"/>
              <a:gd name="T51" fmla="*/ 163 h 282"/>
              <a:gd name="T52" fmla="*/ 119 w 282"/>
              <a:gd name="T53" fmla="*/ 192 h 282"/>
              <a:gd name="T54" fmla="*/ 90 w 282"/>
              <a:gd name="T55" fmla="*/ 119 h 282"/>
              <a:gd name="T56" fmla="*/ 163 w 282"/>
              <a:gd name="T57" fmla="*/ 90 h 282"/>
              <a:gd name="T58" fmla="*/ 192 w 282"/>
              <a:gd name="T59" fmla="*/ 16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282">
                <a:moveTo>
                  <a:pt x="281" y="129"/>
                </a:moveTo>
                <a:cubicBezTo>
                  <a:pt x="264" y="129"/>
                  <a:pt x="248" y="118"/>
                  <a:pt x="242" y="102"/>
                </a:cubicBezTo>
                <a:cubicBezTo>
                  <a:pt x="235" y="85"/>
                  <a:pt x="240" y="66"/>
                  <a:pt x="252" y="54"/>
                </a:cubicBezTo>
                <a:cubicBezTo>
                  <a:pt x="246" y="46"/>
                  <a:pt x="238" y="39"/>
                  <a:pt x="230" y="32"/>
                </a:cubicBezTo>
                <a:cubicBezTo>
                  <a:pt x="218" y="42"/>
                  <a:pt x="201" y="46"/>
                  <a:pt x="185" y="39"/>
                </a:cubicBezTo>
                <a:cubicBezTo>
                  <a:pt x="169" y="32"/>
                  <a:pt x="160" y="17"/>
                  <a:pt x="159" y="1"/>
                </a:cubicBezTo>
                <a:cubicBezTo>
                  <a:pt x="146" y="0"/>
                  <a:pt x="133" y="0"/>
                  <a:pt x="121" y="2"/>
                </a:cubicBezTo>
                <a:cubicBezTo>
                  <a:pt x="118" y="17"/>
                  <a:pt x="109" y="30"/>
                  <a:pt x="94" y="36"/>
                </a:cubicBezTo>
                <a:cubicBezTo>
                  <a:pt x="80" y="42"/>
                  <a:pt x="64" y="39"/>
                  <a:pt x="53" y="31"/>
                </a:cubicBezTo>
                <a:cubicBezTo>
                  <a:pt x="45" y="38"/>
                  <a:pt x="38" y="45"/>
                  <a:pt x="32" y="52"/>
                </a:cubicBezTo>
                <a:cubicBezTo>
                  <a:pt x="41" y="65"/>
                  <a:pt x="44" y="81"/>
                  <a:pt x="38" y="97"/>
                </a:cubicBezTo>
                <a:cubicBezTo>
                  <a:pt x="31" y="112"/>
                  <a:pt x="17" y="121"/>
                  <a:pt x="2" y="123"/>
                </a:cubicBezTo>
                <a:cubicBezTo>
                  <a:pt x="0" y="134"/>
                  <a:pt x="0" y="146"/>
                  <a:pt x="1" y="157"/>
                </a:cubicBezTo>
                <a:cubicBezTo>
                  <a:pt x="16" y="159"/>
                  <a:pt x="29" y="169"/>
                  <a:pt x="35" y="184"/>
                </a:cubicBezTo>
                <a:cubicBezTo>
                  <a:pt x="41" y="198"/>
                  <a:pt x="38" y="214"/>
                  <a:pt x="29" y="226"/>
                </a:cubicBezTo>
                <a:cubicBezTo>
                  <a:pt x="36" y="235"/>
                  <a:pt x="44" y="244"/>
                  <a:pt x="53" y="251"/>
                </a:cubicBezTo>
                <a:cubicBezTo>
                  <a:pt x="65" y="242"/>
                  <a:pt x="81" y="240"/>
                  <a:pt x="96" y="246"/>
                </a:cubicBezTo>
                <a:cubicBezTo>
                  <a:pt x="111" y="252"/>
                  <a:pt x="120" y="266"/>
                  <a:pt x="122" y="280"/>
                </a:cubicBezTo>
                <a:cubicBezTo>
                  <a:pt x="135" y="282"/>
                  <a:pt x="148" y="282"/>
                  <a:pt x="161" y="280"/>
                </a:cubicBezTo>
                <a:cubicBezTo>
                  <a:pt x="164" y="268"/>
                  <a:pt x="173" y="257"/>
                  <a:pt x="187" y="251"/>
                </a:cubicBezTo>
                <a:cubicBezTo>
                  <a:pt x="200" y="246"/>
                  <a:pt x="213" y="248"/>
                  <a:pt x="225" y="254"/>
                </a:cubicBezTo>
                <a:cubicBezTo>
                  <a:pt x="234" y="247"/>
                  <a:pt x="243" y="239"/>
                  <a:pt x="251" y="229"/>
                </a:cubicBezTo>
                <a:cubicBezTo>
                  <a:pt x="242" y="217"/>
                  <a:pt x="239" y="201"/>
                  <a:pt x="245" y="186"/>
                </a:cubicBezTo>
                <a:cubicBezTo>
                  <a:pt x="252" y="171"/>
                  <a:pt x="266" y="161"/>
                  <a:pt x="281" y="160"/>
                </a:cubicBezTo>
                <a:cubicBezTo>
                  <a:pt x="282" y="149"/>
                  <a:pt x="282" y="139"/>
                  <a:pt x="281" y="129"/>
                </a:cubicBezTo>
                <a:close/>
                <a:moveTo>
                  <a:pt x="192" y="163"/>
                </a:moveTo>
                <a:cubicBezTo>
                  <a:pt x="180" y="191"/>
                  <a:pt x="147" y="204"/>
                  <a:pt x="119" y="192"/>
                </a:cubicBezTo>
                <a:cubicBezTo>
                  <a:pt x="91" y="180"/>
                  <a:pt x="78" y="147"/>
                  <a:pt x="90" y="119"/>
                </a:cubicBezTo>
                <a:cubicBezTo>
                  <a:pt x="102" y="91"/>
                  <a:pt x="135" y="78"/>
                  <a:pt x="163" y="90"/>
                </a:cubicBezTo>
                <a:cubicBezTo>
                  <a:pt x="191" y="102"/>
                  <a:pt x="204" y="135"/>
                  <a:pt x="192" y="163"/>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矩形 26"/>
          <p:cNvSpPr/>
          <p:nvPr/>
        </p:nvSpPr>
        <p:spPr>
          <a:xfrm>
            <a:off x="255639" y="2640996"/>
            <a:ext cx="3138570" cy="430887"/>
          </a:xfrm>
          <a:prstGeom prst="rect">
            <a:avLst/>
          </a:prstGeom>
        </p:spPr>
        <p:txBody>
          <a:bodyPr wrap="square">
            <a:spAutoFit/>
          </a:bodyPr>
          <a:lstStyle/>
          <a:p>
            <a:pPr algn="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通过</a:t>
            </a: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的模型图能清晰的表示系统的逻辑模型和实现模型，可用于各种复杂系统的建模</a:t>
            </a:r>
          </a:p>
        </p:txBody>
      </p:sp>
      <p:sp>
        <p:nvSpPr>
          <p:cNvPr id="28" name="矩形 27"/>
          <p:cNvSpPr/>
          <p:nvPr/>
        </p:nvSpPr>
        <p:spPr>
          <a:xfrm>
            <a:off x="720489" y="4890843"/>
            <a:ext cx="2665578" cy="261610"/>
          </a:xfrm>
          <a:prstGeom prst="rect">
            <a:avLst/>
          </a:prstGeom>
        </p:spPr>
        <p:txBody>
          <a:bodyPr wrap="square">
            <a:spAutoFit/>
          </a:bodyPr>
          <a:lstStyle/>
          <a:p>
            <a:pPr algn="r"/>
            <a:r>
              <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rPr>
              <a:t>UML</a:t>
            </a:r>
            <a:r>
              <a:rPr lang="zh-CN" altLang="en-US" sz="1100" dirty="0">
                <a:solidFill>
                  <a:schemeClr val="tx1">
                    <a:lumMod val="75000"/>
                    <a:lumOff val="25000"/>
                  </a:schemeClr>
                </a:solidFill>
                <a:latin typeface="Calibri Light" panose="020F0302020204030204" pitchFamily="34" charset="0"/>
                <a:ea typeface="Adobe 仿宋 Std R" panose="02020400000000000000" pitchFamily="18" charset="-122"/>
              </a:rPr>
              <a:t>是系统建模语言，独立于开发过程</a:t>
            </a:r>
            <a:endParaRPr lang="en-US" altLang="zh-CN" sz="1100" dirty="0">
              <a:solidFill>
                <a:schemeClr val="tx1">
                  <a:lumMod val="75000"/>
                  <a:lumOff val="25000"/>
                </a:schemeClr>
              </a:solidFill>
              <a:latin typeface="Calibri Light" panose="020F0302020204030204" pitchFamily="34" charset="0"/>
              <a:ea typeface="Adobe 仿宋 Std R" panose="02020400000000000000" pitchFamily="18" charset="-122"/>
            </a:endParaRPr>
          </a:p>
        </p:txBody>
      </p:sp>
      <p:sp>
        <p:nvSpPr>
          <p:cNvPr id="29" name="椭圆 28"/>
          <p:cNvSpPr/>
          <p:nvPr/>
        </p:nvSpPr>
        <p:spPr>
          <a:xfrm>
            <a:off x="4014401" y="2848864"/>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988931" y="5021648"/>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8454723" y="2854495"/>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8473178" y="5048692"/>
            <a:ext cx="167425" cy="16742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497526"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的特点</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grpSp>
        <p:nvGrpSpPr>
          <p:cNvPr id="37" name="组合 36"/>
          <p:cNvGrpSpPr/>
          <p:nvPr/>
        </p:nvGrpSpPr>
        <p:grpSpPr>
          <a:xfrm>
            <a:off x="3652935" y="4721224"/>
            <a:ext cx="404813" cy="331788"/>
            <a:chOff x="5075237" y="5114003"/>
            <a:chExt cx="404813" cy="331788"/>
          </a:xfrm>
          <a:solidFill>
            <a:schemeClr val="bg1"/>
          </a:solidFill>
        </p:grpSpPr>
        <p:sp>
          <p:nvSpPr>
            <p:cNvPr id="38" name="Freeform 345"/>
            <p:cNvSpPr>
              <a:spLocks noEditPoints="1"/>
            </p:cNvSpPr>
            <p:nvPr/>
          </p:nvSpPr>
          <p:spPr bwMode="auto">
            <a:xfrm>
              <a:off x="5075237" y="5121941"/>
              <a:ext cx="190500" cy="104775"/>
            </a:xfrm>
            <a:custGeom>
              <a:avLst/>
              <a:gdLst>
                <a:gd name="T0" fmla="*/ 14 w 51"/>
                <a:gd name="T1" fmla="*/ 28 h 28"/>
                <a:gd name="T2" fmla="*/ 13 w 51"/>
                <a:gd name="T3" fmla="*/ 28 h 28"/>
                <a:gd name="T4" fmla="*/ 1 w 51"/>
                <a:gd name="T5" fmla="*/ 17 h 28"/>
                <a:gd name="T6" fmla="*/ 0 w 51"/>
                <a:gd name="T7" fmla="*/ 15 h 28"/>
                <a:gd name="T8" fmla="*/ 2 w 51"/>
                <a:gd name="T9" fmla="*/ 14 h 28"/>
                <a:gd name="T10" fmla="*/ 36 w 51"/>
                <a:gd name="T11" fmla="*/ 0 h 28"/>
                <a:gd name="T12" fmla="*/ 38 w 51"/>
                <a:gd name="T13" fmla="*/ 0 h 28"/>
                <a:gd name="T14" fmla="*/ 51 w 51"/>
                <a:gd name="T15" fmla="*/ 11 h 28"/>
                <a:gd name="T16" fmla="*/ 51 w 51"/>
                <a:gd name="T17" fmla="*/ 13 h 28"/>
                <a:gd name="T18" fmla="*/ 50 w 51"/>
                <a:gd name="T19" fmla="*/ 14 h 28"/>
                <a:gd name="T20" fmla="*/ 15 w 51"/>
                <a:gd name="T21" fmla="*/ 28 h 28"/>
                <a:gd name="T22" fmla="*/ 14 w 51"/>
                <a:gd name="T23" fmla="*/ 28 h 28"/>
                <a:gd name="T24" fmla="*/ 6 w 51"/>
                <a:gd name="T25" fmla="*/ 16 h 28"/>
                <a:gd name="T26" fmla="*/ 15 w 51"/>
                <a:gd name="T27" fmla="*/ 24 h 28"/>
                <a:gd name="T28" fmla="*/ 45 w 51"/>
                <a:gd name="T29" fmla="*/ 12 h 28"/>
                <a:gd name="T30" fmla="*/ 37 w 51"/>
                <a:gd name="T31" fmla="*/ 4 h 28"/>
                <a:gd name="T32" fmla="*/ 6 w 51"/>
                <a:gd name="T3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8">
                  <a:moveTo>
                    <a:pt x="14" y="28"/>
                  </a:moveTo>
                  <a:cubicBezTo>
                    <a:pt x="14" y="28"/>
                    <a:pt x="14" y="28"/>
                    <a:pt x="13" y="28"/>
                  </a:cubicBezTo>
                  <a:cubicBezTo>
                    <a:pt x="1" y="17"/>
                    <a:pt x="1" y="17"/>
                    <a:pt x="1" y="17"/>
                  </a:cubicBezTo>
                  <a:cubicBezTo>
                    <a:pt x="0" y="17"/>
                    <a:pt x="0" y="16"/>
                    <a:pt x="0" y="15"/>
                  </a:cubicBezTo>
                  <a:cubicBezTo>
                    <a:pt x="0" y="15"/>
                    <a:pt x="1" y="14"/>
                    <a:pt x="2" y="14"/>
                  </a:cubicBezTo>
                  <a:cubicBezTo>
                    <a:pt x="36" y="0"/>
                    <a:pt x="36" y="0"/>
                    <a:pt x="36" y="0"/>
                  </a:cubicBezTo>
                  <a:cubicBezTo>
                    <a:pt x="37" y="0"/>
                    <a:pt x="38" y="0"/>
                    <a:pt x="38" y="0"/>
                  </a:cubicBezTo>
                  <a:cubicBezTo>
                    <a:pt x="51" y="11"/>
                    <a:pt x="51" y="11"/>
                    <a:pt x="51" y="11"/>
                  </a:cubicBezTo>
                  <a:cubicBezTo>
                    <a:pt x="51" y="11"/>
                    <a:pt x="51" y="12"/>
                    <a:pt x="51" y="13"/>
                  </a:cubicBezTo>
                  <a:cubicBezTo>
                    <a:pt x="51" y="13"/>
                    <a:pt x="51" y="14"/>
                    <a:pt x="50" y="14"/>
                  </a:cubicBezTo>
                  <a:cubicBezTo>
                    <a:pt x="15" y="28"/>
                    <a:pt x="15" y="28"/>
                    <a:pt x="15" y="28"/>
                  </a:cubicBezTo>
                  <a:cubicBezTo>
                    <a:pt x="15" y="28"/>
                    <a:pt x="15" y="28"/>
                    <a:pt x="14" y="28"/>
                  </a:cubicBezTo>
                  <a:close/>
                  <a:moveTo>
                    <a:pt x="6" y="16"/>
                  </a:moveTo>
                  <a:cubicBezTo>
                    <a:pt x="15" y="24"/>
                    <a:pt x="15" y="24"/>
                    <a:pt x="15" y="24"/>
                  </a:cubicBezTo>
                  <a:cubicBezTo>
                    <a:pt x="45" y="12"/>
                    <a:pt x="45" y="12"/>
                    <a:pt x="45" y="12"/>
                  </a:cubicBezTo>
                  <a:cubicBezTo>
                    <a:pt x="37" y="4"/>
                    <a:pt x="37" y="4"/>
                    <a:pt x="37" y="4"/>
                  </a:cubicBezTo>
                  <a:cubicBezTo>
                    <a:pt x="6" y="16"/>
                    <a:pt x="6" y="16"/>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46"/>
            <p:cNvSpPr/>
            <p:nvPr/>
          </p:nvSpPr>
          <p:spPr bwMode="auto">
            <a:xfrm>
              <a:off x="5251450" y="5283866"/>
              <a:ext cx="168275" cy="161925"/>
            </a:xfrm>
            <a:custGeom>
              <a:avLst/>
              <a:gdLst>
                <a:gd name="T0" fmla="*/ 2 w 45"/>
                <a:gd name="T1" fmla="*/ 43 h 43"/>
                <a:gd name="T2" fmla="*/ 0 w 45"/>
                <a:gd name="T3" fmla="*/ 42 h 43"/>
                <a:gd name="T4" fmla="*/ 0 w 45"/>
                <a:gd name="T5" fmla="*/ 41 h 43"/>
                <a:gd name="T6" fmla="*/ 0 w 45"/>
                <a:gd name="T7" fmla="*/ 2 h 43"/>
                <a:gd name="T8" fmla="*/ 2 w 45"/>
                <a:gd name="T9" fmla="*/ 0 h 43"/>
                <a:gd name="T10" fmla="*/ 4 w 45"/>
                <a:gd name="T11" fmla="*/ 2 h 43"/>
                <a:gd name="T12" fmla="*/ 4 w 45"/>
                <a:gd name="T13" fmla="*/ 38 h 43"/>
                <a:gd name="T14" fmla="*/ 41 w 45"/>
                <a:gd name="T15" fmla="*/ 26 h 43"/>
                <a:gd name="T16" fmla="*/ 41 w 45"/>
                <a:gd name="T17" fmla="*/ 7 h 43"/>
                <a:gd name="T18" fmla="*/ 43 w 45"/>
                <a:gd name="T19" fmla="*/ 5 h 43"/>
                <a:gd name="T20" fmla="*/ 45 w 45"/>
                <a:gd name="T21" fmla="*/ 7 h 43"/>
                <a:gd name="T22" fmla="*/ 45 w 45"/>
                <a:gd name="T23" fmla="*/ 27 h 43"/>
                <a:gd name="T24" fmla="*/ 44 w 45"/>
                <a:gd name="T25" fmla="*/ 29 h 43"/>
                <a:gd name="T26" fmla="*/ 2 w 45"/>
                <a:gd name="T27" fmla="*/ 43 h 43"/>
                <a:gd name="T28" fmla="*/ 2 w 45"/>
                <a:gd name="T29"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3">
                  <a:moveTo>
                    <a:pt x="2" y="43"/>
                  </a:moveTo>
                  <a:cubicBezTo>
                    <a:pt x="1" y="43"/>
                    <a:pt x="1" y="43"/>
                    <a:pt x="0" y="42"/>
                  </a:cubicBezTo>
                  <a:cubicBezTo>
                    <a:pt x="0" y="42"/>
                    <a:pt x="0" y="41"/>
                    <a:pt x="0" y="41"/>
                  </a:cubicBezTo>
                  <a:cubicBezTo>
                    <a:pt x="0" y="2"/>
                    <a:pt x="0" y="2"/>
                    <a:pt x="0" y="2"/>
                  </a:cubicBezTo>
                  <a:cubicBezTo>
                    <a:pt x="0" y="0"/>
                    <a:pt x="0" y="0"/>
                    <a:pt x="2" y="0"/>
                  </a:cubicBezTo>
                  <a:cubicBezTo>
                    <a:pt x="3" y="0"/>
                    <a:pt x="4" y="0"/>
                    <a:pt x="4" y="2"/>
                  </a:cubicBezTo>
                  <a:cubicBezTo>
                    <a:pt x="4" y="38"/>
                    <a:pt x="4" y="38"/>
                    <a:pt x="4" y="38"/>
                  </a:cubicBezTo>
                  <a:cubicBezTo>
                    <a:pt x="41" y="26"/>
                    <a:pt x="41" y="26"/>
                    <a:pt x="41" y="26"/>
                  </a:cubicBezTo>
                  <a:cubicBezTo>
                    <a:pt x="41" y="7"/>
                    <a:pt x="41" y="7"/>
                    <a:pt x="41" y="7"/>
                  </a:cubicBezTo>
                  <a:cubicBezTo>
                    <a:pt x="41" y="6"/>
                    <a:pt x="42" y="5"/>
                    <a:pt x="43" y="5"/>
                  </a:cubicBezTo>
                  <a:cubicBezTo>
                    <a:pt x="44" y="5"/>
                    <a:pt x="45" y="6"/>
                    <a:pt x="45" y="7"/>
                  </a:cubicBezTo>
                  <a:cubicBezTo>
                    <a:pt x="45" y="27"/>
                    <a:pt x="45" y="27"/>
                    <a:pt x="45" y="27"/>
                  </a:cubicBezTo>
                  <a:cubicBezTo>
                    <a:pt x="45" y="28"/>
                    <a:pt x="45" y="29"/>
                    <a:pt x="44" y="29"/>
                  </a:cubicBezTo>
                  <a:cubicBezTo>
                    <a:pt x="2" y="43"/>
                    <a:pt x="2" y="43"/>
                    <a:pt x="2" y="43"/>
                  </a:cubicBezTo>
                  <a:cubicBezTo>
                    <a:pt x="2" y="43"/>
                    <a:pt x="2" y="43"/>
                    <a:pt x="2"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7"/>
            <p:cNvSpPr>
              <a:spLocks noEditPoints="1"/>
            </p:cNvSpPr>
            <p:nvPr/>
          </p:nvSpPr>
          <p:spPr bwMode="auto">
            <a:xfrm>
              <a:off x="5287962" y="5223541"/>
              <a:ext cx="192088" cy="109538"/>
            </a:xfrm>
            <a:custGeom>
              <a:avLst/>
              <a:gdLst>
                <a:gd name="T0" fmla="*/ 14 w 51"/>
                <a:gd name="T1" fmla="*/ 29 h 29"/>
                <a:gd name="T2" fmla="*/ 13 w 51"/>
                <a:gd name="T3" fmla="*/ 28 h 29"/>
                <a:gd name="T4" fmla="*/ 1 w 51"/>
                <a:gd name="T5" fmla="*/ 18 h 29"/>
                <a:gd name="T6" fmla="*/ 0 w 51"/>
                <a:gd name="T7" fmla="*/ 16 h 29"/>
                <a:gd name="T8" fmla="*/ 1 w 51"/>
                <a:gd name="T9" fmla="*/ 14 h 29"/>
                <a:gd name="T10" fmla="*/ 36 w 51"/>
                <a:gd name="T11" fmla="*/ 1 h 29"/>
                <a:gd name="T12" fmla="*/ 38 w 51"/>
                <a:gd name="T13" fmla="*/ 1 h 29"/>
                <a:gd name="T14" fmla="*/ 50 w 51"/>
                <a:gd name="T15" fmla="*/ 11 h 29"/>
                <a:gd name="T16" fmla="*/ 51 w 51"/>
                <a:gd name="T17" fmla="*/ 13 h 29"/>
                <a:gd name="T18" fmla="*/ 50 w 51"/>
                <a:gd name="T19" fmla="*/ 15 h 29"/>
                <a:gd name="T20" fmla="*/ 15 w 51"/>
                <a:gd name="T21" fmla="*/ 29 h 29"/>
                <a:gd name="T22" fmla="*/ 14 w 51"/>
                <a:gd name="T23" fmla="*/ 29 h 29"/>
                <a:gd name="T24" fmla="*/ 6 w 51"/>
                <a:gd name="T25" fmla="*/ 17 h 29"/>
                <a:gd name="T26" fmla="*/ 15 w 51"/>
                <a:gd name="T27" fmla="*/ 25 h 29"/>
                <a:gd name="T28" fmla="*/ 45 w 51"/>
                <a:gd name="T29" fmla="*/ 12 h 29"/>
                <a:gd name="T30" fmla="*/ 36 w 51"/>
                <a:gd name="T31" fmla="*/ 5 h 29"/>
                <a:gd name="T32" fmla="*/ 6 w 51"/>
                <a:gd name="T33"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14" y="29"/>
                  </a:moveTo>
                  <a:cubicBezTo>
                    <a:pt x="14" y="29"/>
                    <a:pt x="13" y="29"/>
                    <a:pt x="13" y="28"/>
                  </a:cubicBezTo>
                  <a:cubicBezTo>
                    <a:pt x="1" y="18"/>
                    <a:pt x="1" y="18"/>
                    <a:pt x="1" y="18"/>
                  </a:cubicBezTo>
                  <a:cubicBezTo>
                    <a:pt x="0" y="17"/>
                    <a:pt x="0" y="17"/>
                    <a:pt x="0" y="16"/>
                  </a:cubicBezTo>
                  <a:cubicBezTo>
                    <a:pt x="0" y="15"/>
                    <a:pt x="1" y="15"/>
                    <a:pt x="1" y="14"/>
                  </a:cubicBezTo>
                  <a:cubicBezTo>
                    <a:pt x="36" y="1"/>
                    <a:pt x="36" y="1"/>
                    <a:pt x="36" y="1"/>
                  </a:cubicBezTo>
                  <a:cubicBezTo>
                    <a:pt x="37" y="0"/>
                    <a:pt x="38" y="0"/>
                    <a:pt x="38" y="1"/>
                  </a:cubicBezTo>
                  <a:cubicBezTo>
                    <a:pt x="50" y="11"/>
                    <a:pt x="50" y="11"/>
                    <a:pt x="50" y="11"/>
                  </a:cubicBezTo>
                  <a:cubicBezTo>
                    <a:pt x="51" y="12"/>
                    <a:pt x="51" y="13"/>
                    <a:pt x="51" y="13"/>
                  </a:cubicBezTo>
                  <a:cubicBezTo>
                    <a:pt x="51" y="14"/>
                    <a:pt x="50" y="15"/>
                    <a:pt x="50" y="15"/>
                  </a:cubicBezTo>
                  <a:cubicBezTo>
                    <a:pt x="15" y="29"/>
                    <a:pt x="15" y="29"/>
                    <a:pt x="15" y="29"/>
                  </a:cubicBezTo>
                  <a:cubicBezTo>
                    <a:pt x="15" y="29"/>
                    <a:pt x="15" y="29"/>
                    <a:pt x="14" y="29"/>
                  </a:cubicBezTo>
                  <a:close/>
                  <a:moveTo>
                    <a:pt x="6" y="17"/>
                  </a:moveTo>
                  <a:cubicBezTo>
                    <a:pt x="15" y="25"/>
                    <a:pt x="15" y="25"/>
                    <a:pt x="15" y="25"/>
                  </a:cubicBezTo>
                  <a:cubicBezTo>
                    <a:pt x="45" y="12"/>
                    <a:pt x="45" y="12"/>
                    <a:pt x="45" y="12"/>
                  </a:cubicBezTo>
                  <a:cubicBezTo>
                    <a:pt x="36" y="5"/>
                    <a:pt x="36" y="5"/>
                    <a:pt x="36" y="5"/>
                  </a:cubicBezTo>
                  <a:cubicBezTo>
                    <a:pt x="6" y="17"/>
                    <a:pt x="6" y="17"/>
                    <a:pt x="6"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48"/>
            <p:cNvSpPr>
              <a:spLocks noEditPoints="1"/>
            </p:cNvSpPr>
            <p:nvPr/>
          </p:nvSpPr>
          <p:spPr bwMode="auto">
            <a:xfrm>
              <a:off x="5273675" y="5114003"/>
              <a:ext cx="192088" cy="109538"/>
            </a:xfrm>
            <a:custGeom>
              <a:avLst/>
              <a:gdLst>
                <a:gd name="T0" fmla="*/ 37 w 51"/>
                <a:gd name="T1" fmla="*/ 29 h 29"/>
                <a:gd name="T2" fmla="*/ 37 w 51"/>
                <a:gd name="T3" fmla="*/ 29 h 29"/>
                <a:gd name="T4" fmla="*/ 2 w 51"/>
                <a:gd name="T5" fmla="*/ 15 h 29"/>
                <a:gd name="T6" fmla="*/ 0 w 51"/>
                <a:gd name="T7" fmla="*/ 14 h 29"/>
                <a:gd name="T8" fmla="*/ 1 w 51"/>
                <a:gd name="T9" fmla="*/ 12 h 29"/>
                <a:gd name="T10" fmla="*/ 13 w 51"/>
                <a:gd name="T11" fmla="*/ 0 h 29"/>
                <a:gd name="T12" fmla="*/ 15 w 51"/>
                <a:gd name="T13" fmla="*/ 0 h 29"/>
                <a:gd name="T14" fmla="*/ 50 w 51"/>
                <a:gd name="T15" fmla="*/ 14 h 29"/>
                <a:gd name="T16" fmla="*/ 51 w 51"/>
                <a:gd name="T17" fmla="*/ 15 h 29"/>
                <a:gd name="T18" fmla="*/ 51 w 51"/>
                <a:gd name="T19" fmla="*/ 17 h 29"/>
                <a:gd name="T20" fmla="*/ 39 w 51"/>
                <a:gd name="T21" fmla="*/ 29 h 29"/>
                <a:gd name="T22" fmla="*/ 37 w 51"/>
                <a:gd name="T23" fmla="*/ 29 h 29"/>
                <a:gd name="T24" fmla="*/ 6 w 51"/>
                <a:gd name="T25" fmla="*/ 13 h 29"/>
                <a:gd name="T26" fmla="*/ 37 w 51"/>
                <a:gd name="T27" fmla="*/ 25 h 29"/>
                <a:gd name="T28" fmla="*/ 46 w 51"/>
                <a:gd name="T29" fmla="*/ 17 h 29"/>
                <a:gd name="T30" fmla="*/ 15 w 51"/>
                <a:gd name="T31" fmla="*/ 4 h 29"/>
                <a:gd name="T32" fmla="*/ 6 w 51"/>
                <a:gd name="T33"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9">
                  <a:moveTo>
                    <a:pt x="37" y="29"/>
                  </a:moveTo>
                  <a:cubicBezTo>
                    <a:pt x="37" y="29"/>
                    <a:pt x="37" y="29"/>
                    <a:pt x="37" y="29"/>
                  </a:cubicBezTo>
                  <a:cubicBezTo>
                    <a:pt x="2" y="15"/>
                    <a:pt x="2" y="15"/>
                    <a:pt x="2" y="15"/>
                  </a:cubicBezTo>
                  <a:cubicBezTo>
                    <a:pt x="1" y="15"/>
                    <a:pt x="1" y="15"/>
                    <a:pt x="0" y="14"/>
                  </a:cubicBezTo>
                  <a:cubicBezTo>
                    <a:pt x="0" y="13"/>
                    <a:pt x="1" y="13"/>
                    <a:pt x="1" y="12"/>
                  </a:cubicBezTo>
                  <a:cubicBezTo>
                    <a:pt x="13" y="0"/>
                    <a:pt x="13" y="0"/>
                    <a:pt x="13" y="0"/>
                  </a:cubicBezTo>
                  <a:cubicBezTo>
                    <a:pt x="14" y="0"/>
                    <a:pt x="14" y="0"/>
                    <a:pt x="15" y="0"/>
                  </a:cubicBezTo>
                  <a:cubicBezTo>
                    <a:pt x="50" y="14"/>
                    <a:pt x="50" y="14"/>
                    <a:pt x="50" y="14"/>
                  </a:cubicBezTo>
                  <a:cubicBezTo>
                    <a:pt x="51" y="14"/>
                    <a:pt x="51" y="15"/>
                    <a:pt x="51" y="15"/>
                  </a:cubicBezTo>
                  <a:cubicBezTo>
                    <a:pt x="51" y="16"/>
                    <a:pt x="51" y="17"/>
                    <a:pt x="51" y="17"/>
                  </a:cubicBezTo>
                  <a:cubicBezTo>
                    <a:pt x="39" y="29"/>
                    <a:pt x="39" y="29"/>
                    <a:pt x="39" y="29"/>
                  </a:cubicBezTo>
                  <a:cubicBezTo>
                    <a:pt x="38" y="29"/>
                    <a:pt x="38" y="29"/>
                    <a:pt x="37" y="29"/>
                  </a:cubicBezTo>
                  <a:close/>
                  <a:moveTo>
                    <a:pt x="6" y="13"/>
                  </a:moveTo>
                  <a:cubicBezTo>
                    <a:pt x="37" y="25"/>
                    <a:pt x="37" y="25"/>
                    <a:pt x="37" y="25"/>
                  </a:cubicBezTo>
                  <a:cubicBezTo>
                    <a:pt x="46" y="17"/>
                    <a:pt x="46" y="17"/>
                    <a:pt x="46" y="17"/>
                  </a:cubicBezTo>
                  <a:cubicBezTo>
                    <a:pt x="15" y="4"/>
                    <a:pt x="15" y="4"/>
                    <a:pt x="15" y="4"/>
                  </a:cubicBezTo>
                  <a:cubicBezTo>
                    <a:pt x="6" y="13"/>
                    <a:pt x="6" y="13"/>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49"/>
            <p:cNvSpPr/>
            <p:nvPr/>
          </p:nvSpPr>
          <p:spPr bwMode="auto">
            <a:xfrm>
              <a:off x="5127625" y="5306091"/>
              <a:ext cx="134938" cy="139700"/>
            </a:xfrm>
            <a:custGeom>
              <a:avLst/>
              <a:gdLst>
                <a:gd name="T0" fmla="*/ 34 w 36"/>
                <a:gd name="T1" fmla="*/ 37 h 37"/>
                <a:gd name="T2" fmla="*/ 33 w 36"/>
                <a:gd name="T3" fmla="*/ 37 h 37"/>
                <a:gd name="T4" fmla="*/ 1 w 36"/>
                <a:gd name="T5" fmla="*/ 23 h 37"/>
                <a:gd name="T6" fmla="*/ 0 w 36"/>
                <a:gd name="T7" fmla="*/ 21 h 37"/>
                <a:gd name="T8" fmla="*/ 0 w 36"/>
                <a:gd name="T9" fmla="*/ 2 h 37"/>
                <a:gd name="T10" fmla="*/ 2 w 36"/>
                <a:gd name="T11" fmla="*/ 0 h 37"/>
                <a:gd name="T12" fmla="*/ 4 w 36"/>
                <a:gd name="T13" fmla="*/ 2 h 37"/>
                <a:gd name="T14" fmla="*/ 4 w 36"/>
                <a:gd name="T15" fmla="*/ 20 h 37"/>
                <a:gd name="T16" fmla="*/ 35 w 36"/>
                <a:gd name="T17" fmla="*/ 33 h 37"/>
                <a:gd name="T18" fmla="*/ 36 w 36"/>
                <a:gd name="T19" fmla="*/ 35 h 37"/>
                <a:gd name="T20" fmla="*/ 34 w 36"/>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7">
                  <a:moveTo>
                    <a:pt x="34" y="37"/>
                  </a:moveTo>
                  <a:cubicBezTo>
                    <a:pt x="34" y="37"/>
                    <a:pt x="33" y="37"/>
                    <a:pt x="33" y="37"/>
                  </a:cubicBezTo>
                  <a:cubicBezTo>
                    <a:pt x="1" y="23"/>
                    <a:pt x="1" y="23"/>
                    <a:pt x="1" y="23"/>
                  </a:cubicBezTo>
                  <a:cubicBezTo>
                    <a:pt x="0" y="23"/>
                    <a:pt x="0" y="22"/>
                    <a:pt x="0" y="21"/>
                  </a:cubicBezTo>
                  <a:cubicBezTo>
                    <a:pt x="0" y="2"/>
                    <a:pt x="0" y="2"/>
                    <a:pt x="0" y="2"/>
                  </a:cubicBezTo>
                  <a:cubicBezTo>
                    <a:pt x="0" y="1"/>
                    <a:pt x="1" y="0"/>
                    <a:pt x="2" y="0"/>
                  </a:cubicBezTo>
                  <a:cubicBezTo>
                    <a:pt x="3" y="0"/>
                    <a:pt x="4" y="1"/>
                    <a:pt x="4" y="2"/>
                  </a:cubicBezTo>
                  <a:cubicBezTo>
                    <a:pt x="4" y="20"/>
                    <a:pt x="4" y="20"/>
                    <a:pt x="4" y="20"/>
                  </a:cubicBezTo>
                  <a:cubicBezTo>
                    <a:pt x="35" y="33"/>
                    <a:pt x="35" y="33"/>
                    <a:pt x="35" y="33"/>
                  </a:cubicBezTo>
                  <a:cubicBezTo>
                    <a:pt x="36" y="33"/>
                    <a:pt x="36" y="34"/>
                    <a:pt x="36" y="35"/>
                  </a:cubicBezTo>
                  <a:cubicBezTo>
                    <a:pt x="35" y="36"/>
                    <a:pt x="35"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50"/>
            <p:cNvSpPr>
              <a:spLocks noEditPoints="1"/>
            </p:cNvSpPr>
            <p:nvPr/>
          </p:nvSpPr>
          <p:spPr bwMode="auto">
            <a:xfrm>
              <a:off x="5075237" y="5226716"/>
              <a:ext cx="190500" cy="112713"/>
            </a:xfrm>
            <a:custGeom>
              <a:avLst/>
              <a:gdLst>
                <a:gd name="T0" fmla="*/ 37 w 51"/>
                <a:gd name="T1" fmla="*/ 30 h 30"/>
                <a:gd name="T2" fmla="*/ 36 w 51"/>
                <a:gd name="T3" fmla="*/ 30 h 30"/>
                <a:gd name="T4" fmla="*/ 1 w 51"/>
                <a:gd name="T5" fmla="*/ 16 h 30"/>
                <a:gd name="T6" fmla="*/ 0 w 51"/>
                <a:gd name="T7" fmla="*/ 15 h 30"/>
                <a:gd name="T8" fmla="*/ 0 w 51"/>
                <a:gd name="T9" fmla="*/ 13 h 30"/>
                <a:gd name="T10" fmla="*/ 12 w 51"/>
                <a:gd name="T11" fmla="*/ 1 h 30"/>
                <a:gd name="T12" fmla="*/ 14 w 51"/>
                <a:gd name="T13" fmla="*/ 1 h 30"/>
                <a:gd name="T14" fmla="*/ 49 w 51"/>
                <a:gd name="T15" fmla="*/ 15 h 30"/>
                <a:gd name="T16" fmla="*/ 51 w 51"/>
                <a:gd name="T17" fmla="*/ 16 h 30"/>
                <a:gd name="T18" fmla="*/ 50 w 51"/>
                <a:gd name="T19" fmla="*/ 18 h 30"/>
                <a:gd name="T20" fmla="*/ 38 w 51"/>
                <a:gd name="T21" fmla="*/ 30 h 30"/>
                <a:gd name="T22" fmla="*/ 37 w 51"/>
                <a:gd name="T23" fmla="*/ 30 h 30"/>
                <a:gd name="T24" fmla="*/ 5 w 51"/>
                <a:gd name="T25" fmla="*/ 13 h 30"/>
                <a:gd name="T26" fmla="*/ 36 w 51"/>
                <a:gd name="T27" fmla="*/ 26 h 30"/>
                <a:gd name="T28" fmla="*/ 45 w 51"/>
                <a:gd name="T29" fmla="*/ 17 h 30"/>
                <a:gd name="T30" fmla="*/ 14 w 51"/>
                <a:gd name="T31" fmla="*/ 5 h 30"/>
                <a:gd name="T32" fmla="*/ 5 w 51"/>
                <a:gd name="T3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0">
                  <a:moveTo>
                    <a:pt x="37" y="30"/>
                  </a:moveTo>
                  <a:cubicBezTo>
                    <a:pt x="36" y="30"/>
                    <a:pt x="36" y="30"/>
                    <a:pt x="36" y="30"/>
                  </a:cubicBezTo>
                  <a:cubicBezTo>
                    <a:pt x="1" y="16"/>
                    <a:pt x="1" y="16"/>
                    <a:pt x="1" y="16"/>
                  </a:cubicBezTo>
                  <a:cubicBezTo>
                    <a:pt x="0" y="16"/>
                    <a:pt x="0" y="15"/>
                    <a:pt x="0" y="15"/>
                  </a:cubicBezTo>
                  <a:cubicBezTo>
                    <a:pt x="0" y="14"/>
                    <a:pt x="0" y="13"/>
                    <a:pt x="0" y="13"/>
                  </a:cubicBezTo>
                  <a:cubicBezTo>
                    <a:pt x="12" y="1"/>
                    <a:pt x="12" y="1"/>
                    <a:pt x="12" y="1"/>
                  </a:cubicBezTo>
                  <a:cubicBezTo>
                    <a:pt x="13" y="1"/>
                    <a:pt x="14" y="0"/>
                    <a:pt x="14" y="1"/>
                  </a:cubicBezTo>
                  <a:cubicBezTo>
                    <a:pt x="49" y="15"/>
                    <a:pt x="49" y="15"/>
                    <a:pt x="49" y="15"/>
                  </a:cubicBezTo>
                  <a:cubicBezTo>
                    <a:pt x="50" y="15"/>
                    <a:pt x="50" y="15"/>
                    <a:pt x="51" y="16"/>
                  </a:cubicBezTo>
                  <a:cubicBezTo>
                    <a:pt x="51" y="17"/>
                    <a:pt x="50" y="17"/>
                    <a:pt x="50" y="18"/>
                  </a:cubicBezTo>
                  <a:cubicBezTo>
                    <a:pt x="38" y="30"/>
                    <a:pt x="38" y="30"/>
                    <a:pt x="38" y="30"/>
                  </a:cubicBezTo>
                  <a:cubicBezTo>
                    <a:pt x="38" y="30"/>
                    <a:pt x="37" y="30"/>
                    <a:pt x="37" y="30"/>
                  </a:cubicBezTo>
                  <a:close/>
                  <a:moveTo>
                    <a:pt x="5" y="13"/>
                  </a:moveTo>
                  <a:cubicBezTo>
                    <a:pt x="36" y="26"/>
                    <a:pt x="36" y="26"/>
                    <a:pt x="36" y="26"/>
                  </a:cubicBezTo>
                  <a:cubicBezTo>
                    <a:pt x="45" y="17"/>
                    <a:pt x="45" y="17"/>
                    <a:pt x="45" y="17"/>
                  </a:cubicBezTo>
                  <a:cubicBezTo>
                    <a:pt x="14" y="5"/>
                    <a:pt x="14" y="5"/>
                    <a:pt x="14" y="5"/>
                  </a:cubicBezTo>
                  <a:cubicBezTo>
                    <a:pt x="5" y="13"/>
                    <a:pt x="5" y="13"/>
                    <a:pt x="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960793"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a:t>
            </a:r>
            <a:r>
              <a:rPr lang="en-US" altLang="zh-CN" sz="2000" b="1" dirty="0">
                <a:solidFill>
                  <a:schemeClr val="tx1">
                    <a:lumMod val="75000"/>
                    <a:lumOff val="25000"/>
                  </a:schemeClr>
                </a:solidFill>
              </a:rPr>
              <a:t>4+1</a:t>
            </a:r>
            <a:r>
              <a:rPr lang="zh-CN" altLang="en-US" sz="2000" b="1" dirty="0">
                <a:solidFill>
                  <a:schemeClr val="tx1">
                    <a:lumMod val="75000"/>
                    <a:lumOff val="25000"/>
                  </a:schemeClr>
                </a:solidFill>
              </a:rPr>
              <a:t>视图</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44" name="文本框 5">
            <a:extLst>
              <a:ext uri="{FF2B5EF4-FFF2-40B4-BE49-F238E27FC236}">
                <a16:creationId xmlns:a16="http://schemas.microsoft.com/office/drawing/2014/main" id="{A783B2CD-BBEA-4928-BA0D-D8810A170A4E}"/>
              </a:ext>
            </a:extLst>
          </p:cNvPr>
          <p:cNvSpPr txBox="1"/>
          <p:nvPr/>
        </p:nvSpPr>
        <p:spPr>
          <a:xfrm>
            <a:off x="1344023" y="1497167"/>
            <a:ext cx="1430200"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Logical View</a:t>
            </a:r>
          </a:p>
          <a:p>
            <a:r>
              <a:rPr lang="en-US" altLang="zh-CN" dirty="0"/>
              <a:t>   (</a:t>
            </a:r>
            <a:r>
              <a:rPr lang="zh-CN" altLang="en-US" dirty="0"/>
              <a:t>逻辑视图</a:t>
            </a:r>
            <a:r>
              <a:rPr lang="en-US" altLang="zh-CN" dirty="0"/>
              <a:t>)</a:t>
            </a:r>
            <a:endParaRPr lang="zh-CN" altLang="en-US" dirty="0"/>
          </a:p>
        </p:txBody>
      </p:sp>
      <p:sp>
        <p:nvSpPr>
          <p:cNvPr id="45" name="矩形 44">
            <a:extLst>
              <a:ext uri="{FF2B5EF4-FFF2-40B4-BE49-F238E27FC236}">
                <a16:creationId xmlns:a16="http://schemas.microsoft.com/office/drawing/2014/main" id="{14C4E070-2445-45AD-92B3-4CFA12A60D15}"/>
              </a:ext>
            </a:extLst>
          </p:cNvPr>
          <p:cNvSpPr/>
          <p:nvPr/>
        </p:nvSpPr>
        <p:spPr>
          <a:xfrm>
            <a:off x="3733800" y="1370336"/>
            <a:ext cx="6096000" cy="1754326"/>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主要描述系统的</a:t>
            </a:r>
            <a:r>
              <a:rPr lang="zh-CN" altLang="en-US" dirty="0">
                <a:solidFill>
                  <a:srgbClr val="FF0000"/>
                </a:solidFill>
              </a:rPr>
              <a:t>功能需求</a:t>
            </a:r>
            <a:r>
              <a:rPr lang="zh-CN" altLang="en-US" dirty="0"/>
              <a:t>，及系统应该为用户服务提供的功能。</a:t>
            </a:r>
            <a:endParaRPr lang="en-US" altLang="zh-CN" dirty="0"/>
          </a:p>
          <a:p>
            <a:endParaRPr lang="en-US" altLang="zh-CN" dirty="0"/>
          </a:p>
          <a:p>
            <a:r>
              <a:rPr lang="zh-CN" altLang="en-US" dirty="0"/>
              <a:t>在逻辑视图中，系统将分解成一系列的功能抽象、功能分解与功能分析。</a:t>
            </a:r>
            <a:endParaRPr lang="en-US" altLang="zh-CN" dirty="0"/>
          </a:p>
          <a:p>
            <a:endParaRPr lang="en-US" altLang="zh-CN" dirty="0"/>
          </a:p>
        </p:txBody>
      </p:sp>
      <p:sp>
        <p:nvSpPr>
          <p:cNvPr id="46" name="文本框 6">
            <a:extLst>
              <a:ext uri="{FF2B5EF4-FFF2-40B4-BE49-F238E27FC236}">
                <a16:creationId xmlns:a16="http://schemas.microsoft.com/office/drawing/2014/main" id="{37884C18-7217-4F2A-9299-CD13335DE381}"/>
              </a:ext>
            </a:extLst>
          </p:cNvPr>
          <p:cNvSpPr txBox="1"/>
          <p:nvPr/>
        </p:nvSpPr>
        <p:spPr>
          <a:xfrm>
            <a:off x="1226820" y="4714502"/>
            <a:ext cx="1470274"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Process View</a:t>
            </a:r>
          </a:p>
          <a:p>
            <a:r>
              <a:rPr lang="en-US" altLang="zh-CN" dirty="0"/>
              <a:t>  (</a:t>
            </a:r>
            <a:r>
              <a:rPr lang="zh-CN" altLang="en-US" dirty="0"/>
              <a:t>过程视图</a:t>
            </a:r>
            <a:r>
              <a:rPr lang="en-US" altLang="zh-CN" dirty="0"/>
              <a:t>)</a:t>
            </a:r>
            <a:endParaRPr lang="zh-CN" altLang="en-US" dirty="0"/>
          </a:p>
        </p:txBody>
      </p:sp>
      <p:sp>
        <p:nvSpPr>
          <p:cNvPr id="47" name="矩形 46">
            <a:extLst>
              <a:ext uri="{FF2B5EF4-FFF2-40B4-BE49-F238E27FC236}">
                <a16:creationId xmlns:a16="http://schemas.microsoft.com/office/drawing/2014/main" id="{627EF956-F9C9-4635-8D47-074F5C042CD8}"/>
              </a:ext>
            </a:extLst>
          </p:cNvPr>
          <p:cNvSpPr/>
          <p:nvPr/>
        </p:nvSpPr>
        <p:spPr>
          <a:xfrm>
            <a:off x="3733800" y="4160504"/>
            <a:ext cx="7629340" cy="175432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过程架构考虑一些</a:t>
            </a:r>
            <a:r>
              <a:rPr lang="zh-CN" altLang="en-US" dirty="0">
                <a:solidFill>
                  <a:srgbClr val="FF0000"/>
                </a:solidFill>
              </a:rPr>
              <a:t>非功能性的需求</a:t>
            </a:r>
            <a:r>
              <a:rPr lang="zh-CN" altLang="en-US" dirty="0"/>
              <a:t>，如性能和可用性。</a:t>
            </a:r>
            <a:endParaRPr lang="en-US" altLang="zh-CN" dirty="0"/>
          </a:p>
          <a:p>
            <a:endParaRPr lang="en-US" altLang="zh-CN" dirty="0"/>
          </a:p>
          <a:p>
            <a:r>
              <a:rPr lang="zh-CN" altLang="en-US" dirty="0"/>
              <a:t>它解决并发性、分布性、系统完整性、容错性的问题，以及逻辑视图的主要抽象如何与进程结构相配合在一起，</a:t>
            </a:r>
            <a:endParaRPr lang="en-US" altLang="zh-CN" dirty="0"/>
          </a:p>
          <a:p>
            <a:r>
              <a:rPr lang="zh-CN" altLang="en-US" dirty="0"/>
              <a:t>（比如定义逻辑视图中的各个类的具体操作是在哪一个线程（Thread）中被执行）</a:t>
            </a:r>
            <a:endParaRPr lang="en-US" altLang="zh-CN" dirty="0"/>
          </a:p>
        </p:txBody>
      </p:sp>
    </p:spTree>
    <p:extLst>
      <p:ext uri="{BB962C8B-B14F-4D97-AF65-F5344CB8AC3E}">
        <p14:creationId xmlns:p14="http://schemas.microsoft.com/office/powerpoint/2010/main" val="235546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960793"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a:t>
            </a:r>
            <a:r>
              <a:rPr lang="en-US" altLang="zh-CN" sz="2000" b="1" dirty="0">
                <a:solidFill>
                  <a:schemeClr val="tx1">
                    <a:lumMod val="75000"/>
                    <a:lumOff val="25000"/>
                  </a:schemeClr>
                </a:solidFill>
              </a:rPr>
              <a:t>4+1</a:t>
            </a:r>
            <a:r>
              <a:rPr lang="zh-CN" altLang="en-US" sz="2000" b="1" dirty="0">
                <a:solidFill>
                  <a:schemeClr val="tx1">
                    <a:lumMod val="75000"/>
                    <a:lumOff val="25000"/>
                  </a:schemeClr>
                </a:solidFill>
              </a:rPr>
              <a:t>视图</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sp>
        <p:nvSpPr>
          <p:cNvPr id="44" name="文本框 5">
            <a:extLst>
              <a:ext uri="{FF2B5EF4-FFF2-40B4-BE49-F238E27FC236}">
                <a16:creationId xmlns:a16="http://schemas.microsoft.com/office/drawing/2014/main" id="{A783B2CD-BBEA-4928-BA0D-D8810A170A4E}"/>
              </a:ext>
            </a:extLst>
          </p:cNvPr>
          <p:cNvSpPr txBox="1"/>
          <p:nvPr/>
        </p:nvSpPr>
        <p:spPr>
          <a:xfrm>
            <a:off x="1344023" y="1497167"/>
            <a:ext cx="2361544"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err="1"/>
              <a:t>Implementtation</a:t>
            </a:r>
            <a:r>
              <a:rPr lang="en-US" altLang="zh-CN" dirty="0"/>
              <a:t> View</a:t>
            </a:r>
          </a:p>
          <a:p>
            <a:r>
              <a:rPr lang="en-US" altLang="zh-CN" dirty="0"/>
              <a:t>          (</a:t>
            </a:r>
            <a:r>
              <a:rPr lang="zh-CN" altLang="en-US" dirty="0"/>
              <a:t>实现视图</a:t>
            </a:r>
            <a:r>
              <a:rPr lang="en-US" altLang="zh-CN" dirty="0"/>
              <a:t>)</a:t>
            </a:r>
            <a:endParaRPr lang="zh-CN" altLang="en-US" dirty="0"/>
          </a:p>
        </p:txBody>
      </p:sp>
      <p:sp>
        <p:nvSpPr>
          <p:cNvPr id="45" name="矩形 44">
            <a:extLst>
              <a:ext uri="{FF2B5EF4-FFF2-40B4-BE49-F238E27FC236}">
                <a16:creationId xmlns:a16="http://schemas.microsoft.com/office/drawing/2014/main" id="{14C4E070-2445-45AD-92B3-4CFA12A60D15}"/>
              </a:ext>
            </a:extLst>
          </p:cNvPr>
          <p:cNvSpPr/>
          <p:nvPr/>
        </p:nvSpPr>
        <p:spPr>
          <a:xfrm>
            <a:off x="4500470" y="1497166"/>
            <a:ext cx="6096000" cy="646331"/>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描述了在开发环境中软件的</a:t>
            </a:r>
            <a:r>
              <a:rPr lang="zh-CN" altLang="en-US" dirty="0">
                <a:solidFill>
                  <a:srgbClr val="FF0000"/>
                </a:solidFill>
              </a:rPr>
              <a:t>静态组织结构</a:t>
            </a:r>
            <a:r>
              <a:rPr lang="zh-CN" altLang="en-US" dirty="0"/>
              <a:t>，即关注软件开发环境下实际模块的组织，服务于软件编程人员。</a:t>
            </a:r>
            <a:endParaRPr lang="en-US" altLang="zh-CN" dirty="0"/>
          </a:p>
        </p:txBody>
      </p:sp>
      <p:sp>
        <p:nvSpPr>
          <p:cNvPr id="46" name="文本框 6">
            <a:extLst>
              <a:ext uri="{FF2B5EF4-FFF2-40B4-BE49-F238E27FC236}">
                <a16:creationId xmlns:a16="http://schemas.microsoft.com/office/drawing/2014/main" id="{37884C18-7217-4F2A-9299-CD13335DE381}"/>
              </a:ext>
            </a:extLst>
          </p:cNvPr>
          <p:cNvSpPr txBox="1"/>
          <p:nvPr/>
        </p:nvSpPr>
        <p:spPr>
          <a:xfrm>
            <a:off x="1474667" y="4815823"/>
            <a:ext cx="1935145"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Deployment View</a:t>
            </a:r>
          </a:p>
          <a:p>
            <a:r>
              <a:rPr lang="en-US" altLang="zh-CN" dirty="0"/>
              <a:t>       (</a:t>
            </a:r>
            <a:r>
              <a:rPr lang="zh-CN" altLang="en-US" dirty="0"/>
              <a:t>部署视图</a:t>
            </a:r>
            <a:r>
              <a:rPr lang="en-US" altLang="zh-CN" dirty="0"/>
              <a:t>)</a:t>
            </a:r>
            <a:endParaRPr lang="zh-CN" altLang="en-US" dirty="0"/>
          </a:p>
        </p:txBody>
      </p:sp>
      <p:sp>
        <p:nvSpPr>
          <p:cNvPr id="47" name="矩形 46">
            <a:extLst>
              <a:ext uri="{FF2B5EF4-FFF2-40B4-BE49-F238E27FC236}">
                <a16:creationId xmlns:a16="http://schemas.microsoft.com/office/drawing/2014/main" id="{627EF956-F9C9-4635-8D47-074F5C042CD8}"/>
              </a:ext>
            </a:extLst>
          </p:cNvPr>
          <p:cNvSpPr/>
          <p:nvPr/>
        </p:nvSpPr>
        <p:spPr>
          <a:xfrm>
            <a:off x="4500470" y="4815824"/>
            <a:ext cx="7629340"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4F4F4F"/>
                </a:solidFill>
                <a:latin typeface="-apple-system"/>
              </a:rPr>
              <a:t>主要</a:t>
            </a:r>
            <a:r>
              <a:rPr lang="zh-CN" altLang="en-US" b="1" dirty="0">
                <a:solidFill>
                  <a:srgbClr val="FF0000"/>
                </a:solidFill>
                <a:latin typeface="-apple-system"/>
              </a:rPr>
              <a:t>描述硬件配置</a:t>
            </a:r>
            <a:r>
              <a:rPr lang="zh-CN" altLang="en-US" dirty="0">
                <a:solidFill>
                  <a:srgbClr val="4F4F4F"/>
                </a:solidFill>
                <a:latin typeface="-apple-system"/>
              </a:rPr>
              <a:t>。服务于</a:t>
            </a:r>
            <a:r>
              <a:rPr lang="zh-CN" altLang="en-US" b="1" dirty="0">
                <a:solidFill>
                  <a:srgbClr val="4F4F4F"/>
                </a:solidFill>
                <a:latin typeface="-apple-system"/>
              </a:rPr>
              <a:t>系统工程人员</a:t>
            </a:r>
            <a:r>
              <a:rPr lang="zh-CN" altLang="en-US" dirty="0">
                <a:solidFill>
                  <a:srgbClr val="4F4F4F"/>
                </a:solidFill>
                <a:latin typeface="-apple-system"/>
              </a:rPr>
              <a:t>，解决系统的拓扑结构、系统安装、通信等问题。</a:t>
            </a:r>
            <a:endParaRPr lang="en-US" altLang="zh-CN" dirty="0">
              <a:solidFill>
                <a:srgbClr val="4F4F4F"/>
              </a:solidFill>
              <a:latin typeface="-apple-system"/>
            </a:endParaRPr>
          </a:p>
        </p:txBody>
      </p:sp>
      <p:sp>
        <p:nvSpPr>
          <p:cNvPr id="10" name="文本框 14">
            <a:extLst>
              <a:ext uri="{FF2B5EF4-FFF2-40B4-BE49-F238E27FC236}">
                <a16:creationId xmlns:a16="http://schemas.microsoft.com/office/drawing/2014/main" id="{8E5C1F81-9294-42AA-96B4-CE6845E43D3B}"/>
              </a:ext>
            </a:extLst>
          </p:cNvPr>
          <p:cNvSpPr txBox="1"/>
          <p:nvPr/>
        </p:nvSpPr>
        <p:spPr>
          <a:xfrm>
            <a:off x="1631760" y="3197617"/>
            <a:ext cx="1620957"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Use Case View</a:t>
            </a:r>
          </a:p>
          <a:p>
            <a:r>
              <a:rPr lang="en-US" altLang="zh-CN" dirty="0"/>
              <a:t>   (</a:t>
            </a:r>
            <a:r>
              <a:rPr lang="zh-CN" altLang="en-US" dirty="0"/>
              <a:t>用例视图</a:t>
            </a:r>
            <a:r>
              <a:rPr lang="en-US" altLang="zh-CN" dirty="0"/>
              <a:t>)</a:t>
            </a:r>
            <a:endParaRPr lang="zh-CN" altLang="en-US" dirty="0"/>
          </a:p>
        </p:txBody>
      </p:sp>
      <p:sp>
        <p:nvSpPr>
          <p:cNvPr id="11" name="矩形 10">
            <a:extLst>
              <a:ext uri="{FF2B5EF4-FFF2-40B4-BE49-F238E27FC236}">
                <a16:creationId xmlns:a16="http://schemas.microsoft.com/office/drawing/2014/main" id="{DB44F811-1E27-42D3-9A86-72B511B79252}"/>
              </a:ext>
            </a:extLst>
          </p:cNvPr>
          <p:cNvSpPr/>
          <p:nvPr/>
        </p:nvSpPr>
        <p:spPr>
          <a:xfrm>
            <a:off x="4231099" y="3186662"/>
            <a:ext cx="8168081"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FF0000"/>
                </a:solidFill>
              </a:rPr>
              <a:t>它综合所有的视图</a:t>
            </a:r>
            <a:r>
              <a:rPr lang="zh-CN" altLang="en-US" dirty="0"/>
              <a:t>。用于</a:t>
            </a:r>
            <a:r>
              <a:rPr lang="zh-CN" altLang="en-US" dirty="0">
                <a:solidFill>
                  <a:srgbClr val="FF0000"/>
                </a:solidFill>
              </a:rPr>
              <a:t>刻画构件之间的相互关系</a:t>
            </a:r>
            <a:r>
              <a:rPr lang="zh-CN" altLang="en-US" dirty="0"/>
              <a:t>，将四个视图有机地联系起来。</a:t>
            </a:r>
            <a:endParaRPr lang="en-US" altLang="zh-CN" dirty="0"/>
          </a:p>
          <a:p>
            <a:r>
              <a:rPr lang="zh-CN" altLang="en-US" dirty="0"/>
              <a:t>可以描述一个特定的视图内的构件关系，也可以描述不同视图间的构件关系。</a:t>
            </a:r>
            <a:r>
              <a:rPr lang="en-US" altLang="zh-CN" dirty="0"/>
              <a:t>  </a:t>
            </a:r>
            <a:endParaRPr lang="zh-CN" altLang="en-US" dirty="0"/>
          </a:p>
        </p:txBody>
      </p:sp>
    </p:spTree>
    <p:extLst>
      <p:ext uri="{BB962C8B-B14F-4D97-AF65-F5344CB8AC3E}">
        <p14:creationId xmlns:p14="http://schemas.microsoft.com/office/powerpoint/2010/main" val="181928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344023" y="448348"/>
            <a:ext cx="1640193" cy="400110"/>
          </a:xfrm>
          <a:prstGeom prst="rect">
            <a:avLst/>
          </a:prstGeom>
        </p:spPr>
        <p:txBody>
          <a:bodyPr wrap="none">
            <a:spAutoFit/>
          </a:bodyPr>
          <a:lstStyle/>
          <a:p>
            <a:r>
              <a:rPr lang="en-US" altLang="zh-CN" sz="2000" b="1" dirty="0">
                <a:solidFill>
                  <a:schemeClr val="tx1">
                    <a:lumMod val="75000"/>
                    <a:lumOff val="25000"/>
                  </a:schemeClr>
                </a:solidFill>
              </a:rPr>
              <a:t>UML</a:t>
            </a:r>
            <a:r>
              <a:rPr lang="zh-CN" altLang="en-US" sz="2000" b="1" dirty="0">
                <a:solidFill>
                  <a:schemeClr val="tx1">
                    <a:lumMod val="75000"/>
                    <a:lumOff val="25000"/>
                  </a:schemeClr>
                </a:solidFill>
              </a:rPr>
              <a:t>的</a:t>
            </a:r>
            <a:r>
              <a:rPr lang="en-US" altLang="zh-CN" sz="2000" b="1" dirty="0">
                <a:solidFill>
                  <a:schemeClr val="tx1">
                    <a:lumMod val="75000"/>
                    <a:lumOff val="25000"/>
                  </a:schemeClr>
                </a:solidFill>
              </a:rPr>
              <a:t>9</a:t>
            </a:r>
            <a:r>
              <a:rPr lang="zh-CN" altLang="en-US" sz="2000" b="1" dirty="0">
                <a:solidFill>
                  <a:schemeClr val="tx1">
                    <a:lumMod val="75000"/>
                    <a:lumOff val="25000"/>
                  </a:schemeClr>
                </a:solidFill>
              </a:rPr>
              <a:t>种图</a:t>
            </a:r>
          </a:p>
        </p:txBody>
      </p:sp>
      <p:sp>
        <p:nvSpPr>
          <p:cNvPr id="36" name="矩形 35"/>
          <p:cNvSpPr/>
          <p:nvPr/>
        </p:nvSpPr>
        <p:spPr>
          <a:xfrm>
            <a:off x="1344023" y="764961"/>
            <a:ext cx="2196435" cy="261610"/>
          </a:xfrm>
          <a:prstGeom prst="rect">
            <a:avLst/>
          </a:prstGeom>
        </p:spPr>
        <p:txBody>
          <a:bodyPr wrap="none">
            <a:spAutoFit/>
          </a:bodyPr>
          <a:lstStyle/>
          <a:p>
            <a:r>
              <a:rPr lang="en-US" altLang="zh-CN" sz="1100" dirty="0">
                <a:solidFill>
                  <a:schemeClr val="bg1">
                    <a:lumMod val="50000"/>
                  </a:schemeClr>
                </a:solidFill>
              </a:rPr>
              <a:t>Lorem ipsum dolor sit </a:t>
            </a:r>
            <a:r>
              <a:rPr lang="en-US" altLang="zh-CN" sz="1100" dirty="0" err="1">
                <a:solidFill>
                  <a:schemeClr val="bg1">
                    <a:lumMod val="50000"/>
                  </a:schemeClr>
                </a:solidFill>
              </a:rPr>
              <a:t>amet</a:t>
            </a:r>
            <a:r>
              <a:rPr lang="en-US" altLang="zh-CN" sz="1100" dirty="0">
                <a:solidFill>
                  <a:schemeClr val="bg1">
                    <a:lumMod val="50000"/>
                  </a:schemeClr>
                </a:solidFill>
              </a:rPr>
              <a:t> </a:t>
            </a:r>
            <a:r>
              <a:rPr lang="en-US" altLang="zh-CN" sz="1100" dirty="0" err="1">
                <a:solidFill>
                  <a:schemeClr val="bg1">
                    <a:lumMod val="50000"/>
                  </a:schemeClr>
                </a:solidFill>
              </a:rPr>
              <a:t>kolor</a:t>
            </a:r>
            <a:endParaRPr lang="zh-CN" altLang="en-US" sz="1100" dirty="0">
              <a:solidFill>
                <a:schemeClr val="bg1">
                  <a:lumMod val="50000"/>
                </a:schemeClr>
              </a:solidFill>
            </a:endParaRPr>
          </a:p>
        </p:txBody>
      </p:sp>
      <p:graphicFrame>
        <p:nvGraphicFramePr>
          <p:cNvPr id="2" name="表格 1">
            <a:extLst>
              <a:ext uri="{FF2B5EF4-FFF2-40B4-BE49-F238E27FC236}">
                <a16:creationId xmlns:a16="http://schemas.microsoft.com/office/drawing/2014/main" id="{1EB62C74-D5D1-4039-9D53-90C16F5BAECD}"/>
              </a:ext>
            </a:extLst>
          </p:cNvPr>
          <p:cNvGraphicFramePr>
            <a:graphicFrameLocks noGrp="1"/>
          </p:cNvGraphicFramePr>
          <p:nvPr>
            <p:extLst>
              <p:ext uri="{D42A27DB-BD31-4B8C-83A1-F6EECF244321}">
                <p14:modId xmlns:p14="http://schemas.microsoft.com/office/powerpoint/2010/main" val="1468013428"/>
              </p:ext>
            </p:extLst>
          </p:nvPr>
        </p:nvGraphicFramePr>
        <p:xfrm>
          <a:off x="1352550" y="1416050"/>
          <a:ext cx="8695418" cy="4840605"/>
        </p:xfrm>
        <a:graphic>
          <a:graphicData uri="http://schemas.openxmlformats.org/drawingml/2006/table">
            <a:tbl>
              <a:tblPr firstRow="1" bandRow="1">
                <a:tableStyleId>{5C22544A-7EE6-4342-B048-85BDC9FD1C3A}</a:tableStyleId>
              </a:tblPr>
              <a:tblGrid>
                <a:gridCol w="561068">
                  <a:extLst>
                    <a:ext uri="{9D8B030D-6E8A-4147-A177-3AD203B41FA5}">
                      <a16:colId xmlns:a16="http://schemas.microsoft.com/office/drawing/2014/main" val="3289148621"/>
                    </a:ext>
                  </a:extLst>
                </a:gridCol>
                <a:gridCol w="1502410">
                  <a:extLst>
                    <a:ext uri="{9D8B030D-6E8A-4147-A177-3AD203B41FA5}">
                      <a16:colId xmlns:a16="http://schemas.microsoft.com/office/drawing/2014/main" val="4140044725"/>
                    </a:ext>
                  </a:extLst>
                </a:gridCol>
                <a:gridCol w="4455795">
                  <a:extLst>
                    <a:ext uri="{9D8B030D-6E8A-4147-A177-3AD203B41FA5}">
                      <a16:colId xmlns:a16="http://schemas.microsoft.com/office/drawing/2014/main" val="446866489"/>
                    </a:ext>
                  </a:extLst>
                </a:gridCol>
                <a:gridCol w="2176145">
                  <a:extLst>
                    <a:ext uri="{9D8B030D-6E8A-4147-A177-3AD203B41FA5}">
                      <a16:colId xmlns:a16="http://schemas.microsoft.com/office/drawing/2014/main" val="1472361736"/>
                    </a:ext>
                  </a:extLst>
                </a:gridCol>
              </a:tblGrid>
              <a:tr h="488950">
                <a:tc>
                  <a:txBody>
                    <a:bodyPr/>
                    <a:lstStyle/>
                    <a:p>
                      <a:pPr>
                        <a:buNone/>
                      </a:pPr>
                      <a:endParaRPr lang="zh-CN" altLang="en-US"/>
                    </a:p>
                  </a:txBody>
                  <a:tcPr/>
                </a:tc>
                <a:tc>
                  <a:txBody>
                    <a:bodyPr/>
                    <a:lstStyle/>
                    <a:p>
                      <a:pPr>
                        <a:buNone/>
                      </a:pPr>
                      <a:r>
                        <a:rPr lang="zh-CN" altLang="en-US" dirty="0"/>
                        <a:t>图名称</a:t>
                      </a:r>
                    </a:p>
                  </a:txBody>
                  <a:tcPr/>
                </a:tc>
                <a:tc>
                  <a:txBody>
                    <a:bodyPr/>
                    <a:lstStyle/>
                    <a:p>
                      <a:pPr>
                        <a:buNone/>
                      </a:pPr>
                      <a:r>
                        <a:rPr lang="zh-CN" altLang="en-US" dirty="0"/>
                        <a:t>图定义</a:t>
                      </a:r>
                    </a:p>
                  </a:txBody>
                  <a:tcPr/>
                </a:tc>
                <a:tc>
                  <a:txBody>
                    <a:bodyPr/>
                    <a:lstStyle/>
                    <a:p>
                      <a:pPr>
                        <a:buNone/>
                      </a:pPr>
                      <a:r>
                        <a:rPr lang="zh-CN" altLang="en-US"/>
                        <a:t>图性质</a:t>
                      </a:r>
                    </a:p>
                  </a:txBody>
                  <a:tcPr/>
                </a:tc>
                <a:extLst>
                  <a:ext uri="{0D108BD9-81ED-4DB2-BD59-A6C34878D82A}">
                    <a16:rowId xmlns:a16="http://schemas.microsoft.com/office/drawing/2014/main" val="3773762090"/>
                  </a:ext>
                </a:extLst>
              </a:tr>
              <a:tr h="407670">
                <a:tc>
                  <a:txBody>
                    <a:bodyPr/>
                    <a:lstStyle/>
                    <a:p>
                      <a:pPr>
                        <a:buNone/>
                      </a:pPr>
                      <a:r>
                        <a:rPr lang="en-US" altLang="zh-CN" sz="1800">
                          <a:solidFill>
                            <a:schemeClr val="tx1">
                              <a:lumMod val="50000"/>
                              <a:lumOff val="50000"/>
                            </a:schemeClr>
                          </a:solidFill>
                          <a:latin typeface="微软雅黑" panose="020B0503020204020204" pitchFamily="34" charset="-122"/>
                          <a:ea typeface="微软雅黑" panose="020B0503020204020204" pitchFamily="34" charset="-122"/>
                        </a:rPr>
                        <a:t>1</a:t>
                      </a:r>
                    </a:p>
                  </a:txBody>
                  <a:tcPr/>
                </a:tc>
                <a:tc>
                  <a:txBody>
                    <a:bodyPr/>
                    <a:lstStyle/>
                    <a:p>
                      <a:pPr>
                        <a:buNone/>
                      </a:pPr>
                      <a:r>
                        <a:rPr lang="zh-CN" altLang="en-US" sz="1800">
                          <a:latin typeface="微软雅黑" panose="020B0503020204020204" pitchFamily="34" charset="-122"/>
                          <a:ea typeface="微软雅黑" panose="020B0503020204020204" pitchFamily="34" charset="-122"/>
                        </a:rPr>
                        <a:t>类图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一组类、接口、协作及他们之间的关系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rPr>
                        <a:t>静态图</a:t>
                      </a:r>
                    </a:p>
                  </a:txBody>
                  <a:tcPr/>
                </a:tc>
                <a:extLst>
                  <a:ext uri="{0D108BD9-81ED-4DB2-BD59-A6C34878D82A}">
                    <a16:rowId xmlns:a16="http://schemas.microsoft.com/office/drawing/2014/main" val="3164203425"/>
                  </a:ext>
                </a:extLst>
              </a:tr>
              <a:tr h="407035">
                <a:tc>
                  <a:txBody>
                    <a:bodyPr/>
                    <a:lstStyle/>
                    <a:p>
                      <a:pPr>
                        <a:buNone/>
                      </a:pPr>
                      <a:r>
                        <a:rPr lang="en-US" altLang="zh-CN" sz="1800">
                          <a:latin typeface="微软雅黑" panose="020B0503020204020204" pitchFamily="34" charset="-122"/>
                          <a:ea typeface="微软雅黑" panose="020B0503020204020204" pitchFamily="34" charset="-122"/>
                        </a:rPr>
                        <a:t>2</a:t>
                      </a:r>
                    </a:p>
                  </a:txBody>
                  <a:tcPr/>
                </a:tc>
                <a:tc>
                  <a:txBody>
                    <a:bodyPr/>
                    <a:lstStyle/>
                    <a:p>
                      <a:pPr>
                        <a:buNone/>
                      </a:pPr>
                      <a:r>
                        <a:rPr lang="zh-CN" altLang="en-US" sz="1800">
                          <a:latin typeface="微软雅黑" panose="020B0503020204020204" pitchFamily="34" charset="-122"/>
                          <a:ea typeface="微软雅黑" panose="020B0503020204020204" pitchFamily="34" charset="-122"/>
                        </a:rPr>
                        <a:t>对象图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一组对象及它们的关系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1853209581"/>
                  </a:ext>
                </a:extLst>
              </a:tr>
              <a:tr h="407670">
                <a:tc>
                  <a:txBody>
                    <a:bodyPr/>
                    <a:lstStyle/>
                    <a:p>
                      <a:pPr>
                        <a:buNone/>
                      </a:pPr>
                      <a:r>
                        <a:rPr lang="en-US" altLang="zh-CN" sz="1800" dirty="0">
                          <a:latin typeface="微软雅黑" panose="020B0503020204020204" pitchFamily="34" charset="-122"/>
                          <a:ea typeface="微软雅黑" panose="020B0503020204020204" pitchFamily="34" charset="-122"/>
                        </a:rPr>
                        <a:t>3</a:t>
                      </a:r>
                    </a:p>
                  </a:txBody>
                  <a:tcPr/>
                </a:tc>
                <a:tc>
                  <a:txBody>
                    <a:bodyPr/>
                    <a:lstStyle/>
                    <a:p>
                      <a:pPr>
                        <a:buNone/>
                      </a:pPr>
                      <a:r>
                        <a:rPr lang="zh-CN" altLang="en-US" sz="1800" dirty="0">
                          <a:latin typeface="微软雅黑" panose="020B0503020204020204" pitchFamily="34" charset="-122"/>
                          <a:ea typeface="微软雅黑" panose="020B0503020204020204" pitchFamily="34" charset="-122"/>
                        </a:rPr>
                        <a:t>状态图</a:t>
                      </a:r>
                    </a:p>
                  </a:txBody>
                  <a:tcPr/>
                </a:tc>
                <a:tc>
                  <a:txBody>
                    <a:bodyPr/>
                    <a:lstStyle/>
                    <a:p>
                      <a:pPr>
                        <a:buNone/>
                      </a:pPr>
                      <a:r>
                        <a:rPr lang="zh-CN" altLang="en-US" sz="1800" dirty="0">
                          <a:latin typeface="微软雅黑" panose="020B0503020204020204" pitchFamily="34" charset="-122"/>
                          <a:ea typeface="微软雅黑" panose="020B0503020204020204" pitchFamily="34" charset="-122"/>
                        </a:rPr>
                        <a:t>一个状态机，强调对象按事件排序的行为</a:t>
                      </a:r>
                    </a:p>
                  </a:txBody>
                  <a:tcPr/>
                </a:tc>
                <a:tc>
                  <a:txBody>
                    <a:bodyPr/>
                    <a:lstStyle/>
                    <a:p>
                      <a:pPr>
                        <a:buNone/>
                      </a:pPr>
                      <a:r>
                        <a:rPr lang="zh-CN" altLang="en-US" sz="1800" dirty="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2593097938"/>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4</a:t>
                      </a:r>
                    </a:p>
                  </a:txBody>
                  <a:tcPr/>
                </a:tc>
                <a:tc>
                  <a:txBody>
                    <a:bodyPr/>
                    <a:lstStyle/>
                    <a:p>
                      <a:pPr>
                        <a:buNone/>
                      </a:pPr>
                      <a:r>
                        <a:rPr lang="zh-CN" altLang="en-US" sz="1800">
                          <a:latin typeface="微软雅黑" panose="020B0503020204020204" pitchFamily="34" charset="-122"/>
                          <a:ea typeface="微软雅黑" panose="020B0503020204020204" pitchFamily="34" charset="-122"/>
                        </a:rPr>
                        <a:t>顺序图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一个交互，强调消息的时间顺序</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794842087"/>
                  </a:ext>
                </a:extLst>
              </a:tr>
              <a:tr h="684530">
                <a:tc>
                  <a:txBody>
                    <a:bodyPr/>
                    <a:lstStyle/>
                    <a:p>
                      <a:pPr>
                        <a:buNone/>
                      </a:pPr>
                      <a:r>
                        <a:rPr lang="en-US" altLang="zh-CN" sz="1800">
                          <a:latin typeface="微软雅黑" panose="020B0503020204020204" pitchFamily="34" charset="-122"/>
                          <a:ea typeface="微软雅黑" panose="020B0503020204020204" pitchFamily="34" charset="-122"/>
                        </a:rPr>
                        <a:t>5</a:t>
                      </a:r>
                    </a:p>
                  </a:txBody>
                  <a:tcPr/>
                </a:tc>
                <a:tc>
                  <a:txBody>
                    <a:bodyPr/>
                    <a:lstStyle/>
                    <a:p>
                      <a:pPr>
                        <a:buNone/>
                      </a:pPr>
                      <a:r>
                        <a:rPr lang="zh-CN" altLang="en-US" sz="1800">
                          <a:latin typeface="微软雅黑" panose="020B0503020204020204" pitchFamily="34" charset="-122"/>
                          <a:ea typeface="微软雅黑" panose="020B0503020204020204" pitchFamily="34" charset="-122"/>
                        </a:rPr>
                        <a:t>协作图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一个交互，强调消息发送和接受的对象的结构组织</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3527930285"/>
                  </a:ext>
                </a:extLst>
              </a:tr>
              <a:tr h="407035">
                <a:tc>
                  <a:txBody>
                    <a:bodyPr/>
                    <a:lstStyle/>
                    <a:p>
                      <a:pPr>
                        <a:buNone/>
                      </a:pPr>
                      <a:r>
                        <a:rPr lang="en-US" altLang="zh-CN" sz="1800" dirty="0">
                          <a:latin typeface="微软雅黑" panose="020B0503020204020204" pitchFamily="34" charset="-122"/>
                          <a:ea typeface="微软雅黑" panose="020B0503020204020204" pitchFamily="34" charset="-122"/>
                        </a:rPr>
                        <a:t>6</a:t>
                      </a:r>
                    </a:p>
                  </a:txBody>
                  <a:tcPr/>
                </a:tc>
                <a:tc>
                  <a:txBody>
                    <a:bodyPr/>
                    <a:lstStyle/>
                    <a:p>
                      <a:pPr>
                        <a:buNone/>
                      </a:pPr>
                      <a:r>
                        <a:rPr lang="zh-CN" altLang="en-US" sz="1800">
                          <a:latin typeface="微软雅黑" panose="020B0503020204020204" pitchFamily="34" charset="-122"/>
                          <a:ea typeface="微软雅黑" panose="020B0503020204020204" pitchFamily="34" charset="-122"/>
                        </a:rPr>
                        <a:t>用例图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一组用例、参与者及他们的关系</a:t>
                      </a:r>
                    </a:p>
                  </a:txBody>
                  <a:tcPr/>
                </a:tc>
                <a:tc>
                  <a:txBody>
                    <a:bodyPr/>
                    <a:lstStyle/>
                    <a:p>
                      <a:pPr>
                        <a:buNone/>
                      </a:pPr>
                      <a:r>
                        <a:rPr lang="zh-CN" altLang="en-US" sz="1800" dirty="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4065767937"/>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7</a:t>
                      </a:r>
                    </a:p>
                  </a:txBody>
                  <a:tcPr/>
                </a:tc>
                <a:tc>
                  <a:txBody>
                    <a:bodyPr/>
                    <a:lstStyle/>
                    <a:p>
                      <a:pPr>
                        <a:buNone/>
                      </a:pPr>
                      <a:r>
                        <a:rPr lang="zh-CN" altLang="en-US" sz="1800">
                          <a:latin typeface="微软雅黑" panose="020B0503020204020204" pitchFamily="34" charset="-122"/>
                          <a:ea typeface="微软雅黑" panose="020B0503020204020204" pitchFamily="34" charset="-122"/>
                        </a:rPr>
                        <a:t>活动图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一个状态机，强调从活动到活动的流动</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动态图</a:t>
                      </a:r>
                    </a:p>
                  </a:txBody>
                  <a:tcPr/>
                </a:tc>
                <a:extLst>
                  <a:ext uri="{0D108BD9-81ED-4DB2-BD59-A6C34878D82A}">
                    <a16:rowId xmlns:a16="http://schemas.microsoft.com/office/drawing/2014/main" val="3352943559"/>
                  </a:ext>
                </a:extLst>
              </a:tr>
              <a:tr h="407670">
                <a:tc>
                  <a:txBody>
                    <a:bodyPr/>
                    <a:lstStyle/>
                    <a:p>
                      <a:pPr>
                        <a:buNone/>
                      </a:pPr>
                      <a:r>
                        <a:rPr lang="en-US" altLang="zh-CN" sz="1800">
                          <a:latin typeface="微软雅黑" panose="020B0503020204020204" pitchFamily="34" charset="-122"/>
                          <a:ea typeface="微软雅黑" panose="020B0503020204020204" pitchFamily="34" charset="-122"/>
                        </a:rPr>
                        <a:t>8</a:t>
                      </a:r>
                    </a:p>
                  </a:txBody>
                  <a:tcPr/>
                </a:tc>
                <a:tc>
                  <a:txBody>
                    <a:bodyPr/>
                    <a:lstStyle/>
                    <a:p>
                      <a:pPr>
                        <a:buNone/>
                      </a:pPr>
                      <a:r>
                        <a:rPr lang="zh-CN" altLang="en-US" sz="1800">
                          <a:latin typeface="微软雅黑" panose="020B0503020204020204" pitchFamily="34" charset="-122"/>
                          <a:ea typeface="微软雅黑" panose="020B0503020204020204" pitchFamily="34" charset="-122"/>
                        </a:rPr>
                        <a:t>构件图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一组构件及关系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3849481769"/>
                  </a:ext>
                </a:extLst>
              </a:tr>
              <a:tr h="407035">
                <a:tc>
                  <a:txBody>
                    <a:bodyPr/>
                    <a:lstStyle/>
                    <a:p>
                      <a:pPr>
                        <a:buNone/>
                      </a:pPr>
                      <a:r>
                        <a:rPr lang="en-US" altLang="zh-CN" sz="1800">
                          <a:latin typeface="微软雅黑" panose="020B0503020204020204" pitchFamily="34" charset="-122"/>
                          <a:ea typeface="微软雅黑" panose="020B0503020204020204" pitchFamily="34" charset="-122"/>
                        </a:rPr>
                        <a:t>9</a:t>
                      </a:r>
                    </a:p>
                  </a:txBody>
                  <a:tcPr/>
                </a:tc>
                <a:tc>
                  <a:txBody>
                    <a:bodyPr/>
                    <a:lstStyle/>
                    <a:p>
                      <a:pPr>
                        <a:buNone/>
                      </a:pPr>
                      <a:r>
                        <a:rPr lang="zh-CN" altLang="en-US" sz="1800">
                          <a:latin typeface="微软雅黑" panose="020B0503020204020204" pitchFamily="34" charset="-122"/>
                          <a:ea typeface="微软雅黑" panose="020B0503020204020204" pitchFamily="34" charset="-122"/>
                        </a:rPr>
                        <a:t>实施图</a:t>
                      </a:r>
                    </a:p>
                  </a:txBody>
                  <a:tcPr/>
                </a:tc>
                <a:tc>
                  <a:txBody>
                    <a:bodyPr/>
                    <a:lstStyle/>
                    <a:p>
                      <a:pPr>
                        <a:buNone/>
                      </a:pPr>
                      <a:r>
                        <a:rPr lang="zh-CN" altLang="en-US" sz="1800">
                          <a:latin typeface="微软雅黑" panose="020B0503020204020204" pitchFamily="34" charset="-122"/>
                          <a:ea typeface="微软雅黑" panose="020B0503020204020204" pitchFamily="34" charset="-122"/>
                        </a:rPr>
                        <a:t>一组接点及他们的关系</a:t>
                      </a:r>
                    </a:p>
                  </a:txBody>
                  <a:tcPr/>
                </a:tc>
                <a:tc>
                  <a:txBody>
                    <a:bodyPr/>
                    <a:lstStyle/>
                    <a:p>
                      <a:pPr>
                        <a:buNone/>
                      </a:pPr>
                      <a:r>
                        <a:rPr lang="zh-CN" altLang="en-US" sz="1800">
                          <a:latin typeface="微软雅黑" panose="020B0503020204020204" pitchFamily="34" charset="-122"/>
                          <a:ea typeface="微软雅黑" panose="020B0503020204020204" pitchFamily="34" charset="-122"/>
                          <a:sym typeface="+mn-ea"/>
                        </a:rPr>
                        <a:t>静态图</a:t>
                      </a:r>
                    </a:p>
                  </a:txBody>
                  <a:tcPr/>
                </a:tc>
                <a:extLst>
                  <a:ext uri="{0D108BD9-81ED-4DB2-BD59-A6C34878D82A}">
                    <a16:rowId xmlns:a16="http://schemas.microsoft.com/office/drawing/2014/main" val="2335075768"/>
                  </a:ext>
                </a:extLst>
              </a:tr>
              <a:tr h="407670">
                <a:tc gridSpan="4">
                  <a:txBody>
                    <a:bodyPr/>
                    <a:lstStyle/>
                    <a:p>
                      <a:pPr>
                        <a:buNone/>
                      </a:pPr>
                      <a:r>
                        <a:rPr lang="zh-CN" altLang="en-US" sz="1800" dirty="0">
                          <a:latin typeface="微软雅黑" panose="020B0503020204020204" pitchFamily="34" charset="-122"/>
                          <a:ea typeface="微软雅黑" panose="020B0503020204020204" pitchFamily="34" charset="-122"/>
                        </a:rPr>
                        <a:t>包图：包中的类以及包与包之间的关系（静态图）</a:t>
                      </a:r>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4053792477"/>
                  </a:ext>
                </a:extLst>
              </a:tr>
            </a:tbl>
          </a:graphicData>
        </a:graphic>
      </p:graphicFrame>
    </p:spTree>
    <p:extLst>
      <p:ext uri="{BB962C8B-B14F-4D97-AF65-F5344CB8AC3E}">
        <p14:creationId xmlns:p14="http://schemas.microsoft.com/office/powerpoint/2010/main" val="293314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anose="020B0604020202020204" pitchFamily="34" charset="0"/>
              </a:rPr>
              <a:t>02</a:t>
            </a:r>
            <a:endParaRPr lang="zh-CN" altLang="en-US" sz="4400" dirty="0">
              <a:solidFill>
                <a:schemeClr val="bg1"/>
              </a:solidFill>
              <a:effectLst>
                <a:outerShdw blurRad="38100" dist="38100" dir="2700000" algn="tl">
                  <a:srgbClr val="000000">
                    <a:alpha val="43137"/>
                  </a:srgbClr>
                </a:outerShdw>
              </a:effectLst>
              <a:latin typeface="+mj-lt"/>
              <a:cs typeface="Arial" panose="020B0604020202020204" pitchFamily="34" charset="0"/>
            </a:endParaRPr>
          </a:p>
        </p:txBody>
      </p:sp>
      <p:sp>
        <p:nvSpPr>
          <p:cNvPr id="6" name="矩形 5"/>
          <p:cNvSpPr/>
          <p:nvPr/>
        </p:nvSpPr>
        <p:spPr>
          <a:xfrm>
            <a:off x="3770532" y="3534481"/>
            <a:ext cx="4736206" cy="830997"/>
          </a:xfrm>
          <a:prstGeom prst="rect">
            <a:avLst/>
          </a:prstGeom>
        </p:spPr>
        <p:txBody>
          <a:bodyPr wrap="square">
            <a:spAutoFit/>
          </a:bodyPr>
          <a:lstStyle/>
          <a:p>
            <a:pPr algn="ctr"/>
            <a:r>
              <a:rPr lang="zh-CN" altLang="en-US" sz="4800" dirty="0">
                <a:latin typeface="方正姚体" panose="02010601030101010101" pitchFamily="2" charset="-122"/>
                <a:ea typeface="方正姚体" panose="02010601030101010101" pitchFamily="2" charset="-122"/>
              </a:rPr>
              <a:t>综合应用</a:t>
            </a:r>
          </a:p>
        </p:txBody>
      </p:sp>
    </p:spTree>
    <p:extLst>
      <p:ext uri="{BB962C8B-B14F-4D97-AF65-F5344CB8AC3E}">
        <p14:creationId xmlns:p14="http://schemas.microsoft.com/office/powerpoint/2010/main" val="11226995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1295</Words>
  <Application>Microsoft Office PowerPoint</Application>
  <PresentationFormat>宽屏</PresentationFormat>
  <Paragraphs>230</Paragraphs>
  <Slides>21</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-apple-system</vt:lpstr>
      <vt:lpstr>Futura Bk BT</vt:lpstr>
      <vt:lpstr>Gotham Rounded Medium</vt:lpstr>
      <vt:lpstr>等线</vt:lpstr>
      <vt:lpstr>等线 Light</vt:lpstr>
      <vt:lpstr>方正姚体</vt:lpstr>
      <vt:lpstr>黑体</vt:lpstr>
      <vt:lpstr>黑体</vt:lpstr>
      <vt:lpstr>华文新魏</vt:lpstr>
      <vt:lpstr>微软雅黑</vt:lpstr>
      <vt:lpstr>Arial</vt:lpstr>
      <vt:lpstr>Calibri Light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37495</dc:creator>
  <cp:lastModifiedBy>37495</cp:lastModifiedBy>
  <cp:revision>8</cp:revision>
  <dcterms:created xsi:type="dcterms:W3CDTF">2018-12-23T10:11:56Z</dcterms:created>
  <dcterms:modified xsi:type="dcterms:W3CDTF">2018-12-26T00:25:29Z</dcterms:modified>
</cp:coreProperties>
</file>