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74" r:id="rId2"/>
    <p:sldId id="283" r:id="rId3"/>
    <p:sldId id="284" r:id="rId4"/>
    <p:sldId id="285" r:id="rId5"/>
    <p:sldId id="286" r:id="rId6"/>
    <p:sldId id="288" r:id="rId7"/>
    <p:sldId id="287" r:id="rId8"/>
    <p:sldId id="289" r:id="rId9"/>
    <p:sldId id="290" r:id="rId10"/>
    <p:sldId id="291" r:id="rId11"/>
    <p:sldId id="292" r:id="rId12"/>
    <p:sldId id="293" r:id="rId13"/>
    <p:sldId id="277" r:id="rId14"/>
    <p:sldId id="294" r:id="rId15"/>
  </p:sldIdLst>
  <p:sldSz cx="12192000" cy="6858000"/>
  <p:notesSz cx="6858000" cy="9144000"/>
  <p:embeddedFontLst>
    <p:embeddedFont>
      <p:font typeface="等线" panose="02010600030101010101" pitchFamily="2" charset="-122"/>
      <p:regular r:id="rId17"/>
      <p:bold r:id="rId18"/>
    </p:embeddedFont>
    <p:embeddedFont>
      <p:font typeface="黑体" panose="02010609060101010101" pitchFamily="49" charset="-122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41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6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yangc@zucc.edu.c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6713" y="83305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实施计划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4235" y="655344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工作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任务的分解与人员</a:t>
            </a: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分工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获取需求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297007"/>
              </p:ext>
            </p:extLst>
          </p:nvPr>
        </p:nvGraphicFramePr>
        <p:xfrm>
          <a:off x="1755032" y="1227981"/>
          <a:ext cx="8127999" cy="5039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2911">
                  <a:extLst>
                    <a:ext uri="{9D8B030D-6E8A-4147-A177-3AD203B41FA5}">
                      <a16:colId xmlns:a16="http://schemas.microsoft.com/office/drawing/2014/main" val="3919090363"/>
                    </a:ext>
                  </a:extLst>
                </a:gridCol>
                <a:gridCol w="2405755">
                  <a:extLst>
                    <a:ext uri="{9D8B030D-6E8A-4147-A177-3AD203B41FA5}">
                      <a16:colId xmlns:a16="http://schemas.microsoft.com/office/drawing/2014/main" val="26277016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4970488"/>
                    </a:ext>
                  </a:extLst>
                </a:gridCol>
              </a:tblGrid>
              <a:tr h="469056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获取需求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负责人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参与人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3721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编写项目视图与范围</a:t>
                      </a:r>
                      <a:endParaRPr lang="zh-CN" altLang="en-US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任务分析：黄叶轩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需求访谈：陈俊仁</a:t>
                      </a:r>
                      <a:endParaRPr lang="zh-CN" altLang="en-US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黄叶轩、陈俊仁、陈苏民、徐双铅、吕迪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287653"/>
                  </a:ext>
                </a:extLst>
              </a:tr>
              <a:tr h="457072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用户群分类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052571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选择产品代表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686003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确定使用实例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26200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召开应用程序开发联系会议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481971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需求访谈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199833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分析用户工作流程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853042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确定质量属性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75201"/>
                  </a:ext>
                </a:extLst>
              </a:tr>
              <a:tr h="457072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检查问题报告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05592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需求重用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317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6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6713" y="83305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实施计划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6820" y="591137"/>
            <a:ext cx="1503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关键技术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50066"/>
              </p:ext>
            </p:extLst>
          </p:nvPr>
        </p:nvGraphicFramePr>
        <p:xfrm>
          <a:off x="434234" y="1061352"/>
          <a:ext cx="11466028" cy="5685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4">
                  <a:extLst>
                    <a:ext uri="{9D8B030D-6E8A-4147-A177-3AD203B41FA5}">
                      <a16:colId xmlns:a16="http://schemas.microsoft.com/office/drawing/2014/main" val="1960280282"/>
                    </a:ext>
                  </a:extLst>
                </a:gridCol>
                <a:gridCol w="1638004">
                  <a:extLst>
                    <a:ext uri="{9D8B030D-6E8A-4147-A177-3AD203B41FA5}">
                      <a16:colId xmlns:a16="http://schemas.microsoft.com/office/drawing/2014/main" val="1522824284"/>
                    </a:ext>
                  </a:extLst>
                </a:gridCol>
                <a:gridCol w="1638004">
                  <a:extLst>
                    <a:ext uri="{9D8B030D-6E8A-4147-A177-3AD203B41FA5}">
                      <a16:colId xmlns:a16="http://schemas.microsoft.com/office/drawing/2014/main" val="1640655193"/>
                    </a:ext>
                  </a:extLst>
                </a:gridCol>
                <a:gridCol w="1966954">
                  <a:extLst>
                    <a:ext uri="{9D8B030D-6E8A-4147-A177-3AD203B41FA5}">
                      <a16:colId xmlns:a16="http://schemas.microsoft.com/office/drawing/2014/main" val="919707528"/>
                    </a:ext>
                  </a:extLst>
                </a:gridCol>
                <a:gridCol w="1483479">
                  <a:extLst>
                    <a:ext uri="{9D8B030D-6E8A-4147-A177-3AD203B41FA5}">
                      <a16:colId xmlns:a16="http://schemas.microsoft.com/office/drawing/2014/main" val="3189581670"/>
                    </a:ext>
                  </a:extLst>
                </a:gridCol>
                <a:gridCol w="1658747">
                  <a:extLst>
                    <a:ext uri="{9D8B030D-6E8A-4147-A177-3AD203B41FA5}">
                      <a16:colId xmlns:a16="http://schemas.microsoft.com/office/drawing/2014/main" val="2071977553"/>
                    </a:ext>
                  </a:extLst>
                </a:gridCol>
                <a:gridCol w="1442836">
                  <a:extLst>
                    <a:ext uri="{9D8B030D-6E8A-4147-A177-3AD203B41FA5}">
                      <a16:colId xmlns:a16="http://schemas.microsoft.com/office/drawing/2014/main" val="3952362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风险介绍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风险类型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应对优先级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应对措施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影响等级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可能性等级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风险标识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094235"/>
                  </a:ext>
                </a:extLst>
              </a:tr>
              <a:tr h="925207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组内信息回复的实时性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参与者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中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组内</a:t>
                      </a: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QQ</a:t>
                      </a: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群的信息要经常看，也要记得回复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中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中等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R7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14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教学辅助网站开发经验不足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参与者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中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去找标杆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中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中等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R8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795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成员空余时间有不确定性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参与者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在开会说明接下来一周的行程，提前请假，安排工作表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显著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R9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2434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团队成员的能力（包括业务能力和技术能力）和素质，对项目的进展、项目的质量具有很大的影响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参与者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中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在用人之前先选对人、开展有针对性的培训、将合适的人安排到合适的岗位上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中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中等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R10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07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团队成员是否能齐心协力为项目的共同目标服务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参与者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项目在建设之初项目经理就需要将项目目标、工作任务等和项目成员沟通清楚，采用公平、公正、公开的绩效考评制度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中等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R11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9618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0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6713" y="83305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实施计划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6820" y="591137"/>
            <a:ext cx="1503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关键技术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96335"/>
              </p:ext>
            </p:extLst>
          </p:nvPr>
        </p:nvGraphicFramePr>
        <p:xfrm>
          <a:off x="434234" y="1061352"/>
          <a:ext cx="11466028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4">
                  <a:extLst>
                    <a:ext uri="{9D8B030D-6E8A-4147-A177-3AD203B41FA5}">
                      <a16:colId xmlns:a16="http://schemas.microsoft.com/office/drawing/2014/main" val="1960280282"/>
                    </a:ext>
                  </a:extLst>
                </a:gridCol>
                <a:gridCol w="1638004">
                  <a:extLst>
                    <a:ext uri="{9D8B030D-6E8A-4147-A177-3AD203B41FA5}">
                      <a16:colId xmlns:a16="http://schemas.microsoft.com/office/drawing/2014/main" val="1522824284"/>
                    </a:ext>
                  </a:extLst>
                </a:gridCol>
                <a:gridCol w="1638004">
                  <a:extLst>
                    <a:ext uri="{9D8B030D-6E8A-4147-A177-3AD203B41FA5}">
                      <a16:colId xmlns:a16="http://schemas.microsoft.com/office/drawing/2014/main" val="1640655193"/>
                    </a:ext>
                  </a:extLst>
                </a:gridCol>
                <a:gridCol w="1966954">
                  <a:extLst>
                    <a:ext uri="{9D8B030D-6E8A-4147-A177-3AD203B41FA5}">
                      <a16:colId xmlns:a16="http://schemas.microsoft.com/office/drawing/2014/main" val="919707528"/>
                    </a:ext>
                  </a:extLst>
                </a:gridCol>
                <a:gridCol w="1483479">
                  <a:extLst>
                    <a:ext uri="{9D8B030D-6E8A-4147-A177-3AD203B41FA5}">
                      <a16:colId xmlns:a16="http://schemas.microsoft.com/office/drawing/2014/main" val="3189581670"/>
                    </a:ext>
                  </a:extLst>
                </a:gridCol>
                <a:gridCol w="1658747">
                  <a:extLst>
                    <a:ext uri="{9D8B030D-6E8A-4147-A177-3AD203B41FA5}">
                      <a16:colId xmlns:a16="http://schemas.microsoft.com/office/drawing/2014/main" val="2071977553"/>
                    </a:ext>
                  </a:extLst>
                </a:gridCol>
                <a:gridCol w="1442836">
                  <a:extLst>
                    <a:ext uri="{9D8B030D-6E8A-4147-A177-3AD203B41FA5}">
                      <a16:colId xmlns:a16="http://schemas.microsoft.com/office/drawing/2014/main" val="3952362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风险介绍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风险类型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应对优先级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应对措施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影响等级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可能性等级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风险标识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094235"/>
                  </a:ext>
                </a:extLst>
              </a:tr>
              <a:tr h="925207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管理工具、开发工具、测试工具等是否能及时到位、到位的工具版本是否符合项目要求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7970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工具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在项目的启动阶段就落实好各项工具的来源或可能的替代工具，在这些工具需要使用之前（一般需要提前一个月左右）跟踪并落实工具的到位事宜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R12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14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对方法、工具和技术理解的不够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7970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技术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每个人熟悉一种工具（①黄叶轩：</a:t>
                      </a:r>
                      <a:r>
                        <a:rPr lang="en-US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project</a:t>
                      </a:r>
                      <a:r>
                        <a:rPr lang="zh-CN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的熟悉与教学；②徐： 熟悉需求管理工具与教学；③徐双铅： 熟悉</a:t>
                      </a:r>
                      <a:r>
                        <a:rPr lang="en-US" sz="14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Axure</a:t>
                      </a:r>
                      <a:r>
                        <a:rPr lang="en-US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rp</a:t>
                      </a:r>
                      <a:r>
                        <a:rPr lang="en-US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；④吕迪： 熟悉</a:t>
                      </a:r>
                      <a:r>
                        <a:rPr lang="en-US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UML</a:t>
                      </a:r>
                      <a:r>
                        <a:rPr lang="zh-CN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建模工具与</a:t>
                      </a:r>
                      <a:r>
                        <a:rPr lang="zh-CN" sz="140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教学；</a:t>
                      </a:r>
                      <a:r>
                        <a:rPr lang="zh-CN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⑤陈俊仁： </a:t>
                      </a:r>
                      <a:r>
                        <a:rPr lang="en-US" sz="14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git</a:t>
                      </a:r>
                      <a:r>
                        <a:rPr lang="zh-CN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显著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R13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795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界面原型不被用户认可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参与者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采用快速的手工画图，让用户确认并签字或录音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R14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2434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组员生病请假或者其他方式离开工作岗位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5730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结构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中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设置替补人员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R15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07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电脑硬件不稳定造成文档丢失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altLang="zh-CN" sz="1400" b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技术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巧用</a:t>
                      </a:r>
                      <a:r>
                        <a:rPr lang="en-US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GITHUB</a:t>
                      </a:r>
                      <a:r>
                        <a:rPr lang="zh-CN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14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qq</a:t>
                      </a:r>
                      <a:r>
                        <a:rPr lang="en-US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,</a:t>
                      </a:r>
                      <a:r>
                        <a:rPr lang="zh-CN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百度网盘等工具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中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R16</a:t>
                      </a:r>
                      <a:endParaRPr lang="zh-CN" sz="14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9618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6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6713" y="83305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实施计划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6820" y="591137"/>
            <a:ext cx="1503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关键技术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082167"/>
              </p:ext>
            </p:extLst>
          </p:nvPr>
        </p:nvGraphicFramePr>
        <p:xfrm>
          <a:off x="434234" y="1061352"/>
          <a:ext cx="11466028" cy="2027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4">
                  <a:extLst>
                    <a:ext uri="{9D8B030D-6E8A-4147-A177-3AD203B41FA5}">
                      <a16:colId xmlns:a16="http://schemas.microsoft.com/office/drawing/2014/main" val="1960280282"/>
                    </a:ext>
                  </a:extLst>
                </a:gridCol>
                <a:gridCol w="1638004">
                  <a:extLst>
                    <a:ext uri="{9D8B030D-6E8A-4147-A177-3AD203B41FA5}">
                      <a16:colId xmlns:a16="http://schemas.microsoft.com/office/drawing/2014/main" val="1522824284"/>
                    </a:ext>
                  </a:extLst>
                </a:gridCol>
                <a:gridCol w="1638004">
                  <a:extLst>
                    <a:ext uri="{9D8B030D-6E8A-4147-A177-3AD203B41FA5}">
                      <a16:colId xmlns:a16="http://schemas.microsoft.com/office/drawing/2014/main" val="1640655193"/>
                    </a:ext>
                  </a:extLst>
                </a:gridCol>
                <a:gridCol w="1966954">
                  <a:extLst>
                    <a:ext uri="{9D8B030D-6E8A-4147-A177-3AD203B41FA5}">
                      <a16:colId xmlns:a16="http://schemas.microsoft.com/office/drawing/2014/main" val="919707528"/>
                    </a:ext>
                  </a:extLst>
                </a:gridCol>
                <a:gridCol w="1483479">
                  <a:extLst>
                    <a:ext uri="{9D8B030D-6E8A-4147-A177-3AD203B41FA5}">
                      <a16:colId xmlns:a16="http://schemas.microsoft.com/office/drawing/2014/main" val="3189581670"/>
                    </a:ext>
                  </a:extLst>
                </a:gridCol>
                <a:gridCol w="1658747">
                  <a:extLst>
                    <a:ext uri="{9D8B030D-6E8A-4147-A177-3AD203B41FA5}">
                      <a16:colId xmlns:a16="http://schemas.microsoft.com/office/drawing/2014/main" val="2071977553"/>
                    </a:ext>
                  </a:extLst>
                </a:gridCol>
                <a:gridCol w="1442836">
                  <a:extLst>
                    <a:ext uri="{9D8B030D-6E8A-4147-A177-3AD203B41FA5}">
                      <a16:colId xmlns:a16="http://schemas.microsoft.com/office/drawing/2014/main" val="3952362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风险介绍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风险类型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应对优先级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应对措施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影响等级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可能性等级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风险标识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094235"/>
                  </a:ext>
                </a:extLst>
              </a:tr>
              <a:tr h="925207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组员考评不公平造成内部矛盾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参与者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中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加强共同，完善考评制度，以项目经理为中心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R17</a:t>
                      </a:r>
                      <a:endParaRPr lang="zh-CN" sz="16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14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用户对界面原型有了天马行空的全新的提议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参与者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加强与技术人员的同步沟通，确认工作量与可行性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R18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795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1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4686" y="437880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19019" y="159141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计算机系统支持</a:t>
            </a:r>
          </a:p>
        </p:txBody>
      </p:sp>
      <p:sp>
        <p:nvSpPr>
          <p:cNvPr id="3" name="矩形 2"/>
          <p:cNvSpPr/>
          <p:nvPr/>
        </p:nvSpPr>
        <p:spPr>
          <a:xfrm>
            <a:off x="526869" y="223826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Win 7/8/10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操作系统电脑 （已配置）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Eclipce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J2EE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开发环境 （已配置）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Office Tools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系列软件 （已配置）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MySQL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数据库软件 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已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配置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 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Photoshop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制图软件 （已配置）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dirty="0" err="1" smtClean="0"/>
              <a:t>HBuild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前端开发软件 （已配置）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GitHub Desktop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配置管理软件 （已配置）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53762" y="159141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 smtClean="0"/>
              <a:t>外界提供条件</a:t>
            </a:r>
            <a:endParaRPr lang="zh-CN" altLang="zh-CN" b="1" dirty="0"/>
          </a:p>
        </p:txBody>
      </p:sp>
      <p:sp>
        <p:nvSpPr>
          <p:cNvPr id="4" name="矩形 3"/>
          <p:cNvSpPr/>
          <p:nvPr/>
        </p:nvSpPr>
        <p:spPr>
          <a:xfrm>
            <a:off x="6368161" y="2238263"/>
            <a:ext cx="6096000" cy="22806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运行环境：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kern="100" dirty="0">
                <a:solidFill>
                  <a:srgbClr val="00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在校园内网环境内运行的服务器</a:t>
            </a:r>
            <a:r>
              <a:rPr lang="en-US" altLang="zh-CN" kern="1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x1 </a:t>
            </a:r>
            <a:endParaRPr lang="en-US" altLang="zh-CN" kern="100" dirty="0" smtClean="0">
              <a:solidFill>
                <a:srgbClr val="00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solidFill>
                  <a:srgbClr val="00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kern="100" dirty="0" smtClean="0">
                <a:solidFill>
                  <a:srgbClr val="00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kern="100" dirty="0">
                <a:solidFill>
                  <a:srgbClr val="00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核</a:t>
            </a:r>
            <a:r>
              <a:rPr lang="en-US" altLang="zh-CN" kern="100" dirty="0" err="1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kern="100" dirty="0">
                <a:solidFill>
                  <a:srgbClr val="00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32G</a:t>
            </a:r>
            <a:r>
              <a:rPr lang="zh-CN" altLang="zh-CN" kern="100" dirty="0">
                <a:solidFill>
                  <a:srgbClr val="00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内存，</a:t>
            </a:r>
            <a:r>
              <a:rPr lang="en-US" altLang="zh-CN" kern="1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4T</a:t>
            </a:r>
            <a:r>
              <a:rPr lang="zh-CN" altLang="zh-CN" kern="100" dirty="0">
                <a:solidFill>
                  <a:srgbClr val="00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硬盘）</a:t>
            </a:r>
            <a:endParaRPr lang="zh-CN" altLang="zh-CN" kern="100" dirty="0">
              <a:solidFill>
                <a:srgbClr val="00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kern="100" dirty="0" smtClean="0">
                <a:solidFill>
                  <a:srgbClr val="00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千兆</a:t>
            </a:r>
            <a:r>
              <a:rPr lang="zh-CN" altLang="zh-CN" kern="100" dirty="0">
                <a:solidFill>
                  <a:srgbClr val="00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光纤</a:t>
            </a:r>
            <a:r>
              <a:rPr lang="zh-CN" altLang="zh-CN" kern="100" dirty="0" smtClean="0">
                <a:solidFill>
                  <a:srgbClr val="00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宽带</a:t>
            </a:r>
            <a:endParaRPr lang="en-US" altLang="zh-CN" kern="100" dirty="0" smtClean="0">
              <a:solidFill>
                <a:srgbClr val="000000"/>
              </a:solidFill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Wingdings" panose="05000000000000000000" pitchFamily="2" charset="2"/>
              <a:buChar char="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人均一台计算机</a:t>
            </a:r>
          </a:p>
          <a:p>
            <a:pPr marL="342900" indent="-342900" algn="just">
              <a:lnSpc>
                <a:spcPct val="115000"/>
              </a:lnSpc>
              <a:buFont typeface="Wingdings" panose="05000000000000000000" pitchFamily="2" charset="2"/>
              <a:buChar char="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预计使用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endParaRPr lang="en-US" altLang="zh-CN" kern="100" dirty="0">
              <a:solidFill>
                <a:srgbClr val="000000"/>
              </a:solidFill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66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4686" y="437880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49156" y="2009427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需由用户承担的工作</a:t>
            </a:r>
          </a:p>
        </p:txBody>
      </p:sp>
      <p:sp>
        <p:nvSpPr>
          <p:cNvPr id="2" name="矩形 1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用户需要与开发人员有多次需求访谈</a:t>
            </a:r>
            <a:r>
              <a:rPr lang="zh-CN" altLang="zh-CN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 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用户需提供软件开发的各项经费</a:t>
            </a:r>
            <a:r>
              <a:rPr lang="zh-CN" altLang="zh-CN" dirty="0"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 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用户需在短时间内正确的回答开发人员起初的问题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在发生变更的时候，即时通知开发人员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用户需积极配合开发人员的工作，并且保持联系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2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6713" y="83305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实施计划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759749"/>
              </p:ext>
            </p:extLst>
          </p:nvPr>
        </p:nvGraphicFramePr>
        <p:xfrm>
          <a:off x="1755032" y="1227981"/>
          <a:ext cx="8127999" cy="5039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2911">
                  <a:extLst>
                    <a:ext uri="{9D8B030D-6E8A-4147-A177-3AD203B41FA5}">
                      <a16:colId xmlns:a16="http://schemas.microsoft.com/office/drawing/2014/main" val="3919090363"/>
                    </a:ext>
                  </a:extLst>
                </a:gridCol>
                <a:gridCol w="2405755">
                  <a:extLst>
                    <a:ext uri="{9D8B030D-6E8A-4147-A177-3AD203B41FA5}">
                      <a16:colId xmlns:a16="http://schemas.microsoft.com/office/drawing/2014/main" val="26277016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4970488"/>
                    </a:ext>
                  </a:extLst>
                </a:gridCol>
              </a:tblGrid>
              <a:tr h="469056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需求分析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负责人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参与人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37217"/>
                  </a:ext>
                </a:extLst>
              </a:tr>
              <a:tr h="652961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绘制关联图</a:t>
                      </a:r>
                      <a:endParaRPr lang="zh-CN" altLang="en-US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陈苏民</a:t>
                      </a:r>
                      <a:endParaRPr lang="zh-CN" altLang="en-US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黄叶轩、陈俊仁、陈苏民、徐双铅、吕迪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287653"/>
                  </a:ext>
                </a:extLst>
              </a:tr>
              <a:tr h="652961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创建开发原型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846283"/>
                  </a:ext>
                </a:extLst>
              </a:tr>
              <a:tr h="652961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分析可行性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26226"/>
                  </a:ext>
                </a:extLst>
              </a:tr>
              <a:tr h="652962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确定需求优先级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419416"/>
                  </a:ext>
                </a:extLst>
              </a:tr>
              <a:tr h="652961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为需求建立模型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613967"/>
                  </a:ext>
                </a:extLst>
              </a:tr>
              <a:tr h="652961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编写数据字典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906427"/>
                  </a:ext>
                </a:extLst>
              </a:tr>
              <a:tr h="652961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应用质量功能调配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70699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34235" y="655344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工作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任务的分解与人员</a:t>
            </a: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分工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3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6713" y="83305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实施计划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9231"/>
              </p:ext>
            </p:extLst>
          </p:nvPr>
        </p:nvGraphicFramePr>
        <p:xfrm>
          <a:off x="1755032" y="1227981"/>
          <a:ext cx="8127999" cy="5039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2911">
                  <a:extLst>
                    <a:ext uri="{9D8B030D-6E8A-4147-A177-3AD203B41FA5}">
                      <a16:colId xmlns:a16="http://schemas.microsoft.com/office/drawing/2014/main" val="3919090363"/>
                    </a:ext>
                  </a:extLst>
                </a:gridCol>
                <a:gridCol w="2405755">
                  <a:extLst>
                    <a:ext uri="{9D8B030D-6E8A-4147-A177-3AD203B41FA5}">
                      <a16:colId xmlns:a16="http://schemas.microsoft.com/office/drawing/2014/main" val="26277016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4970488"/>
                    </a:ext>
                  </a:extLst>
                </a:gridCol>
              </a:tblGrid>
              <a:tr h="469056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获取需求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负责人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参与人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37217"/>
                  </a:ext>
                </a:extLst>
              </a:tr>
              <a:tr h="914146">
                <a:tc>
                  <a:txBody>
                    <a:bodyPr/>
                    <a:lstStyle/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采用软件需求规格说明模板</a:t>
                      </a:r>
                      <a:endParaRPr lang="zh-CN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徐双铅</a:t>
                      </a:r>
                      <a:endParaRPr lang="zh-CN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黄叶轩、陈俊仁、陈苏民、徐双铅、吕迪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287653"/>
                  </a:ext>
                </a:extLst>
              </a:tr>
              <a:tr h="914145">
                <a:tc>
                  <a:txBody>
                    <a:bodyPr/>
                    <a:lstStyle/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指明需求来源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276954"/>
                  </a:ext>
                </a:extLst>
              </a:tr>
              <a:tr h="914146">
                <a:tc>
                  <a:txBody>
                    <a:bodyPr/>
                    <a:lstStyle/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为每一项需求注上标号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050634"/>
                  </a:ext>
                </a:extLst>
              </a:tr>
              <a:tr h="914145">
                <a:tc>
                  <a:txBody>
                    <a:bodyPr/>
                    <a:lstStyle/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记录业务规范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346771"/>
                  </a:ext>
                </a:extLst>
              </a:tr>
              <a:tr h="914146">
                <a:tc>
                  <a:txBody>
                    <a:bodyPr/>
                    <a:lstStyle/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创建需求跟踪能力矩阵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00361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34235" y="655344"/>
            <a:ext cx="459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工作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任务的分解与人员</a:t>
            </a: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分工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zh-CN" b="1" dirty="0"/>
              <a:t>需求规格说明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515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6713" y="83305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实施计划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04108"/>
              </p:ext>
            </p:extLst>
          </p:nvPr>
        </p:nvGraphicFramePr>
        <p:xfrm>
          <a:off x="1755032" y="1227981"/>
          <a:ext cx="8127999" cy="5039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2911">
                  <a:extLst>
                    <a:ext uri="{9D8B030D-6E8A-4147-A177-3AD203B41FA5}">
                      <a16:colId xmlns:a16="http://schemas.microsoft.com/office/drawing/2014/main" val="3919090363"/>
                    </a:ext>
                  </a:extLst>
                </a:gridCol>
                <a:gridCol w="2405755">
                  <a:extLst>
                    <a:ext uri="{9D8B030D-6E8A-4147-A177-3AD203B41FA5}">
                      <a16:colId xmlns:a16="http://schemas.microsoft.com/office/drawing/2014/main" val="26277016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4970488"/>
                    </a:ext>
                  </a:extLst>
                </a:gridCol>
              </a:tblGrid>
              <a:tr h="469056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获取需求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负责人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参与人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37217"/>
                  </a:ext>
                </a:extLst>
              </a:tr>
              <a:tr h="1142682">
                <a:tc>
                  <a:txBody>
                    <a:bodyPr/>
                    <a:lstStyle/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编写测试用例</a:t>
                      </a:r>
                      <a:endParaRPr lang="zh-CN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吕迪</a:t>
                      </a:r>
                      <a:endParaRPr lang="zh-CN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黄叶轩、陈俊仁、陈苏民、徐双铅、吕迪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287653"/>
                  </a:ext>
                </a:extLst>
              </a:tr>
              <a:tr h="1142682">
                <a:tc>
                  <a:txBody>
                    <a:bodyPr/>
                    <a:lstStyle/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编写用户手册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015034"/>
                  </a:ext>
                </a:extLst>
              </a:tr>
              <a:tr h="1142682">
                <a:tc>
                  <a:txBody>
                    <a:bodyPr/>
                    <a:lstStyle/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确定合格的标准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73290"/>
                  </a:ext>
                </a:extLst>
              </a:tr>
              <a:tr h="1142682">
                <a:tc>
                  <a:txBody>
                    <a:bodyPr/>
                    <a:lstStyle/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审查需求文档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748052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34235" y="655344"/>
            <a:ext cx="459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工作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任务的分解与人员</a:t>
            </a: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分工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zh-CN" b="1" dirty="0"/>
              <a:t>需求规格审核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72834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0" dirty="0">
                <a:solidFill>
                  <a:srgbClr val="000000"/>
                </a:solidFill>
                <a:cs typeface="宋体" panose="02010600030101010101" pitchFamily="2" charset="-122"/>
              </a:rPr>
              <a:t>吕迪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6713" y="83305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实施计划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84663" y="655345"/>
            <a:ext cx="1503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接口人员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815303"/>
              </p:ext>
            </p:extLst>
          </p:nvPr>
        </p:nvGraphicFramePr>
        <p:xfrm>
          <a:off x="1226820" y="1882260"/>
          <a:ext cx="8844642" cy="289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466">
                  <a:extLst>
                    <a:ext uri="{9D8B030D-6E8A-4147-A177-3AD203B41FA5}">
                      <a16:colId xmlns:a16="http://schemas.microsoft.com/office/drawing/2014/main" val="2540265869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130941837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640106246"/>
                    </a:ext>
                  </a:extLst>
                </a:gridCol>
                <a:gridCol w="1998616">
                  <a:extLst>
                    <a:ext uri="{9D8B030D-6E8A-4147-A177-3AD203B41FA5}">
                      <a16:colId xmlns:a16="http://schemas.microsoft.com/office/drawing/2014/main" val="3399628652"/>
                    </a:ext>
                  </a:extLst>
                </a:gridCol>
              </a:tblGrid>
              <a:tr h="483125">
                <a:tc rowSpan="2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联系方式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接口联系人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403341"/>
                  </a:ext>
                </a:extLst>
              </a:tr>
              <a:tr h="483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联系方式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地址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55925"/>
                  </a:ext>
                </a:extLst>
              </a:tr>
              <a:tr h="966249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杨枨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2"/>
                      </a:endParaRPr>
                    </a:p>
                    <a:p>
                      <a:pPr algn="ctr"/>
                      <a:r>
                        <a:rPr lang="en-US" altLang="zh-CN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yangc@zucc.edu.cn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系主任办公室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徐双铅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754388"/>
                  </a:ext>
                </a:extLst>
              </a:tr>
              <a:tr h="966249">
                <a:tc>
                  <a:txBody>
                    <a:bodyPr/>
                    <a:lstStyle/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侯宏仑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ubilabs@zucc.edu.cn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4-501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徐双铅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797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09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6713" y="83305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实施计划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63" y="1106723"/>
            <a:ext cx="8978954" cy="492722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81155" y="6320272"/>
            <a:ext cx="1503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*详细见附件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84663" y="655345"/>
            <a:ext cx="1503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甘特图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25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6713" y="83305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实施计划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84663" y="655345"/>
            <a:ext cx="1503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预算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73531"/>
              </p:ext>
            </p:extLst>
          </p:nvPr>
        </p:nvGraphicFramePr>
        <p:xfrm>
          <a:off x="2136269" y="494921"/>
          <a:ext cx="7741938" cy="602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383">
                  <a:extLst>
                    <a:ext uri="{9D8B030D-6E8A-4147-A177-3AD203B41FA5}">
                      <a16:colId xmlns:a16="http://schemas.microsoft.com/office/drawing/2014/main" val="2655899443"/>
                    </a:ext>
                  </a:extLst>
                </a:gridCol>
                <a:gridCol w="1415920">
                  <a:extLst>
                    <a:ext uri="{9D8B030D-6E8A-4147-A177-3AD203B41FA5}">
                      <a16:colId xmlns:a16="http://schemas.microsoft.com/office/drawing/2014/main" val="3380373319"/>
                    </a:ext>
                  </a:extLst>
                </a:gridCol>
                <a:gridCol w="1688092">
                  <a:extLst>
                    <a:ext uri="{9D8B030D-6E8A-4147-A177-3AD203B41FA5}">
                      <a16:colId xmlns:a16="http://schemas.microsoft.com/office/drawing/2014/main" val="1360006712"/>
                    </a:ext>
                  </a:extLst>
                </a:gridCol>
                <a:gridCol w="2202543">
                  <a:extLst>
                    <a:ext uri="{9D8B030D-6E8A-4147-A177-3AD203B41FA5}">
                      <a16:colId xmlns:a16="http://schemas.microsoft.com/office/drawing/2014/main" val="3873802776"/>
                    </a:ext>
                  </a:extLst>
                </a:gridCol>
              </a:tblGrid>
              <a:tr h="378581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项目进程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货币资金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备注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576627"/>
                  </a:ext>
                </a:extLst>
              </a:tr>
              <a:tr h="378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月度计划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年度计划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423985"/>
                  </a:ext>
                </a:extLst>
              </a:tr>
              <a:tr h="5087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一、初期投入资金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/</a:t>
                      </a:r>
                      <a:endParaRPr lang="zh-CN" altLang="en-US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/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/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184090"/>
                  </a:ext>
                </a:extLst>
              </a:tr>
              <a:tr h="607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（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zh-CN" sz="1800" kern="1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）电子书</a:t>
                      </a:r>
                      <a:endParaRPr lang="zh-CN" altLang="zh-CN" sz="1800" kern="100" dirty="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/</a:t>
                      </a:r>
                      <a:endParaRPr lang="zh-CN" altLang="en-US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/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网上资源学习使用暂无费用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652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（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zh-CN" sz="1800" kern="1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）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UML</a:t>
                      </a:r>
                      <a:r>
                        <a:rPr lang="zh-CN" altLang="zh-CN" sz="1800" kern="1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建模工具</a:t>
                      </a:r>
                      <a:endParaRPr lang="zh-CN" altLang="zh-CN" sz="1800" kern="100" dirty="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/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/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网上资源学习使用暂无费用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481166"/>
                  </a:ext>
                </a:extLst>
              </a:tr>
              <a:tr h="607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（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zh-CN" sz="1800" kern="1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）</a:t>
                      </a:r>
                      <a:r>
                        <a:rPr lang="en-US" altLang="zh-CN" sz="1800" kern="100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AxureRP</a:t>
                      </a:r>
                      <a:endParaRPr lang="zh-CN" altLang="zh-CN" sz="1800" kern="100" dirty="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/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/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网上资源学习使用暂无费用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108923"/>
                  </a:ext>
                </a:extLst>
              </a:tr>
              <a:tr h="607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（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altLang="zh-CN" sz="1800" kern="1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）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Office</a:t>
                      </a:r>
                      <a:endParaRPr lang="zh-CN" altLang="zh-CN" sz="1800" kern="100" dirty="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/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/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网上资源学习使用暂无费用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486988"/>
                  </a:ext>
                </a:extLst>
              </a:tr>
              <a:tr h="607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（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zh-CN" altLang="zh-CN" sz="1800" kern="1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）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IBM Rational Software Architect</a:t>
                      </a:r>
                      <a:endParaRPr lang="zh-CN" altLang="zh-CN" sz="1800" kern="100" dirty="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/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/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网上资源学习使用暂无费用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800155"/>
                  </a:ext>
                </a:extLst>
              </a:tr>
              <a:tr h="607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（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6</a:t>
                      </a:r>
                      <a:r>
                        <a:rPr lang="zh-CN" altLang="zh-CN" sz="1800" kern="1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）个人电脑及其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windows</a:t>
                      </a:r>
                      <a:r>
                        <a:rPr lang="zh-CN" altLang="zh-CN" sz="1800" kern="1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操作系统</a:t>
                      </a:r>
                      <a:endParaRPr lang="zh-CN" altLang="zh-CN" sz="1800" kern="100" dirty="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/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/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网上资源学习使用暂无费用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17543"/>
                  </a:ext>
                </a:extLst>
              </a:tr>
              <a:tr h="607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 (7)</a:t>
                      </a:r>
                      <a:r>
                        <a:rPr lang="en-US" altLang="zh-CN" sz="1800" kern="100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宋体" panose="02010600030101010101" pitchFamily="2" charset="-122"/>
                        </a:rPr>
                        <a:t>Vmware</a:t>
                      </a:r>
                      <a:endParaRPr lang="zh-CN" altLang="zh-CN" sz="1800" kern="100" dirty="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/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/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网上资源学习使用暂无费用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20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9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6713" y="83305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实施计划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84663" y="655345"/>
            <a:ext cx="1503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预算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51346"/>
              </p:ext>
            </p:extLst>
          </p:nvPr>
        </p:nvGraphicFramePr>
        <p:xfrm>
          <a:off x="2136269" y="83305"/>
          <a:ext cx="9398233" cy="6658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473">
                  <a:extLst>
                    <a:ext uri="{9D8B030D-6E8A-4147-A177-3AD203B41FA5}">
                      <a16:colId xmlns:a16="http://schemas.microsoft.com/office/drawing/2014/main" val="265589944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38037331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0006712"/>
                    </a:ext>
                  </a:extLst>
                </a:gridCol>
                <a:gridCol w="4741817">
                  <a:extLst>
                    <a:ext uri="{9D8B030D-6E8A-4147-A177-3AD203B41FA5}">
                      <a16:colId xmlns:a16="http://schemas.microsoft.com/office/drawing/2014/main" val="3873802776"/>
                    </a:ext>
                  </a:extLst>
                </a:gridCol>
              </a:tblGrid>
              <a:tr h="324459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项目进程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货币资金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备注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576627"/>
                  </a:ext>
                </a:extLst>
              </a:tr>
              <a:tr h="3244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月度计划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年度计划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423985"/>
                  </a:ext>
                </a:extLst>
              </a:tr>
              <a:tr h="3794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二、初期必要支出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/</a:t>
                      </a:r>
                      <a:endParaRPr lang="zh-CN" altLang="en-US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/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/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184090"/>
                  </a:ext>
                </a:extLst>
              </a:tr>
              <a:tr h="5678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）网络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/</a:t>
                      </a:r>
                      <a:endParaRPr lang="zh-CN" altLang="en-US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/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由学校分配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65213"/>
                  </a:ext>
                </a:extLst>
              </a:tr>
              <a:tr h="5678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三、过程性支出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/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/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481166"/>
                  </a:ext>
                </a:extLst>
              </a:tr>
              <a:tr h="5678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）电费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-100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-1200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由学校提供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108923"/>
                  </a:ext>
                </a:extLst>
              </a:tr>
              <a:tr h="5678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）宽带费用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/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/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486988"/>
                  </a:ext>
                </a:extLst>
              </a:tr>
              <a:tr h="8111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）人力支出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-6734.7</a:t>
                      </a:r>
                      <a:endParaRPr lang="zh-CN" altLang="en-US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-80816.4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杭州劳动人员平均工资为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32.07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小时，每月的平均工作日共计约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天。因为是课程项目故人力支出不计入总支出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800155"/>
                  </a:ext>
                </a:extLst>
              </a:tr>
              <a:tr h="5678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四、增资情况</a:t>
                      </a:r>
                      <a:endParaRPr lang="zh-CN" altLang="zh-CN" sz="1800" kern="100" dirty="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/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/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网上资源学习使用暂无费用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12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五、其他款项</a:t>
                      </a:r>
                      <a:endParaRPr lang="zh-CN" altLang="zh-CN" sz="1800" kern="100" dirty="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/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/</a:t>
                      </a:r>
                      <a:endParaRPr lang="zh-CN" altLang="en-US" b="1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网上资源学习使用暂无费用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200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年度总计：</a:t>
                      </a:r>
                      <a:endParaRPr lang="zh-CN" altLang="zh-CN" sz="1800" kern="100" dirty="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/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449844"/>
                  </a:ext>
                </a:extLst>
              </a:tr>
              <a:tr h="213360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财务负责人：陈俊仁</a:t>
                      </a:r>
                      <a:endParaRPr lang="zh-CN" altLang="zh-CN" sz="1800" kern="100" dirty="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5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61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6713" y="83305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实施计划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6820" y="591137"/>
            <a:ext cx="1503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关键技术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447856"/>
              </p:ext>
            </p:extLst>
          </p:nvPr>
        </p:nvGraphicFramePr>
        <p:xfrm>
          <a:off x="434234" y="1061352"/>
          <a:ext cx="11466028" cy="5045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4">
                  <a:extLst>
                    <a:ext uri="{9D8B030D-6E8A-4147-A177-3AD203B41FA5}">
                      <a16:colId xmlns:a16="http://schemas.microsoft.com/office/drawing/2014/main" val="1960280282"/>
                    </a:ext>
                  </a:extLst>
                </a:gridCol>
                <a:gridCol w="1638004">
                  <a:extLst>
                    <a:ext uri="{9D8B030D-6E8A-4147-A177-3AD203B41FA5}">
                      <a16:colId xmlns:a16="http://schemas.microsoft.com/office/drawing/2014/main" val="1522824284"/>
                    </a:ext>
                  </a:extLst>
                </a:gridCol>
                <a:gridCol w="1638004">
                  <a:extLst>
                    <a:ext uri="{9D8B030D-6E8A-4147-A177-3AD203B41FA5}">
                      <a16:colId xmlns:a16="http://schemas.microsoft.com/office/drawing/2014/main" val="1640655193"/>
                    </a:ext>
                  </a:extLst>
                </a:gridCol>
                <a:gridCol w="1966954">
                  <a:extLst>
                    <a:ext uri="{9D8B030D-6E8A-4147-A177-3AD203B41FA5}">
                      <a16:colId xmlns:a16="http://schemas.microsoft.com/office/drawing/2014/main" val="919707528"/>
                    </a:ext>
                  </a:extLst>
                </a:gridCol>
                <a:gridCol w="1483479">
                  <a:extLst>
                    <a:ext uri="{9D8B030D-6E8A-4147-A177-3AD203B41FA5}">
                      <a16:colId xmlns:a16="http://schemas.microsoft.com/office/drawing/2014/main" val="3189581670"/>
                    </a:ext>
                  </a:extLst>
                </a:gridCol>
                <a:gridCol w="1658747">
                  <a:extLst>
                    <a:ext uri="{9D8B030D-6E8A-4147-A177-3AD203B41FA5}">
                      <a16:colId xmlns:a16="http://schemas.microsoft.com/office/drawing/2014/main" val="2071977553"/>
                    </a:ext>
                  </a:extLst>
                </a:gridCol>
                <a:gridCol w="1442836">
                  <a:extLst>
                    <a:ext uri="{9D8B030D-6E8A-4147-A177-3AD203B41FA5}">
                      <a16:colId xmlns:a16="http://schemas.microsoft.com/office/drawing/2014/main" val="3952362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风险介绍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风险类型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应对优先级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应对措施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影响等级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可能性等级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风险标识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094235"/>
                  </a:ext>
                </a:extLst>
              </a:tr>
              <a:tr h="925207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成员因故请假</a:t>
                      </a:r>
                      <a:endParaRPr lang="zh-CN" altLang="en-US" sz="16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参与者</a:t>
                      </a:r>
                      <a:endParaRPr lang="zh-CN" altLang="en-US" sz="16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  </a:t>
                      </a:r>
                      <a:r>
                        <a:rPr lang="zh-CN" altLang="zh-CN" sz="1600" b="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高</a:t>
                      </a:r>
                      <a:endParaRPr lang="zh-CN" altLang="en-US" sz="16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提前改变任务的分配，他人顶上</a:t>
                      </a:r>
                      <a:endParaRPr lang="zh-CN" altLang="en-US" sz="16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  </a:t>
                      </a:r>
                      <a:r>
                        <a:rPr lang="zh-CN" altLang="zh-CN" sz="1600" b="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高</a:t>
                      </a:r>
                      <a:endParaRPr lang="zh-CN" altLang="en-US" sz="16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  </a:t>
                      </a:r>
                      <a:r>
                        <a:rPr lang="zh-CN" altLang="zh-CN" sz="1600" b="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高</a:t>
                      </a:r>
                      <a:endParaRPr lang="zh-CN" altLang="en-US" sz="16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   R1</a:t>
                      </a:r>
                      <a:endParaRPr lang="zh-CN" altLang="en-US" sz="16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4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项目成员不能实现项目</a:t>
                      </a:r>
                      <a:endParaRPr lang="zh-CN" sz="16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技术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中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制定</a:t>
                      </a:r>
                      <a:r>
                        <a:rPr lang="zh-CN" sz="1600" b="0" kern="100" dirty="0" smtClean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培训计划</a:t>
                      </a:r>
                      <a:endParaRPr lang="zh-CN" sz="16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中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R2</a:t>
                      </a:r>
                      <a:endParaRPr lang="zh-CN" sz="16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795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Git</a:t>
                      </a:r>
                      <a:r>
                        <a:rPr lang="zh-CN" sz="16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远端仓库崩溃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TBD</a:t>
                      </a:r>
                      <a:endParaRPr lang="zh-CN" sz="16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及时发现，用本地版本去创建新的远端仓库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R3</a:t>
                      </a:r>
                      <a:endParaRPr lang="zh-CN" sz="16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2434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与干系人联系邮件发送内容、格式错误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任务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提前</a:t>
                      </a:r>
                      <a:r>
                        <a:rPr lang="en-US" sz="1600" b="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Deadline</a:t>
                      </a:r>
                      <a:r>
                        <a:rPr lang="zh-CN" sz="1600" b="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发邮件，抄送组员，即使发现错误并修正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中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中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R4</a:t>
                      </a:r>
                      <a:endParaRPr lang="zh-CN" sz="16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07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项目文件结构不符合要求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任务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配置管理员修改文件结构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中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R5</a:t>
                      </a:r>
                      <a:endParaRPr lang="zh-CN" sz="16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961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对接下来的计划和任务定义不够充分明确</a:t>
                      </a:r>
                      <a:endParaRPr lang="zh-CN" altLang="en-US" sz="16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任务</a:t>
                      </a:r>
                      <a:endParaRPr lang="zh-CN" altLang="en-US" sz="16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  </a:t>
                      </a:r>
                      <a:r>
                        <a:rPr lang="en-US" altLang="zh-CN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 </a:t>
                      </a:r>
                      <a:r>
                        <a:rPr lang="zh-CN" altLang="zh-CN" sz="1600" b="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高</a:t>
                      </a:r>
                      <a:endParaRPr lang="zh-CN" altLang="en-US" sz="16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找任务发布者（老师）明确任务，并制定一周的计划，每个组员都要有事可做</a:t>
                      </a:r>
                      <a:endParaRPr lang="zh-CN" altLang="en-US" sz="16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  </a:t>
                      </a:r>
                      <a:r>
                        <a:rPr lang="zh-CN" altLang="zh-CN" sz="1600" b="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高</a:t>
                      </a:r>
                      <a:endParaRPr lang="zh-CN" altLang="en-US" sz="16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   </a:t>
                      </a:r>
                      <a:r>
                        <a:rPr lang="zh-CN" altLang="zh-CN" sz="1600" b="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显著</a:t>
                      </a:r>
                      <a:endParaRPr lang="zh-CN" altLang="en-US" sz="16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   R6</a:t>
                      </a:r>
                      <a:endParaRPr lang="zh-CN" altLang="en-US" sz="16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29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87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1273</Words>
  <Application>Microsoft Office PowerPoint</Application>
  <PresentationFormat>宽屏</PresentationFormat>
  <Paragraphs>417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Wingdings</vt:lpstr>
      <vt:lpstr>等线</vt:lpstr>
      <vt:lpstr>Times New Roman</vt:lpstr>
      <vt:lpstr>Arial</vt:lpstr>
      <vt:lpstr>黑体</vt:lpstr>
      <vt:lpstr>宋体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hyx</cp:lastModifiedBy>
  <cp:revision>62</cp:revision>
  <dcterms:created xsi:type="dcterms:W3CDTF">2016-01-19T08:46:18Z</dcterms:created>
  <dcterms:modified xsi:type="dcterms:W3CDTF">2018-10-17T14:57:10Z</dcterms:modified>
</cp:coreProperties>
</file>