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66"/>
  </p:notesMasterIdLst>
  <p:sldIdLst>
    <p:sldId id="258" r:id="rId2"/>
    <p:sldId id="275" r:id="rId3"/>
    <p:sldId id="373" r:id="rId4"/>
    <p:sldId id="383" r:id="rId5"/>
    <p:sldId id="384" r:id="rId6"/>
    <p:sldId id="385" r:id="rId7"/>
    <p:sldId id="386" r:id="rId8"/>
    <p:sldId id="387" r:id="rId9"/>
    <p:sldId id="374" r:id="rId10"/>
    <p:sldId id="364" r:id="rId11"/>
    <p:sldId id="365" r:id="rId12"/>
    <p:sldId id="366" r:id="rId13"/>
    <p:sldId id="367" r:id="rId14"/>
    <p:sldId id="368" r:id="rId15"/>
    <p:sldId id="369" r:id="rId16"/>
    <p:sldId id="370" r:id="rId17"/>
    <p:sldId id="371" r:id="rId18"/>
    <p:sldId id="372" r:id="rId19"/>
    <p:sldId id="375"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76" r:id="rId33"/>
    <p:sldId id="342" r:id="rId34"/>
    <p:sldId id="343" r:id="rId35"/>
    <p:sldId id="377" r:id="rId36"/>
    <p:sldId id="357" r:id="rId37"/>
    <p:sldId id="358" r:id="rId38"/>
    <p:sldId id="359" r:id="rId39"/>
    <p:sldId id="360" r:id="rId40"/>
    <p:sldId id="361" r:id="rId41"/>
    <p:sldId id="378" r:id="rId42"/>
    <p:sldId id="362" r:id="rId43"/>
    <p:sldId id="363" r:id="rId44"/>
    <p:sldId id="379" r:id="rId45"/>
    <p:sldId id="344" r:id="rId46"/>
    <p:sldId id="345" r:id="rId47"/>
    <p:sldId id="346" r:id="rId48"/>
    <p:sldId id="347" r:id="rId49"/>
    <p:sldId id="348" r:id="rId50"/>
    <p:sldId id="380" r:id="rId51"/>
    <p:sldId id="349" r:id="rId52"/>
    <p:sldId id="350" r:id="rId53"/>
    <p:sldId id="351" r:id="rId54"/>
    <p:sldId id="352" r:id="rId55"/>
    <p:sldId id="353" r:id="rId56"/>
    <p:sldId id="381" r:id="rId57"/>
    <p:sldId id="326" r:id="rId58"/>
    <p:sldId id="327" r:id="rId59"/>
    <p:sldId id="328" r:id="rId60"/>
    <p:sldId id="382" r:id="rId61"/>
    <p:sldId id="329" r:id="rId62"/>
    <p:sldId id="325" r:id="rId63"/>
    <p:sldId id="324" r:id="rId64"/>
    <p:sldId id="276" r:id="rId65"/>
  </p:sldIdLst>
  <p:sldSz cx="12192000" cy="6858000"/>
  <p:notesSz cx="6858000" cy="9144000"/>
  <p:embeddedFontLst>
    <p:embeddedFont>
      <p:font typeface="Segoe UI" pitchFamily="34" charset="0"/>
      <p:regular r:id="rId67"/>
      <p:bold r:id="rId68"/>
      <p:italic r:id="rId69"/>
      <p:boldItalic r:id="rId70"/>
    </p:embeddedFont>
    <p:embeddedFont>
      <p:font typeface="等线" charset="-122"/>
      <p:regular r:id="rId71"/>
      <p:bold r:id="rId72"/>
    </p:embeddedFont>
    <p:embeddedFont>
      <p:font typeface="华文新魏" pitchFamily="2" charset="-122"/>
      <p:regular r:id="rId73"/>
    </p:embeddedFont>
    <p:embeddedFont>
      <p:font typeface="黑体" pitchFamily="49" charset="-122"/>
      <p:regular r:id="rId74"/>
    </p:embeddedFont>
    <p:embeddedFont>
      <p:font typeface="等线 Light" charset="-122"/>
      <p:regular r:id="rId75"/>
    </p:embeddedFont>
    <p:embeddedFont>
      <p:font typeface="仿宋" pitchFamily="49" charset="-122"/>
      <p:regular r:id="rId7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5" autoAdjust="0"/>
    <p:restoredTop sz="91166" autoAdjust="0"/>
  </p:normalViewPr>
  <p:slideViewPr>
    <p:cSldViewPr snapToGrid="0" showGuides="1">
      <p:cViewPr varScale="1">
        <p:scale>
          <a:sx n="79" d="100"/>
          <a:sy n="79" d="100"/>
        </p:scale>
        <p:origin x="-456" y="-3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57</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58</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59</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61</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62</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63</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446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smtClean="0">
                <a:solidFill>
                  <a:srgbClr val="48A2A0"/>
                </a:solidFill>
              </a:rPr>
              <a:t>PRD2018-15</a:t>
            </a:r>
            <a:r>
              <a:rPr lang="zh-CN" altLang="en-US" dirty="0" smtClean="0">
                <a:solidFill>
                  <a:srgbClr val="48A2A0"/>
                </a:solidFill>
              </a:rPr>
              <a:t>组</a:t>
            </a:r>
            <a:endParaRPr lang="zh-CN" altLang="en-US" dirty="0">
              <a:solidFill>
                <a:srgbClr val="48A2A0"/>
              </a:solidFill>
            </a:endParaRPr>
          </a:p>
        </p:txBody>
      </p:sp>
      <p:sp>
        <p:nvSpPr>
          <p:cNvPr id="10" name="矩形 9"/>
          <p:cNvSpPr/>
          <p:nvPr/>
        </p:nvSpPr>
        <p:spPr>
          <a:xfrm>
            <a:off x="737021" y="2330659"/>
            <a:ext cx="6143028"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需求工程项目计划</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smtClean="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434235" y="655344"/>
            <a:ext cx="1579278" cy="369332"/>
          </a:xfrm>
          <a:prstGeom prst="rect">
            <a:avLst/>
          </a:prstGeom>
        </p:spPr>
        <p:txBody>
          <a:bodyPr wrap="none" anchor="t">
            <a:spAutoFit/>
          </a:bodyPr>
          <a:lstStyle/>
          <a:p>
            <a:r>
              <a:rPr lang="zh-CN" b="1">
                <a:latin typeface="黑体" panose="02010609060101010101" pitchFamily="49" charset="-122"/>
                <a:ea typeface="黑体" panose="02010609060101010101" pitchFamily="49" charset="-122"/>
              </a:rPr>
              <a:t>项</a:t>
            </a:r>
            <a:r>
              <a:rPr lang="zh-CN" altLang="en-US" b="1">
                <a:latin typeface="黑体" panose="02010609060101010101" pitchFamily="49" charset="-122"/>
                <a:ea typeface="黑体" panose="02010609060101010101" pitchFamily="49" charset="-122"/>
              </a:rPr>
              <a:t>目基</a:t>
            </a:r>
            <a:r>
              <a:rPr lang="zh-CN" b="1">
                <a:latin typeface="黑体" panose="02010609060101010101" pitchFamily="49" charset="-122"/>
                <a:ea typeface="黑体" panose="02010609060101010101" pitchFamily="49" charset="-122"/>
              </a:rPr>
              <a:t>本信息</a:t>
            </a:r>
            <a:endParaRPr lang="zh-CN" altLang="en-US" b="1">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8" name="矩形: 圆角 7">
            <a:extLst>
              <a:ext uri="{FF2B5EF4-FFF2-40B4-BE49-F238E27FC236}">
                <a16:creationId xmlns:a16="http://schemas.microsoft.com/office/drawing/2014/main" xmlns="" id="{A09D9A3F-5A65-44B2-80AF-4C39283ADFF5}"/>
              </a:ext>
            </a:extLst>
          </p:cNvPr>
          <p:cNvSpPr/>
          <p:nvPr/>
        </p:nvSpPr>
        <p:spPr>
          <a:xfrm>
            <a:off x="1075172" y="1477107"/>
            <a:ext cx="10627805" cy="40712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zh-CN" altLang="en-US" sz="2400">
                <a:latin typeface="SimHei"/>
                <a:ea typeface="SimHei"/>
                <a:cs typeface="Segoe UI"/>
              </a:rPr>
              <a:t>软件工程系列课程教学辅助网站是一个针对软件工程系列课程而建立的开放性交流平台，部署在浙江大学城市学院内网中，使对软件工程系列课程感兴趣的同学于老师都能够参与其中。目前，浙江大学城市学院没有类似于</a:t>
            </a:r>
            <a:r>
              <a:rPr lang="af-ZA" altLang="zh-CN" sz="2400" dirty="0">
                <a:latin typeface="SimHei"/>
                <a:ea typeface="SimHei"/>
                <a:cs typeface="Segoe UI"/>
              </a:rPr>
              <a:t>B</a:t>
            </a:r>
            <a:r>
              <a:rPr lang="af-ZA" sz="2400" dirty="0">
                <a:latin typeface="SimHei"/>
                <a:ea typeface="SimHei"/>
                <a:cs typeface="Segoe UI"/>
              </a:rPr>
              <a:t>BS</a:t>
            </a:r>
            <a:r>
              <a:rPr lang="zh-CN" altLang="en-US" sz="2400">
                <a:latin typeface="SimHei"/>
                <a:ea typeface="SimHei"/>
                <a:cs typeface="Segoe UI"/>
              </a:rPr>
              <a:t>的网站，就学习而言，课上的时间有限，同时，多人讨论学习比个人的学习效率要好很多，针对这些，我们希望这个网站能成为学生学习、讨论、探索的平台。让学生于老师都能够参与进来，营造一种积极向上的学习氛围，由学生、老师共同自主自发地提供资源的长期持续更新与扩充，以提供充足的学习资源支持。最终达到更好的学习效果。</a:t>
            </a:r>
            <a:r>
              <a:rPr lang="zh-CN" altLang="en-US" sz="2400">
                <a:latin typeface="SimHei"/>
                <a:ea typeface="SimHei"/>
                <a:cs typeface="宋体"/>
              </a:rPr>
              <a:t> </a:t>
            </a:r>
          </a:p>
          <a:p>
            <a:endParaRPr lang="zh-CN" altLang="en-US"/>
          </a:p>
        </p:txBody>
      </p:sp>
    </p:spTree>
    <p:extLst>
      <p:ext uri="{BB962C8B-B14F-4D97-AF65-F5344CB8AC3E}">
        <p14:creationId xmlns:p14="http://schemas.microsoft.com/office/powerpoint/2010/main" val="168471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xmlns="" id="{9A8C2C67-FD89-49ED-B8CA-7BD7E03CD381}"/>
              </a:ext>
            </a:extLst>
          </p:cNvPr>
          <p:cNvGraphicFramePr>
            <a:graphicFrameLocks noGrp="1"/>
          </p:cNvGraphicFramePr>
          <p:nvPr>
            <p:extLst>
              <p:ext uri="{D42A27DB-BD31-4B8C-83A1-F6EECF244321}">
                <p14:modId xmlns:p14="http://schemas.microsoft.com/office/powerpoint/2010/main" val="2974090699"/>
              </p:ext>
            </p:extLst>
          </p:nvPr>
        </p:nvGraphicFramePr>
        <p:xfrm>
          <a:off x="2512088" y="1641230"/>
          <a:ext cx="7556621" cy="4490253"/>
        </p:xfrm>
        <a:graphic>
          <a:graphicData uri="http://schemas.openxmlformats.org/drawingml/2006/table">
            <a:tbl>
              <a:tblPr firstRow="1" bandRow="1">
                <a:tableStyleId>{5C22544A-7EE6-4342-B048-85BDC9FD1C3A}</a:tableStyleId>
              </a:tblPr>
              <a:tblGrid>
                <a:gridCol w="1017652">
                  <a:extLst>
                    <a:ext uri="{9D8B030D-6E8A-4147-A177-3AD203B41FA5}">
                      <a16:colId xmlns:a16="http://schemas.microsoft.com/office/drawing/2014/main" xmlns="" val="3939470558"/>
                    </a:ext>
                  </a:extLst>
                </a:gridCol>
                <a:gridCol w="5109923">
                  <a:extLst>
                    <a:ext uri="{9D8B030D-6E8A-4147-A177-3AD203B41FA5}">
                      <a16:colId xmlns:a16="http://schemas.microsoft.com/office/drawing/2014/main" xmlns="" val="4011224785"/>
                    </a:ext>
                  </a:extLst>
                </a:gridCol>
                <a:gridCol w="1429046">
                  <a:extLst>
                    <a:ext uri="{9D8B030D-6E8A-4147-A177-3AD203B41FA5}">
                      <a16:colId xmlns:a16="http://schemas.microsoft.com/office/drawing/2014/main" xmlns="" val="1553466017"/>
                    </a:ext>
                  </a:extLst>
                </a:gridCol>
              </a:tblGrid>
              <a:tr h="590340">
                <a:tc>
                  <a:txBody>
                    <a:bodyPr/>
                    <a:lstStyle/>
                    <a:p>
                      <a:pPr algn="ctr" rtl="0" fontAlgn="base"/>
                      <a:r>
                        <a:rPr lang="zh-CN" altLang="en-US" sz="1600">
                          <a:effectLst/>
                        </a:rPr>
                        <a:t>里程碑 </a:t>
                      </a:r>
                    </a:p>
                  </a:txBody>
                  <a:tcPr/>
                </a:tc>
                <a:tc>
                  <a:txBody>
                    <a:bodyPr/>
                    <a:lstStyle/>
                    <a:p>
                      <a:pPr algn="ctr" rtl="0" fontAlgn="base"/>
                      <a:r>
                        <a:rPr lang="zh-CN" altLang="en-US" sz="1600">
                          <a:effectLst/>
                        </a:rPr>
                        <a:t>需提交文件 </a:t>
                      </a:r>
                    </a:p>
                  </a:txBody>
                  <a:tcPr anchor="ctr"/>
                </a:tc>
                <a:tc>
                  <a:txBody>
                    <a:bodyPr/>
                    <a:lstStyle/>
                    <a:p>
                      <a:pPr algn="ctr" rtl="0" fontAlgn="base"/>
                      <a:r>
                        <a:rPr lang="zh-CN" altLang="en-US" sz="1600">
                          <a:effectLst/>
                        </a:rPr>
                        <a:t>负责人 </a:t>
                      </a:r>
                    </a:p>
                  </a:txBody>
                  <a:tcPr/>
                </a:tc>
                <a:extLst>
                  <a:ext uri="{0D108BD9-81ED-4DB2-BD59-A6C34878D82A}">
                    <a16:rowId xmlns:a16="http://schemas.microsoft.com/office/drawing/2014/main" xmlns="" val="3823503477"/>
                  </a:ext>
                </a:extLst>
              </a:tr>
              <a:tr h="356156">
                <a:tc>
                  <a:txBody>
                    <a:bodyPr/>
                    <a:lstStyle/>
                    <a:p>
                      <a:pPr algn="ctr" rtl="0" fontAlgn="base"/>
                      <a:r>
                        <a:rPr lang="en-US" sz="1600" dirty="0">
                          <a:effectLst/>
                        </a:rPr>
                        <a:t>M0 </a:t>
                      </a:r>
                      <a:endParaRPr lang="en-US" sz="1600">
                        <a:effectLst/>
                      </a:endParaRPr>
                    </a:p>
                  </a:txBody>
                  <a:tcPr anchor="ctr"/>
                </a:tc>
                <a:tc>
                  <a:txBody>
                    <a:bodyPr/>
                    <a:lstStyle/>
                    <a:p>
                      <a:pPr rtl="0" fontAlgn="base"/>
                      <a:r>
                        <a:rPr lang="zh-CN" altLang="en-US" sz="1600">
                          <a:effectLst/>
                        </a:rPr>
                        <a:t>项目可行性报告 </a:t>
                      </a:r>
                    </a:p>
                  </a:txBody>
                  <a:tcPr anchor="ctr"/>
                </a:tc>
                <a:tc>
                  <a:txBody>
                    <a:bodyPr/>
                    <a:lstStyle/>
                    <a:p>
                      <a:pPr algn="ctr" rtl="0" fontAlgn="base"/>
                      <a:r>
                        <a:rPr lang="zh-CN" altLang="en-US" sz="1600">
                          <a:effectLst/>
                        </a:rPr>
                        <a:t>黄叶轩 </a:t>
                      </a:r>
                    </a:p>
                  </a:txBody>
                  <a:tcPr/>
                </a:tc>
                <a:extLst>
                  <a:ext uri="{0D108BD9-81ED-4DB2-BD59-A6C34878D82A}">
                    <a16:rowId xmlns:a16="http://schemas.microsoft.com/office/drawing/2014/main" xmlns="" val="3138688365"/>
                  </a:ext>
                </a:extLst>
              </a:tr>
              <a:tr h="587659">
                <a:tc>
                  <a:txBody>
                    <a:bodyPr/>
                    <a:lstStyle/>
                    <a:p>
                      <a:pPr algn="ctr" rtl="0" fontAlgn="base"/>
                      <a:r>
                        <a:rPr lang="en-US" sz="1600" dirty="0">
                          <a:effectLst/>
                        </a:rPr>
                        <a:t>M1 </a:t>
                      </a:r>
                      <a:endParaRPr lang="en-US" sz="1600">
                        <a:effectLst/>
                      </a:endParaRPr>
                    </a:p>
                  </a:txBody>
                  <a:tcPr anchor="ctr"/>
                </a:tc>
                <a:tc>
                  <a:txBody>
                    <a:bodyPr/>
                    <a:lstStyle/>
                    <a:p>
                      <a:pPr rtl="0" fontAlgn="base"/>
                      <a:r>
                        <a:rPr lang="zh-CN" altLang="en-US" sz="1600">
                          <a:effectLst/>
                        </a:rPr>
                        <a:t>项目章程、项目总体计划、 </a:t>
                      </a:r>
                    </a:p>
                    <a:p>
                      <a:pPr rtl="0" fontAlgn="base"/>
                      <a:r>
                        <a:rPr lang="zh-CN" altLang="en-US" sz="1600">
                          <a:effectLst/>
                        </a:rPr>
                        <a:t>需求工程计划</a:t>
                      </a:r>
                      <a:r>
                        <a:rPr lang="en-US" altLang="zh-CN" sz="1600" dirty="0">
                          <a:effectLst/>
                        </a:rPr>
                        <a:t>-</a:t>
                      </a:r>
                      <a:r>
                        <a:rPr lang="zh-CN" altLang="en-US" sz="1600">
                          <a:effectLst/>
                        </a:rPr>
                        <a:t>初步 </a:t>
                      </a:r>
                    </a:p>
                  </a:txBody>
                  <a:tcPr anchor="ctr"/>
                </a:tc>
                <a:tc>
                  <a:txBody>
                    <a:bodyPr/>
                    <a:lstStyle/>
                    <a:p>
                      <a:pPr algn="ctr" rtl="0" fontAlgn="base"/>
                      <a:r>
                        <a:rPr lang="zh-CN" altLang="en-US" sz="1600">
                          <a:effectLst/>
                        </a:rPr>
                        <a:t>陈俊仁 </a:t>
                      </a:r>
                    </a:p>
                  </a:txBody>
                  <a:tcPr/>
                </a:tc>
                <a:extLst>
                  <a:ext uri="{0D108BD9-81ED-4DB2-BD59-A6C34878D82A}">
                    <a16:rowId xmlns:a16="http://schemas.microsoft.com/office/drawing/2014/main" xmlns="" val="1907746833"/>
                  </a:ext>
                </a:extLst>
              </a:tr>
              <a:tr h="356156">
                <a:tc>
                  <a:txBody>
                    <a:bodyPr/>
                    <a:lstStyle/>
                    <a:p>
                      <a:pPr algn="ctr" rtl="0" fontAlgn="base"/>
                      <a:r>
                        <a:rPr lang="en-US" sz="1600" dirty="0">
                          <a:effectLst/>
                        </a:rPr>
                        <a:t>M2 </a:t>
                      </a:r>
                      <a:endParaRPr lang="en-US" sz="1600">
                        <a:effectLst/>
                      </a:endParaRPr>
                    </a:p>
                  </a:txBody>
                  <a:tcPr anchor="ctr"/>
                </a:tc>
                <a:tc>
                  <a:txBody>
                    <a:bodyPr/>
                    <a:lstStyle/>
                    <a:p>
                      <a:pPr rtl="0" fontAlgn="base"/>
                      <a:r>
                        <a:rPr lang="zh-CN" altLang="en-US" sz="1600">
                          <a:effectLst/>
                        </a:rPr>
                        <a:t>质量保证计划 </a:t>
                      </a:r>
                    </a:p>
                  </a:txBody>
                  <a:tcPr anchor="ctr"/>
                </a:tc>
                <a:tc>
                  <a:txBody>
                    <a:bodyPr/>
                    <a:lstStyle/>
                    <a:p>
                      <a:pPr algn="ctr" rtl="0" fontAlgn="base"/>
                      <a:r>
                        <a:rPr lang="zh-CN" altLang="en-US" sz="1600">
                          <a:effectLst/>
                        </a:rPr>
                        <a:t>陈苏民 </a:t>
                      </a:r>
                    </a:p>
                  </a:txBody>
                  <a:tcPr/>
                </a:tc>
                <a:extLst>
                  <a:ext uri="{0D108BD9-81ED-4DB2-BD59-A6C34878D82A}">
                    <a16:rowId xmlns:a16="http://schemas.microsoft.com/office/drawing/2014/main" xmlns="" val="838025221"/>
                  </a:ext>
                </a:extLst>
              </a:tr>
              <a:tr h="356156">
                <a:tc>
                  <a:txBody>
                    <a:bodyPr/>
                    <a:lstStyle/>
                    <a:p>
                      <a:pPr algn="ctr" rtl="0" fontAlgn="base"/>
                      <a:r>
                        <a:rPr lang="en-US" sz="1600" dirty="0">
                          <a:effectLst/>
                        </a:rPr>
                        <a:t>M3 </a:t>
                      </a:r>
                      <a:endParaRPr lang="en-US" sz="1600">
                        <a:effectLst/>
                      </a:endParaRPr>
                    </a:p>
                  </a:txBody>
                  <a:tcPr anchor="ctr"/>
                </a:tc>
                <a:tc>
                  <a:txBody>
                    <a:bodyPr/>
                    <a:lstStyle/>
                    <a:p>
                      <a:pPr rtl="0" fontAlgn="base"/>
                      <a:r>
                        <a:rPr lang="zh-CN" altLang="en-US" sz="1600">
                          <a:effectLst/>
                        </a:rPr>
                        <a:t>需求工程计划</a:t>
                      </a:r>
                      <a:r>
                        <a:rPr lang="en-US" altLang="zh-CN" sz="1600" dirty="0">
                          <a:effectLst/>
                        </a:rPr>
                        <a:t>-</a:t>
                      </a:r>
                      <a:r>
                        <a:rPr lang="zh-CN" altLang="en-US" sz="1600">
                          <a:effectLst/>
                        </a:rPr>
                        <a:t>成稿</a:t>
                      </a:r>
                      <a:r>
                        <a:rPr lang="en-US" altLang="zh-CN" sz="1600" dirty="0">
                          <a:effectLst/>
                        </a:rPr>
                        <a:t>+</a:t>
                      </a:r>
                      <a:r>
                        <a:rPr lang="zh-CN" altLang="en-US" sz="1600">
                          <a:effectLst/>
                        </a:rPr>
                        <a:t>评审 </a:t>
                      </a:r>
                    </a:p>
                  </a:txBody>
                  <a:tcPr anchor="ctr"/>
                </a:tc>
                <a:tc>
                  <a:txBody>
                    <a:bodyPr/>
                    <a:lstStyle/>
                    <a:p>
                      <a:pPr algn="ctr" rtl="0" fontAlgn="base"/>
                      <a:r>
                        <a:rPr lang="zh-CN" altLang="en-US" sz="1600">
                          <a:effectLst/>
                        </a:rPr>
                        <a:t>吕迪 </a:t>
                      </a:r>
                    </a:p>
                  </a:txBody>
                  <a:tcPr/>
                </a:tc>
                <a:extLst>
                  <a:ext uri="{0D108BD9-81ED-4DB2-BD59-A6C34878D82A}">
                    <a16:rowId xmlns:a16="http://schemas.microsoft.com/office/drawing/2014/main" xmlns="" val="173818462"/>
                  </a:ext>
                </a:extLst>
              </a:tr>
              <a:tr h="356156">
                <a:tc>
                  <a:txBody>
                    <a:bodyPr/>
                    <a:lstStyle/>
                    <a:p>
                      <a:pPr algn="ctr" rtl="0" fontAlgn="base"/>
                      <a:r>
                        <a:rPr lang="en-US" sz="1600" dirty="0">
                          <a:effectLst/>
                        </a:rPr>
                        <a:t>M4 </a:t>
                      </a:r>
                      <a:endParaRPr lang="en-US" sz="1600">
                        <a:effectLst/>
                      </a:endParaRPr>
                    </a:p>
                  </a:txBody>
                  <a:tcPr anchor="ctr"/>
                </a:tc>
                <a:tc>
                  <a:txBody>
                    <a:bodyPr/>
                    <a:lstStyle/>
                    <a:p>
                      <a:pPr rtl="0" fontAlgn="base"/>
                      <a:r>
                        <a:rPr lang="zh-CN" altLang="en-US" sz="1600">
                          <a:effectLst/>
                        </a:rPr>
                        <a:t>软件需求规格说明书 </a:t>
                      </a:r>
                    </a:p>
                  </a:txBody>
                  <a:tcPr anchor="ctr"/>
                </a:tc>
                <a:tc>
                  <a:txBody>
                    <a:bodyPr/>
                    <a:lstStyle/>
                    <a:p>
                      <a:pPr algn="ctr" rtl="0" fontAlgn="base"/>
                      <a:r>
                        <a:rPr lang="zh-CN" altLang="en-US" sz="1600">
                          <a:effectLst/>
                        </a:rPr>
                        <a:t>陈苏民 </a:t>
                      </a:r>
                    </a:p>
                  </a:txBody>
                  <a:tcPr/>
                </a:tc>
                <a:extLst>
                  <a:ext uri="{0D108BD9-81ED-4DB2-BD59-A6C34878D82A}">
                    <a16:rowId xmlns:a16="http://schemas.microsoft.com/office/drawing/2014/main" xmlns="" val="3748165582"/>
                  </a:ext>
                </a:extLst>
              </a:tr>
              <a:tr h="587659">
                <a:tc>
                  <a:txBody>
                    <a:bodyPr/>
                    <a:lstStyle/>
                    <a:p>
                      <a:pPr algn="ctr" rtl="0" fontAlgn="base"/>
                      <a:r>
                        <a:rPr lang="en-US" sz="1600" dirty="0">
                          <a:effectLst/>
                        </a:rPr>
                        <a:t>M5 </a:t>
                      </a:r>
                      <a:endParaRPr lang="en-US" sz="1600">
                        <a:effectLst/>
                      </a:endParaRPr>
                    </a:p>
                  </a:txBody>
                  <a:tcPr anchor="ctr"/>
                </a:tc>
                <a:tc>
                  <a:txBody>
                    <a:bodyPr/>
                    <a:lstStyle/>
                    <a:p>
                      <a:pPr rtl="0" fontAlgn="base"/>
                      <a:r>
                        <a:rPr lang="zh-CN" altLang="en-US" sz="1600">
                          <a:effectLst/>
                        </a:rPr>
                        <a:t>软件需求变更文档、 </a:t>
                      </a:r>
                    </a:p>
                    <a:p>
                      <a:pPr rtl="0" fontAlgn="base"/>
                      <a:r>
                        <a:rPr lang="zh-CN" altLang="en-US" sz="1600">
                          <a:effectLst/>
                        </a:rPr>
                        <a:t>系统设计与实现计划 </a:t>
                      </a:r>
                    </a:p>
                  </a:txBody>
                  <a:tcPr anchor="ctr"/>
                </a:tc>
                <a:tc>
                  <a:txBody>
                    <a:bodyPr/>
                    <a:lstStyle/>
                    <a:p>
                      <a:pPr algn="ctr" rtl="0" fontAlgn="base"/>
                      <a:r>
                        <a:rPr lang="zh-CN" altLang="en-US" sz="1600">
                          <a:effectLst/>
                        </a:rPr>
                        <a:t>徐双铅 </a:t>
                      </a:r>
                    </a:p>
                  </a:txBody>
                  <a:tcPr/>
                </a:tc>
                <a:extLst>
                  <a:ext uri="{0D108BD9-81ED-4DB2-BD59-A6C34878D82A}">
                    <a16:rowId xmlns:a16="http://schemas.microsoft.com/office/drawing/2014/main" xmlns="" val="861355506"/>
                  </a:ext>
                </a:extLst>
              </a:tr>
              <a:tr h="356156">
                <a:tc>
                  <a:txBody>
                    <a:bodyPr/>
                    <a:lstStyle/>
                    <a:p>
                      <a:pPr algn="ctr" rtl="0" fontAlgn="base"/>
                      <a:r>
                        <a:rPr lang="en-US" sz="1600" dirty="0">
                          <a:effectLst/>
                        </a:rPr>
                        <a:t>M6 </a:t>
                      </a:r>
                      <a:endParaRPr lang="en-US" sz="1600">
                        <a:effectLst/>
                      </a:endParaRPr>
                    </a:p>
                  </a:txBody>
                  <a:tcPr anchor="ctr"/>
                </a:tc>
                <a:tc>
                  <a:txBody>
                    <a:bodyPr/>
                    <a:lstStyle/>
                    <a:p>
                      <a:pPr rtl="0" fontAlgn="base"/>
                      <a:r>
                        <a:rPr lang="zh-CN" altLang="en-US" sz="1600">
                          <a:effectLst/>
                        </a:rPr>
                        <a:t>软件概要设计说明 </a:t>
                      </a:r>
                    </a:p>
                  </a:txBody>
                  <a:tcPr anchor="ctr"/>
                </a:tc>
                <a:tc>
                  <a:txBody>
                    <a:bodyPr/>
                    <a:lstStyle/>
                    <a:p>
                      <a:pPr algn="ctr" rtl="0" fontAlgn="base"/>
                      <a:r>
                        <a:rPr lang="zh-CN" altLang="en-US" sz="1600">
                          <a:effectLst/>
                        </a:rPr>
                        <a:t>徐双铅 </a:t>
                      </a:r>
                    </a:p>
                  </a:txBody>
                  <a:tcPr/>
                </a:tc>
                <a:extLst>
                  <a:ext uri="{0D108BD9-81ED-4DB2-BD59-A6C34878D82A}">
                    <a16:rowId xmlns:a16="http://schemas.microsoft.com/office/drawing/2014/main" xmlns="" val="3699909399"/>
                  </a:ext>
                </a:extLst>
              </a:tr>
              <a:tr h="587659">
                <a:tc>
                  <a:txBody>
                    <a:bodyPr/>
                    <a:lstStyle/>
                    <a:p>
                      <a:pPr algn="ctr" rtl="0" fontAlgn="base"/>
                      <a:r>
                        <a:rPr lang="en-US" sz="1600" dirty="0">
                          <a:effectLst/>
                        </a:rPr>
                        <a:t>M7 </a:t>
                      </a:r>
                      <a:endParaRPr lang="en-US" sz="1600">
                        <a:effectLst/>
                      </a:endParaRPr>
                    </a:p>
                  </a:txBody>
                  <a:tcPr anchor="ctr"/>
                </a:tc>
                <a:tc>
                  <a:txBody>
                    <a:bodyPr/>
                    <a:lstStyle/>
                    <a:p>
                      <a:pPr rtl="0" fontAlgn="base"/>
                      <a:r>
                        <a:rPr lang="zh-CN" altLang="en-US" sz="1600">
                          <a:effectLst/>
                        </a:rPr>
                        <a:t>测试计划、安装部署计划 </a:t>
                      </a:r>
                    </a:p>
                    <a:p>
                      <a:pPr rtl="0" fontAlgn="base"/>
                      <a:r>
                        <a:rPr lang="zh-CN" altLang="en-US" sz="1600">
                          <a:effectLst/>
                        </a:rPr>
                        <a:t>培训计划、系统维护计划 </a:t>
                      </a:r>
                    </a:p>
                  </a:txBody>
                  <a:tcPr/>
                </a:tc>
                <a:tc>
                  <a:txBody>
                    <a:bodyPr/>
                    <a:lstStyle/>
                    <a:p>
                      <a:pPr algn="ctr" rtl="0" fontAlgn="base"/>
                      <a:r>
                        <a:rPr lang="zh-CN" altLang="en-US" sz="1600">
                          <a:effectLst/>
                        </a:rPr>
                        <a:t>陈俊仁 </a:t>
                      </a:r>
                    </a:p>
                  </a:txBody>
                  <a:tcPr anchor="ctr"/>
                </a:tc>
                <a:extLst>
                  <a:ext uri="{0D108BD9-81ED-4DB2-BD59-A6C34878D82A}">
                    <a16:rowId xmlns:a16="http://schemas.microsoft.com/office/drawing/2014/main" xmlns="" val="345119349"/>
                  </a:ext>
                </a:extLst>
              </a:tr>
              <a:tr h="356156">
                <a:tc>
                  <a:txBody>
                    <a:bodyPr/>
                    <a:lstStyle/>
                    <a:p>
                      <a:pPr algn="ctr" rtl="0" fontAlgn="base"/>
                      <a:r>
                        <a:rPr lang="en-US" sz="1600" dirty="0">
                          <a:effectLst/>
                        </a:rPr>
                        <a:t>M8 </a:t>
                      </a:r>
                      <a:endParaRPr lang="en-US" sz="1600">
                        <a:effectLst/>
                      </a:endParaRPr>
                    </a:p>
                  </a:txBody>
                  <a:tcPr/>
                </a:tc>
                <a:tc>
                  <a:txBody>
                    <a:bodyPr/>
                    <a:lstStyle/>
                    <a:p>
                      <a:pPr rtl="0" fontAlgn="base"/>
                      <a:r>
                        <a:rPr lang="zh-CN" altLang="en-US" sz="1600">
                          <a:effectLst/>
                        </a:rPr>
                        <a:t>项目总结报告 </a:t>
                      </a:r>
                    </a:p>
                  </a:txBody>
                  <a:tcPr/>
                </a:tc>
                <a:tc>
                  <a:txBody>
                    <a:bodyPr/>
                    <a:lstStyle/>
                    <a:p>
                      <a:pPr algn="ctr" rtl="0" fontAlgn="base"/>
                      <a:r>
                        <a:rPr lang="zh-CN" altLang="en-US" sz="1600">
                          <a:effectLst/>
                        </a:rPr>
                        <a:t>黄叶轩 </a:t>
                      </a:r>
                    </a:p>
                  </a:txBody>
                  <a:tcPr/>
                </a:tc>
                <a:extLst>
                  <a:ext uri="{0D108BD9-81ED-4DB2-BD59-A6C34878D82A}">
                    <a16:rowId xmlns:a16="http://schemas.microsoft.com/office/drawing/2014/main" xmlns="" val="4250628083"/>
                  </a:ext>
                </a:extLst>
              </a:tr>
            </a:tbl>
          </a:graphicData>
        </a:graphic>
      </p:graphicFrame>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785927" y="730707"/>
            <a:ext cx="111440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工作内容</a:t>
            </a:r>
            <a:endParaRPr 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680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785927" y="730707"/>
            <a:ext cx="111440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工作内容</a:t>
            </a:r>
            <a:endParaRPr lang="zh-CN" b="1"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xmlns="" id="{73277583-702D-46C5-AAC4-CDE628E8640D}"/>
              </a:ext>
            </a:extLst>
          </p:cNvPr>
          <p:cNvGraphicFramePr>
            <a:graphicFrameLocks noGrp="1"/>
          </p:cNvGraphicFramePr>
          <p:nvPr>
            <p:extLst>
              <p:ext uri="{D42A27DB-BD31-4B8C-83A1-F6EECF244321}">
                <p14:modId xmlns:p14="http://schemas.microsoft.com/office/powerpoint/2010/main" val="1953459829"/>
              </p:ext>
            </p:extLst>
          </p:nvPr>
        </p:nvGraphicFramePr>
        <p:xfrm>
          <a:off x="1507252" y="1281164"/>
          <a:ext cx="10025773" cy="5112878"/>
        </p:xfrm>
        <a:graphic>
          <a:graphicData uri="http://schemas.openxmlformats.org/drawingml/2006/table">
            <a:tbl>
              <a:tblPr firstRow="1" bandRow="1">
                <a:tableStyleId>{5C22544A-7EE6-4342-B048-85BDC9FD1C3A}</a:tableStyleId>
              </a:tblPr>
              <a:tblGrid>
                <a:gridCol w="1549436">
                  <a:extLst>
                    <a:ext uri="{9D8B030D-6E8A-4147-A177-3AD203B41FA5}">
                      <a16:colId xmlns:a16="http://schemas.microsoft.com/office/drawing/2014/main" xmlns="" val="487981857"/>
                    </a:ext>
                  </a:extLst>
                </a:gridCol>
                <a:gridCol w="1549436">
                  <a:extLst>
                    <a:ext uri="{9D8B030D-6E8A-4147-A177-3AD203B41FA5}">
                      <a16:colId xmlns:a16="http://schemas.microsoft.com/office/drawing/2014/main" xmlns="" val="3868469401"/>
                    </a:ext>
                  </a:extLst>
                </a:gridCol>
                <a:gridCol w="1932240">
                  <a:extLst>
                    <a:ext uri="{9D8B030D-6E8A-4147-A177-3AD203B41FA5}">
                      <a16:colId xmlns:a16="http://schemas.microsoft.com/office/drawing/2014/main" xmlns="" val="4271272123"/>
                    </a:ext>
                  </a:extLst>
                </a:gridCol>
                <a:gridCol w="3080651">
                  <a:extLst>
                    <a:ext uri="{9D8B030D-6E8A-4147-A177-3AD203B41FA5}">
                      <a16:colId xmlns:a16="http://schemas.microsoft.com/office/drawing/2014/main" xmlns="" val="617353627"/>
                    </a:ext>
                  </a:extLst>
                </a:gridCol>
                <a:gridCol w="1914010">
                  <a:extLst>
                    <a:ext uri="{9D8B030D-6E8A-4147-A177-3AD203B41FA5}">
                      <a16:colId xmlns:a16="http://schemas.microsoft.com/office/drawing/2014/main" xmlns=""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a:effectLst/>
                        </a:rPr>
                        <a:t>联系电话 </a:t>
                      </a:r>
                    </a:p>
                  </a:txBody>
                  <a:tcPr/>
                </a:tc>
                <a:tc>
                  <a:txBody>
                    <a:bodyPr/>
                    <a:lstStyle/>
                    <a:p>
                      <a:pPr rtl="0" fontAlgn="base"/>
                      <a:r>
                        <a:rPr lang="zh-CN" altLang="en-US" sz="2000">
                          <a:effectLst/>
                        </a:rPr>
                        <a:t>邮箱 </a:t>
                      </a:r>
                    </a:p>
                  </a:txBody>
                  <a:tcPr/>
                </a:tc>
                <a:tc>
                  <a:txBody>
                    <a:bodyPr/>
                    <a:lstStyle/>
                    <a:p>
                      <a:pPr rtl="0" fontAlgn="base"/>
                      <a:r>
                        <a:rPr lang="zh-CN" altLang="en-US" sz="2000">
                          <a:effectLst/>
                        </a:rPr>
                        <a:t>技术情况 </a:t>
                      </a:r>
                    </a:p>
                  </a:txBody>
                  <a:tcPr/>
                </a:tc>
                <a:extLst>
                  <a:ext uri="{0D108BD9-81ED-4DB2-BD59-A6C34878D82A}">
                    <a16:rowId xmlns:a16="http://schemas.microsoft.com/office/drawing/2014/main" xmlns="" val="1767826071"/>
                  </a:ext>
                </a:extLst>
              </a:tr>
              <a:tr h="804943">
                <a:tc>
                  <a:txBody>
                    <a:bodyPr/>
                    <a:lstStyle/>
                    <a:p>
                      <a:pPr rtl="0" fontAlgn="base"/>
                      <a:r>
                        <a:rPr lang="zh-CN" altLang="en-US" sz="2000">
                          <a:effectLst/>
                        </a:rPr>
                        <a:t>黄叶轩 </a:t>
                      </a:r>
                    </a:p>
                  </a:txBody>
                  <a:tcPr/>
                </a:tc>
                <a:tc>
                  <a:txBody>
                    <a:bodyPr/>
                    <a:lstStyle/>
                    <a:p>
                      <a:pPr rtl="0" fontAlgn="base"/>
                      <a:r>
                        <a:rPr lang="zh-CN" altLang="en-US" sz="2000">
                          <a:effectLst/>
                        </a:rPr>
                        <a:t>项目经理 </a:t>
                      </a:r>
                    </a:p>
                  </a:txBody>
                  <a:tcPr/>
                </a:tc>
                <a:tc>
                  <a:txBody>
                    <a:bodyPr/>
                    <a:lstStyle/>
                    <a:p>
                      <a:pPr rtl="0" fontAlgn="base"/>
                      <a:r>
                        <a:rPr lang="en-US" sz="2000" dirty="0">
                          <a:effectLst/>
                        </a:rPr>
                        <a:t>13588899102 </a:t>
                      </a:r>
                      <a:endParaRPr lang="en-US" sz="2000">
                        <a:effectLst/>
                      </a:endParaRPr>
                    </a:p>
                  </a:txBody>
                  <a:tcPr/>
                </a:tc>
                <a:tc>
                  <a:txBody>
                    <a:bodyPr/>
                    <a:lstStyle/>
                    <a:p>
                      <a:pPr rtl="0" fontAlgn="base"/>
                      <a:r>
                        <a:rPr lang="en-US" sz="2000" dirty="0">
                          <a:effectLst/>
                        </a:rPr>
                        <a:t>31601246@stu.zucc.edu.cn </a:t>
                      </a:r>
                      <a:endParaRPr lang="en-US" sz="2000">
                        <a:effectLst/>
                      </a:endParaRPr>
                    </a:p>
                  </a:txBody>
                  <a:tcPr/>
                </a:tc>
                <a:tc>
                  <a:txBody>
                    <a:bodyPr/>
                    <a:lstStyle/>
                    <a:p>
                      <a:pPr rtl="0" fontAlgn="base"/>
                      <a:r>
                        <a:rPr lang="en-US" sz="2000" dirty="0" err="1">
                          <a:effectLst/>
                        </a:rPr>
                        <a:t>Project,JAVA</a:t>
                      </a:r>
                      <a:r>
                        <a:rPr lang="en-US" sz="2000" dirty="0">
                          <a:effectLst/>
                        </a:rPr>
                        <a:t> </a:t>
                      </a:r>
                      <a:endParaRPr lang="en-US" sz="2000">
                        <a:effectLst/>
                      </a:endParaRPr>
                    </a:p>
                  </a:txBody>
                  <a:tcPr/>
                </a:tc>
                <a:extLst>
                  <a:ext uri="{0D108BD9-81ED-4DB2-BD59-A6C34878D82A}">
                    <a16:rowId xmlns:a16="http://schemas.microsoft.com/office/drawing/2014/main" xmlns="" val="1353507318"/>
                  </a:ext>
                </a:extLst>
              </a:tr>
              <a:tr h="1103070">
                <a:tc>
                  <a:txBody>
                    <a:bodyPr/>
                    <a:lstStyle/>
                    <a:p>
                      <a:pPr rtl="0" fontAlgn="base"/>
                      <a:r>
                        <a:rPr lang="zh-CN" altLang="en-US" sz="2000">
                          <a:effectLst/>
                        </a:rPr>
                        <a:t>陈苏民 </a:t>
                      </a:r>
                    </a:p>
                  </a:txBody>
                  <a:tcPr/>
                </a:tc>
                <a:tc>
                  <a:txBody>
                    <a:bodyPr/>
                    <a:lstStyle/>
                    <a:p>
                      <a:pPr rtl="0" fontAlgn="base"/>
                      <a:r>
                        <a:rPr lang="zh-CN" altLang="en-US" sz="2000">
                          <a:effectLst/>
                        </a:rPr>
                        <a:t>组员 </a:t>
                      </a:r>
                    </a:p>
                  </a:txBody>
                  <a:tcPr/>
                </a:tc>
                <a:tc>
                  <a:txBody>
                    <a:bodyPr/>
                    <a:lstStyle/>
                    <a:p>
                      <a:pPr rtl="0" fontAlgn="base"/>
                      <a:r>
                        <a:rPr lang="en-US" sz="2000" dirty="0">
                          <a:effectLst/>
                        </a:rPr>
                        <a:t>13071869207 </a:t>
                      </a:r>
                      <a:endParaRPr lang="en-US" sz="2000">
                        <a:effectLst/>
                      </a:endParaRPr>
                    </a:p>
                  </a:txBody>
                  <a:tcPr/>
                </a:tc>
                <a:tc>
                  <a:txBody>
                    <a:bodyPr/>
                    <a:lstStyle/>
                    <a:p>
                      <a:pPr rtl="0" fontAlgn="base"/>
                      <a:r>
                        <a:rPr lang="en-US" sz="2000" dirty="0">
                          <a:effectLst/>
                        </a:rPr>
                        <a:t>31602227@stu.zucc.edu.cn </a:t>
                      </a:r>
                      <a:endParaRPr lang="en-US" sz="2000">
                        <a:effectLst/>
                      </a:endParaRPr>
                    </a:p>
                  </a:txBody>
                  <a:tcPr/>
                </a:tc>
                <a:tc>
                  <a:txBody>
                    <a:bodyPr/>
                    <a:lstStyle/>
                    <a:p>
                      <a:pPr rtl="0" fontAlgn="base"/>
                      <a:r>
                        <a:rPr lang="en-US" sz="2000" dirty="0">
                          <a:effectLst/>
                        </a:rPr>
                        <a:t>IBM Rational Software </a:t>
                      </a:r>
                      <a:r>
                        <a:rPr lang="en-US" sz="2000" err="1">
                          <a:effectLst/>
                        </a:rPr>
                        <a:t>Architect,JAVA</a:t>
                      </a:r>
                      <a:r>
                        <a:rPr lang="en-US" sz="2000" dirty="0">
                          <a:effectLst/>
                        </a:rPr>
                        <a:t> </a:t>
                      </a:r>
                      <a:endParaRPr lang="en-US" sz="2000">
                        <a:effectLst/>
                      </a:endParaRPr>
                    </a:p>
                  </a:txBody>
                  <a:tcPr/>
                </a:tc>
                <a:extLst>
                  <a:ext uri="{0D108BD9-81ED-4DB2-BD59-A6C34878D82A}">
                    <a16:rowId xmlns:a16="http://schemas.microsoft.com/office/drawing/2014/main" xmlns="" val="3735542511"/>
                  </a:ext>
                </a:extLst>
              </a:tr>
              <a:tr h="804943">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endParaRPr lang="en-US" sz="2000">
                        <a:effectLst/>
                      </a:endParaRPr>
                    </a:p>
                  </a:txBody>
                  <a:tcPr/>
                </a:tc>
                <a:extLst>
                  <a:ext uri="{0D108BD9-81ED-4DB2-BD59-A6C34878D82A}">
                    <a16:rowId xmlns:a16="http://schemas.microsoft.com/office/drawing/2014/main" xmlns="" val="3948713444"/>
                  </a:ext>
                </a:extLst>
              </a:tr>
              <a:tr h="1103070">
                <a:tc>
                  <a:txBody>
                    <a:bodyPr/>
                    <a:lstStyle/>
                    <a:p>
                      <a:pPr rtl="0" fontAlgn="base"/>
                      <a:r>
                        <a:rPr lang="zh-CN" altLang="en-US" sz="2000">
                          <a:effectLst/>
                        </a:rPr>
                        <a:t>吕迪 </a:t>
                      </a:r>
                    </a:p>
                  </a:txBody>
                  <a:tcPr/>
                </a:tc>
                <a:tc>
                  <a:txBody>
                    <a:bodyPr/>
                    <a:lstStyle/>
                    <a:p>
                      <a:pPr rtl="0" fontAlgn="base"/>
                      <a:r>
                        <a:rPr lang="zh-CN" altLang="en-US" sz="200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err="1">
                          <a:effectLst/>
                        </a:rPr>
                        <a:t>AxureRP</a:t>
                      </a:r>
                      <a:r>
                        <a:rPr lang="zh-CN" altLang="en-US" sz="2000">
                          <a:effectLst/>
                        </a:rPr>
                        <a:t>、</a:t>
                      </a:r>
                      <a:r>
                        <a:rPr lang="en-US" sz="2000" dirty="0">
                          <a:effectLst/>
                        </a:rPr>
                        <a:t>Rational </a:t>
                      </a:r>
                      <a:r>
                        <a:rPr lang="en-US" sz="2000" err="1">
                          <a:effectLst/>
                        </a:rPr>
                        <a:t>RequisitePro</a:t>
                      </a:r>
                      <a:r>
                        <a:rPr lang="en-US" sz="2000" dirty="0">
                          <a:effectLst/>
                        </a:rPr>
                        <a:t> </a:t>
                      </a:r>
                      <a:endParaRPr lang="en-US" sz="2000">
                        <a:effectLst/>
                      </a:endParaRPr>
                    </a:p>
                  </a:txBody>
                  <a:tcPr/>
                </a:tc>
                <a:extLst>
                  <a:ext uri="{0D108BD9-81ED-4DB2-BD59-A6C34878D82A}">
                    <a16:rowId xmlns:a16="http://schemas.microsoft.com/office/drawing/2014/main" xmlns=""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a:effectLst/>
                        </a:rPr>
                        <a:t>WEB</a:t>
                      </a:r>
                      <a:r>
                        <a:rPr lang="zh-CN" altLang="en-US" sz="2000">
                          <a:effectLst/>
                        </a:rPr>
                        <a:t>，</a:t>
                      </a:r>
                      <a:r>
                        <a:rPr lang="en-US" sz="2000" dirty="0">
                          <a:effectLst/>
                        </a:rPr>
                        <a:t>java </a:t>
                      </a:r>
                      <a:endParaRPr lang="en-US" sz="2000">
                        <a:effectLst/>
                      </a:endParaRPr>
                    </a:p>
                  </a:txBody>
                  <a:tcPr/>
                </a:tc>
                <a:extLst>
                  <a:ext uri="{0D108BD9-81ED-4DB2-BD59-A6C34878D82A}">
                    <a16:rowId xmlns:a16="http://schemas.microsoft.com/office/drawing/2014/main" xmlns="" val="781473621"/>
                  </a:ext>
                </a:extLst>
              </a:tr>
            </a:tbl>
          </a:graphicData>
        </a:graphic>
      </p:graphicFrame>
    </p:spTree>
    <p:extLst>
      <p:ext uri="{BB962C8B-B14F-4D97-AF65-F5344CB8AC3E}">
        <p14:creationId xmlns:p14="http://schemas.microsoft.com/office/powerpoint/2010/main" val="142715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xmlns="" id="{876BA3C2-2577-4BB4-AC6A-F9F1F46DAD31}"/>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38782738-9561-46D5-8916-3B81F75D648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B47750D-C185-4447-AFD2-8BA861A3D1DD}"/>
              </a:ext>
            </a:extLst>
          </p:cNvPr>
          <p:cNvSpPr/>
          <p:nvPr/>
        </p:nvSpPr>
        <p:spPr>
          <a:xfrm>
            <a:off x="518405" y="158668"/>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11" name="矩形 10">
            <a:extLst>
              <a:ext uri="{FF2B5EF4-FFF2-40B4-BE49-F238E27FC236}">
                <a16:creationId xmlns:a16="http://schemas.microsoft.com/office/drawing/2014/main" xmlns="" id="{6FECDD57-23E1-4E2E-BDA1-68D175C6635B}"/>
              </a:ext>
            </a:extLst>
          </p:cNvPr>
          <p:cNvSpPr/>
          <p:nvPr/>
        </p:nvSpPr>
        <p:spPr>
          <a:xfrm>
            <a:off x="785927" y="730707"/>
            <a:ext cx="111440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开</a:t>
            </a:r>
            <a:r>
              <a:rPr lang="zh-CN" altLang="en-US" b="1">
                <a:latin typeface="黑体"/>
                <a:ea typeface="黑体"/>
              </a:rPr>
              <a:t>发人员</a:t>
            </a:r>
          </a:p>
        </p:txBody>
      </p:sp>
      <p:graphicFrame>
        <p:nvGraphicFramePr>
          <p:cNvPr id="4" name="表格 3">
            <a:extLst>
              <a:ext uri="{FF2B5EF4-FFF2-40B4-BE49-F238E27FC236}">
                <a16:creationId xmlns:a16="http://schemas.microsoft.com/office/drawing/2014/main" xmlns="" id="{73277583-702D-46C5-AAC4-CDE628E8640D}"/>
              </a:ext>
            </a:extLst>
          </p:cNvPr>
          <p:cNvGraphicFramePr>
            <a:graphicFrameLocks noGrp="1"/>
          </p:cNvGraphicFramePr>
          <p:nvPr/>
        </p:nvGraphicFramePr>
        <p:xfrm>
          <a:off x="1507252" y="1281164"/>
          <a:ext cx="10025773" cy="5112878"/>
        </p:xfrm>
        <a:graphic>
          <a:graphicData uri="http://schemas.openxmlformats.org/drawingml/2006/table">
            <a:tbl>
              <a:tblPr firstRow="1" bandRow="1">
                <a:tableStyleId>{5C22544A-7EE6-4342-B048-85BDC9FD1C3A}</a:tableStyleId>
              </a:tblPr>
              <a:tblGrid>
                <a:gridCol w="1549436">
                  <a:extLst>
                    <a:ext uri="{9D8B030D-6E8A-4147-A177-3AD203B41FA5}">
                      <a16:colId xmlns:a16="http://schemas.microsoft.com/office/drawing/2014/main" xmlns="" val="487981857"/>
                    </a:ext>
                  </a:extLst>
                </a:gridCol>
                <a:gridCol w="1549436">
                  <a:extLst>
                    <a:ext uri="{9D8B030D-6E8A-4147-A177-3AD203B41FA5}">
                      <a16:colId xmlns:a16="http://schemas.microsoft.com/office/drawing/2014/main" xmlns="" val="3868469401"/>
                    </a:ext>
                  </a:extLst>
                </a:gridCol>
                <a:gridCol w="1932240">
                  <a:extLst>
                    <a:ext uri="{9D8B030D-6E8A-4147-A177-3AD203B41FA5}">
                      <a16:colId xmlns:a16="http://schemas.microsoft.com/office/drawing/2014/main" xmlns="" val="4271272123"/>
                    </a:ext>
                  </a:extLst>
                </a:gridCol>
                <a:gridCol w="3080651">
                  <a:extLst>
                    <a:ext uri="{9D8B030D-6E8A-4147-A177-3AD203B41FA5}">
                      <a16:colId xmlns:a16="http://schemas.microsoft.com/office/drawing/2014/main" xmlns="" val="617353627"/>
                    </a:ext>
                  </a:extLst>
                </a:gridCol>
                <a:gridCol w="1914010">
                  <a:extLst>
                    <a:ext uri="{9D8B030D-6E8A-4147-A177-3AD203B41FA5}">
                      <a16:colId xmlns:a16="http://schemas.microsoft.com/office/drawing/2014/main" xmlns="" val="3699713520"/>
                    </a:ext>
                  </a:extLst>
                </a:gridCol>
              </a:tblGrid>
              <a:tr h="491909">
                <a:tc>
                  <a:txBody>
                    <a:bodyPr/>
                    <a:lstStyle/>
                    <a:p>
                      <a:pPr rtl="0" fontAlgn="base"/>
                      <a:r>
                        <a:rPr lang="zh-CN" altLang="en-US" sz="2000">
                          <a:effectLst/>
                        </a:rPr>
                        <a:t>姓名 </a:t>
                      </a:r>
                    </a:p>
                  </a:txBody>
                  <a:tcPr/>
                </a:tc>
                <a:tc>
                  <a:txBody>
                    <a:bodyPr/>
                    <a:lstStyle/>
                    <a:p>
                      <a:pPr rtl="0" fontAlgn="base"/>
                      <a:r>
                        <a:rPr lang="zh-CN" altLang="en-US" sz="2000">
                          <a:effectLst/>
                        </a:rPr>
                        <a:t>角色 </a:t>
                      </a:r>
                    </a:p>
                  </a:txBody>
                  <a:tcPr/>
                </a:tc>
                <a:tc>
                  <a:txBody>
                    <a:bodyPr/>
                    <a:lstStyle/>
                    <a:p>
                      <a:pPr rtl="0" fontAlgn="base"/>
                      <a:r>
                        <a:rPr lang="zh-CN" altLang="en-US" sz="2000">
                          <a:effectLst/>
                        </a:rPr>
                        <a:t>联系电话 </a:t>
                      </a:r>
                    </a:p>
                  </a:txBody>
                  <a:tcPr/>
                </a:tc>
                <a:tc>
                  <a:txBody>
                    <a:bodyPr/>
                    <a:lstStyle/>
                    <a:p>
                      <a:pPr rtl="0" fontAlgn="base"/>
                      <a:r>
                        <a:rPr lang="zh-CN" altLang="en-US" sz="2000">
                          <a:effectLst/>
                        </a:rPr>
                        <a:t>邮箱 </a:t>
                      </a:r>
                    </a:p>
                  </a:txBody>
                  <a:tcPr/>
                </a:tc>
                <a:tc>
                  <a:txBody>
                    <a:bodyPr/>
                    <a:lstStyle/>
                    <a:p>
                      <a:pPr rtl="0" fontAlgn="base"/>
                      <a:r>
                        <a:rPr lang="zh-CN" altLang="en-US" sz="2000">
                          <a:effectLst/>
                        </a:rPr>
                        <a:t>技术情况 </a:t>
                      </a:r>
                    </a:p>
                  </a:txBody>
                  <a:tcPr/>
                </a:tc>
                <a:extLst>
                  <a:ext uri="{0D108BD9-81ED-4DB2-BD59-A6C34878D82A}">
                    <a16:rowId xmlns:a16="http://schemas.microsoft.com/office/drawing/2014/main" xmlns="" val="1767826071"/>
                  </a:ext>
                </a:extLst>
              </a:tr>
              <a:tr h="804943">
                <a:tc>
                  <a:txBody>
                    <a:bodyPr/>
                    <a:lstStyle/>
                    <a:p>
                      <a:pPr rtl="0" fontAlgn="base"/>
                      <a:r>
                        <a:rPr lang="zh-CN" altLang="en-US" sz="2000">
                          <a:effectLst/>
                        </a:rPr>
                        <a:t>黄叶轩 </a:t>
                      </a:r>
                    </a:p>
                  </a:txBody>
                  <a:tcPr/>
                </a:tc>
                <a:tc>
                  <a:txBody>
                    <a:bodyPr/>
                    <a:lstStyle/>
                    <a:p>
                      <a:pPr rtl="0" fontAlgn="base"/>
                      <a:r>
                        <a:rPr lang="zh-CN" altLang="en-US" sz="2000">
                          <a:effectLst/>
                        </a:rPr>
                        <a:t>项目经理 </a:t>
                      </a:r>
                    </a:p>
                  </a:txBody>
                  <a:tcPr/>
                </a:tc>
                <a:tc>
                  <a:txBody>
                    <a:bodyPr/>
                    <a:lstStyle/>
                    <a:p>
                      <a:pPr rtl="0" fontAlgn="base"/>
                      <a:r>
                        <a:rPr lang="en-US" sz="2000" dirty="0">
                          <a:effectLst/>
                        </a:rPr>
                        <a:t>13588899102 </a:t>
                      </a:r>
                      <a:endParaRPr lang="en-US" sz="2000">
                        <a:effectLst/>
                      </a:endParaRPr>
                    </a:p>
                  </a:txBody>
                  <a:tcPr/>
                </a:tc>
                <a:tc>
                  <a:txBody>
                    <a:bodyPr/>
                    <a:lstStyle/>
                    <a:p>
                      <a:pPr rtl="0" fontAlgn="base"/>
                      <a:r>
                        <a:rPr lang="en-US" sz="2000" dirty="0">
                          <a:effectLst/>
                        </a:rPr>
                        <a:t>31601246@stu.zucc.edu.cn </a:t>
                      </a:r>
                      <a:endParaRPr lang="en-US" sz="2000">
                        <a:effectLst/>
                      </a:endParaRPr>
                    </a:p>
                  </a:txBody>
                  <a:tcPr/>
                </a:tc>
                <a:tc>
                  <a:txBody>
                    <a:bodyPr/>
                    <a:lstStyle/>
                    <a:p>
                      <a:pPr rtl="0" fontAlgn="base"/>
                      <a:r>
                        <a:rPr lang="en-US" sz="2000" dirty="0" err="1">
                          <a:effectLst/>
                        </a:rPr>
                        <a:t>Project,JAVA</a:t>
                      </a:r>
                      <a:r>
                        <a:rPr lang="en-US" sz="2000" dirty="0">
                          <a:effectLst/>
                        </a:rPr>
                        <a:t> </a:t>
                      </a:r>
                      <a:endParaRPr lang="en-US" sz="2000">
                        <a:effectLst/>
                      </a:endParaRPr>
                    </a:p>
                  </a:txBody>
                  <a:tcPr/>
                </a:tc>
                <a:extLst>
                  <a:ext uri="{0D108BD9-81ED-4DB2-BD59-A6C34878D82A}">
                    <a16:rowId xmlns:a16="http://schemas.microsoft.com/office/drawing/2014/main" xmlns="" val="1353507318"/>
                  </a:ext>
                </a:extLst>
              </a:tr>
              <a:tr h="1103070">
                <a:tc>
                  <a:txBody>
                    <a:bodyPr/>
                    <a:lstStyle/>
                    <a:p>
                      <a:pPr rtl="0" fontAlgn="base"/>
                      <a:r>
                        <a:rPr lang="zh-CN" altLang="en-US" sz="2000">
                          <a:effectLst/>
                        </a:rPr>
                        <a:t>陈苏民 </a:t>
                      </a:r>
                    </a:p>
                  </a:txBody>
                  <a:tcPr/>
                </a:tc>
                <a:tc>
                  <a:txBody>
                    <a:bodyPr/>
                    <a:lstStyle/>
                    <a:p>
                      <a:pPr rtl="0" fontAlgn="base"/>
                      <a:r>
                        <a:rPr lang="zh-CN" altLang="en-US" sz="2000">
                          <a:effectLst/>
                        </a:rPr>
                        <a:t>组员 </a:t>
                      </a:r>
                    </a:p>
                  </a:txBody>
                  <a:tcPr/>
                </a:tc>
                <a:tc>
                  <a:txBody>
                    <a:bodyPr/>
                    <a:lstStyle/>
                    <a:p>
                      <a:pPr rtl="0" fontAlgn="base"/>
                      <a:r>
                        <a:rPr lang="en-US" sz="2000" dirty="0">
                          <a:effectLst/>
                        </a:rPr>
                        <a:t>13071869207 </a:t>
                      </a:r>
                      <a:endParaRPr lang="en-US" sz="2000">
                        <a:effectLst/>
                      </a:endParaRPr>
                    </a:p>
                  </a:txBody>
                  <a:tcPr/>
                </a:tc>
                <a:tc>
                  <a:txBody>
                    <a:bodyPr/>
                    <a:lstStyle/>
                    <a:p>
                      <a:pPr rtl="0" fontAlgn="base"/>
                      <a:r>
                        <a:rPr lang="en-US" sz="2000" dirty="0">
                          <a:effectLst/>
                        </a:rPr>
                        <a:t>31602227@stu.zucc.edu.cn </a:t>
                      </a:r>
                      <a:endParaRPr lang="en-US" sz="2000">
                        <a:effectLst/>
                      </a:endParaRPr>
                    </a:p>
                  </a:txBody>
                  <a:tcPr/>
                </a:tc>
                <a:tc>
                  <a:txBody>
                    <a:bodyPr/>
                    <a:lstStyle/>
                    <a:p>
                      <a:pPr rtl="0" fontAlgn="base"/>
                      <a:r>
                        <a:rPr lang="en-US" sz="2000" dirty="0">
                          <a:effectLst/>
                        </a:rPr>
                        <a:t>IBM Rational Software </a:t>
                      </a:r>
                      <a:r>
                        <a:rPr lang="en-US" sz="2000" err="1">
                          <a:effectLst/>
                        </a:rPr>
                        <a:t>Architect,JAVA</a:t>
                      </a:r>
                      <a:r>
                        <a:rPr lang="en-US" sz="2000" dirty="0">
                          <a:effectLst/>
                        </a:rPr>
                        <a:t> </a:t>
                      </a:r>
                      <a:endParaRPr lang="en-US" sz="2000">
                        <a:effectLst/>
                      </a:endParaRPr>
                    </a:p>
                  </a:txBody>
                  <a:tcPr/>
                </a:tc>
                <a:extLst>
                  <a:ext uri="{0D108BD9-81ED-4DB2-BD59-A6C34878D82A}">
                    <a16:rowId xmlns:a16="http://schemas.microsoft.com/office/drawing/2014/main" xmlns="" val="3735542511"/>
                  </a:ext>
                </a:extLst>
              </a:tr>
              <a:tr h="804943">
                <a:tc>
                  <a:txBody>
                    <a:bodyPr/>
                    <a:lstStyle/>
                    <a:p>
                      <a:pPr rtl="0" fontAlgn="base"/>
                      <a:r>
                        <a:rPr lang="zh-CN" altLang="en-US" sz="2000">
                          <a:effectLst/>
                        </a:rPr>
                        <a:t>陈俊仁 </a:t>
                      </a:r>
                    </a:p>
                  </a:txBody>
                  <a:tcPr/>
                </a:tc>
                <a:tc>
                  <a:txBody>
                    <a:bodyPr/>
                    <a:lstStyle/>
                    <a:p>
                      <a:pPr rtl="0" fontAlgn="base"/>
                      <a:r>
                        <a:rPr lang="zh-CN" altLang="en-US" sz="2000">
                          <a:effectLst/>
                        </a:rPr>
                        <a:t>配置管理员 </a:t>
                      </a:r>
                    </a:p>
                  </a:txBody>
                  <a:tcPr/>
                </a:tc>
                <a:tc>
                  <a:txBody>
                    <a:bodyPr/>
                    <a:lstStyle/>
                    <a:p>
                      <a:pPr rtl="0" fontAlgn="base"/>
                      <a:r>
                        <a:rPr lang="en-US" sz="2000" dirty="0">
                          <a:effectLst/>
                        </a:rPr>
                        <a:t>17376503405 </a:t>
                      </a:r>
                      <a:endParaRPr lang="en-US" sz="2000">
                        <a:effectLst/>
                      </a:endParaRPr>
                    </a:p>
                  </a:txBody>
                  <a:tcPr/>
                </a:tc>
                <a:tc>
                  <a:txBody>
                    <a:bodyPr/>
                    <a:lstStyle/>
                    <a:p>
                      <a:pPr rtl="0" fontAlgn="base"/>
                      <a:r>
                        <a:rPr lang="en-US" sz="2000" dirty="0">
                          <a:effectLst/>
                        </a:rPr>
                        <a:t>31601241@stu.zucc.edu.cn </a:t>
                      </a:r>
                      <a:endParaRPr lang="en-US" sz="2000">
                        <a:effectLst/>
                      </a:endParaRPr>
                    </a:p>
                  </a:txBody>
                  <a:tcPr/>
                </a:tc>
                <a:tc>
                  <a:txBody>
                    <a:bodyPr/>
                    <a:lstStyle/>
                    <a:p>
                      <a:pPr rtl="0" fontAlgn="base"/>
                      <a:r>
                        <a:rPr lang="en-US" sz="2000" dirty="0">
                          <a:effectLst/>
                        </a:rPr>
                        <a:t>GIT,JAVA </a:t>
                      </a:r>
                      <a:endParaRPr lang="en-US" sz="2000">
                        <a:effectLst/>
                      </a:endParaRPr>
                    </a:p>
                  </a:txBody>
                  <a:tcPr/>
                </a:tc>
                <a:extLst>
                  <a:ext uri="{0D108BD9-81ED-4DB2-BD59-A6C34878D82A}">
                    <a16:rowId xmlns:a16="http://schemas.microsoft.com/office/drawing/2014/main" xmlns="" val="3948713444"/>
                  </a:ext>
                </a:extLst>
              </a:tr>
              <a:tr h="1103070">
                <a:tc>
                  <a:txBody>
                    <a:bodyPr/>
                    <a:lstStyle/>
                    <a:p>
                      <a:pPr rtl="0" fontAlgn="base"/>
                      <a:r>
                        <a:rPr lang="zh-CN" altLang="en-US" sz="2000">
                          <a:effectLst/>
                        </a:rPr>
                        <a:t>吕迪 </a:t>
                      </a:r>
                    </a:p>
                  </a:txBody>
                  <a:tcPr/>
                </a:tc>
                <a:tc>
                  <a:txBody>
                    <a:bodyPr/>
                    <a:lstStyle/>
                    <a:p>
                      <a:pPr rtl="0" fontAlgn="base"/>
                      <a:r>
                        <a:rPr lang="zh-CN" altLang="en-US" sz="2000">
                          <a:effectLst/>
                        </a:rPr>
                        <a:t>会议记录员 </a:t>
                      </a:r>
                    </a:p>
                  </a:txBody>
                  <a:tcPr/>
                </a:tc>
                <a:tc>
                  <a:txBody>
                    <a:bodyPr/>
                    <a:lstStyle/>
                    <a:p>
                      <a:pPr rtl="0" fontAlgn="base"/>
                      <a:r>
                        <a:rPr lang="en-US" sz="2000" dirty="0">
                          <a:effectLst/>
                        </a:rPr>
                        <a:t>17306413358 </a:t>
                      </a:r>
                      <a:endParaRPr lang="en-US" sz="2000">
                        <a:effectLst/>
                      </a:endParaRPr>
                    </a:p>
                  </a:txBody>
                  <a:tcPr/>
                </a:tc>
                <a:tc>
                  <a:txBody>
                    <a:bodyPr/>
                    <a:lstStyle/>
                    <a:p>
                      <a:pPr rtl="0" fontAlgn="base"/>
                      <a:r>
                        <a:rPr lang="en-US" sz="2000" dirty="0">
                          <a:effectLst/>
                        </a:rPr>
                        <a:t>31504251@stu.zucc.edu.cn </a:t>
                      </a:r>
                      <a:endParaRPr lang="en-US" sz="2000">
                        <a:effectLst/>
                      </a:endParaRPr>
                    </a:p>
                  </a:txBody>
                  <a:tcPr/>
                </a:tc>
                <a:tc>
                  <a:txBody>
                    <a:bodyPr/>
                    <a:lstStyle/>
                    <a:p>
                      <a:pPr rtl="0" fontAlgn="base"/>
                      <a:r>
                        <a:rPr lang="en-US" sz="2000" err="1">
                          <a:effectLst/>
                        </a:rPr>
                        <a:t>AxureRP</a:t>
                      </a:r>
                      <a:r>
                        <a:rPr lang="zh-CN" altLang="en-US" sz="2000">
                          <a:effectLst/>
                        </a:rPr>
                        <a:t>、</a:t>
                      </a:r>
                      <a:r>
                        <a:rPr lang="en-US" sz="2000" dirty="0">
                          <a:effectLst/>
                        </a:rPr>
                        <a:t>Rational </a:t>
                      </a:r>
                      <a:r>
                        <a:rPr lang="en-US" sz="2000" err="1">
                          <a:effectLst/>
                        </a:rPr>
                        <a:t>RequisitePro</a:t>
                      </a:r>
                      <a:r>
                        <a:rPr lang="en-US" sz="2000" dirty="0">
                          <a:effectLst/>
                        </a:rPr>
                        <a:t> </a:t>
                      </a:r>
                      <a:endParaRPr lang="en-US" sz="2000">
                        <a:effectLst/>
                      </a:endParaRPr>
                    </a:p>
                  </a:txBody>
                  <a:tcPr/>
                </a:tc>
                <a:extLst>
                  <a:ext uri="{0D108BD9-81ED-4DB2-BD59-A6C34878D82A}">
                    <a16:rowId xmlns:a16="http://schemas.microsoft.com/office/drawing/2014/main" xmlns="" val="4134918644"/>
                  </a:ext>
                </a:extLst>
              </a:tr>
              <a:tr h="804943">
                <a:tc>
                  <a:txBody>
                    <a:bodyPr/>
                    <a:lstStyle/>
                    <a:p>
                      <a:pPr rtl="0" fontAlgn="base"/>
                      <a:r>
                        <a:rPr lang="zh-CN" altLang="en-US" sz="2000">
                          <a:effectLst/>
                        </a:rPr>
                        <a:t>徐双铅 </a:t>
                      </a:r>
                    </a:p>
                  </a:txBody>
                  <a:tcPr/>
                </a:tc>
                <a:tc>
                  <a:txBody>
                    <a:bodyPr/>
                    <a:lstStyle/>
                    <a:p>
                      <a:pPr rtl="0" fontAlgn="base"/>
                      <a:r>
                        <a:rPr lang="zh-CN" altLang="en-US" sz="2000">
                          <a:effectLst/>
                        </a:rPr>
                        <a:t>组员 </a:t>
                      </a:r>
                    </a:p>
                  </a:txBody>
                  <a:tcPr/>
                </a:tc>
                <a:tc>
                  <a:txBody>
                    <a:bodyPr/>
                    <a:lstStyle/>
                    <a:p>
                      <a:pPr rtl="0" fontAlgn="base"/>
                      <a:r>
                        <a:rPr lang="en-US" sz="2000" dirty="0">
                          <a:effectLst/>
                        </a:rPr>
                        <a:t>18094711647 </a:t>
                      </a:r>
                      <a:endParaRPr lang="en-US" sz="2000">
                        <a:effectLst/>
                      </a:endParaRPr>
                    </a:p>
                  </a:txBody>
                  <a:tcPr/>
                </a:tc>
                <a:tc>
                  <a:txBody>
                    <a:bodyPr/>
                    <a:lstStyle/>
                    <a:p>
                      <a:pPr rtl="0" fontAlgn="base"/>
                      <a:r>
                        <a:rPr lang="en-US" sz="2000" dirty="0">
                          <a:effectLst/>
                        </a:rPr>
                        <a:t>31601221@stu.zucc.edu.cn </a:t>
                      </a:r>
                      <a:endParaRPr lang="en-US" sz="2000">
                        <a:effectLst/>
                      </a:endParaRPr>
                    </a:p>
                  </a:txBody>
                  <a:tcPr/>
                </a:tc>
                <a:tc>
                  <a:txBody>
                    <a:bodyPr/>
                    <a:lstStyle/>
                    <a:p>
                      <a:pPr rtl="0" fontAlgn="base"/>
                      <a:r>
                        <a:rPr lang="en-US" sz="2000" dirty="0">
                          <a:effectLst/>
                        </a:rPr>
                        <a:t>WEB</a:t>
                      </a:r>
                      <a:r>
                        <a:rPr lang="zh-CN" altLang="en-US" sz="2000">
                          <a:effectLst/>
                        </a:rPr>
                        <a:t>，</a:t>
                      </a:r>
                      <a:r>
                        <a:rPr lang="en-US" sz="2000" dirty="0">
                          <a:effectLst/>
                        </a:rPr>
                        <a:t>java </a:t>
                      </a:r>
                      <a:endParaRPr lang="en-US" sz="2000">
                        <a:effectLst/>
                      </a:endParaRPr>
                    </a:p>
                  </a:txBody>
                  <a:tcPr/>
                </a:tc>
                <a:extLst>
                  <a:ext uri="{0D108BD9-81ED-4DB2-BD59-A6C34878D82A}">
                    <a16:rowId xmlns:a16="http://schemas.microsoft.com/office/drawing/2014/main" xmlns="" val="781473621"/>
                  </a:ext>
                </a:extLst>
              </a:tr>
            </a:tbl>
          </a:graphicData>
        </a:graphic>
      </p:graphicFrame>
    </p:spTree>
    <p:extLst>
      <p:ext uri="{BB962C8B-B14F-4D97-AF65-F5344CB8AC3E}">
        <p14:creationId xmlns:p14="http://schemas.microsoft.com/office/powerpoint/2010/main" val="3998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a:ea typeface="黑体"/>
              </a:rPr>
              <a:t>2</a:t>
            </a:r>
            <a:r>
              <a:rPr lang="en-US" altLang="zh-CN" sz="2400" b="1" dirty="0" smtClean="0">
                <a:solidFill>
                  <a:schemeClr val="tx1">
                    <a:lumMod val="75000"/>
                    <a:lumOff val="25000"/>
                  </a:schemeClr>
                </a:solidFill>
                <a:latin typeface="黑体"/>
                <a:ea typeface="黑体"/>
              </a:rPr>
              <a:t>.</a:t>
            </a:r>
            <a:r>
              <a:rPr lang="zh-CN" altLang="en-US" sz="2400" b="1" dirty="0" smtClean="0">
                <a:solidFill>
                  <a:schemeClr val="tx1">
                    <a:lumMod val="75000"/>
                    <a:lumOff val="25000"/>
                  </a:schemeClr>
                </a:solidFill>
                <a:latin typeface="黑体"/>
                <a:ea typeface="黑体"/>
              </a:rPr>
              <a:t>项目</a:t>
            </a:r>
            <a:r>
              <a:rPr lang="zh-CN" altLang="en-US" sz="2400" b="1" dirty="0">
                <a:solidFill>
                  <a:schemeClr val="tx1">
                    <a:lumMod val="75000"/>
                    <a:lumOff val="25000"/>
                  </a:schemeClr>
                </a:solidFill>
                <a:latin typeface="黑体"/>
                <a:ea typeface="黑体"/>
              </a:rPr>
              <a:t>概述</a:t>
            </a:r>
          </a:p>
        </p:txBody>
      </p:sp>
      <p:sp>
        <p:nvSpPr>
          <p:cNvPr id="5" name="矩形 4">
            <a:extLst>
              <a:ext uri="{FF2B5EF4-FFF2-40B4-BE49-F238E27FC236}">
                <a16:creationId xmlns:a16="http://schemas.microsoft.com/office/drawing/2014/main" xmlns="" id="{374AC091-2247-4CB2-B559-824835625844}"/>
              </a:ext>
            </a:extLst>
          </p:cNvPr>
          <p:cNvSpPr/>
          <p:nvPr/>
        </p:nvSpPr>
        <p:spPr>
          <a:xfrm>
            <a:off x="1232178" y="712853"/>
            <a:ext cx="649537"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用户</a:t>
            </a:r>
            <a:endParaRPr lang="zh-CN" altLang="en-US"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44B56CA0-57B5-4D96-BB9F-AA4A790DFEBA}"/>
              </a:ext>
            </a:extLst>
          </p:cNvPr>
          <p:cNvSpPr txBox="1"/>
          <p:nvPr/>
        </p:nvSpPr>
        <p:spPr>
          <a:xfrm>
            <a:off x="2771750" y="1983144"/>
            <a:ext cx="8105670" cy="24699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800">
                <a:latin typeface="Segoe UI"/>
                <a:ea typeface="宋体"/>
                <a:cs typeface="Segoe UI"/>
              </a:rPr>
              <a:t>1.软件工程系列课程教师</a:t>
            </a:r>
            <a:r>
              <a:rPr lang="zh-CN" sz="2800">
                <a:latin typeface="宋体"/>
                <a:ea typeface="宋体"/>
              </a:rPr>
              <a:t> </a:t>
            </a:r>
          </a:p>
          <a:p>
            <a:r>
              <a:rPr lang="zh-CN" sz="2800">
                <a:latin typeface="Segoe UI"/>
                <a:ea typeface="宋体"/>
                <a:cs typeface="Segoe UI"/>
              </a:rPr>
              <a:t>2.学习软件工程系列课程的学生</a:t>
            </a:r>
            <a:r>
              <a:rPr lang="zh-CN" sz="2800">
                <a:latin typeface="宋体"/>
                <a:ea typeface="宋体"/>
              </a:rPr>
              <a:t> </a:t>
            </a:r>
          </a:p>
          <a:p>
            <a:r>
              <a:rPr lang="zh-CN" sz="2800">
                <a:latin typeface="Segoe UI"/>
                <a:ea typeface="宋体"/>
                <a:cs typeface="Segoe UI"/>
              </a:rPr>
              <a:t>3.没选这些课，但是感兴趣的游客</a:t>
            </a:r>
            <a:r>
              <a:rPr lang="zh-CN" sz="2800">
                <a:latin typeface="宋体"/>
                <a:ea typeface="宋体"/>
              </a:rPr>
              <a:t> </a:t>
            </a:r>
          </a:p>
          <a:p>
            <a:r>
              <a:rPr lang="zh-CN" sz="2800">
                <a:latin typeface="Segoe UI"/>
                <a:ea typeface="宋体"/>
                <a:cs typeface="Segoe UI"/>
              </a:rPr>
              <a:t>4.网站管理员</a:t>
            </a:r>
            <a:r>
              <a:rPr lang="zh-CN" sz="2800">
                <a:latin typeface="宋体"/>
                <a:ea typeface="宋体"/>
              </a:rPr>
              <a:t> </a:t>
            </a:r>
          </a:p>
          <a:p>
            <a:r>
              <a:rPr lang="zh-CN" sz="2800">
                <a:latin typeface="Segoe UI"/>
                <a:ea typeface="宋体"/>
                <a:cs typeface="Segoe UI"/>
              </a:rPr>
              <a:t>5.外校的软件工程大拿和老师</a:t>
            </a:r>
            <a:r>
              <a:rPr lang="zh-CN" sz="3200">
                <a:latin typeface="宋体"/>
                <a:ea typeface="宋体"/>
              </a:rPr>
              <a:t> </a:t>
            </a:r>
          </a:p>
          <a:p>
            <a:endParaRPr lang="zh-CN" sz="1050" dirty="0">
              <a:latin typeface="宋体"/>
              <a:ea typeface="宋体"/>
              <a:cs typeface="Segoe UI"/>
            </a:endParaRPr>
          </a:p>
        </p:txBody>
      </p:sp>
      <p:sp>
        <p:nvSpPr>
          <p:cNvPr id="4" name="文本框 3">
            <a:extLst>
              <a:ext uri="{FF2B5EF4-FFF2-40B4-BE49-F238E27FC236}">
                <a16:creationId xmlns:a16="http://schemas.microsoft.com/office/drawing/2014/main" xmlns="" id="{715320DA-BD99-4255-8433-F82154CFE1A0}"/>
              </a:ext>
            </a:extLst>
          </p:cNvPr>
          <p:cNvSpPr txBox="1"/>
          <p:nvPr/>
        </p:nvSpPr>
        <p:spPr>
          <a:xfrm>
            <a:off x="2652622" y="4925683"/>
            <a:ext cx="60960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3200">
                <a:ea typeface="宋体"/>
              </a:rPr>
              <a:t>他们都具有基本使用网站的能力</a:t>
            </a:r>
            <a:endParaRPr lang="zh-CN" altLang="en-US" sz="3200">
              <a:ea typeface="等线"/>
            </a:endParaRPr>
          </a:p>
        </p:txBody>
      </p:sp>
    </p:spTree>
    <p:extLst>
      <p:ext uri="{BB962C8B-B14F-4D97-AF65-F5344CB8AC3E}">
        <p14:creationId xmlns:p14="http://schemas.microsoft.com/office/powerpoint/2010/main" val="623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434235" y="655344"/>
            <a:ext cx="3206327"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产品——需要交付的用户文件</a:t>
            </a:r>
          </a:p>
        </p:txBody>
      </p:sp>
      <p:graphicFrame>
        <p:nvGraphicFramePr>
          <p:cNvPr id="3" name="表格 2">
            <a:extLst>
              <a:ext uri="{FF2B5EF4-FFF2-40B4-BE49-F238E27FC236}">
                <a16:creationId xmlns:a16="http://schemas.microsoft.com/office/drawing/2014/main" xmlns="" id="{84FF50D9-66C3-4D5A-96C2-3360882B56CF}"/>
              </a:ext>
            </a:extLst>
          </p:cNvPr>
          <p:cNvGraphicFramePr>
            <a:graphicFrameLocks noGrp="1"/>
          </p:cNvGraphicFramePr>
          <p:nvPr>
            <p:extLst>
              <p:ext uri="{D42A27DB-BD31-4B8C-83A1-F6EECF244321}">
                <p14:modId xmlns:p14="http://schemas.microsoft.com/office/powerpoint/2010/main" val="385914177"/>
              </p:ext>
            </p:extLst>
          </p:nvPr>
        </p:nvGraphicFramePr>
        <p:xfrm>
          <a:off x="2343509" y="1473679"/>
          <a:ext cx="7939169" cy="4449580"/>
        </p:xfrm>
        <a:graphic>
          <a:graphicData uri="http://schemas.openxmlformats.org/drawingml/2006/table">
            <a:tbl>
              <a:tblPr firstRow="1" bandRow="1">
                <a:tableStyleId>{5C22544A-7EE6-4342-B048-85BDC9FD1C3A}</a:tableStyleId>
              </a:tblPr>
              <a:tblGrid>
                <a:gridCol w="7939169">
                  <a:extLst>
                    <a:ext uri="{9D8B030D-6E8A-4147-A177-3AD203B41FA5}">
                      <a16:colId xmlns:a16="http://schemas.microsoft.com/office/drawing/2014/main" xmlns="" val="3690953776"/>
                    </a:ext>
                  </a:extLst>
                </a:gridCol>
              </a:tblGrid>
              <a:tr h="444958">
                <a:tc>
                  <a:txBody>
                    <a:bodyPr/>
                    <a:lstStyle/>
                    <a:p>
                      <a:pPr algn="ctr" rtl="0" fontAlgn="base"/>
                      <a:r>
                        <a:rPr lang="zh-CN" altLang="en-US" sz="1600">
                          <a:effectLst/>
                        </a:rPr>
                        <a:t>文档输出 </a:t>
                      </a:r>
                    </a:p>
                  </a:txBody>
                  <a:tcPr/>
                </a:tc>
                <a:extLst>
                  <a:ext uri="{0D108BD9-81ED-4DB2-BD59-A6C34878D82A}">
                    <a16:rowId xmlns:a16="http://schemas.microsoft.com/office/drawing/2014/main" xmlns="" val="3989530927"/>
                  </a:ext>
                </a:extLst>
              </a:tr>
              <a:tr h="444958">
                <a:tc>
                  <a:txBody>
                    <a:bodyPr/>
                    <a:lstStyle/>
                    <a:p>
                      <a:pPr algn="just" rtl="0" fontAlgn="base"/>
                      <a:r>
                        <a:rPr lang="zh-CN" altLang="en-US" sz="1600">
                          <a:effectLst/>
                        </a:rPr>
                        <a:t>文档编写说明、置管理说明 </a:t>
                      </a:r>
                    </a:p>
                  </a:txBody>
                  <a:tcPr/>
                </a:tc>
                <a:extLst>
                  <a:ext uri="{0D108BD9-81ED-4DB2-BD59-A6C34878D82A}">
                    <a16:rowId xmlns:a16="http://schemas.microsoft.com/office/drawing/2014/main" xmlns="" val="1068208308"/>
                  </a:ext>
                </a:extLst>
              </a:tr>
              <a:tr h="444958">
                <a:tc>
                  <a:txBody>
                    <a:bodyPr/>
                    <a:lstStyle/>
                    <a:p>
                      <a:pPr algn="just" rtl="0" fontAlgn="base"/>
                      <a:r>
                        <a:rPr lang="zh-CN" altLang="en-US" sz="1600">
                          <a:effectLst/>
                        </a:rPr>
                        <a:t>项目可行性报告 </a:t>
                      </a:r>
                    </a:p>
                  </a:txBody>
                  <a:tcPr/>
                </a:tc>
                <a:extLst>
                  <a:ext uri="{0D108BD9-81ED-4DB2-BD59-A6C34878D82A}">
                    <a16:rowId xmlns:a16="http://schemas.microsoft.com/office/drawing/2014/main" xmlns="" val="3331536951"/>
                  </a:ext>
                </a:extLst>
              </a:tr>
              <a:tr h="444958">
                <a:tc>
                  <a:txBody>
                    <a:bodyPr/>
                    <a:lstStyle/>
                    <a:p>
                      <a:pPr algn="just" rtl="0" fontAlgn="base"/>
                      <a:r>
                        <a:rPr lang="zh-CN" altLang="en-US" sz="1600">
                          <a:effectLst/>
                        </a:rPr>
                        <a:t>项目章程、总体项目计划 </a:t>
                      </a:r>
                    </a:p>
                  </a:txBody>
                  <a:tcPr/>
                </a:tc>
                <a:extLst>
                  <a:ext uri="{0D108BD9-81ED-4DB2-BD59-A6C34878D82A}">
                    <a16:rowId xmlns:a16="http://schemas.microsoft.com/office/drawing/2014/main" xmlns="" val="3448473479"/>
                  </a:ext>
                </a:extLst>
              </a:tr>
              <a:tr h="444958">
                <a:tc>
                  <a:txBody>
                    <a:bodyPr/>
                    <a:lstStyle/>
                    <a:p>
                      <a:pPr algn="just" rtl="0" fontAlgn="base"/>
                      <a:r>
                        <a:rPr lang="zh-CN" altLang="en-US" sz="1600">
                          <a:effectLst/>
                        </a:rPr>
                        <a:t>需求开发计划 </a:t>
                      </a:r>
                    </a:p>
                  </a:txBody>
                  <a:tcPr/>
                </a:tc>
                <a:extLst>
                  <a:ext uri="{0D108BD9-81ED-4DB2-BD59-A6C34878D82A}">
                    <a16:rowId xmlns:a16="http://schemas.microsoft.com/office/drawing/2014/main" xmlns="" val="2010921734"/>
                  </a:ext>
                </a:extLst>
              </a:tr>
              <a:tr h="444958">
                <a:tc>
                  <a:txBody>
                    <a:bodyPr/>
                    <a:lstStyle/>
                    <a:p>
                      <a:pPr algn="just" rtl="0" fontAlgn="base"/>
                      <a:r>
                        <a:rPr lang="zh-CN" altLang="en-US" sz="1600">
                          <a:effectLst/>
                        </a:rPr>
                        <a:t>系统设计计划、质量保证计划、编码与系统实现计划、测试计划、系统维护计划 </a:t>
                      </a:r>
                    </a:p>
                  </a:txBody>
                  <a:tcPr/>
                </a:tc>
                <a:extLst>
                  <a:ext uri="{0D108BD9-81ED-4DB2-BD59-A6C34878D82A}">
                    <a16:rowId xmlns:a16="http://schemas.microsoft.com/office/drawing/2014/main" xmlns="" val="4141668746"/>
                  </a:ext>
                </a:extLst>
              </a:tr>
              <a:tr h="444958">
                <a:tc>
                  <a:txBody>
                    <a:bodyPr/>
                    <a:lstStyle/>
                    <a:p>
                      <a:pPr algn="just" rtl="0" fontAlgn="base"/>
                      <a:r>
                        <a:rPr lang="zh-CN" altLang="en-US" sz="1600">
                          <a:effectLst/>
                        </a:rPr>
                        <a:t>概要设计说明 </a:t>
                      </a:r>
                    </a:p>
                  </a:txBody>
                  <a:tcPr/>
                </a:tc>
                <a:extLst>
                  <a:ext uri="{0D108BD9-81ED-4DB2-BD59-A6C34878D82A}">
                    <a16:rowId xmlns:a16="http://schemas.microsoft.com/office/drawing/2014/main" xmlns="" val="3428248021"/>
                  </a:ext>
                </a:extLst>
              </a:tr>
              <a:tr h="444958">
                <a:tc>
                  <a:txBody>
                    <a:bodyPr/>
                    <a:lstStyle/>
                    <a:p>
                      <a:pPr algn="just" rtl="0" fontAlgn="base"/>
                      <a:r>
                        <a:rPr lang="zh-CN" altLang="en-US" sz="1600">
                          <a:effectLst/>
                        </a:rPr>
                        <a:t>需求规格说明书 </a:t>
                      </a:r>
                    </a:p>
                  </a:txBody>
                  <a:tcPr/>
                </a:tc>
                <a:extLst>
                  <a:ext uri="{0D108BD9-81ED-4DB2-BD59-A6C34878D82A}">
                    <a16:rowId xmlns:a16="http://schemas.microsoft.com/office/drawing/2014/main" xmlns="" val="2154520566"/>
                  </a:ext>
                </a:extLst>
              </a:tr>
              <a:tr h="444958">
                <a:tc>
                  <a:txBody>
                    <a:bodyPr/>
                    <a:lstStyle/>
                    <a:p>
                      <a:pPr algn="just" rtl="0" fontAlgn="base"/>
                      <a:r>
                        <a:rPr lang="zh-CN" altLang="en-US" sz="1600">
                          <a:effectLst/>
                        </a:rPr>
                        <a:t>软件需求变更文档 </a:t>
                      </a:r>
                    </a:p>
                  </a:txBody>
                  <a:tcPr/>
                </a:tc>
                <a:extLst>
                  <a:ext uri="{0D108BD9-81ED-4DB2-BD59-A6C34878D82A}">
                    <a16:rowId xmlns:a16="http://schemas.microsoft.com/office/drawing/2014/main" xmlns="" val="2404362484"/>
                  </a:ext>
                </a:extLst>
              </a:tr>
              <a:tr h="444958">
                <a:tc>
                  <a:txBody>
                    <a:bodyPr/>
                    <a:lstStyle/>
                    <a:p>
                      <a:pPr algn="just" rtl="0" fontAlgn="base"/>
                      <a:r>
                        <a:rPr lang="zh-CN" altLang="en-US" sz="1600">
                          <a:effectLst/>
                        </a:rPr>
                        <a:t>工程部署计划、培训计划、项目总结报告 </a:t>
                      </a:r>
                    </a:p>
                  </a:txBody>
                  <a:tcPr/>
                </a:tc>
                <a:extLst>
                  <a:ext uri="{0D108BD9-81ED-4DB2-BD59-A6C34878D82A}">
                    <a16:rowId xmlns:a16="http://schemas.microsoft.com/office/drawing/2014/main" xmlns="" val="3315669215"/>
                  </a:ext>
                </a:extLst>
              </a:tr>
            </a:tbl>
          </a:graphicData>
        </a:graphic>
      </p:graphicFrame>
    </p:spTree>
    <p:extLst>
      <p:ext uri="{BB962C8B-B14F-4D97-AF65-F5344CB8AC3E}">
        <p14:creationId xmlns:p14="http://schemas.microsoft.com/office/powerpoint/2010/main" val="1637555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434235" y="655344"/>
            <a:ext cx="157927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产品——服务</a:t>
            </a:r>
          </a:p>
        </p:txBody>
      </p:sp>
      <p:graphicFrame>
        <p:nvGraphicFramePr>
          <p:cNvPr id="4" name="表格 3">
            <a:extLst>
              <a:ext uri="{FF2B5EF4-FFF2-40B4-BE49-F238E27FC236}">
                <a16:creationId xmlns:a16="http://schemas.microsoft.com/office/drawing/2014/main" xmlns="" id="{5484CD8F-C293-412F-89A4-F4F42405FB32}"/>
              </a:ext>
            </a:extLst>
          </p:cNvPr>
          <p:cNvGraphicFramePr>
            <a:graphicFrameLocks noGrp="1"/>
          </p:cNvGraphicFramePr>
          <p:nvPr>
            <p:extLst>
              <p:ext uri="{D42A27DB-BD31-4B8C-83A1-F6EECF244321}">
                <p14:modId xmlns:p14="http://schemas.microsoft.com/office/powerpoint/2010/main" val="4131911507"/>
              </p:ext>
            </p:extLst>
          </p:nvPr>
        </p:nvGraphicFramePr>
        <p:xfrm>
          <a:off x="2194704" y="1798608"/>
          <a:ext cx="8247812" cy="3176705"/>
        </p:xfrm>
        <a:graphic>
          <a:graphicData uri="http://schemas.openxmlformats.org/drawingml/2006/table">
            <a:tbl>
              <a:tblPr firstRow="1" bandRow="1">
                <a:tableStyleId>{5C22544A-7EE6-4342-B048-85BDC9FD1C3A}</a:tableStyleId>
              </a:tblPr>
              <a:tblGrid>
                <a:gridCol w="2061953">
                  <a:extLst>
                    <a:ext uri="{9D8B030D-6E8A-4147-A177-3AD203B41FA5}">
                      <a16:colId xmlns:a16="http://schemas.microsoft.com/office/drawing/2014/main" xmlns="" val="649956109"/>
                    </a:ext>
                  </a:extLst>
                </a:gridCol>
                <a:gridCol w="2061953">
                  <a:extLst>
                    <a:ext uri="{9D8B030D-6E8A-4147-A177-3AD203B41FA5}">
                      <a16:colId xmlns:a16="http://schemas.microsoft.com/office/drawing/2014/main" xmlns="" val="3747370678"/>
                    </a:ext>
                  </a:extLst>
                </a:gridCol>
                <a:gridCol w="2061953">
                  <a:extLst>
                    <a:ext uri="{9D8B030D-6E8A-4147-A177-3AD203B41FA5}">
                      <a16:colId xmlns:a16="http://schemas.microsoft.com/office/drawing/2014/main" xmlns="" val="3677237237"/>
                    </a:ext>
                  </a:extLst>
                </a:gridCol>
                <a:gridCol w="2061953">
                  <a:extLst>
                    <a:ext uri="{9D8B030D-6E8A-4147-A177-3AD203B41FA5}">
                      <a16:colId xmlns:a16="http://schemas.microsoft.com/office/drawing/2014/main" xmlns="" val="3832140963"/>
                    </a:ext>
                  </a:extLst>
                </a:gridCol>
              </a:tblGrid>
              <a:tr h="635341">
                <a:tc>
                  <a:txBody>
                    <a:bodyPr/>
                    <a:lstStyle/>
                    <a:p>
                      <a:pPr rtl="0" fontAlgn="base"/>
                      <a:r>
                        <a:rPr lang="zh-CN" altLang="en-US" sz="2000">
                          <a:effectLst/>
                        </a:rPr>
                        <a:t>服务名 </a:t>
                      </a:r>
                    </a:p>
                  </a:txBody>
                  <a:tcPr/>
                </a:tc>
                <a:tc>
                  <a:txBody>
                    <a:bodyPr/>
                    <a:lstStyle/>
                    <a:p>
                      <a:pPr rtl="0" fontAlgn="base"/>
                      <a:r>
                        <a:rPr lang="zh-CN" altLang="en-US" sz="2000">
                          <a:effectLst/>
                        </a:rPr>
                        <a:t>开始时间 </a:t>
                      </a:r>
                    </a:p>
                  </a:txBody>
                  <a:tcPr/>
                </a:tc>
                <a:tc>
                  <a:txBody>
                    <a:bodyPr/>
                    <a:lstStyle/>
                    <a:p>
                      <a:pPr rtl="0" fontAlgn="base"/>
                      <a:r>
                        <a:rPr lang="zh-CN" altLang="en-US" sz="2000">
                          <a:effectLst/>
                        </a:rPr>
                        <a:t>最短服务期限 </a:t>
                      </a:r>
                    </a:p>
                  </a:txBody>
                  <a:tcPr/>
                </a:tc>
                <a:tc>
                  <a:txBody>
                    <a:bodyPr/>
                    <a:lstStyle/>
                    <a:p>
                      <a:pPr rtl="0" fontAlgn="base"/>
                      <a:r>
                        <a:rPr lang="zh-CN" altLang="en-US" sz="2000">
                          <a:effectLst/>
                        </a:rPr>
                        <a:t>备注说明 </a:t>
                      </a:r>
                    </a:p>
                  </a:txBody>
                  <a:tcPr/>
                </a:tc>
                <a:extLst>
                  <a:ext uri="{0D108BD9-81ED-4DB2-BD59-A6C34878D82A}">
                    <a16:rowId xmlns:a16="http://schemas.microsoft.com/office/drawing/2014/main" xmlns="" val="4272779384"/>
                  </a:ext>
                </a:extLst>
              </a:tr>
              <a:tr h="635341">
                <a:tc>
                  <a:txBody>
                    <a:bodyPr/>
                    <a:lstStyle/>
                    <a:p>
                      <a:pPr rtl="0" fontAlgn="base"/>
                      <a:r>
                        <a:rPr lang="zh-CN" altLang="en-US" sz="2000">
                          <a:effectLst/>
                        </a:rPr>
                        <a:t>相关人员培训 </a:t>
                      </a:r>
                    </a:p>
                  </a:txBody>
                  <a:tcPr/>
                </a:tc>
                <a:tc>
                  <a:txBody>
                    <a:bodyPr/>
                    <a:lstStyle/>
                    <a:p>
                      <a:pPr rtl="0" fontAlgn="base"/>
                      <a:r>
                        <a:rPr lang="en-US" sz="2000" dirty="0">
                          <a:effectLst/>
                        </a:rPr>
                        <a:t>2018/10/14 </a:t>
                      </a:r>
                      <a:endParaRPr lang="en-US" sz="2000">
                        <a:effectLst/>
                      </a:endParaRPr>
                    </a:p>
                  </a:txBody>
                  <a:tcPr/>
                </a:tc>
                <a:tc>
                  <a:txBody>
                    <a:bodyPr/>
                    <a:lstStyle/>
                    <a:p>
                      <a:pPr rtl="0" fontAlgn="base"/>
                      <a:r>
                        <a:rPr lang="en-US" altLang="zh-CN" sz="2000" dirty="0">
                          <a:effectLst/>
                        </a:rPr>
                        <a:t>5</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2747347772"/>
                  </a:ext>
                </a:extLst>
              </a:tr>
              <a:tr h="635341">
                <a:tc>
                  <a:txBody>
                    <a:bodyPr/>
                    <a:lstStyle/>
                    <a:p>
                      <a:pPr rtl="0" fontAlgn="base"/>
                      <a:r>
                        <a:rPr lang="zh-CN" altLang="en-US" sz="2000">
                          <a:effectLst/>
                        </a:rPr>
                        <a:t>设备安装部署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周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4288296292"/>
                  </a:ext>
                </a:extLst>
              </a:tr>
              <a:tr h="635341">
                <a:tc>
                  <a:txBody>
                    <a:bodyPr/>
                    <a:lstStyle/>
                    <a:p>
                      <a:pPr rtl="0" fontAlgn="base"/>
                      <a:r>
                        <a:rPr lang="zh-CN" altLang="en-US" sz="2000">
                          <a:effectLst/>
                        </a:rPr>
                        <a:t>运维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5</a:t>
                      </a:r>
                      <a:r>
                        <a:rPr lang="zh-CN" altLang="en-US" sz="2000">
                          <a:effectLst/>
                        </a:rPr>
                        <a:t>年 </a:t>
                      </a:r>
                    </a:p>
                  </a:txBody>
                  <a:tcPr/>
                </a:tc>
                <a:tc>
                  <a:txBody>
                    <a:bodyPr/>
                    <a:lstStyle/>
                    <a:p>
                      <a:pPr rtl="0" fontAlgn="base"/>
                      <a:endParaRPr lang="zh-CN" altLang="en-US" sz="2000" dirty="0">
                        <a:effectLst/>
                        <a:ea typeface="等线"/>
                      </a:endParaRPr>
                    </a:p>
                  </a:txBody>
                  <a:tcPr/>
                </a:tc>
                <a:extLst>
                  <a:ext uri="{0D108BD9-81ED-4DB2-BD59-A6C34878D82A}">
                    <a16:rowId xmlns:a16="http://schemas.microsoft.com/office/drawing/2014/main" xmlns="" val="3233022567"/>
                  </a:ext>
                </a:extLst>
              </a:tr>
              <a:tr h="635341">
                <a:tc>
                  <a:txBody>
                    <a:bodyPr/>
                    <a:lstStyle/>
                    <a:p>
                      <a:pPr rtl="0" fontAlgn="base"/>
                      <a:r>
                        <a:rPr lang="zh-CN" altLang="en-US" sz="2000">
                          <a:effectLst/>
                        </a:rPr>
                        <a:t>反馈调研 </a:t>
                      </a:r>
                    </a:p>
                  </a:txBody>
                  <a:tcPr/>
                </a:tc>
                <a:tc>
                  <a:txBody>
                    <a:bodyPr/>
                    <a:lstStyle/>
                    <a:p>
                      <a:pPr rtl="0" fontAlgn="base"/>
                      <a:r>
                        <a:rPr lang="en-US" sz="2000" dirty="0">
                          <a:effectLst/>
                        </a:rPr>
                        <a:t>2019/3/1 </a:t>
                      </a:r>
                    </a:p>
                  </a:txBody>
                  <a:tcPr/>
                </a:tc>
                <a:tc>
                  <a:txBody>
                    <a:bodyPr/>
                    <a:lstStyle/>
                    <a:p>
                      <a:pPr rtl="0" fontAlgn="base"/>
                      <a:r>
                        <a:rPr lang="en-US" altLang="zh-CN" sz="2000" dirty="0">
                          <a:effectLst/>
                        </a:rPr>
                        <a:t>1</a:t>
                      </a:r>
                      <a:r>
                        <a:rPr lang="zh-CN" altLang="en-US" sz="2000">
                          <a:effectLst/>
                        </a:rPr>
                        <a:t>月 </a:t>
                      </a:r>
                    </a:p>
                  </a:txBody>
                  <a:tcPr/>
                </a:tc>
                <a:tc>
                  <a:txBody>
                    <a:bodyPr/>
                    <a:lstStyle/>
                    <a:p>
                      <a:pPr rtl="0" fontAlgn="base"/>
                      <a:endParaRPr lang="zh-CN" altLang="en-US" sz="1050" dirty="0">
                        <a:effectLst/>
                        <a:ea typeface="等线"/>
                      </a:endParaRPr>
                    </a:p>
                  </a:txBody>
                  <a:tcPr/>
                </a:tc>
                <a:extLst>
                  <a:ext uri="{0D108BD9-81ED-4DB2-BD59-A6C34878D82A}">
                    <a16:rowId xmlns:a16="http://schemas.microsoft.com/office/drawing/2014/main" xmlns="" val="2122763440"/>
                  </a:ext>
                </a:extLst>
              </a:tr>
            </a:tbl>
          </a:graphicData>
        </a:graphic>
      </p:graphicFrame>
    </p:spTree>
    <p:extLst>
      <p:ext uri="{BB962C8B-B14F-4D97-AF65-F5344CB8AC3E}">
        <p14:creationId xmlns:p14="http://schemas.microsoft.com/office/powerpoint/2010/main" val="196495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879933" y="648155"/>
            <a:ext cx="157927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非移交的产</a:t>
            </a:r>
            <a:r>
              <a:rPr lang="zh-CN" altLang="en-US" b="1">
                <a:latin typeface="黑体"/>
                <a:ea typeface="黑体"/>
              </a:rPr>
              <a:t>品</a:t>
            </a:r>
          </a:p>
        </p:txBody>
      </p:sp>
      <p:graphicFrame>
        <p:nvGraphicFramePr>
          <p:cNvPr id="3" name="表格 2">
            <a:extLst>
              <a:ext uri="{FF2B5EF4-FFF2-40B4-BE49-F238E27FC236}">
                <a16:creationId xmlns:a16="http://schemas.microsoft.com/office/drawing/2014/main" xmlns="" id="{3F728493-23A5-4EBD-8092-5632ADD4C3E8}"/>
              </a:ext>
            </a:extLst>
          </p:cNvPr>
          <p:cNvGraphicFramePr>
            <a:graphicFrameLocks noGrp="1"/>
          </p:cNvGraphicFramePr>
          <p:nvPr>
            <p:extLst>
              <p:ext uri="{D42A27DB-BD31-4B8C-83A1-F6EECF244321}">
                <p14:modId xmlns:p14="http://schemas.microsoft.com/office/powerpoint/2010/main" val="302011044"/>
              </p:ext>
            </p:extLst>
          </p:nvPr>
        </p:nvGraphicFramePr>
        <p:xfrm>
          <a:off x="2904136" y="1539384"/>
          <a:ext cx="6707264" cy="4693920"/>
        </p:xfrm>
        <a:graphic>
          <a:graphicData uri="http://schemas.openxmlformats.org/drawingml/2006/table">
            <a:tbl>
              <a:tblPr firstRow="1" bandRow="1">
                <a:tableStyleId>{5C22544A-7EE6-4342-B048-85BDC9FD1C3A}</a:tableStyleId>
              </a:tblPr>
              <a:tblGrid>
                <a:gridCol w="6707264">
                  <a:extLst>
                    <a:ext uri="{9D8B030D-6E8A-4147-A177-3AD203B41FA5}">
                      <a16:colId xmlns:a16="http://schemas.microsoft.com/office/drawing/2014/main" xmlns="" val="3414770864"/>
                    </a:ext>
                  </a:extLst>
                </a:gridCol>
              </a:tblGrid>
              <a:tr h="326967">
                <a:tc>
                  <a:txBody>
                    <a:bodyPr/>
                    <a:lstStyle/>
                    <a:p>
                      <a:pPr algn="ctr" rtl="0" fontAlgn="base"/>
                      <a:r>
                        <a:rPr lang="zh-CN" altLang="en-US" sz="1600">
                          <a:effectLst/>
                        </a:rPr>
                        <a:t>非移交的产品 </a:t>
                      </a:r>
                    </a:p>
                  </a:txBody>
                  <a:tcPr/>
                </a:tc>
                <a:extLst>
                  <a:ext uri="{0D108BD9-81ED-4DB2-BD59-A6C34878D82A}">
                    <a16:rowId xmlns:a16="http://schemas.microsoft.com/office/drawing/2014/main" xmlns="" val="928507329"/>
                  </a:ext>
                </a:extLst>
              </a:tr>
              <a:tr h="326967">
                <a:tc>
                  <a:txBody>
                    <a:bodyPr/>
                    <a:lstStyle/>
                    <a:p>
                      <a:pPr algn="just" rtl="0" fontAlgn="base"/>
                      <a:r>
                        <a:rPr lang="zh-CN" altLang="en-US" sz="1600">
                          <a:effectLst/>
                        </a:rPr>
                        <a:t>文档编写说明 </a:t>
                      </a:r>
                    </a:p>
                  </a:txBody>
                  <a:tcPr/>
                </a:tc>
                <a:extLst>
                  <a:ext uri="{0D108BD9-81ED-4DB2-BD59-A6C34878D82A}">
                    <a16:rowId xmlns:a16="http://schemas.microsoft.com/office/drawing/2014/main" xmlns="" val="2705846855"/>
                  </a:ext>
                </a:extLst>
              </a:tr>
              <a:tr h="326967">
                <a:tc>
                  <a:txBody>
                    <a:bodyPr/>
                    <a:lstStyle/>
                    <a:p>
                      <a:pPr algn="just" rtl="0" fontAlgn="base"/>
                      <a:r>
                        <a:rPr lang="zh-CN" altLang="en-US" sz="1600">
                          <a:effectLst/>
                        </a:rPr>
                        <a:t>置管理说明 </a:t>
                      </a:r>
                    </a:p>
                  </a:txBody>
                  <a:tcPr/>
                </a:tc>
                <a:extLst>
                  <a:ext uri="{0D108BD9-81ED-4DB2-BD59-A6C34878D82A}">
                    <a16:rowId xmlns:a16="http://schemas.microsoft.com/office/drawing/2014/main" xmlns="" val="3684626291"/>
                  </a:ext>
                </a:extLst>
              </a:tr>
              <a:tr h="326967">
                <a:tc>
                  <a:txBody>
                    <a:bodyPr/>
                    <a:lstStyle/>
                    <a:p>
                      <a:pPr algn="just" rtl="0" fontAlgn="base"/>
                      <a:r>
                        <a:rPr lang="zh-CN" altLang="en-US" sz="1600">
                          <a:effectLst/>
                        </a:rPr>
                        <a:t>项目可行性报告 </a:t>
                      </a:r>
                    </a:p>
                  </a:txBody>
                  <a:tcPr/>
                </a:tc>
                <a:extLst>
                  <a:ext uri="{0D108BD9-81ED-4DB2-BD59-A6C34878D82A}">
                    <a16:rowId xmlns:a16="http://schemas.microsoft.com/office/drawing/2014/main" xmlns="" val="1644090716"/>
                  </a:ext>
                </a:extLst>
              </a:tr>
              <a:tr h="326967">
                <a:tc>
                  <a:txBody>
                    <a:bodyPr/>
                    <a:lstStyle/>
                    <a:p>
                      <a:pPr algn="just" rtl="0" fontAlgn="base"/>
                      <a:r>
                        <a:rPr lang="zh-CN" altLang="en-US" sz="1600">
                          <a:effectLst/>
                        </a:rPr>
                        <a:t>项目章程、总体项目计划 </a:t>
                      </a:r>
                    </a:p>
                  </a:txBody>
                  <a:tcPr/>
                </a:tc>
                <a:extLst>
                  <a:ext uri="{0D108BD9-81ED-4DB2-BD59-A6C34878D82A}">
                    <a16:rowId xmlns:a16="http://schemas.microsoft.com/office/drawing/2014/main" xmlns="" val="2938986756"/>
                  </a:ext>
                </a:extLst>
              </a:tr>
              <a:tr h="326967">
                <a:tc>
                  <a:txBody>
                    <a:bodyPr/>
                    <a:lstStyle/>
                    <a:p>
                      <a:pPr algn="just" rtl="0" fontAlgn="base"/>
                      <a:r>
                        <a:rPr lang="zh-CN" altLang="en-US" sz="1600">
                          <a:effectLst/>
                        </a:rPr>
                        <a:t>需求开发计划 </a:t>
                      </a:r>
                    </a:p>
                  </a:txBody>
                  <a:tcPr/>
                </a:tc>
                <a:extLst>
                  <a:ext uri="{0D108BD9-81ED-4DB2-BD59-A6C34878D82A}">
                    <a16:rowId xmlns:a16="http://schemas.microsoft.com/office/drawing/2014/main" xmlns="" val="1927510125"/>
                  </a:ext>
                </a:extLst>
              </a:tr>
              <a:tr h="326967">
                <a:tc>
                  <a:txBody>
                    <a:bodyPr/>
                    <a:lstStyle/>
                    <a:p>
                      <a:pPr algn="just" rtl="0" fontAlgn="base"/>
                      <a:r>
                        <a:rPr lang="zh-CN" altLang="en-US" sz="1600">
                          <a:effectLst/>
                        </a:rPr>
                        <a:t>质量保证计划、 </a:t>
                      </a:r>
                    </a:p>
                  </a:txBody>
                  <a:tcPr/>
                </a:tc>
                <a:extLst>
                  <a:ext uri="{0D108BD9-81ED-4DB2-BD59-A6C34878D82A}">
                    <a16:rowId xmlns:a16="http://schemas.microsoft.com/office/drawing/2014/main" xmlns="" val="4149702149"/>
                  </a:ext>
                </a:extLst>
              </a:tr>
              <a:tr h="326967">
                <a:tc>
                  <a:txBody>
                    <a:bodyPr/>
                    <a:lstStyle/>
                    <a:p>
                      <a:pPr algn="just" rtl="0" fontAlgn="base"/>
                      <a:r>
                        <a:rPr lang="zh-CN" altLang="en-US" sz="1600">
                          <a:effectLst/>
                        </a:rPr>
                        <a:t>概要设计说明 </a:t>
                      </a:r>
                    </a:p>
                  </a:txBody>
                  <a:tcPr/>
                </a:tc>
                <a:extLst>
                  <a:ext uri="{0D108BD9-81ED-4DB2-BD59-A6C34878D82A}">
                    <a16:rowId xmlns:a16="http://schemas.microsoft.com/office/drawing/2014/main" xmlns="" val="2660226849"/>
                  </a:ext>
                </a:extLst>
              </a:tr>
              <a:tr h="326967">
                <a:tc>
                  <a:txBody>
                    <a:bodyPr/>
                    <a:lstStyle/>
                    <a:p>
                      <a:pPr algn="just" rtl="0" fontAlgn="base"/>
                      <a:r>
                        <a:rPr lang="zh-CN" altLang="en-US" sz="1600">
                          <a:effectLst/>
                        </a:rPr>
                        <a:t>测试计划 </a:t>
                      </a:r>
                    </a:p>
                  </a:txBody>
                  <a:tcPr/>
                </a:tc>
                <a:extLst>
                  <a:ext uri="{0D108BD9-81ED-4DB2-BD59-A6C34878D82A}">
                    <a16:rowId xmlns:a16="http://schemas.microsoft.com/office/drawing/2014/main" xmlns="" val="187523406"/>
                  </a:ext>
                </a:extLst>
              </a:tr>
              <a:tr h="326967">
                <a:tc>
                  <a:txBody>
                    <a:bodyPr/>
                    <a:lstStyle/>
                    <a:p>
                      <a:pPr algn="just" rtl="0" fontAlgn="base"/>
                      <a:r>
                        <a:rPr lang="zh-CN" altLang="en-US" sz="1600">
                          <a:effectLst/>
                        </a:rPr>
                        <a:t>系统维护计划 </a:t>
                      </a:r>
                    </a:p>
                  </a:txBody>
                  <a:tcPr/>
                </a:tc>
                <a:extLst>
                  <a:ext uri="{0D108BD9-81ED-4DB2-BD59-A6C34878D82A}">
                    <a16:rowId xmlns:a16="http://schemas.microsoft.com/office/drawing/2014/main" xmlns="" val="437435869"/>
                  </a:ext>
                </a:extLst>
              </a:tr>
              <a:tr h="326967">
                <a:tc>
                  <a:txBody>
                    <a:bodyPr/>
                    <a:lstStyle/>
                    <a:p>
                      <a:pPr algn="just" rtl="0" fontAlgn="base"/>
                      <a:r>
                        <a:rPr lang="zh-CN" altLang="en-US" sz="1600">
                          <a:effectLst/>
                        </a:rPr>
                        <a:t>系统设计计划 </a:t>
                      </a:r>
                    </a:p>
                  </a:txBody>
                  <a:tcPr/>
                </a:tc>
                <a:extLst>
                  <a:ext uri="{0D108BD9-81ED-4DB2-BD59-A6C34878D82A}">
                    <a16:rowId xmlns:a16="http://schemas.microsoft.com/office/drawing/2014/main" xmlns="" val="740444502"/>
                  </a:ext>
                </a:extLst>
              </a:tr>
              <a:tr h="326967">
                <a:tc>
                  <a:txBody>
                    <a:bodyPr/>
                    <a:lstStyle/>
                    <a:p>
                      <a:pPr algn="just" rtl="0" fontAlgn="base"/>
                      <a:r>
                        <a:rPr lang="zh-CN" altLang="en-US" sz="1600">
                          <a:effectLst/>
                        </a:rPr>
                        <a:t>编码与系统实现计划 </a:t>
                      </a:r>
                    </a:p>
                  </a:txBody>
                  <a:tcPr/>
                </a:tc>
                <a:extLst>
                  <a:ext uri="{0D108BD9-81ED-4DB2-BD59-A6C34878D82A}">
                    <a16:rowId xmlns:a16="http://schemas.microsoft.com/office/drawing/2014/main" xmlns="" val="3129422183"/>
                  </a:ext>
                </a:extLst>
              </a:tr>
              <a:tr h="326967">
                <a:tc>
                  <a:txBody>
                    <a:bodyPr/>
                    <a:lstStyle/>
                    <a:p>
                      <a:pPr algn="just" rtl="0" fontAlgn="base"/>
                      <a:r>
                        <a:rPr lang="zh-CN" altLang="en-US" sz="1600">
                          <a:effectLst/>
                        </a:rPr>
                        <a:t>工程部署计划 </a:t>
                      </a:r>
                    </a:p>
                  </a:txBody>
                  <a:tcPr/>
                </a:tc>
                <a:extLst>
                  <a:ext uri="{0D108BD9-81ED-4DB2-BD59-A6C34878D82A}">
                    <a16:rowId xmlns:a16="http://schemas.microsoft.com/office/drawing/2014/main" xmlns="" val="3361817415"/>
                  </a:ext>
                </a:extLst>
              </a:tr>
              <a:tr h="326967">
                <a:tc>
                  <a:txBody>
                    <a:bodyPr/>
                    <a:lstStyle/>
                    <a:p>
                      <a:pPr algn="just" rtl="0" fontAlgn="base"/>
                      <a:r>
                        <a:rPr lang="zh-CN" altLang="en-US" sz="1600">
                          <a:effectLst/>
                        </a:rPr>
                        <a:t>项目总结报告 </a:t>
                      </a:r>
                    </a:p>
                  </a:txBody>
                  <a:tcPr/>
                </a:tc>
                <a:extLst>
                  <a:ext uri="{0D108BD9-81ED-4DB2-BD59-A6C34878D82A}">
                    <a16:rowId xmlns:a16="http://schemas.microsoft.com/office/drawing/2014/main" xmlns="" val="1808793291"/>
                  </a:ext>
                </a:extLst>
              </a:tr>
            </a:tbl>
          </a:graphicData>
        </a:graphic>
      </p:graphicFrame>
    </p:spTree>
    <p:extLst>
      <p:ext uri="{BB962C8B-B14F-4D97-AF65-F5344CB8AC3E}">
        <p14:creationId xmlns:p14="http://schemas.microsoft.com/office/powerpoint/2010/main" val="373871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nchor="t">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2</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项目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概述</a:t>
            </a:r>
          </a:p>
        </p:txBody>
      </p:sp>
      <p:sp>
        <p:nvSpPr>
          <p:cNvPr id="7" name="矩形 6"/>
          <p:cNvSpPr/>
          <p:nvPr/>
        </p:nvSpPr>
        <p:spPr>
          <a:xfrm>
            <a:off x="772103" y="633778"/>
            <a:ext cx="1107996" cy="369332"/>
          </a:xfrm>
          <a:prstGeom prst="rect">
            <a:avLst/>
          </a:prstGeom>
        </p:spPr>
        <p:txBody>
          <a:bodyPr wrap="none" anchor="t">
            <a:spAutoFit/>
          </a:bodyPr>
          <a:lstStyle/>
          <a:p>
            <a:r>
              <a:rPr lang="zh-CN" altLang="zh-CN" b="1">
                <a:latin typeface="等线"/>
                <a:ea typeface="等线"/>
              </a:rPr>
              <a:t>验</a:t>
            </a:r>
            <a:r>
              <a:rPr lang="zh-CN" altLang="zh-CN" b="1"/>
              <a:t>收</a:t>
            </a:r>
            <a:r>
              <a:rPr lang="zh-CN" altLang="zh-CN" b="1">
                <a:latin typeface="等线"/>
                <a:ea typeface="等线"/>
              </a:rPr>
              <a:t>标准</a:t>
            </a:r>
            <a:endParaRPr lang="zh-CN" altLang="zh-CN" b="1" dirty="0">
              <a:latin typeface="等线"/>
              <a:ea typeface="等线"/>
            </a:endParaRPr>
          </a:p>
        </p:txBody>
      </p:sp>
      <p:sp>
        <p:nvSpPr>
          <p:cNvPr id="2" name="文本框 1">
            <a:extLst>
              <a:ext uri="{FF2B5EF4-FFF2-40B4-BE49-F238E27FC236}">
                <a16:creationId xmlns:a16="http://schemas.microsoft.com/office/drawing/2014/main" xmlns="" id="{1E61CA20-2372-4BCF-BCFF-B8CB94A0F3DF}"/>
              </a:ext>
            </a:extLst>
          </p:cNvPr>
          <p:cNvSpPr txBox="1"/>
          <p:nvPr/>
        </p:nvSpPr>
        <p:spPr>
          <a:xfrm>
            <a:off x="1646207" y="2697193"/>
            <a:ext cx="1012884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a:ea typeface="宋体"/>
              </a:rPr>
              <a:t>完成</a:t>
            </a:r>
            <a:r>
              <a:rPr lang="zh-CN" sz="2400"/>
              <a:t>“</a:t>
            </a:r>
            <a:r>
              <a:rPr lang="zh-CN" sz="2400">
                <a:ea typeface="宋体"/>
              </a:rPr>
              <a:t>软件工程系列课程教学辅助网站”项目各种必要性文档编写，合理安排各成员的工作，听取指导老师以及各种用户的意见和建议</a:t>
            </a:r>
            <a:r>
              <a:rPr lang="zh-CN" sz="2400"/>
              <a:t>，</a:t>
            </a:r>
            <a:r>
              <a:rPr lang="zh-CN" sz="2400">
                <a:ea typeface="宋体"/>
              </a:rPr>
              <a:t>总结归纳，完成各个阶段的文档编写。</a:t>
            </a:r>
            <a:r>
              <a:rPr lang="zh-CN" sz="2400">
                <a:latin typeface="宋体"/>
                <a:ea typeface="宋体"/>
              </a:rPr>
              <a:t> </a:t>
            </a:r>
            <a:endParaRPr lang="zh-CN" altLang="en-US" sz="2400">
              <a:ea typeface="等线"/>
            </a:endParaRPr>
          </a:p>
        </p:txBody>
      </p:sp>
    </p:spTree>
    <p:extLst>
      <p:ext uri="{BB962C8B-B14F-4D97-AF65-F5344CB8AC3E}">
        <p14:creationId xmlns:p14="http://schemas.microsoft.com/office/powerpoint/2010/main" val="196774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实施计划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9956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81221" y="479548"/>
            <a:ext cx="6231697" cy="5632311"/>
          </a:xfrm>
          <a:prstGeom prst="rect">
            <a:avLst/>
          </a:prstGeom>
          <a:noFill/>
        </p:spPr>
        <p:txBody>
          <a:bodyPr wrap="square" rtlCol="0">
            <a:spAutoFit/>
          </a:bodyPr>
          <a:lstStyle/>
          <a:p>
            <a:r>
              <a:rPr lang="en-US" altLang="zh-CN" sz="3600" b="1" dirty="0" smtClean="0">
                <a:solidFill>
                  <a:srgbClr val="A4D6D5"/>
                </a:solidFill>
              </a:rPr>
              <a:t>1.</a:t>
            </a:r>
            <a:r>
              <a:rPr lang="zh-CN" altLang="en-US" sz="3600" b="1" dirty="0" smtClean="0">
                <a:solidFill>
                  <a:srgbClr val="A4D6D5"/>
                </a:solidFill>
              </a:rPr>
              <a:t>引言</a:t>
            </a:r>
            <a:endParaRPr lang="en-US" altLang="zh-CN" sz="3600" b="1" dirty="0" smtClean="0">
              <a:solidFill>
                <a:srgbClr val="A4D6D5"/>
              </a:solidFill>
            </a:endParaRPr>
          </a:p>
          <a:p>
            <a:r>
              <a:rPr lang="en-US" altLang="zh-CN" sz="3600" b="1" dirty="0" smtClean="0">
                <a:solidFill>
                  <a:srgbClr val="A4D6D5"/>
                </a:solidFill>
              </a:rPr>
              <a:t>2.</a:t>
            </a:r>
            <a:r>
              <a:rPr lang="zh-CN" altLang="en-US" sz="3600" b="1" dirty="0" smtClean="0">
                <a:solidFill>
                  <a:srgbClr val="A4D6D5"/>
                </a:solidFill>
              </a:rPr>
              <a:t>项目概述</a:t>
            </a:r>
            <a:endParaRPr lang="en-US" altLang="zh-CN" sz="3600" b="1" dirty="0" smtClean="0">
              <a:solidFill>
                <a:srgbClr val="A4D6D5"/>
              </a:solidFill>
            </a:endParaRPr>
          </a:p>
          <a:p>
            <a:r>
              <a:rPr lang="en-US" altLang="zh-CN" sz="3600" b="1" dirty="0" smtClean="0">
                <a:solidFill>
                  <a:srgbClr val="A4D6D5"/>
                </a:solidFill>
              </a:rPr>
              <a:t>3.</a:t>
            </a:r>
            <a:r>
              <a:rPr lang="zh-CN" altLang="en-US" sz="3600" b="1" dirty="0" smtClean="0">
                <a:solidFill>
                  <a:srgbClr val="A4D6D5"/>
                </a:solidFill>
              </a:rPr>
              <a:t>实施计划</a:t>
            </a:r>
            <a:endParaRPr lang="en-US" altLang="zh-CN" sz="3600" b="1" dirty="0" smtClean="0">
              <a:solidFill>
                <a:srgbClr val="A4D6D5"/>
              </a:solidFill>
            </a:endParaRPr>
          </a:p>
          <a:p>
            <a:r>
              <a:rPr lang="en-US" altLang="zh-CN" sz="3600" b="1" dirty="0" smtClean="0">
                <a:solidFill>
                  <a:srgbClr val="A4D6D5"/>
                </a:solidFill>
              </a:rPr>
              <a:t>4.</a:t>
            </a:r>
            <a:r>
              <a:rPr lang="zh-CN" altLang="en-US" sz="3600" b="1" dirty="0" smtClean="0">
                <a:solidFill>
                  <a:srgbClr val="A4D6D5"/>
                </a:solidFill>
              </a:rPr>
              <a:t>支持条件</a:t>
            </a:r>
            <a:endParaRPr lang="en-US" altLang="zh-CN" sz="3600" b="1" dirty="0" smtClean="0">
              <a:solidFill>
                <a:srgbClr val="A4D6D5"/>
              </a:solidFill>
            </a:endParaRPr>
          </a:p>
          <a:p>
            <a:r>
              <a:rPr lang="en-US" altLang="zh-CN" sz="3600" b="1" dirty="0" smtClean="0">
                <a:solidFill>
                  <a:srgbClr val="A4D6D5"/>
                </a:solidFill>
              </a:rPr>
              <a:t>5.</a:t>
            </a:r>
            <a:r>
              <a:rPr lang="zh-CN" altLang="en-US" sz="3600" b="1" dirty="0" smtClean="0">
                <a:solidFill>
                  <a:srgbClr val="A4D6D5"/>
                </a:solidFill>
              </a:rPr>
              <a:t>人力资源管理计划</a:t>
            </a:r>
            <a:endParaRPr lang="en-US" altLang="zh-CN" sz="3600" b="1" dirty="0" smtClean="0">
              <a:solidFill>
                <a:srgbClr val="A4D6D5"/>
              </a:solidFill>
            </a:endParaRPr>
          </a:p>
          <a:p>
            <a:r>
              <a:rPr lang="en-US" altLang="zh-CN" sz="3600" b="1" dirty="0" smtClean="0">
                <a:solidFill>
                  <a:srgbClr val="A4D6D5"/>
                </a:solidFill>
              </a:rPr>
              <a:t>6.</a:t>
            </a:r>
            <a:r>
              <a:rPr lang="zh-CN" altLang="en-US" sz="3600" b="1" dirty="0" smtClean="0">
                <a:solidFill>
                  <a:srgbClr val="A4D6D5"/>
                </a:solidFill>
              </a:rPr>
              <a:t>沟通管理计划</a:t>
            </a:r>
            <a:endParaRPr lang="en-US" altLang="zh-CN" sz="3600" b="1" dirty="0" smtClean="0">
              <a:solidFill>
                <a:srgbClr val="A4D6D5"/>
              </a:solidFill>
            </a:endParaRPr>
          </a:p>
          <a:p>
            <a:r>
              <a:rPr lang="en-US" altLang="zh-CN" sz="3600" b="1" dirty="0" smtClean="0">
                <a:solidFill>
                  <a:srgbClr val="A4D6D5"/>
                </a:solidFill>
              </a:rPr>
              <a:t>7.</a:t>
            </a:r>
            <a:r>
              <a:rPr lang="zh-CN" altLang="en-US" sz="3600" b="1" dirty="0" smtClean="0">
                <a:solidFill>
                  <a:srgbClr val="A4D6D5"/>
                </a:solidFill>
              </a:rPr>
              <a:t>风险管理计划</a:t>
            </a:r>
            <a:endParaRPr lang="en-US" altLang="zh-CN" sz="3600" b="1" dirty="0" smtClean="0">
              <a:solidFill>
                <a:srgbClr val="A4D6D5"/>
              </a:solidFill>
            </a:endParaRPr>
          </a:p>
          <a:p>
            <a:r>
              <a:rPr lang="en-US" altLang="zh-CN" sz="3600" b="1" dirty="0" smtClean="0">
                <a:solidFill>
                  <a:srgbClr val="A4D6D5"/>
                </a:solidFill>
              </a:rPr>
              <a:t>8.</a:t>
            </a:r>
            <a:r>
              <a:rPr lang="zh-CN" altLang="en-US" sz="3600" b="1" dirty="0" smtClean="0">
                <a:solidFill>
                  <a:srgbClr val="A4D6D5"/>
                </a:solidFill>
              </a:rPr>
              <a:t>配置系统管理</a:t>
            </a:r>
            <a:endParaRPr lang="en-US" altLang="zh-CN" sz="3600" b="1" dirty="0" smtClean="0">
              <a:solidFill>
                <a:srgbClr val="A4D6D5"/>
              </a:solidFill>
            </a:endParaRPr>
          </a:p>
          <a:p>
            <a:r>
              <a:rPr lang="en-US" altLang="zh-CN" sz="3600" b="1" dirty="0" smtClean="0">
                <a:solidFill>
                  <a:srgbClr val="A4D6D5"/>
                </a:solidFill>
              </a:rPr>
              <a:t>9.</a:t>
            </a:r>
            <a:r>
              <a:rPr lang="zh-CN" altLang="en-US" sz="3600" b="1" dirty="0" smtClean="0">
                <a:solidFill>
                  <a:srgbClr val="A4D6D5"/>
                </a:solidFill>
              </a:rPr>
              <a:t>成本管理计划</a:t>
            </a:r>
            <a:endParaRPr lang="en-US" altLang="zh-CN" sz="3600" b="1" dirty="0">
              <a:solidFill>
                <a:srgbClr val="A4D6D5"/>
              </a:solidFill>
            </a:endParaRPr>
          </a:p>
          <a:p>
            <a:r>
              <a:rPr lang="en-US" altLang="zh-CN" sz="3600" b="1" dirty="0" smtClean="0">
                <a:solidFill>
                  <a:srgbClr val="A4D6D5"/>
                </a:solidFill>
              </a:rPr>
              <a:t>10.</a:t>
            </a:r>
            <a:r>
              <a:rPr lang="zh-CN" altLang="en-US" sz="3600" b="1" dirty="0" smtClean="0">
                <a:solidFill>
                  <a:srgbClr val="A4D6D5"/>
                </a:solidFill>
              </a:rPr>
              <a:t>采购管理计划</a:t>
            </a:r>
            <a:endParaRPr lang="zh-CN" altLang="en-US" sz="3600" b="1" dirty="0">
              <a:solidFill>
                <a:srgbClr val="A4D6D5"/>
              </a:solidFill>
            </a:endParaRPr>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smtClean="0">
                <a:solidFill>
                  <a:schemeClr val="bg1"/>
                </a:solidFill>
                <a:effectLst>
                  <a:outerShdw blurRad="38100" dist="38100" dir="2700000" algn="tl">
                    <a:srgbClr val="000000">
                      <a:alpha val="43137"/>
                    </a:srgbClr>
                  </a:outerShdw>
                </a:effectLst>
                <a:latin typeface="+mj-lt"/>
                <a:cs typeface="Arial" pitchFamily="34" charset="0"/>
              </a:rPr>
              <a:t>目录</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Tree>
    <p:extLst>
      <p:ext uri="{BB962C8B-B14F-4D97-AF65-F5344CB8AC3E}">
        <p14:creationId xmlns:p14="http://schemas.microsoft.com/office/powerpoint/2010/main" val="3126879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1" name="矩形 20"/>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获取需求</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99855564"/>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 xmlns:a16="http://schemas.microsoft.com/office/drawing/2014/main" val="3919090363"/>
                    </a:ext>
                  </a:extLst>
                </a:gridCol>
                <a:gridCol w="2405755">
                  <a:extLst>
                    <a:ext uri="{9D8B030D-6E8A-4147-A177-3AD203B41FA5}">
                      <a16:colId xmlns="" xmlns:a16="http://schemas.microsoft.com/office/drawing/2014/main" val="2627701600"/>
                    </a:ext>
                  </a:extLst>
                </a:gridCol>
                <a:gridCol w="2709333">
                  <a:extLst>
                    <a:ext uri="{9D8B030D-6E8A-4147-A177-3AD203B41FA5}">
                      <a16:colId xmlns=""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 xmlns:a16="http://schemas.microsoft.com/office/drawing/2014/main" val="2795737217"/>
                  </a:ext>
                </a:extLst>
              </a:tr>
              <a:tr h="457073">
                <a:tc>
                  <a:txBody>
                    <a:bodyPr/>
                    <a:lstStyle/>
                    <a:p>
                      <a:pPr algn="ctr"/>
                      <a:r>
                        <a:rPr lang="zh-CN" altLang="zh-CN" sz="1800" kern="1200" dirty="0" smtClean="0">
                          <a:solidFill>
                            <a:schemeClr val="dk1"/>
                          </a:solidFill>
                          <a:effectLst/>
                          <a:latin typeface="+mn-lt"/>
                          <a:ea typeface="+mn-ea"/>
                          <a:cs typeface="+mn-cs"/>
                        </a:rPr>
                        <a:t>编写项目视图与范围</a:t>
                      </a:r>
                      <a:endParaRPr lang="zh-CN" altLang="en-US" dirty="0"/>
                    </a:p>
                  </a:txBody>
                  <a:tcPr/>
                </a:tc>
                <a:tc rowSpan="10">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任务分析：黄叶轩</a:t>
                      </a:r>
                      <a:endParaRPr lang="en-US" altLang="zh-CN" dirty="0" smtClean="0"/>
                    </a:p>
                    <a:p>
                      <a:pPr algn="ctr"/>
                      <a:r>
                        <a:rPr lang="zh-CN" altLang="en-US" dirty="0" smtClean="0"/>
                        <a:t>需求访谈：陈俊仁</a:t>
                      </a:r>
                      <a:endParaRPr lang="zh-CN" altLang="en-US" dirty="0"/>
                    </a:p>
                  </a:txBody>
                  <a:tcPr/>
                </a:tc>
                <a:tc rowSpan="10">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 xmlns:a16="http://schemas.microsoft.com/office/drawing/2014/main" val="1656287653"/>
                  </a:ext>
                </a:extLst>
              </a:tr>
              <a:tr h="457072">
                <a:tc>
                  <a:txBody>
                    <a:bodyPr/>
                    <a:lstStyle/>
                    <a:p>
                      <a:pPr algn="ctr"/>
                      <a:r>
                        <a:rPr lang="zh-CN" altLang="zh-CN" sz="1800" kern="1200" dirty="0" smtClean="0">
                          <a:solidFill>
                            <a:schemeClr val="dk1"/>
                          </a:solidFill>
                          <a:effectLst/>
                          <a:latin typeface="+mn-lt"/>
                          <a:ea typeface="+mn-ea"/>
                          <a:cs typeface="+mn-cs"/>
                        </a:rPr>
                        <a:t>用户群分类</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610052571"/>
                  </a:ext>
                </a:extLst>
              </a:tr>
              <a:tr h="457073">
                <a:tc>
                  <a:txBody>
                    <a:bodyPr/>
                    <a:lstStyle/>
                    <a:p>
                      <a:pPr algn="ctr"/>
                      <a:r>
                        <a:rPr lang="zh-CN" altLang="zh-CN" sz="1800" kern="1200" dirty="0" smtClean="0">
                          <a:solidFill>
                            <a:schemeClr val="dk1"/>
                          </a:solidFill>
                          <a:effectLst/>
                          <a:latin typeface="+mn-lt"/>
                          <a:ea typeface="+mn-ea"/>
                          <a:cs typeface="+mn-cs"/>
                        </a:rPr>
                        <a:t>选择产品代表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111686003"/>
                  </a:ext>
                </a:extLst>
              </a:tr>
              <a:tr h="457073">
                <a:tc>
                  <a:txBody>
                    <a:bodyPr/>
                    <a:lstStyle/>
                    <a:p>
                      <a:pPr algn="ctr"/>
                      <a:r>
                        <a:rPr lang="zh-CN" altLang="zh-CN" sz="1800" kern="1200" dirty="0" smtClean="0">
                          <a:solidFill>
                            <a:schemeClr val="dk1"/>
                          </a:solidFill>
                          <a:effectLst/>
                          <a:latin typeface="+mn-lt"/>
                          <a:ea typeface="+mn-ea"/>
                          <a:cs typeface="+mn-cs"/>
                        </a:rPr>
                        <a:t>确定使用实例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072926200"/>
                  </a:ext>
                </a:extLst>
              </a:tr>
              <a:tr h="457073">
                <a:tc>
                  <a:txBody>
                    <a:bodyPr/>
                    <a:lstStyle/>
                    <a:p>
                      <a:pPr algn="ctr"/>
                      <a:r>
                        <a:rPr lang="zh-CN" altLang="zh-CN" sz="1800" kern="1200" dirty="0" smtClean="0">
                          <a:solidFill>
                            <a:schemeClr val="dk1"/>
                          </a:solidFill>
                          <a:effectLst/>
                          <a:latin typeface="+mn-lt"/>
                          <a:ea typeface="+mn-ea"/>
                          <a:cs typeface="+mn-cs"/>
                        </a:rPr>
                        <a:t>召开应用程序开发联系会议</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829481971"/>
                  </a:ext>
                </a:extLst>
              </a:tr>
              <a:tr h="457073">
                <a:tc>
                  <a:txBody>
                    <a:bodyPr/>
                    <a:lstStyle/>
                    <a:p>
                      <a:pPr algn="ctr"/>
                      <a:r>
                        <a:rPr lang="zh-CN" altLang="zh-CN" sz="1800" kern="1200" dirty="0" smtClean="0">
                          <a:solidFill>
                            <a:schemeClr val="dk1"/>
                          </a:solidFill>
                          <a:effectLst/>
                          <a:latin typeface="+mn-lt"/>
                          <a:ea typeface="+mn-ea"/>
                          <a:cs typeface="+mn-cs"/>
                        </a:rPr>
                        <a:t>需求访谈</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678199833"/>
                  </a:ext>
                </a:extLst>
              </a:tr>
              <a:tr h="457073">
                <a:tc>
                  <a:txBody>
                    <a:bodyPr/>
                    <a:lstStyle/>
                    <a:p>
                      <a:pPr algn="ctr"/>
                      <a:r>
                        <a:rPr lang="zh-CN" altLang="zh-CN" sz="1800" kern="1200" dirty="0" smtClean="0">
                          <a:solidFill>
                            <a:schemeClr val="dk1"/>
                          </a:solidFill>
                          <a:effectLst/>
                          <a:latin typeface="+mn-lt"/>
                          <a:ea typeface="+mn-ea"/>
                          <a:cs typeface="+mn-cs"/>
                        </a:rPr>
                        <a:t>分析用户工作流程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4278853042"/>
                  </a:ext>
                </a:extLst>
              </a:tr>
              <a:tr h="457073">
                <a:tc>
                  <a:txBody>
                    <a:bodyPr/>
                    <a:lstStyle/>
                    <a:p>
                      <a:pPr algn="ctr"/>
                      <a:r>
                        <a:rPr lang="zh-CN" altLang="zh-CN" sz="1800" kern="1200" dirty="0" smtClean="0">
                          <a:solidFill>
                            <a:schemeClr val="dk1"/>
                          </a:solidFill>
                          <a:effectLst/>
                          <a:latin typeface="+mn-lt"/>
                          <a:ea typeface="+mn-ea"/>
                          <a:cs typeface="+mn-cs"/>
                        </a:rPr>
                        <a:t>确定质量属性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688775201"/>
                  </a:ext>
                </a:extLst>
              </a:tr>
              <a:tr h="457072">
                <a:tc>
                  <a:txBody>
                    <a:bodyPr/>
                    <a:lstStyle/>
                    <a:p>
                      <a:pPr algn="ctr"/>
                      <a:r>
                        <a:rPr lang="zh-CN" altLang="zh-CN" sz="1800" kern="1200" dirty="0" smtClean="0">
                          <a:solidFill>
                            <a:schemeClr val="dk1"/>
                          </a:solidFill>
                          <a:effectLst/>
                          <a:latin typeface="+mn-lt"/>
                          <a:ea typeface="+mn-ea"/>
                          <a:cs typeface="+mn-cs"/>
                        </a:rPr>
                        <a:t>检查问题报告</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888905592"/>
                  </a:ext>
                </a:extLst>
              </a:tr>
              <a:tr h="457073">
                <a:tc>
                  <a:txBody>
                    <a:bodyPr/>
                    <a:lstStyle/>
                    <a:p>
                      <a:pPr algn="ctr"/>
                      <a:r>
                        <a:rPr lang="zh-CN" altLang="zh-CN" sz="1800" kern="1200" dirty="0" smtClean="0">
                          <a:solidFill>
                            <a:schemeClr val="dk1"/>
                          </a:solidFill>
                          <a:effectLst/>
                          <a:latin typeface="+mn-lt"/>
                          <a:ea typeface="+mn-ea"/>
                          <a:cs typeface="+mn-cs"/>
                        </a:rPr>
                        <a:t>需求重用</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916317442"/>
                  </a:ext>
                </a:extLst>
              </a:tr>
            </a:tbl>
          </a:graphicData>
        </a:graphic>
      </p:graphicFrame>
    </p:spTree>
    <p:extLst>
      <p:ext uri="{BB962C8B-B14F-4D97-AF65-F5344CB8AC3E}">
        <p14:creationId xmlns:p14="http://schemas.microsoft.com/office/powerpoint/2010/main" val="81538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17526186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 xmlns:a16="http://schemas.microsoft.com/office/drawing/2014/main" val="3919090363"/>
                    </a:ext>
                  </a:extLst>
                </a:gridCol>
                <a:gridCol w="2405755">
                  <a:extLst>
                    <a:ext uri="{9D8B030D-6E8A-4147-A177-3AD203B41FA5}">
                      <a16:colId xmlns="" xmlns:a16="http://schemas.microsoft.com/office/drawing/2014/main" val="2627701600"/>
                    </a:ext>
                  </a:extLst>
                </a:gridCol>
                <a:gridCol w="2709333">
                  <a:extLst>
                    <a:ext uri="{9D8B030D-6E8A-4147-A177-3AD203B41FA5}">
                      <a16:colId xmlns=""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需求分析</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 xmlns:a16="http://schemas.microsoft.com/office/drawing/2014/main" val="2795737217"/>
                  </a:ext>
                </a:extLst>
              </a:tr>
              <a:tr h="652961">
                <a:tc>
                  <a:txBody>
                    <a:bodyPr/>
                    <a:lstStyle/>
                    <a:p>
                      <a:pPr algn="ctr"/>
                      <a:r>
                        <a:rPr lang="zh-CN" altLang="zh-CN" sz="1800" kern="1200" dirty="0" smtClean="0">
                          <a:solidFill>
                            <a:schemeClr val="dk1"/>
                          </a:solidFill>
                          <a:effectLst/>
                          <a:latin typeface="+mn-lt"/>
                          <a:ea typeface="+mn-ea"/>
                          <a:cs typeface="+mn-cs"/>
                        </a:rPr>
                        <a:t>绘制关联图</a:t>
                      </a:r>
                      <a:endParaRPr lang="zh-CN" altLang="en-US" dirty="0"/>
                    </a:p>
                  </a:txBody>
                  <a:tcPr/>
                </a:tc>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陈苏民</a:t>
                      </a:r>
                      <a:endParaRPr lang="zh-CN" altLang="en-US" dirty="0"/>
                    </a:p>
                  </a:txBody>
                  <a:tcPr/>
                </a:tc>
                <a:tc rowSpan="7">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 xmlns:a16="http://schemas.microsoft.com/office/drawing/2014/main" val="1656287653"/>
                  </a:ext>
                </a:extLst>
              </a:tr>
              <a:tr h="652961">
                <a:tc>
                  <a:txBody>
                    <a:bodyPr/>
                    <a:lstStyle/>
                    <a:p>
                      <a:pPr algn="ctr"/>
                      <a:r>
                        <a:rPr lang="zh-CN" altLang="zh-CN" sz="1800" kern="1200" dirty="0" smtClean="0">
                          <a:solidFill>
                            <a:schemeClr val="dk1"/>
                          </a:solidFill>
                          <a:effectLst/>
                          <a:latin typeface="+mn-lt"/>
                          <a:ea typeface="+mn-ea"/>
                          <a:cs typeface="+mn-cs"/>
                        </a:rPr>
                        <a:t>创建开发原型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252846283"/>
                  </a:ext>
                </a:extLst>
              </a:tr>
              <a:tr h="652961">
                <a:tc>
                  <a:txBody>
                    <a:bodyPr/>
                    <a:lstStyle/>
                    <a:p>
                      <a:pPr algn="ctr"/>
                      <a:r>
                        <a:rPr lang="zh-CN" altLang="zh-CN" sz="1800" kern="1200" dirty="0" smtClean="0">
                          <a:solidFill>
                            <a:schemeClr val="dk1"/>
                          </a:solidFill>
                          <a:effectLst/>
                          <a:latin typeface="+mn-lt"/>
                          <a:ea typeface="+mn-ea"/>
                          <a:cs typeface="+mn-cs"/>
                        </a:rPr>
                        <a:t>分析可行性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052126226"/>
                  </a:ext>
                </a:extLst>
              </a:tr>
              <a:tr h="652962">
                <a:tc>
                  <a:txBody>
                    <a:bodyPr/>
                    <a:lstStyle/>
                    <a:p>
                      <a:pPr algn="ctr"/>
                      <a:r>
                        <a:rPr lang="zh-CN" altLang="zh-CN" sz="1800" kern="1200" dirty="0" smtClean="0">
                          <a:solidFill>
                            <a:schemeClr val="dk1"/>
                          </a:solidFill>
                          <a:effectLst/>
                          <a:latin typeface="+mn-lt"/>
                          <a:ea typeface="+mn-ea"/>
                          <a:cs typeface="+mn-cs"/>
                        </a:rPr>
                        <a:t>确定需求优先级</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291419416"/>
                  </a:ext>
                </a:extLst>
              </a:tr>
              <a:tr h="652961">
                <a:tc>
                  <a:txBody>
                    <a:bodyPr/>
                    <a:lstStyle/>
                    <a:p>
                      <a:pPr algn="ctr"/>
                      <a:r>
                        <a:rPr lang="zh-CN" altLang="zh-CN" sz="1800" kern="1200" dirty="0" smtClean="0">
                          <a:solidFill>
                            <a:schemeClr val="dk1"/>
                          </a:solidFill>
                          <a:effectLst/>
                          <a:latin typeface="+mn-lt"/>
                          <a:ea typeface="+mn-ea"/>
                          <a:cs typeface="+mn-cs"/>
                        </a:rPr>
                        <a:t>为需求建立模型</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236613967"/>
                  </a:ext>
                </a:extLst>
              </a:tr>
              <a:tr h="652961">
                <a:tc>
                  <a:txBody>
                    <a:bodyPr/>
                    <a:lstStyle/>
                    <a:p>
                      <a:pPr algn="ctr"/>
                      <a:r>
                        <a:rPr lang="zh-CN" altLang="zh-CN" sz="1800" kern="1200" dirty="0" smtClean="0">
                          <a:solidFill>
                            <a:schemeClr val="dk1"/>
                          </a:solidFill>
                          <a:effectLst/>
                          <a:latin typeface="+mn-lt"/>
                          <a:ea typeface="+mn-ea"/>
                          <a:cs typeface="+mn-cs"/>
                        </a:rPr>
                        <a:t>编写数据字典</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4003906427"/>
                  </a:ext>
                </a:extLst>
              </a:tr>
              <a:tr h="652961">
                <a:tc>
                  <a:txBody>
                    <a:bodyPr/>
                    <a:lstStyle/>
                    <a:p>
                      <a:pPr algn="ctr"/>
                      <a:r>
                        <a:rPr lang="zh-CN" altLang="zh-CN" sz="1800" kern="1200" dirty="0" smtClean="0">
                          <a:solidFill>
                            <a:schemeClr val="dk1"/>
                          </a:solidFill>
                          <a:effectLst/>
                          <a:latin typeface="+mn-lt"/>
                          <a:ea typeface="+mn-ea"/>
                          <a:cs typeface="+mn-cs"/>
                        </a:rPr>
                        <a:t>应用质量功能调配</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750970699"/>
                  </a:ext>
                </a:extLst>
              </a:tr>
            </a:tbl>
          </a:graphicData>
        </a:graphic>
      </p:graphicFrame>
      <p:sp>
        <p:nvSpPr>
          <p:cNvPr id="7" name="矩形 6"/>
          <p:cNvSpPr/>
          <p:nvPr/>
        </p:nvSpPr>
        <p:spPr>
          <a:xfrm>
            <a:off x="434235" y="655344"/>
            <a:ext cx="413767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需求分析</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3998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706833"/>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 xmlns:a16="http://schemas.microsoft.com/office/drawing/2014/main" val="3919090363"/>
                    </a:ext>
                  </a:extLst>
                </a:gridCol>
                <a:gridCol w="2405755">
                  <a:extLst>
                    <a:ext uri="{9D8B030D-6E8A-4147-A177-3AD203B41FA5}">
                      <a16:colId xmlns="" xmlns:a16="http://schemas.microsoft.com/office/drawing/2014/main" val="2627701600"/>
                    </a:ext>
                  </a:extLst>
                </a:gridCol>
                <a:gridCol w="2709333">
                  <a:extLst>
                    <a:ext uri="{9D8B030D-6E8A-4147-A177-3AD203B41FA5}">
                      <a16:colId xmlns=""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 xmlns:a16="http://schemas.microsoft.com/office/drawing/2014/main" val="2795737217"/>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采用软件需求规格说明模板</a:t>
                      </a:r>
                      <a:endParaRPr lang="zh-CN" altLang="en-US" dirty="0"/>
                    </a:p>
                  </a:txBody>
                  <a:tcPr/>
                </a:tc>
                <a:tc rowSpan="5">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zh-CN" sz="1800" kern="1200" dirty="0" smtClean="0">
                          <a:solidFill>
                            <a:schemeClr val="dk1"/>
                          </a:solidFill>
                          <a:effectLst/>
                          <a:latin typeface="+mn-lt"/>
                          <a:ea typeface="+mn-ea"/>
                          <a:cs typeface="+mn-cs"/>
                        </a:rPr>
                        <a:t>徐双铅</a:t>
                      </a:r>
                      <a:endParaRPr lang="zh-CN" altLang="en-US" dirty="0"/>
                    </a:p>
                  </a:txBody>
                  <a:tcPr/>
                </a:tc>
                <a:tc rowSpan="5">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 xmlns:a16="http://schemas.microsoft.com/office/drawing/2014/main" val="1656287653"/>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指明需求来源</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910276954"/>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为每一项需求注上标号</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4244050634"/>
                  </a:ext>
                </a:extLst>
              </a:tr>
              <a:tr h="914145">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记录业务规范</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653346771"/>
                  </a:ext>
                </a:extLst>
              </a:tr>
              <a:tr h="914146">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创建需求跟踪能力矩阵</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882003613"/>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需求规格说明</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91508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778884587"/>
              </p:ext>
            </p:extLst>
          </p:nvPr>
        </p:nvGraphicFramePr>
        <p:xfrm>
          <a:off x="1755032" y="1227981"/>
          <a:ext cx="8127999" cy="5039784"/>
        </p:xfrm>
        <a:graphic>
          <a:graphicData uri="http://schemas.openxmlformats.org/drawingml/2006/table">
            <a:tbl>
              <a:tblPr firstRow="1" bandRow="1">
                <a:tableStyleId>{5C22544A-7EE6-4342-B048-85BDC9FD1C3A}</a:tableStyleId>
              </a:tblPr>
              <a:tblGrid>
                <a:gridCol w="3012911">
                  <a:extLst>
                    <a:ext uri="{9D8B030D-6E8A-4147-A177-3AD203B41FA5}">
                      <a16:colId xmlns="" xmlns:a16="http://schemas.microsoft.com/office/drawing/2014/main" val="3919090363"/>
                    </a:ext>
                  </a:extLst>
                </a:gridCol>
                <a:gridCol w="2405755">
                  <a:extLst>
                    <a:ext uri="{9D8B030D-6E8A-4147-A177-3AD203B41FA5}">
                      <a16:colId xmlns="" xmlns:a16="http://schemas.microsoft.com/office/drawing/2014/main" val="2627701600"/>
                    </a:ext>
                  </a:extLst>
                </a:gridCol>
                <a:gridCol w="2709333">
                  <a:extLst>
                    <a:ext uri="{9D8B030D-6E8A-4147-A177-3AD203B41FA5}">
                      <a16:colId xmlns="" xmlns:a16="http://schemas.microsoft.com/office/drawing/2014/main" val="3354970488"/>
                    </a:ext>
                  </a:extLst>
                </a:gridCol>
              </a:tblGrid>
              <a:tr h="469056">
                <a:tc>
                  <a:txBody>
                    <a:bodyPr/>
                    <a:lstStyle/>
                    <a:p>
                      <a:pPr algn="ctr"/>
                      <a:r>
                        <a:rPr lang="zh-CN" altLang="zh-CN" sz="1800" b="1" kern="1200" dirty="0" smtClean="0">
                          <a:solidFill>
                            <a:schemeClr val="lt1"/>
                          </a:solidFill>
                          <a:effectLst/>
                          <a:latin typeface="+mn-lt"/>
                          <a:ea typeface="+mn-ea"/>
                          <a:cs typeface="+mn-cs"/>
                        </a:rPr>
                        <a:t>获取需求</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负责人</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参与人</a:t>
                      </a:r>
                      <a:endParaRPr lang="zh-CN" altLang="en-US" dirty="0"/>
                    </a:p>
                  </a:txBody>
                  <a:tcPr/>
                </a:tc>
                <a:extLst>
                  <a:ext uri="{0D108BD9-81ED-4DB2-BD59-A6C34878D82A}">
                    <a16:rowId xmlns="" xmlns:a16="http://schemas.microsoft.com/office/drawing/2014/main" val="2795737217"/>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编写测试用例</a:t>
                      </a:r>
                      <a:endParaRPr lang="zh-CN" altLang="en-US" dirty="0"/>
                    </a:p>
                  </a:txBody>
                  <a:tcPr/>
                </a:tc>
                <a:tc rowSpan="4">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sz="1800" kern="1200" dirty="0" smtClean="0">
                        <a:solidFill>
                          <a:schemeClr val="dk1"/>
                        </a:solidFill>
                        <a:effectLst/>
                        <a:latin typeface="+mn-lt"/>
                        <a:ea typeface="+mn-ea"/>
                        <a:cs typeface="+mn-cs"/>
                      </a:endParaRPr>
                    </a:p>
                  </a:txBody>
                  <a:tcPr/>
                </a:tc>
                <a:tc rowSpan="4">
                  <a:txBody>
                    <a:bodyPr/>
                    <a:lstStyle/>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黄叶轩、陈俊仁、陈苏民、徐双铅、吕迪</a:t>
                      </a:r>
                      <a:endParaRPr lang="zh-CN" altLang="en-US" dirty="0"/>
                    </a:p>
                  </a:txBody>
                  <a:tcPr/>
                </a:tc>
                <a:extLst>
                  <a:ext uri="{0D108BD9-81ED-4DB2-BD59-A6C34878D82A}">
                    <a16:rowId xmlns="" xmlns:a16="http://schemas.microsoft.com/office/drawing/2014/main" val="1656287653"/>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编写用户手册</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458015034"/>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确定合格的标准</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943973290"/>
                  </a:ext>
                </a:extLst>
              </a:tr>
              <a:tr h="1142682">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审查需求文档</a:t>
                      </a:r>
                      <a:endParaRPr lang="zh-CN" altLang="en-US" dirty="0"/>
                    </a:p>
                  </a:txBody>
                  <a:tcPr/>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516748052"/>
                  </a:ext>
                </a:extLst>
              </a:tr>
            </a:tbl>
          </a:graphicData>
        </a:graphic>
      </p:graphicFrame>
      <p:sp>
        <p:nvSpPr>
          <p:cNvPr id="7" name="矩形 6"/>
          <p:cNvSpPr/>
          <p:nvPr/>
        </p:nvSpPr>
        <p:spPr>
          <a:xfrm>
            <a:off x="434235" y="655344"/>
            <a:ext cx="4591321" cy="369332"/>
          </a:xfrm>
          <a:prstGeom prst="rect">
            <a:avLst/>
          </a:prstGeom>
        </p:spPr>
        <p:txBody>
          <a:bodyPr wrap="none">
            <a:spAutoFit/>
          </a:bodyPr>
          <a:lstStyle/>
          <a:p>
            <a:r>
              <a:rPr lang="zh-CN" altLang="zh-CN" b="1" dirty="0" smtClean="0">
                <a:latin typeface="黑体" panose="02010609060101010101" pitchFamily="49" charset="-122"/>
                <a:ea typeface="黑体" panose="02010609060101010101" pitchFamily="49" charset="-122"/>
              </a:rPr>
              <a:t>工作</a:t>
            </a:r>
            <a:r>
              <a:rPr lang="zh-CN" altLang="zh-CN" b="1" dirty="0">
                <a:latin typeface="黑体" panose="02010609060101010101" pitchFamily="49" charset="-122"/>
                <a:ea typeface="黑体" panose="02010609060101010101" pitchFamily="49" charset="-122"/>
              </a:rPr>
              <a:t>任务的分解与人员</a:t>
            </a:r>
            <a:r>
              <a:rPr lang="zh-CN" altLang="zh-CN" b="1" dirty="0" smtClean="0">
                <a:latin typeface="黑体" panose="02010609060101010101" pitchFamily="49" charset="-122"/>
                <a:ea typeface="黑体" panose="02010609060101010101" pitchFamily="49" charset="-122"/>
              </a:rPr>
              <a:t>分工</a:t>
            </a:r>
            <a:r>
              <a:rPr lang="en-US" altLang="zh-CN" b="1" dirty="0" smtClean="0">
                <a:latin typeface="黑体" panose="02010609060101010101" pitchFamily="49" charset="-122"/>
                <a:ea typeface="黑体" panose="02010609060101010101" pitchFamily="49" charset="-122"/>
              </a:rPr>
              <a:t>—</a:t>
            </a:r>
            <a:r>
              <a:rPr lang="zh-CN" altLang="zh-CN" b="1" dirty="0"/>
              <a:t>需求规格审核</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2" name="矩形 1"/>
          <p:cNvSpPr/>
          <p:nvPr/>
        </p:nvSpPr>
        <p:spPr>
          <a:xfrm>
            <a:off x="5772834" y="3244334"/>
            <a:ext cx="646331" cy="369332"/>
          </a:xfrm>
          <a:prstGeom prst="rect">
            <a:avLst/>
          </a:prstGeom>
        </p:spPr>
        <p:txBody>
          <a:bodyPr wrap="none">
            <a:spAutoFit/>
          </a:bodyPr>
          <a:lstStyle/>
          <a:p>
            <a:r>
              <a:rPr lang="zh-CN" altLang="zh-CN" kern="0" dirty="0">
                <a:solidFill>
                  <a:srgbClr val="000000"/>
                </a:solidFill>
                <a:cs typeface="宋体" panose="02010600030101010101" pitchFamily="2" charset="-122"/>
              </a:rPr>
              <a:t>吕迪</a:t>
            </a:r>
            <a:endParaRPr lang="zh-CN" altLang="en-US" dirty="0"/>
          </a:p>
        </p:txBody>
      </p:sp>
    </p:spTree>
    <p:extLst>
      <p:ext uri="{BB962C8B-B14F-4D97-AF65-F5344CB8AC3E}">
        <p14:creationId xmlns:p14="http://schemas.microsoft.com/office/powerpoint/2010/main" val="3123292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rPr>
              <a:t>接口人员</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87271843"/>
              </p:ext>
            </p:extLst>
          </p:nvPr>
        </p:nvGraphicFramePr>
        <p:xfrm>
          <a:off x="1226820" y="1882260"/>
          <a:ext cx="8844642" cy="2898748"/>
        </p:xfrm>
        <a:graphic>
          <a:graphicData uri="http://schemas.openxmlformats.org/drawingml/2006/table">
            <a:tbl>
              <a:tblPr firstRow="1" bandRow="1">
                <a:tableStyleId>{5C22544A-7EE6-4342-B048-85BDC9FD1C3A}</a:tableStyleId>
              </a:tblPr>
              <a:tblGrid>
                <a:gridCol w="2365466">
                  <a:extLst>
                    <a:ext uri="{9D8B030D-6E8A-4147-A177-3AD203B41FA5}">
                      <a16:colId xmlns="" xmlns:a16="http://schemas.microsoft.com/office/drawing/2014/main" val="2540265869"/>
                    </a:ext>
                  </a:extLst>
                </a:gridCol>
                <a:gridCol w="2560320">
                  <a:extLst>
                    <a:ext uri="{9D8B030D-6E8A-4147-A177-3AD203B41FA5}">
                      <a16:colId xmlns="" xmlns:a16="http://schemas.microsoft.com/office/drawing/2014/main" val="130941837"/>
                    </a:ext>
                  </a:extLst>
                </a:gridCol>
                <a:gridCol w="1920240">
                  <a:extLst>
                    <a:ext uri="{9D8B030D-6E8A-4147-A177-3AD203B41FA5}">
                      <a16:colId xmlns="" xmlns:a16="http://schemas.microsoft.com/office/drawing/2014/main" val="3640106246"/>
                    </a:ext>
                  </a:extLst>
                </a:gridCol>
                <a:gridCol w="1998616">
                  <a:extLst>
                    <a:ext uri="{9D8B030D-6E8A-4147-A177-3AD203B41FA5}">
                      <a16:colId xmlns="" xmlns:a16="http://schemas.microsoft.com/office/drawing/2014/main" val="3399628652"/>
                    </a:ext>
                  </a:extLst>
                </a:gridCol>
              </a:tblGrid>
              <a:tr h="483125">
                <a:tc rowSpan="2">
                  <a:txBody>
                    <a:bodyPr/>
                    <a:lstStyle/>
                    <a:p>
                      <a:pPr algn="ctr"/>
                      <a:endParaRPr lang="en-US" altLang="zh-CN" dirty="0" smtClean="0"/>
                    </a:p>
                    <a:p>
                      <a:pPr algn="ctr"/>
                      <a:r>
                        <a:rPr lang="zh-CN" altLang="en-US" dirty="0" smtClean="0"/>
                        <a:t>姓名</a:t>
                      </a:r>
                      <a:endParaRPr lang="zh-CN" altLang="en-US" dirty="0"/>
                    </a:p>
                  </a:txBody>
                  <a:tcPr/>
                </a:tc>
                <a:tc gridSpan="2">
                  <a:txBody>
                    <a:bodyPr/>
                    <a:lstStyle/>
                    <a:p>
                      <a:pPr algn="ctr"/>
                      <a:r>
                        <a:rPr lang="zh-CN" altLang="en-US" dirty="0" smtClean="0"/>
                        <a:t>联系方式</a:t>
                      </a:r>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a:endParaRPr lang="en-US" altLang="zh-CN" sz="1800" b="1" kern="1200" dirty="0" smtClean="0">
                        <a:solidFill>
                          <a:schemeClr val="lt1"/>
                        </a:solidFill>
                        <a:effectLst/>
                        <a:latin typeface="+mn-lt"/>
                        <a:ea typeface="+mn-ea"/>
                        <a:cs typeface="+mn-cs"/>
                      </a:endParaRPr>
                    </a:p>
                    <a:p>
                      <a:pPr algn="ctr"/>
                      <a:r>
                        <a:rPr lang="zh-CN" altLang="zh-CN" sz="1800" b="1" kern="1200" dirty="0" smtClean="0">
                          <a:solidFill>
                            <a:schemeClr val="lt1"/>
                          </a:solidFill>
                          <a:effectLst/>
                          <a:latin typeface="+mn-lt"/>
                          <a:ea typeface="+mn-ea"/>
                          <a:cs typeface="+mn-cs"/>
                        </a:rPr>
                        <a:t>接口联系人</a:t>
                      </a:r>
                      <a:endParaRPr lang="zh-CN" altLang="en-US" dirty="0"/>
                    </a:p>
                  </a:txBody>
                  <a:tcPr/>
                </a:tc>
                <a:extLst>
                  <a:ext uri="{0D108BD9-81ED-4DB2-BD59-A6C34878D82A}">
                    <a16:rowId xmlns="" xmlns:a16="http://schemas.microsoft.com/office/drawing/2014/main" val="3474403341"/>
                  </a:ext>
                </a:extLst>
              </a:tr>
              <a:tr h="483125">
                <a:tc vMerge="1">
                  <a:txBody>
                    <a:bodyPr/>
                    <a:lstStyle/>
                    <a:p>
                      <a:endParaRPr lang="zh-CN" altLang="en-US"/>
                    </a:p>
                  </a:txBody>
                  <a:tcPr/>
                </a:tc>
                <a:tc>
                  <a:txBody>
                    <a:bodyPr/>
                    <a:lstStyle/>
                    <a:p>
                      <a:pPr algn="ctr"/>
                      <a:r>
                        <a:rPr lang="zh-CN" altLang="en-US" dirty="0" smtClean="0"/>
                        <a:t>联系方式</a:t>
                      </a:r>
                      <a:endParaRPr lang="zh-CN"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CN" altLang="en-US" dirty="0" smtClean="0"/>
                        <a:t>地址</a:t>
                      </a:r>
                      <a:endParaRPr lang="zh-CN" altLang="en-US" dirty="0"/>
                    </a:p>
                  </a:txBody>
                  <a:tcPr>
                    <a:lnL w="12700" cap="flat" cmpd="sng" algn="ctr">
                      <a:solidFill>
                        <a:schemeClr val="bg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tc>
                <a:extLst>
                  <a:ext uri="{0D108BD9-81ED-4DB2-BD59-A6C34878D82A}">
                    <a16:rowId xmlns="" xmlns:a16="http://schemas.microsoft.com/office/drawing/2014/main" val="79955925"/>
                  </a:ext>
                </a:extLst>
              </a:tr>
              <a:tr h="966249">
                <a:tc>
                  <a:txBody>
                    <a:bodyPr/>
                    <a:lstStyle/>
                    <a:p>
                      <a:pPr algn="ctr"/>
                      <a:endParaRPr lang="en-US" altLang="zh-CN" dirty="0" smtClean="0"/>
                    </a:p>
                    <a:p>
                      <a:pPr algn="ctr"/>
                      <a:r>
                        <a:rPr lang="zh-CN" altLang="en-US" dirty="0" smtClean="0"/>
                        <a:t>杨枨</a:t>
                      </a:r>
                      <a:endParaRPr lang="zh-CN" altLang="en-US" dirty="0"/>
                    </a:p>
                  </a:txBody>
                  <a:tcPr/>
                </a:tc>
                <a:tc>
                  <a:txBody>
                    <a:bodyPr/>
                    <a:lstStyle/>
                    <a:p>
                      <a:pPr algn="ctr"/>
                      <a:endParaRPr lang="en-US" altLang="zh-CN" sz="1800" u="none" strike="noStrike" kern="1200" dirty="0" smtClean="0">
                        <a:solidFill>
                          <a:schemeClr val="dk1"/>
                        </a:solidFill>
                        <a:effectLst/>
                        <a:latin typeface="+mn-lt"/>
                        <a:ea typeface="+mn-ea"/>
                        <a:cs typeface="+mn-cs"/>
                        <a:hlinkClick r:id="rId2"/>
                      </a:endParaRPr>
                    </a:p>
                    <a:p>
                      <a:pPr algn="ctr"/>
                      <a:r>
                        <a:rPr lang="en-US" altLang="zh-CN" sz="1800" u="none" strike="noStrike" kern="1200" dirty="0" smtClean="0">
                          <a:solidFill>
                            <a:schemeClr val="dk1"/>
                          </a:solidFill>
                          <a:effectLst/>
                          <a:latin typeface="+mn-lt"/>
                          <a:ea typeface="+mn-ea"/>
                          <a:cs typeface="+mn-cs"/>
                          <a:hlinkClick r:id="rId2"/>
                        </a:rPr>
                        <a:t>yangc@zucc.edu.cn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a:t>
                      </a:r>
                      <a:r>
                        <a:rPr lang="zh-CN" altLang="zh-CN" sz="1800" kern="1200" dirty="0" smtClean="0">
                          <a:solidFill>
                            <a:schemeClr val="dk1"/>
                          </a:solidFill>
                          <a:effectLst/>
                          <a:latin typeface="+mn-lt"/>
                          <a:ea typeface="+mn-ea"/>
                          <a:cs typeface="+mn-cs"/>
                        </a:rPr>
                        <a:t>系主任办公室</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 xmlns:a16="http://schemas.microsoft.com/office/drawing/2014/main" val="1017754388"/>
                  </a:ext>
                </a:extLst>
              </a:tr>
              <a:tr h="966249">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侯宏仑</a:t>
                      </a:r>
                      <a:endParaRPr lang="zh-CN" altLang="en-US" dirty="0"/>
                    </a:p>
                  </a:txBody>
                  <a:tcPr/>
                </a:tc>
                <a:tc>
                  <a:txBody>
                    <a:bodyPr/>
                    <a:lstStyle/>
                    <a:p>
                      <a:pPr algn="ctr"/>
                      <a:endParaRPr lang="en-US" altLang="zh-CN" sz="1800" kern="1200" dirty="0" smtClean="0">
                        <a:solidFill>
                          <a:schemeClr val="dk1"/>
                        </a:solidFill>
                        <a:effectLst/>
                        <a:latin typeface="+mn-lt"/>
                        <a:ea typeface="+mn-ea"/>
                        <a:cs typeface="+mn-cs"/>
                      </a:endParaRPr>
                    </a:p>
                    <a:p>
                      <a:pPr algn="ctr"/>
                      <a:r>
                        <a:rPr lang="en-US" altLang="zh-CN" sz="1800" kern="1200" dirty="0" smtClean="0">
                          <a:solidFill>
                            <a:schemeClr val="dk1"/>
                          </a:solidFill>
                          <a:effectLst/>
                          <a:latin typeface="+mn-lt"/>
                          <a:ea typeface="+mn-ea"/>
                          <a:cs typeface="+mn-cs"/>
                        </a:rPr>
                        <a:t>ubilabs@zucc.edu.cn</a:t>
                      </a:r>
                      <a:endParaRPr lang="zh-CN" altLang="en-US" dirty="0"/>
                    </a:p>
                  </a:txBody>
                  <a:tcPr>
                    <a:lnR w="12700" cap="flat" cmpd="sng" algn="ctr">
                      <a:solidFill>
                        <a:schemeClr val="bg1"/>
                      </a:solidFill>
                      <a:prstDash val="solid"/>
                      <a:round/>
                      <a:headEnd type="none" w="med" len="med"/>
                      <a:tailEnd type="none" w="med" len="med"/>
                    </a:lnR>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理</a:t>
                      </a:r>
                      <a:r>
                        <a:rPr lang="en-US" altLang="zh-CN" sz="1800" kern="1200" dirty="0" smtClean="0">
                          <a:solidFill>
                            <a:schemeClr val="dk1"/>
                          </a:solidFill>
                          <a:effectLst/>
                          <a:latin typeface="+mn-lt"/>
                          <a:ea typeface="+mn-ea"/>
                          <a:cs typeface="+mn-cs"/>
                        </a:rPr>
                        <a:t>4-501</a:t>
                      </a: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endParaRPr lang="en-US" altLang="zh-CN" sz="1800" kern="1200" dirty="0" smtClean="0">
                        <a:solidFill>
                          <a:schemeClr val="dk1"/>
                        </a:solidFill>
                        <a:effectLst/>
                        <a:latin typeface="+mn-lt"/>
                        <a:ea typeface="+mn-ea"/>
                        <a:cs typeface="+mn-cs"/>
                      </a:endParaRPr>
                    </a:p>
                    <a:p>
                      <a:pPr algn="ctr"/>
                      <a:r>
                        <a:rPr lang="zh-CN" altLang="zh-CN" sz="1800" kern="1200" dirty="0" smtClean="0">
                          <a:solidFill>
                            <a:schemeClr val="dk1"/>
                          </a:solidFill>
                          <a:effectLst/>
                          <a:latin typeface="+mn-lt"/>
                          <a:ea typeface="+mn-ea"/>
                          <a:cs typeface="+mn-cs"/>
                        </a:rPr>
                        <a:t>徐双铅</a:t>
                      </a:r>
                      <a:endParaRPr lang="zh-CN" altLang="en-US" dirty="0"/>
                    </a:p>
                  </a:txBody>
                  <a:tcPr/>
                </a:tc>
                <a:extLst>
                  <a:ext uri="{0D108BD9-81ED-4DB2-BD59-A6C34878D82A}">
                    <a16:rowId xmlns="" xmlns:a16="http://schemas.microsoft.com/office/drawing/2014/main" val="3044797417"/>
                  </a:ext>
                </a:extLst>
              </a:tr>
            </a:tbl>
          </a:graphicData>
        </a:graphic>
      </p:graphicFrame>
    </p:spTree>
    <p:extLst>
      <p:ext uri="{BB962C8B-B14F-4D97-AF65-F5344CB8AC3E}">
        <p14:creationId xmlns:p14="http://schemas.microsoft.com/office/powerpoint/2010/main" val="923340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3" y="1106723"/>
            <a:ext cx="8978954" cy="4927226"/>
          </a:xfrm>
          <a:prstGeom prst="rect">
            <a:avLst/>
          </a:prstGeom>
        </p:spPr>
      </p:pic>
      <p:sp>
        <p:nvSpPr>
          <p:cNvPr id="8" name="矩形 7"/>
          <p:cNvSpPr/>
          <p:nvPr/>
        </p:nvSpPr>
        <p:spPr>
          <a:xfrm>
            <a:off x="4881155" y="6320272"/>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*详细见附件</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
        <p:nvSpPr>
          <p:cNvPr id="10" name="矩形 9"/>
          <p:cNvSpPr/>
          <p:nvPr/>
        </p:nvSpPr>
        <p:spPr>
          <a:xfrm>
            <a:off x="1384663" y="65534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甘特图</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2778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预算</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13245337"/>
              </p:ext>
            </p:extLst>
          </p:nvPr>
        </p:nvGraphicFramePr>
        <p:xfrm>
          <a:off x="2136269" y="494921"/>
          <a:ext cx="7741938" cy="6020770"/>
        </p:xfrm>
        <a:graphic>
          <a:graphicData uri="http://schemas.openxmlformats.org/drawingml/2006/table">
            <a:tbl>
              <a:tblPr firstRow="1" bandRow="1">
                <a:tableStyleId>{5C22544A-7EE6-4342-B048-85BDC9FD1C3A}</a:tableStyleId>
              </a:tblPr>
              <a:tblGrid>
                <a:gridCol w="2435383">
                  <a:extLst>
                    <a:ext uri="{9D8B030D-6E8A-4147-A177-3AD203B41FA5}">
                      <a16:colId xmlns="" xmlns:a16="http://schemas.microsoft.com/office/drawing/2014/main" val="2655899443"/>
                    </a:ext>
                  </a:extLst>
                </a:gridCol>
                <a:gridCol w="1415920">
                  <a:extLst>
                    <a:ext uri="{9D8B030D-6E8A-4147-A177-3AD203B41FA5}">
                      <a16:colId xmlns="" xmlns:a16="http://schemas.microsoft.com/office/drawing/2014/main" val="3380373319"/>
                    </a:ext>
                  </a:extLst>
                </a:gridCol>
                <a:gridCol w="1688092">
                  <a:extLst>
                    <a:ext uri="{9D8B030D-6E8A-4147-A177-3AD203B41FA5}">
                      <a16:colId xmlns="" xmlns:a16="http://schemas.microsoft.com/office/drawing/2014/main" val="1360006712"/>
                    </a:ext>
                  </a:extLst>
                </a:gridCol>
                <a:gridCol w="2202543">
                  <a:extLst>
                    <a:ext uri="{9D8B030D-6E8A-4147-A177-3AD203B41FA5}">
                      <a16:colId xmlns="" xmlns:a16="http://schemas.microsoft.com/office/drawing/2014/main" val="3873802776"/>
                    </a:ext>
                  </a:extLst>
                </a:gridCol>
              </a:tblGrid>
              <a:tr h="378581">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 xmlns:a16="http://schemas.microsoft.com/office/drawing/2014/main" val="2460576627"/>
                  </a:ext>
                </a:extLst>
              </a:tr>
              <a:tr h="378581">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 xmlns:a16="http://schemas.microsoft.com/office/drawing/2014/main" val="3380423985"/>
                  </a:ext>
                </a:extLst>
              </a:tr>
              <a:tr h="508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一、初期投入资金</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 xmlns:a16="http://schemas.microsoft.com/office/drawing/2014/main" val="2163184090"/>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1</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）电子书</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2382265213"/>
                  </a:ext>
                </a:extLst>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2</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UML</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建模工具</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3962481166"/>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3</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AxureRP</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274810892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4</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Office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3733486988"/>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5</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IBM Rational Software Architect</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2277800155"/>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6</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）个人电脑及其</a:t>
                      </a: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windows</a:t>
                      </a:r>
                      <a:r>
                        <a:rPr lang="zh-CN" altLang="zh-CN" sz="1800" kern="100" dirty="0" smtClean="0">
                          <a:solidFill>
                            <a:srgbClr val="000000"/>
                          </a:solidFill>
                          <a:effectLst/>
                          <a:latin typeface="宋体" panose="02010600030101010101" pitchFamily="2" charset="-122"/>
                          <a:ea typeface="+mn-ea"/>
                          <a:cs typeface="宋体" panose="02010600030101010101" pitchFamily="2" charset="-122"/>
                        </a:rPr>
                        <a:t>操作系统</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3341917543"/>
                  </a:ext>
                </a:extLst>
              </a:tr>
              <a:tr h="607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effectLst/>
                          <a:latin typeface="宋体" panose="02010600030101010101" pitchFamily="2" charset="-122"/>
                          <a:ea typeface="+mn-ea"/>
                          <a:cs typeface="宋体" panose="02010600030101010101" pitchFamily="2" charset="-122"/>
                        </a:rPr>
                        <a:t> (7)</a:t>
                      </a:r>
                      <a:r>
                        <a:rPr lang="en-US" altLang="zh-CN" sz="1800" kern="100" dirty="0" err="1" smtClean="0">
                          <a:solidFill>
                            <a:srgbClr val="000000"/>
                          </a:solidFill>
                          <a:effectLst/>
                          <a:latin typeface="宋体" panose="02010600030101010101" pitchFamily="2" charset="-122"/>
                          <a:ea typeface="+mn-ea"/>
                          <a:cs typeface="宋体" panose="02010600030101010101" pitchFamily="2" charset="-122"/>
                        </a:rPr>
                        <a:t>Vmware</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764120048"/>
                  </a:ext>
                </a:extLst>
              </a:tr>
            </a:tbl>
          </a:graphicData>
        </a:graphic>
      </p:graphicFrame>
    </p:spTree>
    <p:extLst>
      <p:ext uri="{BB962C8B-B14F-4D97-AF65-F5344CB8AC3E}">
        <p14:creationId xmlns:p14="http://schemas.microsoft.com/office/powerpoint/2010/main" val="1424469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384663" y="655345"/>
            <a:ext cx="1503212" cy="369332"/>
          </a:xfrm>
          <a:prstGeom prst="rect">
            <a:avLst/>
          </a:prstGeom>
        </p:spPr>
        <p:txBody>
          <a:bodyPr wrap="square">
            <a:spAutoFit/>
          </a:bodyPr>
          <a:lstStyle/>
          <a:p>
            <a:r>
              <a:rPr lang="zh-CN" altLang="en-US" b="1" dirty="0" smtClean="0">
                <a:latin typeface="黑体" panose="02010609060101010101" pitchFamily="49" charset="-122"/>
                <a:ea typeface="黑体" panose="02010609060101010101" pitchFamily="49" charset="-122"/>
              </a:rPr>
              <a:t>预算</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70723272"/>
              </p:ext>
            </p:extLst>
          </p:nvPr>
        </p:nvGraphicFramePr>
        <p:xfrm>
          <a:off x="2136269" y="83305"/>
          <a:ext cx="9398233" cy="6658342"/>
        </p:xfrm>
        <a:graphic>
          <a:graphicData uri="http://schemas.openxmlformats.org/drawingml/2006/table">
            <a:tbl>
              <a:tblPr firstRow="1" bandRow="1">
                <a:tableStyleId>{5C22544A-7EE6-4342-B048-85BDC9FD1C3A}</a:tableStyleId>
              </a:tblPr>
              <a:tblGrid>
                <a:gridCol w="2174473">
                  <a:extLst>
                    <a:ext uri="{9D8B030D-6E8A-4147-A177-3AD203B41FA5}">
                      <a16:colId xmlns="" xmlns:a16="http://schemas.microsoft.com/office/drawing/2014/main" val="2655899443"/>
                    </a:ext>
                  </a:extLst>
                </a:gridCol>
                <a:gridCol w="1306286">
                  <a:extLst>
                    <a:ext uri="{9D8B030D-6E8A-4147-A177-3AD203B41FA5}">
                      <a16:colId xmlns="" xmlns:a16="http://schemas.microsoft.com/office/drawing/2014/main" val="3380373319"/>
                    </a:ext>
                  </a:extLst>
                </a:gridCol>
                <a:gridCol w="1175657">
                  <a:extLst>
                    <a:ext uri="{9D8B030D-6E8A-4147-A177-3AD203B41FA5}">
                      <a16:colId xmlns="" xmlns:a16="http://schemas.microsoft.com/office/drawing/2014/main" val="1360006712"/>
                    </a:ext>
                  </a:extLst>
                </a:gridCol>
                <a:gridCol w="4741817">
                  <a:extLst>
                    <a:ext uri="{9D8B030D-6E8A-4147-A177-3AD203B41FA5}">
                      <a16:colId xmlns="" xmlns:a16="http://schemas.microsoft.com/office/drawing/2014/main" val="3873802776"/>
                    </a:ext>
                  </a:extLst>
                </a:gridCol>
              </a:tblGrid>
              <a:tr h="324459">
                <a:tc rowSpan="2">
                  <a:txBody>
                    <a:bodyPr/>
                    <a:lstStyle/>
                    <a:p>
                      <a:pPr algn="ctr"/>
                      <a:r>
                        <a:rPr lang="zh-CN" altLang="en-US" dirty="0" smtClean="0"/>
                        <a:t>项目进程</a:t>
                      </a:r>
                      <a:endParaRPr lang="zh-CN" altLang="en-US" dirty="0"/>
                    </a:p>
                  </a:txBody>
                  <a:tcPr/>
                </a:tc>
                <a:tc gridSpan="2">
                  <a:txBody>
                    <a:bodyPr/>
                    <a:lstStyle/>
                    <a:p>
                      <a:pPr algn="ctr"/>
                      <a:r>
                        <a:rPr lang="zh-CN" altLang="zh-CN" sz="1800" b="1" kern="1200" dirty="0" smtClean="0">
                          <a:solidFill>
                            <a:schemeClr val="lt1"/>
                          </a:solidFill>
                          <a:effectLst/>
                          <a:latin typeface="+mn-lt"/>
                          <a:ea typeface="+mn-ea"/>
                          <a:cs typeface="+mn-cs"/>
                        </a:rPr>
                        <a:t>货币资金</a:t>
                      </a:r>
                      <a:endParaRPr lang="zh-CN" altLang="en-US" dirty="0"/>
                    </a:p>
                  </a:txBody>
                  <a:tcPr/>
                </a:tc>
                <a:tc hMerge="1">
                  <a:txBody>
                    <a:bodyPr/>
                    <a:lstStyle/>
                    <a:p>
                      <a:endParaRPr lang="zh-CN" altLang="en-US"/>
                    </a:p>
                  </a:txBody>
                  <a:tcPr/>
                </a:tc>
                <a:tc rowSpan="2">
                  <a:txBody>
                    <a:bodyPr/>
                    <a:lstStyle/>
                    <a:p>
                      <a:pPr algn="ctr"/>
                      <a:r>
                        <a:rPr lang="zh-CN" altLang="zh-CN" sz="1800" b="1" kern="1200" dirty="0" smtClean="0">
                          <a:solidFill>
                            <a:schemeClr val="lt1"/>
                          </a:solidFill>
                          <a:effectLst/>
                          <a:latin typeface="+mn-lt"/>
                          <a:ea typeface="+mn-ea"/>
                          <a:cs typeface="+mn-cs"/>
                        </a:rPr>
                        <a:t>备注</a:t>
                      </a:r>
                      <a:endParaRPr lang="zh-CN" altLang="en-US" dirty="0"/>
                    </a:p>
                  </a:txBody>
                  <a:tcPr/>
                </a:tc>
                <a:extLst>
                  <a:ext uri="{0D108BD9-81ED-4DB2-BD59-A6C34878D82A}">
                    <a16:rowId xmlns="" xmlns:a16="http://schemas.microsoft.com/office/drawing/2014/main" val="2460576627"/>
                  </a:ext>
                </a:extLst>
              </a:tr>
              <a:tr h="324459">
                <a:tc vMerge="1">
                  <a:txBody>
                    <a:bodyPr/>
                    <a:lstStyle/>
                    <a:p>
                      <a:endParaRPr lang="zh-CN" altLang="en-US"/>
                    </a:p>
                  </a:txBody>
                  <a:tcPr/>
                </a:tc>
                <a:tc>
                  <a:txBody>
                    <a:bodyPr/>
                    <a:lstStyle/>
                    <a:p>
                      <a:pPr algn="ctr"/>
                      <a:r>
                        <a:rPr lang="zh-CN" altLang="zh-CN" sz="1800" b="1" kern="1200" dirty="0" smtClean="0">
                          <a:solidFill>
                            <a:schemeClr val="bg1"/>
                          </a:solidFill>
                          <a:effectLst/>
                          <a:latin typeface="+mn-lt"/>
                          <a:ea typeface="+mn-ea"/>
                          <a:cs typeface="+mn-cs"/>
                        </a:rPr>
                        <a:t>月度计划</a:t>
                      </a:r>
                      <a:endParaRPr lang="zh-CN" altLang="en-US" b="1" dirty="0">
                        <a:solidFill>
                          <a:schemeClr val="bg1"/>
                        </a:solidFill>
                      </a:endParaRPr>
                    </a:p>
                  </a:txBody>
                  <a:tcPr>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zh-CN" altLang="zh-CN" sz="1800" b="1" kern="1200" dirty="0" smtClean="0">
                          <a:solidFill>
                            <a:schemeClr val="bg1"/>
                          </a:solidFill>
                          <a:effectLst/>
                          <a:latin typeface="+mn-lt"/>
                          <a:ea typeface="+mn-ea"/>
                          <a:cs typeface="+mn-cs"/>
                        </a:rPr>
                        <a:t>年度计划</a:t>
                      </a:r>
                      <a:endParaRPr lang="zh-CN" altLang="en-US" b="1" dirty="0">
                        <a:solidFill>
                          <a:schemeClr val="bg1"/>
                        </a:solidFill>
                      </a:endParaRPr>
                    </a:p>
                  </a:txBody>
                  <a:tcPr>
                    <a:lnL w="12700" cap="flat" cmpd="sng" algn="ctr">
                      <a:solidFill>
                        <a:schemeClr val="bg1"/>
                      </a:solidFill>
                      <a:prstDash val="solid"/>
                      <a:round/>
                      <a:headEnd type="none" w="med" len="med"/>
                      <a:tailEnd type="none" w="med" len="med"/>
                    </a:lnL>
                    <a:solidFill>
                      <a:schemeClr val="accent1"/>
                    </a:solidFill>
                  </a:tcPr>
                </a:tc>
                <a:tc vMerge="1">
                  <a:txBody>
                    <a:bodyPr/>
                    <a:lstStyle/>
                    <a:p>
                      <a:endParaRPr lang="zh-CN" altLang="en-US"/>
                    </a:p>
                  </a:txBody>
                  <a:tcPr/>
                </a:tc>
                <a:extLst>
                  <a:ext uri="{0D108BD9-81ED-4DB2-BD59-A6C34878D82A}">
                    <a16:rowId xmlns="" xmlns:a16="http://schemas.microsoft.com/office/drawing/2014/main" val="3380423985"/>
                  </a:ext>
                </a:extLst>
              </a:tr>
              <a:tr h="3794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二、初期必要支出</a:t>
                      </a:r>
                      <a:endParaRPr lang="zh-CN" altLang="en-US" dirty="0" smtClean="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 xmlns:a16="http://schemas.microsoft.com/office/drawing/2014/main" val="2163184090"/>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）网络</a:t>
                      </a:r>
                      <a:endParaRPr lang="zh-CN" altLang="en-US" dirty="0"/>
                    </a:p>
                  </a:txBody>
                  <a:tcPr/>
                </a:tc>
                <a:tc>
                  <a:txBody>
                    <a:bodyPr/>
                    <a:lstStyle/>
                    <a:p>
                      <a:pPr algn="ctr"/>
                      <a:r>
                        <a:rPr lang="en-US" altLang="zh-CN" b="1" dirty="0" smtClean="0"/>
                        <a:t>/</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由学校分配</a:t>
                      </a:r>
                      <a:endParaRPr lang="zh-CN" altLang="en-US" dirty="0"/>
                    </a:p>
                  </a:txBody>
                  <a:tcPr/>
                </a:tc>
                <a:extLst>
                  <a:ext uri="{0D108BD9-81ED-4DB2-BD59-A6C34878D82A}">
                    <a16:rowId xmlns="" xmlns:a16="http://schemas.microsoft.com/office/drawing/2014/main" val="238226521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三、过程性支出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 xmlns:a16="http://schemas.microsoft.com/office/drawing/2014/main" val="3962481166"/>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）电费</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-100</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-1200</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由学校提供</a:t>
                      </a:r>
                      <a:endParaRPr lang="zh-CN" altLang="en-US" dirty="0"/>
                    </a:p>
                  </a:txBody>
                  <a:tcPr/>
                </a:tc>
                <a:extLst>
                  <a:ext uri="{0D108BD9-81ED-4DB2-BD59-A6C34878D82A}">
                    <a16:rowId xmlns="" xmlns:a16="http://schemas.microsoft.com/office/drawing/2014/main" val="2748108923"/>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2</a:t>
                      </a:r>
                      <a:r>
                        <a:rPr lang="zh-CN" altLang="zh-CN" sz="1800" kern="1200" dirty="0" smtClean="0">
                          <a:solidFill>
                            <a:schemeClr val="dk1"/>
                          </a:solidFill>
                          <a:effectLst/>
                          <a:latin typeface="+mn-lt"/>
                          <a:ea typeface="+mn-ea"/>
                          <a:cs typeface="+mn-cs"/>
                        </a:rPr>
                        <a:t>）宽带费用</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en-US" altLang="zh-CN" sz="1800" b="1" kern="1200" dirty="0" smtClean="0">
                          <a:solidFill>
                            <a:schemeClr val="dk1"/>
                          </a:solidFill>
                          <a:effectLst/>
                          <a:latin typeface="+mn-lt"/>
                          <a:ea typeface="+mn-ea"/>
                          <a:cs typeface="+mn-cs"/>
                        </a:rPr>
                        <a:t>/</a:t>
                      </a:r>
                      <a:endParaRPr lang="zh-CN" altLang="en-US" b="1" dirty="0"/>
                    </a:p>
                  </a:txBody>
                  <a:tcPr/>
                </a:tc>
                <a:extLst>
                  <a:ext uri="{0D108BD9-81ED-4DB2-BD59-A6C34878D82A}">
                    <a16:rowId xmlns="" xmlns:a16="http://schemas.microsoft.com/office/drawing/2014/main" val="3733486988"/>
                  </a:ext>
                </a:extLst>
              </a:tr>
              <a:tr h="811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）人力支出</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-6734.7</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effectLst/>
                          <a:latin typeface="+mn-lt"/>
                          <a:ea typeface="+mn-ea"/>
                          <a:cs typeface="+mn-cs"/>
                        </a:rPr>
                        <a:t>-80816.4</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根据</a:t>
                      </a:r>
                      <a:r>
                        <a:rPr lang="en-US" altLang="zh-CN" sz="1800" kern="1200" dirty="0" smtClean="0">
                          <a:solidFill>
                            <a:schemeClr val="dk1"/>
                          </a:solidFill>
                          <a:effectLst/>
                          <a:latin typeface="+mn-lt"/>
                          <a:ea typeface="+mn-ea"/>
                          <a:cs typeface="+mn-cs"/>
                        </a:rPr>
                        <a:t>2018</a:t>
                      </a:r>
                      <a:r>
                        <a:rPr lang="zh-CN" altLang="zh-CN" sz="1800" kern="1200" dirty="0" smtClean="0">
                          <a:solidFill>
                            <a:schemeClr val="dk1"/>
                          </a:solidFill>
                          <a:effectLst/>
                          <a:latin typeface="+mn-lt"/>
                          <a:ea typeface="+mn-ea"/>
                          <a:cs typeface="+mn-cs"/>
                        </a:rPr>
                        <a:t>杭州劳动人员平均工资为</a:t>
                      </a:r>
                      <a:r>
                        <a:rPr lang="en-US" altLang="zh-CN" sz="1800" kern="1200" dirty="0" smtClean="0">
                          <a:solidFill>
                            <a:schemeClr val="dk1"/>
                          </a:solidFill>
                          <a:effectLst/>
                          <a:latin typeface="+mn-lt"/>
                          <a:ea typeface="+mn-ea"/>
                          <a:cs typeface="+mn-cs"/>
                        </a:rPr>
                        <a:t>32.07</a:t>
                      </a:r>
                      <a:r>
                        <a:rPr lang="zh-CN" altLang="zh-CN" sz="1800" kern="1200" dirty="0" smtClean="0">
                          <a:solidFill>
                            <a:schemeClr val="dk1"/>
                          </a:solidFill>
                          <a:effectLst/>
                          <a:latin typeface="+mn-lt"/>
                          <a:ea typeface="+mn-ea"/>
                          <a:cs typeface="+mn-cs"/>
                        </a:rPr>
                        <a:t>元</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小时，每月的平均工作日共计约</a:t>
                      </a:r>
                      <a:r>
                        <a:rPr lang="en-US" altLang="zh-CN" sz="1800" kern="1200" dirty="0" smtClean="0">
                          <a:solidFill>
                            <a:schemeClr val="dk1"/>
                          </a:solidFill>
                          <a:effectLst/>
                          <a:latin typeface="+mn-lt"/>
                          <a:ea typeface="+mn-ea"/>
                          <a:cs typeface="+mn-cs"/>
                        </a:rPr>
                        <a:t>21</a:t>
                      </a:r>
                      <a:r>
                        <a:rPr lang="zh-CN" altLang="zh-CN" sz="1800" kern="1200" dirty="0" smtClean="0">
                          <a:solidFill>
                            <a:schemeClr val="dk1"/>
                          </a:solidFill>
                          <a:effectLst/>
                          <a:latin typeface="+mn-lt"/>
                          <a:ea typeface="+mn-ea"/>
                          <a:cs typeface="+mn-cs"/>
                        </a:rPr>
                        <a:t>天。因为是课程项目故人力支出不计入总支出</a:t>
                      </a:r>
                      <a:endParaRPr lang="zh-CN" altLang="en-US" dirty="0"/>
                    </a:p>
                  </a:txBody>
                  <a:tcPr/>
                </a:tc>
                <a:extLst>
                  <a:ext uri="{0D108BD9-81ED-4DB2-BD59-A6C34878D82A}">
                    <a16:rowId xmlns="" xmlns:a16="http://schemas.microsoft.com/office/drawing/2014/main" val="2277800155"/>
                  </a:ext>
                </a:extLst>
              </a:tr>
              <a:tr h="567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四、增资情况</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38413121"/>
                  </a:ext>
                </a:extLst>
              </a:tr>
              <a:tr h="213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五、其他款项</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a:t>
                      </a:r>
                      <a:endParaRPr lang="zh-CN" altLang="en-US" b="1" dirty="0" smtClean="0"/>
                    </a:p>
                    <a:p>
                      <a:pPr algn="ctr"/>
                      <a:endParaRPr lang="zh-CN" altLang="en-US" dirty="0"/>
                    </a:p>
                  </a:txBody>
                  <a:tcPr>
                    <a:lnL w="12700" cap="flat" cmpd="sng" algn="ctr">
                      <a:solidFill>
                        <a:schemeClr val="bg1"/>
                      </a:solidFill>
                      <a:prstDash val="solid"/>
                      <a:round/>
                      <a:headEnd type="none" w="med" len="med"/>
                      <a:tailEnd type="none" w="med" len="med"/>
                    </a:lnL>
                  </a:tcPr>
                </a:tc>
                <a:tc>
                  <a:txBody>
                    <a:bodyPr/>
                    <a:lstStyle/>
                    <a:p>
                      <a:pPr algn="ctr"/>
                      <a:r>
                        <a:rPr lang="zh-CN" altLang="zh-CN" sz="1800" kern="1200" dirty="0" smtClean="0">
                          <a:solidFill>
                            <a:schemeClr val="dk1"/>
                          </a:solidFill>
                          <a:effectLst/>
                          <a:latin typeface="+mn-lt"/>
                          <a:ea typeface="+mn-ea"/>
                          <a:cs typeface="+mn-cs"/>
                        </a:rPr>
                        <a:t>网上资源学习使用暂无费用</a:t>
                      </a:r>
                      <a:endParaRPr lang="zh-CN" altLang="en-US" dirty="0"/>
                    </a:p>
                  </a:txBody>
                  <a:tcPr/>
                </a:tc>
                <a:extLst>
                  <a:ext uri="{0D108BD9-81ED-4DB2-BD59-A6C34878D82A}">
                    <a16:rowId xmlns="" xmlns:a16="http://schemas.microsoft.com/office/drawing/2014/main" val="764120048"/>
                  </a:ext>
                </a:extLst>
              </a:tr>
              <a:tr h="426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年度总计：</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a:txBody>
                    <a:bodyPr/>
                    <a:lstStyle/>
                    <a:p>
                      <a:pPr algn="ctr"/>
                      <a:r>
                        <a:rPr lang="en-US" altLang="zh-CN" b="1" dirty="0" smtClean="0"/>
                        <a:t>0</a:t>
                      </a:r>
                      <a:endParaRPr lang="zh-CN" altLang="en-US" b="1" dirty="0"/>
                    </a:p>
                  </a:txBody>
                  <a:tcPr>
                    <a:lnR w="12700" cap="flat" cmpd="sng" algn="ctr">
                      <a:solidFill>
                        <a:schemeClr val="bg1"/>
                      </a:solidFill>
                      <a:prstDash val="solid"/>
                      <a:round/>
                      <a:headEnd type="none" w="med" len="med"/>
                      <a:tailEnd type="none" w="med" len="med"/>
                    </a:lnR>
                  </a:tcPr>
                </a:tc>
                <a:tc>
                  <a:txBody>
                    <a:bodyPr/>
                    <a:lstStyle/>
                    <a:p>
                      <a:pPr algn="ctr"/>
                      <a:r>
                        <a:rPr lang="en-US" altLang="zh-CN" b="1" dirty="0" smtClean="0"/>
                        <a:t>0</a:t>
                      </a:r>
                      <a:endParaRPr lang="zh-CN" altLang="en-US" b="1" dirty="0"/>
                    </a:p>
                  </a:txBody>
                  <a:tcPr>
                    <a:lnL w="12700" cap="flat" cmpd="sng" algn="ctr">
                      <a:solidFill>
                        <a:schemeClr val="bg1"/>
                      </a:solidFill>
                      <a:prstDash val="solid"/>
                      <a:round/>
                      <a:headEnd type="none" w="med" len="med"/>
                      <a:tailEnd type="none" w="med" len="med"/>
                    </a:lnL>
                  </a:tcPr>
                </a:tc>
                <a:tc>
                  <a:txBody>
                    <a:bodyPr/>
                    <a:lstStyle/>
                    <a:p>
                      <a:pPr algn="ctr"/>
                      <a:r>
                        <a:rPr lang="en-US" altLang="zh-CN" b="1" dirty="0" smtClean="0"/>
                        <a:t>/</a:t>
                      </a:r>
                      <a:endParaRPr lang="zh-CN" altLang="en-US" b="1" dirty="0"/>
                    </a:p>
                  </a:txBody>
                  <a:tcPr/>
                </a:tc>
                <a:extLst>
                  <a:ext uri="{0D108BD9-81ED-4DB2-BD59-A6C34878D82A}">
                    <a16:rowId xmlns="" xmlns:a16="http://schemas.microsoft.com/office/drawing/2014/main" val="578449844"/>
                  </a:ext>
                </a:extLst>
              </a:tr>
              <a:tr h="21336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财务负责人：陈俊仁</a:t>
                      </a:r>
                      <a:endParaRPr lang="zh-CN" altLang="zh-CN" sz="1800" kern="100" dirty="0" smtClean="0">
                        <a:effectLst/>
                        <a:latin typeface="宋体" panose="02010600030101010101" pitchFamily="2" charset="-122"/>
                        <a:ea typeface="宋体" panose="02010600030101010101" pitchFamily="2" charset="-122"/>
                        <a:cs typeface="宋体" panose="02010600030101010101" pitchFamily="2" charset="-122"/>
                      </a:endParaRPr>
                    </a:p>
                  </a:txBody>
                  <a:tcPr/>
                </a:tc>
                <a:tc hMerge="1">
                  <a:txBody>
                    <a:bodyPr/>
                    <a:lstStyle/>
                    <a:p>
                      <a:pPr algn="ctr"/>
                      <a:endParaRPr lang="zh-CN" altLang="en-US"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extLst>
                  <a:ext uri="{0D108BD9-81ED-4DB2-BD59-A6C34878D82A}">
                    <a16:rowId xmlns="" xmlns:a16="http://schemas.microsoft.com/office/drawing/2014/main" val="2554572468"/>
                  </a:ext>
                </a:extLst>
              </a:tr>
            </a:tbl>
          </a:graphicData>
        </a:graphic>
      </p:graphicFrame>
    </p:spTree>
    <p:extLst>
      <p:ext uri="{BB962C8B-B14F-4D97-AF65-F5344CB8AC3E}">
        <p14:creationId xmlns:p14="http://schemas.microsoft.com/office/powerpoint/2010/main" val="2416671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57190319"/>
              </p:ext>
            </p:extLst>
          </p:nvPr>
        </p:nvGraphicFramePr>
        <p:xfrm>
          <a:off x="434234" y="1061352"/>
          <a:ext cx="11466028" cy="5045087"/>
        </p:xfrm>
        <a:graphic>
          <a:graphicData uri="http://schemas.openxmlformats.org/drawingml/2006/table">
            <a:tbl>
              <a:tblPr firstRow="1" bandRow="1">
                <a:tableStyleId>{5C22544A-7EE6-4342-B048-85BDC9FD1C3A}</a:tableStyleId>
              </a:tblPr>
              <a:tblGrid>
                <a:gridCol w="1638004">
                  <a:extLst>
                    <a:ext uri="{9D8B030D-6E8A-4147-A177-3AD203B41FA5}">
                      <a16:colId xmlns="" xmlns:a16="http://schemas.microsoft.com/office/drawing/2014/main" val="1960280282"/>
                    </a:ext>
                  </a:extLst>
                </a:gridCol>
                <a:gridCol w="1638004">
                  <a:extLst>
                    <a:ext uri="{9D8B030D-6E8A-4147-A177-3AD203B41FA5}">
                      <a16:colId xmlns="" xmlns:a16="http://schemas.microsoft.com/office/drawing/2014/main" val="1522824284"/>
                    </a:ext>
                  </a:extLst>
                </a:gridCol>
                <a:gridCol w="1638004">
                  <a:extLst>
                    <a:ext uri="{9D8B030D-6E8A-4147-A177-3AD203B41FA5}">
                      <a16:colId xmlns="" xmlns:a16="http://schemas.microsoft.com/office/drawing/2014/main" val="1640655193"/>
                    </a:ext>
                  </a:extLst>
                </a:gridCol>
                <a:gridCol w="1966954">
                  <a:extLst>
                    <a:ext uri="{9D8B030D-6E8A-4147-A177-3AD203B41FA5}">
                      <a16:colId xmlns="" xmlns:a16="http://schemas.microsoft.com/office/drawing/2014/main" val="919707528"/>
                    </a:ext>
                  </a:extLst>
                </a:gridCol>
                <a:gridCol w="1483479">
                  <a:extLst>
                    <a:ext uri="{9D8B030D-6E8A-4147-A177-3AD203B41FA5}">
                      <a16:colId xmlns="" xmlns:a16="http://schemas.microsoft.com/office/drawing/2014/main" val="3189581670"/>
                    </a:ext>
                  </a:extLst>
                </a:gridCol>
                <a:gridCol w="1658747">
                  <a:extLst>
                    <a:ext uri="{9D8B030D-6E8A-4147-A177-3AD203B41FA5}">
                      <a16:colId xmlns="" xmlns:a16="http://schemas.microsoft.com/office/drawing/2014/main" val="2071977553"/>
                    </a:ext>
                  </a:extLst>
                </a:gridCol>
                <a:gridCol w="1442836">
                  <a:extLst>
                    <a:ext uri="{9D8B030D-6E8A-4147-A177-3AD203B41FA5}">
                      <a16:colId xmlns=""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 xmlns:a16="http://schemas.microsoft.com/office/drawing/2014/main" val="2764094235"/>
                  </a:ext>
                </a:extLst>
              </a:tr>
              <a:tr h="925207">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成员因故请假</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参与者</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提前改变任务的分配，他人顶上</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R1</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 xmlns:a16="http://schemas.microsoft.com/office/drawing/2014/main" val="69144896"/>
                  </a:ext>
                </a:extLst>
              </a:tr>
              <a:tr h="370840">
                <a:tc>
                  <a:txBody>
                    <a:bodyPr/>
                    <a:lstStyle/>
                    <a:p>
                      <a:pPr indent="266700" algn="ctr">
                        <a:spcAft>
                          <a:spcPts val="0"/>
                        </a:spcAft>
                      </a:pP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项目成员不能实现项目</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技术</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制定</a:t>
                      </a:r>
                      <a:r>
                        <a:rPr lang="zh-CN" sz="1600" b="0" kern="100" dirty="0" smtClean="0">
                          <a:effectLst/>
                          <a:latin typeface="黑体" panose="02010609060101010101" pitchFamily="49" charset="-122"/>
                          <a:ea typeface="黑体" panose="02010609060101010101" pitchFamily="49" charset="-122"/>
                          <a:cs typeface="宋体" panose="02010600030101010101" pitchFamily="2" charset="-122"/>
                        </a:rPr>
                        <a:t>培训计划</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R2</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4037956592"/>
                  </a:ext>
                </a:extLst>
              </a:tr>
              <a:tr h="370840">
                <a:tc>
                  <a:txBody>
                    <a:bodyPr/>
                    <a:lstStyle/>
                    <a:p>
                      <a:pPr indent="266700" algn="ctr">
                        <a:spcAft>
                          <a:spcPts val="0"/>
                        </a:spcAft>
                      </a:pPr>
                      <a:r>
                        <a:rPr lang="en-US" sz="1600" b="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600" b="0" kern="100" dirty="0">
                          <a:effectLst/>
                          <a:latin typeface="黑体" panose="02010609060101010101" pitchFamily="49" charset="-122"/>
                          <a:ea typeface="黑体" panose="02010609060101010101" pitchFamily="49" charset="-122"/>
                          <a:cs typeface="宋体" panose="02010600030101010101" pitchFamily="2" charset="-122"/>
                        </a:rPr>
                        <a:t>远端仓库崩溃</a:t>
                      </a:r>
                    </a:p>
                  </a:txBody>
                  <a:tcPr marL="68580" marR="68580" marT="0" marB="0"/>
                </a:tc>
                <a:tc>
                  <a:txBody>
                    <a:bodyPr/>
                    <a:lstStyle/>
                    <a:p>
                      <a:pPr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TBD</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及时发现，用本地版本去创建新的远端仓库</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R3</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1882434749"/>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与干系人联系邮件发送内容、格式错误</a:t>
                      </a:r>
                    </a:p>
                  </a:txBody>
                  <a:tcPr marL="68580" marR="68580" marT="0" marB="0"/>
                </a:tc>
                <a:tc>
                  <a:txBody>
                    <a:bodyPr/>
                    <a:lstStyle/>
                    <a:p>
                      <a:pPr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a:effectLst/>
                          <a:latin typeface="黑体" panose="02010609060101010101" pitchFamily="49" charset="-122"/>
                          <a:ea typeface="黑体" panose="02010609060101010101" pitchFamily="49" charset="-122"/>
                          <a:cs typeface="宋体" panose="02010600030101010101" pitchFamily="2" charset="-122"/>
                        </a:rPr>
                        <a:t>提前</a:t>
                      </a:r>
                      <a:r>
                        <a:rPr lang="en-US" sz="1600" b="0" kern="100">
                          <a:effectLst/>
                          <a:latin typeface="黑体" panose="02010609060101010101" pitchFamily="49" charset="-122"/>
                          <a:ea typeface="黑体" panose="02010609060101010101" pitchFamily="49" charset="-122"/>
                          <a:cs typeface="宋体" panose="02010600030101010101" pitchFamily="2" charset="-122"/>
                        </a:rPr>
                        <a:t>Deadline</a:t>
                      </a:r>
                      <a:r>
                        <a:rPr lang="zh-CN" sz="1600" b="0" kern="100">
                          <a:effectLst/>
                          <a:latin typeface="黑体" panose="02010609060101010101" pitchFamily="49" charset="-122"/>
                          <a:ea typeface="黑体" panose="02010609060101010101" pitchFamily="49" charset="-122"/>
                          <a:cs typeface="宋体" panose="02010600030101010101" pitchFamily="2" charset="-122"/>
                        </a:rPr>
                        <a:t>发邮件，抄送组员，即使发现错误并修正</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R4</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790745376"/>
                  </a:ext>
                </a:extLst>
              </a:tr>
              <a:tr h="370840">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项目文件结构不符合要求</a:t>
                      </a:r>
                    </a:p>
                  </a:txBody>
                  <a:tcPr marL="68580" marR="68580" marT="0" marB="0"/>
                </a:tc>
                <a:tc>
                  <a:txBody>
                    <a:bodyPr/>
                    <a:lstStyle/>
                    <a:p>
                      <a:pPr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任务</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配置管理员修改文件结构</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lgn="ctr">
                        <a:spcAft>
                          <a:spcPts val="0"/>
                        </a:spcAft>
                      </a:pPr>
                      <a:r>
                        <a:rPr lang="zh-CN" sz="1600" b="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lgn="ctr">
                        <a:spcAft>
                          <a:spcPts val="0"/>
                        </a:spcAft>
                      </a:pPr>
                      <a:r>
                        <a:rPr lang="en-US" sz="1600" b="0" kern="100" dirty="0">
                          <a:effectLst/>
                          <a:latin typeface="黑体" panose="02010609060101010101" pitchFamily="49" charset="-122"/>
                          <a:ea typeface="黑体" panose="02010609060101010101" pitchFamily="49" charset="-122"/>
                          <a:cs typeface="宋体" panose="02010600030101010101" pitchFamily="2" charset="-122"/>
                        </a:rPr>
                        <a:t>R5</a:t>
                      </a:r>
                      <a:endParaRPr lang="zh-CN" sz="1600" b="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2849618176"/>
                  </a:ext>
                </a:extLst>
              </a:tr>
              <a:tr h="370840">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对接下来的计划和任务定义不够充分明确</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任务</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en-US" altLang="zh-CN" sz="1600" b="0" kern="1200" baseline="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找任务发布者（老师）明确任务，并制定一周的计划，每个组员都要有事可做</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高</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a:t>
                      </a:r>
                      <a:r>
                        <a:rPr lang="zh-CN" altLang="zh-CN" sz="1600" b="0" kern="1200" dirty="0" smtClean="0">
                          <a:solidFill>
                            <a:schemeClr val="dk1"/>
                          </a:solidFill>
                          <a:effectLst/>
                          <a:latin typeface="黑体" panose="02010609060101010101" pitchFamily="49" charset="-122"/>
                          <a:ea typeface="黑体" panose="02010609060101010101" pitchFamily="49" charset="-122"/>
                          <a:cs typeface="+mn-cs"/>
                        </a:rPr>
                        <a:t>显著</a:t>
                      </a:r>
                      <a:endParaRPr lang="zh-CN" altLang="en-US" sz="1600" b="0" dirty="0">
                        <a:latin typeface="黑体" panose="02010609060101010101" pitchFamily="49" charset="-122"/>
                        <a:ea typeface="黑体" panose="02010609060101010101" pitchFamily="49" charset="-122"/>
                      </a:endParaRPr>
                    </a:p>
                  </a:txBody>
                  <a:tcPr/>
                </a:tc>
                <a:tc>
                  <a:txBody>
                    <a:bodyPr/>
                    <a:lstStyle/>
                    <a:p>
                      <a:pPr algn="ctr"/>
                      <a:r>
                        <a:rPr lang="en-US" altLang="zh-CN" sz="1600" b="0" kern="1200" dirty="0" smtClean="0">
                          <a:solidFill>
                            <a:schemeClr val="dk1"/>
                          </a:solidFill>
                          <a:effectLst/>
                          <a:latin typeface="黑体" panose="02010609060101010101" pitchFamily="49" charset="-122"/>
                          <a:ea typeface="黑体" panose="02010609060101010101" pitchFamily="49" charset="-122"/>
                          <a:cs typeface="+mn-cs"/>
                        </a:rPr>
                        <a:t>   R6</a:t>
                      </a:r>
                      <a:endParaRPr lang="zh-CN" altLang="en-US" sz="1600" b="0" dirty="0">
                        <a:latin typeface="黑体" panose="02010609060101010101" pitchFamily="49" charset="-122"/>
                        <a:ea typeface="黑体" panose="02010609060101010101" pitchFamily="49" charset="-122"/>
                      </a:endParaRPr>
                    </a:p>
                  </a:txBody>
                  <a:tcPr/>
                </a:tc>
                <a:extLst>
                  <a:ext uri="{0D108BD9-81ED-4DB2-BD59-A6C34878D82A}">
                    <a16:rowId xmlns="" xmlns:a16="http://schemas.microsoft.com/office/drawing/2014/main" val="3277729453"/>
                  </a:ext>
                </a:extLst>
              </a:tr>
            </a:tbl>
          </a:graphicData>
        </a:graphic>
      </p:graphicFrame>
    </p:spTree>
    <p:extLst>
      <p:ext uri="{BB962C8B-B14F-4D97-AF65-F5344CB8AC3E}">
        <p14:creationId xmlns:p14="http://schemas.microsoft.com/office/powerpoint/2010/main" val="128959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04843483"/>
              </p:ext>
            </p:extLst>
          </p:nvPr>
        </p:nvGraphicFramePr>
        <p:xfrm>
          <a:off x="434234" y="1061352"/>
          <a:ext cx="11466028" cy="5685167"/>
        </p:xfrm>
        <a:graphic>
          <a:graphicData uri="http://schemas.openxmlformats.org/drawingml/2006/table">
            <a:tbl>
              <a:tblPr firstRow="1" bandRow="1">
                <a:tableStyleId>{5C22544A-7EE6-4342-B048-85BDC9FD1C3A}</a:tableStyleId>
              </a:tblPr>
              <a:tblGrid>
                <a:gridCol w="1638004">
                  <a:extLst>
                    <a:ext uri="{9D8B030D-6E8A-4147-A177-3AD203B41FA5}">
                      <a16:colId xmlns="" xmlns:a16="http://schemas.microsoft.com/office/drawing/2014/main" val="1960280282"/>
                    </a:ext>
                  </a:extLst>
                </a:gridCol>
                <a:gridCol w="1638004">
                  <a:extLst>
                    <a:ext uri="{9D8B030D-6E8A-4147-A177-3AD203B41FA5}">
                      <a16:colId xmlns="" xmlns:a16="http://schemas.microsoft.com/office/drawing/2014/main" val="1522824284"/>
                    </a:ext>
                  </a:extLst>
                </a:gridCol>
                <a:gridCol w="1638004">
                  <a:extLst>
                    <a:ext uri="{9D8B030D-6E8A-4147-A177-3AD203B41FA5}">
                      <a16:colId xmlns="" xmlns:a16="http://schemas.microsoft.com/office/drawing/2014/main" val="1640655193"/>
                    </a:ext>
                  </a:extLst>
                </a:gridCol>
                <a:gridCol w="1966954">
                  <a:extLst>
                    <a:ext uri="{9D8B030D-6E8A-4147-A177-3AD203B41FA5}">
                      <a16:colId xmlns="" xmlns:a16="http://schemas.microsoft.com/office/drawing/2014/main" val="919707528"/>
                    </a:ext>
                  </a:extLst>
                </a:gridCol>
                <a:gridCol w="1483479">
                  <a:extLst>
                    <a:ext uri="{9D8B030D-6E8A-4147-A177-3AD203B41FA5}">
                      <a16:colId xmlns="" xmlns:a16="http://schemas.microsoft.com/office/drawing/2014/main" val="3189581670"/>
                    </a:ext>
                  </a:extLst>
                </a:gridCol>
                <a:gridCol w="1658747">
                  <a:extLst>
                    <a:ext uri="{9D8B030D-6E8A-4147-A177-3AD203B41FA5}">
                      <a16:colId xmlns="" xmlns:a16="http://schemas.microsoft.com/office/drawing/2014/main" val="2071977553"/>
                    </a:ext>
                  </a:extLst>
                </a:gridCol>
                <a:gridCol w="1442836">
                  <a:extLst>
                    <a:ext uri="{9D8B030D-6E8A-4147-A177-3AD203B41FA5}">
                      <a16:colId xmlns=""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 xmlns:a16="http://schemas.microsoft.com/office/drawing/2014/main"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组内信息回复的实时性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组内</a:t>
                      </a:r>
                      <a:r>
                        <a:rPr lang="en-US" sz="1600" kern="100" dirty="0">
                          <a:effectLst/>
                          <a:latin typeface="黑体" panose="02010609060101010101" pitchFamily="49" charset="-122"/>
                          <a:ea typeface="黑体" panose="02010609060101010101" pitchFamily="49" charset="-122"/>
                          <a:cs typeface="宋体" panose="02010600030101010101" pitchFamily="2" charset="-122"/>
                        </a:rPr>
                        <a:t>QQ</a:t>
                      </a:r>
                      <a:r>
                        <a:rPr lang="zh-CN" sz="1600" kern="100" dirty="0">
                          <a:effectLst/>
                          <a:latin typeface="黑体" panose="02010609060101010101" pitchFamily="49" charset="-122"/>
                          <a:ea typeface="黑体" panose="02010609060101010101" pitchFamily="49" charset="-122"/>
                          <a:cs typeface="宋体" panose="02010600030101010101" pitchFamily="2" charset="-122"/>
                        </a:rPr>
                        <a:t>群的信息要经常看，也要记得回复</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教学辅助网站开发经验不足</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去找标杆</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R8</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4037956592"/>
                  </a:ext>
                </a:extLst>
              </a:tr>
              <a:tr h="370840">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成员空余时间有不确定性</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在开会说明接下来一周的行程，提前请假，安排工作表</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R9</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1882434749"/>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团队成员的能力（包括业务能力和技术能力）和素质，对项目的进展、项目的质量具有很大的影响</a:t>
                      </a:r>
                    </a:p>
                  </a:txBody>
                  <a:tcPr marL="68580" marR="68580" marT="0" marB="0"/>
                </a:tc>
                <a:tc>
                  <a:txBody>
                    <a:bodyPr/>
                    <a:lstStyle/>
                    <a:p>
                      <a:pPr>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参与者</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在用人之前先选对人、开展有针对性的培训、将合适的人安排到合适的岗位上</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R10</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79074537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团队成员是否能齐心协力为项目的共同目标服务</a:t>
                      </a:r>
                    </a:p>
                  </a:txBody>
                  <a:tcPr marL="68580" marR="68580" marT="0" marB="0"/>
                </a:tc>
                <a:tc>
                  <a:txBody>
                    <a:bodyPr/>
                    <a:lstStyle/>
                    <a:p>
                      <a:pPr>
                        <a:spcAft>
                          <a:spcPts val="0"/>
                        </a:spcAft>
                      </a:pPr>
                      <a:r>
                        <a:rPr lang="zh-CN" sz="1600" b="1" kern="10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项目在建设之初项目经理就需要将项目目标、工作任务等和项目成员沟通清楚，采用公平、公正、公开的绩效考评制度</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中等</a:t>
                      </a: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R11</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2849618176"/>
                  </a:ext>
                </a:extLst>
              </a:tr>
            </a:tbl>
          </a:graphicData>
        </a:graphic>
      </p:graphicFrame>
    </p:spTree>
    <p:extLst>
      <p:ext uri="{BB962C8B-B14F-4D97-AF65-F5344CB8AC3E}">
        <p14:creationId xmlns:p14="http://schemas.microsoft.com/office/powerpoint/2010/main" val="24796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406428"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zh-CN" altLang="en-US" sz="5400" b="1" dirty="0" smtClean="0">
                <a:solidFill>
                  <a:schemeClr val="bg1"/>
                </a:solidFill>
                <a:latin typeface="Gotham Rounded Medium" panose="02000000000000000000" pitchFamily="50" charset="0"/>
              </a:rPr>
              <a:t>引言</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40494625"/>
              </p:ext>
            </p:extLst>
          </p:nvPr>
        </p:nvGraphicFramePr>
        <p:xfrm>
          <a:off x="434234" y="1061352"/>
          <a:ext cx="11466028" cy="5491480"/>
        </p:xfrm>
        <a:graphic>
          <a:graphicData uri="http://schemas.openxmlformats.org/drawingml/2006/table">
            <a:tbl>
              <a:tblPr firstRow="1" bandRow="1">
                <a:tableStyleId>{5C22544A-7EE6-4342-B048-85BDC9FD1C3A}</a:tableStyleId>
              </a:tblPr>
              <a:tblGrid>
                <a:gridCol w="1638004">
                  <a:extLst>
                    <a:ext uri="{9D8B030D-6E8A-4147-A177-3AD203B41FA5}">
                      <a16:colId xmlns="" xmlns:a16="http://schemas.microsoft.com/office/drawing/2014/main" val="1960280282"/>
                    </a:ext>
                  </a:extLst>
                </a:gridCol>
                <a:gridCol w="1638004">
                  <a:extLst>
                    <a:ext uri="{9D8B030D-6E8A-4147-A177-3AD203B41FA5}">
                      <a16:colId xmlns="" xmlns:a16="http://schemas.microsoft.com/office/drawing/2014/main" val="1522824284"/>
                    </a:ext>
                  </a:extLst>
                </a:gridCol>
                <a:gridCol w="1638004">
                  <a:extLst>
                    <a:ext uri="{9D8B030D-6E8A-4147-A177-3AD203B41FA5}">
                      <a16:colId xmlns="" xmlns:a16="http://schemas.microsoft.com/office/drawing/2014/main" val="1640655193"/>
                    </a:ext>
                  </a:extLst>
                </a:gridCol>
                <a:gridCol w="1966954">
                  <a:extLst>
                    <a:ext uri="{9D8B030D-6E8A-4147-A177-3AD203B41FA5}">
                      <a16:colId xmlns="" xmlns:a16="http://schemas.microsoft.com/office/drawing/2014/main" val="919707528"/>
                    </a:ext>
                  </a:extLst>
                </a:gridCol>
                <a:gridCol w="1483479">
                  <a:extLst>
                    <a:ext uri="{9D8B030D-6E8A-4147-A177-3AD203B41FA5}">
                      <a16:colId xmlns="" xmlns:a16="http://schemas.microsoft.com/office/drawing/2014/main" val="3189581670"/>
                    </a:ext>
                  </a:extLst>
                </a:gridCol>
                <a:gridCol w="1658747">
                  <a:extLst>
                    <a:ext uri="{9D8B030D-6E8A-4147-A177-3AD203B41FA5}">
                      <a16:colId xmlns="" xmlns:a16="http://schemas.microsoft.com/office/drawing/2014/main" val="2071977553"/>
                    </a:ext>
                  </a:extLst>
                </a:gridCol>
                <a:gridCol w="1442836">
                  <a:extLst>
                    <a:ext uri="{9D8B030D-6E8A-4147-A177-3AD203B41FA5}">
                      <a16:colId xmlns=""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mn-lt"/>
                          <a:ea typeface="+mn-ea"/>
                          <a:cs typeface="+mn-cs"/>
                        </a:rPr>
                        <a:t>风险介绍</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风险类型</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应对优先级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应对措施</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影响等级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可能性等级</a:t>
                      </a:r>
                      <a:endParaRPr lang="zh-CN" altLang="en-US" dirty="0"/>
                    </a:p>
                  </a:txBody>
                  <a:tcPr/>
                </a:tc>
                <a:tc>
                  <a:txBody>
                    <a:bodyPr/>
                    <a:lstStyle/>
                    <a:p>
                      <a:pPr algn="ctr"/>
                      <a:r>
                        <a:rPr lang="zh-CN" altLang="zh-CN" sz="1800" b="1" kern="1200" dirty="0" smtClean="0">
                          <a:solidFill>
                            <a:schemeClr val="lt1"/>
                          </a:solidFill>
                          <a:effectLst/>
                          <a:latin typeface="+mn-lt"/>
                          <a:ea typeface="+mn-ea"/>
                          <a:cs typeface="+mn-cs"/>
                        </a:rPr>
                        <a:t>风险标识</a:t>
                      </a:r>
                      <a:endParaRPr lang="zh-CN" altLang="en-US" dirty="0"/>
                    </a:p>
                  </a:txBody>
                  <a:tcPr/>
                </a:tc>
                <a:extLst>
                  <a:ext uri="{0D108BD9-81ED-4DB2-BD59-A6C34878D82A}">
                    <a16:rowId xmlns="" xmlns:a16="http://schemas.microsoft.com/office/drawing/2014/main" val="2764094235"/>
                  </a:ext>
                </a:extLst>
              </a:tr>
              <a:tr h="925207">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管理工具、开发工具、测试工具等是否能及时到位、到位的工具版本是否符合项目要求</a:t>
                      </a:r>
                    </a:p>
                  </a:txBody>
                  <a:tcPr marL="68580" marR="68580" marT="0" marB="0"/>
                </a:tc>
                <a:tc>
                  <a:txBody>
                    <a:bodyPr/>
                    <a:lstStyle/>
                    <a:p>
                      <a:pPr indent="267970">
                        <a:spcAft>
                          <a:spcPts val="0"/>
                        </a:spcAft>
                      </a:pPr>
                      <a:r>
                        <a:rPr lang="zh-CN" sz="1400" b="1" kern="100" dirty="0">
                          <a:effectLst/>
                          <a:latin typeface="黑体" panose="02010609060101010101" pitchFamily="49" charset="-122"/>
                          <a:ea typeface="黑体" panose="02010609060101010101" pitchFamily="49" charset="-122"/>
                          <a:cs typeface="宋体" panose="02010600030101010101" pitchFamily="2" charset="-122"/>
                        </a:rPr>
                        <a:t>工具</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在项目的启动阶段就落实好各项工具的来源或可能的替代工具，在这些工具需要使用之前（一般需要提前一个月左右）跟踪并落实工具的到位事宜</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400" kern="100" dirty="0">
                          <a:effectLst/>
                          <a:latin typeface="黑体" panose="02010609060101010101" pitchFamily="49" charset="-122"/>
                          <a:ea typeface="黑体" panose="02010609060101010101" pitchFamily="49" charset="-122"/>
                          <a:cs typeface="宋体" panose="02010600030101010101" pitchFamily="2" charset="-122"/>
                        </a:rPr>
                        <a:t>R12</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69144896"/>
                  </a:ext>
                </a:extLst>
              </a:tr>
              <a:tr h="370840">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对方法、工具和技术理解的不够</a:t>
                      </a:r>
                    </a:p>
                  </a:txBody>
                  <a:tcPr marL="68580" marR="68580" marT="0" marB="0"/>
                </a:tc>
                <a:tc>
                  <a:txBody>
                    <a:bodyPr/>
                    <a:lstStyle/>
                    <a:p>
                      <a:pPr indent="267970">
                        <a:spcAft>
                          <a:spcPts val="0"/>
                        </a:spcAft>
                      </a:pPr>
                      <a:r>
                        <a:rPr lang="zh-CN" sz="1400" b="1" kern="100" dirty="0">
                          <a:effectLst/>
                          <a:latin typeface="黑体" panose="02010609060101010101" pitchFamily="49" charset="-122"/>
                          <a:ea typeface="黑体" panose="02010609060101010101" pitchFamily="49" charset="-122"/>
                          <a:cs typeface="宋体" panose="02010600030101010101" pitchFamily="2" charset="-122"/>
                        </a:rPr>
                        <a:t>技术</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每个人熟悉一种工具（①黄叶轩：</a:t>
                      </a:r>
                      <a:r>
                        <a:rPr lang="en-US" sz="1400" kern="100" dirty="0">
                          <a:effectLst/>
                          <a:latin typeface="黑体" panose="02010609060101010101" pitchFamily="49" charset="-122"/>
                          <a:ea typeface="黑体" panose="02010609060101010101" pitchFamily="49" charset="-122"/>
                          <a:cs typeface="宋体" panose="02010600030101010101" pitchFamily="2" charset="-122"/>
                        </a:rPr>
                        <a:t>project</a:t>
                      </a:r>
                      <a:r>
                        <a:rPr lang="zh-CN" sz="1400" kern="100" dirty="0">
                          <a:effectLst/>
                          <a:latin typeface="黑体" panose="02010609060101010101" pitchFamily="49" charset="-122"/>
                          <a:ea typeface="黑体" panose="02010609060101010101" pitchFamily="49" charset="-122"/>
                          <a:cs typeface="宋体" panose="02010600030101010101" pitchFamily="2" charset="-122"/>
                        </a:rPr>
                        <a:t>的熟悉与教学；②徐： 熟悉需求管理工具与教学；③徐双铅： 熟悉</a:t>
                      </a:r>
                      <a:r>
                        <a:rPr lang="en-US" sz="1400" kern="100" dirty="0" err="1">
                          <a:effectLst/>
                          <a:latin typeface="黑体" panose="02010609060101010101" pitchFamily="49" charset="-122"/>
                          <a:ea typeface="黑体" panose="02010609060101010101" pitchFamily="49" charset="-122"/>
                          <a:cs typeface="宋体" panose="02010600030101010101" pitchFamily="2" charset="-122"/>
                        </a:rPr>
                        <a:t>Axure</a:t>
                      </a:r>
                      <a:r>
                        <a:rPr lang="en-US" sz="1400" kern="100" dirty="0">
                          <a:effectLst/>
                          <a:latin typeface="黑体" panose="02010609060101010101" pitchFamily="49" charset="-122"/>
                          <a:ea typeface="黑体" panose="02010609060101010101" pitchFamily="49" charset="-122"/>
                          <a:cs typeface="宋体" panose="02010600030101010101" pitchFamily="2" charset="-122"/>
                        </a:rPr>
                        <a:t> </a:t>
                      </a:r>
                      <a:r>
                        <a:rPr lang="en-US" sz="1400" kern="100" dirty="0" err="1">
                          <a:effectLst/>
                          <a:latin typeface="黑体" panose="02010609060101010101" pitchFamily="49" charset="-122"/>
                          <a:ea typeface="黑体" panose="02010609060101010101" pitchFamily="49" charset="-122"/>
                          <a:cs typeface="宋体" panose="02010600030101010101" pitchFamily="2" charset="-122"/>
                        </a:rPr>
                        <a:t>rp</a:t>
                      </a:r>
                      <a:r>
                        <a:rPr lang="en-US" sz="1400" kern="100" dirty="0">
                          <a:effectLst/>
                          <a:latin typeface="黑体" panose="02010609060101010101" pitchFamily="49" charset="-122"/>
                          <a:ea typeface="黑体" panose="02010609060101010101" pitchFamily="49" charset="-122"/>
                          <a:cs typeface="宋体" panose="02010600030101010101" pitchFamily="2" charset="-122"/>
                        </a:rPr>
                        <a:t> </a:t>
                      </a:r>
                      <a:r>
                        <a:rPr lang="zh-CN" sz="1400" kern="100" dirty="0">
                          <a:effectLst/>
                          <a:latin typeface="黑体" panose="02010609060101010101" pitchFamily="49" charset="-122"/>
                          <a:ea typeface="黑体" panose="02010609060101010101" pitchFamily="49" charset="-122"/>
                          <a:cs typeface="宋体" panose="02010600030101010101" pitchFamily="2" charset="-122"/>
                        </a:rPr>
                        <a:t>；④吕迪： 熟悉</a:t>
                      </a:r>
                      <a:r>
                        <a:rPr lang="en-US" sz="1400" kern="100" dirty="0">
                          <a:effectLst/>
                          <a:latin typeface="黑体" panose="02010609060101010101" pitchFamily="49" charset="-122"/>
                          <a:ea typeface="黑体" panose="02010609060101010101" pitchFamily="49" charset="-122"/>
                          <a:cs typeface="宋体" panose="02010600030101010101" pitchFamily="2" charset="-122"/>
                        </a:rPr>
                        <a:t>UML</a:t>
                      </a:r>
                      <a:r>
                        <a:rPr lang="zh-CN" sz="1400" kern="100" dirty="0">
                          <a:effectLst/>
                          <a:latin typeface="黑体" panose="02010609060101010101" pitchFamily="49" charset="-122"/>
                          <a:ea typeface="黑体" panose="02010609060101010101" pitchFamily="49" charset="-122"/>
                          <a:cs typeface="宋体" panose="02010600030101010101" pitchFamily="2" charset="-122"/>
                        </a:rPr>
                        <a:t>建模工具与</a:t>
                      </a:r>
                      <a:r>
                        <a:rPr lang="zh-CN" sz="1400" kern="100" dirty="0" smtClean="0">
                          <a:effectLst/>
                          <a:latin typeface="黑体" panose="02010609060101010101" pitchFamily="49" charset="-122"/>
                          <a:ea typeface="黑体" panose="02010609060101010101" pitchFamily="49" charset="-122"/>
                          <a:cs typeface="宋体" panose="02010600030101010101" pitchFamily="2" charset="-122"/>
                        </a:rPr>
                        <a:t>教学；</a:t>
                      </a:r>
                      <a:r>
                        <a:rPr lang="zh-CN" sz="1400" kern="100" dirty="0">
                          <a:effectLst/>
                          <a:latin typeface="黑体" panose="02010609060101010101" pitchFamily="49" charset="-122"/>
                          <a:ea typeface="黑体" panose="02010609060101010101" pitchFamily="49" charset="-122"/>
                          <a:cs typeface="宋体" panose="02010600030101010101" pitchFamily="2" charset="-122"/>
                        </a:rPr>
                        <a:t>⑤陈俊仁： </a:t>
                      </a:r>
                      <a:r>
                        <a:rPr lang="en-US" sz="1400" kern="100" dirty="0" err="1">
                          <a:effectLst/>
                          <a:latin typeface="黑体" panose="02010609060101010101" pitchFamily="49" charset="-122"/>
                          <a:ea typeface="黑体" panose="02010609060101010101" pitchFamily="49" charset="-122"/>
                          <a:cs typeface="宋体" panose="02010600030101010101" pitchFamily="2" charset="-122"/>
                        </a:rPr>
                        <a:t>git</a:t>
                      </a:r>
                      <a:r>
                        <a:rPr lang="zh-CN" sz="1400" kern="100" dirty="0">
                          <a:effectLst/>
                          <a:latin typeface="黑体" panose="02010609060101010101" pitchFamily="49" charset="-122"/>
                          <a:ea typeface="黑体" panose="02010609060101010101" pitchFamily="49" charset="-122"/>
                          <a:cs typeface="宋体" panose="02010600030101010101" pitchFamily="2" charset="-122"/>
                        </a:rPr>
                        <a:t>）</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显著</a:t>
                      </a:r>
                    </a:p>
                  </a:txBody>
                  <a:tcPr marL="68580" marR="68580" marT="0" marB="0"/>
                </a:tc>
                <a:tc>
                  <a:txBody>
                    <a:bodyPr/>
                    <a:lstStyle/>
                    <a:p>
                      <a:pPr indent="266700">
                        <a:spcAft>
                          <a:spcPts val="0"/>
                        </a:spcAft>
                      </a:pPr>
                      <a:r>
                        <a:rPr lang="en-US" sz="1400" kern="100">
                          <a:effectLst/>
                          <a:latin typeface="黑体" panose="02010609060101010101" pitchFamily="49" charset="-122"/>
                          <a:ea typeface="黑体" panose="02010609060101010101" pitchFamily="49" charset="-122"/>
                          <a:cs typeface="宋体" panose="02010600030101010101" pitchFamily="2" charset="-122"/>
                        </a:rPr>
                        <a:t>R13</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4037956592"/>
                  </a:ext>
                </a:extLst>
              </a:tr>
              <a:tr h="370840">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界面原型不被用户认可</a:t>
                      </a:r>
                    </a:p>
                  </a:txBody>
                  <a:tcPr marL="68580" marR="68580" marT="0" marB="0"/>
                </a:tc>
                <a:tc>
                  <a:txBody>
                    <a:bodyPr/>
                    <a:lstStyle/>
                    <a:p>
                      <a:pPr>
                        <a:spcAft>
                          <a:spcPts val="0"/>
                        </a:spcAft>
                      </a:pPr>
                      <a:r>
                        <a:rPr lang="zh-CN" sz="14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采用快速的手工画图，让用户确认并签字或录音</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en-US" sz="1400" kern="100">
                          <a:effectLst/>
                          <a:latin typeface="黑体" panose="02010609060101010101" pitchFamily="49" charset="-122"/>
                          <a:ea typeface="黑体" panose="02010609060101010101" pitchFamily="49" charset="-122"/>
                          <a:cs typeface="宋体" panose="02010600030101010101" pitchFamily="2" charset="-122"/>
                        </a:rPr>
                        <a:t>R14</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1882434749"/>
                  </a:ext>
                </a:extLst>
              </a:tr>
              <a:tr h="370840">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组员生病请假或者其他方式离开工作岗位</a:t>
                      </a:r>
                    </a:p>
                  </a:txBody>
                  <a:tcPr marL="68580" marR="68580" marT="0" marB="0"/>
                </a:tc>
                <a:tc>
                  <a:txBody>
                    <a:bodyPr/>
                    <a:lstStyle/>
                    <a:p>
                      <a:pPr indent="125730">
                        <a:spcAft>
                          <a:spcPts val="0"/>
                        </a:spcAft>
                      </a:pPr>
                      <a:r>
                        <a:rPr lang="zh-CN" sz="1400" b="1" kern="100" dirty="0">
                          <a:effectLst/>
                          <a:latin typeface="黑体" panose="02010609060101010101" pitchFamily="49" charset="-122"/>
                          <a:ea typeface="黑体" panose="02010609060101010101" pitchFamily="49" charset="-122"/>
                          <a:cs typeface="宋体" panose="02010600030101010101" pitchFamily="2" charset="-122"/>
                        </a:rPr>
                        <a:t>结构</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设置替补人员</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400" kern="100">
                          <a:effectLst/>
                          <a:latin typeface="黑体" panose="02010609060101010101" pitchFamily="49" charset="-122"/>
                          <a:ea typeface="黑体" panose="02010609060101010101" pitchFamily="49" charset="-122"/>
                          <a:cs typeface="宋体" panose="02010600030101010101" pitchFamily="2" charset="-122"/>
                        </a:rPr>
                        <a:t>R15</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790745376"/>
                  </a:ext>
                </a:extLst>
              </a:tr>
              <a:tr h="370840">
                <a:tc>
                  <a:txBody>
                    <a:bodyPr/>
                    <a:lstStyle/>
                    <a:p>
                      <a:pPr indent="266700">
                        <a:spcAft>
                          <a:spcPts val="0"/>
                        </a:spcAft>
                      </a:pPr>
                      <a:r>
                        <a:rPr lang="zh-CN" altLang="zh-CN" sz="1400" kern="1200" dirty="0" smtClean="0">
                          <a:solidFill>
                            <a:schemeClr val="dk1"/>
                          </a:solidFill>
                          <a:effectLst/>
                          <a:latin typeface="黑体" panose="02010609060101010101" pitchFamily="49" charset="-122"/>
                          <a:ea typeface="黑体" panose="02010609060101010101" pitchFamily="49" charset="-122"/>
                          <a:cs typeface="+mn-cs"/>
                        </a:rPr>
                        <a:t>电脑硬件不稳定造成文档丢失</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r>
                        <a:rPr lang="zh-CN" altLang="zh-CN" sz="1400" b="1" kern="1200" dirty="0" smtClean="0">
                          <a:solidFill>
                            <a:schemeClr val="dk1"/>
                          </a:solidFill>
                          <a:effectLst/>
                          <a:latin typeface="黑体" panose="02010609060101010101" pitchFamily="49" charset="-122"/>
                          <a:ea typeface="黑体" panose="02010609060101010101" pitchFamily="49" charset="-122"/>
                          <a:cs typeface="+mn-cs"/>
                        </a:rPr>
                        <a:t>技术</a:t>
                      </a:r>
                      <a:endParaRPr lang="zh-CN" altLang="en-US" sz="1400" dirty="0">
                        <a:latin typeface="黑体" panose="02010609060101010101" pitchFamily="49" charset="-122"/>
                        <a:ea typeface="黑体" panose="02010609060101010101" pitchFamily="49" charset="-122"/>
                      </a:endParaRP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巧用</a:t>
                      </a:r>
                      <a:r>
                        <a:rPr lang="en-US" sz="1400" kern="100" dirty="0">
                          <a:effectLst/>
                          <a:latin typeface="黑体" panose="02010609060101010101" pitchFamily="49" charset="-122"/>
                          <a:ea typeface="黑体" panose="02010609060101010101" pitchFamily="49" charset="-122"/>
                          <a:cs typeface="宋体" panose="02010600030101010101" pitchFamily="2" charset="-122"/>
                        </a:rPr>
                        <a:t>GITHUB</a:t>
                      </a:r>
                      <a:r>
                        <a:rPr lang="zh-CN" sz="1400" kern="100" dirty="0">
                          <a:effectLst/>
                          <a:latin typeface="黑体" panose="02010609060101010101" pitchFamily="49" charset="-122"/>
                          <a:ea typeface="黑体" panose="02010609060101010101" pitchFamily="49" charset="-122"/>
                          <a:cs typeface="宋体" panose="02010600030101010101" pitchFamily="2" charset="-122"/>
                        </a:rPr>
                        <a:t>，</a:t>
                      </a:r>
                      <a:r>
                        <a:rPr lang="en-US" sz="1400" kern="100" dirty="0" err="1">
                          <a:effectLst/>
                          <a:latin typeface="黑体" panose="02010609060101010101" pitchFamily="49" charset="-122"/>
                          <a:ea typeface="黑体" panose="02010609060101010101" pitchFamily="49" charset="-122"/>
                          <a:cs typeface="宋体" panose="02010600030101010101" pitchFamily="2" charset="-122"/>
                        </a:rPr>
                        <a:t>qq</a:t>
                      </a:r>
                      <a:r>
                        <a:rPr lang="en-US" sz="1400" kern="100" dirty="0">
                          <a:effectLst/>
                          <a:latin typeface="黑体" panose="02010609060101010101" pitchFamily="49" charset="-122"/>
                          <a:ea typeface="黑体" panose="02010609060101010101" pitchFamily="49" charset="-122"/>
                          <a:cs typeface="宋体" panose="02010600030101010101" pitchFamily="2" charset="-122"/>
                        </a:rPr>
                        <a:t>,</a:t>
                      </a:r>
                      <a:r>
                        <a:rPr lang="zh-CN" sz="1400" kern="100" dirty="0">
                          <a:effectLst/>
                          <a:latin typeface="黑体" panose="02010609060101010101" pitchFamily="49" charset="-122"/>
                          <a:ea typeface="黑体" panose="02010609060101010101" pitchFamily="49" charset="-122"/>
                          <a:cs typeface="宋体" panose="02010600030101010101" pitchFamily="2" charset="-122"/>
                        </a:rPr>
                        <a:t>百度网盘等工具</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4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400" kern="100" dirty="0">
                          <a:effectLst/>
                          <a:latin typeface="黑体" panose="02010609060101010101" pitchFamily="49" charset="-122"/>
                          <a:ea typeface="黑体" panose="02010609060101010101" pitchFamily="49" charset="-122"/>
                          <a:cs typeface="宋体" panose="02010600030101010101" pitchFamily="2" charset="-122"/>
                        </a:rPr>
                        <a:t>R16</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2849618176"/>
                  </a:ext>
                </a:extLst>
              </a:tr>
            </a:tbl>
          </a:graphicData>
        </a:graphic>
      </p:graphicFrame>
    </p:spTree>
    <p:extLst>
      <p:ext uri="{BB962C8B-B14F-4D97-AF65-F5344CB8AC3E}">
        <p14:creationId xmlns:p14="http://schemas.microsoft.com/office/powerpoint/2010/main" val="2437474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6713" y="83305"/>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3.</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实施计划</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7" name="矩形 6"/>
          <p:cNvSpPr/>
          <p:nvPr/>
        </p:nvSpPr>
        <p:spPr>
          <a:xfrm>
            <a:off x="1226820" y="591137"/>
            <a:ext cx="150321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关键技术</a:t>
            </a:r>
            <a:endParaRPr lang="zh-CN" altLang="en-US" sz="1100" b="1" dirty="0">
              <a:solidFill>
                <a:schemeClr val="bg1">
                  <a:lumMod val="50000"/>
                </a:schemeClr>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4392148"/>
              </p:ext>
            </p:extLst>
          </p:nvPr>
        </p:nvGraphicFramePr>
        <p:xfrm>
          <a:off x="434234" y="1061352"/>
          <a:ext cx="11466028" cy="2027567"/>
        </p:xfrm>
        <a:graphic>
          <a:graphicData uri="http://schemas.openxmlformats.org/drawingml/2006/table">
            <a:tbl>
              <a:tblPr firstRow="1" bandRow="1">
                <a:tableStyleId>{5C22544A-7EE6-4342-B048-85BDC9FD1C3A}</a:tableStyleId>
              </a:tblPr>
              <a:tblGrid>
                <a:gridCol w="1638004">
                  <a:extLst>
                    <a:ext uri="{9D8B030D-6E8A-4147-A177-3AD203B41FA5}">
                      <a16:colId xmlns="" xmlns:a16="http://schemas.microsoft.com/office/drawing/2014/main" val="1960280282"/>
                    </a:ext>
                  </a:extLst>
                </a:gridCol>
                <a:gridCol w="1638004">
                  <a:extLst>
                    <a:ext uri="{9D8B030D-6E8A-4147-A177-3AD203B41FA5}">
                      <a16:colId xmlns="" xmlns:a16="http://schemas.microsoft.com/office/drawing/2014/main" val="1522824284"/>
                    </a:ext>
                  </a:extLst>
                </a:gridCol>
                <a:gridCol w="1638004">
                  <a:extLst>
                    <a:ext uri="{9D8B030D-6E8A-4147-A177-3AD203B41FA5}">
                      <a16:colId xmlns="" xmlns:a16="http://schemas.microsoft.com/office/drawing/2014/main" val="1640655193"/>
                    </a:ext>
                  </a:extLst>
                </a:gridCol>
                <a:gridCol w="1966954">
                  <a:extLst>
                    <a:ext uri="{9D8B030D-6E8A-4147-A177-3AD203B41FA5}">
                      <a16:colId xmlns="" xmlns:a16="http://schemas.microsoft.com/office/drawing/2014/main" val="919707528"/>
                    </a:ext>
                  </a:extLst>
                </a:gridCol>
                <a:gridCol w="1483479">
                  <a:extLst>
                    <a:ext uri="{9D8B030D-6E8A-4147-A177-3AD203B41FA5}">
                      <a16:colId xmlns="" xmlns:a16="http://schemas.microsoft.com/office/drawing/2014/main" val="3189581670"/>
                    </a:ext>
                  </a:extLst>
                </a:gridCol>
                <a:gridCol w="1658747">
                  <a:extLst>
                    <a:ext uri="{9D8B030D-6E8A-4147-A177-3AD203B41FA5}">
                      <a16:colId xmlns="" xmlns:a16="http://schemas.microsoft.com/office/drawing/2014/main" val="2071977553"/>
                    </a:ext>
                  </a:extLst>
                </a:gridCol>
                <a:gridCol w="1442836">
                  <a:extLst>
                    <a:ext uri="{9D8B030D-6E8A-4147-A177-3AD203B41FA5}">
                      <a16:colId xmlns="" xmlns:a16="http://schemas.microsoft.com/office/drawing/2014/main" val="3952362603"/>
                    </a:ext>
                  </a:extLst>
                </a:gridCol>
              </a:tblGrid>
              <a:tr h="370840">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风险介绍</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风险类型</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应对优先级</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应对措施</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影响等级</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可能性等级</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zh-CN" sz="1800" b="1" kern="1200" dirty="0" smtClean="0">
                          <a:solidFill>
                            <a:schemeClr val="lt1"/>
                          </a:solidFill>
                          <a:effectLst/>
                          <a:latin typeface="黑体" panose="02010609060101010101" pitchFamily="49" charset="-122"/>
                          <a:ea typeface="黑体" panose="02010609060101010101" pitchFamily="49" charset="-122"/>
                          <a:cs typeface="+mn-cs"/>
                        </a:rPr>
                        <a:t>风险标识</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 xmlns:a16="http://schemas.microsoft.com/office/drawing/2014/main" val="2764094235"/>
                  </a:ext>
                </a:extLst>
              </a:tr>
              <a:tr h="925207">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组员考评不公平造成内部矛盾</a:t>
                      </a:r>
                    </a:p>
                  </a:txBody>
                  <a:tcPr marL="68580" marR="68580" marT="0" marB="0"/>
                </a:tc>
                <a:tc>
                  <a:txBody>
                    <a:bodyPr/>
                    <a:lstStyle/>
                    <a:p>
                      <a:pP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中</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加强共同，完善考评制度，以项目经理为中心</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zh-CN" sz="1600" kern="10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en-US" sz="1600" kern="100">
                          <a:effectLst/>
                          <a:latin typeface="黑体" panose="02010609060101010101" pitchFamily="49" charset="-122"/>
                          <a:ea typeface="黑体" panose="02010609060101010101" pitchFamily="49" charset="-122"/>
                          <a:cs typeface="宋体" panose="02010600030101010101" pitchFamily="2" charset="-122"/>
                        </a:rPr>
                        <a:t>R17</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69144896"/>
                  </a:ext>
                </a:extLst>
              </a:tr>
              <a:tr h="370840">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用户对界面原型有了天马行空的全新的提议</a:t>
                      </a:r>
                    </a:p>
                  </a:txBody>
                  <a:tcPr marL="68580" marR="68580" marT="0" marB="0"/>
                </a:tc>
                <a:tc>
                  <a:txBody>
                    <a:bodyPr/>
                    <a:lstStyle/>
                    <a:p>
                      <a:pPr>
                        <a:spcAft>
                          <a:spcPts val="0"/>
                        </a:spcAft>
                      </a:pPr>
                      <a:r>
                        <a:rPr lang="zh-CN" sz="1600" b="1" kern="100" dirty="0">
                          <a:effectLst/>
                          <a:latin typeface="黑体" panose="02010609060101010101" pitchFamily="49" charset="-122"/>
                          <a:ea typeface="黑体" panose="02010609060101010101" pitchFamily="49" charset="-122"/>
                          <a:cs typeface="宋体" panose="02010600030101010101" pitchFamily="2" charset="-122"/>
                        </a:rPr>
                        <a:t>参与者</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加强与技术人员的同步沟通，确认工作量与可行性</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高</a:t>
                      </a:r>
                    </a:p>
                  </a:txBody>
                  <a:tcPr marL="68580" marR="68580" marT="0" marB="0"/>
                </a:tc>
                <a:tc>
                  <a:txBody>
                    <a:bodyPr/>
                    <a:lstStyle/>
                    <a:p>
                      <a:pPr indent="266700">
                        <a:spcAft>
                          <a:spcPts val="0"/>
                        </a:spcAft>
                      </a:pPr>
                      <a:r>
                        <a:rPr lang="zh-CN" sz="1600" kern="100" dirty="0">
                          <a:effectLst/>
                          <a:latin typeface="黑体" panose="02010609060101010101" pitchFamily="49" charset="-122"/>
                          <a:ea typeface="黑体" panose="02010609060101010101" pitchFamily="49" charset="-122"/>
                          <a:cs typeface="宋体" panose="02010600030101010101" pitchFamily="2" charset="-122"/>
                        </a:rPr>
                        <a:t>低</a:t>
                      </a:r>
                    </a:p>
                  </a:txBody>
                  <a:tcPr marL="68580" marR="68580" marT="0" marB="0"/>
                </a:tc>
                <a:tc>
                  <a:txBody>
                    <a:bodyPr/>
                    <a:lstStyle/>
                    <a:p>
                      <a:pPr indent="266700">
                        <a:spcAft>
                          <a:spcPts val="0"/>
                        </a:spcAft>
                      </a:pPr>
                      <a:r>
                        <a:rPr lang="en-US" sz="1600" kern="100" dirty="0">
                          <a:effectLst/>
                          <a:latin typeface="黑体" panose="02010609060101010101" pitchFamily="49" charset="-122"/>
                          <a:ea typeface="黑体" panose="02010609060101010101" pitchFamily="49" charset="-122"/>
                          <a:cs typeface="宋体" panose="02010600030101010101" pitchFamily="2" charset="-122"/>
                        </a:rPr>
                        <a:t>R18</a:t>
                      </a:r>
                      <a:endParaRPr lang="zh-CN" sz="1600" kern="100" dirty="0">
                        <a:effectLst/>
                        <a:latin typeface="黑体" panose="02010609060101010101" pitchFamily="49" charset="-122"/>
                        <a:ea typeface="黑体" panose="02010609060101010101" pitchFamily="49" charset="-122"/>
                        <a:cs typeface="宋体" panose="02010600030101010101" pitchFamily="2" charset="-122"/>
                      </a:endParaRPr>
                    </a:p>
                  </a:txBody>
                  <a:tcPr marL="68580" marR="68580" marT="0" marB="0"/>
                </a:tc>
                <a:extLst>
                  <a:ext uri="{0D108BD9-81ED-4DB2-BD59-A6C34878D82A}">
                    <a16:rowId xmlns="" xmlns:a16="http://schemas.microsoft.com/office/drawing/2014/main" val="4037956592"/>
                  </a:ext>
                </a:extLst>
              </a:tr>
            </a:tbl>
          </a:graphicData>
        </a:graphic>
      </p:graphicFrame>
    </p:spTree>
    <p:extLst>
      <p:ext uri="{BB962C8B-B14F-4D97-AF65-F5344CB8AC3E}">
        <p14:creationId xmlns:p14="http://schemas.microsoft.com/office/powerpoint/2010/main" val="3874963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4.</a:t>
            </a:r>
            <a:r>
              <a:rPr lang="zh-CN" altLang="en-US" sz="5400" b="1" dirty="0" smtClean="0">
                <a:solidFill>
                  <a:schemeClr val="bg1"/>
                </a:solidFill>
                <a:latin typeface="Gotham Rounded Medium" panose="02000000000000000000" pitchFamily="50" charset="0"/>
              </a:rPr>
              <a:t>支持条件</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14563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1119019" y="1591416"/>
            <a:ext cx="2262158" cy="369332"/>
          </a:xfrm>
          <a:prstGeom prst="rect">
            <a:avLst/>
          </a:prstGeom>
        </p:spPr>
        <p:txBody>
          <a:bodyPr wrap="none">
            <a:spAutoFit/>
          </a:bodyPr>
          <a:lstStyle/>
          <a:p>
            <a:pPr lvl="1"/>
            <a:r>
              <a:rPr lang="zh-CN" altLang="zh-CN" b="1" dirty="0"/>
              <a:t>计算机系统支持</a:t>
            </a:r>
          </a:p>
        </p:txBody>
      </p:sp>
      <p:sp>
        <p:nvSpPr>
          <p:cNvPr id="3" name="矩形 2"/>
          <p:cNvSpPr/>
          <p:nvPr/>
        </p:nvSpPr>
        <p:spPr>
          <a:xfrm>
            <a:off x="526869" y="2238263"/>
            <a:ext cx="6096000" cy="2031325"/>
          </a:xfrm>
          <a:prstGeom prst="rect">
            <a:avLst/>
          </a:prstGeom>
        </p:spPr>
        <p:txBody>
          <a:bodyPr>
            <a:spAutoFit/>
          </a:bodyPr>
          <a:lstStyle/>
          <a:p>
            <a:pPr marL="342900" lvl="0" indent="-342900">
              <a:spcAft>
                <a:spcPts val="0"/>
              </a:spcAft>
              <a:buFont typeface="Wingdings" panose="05000000000000000000" pitchFamily="2" charset="2"/>
              <a:buChar char=""/>
            </a:pPr>
            <a:r>
              <a:rPr lang="en-US" altLang="zh-CN" dirty="0">
                <a:latin typeface="宋体" panose="02010600030101010101" pitchFamily="2" charset="-122"/>
                <a:ea typeface="宋体" panose="02010600030101010101" pitchFamily="2" charset="-122"/>
                <a:cs typeface="Times New Roman" panose="02020603050405020304" pitchFamily="18" charset="0"/>
              </a:rPr>
              <a:t>Win 7/8/10 </a:t>
            </a:r>
            <a:r>
              <a:rPr lang="zh-CN" altLang="zh-CN" dirty="0">
                <a:latin typeface="宋体" panose="02010600030101010101" pitchFamily="2" charset="-122"/>
                <a:ea typeface="宋体" panose="02010600030101010101" pitchFamily="2" charset="-122"/>
                <a:cs typeface="Times New Roman" panose="02020603050405020304" pitchFamily="18" charset="0"/>
              </a:rPr>
              <a:t>操作系统电脑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dirty="0" err="1">
                <a:latin typeface="宋体" panose="02010600030101010101" pitchFamily="2" charset="-122"/>
                <a:ea typeface="宋体" panose="02010600030101010101" pitchFamily="2" charset="-122"/>
                <a:cs typeface="Times New Roman" panose="02020603050405020304" pitchFamily="18" charset="0"/>
              </a:rPr>
              <a:t>Eclipce</a:t>
            </a:r>
            <a:r>
              <a:rPr lang="en-US" altLang="zh-CN" dirty="0">
                <a:latin typeface="宋体" panose="02010600030101010101" pitchFamily="2" charset="-122"/>
                <a:ea typeface="宋体" panose="02010600030101010101" pitchFamily="2" charset="-122"/>
                <a:cs typeface="Times New Roman" panose="02020603050405020304" pitchFamily="18" charset="0"/>
              </a:rPr>
              <a:t> J2EE </a:t>
            </a:r>
            <a:r>
              <a:rPr lang="zh-CN" altLang="zh-CN" dirty="0">
                <a:latin typeface="宋体" panose="02010600030101010101" pitchFamily="2" charset="-122"/>
                <a:ea typeface="宋体" panose="02010600030101010101" pitchFamily="2" charset="-122"/>
                <a:cs typeface="Times New Roman" panose="02020603050405020304" pitchFamily="18" charset="0"/>
              </a:rPr>
              <a:t>开发环境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dirty="0">
                <a:latin typeface="宋体" panose="02010600030101010101" pitchFamily="2" charset="-122"/>
                <a:ea typeface="宋体" panose="02010600030101010101" pitchFamily="2" charset="-122"/>
                <a:cs typeface="Times New Roman" panose="02020603050405020304" pitchFamily="18" charset="0"/>
              </a:rPr>
              <a:t>Office Tools </a:t>
            </a:r>
            <a:r>
              <a:rPr lang="zh-CN" altLang="zh-CN" dirty="0">
                <a:latin typeface="宋体" panose="02010600030101010101" pitchFamily="2" charset="-122"/>
                <a:ea typeface="宋体" panose="02010600030101010101" pitchFamily="2" charset="-122"/>
                <a:cs typeface="Times New Roman" panose="02020603050405020304" pitchFamily="18" charset="0"/>
              </a:rPr>
              <a:t>系列软件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MySQL </a:t>
            </a:r>
            <a:r>
              <a:rPr lang="zh-CN" altLang="zh-CN" dirty="0">
                <a:latin typeface="宋体" panose="02010600030101010101" pitchFamily="2" charset="-122"/>
                <a:ea typeface="宋体" panose="02010600030101010101" pitchFamily="2" charset="-122"/>
                <a:cs typeface="Times New Roman" panose="02020603050405020304" pitchFamily="18" charset="0"/>
              </a:rPr>
              <a:t>数据库软件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已</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配置</a:t>
            </a:r>
            <a:r>
              <a:rPr lang="zh-CN" altLang="zh-CN" dirty="0">
                <a:latin typeface="宋体" panose="02010600030101010101" pitchFamily="2" charset="-122"/>
                <a:ea typeface="宋体" panose="02010600030101010101" pitchFamily="2" charset="-122"/>
                <a:cs typeface="Times New Roman" panose="02020603050405020304" pitchFamily="18" charset="0"/>
              </a:rPr>
              <a:t>） </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marL="342900" lvl="0" indent="-342900">
              <a:spcAft>
                <a:spcPts val="0"/>
              </a:spcAft>
              <a:buFont typeface="Wingdings" panose="05000000000000000000" pitchFamily="2" charset="2"/>
              <a:buChar char=""/>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Photoshop </a:t>
            </a:r>
            <a:r>
              <a:rPr lang="zh-CN" altLang="zh-CN" dirty="0">
                <a:latin typeface="宋体" panose="02010600030101010101" pitchFamily="2" charset="-122"/>
                <a:ea typeface="宋体" panose="02010600030101010101" pitchFamily="2" charset="-122"/>
                <a:cs typeface="Times New Roman" panose="02020603050405020304" pitchFamily="18" charset="0"/>
              </a:rPr>
              <a:t>制图软件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dirty="0" err="1" smtClean="0"/>
              <a:t>HBuild</a:t>
            </a:r>
            <a:r>
              <a:rPr lang="en-US" altLang="zh-CN" dirty="0" smtClean="0"/>
              <a:t> </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dirty="0">
                <a:latin typeface="宋体" panose="02010600030101010101" pitchFamily="2" charset="-122"/>
                <a:ea typeface="宋体" panose="02010600030101010101" pitchFamily="2" charset="-122"/>
                <a:cs typeface="Times New Roman" panose="02020603050405020304" pitchFamily="18" charset="0"/>
              </a:rPr>
              <a:t>前端开发软件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en-US" altLang="zh-CN" dirty="0">
                <a:latin typeface="宋体" panose="02010600030101010101" pitchFamily="2" charset="-122"/>
                <a:ea typeface="宋体" panose="02010600030101010101" pitchFamily="2" charset="-122"/>
                <a:cs typeface="Times New Roman" panose="02020603050405020304" pitchFamily="18" charset="0"/>
              </a:rPr>
              <a:t>GitHub Desktop </a:t>
            </a:r>
            <a:r>
              <a:rPr lang="zh-CN" altLang="zh-CN" dirty="0">
                <a:latin typeface="宋体" panose="02010600030101010101" pitchFamily="2" charset="-122"/>
                <a:ea typeface="宋体" panose="02010600030101010101" pitchFamily="2" charset="-122"/>
                <a:cs typeface="Times New Roman" panose="02020603050405020304" pitchFamily="18" charset="0"/>
              </a:rPr>
              <a:t>配置管理软件 （已配置）</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6953762" y="1591416"/>
            <a:ext cx="2031325" cy="369332"/>
          </a:xfrm>
          <a:prstGeom prst="rect">
            <a:avLst/>
          </a:prstGeom>
        </p:spPr>
        <p:txBody>
          <a:bodyPr wrap="none">
            <a:spAutoFit/>
          </a:bodyPr>
          <a:lstStyle/>
          <a:p>
            <a:pPr lvl="1"/>
            <a:r>
              <a:rPr lang="zh-CN" altLang="zh-CN" b="1" dirty="0" smtClean="0"/>
              <a:t>外界提供条件</a:t>
            </a:r>
            <a:endParaRPr lang="zh-CN" altLang="zh-CN" b="1" dirty="0"/>
          </a:p>
        </p:txBody>
      </p:sp>
      <p:sp>
        <p:nvSpPr>
          <p:cNvPr id="4" name="矩形 3"/>
          <p:cNvSpPr/>
          <p:nvPr/>
        </p:nvSpPr>
        <p:spPr>
          <a:xfrm>
            <a:off x="6368161" y="2238263"/>
            <a:ext cx="6096000" cy="2280624"/>
          </a:xfrm>
          <a:prstGeom prst="rect">
            <a:avLst/>
          </a:prstGeom>
        </p:spPr>
        <p:txBody>
          <a:bodyPr>
            <a:spAutoFit/>
          </a:bodyPr>
          <a:lstStyle/>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运行环境：</a:t>
            </a:r>
          </a:p>
          <a:p>
            <a:pPr marL="342900" lvl="0" indent="-342900" algn="just">
              <a:lnSpc>
                <a:spcPct val="115000"/>
              </a:lnSpc>
              <a:spcAft>
                <a:spcPts val="0"/>
              </a:spcAft>
              <a:buFont typeface="Wingdings" panose="05000000000000000000" pitchFamily="2" charset="2"/>
              <a:buChar char=""/>
            </a:pP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在校园内网环境内运行的服务器</a:t>
            </a:r>
            <a:r>
              <a:rPr lang="en-US" altLang="zh-CN" kern="100" dirty="0">
                <a:solidFill>
                  <a:srgbClr val="000000"/>
                </a:solidFill>
                <a:latin typeface="等线" panose="02010600030101010101" pitchFamily="2" charset="-122"/>
                <a:cs typeface="Times New Roman" panose="02020603050405020304" pitchFamily="18" charset="0"/>
              </a:rPr>
              <a:t> x1 </a:t>
            </a:r>
            <a:endParaRPr lang="en-US" altLang="zh-CN" kern="100" dirty="0" smtClean="0">
              <a:solidFill>
                <a:srgbClr val="000000"/>
              </a:solidFill>
              <a:latin typeface="等线" panose="02010600030101010101" pitchFamily="2" charset="-122"/>
              <a:cs typeface="Times New Roman" panose="02020603050405020304" pitchFamily="18" charset="0"/>
            </a:endParaRPr>
          </a:p>
          <a:p>
            <a:pPr lvl="0" algn="just">
              <a:lnSpc>
                <a:spcPct val="115000"/>
              </a:lnSpc>
              <a:spcAft>
                <a:spcPts val="0"/>
              </a:spcAft>
            </a:pPr>
            <a:r>
              <a:rPr lang="en-US"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 </a:t>
            </a:r>
            <a:r>
              <a:rPr lang="en-US" altLang="zh-CN"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latin typeface="等线" panose="02010600030101010101" pitchFamily="2" charset="-122"/>
                <a:cs typeface="Times New Roman" panose="02020603050405020304" pitchFamily="18" charset="0"/>
              </a:rPr>
              <a:t>16</a:t>
            </a: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核</a:t>
            </a:r>
            <a:r>
              <a:rPr lang="en-US" altLang="zh-CN" kern="100" dirty="0" err="1">
                <a:solidFill>
                  <a:srgbClr val="000000"/>
                </a:solidFill>
                <a:latin typeface="等线" panose="02010600030101010101" pitchFamily="2" charset="-122"/>
                <a:cs typeface="Times New Roman" panose="02020603050405020304" pitchFamily="18" charset="0"/>
              </a:rPr>
              <a:t>cpu</a:t>
            </a: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latin typeface="等线" panose="02010600030101010101" pitchFamily="2" charset="-122"/>
                <a:cs typeface="Times New Roman" panose="02020603050405020304" pitchFamily="18" charset="0"/>
              </a:rPr>
              <a:t>32G</a:t>
            </a: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内存，</a:t>
            </a:r>
            <a:r>
              <a:rPr lang="en-US" altLang="zh-CN" kern="100" dirty="0">
                <a:solidFill>
                  <a:srgbClr val="000000"/>
                </a:solidFill>
                <a:latin typeface="等线" panose="02010600030101010101" pitchFamily="2" charset="-122"/>
                <a:cs typeface="Times New Roman" panose="02020603050405020304" pitchFamily="18" charset="0"/>
              </a:rPr>
              <a:t>4T</a:t>
            </a: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硬盘）</a:t>
            </a:r>
            <a:endParaRPr lang="zh-CN" altLang="zh-CN" kern="100" dirty="0">
              <a:solidFill>
                <a:srgbClr val="000000"/>
              </a:solidFill>
              <a:latin typeface="等线" panose="02010600030101010101" pitchFamily="2" charset="-122"/>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zh-CN" altLang="zh-CN"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千兆</a:t>
            </a:r>
            <a:r>
              <a:rPr lang="zh-CN"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rPr>
              <a:t>光纤</a:t>
            </a:r>
            <a:r>
              <a:rPr lang="zh-CN" altLang="zh-CN"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rPr>
              <a:t>宽带</a:t>
            </a:r>
            <a:endParaRPr lang="en-US" altLang="zh-CN" kern="100" dirty="0" smtClean="0">
              <a:solidFill>
                <a:srgbClr val="000000"/>
              </a:solidFill>
              <a:latin typeface="等线" panose="02010600030101010101" pitchFamily="2" charset="-122"/>
              <a:ea typeface="宋体" panose="02010600030101010101" pitchFamily="2" charset="-122"/>
              <a:cs typeface="Times New Roman" panose="02020603050405020304" pitchFamily="18" charset="0"/>
            </a:endParaRPr>
          </a:p>
          <a:p>
            <a:pPr marL="342900" indent="-342900" algn="just">
              <a:lnSpc>
                <a:spcPct val="115000"/>
              </a:lnSpc>
              <a:buFont typeface="Wingdings" panose="05000000000000000000" pitchFamily="2" charset="2"/>
              <a:buChar char=""/>
            </a:pPr>
            <a:r>
              <a:rPr lang="zh-CN" altLang="zh-CN" dirty="0">
                <a:latin typeface="宋体" panose="02010600030101010101" pitchFamily="2" charset="-122"/>
                <a:ea typeface="宋体" panose="02010600030101010101" pitchFamily="2" charset="-122"/>
                <a:cs typeface="宋体" panose="02010600030101010101" pitchFamily="2" charset="-122"/>
              </a:rPr>
              <a:t>人均一台计算机</a:t>
            </a:r>
          </a:p>
          <a:p>
            <a:pPr marL="342900" indent="-342900" algn="just">
              <a:lnSpc>
                <a:spcPct val="115000"/>
              </a:lnSpc>
              <a:buFont typeface="Wingdings" panose="05000000000000000000" pitchFamily="2" charset="2"/>
              <a:buChar char=""/>
            </a:pPr>
            <a:r>
              <a:rPr lang="zh-CN" altLang="zh-CN" dirty="0">
                <a:latin typeface="宋体" panose="02010600030101010101" pitchFamily="2" charset="-122"/>
                <a:ea typeface="宋体" panose="02010600030101010101" pitchFamily="2" charset="-122"/>
                <a:cs typeface="宋体" panose="02010600030101010101" pitchFamily="2" charset="-122"/>
              </a:rPr>
              <a:t>预计使用</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年</a:t>
            </a:r>
          </a:p>
          <a:p>
            <a:pPr marL="342900" lvl="0" indent="-342900" algn="just">
              <a:lnSpc>
                <a:spcPct val="115000"/>
              </a:lnSpc>
              <a:spcAft>
                <a:spcPts val="0"/>
              </a:spcAft>
              <a:buFont typeface="Wingdings" panose="05000000000000000000" pitchFamily="2" charset="2"/>
              <a:buChar char=""/>
            </a:pPr>
            <a:endParaRPr lang="en-US" altLang="zh-CN" kern="100" dirty="0">
              <a:solidFill>
                <a:srgbClr val="000000"/>
              </a:solidFill>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0471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4.</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支持条件</a:t>
            </a:r>
            <a:endParaRPr lang="zh-CN" altLang="en-US" sz="2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2" name="矩形 21"/>
          <p:cNvSpPr/>
          <p:nvPr/>
        </p:nvSpPr>
        <p:spPr>
          <a:xfrm>
            <a:off x="3849156" y="2009427"/>
            <a:ext cx="2723823" cy="369332"/>
          </a:xfrm>
          <a:prstGeom prst="rect">
            <a:avLst/>
          </a:prstGeom>
        </p:spPr>
        <p:txBody>
          <a:bodyPr wrap="none">
            <a:spAutoFit/>
          </a:bodyPr>
          <a:lstStyle/>
          <a:p>
            <a:pPr lvl="1"/>
            <a:r>
              <a:rPr lang="zh-CN" altLang="zh-CN" b="1" dirty="0"/>
              <a:t>需由用户承担的工作</a:t>
            </a:r>
          </a:p>
        </p:txBody>
      </p:sp>
      <p:sp>
        <p:nvSpPr>
          <p:cNvPr id="2" name="矩形 1"/>
          <p:cNvSpPr/>
          <p:nvPr/>
        </p:nvSpPr>
        <p:spPr>
          <a:xfrm>
            <a:off x="3048000" y="2690336"/>
            <a:ext cx="6096000" cy="1477328"/>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latin typeface="Times New Roman" panose="02020603050405020304" pitchFamily="18" charset="0"/>
                <a:ea typeface="宋体" panose="02010600030101010101" pitchFamily="2" charset="-122"/>
                <a:cs typeface="Times New Roman" panose="02020603050405020304" pitchFamily="18" charset="0"/>
              </a:rPr>
              <a:t>用户需要与开发人员有多次需求访谈</a:t>
            </a:r>
            <a:r>
              <a:rPr lang="zh-CN" altLang="zh-CN" dirty="0">
                <a:latin typeface="宋体" panose="02010600030101010101" pitchFamily="2" charset="-122"/>
                <a:ea typeface="Times New Roman" panose="02020603050405020304" pitchFamily="18" charset="0"/>
                <a:cs typeface="宋体" panose="02010600030101010101" pitchFamily="2" charset="-122"/>
              </a:rPr>
              <a:t>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latin typeface="Times New Roman" panose="02020603050405020304" pitchFamily="18" charset="0"/>
                <a:ea typeface="宋体" panose="02010600030101010101" pitchFamily="2" charset="-122"/>
                <a:cs typeface="Times New Roman" panose="02020603050405020304" pitchFamily="18" charset="0"/>
              </a:rPr>
              <a:t>用户需提供软件开发的各项经费</a:t>
            </a:r>
            <a:r>
              <a:rPr lang="zh-CN" altLang="zh-CN" dirty="0">
                <a:latin typeface="宋体" panose="02010600030101010101" pitchFamily="2" charset="-122"/>
                <a:ea typeface="Times New Roman" panose="02020603050405020304" pitchFamily="18" charset="0"/>
                <a:cs typeface="宋体" panose="02010600030101010101" pitchFamily="2" charset="-122"/>
              </a:rPr>
              <a:t> </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latin typeface="Times New Roman" panose="02020603050405020304" pitchFamily="18" charset="0"/>
                <a:ea typeface="宋体" panose="02010600030101010101" pitchFamily="2" charset="-122"/>
                <a:cs typeface="Times New Roman" panose="02020603050405020304" pitchFamily="18" charset="0"/>
              </a:rPr>
              <a:t>用户需在短时间内正确的回答开发人员起初的问题</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latin typeface="Times New Roman" panose="02020603050405020304" pitchFamily="18" charset="0"/>
                <a:ea typeface="宋体" panose="02010600030101010101" pitchFamily="2" charset="-122"/>
                <a:cs typeface="Times New Roman" panose="02020603050405020304" pitchFamily="18" charset="0"/>
              </a:rPr>
              <a:t>在发生变更的时候，即时通知开发人员</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latin typeface="Times New Roman" panose="02020603050405020304" pitchFamily="18" charset="0"/>
                <a:ea typeface="宋体" panose="02010600030101010101" pitchFamily="2" charset="-122"/>
                <a:cs typeface="Times New Roman" panose="02020603050405020304" pitchFamily="18" charset="0"/>
              </a:rPr>
              <a:t>用户需积极配合开发人员的工作，并且保持联系</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22982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561412"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5.</a:t>
            </a:r>
            <a:r>
              <a:rPr lang="zh-CN" altLang="en-US" sz="5400" b="1" dirty="0" smtClean="0">
                <a:solidFill>
                  <a:schemeClr val="bg1"/>
                </a:solidFill>
                <a:latin typeface="Gotham Rounded Medium" panose="02000000000000000000" pitchFamily="50" charset="0"/>
              </a:rPr>
              <a:t>人力资源管理计划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90023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5" descr="C:\Users\asus\AppData\Local\Temp\15382070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60575" y="1330325"/>
            <a:ext cx="7439025" cy="5212715"/>
          </a:xfrm>
          <a:prstGeom prst="rect">
            <a:avLst/>
          </a:prstGeom>
          <a:noFill/>
          <a:ln>
            <a:noFill/>
          </a:ln>
        </p:spPr>
      </p:pic>
      <p:sp>
        <p:nvSpPr>
          <p:cNvPr id="3" name="矩形 2"/>
          <p:cNvSpPr/>
          <p:nvPr/>
        </p:nvSpPr>
        <p:spPr>
          <a:xfrm>
            <a:off x="4392023" y="449618"/>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p>
        </p:txBody>
      </p:sp>
      <p:sp>
        <p:nvSpPr>
          <p:cNvPr id="6" name="矩形 5"/>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3872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1226820" y="1680845"/>
            <a:ext cx="1600200" cy="460375"/>
          </a:xfrm>
          <a:prstGeom prst="rect">
            <a:avLst/>
          </a:prstGeom>
          <a:noFill/>
        </p:spPr>
        <p:txBody>
          <a:bodyPr wrap="square" rtlCol="0">
            <a:spAutoFit/>
          </a:bodyPr>
          <a:lstStyle/>
          <a:p>
            <a:r>
              <a:rPr lang="zh-CN" altLang="en-US" sz="2400" b="1">
                <a:solidFill>
                  <a:schemeClr val="tx1"/>
                </a:solidFill>
                <a:uFillTx/>
                <a:ea typeface="仿宋" panose="02010609060101010101" charset="-122"/>
              </a:rPr>
              <a:t>黄叶轩</a:t>
            </a:r>
            <a:r>
              <a:rPr lang="zh-CN" altLang="en-US" sz="2400">
                <a:solidFill>
                  <a:schemeClr val="tx1"/>
                </a:solidFill>
                <a:uFillTx/>
                <a:ea typeface="仿宋" panose="02010609060101010101" charset="-122"/>
              </a:rPr>
              <a:t>：</a:t>
            </a:r>
          </a:p>
        </p:txBody>
      </p:sp>
      <p:sp>
        <p:nvSpPr>
          <p:cNvPr id="14" name="文本框 13"/>
          <p:cNvSpPr txBox="1"/>
          <p:nvPr/>
        </p:nvSpPr>
        <p:spPr>
          <a:xfrm>
            <a:off x="1226820" y="2537460"/>
            <a:ext cx="3931920" cy="2861310"/>
          </a:xfrm>
          <a:prstGeom prst="rect">
            <a:avLst/>
          </a:prstGeom>
          <a:noFill/>
        </p:spPr>
        <p:txBody>
          <a:bodyPr wrap="square" rtlCol="0">
            <a:spAutoFit/>
          </a:bodyPr>
          <a:lstStyle/>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p>
        </p:txBody>
      </p:sp>
      <p:sp>
        <p:nvSpPr>
          <p:cNvPr id="19" name="文本框 18"/>
          <p:cNvSpPr txBox="1"/>
          <p:nvPr/>
        </p:nvSpPr>
        <p:spPr>
          <a:xfrm>
            <a:off x="7327900" y="1680845"/>
            <a:ext cx="1600200" cy="460375"/>
          </a:xfrm>
          <a:prstGeom prst="rect">
            <a:avLst/>
          </a:prstGeom>
          <a:noFill/>
        </p:spPr>
        <p:txBody>
          <a:bodyPr wrap="square" rtlCol="0">
            <a:spAutoFit/>
          </a:bodyPr>
          <a:lstStyle/>
          <a:p>
            <a:r>
              <a:rPr lang="zh-CN" altLang="en-US" sz="2400" b="1">
                <a:solidFill>
                  <a:schemeClr val="tx1"/>
                </a:solidFill>
                <a:uFillTx/>
                <a:ea typeface="仿宋" panose="02010609060101010101" charset="-122"/>
              </a:rPr>
              <a:t>陈苏民</a:t>
            </a:r>
            <a:r>
              <a:rPr lang="zh-CN" altLang="en-US" sz="2400">
                <a:solidFill>
                  <a:schemeClr val="tx1"/>
                </a:solidFill>
                <a:uFillTx/>
                <a:ea typeface="仿宋" panose="02010609060101010101" charset="-122"/>
              </a:rPr>
              <a:t>：</a:t>
            </a:r>
          </a:p>
        </p:txBody>
      </p:sp>
      <p:sp>
        <p:nvSpPr>
          <p:cNvPr id="20" name="文本框 19"/>
          <p:cNvSpPr txBox="1"/>
          <p:nvPr/>
        </p:nvSpPr>
        <p:spPr>
          <a:xfrm>
            <a:off x="7171055" y="2537460"/>
            <a:ext cx="3931920" cy="1938020"/>
          </a:xfrm>
          <a:prstGeom prst="rect">
            <a:avLst/>
          </a:prstGeom>
          <a:noFill/>
        </p:spPr>
        <p:txBody>
          <a:bodyPr wrap="square" rtlCol="0">
            <a:spAutoFit/>
          </a:bodyPr>
          <a:lstStyle/>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小组的文档和</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模板员，原型设计员，设备管理员。负责寻找符合国家或者国际标准的文档。同时提供适合的</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模板。最后还要负责评审时电脑的正常运转与投影，HDMI转VGA。</a:t>
            </a:r>
          </a:p>
        </p:txBody>
      </p:sp>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985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13" name="文本框 12"/>
          <p:cNvSpPr txBox="1"/>
          <p:nvPr/>
        </p:nvSpPr>
        <p:spPr>
          <a:xfrm>
            <a:off x="861060" y="1680845"/>
            <a:ext cx="1600200" cy="460375"/>
          </a:xfrm>
          <a:prstGeom prst="rect">
            <a:avLst/>
          </a:prstGeom>
          <a:noFill/>
        </p:spPr>
        <p:txBody>
          <a:bodyPr wrap="square" rtlCol="0">
            <a:spAutoFit/>
          </a:bodyPr>
          <a:lstStyle/>
          <a:p>
            <a:r>
              <a:rPr lang="zh-CN" altLang="en-US" sz="2400" b="1">
                <a:solidFill>
                  <a:schemeClr val="tx1"/>
                </a:solidFill>
                <a:uFillTx/>
                <a:ea typeface="仿宋" panose="02010609060101010101" charset="-122"/>
              </a:rPr>
              <a:t>徐双铅</a:t>
            </a:r>
            <a:r>
              <a:rPr lang="zh-CN" altLang="en-US" sz="2400">
                <a:solidFill>
                  <a:schemeClr val="tx1"/>
                </a:solidFill>
                <a:uFillTx/>
                <a:ea typeface="仿宋" panose="02010609060101010101" charset="-122"/>
              </a:rPr>
              <a:t>：</a:t>
            </a:r>
          </a:p>
        </p:txBody>
      </p:sp>
      <p:sp>
        <p:nvSpPr>
          <p:cNvPr id="14" name="文本框 13"/>
          <p:cNvSpPr txBox="1"/>
          <p:nvPr/>
        </p:nvSpPr>
        <p:spPr>
          <a:xfrm>
            <a:off x="838200" y="2537460"/>
            <a:ext cx="2697480" cy="2861310"/>
          </a:xfrm>
          <a:prstGeom prst="rect">
            <a:avLst/>
          </a:prstGeom>
          <a:noFill/>
        </p:spPr>
        <p:txBody>
          <a:bodyPr wrap="square" rtlCol="0">
            <a:spAutoFit/>
          </a:bodyPr>
          <a:lstStyle/>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p>
        </p:txBody>
      </p:sp>
      <p:sp>
        <p:nvSpPr>
          <p:cNvPr id="19" name="文本框 18"/>
          <p:cNvSpPr txBox="1"/>
          <p:nvPr/>
        </p:nvSpPr>
        <p:spPr>
          <a:xfrm>
            <a:off x="4904740" y="1680845"/>
            <a:ext cx="1600200" cy="460375"/>
          </a:xfrm>
          <a:prstGeom prst="rect">
            <a:avLst/>
          </a:prstGeom>
          <a:noFill/>
        </p:spPr>
        <p:txBody>
          <a:bodyPr wrap="square" rtlCol="0">
            <a:spAutoFit/>
          </a:bodyPr>
          <a:lstStyle/>
          <a:p>
            <a:r>
              <a:rPr lang="zh-CN" altLang="en-US" sz="2400" b="1">
                <a:solidFill>
                  <a:schemeClr val="tx1"/>
                </a:solidFill>
                <a:uFillTx/>
                <a:ea typeface="仿宋" panose="02010609060101010101" charset="-122"/>
              </a:rPr>
              <a:t>陈俊仁：</a:t>
            </a:r>
          </a:p>
        </p:txBody>
      </p:sp>
      <p:sp>
        <p:nvSpPr>
          <p:cNvPr id="20" name="文本框 19"/>
          <p:cNvSpPr txBox="1"/>
          <p:nvPr/>
        </p:nvSpPr>
        <p:spPr>
          <a:xfrm>
            <a:off x="4904740" y="2537460"/>
            <a:ext cx="2957195" cy="2861310"/>
          </a:xfrm>
          <a:prstGeom prst="rect">
            <a:avLst/>
          </a:prstGeom>
          <a:noFill/>
        </p:spPr>
        <p:txBody>
          <a:bodyPr wrap="square" rtlCol="0">
            <a:spAutoFit/>
          </a:bodyPr>
          <a:lstStyle/>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p>
        </p:txBody>
      </p:sp>
      <p:sp>
        <p:nvSpPr>
          <p:cNvPr id="2" name="文本框 1"/>
          <p:cNvSpPr txBox="1"/>
          <p:nvPr/>
        </p:nvSpPr>
        <p:spPr>
          <a:xfrm>
            <a:off x="8872220" y="1680845"/>
            <a:ext cx="1600200" cy="460375"/>
          </a:xfrm>
          <a:prstGeom prst="rect">
            <a:avLst/>
          </a:prstGeom>
          <a:noFill/>
        </p:spPr>
        <p:txBody>
          <a:bodyPr wrap="square" rtlCol="0">
            <a:spAutoFit/>
          </a:bodyPr>
          <a:lstStyle/>
          <a:p>
            <a:r>
              <a:rPr lang="zh-CN" altLang="en-US" sz="2400" b="1">
                <a:solidFill>
                  <a:schemeClr val="tx1"/>
                </a:solidFill>
                <a:uFillTx/>
                <a:ea typeface="仿宋" panose="02010609060101010101" charset="-122"/>
              </a:rPr>
              <a:t>吕迪：</a:t>
            </a:r>
          </a:p>
        </p:txBody>
      </p:sp>
      <p:sp>
        <p:nvSpPr>
          <p:cNvPr id="4" name="文本框 3"/>
          <p:cNvSpPr txBox="1"/>
          <p:nvPr/>
        </p:nvSpPr>
        <p:spPr>
          <a:xfrm>
            <a:off x="8872220" y="2537460"/>
            <a:ext cx="2515870" cy="2861310"/>
          </a:xfrm>
          <a:prstGeom prst="rect">
            <a:avLst/>
          </a:prstGeom>
          <a:noFill/>
        </p:spPr>
        <p:txBody>
          <a:bodyPr wrap="square" rtlCol="0">
            <a:spAutoFit/>
          </a:bodyPr>
          <a:lstStyle/>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小组的录音记录员和PPT整合员。负责记录开会内容，写好会议任务分配和任务检查表。同时将大家的</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模块进行整合。更新目录。做出相依的修改。使整体达到要求。</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51082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角色和职责介绍</a:t>
            </a:r>
          </a:p>
        </p:txBody>
      </p:sp>
      <p:sp>
        <p:nvSpPr>
          <p:cNvPr id="5" name="文本框 4"/>
          <p:cNvSpPr txBox="1"/>
          <p:nvPr/>
        </p:nvSpPr>
        <p:spPr>
          <a:xfrm>
            <a:off x="861060" y="1680845"/>
            <a:ext cx="3139440" cy="460375"/>
          </a:xfrm>
          <a:prstGeom prst="rect">
            <a:avLst/>
          </a:prstGeom>
          <a:noFill/>
        </p:spPr>
        <p:txBody>
          <a:bodyPr wrap="square" rtlCol="0">
            <a:spAutoFit/>
          </a:bodyPr>
          <a:lstStyle/>
          <a:p>
            <a:r>
              <a:rPr lang="zh-CN" altLang="en-US" sz="2400" b="1">
                <a:ea typeface="仿宋" panose="02010609060101010101" charset="-122"/>
              </a:rPr>
              <a:t>所有成员共同的任务：</a:t>
            </a:r>
          </a:p>
        </p:txBody>
      </p:sp>
      <p:sp>
        <p:nvSpPr>
          <p:cNvPr id="6" name="文本框 5"/>
          <p:cNvSpPr txBox="1"/>
          <p:nvPr/>
        </p:nvSpPr>
        <p:spPr>
          <a:xfrm>
            <a:off x="883920" y="2293620"/>
            <a:ext cx="10424160" cy="398780"/>
          </a:xfrm>
          <a:prstGeom prst="rect">
            <a:avLst/>
          </a:prstGeom>
          <a:noFill/>
        </p:spPr>
        <p:txBody>
          <a:bodyPr wrap="square" rtlCol="0">
            <a:spAutoFit/>
          </a:bodyPr>
          <a:lstStyle/>
          <a:p>
            <a:r>
              <a:rPr lang="en-US" altLang="zh-CN" sz="2000"/>
              <a:t>     </a:t>
            </a:r>
            <a:r>
              <a:rPr lang="en-US" altLang="zh-CN" sz="2000">
                <a:ea typeface="华文新魏" panose="02010800040101010101" charset="-122"/>
              </a:rPr>
              <a:t> </a:t>
            </a:r>
            <a:r>
              <a:rPr lang="zh-CN" altLang="en-US" sz="2000">
                <a:ea typeface="华文新魏" panose="02010800040101010101" charset="-122"/>
              </a:rPr>
              <a:t>完成所分配到的任务，编写文档和制作</a:t>
            </a:r>
            <a:r>
              <a:rPr lang="en-US" altLang="zh-CN" sz="2000">
                <a:ea typeface="华文新魏" panose="02010800040101010101" charset="-122"/>
              </a:rPr>
              <a:t>ppt</a:t>
            </a:r>
            <a:r>
              <a:rPr lang="zh-CN" altLang="en-US" sz="2000">
                <a:ea typeface="华文新魏" panose="02010800040101010101" charset="-122"/>
              </a:rPr>
              <a:t>，对用户进行访谈。</a:t>
            </a:r>
          </a:p>
        </p:txBody>
      </p:sp>
      <p:sp>
        <p:nvSpPr>
          <p:cNvPr id="7" name="文本框 6"/>
          <p:cNvSpPr txBox="1"/>
          <p:nvPr/>
        </p:nvSpPr>
        <p:spPr>
          <a:xfrm>
            <a:off x="883920" y="3072765"/>
            <a:ext cx="5318760" cy="460375"/>
          </a:xfrm>
          <a:prstGeom prst="rect">
            <a:avLst/>
          </a:prstGeom>
          <a:noFill/>
        </p:spPr>
        <p:txBody>
          <a:bodyPr wrap="square" rtlCol="0">
            <a:spAutoFit/>
          </a:bodyPr>
          <a:lstStyle/>
          <a:p>
            <a:r>
              <a:rPr lang="zh-CN" altLang="en-US" sz="2400" b="1">
                <a:ea typeface="仿宋" panose="02010609060101010101" charset="-122"/>
              </a:rPr>
              <a:t>小组成员的联系方式与地址：</a:t>
            </a:r>
          </a:p>
        </p:txBody>
      </p:sp>
      <p:graphicFrame>
        <p:nvGraphicFramePr>
          <p:cNvPr id="9" name="表格 8"/>
          <p:cNvGraphicFramePr/>
          <p:nvPr/>
        </p:nvGraphicFramePr>
        <p:xfrm>
          <a:off x="1356360" y="3962400"/>
          <a:ext cx="9384665" cy="2286000"/>
        </p:xfrm>
        <a:graphic>
          <a:graphicData uri="http://schemas.openxmlformats.org/drawingml/2006/table">
            <a:tbl>
              <a:tblPr firstRow="1" bandRow="1">
                <a:tableStyleId>{5C22544A-7EE6-4342-B048-85BDC9FD1C3A}</a:tableStyleId>
              </a:tblPr>
              <a:tblGrid>
                <a:gridCol w="1462405"/>
                <a:gridCol w="2367915"/>
                <a:gridCol w="3268980"/>
                <a:gridCol w="2285365"/>
              </a:tblGrid>
              <a:tr h="381000">
                <a:tc>
                  <a:txBody>
                    <a:bodyPr/>
                    <a:lstStyle/>
                    <a:p>
                      <a:pPr>
                        <a:buNone/>
                      </a:pPr>
                      <a:r>
                        <a:rPr lang="zh-CN" altLang="en-US"/>
                        <a:t>姓名</a:t>
                      </a:r>
                    </a:p>
                  </a:txBody>
                  <a:tcPr/>
                </a:tc>
                <a:tc>
                  <a:txBody>
                    <a:bodyPr/>
                    <a:lstStyle/>
                    <a:p>
                      <a:pPr>
                        <a:buNone/>
                      </a:pPr>
                      <a:r>
                        <a:rPr lang="zh-CN" altLang="en-US"/>
                        <a:t>联系电话</a:t>
                      </a:r>
                    </a:p>
                  </a:txBody>
                  <a:tcPr/>
                </a:tc>
                <a:tc>
                  <a:txBody>
                    <a:bodyPr/>
                    <a:lstStyle/>
                    <a:p>
                      <a:pPr>
                        <a:buNone/>
                      </a:pPr>
                      <a:r>
                        <a:rPr lang="zh-CN" altLang="en-US"/>
                        <a:t>邮箱</a:t>
                      </a:r>
                    </a:p>
                  </a:txBody>
                  <a:tcPr/>
                </a:tc>
                <a:tc>
                  <a:txBody>
                    <a:bodyPr/>
                    <a:lstStyle/>
                    <a:p>
                      <a:pPr>
                        <a:buNone/>
                      </a:pPr>
                      <a:r>
                        <a:rPr lang="zh-CN" altLang="en-US"/>
                        <a:t>地址</a:t>
                      </a:r>
                    </a:p>
                  </a:txBody>
                  <a:tcPr/>
                </a:tc>
              </a:tr>
              <a:tr h="381000">
                <a:tc>
                  <a:txBody>
                    <a:bodyPr/>
                    <a:lstStyle/>
                    <a:p>
                      <a:pPr>
                        <a:buNone/>
                      </a:pPr>
                      <a:r>
                        <a:rPr lang="zh-CN" altLang="en-US"/>
                        <a:t>黄叶轩</a:t>
                      </a:r>
                    </a:p>
                  </a:txBody>
                  <a:tcPr/>
                </a:tc>
                <a:tc>
                  <a:txBody>
                    <a:bodyPr/>
                    <a:lstStyle/>
                    <a:p>
                      <a:pPr>
                        <a:buNone/>
                      </a:pPr>
                      <a:r>
                        <a:rPr lang="zh-CN" altLang="en-US"/>
                        <a:t>13588899102</a:t>
                      </a:r>
                    </a:p>
                  </a:txBody>
                  <a:tcPr/>
                </a:tc>
                <a:tc>
                  <a:txBody>
                    <a:bodyPr/>
                    <a:lstStyle/>
                    <a:p>
                      <a:pPr indent="0">
                        <a:buNone/>
                      </a:pPr>
                      <a:r>
                        <a:rPr lang="en-US" sz="1800" b="0">
                          <a:ea typeface="+mn-lt"/>
                          <a:cs typeface="Times New Roman" panose="02020603050405020304" pitchFamily="18" charset="0"/>
                        </a:rPr>
                        <a:t>31601246@stu.zucc.edu.cn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a:t>弘毅2-210</a:t>
                      </a:r>
                    </a:p>
                  </a:txBody>
                  <a:tcPr/>
                </a:tc>
              </a:tr>
              <a:tr h="381000">
                <a:tc>
                  <a:txBody>
                    <a:bodyPr/>
                    <a:lstStyle/>
                    <a:p>
                      <a:pPr>
                        <a:buNone/>
                      </a:pPr>
                      <a:r>
                        <a:rPr lang="zh-CN" altLang="en-US"/>
                        <a:t>徐双铅</a:t>
                      </a:r>
                    </a:p>
                  </a:txBody>
                  <a:tcPr/>
                </a:tc>
                <a:tc>
                  <a:txBody>
                    <a:bodyPr/>
                    <a:lstStyle/>
                    <a:p>
                      <a:pPr>
                        <a:buNone/>
                      </a:pPr>
                      <a:r>
                        <a:rPr lang="zh-CN" altLang="en-US"/>
                        <a:t>18094711647</a:t>
                      </a:r>
                    </a:p>
                  </a:txBody>
                  <a:tcPr/>
                </a:tc>
                <a:tc>
                  <a:txBody>
                    <a:bodyPr/>
                    <a:lstStyle/>
                    <a:p>
                      <a:pPr indent="0">
                        <a:buNone/>
                      </a:pPr>
                      <a:r>
                        <a:rPr lang="en-US" sz="1800" b="0">
                          <a:ea typeface="+mn-lt"/>
                          <a:cs typeface="Times New Roman" panose="02020603050405020304" pitchFamily="18" charset="0"/>
                        </a:rPr>
                        <a:t>31601221@stu.zucc.edu.cn</a:t>
                      </a:r>
                      <a:endParaRPr lang="en-US" altLang="en-US" sz="1800" b="0">
                        <a:ea typeface="+mn-lt"/>
                        <a:cs typeface="Times New Roman" panose="02020603050405020304" pitchFamily="18" charset="0"/>
                      </a:endParaRPr>
                    </a:p>
                  </a:txBody>
                  <a:tcPr marL="68580" marR="68580" marT="0" marB="0"/>
                </a:tc>
                <a:tc>
                  <a:txBody>
                    <a:bodyPr/>
                    <a:lstStyle/>
                    <a:p>
                      <a:pPr>
                        <a:buNone/>
                      </a:pPr>
                      <a:r>
                        <a:rPr lang="zh-CN" altLang="en-US"/>
                        <a:t>弘毅2-207</a:t>
                      </a:r>
                    </a:p>
                  </a:txBody>
                  <a:tcPr/>
                </a:tc>
              </a:tr>
              <a:tr h="381000">
                <a:tc>
                  <a:txBody>
                    <a:bodyPr/>
                    <a:lstStyle/>
                    <a:p>
                      <a:pPr>
                        <a:buNone/>
                      </a:pPr>
                      <a:r>
                        <a:rPr lang="zh-CN" altLang="en-US"/>
                        <a:t>吕迪</a:t>
                      </a:r>
                    </a:p>
                  </a:txBody>
                  <a:tcPr/>
                </a:tc>
                <a:tc>
                  <a:txBody>
                    <a:bodyPr/>
                    <a:lstStyle/>
                    <a:p>
                      <a:pPr>
                        <a:buNone/>
                      </a:pPr>
                      <a:r>
                        <a:rPr lang="zh-CN" altLang="en-US"/>
                        <a:t>17306413358</a:t>
                      </a:r>
                    </a:p>
                  </a:txBody>
                  <a:tcPr/>
                </a:tc>
                <a:tc>
                  <a:txBody>
                    <a:bodyPr/>
                    <a:lstStyle/>
                    <a:p>
                      <a:pPr>
                        <a:buNone/>
                      </a:pPr>
                      <a:r>
                        <a:rPr lang="zh-CN" altLang="en-US"/>
                        <a:t>31504251@stu.zucc.edu.cn</a:t>
                      </a:r>
                    </a:p>
                  </a:txBody>
                  <a:tcPr/>
                </a:tc>
                <a:tc>
                  <a:txBody>
                    <a:bodyPr/>
                    <a:lstStyle/>
                    <a:p>
                      <a:pPr>
                        <a:buNone/>
                      </a:pPr>
                      <a:r>
                        <a:rPr lang="zh-CN" altLang="en-US"/>
                        <a:t>求真1-125</a:t>
                      </a:r>
                    </a:p>
                  </a:txBody>
                  <a:tcPr/>
                </a:tc>
              </a:tr>
              <a:tr h="381000">
                <a:tc>
                  <a:txBody>
                    <a:bodyPr/>
                    <a:lstStyle/>
                    <a:p>
                      <a:pPr>
                        <a:buNone/>
                      </a:pPr>
                      <a:r>
                        <a:rPr lang="zh-CN" altLang="en-US"/>
                        <a:t>陈苏民</a:t>
                      </a:r>
                    </a:p>
                  </a:txBody>
                  <a:tcPr/>
                </a:tc>
                <a:tc>
                  <a:txBody>
                    <a:bodyPr/>
                    <a:lstStyle/>
                    <a:p>
                      <a:pPr>
                        <a:buNone/>
                      </a:pPr>
                      <a:r>
                        <a:rPr lang="zh-CN" altLang="en-US"/>
                        <a:t>13071869207</a:t>
                      </a:r>
                    </a:p>
                  </a:txBody>
                  <a:tcPr/>
                </a:tc>
                <a:tc>
                  <a:txBody>
                    <a:bodyPr/>
                    <a:lstStyle/>
                    <a:p>
                      <a:pPr>
                        <a:buNone/>
                      </a:pPr>
                      <a:r>
                        <a:rPr lang="zh-CN" altLang="en-US"/>
                        <a:t>31602227@stu.zucc.edu.cn</a:t>
                      </a:r>
                    </a:p>
                  </a:txBody>
                  <a:tcPr/>
                </a:tc>
                <a:tc>
                  <a:txBody>
                    <a:bodyPr/>
                    <a:lstStyle/>
                    <a:p>
                      <a:pPr>
                        <a:buNone/>
                      </a:pPr>
                      <a:r>
                        <a:rPr lang="zh-CN" altLang="en-US"/>
                        <a:t>弘毅1-124</a:t>
                      </a:r>
                    </a:p>
                  </a:txBody>
                  <a:tcPr/>
                </a:tc>
              </a:tr>
              <a:tr h="381000">
                <a:tc>
                  <a:txBody>
                    <a:bodyPr/>
                    <a:lstStyle/>
                    <a:p>
                      <a:pPr>
                        <a:buNone/>
                      </a:pPr>
                      <a:r>
                        <a:rPr lang="zh-CN" altLang="en-US"/>
                        <a:t>陈俊仁</a:t>
                      </a:r>
                    </a:p>
                  </a:txBody>
                  <a:tcPr/>
                </a:tc>
                <a:tc>
                  <a:txBody>
                    <a:bodyPr/>
                    <a:lstStyle/>
                    <a:p>
                      <a:pPr>
                        <a:buNone/>
                      </a:pPr>
                      <a:r>
                        <a:rPr lang="zh-CN" altLang="en-US"/>
                        <a:t>17376503405</a:t>
                      </a:r>
                    </a:p>
                  </a:txBody>
                  <a:tcPr/>
                </a:tc>
                <a:tc>
                  <a:txBody>
                    <a:bodyPr/>
                    <a:lstStyle/>
                    <a:p>
                      <a:pPr>
                        <a:buNone/>
                      </a:pPr>
                      <a:r>
                        <a:rPr lang="zh-CN" altLang="en-US"/>
                        <a:t>31601241@stu.zucc.edu.cn</a:t>
                      </a:r>
                    </a:p>
                  </a:txBody>
                  <a:tcPr/>
                </a:tc>
                <a:tc>
                  <a:txBody>
                    <a:bodyPr/>
                    <a:lstStyle/>
                    <a:p>
                      <a:pPr>
                        <a:buNone/>
                      </a:pPr>
                      <a:r>
                        <a:rPr lang="zh-CN" altLang="en-US"/>
                        <a:t>弘毅2-209</a:t>
                      </a:r>
                    </a:p>
                  </a:txBody>
                  <a:tcPr/>
                </a:tc>
              </a:tr>
            </a:tbl>
          </a:graphicData>
        </a:graphic>
      </p:graphicFrame>
      <p:sp>
        <p:nvSpPr>
          <p:cNvPr id="10" name="矩形 9"/>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86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114408" cy="369332"/>
          </a:xfrm>
          <a:prstGeom prst="rect">
            <a:avLst/>
          </a:prstGeom>
        </p:spPr>
        <p:txBody>
          <a:bodyPr wrap="none" anchor="t">
            <a:spAutoFit/>
          </a:bodyPr>
          <a:lstStyle/>
          <a:p>
            <a:r>
              <a:rPr lang="zh-CN" altLang="en-US" b="1" dirty="0">
                <a:latin typeface="黑体" panose="02010609060101010101" pitchFamily="49" charset="-122"/>
                <a:ea typeface="黑体" panose="02010609060101010101" pitchFamily="49" charset="-122"/>
              </a:rPr>
              <a:t>编写目的</a:t>
            </a:r>
            <a:endParaRPr lang="zh-CN"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1394603" y="1352909"/>
            <a:ext cx="8870829"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dirty="0">
                <a:ea typeface="宋体"/>
              </a:rPr>
              <a:t>为了使本项目（软件工程系列课程教学辅助网站）有计划地开发，我们编写这份项目开发计划，为项目负责人提供一个框架，使之能合理地估算软件项目开发所需的资源 、经费和开发进度，并控制软件项目开发过程按此计划进行。在做计划时，必须就需要的人力、项目持续时间及成本作出估算，而且使自己与指导教师更清楚地了解项目如何开展。</a:t>
            </a:r>
            <a:r>
              <a:rPr lang="zh-CN" sz="1600" dirty="0">
                <a:latin typeface="宋体"/>
                <a:ea typeface="宋体"/>
              </a:rPr>
              <a:t> </a:t>
            </a:r>
            <a:endParaRPr lang="zh-CN" altLang="en-US" sz="1600" dirty="0">
              <a:ea typeface="等线"/>
            </a:endParaRPr>
          </a:p>
        </p:txBody>
      </p:sp>
      <p:sp>
        <p:nvSpPr>
          <p:cNvPr id="9" name="矩形 8">
            <a:extLst>
              <a:ext uri="{FF2B5EF4-FFF2-40B4-BE49-F238E27FC236}">
                <a16:creationId xmlns:a16="http://schemas.microsoft.com/office/drawing/2014/main" xmlns="" id="{DB2E92B2-82A1-486F-94E0-4123CEA832D5}"/>
              </a:ext>
            </a:extLst>
          </p:cNvPr>
          <p:cNvSpPr/>
          <p:nvPr/>
        </p:nvSpPr>
        <p:spPr>
          <a:xfrm>
            <a:off x="854770" y="2996346"/>
            <a:ext cx="1114408" cy="369332"/>
          </a:xfrm>
          <a:prstGeom prst="rect">
            <a:avLst/>
          </a:prstGeom>
        </p:spPr>
        <p:txBody>
          <a:bodyPr wrap="none" anchor="t">
            <a:spAutoFit/>
          </a:bodyPr>
          <a:lstStyle/>
          <a:p>
            <a:r>
              <a:rPr lang="zh-CN" altLang="en-US" b="1" dirty="0">
                <a:latin typeface="黑体" panose="02010609060101010101" pitchFamily="49" charset="-122"/>
                <a:ea typeface="黑体" panose="02010609060101010101" pitchFamily="49" charset="-122"/>
              </a:rPr>
              <a:t>业务需求</a:t>
            </a:r>
          </a:p>
        </p:txBody>
      </p:sp>
      <p:sp>
        <p:nvSpPr>
          <p:cNvPr id="4" name="文本框 3">
            <a:extLst>
              <a:ext uri="{FF2B5EF4-FFF2-40B4-BE49-F238E27FC236}">
                <a16:creationId xmlns:a16="http://schemas.microsoft.com/office/drawing/2014/main" xmlns="" id="{AD6B2878-1299-4978-901C-2ADFAA99F6D2}"/>
              </a:ext>
            </a:extLst>
          </p:cNvPr>
          <p:cNvSpPr txBox="1"/>
          <p:nvPr/>
        </p:nvSpPr>
        <p:spPr>
          <a:xfrm>
            <a:off x="1477272" y="3485442"/>
            <a:ext cx="8705490" cy="132343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1600">
                <a:ea typeface="宋体"/>
              </a:rPr>
              <a:t>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r>
              <a:rPr lang="zh-CN" sz="1600">
                <a:latin typeface="宋体"/>
                <a:ea typeface="宋体"/>
              </a:rPr>
              <a:t> </a:t>
            </a:r>
            <a:endParaRPr lang="zh-CN" altLang="en-US" sz="3200">
              <a:ea typeface="等线"/>
            </a:endParaRPr>
          </a:p>
        </p:txBody>
      </p:sp>
    </p:spTree>
    <p:extLst>
      <p:ext uri="{BB962C8B-B14F-4D97-AF65-F5344CB8AC3E}">
        <p14:creationId xmlns:p14="http://schemas.microsoft.com/office/powerpoint/2010/main" val="2698979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gridCol w="1106170"/>
                <a:gridCol w="1106170"/>
                <a:gridCol w="1106170"/>
                <a:gridCol w="1106170"/>
                <a:gridCol w="1106170"/>
                <a:gridCol w="1106170"/>
                <a:gridCol w="1106170"/>
              </a:tblGrid>
              <a:tr h="381000">
                <a:tc>
                  <a:txBody>
                    <a:bodyPr/>
                    <a:lstStyle/>
                    <a:p>
                      <a:pPr>
                        <a:buNone/>
                      </a:pPr>
                      <a:endParaRPr lang="zh-CN" altLang="en-US"/>
                    </a:p>
                  </a:txBody>
                  <a:tcPr>
                    <a:solidFill>
                      <a:schemeClr val="accent1"/>
                    </a:solidFill>
                  </a:tcPr>
                </a:tc>
                <a:tc>
                  <a:txBody>
                    <a:bodyPr/>
                    <a:lstStyle/>
                    <a:p>
                      <a:pPr>
                        <a:buNone/>
                      </a:pPr>
                      <a:r>
                        <a:rPr lang="zh-CN" altLang="en-US"/>
                        <a:t>周一</a:t>
                      </a:r>
                    </a:p>
                  </a:txBody>
                  <a:tcPr/>
                </a:tc>
                <a:tc>
                  <a:txBody>
                    <a:bodyPr/>
                    <a:lstStyle/>
                    <a:p>
                      <a:pPr>
                        <a:buNone/>
                      </a:pPr>
                      <a:r>
                        <a:rPr lang="zh-CN" altLang="en-US"/>
                        <a:t>周二</a:t>
                      </a:r>
                    </a:p>
                  </a:txBody>
                  <a:tcPr/>
                </a:tc>
                <a:tc>
                  <a:txBody>
                    <a:bodyPr/>
                    <a:lstStyle/>
                    <a:p>
                      <a:pPr>
                        <a:buNone/>
                      </a:pPr>
                      <a:r>
                        <a:rPr lang="zh-CN" altLang="en-US"/>
                        <a:t>周三</a:t>
                      </a:r>
                    </a:p>
                  </a:txBody>
                  <a:tcPr/>
                </a:tc>
                <a:tc>
                  <a:txBody>
                    <a:bodyPr/>
                    <a:lstStyle/>
                    <a:p>
                      <a:pPr>
                        <a:buNone/>
                      </a:pPr>
                      <a:r>
                        <a:rPr lang="zh-CN" altLang="en-US"/>
                        <a:t>周四</a:t>
                      </a:r>
                    </a:p>
                  </a:txBody>
                  <a:tcPr/>
                </a:tc>
                <a:tc>
                  <a:txBody>
                    <a:bodyPr/>
                    <a:lstStyle/>
                    <a:p>
                      <a:pPr>
                        <a:buNone/>
                      </a:pPr>
                      <a:r>
                        <a:rPr lang="zh-CN" altLang="en-US"/>
                        <a:t>周五</a:t>
                      </a:r>
                    </a:p>
                  </a:txBody>
                  <a:tcPr/>
                </a:tc>
                <a:tc>
                  <a:txBody>
                    <a:bodyPr/>
                    <a:lstStyle/>
                    <a:p>
                      <a:pPr>
                        <a:buNone/>
                      </a:pPr>
                      <a:r>
                        <a:rPr lang="zh-CN" altLang="en-US"/>
                        <a:t>周六</a:t>
                      </a:r>
                    </a:p>
                  </a:txBody>
                  <a:tcPr/>
                </a:tc>
                <a:tc>
                  <a:txBody>
                    <a:bodyPr/>
                    <a:lstStyle/>
                    <a:p>
                      <a:pPr>
                        <a:buNone/>
                      </a:pPr>
                      <a:r>
                        <a:rPr lang="zh-CN" altLang="en-US"/>
                        <a:t>周日</a:t>
                      </a:r>
                    </a:p>
                  </a:txBody>
                  <a:tcPr/>
                </a:tc>
              </a:tr>
              <a:tr h="381000">
                <a:tc>
                  <a:txBody>
                    <a:bodyPr/>
                    <a:lstStyle/>
                    <a:p>
                      <a:pPr>
                        <a:buNone/>
                      </a:pPr>
                      <a:r>
                        <a:rPr lang="zh-CN" altLang="en-US"/>
                        <a:t>上午-1</a:t>
                      </a:r>
                    </a:p>
                  </a:txBody>
                  <a:tcPr>
                    <a:solidFill>
                      <a:schemeClr val="accent1"/>
                    </a:solidFill>
                  </a:tcPr>
                </a:tc>
                <a:tc>
                  <a:txBody>
                    <a:bodyPr/>
                    <a:lstStyle/>
                    <a:p>
                      <a:pPr>
                        <a:buNone/>
                      </a:pPr>
                      <a:r>
                        <a:rPr lang="zh-CN" altLang="en-US"/>
                        <a:t>吕、陈2</a:t>
                      </a:r>
                    </a:p>
                    <a:p>
                      <a:pPr>
                        <a:buNone/>
                      </a:pPr>
                      <a:r>
                        <a:rPr lang="zh-CN" altLang="en-US"/>
                        <a:t>徐、陈1</a:t>
                      </a:r>
                    </a:p>
                  </a:txBody>
                  <a:tcPr/>
                </a:tc>
                <a:tc>
                  <a:txBody>
                    <a:bodyPr/>
                    <a:lstStyle/>
                    <a:p>
                      <a:pPr>
                        <a:buNone/>
                      </a:pPr>
                      <a:r>
                        <a:rPr lang="zh-CN" altLang="en-US"/>
                        <a:t>吕、黄</a:t>
                      </a:r>
                    </a:p>
                    <a:p>
                      <a:pPr>
                        <a:buNone/>
                      </a:pPr>
                      <a:r>
                        <a:rPr lang="zh-CN" altLang="en-US"/>
                        <a:t>徐、陈1</a:t>
                      </a:r>
                    </a:p>
                  </a:txBody>
                  <a:tcPr/>
                </a:tc>
                <a:tc>
                  <a:txBody>
                    <a:bodyPr/>
                    <a:lstStyle/>
                    <a:p>
                      <a:pPr>
                        <a:buNone/>
                      </a:pPr>
                      <a:r>
                        <a:rPr lang="zh-CN" altLang="en-US"/>
                        <a:t>吕、黄</a:t>
                      </a:r>
                    </a:p>
                  </a:txBody>
                  <a:tcPr/>
                </a:tc>
                <a:tc>
                  <a:txBody>
                    <a:bodyPr/>
                    <a:lstStyle/>
                    <a:p>
                      <a:pPr>
                        <a:buNone/>
                      </a:pPr>
                      <a:r>
                        <a:rPr lang="zh-CN" altLang="en-US"/>
                        <a:t>吕、陈2</a:t>
                      </a:r>
                    </a:p>
                    <a:p>
                      <a:pPr>
                        <a:buNone/>
                      </a:pPr>
                      <a:r>
                        <a:rPr lang="zh-CN" altLang="en-US"/>
                        <a:t>徐、陈1</a:t>
                      </a:r>
                    </a:p>
                  </a:txBody>
                  <a:tcPr/>
                </a:tc>
                <a:tc>
                  <a:txBody>
                    <a:bodyPr/>
                    <a:lstStyle/>
                    <a:p>
                      <a:pPr>
                        <a:buNone/>
                      </a:pPr>
                      <a:endParaRPr lang="zh-CN" altLang="en-US"/>
                    </a:p>
                  </a:txBody>
                  <a:tcPr/>
                </a:tc>
                <a:tc>
                  <a:txBody>
                    <a:bodyPr/>
                    <a:lstStyle/>
                    <a:p>
                      <a:pPr>
                        <a:buNone/>
                      </a:pPr>
                      <a:r>
                        <a:rPr lang="zh-CN" altLang="en-US"/>
                        <a:t>吕、陈2</a:t>
                      </a:r>
                    </a:p>
                    <a:p>
                      <a:pPr>
                        <a:buNone/>
                      </a:pPr>
                      <a:r>
                        <a:rPr lang="zh-CN" altLang="en-US"/>
                        <a:t>徐、陈1</a:t>
                      </a:r>
                    </a:p>
                    <a:p>
                      <a:pPr>
                        <a:buNone/>
                      </a:pPr>
                      <a:r>
                        <a:rPr lang="zh-CN" altLang="en-US"/>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tr>
              <a:tr h="381000">
                <a:tc>
                  <a:txBody>
                    <a:bodyPr/>
                    <a:lstStyle/>
                    <a:p>
                      <a:pPr>
                        <a:buNone/>
                      </a:pPr>
                      <a:r>
                        <a:rPr lang="zh-CN" altLang="en-US"/>
                        <a:t>上午-2</a:t>
                      </a:r>
                    </a:p>
                  </a:txBody>
                  <a:tcPr>
                    <a:solidFill>
                      <a:schemeClr val="accent1"/>
                    </a:solidFill>
                  </a:tcPr>
                </a:tc>
                <a:tc>
                  <a:txBody>
                    <a:bodyPr/>
                    <a:lstStyle/>
                    <a:p>
                      <a:pPr>
                        <a:buNone/>
                      </a:pPr>
                      <a:endParaRPr lang="zh-CN" altLang="en-US"/>
                    </a:p>
                  </a:txBody>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a:t>吕、陈2</a:t>
                      </a:r>
                    </a:p>
                    <a:p>
                      <a:pPr>
                        <a:buNone/>
                      </a:pPr>
                      <a:r>
                        <a:rPr lang="zh-CN" altLang="en-US"/>
                        <a:t>徐</a:t>
                      </a:r>
                    </a:p>
                  </a:txBody>
                  <a:tcPr/>
                </a:tc>
                <a:tc>
                  <a:txBody>
                    <a:bodyPr/>
                    <a:lstStyle/>
                    <a:p>
                      <a:pPr>
                        <a:buNone/>
                      </a:pPr>
                      <a:endParaRPr lang="zh-CN" altLang="en-US"/>
                    </a:p>
                  </a:txBody>
                  <a:tcPr/>
                </a:tc>
                <a:tc>
                  <a:txBody>
                    <a:bodyPr/>
                    <a:lstStyle/>
                    <a:p>
                      <a:pPr>
                        <a:buNone/>
                      </a:pPr>
                      <a:r>
                        <a:rPr lang="zh-CN" altLang="en-US"/>
                        <a:t>吕、陈2</a:t>
                      </a:r>
                    </a:p>
                    <a:p>
                      <a:pPr>
                        <a:buNone/>
                      </a:pPr>
                      <a:r>
                        <a:rPr lang="zh-CN" altLang="en-US"/>
                        <a:t>徐、陈1</a:t>
                      </a:r>
                    </a:p>
                    <a:p>
                      <a:pPr>
                        <a:buNone/>
                      </a:pPr>
                      <a:r>
                        <a:rPr lang="zh-CN" altLang="en-US"/>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tr>
              <a:tr h="381000">
                <a:tc>
                  <a:txBody>
                    <a:bodyPr/>
                    <a:lstStyle/>
                    <a:p>
                      <a:pPr>
                        <a:buNone/>
                      </a:pPr>
                      <a:r>
                        <a:rPr lang="zh-CN" altLang="en-US"/>
                        <a:t>下午-1</a:t>
                      </a:r>
                    </a:p>
                  </a:txBody>
                  <a:tcPr>
                    <a:solidFill>
                      <a:schemeClr val="accent1"/>
                    </a:solidFill>
                  </a:tcPr>
                </a:tc>
                <a:tc>
                  <a:txBody>
                    <a:bodyPr/>
                    <a:lstStyle/>
                    <a:p>
                      <a:pPr>
                        <a:buNone/>
                      </a:pPr>
                      <a:r>
                        <a:rPr lang="zh-CN" altLang="en-US"/>
                        <a:t>吕、陈2</a:t>
                      </a:r>
                    </a:p>
                  </a:txBody>
                  <a:tcPr/>
                </a:tc>
                <a:tc>
                  <a:txBody>
                    <a:bodyPr/>
                    <a:lstStyle/>
                    <a:p>
                      <a:pPr>
                        <a:buNone/>
                      </a:pPr>
                      <a:endParaRPr lang="zh-CN" altLang="en-US"/>
                    </a:p>
                  </a:txBody>
                  <a:tcPr/>
                </a:tc>
                <a:tc>
                  <a:txBody>
                    <a:bodyPr/>
                    <a:lstStyle/>
                    <a:p>
                      <a:pPr>
                        <a:buNone/>
                      </a:pPr>
                      <a:r>
                        <a:rPr lang="zh-CN" altLang="en-US"/>
                        <a:t>黄</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zh-CN" altLang="en-US"/>
                        <a:t>吕、陈2</a:t>
                      </a:r>
                    </a:p>
                    <a:p>
                      <a:pPr>
                        <a:buNone/>
                      </a:pPr>
                      <a:r>
                        <a:rPr lang="zh-CN" altLang="en-US"/>
                        <a:t>徐、陈1</a:t>
                      </a:r>
                    </a:p>
                    <a:p>
                      <a:pPr>
                        <a:buNone/>
                      </a:pPr>
                      <a:r>
                        <a:rPr lang="zh-CN" altLang="en-US"/>
                        <a:t>黄</a:t>
                      </a:r>
                    </a:p>
                  </a:txBody>
                  <a:tcPr/>
                </a:tc>
                <a:tc>
                  <a:txBody>
                    <a:bodyPr/>
                    <a:lstStyle/>
                    <a:p>
                      <a:pPr>
                        <a:buNone/>
                      </a:pPr>
                      <a:r>
                        <a:rPr lang="zh-CN" altLang="en-US"/>
                        <a:t>吕、陈2</a:t>
                      </a:r>
                    </a:p>
                    <a:p>
                      <a:pPr>
                        <a:buNone/>
                      </a:pPr>
                      <a:r>
                        <a:rPr lang="zh-CN" altLang="en-US"/>
                        <a:t>徐、陈1</a:t>
                      </a:r>
                    </a:p>
                    <a:p>
                      <a:pPr>
                        <a:buNone/>
                      </a:pPr>
                      <a:r>
                        <a:rPr lang="zh-CN" altLang="en-US"/>
                        <a:t>黄</a:t>
                      </a:r>
                    </a:p>
                  </a:txBody>
                  <a:tcPr/>
                </a:tc>
              </a:tr>
              <a:tr h="381000">
                <a:tc>
                  <a:txBody>
                    <a:bodyPr/>
                    <a:lstStyle/>
                    <a:p>
                      <a:pPr>
                        <a:buNone/>
                      </a:pPr>
                      <a:r>
                        <a:rPr lang="zh-CN" altLang="en-US"/>
                        <a:t>下午-2</a:t>
                      </a:r>
                    </a:p>
                  </a:txBody>
                  <a:tcPr>
                    <a:solidFill>
                      <a:schemeClr val="accent1"/>
                    </a:solidFill>
                  </a:tcPr>
                </a:tc>
                <a:tc>
                  <a:txBody>
                    <a:bodyPr/>
                    <a:lstStyle/>
                    <a:p>
                      <a:pPr>
                        <a:buNone/>
                      </a:pPr>
                      <a:r>
                        <a:rPr lang="zh-CN" altLang="en-US"/>
                        <a:t>吕、徐</a:t>
                      </a:r>
                    </a:p>
                  </a:txBody>
                  <a:tcPr/>
                </a:tc>
                <a:tc>
                  <a:txBody>
                    <a:bodyPr/>
                    <a:lstStyle/>
                    <a:p>
                      <a:pPr>
                        <a:buNone/>
                      </a:pPr>
                      <a:endParaRPr lang="zh-CN" altLang="en-US"/>
                    </a:p>
                  </a:txBody>
                  <a:tcPr/>
                </a:tc>
                <a:tc>
                  <a:txBody>
                    <a:bodyPr/>
                    <a:lstStyle/>
                    <a:p>
                      <a:pPr>
                        <a:buNone/>
                      </a:pPr>
                      <a:r>
                        <a:rPr lang="zh-CN" altLang="en-US"/>
                        <a:t>黄、陈2</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r>
              <a:tr h="381000">
                <a:tc>
                  <a:txBody>
                    <a:bodyPr/>
                    <a:lstStyle/>
                    <a:p>
                      <a:pPr>
                        <a:buNone/>
                      </a:pPr>
                      <a:r>
                        <a:rPr lang="zh-CN" altLang="en-US"/>
                        <a:t>晚修</a:t>
                      </a:r>
                    </a:p>
                  </a:txBody>
                  <a:tcPr>
                    <a:solidFill>
                      <a:schemeClr val="accent1"/>
                    </a:solidFill>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c>
                  <a:txBody>
                    <a:bodyPr/>
                    <a:lstStyle/>
                    <a:p>
                      <a:pPr>
                        <a:buNone/>
                      </a:pPr>
                      <a:r>
                        <a:rPr lang="zh-CN" altLang="en-US"/>
                        <a:t>吕、陈2</a:t>
                      </a:r>
                    </a:p>
                    <a:p>
                      <a:pPr>
                        <a:buNone/>
                      </a:pPr>
                      <a:r>
                        <a:rPr lang="zh-CN" altLang="en-US"/>
                        <a:t>徐、陈1</a:t>
                      </a:r>
                    </a:p>
                    <a:p>
                      <a:pPr>
                        <a:buNone/>
                      </a:pPr>
                      <a:r>
                        <a:rPr lang="zh-CN" altLang="en-US"/>
                        <a:t>黄 </a:t>
                      </a:r>
                    </a:p>
                  </a:txBody>
                  <a:tcPr/>
                </a:tc>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lstStyle/>
          <a:p>
            <a:r>
              <a:rPr lang="zh-CN" altLang="en-US"/>
              <a:t>吕：吕迪 </a:t>
            </a:r>
          </a:p>
        </p:txBody>
      </p:sp>
      <p:sp>
        <p:nvSpPr>
          <p:cNvPr id="6" name="文本框 5"/>
          <p:cNvSpPr txBox="1"/>
          <p:nvPr/>
        </p:nvSpPr>
        <p:spPr>
          <a:xfrm>
            <a:off x="10408920" y="5262245"/>
            <a:ext cx="1370330" cy="368300"/>
          </a:xfrm>
          <a:prstGeom prst="rect">
            <a:avLst/>
          </a:prstGeom>
          <a:noFill/>
        </p:spPr>
        <p:txBody>
          <a:bodyPr wrap="square" rtlCol="0">
            <a:spAutoFit/>
          </a:bodyPr>
          <a:lstStyle/>
          <a:p>
            <a:r>
              <a:rPr lang="zh-CN" altLang="en-US"/>
              <a:t>黄：黄叶轩 </a:t>
            </a:r>
          </a:p>
        </p:txBody>
      </p:sp>
      <p:sp>
        <p:nvSpPr>
          <p:cNvPr id="7" name="文本框 6"/>
          <p:cNvSpPr txBox="1"/>
          <p:nvPr/>
        </p:nvSpPr>
        <p:spPr>
          <a:xfrm>
            <a:off x="10408920" y="4282440"/>
            <a:ext cx="1552575" cy="368300"/>
          </a:xfrm>
          <a:prstGeom prst="rect">
            <a:avLst/>
          </a:prstGeom>
          <a:noFill/>
        </p:spPr>
        <p:txBody>
          <a:bodyPr wrap="square" rtlCol="0">
            <a:spAutoFit/>
          </a:bodyPr>
          <a:lstStyle/>
          <a:p>
            <a:r>
              <a:rPr lang="zh-CN" altLang="en-US"/>
              <a:t>陈2：陈苏民</a:t>
            </a:r>
          </a:p>
        </p:txBody>
      </p:sp>
      <p:sp>
        <p:nvSpPr>
          <p:cNvPr id="8" name="文本框 7"/>
          <p:cNvSpPr txBox="1"/>
          <p:nvPr/>
        </p:nvSpPr>
        <p:spPr>
          <a:xfrm>
            <a:off x="10408920" y="3302635"/>
            <a:ext cx="1674495" cy="368300"/>
          </a:xfrm>
          <a:prstGeom prst="rect">
            <a:avLst/>
          </a:prstGeom>
          <a:noFill/>
        </p:spPr>
        <p:txBody>
          <a:bodyPr wrap="square" rtlCol="0">
            <a:spAutoFit/>
          </a:bodyPr>
          <a:lstStyle/>
          <a:p>
            <a:r>
              <a:rPr lang="zh-CN" altLang="en-US"/>
              <a:t>陈1：陈俊仁 </a:t>
            </a:r>
          </a:p>
        </p:txBody>
      </p:sp>
      <p:sp>
        <p:nvSpPr>
          <p:cNvPr id="9" name="文本框 8"/>
          <p:cNvSpPr txBox="1"/>
          <p:nvPr/>
        </p:nvSpPr>
        <p:spPr>
          <a:xfrm>
            <a:off x="10408920" y="2440940"/>
            <a:ext cx="1370330" cy="368300"/>
          </a:xfrm>
          <a:prstGeom prst="rect">
            <a:avLst/>
          </a:prstGeom>
          <a:noFill/>
        </p:spPr>
        <p:txBody>
          <a:bodyPr wrap="square" rtlCol="0">
            <a:spAutoFit/>
          </a:bodyPr>
          <a:lstStyle/>
          <a:p>
            <a:r>
              <a:rPr lang="zh-CN" altLang="en-US"/>
              <a:t>徐：徐双铅</a:t>
            </a:r>
          </a:p>
        </p:txBody>
      </p:sp>
      <p:sp>
        <p:nvSpPr>
          <p:cNvPr id="10" name="矩形 9"/>
          <p:cNvSpPr/>
          <p:nvPr/>
        </p:nvSpPr>
        <p:spPr>
          <a:xfrm>
            <a:off x="4806678" y="449618"/>
            <a:ext cx="160782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资源日历</a:t>
            </a:r>
          </a:p>
        </p:txBody>
      </p:sp>
      <p:sp>
        <p:nvSpPr>
          <p:cNvPr id="12" name="矩形 11"/>
          <p:cNvSpPr/>
          <p:nvPr/>
        </p:nvSpPr>
        <p:spPr>
          <a:xfrm>
            <a:off x="1408042" y="295508"/>
            <a:ext cx="2278188"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5.</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人力资源管理计划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6364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6.</a:t>
            </a:r>
            <a:r>
              <a:rPr lang="zh-CN" altLang="en-US" sz="5400" b="1" dirty="0" smtClean="0">
                <a:solidFill>
                  <a:schemeClr val="bg1"/>
                </a:solidFill>
                <a:latin typeface="Gotham Rounded Medium" panose="02000000000000000000" pitchFamily="50" charset="0"/>
              </a:rPr>
              <a:t>沟通管理计划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125829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44423" y="449618"/>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p>
        </p:txBody>
      </p:sp>
      <p:graphicFrame>
        <p:nvGraphicFramePr>
          <p:cNvPr id="37" name="表格 36"/>
          <p:cNvGraphicFramePr/>
          <p:nvPr/>
        </p:nvGraphicFramePr>
        <p:xfrm>
          <a:off x="1344295" y="1106805"/>
          <a:ext cx="9239250" cy="5047615"/>
        </p:xfrm>
        <a:graphic>
          <a:graphicData uri="http://schemas.openxmlformats.org/drawingml/2006/table">
            <a:tbl>
              <a:tblPr firstRow="1" bandRow="1">
                <a:tableStyleId>{5C22544A-7EE6-4342-B048-85BDC9FD1C3A}</a:tableStyleId>
              </a:tblPr>
              <a:tblGrid>
                <a:gridCol w="3079750"/>
                <a:gridCol w="3079750"/>
                <a:gridCol w="3079750"/>
              </a:tblGrid>
              <a:tr h="395605">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积极干系人</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联系方式</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nchor="ctr"/>
                </a:tc>
                <a:tc>
                  <a:txBody>
                    <a:bodyPr/>
                    <a:lstStyle/>
                    <a:p>
                      <a:pPr indent="0">
                        <a:buNone/>
                      </a:pPr>
                      <a:r>
                        <a:rPr lang="en-US" sz="1800" b="1">
                          <a:solidFill>
                            <a:srgbClr val="000000"/>
                          </a:solidFill>
                          <a:latin typeface="等线" panose="02010600030101010101" charset="-122"/>
                          <a:ea typeface="等线" panose="02010600030101010101" charset="-122"/>
                          <a:cs typeface="等线" panose="02010600030101010101" charset="-122"/>
                        </a:rPr>
                        <a:t>所在地</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a:tc>
              </a:tr>
              <a:tr h="395605">
                <a:tc>
                  <a:txBody>
                    <a:bodyPr/>
                    <a:lstStyle/>
                    <a:p>
                      <a:pPr indent="0">
                        <a:buNone/>
                      </a:pPr>
                      <a:r>
                        <a:rPr lang="en-US" sz="1800" b="0">
                          <a:ea typeface="+mn-lt"/>
                          <a:cs typeface="宋体" panose="02010600030101010101" pitchFamily="2" charset="-122"/>
                        </a:rPr>
                        <a:t>黄叶轩</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Light" panose="02010600030101010101" charset="-122"/>
                        </a:rPr>
                        <a:t>13588899102</a:t>
                      </a:r>
                      <a:endParaRPr lang="en-US" altLang="en-US" sz="1800" b="0">
                        <a:solidFill>
                          <a:srgbClr val="000000"/>
                        </a:solidFill>
                        <a:ea typeface="+mn-lt"/>
                        <a:cs typeface="等线 Light"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弘毅2-210</a:t>
                      </a:r>
                      <a:endParaRPr lang="en-US" altLang="en-US" sz="1800" b="0">
                        <a:solidFill>
                          <a:srgbClr val="000000"/>
                        </a:solidFill>
                        <a:ea typeface="+mn-lt"/>
                        <a:cs typeface="+mn-lt"/>
                      </a:endParaRPr>
                    </a:p>
                  </a:txBody>
                  <a:tcPr marL="68580" marR="68580" marT="0" marB="0"/>
                </a:tc>
              </a:tr>
              <a:tr h="395605">
                <a:tc>
                  <a:txBody>
                    <a:bodyPr/>
                    <a:lstStyle/>
                    <a:p>
                      <a:pPr indent="0">
                        <a:buNone/>
                      </a:pPr>
                      <a:r>
                        <a:rPr lang="en-US" sz="1800" b="0">
                          <a:ea typeface="+mn-lt"/>
                          <a:cs typeface="宋体" panose="02010600030101010101" pitchFamily="2" charset="-122"/>
                        </a:rPr>
                        <a:t>徐双铅</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18094711647</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弘毅2-206</a:t>
                      </a:r>
                      <a:endParaRPr lang="en-US" altLang="en-US" sz="1800" b="0">
                        <a:solidFill>
                          <a:srgbClr val="000000"/>
                        </a:solidFill>
                        <a:ea typeface="+mn-lt"/>
                        <a:cs typeface="+mn-lt"/>
                      </a:endParaRPr>
                    </a:p>
                  </a:txBody>
                  <a:tcPr marL="68580" marR="68580" marT="0" marB="0"/>
                </a:tc>
              </a:tr>
              <a:tr h="395605">
                <a:tc>
                  <a:txBody>
                    <a:bodyPr/>
                    <a:lstStyle/>
                    <a:p>
                      <a:pPr indent="0">
                        <a:buNone/>
                      </a:pPr>
                      <a:r>
                        <a:rPr lang="en-US" sz="1800" b="0">
                          <a:ea typeface="+mn-lt"/>
                          <a:cs typeface="宋体" panose="02010600030101010101" pitchFamily="2" charset="-122"/>
                        </a:rPr>
                        <a:t>陈俊仁</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17376503405</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弘毅2-209</a:t>
                      </a:r>
                      <a:endParaRPr lang="en-US" altLang="en-US" sz="1800" b="0">
                        <a:solidFill>
                          <a:srgbClr val="000000"/>
                        </a:solidFill>
                        <a:ea typeface="+mn-lt"/>
                        <a:cs typeface="+mn-lt"/>
                      </a:endParaRPr>
                    </a:p>
                  </a:txBody>
                  <a:tcPr marL="68580" marR="68580" marT="0" marB="0"/>
                </a:tc>
              </a:tr>
              <a:tr h="395605">
                <a:tc>
                  <a:txBody>
                    <a:bodyPr/>
                    <a:lstStyle/>
                    <a:p>
                      <a:pPr indent="0">
                        <a:buNone/>
                      </a:pPr>
                      <a:r>
                        <a:rPr lang="en-US" sz="1800" b="0">
                          <a:ea typeface="+mn-lt"/>
                          <a:cs typeface="宋体" panose="02010600030101010101" pitchFamily="2" charset="-122"/>
                        </a:rPr>
                        <a:t>陈苏民</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13071869207</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弘毅1-124</a:t>
                      </a:r>
                      <a:endParaRPr lang="en-US" altLang="en-US" sz="1800" b="0">
                        <a:ea typeface="+mn-lt"/>
                        <a:cs typeface="+mn-lt"/>
                      </a:endParaRPr>
                    </a:p>
                  </a:txBody>
                  <a:tcPr marL="68580" marR="68580" marT="0" marB="0"/>
                </a:tc>
              </a:tr>
              <a:tr h="394970">
                <a:tc>
                  <a:txBody>
                    <a:bodyPr/>
                    <a:lstStyle/>
                    <a:p>
                      <a:pPr indent="0">
                        <a:buNone/>
                      </a:pPr>
                      <a:r>
                        <a:rPr lang="en-US" sz="1800" b="0">
                          <a:ea typeface="+mn-lt"/>
                          <a:cs typeface="宋体" panose="02010600030101010101" pitchFamily="2" charset="-122"/>
                        </a:rPr>
                        <a:t>吕迪</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等线" panose="02010600030101010101" charset="-122"/>
                        </a:rPr>
                        <a:t>17306413358</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solidFill>
                            <a:srgbClr val="000000"/>
                          </a:solidFill>
                          <a:ea typeface="+mn-lt"/>
                          <a:cs typeface="+mn-lt"/>
                        </a:rPr>
                        <a:t>求真1-125</a:t>
                      </a:r>
                      <a:endParaRPr lang="en-US" altLang="en-US" sz="1800" b="0">
                        <a:solidFill>
                          <a:srgbClr val="000000"/>
                        </a:solidFill>
                        <a:ea typeface="+mn-lt"/>
                        <a:cs typeface="+mn-lt"/>
                      </a:endParaRPr>
                    </a:p>
                  </a:txBody>
                  <a:tcPr marL="68580" marR="68580" marT="0" marB="0"/>
                </a:tc>
              </a:tr>
              <a:tr h="569595">
                <a:tc>
                  <a:txBody>
                    <a:bodyPr/>
                    <a:lstStyle/>
                    <a:p>
                      <a:pPr indent="0">
                        <a:buNone/>
                      </a:pPr>
                      <a:r>
                        <a:rPr lang="en-US" sz="1800" b="0">
                          <a:solidFill>
                            <a:srgbClr val="000000"/>
                          </a:solidFill>
                          <a:ea typeface="+mn-lt"/>
                          <a:cs typeface="等线" panose="02010600030101010101" charset="-122"/>
                        </a:rPr>
                        <a:t>杨枨</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altLang="en-US" sz="1800" b="0">
                          <a:ea typeface="+mn-lt"/>
                          <a:cs typeface="宋体" panose="02010600030101010101" pitchFamily="2" charset="-122"/>
                        </a:rPr>
                        <a:t>yangc@zucc.edu.cn</a:t>
                      </a:r>
                    </a:p>
                  </a:txBody>
                  <a:tcPr marL="68580" marR="68580" marT="0" marB="0"/>
                </a:tc>
                <a:tc>
                  <a:txBody>
                    <a:bodyPr/>
                    <a:lstStyle/>
                    <a:p>
                      <a:pPr indent="0">
                        <a:buNone/>
                      </a:pPr>
                      <a:r>
                        <a:rPr lang="en-US" sz="1800" b="0">
                          <a:ea typeface="+mn-lt"/>
                          <a:cs typeface="+mn-lt"/>
                        </a:rPr>
                        <a:t>理4系主任办公室</a:t>
                      </a:r>
                      <a:endParaRPr lang="en-US" altLang="en-US" sz="1800" b="0">
                        <a:ea typeface="+mn-lt"/>
                        <a:cs typeface="+mn-lt"/>
                      </a:endParaRPr>
                    </a:p>
                  </a:txBody>
                  <a:tcPr marL="68580" marR="68580" marT="0" marB="0"/>
                </a:tc>
              </a:tr>
              <a:tr h="570230">
                <a:tc>
                  <a:txBody>
                    <a:bodyPr/>
                    <a:lstStyle/>
                    <a:p>
                      <a:pPr indent="0">
                        <a:buNone/>
                      </a:pPr>
                      <a:r>
                        <a:rPr lang="en-US" sz="1800" b="0">
                          <a:solidFill>
                            <a:srgbClr val="000000"/>
                          </a:solidFill>
                          <a:ea typeface="+mn-lt"/>
                          <a:cs typeface="等线" panose="02010600030101010101" charset="-122"/>
                        </a:rPr>
                        <a:t>侯宏仑</a:t>
                      </a:r>
                      <a:endParaRPr lang="en-US" altLang="en-US" sz="1800" b="0">
                        <a:solidFill>
                          <a:srgbClr val="000000"/>
                        </a:solidFill>
                        <a:ea typeface="+mn-lt"/>
                        <a:cs typeface="等线" panose="02010600030101010101" charset="-122"/>
                      </a:endParaRPr>
                    </a:p>
                  </a:txBody>
                  <a:tcPr marL="68580" marR="68580" marT="0" marB="0"/>
                </a:tc>
                <a:tc>
                  <a:txBody>
                    <a:bodyPr/>
                    <a:lstStyle/>
                    <a:p>
                      <a:pPr indent="0">
                        <a:buNone/>
                      </a:pPr>
                      <a:r>
                        <a:rPr lang="en-US" sz="1800" b="0">
                          <a:ea typeface="+mn-lt"/>
                          <a:cs typeface="宋体" panose="02010600030101010101" pitchFamily="2" charset="-122"/>
                        </a:rPr>
                        <a:t>ubilabs@zucc.edu.cn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理4-501</a:t>
                      </a:r>
                      <a:endParaRPr lang="en-US" altLang="en-US" sz="1800" b="0">
                        <a:ea typeface="+mn-lt"/>
                        <a:cs typeface="+mn-lt"/>
                      </a:endParaRPr>
                    </a:p>
                  </a:txBody>
                  <a:tcPr marL="68580" marR="68580" marT="0" marB="0"/>
                </a:tc>
              </a:tr>
              <a:tr h="39560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冯一鸣</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altLang="en-US" sz="1800" b="0">
                          <a:ea typeface="+mn-lt"/>
                          <a:cs typeface="宋体" panose="02010600030101010101" pitchFamily="2" charset="-122"/>
                        </a:rPr>
                        <a:t>31601390@stu.zucc.edu.cn</a:t>
                      </a:r>
                    </a:p>
                  </a:txBody>
                  <a:tcPr marL="68580" marR="68580" marT="0" marB="0"/>
                </a:tc>
                <a:tc>
                  <a:txBody>
                    <a:bodyPr/>
                    <a:lstStyle/>
                    <a:p>
                      <a:pPr indent="0">
                        <a:buNone/>
                      </a:pPr>
                      <a:r>
                        <a:rPr lang="en-US" sz="1800" b="0">
                          <a:ea typeface="+mn-lt"/>
                          <a:cs typeface="+mn-lt"/>
                        </a:rPr>
                        <a:t>弘毅1-610</a:t>
                      </a:r>
                      <a:endParaRPr lang="en-US" altLang="en-US" sz="1800" b="0">
                        <a:ea typeface="+mn-lt"/>
                        <a:cs typeface="+mn-lt"/>
                      </a:endParaRPr>
                    </a:p>
                  </a:txBody>
                  <a:tcPr marL="68580" marR="68580" marT="0" marB="0"/>
                </a:tc>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陈栩</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31601341@stu.zucc.edu.cn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ea typeface="+mn-lt"/>
                          <a:cs typeface="+mn-lt"/>
                        </a:rPr>
                        <a:t>问源1-636</a:t>
                      </a:r>
                      <a:endParaRPr lang="en-US" altLang="en-US" sz="1800" b="0">
                        <a:ea typeface="+mn-lt"/>
                        <a:cs typeface="+mn-lt"/>
                      </a:endParaRPr>
                    </a:p>
                  </a:txBody>
                  <a:tcPr marL="68580" marR="68580" marT="0" marB="0"/>
                </a:tc>
              </a:tr>
              <a:tr h="569595">
                <a:tc>
                  <a:txBody>
                    <a:bodyPr/>
                    <a:lstStyle/>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陈妍蓝</a:t>
                      </a:r>
                      <a:endParaRPr lang="en-US" altLang="en-US" sz="1800" b="0">
                        <a:solidFill>
                          <a:srgbClr val="000000"/>
                        </a:solidFill>
                        <a:ea typeface="+mn-lt"/>
                        <a:cs typeface="宋体" panose="02010600030101010101" pitchFamily="2" charset="-122"/>
                      </a:endParaRPr>
                    </a:p>
                  </a:txBody>
                  <a:tcPr marL="68580" marR="68580" marT="0" marB="0"/>
                </a:tc>
                <a:tc>
                  <a:txBody>
                    <a:bodyPr/>
                    <a:lstStyle/>
                    <a:p>
                      <a:pPr indent="0">
                        <a:buNone/>
                      </a:pPr>
                      <a:r>
                        <a:rPr lang="en-US" sz="1800" b="0">
                          <a:ea typeface="+mn-lt"/>
                          <a:cs typeface="宋体" panose="02010600030101010101" pitchFamily="2" charset="-122"/>
                        </a:rPr>
                        <a:t>31501391@stu.zucc.edu.cn</a:t>
                      </a:r>
                      <a:endParaRPr lang="en-US" altLang="en-US" sz="1800" b="0">
                        <a:ea typeface="+mn-lt"/>
                        <a:cs typeface="宋体" panose="02010600030101010101" pitchFamily="2" charset="-122"/>
                      </a:endParaRPr>
                    </a:p>
                  </a:txBody>
                  <a:tcPr marL="68580" marR="68580" marT="0" marB="0"/>
                </a:tc>
                <a:tc>
                  <a:txBody>
                    <a:bodyPr/>
                    <a:lstStyle/>
                    <a:p>
                      <a:pPr indent="0">
                        <a:buNone/>
                      </a:pPr>
                      <a:r>
                        <a:rPr lang="en-US" sz="1800" b="0">
                          <a:solidFill>
                            <a:srgbClr val="000000"/>
                          </a:solidFill>
                          <a:ea typeface="+mn-lt"/>
                          <a:cs typeface="+mn-lt"/>
                        </a:rPr>
                        <a:t>问源1-646</a:t>
                      </a:r>
                      <a:endParaRPr lang="en-US" altLang="en-US" sz="1800" b="0">
                        <a:solidFill>
                          <a:srgbClr val="000000"/>
                        </a:solidFill>
                        <a:ea typeface="+mn-lt"/>
                        <a:cs typeface="+mn-lt"/>
                      </a:endParaRPr>
                    </a:p>
                  </a:txBody>
                  <a:tcPr marL="68580" marR="68580" marT="0" marB="0"/>
                </a:tc>
              </a:tr>
            </a:tbl>
          </a:graphicData>
        </a:graphic>
      </p:graphicFrame>
      <p:sp>
        <p:nvSpPr>
          <p:cNvPr id="6" name="矩形 5"/>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9568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gridCol w="1692910"/>
                <a:gridCol w="1692910"/>
                <a:gridCol w="1692910"/>
                <a:gridCol w="1692910"/>
                <a:gridCol w="1692910"/>
              </a:tblGrid>
              <a:tr h="486410">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a:tc>
              </a:tr>
              <a:tr h="701675">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周常会议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70104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8763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正式沟通计划</a:t>
            </a:r>
          </a:p>
        </p:txBody>
      </p:sp>
      <p:sp>
        <p:nvSpPr>
          <p:cNvPr id="6" name="文本框 5"/>
          <p:cNvSpPr txBox="1"/>
          <p:nvPr/>
        </p:nvSpPr>
        <p:spPr>
          <a:xfrm>
            <a:off x="675005" y="4290060"/>
            <a:ext cx="551815" cy="2002155"/>
          </a:xfrm>
          <a:prstGeom prst="rect">
            <a:avLst/>
          </a:prstGeom>
          <a:noFill/>
        </p:spPr>
        <p:txBody>
          <a:bodyPr vert="eaVert" wrap="square" rtlCol="0">
            <a:spAutoFit/>
          </a:bodyPr>
          <a:lstStyle/>
          <a:p>
            <a:r>
              <a:rPr lang="zh-CN" altLang="en-US" sz="2400" b="1" dirty="0">
                <a:solidFill>
                  <a:schemeClr val="tx1">
                    <a:lumMod val="75000"/>
                    <a:lumOff val="25000"/>
                  </a:schemeClr>
                </a:solidFill>
                <a:uFillTx/>
                <a:ea typeface="华文新魏" panose="02010800040101010101" charset="-122"/>
                <a:sym typeface="+mn-ea"/>
              </a:rPr>
              <a:t>非式沟通计划</a:t>
            </a:r>
          </a:p>
        </p:txBody>
      </p:sp>
      <p:graphicFrame>
        <p:nvGraphicFramePr>
          <p:cNvPr id="8" name="表格 7"/>
          <p:cNvGraphicFramePr/>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gridCol w="1692910"/>
                <a:gridCol w="1692910"/>
                <a:gridCol w="1692910"/>
                <a:gridCol w="1692910"/>
                <a:gridCol w="1692910"/>
              </a:tblGrid>
              <a:tr h="698500">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c>
                  <a:txBody>
                    <a:bodyPr/>
                    <a:lstStyle/>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a:tc>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面谈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r h="698500">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r>
            </a:tbl>
          </a:graphicData>
        </a:graphic>
      </p:graphicFrame>
      <p:sp>
        <p:nvSpPr>
          <p:cNvPr id="9" name="矩形 8"/>
          <p:cNvSpPr/>
          <p:nvPr/>
        </p:nvSpPr>
        <p:spPr>
          <a:xfrm>
            <a:off x="1408042" y="295508"/>
            <a:ext cx="1813317" cy="369332"/>
          </a:xfrm>
          <a:prstGeom prst="rect">
            <a:avLst/>
          </a:prstGeom>
        </p:spPr>
        <p:txBody>
          <a:bodyPr wrap="none">
            <a:spAutoFit/>
          </a:bodyPr>
          <a:lstStyle/>
          <a:p>
            <a:r>
              <a:rPr lang="en-US" altLang="zh-CN" b="1" dirty="0" smtClean="0">
                <a:solidFill>
                  <a:schemeClr val="tx1">
                    <a:lumMod val="75000"/>
                    <a:lumOff val="25000"/>
                  </a:schemeClr>
                </a:solidFill>
                <a:latin typeface="黑体" panose="02010609060101010101" pitchFamily="49" charset="-122"/>
                <a:ea typeface="黑体" panose="02010609060101010101" pitchFamily="49" charset="-122"/>
              </a:rPr>
              <a:t>6.</a:t>
            </a:r>
            <a:r>
              <a:rPr lang="zh-CN" altLang="en-US" b="1" dirty="0" smtClean="0">
                <a:solidFill>
                  <a:schemeClr val="tx1">
                    <a:lumMod val="75000"/>
                    <a:lumOff val="25000"/>
                  </a:schemeClr>
                </a:solidFill>
                <a:latin typeface="黑体" panose="02010609060101010101" pitchFamily="49" charset="-122"/>
                <a:ea typeface="黑体" panose="02010609060101010101" pitchFamily="49" charset="-122"/>
              </a:rPr>
              <a:t>沟通管理计划</a:t>
            </a:r>
            <a:endParaRPr lang="zh-CN" altLang="en-US" b="1"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9850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7.</a:t>
            </a:r>
            <a:r>
              <a:rPr lang="zh-CN" altLang="en-US" sz="5400" b="1" dirty="0" smtClean="0">
                <a:solidFill>
                  <a:schemeClr val="bg1"/>
                </a:solidFill>
                <a:latin typeface="Gotham Rounded Medium" panose="02000000000000000000" pitchFamily="50" charset="0"/>
              </a:rPr>
              <a:t>风险管理计划</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611209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2492990" cy="369332"/>
          </a:xfrm>
          <a:prstGeom prst="rect">
            <a:avLst/>
          </a:prstGeom>
        </p:spPr>
        <p:txBody>
          <a:bodyPr wrap="none">
            <a:spAutoFit/>
          </a:bodyPr>
          <a:lstStyle/>
          <a:p>
            <a:pPr lvl="1"/>
            <a:r>
              <a:rPr lang="zh-CN" altLang="zh-CN" dirty="0"/>
              <a:t>项目风险类别定义</a:t>
            </a:r>
            <a:endParaRPr lang="zh-CN" altLang="zh-CN" b="1" dirty="0"/>
          </a:p>
        </p:txBody>
      </p:sp>
      <p:graphicFrame>
        <p:nvGraphicFramePr>
          <p:cNvPr id="3" name="表格 2">
            <a:extLst>
              <a:ext uri="{FF2B5EF4-FFF2-40B4-BE49-F238E27FC236}">
                <a16:creationId xmlns:a16="http://schemas.microsoft.com/office/drawing/2014/main" xmlns="" id="{C745917A-0F82-4CA1-BB78-C62099ED59E1}"/>
              </a:ext>
            </a:extLst>
          </p:cNvPr>
          <p:cNvGraphicFramePr>
            <a:graphicFrameLocks noGrp="1"/>
          </p:cNvGraphicFramePr>
          <p:nvPr>
            <p:extLst>
              <p:ext uri="{D42A27DB-BD31-4B8C-83A1-F6EECF244321}">
                <p14:modId xmlns:p14="http://schemas.microsoft.com/office/powerpoint/2010/main" val="4049082964"/>
              </p:ext>
            </p:extLst>
          </p:nvPr>
        </p:nvGraphicFramePr>
        <p:xfrm>
          <a:off x="1121435" y="2191108"/>
          <a:ext cx="8125819" cy="3795622"/>
        </p:xfrm>
        <a:graphic>
          <a:graphicData uri="http://schemas.openxmlformats.org/drawingml/2006/table">
            <a:tbl>
              <a:tblPr firstRow="1" firstCol="1" bandRow="1">
                <a:tableStyleId>{5C22544A-7EE6-4342-B048-85BDC9FD1C3A}</a:tableStyleId>
              </a:tblPr>
              <a:tblGrid>
                <a:gridCol w="1665734">
                  <a:extLst>
                    <a:ext uri="{9D8B030D-6E8A-4147-A177-3AD203B41FA5}">
                      <a16:colId xmlns:a16="http://schemas.microsoft.com/office/drawing/2014/main" xmlns="" val="1273812021"/>
                    </a:ext>
                  </a:extLst>
                </a:gridCol>
                <a:gridCol w="6460085">
                  <a:extLst>
                    <a:ext uri="{9D8B030D-6E8A-4147-A177-3AD203B41FA5}">
                      <a16:colId xmlns:a16="http://schemas.microsoft.com/office/drawing/2014/main" xmlns="" val="3083239169"/>
                    </a:ext>
                  </a:extLst>
                </a:gridCol>
              </a:tblGrid>
              <a:tr h="379563">
                <a:tc>
                  <a:txBody>
                    <a:bodyPr/>
                    <a:lstStyle/>
                    <a:p>
                      <a:pPr>
                        <a:spcAft>
                          <a:spcPts val="0"/>
                        </a:spcAft>
                      </a:pPr>
                      <a:r>
                        <a:rPr lang="zh-CN" sz="1600">
                          <a:effectLst/>
                        </a:rPr>
                        <a:t>风险类别</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描述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52264007"/>
                  </a:ext>
                </a:extLst>
              </a:tr>
              <a:tr h="759124">
                <a:tc>
                  <a:txBody>
                    <a:bodyPr/>
                    <a:lstStyle/>
                    <a:p>
                      <a:pPr>
                        <a:spcAft>
                          <a:spcPts val="0"/>
                        </a:spcAft>
                      </a:pPr>
                      <a:r>
                        <a:rPr lang="zh-CN" sz="1600">
                          <a:effectLst/>
                        </a:rPr>
                        <a:t>技术风险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通常包括软件开发阶段人员的技术无法达到开发的要求，以及开发过程中，用户对技术的要求无法达到。</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494816623"/>
                  </a:ext>
                </a:extLst>
              </a:tr>
              <a:tr h="759124">
                <a:tc>
                  <a:txBody>
                    <a:bodyPr/>
                    <a:lstStyle/>
                    <a:p>
                      <a:pPr>
                        <a:spcAft>
                          <a:spcPts val="0"/>
                        </a:spcAft>
                      </a:pPr>
                      <a:r>
                        <a:rPr lang="zh-CN" sz="1600">
                          <a:effectLst/>
                        </a:rPr>
                        <a:t>参与者风险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通常用户更改，开发人员的变更以及减少，开发人员请假生病以及课程繁忙等。</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155496728"/>
                  </a:ext>
                </a:extLst>
              </a:tr>
              <a:tr h="379563">
                <a:tc>
                  <a:txBody>
                    <a:bodyPr/>
                    <a:lstStyle/>
                    <a:p>
                      <a:pPr>
                        <a:spcAft>
                          <a:spcPts val="0"/>
                        </a:spcAft>
                      </a:pPr>
                      <a:r>
                        <a:rPr lang="zh-CN" sz="1600">
                          <a:effectLst/>
                        </a:rPr>
                        <a:t>结构风险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通常包括系统结构的改变和人员配置的改变。</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4043936587"/>
                  </a:ext>
                </a:extLst>
              </a:tr>
              <a:tr h="759124">
                <a:tc>
                  <a:txBody>
                    <a:bodyPr/>
                    <a:lstStyle/>
                    <a:p>
                      <a:pPr>
                        <a:spcAft>
                          <a:spcPts val="0"/>
                        </a:spcAft>
                      </a:pPr>
                      <a:r>
                        <a:rPr lang="zh-CN" sz="1600">
                          <a:effectLst/>
                        </a:rPr>
                        <a:t>工具风险</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a:effectLst/>
                        </a:rPr>
                        <a:t>通常包括开发过程中的工具无法达到开发的要求，以及工具的变更和出错情况。</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2079005663"/>
                  </a:ext>
                </a:extLst>
              </a:tr>
              <a:tr h="759124">
                <a:tc>
                  <a:txBody>
                    <a:bodyPr/>
                    <a:lstStyle/>
                    <a:p>
                      <a:pPr>
                        <a:spcAft>
                          <a:spcPts val="0"/>
                        </a:spcAft>
                      </a:pPr>
                      <a:r>
                        <a:rPr lang="zh-CN" sz="1600" dirty="0">
                          <a:effectLst/>
                        </a:rPr>
                        <a:t>任务风险</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1600" dirty="0">
                          <a:effectLst/>
                        </a:rPr>
                        <a:t>通常包括开发人员对任务分配的不平均，以及开发人员没有即使有效的完成自己的任务。</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xmlns="" val="3670128275"/>
                  </a:ext>
                </a:extLst>
              </a:tr>
            </a:tbl>
          </a:graphicData>
        </a:graphic>
      </p:graphicFrame>
    </p:spTree>
    <p:extLst>
      <p:ext uri="{BB962C8B-B14F-4D97-AF65-F5344CB8AC3E}">
        <p14:creationId xmlns:p14="http://schemas.microsoft.com/office/powerpoint/2010/main" val="3776040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3603010" y="1464250"/>
            <a:ext cx="3185487" cy="369332"/>
          </a:xfrm>
          <a:prstGeom prst="rect">
            <a:avLst/>
          </a:prstGeom>
        </p:spPr>
        <p:txBody>
          <a:bodyPr wrap="none">
            <a:spAutoFit/>
          </a:bodyPr>
          <a:lstStyle/>
          <a:p>
            <a:pPr lvl="1"/>
            <a:r>
              <a:rPr lang="zh-CN" altLang="zh-CN" dirty="0"/>
              <a:t>项目风险概率和影响定义</a:t>
            </a:r>
            <a:endParaRPr lang="zh-CN" altLang="zh-CN" b="1" dirty="0"/>
          </a:p>
        </p:txBody>
      </p:sp>
      <p:graphicFrame>
        <p:nvGraphicFramePr>
          <p:cNvPr id="2" name="表格 1">
            <a:extLst>
              <a:ext uri="{FF2B5EF4-FFF2-40B4-BE49-F238E27FC236}">
                <a16:creationId xmlns:a16="http://schemas.microsoft.com/office/drawing/2014/main" xmlns="" id="{B1DAF933-B85F-47A8-A7F2-8F7A810DCF8A}"/>
              </a:ext>
            </a:extLst>
          </p:cNvPr>
          <p:cNvGraphicFramePr>
            <a:graphicFrameLocks noGrp="1"/>
          </p:cNvGraphicFramePr>
          <p:nvPr>
            <p:extLst>
              <p:ext uri="{D42A27DB-BD31-4B8C-83A1-F6EECF244321}">
                <p14:modId xmlns:p14="http://schemas.microsoft.com/office/powerpoint/2010/main" val="3195337545"/>
              </p:ext>
            </p:extLst>
          </p:nvPr>
        </p:nvGraphicFramePr>
        <p:xfrm>
          <a:off x="1811547" y="2325286"/>
          <a:ext cx="8186468" cy="3816722"/>
        </p:xfrm>
        <a:graphic>
          <a:graphicData uri="http://schemas.openxmlformats.org/drawingml/2006/table">
            <a:tbl>
              <a:tblPr firstRow="1" firstCol="1" bandRow="1">
                <a:tableStyleId>{5C22544A-7EE6-4342-B048-85BDC9FD1C3A}</a:tableStyleId>
              </a:tblPr>
              <a:tblGrid>
                <a:gridCol w="895663">
                  <a:extLst>
                    <a:ext uri="{9D8B030D-6E8A-4147-A177-3AD203B41FA5}">
                      <a16:colId xmlns:a16="http://schemas.microsoft.com/office/drawing/2014/main" xmlns="" val="1804776306"/>
                    </a:ext>
                  </a:extLst>
                </a:gridCol>
                <a:gridCol w="1152082">
                  <a:extLst>
                    <a:ext uri="{9D8B030D-6E8A-4147-A177-3AD203B41FA5}">
                      <a16:colId xmlns:a16="http://schemas.microsoft.com/office/drawing/2014/main" xmlns="" val="3064900933"/>
                    </a:ext>
                  </a:extLst>
                </a:gridCol>
                <a:gridCol w="1152082">
                  <a:extLst>
                    <a:ext uri="{9D8B030D-6E8A-4147-A177-3AD203B41FA5}">
                      <a16:colId xmlns:a16="http://schemas.microsoft.com/office/drawing/2014/main" xmlns="" val="1790809601"/>
                    </a:ext>
                  </a:extLst>
                </a:gridCol>
                <a:gridCol w="1697426">
                  <a:extLst>
                    <a:ext uri="{9D8B030D-6E8A-4147-A177-3AD203B41FA5}">
                      <a16:colId xmlns:a16="http://schemas.microsoft.com/office/drawing/2014/main" xmlns="" val="4002600037"/>
                    </a:ext>
                  </a:extLst>
                </a:gridCol>
                <a:gridCol w="1697426">
                  <a:extLst>
                    <a:ext uri="{9D8B030D-6E8A-4147-A177-3AD203B41FA5}">
                      <a16:colId xmlns:a16="http://schemas.microsoft.com/office/drawing/2014/main" xmlns="" val="691100026"/>
                    </a:ext>
                  </a:extLst>
                </a:gridCol>
                <a:gridCol w="1591789">
                  <a:extLst>
                    <a:ext uri="{9D8B030D-6E8A-4147-A177-3AD203B41FA5}">
                      <a16:colId xmlns:a16="http://schemas.microsoft.com/office/drawing/2014/main" xmlns="" val="2396378976"/>
                    </a:ext>
                  </a:extLst>
                </a:gridCol>
              </a:tblGrid>
              <a:tr h="474313">
                <a:tc>
                  <a:txBody>
                    <a:bodyPr/>
                    <a:lstStyle/>
                    <a:p>
                      <a:pPr>
                        <a:spcAft>
                          <a:spcPts val="0"/>
                        </a:spcAft>
                      </a:pPr>
                      <a:r>
                        <a:rPr lang="zh-CN" sz="1600" kern="100">
                          <a:effectLst/>
                        </a:rPr>
                        <a:t>参数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定性描述</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范围</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391023912"/>
                  </a:ext>
                </a:extLst>
              </a:tr>
              <a:tr h="282329">
                <a:tc rowSpan="3">
                  <a:txBody>
                    <a:bodyPr/>
                    <a:lstStyle/>
                    <a:p>
                      <a:pPr>
                        <a:spcAft>
                          <a:spcPts val="0"/>
                        </a:spcAft>
                      </a:pPr>
                      <a:r>
                        <a:rPr lang="zh-CN" sz="1600" kern="100">
                          <a:effectLst/>
                        </a:rPr>
                        <a:t>概率</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gridSpan="4">
                  <a:txBody>
                    <a:bodyPr/>
                    <a:lstStyle/>
                    <a:p>
                      <a:pPr>
                        <a:spcAft>
                          <a:spcPts val="0"/>
                        </a:spcAft>
                      </a:pPr>
                      <a:r>
                        <a:rPr lang="zh-CN" sz="1600" kern="100">
                          <a:effectLst/>
                        </a:rPr>
                        <a:t>表示发生的可能性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201514182"/>
                  </a:ext>
                </a:extLst>
              </a:tr>
              <a:tr h="268212">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86158501"/>
                  </a:ext>
                </a:extLst>
              </a:tr>
              <a:tr h="268212">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471113513"/>
                  </a:ext>
                </a:extLst>
              </a:tr>
              <a:tr h="787516">
                <a:tc rowSpan="3">
                  <a:txBody>
                    <a:bodyPr/>
                    <a:lstStyle/>
                    <a:p>
                      <a:pPr>
                        <a:spcAft>
                          <a:spcPts val="0"/>
                        </a:spcAft>
                      </a:pPr>
                      <a:r>
                        <a:rPr lang="zh-CN" sz="1600" kern="100">
                          <a:effectLst/>
                        </a:rPr>
                        <a:t>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高</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进度延期半个月以上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项目最终结果实际无法使用</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每月重大变更大于</a:t>
                      </a:r>
                      <a:r>
                        <a:rPr lang="en-US" sz="1600" kern="100" dirty="0">
                          <a:effectLst/>
                        </a:rPr>
                        <a:t>3</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762245158"/>
                  </a:ext>
                </a:extLst>
              </a:tr>
              <a:tr h="787516">
                <a:tc vMerge="1">
                  <a:txBody>
                    <a:bodyPr/>
                    <a:lstStyle/>
                    <a:p>
                      <a:endParaRPr lang="zh-CN" altLang="en-US"/>
                    </a:p>
                  </a:txBody>
                  <a:tcPr/>
                </a:tc>
                <a:tc>
                  <a:txBody>
                    <a:bodyPr/>
                    <a:lstStyle/>
                    <a:p>
                      <a:pPr>
                        <a:spcAft>
                          <a:spcPts val="0"/>
                        </a:spcAft>
                      </a:pPr>
                      <a:r>
                        <a:rPr lang="zh-CN" sz="1600" kern="100">
                          <a:effectLst/>
                        </a:rPr>
                        <a:t>中</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进度延期一周以上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a:t>
                      </a:r>
                      <a:r>
                        <a:rPr lang="en-US" sz="1600" kern="100">
                          <a:effectLst/>
                        </a:rPr>
                        <a:t>10%</a:t>
                      </a:r>
                      <a:r>
                        <a:rPr lang="zh-CN" sz="1600" kern="100">
                          <a:effectLst/>
                        </a:rPr>
                        <a:t>～</a:t>
                      </a:r>
                      <a:r>
                        <a:rPr lang="en-US" sz="1600" kern="100">
                          <a:effectLst/>
                        </a:rPr>
                        <a:t>20%</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质量降低到顾客不能接受的程度</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每月重大变更大于</a:t>
                      </a:r>
                      <a:r>
                        <a:rPr lang="en-US" sz="1600" kern="100">
                          <a:effectLst/>
                        </a:rPr>
                        <a:t>2</a:t>
                      </a:r>
                      <a:r>
                        <a:rPr lang="zh-CN" sz="1600" kern="100">
                          <a:effectLst/>
                        </a:rPr>
                        <a:t>起</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312087725"/>
                  </a:ext>
                </a:extLst>
              </a:tr>
              <a:tr h="948624">
                <a:tc vMerge="1">
                  <a:txBody>
                    <a:bodyPr/>
                    <a:lstStyle/>
                    <a:p>
                      <a:endParaRPr lang="zh-CN" altLang="en-US"/>
                    </a:p>
                  </a:txBody>
                  <a:tcPr/>
                </a:tc>
                <a:tc>
                  <a:txBody>
                    <a:bodyPr/>
                    <a:lstStyle/>
                    <a:p>
                      <a:pPr>
                        <a:spcAft>
                          <a:spcPts val="0"/>
                        </a:spcAft>
                      </a:pPr>
                      <a:r>
                        <a:rPr lang="zh-CN" sz="1600" kern="100">
                          <a:effectLst/>
                        </a:rPr>
                        <a:t>低</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进度延期三天以上一周以内</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成本超支小于</a:t>
                      </a:r>
                      <a:r>
                        <a:rPr lang="en-US" sz="1600" kern="100">
                          <a:effectLst/>
                        </a:rPr>
                        <a:t>5%</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a:effectLst/>
                        </a:rPr>
                        <a:t>仅有要求极其严格的应用受到影响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spcAft>
                          <a:spcPts val="0"/>
                        </a:spcAft>
                      </a:pPr>
                      <a:r>
                        <a:rPr lang="zh-CN" sz="1600" kern="100" dirty="0">
                          <a:effectLst/>
                        </a:rPr>
                        <a:t>每月变更大于</a:t>
                      </a:r>
                      <a:r>
                        <a:rPr lang="en-US" sz="1600" kern="100" dirty="0">
                          <a:effectLst/>
                        </a:rPr>
                        <a:t>5</a:t>
                      </a:r>
                      <a:r>
                        <a:rPr lang="zh-CN" sz="1600" kern="100" dirty="0">
                          <a:effectLst/>
                        </a:rPr>
                        <a:t>起</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462404867"/>
                  </a:ext>
                </a:extLst>
              </a:tr>
            </a:tbl>
          </a:graphicData>
        </a:graphic>
      </p:graphicFrame>
    </p:spTree>
    <p:extLst>
      <p:ext uri="{BB962C8B-B14F-4D97-AF65-F5344CB8AC3E}">
        <p14:creationId xmlns:p14="http://schemas.microsoft.com/office/powerpoint/2010/main" val="99753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1106723"/>
            <a:ext cx="1569660" cy="369332"/>
          </a:xfrm>
          <a:prstGeom prst="rect">
            <a:avLst/>
          </a:prstGeom>
        </p:spPr>
        <p:txBody>
          <a:bodyPr wrap="none">
            <a:spAutoFit/>
          </a:bodyPr>
          <a:lstStyle/>
          <a:p>
            <a:pPr lvl="1"/>
            <a:r>
              <a:rPr lang="zh-CN" altLang="zh-CN" dirty="0"/>
              <a:t>风险评估</a:t>
            </a:r>
            <a:endParaRPr lang="zh-CN" altLang="zh-CN" b="1" dirty="0"/>
          </a:p>
        </p:txBody>
      </p:sp>
      <p:graphicFrame>
        <p:nvGraphicFramePr>
          <p:cNvPr id="3" name="表格 2">
            <a:extLst>
              <a:ext uri="{FF2B5EF4-FFF2-40B4-BE49-F238E27FC236}">
                <a16:creationId xmlns:a16="http://schemas.microsoft.com/office/drawing/2014/main" xmlns="" id="{2495D922-8E61-42F9-A8A6-4180D1E67A80}"/>
              </a:ext>
            </a:extLst>
          </p:cNvPr>
          <p:cNvGraphicFramePr>
            <a:graphicFrameLocks noGrp="1"/>
          </p:cNvGraphicFramePr>
          <p:nvPr>
            <p:extLst>
              <p:ext uri="{D42A27DB-BD31-4B8C-83A1-F6EECF244321}">
                <p14:modId xmlns:p14="http://schemas.microsoft.com/office/powerpoint/2010/main" val="950274618"/>
              </p:ext>
            </p:extLst>
          </p:nvPr>
        </p:nvGraphicFramePr>
        <p:xfrm>
          <a:off x="434235" y="1648095"/>
          <a:ext cx="10814609" cy="4895774"/>
        </p:xfrm>
        <a:graphic>
          <a:graphicData uri="http://schemas.openxmlformats.org/drawingml/2006/table">
            <a:tbl>
              <a:tblPr firstRow="1" firstCol="1" bandRow="1">
                <a:tableStyleId>{5C22544A-7EE6-4342-B048-85BDC9FD1C3A}</a:tableStyleId>
              </a:tblPr>
              <a:tblGrid>
                <a:gridCol w="5197987">
                  <a:extLst>
                    <a:ext uri="{9D8B030D-6E8A-4147-A177-3AD203B41FA5}">
                      <a16:colId xmlns:a16="http://schemas.microsoft.com/office/drawing/2014/main" xmlns="" val="443927122"/>
                    </a:ext>
                  </a:extLst>
                </a:gridCol>
                <a:gridCol w="1798618">
                  <a:extLst>
                    <a:ext uri="{9D8B030D-6E8A-4147-A177-3AD203B41FA5}">
                      <a16:colId xmlns:a16="http://schemas.microsoft.com/office/drawing/2014/main" xmlns="" val="1148121394"/>
                    </a:ext>
                  </a:extLst>
                </a:gridCol>
                <a:gridCol w="1909002">
                  <a:extLst>
                    <a:ext uri="{9D8B030D-6E8A-4147-A177-3AD203B41FA5}">
                      <a16:colId xmlns:a16="http://schemas.microsoft.com/office/drawing/2014/main" xmlns="" val="2881719737"/>
                    </a:ext>
                  </a:extLst>
                </a:gridCol>
                <a:gridCol w="1909002">
                  <a:extLst>
                    <a:ext uri="{9D8B030D-6E8A-4147-A177-3AD203B41FA5}">
                      <a16:colId xmlns:a16="http://schemas.microsoft.com/office/drawing/2014/main" xmlns="" val="934470513"/>
                    </a:ext>
                  </a:extLst>
                </a:gridCol>
              </a:tblGrid>
              <a:tr h="185668">
                <a:tc>
                  <a:txBody>
                    <a:bodyPr/>
                    <a:lstStyle/>
                    <a:p>
                      <a:pPr algn="ctr">
                        <a:spcAft>
                          <a:spcPts val="0"/>
                        </a:spcAft>
                      </a:pPr>
                      <a:r>
                        <a:rPr lang="zh-CN" sz="1100" kern="100">
                          <a:effectLst/>
                        </a:rPr>
                        <a:t>风险</a:t>
                      </a:r>
                      <a:endParaRPr lang="zh-CN" sz="1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kern="100">
                          <a:effectLst/>
                        </a:rPr>
                        <a:t>优先级</a:t>
                      </a:r>
                      <a:endParaRPr lang="zh-CN" sz="1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kern="100">
                          <a:effectLst/>
                        </a:rPr>
                        <a:t>影响程度</a:t>
                      </a:r>
                      <a:endParaRPr lang="zh-CN" sz="1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100" kern="100">
                          <a:effectLst/>
                        </a:rPr>
                        <a:t>可能性等级</a:t>
                      </a:r>
                      <a:endParaRPr lang="zh-CN" sz="10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40732263"/>
                  </a:ext>
                </a:extLst>
              </a:tr>
              <a:tr h="218893">
                <a:tc>
                  <a:txBody>
                    <a:bodyPr/>
                    <a:lstStyle/>
                    <a:p>
                      <a:pPr>
                        <a:spcAft>
                          <a:spcPts val="0"/>
                        </a:spcAft>
                      </a:pPr>
                      <a:r>
                        <a:rPr lang="en-US" sz="1400" kern="100" dirty="0">
                          <a:effectLst/>
                        </a:rPr>
                        <a:t>1. </a:t>
                      </a:r>
                      <a:r>
                        <a:rPr lang="zh-CN" sz="1400" kern="100" dirty="0">
                          <a:effectLst/>
                        </a:rPr>
                        <a:t>成员因故请假</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881077961"/>
                  </a:ext>
                </a:extLst>
              </a:tr>
              <a:tr h="218893">
                <a:tc>
                  <a:txBody>
                    <a:bodyPr/>
                    <a:lstStyle/>
                    <a:p>
                      <a:pPr>
                        <a:spcAft>
                          <a:spcPts val="0"/>
                        </a:spcAft>
                      </a:pPr>
                      <a:r>
                        <a:rPr lang="en-US" sz="1400" kern="100" dirty="0">
                          <a:effectLst/>
                        </a:rPr>
                        <a:t>2. </a:t>
                      </a:r>
                      <a:r>
                        <a:rPr lang="zh-CN" sz="1400" kern="100" dirty="0">
                          <a:effectLst/>
                        </a:rPr>
                        <a:t>项目成员不能实现项目</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696451011"/>
                  </a:ext>
                </a:extLst>
              </a:tr>
              <a:tr h="218893">
                <a:tc>
                  <a:txBody>
                    <a:bodyPr/>
                    <a:lstStyle/>
                    <a:p>
                      <a:pPr>
                        <a:spcAft>
                          <a:spcPts val="0"/>
                        </a:spcAft>
                      </a:pPr>
                      <a:r>
                        <a:rPr lang="en-US" sz="1400" kern="100">
                          <a:effectLst/>
                        </a:rPr>
                        <a:t>3. Git</a:t>
                      </a:r>
                      <a:r>
                        <a:rPr lang="zh-CN" sz="1400" kern="100">
                          <a:effectLst/>
                        </a:rPr>
                        <a:t>远端仓库崩溃</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337656306"/>
                  </a:ext>
                </a:extLst>
              </a:tr>
              <a:tr h="332248">
                <a:tc>
                  <a:txBody>
                    <a:bodyPr/>
                    <a:lstStyle/>
                    <a:p>
                      <a:pPr>
                        <a:spcAft>
                          <a:spcPts val="0"/>
                        </a:spcAft>
                      </a:pPr>
                      <a:r>
                        <a:rPr lang="en-US" sz="1400" kern="100" dirty="0">
                          <a:effectLst/>
                        </a:rPr>
                        <a:t>4. </a:t>
                      </a:r>
                      <a:r>
                        <a:rPr lang="zh-CN" sz="1400" kern="100" dirty="0">
                          <a:effectLst/>
                        </a:rPr>
                        <a:t>与干系人联系邮件发送内容、格式错误</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889683811"/>
                  </a:ext>
                </a:extLst>
              </a:tr>
              <a:tr h="218893">
                <a:tc>
                  <a:txBody>
                    <a:bodyPr/>
                    <a:lstStyle/>
                    <a:p>
                      <a:pPr>
                        <a:spcAft>
                          <a:spcPts val="0"/>
                        </a:spcAft>
                      </a:pPr>
                      <a:r>
                        <a:rPr lang="en-US" sz="1400" kern="100" dirty="0">
                          <a:effectLst/>
                        </a:rPr>
                        <a:t>5. </a:t>
                      </a:r>
                      <a:r>
                        <a:rPr lang="zh-CN" sz="1400" kern="100" dirty="0">
                          <a:effectLst/>
                        </a:rPr>
                        <a:t>项目文件结构不符合要求</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507380951"/>
                  </a:ext>
                </a:extLst>
              </a:tr>
              <a:tr h="218893">
                <a:tc>
                  <a:txBody>
                    <a:bodyPr/>
                    <a:lstStyle/>
                    <a:p>
                      <a:pPr>
                        <a:spcAft>
                          <a:spcPts val="0"/>
                        </a:spcAft>
                      </a:pPr>
                      <a:r>
                        <a:rPr lang="en-US" sz="1400" kern="100">
                          <a:effectLst/>
                        </a:rPr>
                        <a:t>6. </a:t>
                      </a:r>
                      <a:r>
                        <a:rPr lang="zh-CN" sz="1400" kern="100">
                          <a:effectLst/>
                        </a:rPr>
                        <a:t>对接下来的计划和任务定义不够充分明确</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933942119"/>
                  </a:ext>
                </a:extLst>
              </a:tr>
              <a:tr h="218893">
                <a:tc>
                  <a:txBody>
                    <a:bodyPr/>
                    <a:lstStyle/>
                    <a:p>
                      <a:pPr>
                        <a:spcAft>
                          <a:spcPts val="0"/>
                        </a:spcAft>
                      </a:pPr>
                      <a:r>
                        <a:rPr lang="en-US" sz="1400" kern="100" dirty="0">
                          <a:effectLst/>
                        </a:rPr>
                        <a:t>7. </a:t>
                      </a:r>
                      <a:r>
                        <a:rPr lang="zh-CN" sz="1400" kern="100" dirty="0">
                          <a:effectLst/>
                        </a:rPr>
                        <a:t>组内信息回复的实时性</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977964614"/>
                  </a:ext>
                </a:extLst>
              </a:tr>
              <a:tr h="218893">
                <a:tc>
                  <a:txBody>
                    <a:bodyPr/>
                    <a:lstStyle/>
                    <a:p>
                      <a:pPr>
                        <a:spcAft>
                          <a:spcPts val="0"/>
                        </a:spcAft>
                      </a:pPr>
                      <a:r>
                        <a:rPr lang="en-US" sz="1400" kern="100">
                          <a:effectLst/>
                        </a:rPr>
                        <a:t>8. </a:t>
                      </a:r>
                      <a:r>
                        <a:rPr lang="zh-CN" sz="1400" kern="100">
                          <a:effectLst/>
                        </a:rPr>
                        <a:t>教学辅助网站开发经验不足</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059895274"/>
                  </a:ext>
                </a:extLst>
              </a:tr>
              <a:tr h="218893">
                <a:tc>
                  <a:txBody>
                    <a:bodyPr/>
                    <a:lstStyle/>
                    <a:p>
                      <a:pPr>
                        <a:spcAft>
                          <a:spcPts val="0"/>
                        </a:spcAft>
                      </a:pPr>
                      <a:r>
                        <a:rPr lang="en-US" sz="1400" kern="100" dirty="0">
                          <a:effectLst/>
                        </a:rPr>
                        <a:t>9. </a:t>
                      </a:r>
                      <a:r>
                        <a:rPr lang="zh-CN" sz="1400" kern="100" dirty="0">
                          <a:effectLst/>
                        </a:rPr>
                        <a:t>成员空余时间有不确定性</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379351105"/>
                  </a:ext>
                </a:extLst>
              </a:tr>
              <a:tr h="437785">
                <a:tc>
                  <a:txBody>
                    <a:bodyPr/>
                    <a:lstStyle/>
                    <a:p>
                      <a:pPr>
                        <a:spcAft>
                          <a:spcPts val="0"/>
                        </a:spcAft>
                      </a:pPr>
                      <a:r>
                        <a:rPr lang="en-US" sz="1400" kern="100" dirty="0">
                          <a:effectLst/>
                        </a:rPr>
                        <a:t>10. </a:t>
                      </a:r>
                      <a:r>
                        <a:rPr lang="zh-CN" sz="1400" kern="100" dirty="0">
                          <a:effectLst/>
                        </a:rPr>
                        <a:t>团队成员的能力（包括业务能力和技术能力）和素质，对项目的进展、项目的质量具有很大的影响</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542743259"/>
                  </a:ext>
                </a:extLst>
              </a:tr>
              <a:tr h="218893">
                <a:tc>
                  <a:txBody>
                    <a:bodyPr/>
                    <a:lstStyle/>
                    <a:p>
                      <a:pPr>
                        <a:spcAft>
                          <a:spcPts val="0"/>
                        </a:spcAft>
                      </a:pPr>
                      <a:r>
                        <a:rPr lang="en-US" sz="1400" kern="100">
                          <a:effectLst/>
                        </a:rPr>
                        <a:t>11. </a:t>
                      </a:r>
                      <a:r>
                        <a:rPr lang="zh-CN" sz="1400" kern="100">
                          <a:effectLst/>
                        </a:rPr>
                        <a:t>团队成员是否能齐心协力为项目的共同目标服务</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低</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1197072714"/>
                  </a:ext>
                </a:extLst>
              </a:tr>
              <a:tr h="437785">
                <a:tc>
                  <a:txBody>
                    <a:bodyPr/>
                    <a:lstStyle/>
                    <a:p>
                      <a:pPr>
                        <a:spcAft>
                          <a:spcPts val="0"/>
                        </a:spcAft>
                      </a:pPr>
                      <a:r>
                        <a:rPr lang="en-US" sz="1400" kern="100">
                          <a:effectLst/>
                        </a:rPr>
                        <a:t>12. </a:t>
                      </a:r>
                      <a:r>
                        <a:rPr lang="zh-CN" sz="1400" kern="100">
                          <a:effectLst/>
                        </a:rPr>
                        <a:t>管理工具、开发工具、测试工具等是否能及时到位、到位的工具版本是否符合项目要求</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低</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160783782"/>
                  </a:ext>
                </a:extLst>
              </a:tr>
              <a:tr h="218893">
                <a:tc>
                  <a:txBody>
                    <a:bodyPr/>
                    <a:lstStyle/>
                    <a:p>
                      <a:pPr>
                        <a:spcAft>
                          <a:spcPts val="0"/>
                        </a:spcAft>
                      </a:pPr>
                      <a:r>
                        <a:rPr lang="en-US" sz="1400" kern="100">
                          <a:effectLst/>
                        </a:rPr>
                        <a:t>13. </a:t>
                      </a:r>
                      <a:r>
                        <a:rPr lang="zh-CN" sz="1400" kern="100">
                          <a:effectLst/>
                        </a:rPr>
                        <a:t>对方法、工具和技术理解的不够</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017648597"/>
                  </a:ext>
                </a:extLst>
              </a:tr>
              <a:tr h="218893">
                <a:tc>
                  <a:txBody>
                    <a:bodyPr/>
                    <a:lstStyle/>
                    <a:p>
                      <a:pPr>
                        <a:spcAft>
                          <a:spcPts val="0"/>
                        </a:spcAft>
                      </a:pPr>
                      <a:r>
                        <a:rPr lang="en-US" sz="1400" kern="100">
                          <a:effectLst/>
                        </a:rPr>
                        <a:t>14. </a:t>
                      </a:r>
                      <a:r>
                        <a:rPr lang="zh-CN" sz="1400" kern="100">
                          <a:effectLst/>
                        </a:rPr>
                        <a:t>界面原型不被用户认可</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998501440"/>
                  </a:ext>
                </a:extLst>
              </a:tr>
              <a:tr h="218893">
                <a:tc>
                  <a:txBody>
                    <a:bodyPr/>
                    <a:lstStyle/>
                    <a:p>
                      <a:pPr>
                        <a:spcAft>
                          <a:spcPts val="0"/>
                        </a:spcAft>
                      </a:pPr>
                      <a:r>
                        <a:rPr lang="en-US" sz="1400" kern="100">
                          <a:effectLst/>
                        </a:rPr>
                        <a:t>15. </a:t>
                      </a:r>
                      <a:r>
                        <a:rPr lang="zh-CN" sz="1400" kern="100">
                          <a:effectLst/>
                        </a:rPr>
                        <a:t>组员生病请假或者其他方式离开工作岗位</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674134123"/>
                  </a:ext>
                </a:extLst>
              </a:tr>
              <a:tr h="218893">
                <a:tc>
                  <a:txBody>
                    <a:bodyPr/>
                    <a:lstStyle/>
                    <a:p>
                      <a:pPr>
                        <a:spcAft>
                          <a:spcPts val="0"/>
                        </a:spcAft>
                      </a:pPr>
                      <a:r>
                        <a:rPr lang="en-US" sz="1400" kern="100">
                          <a:effectLst/>
                        </a:rPr>
                        <a:t>16. </a:t>
                      </a:r>
                      <a:r>
                        <a:rPr lang="zh-CN" sz="1400" kern="100">
                          <a:effectLst/>
                        </a:rPr>
                        <a:t>电脑硬件不稳定造成文档丢失</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中</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275597879"/>
                  </a:ext>
                </a:extLst>
              </a:tr>
              <a:tr h="218893">
                <a:tc>
                  <a:txBody>
                    <a:bodyPr/>
                    <a:lstStyle/>
                    <a:p>
                      <a:pPr>
                        <a:spcAft>
                          <a:spcPts val="0"/>
                        </a:spcAft>
                      </a:pPr>
                      <a:r>
                        <a:rPr lang="en-US" sz="1400" kern="100">
                          <a:effectLst/>
                        </a:rPr>
                        <a:t>17. </a:t>
                      </a:r>
                      <a:r>
                        <a:rPr lang="zh-CN" sz="1400" kern="100">
                          <a:effectLst/>
                        </a:rPr>
                        <a:t>组员考评不公平造成内部矛盾</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中</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低</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565100202"/>
                  </a:ext>
                </a:extLst>
              </a:tr>
              <a:tr h="218893">
                <a:tc>
                  <a:txBody>
                    <a:bodyPr/>
                    <a:lstStyle/>
                    <a:p>
                      <a:pPr>
                        <a:spcAft>
                          <a:spcPts val="0"/>
                        </a:spcAft>
                      </a:pPr>
                      <a:r>
                        <a:rPr lang="en-US" sz="1400" kern="100">
                          <a:effectLst/>
                        </a:rPr>
                        <a:t>18. </a:t>
                      </a:r>
                      <a:r>
                        <a:rPr lang="zh-CN" sz="1400" kern="100">
                          <a:effectLst/>
                        </a:rPr>
                        <a:t>用户对界面原型有了天马行空的全新的提议</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低</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490338378"/>
                  </a:ext>
                </a:extLst>
              </a:tr>
              <a:tr h="218893">
                <a:tc>
                  <a:txBody>
                    <a:bodyPr/>
                    <a:lstStyle/>
                    <a:p>
                      <a:pPr>
                        <a:spcAft>
                          <a:spcPts val="0"/>
                        </a:spcAft>
                      </a:pPr>
                      <a:r>
                        <a:rPr lang="en-US" sz="1400" kern="100">
                          <a:effectLst/>
                        </a:rPr>
                        <a:t>19. </a:t>
                      </a:r>
                      <a:r>
                        <a:rPr lang="zh-CN" sz="1400" kern="100">
                          <a:effectLst/>
                        </a:rPr>
                        <a:t>版本控制仓库空间不足</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a:effectLst/>
                        </a:rPr>
                        <a:t>高</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spcAft>
                          <a:spcPts val="0"/>
                        </a:spcAft>
                      </a:pPr>
                      <a:r>
                        <a:rPr lang="zh-CN" sz="1400" kern="100" dirty="0">
                          <a:effectLst/>
                        </a:rPr>
                        <a:t>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25482673"/>
                  </a:ext>
                </a:extLst>
              </a:tr>
            </a:tbl>
          </a:graphicData>
        </a:graphic>
      </p:graphicFrame>
    </p:spTree>
    <p:extLst>
      <p:ext uri="{BB962C8B-B14F-4D97-AF65-F5344CB8AC3E}">
        <p14:creationId xmlns:p14="http://schemas.microsoft.com/office/powerpoint/2010/main" val="1449824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1106723"/>
            <a:ext cx="1569660" cy="369332"/>
          </a:xfrm>
          <a:prstGeom prst="rect">
            <a:avLst/>
          </a:prstGeom>
        </p:spPr>
        <p:txBody>
          <a:bodyPr wrap="none">
            <a:spAutoFit/>
          </a:bodyPr>
          <a:lstStyle/>
          <a:p>
            <a:pPr lvl="1"/>
            <a:r>
              <a:rPr lang="zh-CN" altLang="zh-CN" dirty="0"/>
              <a:t>风险控制</a:t>
            </a:r>
            <a:endParaRPr lang="zh-CN" altLang="zh-CN" b="1" dirty="0"/>
          </a:p>
        </p:txBody>
      </p:sp>
      <p:graphicFrame>
        <p:nvGraphicFramePr>
          <p:cNvPr id="5" name="表格 4">
            <a:extLst>
              <a:ext uri="{FF2B5EF4-FFF2-40B4-BE49-F238E27FC236}">
                <a16:creationId xmlns:a16="http://schemas.microsoft.com/office/drawing/2014/main" xmlns="" id="{8278D1D1-A370-4404-A86B-99178D11053A}"/>
              </a:ext>
            </a:extLst>
          </p:cNvPr>
          <p:cNvGraphicFramePr>
            <a:graphicFrameLocks noGrp="1"/>
          </p:cNvGraphicFramePr>
          <p:nvPr>
            <p:extLst>
              <p:ext uri="{D42A27DB-BD31-4B8C-83A1-F6EECF244321}">
                <p14:modId xmlns:p14="http://schemas.microsoft.com/office/powerpoint/2010/main" val="116219751"/>
              </p:ext>
            </p:extLst>
          </p:nvPr>
        </p:nvGraphicFramePr>
        <p:xfrm>
          <a:off x="900062" y="1639019"/>
          <a:ext cx="10203413" cy="5018446"/>
        </p:xfrm>
        <a:graphic>
          <a:graphicData uri="http://schemas.openxmlformats.org/drawingml/2006/table">
            <a:tbl>
              <a:tblPr firstRow="1" firstCol="1" bandRow="1">
                <a:tableStyleId>{5C22544A-7EE6-4342-B048-85BDC9FD1C3A}</a:tableStyleId>
              </a:tblPr>
              <a:tblGrid>
                <a:gridCol w="5242514">
                  <a:extLst>
                    <a:ext uri="{9D8B030D-6E8A-4147-A177-3AD203B41FA5}">
                      <a16:colId xmlns:a16="http://schemas.microsoft.com/office/drawing/2014/main" xmlns="" val="103666975"/>
                    </a:ext>
                  </a:extLst>
                </a:gridCol>
                <a:gridCol w="4960899">
                  <a:extLst>
                    <a:ext uri="{9D8B030D-6E8A-4147-A177-3AD203B41FA5}">
                      <a16:colId xmlns:a16="http://schemas.microsoft.com/office/drawing/2014/main" xmlns="" val="1822436180"/>
                    </a:ext>
                  </a:extLst>
                </a:gridCol>
              </a:tblGrid>
              <a:tr h="253710">
                <a:tc>
                  <a:txBody>
                    <a:bodyPr/>
                    <a:lstStyle/>
                    <a:p>
                      <a:pPr indent="279400" algn="ctr">
                        <a:spcAft>
                          <a:spcPts val="0"/>
                        </a:spcAft>
                      </a:pPr>
                      <a:r>
                        <a:rPr lang="zh-CN" sz="1600" kern="100" dirty="0">
                          <a:effectLst/>
                        </a:rPr>
                        <a:t>风险</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79400" algn="ctr">
                        <a:spcAft>
                          <a:spcPts val="0"/>
                        </a:spcAft>
                      </a:pPr>
                      <a:r>
                        <a:rPr lang="zh-CN" sz="1600" kern="100">
                          <a:effectLst/>
                        </a:rPr>
                        <a:t>控制手段</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3855825084"/>
                  </a:ext>
                </a:extLst>
              </a:tr>
              <a:tr h="901945">
                <a:tc>
                  <a:txBody>
                    <a:bodyPr/>
                    <a:lstStyle/>
                    <a:p>
                      <a:pPr indent="266700">
                        <a:spcAft>
                          <a:spcPts val="0"/>
                        </a:spcAft>
                      </a:pPr>
                      <a:r>
                        <a:rPr lang="en-US" sz="1600" kern="100" dirty="0">
                          <a:effectLst/>
                        </a:rPr>
                        <a:t>1. </a:t>
                      </a:r>
                      <a:r>
                        <a:rPr lang="zh-CN" sz="1600" kern="100" dirty="0">
                          <a:effectLst/>
                        </a:rPr>
                        <a:t>成员因故请假</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1. </a:t>
                      </a:r>
                      <a:r>
                        <a:rPr lang="zh-CN" sz="1600" kern="100">
                          <a:effectLst/>
                        </a:rPr>
                        <a:t>提前改变任务的分配，他人顶上</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1875120612"/>
                  </a:ext>
                </a:extLst>
              </a:tr>
              <a:tr h="312071">
                <a:tc>
                  <a:txBody>
                    <a:bodyPr/>
                    <a:lstStyle/>
                    <a:p>
                      <a:pPr indent="266700">
                        <a:spcAft>
                          <a:spcPts val="0"/>
                        </a:spcAft>
                      </a:pPr>
                      <a:r>
                        <a:rPr lang="en-US" sz="1600" kern="100" dirty="0">
                          <a:effectLst/>
                        </a:rPr>
                        <a:t>2. </a:t>
                      </a:r>
                      <a:r>
                        <a:rPr lang="zh-CN" sz="1600" kern="100" dirty="0">
                          <a:effectLst/>
                        </a:rPr>
                        <a:t>项目成员不能实现项目</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2. </a:t>
                      </a:r>
                      <a:r>
                        <a:rPr lang="zh-CN" sz="1600" kern="100">
                          <a:effectLst/>
                        </a:rPr>
                        <a:t>制定培训计划</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2638240247"/>
                  </a:ext>
                </a:extLst>
              </a:tr>
              <a:tr h="312071">
                <a:tc>
                  <a:txBody>
                    <a:bodyPr/>
                    <a:lstStyle/>
                    <a:p>
                      <a:pPr indent="266700">
                        <a:spcAft>
                          <a:spcPts val="0"/>
                        </a:spcAft>
                      </a:pPr>
                      <a:r>
                        <a:rPr lang="en-US" sz="1600" kern="100" dirty="0">
                          <a:effectLst/>
                        </a:rPr>
                        <a:t>3. Git</a:t>
                      </a:r>
                      <a:r>
                        <a:rPr lang="zh-CN" sz="1600" kern="100" dirty="0">
                          <a:effectLst/>
                        </a:rPr>
                        <a:t>远端仓库崩溃</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3. </a:t>
                      </a:r>
                      <a:r>
                        <a:rPr lang="zh-CN" sz="1600" kern="100">
                          <a:effectLst/>
                        </a:rPr>
                        <a:t>及时发现，用本地版本去创建新的远端仓库</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3734273355"/>
                  </a:ext>
                </a:extLst>
              </a:tr>
              <a:tr h="624141">
                <a:tc>
                  <a:txBody>
                    <a:bodyPr/>
                    <a:lstStyle/>
                    <a:p>
                      <a:pPr indent="266700">
                        <a:spcAft>
                          <a:spcPts val="0"/>
                        </a:spcAft>
                      </a:pPr>
                      <a:r>
                        <a:rPr lang="en-US" sz="1600" kern="100" dirty="0">
                          <a:effectLst/>
                        </a:rPr>
                        <a:t>4. </a:t>
                      </a:r>
                      <a:r>
                        <a:rPr lang="zh-CN" sz="1600" kern="100" dirty="0">
                          <a:effectLst/>
                        </a:rPr>
                        <a:t>与干系人联系邮件发送内容、格式错误</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4. </a:t>
                      </a:r>
                      <a:r>
                        <a:rPr lang="zh-CN" sz="1600" kern="100">
                          <a:effectLst/>
                        </a:rPr>
                        <a:t>提前</a:t>
                      </a:r>
                      <a:r>
                        <a:rPr lang="en-US" sz="1600" kern="100">
                          <a:effectLst/>
                        </a:rPr>
                        <a:t>Deadline</a:t>
                      </a:r>
                      <a:r>
                        <a:rPr lang="zh-CN" sz="1600" kern="100">
                          <a:effectLst/>
                        </a:rPr>
                        <a:t>发邮件，抄送组员，即使发现错误并修正</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3776680963"/>
                  </a:ext>
                </a:extLst>
              </a:tr>
              <a:tr h="468106">
                <a:tc>
                  <a:txBody>
                    <a:bodyPr/>
                    <a:lstStyle/>
                    <a:p>
                      <a:pPr indent="266700">
                        <a:spcAft>
                          <a:spcPts val="0"/>
                        </a:spcAft>
                      </a:pPr>
                      <a:r>
                        <a:rPr lang="en-US" sz="1600" kern="100" dirty="0">
                          <a:effectLst/>
                        </a:rPr>
                        <a:t>5. </a:t>
                      </a:r>
                      <a:r>
                        <a:rPr lang="zh-CN" sz="1600" kern="100" dirty="0">
                          <a:effectLst/>
                        </a:rPr>
                        <a:t>项目文件结构不符合要求</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5. </a:t>
                      </a:r>
                      <a:r>
                        <a:rPr lang="zh-CN" sz="1600" kern="100">
                          <a:effectLst/>
                        </a:rPr>
                        <a:t>配置管理员修改文件结构</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1613471350"/>
                  </a:ext>
                </a:extLst>
              </a:tr>
              <a:tr h="507420">
                <a:tc>
                  <a:txBody>
                    <a:bodyPr/>
                    <a:lstStyle/>
                    <a:p>
                      <a:pPr indent="266700">
                        <a:spcAft>
                          <a:spcPts val="0"/>
                        </a:spcAft>
                      </a:pPr>
                      <a:r>
                        <a:rPr lang="en-US" sz="1600" kern="100" dirty="0">
                          <a:effectLst/>
                        </a:rPr>
                        <a:t>6. </a:t>
                      </a:r>
                      <a:r>
                        <a:rPr lang="zh-CN" sz="1600" kern="100" dirty="0">
                          <a:effectLst/>
                        </a:rPr>
                        <a:t>对接下来的计划和任务定义不够充分明确</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a:effectLst/>
                        </a:rPr>
                        <a:t>6. </a:t>
                      </a:r>
                      <a:r>
                        <a:rPr lang="zh-CN" sz="1600" kern="100">
                          <a:effectLst/>
                        </a:rPr>
                        <a:t>找任务发布者（老师）明确任务，并制定一周的计划，每个组员都要有事可做</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3309674228"/>
                  </a:ext>
                </a:extLst>
              </a:tr>
              <a:tr h="312071">
                <a:tc>
                  <a:txBody>
                    <a:bodyPr/>
                    <a:lstStyle/>
                    <a:p>
                      <a:pPr indent="266700">
                        <a:spcAft>
                          <a:spcPts val="0"/>
                        </a:spcAft>
                      </a:pPr>
                      <a:r>
                        <a:rPr lang="en-US" sz="1600" kern="100" dirty="0">
                          <a:effectLst/>
                        </a:rPr>
                        <a:t>7. </a:t>
                      </a:r>
                      <a:r>
                        <a:rPr lang="zh-CN" sz="1600" kern="100" dirty="0">
                          <a:effectLst/>
                        </a:rPr>
                        <a:t>组内信息回复的实时性</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dirty="0">
                          <a:effectLst/>
                        </a:rPr>
                        <a:t>7. </a:t>
                      </a:r>
                      <a:r>
                        <a:rPr lang="zh-CN" sz="1600" kern="100" dirty="0">
                          <a:effectLst/>
                        </a:rPr>
                        <a:t>组内</a:t>
                      </a:r>
                      <a:r>
                        <a:rPr lang="en-US" sz="1600" kern="100" dirty="0">
                          <a:effectLst/>
                        </a:rPr>
                        <a:t>QQ</a:t>
                      </a:r>
                      <a:r>
                        <a:rPr lang="zh-CN" sz="1600" kern="100" dirty="0">
                          <a:effectLst/>
                        </a:rPr>
                        <a:t>群的信息要经常看，也要记得回复</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2358067447"/>
                  </a:ext>
                </a:extLst>
              </a:tr>
              <a:tr h="312071">
                <a:tc>
                  <a:txBody>
                    <a:bodyPr/>
                    <a:lstStyle/>
                    <a:p>
                      <a:pPr indent="266700">
                        <a:spcAft>
                          <a:spcPts val="0"/>
                        </a:spcAft>
                      </a:pPr>
                      <a:r>
                        <a:rPr lang="en-US" sz="1600" kern="100">
                          <a:effectLst/>
                        </a:rPr>
                        <a:t>8. </a:t>
                      </a:r>
                      <a:r>
                        <a:rPr lang="zh-CN" sz="1600" kern="100">
                          <a:effectLst/>
                        </a:rPr>
                        <a:t>教学辅助网站开发经验不足</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dirty="0">
                          <a:effectLst/>
                        </a:rPr>
                        <a:t>8. </a:t>
                      </a:r>
                      <a:r>
                        <a:rPr lang="zh-CN" sz="1600" kern="100" dirty="0">
                          <a:effectLst/>
                        </a:rPr>
                        <a:t>去找标杆</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2740164565"/>
                  </a:ext>
                </a:extLst>
              </a:tr>
              <a:tr h="507420">
                <a:tc>
                  <a:txBody>
                    <a:bodyPr/>
                    <a:lstStyle/>
                    <a:p>
                      <a:pPr indent="266700">
                        <a:spcAft>
                          <a:spcPts val="0"/>
                        </a:spcAft>
                      </a:pPr>
                      <a:r>
                        <a:rPr lang="en-US" sz="1600" kern="100">
                          <a:effectLst/>
                        </a:rPr>
                        <a:t>9. </a:t>
                      </a:r>
                      <a:r>
                        <a:rPr lang="zh-CN" sz="1600" kern="100">
                          <a:effectLst/>
                        </a:rPr>
                        <a:t>成员空余时间有不确定性</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dirty="0">
                          <a:effectLst/>
                        </a:rPr>
                        <a:t>9. </a:t>
                      </a:r>
                      <a:r>
                        <a:rPr lang="zh-CN" sz="1600" kern="100" dirty="0">
                          <a:effectLst/>
                        </a:rPr>
                        <a:t>在开会说明接下来一周的行程，提前请假，安排工作表</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107347081"/>
                  </a:ext>
                </a:extLst>
              </a:tr>
              <a:tr h="507420">
                <a:tc>
                  <a:txBody>
                    <a:bodyPr/>
                    <a:lstStyle/>
                    <a:p>
                      <a:pPr indent="279400">
                        <a:spcAft>
                          <a:spcPts val="0"/>
                        </a:spcAft>
                      </a:pPr>
                      <a:r>
                        <a:rPr lang="en-US" sz="1600" kern="100">
                          <a:effectLst/>
                        </a:rPr>
                        <a:t>10. </a:t>
                      </a:r>
                      <a:r>
                        <a:rPr lang="zh-CN" sz="1600" kern="100">
                          <a:effectLst/>
                        </a:rPr>
                        <a:t>团队成员的能力（包括业务能力和技术能力）和素质，对项目的进展、项目的质量具有很大的影响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tc>
                  <a:txBody>
                    <a:bodyPr/>
                    <a:lstStyle/>
                    <a:p>
                      <a:pPr indent="266700">
                        <a:spcAft>
                          <a:spcPts val="0"/>
                        </a:spcAft>
                      </a:pPr>
                      <a:r>
                        <a:rPr lang="en-US" sz="1600" kern="100" dirty="0">
                          <a:effectLst/>
                        </a:rPr>
                        <a:t>10. </a:t>
                      </a:r>
                      <a:r>
                        <a:rPr lang="zh-CN" sz="1600" kern="100" dirty="0">
                          <a:effectLst/>
                        </a:rPr>
                        <a:t>在用人之前先选对人、开展有针对性的培训、将合适的人安排到合适的岗位上</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3515" marR="63515" marT="0" marB="0" anchor="ctr"/>
                </a:tc>
                <a:extLst>
                  <a:ext uri="{0D108BD9-81ED-4DB2-BD59-A6C34878D82A}">
                    <a16:rowId xmlns:a16="http://schemas.microsoft.com/office/drawing/2014/main" xmlns="" val="3351025998"/>
                  </a:ext>
                </a:extLst>
              </a:tr>
            </a:tbl>
          </a:graphicData>
        </a:graphic>
      </p:graphicFrame>
    </p:spTree>
    <p:extLst>
      <p:ext uri="{BB962C8B-B14F-4D97-AF65-F5344CB8AC3E}">
        <p14:creationId xmlns:p14="http://schemas.microsoft.com/office/powerpoint/2010/main" val="4277317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7.</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风险</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管理计划</a:t>
            </a:r>
          </a:p>
        </p:txBody>
      </p:sp>
      <p:sp>
        <p:nvSpPr>
          <p:cNvPr id="22" name="矩形 21"/>
          <p:cNvSpPr/>
          <p:nvPr/>
        </p:nvSpPr>
        <p:spPr>
          <a:xfrm>
            <a:off x="4655433" y="1106723"/>
            <a:ext cx="1569660" cy="369332"/>
          </a:xfrm>
          <a:prstGeom prst="rect">
            <a:avLst/>
          </a:prstGeom>
        </p:spPr>
        <p:txBody>
          <a:bodyPr wrap="none">
            <a:spAutoFit/>
          </a:bodyPr>
          <a:lstStyle/>
          <a:p>
            <a:pPr lvl="1"/>
            <a:r>
              <a:rPr lang="zh-CN" altLang="zh-CN" dirty="0"/>
              <a:t>风险控制</a:t>
            </a:r>
            <a:endParaRPr lang="zh-CN" altLang="zh-CN" b="1" dirty="0"/>
          </a:p>
        </p:txBody>
      </p:sp>
      <p:graphicFrame>
        <p:nvGraphicFramePr>
          <p:cNvPr id="3" name="表格 2">
            <a:extLst>
              <a:ext uri="{FF2B5EF4-FFF2-40B4-BE49-F238E27FC236}">
                <a16:creationId xmlns:a16="http://schemas.microsoft.com/office/drawing/2014/main" xmlns="" id="{FC93D57B-5095-41F5-8D17-DC4B69EA4BB4}"/>
              </a:ext>
            </a:extLst>
          </p:cNvPr>
          <p:cNvGraphicFramePr>
            <a:graphicFrameLocks noGrp="1"/>
          </p:cNvGraphicFramePr>
          <p:nvPr>
            <p:extLst>
              <p:ext uri="{D42A27DB-BD31-4B8C-83A1-F6EECF244321}">
                <p14:modId xmlns:p14="http://schemas.microsoft.com/office/powerpoint/2010/main" val="2121196581"/>
              </p:ext>
            </p:extLst>
          </p:nvPr>
        </p:nvGraphicFramePr>
        <p:xfrm>
          <a:off x="629728" y="1725282"/>
          <a:ext cx="10724072" cy="4929672"/>
        </p:xfrm>
        <a:graphic>
          <a:graphicData uri="http://schemas.openxmlformats.org/drawingml/2006/table">
            <a:tbl>
              <a:tblPr firstRow="1" firstCol="1" bandRow="1">
                <a:tableStyleId>{5C22544A-7EE6-4342-B048-85BDC9FD1C3A}</a:tableStyleId>
              </a:tblPr>
              <a:tblGrid>
                <a:gridCol w="5510028">
                  <a:extLst>
                    <a:ext uri="{9D8B030D-6E8A-4147-A177-3AD203B41FA5}">
                      <a16:colId xmlns:a16="http://schemas.microsoft.com/office/drawing/2014/main" xmlns="" val="1839956134"/>
                    </a:ext>
                  </a:extLst>
                </a:gridCol>
                <a:gridCol w="5214044">
                  <a:extLst>
                    <a:ext uri="{9D8B030D-6E8A-4147-A177-3AD203B41FA5}">
                      <a16:colId xmlns:a16="http://schemas.microsoft.com/office/drawing/2014/main" xmlns="" val="3484777266"/>
                    </a:ext>
                  </a:extLst>
                </a:gridCol>
              </a:tblGrid>
              <a:tr h="699185">
                <a:tc>
                  <a:txBody>
                    <a:bodyPr/>
                    <a:lstStyle/>
                    <a:p>
                      <a:pPr indent="266700">
                        <a:spcAft>
                          <a:spcPts val="0"/>
                        </a:spcAft>
                      </a:pPr>
                      <a:r>
                        <a:rPr lang="en-US" sz="1400" kern="100" dirty="0">
                          <a:effectLst/>
                        </a:rPr>
                        <a:t>11. </a:t>
                      </a:r>
                      <a:r>
                        <a:rPr lang="zh-CN" sz="1400" kern="100" dirty="0">
                          <a:effectLst/>
                        </a:rPr>
                        <a:t>团队成员是否能齐心协力为项目的共同目标服务</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a:effectLst/>
                        </a:rPr>
                        <a:t>11. </a:t>
                      </a:r>
                      <a:r>
                        <a:rPr lang="zh-CN" sz="1400" kern="100">
                          <a:effectLst/>
                        </a:rPr>
                        <a:t>项目在建设之初项目经理就需要将项目目标、工作任务等和项目成员沟通清楚，采用公平、公正、公开的绩效考评制度</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053247556"/>
                  </a:ext>
                </a:extLst>
              </a:tr>
              <a:tr h="699185">
                <a:tc>
                  <a:txBody>
                    <a:bodyPr/>
                    <a:lstStyle/>
                    <a:p>
                      <a:pPr indent="266700">
                        <a:spcAft>
                          <a:spcPts val="0"/>
                        </a:spcAft>
                      </a:pPr>
                      <a:r>
                        <a:rPr lang="en-US" sz="1400" kern="100" dirty="0">
                          <a:effectLst/>
                        </a:rPr>
                        <a:t>12. </a:t>
                      </a:r>
                      <a:r>
                        <a:rPr lang="zh-CN" sz="1400" kern="100" dirty="0">
                          <a:effectLst/>
                        </a:rPr>
                        <a:t>管理工具、开发工具、测试工具等是否能及时到位、到位的工具版本是否符合项目要求</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a:effectLst/>
                        </a:rPr>
                        <a:t>12. </a:t>
                      </a:r>
                      <a:r>
                        <a:rPr lang="zh-CN" sz="1400" kern="100">
                          <a:effectLst/>
                        </a:rPr>
                        <a:t>在项目的启动阶段就落实好各项工具的来源或可能的替代工具，在这些工具需要使用之前（一般需要提前一个月左右）跟踪并落实工具的到位事宜</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2711312835"/>
                  </a:ext>
                </a:extLst>
              </a:tr>
              <a:tr h="699185">
                <a:tc>
                  <a:txBody>
                    <a:bodyPr/>
                    <a:lstStyle/>
                    <a:p>
                      <a:pPr indent="266700">
                        <a:spcAft>
                          <a:spcPts val="0"/>
                        </a:spcAft>
                      </a:pPr>
                      <a:r>
                        <a:rPr lang="en-US" sz="1400" kern="100" dirty="0">
                          <a:effectLst/>
                        </a:rPr>
                        <a:t>13. </a:t>
                      </a:r>
                      <a:r>
                        <a:rPr lang="zh-CN" sz="1400" kern="100" dirty="0">
                          <a:effectLst/>
                        </a:rPr>
                        <a:t>对方法、工具和技术理解的不够</a:t>
                      </a:r>
                      <a:r>
                        <a:rPr lang="en-US" sz="1400" kern="100" dirty="0">
                          <a:effectLst/>
                        </a:rPr>
                        <a:t>,</a:t>
                      </a:r>
                      <a:r>
                        <a:rPr lang="zh-CN" sz="1400" kern="100" dirty="0">
                          <a:effectLst/>
                        </a:rPr>
                        <a:t>不熟悉工具环境</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a:effectLst/>
                        </a:rPr>
                        <a:t>13. </a:t>
                      </a:r>
                      <a:r>
                        <a:rPr lang="zh-CN" sz="1400" kern="100">
                          <a:effectLst/>
                        </a:rPr>
                        <a:t>每个人熟悉一种工具（①黄：</a:t>
                      </a:r>
                      <a:r>
                        <a:rPr lang="en-US" sz="1400" kern="100">
                          <a:effectLst/>
                        </a:rPr>
                        <a:t>project</a:t>
                      </a:r>
                      <a:r>
                        <a:rPr lang="zh-CN" sz="1400" kern="100">
                          <a:effectLst/>
                        </a:rPr>
                        <a:t>的熟悉与教学；②陈： 熟悉需求管理工具与教学；③徐： 熟悉</a:t>
                      </a:r>
                      <a:r>
                        <a:rPr lang="en-US" sz="1400" kern="100">
                          <a:effectLst/>
                        </a:rPr>
                        <a:t>Axure rp </a:t>
                      </a:r>
                      <a:r>
                        <a:rPr lang="zh-CN" sz="1400" kern="100">
                          <a:effectLst/>
                        </a:rPr>
                        <a:t>；④吕： 熟悉</a:t>
                      </a:r>
                      <a:r>
                        <a:rPr lang="en-US" sz="1400" kern="100">
                          <a:effectLst/>
                        </a:rPr>
                        <a:t>UML</a:t>
                      </a:r>
                      <a:r>
                        <a:rPr lang="zh-CN" sz="1400" kern="100">
                          <a:effectLst/>
                        </a:rPr>
                        <a:t>建模工具与教学；⑤陈：（</a:t>
                      </a:r>
                      <a:r>
                        <a:rPr lang="en-US" sz="1400" kern="100">
                          <a:effectLst/>
                        </a:rPr>
                        <a:t>git</a:t>
                      </a:r>
                      <a:r>
                        <a:rPr lang="zh-CN" sz="1400" kern="100">
                          <a:effectLst/>
                        </a:rPr>
                        <a:t>）</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322853349"/>
                  </a:ext>
                </a:extLst>
              </a:tr>
              <a:tr h="353754">
                <a:tc>
                  <a:txBody>
                    <a:bodyPr/>
                    <a:lstStyle/>
                    <a:p>
                      <a:pPr indent="266700">
                        <a:spcAft>
                          <a:spcPts val="0"/>
                        </a:spcAft>
                      </a:pPr>
                      <a:r>
                        <a:rPr lang="en-US" sz="1400" kern="100" dirty="0">
                          <a:effectLst/>
                        </a:rPr>
                        <a:t>14. </a:t>
                      </a:r>
                      <a:r>
                        <a:rPr lang="zh-CN" sz="1400" kern="100" dirty="0">
                          <a:effectLst/>
                        </a:rPr>
                        <a:t>界面原型不被用户认可</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dirty="0">
                          <a:effectLst/>
                        </a:rPr>
                        <a:t>14. </a:t>
                      </a:r>
                      <a:r>
                        <a:rPr lang="zh-CN" sz="1400" kern="100" dirty="0">
                          <a:effectLst/>
                        </a:rPr>
                        <a:t>采用快速的手工画图，让用户确认并签字或录音</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851520781"/>
                  </a:ext>
                </a:extLst>
              </a:tr>
              <a:tr h="353754">
                <a:tc>
                  <a:txBody>
                    <a:bodyPr/>
                    <a:lstStyle/>
                    <a:p>
                      <a:pPr indent="266700">
                        <a:spcAft>
                          <a:spcPts val="0"/>
                        </a:spcAft>
                      </a:pPr>
                      <a:r>
                        <a:rPr lang="en-US" sz="1400" kern="100">
                          <a:effectLst/>
                        </a:rPr>
                        <a:t>15. </a:t>
                      </a:r>
                      <a:r>
                        <a:rPr lang="zh-CN" sz="1400" kern="100">
                          <a:effectLst/>
                        </a:rPr>
                        <a:t>组员生病请假或者其他方式离开工作岗位</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dirty="0">
                          <a:effectLst/>
                        </a:rPr>
                        <a:t>15. </a:t>
                      </a:r>
                      <a:r>
                        <a:rPr lang="zh-CN" sz="1400" kern="100" dirty="0">
                          <a:effectLst/>
                        </a:rPr>
                        <a:t>设置替补人员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4056939098"/>
                  </a:ext>
                </a:extLst>
              </a:tr>
              <a:tr h="530632">
                <a:tc>
                  <a:txBody>
                    <a:bodyPr/>
                    <a:lstStyle/>
                    <a:p>
                      <a:pPr indent="266700">
                        <a:spcAft>
                          <a:spcPts val="0"/>
                        </a:spcAft>
                      </a:pPr>
                      <a:r>
                        <a:rPr lang="en-US" sz="1400" kern="100">
                          <a:effectLst/>
                        </a:rPr>
                        <a:t>16. </a:t>
                      </a:r>
                      <a:r>
                        <a:rPr lang="zh-CN" sz="1400" kern="100">
                          <a:effectLst/>
                        </a:rPr>
                        <a:t>电脑硬件不稳定造成文档丢失</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66700">
                        <a:spcAft>
                          <a:spcPts val="0"/>
                        </a:spcAft>
                      </a:pPr>
                      <a:r>
                        <a:rPr lang="en-US" sz="1400" kern="100" dirty="0">
                          <a:effectLst/>
                        </a:rPr>
                        <a:t>16. </a:t>
                      </a:r>
                      <a:r>
                        <a:rPr lang="zh-CN" sz="1400" kern="100" dirty="0">
                          <a:effectLst/>
                        </a:rPr>
                        <a:t>巧用</a:t>
                      </a:r>
                      <a:r>
                        <a:rPr lang="en-US" sz="1400" kern="100" dirty="0">
                          <a:effectLst/>
                        </a:rPr>
                        <a:t>GitHub Desktop</a:t>
                      </a:r>
                      <a:r>
                        <a:rPr lang="zh-CN" sz="1400" kern="100" dirty="0">
                          <a:effectLst/>
                        </a:rPr>
                        <a:t>，</a:t>
                      </a:r>
                      <a:r>
                        <a:rPr lang="en-US" sz="1400" kern="100" dirty="0" err="1">
                          <a:effectLst/>
                        </a:rPr>
                        <a:t>qq</a:t>
                      </a:r>
                      <a:r>
                        <a:rPr lang="en-US" sz="1400" kern="100" dirty="0">
                          <a:effectLst/>
                        </a:rPr>
                        <a:t>,</a:t>
                      </a:r>
                      <a:r>
                        <a:rPr lang="zh-CN" sz="1400" kern="100" dirty="0">
                          <a:effectLst/>
                        </a:rPr>
                        <a:t>百度网盘等工具</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025124973"/>
                  </a:ext>
                </a:extLst>
              </a:tr>
              <a:tr h="530632">
                <a:tc>
                  <a:txBody>
                    <a:bodyPr/>
                    <a:lstStyle/>
                    <a:p>
                      <a:pPr indent="266700">
                        <a:spcAft>
                          <a:spcPts val="0"/>
                        </a:spcAft>
                      </a:pPr>
                      <a:r>
                        <a:rPr lang="en-US" sz="1400" kern="100">
                          <a:effectLst/>
                        </a:rPr>
                        <a:t>17. </a:t>
                      </a:r>
                      <a:r>
                        <a:rPr lang="zh-CN" sz="1400" kern="100">
                          <a:effectLst/>
                        </a:rPr>
                        <a:t>组员考评不公平造成内部矛盾</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600" kern="100" dirty="0">
                          <a:effectLst/>
                        </a:rPr>
                        <a:t>17.</a:t>
                      </a:r>
                      <a:r>
                        <a:rPr lang="en-US" sz="1400" kern="100" dirty="0">
                          <a:effectLst/>
                        </a:rPr>
                        <a:t> </a:t>
                      </a:r>
                      <a:r>
                        <a:rPr lang="zh-CN" sz="1400" kern="100" dirty="0">
                          <a:effectLst/>
                        </a:rPr>
                        <a:t>加强共同，完善考评制度，以项目经理为中心</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889378093"/>
                  </a:ext>
                </a:extLst>
              </a:tr>
              <a:tr h="530632">
                <a:tc>
                  <a:txBody>
                    <a:bodyPr/>
                    <a:lstStyle/>
                    <a:p>
                      <a:pPr indent="266700">
                        <a:spcAft>
                          <a:spcPts val="0"/>
                        </a:spcAft>
                      </a:pPr>
                      <a:r>
                        <a:rPr lang="en-US" sz="1400" kern="100">
                          <a:effectLst/>
                        </a:rPr>
                        <a:t>18. </a:t>
                      </a:r>
                      <a:r>
                        <a:rPr lang="zh-CN" sz="1400" kern="100">
                          <a:effectLst/>
                        </a:rPr>
                        <a:t>用户对界面原型有了天马行空的全新的提议</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600" kern="100" dirty="0">
                          <a:effectLst/>
                        </a:rPr>
                        <a:t>18.</a:t>
                      </a:r>
                      <a:r>
                        <a:rPr lang="en-US" sz="1400" kern="100" dirty="0">
                          <a:effectLst/>
                        </a:rPr>
                        <a:t> </a:t>
                      </a:r>
                      <a:r>
                        <a:rPr lang="zh-CN" sz="1400" kern="100" dirty="0">
                          <a:effectLst/>
                        </a:rPr>
                        <a:t>加强与技术人员的同步沟通，确认工作量与可行性</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632895445"/>
                  </a:ext>
                </a:extLst>
              </a:tr>
              <a:tr h="532713">
                <a:tc>
                  <a:txBody>
                    <a:bodyPr/>
                    <a:lstStyle/>
                    <a:p>
                      <a:pPr indent="266700">
                        <a:spcAft>
                          <a:spcPts val="0"/>
                        </a:spcAft>
                      </a:pPr>
                      <a:r>
                        <a:rPr lang="en-US" sz="1400" kern="100">
                          <a:effectLst/>
                        </a:rPr>
                        <a:t>19. </a:t>
                      </a:r>
                      <a:r>
                        <a:rPr lang="zh-CN" sz="1400" kern="100">
                          <a:effectLst/>
                        </a:rPr>
                        <a:t>版本控制仓库空间不足</a:t>
                      </a:r>
                      <a:endParaRPr lang="zh-CN" sz="14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279400">
                        <a:spcAft>
                          <a:spcPts val="0"/>
                        </a:spcAft>
                      </a:pPr>
                      <a:r>
                        <a:rPr lang="en-US" sz="1600" kern="100" dirty="0">
                          <a:effectLst/>
                        </a:rPr>
                        <a:t>19. </a:t>
                      </a:r>
                      <a:r>
                        <a:rPr lang="zh-CN" sz="1600" kern="100" dirty="0">
                          <a:effectLst/>
                        </a:rPr>
                        <a:t>由陈俊仁开通仓库的会员，增加仓库容量，资金小组</a:t>
                      </a:r>
                      <a:r>
                        <a:rPr lang="en-US" sz="1600" kern="100" dirty="0">
                          <a:effectLst/>
                        </a:rPr>
                        <a:t>AA</a:t>
                      </a:r>
                      <a:r>
                        <a:rPr lang="zh-CN" sz="1600" kern="100" dirty="0">
                          <a:effectLst/>
                        </a:rPr>
                        <a:t>支付</a:t>
                      </a:r>
                      <a:endParaRPr lang="zh-CN" sz="14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xmlns="" val="3565505241"/>
                  </a:ext>
                </a:extLst>
              </a:tr>
            </a:tbl>
          </a:graphicData>
        </a:graphic>
      </p:graphicFrame>
    </p:spTree>
    <p:extLst>
      <p:ext uri="{BB962C8B-B14F-4D97-AF65-F5344CB8AC3E}">
        <p14:creationId xmlns:p14="http://schemas.microsoft.com/office/powerpoint/2010/main" val="41720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1426348" y="1420219"/>
            <a:ext cx="157927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软件系统名称</a:t>
            </a:r>
            <a:endParaRPr lang="zh-CN" altLang="en-US"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3DD312BC-4CC2-4CBA-8FDB-9EE6B8B247A5}"/>
              </a:ext>
            </a:extLst>
          </p:cNvPr>
          <p:cNvSpPr txBox="1"/>
          <p:nvPr/>
        </p:nvSpPr>
        <p:spPr>
          <a:xfrm>
            <a:off x="3537360" y="1390985"/>
            <a:ext cx="8870829"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66700"/>
            <a:r>
              <a:rPr lang="zh-CN" sz="2400" dirty="0">
                <a:ea typeface="宋体"/>
              </a:rPr>
              <a:t>软件工程系列课程教学辅助网站</a:t>
            </a:r>
            <a:endParaRPr lang="zh-CN" sz="2400" dirty="0">
              <a:latin typeface="宋体"/>
              <a:ea typeface="宋体"/>
            </a:endParaRPr>
          </a:p>
        </p:txBody>
      </p:sp>
      <p:sp>
        <p:nvSpPr>
          <p:cNvPr id="9" name="矩形 8">
            <a:extLst>
              <a:ext uri="{FF2B5EF4-FFF2-40B4-BE49-F238E27FC236}">
                <a16:creationId xmlns:a16="http://schemas.microsoft.com/office/drawing/2014/main" xmlns="" id="{DB2E92B2-82A1-486F-94E0-4123CEA832D5}"/>
              </a:ext>
            </a:extLst>
          </p:cNvPr>
          <p:cNvSpPr/>
          <p:nvPr/>
        </p:nvSpPr>
        <p:spPr>
          <a:xfrm>
            <a:off x="1500144" y="2786003"/>
            <a:ext cx="1346844" cy="369332"/>
          </a:xfrm>
          <a:prstGeom prst="rect">
            <a:avLst/>
          </a:prstGeom>
        </p:spPr>
        <p:txBody>
          <a:bodyPr wrap="none" anchor="t">
            <a:spAutoFit/>
          </a:bodyPr>
          <a:lstStyle/>
          <a:p>
            <a:r>
              <a:rPr lang="zh-CN" b="1" dirty="0">
                <a:latin typeface="黑体" panose="02010609060101010101" pitchFamily="49" charset="-122"/>
                <a:ea typeface="黑体" panose="02010609060101010101" pitchFamily="49" charset="-122"/>
              </a:rPr>
              <a:t>任务提出者</a:t>
            </a:r>
          </a:p>
        </p:txBody>
      </p:sp>
      <p:graphicFrame>
        <p:nvGraphicFramePr>
          <p:cNvPr id="8" name="表格 7">
            <a:extLst>
              <a:ext uri="{FF2B5EF4-FFF2-40B4-BE49-F238E27FC236}">
                <a16:creationId xmlns:a16="http://schemas.microsoft.com/office/drawing/2014/main" xmlns="" id="{D0343E65-002E-4D84-B9F1-2FD15E34B2A8}"/>
              </a:ext>
            </a:extLst>
          </p:cNvPr>
          <p:cNvGraphicFramePr>
            <a:graphicFrameLocks noGrp="1"/>
          </p:cNvGraphicFramePr>
          <p:nvPr>
            <p:extLst>
              <p:ext uri="{D42A27DB-BD31-4B8C-83A1-F6EECF244321}">
                <p14:modId xmlns:p14="http://schemas.microsoft.com/office/powerpoint/2010/main" val="1027986617"/>
              </p:ext>
            </p:extLst>
          </p:nvPr>
        </p:nvGraphicFramePr>
        <p:xfrm>
          <a:off x="3522191" y="2492971"/>
          <a:ext cx="5381625" cy="914400"/>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xmlns="" val="3712362723"/>
                    </a:ext>
                  </a:extLst>
                </a:gridCol>
                <a:gridCol w="1638300">
                  <a:extLst>
                    <a:ext uri="{9D8B030D-6E8A-4147-A177-3AD203B41FA5}">
                      <a16:colId xmlns:a16="http://schemas.microsoft.com/office/drawing/2014/main" xmlns="" val="185670957"/>
                    </a:ext>
                  </a:extLst>
                </a:gridCol>
                <a:gridCol w="1343025">
                  <a:extLst>
                    <a:ext uri="{9D8B030D-6E8A-4147-A177-3AD203B41FA5}">
                      <a16:colId xmlns:a16="http://schemas.microsoft.com/office/drawing/2014/main" xmlns="" val="3638924083"/>
                    </a:ext>
                  </a:extLst>
                </a:gridCol>
                <a:gridCol w="1343025">
                  <a:extLst>
                    <a:ext uri="{9D8B030D-6E8A-4147-A177-3AD203B41FA5}">
                      <a16:colId xmlns:a16="http://schemas.microsoft.com/office/drawing/2014/main" xmlns="" val="2050755"/>
                    </a:ext>
                  </a:extLst>
                </a:gridCol>
              </a:tblGrid>
              <a:tr h="0">
                <a:tc>
                  <a:txBody>
                    <a:bodyPr/>
                    <a:lstStyle/>
                    <a:p>
                      <a:pPr rtl="0" fontAlgn="base"/>
                      <a:r>
                        <a:rPr lang="zh-CN" altLang="en-US" sz="1050">
                          <a:effectLst/>
                        </a:rPr>
                        <a:t>姓名 </a:t>
                      </a:r>
                      <a:endParaRPr lang="zh-CN" altLang="en-US">
                        <a:effectLst/>
                      </a:endParaRPr>
                    </a:p>
                  </a:txBody>
                  <a:tcPr/>
                </a:tc>
                <a:tc>
                  <a:txBody>
                    <a:bodyPr/>
                    <a:lstStyle/>
                    <a:p>
                      <a:pPr rtl="0" fontAlgn="base"/>
                      <a:r>
                        <a:rPr lang="zh-CN" altLang="en-US" sz="1050">
                          <a:effectLst/>
                        </a:rPr>
                        <a:t>联系电话 </a:t>
                      </a:r>
                      <a:endParaRPr lang="zh-CN" altLang="en-US">
                        <a:effectLst/>
                      </a:endParaRPr>
                    </a:p>
                  </a:txBody>
                  <a:tcPr/>
                </a:tc>
                <a:tc>
                  <a:txBody>
                    <a:bodyPr/>
                    <a:lstStyle/>
                    <a:p>
                      <a:pPr rtl="0" fontAlgn="base"/>
                      <a:r>
                        <a:rPr lang="zh-CN" altLang="en-US" sz="1050">
                          <a:effectLst/>
                        </a:rPr>
                        <a:t>邮箱 </a:t>
                      </a:r>
                      <a:endParaRPr lang="zh-CN" altLang="en-US">
                        <a:effectLst/>
                      </a:endParaRPr>
                    </a:p>
                  </a:txBody>
                  <a:tcPr/>
                </a:tc>
                <a:tc>
                  <a:txBody>
                    <a:bodyPr/>
                    <a:lstStyle/>
                    <a:p>
                      <a:pPr rtl="0" fontAlgn="base"/>
                      <a:r>
                        <a:rPr lang="zh-CN" altLang="en-US" sz="1050">
                          <a:effectLst/>
                        </a:rPr>
                        <a:t>地址 </a:t>
                      </a:r>
                      <a:endParaRPr lang="zh-CN" altLang="en-US">
                        <a:effectLst/>
                      </a:endParaRPr>
                    </a:p>
                  </a:txBody>
                  <a:tcPr/>
                </a:tc>
                <a:extLst>
                  <a:ext uri="{0D108BD9-81ED-4DB2-BD59-A6C34878D82A}">
                    <a16:rowId xmlns:a16="http://schemas.microsoft.com/office/drawing/2014/main" xmlns="" val="3627334606"/>
                  </a:ext>
                </a:extLst>
              </a:tr>
              <a:tr h="0">
                <a:tc>
                  <a:txBody>
                    <a:bodyPr/>
                    <a:lstStyle/>
                    <a:p>
                      <a:pPr rtl="0" fontAlgn="base"/>
                      <a:r>
                        <a:rPr lang="zh-CN" altLang="en-US" sz="1050">
                          <a:effectLst/>
                        </a:rPr>
                        <a:t>杨枨 </a:t>
                      </a:r>
                      <a:endParaRPr lang="zh-CN" altLang="en-US">
                        <a:effectLst/>
                      </a:endParaRPr>
                    </a:p>
                  </a:txBody>
                  <a:tcPr/>
                </a:tc>
                <a:tc>
                  <a:txBody>
                    <a:bodyPr/>
                    <a:lstStyle/>
                    <a:p>
                      <a:pPr rtl="0" fontAlgn="base"/>
                      <a:r>
                        <a:rPr lang="en-US" sz="1050">
                          <a:effectLst/>
                        </a:rPr>
                        <a:t>13357102333 </a:t>
                      </a:r>
                      <a:endParaRPr lang="en-US">
                        <a:effectLst/>
                      </a:endParaRPr>
                    </a:p>
                  </a:txBody>
                  <a:tcPr/>
                </a:tc>
                <a:tc>
                  <a:txBody>
                    <a:bodyPr/>
                    <a:lstStyle/>
                    <a:p>
                      <a:pPr rtl="0" fontAlgn="base"/>
                      <a:r>
                        <a:rPr lang="en-US" sz="1050">
                          <a:effectLst/>
                          <a:hlinkClick r:id="rId2"/>
                        </a:rPr>
                        <a:t>yangc@zucc.edu.cn</a:t>
                      </a:r>
                      <a:r>
                        <a:rPr lang="en-US" sz="1050">
                          <a:effectLst/>
                        </a:rPr>
                        <a:t> </a:t>
                      </a:r>
                      <a:endParaRPr lang="en-US" sz="1050">
                        <a:effectLst/>
                        <a:latin typeface="宋体" panose="02010600030101010101" pitchFamily="2" charset="-122"/>
                        <a:ea typeface="宋体" panose="02010600030101010101" pitchFamily="2" charset="-122"/>
                      </a:endParaRPr>
                    </a:p>
                  </a:txBody>
                  <a:tcPr/>
                </a:tc>
                <a:tc>
                  <a:txBody>
                    <a:bodyPr/>
                    <a:lstStyle/>
                    <a:p>
                      <a:pPr rtl="0" fontAlgn="base"/>
                      <a:r>
                        <a:rPr lang="zh-CN" altLang="en-US" sz="1050">
                          <a:effectLst/>
                        </a:rPr>
                        <a:t>理四</a:t>
                      </a:r>
                      <a:r>
                        <a:rPr lang="en-US" altLang="zh-CN" sz="1050">
                          <a:effectLst/>
                        </a:rPr>
                        <a:t>504</a:t>
                      </a:r>
                      <a:r>
                        <a:rPr lang="zh-CN" altLang="en-US" sz="1050">
                          <a:effectLst/>
                        </a:rPr>
                        <a:t> </a:t>
                      </a:r>
                      <a:endParaRPr lang="zh-CN" altLang="en-US">
                        <a:effectLst/>
                      </a:endParaRPr>
                    </a:p>
                  </a:txBody>
                  <a:tcPr/>
                </a:tc>
                <a:extLst>
                  <a:ext uri="{0D108BD9-81ED-4DB2-BD59-A6C34878D82A}">
                    <a16:rowId xmlns:a16="http://schemas.microsoft.com/office/drawing/2014/main" xmlns="" val="3287204035"/>
                  </a:ext>
                </a:extLst>
              </a:tr>
              <a:tr h="0">
                <a:tc>
                  <a:txBody>
                    <a:bodyPr/>
                    <a:lstStyle/>
                    <a:p>
                      <a:pPr rtl="0" fontAlgn="base"/>
                      <a:r>
                        <a:rPr lang="zh-CN" altLang="en-US" sz="1050">
                          <a:effectLst/>
                        </a:rPr>
                        <a:t>侯宏仑 </a:t>
                      </a:r>
                      <a:endParaRPr lang="zh-CN" altLang="en-US">
                        <a:effectLst/>
                      </a:endParaRPr>
                    </a:p>
                  </a:txBody>
                  <a:tcPr/>
                </a:tc>
                <a:tc>
                  <a:txBody>
                    <a:bodyPr/>
                    <a:lstStyle/>
                    <a:p>
                      <a:pPr rtl="0" fontAlgn="base"/>
                      <a:r>
                        <a:rPr lang="en-US" sz="1050">
                          <a:effectLst/>
                        </a:rPr>
                        <a:t>13071858629 </a:t>
                      </a:r>
                      <a:endParaRPr lang="en-US">
                        <a:effectLst/>
                      </a:endParaRPr>
                    </a:p>
                  </a:txBody>
                  <a:tcPr/>
                </a:tc>
                <a:tc>
                  <a:txBody>
                    <a:bodyPr/>
                    <a:lstStyle/>
                    <a:p>
                      <a:pPr rtl="0" fontAlgn="base"/>
                      <a:r>
                        <a:rPr lang="en-US" sz="1050">
                          <a:effectLst/>
                          <a:hlinkClick r:id="rId3"/>
                        </a:rPr>
                        <a:t>houhl@zucc.edu.cn</a:t>
                      </a:r>
                      <a:r>
                        <a:rPr lang="en-US" sz="1050">
                          <a:effectLst/>
                        </a:rPr>
                        <a:t> </a:t>
                      </a:r>
                      <a:endParaRPr lang="en-US" sz="1050">
                        <a:effectLst/>
                        <a:latin typeface="宋体" panose="02010600030101010101" pitchFamily="2" charset="-122"/>
                        <a:ea typeface="宋体" panose="02010600030101010101" pitchFamily="2" charset="-122"/>
                      </a:endParaRPr>
                    </a:p>
                  </a:txBody>
                  <a:tcPr/>
                </a:tc>
                <a:tc>
                  <a:txBody>
                    <a:bodyPr/>
                    <a:lstStyle/>
                    <a:p>
                      <a:pPr rtl="0" fontAlgn="base"/>
                      <a:r>
                        <a:rPr lang="zh-CN" altLang="en-US" sz="1050">
                          <a:effectLst/>
                        </a:rPr>
                        <a:t>理四</a:t>
                      </a:r>
                      <a:r>
                        <a:rPr lang="en-US" altLang="zh-CN" sz="1050">
                          <a:effectLst/>
                        </a:rPr>
                        <a:t>501</a:t>
                      </a:r>
                      <a:r>
                        <a:rPr lang="zh-CN" altLang="en-US" sz="1050">
                          <a:effectLst/>
                        </a:rPr>
                        <a:t> </a:t>
                      </a:r>
                      <a:endParaRPr lang="zh-CN" altLang="en-US">
                        <a:effectLst/>
                      </a:endParaRPr>
                    </a:p>
                  </a:txBody>
                  <a:tcPr/>
                </a:tc>
                <a:extLst>
                  <a:ext uri="{0D108BD9-81ED-4DB2-BD59-A6C34878D82A}">
                    <a16:rowId xmlns:a16="http://schemas.microsoft.com/office/drawing/2014/main" xmlns="" val="618259107"/>
                  </a:ext>
                </a:extLst>
              </a:tr>
            </a:tbl>
          </a:graphicData>
        </a:graphic>
      </p:graphicFrame>
      <p:graphicFrame>
        <p:nvGraphicFramePr>
          <p:cNvPr id="12" name="表格 11">
            <a:extLst>
              <a:ext uri="{FF2B5EF4-FFF2-40B4-BE49-F238E27FC236}">
                <a16:creationId xmlns:a16="http://schemas.microsoft.com/office/drawing/2014/main" xmlns="" id="{A3110E1C-D94C-4D3B-AFDB-06EF0709811E}"/>
              </a:ext>
            </a:extLst>
          </p:cNvPr>
          <p:cNvGraphicFramePr>
            <a:graphicFrameLocks noGrp="1"/>
          </p:cNvGraphicFramePr>
          <p:nvPr>
            <p:extLst>
              <p:ext uri="{D42A27DB-BD31-4B8C-83A1-F6EECF244321}">
                <p14:modId xmlns:p14="http://schemas.microsoft.com/office/powerpoint/2010/main" val="1932375638"/>
              </p:ext>
            </p:extLst>
          </p:nvPr>
        </p:nvGraphicFramePr>
        <p:xfrm>
          <a:off x="3637210" y="4002665"/>
          <a:ext cx="5381625" cy="230886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xmlns="" val="206843288"/>
                    </a:ext>
                  </a:extLst>
                </a:gridCol>
                <a:gridCol w="762000">
                  <a:extLst>
                    <a:ext uri="{9D8B030D-6E8A-4147-A177-3AD203B41FA5}">
                      <a16:colId xmlns:a16="http://schemas.microsoft.com/office/drawing/2014/main" xmlns="" val="37705770"/>
                    </a:ext>
                  </a:extLst>
                </a:gridCol>
                <a:gridCol w="1066800">
                  <a:extLst>
                    <a:ext uri="{9D8B030D-6E8A-4147-A177-3AD203B41FA5}">
                      <a16:colId xmlns:a16="http://schemas.microsoft.com/office/drawing/2014/main" xmlns="" val="3512583209"/>
                    </a:ext>
                  </a:extLst>
                </a:gridCol>
                <a:gridCol w="1733550">
                  <a:extLst>
                    <a:ext uri="{9D8B030D-6E8A-4147-A177-3AD203B41FA5}">
                      <a16:colId xmlns:a16="http://schemas.microsoft.com/office/drawing/2014/main" xmlns="" val="970526418"/>
                    </a:ext>
                  </a:extLst>
                </a:gridCol>
                <a:gridCol w="933450">
                  <a:extLst>
                    <a:ext uri="{9D8B030D-6E8A-4147-A177-3AD203B41FA5}">
                      <a16:colId xmlns:a16="http://schemas.microsoft.com/office/drawing/2014/main" xmlns="" val="3140019079"/>
                    </a:ext>
                  </a:extLst>
                </a:gridCol>
              </a:tblGrid>
              <a:tr h="0">
                <a:tc>
                  <a:txBody>
                    <a:bodyPr/>
                    <a:lstStyle/>
                    <a:p>
                      <a:pPr rtl="0" fontAlgn="base"/>
                      <a:r>
                        <a:rPr lang="zh-CN" altLang="en-US" sz="1050">
                          <a:effectLst/>
                        </a:rPr>
                        <a:t>姓名 </a:t>
                      </a:r>
                      <a:endParaRPr lang="zh-CN" altLang="en-US">
                        <a:effectLst/>
                      </a:endParaRPr>
                    </a:p>
                  </a:txBody>
                  <a:tcPr/>
                </a:tc>
                <a:tc>
                  <a:txBody>
                    <a:bodyPr/>
                    <a:lstStyle/>
                    <a:p>
                      <a:pPr rtl="0" fontAlgn="base"/>
                      <a:r>
                        <a:rPr lang="zh-CN" altLang="en-US" sz="1050">
                          <a:effectLst/>
                        </a:rPr>
                        <a:t>角色 </a:t>
                      </a:r>
                      <a:endParaRPr lang="zh-CN" altLang="en-US">
                        <a:effectLst/>
                      </a:endParaRPr>
                    </a:p>
                  </a:txBody>
                  <a:tcPr/>
                </a:tc>
                <a:tc>
                  <a:txBody>
                    <a:bodyPr/>
                    <a:lstStyle/>
                    <a:p>
                      <a:pPr rtl="0" fontAlgn="base"/>
                      <a:r>
                        <a:rPr lang="zh-CN" altLang="en-US" sz="1050">
                          <a:effectLst/>
                        </a:rPr>
                        <a:t>联系电话 </a:t>
                      </a:r>
                      <a:endParaRPr lang="zh-CN" altLang="en-US">
                        <a:effectLst/>
                      </a:endParaRPr>
                    </a:p>
                  </a:txBody>
                  <a:tcPr/>
                </a:tc>
                <a:tc>
                  <a:txBody>
                    <a:bodyPr/>
                    <a:lstStyle/>
                    <a:p>
                      <a:pPr rtl="0" fontAlgn="base"/>
                      <a:r>
                        <a:rPr lang="zh-CN" altLang="en-US" sz="1050">
                          <a:effectLst/>
                        </a:rPr>
                        <a:t>邮箱 </a:t>
                      </a:r>
                      <a:endParaRPr lang="zh-CN" altLang="en-US">
                        <a:effectLst/>
                      </a:endParaRPr>
                    </a:p>
                  </a:txBody>
                  <a:tcPr/>
                </a:tc>
                <a:tc>
                  <a:txBody>
                    <a:bodyPr/>
                    <a:lstStyle/>
                    <a:p>
                      <a:pPr rtl="0" fontAlgn="base"/>
                      <a:r>
                        <a:rPr lang="zh-CN" altLang="en-US" sz="1050">
                          <a:effectLst/>
                        </a:rPr>
                        <a:t>地址 </a:t>
                      </a:r>
                      <a:endParaRPr lang="zh-CN" altLang="en-US">
                        <a:effectLst/>
                      </a:endParaRPr>
                    </a:p>
                  </a:txBody>
                  <a:tcPr/>
                </a:tc>
                <a:extLst>
                  <a:ext uri="{0D108BD9-81ED-4DB2-BD59-A6C34878D82A}">
                    <a16:rowId xmlns:a16="http://schemas.microsoft.com/office/drawing/2014/main" xmlns="" val="2278516806"/>
                  </a:ext>
                </a:extLst>
              </a:tr>
              <a:tr h="0">
                <a:tc>
                  <a:txBody>
                    <a:bodyPr/>
                    <a:lstStyle/>
                    <a:p>
                      <a:pPr rtl="0" fontAlgn="base"/>
                      <a:r>
                        <a:rPr lang="zh-CN" altLang="en-US" sz="1050">
                          <a:effectLst/>
                        </a:rPr>
                        <a:t>黄叶轩 </a:t>
                      </a:r>
                      <a:endParaRPr lang="zh-CN" altLang="en-US">
                        <a:effectLst/>
                      </a:endParaRPr>
                    </a:p>
                  </a:txBody>
                  <a:tcPr/>
                </a:tc>
                <a:tc>
                  <a:txBody>
                    <a:bodyPr/>
                    <a:lstStyle/>
                    <a:p>
                      <a:pPr rtl="0" fontAlgn="base"/>
                      <a:r>
                        <a:rPr lang="zh-CN" altLang="en-US" sz="1050">
                          <a:effectLst/>
                        </a:rPr>
                        <a:t>组长 </a:t>
                      </a:r>
                      <a:endParaRPr lang="zh-CN" altLang="en-US">
                        <a:effectLst/>
                      </a:endParaRPr>
                    </a:p>
                  </a:txBody>
                  <a:tcPr/>
                </a:tc>
                <a:tc>
                  <a:txBody>
                    <a:bodyPr/>
                    <a:lstStyle/>
                    <a:p>
                      <a:pPr rtl="0" fontAlgn="base"/>
                      <a:r>
                        <a:rPr lang="en-US" sz="1050">
                          <a:effectLst/>
                        </a:rPr>
                        <a:t>13588899102 </a:t>
                      </a:r>
                      <a:endParaRPr lang="en-US">
                        <a:effectLst/>
                      </a:endParaRPr>
                    </a:p>
                  </a:txBody>
                  <a:tcPr/>
                </a:tc>
                <a:tc>
                  <a:txBody>
                    <a:bodyPr/>
                    <a:lstStyle/>
                    <a:p>
                      <a:pPr rtl="0" fontAlgn="base"/>
                      <a:r>
                        <a:rPr lang="en-US" sz="1050">
                          <a:effectLst/>
                        </a:rPr>
                        <a:t>31601246@stu.zucc.edu.cn </a:t>
                      </a:r>
                      <a:endParaRPr lang="en-US">
                        <a:effectLst/>
                      </a:endParaRPr>
                    </a:p>
                  </a:txBody>
                  <a:tcPr/>
                </a:tc>
                <a:tc>
                  <a:txBody>
                    <a:bodyPr/>
                    <a:lstStyle/>
                    <a:p>
                      <a:pPr rtl="0" fontAlgn="base"/>
                      <a:r>
                        <a:rPr lang="zh-CN" altLang="en-US" sz="1050">
                          <a:effectLst/>
                        </a:rPr>
                        <a:t>弘毅</a:t>
                      </a:r>
                      <a:r>
                        <a:rPr lang="en-US" altLang="zh-CN" sz="1050">
                          <a:effectLst/>
                        </a:rPr>
                        <a:t>2-210</a:t>
                      </a:r>
                      <a:r>
                        <a:rPr lang="zh-CN" altLang="en-US" sz="1050">
                          <a:effectLst/>
                        </a:rPr>
                        <a:t> </a:t>
                      </a:r>
                      <a:endParaRPr lang="zh-CN" altLang="en-US">
                        <a:effectLst/>
                      </a:endParaRPr>
                    </a:p>
                  </a:txBody>
                  <a:tcPr/>
                </a:tc>
                <a:extLst>
                  <a:ext uri="{0D108BD9-81ED-4DB2-BD59-A6C34878D82A}">
                    <a16:rowId xmlns:a16="http://schemas.microsoft.com/office/drawing/2014/main" xmlns="" val="1649429488"/>
                  </a:ext>
                </a:extLst>
              </a:tr>
              <a:tr h="0">
                <a:tc>
                  <a:txBody>
                    <a:bodyPr/>
                    <a:lstStyle/>
                    <a:p>
                      <a:pPr rtl="0" fontAlgn="base"/>
                      <a:r>
                        <a:rPr lang="zh-CN" altLang="en-US" sz="1050">
                          <a:effectLst/>
                        </a:rPr>
                        <a:t>陈俊仁 </a:t>
                      </a:r>
                      <a:endParaRPr lang="zh-CN" altLang="en-US">
                        <a:effectLst/>
                      </a:endParaRPr>
                    </a:p>
                  </a:txBody>
                  <a:tcPr/>
                </a:tc>
                <a:tc>
                  <a:txBody>
                    <a:bodyPr/>
                    <a:lstStyle/>
                    <a:p>
                      <a:pPr rtl="0" fontAlgn="base"/>
                      <a:r>
                        <a:rPr lang="zh-CN" altLang="en-US" sz="1050">
                          <a:effectLst/>
                        </a:rPr>
                        <a:t>组员 </a:t>
                      </a:r>
                      <a:endParaRPr lang="zh-CN" altLang="en-US">
                        <a:effectLst/>
                      </a:endParaRPr>
                    </a:p>
                  </a:txBody>
                  <a:tcPr/>
                </a:tc>
                <a:tc>
                  <a:txBody>
                    <a:bodyPr/>
                    <a:lstStyle/>
                    <a:p>
                      <a:pPr rtl="0" fontAlgn="base"/>
                      <a:r>
                        <a:rPr lang="en-US" sz="1050">
                          <a:effectLst/>
                        </a:rPr>
                        <a:t>17376503405 </a:t>
                      </a:r>
                      <a:endParaRPr lang="en-US">
                        <a:effectLst/>
                      </a:endParaRPr>
                    </a:p>
                  </a:txBody>
                  <a:tcPr/>
                </a:tc>
                <a:tc>
                  <a:txBody>
                    <a:bodyPr/>
                    <a:lstStyle/>
                    <a:p>
                      <a:pPr rtl="0" fontAlgn="base"/>
                      <a:r>
                        <a:rPr lang="en-US" sz="1050">
                          <a:effectLst/>
                        </a:rPr>
                        <a:t>31601241@stu.zucc.edu.cn </a:t>
                      </a:r>
                      <a:endParaRPr lang="en-US">
                        <a:effectLst/>
                      </a:endParaRPr>
                    </a:p>
                  </a:txBody>
                  <a:tcPr/>
                </a:tc>
                <a:tc>
                  <a:txBody>
                    <a:bodyPr/>
                    <a:lstStyle/>
                    <a:p>
                      <a:pPr rtl="0" fontAlgn="base"/>
                      <a:r>
                        <a:rPr lang="zh-CN" altLang="en-US" sz="1050">
                          <a:effectLst/>
                        </a:rPr>
                        <a:t>弘毅</a:t>
                      </a:r>
                      <a:r>
                        <a:rPr lang="en-US" altLang="zh-CN" sz="1050">
                          <a:effectLst/>
                        </a:rPr>
                        <a:t>2-209</a:t>
                      </a:r>
                      <a:r>
                        <a:rPr lang="zh-CN" altLang="en-US" sz="1050">
                          <a:effectLst/>
                        </a:rPr>
                        <a:t> </a:t>
                      </a:r>
                      <a:endParaRPr lang="zh-CN" altLang="en-US">
                        <a:effectLst/>
                      </a:endParaRPr>
                    </a:p>
                  </a:txBody>
                  <a:tcPr/>
                </a:tc>
                <a:extLst>
                  <a:ext uri="{0D108BD9-81ED-4DB2-BD59-A6C34878D82A}">
                    <a16:rowId xmlns:a16="http://schemas.microsoft.com/office/drawing/2014/main" xmlns="" val="2534987555"/>
                  </a:ext>
                </a:extLst>
              </a:tr>
              <a:tr h="0">
                <a:tc>
                  <a:txBody>
                    <a:bodyPr/>
                    <a:lstStyle/>
                    <a:p>
                      <a:pPr rtl="0" fontAlgn="base"/>
                      <a:r>
                        <a:rPr lang="zh-CN" altLang="en-US" sz="1050">
                          <a:effectLst/>
                        </a:rPr>
                        <a:t>陈苏民 </a:t>
                      </a:r>
                      <a:endParaRPr lang="zh-CN" altLang="en-US">
                        <a:effectLst/>
                      </a:endParaRPr>
                    </a:p>
                  </a:txBody>
                  <a:tcPr/>
                </a:tc>
                <a:tc>
                  <a:txBody>
                    <a:bodyPr/>
                    <a:lstStyle/>
                    <a:p>
                      <a:pPr rtl="0" fontAlgn="base"/>
                      <a:r>
                        <a:rPr lang="zh-CN" altLang="en-US" sz="1050">
                          <a:effectLst/>
                        </a:rPr>
                        <a:t>组员 </a:t>
                      </a:r>
                      <a:endParaRPr lang="zh-CN" altLang="en-US">
                        <a:effectLst/>
                      </a:endParaRPr>
                    </a:p>
                  </a:txBody>
                  <a:tcPr/>
                </a:tc>
                <a:tc>
                  <a:txBody>
                    <a:bodyPr/>
                    <a:lstStyle/>
                    <a:p>
                      <a:pPr rtl="0" fontAlgn="base"/>
                      <a:r>
                        <a:rPr lang="en-US" sz="1050">
                          <a:effectLst/>
                        </a:rPr>
                        <a:t>19967308296 </a:t>
                      </a:r>
                      <a:endParaRPr lang="en-US">
                        <a:effectLst/>
                      </a:endParaRPr>
                    </a:p>
                  </a:txBody>
                  <a:tcPr/>
                </a:tc>
                <a:tc>
                  <a:txBody>
                    <a:bodyPr/>
                    <a:lstStyle/>
                    <a:p>
                      <a:pPr rtl="0" fontAlgn="base"/>
                      <a:r>
                        <a:rPr lang="en-US" sz="1050">
                          <a:effectLst/>
                        </a:rPr>
                        <a:t>31602227@stu.zucc.edu.cn </a:t>
                      </a:r>
                      <a:endParaRPr lang="en-US">
                        <a:effectLst/>
                      </a:endParaRPr>
                    </a:p>
                  </a:txBody>
                  <a:tcPr/>
                </a:tc>
                <a:tc>
                  <a:txBody>
                    <a:bodyPr/>
                    <a:lstStyle/>
                    <a:p>
                      <a:pPr rtl="0" fontAlgn="base"/>
                      <a:r>
                        <a:rPr lang="zh-CN" altLang="en-US" sz="1050">
                          <a:effectLst/>
                        </a:rPr>
                        <a:t>弘毅</a:t>
                      </a:r>
                      <a:r>
                        <a:rPr lang="en-US" altLang="zh-CN" sz="1050">
                          <a:effectLst/>
                        </a:rPr>
                        <a:t>1-124</a:t>
                      </a:r>
                      <a:r>
                        <a:rPr lang="zh-CN" altLang="en-US" sz="1050">
                          <a:effectLst/>
                        </a:rPr>
                        <a:t> </a:t>
                      </a:r>
                      <a:endParaRPr lang="zh-CN" altLang="en-US">
                        <a:effectLst/>
                      </a:endParaRPr>
                    </a:p>
                  </a:txBody>
                  <a:tcPr/>
                </a:tc>
                <a:extLst>
                  <a:ext uri="{0D108BD9-81ED-4DB2-BD59-A6C34878D82A}">
                    <a16:rowId xmlns:a16="http://schemas.microsoft.com/office/drawing/2014/main" xmlns="" val="3585493461"/>
                  </a:ext>
                </a:extLst>
              </a:tr>
              <a:tr h="0">
                <a:tc>
                  <a:txBody>
                    <a:bodyPr/>
                    <a:lstStyle/>
                    <a:p>
                      <a:pPr rtl="0" fontAlgn="base"/>
                      <a:r>
                        <a:rPr lang="zh-CN" altLang="en-US" sz="1050">
                          <a:effectLst/>
                        </a:rPr>
                        <a:t>徐双铅 </a:t>
                      </a:r>
                      <a:endParaRPr lang="zh-CN" altLang="en-US">
                        <a:effectLst/>
                      </a:endParaRPr>
                    </a:p>
                  </a:txBody>
                  <a:tcPr/>
                </a:tc>
                <a:tc>
                  <a:txBody>
                    <a:bodyPr/>
                    <a:lstStyle/>
                    <a:p>
                      <a:pPr rtl="0" fontAlgn="base"/>
                      <a:r>
                        <a:rPr lang="zh-CN" altLang="en-US" sz="1050">
                          <a:effectLst/>
                        </a:rPr>
                        <a:t>组员 </a:t>
                      </a:r>
                      <a:endParaRPr lang="zh-CN" altLang="en-US">
                        <a:effectLst/>
                      </a:endParaRPr>
                    </a:p>
                  </a:txBody>
                  <a:tcPr/>
                </a:tc>
                <a:tc>
                  <a:txBody>
                    <a:bodyPr/>
                    <a:lstStyle/>
                    <a:p>
                      <a:pPr rtl="0" fontAlgn="base"/>
                      <a:r>
                        <a:rPr lang="en-US" sz="1050">
                          <a:effectLst/>
                        </a:rPr>
                        <a:t>18094711647 </a:t>
                      </a:r>
                      <a:endParaRPr lang="en-US">
                        <a:effectLst/>
                      </a:endParaRPr>
                    </a:p>
                  </a:txBody>
                  <a:tcPr/>
                </a:tc>
                <a:tc>
                  <a:txBody>
                    <a:bodyPr/>
                    <a:lstStyle/>
                    <a:p>
                      <a:pPr rtl="0" fontAlgn="base"/>
                      <a:r>
                        <a:rPr lang="en-US" sz="1050">
                          <a:effectLst/>
                        </a:rPr>
                        <a:t>31601221@stu.zucc.edu.cn </a:t>
                      </a:r>
                      <a:endParaRPr lang="en-US">
                        <a:effectLst/>
                      </a:endParaRPr>
                    </a:p>
                  </a:txBody>
                  <a:tcPr/>
                </a:tc>
                <a:tc>
                  <a:txBody>
                    <a:bodyPr/>
                    <a:lstStyle/>
                    <a:p>
                      <a:pPr rtl="0" fontAlgn="base"/>
                      <a:r>
                        <a:rPr lang="zh-CN" altLang="en-US" sz="1050">
                          <a:effectLst/>
                        </a:rPr>
                        <a:t>弘毅</a:t>
                      </a:r>
                      <a:r>
                        <a:rPr lang="en-US" altLang="zh-CN" sz="1050">
                          <a:effectLst/>
                        </a:rPr>
                        <a:t>2-206</a:t>
                      </a:r>
                      <a:r>
                        <a:rPr lang="zh-CN" altLang="en-US" sz="1050">
                          <a:effectLst/>
                        </a:rPr>
                        <a:t> </a:t>
                      </a:r>
                      <a:endParaRPr lang="zh-CN" altLang="en-US">
                        <a:effectLst/>
                      </a:endParaRPr>
                    </a:p>
                  </a:txBody>
                  <a:tcPr/>
                </a:tc>
                <a:extLst>
                  <a:ext uri="{0D108BD9-81ED-4DB2-BD59-A6C34878D82A}">
                    <a16:rowId xmlns:a16="http://schemas.microsoft.com/office/drawing/2014/main" xmlns="" val="702638594"/>
                  </a:ext>
                </a:extLst>
              </a:tr>
              <a:tr h="0">
                <a:tc>
                  <a:txBody>
                    <a:bodyPr/>
                    <a:lstStyle/>
                    <a:p>
                      <a:pPr rtl="0" fontAlgn="base"/>
                      <a:r>
                        <a:rPr lang="zh-CN" altLang="en-US" sz="1050">
                          <a:effectLst/>
                        </a:rPr>
                        <a:t>吕迪 </a:t>
                      </a:r>
                      <a:endParaRPr lang="zh-CN" altLang="en-US">
                        <a:effectLst/>
                      </a:endParaRPr>
                    </a:p>
                  </a:txBody>
                  <a:tcPr/>
                </a:tc>
                <a:tc>
                  <a:txBody>
                    <a:bodyPr/>
                    <a:lstStyle/>
                    <a:p>
                      <a:pPr rtl="0" fontAlgn="base"/>
                      <a:r>
                        <a:rPr lang="zh-CN" altLang="en-US" sz="1050">
                          <a:effectLst/>
                        </a:rPr>
                        <a:t>组员 </a:t>
                      </a:r>
                      <a:endParaRPr lang="zh-CN" altLang="en-US">
                        <a:effectLst/>
                      </a:endParaRPr>
                    </a:p>
                  </a:txBody>
                  <a:tcPr/>
                </a:tc>
                <a:tc>
                  <a:txBody>
                    <a:bodyPr/>
                    <a:lstStyle/>
                    <a:p>
                      <a:pPr rtl="0" fontAlgn="base"/>
                      <a:r>
                        <a:rPr lang="en-US" sz="1050">
                          <a:effectLst/>
                        </a:rPr>
                        <a:t>17306413358 </a:t>
                      </a:r>
                      <a:endParaRPr lang="en-US">
                        <a:effectLst/>
                      </a:endParaRPr>
                    </a:p>
                  </a:txBody>
                  <a:tcPr/>
                </a:tc>
                <a:tc>
                  <a:txBody>
                    <a:bodyPr/>
                    <a:lstStyle/>
                    <a:p>
                      <a:pPr rtl="0" fontAlgn="base"/>
                      <a:r>
                        <a:rPr lang="en-US" sz="1050">
                          <a:effectLst/>
                        </a:rPr>
                        <a:t>31504051@stu.zucc.edu.cn </a:t>
                      </a:r>
                      <a:endParaRPr lang="en-US">
                        <a:effectLst/>
                      </a:endParaRPr>
                    </a:p>
                  </a:txBody>
                  <a:tcPr/>
                </a:tc>
                <a:tc>
                  <a:txBody>
                    <a:bodyPr/>
                    <a:lstStyle/>
                    <a:p>
                      <a:pPr rtl="0" fontAlgn="base"/>
                      <a:r>
                        <a:rPr lang="zh-CN" altLang="en-US" sz="1050">
                          <a:effectLst/>
                        </a:rPr>
                        <a:t>求真</a:t>
                      </a:r>
                      <a:r>
                        <a:rPr lang="en-US" altLang="zh-CN" sz="1050">
                          <a:effectLst/>
                        </a:rPr>
                        <a:t>1-125</a:t>
                      </a:r>
                      <a:r>
                        <a:rPr lang="zh-CN" altLang="en-US" sz="1050">
                          <a:effectLst/>
                        </a:rPr>
                        <a:t> </a:t>
                      </a:r>
                      <a:endParaRPr lang="zh-CN" altLang="en-US">
                        <a:effectLst/>
                      </a:endParaRPr>
                    </a:p>
                  </a:txBody>
                  <a:tcPr/>
                </a:tc>
                <a:extLst>
                  <a:ext uri="{0D108BD9-81ED-4DB2-BD59-A6C34878D82A}">
                    <a16:rowId xmlns:a16="http://schemas.microsoft.com/office/drawing/2014/main" xmlns="" val="383161198"/>
                  </a:ext>
                </a:extLst>
              </a:tr>
            </a:tbl>
          </a:graphicData>
        </a:graphic>
      </p:graphicFrame>
      <p:sp>
        <p:nvSpPr>
          <p:cNvPr id="14" name="矩形 13">
            <a:extLst>
              <a:ext uri="{FF2B5EF4-FFF2-40B4-BE49-F238E27FC236}">
                <a16:creationId xmlns:a16="http://schemas.microsoft.com/office/drawing/2014/main" xmlns="" id="{529B3EFB-AB91-4F4C-B7F9-F652D99D8093}"/>
              </a:ext>
            </a:extLst>
          </p:cNvPr>
          <p:cNvSpPr/>
          <p:nvPr/>
        </p:nvSpPr>
        <p:spPr>
          <a:xfrm>
            <a:off x="1565295" y="4849153"/>
            <a:ext cx="1114408" cy="369332"/>
          </a:xfrm>
          <a:prstGeom prst="rect">
            <a:avLst/>
          </a:prstGeom>
        </p:spPr>
        <p:txBody>
          <a:bodyPr wrap="none" anchor="t">
            <a:spAutoFit/>
          </a:bodyPr>
          <a:lstStyle/>
          <a:p>
            <a:r>
              <a:rPr lang="zh-CN" altLang="en-US" b="1">
                <a:latin typeface="黑体" panose="02010609060101010101" pitchFamily="49" charset="-122"/>
                <a:ea typeface="黑体" panose="02010609060101010101" pitchFamily="49" charset="-122"/>
              </a:rPr>
              <a:t>开发团队</a:t>
            </a:r>
            <a:endParaRPr lang="zh-CN"/>
          </a:p>
        </p:txBody>
      </p:sp>
    </p:spTree>
    <p:extLst>
      <p:ext uri="{BB962C8B-B14F-4D97-AF65-F5344CB8AC3E}">
        <p14:creationId xmlns:p14="http://schemas.microsoft.com/office/powerpoint/2010/main" val="849607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17641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8.</a:t>
            </a:r>
            <a:r>
              <a:rPr lang="zh-CN" altLang="en-US" sz="5400" b="1" dirty="0" smtClean="0">
                <a:solidFill>
                  <a:schemeClr val="bg1"/>
                </a:solidFill>
                <a:latin typeface="Gotham Rounded Medium" panose="02000000000000000000" pitchFamily="50" charset="0"/>
              </a:rPr>
              <a:t>配置系统管理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717913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2351926"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配置</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系统管理</a:t>
            </a:r>
          </a:p>
        </p:txBody>
      </p:sp>
      <p:sp>
        <p:nvSpPr>
          <p:cNvPr id="22" name="矩形 21"/>
          <p:cNvSpPr/>
          <p:nvPr/>
        </p:nvSpPr>
        <p:spPr>
          <a:xfrm>
            <a:off x="595272" y="1610274"/>
            <a:ext cx="1338828" cy="369332"/>
          </a:xfrm>
          <a:prstGeom prst="rect">
            <a:avLst/>
          </a:prstGeom>
        </p:spPr>
        <p:txBody>
          <a:bodyPr wrap="none">
            <a:spAutoFit/>
          </a:bodyPr>
          <a:lstStyle/>
          <a:p>
            <a:pPr lvl="1"/>
            <a:r>
              <a:rPr lang="zh-CN" altLang="en-US" b="1" dirty="0"/>
              <a:t>配置项</a:t>
            </a:r>
            <a:endParaRPr lang="zh-CN" altLang="zh-CN" b="1" dirty="0"/>
          </a:p>
        </p:txBody>
      </p:sp>
      <p:sp>
        <p:nvSpPr>
          <p:cNvPr id="2" name="矩形 1"/>
          <p:cNvSpPr/>
          <p:nvPr/>
        </p:nvSpPr>
        <p:spPr>
          <a:xfrm>
            <a:off x="2590800" y="1379441"/>
            <a:ext cx="6096000" cy="1200329"/>
          </a:xfrm>
          <a:prstGeom prst="rect">
            <a:avLst/>
          </a:prstGeom>
        </p:spPr>
        <p:txBody>
          <a:bodyPr>
            <a:spAutoFit/>
          </a:bodyPr>
          <a:lstStyle/>
          <a:p>
            <a:pPr lvl="0">
              <a:spcAft>
                <a:spcPts val="0"/>
              </a:spcAft>
            </a:pPr>
            <a:r>
              <a:rPr lang="zh-CN" altLang="zh-CN" dirty="0"/>
              <a:t>包括项目可行性报告、项目总体计划、需求工程计划、软件需求规格说明计划、软件需求变更计划、系统设计与实现计划、软件概要设计说明、测试与运维计划、会议纪要等输出文档与过程文档。</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7" name="矩形 6">
            <a:extLst>
              <a:ext uri="{FF2B5EF4-FFF2-40B4-BE49-F238E27FC236}">
                <a16:creationId xmlns:a16="http://schemas.microsoft.com/office/drawing/2014/main" xmlns="" id="{4341F776-A036-4CDC-A70F-5CA08BEF95C4}"/>
              </a:ext>
            </a:extLst>
          </p:cNvPr>
          <p:cNvSpPr/>
          <p:nvPr/>
        </p:nvSpPr>
        <p:spPr>
          <a:xfrm>
            <a:off x="595272" y="3244334"/>
            <a:ext cx="1569660" cy="369332"/>
          </a:xfrm>
          <a:prstGeom prst="rect">
            <a:avLst/>
          </a:prstGeom>
        </p:spPr>
        <p:txBody>
          <a:bodyPr wrap="none">
            <a:spAutoFit/>
          </a:bodyPr>
          <a:lstStyle/>
          <a:p>
            <a:pPr lvl="1"/>
            <a:r>
              <a:rPr lang="zh-CN" altLang="en-US" b="1" dirty="0"/>
              <a:t>配置命名</a:t>
            </a:r>
            <a:endParaRPr lang="zh-CN" altLang="zh-CN" b="1" dirty="0"/>
          </a:p>
        </p:txBody>
      </p:sp>
      <p:sp>
        <p:nvSpPr>
          <p:cNvPr id="8" name="矩形 7">
            <a:extLst>
              <a:ext uri="{FF2B5EF4-FFF2-40B4-BE49-F238E27FC236}">
                <a16:creationId xmlns:a16="http://schemas.microsoft.com/office/drawing/2014/main" xmlns="" id="{3DE5579B-51F6-4129-81B0-987335DD1AAA}"/>
              </a:ext>
            </a:extLst>
          </p:cNvPr>
          <p:cNvSpPr/>
          <p:nvPr/>
        </p:nvSpPr>
        <p:spPr>
          <a:xfrm>
            <a:off x="2590800" y="3059666"/>
            <a:ext cx="6096000" cy="923330"/>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t>组内文件命名规范为 </a:t>
            </a:r>
            <a:r>
              <a:rPr lang="en-US" altLang="zh-CN" dirty="0"/>
              <a:t>[PRD-15]</a:t>
            </a:r>
            <a:r>
              <a:rPr lang="zh-CN" altLang="zh-CN" dirty="0"/>
              <a:t>文件名</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0"/>
              </a:spcAft>
              <a:buFont typeface="Wingdings" panose="05000000000000000000" pitchFamily="2" charset="2"/>
              <a:buChar char=""/>
            </a:pPr>
            <a:r>
              <a:rPr lang="zh-CN" altLang="zh-CN" dirty="0"/>
              <a:t>会议纪要</a:t>
            </a:r>
            <a:r>
              <a:rPr lang="zh-CN" altLang="en-US" dirty="0"/>
              <a:t>或甘特图等</a:t>
            </a:r>
            <a:r>
              <a:rPr lang="zh-CN" altLang="zh-CN" dirty="0"/>
              <a:t>，则需在文件名后加上日期，如</a:t>
            </a:r>
            <a:r>
              <a:rPr lang="en-US" altLang="zh-CN" dirty="0"/>
              <a:t> PRD-2018-G15-</a:t>
            </a:r>
            <a:r>
              <a:rPr lang="zh-CN" altLang="zh-CN" dirty="0"/>
              <a:t>会议纪要</a:t>
            </a:r>
            <a:r>
              <a:rPr lang="en-US" altLang="zh-CN" dirty="0"/>
              <a:t>-9.30</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9" name="矩形 8">
            <a:extLst>
              <a:ext uri="{FF2B5EF4-FFF2-40B4-BE49-F238E27FC236}">
                <a16:creationId xmlns:a16="http://schemas.microsoft.com/office/drawing/2014/main" xmlns="" id="{D58AE7B7-95BE-4EC0-8A6D-D888A477BADE}"/>
              </a:ext>
            </a:extLst>
          </p:cNvPr>
          <p:cNvSpPr/>
          <p:nvPr/>
        </p:nvSpPr>
        <p:spPr>
          <a:xfrm>
            <a:off x="595272" y="5063060"/>
            <a:ext cx="1569660" cy="369332"/>
          </a:xfrm>
          <a:prstGeom prst="rect">
            <a:avLst/>
          </a:prstGeom>
        </p:spPr>
        <p:txBody>
          <a:bodyPr wrap="none">
            <a:spAutoFit/>
          </a:bodyPr>
          <a:lstStyle/>
          <a:p>
            <a:pPr lvl="1"/>
            <a:r>
              <a:rPr lang="zh-CN" altLang="en-US" b="1" dirty="0"/>
              <a:t>标识代码</a:t>
            </a:r>
            <a:endParaRPr lang="zh-CN" altLang="zh-CN" b="1" dirty="0"/>
          </a:p>
        </p:txBody>
      </p:sp>
      <p:sp>
        <p:nvSpPr>
          <p:cNvPr id="3" name="矩形 2">
            <a:extLst>
              <a:ext uri="{FF2B5EF4-FFF2-40B4-BE49-F238E27FC236}">
                <a16:creationId xmlns:a16="http://schemas.microsoft.com/office/drawing/2014/main" xmlns="" id="{D276124F-4E03-4CDF-A927-782FBBBEDBC0}"/>
              </a:ext>
            </a:extLst>
          </p:cNvPr>
          <p:cNvSpPr/>
          <p:nvPr/>
        </p:nvSpPr>
        <p:spPr>
          <a:xfrm>
            <a:off x="2590800" y="4693728"/>
            <a:ext cx="6096000" cy="1477328"/>
          </a:xfrm>
          <a:prstGeom prst="rect">
            <a:avLst/>
          </a:prstGeom>
        </p:spPr>
        <p:txBody>
          <a:bodyPr>
            <a:spAutoFit/>
          </a:bodyPr>
          <a:lstStyle/>
          <a:p>
            <a:r>
              <a:rPr lang="zh-CN" altLang="zh-CN" kern="0" dirty="0">
                <a:ea typeface="宋体" panose="02010600030101010101" pitchFamily="2" charset="-122"/>
                <a:cs typeface="宋体" panose="02010600030101010101" pitchFamily="2" charset="-122"/>
              </a:rPr>
              <a:t>组内每个配置的文件都应该有一个唯一的标识（除会议纪要），命名规则为</a:t>
            </a:r>
            <a:r>
              <a:rPr lang="en-US" altLang="zh-CN" kern="0" dirty="0">
                <a:ea typeface="宋体" panose="02010600030101010101" pitchFamily="2" charset="-122"/>
                <a:cs typeface="宋体" panose="02010600030101010101" pitchFamily="2" charset="-122"/>
              </a:rPr>
              <a:t>PRD-2018-G15-</a:t>
            </a:r>
            <a:r>
              <a:rPr lang="zh-CN" altLang="zh-CN" kern="0" dirty="0">
                <a:ea typeface="宋体" panose="02010600030101010101" pitchFamily="2" charset="-122"/>
                <a:cs typeface="宋体" panose="02010600030101010101" pitchFamily="2" charset="-122"/>
              </a:rPr>
              <a:t>其英文名的开头简写的大写，如有重复，则加上数字。如可行性分析报告的英文名为“</a:t>
            </a:r>
            <a:r>
              <a:rPr lang="en-US" altLang="zh-CN" kern="0" dirty="0">
                <a:ea typeface="宋体" panose="02010600030101010101" pitchFamily="2" charset="-122"/>
                <a:cs typeface="宋体" panose="02010600030101010101" pitchFamily="2" charset="-122"/>
              </a:rPr>
              <a:t>Feasibility study report</a:t>
            </a:r>
            <a:r>
              <a:rPr lang="zh-CN" altLang="zh-CN" kern="0" dirty="0">
                <a:ea typeface="宋体" panose="02010600030101010101" pitchFamily="2" charset="-122"/>
                <a:cs typeface="宋体" panose="02010600030101010101" pitchFamily="2" charset="-122"/>
              </a:rPr>
              <a:t>”，其文件标识为：</a:t>
            </a:r>
            <a:r>
              <a:rPr lang="en-US" altLang="zh-CN" kern="0" dirty="0">
                <a:ea typeface="宋体" panose="02010600030101010101" pitchFamily="2" charset="-122"/>
                <a:cs typeface="宋体" panose="02010600030101010101" pitchFamily="2" charset="-122"/>
              </a:rPr>
              <a:t>PRD-2018-G15-FSR</a:t>
            </a:r>
            <a:r>
              <a:rPr lang="zh-CN" altLang="zh-CN" kern="0" dirty="0">
                <a:ea typeface="宋体" panose="02010600030101010101" pitchFamily="2" charset="-122"/>
                <a:cs typeface="宋体" panose="02010600030101010101" pitchFamily="2" charset="-122"/>
              </a:rPr>
              <a:t>。</a:t>
            </a:r>
            <a:endParaRPr lang="zh-CN" altLang="en-US" dirty="0"/>
          </a:p>
        </p:txBody>
      </p:sp>
    </p:spTree>
    <p:extLst>
      <p:ext uri="{BB962C8B-B14F-4D97-AF65-F5344CB8AC3E}">
        <p14:creationId xmlns:p14="http://schemas.microsoft.com/office/powerpoint/2010/main" val="324183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733167"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a:t>
            </a:r>
            <a:r>
              <a:rPr lang="zh-CN" altLang="en-US" sz="2400" b="1" dirty="0" smtClean="0">
                <a:solidFill>
                  <a:schemeClr val="tx1">
                    <a:lumMod val="75000"/>
                    <a:lumOff val="25000"/>
                  </a:schemeClr>
                </a:solidFill>
                <a:latin typeface="黑体" panose="02010609060101010101" pitchFamily="49" charset="-122"/>
                <a:ea typeface="黑体" panose="02010609060101010101" pitchFamily="49" charset="-122"/>
              </a:rPr>
              <a:t>版本</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管理</a:t>
            </a:r>
          </a:p>
        </p:txBody>
      </p:sp>
      <p:sp>
        <p:nvSpPr>
          <p:cNvPr id="22" name="矩形 21"/>
          <p:cNvSpPr/>
          <p:nvPr/>
        </p:nvSpPr>
        <p:spPr>
          <a:xfrm>
            <a:off x="595272" y="1610274"/>
            <a:ext cx="1569660" cy="369332"/>
          </a:xfrm>
          <a:prstGeom prst="rect">
            <a:avLst/>
          </a:prstGeom>
        </p:spPr>
        <p:txBody>
          <a:bodyPr wrap="none">
            <a:spAutoFit/>
          </a:bodyPr>
          <a:lstStyle/>
          <a:p>
            <a:pPr lvl="1"/>
            <a:r>
              <a:rPr lang="zh-CN" altLang="zh-CN" b="1" dirty="0"/>
              <a:t>版本格式</a:t>
            </a:r>
          </a:p>
        </p:txBody>
      </p:sp>
      <p:sp>
        <p:nvSpPr>
          <p:cNvPr id="7" name="矩形 6">
            <a:extLst>
              <a:ext uri="{FF2B5EF4-FFF2-40B4-BE49-F238E27FC236}">
                <a16:creationId xmlns:a16="http://schemas.microsoft.com/office/drawing/2014/main" xmlns="" id="{4341F776-A036-4CDC-A70F-5CA08BEF95C4}"/>
              </a:ext>
            </a:extLst>
          </p:cNvPr>
          <p:cNvSpPr/>
          <p:nvPr/>
        </p:nvSpPr>
        <p:spPr>
          <a:xfrm>
            <a:off x="133607" y="3244334"/>
            <a:ext cx="2031325" cy="369332"/>
          </a:xfrm>
          <a:prstGeom prst="rect">
            <a:avLst/>
          </a:prstGeom>
        </p:spPr>
        <p:txBody>
          <a:bodyPr wrap="none">
            <a:spAutoFit/>
          </a:bodyPr>
          <a:lstStyle/>
          <a:p>
            <a:pPr lvl="2"/>
            <a:r>
              <a:rPr lang="zh-CN" altLang="zh-CN" b="1" dirty="0"/>
              <a:t>版本更新</a:t>
            </a:r>
          </a:p>
        </p:txBody>
      </p:sp>
      <p:sp>
        <p:nvSpPr>
          <p:cNvPr id="8" name="矩形 7">
            <a:extLst>
              <a:ext uri="{FF2B5EF4-FFF2-40B4-BE49-F238E27FC236}">
                <a16:creationId xmlns:a16="http://schemas.microsoft.com/office/drawing/2014/main" xmlns="" id="{3DE5579B-51F6-4129-81B0-987335DD1AAA}"/>
              </a:ext>
            </a:extLst>
          </p:cNvPr>
          <p:cNvSpPr/>
          <p:nvPr/>
        </p:nvSpPr>
        <p:spPr>
          <a:xfrm>
            <a:off x="2590800" y="3059666"/>
            <a:ext cx="6096000" cy="1200329"/>
          </a:xfrm>
          <a:prstGeom prst="rect">
            <a:avLst/>
          </a:prstGeom>
        </p:spPr>
        <p:txBody>
          <a:bodyPr>
            <a:spAutoFit/>
          </a:bodyPr>
          <a:lstStyle/>
          <a:p>
            <a:pPr marL="342900" lvl="0" indent="-342900">
              <a:spcAft>
                <a:spcPts val="0"/>
              </a:spcAft>
              <a:buFont typeface="Wingdings" panose="05000000000000000000" pitchFamily="2" charset="2"/>
              <a:buChar char=""/>
            </a:pPr>
            <a:r>
              <a:rPr lang="zh-CN" altLang="zh-CN" dirty="0"/>
              <a:t>当文件内容有了重大的变化或改进，主版本号加一。</a:t>
            </a:r>
            <a:endParaRPr lang="en-US" altLang="zh-CN" dirty="0"/>
          </a:p>
          <a:p>
            <a:pPr marL="342900" lvl="0" indent="-342900">
              <a:spcAft>
                <a:spcPts val="0"/>
              </a:spcAft>
              <a:buFont typeface="Wingdings" panose="05000000000000000000" pitchFamily="2" charset="2"/>
              <a:buChar char=""/>
            </a:pPr>
            <a:r>
              <a:rPr lang="zh-CN" altLang="zh-CN" dirty="0"/>
              <a:t>当文档的内容有了模块的增加、补充等，子版本号加一。</a:t>
            </a:r>
            <a:endParaRPr lang="en-US" altLang="zh-CN" dirty="0"/>
          </a:p>
          <a:p>
            <a:pPr marL="342900" lvl="0" indent="-342900">
              <a:spcAft>
                <a:spcPts val="0"/>
              </a:spcAft>
              <a:buFont typeface="Wingdings" panose="05000000000000000000" pitchFamily="2" charset="2"/>
              <a:buChar char=""/>
            </a:pPr>
            <a:r>
              <a:rPr lang="zh-CN" altLang="zh-CN" dirty="0"/>
              <a:t>当文档的内容有了小修改，如修正了纰漏等，修正版本号加一。</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2" name="矩形 11">
            <a:extLst>
              <a:ext uri="{FF2B5EF4-FFF2-40B4-BE49-F238E27FC236}">
                <a16:creationId xmlns:a16="http://schemas.microsoft.com/office/drawing/2014/main" xmlns="" id="{1A26B77A-0F17-4630-BA73-FE58204B124B}"/>
              </a:ext>
            </a:extLst>
          </p:cNvPr>
          <p:cNvSpPr/>
          <p:nvPr/>
        </p:nvSpPr>
        <p:spPr>
          <a:xfrm>
            <a:off x="2467154" y="1517940"/>
            <a:ext cx="6096000" cy="923330"/>
          </a:xfrm>
          <a:prstGeom prst="rect">
            <a:avLst/>
          </a:prstGeom>
        </p:spPr>
        <p:txBody>
          <a:bodyPr>
            <a:spAutoFit/>
          </a:bodyPr>
          <a:lstStyle/>
          <a:p>
            <a:pPr lvl="0">
              <a:spcAft>
                <a:spcPts val="0"/>
              </a:spcAft>
            </a:pPr>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r>
              <a:rPr lang="zh-CN" altLang="en-US" dirty="0"/>
              <a:t>。</a:t>
            </a:r>
            <a:endParaRPr lang="en-US" altLang="zh-CN" dirty="0"/>
          </a:p>
          <a:p>
            <a:pPr lvl="0">
              <a:spcAft>
                <a:spcPts val="0"/>
              </a:spcAft>
            </a:pPr>
            <a:r>
              <a:rPr lang="zh-CN" altLang="zh-CN" dirty="0"/>
              <a:t>示例：</a:t>
            </a:r>
            <a:r>
              <a:rPr lang="en-US" altLang="zh-CN" dirty="0"/>
              <a:t>0.1.1</a:t>
            </a:r>
          </a:p>
          <a:p>
            <a:pPr lvl="0">
              <a:spcAft>
                <a:spcPts val="0"/>
              </a:spcAft>
            </a:pPr>
            <a:r>
              <a:rPr lang="zh-CN" altLang="zh-CN" dirty="0"/>
              <a:t>文档的初始版本为</a:t>
            </a:r>
            <a:r>
              <a:rPr lang="en-US" altLang="zh-CN" dirty="0"/>
              <a:t>0.1.0</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760759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2" name="矩形 1">
            <a:extLst>
              <a:ext uri="{FF2B5EF4-FFF2-40B4-BE49-F238E27FC236}">
                <a16:creationId xmlns:a16="http://schemas.microsoft.com/office/drawing/2014/main" xmlns="" id="{80C5F1A3-655B-4BBB-BC31-93E76984B786}"/>
              </a:ext>
            </a:extLst>
          </p:cNvPr>
          <p:cNvSpPr/>
          <p:nvPr/>
        </p:nvSpPr>
        <p:spPr>
          <a:xfrm>
            <a:off x="2403372" y="1660595"/>
            <a:ext cx="6096000" cy="1477328"/>
          </a:xfrm>
          <a:prstGeom prst="rect">
            <a:avLst/>
          </a:prstGeom>
        </p:spPr>
        <p:txBody>
          <a:bodyPr>
            <a:spAutoFit/>
          </a:bodyPr>
          <a:lstStyle/>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1</a:t>
            </a:r>
            <a:r>
              <a:rPr lang="zh-CN"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organization</a:t>
            </a:r>
            <a:r>
              <a:rPr lang="zh-CN" altLang="zh-CN" dirty="0">
                <a:latin typeface="宋体" panose="02010600030101010101" pitchFamily="2" charset="-122"/>
                <a:ea typeface="宋体" panose="02010600030101010101" pitchFamily="2" charset="-122"/>
                <a:cs typeface="宋体" panose="02010600030101010101" pitchFamily="2" charset="-122"/>
              </a:rPr>
              <a:t>的建立与</a:t>
            </a:r>
            <a:r>
              <a:rPr lang="en-US" altLang="zh-CN" dirty="0">
                <a:latin typeface="宋体" panose="02010600030101010101" pitchFamily="2" charset="-122"/>
                <a:ea typeface="宋体" panose="02010600030101010101" pitchFamily="2" charset="-122"/>
                <a:cs typeface="宋体" panose="02010600030101010101" pitchFamily="2" charset="-122"/>
              </a:rPr>
              <a:t>team</a:t>
            </a:r>
            <a:r>
              <a:rPr lang="zh-CN" altLang="zh-CN" dirty="0">
                <a:latin typeface="宋体" panose="02010600030101010101" pitchFamily="2" charset="-122"/>
                <a:ea typeface="宋体" panose="02010600030101010101" pitchFamily="2" charset="-122"/>
                <a:cs typeface="宋体" panose="02010600030101010101" pitchFamily="2" charset="-122"/>
              </a:rPr>
              <a:t>的建立</a:t>
            </a:r>
          </a:p>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首先创建一个组织，命名为</a:t>
            </a:r>
            <a:r>
              <a:rPr lang="en-US" altLang="zh-CN" dirty="0">
                <a:latin typeface="宋体" panose="02010600030101010101" pitchFamily="2" charset="-122"/>
                <a:ea typeface="宋体" panose="02010600030101010101" pitchFamily="2" charset="-122"/>
                <a:cs typeface="宋体" panose="02010600030101010101" pitchFamily="2" charset="-122"/>
              </a:rPr>
              <a:t>PRD2018</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然后建立</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个</a:t>
            </a:r>
            <a:r>
              <a:rPr lang="en-US" altLang="zh-CN" dirty="0">
                <a:latin typeface="宋体" panose="02010600030101010101" pitchFamily="2" charset="-122"/>
                <a:ea typeface="宋体" panose="02010600030101010101" pitchFamily="2" charset="-122"/>
                <a:cs typeface="宋体" panose="02010600030101010101" pitchFamily="2" charset="-122"/>
              </a:rPr>
              <a:t>team</a:t>
            </a:r>
            <a:r>
              <a:rPr lang="zh-CN" altLang="zh-CN" dirty="0">
                <a:latin typeface="宋体" panose="02010600030101010101" pitchFamily="2" charset="-122"/>
                <a:ea typeface="宋体" panose="02010600030101010101" pitchFamily="2" charset="-122"/>
                <a:cs typeface="宋体" panose="02010600030101010101" pitchFamily="2" charset="-122"/>
              </a:rPr>
              <a:t>，一个命名为</a:t>
            </a:r>
            <a:r>
              <a:rPr lang="en-US" altLang="zh-CN" dirty="0">
                <a:latin typeface="宋体" panose="02010600030101010101" pitchFamily="2" charset="-122"/>
                <a:ea typeface="宋体" panose="02010600030101010101" pitchFamily="2" charset="-122"/>
                <a:cs typeface="宋体" panose="02010600030101010101" pitchFamily="2" charset="-122"/>
              </a:rPr>
              <a:t>Admin</a:t>
            </a:r>
            <a:r>
              <a:rPr lang="zh-CN" altLang="zh-CN" dirty="0">
                <a:latin typeface="宋体" panose="02010600030101010101" pitchFamily="2" charset="-122"/>
                <a:ea typeface="宋体" panose="02010600030101010101" pitchFamily="2" charset="-122"/>
                <a:cs typeface="宋体" panose="02010600030101010101" pitchFamily="2" charset="-122"/>
              </a:rPr>
              <a:t>，一个命名为</a:t>
            </a:r>
            <a:r>
              <a:rPr lang="en-US" altLang="zh-CN" dirty="0">
                <a:latin typeface="宋体" panose="02010600030101010101" pitchFamily="2" charset="-122"/>
                <a:ea typeface="宋体" panose="02010600030101010101" pitchFamily="2" charset="-122"/>
                <a:cs typeface="宋体" panose="02010600030101010101" pitchFamily="2" charset="-122"/>
              </a:rPr>
              <a:t>Member</a:t>
            </a:r>
            <a:r>
              <a:rPr lang="zh-CN" altLang="zh-CN" dirty="0">
                <a:latin typeface="宋体" panose="02010600030101010101" pitchFamily="2" charset="-122"/>
                <a:ea typeface="宋体" panose="02010600030101010101" pitchFamily="2" charset="-122"/>
                <a:cs typeface="宋体" panose="02010600030101010101" pitchFamily="2" charset="-122"/>
              </a:rPr>
              <a:t>设置</a:t>
            </a:r>
            <a:r>
              <a:rPr lang="en-US" altLang="zh-CN" dirty="0">
                <a:latin typeface="宋体" panose="02010600030101010101" pitchFamily="2" charset="-122"/>
                <a:ea typeface="宋体" panose="02010600030101010101" pitchFamily="2" charset="-122"/>
                <a:cs typeface="宋体" panose="02010600030101010101" pitchFamily="2" charset="-122"/>
              </a:rPr>
              <a:t>Admin</a:t>
            </a:r>
            <a:r>
              <a:rPr lang="zh-CN" altLang="zh-CN" dirty="0">
                <a:latin typeface="宋体" panose="02010600030101010101" pitchFamily="2" charset="-122"/>
                <a:ea typeface="宋体" panose="02010600030101010101" pitchFamily="2" charset="-122"/>
                <a:cs typeface="宋体" panose="02010600030101010101" pitchFamily="2" charset="-122"/>
              </a:rPr>
              <a:t>的权限为</a:t>
            </a:r>
            <a:r>
              <a:rPr lang="en-US" altLang="zh-CN" dirty="0">
                <a:latin typeface="宋体" panose="02010600030101010101" pitchFamily="2" charset="-122"/>
                <a:ea typeface="宋体" panose="02010600030101010101" pitchFamily="2" charset="-122"/>
                <a:cs typeface="宋体" panose="02010600030101010101" pitchFamily="2" charset="-122"/>
              </a:rPr>
              <a:t>admin</a:t>
            </a:r>
            <a:r>
              <a:rPr lang="zh-CN" altLang="zh-CN" dirty="0">
                <a:latin typeface="宋体" panose="02010600030101010101" pitchFamily="2" charset="-122"/>
                <a:ea typeface="宋体" panose="02010600030101010101" pitchFamily="2" charset="-122"/>
                <a:cs typeface="宋体" panose="02010600030101010101" pitchFamily="2" charset="-122"/>
              </a:rPr>
              <a:t>，设置</a:t>
            </a:r>
            <a:r>
              <a:rPr lang="en-US" altLang="zh-CN" dirty="0">
                <a:latin typeface="宋体" panose="02010600030101010101" pitchFamily="2" charset="-122"/>
                <a:ea typeface="宋体" panose="02010600030101010101" pitchFamily="2" charset="-122"/>
                <a:cs typeface="宋体" panose="02010600030101010101" pitchFamily="2" charset="-122"/>
              </a:rPr>
              <a:t>Member</a:t>
            </a:r>
            <a:r>
              <a:rPr lang="zh-CN" altLang="zh-CN" dirty="0">
                <a:latin typeface="宋体" panose="02010600030101010101" pitchFamily="2" charset="-122"/>
                <a:ea typeface="宋体" panose="02010600030101010101" pitchFamily="2" charset="-122"/>
                <a:cs typeface="宋体" panose="02010600030101010101" pitchFamily="2" charset="-122"/>
              </a:rPr>
              <a:t>的权限为</a:t>
            </a:r>
            <a:r>
              <a:rPr lang="en-US" altLang="zh-CN" dirty="0">
                <a:latin typeface="宋体" panose="02010600030101010101" pitchFamily="2" charset="-122"/>
                <a:ea typeface="宋体" panose="02010600030101010101" pitchFamily="2" charset="-122"/>
                <a:cs typeface="宋体" panose="02010600030101010101" pitchFamily="2" charset="-122"/>
              </a:rPr>
              <a:t>write</a:t>
            </a:r>
            <a:r>
              <a:rPr lang="zh-CN" altLang="zh-CN" dirty="0">
                <a:latin typeface="宋体" panose="02010600030101010101" pitchFamily="2" charset="-122"/>
                <a:ea typeface="宋体" panose="02010600030101010101" pitchFamily="2" charset="-122"/>
                <a:cs typeface="宋体" panose="02010600030101010101" pitchFamily="2" charset="-122"/>
              </a:rPr>
              <a:t>。</a:t>
            </a:r>
          </a:p>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配置管理员所在</a:t>
            </a:r>
            <a:r>
              <a:rPr lang="en-US" altLang="zh-CN" dirty="0">
                <a:latin typeface="宋体" panose="02010600030101010101" pitchFamily="2" charset="-122"/>
                <a:ea typeface="宋体" panose="02010600030101010101" pitchFamily="2" charset="-122"/>
                <a:cs typeface="宋体" panose="02010600030101010101" pitchFamily="2" charset="-122"/>
              </a:rPr>
              <a:t>team</a:t>
            </a:r>
            <a:r>
              <a:rPr lang="zh-CN" altLang="zh-CN" dirty="0">
                <a:latin typeface="宋体" panose="02010600030101010101" pitchFamily="2" charset="-122"/>
                <a:ea typeface="宋体" panose="02010600030101010101" pitchFamily="2" charset="-122"/>
                <a:cs typeface="宋体" panose="02010600030101010101" pitchFamily="2" charset="-122"/>
              </a:rPr>
              <a:t>为</a:t>
            </a:r>
            <a:r>
              <a:rPr lang="en-US" altLang="zh-CN" dirty="0">
                <a:latin typeface="宋体" panose="02010600030101010101" pitchFamily="2" charset="-122"/>
                <a:ea typeface="宋体" panose="02010600030101010101" pitchFamily="2" charset="-122"/>
                <a:cs typeface="宋体" panose="02010600030101010101" pitchFamily="2" charset="-122"/>
              </a:rPr>
              <a:t>Admin,</a:t>
            </a:r>
            <a:r>
              <a:rPr lang="zh-CN" altLang="zh-CN" dirty="0">
                <a:latin typeface="宋体" panose="02010600030101010101" pitchFamily="2" charset="-122"/>
                <a:ea typeface="宋体" panose="02010600030101010101" pitchFamily="2" charset="-122"/>
                <a:cs typeface="宋体" panose="02010600030101010101" pitchFamily="2" charset="-122"/>
              </a:rPr>
              <a:t>然后将组员拉进</a:t>
            </a:r>
            <a:r>
              <a:rPr lang="en-US" altLang="zh-CN" dirty="0">
                <a:latin typeface="宋体" panose="02010600030101010101" pitchFamily="2" charset="-122"/>
                <a:ea typeface="宋体" panose="02010600030101010101" pitchFamily="2" charset="-122"/>
                <a:cs typeface="宋体" panose="02010600030101010101" pitchFamily="2" charset="-122"/>
              </a:rPr>
              <a:t>Member</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a:extLst>
              <a:ext uri="{FF2B5EF4-FFF2-40B4-BE49-F238E27FC236}">
                <a16:creationId xmlns:a16="http://schemas.microsoft.com/office/drawing/2014/main" xmlns="" id="{CA90DF02-DD54-4F1C-A10F-40769A21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740" y="3927576"/>
            <a:ext cx="6826369" cy="2824018"/>
          </a:xfrm>
          <a:prstGeom prst="rect">
            <a:avLst/>
          </a:prstGeom>
        </p:spPr>
      </p:pic>
      <p:sp>
        <p:nvSpPr>
          <p:cNvPr id="13" name="矩形 12">
            <a:extLst>
              <a:ext uri="{FF2B5EF4-FFF2-40B4-BE49-F238E27FC236}">
                <a16:creationId xmlns:a16="http://schemas.microsoft.com/office/drawing/2014/main" xmlns="" id="{67ED4DF1-9CD6-4807-B201-6936463E8D21}"/>
              </a:ext>
            </a:extLst>
          </p:cNvPr>
          <p:cNvSpPr/>
          <p:nvPr/>
        </p:nvSpPr>
        <p:spPr>
          <a:xfrm>
            <a:off x="2403372" y="3252642"/>
            <a:ext cx="6096000" cy="646331"/>
          </a:xfrm>
          <a:prstGeom prst="rect">
            <a:avLst/>
          </a:prstGeom>
        </p:spPr>
        <p:txBody>
          <a:bodyPr>
            <a:spAutoFit/>
          </a:bodyPr>
          <a:lstStyle/>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2</a:t>
            </a:r>
            <a:r>
              <a:rPr lang="zh-CN"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repositories</a:t>
            </a:r>
            <a:r>
              <a:rPr lang="zh-CN" altLang="zh-CN" dirty="0">
                <a:latin typeface="宋体" panose="02010600030101010101" pitchFamily="2" charset="-122"/>
                <a:ea typeface="宋体" panose="02010600030101010101" pitchFamily="2" charset="-122"/>
                <a:cs typeface="宋体" panose="02010600030101010101" pitchFamily="2" charset="-122"/>
              </a:rPr>
              <a:t>的创建</a:t>
            </a:r>
          </a:p>
          <a:p>
            <a:r>
              <a:rPr lang="zh-CN" altLang="zh-CN" kern="0" dirty="0">
                <a:ea typeface="宋体" panose="02010600030101010101" pitchFamily="2" charset="-122"/>
                <a:cs typeface="宋体" panose="02010600030101010101" pitchFamily="2" charset="-122"/>
              </a:rPr>
              <a:t>建立一个仓库，命名为</a:t>
            </a:r>
            <a:r>
              <a:rPr lang="en-US" altLang="zh-CN" kern="0" dirty="0">
                <a:ea typeface="宋体" panose="02010600030101010101" pitchFamily="2" charset="-122"/>
                <a:cs typeface="宋体" panose="02010600030101010101" pitchFamily="2" charset="-122"/>
              </a:rPr>
              <a:t>PRD2018-G15</a:t>
            </a:r>
            <a:endParaRPr lang="zh-CN" altLang="en-US" dirty="0"/>
          </a:p>
        </p:txBody>
      </p:sp>
    </p:spTree>
    <p:extLst>
      <p:ext uri="{BB962C8B-B14F-4D97-AF65-F5344CB8AC3E}">
        <p14:creationId xmlns:p14="http://schemas.microsoft.com/office/powerpoint/2010/main" val="600584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zh-CN" b="1" dirty="0"/>
              <a:t>具体操作</a:t>
            </a:r>
          </a:p>
        </p:txBody>
      </p:sp>
      <p:sp>
        <p:nvSpPr>
          <p:cNvPr id="5" name="矩形 4">
            <a:extLst>
              <a:ext uri="{FF2B5EF4-FFF2-40B4-BE49-F238E27FC236}">
                <a16:creationId xmlns:a16="http://schemas.microsoft.com/office/drawing/2014/main" xmlns="" id="{EE3EA5E0-015E-4F58-8E2A-D0E7644E48CE}"/>
              </a:ext>
            </a:extLst>
          </p:cNvPr>
          <p:cNvSpPr/>
          <p:nvPr/>
        </p:nvSpPr>
        <p:spPr>
          <a:xfrm>
            <a:off x="1417607" y="1928693"/>
            <a:ext cx="6096000" cy="1477328"/>
          </a:xfrm>
          <a:prstGeom prst="rect">
            <a:avLst/>
          </a:prstGeom>
        </p:spPr>
        <p:txBody>
          <a:bodyPr>
            <a:spAutoFit/>
          </a:bodyPr>
          <a:lstStyle/>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宋体" panose="02010600030101010101" pitchFamily="2" charset="-122"/>
                <a:ea typeface="宋体" panose="02010600030101010101" pitchFamily="2" charset="-122"/>
                <a:cs typeface="宋体" panose="02010600030101010101" pitchFamily="2" charset="-122"/>
              </a:rPr>
              <a:t>3</a:t>
            </a:r>
            <a:r>
              <a:rPr lang="zh-CN" altLang="zh-CN" dirty="0">
                <a:latin typeface="宋体" panose="02010600030101010101" pitchFamily="2" charset="-122"/>
                <a:ea typeface="宋体" panose="02010600030101010101" pitchFamily="2" charset="-122"/>
                <a:cs typeface="宋体" panose="02010600030101010101" pitchFamily="2" charset="-122"/>
              </a:rPr>
              <a:t>）分支的创建</a:t>
            </a:r>
          </a:p>
          <a:p>
            <a:pPr>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Master</a:t>
            </a:r>
            <a:r>
              <a:rPr lang="zh-CN" altLang="zh-CN" dirty="0">
                <a:latin typeface="宋体" panose="02010600030101010101" pitchFamily="2" charset="-122"/>
                <a:ea typeface="宋体" panose="02010600030101010101" pitchFamily="2" charset="-122"/>
                <a:cs typeface="宋体" panose="02010600030101010101" pitchFamily="2" charset="-122"/>
              </a:rPr>
              <a:t>分支放入整个项目过程基础的文档，包括受控文档与非受控文档。</a:t>
            </a:r>
          </a:p>
          <a:p>
            <a:pPr>
              <a:spcAft>
                <a:spcPts val="0"/>
              </a:spcAft>
            </a:pPr>
            <a:r>
              <a:rPr lang="zh-CN" altLang="zh-CN" dirty="0">
                <a:latin typeface="宋体" panose="02010600030101010101" pitchFamily="2" charset="-122"/>
                <a:ea typeface="宋体" panose="02010600030101010101" pitchFamily="2" charset="-122"/>
                <a:cs typeface="宋体" panose="02010600030101010101" pitchFamily="2" charset="-122"/>
              </a:rPr>
              <a:t>在</a:t>
            </a:r>
            <a:r>
              <a:rPr lang="en-US" altLang="zh-CN" dirty="0">
                <a:latin typeface="宋体" panose="02010600030101010101" pitchFamily="2" charset="-122"/>
                <a:ea typeface="宋体" panose="02010600030101010101" pitchFamily="2" charset="-122"/>
                <a:cs typeface="宋体" panose="02010600030101010101" pitchFamily="2" charset="-122"/>
              </a:rPr>
              <a:t>master</a:t>
            </a:r>
            <a:r>
              <a:rPr lang="zh-CN" altLang="zh-CN" dirty="0">
                <a:latin typeface="宋体" panose="02010600030101010101" pitchFamily="2" charset="-122"/>
                <a:ea typeface="宋体" panose="02010600030101010101" pitchFamily="2" charset="-122"/>
                <a:cs typeface="宋体" panose="02010600030101010101" pitchFamily="2" charset="-122"/>
              </a:rPr>
              <a:t>分支的基础上，创建</a:t>
            </a:r>
            <a:r>
              <a:rPr lang="en-US" altLang="zh-CN" dirty="0">
                <a:latin typeface="宋体" panose="02010600030101010101" pitchFamily="2" charset="-122"/>
                <a:ea typeface="宋体" panose="02010600030101010101" pitchFamily="2" charset="-122"/>
                <a:cs typeface="宋体" panose="02010600030101010101" pitchFamily="2" charset="-122"/>
              </a:rPr>
              <a:t>5</a:t>
            </a:r>
            <a:r>
              <a:rPr lang="zh-CN" altLang="zh-CN" dirty="0">
                <a:latin typeface="宋体" panose="02010600030101010101" pitchFamily="2" charset="-122"/>
                <a:ea typeface="宋体" panose="02010600030101010101" pitchFamily="2" charset="-122"/>
                <a:cs typeface="宋体" panose="02010600030101010101" pitchFamily="2" charset="-122"/>
              </a:rPr>
              <a:t>分支，命名规则为：</a:t>
            </a:r>
            <a:r>
              <a:rPr lang="en-US" altLang="zh-CN" dirty="0">
                <a:latin typeface="宋体" panose="02010600030101010101" pitchFamily="2" charset="-122"/>
                <a:ea typeface="宋体" panose="02010600030101010101" pitchFamily="2" charset="-122"/>
                <a:cs typeface="宋体" panose="02010600030101010101" pitchFamily="2" charset="-122"/>
              </a:rPr>
              <a:t>G15-</a:t>
            </a:r>
            <a:r>
              <a:rPr lang="zh-CN" altLang="zh-CN" dirty="0">
                <a:latin typeface="宋体" panose="02010600030101010101" pitchFamily="2" charset="-122"/>
                <a:ea typeface="宋体" panose="02010600030101010101" pitchFamily="2" charset="-122"/>
                <a:cs typeface="宋体" panose="02010600030101010101" pitchFamily="2" charset="-122"/>
              </a:rPr>
              <a:t>小组成员名字，作为每个组员的工作区域</a:t>
            </a:r>
          </a:p>
        </p:txBody>
      </p:sp>
      <p:pic>
        <p:nvPicPr>
          <p:cNvPr id="7" name="图片 6">
            <a:extLst>
              <a:ext uri="{FF2B5EF4-FFF2-40B4-BE49-F238E27FC236}">
                <a16:creationId xmlns:a16="http://schemas.microsoft.com/office/drawing/2014/main" xmlns="" id="{15065F01-13C9-46BD-941D-B1CF2EA34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336" y="1106723"/>
            <a:ext cx="2941320" cy="3886200"/>
          </a:xfrm>
          <a:prstGeom prst="rect">
            <a:avLst/>
          </a:prstGeom>
        </p:spPr>
      </p:pic>
    </p:spTree>
    <p:extLst>
      <p:ext uri="{BB962C8B-B14F-4D97-AF65-F5344CB8AC3E}">
        <p14:creationId xmlns:p14="http://schemas.microsoft.com/office/powerpoint/2010/main" val="302007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1890261" cy="461665"/>
          </a:xfrm>
          <a:prstGeom prst="rect">
            <a:avLst/>
          </a:prstGeom>
        </p:spPr>
        <p:txBody>
          <a:bodyPr wrap="none">
            <a:spAutoFit/>
          </a:bodyPr>
          <a:lstStyle/>
          <a:p>
            <a:r>
              <a:rPr lang="en-US" altLang="zh-CN" sz="2400" b="1" dirty="0">
                <a:solidFill>
                  <a:schemeClr val="tx1">
                    <a:lumMod val="75000"/>
                    <a:lumOff val="25000"/>
                  </a:schemeClr>
                </a:solidFill>
                <a:latin typeface="黑体" panose="02010609060101010101" pitchFamily="49" charset="-122"/>
                <a:ea typeface="黑体" panose="02010609060101010101" pitchFamily="49" charset="-122"/>
              </a:rPr>
              <a:t>8</a:t>
            </a:r>
            <a:r>
              <a:rPr lang="en-US" altLang="zh-CN" sz="2400" b="1" dirty="0" smtClean="0">
                <a:solidFill>
                  <a:schemeClr val="tx1">
                    <a:lumMod val="75000"/>
                    <a:lumOff val="25000"/>
                  </a:schemeClr>
                </a:solidFill>
                <a:latin typeface="黑体" panose="02010609060101010101" pitchFamily="49" charset="-122"/>
                <a:ea typeface="黑体" panose="02010609060101010101" pitchFamily="49" charset="-122"/>
              </a:rPr>
              <a:t>.Git</a:t>
            </a:r>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的使用</a:t>
            </a:r>
          </a:p>
        </p:txBody>
      </p:sp>
      <p:sp>
        <p:nvSpPr>
          <p:cNvPr id="22" name="矩形 21"/>
          <p:cNvSpPr/>
          <p:nvPr/>
        </p:nvSpPr>
        <p:spPr>
          <a:xfrm>
            <a:off x="1024763" y="1229453"/>
            <a:ext cx="1569660" cy="369332"/>
          </a:xfrm>
          <a:prstGeom prst="rect">
            <a:avLst/>
          </a:prstGeom>
        </p:spPr>
        <p:txBody>
          <a:bodyPr wrap="none">
            <a:spAutoFit/>
          </a:bodyPr>
          <a:lstStyle/>
          <a:p>
            <a:pPr lvl="1"/>
            <a:r>
              <a:rPr lang="zh-CN" altLang="en-US" b="1" dirty="0"/>
              <a:t>操作详情</a:t>
            </a:r>
            <a:endParaRPr lang="zh-CN" altLang="zh-CN" b="1" dirty="0"/>
          </a:p>
        </p:txBody>
      </p:sp>
      <p:sp>
        <p:nvSpPr>
          <p:cNvPr id="5" name="矩形 4">
            <a:extLst>
              <a:ext uri="{FF2B5EF4-FFF2-40B4-BE49-F238E27FC236}">
                <a16:creationId xmlns:a16="http://schemas.microsoft.com/office/drawing/2014/main" xmlns="" id="{EE3EA5E0-015E-4F58-8E2A-D0E7644E48CE}"/>
              </a:ext>
            </a:extLst>
          </p:cNvPr>
          <p:cNvSpPr/>
          <p:nvPr/>
        </p:nvSpPr>
        <p:spPr>
          <a:xfrm>
            <a:off x="1434859" y="1790670"/>
            <a:ext cx="6096000" cy="2308324"/>
          </a:xfrm>
          <a:prstGeom prst="rect">
            <a:avLst/>
          </a:prstGeom>
        </p:spPr>
        <p:txBody>
          <a:bodyPr>
            <a:spAutoFit/>
          </a:bodyPr>
          <a:lstStyle/>
          <a:p>
            <a:pPr>
              <a:spcAft>
                <a:spcPts val="0"/>
              </a:spcAft>
            </a:pPr>
            <a:r>
              <a:rPr lang="zh-CN" altLang="en-US" dirty="0">
                <a:latin typeface="宋体" panose="02010600030101010101" pitchFamily="2" charset="-122"/>
                <a:ea typeface="宋体" panose="02010600030101010101" pitchFamily="2" charset="-122"/>
                <a:cs typeface="宋体" panose="02010600030101010101" pitchFamily="2" charset="-122"/>
              </a:rPr>
              <a:t>  每一周，组长布置完任务，各个组员在各自的分支区域下工作。</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altLang="en-US" dirty="0">
                <a:latin typeface="宋体" panose="02010600030101010101" pitchFamily="2" charset="-122"/>
                <a:ea typeface="宋体" panose="02010600030101010101" pitchFamily="2" charset="-122"/>
                <a:cs typeface="宋体" panose="02010600030101010101" pitchFamily="2" charset="-122"/>
              </a:rPr>
              <a:t>  任务完成后，各个组员在</a:t>
            </a:r>
            <a:r>
              <a:rPr lang="en-US" altLang="zh-CN" dirty="0">
                <a:latin typeface="宋体" panose="02010600030101010101" pitchFamily="2" charset="-122"/>
                <a:ea typeface="宋体" panose="02010600030101010101" pitchFamily="2" charset="-122"/>
                <a:cs typeface="宋体" panose="02010600030101010101" pitchFamily="2" charset="-122"/>
              </a:rPr>
              <a:t>master</a:t>
            </a:r>
            <a:r>
              <a:rPr lang="zh-CN" altLang="en-US" dirty="0">
                <a:latin typeface="宋体" panose="02010600030101010101" pitchFamily="2" charset="-122"/>
                <a:ea typeface="宋体" panose="02010600030101010101" pitchFamily="2" charset="-122"/>
                <a:cs typeface="宋体" panose="02010600030101010101" pitchFamily="2" charset="-122"/>
              </a:rPr>
              <a:t>分支下的非受控文件中找到属于自己的文件夹，将完成的作业提交上去。</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altLang="en-US" dirty="0">
                <a:latin typeface="宋体" panose="02010600030101010101" pitchFamily="2" charset="-122"/>
                <a:ea typeface="宋体" panose="02010600030101010101" pitchFamily="2" charset="-122"/>
                <a:cs typeface="宋体" panose="02010600030101010101" pitchFamily="2" charset="-122"/>
              </a:rPr>
              <a:t>  然后由配置管理将要提交或跟新过的文档上传到</a:t>
            </a:r>
            <a:r>
              <a:rPr lang="en-US" altLang="zh-CN" dirty="0">
                <a:latin typeface="宋体" panose="02010600030101010101" pitchFamily="2" charset="-122"/>
                <a:ea typeface="宋体" panose="02010600030101010101" pitchFamily="2" charset="-122"/>
                <a:cs typeface="宋体" panose="02010600030101010101" pitchFamily="2" charset="-122"/>
              </a:rPr>
              <a:t>master</a:t>
            </a:r>
            <a:r>
              <a:rPr lang="zh-CN" altLang="en-US" dirty="0">
                <a:latin typeface="宋体" panose="02010600030101010101" pitchFamily="2" charset="-122"/>
                <a:ea typeface="宋体" panose="02010600030101010101" pitchFamily="2" charset="-122"/>
                <a:cs typeface="宋体" panose="02010600030101010101" pitchFamily="2" charset="-122"/>
              </a:rPr>
              <a:t>分支中的受控文档中。</a:t>
            </a:r>
            <a:endParaRPr lang="en-US" altLang="zh-CN" dirty="0">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  </a:t>
            </a:r>
            <a:r>
              <a:rPr lang="zh-CN" altLang="en-US" dirty="0">
                <a:latin typeface="宋体" panose="02010600030101010101" pitchFamily="2" charset="-122"/>
                <a:ea typeface="宋体" panose="02010600030101010101" pitchFamily="2" charset="-122"/>
                <a:cs typeface="宋体" panose="02010600030101010101" pitchFamily="2" charset="-122"/>
              </a:rPr>
              <a:t>组长在根据要提交的所有作业，在受控文档中找出并发送邮箱。</a:t>
            </a:r>
            <a:endParaRPr lang="zh-CN"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8" name="矩形 7">
            <a:extLst>
              <a:ext uri="{FF2B5EF4-FFF2-40B4-BE49-F238E27FC236}">
                <a16:creationId xmlns:a16="http://schemas.microsoft.com/office/drawing/2014/main" xmlns="" id="{381629DC-261D-4442-9132-529B3BA06B15}"/>
              </a:ext>
            </a:extLst>
          </p:cNvPr>
          <p:cNvSpPr/>
          <p:nvPr/>
        </p:nvSpPr>
        <p:spPr>
          <a:xfrm>
            <a:off x="1226820" y="4547748"/>
            <a:ext cx="1593706" cy="369332"/>
          </a:xfrm>
          <a:prstGeom prst="rect">
            <a:avLst/>
          </a:prstGeom>
        </p:spPr>
        <p:txBody>
          <a:bodyPr wrap="none">
            <a:spAutoFit/>
          </a:bodyPr>
          <a:lstStyle/>
          <a:p>
            <a:pPr lvl="1"/>
            <a:r>
              <a:rPr lang="zh-CN" altLang="en-US" b="1" dirty="0"/>
              <a:t>注意事项</a:t>
            </a:r>
            <a:endParaRPr lang="zh-CN" altLang="zh-CN" b="1" dirty="0"/>
          </a:p>
        </p:txBody>
      </p:sp>
      <p:sp>
        <p:nvSpPr>
          <p:cNvPr id="2" name="矩形 1">
            <a:extLst>
              <a:ext uri="{FF2B5EF4-FFF2-40B4-BE49-F238E27FC236}">
                <a16:creationId xmlns:a16="http://schemas.microsoft.com/office/drawing/2014/main" xmlns="" id="{E0CCA543-A272-4AB6-84CD-D680930DC75D}"/>
              </a:ext>
            </a:extLst>
          </p:cNvPr>
          <p:cNvSpPr/>
          <p:nvPr/>
        </p:nvSpPr>
        <p:spPr>
          <a:xfrm>
            <a:off x="1809593" y="5028382"/>
            <a:ext cx="6096000" cy="1200329"/>
          </a:xfrm>
          <a:prstGeom prst="rect">
            <a:avLst/>
          </a:prstGeom>
        </p:spPr>
        <p:txBody>
          <a:bodyPr>
            <a:spAutoFit/>
          </a:bodyPr>
          <a:lstStyle/>
          <a:p>
            <a:pPr>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  1</a:t>
            </a:r>
            <a:r>
              <a:rPr lang="zh-CN" altLang="zh-CN" dirty="0">
                <a:latin typeface="宋体" panose="02010600030101010101" pitchFamily="2" charset="-122"/>
                <a:ea typeface="宋体" panose="02010600030101010101" pitchFamily="2" charset="-122"/>
                <a:cs typeface="宋体" panose="02010600030101010101" pitchFamily="2" charset="-122"/>
              </a:rPr>
              <a:t>、为了方便，组员只需要管理好自己的工作区域，</a:t>
            </a:r>
            <a:r>
              <a:rPr lang="en-US" altLang="zh-CN" dirty="0">
                <a:latin typeface="宋体" panose="02010600030101010101" pitchFamily="2" charset="-122"/>
                <a:ea typeface="宋体" panose="02010600030101010101" pitchFamily="2" charset="-122"/>
                <a:cs typeface="宋体" panose="02010600030101010101" pitchFamily="2" charset="-122"/>
              </a:rPr>
              <a:t>master</a:t>
            </a:r>
            <a:r>
              <a:rPr lang="zh-CN" altLang="zh-CN" dirty="0">
                <a:latin typeface="宋体" panose="02010600030101010101" pitchFamily="2" charset="-122"/>
                <a:ea typeface="宋体" panose="02010600030101010101" pitchFamily="2" charset="-122"/>
                <a:cs typeface="宋体" panose="02010600030101010101" pitchFamily="2" charset="-122"/>
              </a:rPr>
              <a:t>的上传又配置管理员操作。</a:t>
            </a:r>
          </a:p>
          <a:p>
            <a:pPr>
              <a:spcAft>
                <a:spcPts val="0"/>
              </a:spcAft>
            </a:pPr>
            <a:r>
              <a:rPr lang="en-US" altLang="zh-CN" dirty="0">
                <a:latin typeface="宋体" panose="02010600030101010101" pitchFamily="2" charset="-122"/>
                <a:ea typeface="宋体" panose="02010600030101010101" pitchFamily="2" charset="-122"/>
                <a:cs typeface="宋体" panose="02010600030101010101" pitchFamily="2" charset="-122"/>
              </a:rPr>
              <a:t>  2</a:t>
            </a:r>
            <a:r>
              <a:rPr lang="zh-CN" altLang="zh-CN" dirty="0">
                <a:latin typeface="宋体" panose="02010600030101010101" pitchFamily="2" charset="-122"/>
                <a:ea typeface="宋体" panose="02010600030101010101" pitchFamily="2" charset="-122"/>
                <a:cs typeface="宋体" panose="02010600030101010101" pitchFamily="2" charset="-122"/>
              </a:rPr>
              <a:t>、每一次更改文档、或者上传文档时，需要</a:t>
            </a:r>
            <a:r>
              <a:rPr lang="en-US" altLang="zh-CN" dirty="0">
                <a:latin typeface="宋体" panose="02010600030101010101" pitchFamily="2" charset="-122"/>
                <a:ea typeface="宋体" panose="02010600030101010101" pitchFamily="2" charset="-122"/>
                <a:cs typeface="宋体" panose="02010600030101010101" pitchFamily="2" charset="-122"/>
              </a:rPr>
              <a:t>Fetch origin</a:t>
            </a:r>
            <a:r>
              <a:rPr lang="zh-CN" altLang="zh-CN" dirty="0">
                <a:latin typeface="宋体" panose="02010600030101010101" pitchFamily="2" charset="-122"/>
                <a:ea typeface="宋体" panose="02010600030101010101" pitchFamily="2" charset="-122"/>
                <a:cs typeface="宋体" panose="02010600030101010101" pitchFamily="2" charset="-122"/>
              </a:rPr>
              <a:t>来同步一下</a:t>
            </a:r>
            <a:r>
              <a:rPr lang="en-US" altLang="zh-CN" dirty="0">
                <a:latin typeface="宋体" panose="02010600030101010101" pitchFamily="2" charset="-122"/>
                <a:ea typeface="宋体" panose="02010600030101010101" pitchFamily="2" charset="-122"/>
                <a:cs typeface="宋体" panose="02010600030101010101" pitchFamily="2" charset="-122"/>
              </a:rPr>
              <a:t>git</a:t>
            </a:r>
            <a:r>
              <a:rPr lang="zh-CN" altLang="zh-CN" dirty="0">
                <a:latin typeface="宋体" panose="02010600030101010101" pitchFamily="2" charset="-122"/>
                <a:ea typeface="宋体" panose="02010600030101010101" pitchFamily="2" charset="-122"/>
                <a:cs typeface="宋体" panose="02010600030101010101" pitchFamily="2" charset="-122"/>
              </a:rPr>
              <a:t>，保证不出错，防止引起冲突。</a:t>
            </a:r>
          </a:p>
        </p:txBody>
      </p:sp>
    </p:spTree>
    <p:extLst>
      <p:ext uri="{BB962C8B-B14F-4D97-AF65-F5344CB8AC3E}">
        <p14:creationId xmlns:p14="http://schemas.microsoft.com/office/powerpoint/2010/main" val="3311401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9.</a:t>
            </a:r>
            <a:r>
              <a:rPr lang="zh-CN" altLang="en-US" sz="5400" b="1" dirty="0" smtClean="0">
                <a:solidFill>
                  <a:schemeClr val="bg1"/>
                </a:solidFill>
                <a:latin typeface="Gotham Rounded Medium" panose="02000000000000000000" pitchFamily="50" charset="0"/>
              </a:rPr>
              <a:t>成本管理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318200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sp>
        <p:nvSpPr>
          <p:cNvPr id="2" name="矩形 1"/>
          <p:cNvSpPr/>
          <p:nvPr/>
        </p:nvSpPr>
        <p:spPr>
          <a:xfrm>
            <a:off x="609504" y="1225180"/>
            <a:ext cx="6096000" cy="3970318"/>
          </a:xfrm>
          <a:prstGeom prst="rect">
            <a:avLst/>
          </a:prstGeom>
        </p:spPr>
        <p:txBody>
          <a:bodyPr>
            <a:spAutoFit/>
          </a:bodyPr>
          <a:lstStyle/>
          <a:p>
            <a:pPr lvl="2"/>
            <a:r>
              <a:rPr lang="zh-CN" altLang="zh-CN" b="1" dirty="0"/>
              <a:t>计量单位</a:t>
            </a:r>
          </a:p>
          <a:p>
            <a:pPr lvl="0"/>
            <a:r>
              <a:rPr lang="en-US" altLang="zh-CN" dirty="0" smtClean="0"/>
              <a:t>	</a:t>
            </a:r>
            <a:r>
              <a:rPr lang="zh-CN" altLang="zh-CN" dirty="0" smtClean="0"/>
              <a:t>薪</a:t>
            </a:r>
            <a:r>
              <a:rPr lang="zh-CN" altLang="zh-CN" dirty="0"/>
              <a:t>酬：元</a:t>
            </a:r>
          </a:p>
          <a:p>
            <a:pPr lvl="0"/>
            <a:r>
              <a:rPr lang="en-US" altLang="zh-CN" dirty="0" smtClean="0"/>
              <a:t>	</a:t>
            </a:r>
            <a:r>
              <a:rPr lang="zh-CN" altLang="zh-CN" dirty="0" smtClean="0"/>
              <a:t>时</a:t>
            </a:r>
            <a:r>
              <a:rPr lang="zh-CN" altLang="zh-CN" dirty="0"/>
              <a:t>薪：元</a:t>
            </a:r>
            <a:r>
              <a:rPr lang="en-US" altLang="zh-CN" dirty="0"/>
              <a:t>/</a:t>
            </a:r>
            <a:r>
              <a:rPr lang="zh-CN" altLang="zh-CN" dirty="0"/>
              <a:t>小时</a:t>
            </a:r>
          </a:p>
          <a:p>
            <a:pPr lvl="0"/>
            <a:r>
              <a:rPr lang="en-US" altLang="zh-CN" dirty="0" smtClean="0"/>
              <a:t>	</a:t>
            </a:r>
            <a:r>
              <a:rPr lang="zh-CN" altLang="zh-CN" dirty="0" smtClean="0"/>
              <a:t>工时</a:t>
            </a:r>
            <a:r>
              <a:rPr lang="zh-CN" altLang="zh-CN" dirty="0"/>
              <a:t>：时</a:t>
            </a:r>
          </a:p>
          <a:p>
            <a:pPr lvl="0"/>
            <a:r>
              <a:rPr lang="en-US" altLang="zh-CN" dirty="0" smtClean="0"/>
              <a:t>	</a:t>
            </a:r>
            <a:r>
              <a:rPr lang="zh-CN" altLang="zh-CN" dirty="0" smtClean="0"/>
              <a:t>费用</a:t>
            </a:r>
            <a:r>
              <a:rPr lang="zh-CN" altLang="zh-CN" dirty="0"/>
              <a:t>：元</a:t>
            </a:r>
          </a:p>
          <a:p>
            <a:pPr lvl="2"/>
            <a:r>
              <a:rPr lang="zh-CN" altLang="zh-CN" b="1" dirty="0"/>
              <a:t>精确度</a:t>
            </a:r>
          </a:p>
          <a:p>
            <a:pPr lvl="0"/>
            <a:r>
              <a:rPr lang="en-US" altLang="zh-CN" dirty="0" smtClean="0"/>
              <a:t>	</a:t>
            </a:r>
            <a:r>
              <a:rPr lang="zh-CN" altLang="zh-CN" dirty="0" smtClean="0"/>
              <a:t>薪</a:t>
            </a:r>
            <a:r>
              <a:rPr lang="zh-CN" altLang="zh-CN" dirty="0"/>
              <a:t>酬：保留小数点后两位</a:t>
            </a:r>
            <a:r>
              <a:rPr lang="en-US" altLang="zh-CN" dirty="0"/>
              <a:t>  0.00</a:t>
            </a:r>
            <a:endParaRPr lang="zh-CN" altLang="zh-CN" dirty="0"/>
          </a:p>
          <a:p>
            <a:pPr lvl="0"/>
            <a:r>
              <a:rPr lang="en-US" altLang="zh-CN" dirty="0" smtClean="0"/>
              <a:t>	</a:t>
            </a:r>
            <a:r>
              <a:rPr lang="zh-CN" altLang="zh-CN" dirty="0" smtClean="0"/>
              <a:t>时</a:t>
            </a:r>
            <a:r>
              <a:rPr lang="zh-CN" altLang="zh-CN" dirty="0"/>
              <a:t>薪：保留小数点后两位</a:t>
            </a:r>
            <a:r>
              <a:rPr lang="en-US" altLang="zh-CN" dirty="0"/>
              <a:t>  0.00</a:t>
            </a:r>
            <a:endParaRPr lang="zh-CN" altLang="zh-CN" dirty="0"/>
          </a:p>
          <a:p>
            <a:pPr lvl="0"/>
            <a:r>
              <a:rPr lang="en-US" altLang="zh-CN" dirty="0" smtClean="0"/>
              <a:t>	</a:t>
            </a:r>
            <a:r>
              <a:rPr lang="zh-CN" altLang="zh-CN" dirty="0" smtClean="0"/>
              <a:t>工时</a:t>
            </a:r>
            <a:r>
              <a:rPr lang="zh-CN" altLang="zh-CN" dirty="0"/>
              <a:t>：保留整数</a:t>
            </a:r>
            <a:r>
              <a:rPr lang="en-US" altLang="zh-CN" dirty="0"/>
              <a:t>			0</a:t>
            </a:r>
            <a:endParaRPr lang="zh-CN" altLang="zh-CN" dirty="0"/>
          </a:p>
          <a:p>
            <a:pPr lvl="0"/>
            <a:r>
              <a:rPr lang="en-US" altLang="zh-CN" dirty="0" smtClean="0"/>
              <a:t>	</a:t>
            </a:r>
            <a:r>
              <a:rPr lang="zh-CN" altLang="zh-CN" dirty="0" smtClean="0"/>
              <a:t>费用</a:t>
            </a:r>
            <a:r>
              <a:rPr lang="zh-CN" altLang="zh-CN" dirty="0"/>
              <a:t>：保留小数点后两位</a:t>
            </a:r>
            <a:r>
              <a:rPr lang="en-US" altLang="zh-CN" dirty="0"/>
              <a:t>  0.00</a:t>
            </a:r>
            <a:endParaRPr lang="zh-CN" altLang="zh-CN" dirty="0"/>
          </a:p>
          <a:p>
            <a:r>
              <a:rPr lang="en-US" altLang="zh-CN" dirty="0"/>
              <a:t> </a:t>
            </a:r>
            <a:endParaRPr lang="zh-CN" altLang="zh-CN" dirty="0"/>
          </a:p>
          <a:p>
            <a:pPr lvl="2"/>
            <a:r>
              <a:rPr lang="zh-CN" altLang="zh-CN" b="1" dirty="0"/>
              <a:t>准确度</a:t>
            </a:r>
          </a:p>
          <a:p>
            <a:r>
              <a:rPr lang="en-US" altLang="zh-CN" dirty="0" smtClean="0"/>
              <a:t>	</a:t>
            </a:r>
            <a:r>
              <a:rPr lang="zh-CN" altLang="zh-CN" dirty="0" smtClean="0"/>
              <a:t>活动</a:t>
            </a:r>
            <a:r>
              <a:rPr lang="zh-CN" altLang="zh-CN" dirty="0"/>
              <a:t>成本估算区间</a:t>
            </a:r>
            <a:r>
              <a:rPr lang="en-US" altLang="zh-CN" dirty="0"/>
              <a:t> [</a:t>
            </a:r>
            <a:r>
              <a:rPr lang="zh-CN" altLang="zh-CN" dirty="0"/>
              <a:t>估算值</a:t>
            </a:r>
            <a:r>
              <a:rPr lang="en-US" altLang="zh-CN" dirty="0"/>
              <a:t>-50%*</a:t>
            </a:r>
            <a:r>
              <a:rPr lang="zh-CN" altLang="zh-CN" dirty="0"/>
              <a:t>估算值</a:t>
            </a:r>
            <a:r>
              <a:rPr lang="en-US" altLang="zh-CN" dirty="0"/>
              <a:t> , </a:t>
            </a:r>
            <a:r>
              <a:rPr lang="zh-CN" altLang="zh-CN" dirty="0"/>
              <a:t>估算</a:t>
            </a:r>
            <a:r>
              <a:rPr lang="zh-CN" altLang="zh-CN" dirty="0" smtClean="0"/>
              <a:t>值</a:t>
            </a:r>
            <a:r>
              <a:rPr lang="en-US" altLang="zh-CN" dirty="0" smtClean="0"/>
              <a:t>	+</a:t>
            </a:r>
            <a:r>
              <a:rPr lang="en-US" altLang="zh-CN" dirty="0"/>
              <a:t>50%</a:t>
            </a:r>
            <a:r>
              <a:rPr lang="zh-CN" altLang="zh-CN" dirty="0"/>
              <a:t>估算值</a:t>
            </a:r>
            <a:r>
              <a:rPr lang="en-US" altLang="zh-CN" dirty="0"/>
              <a:t>]</a:t>
            </a:r>
            <a:endParaRPr lang="zh-CN" altLang="zh-CN" dirty="0"/>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graphicFrame>
        <p:nvGraphicFramePr>
          <p:cNvPr id="3" name="表格 2"/>
          <p:cNvGraphicFramePr>
            <a:graphicFrameLocks noGrp="1"/>
          </p:cNvGraphicFramePr>
          <p:nvPr>
            <p:extLst>
              <p:ext uri="{D42A27DB-BD31-4B8C-83A1-F6EECF244321}">
                <p14:modId xmlns:p14="http://schemas.microsoft.com/office/powerpoint/2010/main" val="1901161589"/>
              </p:ext>
            </p:extLst>
          </p:nvPr>
        </p:nvGraphicFramePr>
        <p:xfrm>
          <a:off x="1471364" y="1717322"/>
          <a:ext cx="9064114" cy="1920240"/>
        </p:xfrm>
        <a:graphic>
          <a:graphicData uri="http://schemas.openxmlformats.org/drawingml/2006/table">
            <a:tbl>
              <a:tblPr firstRow="1" firstCol="1" bandRow="1">
                <a:tableStyleId>{5C22544A-7EE6-4342-B048-85BDC9FD1C3A}</a:tableStyleId>
              </a:tblPr>
              <a:tblGrid>
                <a:gridCol w="2014586"/>
                <a:gridCol w="4603608"/>
                <a:gridCol w="2445920"/>
              </a:tblGrid>
              <a:tr h="208960">
                <a:tc>
                  <a:txBody>
                    <a:bodyPr/>
                    <a:lstStyle/>
                    <a:p>
                      <a:pPr>
                        <a:spcAft>
                          <a:spcPts val="0"/>
                        </a:spcAft>
                      </a:pPr>
                      <a:r>
                        <a:rPr lang="zh-CN" sz="1400" dirty="0">
                          <a:effectLst/>
                        </a:rPr>
                        <a:t>等级</a:t>
                      </a:r>
                      <a:endParaRPr lang="zh-CN" sz="1400" dirty="0">
                        <a:effectLst/>
                        <a:latin typeface="宋体"/>
                        <a:ea typeface="宋体"/>
                        <a:cs typeface="宋体"/>
                      </a:endParaRPr>
                    </a:p>
                  </a:txBody>
                  <a:tcPr marL="68580" marR="68580" marT="0" marB="0"/>
                </a:tc>
                <a:tc>
                  <a:txBody>
                    <a:bodyPr/>
                    <a:lstStyle/>
                    <a:p>
                      <a:pPr>
                        <a:spcAft>
                          <a:spcPts val="0"/>
                        </a:spcAft>
                      </a:pPr>
                      <a:r>
                        <a:rPr lang="zh-CN" sz="1400">
                          <a:effectLst/>
                        </a:rPr>
                        <a:t>考核要求</a:t>
                      </a:r>
                      <a:endParaRPr lang="zh-CN" sz="1400">
                        <a:effectLst/>
                        <a:latin typeface="宋体"/>
                        <a:ea typeface="宋体"/>
                        <a:cs typeface="宋体"/>
                      </a:endParaRPr>
                    </a:p>
                  </a:txBody>
                  <a:tcPr marL="68580" marR="68580" marT="0" marB="0"/>
                </a:tc>
                <a:tc>
                  <a:txBody>
                    <a:bodyPr/>
                    <a:lstStyle/>
                    <a:p>
                      <a:pPr>
                        <a:spcAft>
                          <a:spcPts val="0"/>
                        </a:spcAft>
                      </a:pPr>
                      <a:r>
                        <a:rPr lang="zh-CN" sz="1400">
                          <a:effectLst/>
                        </a:rPr>
                        <a:t>措施</a:t>
                      </a:r>
                      <a:endParaRPr lang="zh-CN" sz="1400">
                        <a:effectLst/>
                        <a:latin typeface="宋体"/>
                        <a:ea typeface="宋体"/>
                        <a:cs typeface="宋体"/>
                      </a:endParaRPr>
                    </a:p>
                  </a:txBody>
                  <a:tcPr marL="68580" marR="68580" marT="0" marB="0"/>
                </a:tc>
              </a:tr>
              <a:tr h="417921">
                <a:tc>
                  <a:txBody>
                    <a:bodyPr/>
                    <a:lstStyle/>
                    <a:p>
                      <a:pPr>
                        <a:spcAft>
                          <a:spcPts val="0"/>
                        </a:spcAft>
                      </a:pPr>
                      <a:r>
                        <a:rPr lang="zh-CN" sz="1400" dirty="0">
                          <a:effectLst/>
                        </a:rPr>
                        <a:t>优秀</a:t>
                      </a:r>
                      <a:endParaRPr lang="zh-CN" sz="1400" dirty="0">
                        <a:effectLst/>
                        <a:latin typeface="宋体"/>
                        <a:ea typeface="宋体"/>
                        <a:cs typeface="宋体"/>
                      </a:endParaRPr>
                    </a:p>
                  </a:txBody>
                  <a:tcPr marL="68580" marR="68580" marT="0" marB="0"/>
                </a:tc>
                <a:tc>
                  <a:txBody>
                    <a:bodyPr/>
                    <a:lstStyle/>
                    <a:p>
                      <a:pPr>
                        <a:spcAft>
                          <a:spcPts val="0"/>
                        </a:spcAft>
                      </a:pPr>
                      <a:r>
                        <a:rPr lang="zh-CN" sz="1400" dirty="0">
                          <a:effectLst/>
                        </a:rPr>
                        <a:t>依据小组测评结果，超额完成任务或内容非常优秀者评为优秀</a:t>
                      </a:r>
                      <a:endParaRPr lang="zh-CN" sz="1400" dirty="0">
                        <a:effectLst/>
                        <a:latin typeface="宋体"/>
                        <a:ea typeface="宋体"/>
                        <a:cs typeface="宋体"/>
                      </a:endParaRPr>
                    </a:p>
                  </a:txBody>
                  <a:tcPr marL="68580" marR="68580" marT="0" marB="0"/>
                </a:tc>
                <a:tc rowSpan="3">
                  <a:txBody>
                    <a:bodyPr/>
                    <a:lstStyle/>
                    <a:p>
                      <a:pPr>
                        <a:spcAft>
                          <a:spcPts val="0"/>
                        </a:spcAft>
                      </a:pPr>
                      <a:r>
                        <a:rPr lang="zh-CN" sz="1400" dirty="0">
                          <a:effectLst/>
                        </a:rPr>
                        <a:t>依据本组的奖惩结果，折算成相应的费用，上交组经费；</a:t>
                      </a:r>
                    </a:p>
                    <a:p>
                      <a:pPr>
                        <a:spcAft>
                          <a:spcPts val="0"/>
                        </a:spcAft>
                      </a:pPr>
                      <a:r>
                        <a:rPr lang="zh-CN" sz="1400" dirty="0">
                          <a:effectLst/>
                        </a:rPr>
                        <a:t>优秀，良好，及格上交的经费逐级递增</a:t>
                      </a:r>
                      <a:endParaRPr lang="zh-CN" sz="1400" dirty="0">
                        <a:effectLst/>
                        <a:latin typeface="宋体"/>
                        <a:ea typeface="宋体"/>
                        <a:cs typeface="宋体"/>
                      </a:endParaRPr>
                    </a:p>
                  </a:txBody>
                  <a:tcPr marL="68580" marR="68580" marT="0" marB="0"/>
                </a:tc>
              </a:tr>
              <a:tr h="417921">
                <a:tc>
                  <a:txBody>
                    <a:bodyPr/>
                    <a:lstStyle/>
                    <a:p>
                      <a:pPr>
                        <a:spcAft>
                          <a:spcPts val="0"/>
                        </a:spcAft>
                      </a:pPr>
                      <a:r>
                        <a:rPr lang="zh-CN" sz="1400" dirty="0">
                          <a:effectLst/>
                        </a:rPr>
                        <a:t>良好</a:t>
                      </a:r>
                      <a:endParaRPr lang="zh-CN" sz="1400" dirty="0">
                        <a:effectLst/>
                        <a:latin typeface="宋体"/>
                        <a:ea typeface="宋体"/>
                        <a:cs typeface="宋体"/>
                      </a:endParaRPr>
                    </a:p>
                  </a:txBody>
                  <a:tcPr marL="68580" marR="68580" marT="0" marB="0"/>
                </a:tc>
                <a:tc>
                  <a:txBody>
                    <a:bodyPr/>
                    <a:lstStyle/>
                    <a:p>
                      <a:pPr>
                        <a:spcAft>
                          <a:spcPts val="0"/>
                        </a:spcAft>
                      </a:pPr>
                      <a:r>
                        <a:rPr lang="zh-CN" sz="1400" dirty="0">
                          <a:effectLst/>
                        </a:rPr>
                        <a:t>依据小组测评结果，按时完成任务，并且无需返工者评为良好</a:t>
                      </a:r>
                      <a:endParaRPr lang="zh-CN" sz="1400" dirty="0">
                        <a:effectLst/>
                        <a:latin typeface="宋体"/>
                        <a:ea typeface="宋体"/>
                        <a:cs typeface="宋体"/>
                      </a:endParaRPr>
                    </a:p>
                  </a:txBody>
                  <a:tcPr marL="68580" marR="68580" marT="0" marB="0"/>
                </a:tc>
                <a:tc vMerge="1">
                  <a:txBody>
                    <a:bodyPr/>
                    <a:lstStyle/>
                    <a:p>
                      <a:endParaRPr lang="zh-CN" altLang="en-US"/>
                    </a:p>
                  </a:txBody>
                  <a:tcPr/>
                </a:tc>
              </a:tr>
              <a:tr h="417921">
                <a:tc>
                  <a:txBody>
                    <a:bodyPr/>
                    <a:lstStyle/>
                    <a:p>
                      <a:pPr>
                        <a:spcAft>
                          <a:spcPts val="0"/>
                        </a:spcAft>
                      </a:pPr>
                      <a:r>
                        <a:rPr lang="zh-CN" sz="1400">
                          <a:effectLst/>
                        </a:rPr>
                        <a:t>合格</a:t>
                      </a:r>
                      <a:endParaRPr lang="zh-CN" sz="1400">
                        <a:effectLst/>
                        <a:latin typeface="宋体"/>
                        <a:ea typeface="宋体"/>
                        <a:cs typeface="宋体"/>
                      </a:endParaRPr>
                    </a:p>
                  </a:txBody>
                  <a:tcPr marL="68580" marR="68580" marT="0" marB="0"/>
                </a:tc>
                <a:tc>
                  <a:txBody>
                    <a:bodyPr/>
                    <a:lstStyle/>
                    <a:p>
                      <a:pPr>
                        <a:spcAft>
                          <a:spcPts val="0"/>
                        </a:spcAft>
                      </a:pPr>
                      <a:r>
                        <a:rPr lang="zh-CN" sz="1400" dirty="0">
                          <a:effectLst/>
                        </a:rPr>
                        <a:t>依据小组测评结果，按时完成任务，但内容一般者评为合格</a:t>
                      </a:r>
                      <a:endParaRPr lang="zh-CN" sz="1400" dirty="0">
                        <a:effectLst/>
                        <a:latin typeface="宋体"/>
                        <a:ea typeface="宋体"/>
                        <a:cs typeface="宋体"/>
                      </a:endParaRPr>
                    </a:p>
                  </a:txBody>
                  <a:tcPr marL="68580" marR="68580" marT="0" marB="0"/>
                </a:tc>
                <a:tc vMerge="1">
                  <a:txBody>
                    <a:bodyPr/>
                    <a:lstStyle/>
                    <a:p>
                      <a:endParaRPr lang="zh-CN" altLang="en-US"/>
                    </a:p>
                  </a:txBody>
                  <a:tcPr/>
                </a:tc>
              </a:tr>
              <a:tr h="417921">
                <a:tc>
                  <a:txBody>
                    <a:bodyPr/>
                    <a:lstStyle/>
                    <a:p>
                      <a:pPr>
                        <a:spcAft>
                          <a:spcPts val="0"/>
                        </a:spcAft>
                      </a:pPr>
                      <a:r>
                        <a:rPr lang="zh-CN" sz="1400">
                          <a:effectLst/>
                        </a:rPr>
                        <a:t>不合格</a:t>
                      </a:r>
                      <a:endParaRPr lang="zh-CN" sz="1400">
                        <a:effectLst/>
                        <a:latin typeface="宋体"/>
                        <a:ea typeface="宋体"/>
                        <a:cs typeface="宋体"/>
                      </a:endParaRPr>
                    </a:p>
                  </a:txBody>
                  <a:tcPr marL="68580" marR="68580" marT="0" marB="0"/>
                </a:tc>
                <a:tc>
                  <a:txBody>
                    <a:bodyPr/>
                    <a:lstStyle/>
                    <a:p>
                      <a:pPr>
                        <a:spcAft>
                          <a:spcPts val="0"/>
                        </a:spcAft>
                      </a:pPr>
                      <a:r>
                        <a:rPr lang="zh-CN" sz="1400" dirty="0">
                          <a:effectLst/>
                        </a:rPr>
                        <a:t>依据小组测评结果，无法按时完成任务，或者内容无法通过验收者评为不合格</a:t>
                      </a:r>
                      <a:endParaRPr lang="zh-CN" sz="1400" dirty="0">
                        <a:effectLst/>
                        <a:latin typeface="宋体"/>
                        <a:ea typeface="宋体"/>
                        <a:cs typeface="宋体"/>
                      </a:endParaRPr>
                    </a:p>
                  </a:txBody>
                  <a:tcPr marL="68580" marR="68580" marT="0" marB="0"/>
                </a:tc>
                <a:tc>
                  <a:txBody>
                    <a:bodyPr/>
                    <a:lstStyle/>
                    <a:p>
                      <a:pPr>
                        <a:spcAft>
                          <a:spcPts val="0"/>
                        </a:spcAft>
                      </a:pPr>
                      <a:r>
                        <a:rPr lang="zh-CN" sz="1400" dirty="0">
                          <a:effectLst/>
                        </a:rPr>
                        <a:t>警告一次，再犯遣退该人员</a:t>
                      </a:r>
                      <a:endParaRPr lang="zh-CN" sz="1400" dirty="0">
                        <a:effectLst/>
                        <a:latin typeface="宋体"/>
                        <a:ea typeface="宋体"/>
                        <a:cs typeface="宋体"/>
                      </a:endParaRPr>
                    </a:p>
                  </a:txBody>
                  <a:tcPr marL="68580" marR="68580" marT="0" marB="0"/>
                </a:tc>
              </a:tr>
            </a:tbl>
          </a:graphicData>
        </a:graphic>
      </p:graphicFrame>
      <p:sp>
        <p:nvSpPr>
          <p:cNvPr id="4" name="Rectangle 1"/>
          <p:cNvSpPr>
            <a:spLocks noChangeArrowheads="1"/>
          </p:cNvSpPr>
          <p:nvPr/>
        </p:nvSpPr>
        <p:spPr bwMode="auto">
          <a:xfrm>
            <a:off x="434235" y="986151"/>
            <a:ext cx="3642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6">
                <a:ln>
                  <a:noFill/>
                </a:ln>
                <a:solidFill>
                  <a:srgbClr val="000000"/>
                </a:solidFill>
                <a:effectLst/>
                <a:latin typeface="Arial" pitchFamily="34" charset="0"/>
                <a:ea typeface="宋体" pitchFamily="2" charset="-122"/>
                <a:cs typeface="Times New Roman" pitchFamily="18" charset="0"/>
              </a:rPr>
              <a:t>绩效考核规则</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542856422"/>
              </p:ext>
            </p:extLst>
          </p:nvPr>
        </p:nvGraphicFramePr>
        <p:xfrm>
          <a:off x="1474304" y="4312064"/>
          <a:ext cx="8355496" cy="1819914"/>
        </p:xfrm>
        <a:graphic>
          <a:graphicData uri="http://schemas.openxmlformats.org/drawingml/2006/table">
            <a:tbl>
              <a:tblPr firstRow="1" firstCol="1" bandRow="1">
                <a:tableStyleId>{5C22544A-7EE6-4342-B048-85BDC9FD1C3A}</a:tableStyleId>
              </a:tblPr>
              <a:tblGrid>
                <a:gridCol w="1072845"/>
                <a:gridCol w="2872620"/>
                <a:gridCol w="1973569"/>
                <a:gridCol w="2436462"/>
              </a:tblGrid>
              <a:tr h="303319">
                <a:tc>
                  <a:txBody>
                    <a:bodyPr/>
                    <a:lstStyle/>
                    <a:p>
                      <a:pPr>
                        <a:spcAft>
                          <a:spcPts val="0"/>
                        </a:spcAft>
                      </a:pPr>
                      <a:r>
                        <a:rPr lang="zh-CN" sz="1400" dirty="0">
                          <a:effectLst/>
                        </a:rPr>
                        <a:t>姓名</a:t>
                      </a:r>
                      <a:endParaRPr lang="zh-CN" sz="1400" dirty="0">
                        <a:effectLst/>
                        <a:latin typeface="宋体"/>
                        <a:ea typeface="宋体"/>
                        <a:cs typeface="宋体"/>
                      </a:endParaRPr>
                    </a:p>
                  </a:txBody>
                  <a:tcPr marL="64771" marR="64771" marT="0" marB="0"/>
                </a:tc>
                <a:tc>
                  <a:txBody>
                    <a:bodyPr/>
                    <a:lstStyle/>
                    <a:p>
                      <a:pPr>
                        <a:spcAft>
                          <a:spcPts val="0"/>
                        </a:spcAft>
                      </a:pPr>
                      <a:r>
                        <a:rPr lang="zh-CN" sz="1400">
                          <a:effectLst/>
                        </a:rPr>
                        <a:t>工作分配</a:t>
                      </a:r>
                      <a:endParaRPr lang="zh-CN" sz="1400">
                        <a:effectLst/>
                        <a:latin typeface="宋体"/>
                        <a:ea typeface="宋体"/>
                        <a:cs typeface="宋体"/>
                      </a:endParaRPr>
                    </a:p>
                  </a:txBody>
                  <a:tcPr marL="64771" marR="64771" marT="0" marB="0"/>
                </a:tc>
                <a:tc>
                  <a:txBody>
                    <a:bodyPr/>
                    <a:lstStyle/>
                    <a:p>
                      <a:pPr>
                        <a:spcAft>
                          <a:spcPts val="0"/>
                        </a:spcAft>
                      </a:pPr>
                      <a:r>
                        <a:rPr lang="zh-CN" sz="1400">
                          <a:effectLst/>
                        </a:rPr>
                        <a:t>时薪（元</a:t>
                      </a:r>
                      <a:r>
                        <a:rPr lang="en-US" sz="1400">
                          <a:effectLst/>
                        </a:rPr>
                        <a:t>/</a:t>
                      </a:r>
                      <a:r>
                        <a:rPr lang="zh-CN" sz="1400">
                          <a:effectLst/>
                        </a:rPr>
                        <a:t>小时）</a:t>
                      </a:r>
                      <a:endParaRPr lang="zh-CN" sz="1400">
                        <a:effectLst/>
                        <a:latin typeface="宋体"/>
                        <a:ea typeface="宋体"/>
                        <a:cs typeface="宋体"/>
                      </a:endParaRPr>
                    </a:p>
                  </a:txBody>
                  <a:tcPr marL="64771" marR="64771" marT="0" marB="0"/>
                </a:tc>
                <a:tc>
                  <a:txBody>
                    <a:bodyPr/>
                    <a:lstStyle/>
                    <a:p>
                      <a:pPr>
                        <a:spcAft>
                          <a:spcPts val="0"/>
                        </a:spcAft>
                      </a:pPr>
                      <a:r>
                        <a:rPr lang="zh-CN" sz="1400">
                          <a:effectLst/>
                        </a:rPr>
                        <a:t>加班费（元</a:t>
                      </a:r>
                      <a:r>
                        <a:rPr lang="en-US" sz="1400">
                          <a:effectLst/>
                        </a:rPr>
                        <a:t>/</a:t>
                      </a:r>
                      <a:r>
                        <a:rPr lang="zh-CN" sz="1400">
                          <a:effectLst/>
                        </a:rPr>
                        <a:t>小时）</a:t>
                      </a:r>
                      <a:endParaRPr lang="zh-CN" sz="1400">
                        <a:effectLst/>
                        <a:latin typeface="宋体"/>
                        <a:ea typeface="宋体"/>
                        <a:cs typeface="宋体"/>
                      </a:endParaRPr>
                    </a:p>
                  </a:txBody>
                  <a:tcPr marL="64771" marR="64771" marT="0" marB="0"/>
                </a:tc>
              </a:tr>
              <a:tr h="303319">
                <a:tc>
                  <a:txBody>
                    <a:bodyPr/>
                    <a:lstStyle/>
                    <a:p>
                      <a:pPr>
                        <a:spcAft>
                          <a:spcPts val="0"/>
                        </a:spcAft>
                      </a:pPr>
                      <a:r>
                        <a:rPr lang="zh-CN" sz="1400">
                          <a:effectLst/>
                        </a:rPr>
                        <a:t>黄叶轩</a:t>
                      </a:r>
                      <a:endParaRPr lang="zh-CN" sz="1400">
                        <a:effectLst/>
                        <a:latin typeface="宋体"/>
                        <a:ea typeface="宋体"/>
                        <a:cs typeface="宋体"/>
                      </a:endParaRPr>
                    </a:p>
                  </a:txBody>
                  <a:tcPr marL="64771" marR="64771" marT="0" marB="0" anchor="ctr"/>
                </a:tc>
                <a:tc>
                  <a:txBody>
                    <a:bodyPr/>
                    <a:lstStyle/>
                    <a:p>
                      <a:pPr>
                        <a:spcAft>
                          <a:spcPts val="0"/>
                        </a:spcAft>
                      </a:pPr>
                      <a:r>
                        <a:rPr lang="zh-CN" sz="1400">
                          <a:effectLst/>
                        </a:rPr>
                        <a:t>项目经理</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r>
              <a:tr h="303319">
                <a:tc>
                  <a:txBody>
                    <a:bodyPr/>
                    <a:lstStyle/>
                    <a:p>
                      <a:pPr>
                        <a:spcAft>
                          <a:spcPts val="0"/>
                        </a:spcAft>
                      </a:pPr>
                      <a:r>
                        <a:rPr lang="zh-CN" sz="1400">
                          <a:effectLst/>
                        </a:rPr>
                        <a:t>徐双铅</a:t>
                      </a:r>
                      <a:endParaRPr lang="zh-CN" sz="1400">
                        <a:effectLst/>
                        <a:latin typeface="宋体"/>
                        <a:ea typeface="宋体"/>
                        <a:cs typeface="宋体"/>
                      </a:endParaRPr>
                    </a:p>
                  </a:txBody>
                  <a:tcPr marL="64771" marR="64771" marT="0" marB="0" anchor="ctr"/>
                </a:tc>
                <a:tc>
                  <a:txBody>
                    <a:bodyPr/>
                    <a:lstStyle/>
                    <a:p>
                      <a:pPr>
                        <a:spcAft>
                          <a:spcPts val="0"/>
                        </a:spcAft>
                      </a:pPr>
                      <a:r>
                        <a:rPr lang="zh-CN" sz="1400">
                          <a:effectLst/>
                        </a:rPr>
                        <a:t>录音记录员</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r>
              <a:tr h="303319">
                <a:tc>
                  <a:txBody>
                    <a:bodyPr/>
                    <a:lstStyle/>
                    <a:p>
                      <a:pPr>
                        <a:spcAft>
                          <a:spcPts val="0"/>
                        </a:spcAft>
                      </a:pPr>
                      <a:r>
                        <a:rPr lang="zh-CN" sz="1400">
                          <a:effectLst/>
                        </a:rPr>
                        <a:t>陈俊仁</a:t>
                      </a:r>
                      <a:endParaRPr lang="zh-CN" sz="1400">
                        <a:effectLst/>
                        <a:latin typeface="宋体"/>
                        <a:ea typeface="宋体"/>
                        <a:cs typeface="宋体"/>
                      </a:endParaRPr>
                    </a:p>
                  </a:txBody>
                  <a:tcPr marL="64771" marR="64771" marT="0" marB="0" anchor="ctr"/>
                </a:tc>
                <a:tc>
                  <a:txBody>
                    <a:bodyPr/>
                    <a:lstStyle/>
                    <a:p>
                      <a:pPr>
                        <a:spcAft>
                          <a:spcPts val="0"/>
                        </a:spcAft>
                      </a:pPr>
                      <a:r>
                        <a:rPr lang="zh-CN" sz="1400">
                          <a:effectLst/>
                        </a:rPr>
                        <a:t>配置管理员</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r>
              <a:tr h="303319">
                <a:tc>
                  <a:txBody>
                    <a:bodyPr/>
                    <a:lstStyle/>
                    <a:p>
                      <a:pPr>
                        <a:spcAft>
                          <a:spcPts val="0"/>
                        </a:spcAft>
                      </a:pPr>
                      <a:r>
                        <a:rPr lang="zh-CN" sz="1400">
                          <a:effectLst/>
                        </a:rPr>
                        <a:t>吕迪</a:t>
                      </a:r>
                      <a:endParaRPr lang="zh-CN" sz="1400">
                        <a:effectLst/>
                        <a:latin typeface="宋体"/>
                        <a:ea typeface="宋体"/>
                        <a:cs typeface="宋体"/>
                      </a:endParaRPr>
                    </a:p>
                  </a:txBody>
                  <a:tcPr marL="64771" marR="64771" marT="0" marB="0" anchor="ctr"/>
                </a:tc>
                <a:tc>
                  <a:txBody>
                    <a:bodyPr/>
                    <a:lstStyle/>
                    <a:p>
                      <a:pPr>
                        <a:spcAft>
                          <a:spcPts val="0"/>
                        </a:spcAft>
                      </a:pPr>
                      <a:r>
                        <a:rPr lang="zh-CN" sz="1400">
                          <a:effectLst/>
                        </a:rPr>
                        <a:t>会议记录员</a:t>
                      </a:r>
                      <a:endParaRPr lang="zh-CN" sz="1400">
                        <a:effectLst/>
                        <a:latin typeface="宋体"/>
                        <a:ea typeface="宋体"/>
                        <a:cs typeface="宋体"/>
                      </a:endParaRPr>
                    </a:p>
                  </a:txBody>
                  <a:tcPr marL="64771" marR="64771" marT="0" marB="0"/>
                </a:tc>
                <a:tc>
                  <a:txBody>
                    <a:bodyPr/>
                    <a:lstStyle/>
                    <a:p>
                      <a:pPr>
                        <a:spcAft>
                          <a:spcPts val="0"/>
                        </a:spcAft>
                      </a:pPr>
                      <a:r>
                        <a:rPr lang="en-US" sz="1400" dirty="0">
                          <a:effectLst/>
                        </a:rPr>
                        <a:t>32.07</a:t>
                      </a:r>
                      <a:endParaRPr lang="zh-CN" sz="1400" dirty="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r>
              <a:tr h="303319">
                <a:tc>
                  <a:txBody>
                    <a:bodyPr/>
                    <a:lstStyle/>
                    <a:p>
                      <a:pPr>
                        <a:spcAft>
                          <a:spcPts val="0"/>
                        </a:spcAft>
                      </a:pPr>
                      <a:r>
                        <a:rPr lang="zh-CN" sz="1400">
                          <a:effectLst/>
                        </a:rPr>
                        <a:t>陈苏民</a:t>
                      </a:r>
                      <a:endParaRPr lang="zh-CN" sz="1400">
                        <a:effectLst/>
                        <a:latin typeface="宋体"/>
                        <a:ea typeface="宋体"/>
                        <a:cs typeface="宋体"/>
                      </a:endParaRPr>
                    </a:p>
                  </a:txBody>
                  <a:tcPr marL="64771" marR="64771" marT="0" marB="0" anchor="ctr"/>
                </a:tc>
                <a:tc>
                  <a:txBody>
                    <a:bodyPr/>
                    <a:lstStyle/>
                    <a:p>
                      <a:pPr>
                        <a:spcAft>
                          <a:spcPts val="0"/>
                        </a:spcAft>
                      </a:pPr>
                      <a:r>
                        <a:rPr lang="zh-CN" sz="1400">
                          <a:effectLst/>
                        </a:rPr>
                        <a:t>文件管理员</a:t>
                      </a:r>
                      <a:endParaRPr lang="zh-CN" sz="1400">
                        <a:effectLst/>
                        <a:latin typeface="宋体"/>
                        <a:ea typeface="宋体"/>
                        <a:cs typeface="宋体"/>
                      </a:endParaRPr>
                    </a:p>
                  </a:txBody>
                  <a:tcPr marL="64771" marR="64771" marT="0" marB="0"/>
                </a:tc>
                <a:tc>
                  <a:txBody>
                    <a:bodyPr/>
                    <a:lstStyle/>
                    <a:p>
                      <a:pPr>
                        <a:spcAft>
                          <a:spcPts val="0"/>
                        </a:spcAft>
                      </a:pPr>
                      <a:r>
                        <a:rPr lang="en-US" sz="1400">
                          <a:effectLst/>
                        </a:rPr>
                        <a:t>32.07</a:t>
                      </a:r>
                      <a:endParaRPr lang="zh-CN" sz="1400">
                        <a:effectLst/>
                        <a:latin typeface="宋体"/>
                        <a:ea typeface="宋体"/>
                        <a:cs typeface="宋体"/>
                      </a:endParaRPr>
                    </a:p>
                  </a:txBody>
                  <a:tcPr marL="64771" marR="64771" marT="0" marB="0"/>
                </a:tc>
                <a:tc>
                  <a:txBody>
                    <a:bodyPr/>
                    <a:lstStyle/>
                    <a:p>
                      <a:pPr>
                        <a:spcAft>
                          <a:spcPts val="0"/>
                        </a:spcAft>
                      </a:pPr>
                      <a:r>
                        <a:rPr lang="en-US" sz="1400" dirty="0">
                          <a:effectLst/>
                        </a:rPr>
                        <a:t>32.07</a:t>
                      </a:r>
                      <a:endParaRPr lang="zh-CN" sz="1400" dirty="0">
                        <a:effectLst/>
                        <a:latin typeface="宋体"/>
                        <a:ea typeface="宋体"/>
                        <a:cs typeface="宋体"/>
                      </a:endParaRPr>
                    </a:p>
                  </a:txBody>
                  <a:tcPr marL="64771" marR="64771" marT="0" marB="0"/>
                </a:tc>
              </a:tr>
            </a:tbl>
          </a:graphicData>
        </a:graphic>
      </p:graphicFrame>
      <p:sp>
        <p:nvSpPr>
          <p:cNvPr id="7" name="Rectangle 2"/>
          <p:cNvSpPr>
            <a:spLocks noChangeArrowheads="1"/>
          </p:cNvSpPr>
          <p:nvPr/>
        </p:nvSpPr>
        <p:spPr bwMode="auto">
          <a:xfrm>
            <a:off x="492963" y="3742770"/>
            <a:ext cx="214033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8">
                <a:ln>
                  <a:noFill/>
                </a:ln>
                <a:solidFill>
                  <a:srgbClr val="000000"/>
                </a:solidFill>
                <a:effectLst/>
                <a:latin typeface="Arial" pitchFamily="34" charset="0"/>
                <a:ea typeface="宋体" pitchFamily="2" charset="-122"/>
                <a:cs typeface="Times New Roman" pitchFamily="18" charset="0"/>
              </a:rPr>
              <a:t>员工时薪</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4733826" y="6345343"/>
            <a:ext cx="4990469" cy="369332"/>
          </a:xfrm>
          <a:prstGeom prst="rect">
            <a:avLst/>
          </a:prstGeom>
        </p:spPr>
        <p:txBody>
          <a:bodyPr wrap="none">
            <a:spAutoFit/>
          </a:bodyPr>
          <a:lstStyle/>
          <a:p>
            <a:r>
              <a:rPr lang="zh-CN" altLang="zh-CN" dirty="0"/>
              <a:t>根据</a:t>
            </a:r>
            <a:r>
              <a:rPr lang="en-US" altLang="zh-CN" dirty="0"/>
              <a:t>2018</a:t>
            </a:r>
            <a:r>
              <a:rPr lang="zh-CN" altLang="zh-CN" dirty="0"/>
              <a:t>最新劳动人员平均工资为</a:t>
            </a:r>
            <a:r>
              <a:rPr lang="en-US" altLang="zh-CN" dirty="0"/>
              <a:t>32.07</a:t>
            </a:r>
            <a:r>
              <a:rPr lang="zh-CN" altLang="zh-CN" dirty="0"/>
              <a:t>元</a:t>
            </a:r>
            <a:r>
              <a:rPr lang="en-US" altLang="zh-CN" dirty="0"/>
              <a:t>/</a:t>
            </a:r>
            <a:r>
              <a:rPr lang="zh-CN" altLang="zh-CN" dirty="0"/>
              <a:t>小时</a:t>
            </a:r>
          </a:p>
        </p:txBody>
      </p:sp>
    </p:spTree>
    <p:extLst>
      <p:ext uri="{BB962C8B-B14F-4D97-AF65-F5344CB8AC3E}">
        <p14:creationId xmlns:p14="http://schemas.microsoft.com/office/powerpoint/2010/main" val="28640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276585" cy="461665"/>
          </a:xfrm>
          <a:prstGeom prst="rect">
            <a:avLst/>
          </a:prstGeom>
        </p:spPr>
        <p:txBody>
          <a:bodyPr wrap="none">
            <a:spAutoFit/>
          </a:bodyPr>
          <a:lstStyle/>
          <a:p>
            <a:pPr lvl="0"/>
            <a:r>
              <a:rPr lang="en-US" altLang="zh-CN" sz="2400" b="1" dirty="0" smtClean="0"/>
              <a:t>9.</a:t>
            </a:r>
            <a:r>
              <a:rPr lang="zh-CN" altLang="zh-CN" sz="2400" b="1" dirty="0" smtClean="0"/>
              <a:t>成本</a:t>
            </a:r>
            <a:r>
              <a:rPr lang="zh-CN" altLang="zh-CN" sz="2400" b="1" dirty="0"/>
              <a:t>管理计划</a:t>
            </a:r>
          </a:p>
        </p:txBody>
      </p:sp>
      <p:graphicFrame>
        <p:nvGraphicFramePr>
          <p:cNvPr id="3" name="表格 2"/>
          <p:cNvGraphicFramePr>
            <a:graphicFrameLocks noGrp="1"/>
          </p:cNvGraphicFramePr>
          <p:nvPr>
            <p:extLst>
              <p:ext uri="{D42A27DB-BD31-4B8C-83A1-F6EECF244321}">
                <p14:modId xmlns:p14="http://schemas.microsoft.com/office/powerpoint/2010/main" val="577960428"/>
              </p:ext>
            </p:extLst>
          </p:nvPr>
        </p:nvGraphicFramePr>
        <p:xfrm>
          <a:off x="1941276" y="1383957"/>
          <a:ext cx="6115069" cy="5218974"/>
        </p:xfrm>
        <a:graphic>
          <a:graphicData uri="http://schemas.openxmlformats.org/drawingml/2006/table">
            <a:tbl>
              <a:tblPr firstRow="1" firstCol="1" bandRow="1">
                <a:tableStyleId>{5C22544A-7EE6-4342-B048-85BDC9FD1C3A}</a:tableStyleId>
              </a:tblPr>
              <a:tblGrid>
                <a:gridCol w="1337900"/>
                <a:gridCol w="812059"/>
                <a:gridCol w="1059004"/>
                <a:gridCol w="789428"/>
                <a:gridCol w="2116678"/>
              </a:tblGrid>
              <a:tr h="179895">
                <a:tc rowSpan="2">
                  <a:txBody>
                    <a:bodyPr/>
                    <a:lstStyle/>
                    <a:p>
                      <a:pPr algn="ctr">
                        <a:spcAft>
                          <a:spcPts val="0"/>
                        </a:spcAft>
                      </a:pPr>
                      <a:r>
                        <a:rPr lang="zh-CN" sz="1000" kern="100" dirty="0">
                          <a:effectLst/>
                        </a:rPr>
                        <a:t>项目进程</a:t>
                      </a:r>
                      <a:endParaRPr lang="zh-CN" sz="1000" kern="100" dirty="0">
                        <a:effectLst/>
                        <a:latin typeface="宋体"/>
                        <a:ea typeface="等线"/>
                        <a:cs typeface="宋体"/>
                      </a:endParaRPr>
                    </a:p>
                  </a:txBody>
                  <a:tcPr marL="64181" marR="64181" marT="0" marB="0" anchor="ctr"/>
                </a:tc>
                <a:tc rowSpan="2">
                  <a:txBody>
                    <a:bodyPr/>
                    <a:lstStyle/>
                    <a:p>
                      <a:pPr algn="ctr">
                        <a:spcAft>
                          <a:spcPts val="0"/>
                        </a:spcAft>
                      </a:pPr>
                      <a:r>
                        <a:rPr lang="zh-CN" sz="1000" kern="100">
                          <a:effectLst/>
                        </a:rPr>
                        <a:t>行列</a:t>
                      </a:r>
                      <a:endParaRPr lang="zh-CN" sz="1000" kern="100">
                        <a:effectLst/>
                        <a:latin typeface="宋体"/>
                        <a:ea typeface="等线"/>
                        <a:cs typeface="宋体"/>
                      </a:endParaRPr>
                    </a:p>
                  </a:txBody>
                  <a:tcPr marL="64181" marR="64181" marT="0" marB="0" anchor="ctr"/>
                </a:tc>
                <a:tc gridSpan="2">
                  <a:txBody>
                    <a:bodyPr/>
                    <a:lstStyle/>
                    <a:p>
                      <a:pPr algn="ctr">
                        <a:spcAft>
                          <a:spcPts val="0"/>
                        </a:spcAft>
                      </a:pPr>
                      <a:r>
                        <a:rPr lang="zh-CN" sz="1000" kern="100">
                          <a:effectLst/>
                        </a:rPr>
                        <a:t>货币资金</a:t>
                      </a:r>
                      <a:endParaRPr lang="zh-CN" sz="1000" kern="100">
                        <a:effectLst/>
                        <a:latin typeface="宋体"/>
                        <a:ea typeface="等线"/>
                        <a:cs typeface="宋体"/>
                      </a:endParaRPr>
                    </a:p>
                  </a:txBody>
                  <a:tcPr marL="64181" marR="64181" marT="0" marB="0" anchor="ctr"/>
                </a:tc>
                <a:tc hMerge="1">
                  <a:txBody>
                    <a:bodyPr/>
                    <a:lstStyle/>
                    <a:p>
                      <a:endParaRPr lang="zh-CN" altLang="en-US"/>
                    </a:p>
                  </a:txBody>
                  <a:tcPr/>
                </a:tc>
                <a:tc rowSpan="2">
                  <a:txBody>
                    <a:bodyPr/>
                    <a:lstStyle/>
                    <a:p>
                      <a:pPr algn="ctr">
                        <a:spcAft>
                          <a:spcPts val="0"/>
                        </a:spcAft>
                      </a:pPr>
                      <a:r>
                        <a:rPr lang="zh-CN" sz="1000" kern="100">
                          <a:effectLst/>
                        </a:rPr>
                        <a:t>备注</a:t>
                      </a:r>
                      <a:endParaRPr lang="zh-CN" sz="1000" kern="100">
                        <a:effectLst/>
                        <a:latin typeface="宋体"/>
                        <a:ea typeface="等线"/>
                        <a:cs typeface="宋体"/>
                      </a:endParaRPr>
                    </a:p>
                  </a:txBody>
                  <a:tcPr marL="64181" marR="64181" marT="0" marB="0" anchor="ctr"/>
                </a:tc>
              </a:tr>
              <a:tr h="179895">
                <a:tc vMerge="1">
                  <a:txBody>
                    <a:bodyPr/>
                    <a:lstStyle/>
                    <a:p>
                      <a:endParaRPr lang="zh-CN" altLang="en-US"/>
                    </a:p>
                  </a:txBody>
                  <a:tcPr/>
                </a:tc>
                <a:tc vMerge="1">
                  <a:txBody>
                    <a:bodyPr/>
                    <a:lstStyle/>
                    <a:p>
                      <a:endParaRPr lang="zh-CN" altLang="en-US"/>
                    </a:p>
                  </a:txBody>
                  <a:tcPr/>
                </a:tc>
                <a:tc>
                  <a:txBody>
                    <a:bodyPr/>
                    <a:lstStyle/>
                    <a:p>
                      <a:pPr>
                        <a:spcAft>
                          <a:spcPts val="0"/>
                        </a:spcAft>
                      </a:pPr>
                      <a:r>
                        <a:rPr lang="zh-CN" sz="1000" kern="100">
                          <a:effectLst/>
                        </a:rPr>
                        <a:t>月度计划</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年度计划</a:t>
                      </a:r>
                      <a:endParaRPr lang="zh-CN" sz="1000" kern="100">
                        <a:effectLst/>
                        <a:latin typeface="宋体"/>
                        <a:ea typeface="等线"/>
                        <a:cs typeface="宋体"/>
                      </a:endParaRPr>
                    </a:p>
                  </a:txBody>
                  <a:tcPr marL="64181" marR="64181" marT="0" marB="0" anchor="ctr"/>
                </a:tc>
                <a:tc vMerge="1">
                  <a:txBody>
                    <a:bodyPr/>
                    <a:lstStyle/>
                    <a:p>
                      <a:endParaRPr lang="zh-CN" altLang="en-US"/>
                    </a:p>
                  </a:txBody>
                  <a:tcPr/>
                </a:tc>
              </a:tr>
              <a:tr h="179895">
                <a:tc>
                  <a:txBody>
                    <a:bodyPr/>
                    <a:lstStyle/>
                    <a:p>
                      <a:pPr>
                        <a:spcAft>
                          <a:spcPts val="0"/>
                        </a:spcAft>
                      </a:pPr>
                      <a:r>
                        <a:rPr lang="zh-CN" sz="1000" kern="100" dirty="0">
                          <a:effectLst/>
                        </a:rPr>
                        <a:t>一、初期投入资金</a:t>
                      </a:r>
                      <a:endParaRPr lang="zh-CN" sz="1000" kern="100" dirty="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1</a:t>
                      </a:r>
                      <a:r>
                        <a:rPr lang="zh-CN" sz="1000" kern="100">
                          <a:effectLst/>
                        </a:rPr>
                        <a:t>）电子书</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329527">
                <a:tc>
                  <a:txBody>
                    <a:bodyPr/>
                    <a:lstStyle/>
                    <a:p>
                      <a:pPr>
                        <a:spcAft>
                          <a:spcPts val="0"/>
                        </a:spcAft>
                      </a:pPr>
                      <a:r>
                        <a:rPr lang="zh-CN" sz="1000" kern="100">
                          <a:effectLst/>
                        </a:rPr>
                        <a:t>（</a:t>
                      </a:r>
                      <a:r>
                        <a:rPr lang="en-US" sz="1000" kern="100">
                          <a:effectLst/>
                        </a:rPr>
                        <a:t>3</a:t>
                      </a:r>
                      <a:r>
                        <a:rPr lang="zh-CN" sz="1000" kern="100">
                          <a:effectLst/>
                        </a:rPr>
                        <a:t>）</a:t>
                      </a:r>
                      <a:r>
                        <a:rPr lang="en-US" sz="1000" kern="100">
                          <a:effectLst/>
                        </a:rPr>
                        <a:t>UML</a:t>
                      </a:r>
                      <a:r>
                        <a:rPr lang="zh-CN" sz="1000" kern="100">
                          <a:effectLst/>
                        </a:rPr>
                        <a:t>建模工具</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4</a:t>
                      </a:r>
                      <a:r>
                        <a:rPr lang="zh-CN" sz="1000" kern="100">
                          <a:effectLst/>
                        </a:rPr>
                        <a:t>）</a:t>
                      </a:r>
                      <a:r>
                        <a:rPr lang="en-US" sz="1000" kern="100">
                          <a:effectLst/>
                        </a:rPr>
                        <a:t>AxureRP</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5</a:t>
                      </a:r>
                      <a:r>
                        <a:rPr lang="zh-CN" sz="1000" kern="100">
                          <a:effectLst/>
                        </a:rPr>
                        <a:t>）</a:t>
                      </a:r>
                      <a:r>
                        <a:rPr lang="en-US" sz="1000" kern="100">
                          <a:effectLst/>
                        </a:rPr>
                        <a:t>Office</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678461">
                <a:tc>
                  <a:txBody>
                    <a:bodyPr/>
                    <a:lstStyle/>
                    <a:p>
                      <a:pPr>
                        <a:spcAft>
                          <a:spcPts val="0"/>
                        </a:spcAft>
                      </a:pPr>
                      <a:r>
                        <a:rPr lang="zh-CN" sz="1000" kern="100">
                          <a:effectLst/>
                        </a:rPr>
                        <a:t>（</a:t>
                      </a:r>
                      <a:r>
                        <a:rPr lang="en-US" sz="1000" kern="100">
                          <a:effectLst/>
                        </a:rPr>
                        <a:t>6</a:t>
                      </a:r>
                      <a:r>
                        <a:rPr lang="zh-CN" sz="1000" kern="100">
                          <a:effectLst/>
                        </a:rPr>
                        <a:t>）</a:t>
                      </a:r>
                      <a:r>
                        <a:rPr lang="en-US" sz="1000" kern="100">
                          <a:effectLst/>
                        </a:rPr>
                        <a:t>IBM Rational Software Architect</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508846">
                <a:tc>
                  <a:txBody>
                    <a:bodyPr/>
                    <a:lstStyle/>
                    <a:p>
                      <a:pPr>
                        <a:spcAft>
                          <a:spcPts val="0"/>
                        </a:spcAft>
                      </a:pPr>
                      <a:r>
                        <a:rPr lang="zh-CN" sz="1000" kern="100">
                          <a:effectLst/>
                        </a:rPr>
                        <a:t>（</a:t>
                      </a:r>
                      <a:r>
                        <a:rPr lang="en-US" sz="1000" kern="100">
                          <a:effectLst/>
                        </a:rPr>
                        <a:t>7</a:t>
                      </a:r>
                      <a:r>
                        <a:rPr lang="zh-CN" sz="1000" kern="100">
                          <a:effectLst/>
                        </a:rPr>
                        <a:t>）个人电脑及其</a:t>
                      </a:r>
                      <a:r>
                        <a:rPr lang="en-US" sz="1000" kern="100">
                          <a:effectLst/>
                        </a:rPr>
                        <a:t>windows</a:t>
                      </a:r>
                      <a:r>
                        <a:rPr lang="zh-CN" sz="1000" kern="100">
                          <a:effectLst/>
                        </a:rPr>
                        <a:t>操作系统</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8</a:t>
                      </a:r>
                      <a:r>
                        <a:rPr lang="zh-CN" sz="1000" kern="100">
                          <a:effectLst/>
                        </a:rPr>
                        <a:t>）</a:t>
                      </a:r>
                      <a:r>
                        <a:rPr lang="en-US" sz="1000" kern="100">
                          <a:effectLst/>
                        </a:rPr>
                        <a:t>Vmware</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1</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学习工作使用</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二、初期必要支出</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2</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1</a:t>
                      </a:r>
                      <a:r>
                        <a:rPr lang="zh-CN" sz="1000" kern="100">
                          <a:effectLst/>
                        </a:rPr>
                        <a:t>）域名</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2</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marR="279400">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由学校分配</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三、过程性支出</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3</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r>
              <a:tr h="359790">
                <a:tc>
                  <a:txBody>
                    <a:bodyPr/>
                    <a:lstStyle/>
                    <a:p>
                      <a:pPr>
                        <a:spcAft>
                          <a:spcPts val="0"/>
                        </a:spcAft>
                      </a:pPr>
                      <a:r>
                        <a:rPr lang="zh-CN" sz="1000" kern="100">
                          <a:effectLst/>
                        </a:rPr>
                        <a:t>（</a:t>
                      </a:r>
                      <a:r>
                        <a:rPr lang="en-US" sz="1000" kern="100">
                          <a:effectLst/>
                        </a:rPr>
                        <a:t>1</a:t>
                      </a:r>
                      <a:r>
                        <a:rPr lang="zh-CN" sz="1000" kern="100">
                          <a:effectLst/>
                        </a:rPr>
                        <a:t>）电费</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3</a:t>
                      </a:r>
                      <a:endParaRPr lang="zh-CN" sz="1000" kern="100">
                        <a:effectLst/>
                        <a:latin typeface="宋体"/>
                        <a:ea typeface="等线"/>
                        <a:cs typeface="宋体"/>
                      </a:endParaRPr>
                    </a:p>
                  </a:txBody>
                  <a:tcPr marL="64181" marR="64181" marT="0" marB="0" anchor="ctr"/>
                </a:tc>
                <a:tc>
                  <a:txBody>
                    <a:bodyPr/>
                    <a:lstStyle/>
                    <a:p>
                      <a:pPr algn="r">
                        <a:spcAft>
                          <a:spcPts val="0"/>
                        </a:spcAft>
                      </a:pPr>
                      <a:r>
                        <a:rPr lang="en-US" sz="1000" kern="100">
                          <a:effectLst/>
                        </a:rPr>
                        <a:t>-100</a:t>
                      </a:r>
                      <a:endParaRPr lang="zh-CN" sz="1000" kern="100">
                        <a:effectLst/>
                        <a:latin typeface="宋体"/>
                        <a:ea typeface="等线"/>
                        <a:cs typeface="宋体"/>
                      </a:endParaRPr>
                    </a:p>
                  </a:txBody>
                  <a:tcPr marL="64181" marR="64181" marT="0" marB="0" anchor="ctr"/>
                </a:tc>
                <a:tc>
                  <a:txBody>
                    <a:bodyPr/>
                    <a:lstStyle/>
                    <a:p>
                      <a:pPr algn="r">
                        <a:spcAft>
                          <a:spcPts val="0"/>
                        </a:spcAft>
                      </a:pPr>
                      <a:r>
                        <a:rPr lang="en-US" sz="1000" kern="100">
                          <a:effectLst/>
                        </a:rPr>
                        <a:t>-1000</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由学校提供</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a:t>
                      </a:r>
                      <a:r>
                        <a:rPr lang="en-US" sz="1000" kern="100">
                          <a:effectLst/>
                        </a:rPr>
                        <a:t>2</a:t>
                      </a:r>
                      <a:r>
                        <a:rPr lang="zh-CN" sz="1000" kern="100">
                          <a:effectLst/>
                        </a:rPr>
                        <a:t>）宽带费用</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3</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内网运行无宽带费用</a:t>
                      </a:r>
                      <a:endParaRPr lang="zh-CN" sz="1000" kern="100">
                        <a:effectLst/>
                        <a:latin typeface="宋体"/>
                        <a:ea typeface="等线"/>
                        <a:cs typeface="宋体"/>
                      </a:endParaRPr>
                    </a:p>
                  </a:txBody>
                  <a:tcPr marL="64181" marR="64181" marT="0" marB="0" anchor="ctr"/>
                </a:tc>
              </a:tr>
              <a:tr h="823820">
                <a:tc>
                  <a:txBody>
                    <a:bodyPr/>
                    <a:lstStyle/>
                    <a:p>
                      <a:pPr>
                        <a:spcAft>
                          <a:spcPts val="0"/>
                        </a:spcAft>
                      </a:pPr>
                      <a:r>
                        <a:rPr lang="zh-CN" sz="1000" kern="100">
                          <a:effectLst/>
                        </a:rPr>
                        <a:t>（</a:t>
                      </a:r>
                      <a:r>
                        <a:rPr lang="en-US" sz="1000" kern="100">
                          <a:effectLst/>
                        </a:rPr>
                        <a:t>3</a:t>
                      </a:r>
                      <a:r>
                        <a:rPr lang="zh-CN" sz="1000" kern="100">
                          <a:effectLst/>
                        </a:rPr>
                        <a:t>）人力支出</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3</a:t>
                      </a:r>
                      <a:endParaRPr lang="zh-CN" sz="1000" kern="100">
                        <a:effectLst/>
                        <a:latin typeface="宋体"/>
                        <a:ea typeface="等线"/>
                        <a:cs typeface="宋体"/>
                      </a:endParaRPr>
                    </a:p>
                  </a:txBody>
                  <a:tcPr marL="64181" marR="64181" marT="0" marB="0" anchor="ctr"/>
                </a:tc>
                <a:tc>
                  <a:txBody>
                    <a:bodyPr/>
                    <a:lstStyle/>
                    <a:p>
                      <a:pPr algn="r">
                        <a:spcAft>
                          <a:spcPts val="0"/>
                        </a:spcAft>
                      </a:pPr>
                      <a:r>
                        <a:rPr lang="en-US" sz="1000" kern="100">
                          <a:effectLst/>
                        </a:rPr>
                        <a:t>-6734.7</a:t>
                      </a:r>
                      <a:endParaRPr lang="zh-CN" sz="1000" kern="100">
                        <a:effectLst/>
                        <a:latin typeface="宋体"/>
                        <a:ea typeface="等线"/>
                        <a:cs typeface="宋体"/>
                      </a:endParaRPr>
                    </a:p>
                  </a:txBody>
                  <a:tcPr marL="64181" marR="64181" marT="0" marB="0" anchor="ctr"/>
                </a:tc>
                <a:tc>
                  <a:txBody>
                    <a:bodyPr/>
                    <a:lstStyle/>
                    <a:p>
                      <a:pPr algn="r">
                        <a:spcAft>
                          <a:spcPts val="0"/>
                        </a:spcAft>
                      </a:pPr>
                      <a:r>
                        <a:rPr lang="en-US" sz="1000" kern="100">
                          <a:effectLst/>
                        </a:rPr>
                        <a:t>-67347</a:t>
                      </a:r>
                      <a:endParaRPr lang="zh-CN" sz="1000" kern="100">
                        <a:effectLst/>
                        <a:latin typeface="宋体"/>
                        <a:ea typeface="等线"/>
                        <a:cs typeface="宋体"/>
                      </a:endParaRPr>
                    </a:p>
                  </a:txBody>
                  <a:tcPr marL="64181" marR="64181" marT="0" marB="0" anchor="ctr"/>
                </a:tc>
                <a:tc>
                  <a:txBody>
                    <a:bodyPr/>
                    <a:lstStyle/>
                    <a:p>
                      <a:pPr>
                        <a:spcAft>
                          <a:spcPts val="0"/>
                        </a:spcAft>
                      </a:pPr>
                      <a:r>
                        <a:rPr lang="zh-CN" sz="1000" kern="100">
                          <a:effectLst/>
                        </a:rPr>
                        <a:t>根据</a:t>
                      </a:r>
                      <a:r>
                        <a:rPr lang="en-US" sz="1000" kern="100">
                          <a:effectLst/>
                        </a:rPr>
                        <a:t>2018</a:t>
                      </a:r>
                      <a:r>
                        <a:rPr lang="zh-CN" sz="1000" kern="100">
                          <a:effectLst/>
                        </a:rPr>
                        <a:t>最新劳动人员平均工资为</a:t>
                      </a:r>
                      <a:r>
                        <a:rPr lang="en-US" sz="1000" kern="100">
                          <a:effectLst/>
                        </a:rPr>
                        <a:t>32.07</a:t>
                      </a:r>
                      <a:r>
                        <a:rPr lang="zh-CN" sz="1000" kern="100">
                          <a:effectLst/>
                        </a:rPr>
                        <a:t>元</a:t>
                      </a:r>
                      <a:r>
                        <a:rPr lang="en-US" sz="1000" kern="100">
                          <a:effectLst/>
                        </a:rPr>
                        <a:t>/</a:t>
                      </a:r>
                      <a:r>
                        <a:rPr lang="zh-CN" sz="1000" kern="100">
                          <a:effectLst/>
                        </a:rPr>
                        <a:t>小时，每月的平均工作日共计约</a:t>
                      </a:r>
                      <a:r>
                        <a:rPr lang="en-US" sz="1000" kern="100">
                          <a:effectLst/>
                        </a:rPr>
                        <a:t>21</a:t>
                      </a:r>
                      <a:r>
                        <a:rPr lang="zh-CN" sz="1000" kern="100">
                          <a:effectLst/>
                        </a:rPr>
                        <a:t>天。因为是课程项目故人力支出不计入总支出。</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四、增资情况</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4</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r>
              <a:tr h="179895">
                <a:tc>
                  <a:txBody>
                    <a:bodyPr/>
                    <a:lstStyle/>
                    <a:p>
                      <a:pPr>
                        <a:spcAft>
                          <a:spcPts val="0"/>
                        </a:spcAft>
                      </a:pPr>
                      <a:r>
                        <a:rPr lang="zh-CN" sz="1000" kern="100">
                          <a:effectLst/>
                        </a:rPr>
                        <a:t>五、其他款项</a:t>
                      </a:r>
                      <a:endParaRPr lang="zh-CN" sz="1000" kern="100">
                        <a:effectLst/>
                        <a:latin typeface="宋体"/>
                        <a:ea typeface="等线"/>
                        <a:cs typeface="宋体"/>
                      </a:endParaRPr>
                    </a:p>
                  </a:txBody>
                  <a:tcPr marL="64181" marR="64181" marT="0" marB="0" anchor="ctr"/>
                </a:tc>
                <a:tc>
                  <a:txBody>
                    <a:bodyPr/>
                    <a:lstStyle/>
                    <a:p>
                      <a:pPr algn="ctr">
                        <a:spcAft>
                          <a:spcPts val="0"/>
                        </a:spcAft>
                      </a:pPr>
                      <a:r>
                        <a:rPr lang="en-US" sz="1000" kern="100">
                          <a:effectLst/>
                        </a:rPr>
                        <a:t>5</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c>
                  <a:txBody>
                    <a:bodyPr/>
                    <a:lstStyle/>
                    <a:p>
                      <a:pPr>
                        <a:spcAft>
                          <a:spcPts val="0"/>
                        </a:spcAft>
                      </a:pPr>
                      <a:r>
                        <a:rPr lang="en-US" sz="1000" kern="100">
                          <a:effectLst/>
                        </a:rPr>
                        <a:t>/</a:t>
                      </a:r>
                      <a:endParaRPr lang="zh-CN" sz="1000" kern="100">
                        <a:effectLst/>
                        <a:latin typeface="宋体"/>
                        <a:ea typeface="等线"/>
                        <a:cs typeface="宋体"/>
                      </a:endParaRPr>
                    </a:p>
                  </a:txBody>
                  <a:tcPr marL="64181" marR="64181" marT="0" marB="0" anchor="ctr"/>
                </a:tc>
              </a:tr>
              <a:tr h="179895">
                <a:tc gridSpan="5">
                  <a:txBody>
                    <a:bodyPr/>
                    <a:lstStyle/>
                    <a:p>
                      <a:pPr>
                        <a:spcAft>
                          <a:spcPts val="0"/>
                        </a:spcAft>
                      </a:pPr>
                      <a:r>
                        <a:rPr lang="zh-CN" sz="1000" kern="100" dirty="0">
                          <a:effectLst/>
                        </a:rPr>
                        <a:t>财务负责人：陈俊仁</a:t>
                      </a:r>
                      <a:endParaRPr lang="zh-CN" sz="1000" kern="100" dirty="0">
                        <a:effectLst/>
                        <a:latin typeface="宋体"/>
                        <a:ea typeface="等线"/>
                        <a:cs typeface="宋体"/>
                      </a:endParaRPr>
                    </a:p>
                  </a:txBody>
                  <a:tcPr marL="64181" marR="64181"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 name="Rectangle 1"/>
          <p:cNvSpPr>
            <a:spLocks noChangeArrowheads="1"/>
          </p:cNvSpPr>
          <p:nvPr/>
        </p:nvSpPr>
        <p:spPr bwMode="auto">
          <a:xfrm>
            <a:off x="1129196" y="906668"/>
            <a:ext cx="1624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bmk="_Toc527286959">
                <a:ln>
                  <a:noFill/>
                </a:ln>
                <a:solidFill>
                  <a:srgbClr val="000000"/>
                </a:solidFill>
                <a:effectLst/>
                <a:latin typeface="Arial" pitchFamily="34" charset="0"/>
                <a:ea typeface="宋体" pitchFamily="2" charset="-122"/>
                <a:cs typeface="Times New Roman" pitchFamily="18" charset="0"/>
              </a:rPr>
              <a:t>预算</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23650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114408" cy="369332"/>
          </a:xfrm>
          <a:prstGeom prst="rect">
            <a:avLst/>
          </a:prstGeom>
        </p:spPr>
        <p:txBody>
          <a:bodyPr wrap="none" anchor="t">
            <a:spAutoFit/>
          </a:bodyPr>
          <a:lstStyle/>
          <a:p>
            <a:r>
              <a:rPr lang="zh-CN" b="1">
                <a:latin typeface="黑体" panose="02010609060101010101" pitchFamily="49" charset="-122"/>
                <a:ea typeface="黑体" panose="02010609060101010101" pitchFamily="49" charset="-122"/>
              </a:rPr>
              <a:t>项目用户</a:t>
            </a:r>
            <a:endParaRPr lang="zh-CN"/>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graphicFrame>
        <p:nvGraphicFramePr>
          <p:cNvPr id="7" name="表格 6">
            <a:extLst>
              <a:ext uri="{FF2B5EF4-FFF2-40B4-BE49-F238E27FC236}">
                <a16:creationId xmlns:a16="http://schemas.microsoft.com/office/drawing/2014/main" xmlns="" id="{88599C5C-8D56-4329-AB54-C9A8B3A301D2}"/>
              </a:ext>
            </a:extLst>
          </p:cNvPr>
          <p:cNvGraphicFramePr>
            <a:graphicFrameLocks noGrp="1"/>
          </p:cNvGraphicFramePr>
          <p:nvPr>
            <p:extLst>
              <p:ext uri="{D42A27DB-BD31-4B8C-83A1-F6EECF244321}">
                <p14:modId xmlns:p14="http://schemas.microsoft.com/office/powerpoint/2010/main" val="123038012"/>
              </p:ext>
            </p:extLst>
          </p:nvPr>
        </p:nvGraphicFramePr>
        <p:xfrm>
          <a:off x="2632854" y="1897632"/>
          <a:ext cx="6667500" cy="378523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3617937172"/>
                    </a:ext>
                  </a:extLst>
                </a:gridCol>
                <a:gridCol w="2724150">
                  <a:extLst>
                    <a:ext uri="{9D8B030D-6E8A-4147-A177-3AD203B41FA5}">
                      <a16:colId xmlns:a16="http://schemas.microsoft.com/office/drawing/2014/main" xmlns="" val="1309073331"/>
                    </a:ext>
                  </a:extLst>
                </a:gridCol>
                <a:gridCol w="2724150">
                  <a:extLst>
                    <a:ext uri="{9D8B030D-6E8A-4147-A177-3AD203B41FA5}">
                      <a16:colId xmlns:a16="http://schemas.microsoft.com/office/drawing/2014/main" xmlns="" val="937147188"/>
                    </a:ext>
                  </a:extLst>
                </a:gridCol>
              </a:tblGrid>
              <a:tr h="504825">
                <a:tc>
                  <a:txBody>
                    <a:bodyPr/>
                    <a:lstStyle/>
                    <a:p>
                      <a:pPr rtl="0" fontAlgn="base"/>
                      <a:r>
                        <a:rPr lang="zh-CN" altLang="en-US" sz="1400">
                          <a:effectLst/>
                        </a:rPr>
                        <a:t>用户群分类 </a:t>
                      </a:r>
                    </a:p>
                  </a:txBody>
                  <a:tcPr anchor="ctr"/>
                </a:tc>
                <a:tc>
                  <a:txBody>
                    <a:bodyPr/>
                    <a:lstStyle/>
                    <a:p>
                      <a:pPr rtl="0" fontAlgn="base"/>
                      <a:r>
                        <a:rPr lang="zh-CN" altLang="en-US" sz="1400">
                          <a:effectLst/>
                        </a:rPr>
                        <a:t>用户角色 </a:t>
                      </a:r>
                    </a:p>
                  </a:txBody>
                  <a:tcPr anchor="ctr"/>
                </a:tc>
                <a:tc>
                  <a:txBody>
                    <a:bodyPr/>
                    <a:lstStyle/>
                    <a:p>
                      <a:pPr rtl="0" fontAlgn="base"/>
                      <a:r>
                        <a:rPr lang="zh-CN" altLang="en-US" sz="1400">
                          <a:effectLst/>
                        </a:rPr>
                        <a:t>用户描述 </a:t>
                      </a:r>
                    </a:p>
                  </a:txBody>
                  <a:tcPr anchor="ctr"/>
                </a:tc>
                <a:extLst>
                  <a:ext uri="{0D108BD9-81ED-4DB2-BD59-A6C34878D82A}">
                    <a16:rowId xmlns:a16="http://schemas.microsoft.com/office/drawing/2014/main" xmlns="" val="926179355"/>
                  </a:ext>
                </a:extLst>
              </a:tr>
              <a:tr h="504825">
                <a:tc>
                  <a:txBody>
                    <a:bodyPr/>
                    <a:lstStyle/>
                    <a:p>
                      <a:pPr rtl="0" fontAlgn="base"/>
                      <a:r>
                        <a:rPr lang="zh-CN" altLang="en-US" sz="1400">
                          <a:effectLst/>
                        </a:rPr>
                        <a:t>客户 </a:t>
                      </a:r>
                    </a:p>
                  </a:txBody>
                  <a:tcPr anchor="ctr"/>
                </a:tc>
                <a:tc>
                  <a:txBody>
                    <a:bodyPr/>
                    <a:lstStyle/>
                    <a:p>
                      <a:pPr rtl="0" fontAlgn="base"/>
                      <a:r>
                        <a:rPr lang="zh-CN" altLang="en-US" sz="1400">
                          <a:effectLst/>
                        </a:rPr>
                        <a:t>项目发起人 </a:t>
                      </a:r>
                    </a:p>
                  </a:txBody>
                  <a:tcPr anchor="ctr"/>
                </a:tc>
                <a:tc>
                  <a:txBody>
                    <a:bodyPr/>
                    <a:lstStyle/>
                    <a:p>
                      <a:pPr rtl="0" fontAlgn="base"/>
                      <a:r>
                        <a:rPr lang="zh-CN" altLang="en-US" sz="1400">
                          <a:effectLst/>
                        </a:rPr>
                        <a:t>项目的发起方 </a:t>
                      </a:r>
                    </a:p>
                  </a:txBody>
                  <a:tcPr anchor="ctr"/>
                </a:tc>
                <a:extLst>
                  <a:ext uri="{0D108BD9-81ED-4DB2-BD59-A6C34878D82A}">
                    <a16:rowId xmlns:a16="http://schemas.microsoft.com/office/drawing/2014/main" xmlns="" val="3969913342"/>
                  </a:ext>
                </a:extLst>
              </a:tr>
              <a:tr h="542925">
                <a:tc rowSpan="4">
                  <a:txBody>
                    <a:bodyPr/>
                    <a:lstStyle/>
                    <a:p>
                      <a:pPr rtl="0" fontAlgn="base"/>
                      <a:r>
                        <a:rPr lang="zh-CN" altLang="en-US" sz="1400">
                          <a:effectLst/>
                        </a:rPr>
                        <a:t>直接用户 </a:t>
                      </a:r>
                    </a:p>
                  </a:txBody>
                  <a:tcPr anchor="ctr"/>
                </a:tc>
                <a:tc>
                  <a:txBody>
                    <a:bodyPr/>
                    <a:lstStyle/>
                    <a:p>
                      <a:pPr rtl="0" fontAlgn="base"/>
                      <a:r>
                        <a:rPr lang="zh-CN" altLang="en-US" sz="1400">
                          <a:effectLst/>
                        </a:rPr>
                        <a:t>教师 </a:t>
                      </a:r>
                    </a:p>
                  </a:txBody>
                  <a:tcPr anchor="ctr"/>
                </a:tc>
                <a:tc>
                  <a:txBody>
                    <a:bodyPr/>
                    <a:lstStyle/>
                    <a:p>
                      <a:pPr rtl="0" fontAlgn="base"/>
                      <a:r>
                        <a:rPr lang="zh-CN" altLang="en-US" sz="1400">
                          <a:effectLst/>
                        </a:rPr>
                        <a:t>软件需求分析课程授课教师 </a:t>
                      </a:r>
                    </a:p>
                  </a:txBody>
                  <a:tcPr anchor="ctr"/>
                </a:tc>
                <a:extLst>
                  <a:ext uri="{0D108BD9-81ED-4DB2-BD59-A6C34878D82A}">
                    <a16:rowId xmlns:a16="http://schemas.microsoft.com/office/drawing/2014/main" xmlns="" val="3208589549"/>
                  </a:ext>
                </a:extLst>
              </a:tr>
              <a:tr h="457200">
                <a:tc vMerge="1">
                  <a:txBody>
                    <a:bodyPr/>
                    <a:lstStyle/>
                    <a:p>
                      <a:endParaRPr lang="zh-CN" altLang="en-US"/>
                    </a:p>
                  </a:txBody>
                  <a:tcPr/>
                </a:tc>
                <a:tc>
                  <a:txBody>
                    <a:bodyPr/>
                    <a:lstStyle/>
                    <a:p>
                      <a:pPr rtl="0" fontAlgn="base"/>
                      <a:r>
                        <a:rPr lang="zh-CN" altLang="en-US" sz="1400">
                          <a:effectLst/>
                        </a:rPr>
                        <a:t>学生 </a:t>
                      </a:r>
                    </a:p>
                  </a:txBody>
                  <a:tcPr anchor="ctr"/>
                </a:tc>
                <a:tc>
                  <a:txBody>
                    <a:bodyPr/>
                    <a:lstStyle/>
                    <a:p>
                      <a:pPr rtl="0" fontAlgn="base"/>
                      <a:r>
                        <a:rPr lang="zh-CN" altLang="en-US" sz="1400">
                          <a:effectLst/>
                        </a:rPr>
                        <a:t>选择软件需求分析课程的学生 </a:t>
                      </a:r>
                    </a:p>
                  </a:txBody>
                  <a:tcPr anchor="ctr"/>
                </a:tc>
                <a:extLst>
                  <a:ext uri="{0D108BD9-81ED-4DB2-BD59-A6C34878D82A}">
                    <a16:rowId xmlns:a16="http://schemas.microsoft.com/office/drawing/2014/main" xmlns="" val="2997621181"/>
                  </a:ext>
                </a:extLst>
              </a:tr>
              <a:tr h="742950">
                <a:tc vMerge="1">
                  <a:txBody>
                    <a:bodyPr/>
                    <a:lstStyle/>
                    <a:p>
                      <a:endParaRPr lang="zh-CN" altLang="en-US"/>
                    </a:p>
                  </a:txBody>
                  <a:tcPr/>
                </a:tc>
                <a:tc>
                  <a:txBody>
                    <a:bodyPr/>
                    <a:lstStyle/>
                    <a:p>
                      <a:pPr rtl="0" fontAlgn="base"/>
                      <a:r>
                        <a:rPr lang="zh-CN" altLang="en-US" sz="1400">
                          <a:effectLst/>
                        </a:rPr>
                        <a:t>管理员 </a:t>
                      </a:r>
                    </a:p>
                  </a:txBody>
                  <a:tcPr anchor="ctr"/>
                </a:tc>
                <a:tc>
                  <a:txBody>
                    <a:bodyPr/>
                    <a:lstStyle/>
                    <a:p>
                      <a:pPr rtl="0" fontAlgn="base"/>
                      <a:r>
                        <a:rPr lang="zh-CN" altLang="en-US" sz="1400">
                          <a:effectLst/>
                        </a:rPr>
                        <a:t>负责网站后台维护，主内、内容审核以及身份认证的工作人员 </a:t>
                      </a:r>
                    </a:p>
                  </a:txBody>
                  <a:tcPr anchor="ctr"/>
                </a:tc>
                <a:extLst>
                  <a:ext uri="{0D108BD9-81ED-4DB2-BD59-A6C34878D82A}">
                    <a16:rowId xmlns:a16="http://schemas.microsoft.com/office/drawing/2014/main" xmlns="" val="1662377593"/>
                  </a:ext>
                </a:extLst>
              </a:tr>
              <a:tr h="514350">
                <a:tc vMerge="1">
                  <a:txBody>
                    <a:bodyPr/>
                    <a:lstStyle/>
                    <a:p>
                      <a:endParaRPr lang="zh-CN" altLang="en-US"/>
                    </a:p>
                  </a:txBody>
                  <a:tcPr/>
                </a:tc>
                <a:tc>
                  <a:txBody>
                    <a:bodyPr/>
                    <a:lstStyle/>
                    <a:p>
                      <a:pPr rtl="0" fontAlgn="base"/>
                      <a:r>
                        <a:rPr lang="zh-CN" altLang="en-US" sz="1400">
                          <a:effectLst/>
                        </a:rPr>
                        <a:t>游客 </a:t>
                      </a:r>
                    </a:p>
                  </a:txBody>
                  <a:tcPr anchor="ctr"/>
                </a:tc>
                <a:tc>
                  <a:txBody>
                    <a:bodyPr/>
                    <a:lstStyle/>
                    <a:p>
                      <a:pPr rtl="0" fontAlgn="base"/>
                      <a:r>
                        <a:rPr lang="zh-CN" altLang="en-US" sz="1400">
                          <a:effectLst/>
                        </a:rPr>
                        <a:t>未注册的网站浏览者 </a:t>
                      </a:r>
                    </a:p>
                  </a:txBody>
                  <a:tcPr anchor="ctr"/>
                </a:tc>
                <a:extLst>
                  <a:ext uri="{0D108BD9-81ED-4DB2-BD59-A6C34878D82A}">
                    <a16:rowId xmlns:a16="http://schemas.microsoft.com/office/drawing/2014/main" xmlns="" val="2344461181"/>
                  </a:ext>
                </a:extLst>
              </a:tr>
              <a:tr h="485775">
                <a:tc>
                  <a:txBody>
                    <a:bodyPr/>
                    <a:lstStyle/>
                    <a:p>
                      <a:pPr rtl="0" fontAlgn="base"/>
                      <a:r>
                        <a:rPr lang="zh-CN" altLang="en-US" sz="1400">
                          <a:effectLst/>
                        </a:rPr>
                        <a:t>间接用户 </a:t>
                      </a:r>
                    </a:p>
                  </a:txBody>
                  <a:tcPr anchor="ctr"/>
                </a:tc>
                <a:tc>
                  <a:txBody>
                    <a:bodyPr/>
                    <a:lstStyle/>
                    <a:p>
                      <a:pPr rtl="0" fontAlgn="base"/>
                      <a:r>
                        <a:rPr lang="zh-CN" altLang="en-US" sz="1400">
                          <a:effectLst/>
                        </a:rPr>
                        <a:t>学校网站安全管理部门 </a:t>
                      </a:r>
                    </a:p>
                  </a:txBody>
                  <a:tcPr anchor="ctr"/>
                </a:tc>
                <a:tc>
                  <a:txBody>
                    <a:bodyPr/>
                    <a:lstStyle/>
                    <a:p>
                      <a:pPr rtl="0" fontAlgn="base"/>
                      <a:r>
                        <a:rPr lang="zh-CN" altLang="en-US" sz="1400">
                          <a:effectLst/>
                        </a:rPr>
                        <a:t>学校负责监督各网站的正常使用与信息安全部门。 </a:t>
                      </a:r>
                    </a:p>
                  </a:txBody>
                  <a:tcPr anchor="ctr"/>
                </a:tc>
                <a:extLst>
                  <a:ext uri="{0D108BD9-81ED-4DB2-BD59-A6C34878D82A}">
                    <a16:rowId xmlns:a16="http://schemas.microsoft.com/office/drawing/2014/main" xmlns="" val="3114122307"/>
                  </a:ext>
                </a:extLst>
              </a:tr>
            </a:tbl>
          </a:graphicData>
        </a:graphic>
      </p:graphicFrame>
    </p:spTree>
    <p:extLst>
      <p:ext uri="{BB962C8B-B14F-4D97-AF65-F5344CB8AC3E}">
        <p14:creationId xmlns:p14="http://schemas.microsoft.com/office/powerpoint/2010/main" val="1756674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4209807"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10.</a:t>
            </a:r>
            <a:r>
              <a:rPr lang="zh-CN" altLang="en-US" sz="5400" b="1" dirty="0" smtClean="0">
                <a:solidFill>
                  <a:schemeClr val="bg1"/>
                </a:solidFill>
                <a:latin typeface="Gotham Rounded Medium" panose="02000000000000000000" pitchFamily="50" charset="0"/>
              </a:rPr>
              <a:t>采购管理</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12783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919" y="314138"/>
            <a:ext cx="2448106" cy="830997"/>
          </a:xfrm>
          <a:prstGeom prst="rect">
            <a:avLst/>
          </a:prstGeom>
        </p:spPr>
        <p:txBody>
          <a:bodyPr wrap="none">
            <a:spAutoFit/>
          </a:bodyPr>
          <a:lstStyle/>
          <a:p>
            <a:r>
              <a:rPr lang="en-US" altLang="zh-CN" sz="2400" b="1" dirty="0" smtClean="0"/>
              <a:t>10.</a:t>
            </a:r>
            <a:r>
              <a:rPr lang="zh-CN" altLang="zh-CN" sz="2400" b="1" dirty="0"/>
              <a:t>采购管理计划</a:t>
            </a:r>
          </a:p>
          <a:p>
            <a:pPr lvl="0"/>
            <a:endParaRPr lang="zh-CN" altLang="zh-CN" sz="2400" b="1" dirty="0"/>
          </a:p>
        </p:txBody>
      </p:sp>
      <p:graphicFrame>
        <p:nvGraphicFramePr>
          <p:cNvPr id="3" name="表格 2"/>
          <p:cNvGraphicFramePr>
            <a:graphicFrameLocks noGrp="1"/>
          </p:cNvGraphicFramePr>
          <p:nvPr>
            <p:extLst>
              <p:ext uri="{D42A27DB-BD31-4B8C-83A1-F6EECF244321}">
                <p14:modId xmlns:p14="http://schemas.microsoft.com/office/powerpoint/2010/main" val="4235649122"/>
              </p:ext>
            </p:extLst>
          </p:nvPr>
        </p:nvGraphicFramePr>
        <p:xfrm>
          <a:off x="1687981" y="1145135"/>
          <a:ext cx="7277115" cy="2471484"/>
        </p:xfrm>
        <a:graphic>
          <a:graphicData uri="http://schemas.openxmlformats.org/drawingml/2006/table">
            <a:tbl>
              <a:tblPr firstRow="1" firstCol="1" bandRow="1">
                <a:tableStyleId>{5C22544A-7EE6-4342-B048-85BDC9FD1C3A}</a:tableStyleId>
              </a:tblPr>
              <a:tblGrid>
                <a:gridCol w="1963825"/>
                <a:gridCol w="1325354"/>
                <a:gridCol w="1083301"/>
                <a:gridCol w="2904635"/>
              </a:tblGrid>
              <a:tr h="146082">
                <a:tc rowSpan="2">
                  <a:txBody>
                    <a:bodyPr/>
                    <a:lstStyle/>
                    <a:p>
                      <a:pPr algn="ctr">
                        <a:spcAft>
                          <a:spcPts val="0"/>
                        </a:spcAft>
                      </a:pPr>
                      <a:r>
                        <a:rPr lang="zh-CN" sz="1100" kern="100" dirty="0">
                          <a:effectLst/>
                        </a:rPr>
                        <a:t>采购内容</a:t>
                      </a:r>
                      <a:endParaRPr lang="zh-CN" sz="1050" kern="100" dirty="0">
                        <a:effectLst/>
                        <a:latin typeface="宋体"/>
                        <a:ea typeface="等线"/>
                        <a:cs typeface="宋体"/>
                      </a:endParaRPr>
                    </a:p>
                  </a:txBody>
                  <a:tcPr marL="68580" marR="68580" marT="0" marB="0" anchor="ctr"/>
                </a:tc>
                <a:tc gridSpan="2">
                  <a:txBody>
                    <a:bodyPr/>
                    <a:lstStyle/>
                    <a:p>
                      <a:pPr algn="ctr">
                        <a:spcAft>
                          <a:spcPts val="0"/>
                        </a:spcAft>
                      </a:pPr>
                      <a:r>
                        <a:rPr lang="zh-CN" sz="1100" kern="100">
                          <a:effectLst/>
                        </a:rPr>
                        <a:t>货币资金</a:t>
                      </a:r>
                      <a:endParaRPr lang="zh-CN" sz="1050" kern="100">
                        <a:effectLst/>
                        <a:latin typeface="宋体"/>
                        <a:ea typeface="等线"/>
                        <a:cs typeface="宋体"/>
                      </a:endParaRPr>
                    </a:p>
                  </a:txBody>
                  <a:tcPr marL="68580" marR="68580" marT="0" marB="0" anchor="ctr"/>
                </a:tc>
                <a:tc hMerge="1">
                  <a:txBody>
                    <a:bodyPr/>
                    <a:lstStyle/>
                    <a:p>
                      <a:endParaRPr lang="zh-CN" altLang="en-US"/>
                    </a:p>
                  </a:txBody>
                  <a:tcPr/>
                </a:tc>
                <a:tc rowSpan="2">
                  <a:txBody>
                    <a:bodyPr/>
                    <a:lstStyle/>
                    <a:p>
                      <a:pPr algn="ctr">
                        <a:spcAft>
                          <a:spcPts val="0"/>
                        </a:spcAft>
                      </a:pPr>
                      <a:r>
                        <a:rPr lang="zh-CN" sz="1100" kern="100">
                          <a:effectLst/>
                        </a:rPr>
                        <a:t>备注</a:t>
                      </a:r>
                      <a:endParaRPr lang="zh-CN" sz="1050" kern="100">
                        <a:effectLst/>
                        <a:latin typeface="宋体"/>
                        <a:ea typeface="等线"/>
                        <a:cs typeface="宋体"/>
                      </a:endParaRPr>
                    </a:p>
                  </a:txBody>
                  <a:tcPr marL="68580" marR="68580" marT="0" marB="0" anchor="ctr"/>
                </a:tc>
              </a:tr>
              <a:tr h="146082">
                <a:tc vMerge="1">
                  <a:txBody>
                    <a:bodyPr/>
                    <a:lstStyle/>
                    <a:p>
                      <a:endParaRPr lang="zh-CN" altLang="en-US"/>
                    </a:p>
                  </a:txBody>
                  <a:tcPr/>
                </a:tc>
                <a:tc>
                  <a:txBody>
                    <a:bodyPr/>
                    <a:lstStyle/>
                    <a:p>
                      <a:pPr>
                        <a:spcAft>
                          <a:spcPts val="0"/>
                        </a:spcAft>
                      </a:pPr>
                      <a:r>
                        <a:rPr lang="zh-CN" sz="1100" kern="100">
                          <a:effectLst/>
                        </a:rPr>
                        <a:t>月投入</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年投入</a:t>
                      </a:r>
                      <a:endParaRPr lang="zh-CN" sz="1050" kern="100">
                        <a:effectLst/>
                        <a:latin typeface="宋体"/>
                        <a:ea typeface="等线"/>
                        <a:cs typeface="宋体"/>
                      </a:endParaRPr>
                    </a:p>
                  </a:txBody>
                  <a:tcPr marL="68580" marR="68580" marT="0" marB="0" anchor="ctr"/>
                </a:tc>
                <a:tc vMerge="1">
                  <a:txBody>
                    <a:bodyPr/>
                    <a:lstStyle/>
                    <a:p>
                      <a:endParaRPr lang="zh-CN" altLang="en-US"/>
                    </a:p>
                  </a:txBody>
                  <a:tcPr/>
                </a:tc>
              </a:tr>
              <a:tr h="146082">
                <a:tc>
                  <a:txBody>
                    <a:bodyPr/>
                    <a:lstStyle/>
                    <a:p>
                      <a:pPr>
                        <a:spcAft>
                          <a:spcPts val="0"/>
                        </a:spcAft>
                      </a:pPr>
                      <a:r>
                        <a:rPr lang="zh-CN" sz="1100" kern="100">
                          <a:effectLst/>
                        </a:rPr>
                        <a:t>一、初期投入资金</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a:t>
                      </a:r>
                      <a:r>
                        <a:rPr lang="en-US" sz="1100" kern="100">
                          <a:effectLst/>
                        </a:rPr>
                        <a:t>1</a:t>
                      </a:r>
                      <a:r>
                        <a:rPr lang="zh-CN" sz="1100" kern="100">
                          <a:effectLst/>
                        </a:rPr>
                        <a:t>）电子书</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a:t>
                      </a:r>
                      <a:r>
                        <a:rPr lang="en-US" sz="1100" kern="100">
                          <a:effectLst/>
                        </a:rPr>
                        <a:t>2</a:t>
                      </a:r>
                      <a:r>
                        <a:rPr lang="zh-CN" sz="1100" kern="100">
                          <a:effectLst/>
                        </a:rPr>
                        <a:t>）</a:t>
                      </a:r>
                      <a:r>
                        <a:rPr lang="en-US" sz="1100" kern="100">
                          <a:effectLst/>
                        </a:rPr>
                        <a:t>UML</a:t>
                      </a:r>
                      <a:r>
                        <a:rPr lang="zh-CN" sz="1100" kern="100">
                          <a:effectLst/>
                        </a:rPr>
                        <a:t>建模工具</a:t>
                      </a:r>
                      <a:endParaRPr lang="zh-CN" sz="1050" kern="100">
                        <a:effectLst/>
                        <a:latin typeface="宋体"/>
                        <a:ea typeface="等线"/>
                        <a:cs typeface="宋体"/>
                      </a:endParaRPr>
                    </a:p>
                  </a:txBody>
                  <a:tcPr marL="68580" marR="68580" marT="0" marB="0" anchor="ctr"/>
                </a:tc>
                <a:tc>
                  <a:txBody>
                    <a:bodyPr/>
                    <a:lstStyle/>
                    <a:p>
                      <a:pPr marR="558800">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marR="558800" algn="ct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a:t>
                      </a:r>
                      <a:r>
                        <a:rPr lang="en-US" sz="1100" kern="100">
                          <a:effectLst/>
                        </a:rPr>
                        <a:t>3</a:t>
                      </a:r>
                      <a:r>
                        <a:rPr lang="zh-CN" sz="1100" kern="100">
                          <a:effectLst/>
                        </a:rPr>
                        <a:t>）</a:t>
                      </a:r>
                      <a:r>
                        <a:rPr lang="en-US" sz="1100" kern="100">
                          <a:effectLst/>
                        </a:rPr>
                        <a:t>AxureRP</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a:t>
                      </a:r>
                      <a:r>
                        <a:rPr lang="en-US" sz="1100" kern="100">
                          <a:effectLst/>
                        </a:rPr>
                        <a:t>4</a:t>
                      </a:r>
                      <a:r>
                        <a:rPr lang="zh-CN" sz="1100" kern="100">
                          <a:effectLst/>
                        </a:rPr>
                        <a:t>）</a:t>
                      </a:r>
                      <a:r>
                        <a:rPr lang="en-US" sz="1100" kern="100">
                          <a:effectLst/>
                        </a:rPr>
                        <a:t>Office</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275469">
                <a:tc>
                  <a:txBody>
                    <a:bodyPr/>
                    <a:lstStyle/>
                    <a:p>
                      <a:pPr>
                        <a:spcAft>
                          <a:spcPts val="0"/>
                        </a:spcAft>
                      </a:pPr>
                      <a:r>
                        <a:rPr lang="zh-CN" sz="1100" kern="100">
                          <a:effectLst/>
                        </a:rPr>
                        <a:t>（</a:t>
                      </a:r>
                      <a:r>
                        <a:rPr lang="en-US" sz="1100" kern="100">
                          <a:effectLst/>
                        </a:rPr>
                        <a:t>5</a:t>
                      </a:r>
                      <a:r>
                        <a:rPr lang="zh-CN" sz="1100" kern="100">
                          <a:effectLst/>
                        </a:rPr>
                        <a:t>）</a:t>
                      </a:r>
                      <a:r>
                        <a:rPr lang="en-US" sz="1100" kern="100">
                          <a:effectLst/>
                        </a:rPr>
                        <a:t>IBM Rational Software Architect</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292164">
                <a:tc>
                  <a:txBody>
                    <a:bodyPr/>
                    <a:lstStyle/>
                    <a:p>
                      <a:pPr>
                        <a:spcAft>
                          <a:spcPts val="0"/>
                        </a:spcAft>
                      </a:pPr>
                      <a:r>
                        <a:rPr lang="zh-CN" sz="1100" kern="100">
                          <a:effectLst/>
                        </a:rPr>
                        <a:t>（</a:t>
                      </a:r>
                      <a:r>
                        <a:rPr lang="en-US" sz="1100" kern="100">
                          <a:effectLst/>
                        </a:rPr>
                        <a:t>6</a:t>
                      </a:r>
                      <a:r>
                        <a:rPr lang="zh-CN" sz="1100" kern="100">
                          <a:effectLst/>
                        </a:rPr>
                        <a:t>）个人电脑及其</a:t>
                      </a:r>
                      <a:r>
                        <a:rPr lang="en-US" sz="1100" kern="100">
                          <a:effectLst/>
                        </a:rPr>
                        <a:t>windows</a:t>
                      </a:r>
                      <a:r>
                        <a:rPr lang="zh-CN" sz="1100" kern="100">
                          <a:effectLst/>
                        </a:rPr>
                        <a:t>操作系统</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292164">
                <a:tc>
                  <a:txBody>
                    <a:bodyPr/>
                    <a:lstStyle/>
                    <a:p>
                      <a:pPr>
                        <a:spcAft>
                          <a:spcPts val="0"/>
                        </a:spcAft>
                      </a:pPr>
                      <a:r>
                        <a:rPr lang="zh-CN" sz="1100" kern="100">
                          <a:effectLst/>
                        </a:rPr>
                        <a:t>（</a:t>
                      </a:r>
                      <a:r>
                        <a:rPr lang="en-US" sz="1100" kern="100">
                          <a:effectLst/>
                        </a:rPr>
                        <a:t>7</a:t>
                      </a:r>
                      <a:r>
                        <a:rPr lang="zh-CN" sz="1100" kern="100">
                          <a:effectLst/>
                        </a:rPr>
                        <a:t>）</a:t>
                      </a:r>
                      <a:r>
                        <a:rPr lang="en-US" sz="1100" kern="100">
                          <a:effectLst/>
                        </a:rPr>
                        <a:t>Vmware</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a:effectLst/>
                        </a:rPr>
                        <a:t>网上资源学习使用暂无费用</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二、初期必要支出</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r>
              <a:tr h="146082">
                <a:tc>
                  <a:txBody>
                    <a:bodyPr/>
                    <a:lstStyle/>
                    <a:p>
                      <a:pPr>
                        <a:spcAft>
                          <a:spcPts val="0"/>
                        </a:spcAft>
                      </a:pPr>
                      <a:r>
                        <a:rPr lang="zh-CN" sz="1100" kern="100">
                          <a:effectLst/>
                        </a:rPr>
                        <a:t>（</a:t>
                      </a:r>
                      <a:r>
                        <a:rPr lang="en-US" sz="1100" kern="100">
                          <a:effectLst/>
                        </a:rPr>
                        <a:t>1</a:t>
                      </a:r>
                      <a:r>
                        <a:rPr lang="zh-CN" sz="1100" kern="100">
                          <a:effectLst/>
                        </a:rPr>
                        <a:t>）网络</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1</a:t>
                      </a:r>
                      <a:endParaRPr lang="zh-CN" sz="1050" kern="100">
                        <a:effectLst/>
                        <a:latin typeface="宋体"/>
                        <a:ea typeface="等线"/>
                        <a:cs typeface="宋体"/>
                      </a:endParaRPr>
                    </a:p>
                  </a:txBody>
                  <a:tcPr marL="68580" marR="68580" marT="0" marB="0" anchor="ctr"/>
                </a:tc>
                <a:tc>
                  <a:txBody>
                    <a:bodyPr/>
                    <a:lstStyle/>
                    <a:p>
                      <a:pPr>
                        <a:spcAft>
                          <a:spcPts val="0"/>
                        </a:spcAft>
                      </a:pPr>
                      <a:r>
                        <a:rPr lang="en-US" sz="1100" kern="100">
                          <a:effectLst/>
                        </a:rPr>
                        <a:t>/</a:t>
                      </a:r>
                      <a:endParaRPr lang="zh-CN" sz="1050" kern="100">
                        <a:effectLst/>
                        <a:latin typeface="宋体"/>
                        <a:ea typeface="等线"/>
                        <a:cs typeface="宋体"/>
                      </a:endParaRPr>
                    </a:p>
                  </a:txBody>
                  <a:tcPr marL="68580" marR="68580" marT="0" marB="0" anchor="ctr"/>
                </a:tc>
                <a:tc>
                  <a:txBody>
                    <a:bodyPr/>
                    <a:lstStyle/>
                    <a:p>
                      <a:pPr>
                        <a:spcAft>
                          <a:spcPts val="0"/>
                        </a:spcAft>
                      </a:pPr>
                      <a:r>
                        <a:rPr lang="zh-CN" sz="1100" kern="100" dirty="0">
                          <a:effectLst/>
                        </a:rPr>
                        <a:t>由学校分配</a:t>
                      </a:r>
                      <a:endParaRPr lang="zh-CN" sz="1050" kern="100" dirty="0">
                        <a:effectLst/>
                        <a:latin typeface="宋体"/>
                        <a:ea typeface="等线"/>
                        <a:cs typeface="宋体"/>
                      </a:endParaRPr>
                    </a:p>
                  </a:txBody>
                  <a:tcPr marL="68580" marR="68580" marT="0" marB="0" anchor="ctr"/>
                </a:tc>
              </a:tr>
            </a:tbl>
          </a:graphicData>
        </a:graphic>
      </p:graphicFrame>
      <p:sp>
        <p:nvSpPr>
          <p:cNvPr id="4" name="Rectangle 1"/>
          <p:cNvSpPr>
            <a:spLocks noChangeArrowheads="1"/>
          </p:cNvSpPr>
          <p:nvPr/>
        </p:nvSpPr>
        <p:spPr bwMode="auto">
          <a:xfrm>
            <a:off x="1226820" y="777447"/>
            <a:ext cx="141577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1500" b="1" i="0" u="none" strike="noStrike" cap="none" normalizeH="0" baseline="0" dirty="0" smtClean="0" bmk="_Toc527286961">
                <a:ln>
                  <a:noFill/>
                </a:ln>
                <a:solidFill>
                  <a:srgbClr val="000000"/>
                </a:solidFill>
                <a:effectLst/>
                <a:latin typeface="等线" pitchFamily="2" charset="-122"/>
                <a:ea typeface="宋体" pitchFamily="2" charset="-122"/>
                <a:cs typeface="Times New Roman" pitchFamily="18" charset="0"/>
              </a:rPr>
              <a:t>采购内容</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96901293"/>
              </p:ext>
            </p:extLst>
          </p:nvPr>
        </p:nvGraphicFramePr>
        <p:xfrm>
          <a:off x="1646913" y="4216352"/>
          <a:ext cx="6085730" cy="2045299"/>
        </p:xfrm>
        <a:graphic>
          <a:graphicData uri="http://schemas.openxmlformats.org/drawingml/2006/table">
            <a:tbl>
              <a:tblPr firstRow="1" firstCol="1" bandRow="1">
                <a:tableStyleId>{5C22544A-7EE6-4342-B048-85BDC9FD1C3A}</a:tableStyleId>
              </a:tblPr>
              <a:tblGrid>
                <a:gridCol w="1219158"/>
                <a:gridCol w="2323303"/>
                <a:gridCol w="887053"/>
                <a:gridCol w="910775"/>
                <a:gridCol w="745441"/>
              </a:tblGrid>
              <a:tr h="255662">
                <a:tc>
                  <a:txBody>
                    <a:bodyPr/>
                    <a:lstStyle/>
                    <a:p>
                      <a:pPr algn="just">
                        <a:spcAft>
                          <a:spcPts val="0"/>
                        </a:spcAft>
                      </a:pPr>
                      <a:r>
                        <a:rPr lang="zh-CN" sz="1100">
                          <a:effectLst/>
                        </a:rPr>
                        <a:t>风险名称</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解决方案</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发生概率</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影响程度</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优先级</a:t>
                      </a:r>
                      <a:endParaRPr lang="zh-CN" sz="1050">
                        <a:effectLst/>
                        <a:latin typeface="宋体"/>
                        <a:ea typeface="宋体"/>
                        <a:cs typeface="宋体"/>
                      </a:endParaRPr>
                    </a:p>
                  </a:txBody>
                  <a:tcPr marL="68580" marR="68580" marT="0" marB="0"/>
                </a:tc>
              </a:tr>
              <a:tr h="255662">
                <a:tc>
                  <a:txBody>
                    <a:bodyPr/>
                    <a:lstStyle/>
                    <a:p>
                      <a:pPr algn="just">
                        <a:spcAft>
                          <a:spcPts val="0"/>
                        </a:spcAft>
                      </a:pPr>
                      <a:r>
                        <a:rPr lang="zh-CN" sz="1100">
                          <a:effectLst/>
                        </a:rPr>
                        <a:t>资源缺乏</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共同上网寻找资源</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低</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低</a:t>
                      </a:r>
                      <a:endParaRPr lang="zh-CN" sz="1050">
                        <a:effectLst/>
                        <a:latin typeface="宋体"/>
                        <a:ea typeface="宋体"/>
                        <a:cs typeface="宋体"/>
                      </a:endParaRPr>
                    </a:p>
                  </a:txBody>
                  <a:tcPr marL="68580" marR="68580" marT="0" marB="0"/>
                </a:tc>
              </a:tr>
              <a:tr h="511325">
                <a:tc>
                  <a:txBody>
                    <a:bodyPr/>
                    <a:lstStyle/>
                    <a:p>
                      <a:pPr algn="just">
                        <a:spcAft>
                          <a:spcPts val="0"/>
                        </a:spcAft>
                      </a:pPr>
                      <a:r>
                        <a:rPr lang="en-US" sz="1100">
                          <a:effectLst/>
                        </a:rPr>
                        <a:t>UI</a:t>
                      </a:r>
                      <a:r>
                        <a:rPr lang="zh-CN" sz="1100">
                          <a:effectLst/>
                        </a:rPr>
                        <a:t>设计不合理</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寻找有经验的</a:t>
                      </a:r>
                      <a:r>
                        <a:rPr lang="en-US" sz="1100">
                          <a:effectLst/>
                        </a:rPr>
                        <a:t>UI</a:t>
                      </a:r>
                      <a:r>
                        <a:rPr lang="zh-CN" sz="1100">
                          <a:effectLst/>
                        </a:rPr>
                        <a:t>设计师了解详细</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低</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低</a:t>
                      </a:r>
                      <a:endParaRPr lang="zh-CN" sz="1050">
                        <a:effectLst/>
                        <a:latin typeface="宋体"/>
                        <a:ea typeface="宋体"/>
                        <a:cs typeface="宋体"/>
                      </a:endParaRPr>
                    </a:p>
                  </a:txBody>
                  <a:tcPr marL="68580" marR="68580" marT="0" marB="0"/>
                </a:tc>
              </a:tr>
              <a:tr h="511325">
                <a:tc>
                  <a:txBody>
                    <a:bodyPr/>
                    <a:lstStyle/>
                    <a:p>
                      <a:pPr algn="just">
                        <a:spcAft>
                          <a:spcPts val="0"/>
                        </a:spcAft>
                      </a:pPr>
                      <a:r>
                        <a:rPr lang="en-US" sz="1100">
                          <a:effectLst/>
                        </a:rPr>
                        <a:t>UI</a:t>
                      </a:r>
                      <a:r>
                        <a:rPr lang="zh-CN" sz="1100">
                          <a:effectLst/>
                        </a:rPr>
                        <a:t>设计跟不上进度</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投入更多的人力进行</a:t>
                      </a:r>
                      <a:r>
                        <a:rPr lang="en-US" sz="1100">
                          <a:effectLst/>
                        </a:rPr>
                        <a:t>ui</a:t>
                      </a:r>
                      <a:r>
                        <a:rPr lang="zh-CN" sz="1100">
                          <a:effectLst/>
                        </a:rPr>
                        <a:t>的学习和设计</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r>
              <a:tr h="511325">
                <a:tc>
                  <a:txBody>
                    <a:bodyPr/>
                    <a:lstStyle/>
                    <a:p>
                      <a:pPr algn="just">
                        <a:spcAft>
                          <a:spcPts val="0"/>
                        </a:spcAft>
                      </a:pPr>
                      <a:r>
                        <a:rPr lang="zh-CN" sz="1100">
                          <a:effectLst/>
                        </a:rPr>
                        <a:t>项目质量不过关</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由</a:t>
                      </a:r>
                      <a:r>
                        <a:rPr lang="en-US" sz="1100">
                          <a:effectLst/>
                        </a:rPr>
                        <a:t>SQA</a:t>
                      </a:r>
                      <a:r>
                        <a:rPr lang="zh-CN" sz="1100">
                          <a:effectLst/>
                        </a:rPr>
                        <a:t>质量保障小组联合评审</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中</a:t>
                      </a:r>
                      <a:endParaRPr lang="zh-CN" sz="1050">
                        <a:effectLst/>
                        <a:latin typeface="宋体"/>
                        <a:ea typeface="宋体"/>
                        <a:cs typeface="宋体"/>
                      </a:endParaRPr>
                    </a:p>
                  </a:txBody>
                  <a:tcPr marL="68580" marR="68580" marT="0" marB="0"/>
                </a:tc>
                <a:tc>
                  <a:txBody>
                    <a:bodyPr/>
                    <a:lstStyle/>
                    <a:p>
                      <a:pPr algn="just">
                        <a:spcAft>
                          <a:spcPts val="0"/>
                        </a:spcAft>
                      </a:pPr>
                      <a:r>
                        <a:rPr lang="zh-CN" sz="1100">
                          <a:effectLst/>
                        </a:rPr>
                        <a:t>高</a:t>
                      </a:r>
                      <a:endParaRPr lang="zh-CN" sz="1050">
                        <a:effectLst/>
                        <a:latin typeface="宋体"/>
                        <a:ea typeface="宋体"/>
                        <a:cs typeface="宋体"/>
                      </a:endParaRPr>
                    </a:p>
                  </a:txBody>
                  <a:tcPr marL="68580" marR="68580" marT="0" marB="0"/>
                </a:tc>
                <a:tc>
                  <a:txBody>
                    <a:bodyPr/>
                    <a:lstStyle/>
                    <a:p>
                      <a:pPr algn="just">
                        <a:spcAft>
                          <a:spcPts val="0"/>
                        </a:spcAft>
                      </a:pPr>
                      <a:r>
                        <a:rPr lang="zh-CN" sz="1100" dirty="0">
                          <a:effectLst/>
                        </a:rPr>
                        <a:t>高</a:t>
                      </a:r>
                      <a:endParaRPr lang="zh-CN" sz="1050" dirty="0">
                        <a:effectLst/>
                        <a:latin typeface="宋体"/>
                        <a:ea typeface="宋体"/>
                        <a:cs typeface="宋体"/>
                      </a:endParaRPr>
                    </a:p>
                  </a:txBody>
                  <a:tcPr marL="68580" marR="68580" marT="0" marB="0"/>
                </a:tc>
              </a:tr>
            </a:tbl>
          </a:graphicData>
        </a:graphic>
      </p:graphicFrame>
      <p:sp>
        <p:nvSpPr>
          <p:cNvPr id="7" name="Rectangle 2"/>
          <p:cNvSpPr>
            <a:spLocks noChangeArrowheads="1"/>
          </p:cNvSpPr>
          <p:nvPr/>
        </p:nvSpPr>
        <p:spPr bwMode="auto">
          <a:xfrm>
            <a:off x="1117490" y="3796192"/>
            <a:ext cx="237757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1" fontAlgn="base" latinLnBrk="0" hangingPunct="1">
              <a:lnSpc>
                <a:spcPct val="100000"/>
              </a:lnSpc>
              <a:spcBef>
                <a:spcPct val="0"/>
              </a:spcBef>
              <a:spcAft>
                <a:spcPct val="0"/>
              </a:spcAft>
              <a:buClrTx/>
              <a:buSzTx/>
              <a:tabLst/>
            </a:pPr>
            <a:r>
              <a:rPr kumimoji="0" lang="zh-CN" sz="1500" b="1" i="0" u="none" strike="noStrike" cap="none" normalizeH="0" baseline="0" dirty="0" smtClean="0" bmk="_Toc527286962">
                <a:ln>
                  <a:noFill/>
                </a:ln>
                <a:solidFill>
                  <a:srgbClr val="000000"/>
                </a:solidFill>
                <a:effectLst/>
                <a:latin typeface="等线" pitchFamily="2" charset="-122"/>
                <a:ea typeface="宋体" pitchFamily="2" charset="-122"/>
                <a:cs typeface="Times New Roman" pitchFamily="18" charset="0"/>
              </a:rPr>
              <a:t>采购计划的关键因素</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439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smtClean="0">
                <a:solidFill>
                  <a:schemeClr val="tx1">
                    <a:lumMod val="75000"/>
                    <a:lumOff val="25000"/>
                  </a:schemeClr>
                </a:solidFill>
              </a:rPr>
              <a:t>参考资料</a:t>
            </a:r>
            <a:endParaRPr lang="zh-CN" altLang="en-US" sz="2400" b="1" dirty="0">
              <a:solidFill>
                <a:schemeClr val="tx1">
                  <a:lumMod val="75000"/>
                  <a:lumOff val="25000"/>
                </a:schemeClr>
              </a:solidFill>
            </a:endParaRPr>
          </a:p>
        </p:txBody>
      </p:sp>
      <p:sp>
        <p:nvSpPr>
          <p:cNvPr id="6" name="矩形 5"/>
          <p:cNvSpPr/>
          <p:nvPr/>
        </p:nvSpPr>
        <p:spPr>
          <a:xfrm>
            <a:off x="1344023" y="1106723"/>
            <a:ext cx="10847977" cy="5262979"/>
          </a:xfrm>
          <a:prstGeom prst="rect">
            <a:avLst/>
          </a:prstGeom>
        </p:spPr>
        <p:txBody>
          <a:bodyPr wrap="square">
            <a:spAutoFit/>
          </a:bodyPr>
          <a:lstStyle/>
          <a:p>
            <a:r>
              <a:rPr lang="en-US" altLang="zh-CN" sz="2400" dirty="0">
                <a:solidFill>
                  <a:schemeClr val="tx1">
                    <a:lumMod val="75000"/>
                    <a:lumOff val="25000"/>
                  </a:schemeClr>
                </a:solidFill>
                <a:latin typeface="+mn-ea"/>
              </a:rPr>
              <a:t>1.《</a:t>
            </a:r>
            <a:r>
              <a:rPr lang="zh-CN" altLang="en-US" sz="2400" dirty="0">
                <a:solidFill>
                  <a:schemeClr val="tx1">
                    <a:lumMod val="75000"/>
                    <a:lumOff val="25000"/>
                  </a:schemeClr>
                </a:solidFill>
                <a:latin typeface="+mn-ea"/>
              </a:rPr>
              <a:t>软件工程导论</a:t>
            </a:r>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（第</a:t>
            </a:r>
            <a:r>
              <a:rPr lang="en-US" altLang="zh-CN" sz="2400" dirty="0">
                <a:solidFill>
                  <a:schemeClr val="tx1">
                    <a:lumMod val="75000"/>
                    <a:lumOff val="25000"/>
                  </a:schemeClr>
                </a:solidFill>
                <a:latin typeface="+mn-ea"/>
              </a:rPr>
              <a:t>6</a:t>
            </a:r>
            <a:r>
              <a:rPr lang="zh-CN" altLang="en-US" sz="2400" dirty="0">
                <a:solidFill>
                  <a:schemeClr val="tx1">
                    <a:lumMod val="75000"/>
                    <a:lumOff val="25000"/>
                  </a:schemeClr>
                </a:solidFill>
                <a:latin typeface="+mn-ea"/>
              </a:rPr>
              <a:t>版）      </a:t>
            </a:r>
            <a:r>
              <a:rPr lang="zh-CN" altLang="en-US" sz="2400" dirty="0" smtClean="0">
                <a:solidFill>
                  <a:schemeClr val="tx1">
                    <a:lumMod val="75000"/>
                    <a:lumOff val="25000"/>
                  </a:schemeClr>
                </a:solidFill>
                <a:latin typeface="+mn-ea"/>
              </a:rPr>
              <a:t>清华大学出版社</a:t>
            </a:r>
            <a:endParaRPr lang="en-US" altLang="zh-CN" sz="2400" dirty="0" smtClean="0">
              <a:solidFill>
                <a:schemeClr val="tx1">
                  <a:lumMod val="75000"/>
                  <a:lumOff val="25000"/>
                </a:schemeClr>
              </a:solidFill>
              <a:latin typeface="+mn-ea"/>
            </a:endParaRPr>
          </a:p>
          <a:p>
            <a:endParaRPr lang="zh-CN" altLang="en-US" sz="2400" dirty="0">
              <a:solidFill>
                <a:schemeClr val="tx1">
                  <a:lumMod val="75000"/>
                  <a:lumOff val="25000"/>
                </a:schemeClr>
              </a:solidFill>
              <a:latin typeface="+mn-ea"/>
            </a:endParaRPr>
          </a:p>
          <a:p>
            <a:r>
              <a:rPr lang="en-US" altLang="zh-CN" sz="2400" dirty="0">
                <a:solidFill>
                  <a:schemeClr val="tx1">
                    <a:lumMod val="75000"/>
                    <a:lumOff val="25000"/>
                  </a:schemeClr>
                </a:solidFill>
                <a:latin typeface="+mn-ea"/>
              </a:rPr>
              <a:t>2.《</a:t>
            </a:r>
            <a:r>
              <a:rPr lang="zh-CN" altLang="en-US" sz="2400" dirty="0">
                <a:solidFill>
                  <a:schemeClr val="tx1">
                    <a:lumMod val="75000"/>
                    <a:lumOff val="25000"/>
                  </a:schemeClr>
                </a:solidFill>
                <a:latin typeface="+mn-ea"/>
              </a:rPr>
              <a:t>软件需求</a:t>
            </a:r>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（第三版）            </a:t>
            </a:r>
            <a:r>
              <a:rPr lang="zh-CN" altLang="en-US" sz="2400" dirty="0" smtClean="0">
                <a:solidFill>
                  <a:schemeClr val="tx1">
                    <a:lumMod val="75000"/>
                    <a:lumOff val="25000"/>
                  </a:schemeClr>
                </a:solidFill>
                <a:latin typeface="+mn-ea"/>
              </a:rPr>
              <a:t>清华大学出版社</a:t>
            </a:r>
            <a:endParaRPr lang="en-US" altLang="zh-CN" sz="2400" dirty="0" smtClean="0">
              <a:solidFill>
                <a:schemeClr val="tx1">
                  <a:lumMod val="75000"/>
                  <a:lumOff val="25000"/>
                </a:schemeClr>
              </a:solidFill>
              <a:latin typeface="+mn-ea"/>
            </a:endParaRPr>
          </a:p>
          <a:p>
            <a:endParaRPr lang="zh-CN" altLang="en-US" sz="2400" dirty="0">
              <a:solidFill>
                <a:schemeClr val="tx1">
                  <a:lumMod val="75000"/>
                  <a:lumOff val="25000"/>
                </a:schemeClr>
              </a:solidFill>
              <a:latin typeface="+mn-ea"/>
            </a:endParaRPr>
          </a:p>
          <a:p>
            <a:r>
              <a:rPr lang="en-US" altLang="zh-CN" sz="2400" dirty="0">
                <a:solidFill>
                  <a:schemeClr val="tx1">
                    <a:lumMod val="75000"/>
                    <a:lumOff val="25000"/>
                  </a:schemeClr>
                </a:solidFill>
                <a:latin typeface="+mn-ea"/>
              </a:rPr>
              <a:t>3.《IT</a:t>
            </a:r>
            <a:r>
              <a:rPr lang="zh-CN" altLang="en-US" sz="2400" dirty="0">
                <a:solidFill>
                  <a:schemeClr val="tx1">
                    <a:lumMod val="75000"/>
                    <a:lumOff val="25000"/>
                  </a:schemeClr>
                </a:solidFill>
                <a:latin typeface="+mn-ea"/>
              </a:rPr>
              <a:t>项目管理</a:t>
            </a:r>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（原书第八版）机械工业</a:t>
            </a:r>
            <a:r>
              <a:rPr lang="zh-CN" altLang="en-US" sz="2400" dirty="0" smtClean="0">
                <a:solidFill>
                  <a:schemeClr val="tx1">
                    <a:lumMod val="75000"/>
                    <a:lumOff val="25000"/>
                  </a:schemeClr>
                </a:solidFill>
                <a:latin typeface="+mn-ea"/>
              </a:rPr>
              <a:t>出版社</a:t>
            </a:r>
            <a:endParaRPr lang="en-US" altLang="zh-CN" sz="2400" dirty="0" smtClean="0">
              <a:solidFill>
                <a:schemeClr val="tx1">
                  <a:lumMod val="75000"/>
                  <a:lumOff val="25000"/>
                </a:schemeClr>
              </a:solidFill>
              <a:latin typeface="+mn-ea"/>
            </a:endParaRPr>
          </a:p>
          <a:p>
            <a:endParaRPr lang="zh-CN" altLang="en-US" sz="2400" dirty="0">
              <a:solidFill>
                <a:schemeClr val="tx1">
                  <a:lumMod val="75000"/>
                  <a:lumOff val="25000"/>
                </a:schemeClr>
              </a:solidFill>
              <a:latin typeface="+mn-ea"/>
            </a:endParaRPr>
          </a:p>
          <a:p>
            <a:r>
              <a:rPr lang="en-US" altLang="zh-CN" sz="2400" dirty="0">
                <a:solidFill>
                  <a:schemeClr val="tx1">
                    <a:lumMod val="75000"/>
                    <a:lumOff val="25000"/>
                  </a:schemeClr>
                </a:solidFill>
                <a:latin typeface="+mn-ea"/>
              </a:rPr>
              <a:t>4. [PRD-15]-</a:t>
            </a:r>
            <a:r>
              <a:rPr lang="zh-CN" altLang="en-US" sz="2400" dirty="0">
                <a:solidFill>
                  <a:schemeClr val="tx1">
                    <a:lumMod val="75000"/>
                    <a:lumOff val="25000"/>
                  </a:schemeClr>
                </a:solidFill>
                <a:latin typeface="+mn-ea"/>
              </a:rPr>
              <a:t>需求工程项目</a:t>
            </a:r>
            <a:r>
              <a:rPr lang="zh-CN" altLang="en-US" sz="2400" dirty="0" smtClean="0">
                <a:solidFill>
                  <a:schemeClr val="tx1">
                    <a:lumMod val="75000"/>
                    <a:lumOff val="25000"/>
                  </a:schemeClr>
                </a:solidFill>
                <a:latin typeface="+mn-ea"/>
              </a:rPr>
              <a:t>计划</a:t>
            </a:r>
            <a:endParaRPr lang="en-US" altLang="zh-CN" sz="2400" dirty="0" smtClean="0">
              <a:solidFill>
                <a:schemeClr val="tx1">
                  <a:lumMod val="75000"/>
                  <a:lumOff val="25000"/>
                </a:schemeClr>
              </a:solidFill>
              <a:latin typeface="+mn-ea"/>
            </a:endParaRPr>
          </a:p>
          <a:p>
            <a:endParaRPr lang="zh-CN" altLang="en-US" sz="2400" dirty="0">
              <a:solidFill>
                <a:schemeClr val="tx1">
                  <a:lumMod val="75000"/>
                  <a:lumOff val="25000"/>
                </a:schemeClr>
              </a:solidFill>
              <a:latin typeface="+mn-ea"/>
            </a:endParaRPr>
          </a:p>
          <a:p>
            <a:r>
              <a:rPr lang="en-US" altLang="zh-CN" sz="2400" dirty="0">
                <a:solidFill>
                  <a:schemeClr val="tx1">
                    <a:lumMod val="75000"/>
                    <a:lumOff val="25000"/>
                  </a:schemeClr>
                </a:solidFill>
                <a:latin typeface="+mn-ea"/>
              </a:rPr>
              <a:t>5. GB/T19000—2008/ISO9000.</a:t>
            </a:r>
            <a:r>
              <a:rPr lang="zh-CN" altLang="en-US" sz="2400" dirty="0">
                <a:solidFill>
                  <a:schemeClr val="tx1">
                    <a:lumMod val="75000"/>
                    <a:lumOff val="25000"/>
                  </a:schemeClr>
                </a:solidFill>
                <a:latin typeface="+mn-ea"/>
              </a:rPr>
              <a:t>国标</a:t>
            </a:r>
            <a:r>
              <a:rPr lang="en-US" altLang="zh-CN" sz="2400" dirty="0">
                <a:solidFill>
                  <a:schemeClr val="tx1">
                    <a:lumMod val="75000"/>
                    <a:lumOff val="25000"/>
                  </a:schemeClr>
                </a:solidFill>
                <a:latin typeface="+mn-ea"/>
              </a:rPr>
              <a:t>《</a:t>
            </a:r>
            <a:r>
              <a:rPr lang="zh-CN" altLang="en-US" sz="2400" dirty="0">
                <a:solidFill>
                  <a:schemeClr val="tx1">
                    <a:lumMod val="75000"/>
                    <a:lumOff val="25000"/>
                  </a:schemeClr>
                </a:solidFill>
                <a:latin typeface="+mn-ea"/>
              </a:rPr>
              <a:t>质量管理体系 基础和术语</a:t>
            </a:r>
            <a:r>
              <a:rPr lang="en-US" altLang="zh-CN" sz="2400" dirty="0" smtClean="0">
                <a:solidFill>
                  <a:schemeClr val="tx1">
                    <a:lumMod val="75000"/>
                    <a:lumOff val="25000"/>
                  </a:schemeClr>
                </a:solidFill>
                <a:latin typeface="+mn-ea"/>
              </a:rPr>
              <a:t>》</a:t>
            </a:r>
            <a:endParaRPr lang="en-US" altLang="zh-CN" sz="2400" dirty="0">
              <a:solidFill>
                <a:schemeClr val="tx1">
                  <a:lumMod val="75000"/>
                  <a:lumOff val="25000"/>
                </a:schemeClr>
              </a:solidFill>
              <a:latin typeface="+mn-ea"/>
            </a:endParaRPr>
          </a:p>
          <a:p>
            <a:r>
              <a:rPr lang="zh-CN" altLang="en-US" sz="2400" dirty="0">
                <a:solidFill>
                  <a:schemeClr val="tx1">
                    <a:lumMod val="75000"/>
                    <a:lumOff val="25000"/>
                  </a:schemeClr>
                </a:solidFill>
                <a:latin typeface="+mn-ea"/>
              </a:rPr>
              <a:t>百度文库</a:t>
            </a:r>
            <a:r>
              <a:rPr lang="zh-CN" altLang="en-US" sz="2400" dirty="0" smtClean="0">
                <a:solidFill>
                  <a:schemeClr val="tx1">
                    <a:lumMod val="75000"/>
                    <a:lumOff val="25000"/>
                  </a:schemeClr>
                </a:solidFill>
                <a:latin typeface="+mn-ea"/>
              </a:rPr>
              <a:t>：</a:t>
            </a:r>
            <a:r>
              <a:rPr lang="en-US" altLang="zh-CN" sz="2400" dirty="0">
                <a:solidFill>
                  <a:schemeClr val="tx1">
                    <a:lumMod val="75000"/>
                    <a:lumOff val="25000"/>
                  </a:schemeClr>
                </a:solidFill>
                <a:latin typeface="+mn-ea"/>
              </a:rPr>
              <a:t>https://wenku.baidu.com/view/1f4fab57f01dc281e53af099.html</a:t>
            </a:r>
          </a:p>
          <a:p>
            <a:endParaRPr lang="en-US" altLang="zh-CN" sz="2400" dirty="0">
              <a:solidFill>
                <a:schemeClr val="tx1">
                  <a:lumMod val="75000"/>
                  <a:lumOff val="25000"/>
                </a:schemeClr>
              </a:solidFill>
              <a:latin typeface="+mn-ea"/>
            </a:endParaRPr>
          </a:p>
          <a:p>
            <a:r>
              <a:rPr lang="en-US" altLang="zh-CN" sz="2400" dirty="0">
                <a:solidFill>
                  <a:schemeClr val="tx1">
                    <a:lumMod val="75000"/>
                    <a:lumOff val="25000"/>
                  </a:schemeClr>
                </a:solidFill>
                <a:latin typeface="+mn-ea"/>
              </a:rPr>
              <a:t>6. C2-PRD-</a:t>
            </a:r>
            <a:r>
              <a:rPr lang="zh-CN" altLang="en-US" sz="2400" dirty="0">
                <a:solidFill>
                  <a:schemeClr val="tx1">
                    <a:lumMod val="75000"/>
                    <a:lumOff val="25000"/>
                  </a:schemeClr>
                </a:solidFill>
                <a:latin typeface="+mn-ea"/>
              </a:rPr>
              <a:t>项目描述</a:t>
            </a:r>
            <a:r>
              <a:rPr lang="en-US" altLang="zh-CN" sz="2400" dirty="0">
                <a:solidFill>
                  <a:schemeClr val="tx1">
                    <a:lumMod val="75000"/>
                    <a:lumOff val="25000"/>
                  </a:schemeClr>
                </a:solidFill>
                <a:latin typeface="+mn-ea"/>
              </a:rPr>
              <a:t>-2018</a:t>
            </a:r>
          </a:p>
          <a:p>
            <a:endParaRPr lang="en-US" altLang="zh-CN" sz="2400" dirty="0">
              <a:solidFill>
                <a:schemeClr val="tx1">
                  <a:lumMod val="75000"/>
                  <a:lumOff val="25000"/>
                </a:schemeClr>
              </a:solidFill>
              <a:latin typeface="+mn-ea"/>
            </a:endParaRPr>
          </a:p>
          <a:p>
            <a:endParaRPr lang="en-US" altLang="zh-CN" sz="2400"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40554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smtClean="0">
                <a:solidFill>
                  <a:schemeClr val="tx1">
                    <a:lumMod val="75000"/>
                    <a:lumOff val="25000"/>
                  </a:schemeClr>
                </a:solidFill>
              </a:rPr>
              <a:t>小组分工及评分</a:t>
            </a:r>
            <a:endParaRPr lang="zh-CN" altLang="en-US" sz="2400" b="1" dirty="0">
              <a:solidFill>
                <a:schemeClr val="tx1">
                  <a:lumMod val="75000"/>
                  <a:lumOff val="2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817440676"/>
              </p:ext>
            </p:extLst>
          </p:nvPr>
        </p:nvGraphicFramePr>
        <p:xfrm>
          <a:off x="1529410" y="1412301"/>
          <a:ext cx="9650961" cy="4831287"/>
        </p:xfrm>
        <a:graphic>
          <a:graphicData uri="http://schemas.openxmlformats.org/drawingml/2006/table">
            <a:tbl>
              <a:tblPr firstRow="1" bandRow="1">
                <a:tableStyleId>{5C22544A-7EE6-4342-B048-85BDC9FD1C3A}</a:tableStyleId>
              </a:tblPr>
              <a:tblGrid>
                <a:gridCol w="3216987"/>
                <a:gridCol w="3216987"/>
                <a:gridCol w="3216987"/>
              </a:tblGrid>
              <a:tr h="622223">
                <a:tc>
                  <a:txBody>
                    <a:bodyPr/>
                    <a:lstStyle/>
                    <a:p>
                      <a:r>
                        <a:rPr lang="zh-CN" altLang="en-US" dirty="0" smtClean="0"/>
                        <a:t>成员</a:t>
                      </a:r>
                      <a:endParaRPr lang="zh-CN" altLang="en-US" dirty="0"/>
                    </a:p>
                  </a:txBody>
                  <a:tcPr/>
                </a:tc>
                <a:tc>
                  <a:txBody>
                    <a:bodyPr/>
                    <a:lstStyle/>
                    <a:p>
                      <a:r>
                        <a:rPr lang="zh-CN" altLang="en-US" dirty="0" smtClean="0"/>
                        <a:t>分工任务</a:t>
                      </a:r>
                      <a:endParaRPr lang="zh-CN" altLang="en-US" dirty="0"/>
                    </a:p>
                  </a:txBody>
                  <a:tcPr/>
                </a:tc>
                <a:tc>
                  <a:txBody>
                    <a:bodyPr/>
                    <a:lstStyle/>
                    <a:p>
                      <a:r>
                        <a:rPr lang="zh-CN" altLang="en-US" dirty="0" smtClean="0"/>
                        <a:t>评分</a:t>
                      </a:r>
                      <a:endParaRPr lang="zh-CN" altLang="en-US" dirty="0"/>
                    </a:p>
                  </a:txBody>
                  <a:tcPr/>
                </a:tc>
              </a:tr>
              <a:tr h="761616">
                <a:tc>
                  <a:txBody>
                    <a:bodyPr/>
                    <a:lstStyle/>
                    <a:p>
                      <a:pPr algn="ctr"/>
                      <a:r>
                        <a:rPr lang="zh-CN" altLang="en-US" dirty="0" smtClean="0"/>
                        <a:t>陈苏民</a:t>
                      </a:r>
                      <a:endParaRPr lang="zh-CN" altLang="en-US" dirty="0"/>
                    </a:p>
                  </a:txBody>
                  <a:tcPr/>
                </a:tc>
                <a:tc>
                  <a:txBody>
                    <a:bodyPr/>
                    <a:lstStyle/>
                    <a:p>
                      <a:pPr algn="l"/>
                      <a:r>
                        <a:rPr lang="en-US" altLang="zh-CN" sz="1400" dirty="0" smtClean="0"/>
                        <a:t>【</a:t>
                      </a:r>
                      <a:r>
                        <a:rPr lang="zh-CN" altLang="en-US" sz="1400" dirty="0" smtClean="0"/>
                        <a:t>可行性报告</a:t>
                      </a:r>
                      <a:r>
                        <a:rPr lang="en-US" altLang="zh-CN" sz="1400" dirty="0" smtClean="0"/>
                        <a:t>】</a:t>
                      </a:r>
                      <a:r>
                        <a:rPr lang="zh-CN" altLang="en-US" sz="1400" dirty="0" smtClean="0"/>
                        <a:t>技术可行性</a:t>
                      </a:r>
                      <a:endParaRPr lang="en-US" altLang="zh-CN" sz="1400" dirty="0" smtClean="0"/>
                    </a:p>
                    <a:p>
                      <a:pPr algn="l"/>
                      <a:r>
                        <a:rPr lang="en-US" altLang="zh-CN" sz="1400" dirty="0" smtClean="0"/>
                        <a:t>【</a:t>
                      </a:r>
                      <a:r>
                        <a:rPr lang="zh-CN" altLang="en-US" sz="1400" dirty="0" smtClean="0"/>
                        <a:t>计划</a:t>
                      </a:r>
                      <a:r>
                        <a:rPr lang="en-US" altLang="zh-CN" sz="1400" dirty="0" smtClean="0"/>
                        <a:t>PPT】</a:t>
                      </a:r>
                      <a:r>
                        <a:rPr lang="zh-CN" altLang="en-US" sz="1400" dirty="0" smtClean="0"/>
                        <a:t>引言</a:t>
                      </a:r>
                      <a:r>
                        <a:rPr lang="en-US" altLang="zh-CN" sz="1400" dirty="0" smtClean="0"/>
                        <a:t>+</a:t>
                      </a:r>
                      <a:r>
                        <a:rPr lang="zh-CN" altLang="en-US" sz="1400" dirty="0" smtClean="0"/>
                        <a:t>项目概述</a:t>
                      </a:r>
                      <a:endParaRPr lang="zh-CN" altLang="en-US" sz="1400" dirty="0"/>
                    </a:p>
                  </a:txBody>
                  <a:tcPr/>
                </a:tc>
                <a:tc>
                  <a:txBody>
                    <a:bodyPr/>
                    <a:lstStyle/>
                    <a:p>
                      <a:pPr algn="ctr"/>
                      <a:r>
                        <a:rPr lang="en-US" altLang="zh-CN" sz="1400" dirty="0" smtClean="0"/>
                        <a:t>9.3</a:t>
                      </a:r>
                      <a:endParaRPr lang="zh-CN" altLang="en-US" sz="1400" dirty="0"/>
                    </a:p>
                  </a:txBody>
                  <a:tcPr/>
                </a:tc>
              </a:tr>
              <a:tr h="622223">
                <a:tc>
                  <a:txBody>
                    <a:bodyPr/>
                    <a:lstStyle/>
                    <a:p>
                      <a:pPr algn="ctr"/>
                      <a:r>
                        <a:rPr lang="zh-CN" altLang="en-US" dirty="0" smtClean="0"/>
                        <a:t>徐双铅</a:t>
                      </a:r>
                      <a:endParaRPr lang="zh-CN" altLang="en-US" dirty="0"/>
                    </a:p>
                  </a:txBody>
                  <a:tcPr/>
                </a:tc>
                <a:tc>
                  <a:txBody>
                    <a:bodyPr/>
                    <a:lstStyle/>
                    <a:p>
                      <a:pPr algn="l"/>
                      <a:r>
                        <a:rPr lang="en-US" altLang="zh-CN" sz="1400" dirty="0" smtClean="0"/>
                        <a:t>【</a:t>
                      </a:r>
                      <a:r>
                        <a:rPr lang="zh-CN" altLang="en-US" sz="1400" dirty="0" smtClean="0"/>
                        <a:t>可行性报告</a:t>
                      </a:r>
                      <a:r>
                        <a:rPr lang="en-US" altLang="zh-CN" sz="1400" dirty="0" smtClean="0"/>
                        <a:t>】</a:t>
                      </a:r>
                      <a:r>
                        <a:rPr lang="zh-CN" altLang="en-US" sz="1400" dirty="0" smtClean="0"/>
                        <a:t>项目风险到附录</a:t>
                      </a:r>
                      <a:endParaRPr lang="en-US" altLang="zh-CN" sz="1400" dirty="0" smtClean="0"/>
                    </a:p>
                    <a:p>
                      <a:pPr algn="l"/>
                      <a:r>
                        <a:rPr lang="en-US" altLang="zh-CN" sz="1400" dirty="0" smtClean="0"/>
                        <a:t>【</a:t>
                      </a:r>
                      <a:r>
                        <a:rPr lang="zh-CN" altLang="en-US" sz="1400" dirty="0" smtClean="0"/>
                        <a:t>计划</a:t>
                      </a:r>
                      <a:r>
                        <a:rPr lang="en-US" altLang="zh-CN" sz="1400" dirty="0" smtClean="0"/>
                        <a:t>PPT】</a:t>
                      </a:r>
                      <a:r>
                        <a:rPr lang="zh-CN" altLang="en-US" sz="1400" dirty="0" smtClean="0"/>
                        <a:t>人才资源管理计划</a:t>
                      </a:r>
                      <a:r>
                        <a:rPr lang="en-US" altLang="zh-CN" sz="1400" dirty="0" smtClean="0"/>
                        <a:t>+</a:t>
                      </a:r>
                      <a:r>
                        <a:rPr lang="zh-CN" altLang="en-US" sz="1400" dirty="0" smtClean="0"/>
                        <a:t>沟通管理计划</a:t>
                      </a:r>
                      <a:endParaRPr lang="zh-CN" altLang="en-US" sz="1400" dirty="0"/>
                    </a:p>
                  </a:txBody>
                  <a:tcPr/>
                </a:tc>
                <a:tc>
                  <a:txBody>
                    <a:bodyPr/>
                    <a:lstStyle/>
                    <a:p>
                      <a:pPr algn="ctr"/>
                      <a:r>
                        <a:rPr lang="en-US" altLang="zh-CN" sz="1400" dirty="0" smtClean="0"/>
                        <a:t>9.5</a:t>
                      </a:r>
                      <a:endParaRPr lang="zh-CN" altLang="en-US" sz="1400" dirty="0"/>
                    </a:p>
                  </a:txBody>
                  <a:tcPr/>
                </a:tc>
              </a:tr>
              <a:tr h="622223">
                <a:tc>
                  <a:txBody>
                    <a:bodyPr/>
                    <a:lstStyle/>
                    <a:p>
                      <a:pPr algn="ctr"/>
                      <a:r>
                        <a:rPr lang="zh-CN" altLang="en-US" dirty="0" smtClean="0"/>
                        <a:t>陈俊仁</a:t>
                      </a:r>
                      <a:endParaRPr lang="zh-CN" altLang="en-US" dirty="0"/>
                    </a:p>
                  </a:txBody>
                  <a:tcPr/>
                </a:tc>
                <a:tc>
                  <a:txBody>
                    <a:bodyPr/>
                    <a:lstStyle/>
                    <a:p>
                      <a:pPr algn="l"/>
                      <a:r>
                        <a:rPr lang="en-US" altLang="zh-CN" sz="1400" dirty="0" err="1" smtClean="0"/>
                        <a:t>Github</a:t>
                      </a:r>
                      <a:r>
                        <a:rPr lang="zh-CN" altLang="en-US" sz="1400" dirty="0" smtClean="0"/>
                        <a:t>更新管理</a:t>
                      </a:r>
                      <a:endParaRPr lang="en-US" altLang="zh-CN" sz="1400" dirty="0" smtClean="0"/>
                    </a:p>
                    <a:p>
                      <a:pPr algn="l"/>
                      <a:r>
                        <a:rPr lang="en-US" altLang="zh-CN" sz="1400" dirty="0" smtClean="0"/>
                        <a:t>【</a:t>
                      </a:r>
                      <a:r>
                        <a:rPr lang="zh-CN" altLang="en-US" sz="1400" dirty="0" smtClean="0"/>
                        <a:t>可行性报告</a:t>
                      </a:r>
                      <a:r>
                        <a:rPr lang="en-US" altLang="zh-CN" sz="1400" dirty="0" smtClean="0"/>
                        <a:t>】</a:t>
                      </a:r>
                      <a:r>
                        <a:rPr lang="zh-CN" altLang="en-US" sz="1400" dirty="0" smtClean="0"/>
                        <a:t>引用部分到经济可行性</a:t>
                      </a:r>
                      <a:endParaRPr lang="en-US" altLang="zh-CN" sz="1400" dirty="0" smtClean="0"/>
                    </a:p>
                    <a:p>
                      <a:pPr algn="l"/>
                      <a:r>
                        <a:rPr lang="en-US" altLang="zh-CN" sz="1400" dirty="0" smtClean="0"/>
                        <a:t>【</a:t>
                      </a:r>
                      <a:r>
                        <a:rPr lang="zh-CN" altLang="en-US" sz="1400" dirty="0" smtClean="0"/>
                        <a:t>计划</a:t>
                      </a:r>
                      <a:r>
                        <a:rPr lang="en-US" altLang="zh-CN" sz="1400" dirty="0" smtClean="0"/>
                        <a:t>PPT】</a:t>
                      </a:r>
                      <a:r>
                        <a:rPr lang="zh-CN" altLang="en-US" sz="1400" dirty="0" smtClean="0"/>
                        <a:t>风险管理计划</a:t>
                      </a:r>
                      <a:r>
                        <a:rPr lang="en-US" altLang="zh-CN" sz="1400" dirty="0" smtClean="0"/>
                        <a:t>+</a:t>
                      </a:r>
                      <a:r>
                        <a:rPr lang="zh-CN" altLang="en-US" sz="1400" dirty="0" smtClean="0"/>
                        <a:t>配置系统管理</a:t>
                      </a:r>
                      <a:endParaRPr lang="zh-CN" altLang="en-US" sz="1400" dirty="0"/>
                    </a:p>
                  </a:txBody>
                  <a:tcPr/>
                </a:tc>
                <a:tc>
                  <a:txBody>
                    <a:bodyPr/>
                    <a:lstStyle/>
                    <a:p>
                      <a:pPr algn="ctr"/>
                      <a:r>
                        <a:rPr lang="en-US" altLang="zh-CN" sz="1400" dirty="0" smtClean="0"/>
                        <a:t>9.4</a:t>
                      </a:r>
                      <a:endParaRPr lang="zh-CN" altLang="en-US" sz="1400" dirty="0"/>
                    </a:p>
                  </a:txBody>
                  <a:tcPr/>
                </a:tc>
              </a:tr>
              <a:tr h="622223">
                <a:tc>
                  <a:txBody>
                    <a:bodyPr/>
                    <a:lstStyle/>
                    <a:p>
                      <a:pPr algn="ctr"/>
                      <a:r>
                        <a:rPr lang="zh-CN" altLang="en-US" dirty="0" smtClean="0"/>
                        <a:t>黄叶轩</a:t>
                      </a:r>
                      <a:endParaRPr lang="zh-CN" altLang="en-US" dirty="0"/>
                    </a:p>
                  </a:txBody>
                  <a:tcPr/>
                </a:tc>
                <a:tc>
                  <a:txBody>
                    <a:bodyPr/>
                    <a:lstStyle/>
                    <a:p>
                      <a:pPr algn="l"/>
                      <a:r>
                        <a:rPr lang="zh-CN" altLang="en-US" sz="1400" dirty="0" smtClean="0"/>
                        <a:t>任务分工</a:t>
                      </a:r>
                      <a:endParaRPr lang="en-US" altLang="zh-CN" sz="1400" dirty="0" smtClean="0"/>
                    </a:p>
                    <a:p>
                      <a:pPr algn="l"/>
                      <a:r>
                        <a:rPr lang="en-US" altLang="zh-CN" sz="1400" dirty="0" smtClean="0"/>
                        <a:t>【</a:t>
                      </a:r>
                      <a:r>
                        <a:rPr lang="zh-CN" altLang="en-US" sz="1400" dirty="0" smtClean="0"/>
                        <a:t>可行性报告</a:t>
                      </a:r>
                      <a:r>
                        <a:rPr lang="en-US" altLang="zh-CN" sz="1400" dirty="0" smtClean="0"/>
                        <a:t>】</a:t>
                      </a:r>
                      <a:r>
                        <a:rPr lang="zh-CN" altLang="en-US" sz="1400" dirty="0" smtClean="0"/>
                        <a:t>引言</a:t>
                      </a:r>
                      <a:endParaRPr lang="en-US" altLang="zh-CN" sz="1400" dirty="0" smtClean="0"/>
                    </a:p>
                    <a:p>
                      <a:pPr algn="l"/>
                      <a:r>
                        <a:rPr lang="en-US" altLang="zh-CN" sz="1400" dirty="0" smtClean="0"/>
                        <a:t>【</a:t>
                      </a:r>
                      <a:r>
                        <a:rPr lang="zh-CN" altLang="en-US" sz="1400" dirty="0" smtClean="0"/>
                        <a:t>计划</a:t>
                      </a:r>
                      <a:r>
                        <a:rPr lang="en-US" altLang="zh-CN" sz="1400" dirty="0" smtClean="0"/>
                        <a:t>PPT】</a:t>
                      </a:r>
                      <a:r>
                        <a:rPr lang="zh-CN" altLang="en-US" sz="1400" dirty="0" smtClean="0"/>
                        <a:t>实施计划</a:t>
                      </a:r>
                      <a:r>
                        <a:rPr lang="en-US" altLang="zh-CN" sz="1400" dirty="0" smtClean="0"/>
                        <a:t>+</a:t>
                      </a:r>
                      <a:r>
                        <a:rPr lang="zh-CN" altLang="en-US" sz="1400" dirty="0" smtClean="0"/>
                        <a:t>支持条件</a:t>
                      </a:r>
                      <a:endParaRPr lang="zh-CN" altLang="en-US" sz="1400" dirty="0"/>
                    </a:p>
                  </a:txBody>
                  <a:tcPr/>
                </a:tc>
                <a:tc>
                  <a:txBody>
                    <a:bodyPr/>
                    <a:lstStyle/>
                    <a:p>
                      <a:pPr algn="ctr"/>
                      <a:r>
                        <a:rPr lang="en-US" altLang="zh-CN" sz="1400" dirty="0" smtClean="0"/>
                        <a:t>9.6</a:t>
                      </a:r>
                      <a:endParaRPr lang="zh-CN" altLang="en-US" sz="1400" dirty="0"/>
                    </a:p>
                  </a:txBody>
                  <a:tcPr/>
                </a:tc>
              </a:tr>
              <a:tr h="1039528">
                <a:tc>
                  <a:txBody>
                    <a:bodyPr/>
                    <a:lstStyle/>
                    <a:p>
                      <a:pPr algn="ctr"/>
                      <a:r>
                        <a:rPr lang="zh-CN" altLang="en-US" dirty="0" smtClean="0"/>
                        <a:t>吕迪</a:t>
                      </a:r>
                      <a:endParaRPr lang="zh-CN" altLang="en-US" dirty="0"/>
                    </a:p>
                  </a:txBody>
                  <a:tcPr/>
                </a:tc>
                <a:tc>
                  <a:txBody>
                    <a:bodyPr/>
                    <a:lstStyle/>
                    <a:p>
                      <a:pPr algn="l"/>
                      <a:r>
                        <a:rPr lang="en-US" altLang="zh-CN" sz="1400" dirty="0" smtClean="0"/>
                        <a:t>PPT</a:t>
                      </a:r>
                      <a:r>
                        <a:rPr lang="zh-CN" altLang="en-US" sz="1400" dirty="0" smtClean="0"/>
                        <a:t>整合制作</a:t>
                      </a:r>
                      <a:endParaRPr lang="en-US" altLang="zh-CN" sz="1400" dirty="0" smtClean="0"/>
                    </a:p>
                    <a:p>
                      <a:pPr algn="l"/>
                      <a:r>
                        <a:rPr lang="en-US" altLang="zh-CN" sz="1400" dirty="0" smtClean="0"/>
                        <a:t>【</a:t>
                      </a:r>
                      <a:r>
                        <a:rPr lang="zh-CN" altLang="en-US" sz="1400" dirty="0" smtClean="0"/>
                        <a:t>可行性报告</a:t>
                      </a:r>
                      <a:r>
                        <a:rPr lang="en-US" altLang="zh-CN" sz="1400" dirty="0" smtClean="0"/>
                        <a:t>】</a:t>
                      </a:r>
                      <a:r>
                        <a:rPr lang="zh-CN" altLang="en-US" sz="1400" dirty="0" smtClean="0"/>
                        <a:t>法律可行性到项目功能点</a:t>
                      </a:r>
                      <a:endParaRPr lang="en-US" altLang="zh-CN" sz="1400" dirty="0" smtClean="0"/>
                    </a:p>
                    <a:p>
                      <a:pPr algn="l"/>
                      <a:r>
                        <a:rPr lang="en-US" altLang="zh-CN" sz="1400" dirty="0" smtClean="0"/>
                        <a:t>【</a:t>
                      </a:r>
                      <a:r>
                        <a:rPr lang="zh-CN" altLang="en-US" sz="1400" dirty="0" smtClean="0"/>
                        <a:t>计划</a:t>
                      </a:r>
                      <a:r>
                        <a:rPr lang="en-US" altLang="zh-CN" sz="1400" dirty="0" smtClean="0"/>
                        <a:t>PPT】</a:t>
                      </a:r>
                      <a:r>
                        <a:rPr lang="zh-CN" altLang="en-US" sz="1400" dirty="0" smtClean="0"/>
                        <a:t>成本管理</a:t>
                      </a:r>
                      <a:r>
                        <a:rPr lang="en-US" altLang="zh-CN" sz="1400" dirty="0" smtClean="0"/>
                        <a:t>+</a:t>
                      </a:r>
                      <a:r>
                        <a:rPr lang="zh-CN" altLang="en-US" sz="1400" dirty="0" smtClean="0"/>
                        <a:t>采购管理</a:t>
                      </a:r>
                      <a:endParaRPr lang="zh-CN" altLang="en-US" sz="1400" dirty="0"/>
                    </a:p>
                  </a:txBody>
                  <a:tcPr/>
                </a:tc>
                <a:tc>
                  <a:txBody>
                    <a:bodyPr/>
                    <a:lstStyle/>
                    <a:p>
                      <a:pPr algn="ctr"/>
                      <a:r>
                        <a:rPr lang="en-US" altLang="zh-CN" sz="1400" dirty="0" smtClean="0"/>
                        <a:t>9.7</a:t>
                      </a:r>
                      <a:endParaRPr lang="zh-CN" altLang="en-US" sz="1400" dirty="0"/>
                    </a:p>
                  </a:txBody>
                  <a:tcPr/>
                </a:tc>
              </a:tr>
            </a:tbl>
          </a:graphicData>
        </a:graphic>
      </p:graphicFrame>
    </p:spTree>
    <p:extLst>
      <p:ext uri="{BB962C8B-B14F-4D97-AF65-F5344CB8AC3E}">
        <p14:creationId xmlns:p14="http://schemas.microsoft.com/office/powerpoint/2010/main" val="8422175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114408" cy="369332"/>
          </a:xfrm>
          <a:prstGeom prst="rect">
            <a:avLst/>
          </a:prstGeom>
        </p:spPr>
        <p:txBody>
          <a:bodyPr wrap="none" anchor="t">
            <a:spAutoFit/>
          </a:bodyPr>
          <a:lstStyle/>
          <a:p>
            <a:r>
              <a:rPr lang="zh-CN" altLang="en-US" b="1" dirty="0">
                <a:latin typeface="黑体" panose="02010609060101010101" pitchFamily="49" charset="-122"/>
                <a:ea typeface="黑体" panose="02010609060101010101" pitchFamily="49" charset="-122"/>
              </a:rPr>
              <a:t>业</a:t>
            </a:r>
            <a:r>
              <a:rPr lang="zh-CN" altLang="en-US" b="1" dirty="0">
                <a:latin typeface="黑体"/>
                <a:ea typeface="黑体"/>
              </a:rPr>
              <a:t>务目标</a:t>
            </a:r>
            <a:endParaRPr lang="zh-CN" b="1" dirty="0">
              <a:latin typeface="黑体"/>
              <a:ea typeface="黑体"/>
            </a:endParaRPr>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2" name="文本框 1">
            <a:extLst>
              <a:ext uri="{FF2B5EF4-FFF2-40B4-BE49-F238E27FC236}">
                <a16:creationId xmlns:a16="http://schemas.microsoft.com/office/drawing/2014/main" xmlns="" id="{54B59653-28F1-43AE-A8A3-2AA1F1CF75AE}"/>
              </a:ext>
            </a:extLst>
          </p:cNvPr>
          <p:cNvSpPr txBox="1"/>
          <p:nvPr/>
        </p:nvSpPr>
        <p:spPr>
          <a:xfrm>
            <a:off x="1866988" y="2019490"/>
            <a:ext cx="8580408"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dirty="0">
                <a:ea typeface="宋体"/>
              </a:rPr>
              <a:t>制作一款</a:t>
            </a:r>
            <a:r>
              <a:rPr lang="zh-CN" sz="2400" b="1" dirty="0">
                <a:ea typeface="宋体"/>
              </a:rPr>
              <a:t>开放共享互助的交流型社区</a:t>
            </a:r>
            <a:r>
              <a:rPr lang="zh-CN" sz="2400" dirty="0">
                <a:ea typeface="宋体"/>
              </a:rPr>
              <a:t>类型的软件工程系列课程教学辅助网站，吸引潜在的对软件工程系列课程感兴趣的同学一起加入学习过程。并由学生、老师共同自主自发地提供资源的长期持续更新与扩充，以提供充足的学习资源支持。无论是教师还是学生都能参与到技术心得信息的开放性交流中去，网站尽力营造一种积极向上的学习氛围，以及可能聘请相关联的课程教师进行权威的答疑帮助，让用户真正能融入到这个平台，丰富其社交经历，在技术层次更好地学习他人，展示自我。</a:t>
            </a:r>
            <a:r>
              <a:rPr lang="zh-CN" sz="2400" dirty="0">
                <a:latin typeface="宋体"/>
                <a:ea typeface="宋体"/>
              </a:rPr>
              <a:t> </a:t>
            </a:r>
            <a:endParaRPr lang="zh-CN" altLang="en-US" sz="2400" dirty="0">
              <a:ea typeface="等线"/>
            </a:endParaRPr>
          </a:p>
        </p:txBody>
      </p:sp>
    </p:spTree>
    <p:extLst>
      <p:ext uri="{BB962C8B-B14F-4D97-AF65-F5344CB8AC3E}">
        <p14:creationId xmlns:p14="http://schemas.microsoft.com/office/powerpoint/2010/main" val="308418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A9C07D84-88DF-49C5-ABD4-ABA511528B9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xmlns="" id="{FCABEB29-BD96-4AAA-8035-C342B2B9D5F7}"/>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6A191CAE-99AF-43E6-B56E-28AE7D5328BF}"/>
              </a:ext>
            </a:extLst>
          </p:cNvPr>
          <p:cNvSpPr/>
          <p:nvPr/>
        </p:nvSpPr>
        <p:spPr>
          <a:xfrm>
            <a:off x="166713" y="83305"/>
            <a:ext cx="803425" cy="461665"/>
          </a:xfrm>
          <a:prstGeom prst="rect">
            <a:avLst/>
          </a:prstGeom>
        </p:spPr>
        <p:txBody>
          <a:bodyPr wrap="none" anchor="t">
            <a:spAutoFit/>
          </a:bodyPr>
          <a:lstStyle/>
          <a:p>
            <a:r>
              <a:rPr lang="zh-CN" altLang="en-US" sz="2400" b="1">
                <a:solidFill>
                  <a:schemeClr val="tx1">
                    <a:lumMod val="75000"/>
                    <a:lumOff val="25000"/>
                  </a:schemeClr>
                </a:solidFill>
                <a:latin typeface="黑体"/>
                <a:ea typeface="黑体"/>
              </a:rPr>
              <a:t>引言</a:t>
            </a:r>
            <a:endParaRPr lang="zh-CN" altLang="en-US" sz="2400" b="1" dirty="0">
              <a:solidFill>
                <a:schemeClr val="tx1">
                  <a:lumMod val="75000"/>
                  <a:lumOff val="25000"/>
                </a:schemeClr>
              </a:solidFill>
              <a:latin typeface="黑体"/>
              <a:ea typeface="黑体"/>
            </a:endParaRPr>
          </a:p>
        </p:txBody>
      </p:sp>
      <p:sp>
        <p:nvSpPr>
          <p:cNvPr id="5" name="矩形 4">
            <a:extLst>
              <a:ext uri="{FF2B5EF4-FFF2-40B4-BE49-F238E27FC236}">
                <a16:creationId xmlns:a16="http://schemas.microsoft.com/office/drawing/2014/main" xmlns="" id="{374AC091-2247-4CB2-B559-824835625844}"/>
              </a:ext>
            </a:extLst>
          </p:cNvPr>
          <p:cNvSpPr/>
          <p:nvPr/>
        </p:nvSpPr>
        <p:spPr>
          <a:xfrm>
            <a:off x="836801" y="734419"/>
            <a:ext cx="1114408" cy="369332"/>
          </a:xfrm>
          <a:prstGeom prst="rect">
            <a:avLst/>
          </a:prstGeom>
        </p:spPr>
        <p:txBody>
          <a:bodyPr wrap="none" anchor="t">
            <a:spAutoFit/>
          </a:bodyPr>
          <a:lstStyle/>
          <a:p>
            <a:r>
              <a:rPr lang="zh-CN" b="1">
                <a:latin typeface="黑体" panose="02010609060101010101" pitchFamily="49" charset="-122"/>
                <a:ea typeface="黑体" panose="02010609060101010101" pitchFamily="49" charset="-122"/>
              </a:rPr>
              <a:t>参</a:t>
            </a:r>
            <a:r>
              <a:rPr lang="zh-CN" b="1">
                <a:latin typeface="黑体"/>
                <a:ea typeface="黑体"/>
              </a:rPr>
              <a:t>考资料</a:t>
            </a:r>
            <a:endParaRPr lang="zh-CN"/>
          </a:p>
        </p:txBody>
      </p:sp>
      <p:sp>
        <p:nvSpPr>
          <p:cNvPr id="6" name="文本框 5">
            <a:extLst>
              <a:ext uri="{FF2B5EF4-FFF2-40B4-BE49-F238E27FC236}">
                <a16:creationId xmlns:a16="http://schemas.microsoft.com/office/drawing/2014/main" xmlns="" id="{491868B5-31EF-4A48-9950-A38D477361E1}"/>
              </a:ext>
            </a:extLst>
          </p:cNvPr>
          <p:cNvSpPr txBox="1"/>
          <p:nvPr/>
        </p:nvSpPr>
        <p:spPr>
          <a:xfrm>
            <a:off x="1457011" y="1659653"/>
            <a:ext cx="920261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zh-CN" sz="2400" dirty="0">
              <a:latin typeface="宋体"/>
              <a:ea typeface="宋体"/>
            </a:endParaRPr>
          </a:p>
        </p:txBody>
      </p:sp>
      <p:sp>
        <p:nvSpPr>
          <p:cNvPr id="4" name="文本框 3">
            <a:extLst>
              <a:ext uri="{FF2B5EF4-FFF2-40B4-BE49-F238E27FC236}">
                <a16:creationId xmlns:a16="http://schemas.microsoft.com/office/drawing/2014/main" xmlns="" id="{8634053E-B68A-4495-976B-D3252AA2FBAE}"/>
              </a:ext>
            </a:extLst>
          </p:cNvPr>
          <p:cNvSpPr txBox="1"/>
          <p:nvPr/>
        </p:nvSpPr>
        <p:spPr>
          <a:xfrm>
            <a:off x="1854680" y="2323381"/>
            <a:ext cx="10157603"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000" dirty="0">
                <a:latin typeface="Segoe UI"/>
                <a:ea typeface="宋体"/>
                <a:cs typeface="Segoe UI"/>
              </a:rPr>
              <a:t>[</a:t>
            </a:r>
            <a:r>
              <a:rPr lang="en-US" altLang="zh-CN" sz="2000" dirty="0">
                <a:latin typeface="宋体"/>
                <a:cs typeface="Segoe UI"/>
              </a:rPr>
              <a:t>1</a:t>
            </a:r>
            <a:r>
              <a:rPr lang="zh-CN" sz="2000" dirty="0">
                <a:latin typeface="Segoe UI"/>
                <a:ea typeface="宋体"/>
                <a:cs typeface="Segoe UI"/>
              </a:rPr>
              <a:t>] 张海藩,牟永敏.软件工程导论（第六版） </a:t>
            </a:r>
            <a:r>
              <a:rPr lang="zh-CN" sz="2000" dirty="0">
                <a:latin typeface="宋体"/>
                <a:ea typeface="宋体"/>
              </a:rPr>
              <a:t> </a:t>
            </a:r>
          </a:p>
          <a:p>
            <a:r>
              <a:rPr lang="zh-CN" sz="2000" dirty="0">
                <a:latin typeface="Segoe UI"/>
                <a:ea typeface="宋体"/>
                <a:cs typeface="Segoe UI"/>
              </a:rPr>
              <a:t>[</a:t>
            </a:r>
            <a:r>
              <a:rPr lang="en-US" altLang="zh-CN" sz="2000" dirty="0">
                <a:latin typeface="宋体"/>
                <a:cs typeface="Segoe UI"/>
              </a:rPr>
              <a:t>2] GB+T-8567-2006.</a:t>
            </a:r>
            <a:r>
              <a:rPr lang="zh-CN" altLang="en-US" sz="2000" dirty="0">
                <a:latin typeface="宋体"/>
                <a:cs typeface="Segoe UI"/>
              </a:rPr>
              <a:t>国标</a:t>
            </a:r>
            <a:r>
              <a:rPr lang="en-US" altLang="zh-CN" sz="2000" dirty="0">
                <a:latin typeface="宋体"/>
                <a:cs typeface="Segoe UI"/>
              </a:rPr>
              <a:t>《</a:t>
            </a:r>
            <a:r>
              <a:rPr lang="zh-CN" altLang="en-US" sz="2000" dirty="0">
                <a:latin typeface="宋体"/>
                <a:cs typeface="Segoe UI"/>
              </a:rPr>
              <a:t>计算机软件文档编制规范</a:t>
            </a:r>
            <a:r>
              <a:rPr lang="en-US" altLang="zh-CN" sz="2000" dirty="0">
                <a:latin typeface="宋体"/>
                <a:cs typeface="Segoe UI"/>
              </a:rPr>
              <a:t>》</a:t>
            </a:r>
            <a:r>
              <a:rPr lang="zh-CN" sz="2000" dirty="0">
                <a:latin typeface="宋体"/>
                <a:ea typeface="宋体"/>
              </a:rPr>
              <a:t> </a:t>
            </a:r>
          </a:p>
          <a:p>
            <a:r>
              <a:rPr lang="en-US" altLang="zh-CN" sz="2000" dirty="0">
                <a:latin typeface="宋体"/>
                <a:cs typeface="Segoe UI"/>
              </a:rPr>
              <a:t>[3] GB/T19000—2008/ISO9000.</a:t>
            </a:r>
            <a:r>
              <a:rPr lang="zh-CN" altLang="en-US" sz="2000" dirty="0">
                <a:latin typeface="宋体"/>
                <a:cs typeface="Segoe UI"/>
              </a:rPr>
              <a:t>国标</a:t>
            </a:r>
            <a:r>
              <a:rPr lang="en-US" altLang="zh-CN" sz="2000" dirty="0">
                <a:latin typeface="宋体"/>
                <a:cs typeface="Segoe UI"/>
              </a:rPr>
              <a:t>《</a:t>
            </a:r>
            <a:r>
              <a:rPr lang="zh-CN" altLang="en-US" sz="2000" dirty="0">
                <a:latin typeface="宋体"/>
                <a:cs typeface="Segoe UI"/>
              </a:rPr>
              <a:t>质量管理体系</a:t>
            </a:r>
            <a:r>
              <a:rPr lang="en-US" altLang="zh-CN" sz="2000" dirty="0">
                <a:latin typeface="宋体"/>
                <a:cs typeface="Segoe UI"/>
              </a:rPr>
              <a:t> </a:t>
            </a:r>
            <a:r>
              <a:rPr lang="zh-CN" altLang="en-US" sz="2000" dirty="0">
                <a:latin typeface="宋体"/>
                <a:cs typeface="Segoe UI"/>
              </a:rPr>
              <a:t>基础和术语</a:t>
            </a:r>
            <a:r>
              <a:rPr lang="en-US" altLang="zh-CN" sz="2000" dirty="0">
                <a:latin typeface="宋体"/>
                <a:cs typeface="Segoe UI"/>
              </a:rPr>
              <a:t>》</a:t>
            </a:r>
            <a:r>
              <a:rPr lang="zh-CN" sz="2000" dirty="0">
                <a:latin typeface="宋体"/>
                <a:ea typeface="宋体"/>
              </a:rPr>
              <a:t> </a:t>
            </a:r>
          </a:p>
          <a:p>
            <a:r>
              <a:rPr lang="en-US" altLang="zh-CN" sz="2000" dirty="0">
                <a:latin typeface="宋体"/>
                <a:cs typeface="Segoe UI"/>
              </a:rPr>
              <a:t>[4</a:t>
            </a:r>
            <a:r>
              <a:rPr lang="zh-CN" sz="2000" dirty="0">
                <a:latin typeface="Segoe UI"/>
                <a:ea typeface="宋体"/>
                <a:cs typeface="Segoe UI"/>
              </a:rPr>
              <a:t>] 项目管理知识体系指南（PMBOK 指南)/项目管理协会</a:t>
            </a:r>
            <a:r>
              <a:rPr lang="zh-CN" sz="2000" dirty="0">
                <a:latin typeface="宋体"/>
                <a:ea typeface="宋体"/>
              </a:rPr>
              <a:t> </a:t>
            </a:r>
          </a:p>
          <a:p>
            <a:r>
              <a:rPr lang="en-US" altLang="zh-CN" sz="2000" dirty="0">
                <a:latin typeface="宋体"/>
                <a:cs typeface="Segoe UI"/>
              </a:rPr>
              <a:t>[5</a:t>
            </a:r>
            <a:r>
              <a:rPr lang="zh-CN" sz="2000" dirty="0">
                <a:latin typeface="Segoe UI"/>
                <a:ea typeface="宋体"/>
                <a:cs typeface="Segoe UI"/>
              </a:rPr>
              <a:t>] </a:t>
            </a:r>
            <a:r>
              <a:rPr lang="en-US" altLang="zh-CN" sz="2000" dirty="0">
                <a:latin typeface="宋体"/>
                <a:cs typeface="Segoe UI"/>
              </a:rPr>
              <a:t>IT</a:t>
            </a:r>
            <a:r>
              <a:rPr lang="zh-CN" sz="2000" dirty="0">
                <a:latin typeface="Segoe UI"/>
                <a:ea typeface="宋体"/>
                <a:cs typeface="Segoe UI"/>
              </a:rPr>
              <a:t>项目管理（原书第</a:t>
            </a:r>
            <a:r>
              <a:rPr lang="en-US" altLang="zh-CN" sz="2000" dirty="0">
                <a:latin typeface="宋体"/>
                <a:cs typeface="Segoe UI"/>
              </a:rPr>
              <a:t>8</a:t>
            </a:r>
            <a:r>
              <a:rPr lang="zh-CN" sz="2000" dirty="0">
                <a:latin typeface="Segoe UI"/>
                <a:ea typeface="宋体"/>
                <a:cs typeface="Segoe UI"/>
              </a:rPr>
              <a:t>版） [Software Project Management Fifth Edition]</a:t>
            </a:r>
            <a:endParaRPr lang="zh-CN" sz="2000" dirty="0">
              <a:latin typeface="宋体"/>
              <a:ea typeface="宋体"/>
              <a:cs typeface="Segoe UI"/>
            </a:endParaRPr>
          </a:p>
        </p:txBody>
      </p:sp>
    </p:spTree>
    <p:extLst>
      <p:ext uri="{BB962C8B-B14F-4D97-AF65-F5344CB8AC3E}">
        <p14:creationId xmlns:p14="http://schemas.microsoft.com/office/powerpoint/2010/main" val="331952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3791423"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zh-CN" altLang="en-US" sz="5400" b="1" dirty="0" smtClean="0">
                <a:solidFill>
                  <a:schemeClr val="bg1"/>
                </a:solidFill>
                <a:latin typeface="Gotham Rounded Medium" panose="02000000000000000000" pitchFamily="50" charset="0"/>
              </a:rPr>
              <a:t>项目概述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9480396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5541</Words>
  <Application>Microsoft Office PowerPoint</Application>
  <PresentationFormat>自定义</PresentationFormat>
  <Paragraphs>1391</Paragraphs>
  <Slides>64</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Arial</vt:lpstr>
      <vt:lpstr>宋体</vt:lpstr>
      <vt:lpstr>Segoe UI</vt:lpstr>
      <vt:lpstr>等线</vt:lpstr>
      <vt:lpstr>Times New Roman</vt:lpstr>
      <vt:lpstr>华文新魏</vt:lpstr>
      <vt:lpstr>黑体</vt:lpstr>
      <vt:lpstr>Gotham Rounded Medium</vt:lpstr>
      <vt:lpstr>等线 Light</vt:lpstr>
      <vt:lpstr>仿宋</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zucc</cp:lastModifiedBy>
  <cp:revision>72</cp:revision>
  <dcterms:created xsi:type="dcterms:W3CDTF">2016-01-19T08:46:18Z</dcterms:created>
  <dcterms:modified xsi:type="dcterms:W3CDTF">2018-10-19T02:19:21Z</dcterms:modified>
</cp:coreProperties>
</file>