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7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56DCA-4F2A-4E81-9078-7B35DC2422CC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28D8A-EE9D-40DB-91A7-5EAB486E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2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0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1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54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8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4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1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7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7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4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986AA-CDF6-4332-A8EF-A46C9602E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A8ABC2-4F4E-443C-A1BD-8742251A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995A4-F740-4CD7-BF89-AC2A1D13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8A007-C336-4CEA-8AA8-9513502D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E633C-493D-43E8-B0D7-70493406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F665D-933D-4CB2-A238-A421CB78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64DCE-0633-4860-B4C1-14B9A2CE5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97C9C-0B1A-463F-A20C-798C51FC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251E-4659-4F50-9FB3-22FE45F4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F1B55-47CC-4ACA-AB75-7B3CB322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7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080E61-6430-4B7D-B63B-A761FBCE4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B9AF7-DA06-4CDE-99C9-AF67966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D680C-B437-458C-A6BA-4A4B877F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01246-25F5-4257-A555-0D2732F9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D5C86-6B55-421F-BFAE-B6E626A3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0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40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50865-4C4F-43AF-B3D2-FEC1BEB9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B25BB-A52C-4D71-A0EC-DDB28D38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52912-BC6C-4C46-8CA3-782DA96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58560-B6E6-468F-8A8C-9EF18F36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45CAD-A9D6-416C-B295-B9B11605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7D1EB-3B8A-4012-99BF-800E7865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01801-D2D9-4921-A3B4-2F90EF7D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975E2-012B-4019-9D50-DABC52DD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A8C3D-7EAA-4852-BB55-F1AB1F30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61275-3EC5-45D5-8BD0-84CEECF8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3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83211-3885-4EE7-A081-382178DF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CA181-C8BE-4576-AE62-84E3DD5B8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F903C-7558-4907-9CFB-6BDDACBC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AF43A-8019-4B60-86AE-601016F5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3B37F-2D21-4161-B2C3-C1EF7433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E5676-90B1-486A-A45B-4803D127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02B18-42F4-4BF3-A5E8-57654301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B13E1-E1C2-44F9-B636-3236DDCF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E75C2-BFB6-4AC3-A899-B33A6182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617E9-9855-42D6-9D86-75002C788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8BE603-540B-4F28-9BD1-49268C870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1E372E-A6EC-4486-A7F2-B8A6C08D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44EEF2-624F-4BA0-8707-992CF0F4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9577B6-84A9-4817-8DF0-57F52DF1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1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D63D3-EFE3-43BE-8C9E-701418C2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18F839-E4AC-4CCB-8005-12F94202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D2BF9-6D0F-401D-A9D0-EAF8C324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FED83A-BA77-47AC-BFB0-849D6C03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B99EBD-826F-4A67-8939-FC885150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024A95-BAC2-4756-8C18-AD86CBDA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BD2EF-35C7-4ADD-B9EA-FD68252D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9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ED7E4-232A-4572-B6AA-09F24142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0BB14-F51F-4E2A-9542-696163C1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9D550-DBD2-466E-BFDA-21DB5BAA6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4D458-E3F4-415F-AF01-CC9DDAA3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DD506-C57B-4DD3-A1FB-1A4BC076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20A30-5356-4463-9B67-D02843A5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8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E6C7E-EE5F-49A6-835C-A5AEAB10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5A779D-7218-4452-9F5B-6A00A5526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E1909D-1D41-4F2F-8855-A9C54DFC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98042-954D-48BD-8B01-F2073797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A452B-3EC3-4386-A0B2-7C9655D4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DC6A1-4872-4004-BADE-B0B3C67C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8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09849-4E67-4A64-92D7-9C05A4C3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C984C-A513-4DD2-BA71-9987F9E1F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2468B-F6E4-4562-B1C0-E5B4EF33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7D79-AFB2-4F6C-8F74-E454B59AE4F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E220D-3137-4969-A15F-189B5B17F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39761-8F33-4AAB-9C84-E8D1B52B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8A20F-E0A4-4ED2-84D5-53857785C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11249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用户界面的评估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人机界面设计内容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7528CB-F666-4FD9-87C5-192DE942A35B}"/>
              </a:ext>
            </a:extLst>
          </p:cNvPr>
          <p:cNvSpPr txBox="1"/>
          <p:nvPr/>
        </p:nvSpPr>
        <p:spPr>
          <a:xfrm>
            <a:off x="1344023" y="1189740"/>
            <a:ext cx="721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界面设计内容主要有以下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个方面</a:t>
            </a:r>
            <a:endParaRPr kumimoji="1"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447C2-029B-4B86-9D80-B4395C14BE12}"/>
              </a:ext>
            </a:extLst>
          </p:cNvPr>
          <p:cNvSpPr txBox="1"/>
          <p:nvPr/>
        </p:nvSpPr>
        <p:spPr>
          <a:xfrm>
            <a:off x="1446106" y="2040853"/>
            <a:ext cx="15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r>
              <a:rPr kumimoji="1" lang="zh-CN" altLang="en-US" sz="2000" dirty="0"/>
              <a:t>、界面对话</a:t>
            </a:r>
            <a:endParaRPr kumimoji="1"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8E474F-AFA4-4E9E-AB2D-0403353D009E}"/>
              </a:ext>
            </a:extLst>
          </p:cNvPr>
          <p:cNvSpPr txBox="1"/>
          <p:nvPr/>
        </p:nvSpPr>
        <p:spPr>
          <a:xfrm>
            <a:off x="1446106" y="2898789"/>
            <a:ext cx="15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r>
              <a:rPr kumimoji="1" lang="zh-CN" altLang="en-US" sz="2000" dirty="0"/>
              <a:t>、数据输入</a:t>
            </a:r>
            <a:endParaRPr kumimoji="1"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497C9E-0430-4BD9-A1D4-01E6435F586B}"/>
              </a:ext>
            </a:extLst>
          </p:cNvPr>
          <p:cNvSpPr txBox="1"/>
          <p:nvPr/>
        </p:nvSpPr>
        <p:spPr>
          <a:xfrm>
            <a:off x="1446106" y="3608258"/>
            <a:ext cx="15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r>
              <a:rPr kumimoji="1" lang="zh-CN" altLang="en-US" sz="2000" dirty="0"/>
              <a:t>、屏幕显示</a:t>
            </a:r>
            <a:endParaRPr kumimoji="1"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8511C4-0D59-4D60-9A21-070A3D846095}"/>
              </a:ext>
            </a:extLst>
          </p:cNvPr>
          <p:cNvSpPr txBox="1"/>
          <p:nvPr/>
        </p:nvSpPr>
        <p:spPr>
          <a:xfrm>
            <a:off x="1446106" y="4316083"/>
            <a:ext cx="15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4</a:t>
            </a:r>
            <a:r>
              <a:rPr kumimoji="1" lang="zh-CN" altLang="en-US" sz="2000" dirty="0"/>
              <a:t>、反馈信息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395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3716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层次分析法（</a:t>
            </a:r>
            <a:r>
              <a:rPr lang="en-US" altLang="zh-CN" sz="2000" b="1" dirty="0">
                <a:latin typeface="Gotham Rounded Medium" panose="02000000000000000000" pitchFamily="50" charset="0"/>
              </a:rPr>
              <a:t>AHP</a:t>
            </a:r>
            <a:r>
              <a:rPr lang="zh-CN" altLang="en-US" sz="2000" b="1" dirty="0">
                <a:latin typeface="Gotham Rounded Medium" panose="02000000000000000000" pitchFamily="50" charset="0"/>
              </a:rPr>
              <a:t>）的简单介绍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E6FF82-7E00-4519-A11C-17E210C47B95}"/>
              </a:ext>
            </a:extLst>
          </p:cNvPr>
          <p:cNvSpPr txBox="1"/>
          <p:nvPr/>
        </p:nvSpPr>
        <p:spPr>
          <a:xfrm>
            <a:off x="1835089" y="1689272"/>
            <a:ext cx="721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      层次分析法将复杂问题分解为层次模型结构，引入</a:t>
            </a:r>
            <a:r>
              <a:rPr kumimoji="1" lang="en-US" altLang="zh-CN" sz="2000" dirty="0"/>
              <a:t>1-9</a:t>
            </a:r>
            <a:r>
              <a:rPr kumimoji="1" lang="zh-CN" altLang="en-US" sz="2000" dirty="0"/>
              <a:t>级重要性比率标度，使得对非常复杂的软件用户界面定量分析成为可能，同时，借助于矩阵分析工具，可以对判断矩阵进行一致性检验，保证判断思维的连贯性和一致性，从而客观的描述评价项目的权重。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1280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3716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层次分析法（</a:t>
            </a:r>
            <a:r>
              <a:rPr lang="en-US" altLang="zh-CN" sz="2000" b="1" dirty="0">
                <a:latin typeface="Gotham Rounded Medium" panose="02000000000000000000" pitchFamily="50" charset="0"/>
              </a:rPr>
              <a:t>AHP</a:t>
            </a:r>
            <a:r>
              <a:rPr lang="zh-CN" altLang="en-US" sz="2000" b="1" dirty="0">
                <a:latin typeface="Gotham Rounded Medium" panose="02000000000000000000" pitchFamily="50" charset="0"/>
              </a:rPr>
              <a:t>）的简单介绍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7FB5D8-6F75-4E67-BF08-614C99A8A578}"/>
              </a:ext>
            </a:extLst>
          </p:cNvPr>
          <p:cNvSpPr txBox="1"/>
          <p:nvPr/>
        </p:nvSpPr>
        <p:spPr>
          <a:xfrm>
            <a:off x="1344023" y="1240868"/>
            <a:ext cx="721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基本步骤：</a:t>
            </a:r>
            <a:endParaRPr kumimoji="1" lang="en-US" altLang="zh-CN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2148DD-7627-4133-8F05-1B81F1845290}"/>
              </a:ext>
            </a:extLst>
          </p:cNvPr>
          <p:cNvSpPr txBox="1"/>
          <p:nvPr/>
        </p:nvSpPr>
        <p:spPr>
          <a:xfrm>
            <a:off x="1344023" y="1808134"/>
            <a:ext cx="229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r>
              <a:rPr kumimoji="1" lang="zh-CN" altLang="en-US" sz="2000" dirty="0"/>
              <a:t>、建立问题的递阶层次结构</a:t>
            </a:r>
            <a:endParaRPr kumimoji="1"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623498-A0A6-4CAE-B8F3-C251F8826B47}"/>
              </a:ext>
            </a:extLst>
          </p:cNvPr>
          <p:cNvSpPr txBox="1"/>
          <p:nvPr/>
        </p:nvSpPr>
        <p:spPr>
          <a:xfrm>
            <a:off x="3871938" y="1808134"/>
            <a:ext cx="229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r>
              <a:rPr kumimoji="1" lang="zh-CN" altLang="en-US" sz="2000" dirty="0"/>
              <a:t>、构造两两比较判断矩阵</a:t>
            </a:r>
            <a:endParaRPr kumimoji="1"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7BFF38-A0C3-4CD4-A13A-7AAF85324556}"/>
              </a:ext>
            </a:extLst>
          </p:cNvPr>
          <p:cNvSpPr txBox="1"/>
          <p:nvPr/>
        </p:nvSpPr>
        <p:spPr>
          <a:xfrm>
            <a:off x="6167251" y="1808134"/>
            <a:ext cx="253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r>
              <a:rPr kumimoji="1" lang="zh-CN" altLang="en-US" sz="2000" dirty="0"/>
              <a:t>、由判断矩阵计算比较元素相对权重</a:t>
            </a:r>
            <a:endParaRPr kumimoji="1"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5D650C-0F40-45B5-A818-FF2F5B3AC579}"/>
              </a:ext>
            </a:extLst>
          </p:cNvPr>
          <p:cNvSpPr txBox="1"/>
          <p:nvPr/>
        </p:nvSpPr>
        <p:spPr>
          <a:xfrm>
            <a:off x="1344023" y="2683176"/>
            <a:ext cx="721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然后再采用灰色关联评价方法</a:t>
            </a:r>
            <a:endParaRPr kumimoji="1"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0AE26F-7629-4548-B1BB-284D37A71D8D}"/>
              </a:ext>
            </a:extLst>
          </p:cNvPr>
          <p:cNvSpPr txBox="1"/>
          <p:nvPr/>
        </p:nvSpPr>
        <p:spPr>
          <a:xfrm>
            <a:off x="1344023" y="3250442"/>
            <a:ext cx="482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r>
              <a:rPr kumimoji="1" lang="zh-CN" altLang="en-US" sz="2000" dirty="0"/>
              <a:t>、选取与计算机软件用户界面密切相关的要素作为评价项目</a:t>
            </a:r>
            <a:endParaRPr kumimoji="1"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121A27-93D6-44A0-BD6C-DED220AAB035}"/>
              </a:ext>
            </a:extLst>
          </p:cNvPr>
          <p:cNvSpPr txBox="1"/>
          <p:nvPr/>
        </p:nvSpPr>
        <p:spPr>
          <a:xfrm>
            <a:off x="1344023" y="3982970"/>
            <a:ext cx="482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r>
              <a:rPr kumimoji="1" lang="zh-CN" altLang="en-US" sz="2000" dirty="0"/>
              <a:t>、采用层次分析法确定各个评价项目的权值</a:t>
            </a:r>
            <a:r>
              <a:rPr kumimoji="1" lang="en-US" altLang="zh-CN" sz="2000" dirty="0"/>
              <a:t>pk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A5EB50-A032-478C-882D-0B05FB3944E7}"/>
              </a:ext>
            </a:extLst>
          </p:cNvPr>
          <p:cNvSpPr txBox="1"/>
          <p:nvPr/>
        </p:nvSpPr>
        <p:spPr>
          <a:xfrm>
            <a:off x="1344023" y="4684607"/>
            <a:ext cx="8621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r>
              <a:rPr kumimoji="1" lang="zh-CN" altLang="en-US" sz="2000" dirty="0"/>
              <a:t>、建立计算机软件用户界面设计的灰色评价模型。其基本思想是：根据参考数列曲线和被比较数列曲线间 的相似程度来判断关联程度。相似度越大，关联程度越大，设计方案与评价标准越接近。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737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用户界面评估的特点</a:t>
            </a:r>
            <a:endParaRPr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E7E5A-DECC-6A4D-A938-EA141C243805}"/>
              </a:ext>
            </a:extLst>
          </p:cNvPr>
          <p:cNvSpPr txBox="1"/>
          <p:nvPr/>
        </p:nvSpPr>
        <p:spPr>
          <a:xfrm>
            <a:off x="2240383" y="1554605"/>
            <a:ext cx="721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r>
              <a:rPr kumimoji="1" lang="zh-CN" altLang="en-US" sz="2000" dirty="0"/>
              <a:t>、评价项目众多，无法定量描述</a:t>
            </a:r>
            <a:endParaRPr kumimoji="1"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75CDA0-D84B-443F-BFE8-5D85703BB10F}"/>
              </a:ext>
            </a:extLst>
          </p:cNvPr>
          <p:cNvSpPr txBox="1"/>
          <p:nvPr/>
        </p:nvSpPr>
        <p:spPr>
          <a:xfrm>
            <a:off x="2240383" y="2088005"/>
            <a:ext cx="7215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r>
              <a:rPr kumimoji="1" lang="zh-CN" altLang="en-US" sz="2000" dirty="0"/>
              <a:t>、视知觉具有整体性、选择性、理解性、恒常性、和错觉等熟悉，显示的综合效果并不是单一效果的简单叠加</a:t>
            </a:r>
            <a:endParaRPr kumimoji="1"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F536D7-1AD0-4B75-A812-E89F37EDD63F}"/>
              </a:ext>
            </a:extLst>
          </p:cNvPr>
          <p:cNvSpPr txBox="1"/>
          <p:nvPr/>
        </p:nvSpPr>
        <p:spPr>
          <a:xfrm>
            <a:off x="2240383" y="2982041"/>
            <a:ext cx="7215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r>
              <a:rPr kumimoji="1" lang="zh-CN" altLang="en-US" sz="2000" dirty="0"/>
              <a:t>、软件用户界面的评价主要以人的主观感受为评价依据，它受人的辨识能力，认知过程，舒适性和系统功能以及个人的只是，经验，和喜好等未知、已知或非确定因素的影响</a:t>
            </a:r>
            <a:endParaRPr kumimoji="1"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DB2D59-4AA5-4ECD-A116-A268B150DEC0}"/>
              </a:ext>
            </a:extLst>
          </p:cNvPr>
          <p:cNvSpPr txBox="1"/>
          <p:nvPr/>
        </p:nvSpPr>
        <p:spPr>
          <a:xfrm>
            <a:off x="2240383" y="4475605"/>
            <a:ext cx="721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这些特点使得我们对软件用户界面的评价十分困难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297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用户界面评估的方法</a:t>
            </a:r>
            <a:endParaRPr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E7E5A-DECC-6A4D-A938-EA141C243805}"/>
              </a:ext>
            </a:extLst>
          </p:cNvPr>
          <p:cNvSpPr txBox="1"/>
          <p:nvPr/>
        </p:nvSpPr>
        <p:spPr>
          <a:xfrm>
            <a:off x="2240383" y="1554605"/>
            <a:ext cx="7215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现代综合评价方法很多，应用最多的是模糊集合理论，首先运用层次分析法确定各指标的权重系数，然后运用模糊综合评价法进行综合评价。</a:t>
            </a:r>
            <a:endParaRPr kumimoji="1"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F91415-BAA0-46CE-BA90-F5EB0B694573}"/>
              </a:ext>
            </a:extLst>
          </p:cNvPr>
          <p:cNvSpPr txBox="1"/>
          <p:nvPr/>
        </p:nvSpPr>
        <p:spPr>
          <a:xfrm>
            <a:off x="2240383" y="2921168"/>
            <a:ext cx="7215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其他常用的还有主成分分析法、数据包络分析法、模糊聚类分析法等</a:t>
            </a:r>
            <a:endParaRPr kumimoji="1"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644E1C-F904-4E20-BC19-36ED789AB313}"/>
              </a:ext>
            </a:extLst>
          </p:cNvPr>
          <p:cNvSpPr txBox="1"/>
          <p:nvPr/>
        </p:nvSpPr>
        <p:spPr>
          <a:xfrm>
            <a:off x="2240383" y="3793235"/>
            <a:ext cx="7215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但这些方法都需要深厚的数学基础、评价过程复杂、评价结果受多中因素影响，在实际中难于应用。</a:t>
            </a:r>
            <a:endParaRPr kumimoji="1"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FB0BF9-4640-4D30-B36F-446E60F9D79C}"/>
              </a:ext>
            </a:extLst>
          </p:cNvPr>
          <p:cNvSpPr txBox="1"/>
          <p:nvPr/>
        </p:nvSpPr>
        <p:spPr>
          <a:xfrm>
            <a:off x="2240383" y="4795563"/>
            <a:ext cx="7215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软集理论作为解决不确定性问题的数学工具，不同于以上的理论，是将参数理论引入到决策当中，弥补了以上理论在决策时的不足，使得决策更具有精确性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267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评估指标体系</a:t>
            </a:r>
            <a:endParaRPr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E7E5A-DECC-6A4D-A938-EA141C243805}"/>
              </a:ext>
            </a:extLst>
          </p:cNvPr>
          <p:cNvSpPr txBox="1"/>
          <p:nvPr/>
        </p:nvSpPr>
        <p:spPr>
          <a:xfrm>
            <a:off x="434235" y="4623053"/>
            <a:ext cx="721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评估指标体系通常由最高层、中间层和最底层构成的递阶层次结构模型。</a:t>
            </a:r>
            <a:endParaRPr kumimoji="1" lang="en-US" altLang="zh-CN" sz="2000" dirty="0"/>
          </a:p>
          <a:p>
            <a:r>
              <a:rPr kumimoji="1" lang="zh-CN" altLang="en-US" sz="2000" dirty="0"/>
              <a:t>最高层表示系统总目标，</a:t>
            </a:r>
            <a:endParaRPr kumimoji="1" lang="en-US" altLang="zh-CN" sz="2000" dirty="0"/>
          </a:p>
          <a:p>
            <a:r>
              <a:rPr kumimoji="1" lang="zh-CN" altLang="en-US" sz="2000" dirty="0"/>
              <a:t>中间层表示实现系统总目标所设计的中间环节，</a:t>
            </a:r>
            <a:endParaRPr kumimoji="1" lang="en-US" altLang="zh-CN" sz="2000" dirty="0"/>
          </a:p>
          <a:p>
            <a:r>
              <a:rPr kumimoji="1" lang="zh-CN" altLang="en-US" sz="2000" dirty="0"/>
              <a:t>最底层表示为实现目标所要选用的各种措施、决策、方案等。</a:t>
            </a:r>
            <a:endParaRPr kumimoji="1"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FBAE16-8F07-4151-AD9C-BB20C89BA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26" y="163109"/>
            <a:ext cx="7283570" cy="55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评估指标体系</a:t>
            </a:r>
            <a:endParaRPr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E7E5A-DECC-6A4D-A938-EA141C243805}"/>
              </a:ext>
            </a:extLst>
          </p:cNvPr>
          <p:cNvSpPr txBox="1"/>
          <p:nvPr/>
        </p:nvSpPr>
        <p:spPr>
          <a:xfrm>
            <a:off x="434235" y="4623053"/>
            <a:ext cx="7215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通过广泛的调研和综合分析，软件人机界面设计评价指标体系归纳为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个一级指标、</a:t>
            </a:r>
            <a:r>
              <a:rPr kumimoji="1" lang="en-US" altLang="zh-CN" sz="2000" dirty="0"/>
              <a:t>14</a:t>
            </a:r>
            <a:r>
              <a:rPr kumimoji="1" lang="zh-CN" altLang="en-US" sz="2000" dirty="0"/>
              <a:t>个二级指标</a:t>
            </a:r>
            <a:endParaRPr kumimoji="1"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FBAE16-8F07-4151-AD9C-BB20C89BA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26" y="163109"/>
            <a:ext cx="7283570" cy="55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7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人机界面设计规则</a:t>
            </a:r>
            <a:endParaRPr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E7E5A-DECC-6A4D-A938-EA141C243805}"/>
              </a:ext>
            </a:extLst>
          </p:cNvPr>
          <p:cNvSpPr txBox="1"/>
          <p:nvPr/>
        </p:nvSpPr>
        <p:spPr>
          <a:xfrm>
            <a:off x="1344023" y="1189740"/>
            <a:ext cx="7215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Ben </a:t>
            </a:r>
            <a:r>
              <a:rPr kumimoji="1" lang="en-US" altLang="zh-CN" sz="2000" dirty="0" err="1"/>
              <a:t>Shneiderman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经过大量实践，总结出屏幕界面的八条规则。这八个经典规则是</a:t>
            </a:r>
            <a:endParaRPr kumimoji="1" lang="en-US" altLang="zh-CN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7EA20A-1AD4-445D-B309-8F615B60FC15}"/>
              </a:ext>
            </a:extLst>
          </p:cNvPr>
          <p:cNvSpPr/>
          <p:nvPr/>
        </p:nvSpPr>
        <p:spPr>
          <a:xfrm>
            <a:off x="1226820" y="21473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一、力求一致性 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　　例如网站首页需要和每一个下级页面保持一致的风格，导航都要放在屏幕的左上角，具有高度一致性的界面能给人清晰整洁的感觉。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79FEFD-CDBA-49CE-91E9-3D99F6938975}"/>
              </a:ext>
            </a:extLst>
          </p:cNvPr>
          <p:cNvSpPr/>
          <p:nvPr/>
        </p:nvSpPr>
        <p:spPr>
          <a:xfrm>
            <a:off x="1226820" y="36833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>
                <a:solidFill>
                  <a:srgbClr val="4F4F4F"/>
                </a:solidFill>
                <a:effectLst/>
                <a:latin typeface="-apple-system"/>
              </a:rPr>
              <a:t>二、允许频繁使用快捷键 </a:t>
            </a:r>
            <a:br>
              <a:rPr lang="zh-CN" altLang="en-US"/>
            </a:br>
            <a:r>
              <a:rPr lang="zh-CN" altLang="en-US" b="0" i="0">
                <a:solidFill>
                  <a:srgbClr val="4F4F4F"/>
                </a:solidFill>
                <a:effectLst/>
                <a:latin typeface="-apple-system"/>
              </a:rPr>
              <a:t>　　快捷键表示产品使用的灵活性和有效性，想想每次我们使用搜索引擎的时候是鼠标点击的搜索还是按的回车？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C89BEB-EC65-43D7-961C-9F8CAE98C76F}"/>
              </a:ext>
            </a:extLst>
          </p:cNvPr>
          <p:cNvSpPr/>
          <p:nvPr/>
        </p:nvSpPr>
        <p:spPr>
          <a:xfrm>
            <a:off x="1226820" y="49423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三、提供明确的反馈 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　　出现错误时要明确说出错误的含义，而且需要考虑用户能否理解，比如我们基本上都遇到过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HTTP404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错误，但绝大多数人能看懂么？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6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人机界面设计规则</a:t>
            </a:r>
            <a:endParaRPr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E7E5A-DECC-6A4D-A938-EA141C243805}"/>
              </a:ext>
            </a:extLst>
          </p:cNvPr>
          <p:cNvSpPr txBox="1"/>
          <p:nvPr/>
        </p:nvSpPr>
        <p:spPr>
          <a:xfrm>
            <a:off x="1344023" y="1189740"/>
            <a:ext cx="7215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Ben </a:t>
            </a:r>
            <a:r>
              <a:rPr kumimoji="1" lang="en-US" altLang="zh-CN" sz="2000" dirty="0" err="1"/>
              <a:t>Shneiderman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经过大量实践，总结出屏幕界面的八条规则。这八个经典规则是</a:t>
            </a:r>
            <a:endParaRPr kumimoji="1"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ED4D3E-EF7D-4113-B48F-803ADE9AF9C5}"/>
              </a:ext>
            </a:extLst>
          </p:cNvPr>
          <p:cNvSpPr/>
          <p:nvPr/>
        </p:nvSpPr>
        <p:spPr>
          <a:xfrm>
            <a:off x="1344023" y="23631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>
                <a:solidFill>
                  <a:srgbClr val="4F4F4F"/>
                </a:solidFill>
                <a:effectLst/>
                <a:latin typeface="-apple-system"/>
              </a:rPr>
              <a:t>四、设计对话，告诉用户任务已完成 </a:t>
            </a:r>
            <a:br>
              <a:rPr lang="zh-CN" altLang="en-US"/>
            </a:br>
            <a:r>
              <a:rPr lang="zh-CN" altLang="en-US" b="0" i="0">
                <a:solidFill>
                  <a:srgbClr val="4F4F4F"/>
                </a:solidFill>
                <a:effectLst/>
                <a:latin typeface="-apple-system"/>
              </a:rPr>
              <a:t>　　要在用户完成某项任务或操作后进行提示。如果他们在做了很多操作后却得不到反馈，他们就无法知道自己是否达成目标。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B55678-B57C-4226-B3EC-A58BEEF41FF0}"/>
              </a:ext>
            </a:extLst>
          </p:cNvPr>
          <p:cNvSpPr/>
          <p:nvPr/>
        </p:nvSpPr>
        <p:spPr>
          <a:xfrm>
            <a:off x="1344023" y="39240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五、提供错误预防和简单的纠错功能 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　　例如把某些当前不能点击的按钮设置为灰色，在系统执行时让用户在确认一下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5A3994-F269-48A9-9B50-B07C575D5107}"/>
              </a:ext>
            </a:extLst>
          </p:cNvPr>
          <p:cNvSpPr/>
          <p:nvPr/>
        </p:nvSpPr>
        <p:spPr>
          <a:xfrm>
            <a:off x="1344023" y="50586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六、应该方便用户取消某个操作 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　　大多数的应用软件都有撤销和恢复的功能，如果用户总是惧怕一失足成千古恨，那样的用户体验可想而知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97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人机界面设计规则</a:t>
            </a:r>
            <a:endParaRPr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E7E5A-DECC-6A4D-A938-EA141C243805}"/>
              </a:ext>
            </a:extLst>
          </p:cNvPr>
          <p:cNvSpPr txBox="1"/>
          <p:nvPr/>
        </p:nvSpPr>
        <p:spPr>
          <a:xfrm>
            <a:off x="1344023" y="1189740"/>
            <a:ext cx="7215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Ben </a:t>
            </a:r>
            <a:r>
              <a:rPr kumimoji="1" lang="en-US" altLang="zh-CN" sz="2000" dirty="0" err="1"/>
              <a:t>Shneiderman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经过大量实践，总结出屏幕界面的八条规则。这八个经典规则是</a:t>
            </a:r>
            <a:endParaRPr kumimoji="1" lang="en-US" altLang="zh-CN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3A517D-AA3E-4177-BC5B-EF895D6136AB}"/>
              </a:ext>
            </a:extLst>
          </p:cNvPr>
          <p:cNvSpPr/>
          <p:nvPr/>
        </p:nvSpPr>
        <p:spPr>
          <a:xfrm>
            <a:off x="1344023" y="25663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>
                <a:solidFill>
                  <a:srgbClr val="4F4F4F"/>
                </a:solidFill>
                <a:effectLst/>
                <a:latin typeface="-apple-system"/>
              </a:rPr>
              <a:t>七、用户应掌握控制权 </a:t>
            </a:r>
            <a:br>
              <a:rPr lang="zh-CN" altLang="en-US"/>
            </a:br>
            <a:r>
              <a:rPr lang="zh-CN" altLang="en-US" b="0" i="0">
                <a:solidFill>
                  <a:srgbClr val="4F4F4F"/>
                </a:solidFill>
                <a:effectLst/>
                <a:latin typeface="-apple-system"/>
              </a:rPr>
              <a:t>　　一般而言用户希望自己去控制系统交互，在执行任务中，用户应该可以随时中止或退出，而不是无奈的看着系统继续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B002CB-AEAE-4BE1-A8AB-1840BFF66A12}"/>
              </a:ext>
            </a:extLst>
          </p:cNvPr>
          <p:cNvSpPr/>
          <p:nvPr/>
        </p:nvSpPr>
        <p:spPr>
          <a:xfrm>
            <a:off x="1344023" y="41835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八、减轻用户记忆负担 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　　我们应该尽可能帮助用户避免要求他们记住各种信息，例如各个菜单项之间的逻辑关联，更好的分类就会帮助用户找出哪个功能按钮在什么地方。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06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Gotham Rounded Medium" panose="02000000000000000000" pitchFamily="50" charset="0"/>
              </a:rPr>
              <a:t>人机界面设计要素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7528CB-F666-4FD9-87C5-192DE942A35B}"/>
              </a:ext>
            </a:extLst>
          </p:cNvPr>
          <p:cNvSpPr txBox="1"/>
          <p:nvPr/>
        </p:nvSpPr>
        <p:spPr>
          <a:xfrm>
            <a:off x="1344023" y="1189740"/>
            <a:ext cx="7215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界面设计是为了满足软件专业化、标准化的需要，而产生的对软件使用界面进行美化、优化、规范化的设计分支，主要有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个方面</a:t>
            </a:r>
            <a:endParaRPr kumimoji="1"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447C2-029B-4B86-9D80-B4395C14BE12}"/>
              </a:ext>
            </a:extLst>
          </p:cNvPr>
          <p:cNvSpPr txBox="1"/>
          <p:nvPr/>
        </p:nvSpPr>
        <p:spPr>
          <a:xfrm>
            <a:off x="1226820" y="2767778"/>
            <a:ext cx="15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r>
              <a:rPr kumimoji="1" lang="zh-CN" altLang="en-US" sz="2000" dirty="0"/>
              <a:t>、启动封面</a:t>
            </a:r>
            <a:endParaRPr kumimoji="1"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8E474F-AFA4-4E9E-AB2D-0403353D009E}"/>
              </a:ext>
            </a:extLst>
          </p:cNvPr>
          <p:cNvSpPr txBox="1"/>
          <p:nvPr/>
        </p:nvSpPr>
        <p:spPr>
          <a:xfrm>
            <a:off x="3038686" y="2766956"/>
            <a:ext cx="15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</a:t>
            </a:r>
            <a:r>
              <a:rPr kumimoji="1" lang="zh-CN" altLang="en-US" sz="2000" dirty="0"/>
              <a:t>、框架设计</a:t>
            </a:r>
            <a:endParaRPr kumimoji="1"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497C9E-0430-4BD9-A1D4-01E6435F586B}"/>
              </a:ext>
            </a:extLst>
          </p:cNvPr>
          <p:cNvSpPr txBox="1"/>
          <p:nvPr/>
        </p:nvSpPr>
        <p:spPr>
          <a:xfrm>
            <a:off x="4951862" y="2766956"/>
            <a:ext cx="15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</a:t>
            </a:r>
            <a:r>
              <a:rPr kumimoji="1" lang="zh-CN" altLang="en-US" sz="2000" dirty="0"/>
              <a:t>、面板设计</a:t>
            </a:r>
            <a:endParaRPr kumimoji="1"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8511C4-0D59-4D60-9A21-070A3D846095}"/>
              </a:ext>
            </a:extLst>
          </p:cNvPr>
          <p:cNvSpPr txBox="1"/>
          <p:nvPr/>
        </p:nvSpPr>
        <p:spPr>
          <a:xfrm>
            <a:off x="6865038" y="2766956"/>
            <a:ext cx="15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4</a:t>
            </a:r>
            <a:r>
              <a:rPr kumimoji="1" lang="zh-CN" altLang="en-US" sz="2000" dirty="0"/>
              <a:t>、菜单设计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596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725</Words>
  <Application>Microsoft Office PowerPoint</Application>
  <PresentationFormat>宽屏</PresentationFormat>
  <Paragraphs>66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Gotham Rounded Medium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374955336@qq.com</dc:creator>
  <cp:lastModifiedBy>374955336@qq.com</cp:lastModifiedBy>
  <cp:revision>8</cp:revision>
  <dcterms:created xsi:type="dcterms:W3CDTF">2018-11-04T06:04:56Z</dcterms:created>
  <dcterms:modified xsi:type="dcterms:W3CDTF">2018-11-04T07:23:01Z</dcterms:modified>
</cp:coreProperties>
</file>