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5"/>
  </p:notesMasterIdLst>
  <p:sldIdLst>
    <p:sldId id="258" r:id="rId2"/>
    <p:sldId id="275" r:id="rId3"/>
    <p:sldId id="283" r:id="rId4"/>
    <p:sldId id="279" r:id="rId5"/>
    <p:sldId id="280" r:id="rId6"/>
    <p:sldId id="281" r:id="rId7"/>
    <p:sldId id="282" r:id="rId8"/>
    <p:sldId id="284" r:id="rId9"/>
    <p:sldId id="285" r:id="rId10"/>
    <p:sldId id="286" r:id="rId11"/>
    <p:sldId id="287" r:id="rId12"/>
    <p:sldId id="288" r:id="rId13"/>
    <p:sldId id="327"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4" r:id="rId28"/>
    <p:sldId id="305" r:id="rId29"/>
    <p:sldId id="306" r:id="rId30"/>
    <p:sldId id="307" r:id="rId31"/>
    <p:sldId id="308" r:id="rId32"/>
    <p:sldId id="309" r:id="rId33"/>
    <p:sldId id="310" r:id="rId34"/>
    <p:sldId id="311" r:id="rId35"/>
    <p:sldId id="260" r:id="rId36"/>
    <p:sldId id="277" r:id="rId37"/>
    <p:sldId id="312" r:id="rId38"/>
    <p:sldId id="313" r:id="rId39"/>
    <p:sldId id="314" r:id="rId40"/>
    <p:sldId id="315" r:id="rId41"/>
    <p:sldId id="278" r:id="rId42"/>
    <p:sldId id="316" r:id="rId43"/>
    <p:sldId id="317" r:id="rId44"/>
    <p:sldId id="323" r:id="rId45"/>
    <p:sldId id="318" r:id="rId46"/>
    <p:sldId id="319" r:id="rId47"/>
    <p:sldId id="320" r:id="rId48"/>
    <p:sldId id="321" r:id="rId49"/>
    <p:sldId id="322" r:id="rId50"/>
    <p:sldId id="326" r:id="rId51"/>
    <p:sldId id="325" r:id="rId52"/>
    <p:sldId id="324" r:id="rId53"/>
    <p:sldId id="276" r:id="rId54"/>
  </p:sldIdLst>
  <p:sldSz cx="12192000" cy="6858000"/>
  <p:notesSz cx="6858000" cy="9144000"/>
  <p:embeddedFontLst>
    <p:embeddedFont>
      <p:font typeface="等线" panose="02010600030101010101" pitchFamily="2" charset="-122"/>
      <p:regular r:id="rId56"/>
      <p:bold r:id="rId57"/>
    </p:embeddedFont>
    <p:embeddedFont>
      <p:font typeface="Calibri Light" panose="020F0302020204030204" pitchFamily="34" charset="0"/>
      <p:regular r:id="rId58"/>
      <p:italic r:id="rId59"/>
    </p:embeddedFont>
    <p:embeddedFont>
      <p:font typeface="黑体" panose="02010609060101010101" pitchFamily="49" charset="-122"/>
      <p:regular r:id="rId60"/>
    </p:embeddedFont>
    <p:embeddedFont>
      <p:font typeface="等线 Light" panose="02010600030101010101" pitchFamily="2" charset="-122"/>
      <p:regular r:id="rId61"/>
    </p:embeddedFont>
    <p:embeddedFont>
      <p:font typeface="Verdana" panose="020B0604030504040204" pitchFamily="34" charset="0"/>
      <p:regular r:id="rId62"/>
      <p:bold r:id="rId63"/>
      <p:italic r:id="rId64"/>
      <p:boldItalic r:id="rId65"/>
    </p:embeddedFont>
    <p:embeddedFont>
      <p:font typeface="方正姚体" panose="02010601030101010101" pitchFamily="2" charset="-122"/>
      <p:regular r:id="rId66"/>
    </p:embeddedFont>
    <p:embeddedFont>
      <p:font typeface="ＭＳ Ｐゴシック" panose="020B0600070205080204" pitchFamily="34" charset="-128"/>
      <p:regular r:id="rId67"/>
    </p:embeddedFont>
    <p:embeddedFont>
      <p:font typeface="Calibri" panose="020F0502020204030204" pitchFamily="34" charset="0"/>
      <p:regular r:id="rId68"/>
      <p:bold r:id="rId69"/>
      <p:italic r:id="rId70"/>
      <p:boldItalic r:id="rId71"/>
    </p:embeddedFont>
    <p:embeddedFont>
      <p:font typeface="Verdana" panose="020B0604030504040204" pitchFamily="34" charset="0"/>
      <p:regular r:id="rId62"/>
      <p:bold r:id="rId63"/>
      <p:italic r:id="rId64"/>
      <p:boldItalic r:id="rId65"/>
    </p:embeddedFont>
    <p:embeddedFont>
      <p:font typeface="黑体" panose="02010609060101010101" pitchFamily="49" charset="-122"/>
      <p:regular r:id="rId6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5" autoAdjust="0"/>
    <p:restoredTop sz="93040" autoAdjust="0"/>
  </p:normalViewPr>
  <p:slideViewPr>
    <p:cSldViewPr snapToGrid="0" showGuides="1">
      <p:cViewPr>
        <p:scale>
          <a:sx n="75" d="100"/>
          <a:sy n="75" d="100"/>
        </p:scale>
        <p:origin x="636" y="-24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zh.wikipedia.org/wiki/%E8%BD%AF%E4%BB%B6%E6%9E%B6%E6%9E%84"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（先按照</a:t>
            </a:r>
            <a:r>
              <a:rPr kumimoji="1" lang="en-US" altLang="zh-CN" dirty="0"/>
              <a:t>ppt</a:t>
            </a:r>
            <a:r>
              <a:rPr kumimoji="1" lang="zh-CN" altLang="en-US" dirty="0"/>
              <a:t>上的描述一下）</a:t>
            </a:r>
            <a:endParaRPr kumimoji="1" lang="en-US" altLang="zh-CN" dirty="0"/>
          </a:p>
          <a:p>
            <a:r>
              <a:rPr kumimoji="1" lang="zh-CN" altLang="en-US" dirty="0"/>
              <a:t>而且</a:t>
            </a:r>
            <a:r>
              <a:rPr kumimoji="1" lang="en-US" altLang="zh-CN" dirty="0"/>
              <a:t>UML</a:t>
            </a:r>
            <a:r>
              <a:rPr kumimoji="1" lang="zh-CN" altLang="en-US" dirty="0"/>
              <a:t>已经在实践中证明了其价值。</a:t>
            </a:r>
            <a:endParaRPr kumimoji="1" lang="en-US" altLang="zh-CN" dirty="0"/>
          </a:p>
          <a:p>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展现了一系列最佳工程实践，这些最佳实践在对大规模，复杂系统进行建模方面，特别是在</a:t>
            </a:r>
            <a:r>
              <a:rPr lang="zh-CN" altLang="en-US" sz="1200" b="0" i="0" u="none" strike="noStrike" kern="1200" dirty="0">
                <a:solidFill>
                  <a:schemeClr val="tx1"/>
                </a:solidFill>
                <a:effectLst/>
                <a:latin typeface="+mn-lt"/>
                <a:ea typeface="+mn-ea"/>
                <a:cs typeface="+mn-cs"/>
                <a:hlinkClick r:id="rId3" tooltip="软件架构"/>
              </a:rPr>
              <a:t>软件架构</a:t>
            </a:r>
            <a:r>
              <a:rPr lang="zh-CN" altLang="en-US" sz="1200" b="0" i="0" u="none" strike="noStrike" kern="1200" dirty="0">
                <a:solidFill>
                  <a:schemeClr val="tx1"/>
                </a:solidFill>
                <a:effectLst/>
                <a:latin typeface="+mn-lt"/>
                <a:ea typeface="+mn-ea"/>
                <a:cs typeface="+mn-cs"/>
              </a:rPr>
              <a:t>层次已经被验证有效。</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1727286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Button)</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31</a:t>
            </a:fld>
            <a:endParaRPr lang="zh-CN" altLang="en-US"/>
          </a:p>
        </p:txBody>
      </p:sp>
    </p:spTree>
    <p:extLst>
      <p:ext uri="{BB962C8B-B14F-4D97-AF65-F5344CB8AC3E}">
        <p14:creationId xmlns:p14="http://schemas.microsoft.com/office/powerpoint/2010/main" val="4006479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可以简单的理解，就是一个类</a:t>
            </a:r>
            <a:r>
              <a:rPr kumimoji="1" lang="en" altLang="zh-CN" dirty="0"/>
              <a:t>A</a:t>
            </a:r>
            <a:r>
              <a:rPr kumimoji="1" lang="zh-CN" altLang="en-US" dirty="0"/>
              <a:t>使用到了另一个类</a:t>
            </a:r>
            <a:r>
              <a:rPr kumimoji="1" lang="en" altLang="zh-CN" dirty="0"/>
              <a:t>B</a:t>
            </a:r>
            <a:r>
              <a:rPr kumimoji="1" lang="zh-CN" altLang="en" dirty="0"/>
              <a:t>，</a:t>
            </a:r>
            <a:r>
              <a:rPr kumimoji="1" lang="zh-CN" altLang="en-US" dirty="0"/>
              <a:t>而这种使用关系是具有偶然性的、临时性的、非常弱的，但是</a:t>
            </a:r>
            <a:r>
              <a:rPr kumimoji="1" lang="en" altLang="zh-CN" dirty="0"/>
              <a:t>B</a:t>
            </a:r>
            <a:r>
              <a:rPr kumimoji="1" lang="zh-CN" altLang="en-US" dirty="0"/>
              <a:t>类的变化会影响到</a:t>
            </a:r>
            <a:r>
              <a:rPr kumimoji="1" lang="en" altLang="zh-CN" dirty="0"/>
              <a:t>A</a:t>
            </a:r>
            <a:r>
              <a:rPr kumimoji="1" lang="zh-CN" altLang="en" dirty="0"/>
              <a:t>；</a:t>
            </a:r>
            <a:r>
              <a:rPr kumimoji="1" lang="zh-CN" altLang="en-US" dirty="0"/>
              <a:t>比如某人要过河，需要借用一条船，</a:t>
            </a:r>
            <a:endParaRPr kumimoji="1" lang="en-US" altLang="zh-CN" dirty="0"/>
          </a:p>
          <a:p>
            <a:r>
              <a:rPr kumimoji="1" lang="zh-CN" altLang="en-US" dirty="0"/>
              <a:t>此时人与船之间的关系就是依赖；表现在代码层面，为类</a:t>
            </a:r>
            <a:r>
              <a:rPr kumimoji="1" lang="en" altLang="zh-CN" dirty="0"/>
              <a:t>B</a:t>
            </a:r>
            <a:r>
              <a:rPr kumimoji="1" lang="zh-CN" altLang="en-US" dirty="0"/>
              <a:t>作为参数被类</a:t>
            </a:r>
            <a:r>
              <a:rPr kumimoji="1" lang="en" altLang="zh-CN" dirty="0"/>
              <a:t>A</a:t>
            </a:r>
            <a:r>
              <a:rPr kumimoji="1" lang="zh-CN" altLang="en-US" dirty="0"/>
              <a:t>在某个</a:t>
            </a:r>
            <a:r>
              <a:rPr kumimoji="1" lang="en" altLang="zh-CN" dirty="0"/>
              <a:t>method</a:t>
            </a:r>
            <a:r>
              <a:rPr kumimoji="1" lang="zh-CN" altLang="en-US" dirty="0"/>
              <a:t>方法中使用；</a:t>
            </a:r>
          </a:p>
          <a:p>
            <a:r>
              <a:rPr kumimoji="1" lang="zh-CN" altLang="en-US" dirty="0"/>
              <a:t>在</a:t>
            </a:r>
            <a:r>
              <a:rPr kumimoji="1" lang="en" altLang="zh-CN" dirty="0"/>
              <a:t>UML</a:t>
            </a:r>
            <a:r>
              <a:rPr kumimoji="1" lang="zh-CN" altLang="en-US" dirty="0"/>
              <a:t>中，依赖关系用带箭头的虚线表示，由依赖的一方指向被依赖的一方。例如：驾驶员开车，</a:t>
            </a:r>
            <a:endParaRPr kumimoji="1" lang="en-US" altLang="zh-CN" dirty="0"/>
          </a:p>
          <a:p>
            <a:r>
              <a:rPr kumimoji="1" lang="zh-CN" altLang="en-US" dirty="0"/>
              <a:t>在</a:t>
            </a:r>
            <a:r>
              <a:rPr kumimoji="1" lang="en" altLang="zh-CN" dirty="0"/>
              <a:t>Driver</a:t>
            </a:r>
            <a:r>
              <a:rPr kumimoji="1" lang="zh-CN" altLang="en-US" dirty="0"/>
              <a:t>类的</a:t>
            </a:r>
            <a:r>
              <a:rPr kumimoji="1" lang="en" altLang="zh-CN" dirty="0"/>
              <a:t>drive()</a:t>
            </a:r>
            <a:r>
              <a:rPr kumimoji="1" lang="zh-CN" altLang="en-US" dirty="0"/>
              <a:t>方法中将</a:t>
            </a:r>
            <a:r>
              <a:rPr kumimoji="1" lang="en" altLang="zh-CN" dirty="0"/>
              <a:t>Car</a:t>
            </a:r>
            <a:r>
              <a:rPr kumimoji="1" lang="zh-CN" altLang="en-US" dirty="0"/>
              <a:t>类型的对象</a:t>
            </a:r>
            <a:r>
              <a:rPr kumimoji="1" lang="en" altLang="zh-CN" dirty="0"/>
              <a:t>car</a:t>
            </a:r>
            <a:r>
              <a:rPr kumimoji="1" lang="zh-CN" altLang="en-US" dirty="0"/>
              <a:t>作为一个参数传递，以便在</a:t>
            </a:r>
            <a:r>
              <a:rPr kumimoji="1" lang="en" altLang="zh-CN" dirty="0"/>
              <a:t>drive()</a:t>
            </a:r>
            <a:r>
              <a:rPr kumimoji="1" lang="zh-CN" altLang="en-US" dirty="0"/>
              <a:t>方法中能够调用</a:t>
            </a:r>
            <a:r>
              <a:rPr kumimoji="1" lang="en" altLang="zh-CN" dirty="0"/>
              <a:t>car</a:t>
            </a:r>
            <a:r>
              <a:rPr kumimoji="1" lang="zh-CN" altLang="en-US" dirty="0"/>
              <a:t>的</a:t>
            </a:r>
            <a:r>
              <a:rPr kumimoji="1" lang="en" altLang="zh-CN" dirty="0"/>
              <a:t>move()</a:t>
            </a:r>
            <a:r>
              <a:rPr kumimoji="1" lang="zh-CN" altLang="en-US" dirty="0"/>
              <a:t>方法，且驾驶员的</a:t>
            </a:r>
            <a:r>
              <a:rPr kumimoji="1" lang="en" altLang="zh-CN" dirty="0"/>
              <a:t>drive()</a:t>
            </a:r>
            <a:r>
              <a:rPr kumimoji="1" lang="zh-CN" altLang="en-US" dirty="0"/>
              <a:t>方法依赖车的</a:t>
            </a:r>
            <a:r>
              <a:rPr kumimoji="1" lang="en" altLang="zh-CN" dirty="0"/>
              <a:t>move()</a:t>
            </a:r>
            <a:r>
              <a:rPr kumimoji="1" lang="zh-CN" altLang="en-US" dirty="0"/>
              <a:t>方法，</a:t>
            </a:r>
            <a:endParaRPr kumimoji="1" lang="en-US" altLang="zh-CN" dirty="0"/>
          </a:p>
          <a:p>
            <a:r>
              <a:rPr kumimoji="1" lang="zh-CN" altLang="en-US" dirty="0"/>
              <a:t>因此类</a:t>
            </a:r>
            <a:r>
              <a:rPr kumimoji="1" lang="en" altLang="zh-CN" dirty="0"/>
              <a:t>Driver</a:t>
            </a:r>
            <a:r>
              <a:rPr kumimoji="1" lang="zh-CN" altLang="en-US" dirty="0"/>
              <a:t>依赖类</a:t>
            </a:r>
            <a:r>
              <a:rPr kumimoji="1" lang="en" altLang="zh-CN" dirty="0"/>
              <a:t>Car</a:t>
            </a:r>
            <a:r>
              <a:rPr kumimoji="1" lang="zh-CN" altLang="en" dirty="0"/>
              <a:t>，</a:t>
            </a:r>
            <a:r>
              <a:rPr kumimoji="1" lang="zh-CN" altLang="en-US" dirty="0"/>
              <a:t>如图所示：</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32</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泛化</a:t>
            </a:r>
            <a:r>
              <a:rPr kumimoji="1" lang="en-US" altLang="zh-CN" dirty="0"/>
              <a:t>(</a:t>
            </a:r>
            <a:r>
              <a:rPr kumimoji="1" lang="en" altLang="zh-CN" dirty="0"/>
              <a:t>Generalization)</a:t>
            </a:r>
            <a:r>
              <a:rPr kumimoji="1" lang="zh-CN" altLang="en-US" dirty="0"/>
              <a:t>关系也就是继承关系，用于描述父类与子类之间的关系，父类又称作基类或超类，子类又称作派生类。</a:t>
            </a:r>
            <a:endParaRPr kumimoji="1" lang="en-US" altLang="zh-CN" dirty="0"/>
          </a:p>
          <a:p>
            <a:r>
              <a:rPr kumimoji="1" lang="zh-CN" altLang="en-US" dirty="0"/>
              <a:t>在</a:t>
            </a:r>
            <a:r>
              <a:rPr kumimoji="1" lang="en" altLang="zh-CN" dirty="0"/>
              <a:t>UML</a:t>
            </a:r>
            <a:r>
              <a:rPr kumimoji="1" lang="zh-CN" altLang="en-US" dirty="0"/>
              <a:t>中，泛化关系用带空心三角形的直线来表示。在代码实现时，我们使用面向对象的继承机制来实现泛化关系，</a:t>
            </a:r>
            <a:endParaRPr kumimoji="1" lang="en-US" altLang="zh-CN" dirty="0"/>
          </a:p>
          <a:p>
            <a:r>
              <a:rPr kumimoji="1" lang="zh-CN" altLang="en-US" dirty="0"/>
              <a:t>如在</a:t>
            </a:r>
            <a:r>
              <a:rPr kumimoji="1" lang="en" altLang="zh-CN" dirty="0"/>
              <a:t>Java</a:t>
            </a:r>
            <a:r>
              <a:rPr kumimoji="1" lang="zh-CN" altLang="en-US" dirty="0"/>
              <a:t>语言中使用</a:t>
            </a:r>
            <a:r>
              <a:rPr kumimoji="1" lang="en" altLang="zh-CN" dirty="0"/>
              <a:t>extends</a:t>
            </a:r>
            <a:r>
              <a:rPr kumimoji="1" lang="zh-CN" altLang="en-US" dirty="0"/>
              <a:t>关键字、在</a:t>
            </a:r>
            <a:r>
              <a:rPr kumimoji="1" lang="en" altLang="zh-CN" dirty="0"/>
              <a:t>C++/C#</a:t>
            </a:r>
            <a:r>
              <a:rPr kumimoji="1" lang="zh-CN" altLang="en-US" dirty="0"/>
              <a:t>中使用冒号“：”来实现。例如：</a:t>
            </a:r>
            <a:r>
              <a:rPr kumimoji="1" lang="en" altLang="zh-CN" dirty="0"/>
              <a:t>Student</a:t>
            </a:r>
            <a:r>
              <a:rPr kumimoji="1" lang="zh-CN" altLang="en-US" dirty="0"/>
              <a:t>类和</a:t>
            </a:r>
            <a:r>
              <a:rPr kumimoji="1" lang="en" altLang="zh-CN" dirty="0"/>
              <a:t>Teacher</a:t>
            </a:r>
            <a:r>
              <a:rPr kumimoji="1" lang="zh-CN" altLang="en-US" dirty="0"/>
              <a:t>类都是</a:t>
            </a:r>
            <a:r>
              <a:rPr kumimoji="1" lang="en" altLang="zh-CN" dirty="0"/>
              <a:t>Person</a:t>
            </a:r>
            <a:r>
              <a:rPr kumimoji="1" lang="zh-CN" altLang="en-US" dirty="0"/>
              <a:t>类的子类，</a:t>
            </a:r>
            <a:endParaRPr kumimoji="1" lang="en-US" altLang="zh-CN" dirty="0"/>
          </a:p>
          <a:p>
            <a:r>
              <a:rPr kumimoji="1" lang="en" altLang="zh-CN" dirty="0"/>
              <a:t>Student</a:t>
            </a:r>
            <a:r>
              <a:rPr kumimoji="1" lang="zh-CN" altLang="en-US" dirty="0"/>
              <a:t>类和</a:t>
            </a:r>
            <a:r>
              <a:rPr kumimoji="1" lang="en" altLang="zh-CN" dirty="0"/>
              <a:t>Teacher</a:t>
            </a:r>
            <a:r>
              <a:rPr kumimoji="1" lang="zh-CN" altLang="en-US" dirty="0"/>
              <a:t>类继承了</a:t>
            </a:r>
            <a:r>
              <a:rPr kumimoji="1" lang="en" altLang="zh-CN" dirty="0"/>
              <a:t>Person</a:t>
            </a:r>
            <a:r>
              <a:rPr kumimoji="1" lang="zh-CN" altLang="en-US" dirty="0"/>
              <a:t>类的属性和方法，</a:t>
            </a:r>
            <a:r>
              <a:rPr kumimoji="1" lang="en" altLang="zh-CN" dirty="0"/>
              <a:t>Person</a:t>
            </a:r>
            <a:r>
              <a:rPr kumimoji="1" lang="zh-CN" altLang="en-US" dirty="0"/>
              <a:t>类的属性包含姓名</a:t>
            </a:r>
            <a:r>
              <a:rPr kumimoji="1" lang="en-US" altLang="zh-CN" dirty="0"/>
              <a:t>(</a:t>
            </a:r>
            <a:r>
              <a:rPr kumimoji="1" lang="en" altLang="zh-CN" dirty="0"/>
              <a:t>name)</a:t>
            </a:r>
            <a:r>
              <a:rPr kumimoji="1" lang="zh-CN" altLang="en-US" dirty="0"/>
              <a:t>和年龄</a:t>
            </a:r>
            <a:r>
              <a:rPr kumimoji="1" lang="en-US" altLang="zh-CN" dirty="0"/>
              <a:t>(</a:t>
            </a:r>
            <a:r>
              <a:rPr kumimoji="1" lang="en" altLang="zh-CN" dirty="0"/>
              <a:t>age)</a:t>
            </a:r>
            <a:r>
              <a:rPr kumimoji="1" lang="zh-CN" altLang="en" dirty="0"/>
              <a:t>，</a:t>
            </a:r>
            <a:r>
              <a:rPr kumimoji="1" lang="zh-CN" altLang="en-US" dirty="0"/>
              <a:t>每一个</a:t>
            </a:r>
            <a:r>
              <a:rPr kumimoji="1" lang="en" altLang="zh-CN" dirty="0"/>
              <a:t>Student</a:t>
            </a:r>
            <a:r>
              <a:rPr kumimoji="1" lang="zh-CN" altLang="en-US" dirty="0"/>
              <a:t>和</a:t>
            </a:r>
            <a:r>
              <a:rPr kumimoji="1" lang="en" altLang="zh-CN" dirty="0"/>
              <a:t>Teacher</a:t>
            </a:r>
            <a:r>
              <a:rPr kumimoji="1" lang="zh-CN" altLang="en-US" dirty="0"/>
              <a:t>也都具有这两个属性，</a:t>
            </a:r>
            <a:endParaRPr kumimoji="1" lang="en-US" altLang="zh-CN" dirty="0"/>
          </a:p>
          <a:p>
            <a:r>
              <a:rPr kumimoji="1" lang="zh-CN" altLang="en-US" dirty="0"/>
              <a:t>另外</a:t>
            </a:r>
            <a:r>
              <a:rPr kumimoji="1" lang="en" altLang="zh-CN" dirty="0"/>
              <a:t>Student</a:t>
            </a:r>
            <a:r>
              <a:rPr kumimoji="1" lang="zh-CN" altLang="en-US" dirty="0"/>
              <a:t>类增加了属性学号</a:t>
            </a:r>
            <a:r>
              <a:rPr kumimoji="1" lang="en-US" altLang="zh-CN" dirty="0"/>
              <a:t>(</a:t>
            </a:r>
            <a:r>
              <a:rPr kumimoji="1" lang="en" altLang="zh-CN" dirty="0" err="1"/>
              <a:t>studentNo</a:t>
            </a:r>
            <a:r>
              <a:rPr kumimoji="1" lang="en" altLang="zh-CN" dirty="0"/>
              <a:t>)</a:t>
            </a:r>
            <a:r>
              <a:rPr kumimoji="1" lang="zh-CN" altLang="en" dirty="0"/>
              <a:t>，</a:t>
            </a:r>
            <a:r>
              <a:rPr kumimoji="1" lang="en" altLang="zh-CN" dirty="0"/>
              <a:t>Teacher</a:t>
            </a:r>
            <a:r>
              <a:rPr kumimoji="1" lang="zh-CN" altLang="en-US" dirty="0"/>
              <a:t>类增加了属性教师编号</a:t>
            </a:r>
            <a:r>
              <a:rPr kumimoji="1" lang="en-US" altLang="zh-CN" dirty="0"/>
              <a:t>(</a:t>
            </a:r>
            <a:r>
              <a:rPr kumimoji="1" lang="en" altLang="zh-CN" dirty="0" err="1"/>
              <a:t>teacherNo</a:t>
            </a:r>
            <a:r>
              <a:rPr kumimoji="1" lang="en" altLang="zh-CN" dirty="0"/>
              <a:t>)</a:t>
            </a:r>
            <a:r>
              <a:rPr kumimoji="1" lang="zh-CN" altLang="en" dirty="0"/>
              <a:t>，</a:t>
            </a:r>
            <a:r>
              <a:rPr kumimoji="1" lang="en" altLang="zh-CN" dirty="0"/>
              <a:t>Person</a:t>
            </a:r>
            <a:r>
              <a:rPr kumimoji="1" lang="zh-CN" altLang="en-US" dirty="0"/>
              <a:t>类的方法包括行走</a:t>
            </a:r>
            <a:r>
              <a:rPr kumimoji="1" lang="en" altLang="zh-CN" dirty="0"/>
              <a:t>move()</a:t>
            </a:r>
            <a:r>
              <a:rPr kumimoji="1" lang="zh-CN" altLang="en-US" dirty="0"/>
              <a:t>和说话</a:t>
            </a:r>
            <a:r>
              <a:rPr kumimoji="1" lang="en" altLang="zh-CN" dirty="0"/>
              <a:t>say()</a:t>
            </a:r>
            <a:r>
              <a:rPr kumimoji="1" lang="zh-CN" altLang="en" dirty="0"/>
              <a:t>，</a:t>
            </a:r>
            <a:endParaRPr kumimoji="1" lang="en-US" altLang="zh-CN" dirty="0"/>
          </a:p>
          <a:p>
            <a:r>
              <a:rPr kumimoji="1" lang="en" altLang="zh-CN" dirty="0"/>
              <a:t>Student</a:t>
            </a:r>
            <a:r>
              <a:rPr kumimoji="1" lang="zh-CN" altLang="en-US" dirty="0"/>
              <a:t>类和</a:t>
            </a:r>
            <a:r>
              <a:rPr kumimoji="1" lang="en" altLang="zh-CN" dirty="0"/>
              <a:t>Teacher</a:t>
            </a:r>
            <a:r>
              <a:rPr kumimoji="1" lang="zh-CN" altLang="en-US" dirty="0"/>
              <a:t>类继承了这两个方法，而且</a:t>
            </a:r>
            <a:r>
              <a:rPr kumimoji="1" lang="en" altLang="zh-CN" dirty="0"/>
              <a:t>Student</a:t>
            </a:r>
            <a:r>
              <a:rPr kumimoji="1" lang="zh-CN" altLang="en-US" dirty="0"/>
              <a:t>类还新增方法</a:t>
            </a:r>
            <a:r>
              <a:rPr kumimoji="1" lang="en" altLang="zh-CN" dirty="0"/>
              <a:t>study()</a:t>
            </a:r>
            <a:r>
              <a:rPr kumimoji="1" lang="zh-CN" altLang="en" dirty="0"/>
              <a:t>，</a:t>
            </a:r>
            <a:r>
              <a:rPr kumimoji="1" lang="en" altLang="zh-CN" dirty="0"/>
              <a:t>Teacher</a:t>
            </a:r>
            <a:r>
              <a:rPr kumimoji="1" lang="zh-CN" altLang="en-US" dirty="0"/>
              <a:t>类还新增方法</a:t>
            </a:r>
            <a:r>
              <a:rPr kumimoji="1" lang="en" altLang="zh-CN" dirty="0"/>
              <a:t>teach()</a:t>
            </a:r>
            <a:r>
              <a:rPr kumimoji="1" lang="zh-CN" altLang="en" dirty="0"/>
              <a:t>。</a:t>
            </a:r>
          </a:p>
          <a:p>
            <a:endParaRPr kumimoji="1" lang="zh-CN" altLang="en"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33</a:t>
            </a:fld>
            <a:endParaRPr lang="zh-CN" altLang="en-US"/>
          </a:p>
        </p:txBody>
      </p:sp>
    </p:spTree>
    <p:extLst>
      <p:ext uri="{BB962C8B-B14F-4D97-AF65-F5344CB8AC3E}">
        <p14:creationId xmlns:p14="http://schemas.microsoft.com/office/powerpoint/2010/main" val="1928677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接口之间也可以有与类之间关系类似的继承关系和依赖关系，但是接口和类之间还存在一种实现</a:t>
            </a:r>
            <a:r>
              <a:rPr kumimoji="1" lang="en-US" altLang="zh-CN" dirty="0"/>
              <a:t>(</a:t>
            </a:r>
            <a:r>
              <a:rPr kumimoji="1" lang="en" altLang="zh-CN" dirty="0"/>
              <a:t>Realization)</a:t>
            </a:r>
            <a:r>
              <a:rPr kumimoji="1" lang="zh-CN" altLang="en-US" dirty="0"/>
              <a:t>关系，在这种关系中，类实现了接口，类中的操作实现了接口中所声明的操作。在</a:t>
            </a:r>
            <a:r>
              <a:rPr kumimoji="1" lang="en" altLang="zh-CN" dirty="0"/>
              <a:t>UML</a:t>
            </a:r>
            <a:r>
              <a:rPr kumimoji="1" lang="zh-CN" altLang="en-US" dirty="0"/>
              <a:t>中，类与接口之间的实现关系用带空心三角形的虚线来表示。例如：定义了一个交通工具接口</a:t>
            </a:r>
            <a:r>
              <a:rPr kumimoji="1" lang="en" altLang="zh-CN" dirty="0"/>
              <a:t>Vehicle</a:t>
            </a:r>
            <a:r>
              <a:rPr kumimoji="1" lang="zh-CN" altLang="en" dirty="0"/>
              <a:t>，</a:t>
            </a:r>
            <a:r>
              <a:rPr kumimoji="1" lang="zh-CN" altLang="en-US" dirty="0"/>
              <a:t>包含一个抽象操作</a:t>
            </a:r>
            <a:r>
              <a:rPr kumimoji="1" lang="en" altLang="zh-CN" dirty="0"/>
              <a:t>move()</a:t>
            </a:r>
            <a:r>
              <a:rPr kumimoji="1" lang="zh-CN" altLang="en" dirty="0"/>
              <a:t>，</a:t>
            </a:r>
            <a:r>
              <a:rPr kumimoji="1" lang="zh-CN" altLang="en-US" dirty="0"/>
              <a:t>在类</a:t>
            </a:r>
            <a:r>
              <a:rPr kumimoji="1" lang="en" altLang="zh-CN" dirty="0"/>
              <a:t>Ship</a:t>
            </a:r>
            <a:r>
              <a:rPr kumimoji="1" lang="zh-CN" altLang="en-US" dirty="0"/>
              <a:t>和类</a:t>
            </a:r>
            <a:r>
              <a:rPr kumimoji="1" lang="en" altLang="zh-CN" dirty="0"/>
              <a:t>Car</a:t>
            </a:r>
            <a:r>
              <a:rPr kumimoji="1" lang="zh-CN" altLang="en-US" dirty="0"/>
              <a:t>中都实现了该</a:t>
            </a:r>
            <a:r>
              <a:rPr kumimoji="1" lang="en" altLang="zh-CN" dirty="0"/>
              <a:t>move()</a:t>
            </a:r>
            <a:r>
              <a:rPr kumimoji="1" lang="zh-CN" altLang="en-US" dirty="0"/>
              <a:t>操作，不过具体的实现细节将会不一样</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34</a:t>
            </a:fld>
            <a:endParaRPr lang="zh-CN" altLang="en-US"/>
          </a:p>
        </p:txBody>
      </p:sp>
    </p:spTree>
    <p:extLst>
      <p:ext uri="{BB962C8B-B14F-4D97-AF65-F5344CB8AC3E}">
        <p14:creationId xmlns:p14="http://schemas.microsoft.com/office/powerpoint/2010/main" val="409802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50</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51</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52</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OOA</a:t>
            </a:r>
            <a:r>
              <a:rPr kumimoji="1" lang="zh-CN" altLang="en-US" dirty="0" smtClean="0"/>
              <a:t>：</a:t>
            </a:r>
            <a:r>
              <a:rPr kumimoji="1" lang="en-US" altLang="zh-CN" dirty="0" smtClean="0"/>
              <a:t>object-oriented analysis   </a:t>
            </a:r>
            <a:r>
              <a:rPr lang="en" altLang="zh-CN" dirty="0" smtClean="0"/>
              <a:t>OOD</a:t>
            </a:r>
            <a:r>
              <a:rPr lang="zh-CN" altLang="en-US" dirty="0" smtClean="0"/>
              <a:t>：</a:t>
            </a:r>
            <a:r>
              <a:rPr kumimoji="1" lang="en-US" altLang="zh-CN" dirty="0" smtClean="0"/>
              <a:t>object-oriented </a:t>
            </a:r>
            <a:r>
              <a:rPr lang="en-US" altLang="zh-CN" sz="1200" b="0" i="0" kern="1200" dirty="0" smtClean="0">
                <a:solidFill>
                  <a:schemeClr val="tx1"/>
                </a:solidFill>
                <a:effectLst/>
                <a:latin typeface="+mn-lt"/>
                <a:ea typeface="+mn-ea"/>
                <a:cs typeface="+mn-cs"/>
              </a:rPr>
              <a:t>Design   </a:t>
            </a:r>
            <a:r>
              <a:rPr lang="en" altLang="zh-CN" dirty="0" smtClean="0"/>
              <a:t>OOP</a:t>
            </a:r>
            <a:r>
              <a:rPr lang="zh-CN" altLang="en-US" dirty="0" smtClean="0"/>
              <a:t>：</a:t>
            </a:r>
            <a:r>
              <a:rPr lang="en-US" altLang="zh-CN" sz="1200" b="0" i="0" kern="1200" dirty="0" smtClean="0">
                <a:solidFill>
                  <a:schemeClr val="tx1"/>
                </a:solidFill>
                <a:effectLst/>
                <a:latin typeface="+mn-lt"/>
                <a:ea typeface="+mn-ea"/>
                <a:cs typeface="+mn-cs"/>
              </a:rPr>
              <a:t>Object Oriented Programming</a:t>
            </a:r>
            <a:endParaRPr kumimoji="1" lang="en-US" altLang="zh-CN" dirty="0" smtClean="0"/>
          </a:p>
          <a:p>
            <a:r>
              <a:rPr lang="en" altLang="zh-CN" sz="1200" b="0" i="0" u="none" strike="noStrike" kern="1200" dirty="0" smtClean="0">
                <a:solidFill>
                  <a:schemeClr val="tx1"/>
                </a:solidFill>
                <a:effectLst/>
                <a:latin typeface="+mn-lt"/>
                <a:ea typeface="+mn-ea"/>
                <a:cs typeface="+mn-cs"/>
              </a:rPr>
              <a:t>OMG</a:t>
            </a:r>
            <a:r>
              <a:rPr lang="zh-CN" altLang="en-US" sz="1200" b="0" i="0" u="none" strike="noStrike" kern="1200" dirty="0" smtClean="0">
                <a:solidFill>
                  <a:schemeClr val="tx1"/>
                </a:solidFill>
                <a:effectLst/>
                <a:latin typeface="+mn-lt"/>
                <a:ea typeface="+mn-ea"/>
                <a:cs typeface="+mn-cs"/>
              </a:rPr>
              <a:t>：</a:t>
            </a:r>
            <a:r>
              <a:rPr lang="en" altLang="zh-CN" sz="1200" b="0" i="0" u="none" strike="noStrike" kern="1200" dirty="0" smtClean="0">
                <a:solidFill>
                  <a:schemeClr val="tx1"/>
                </a:solidFill>
                <a:effectLst/>
                <a:latin typeface="+mn-lt"/>
                <a:ea typeface="+mn-ea"/>
                <a:cs typeface="+mn-cs"/>
              </a:rPr>
              <a:t>Object Management Group  </a:t>
            </a:r>
            <a:r>
              <a:rPr lang="en-US" altLang="zh-CN" sz="1200" b="0" i="0" u="none" strike="noStrike" kern="1200" dirty="0" smtClean="0">
                <a:solidFill>
                  <a:schemeClr val="tx1"/>
                </a:solidFill>
                <a:effectLst/>
                <a:latin typeface="+mn-lt"/>
                <a:ea typeface="+mn-ea"/>
                <a:cs typeface="+mn-cs"/>
              </a:rPr>
              <a:t>OMT</a:t>
            </a:r>
            <a:r>
              <a:rPr lang="zh-CN" altLang="en-US" sz="1200" b="0" i="0" u="none" strike="noStrike"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Object Modeling Technique   </a:t>
            </a:r>
            <a:r>
              <a:rPr lang="en" altLang="zh-CN" sz="1200" b="0" i="0" u="none" strike="noStrike" kern="1200" dirty="0" smtClean="0">
                <a:solidFill>
                  <a:schemeClr val="tx1"/>
                </a:solidFill>
                <a:effectLst/>
                <a:latin typeface="+mn-lt"/>
                <a:ea typeface="+mn-ea"/>
                <a:cs typeface="+mn-cs"/>
              </a:rPr>
              <a:t>OOSE</a:t>
            </a:r>
            <a:r>
              <a:rPr lang="zh-CN" altLang="en-US" sz="1200" b="0" i="0" u="none" strike="noStrike"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Object-oriented software engineering</a:t>
            </a:r>
            <a:r>
              <a:rPr lang="zh-CN" altLang="en-US" sz="1200" b="0" i="0" kern="1200" dirty="0" smtClean="0">
                <a:solidFill>
                  <a:schemeClr val="tx1"/>
                </a:solidFill>
                <a:effectLst/>
                <a:latin typeface="+mn-lt"/>
                <a:ea typeface="+mn-ea"/>
                <a:cs typeface="+mn-cs"/>
              </a:rPr>
              <a:t>（面向对象的软件工程）</a:t>
            </a:r>
            <a:endParaRPr kumimoji="1" lang="en-US" altLang="zh-CN" dirty="0" smtClean="0"/>
          </a:p>
          <a:p>
            <a:r>
              <a:rPr kumimoji="1" lang="zh-CN" altLang="en-US" dirty="0" smtClean="0"/>
              <a:t>（</a:t>
            </a:r>
            <a:r>
              <a:rPr kumimoji="1" lang="zh-CN" altLang="en-US" dirty="0"/>
              <a:t>先把最上面大致说一下</a:t>
            </a:r>
            <a:r>
              <a:rPr kumimoji="1" lang="zh-CN" altLang="en-US" dirty="0" smtClean="0"/>
              <a:t>）</a:t>
            </a:r>
            <a:endParaRPr kumimoji="1" lang="en-US" altLang="zh-CN" dirty="0" smtClean="0"/>
          </a:p>
          <a:p>
            <a:endParaRPr kumimoji="1" lang="en-US" altLang="zh-CN" dirty="0"/>
          </a:p>
          <a:p>
            <a:r>
              <a:rPr lang="zh-CN" altLang="en-US" sz="1200" b="1" i="0" u="none" strike="noStrike" kern="1200" dirty="0">
                <a:solidFill>
                  <a:schemeClr val="tx1"/>
                </a:solidFill>
                <a:effectLst/>
                <a:latin typeface="+mn-lt"/>
                <a:ea typeface="+mn-ea"/>
                <a:cs typeface="+mn-cs"/>
              </a:rPr>
              <a:t>面向对象软件工程的概念由</a:t>
            </a:r>
            <a:r>
              <a:rPr lang="en" altLang="zh-CN" sz="1200" b="1" i="0" u="none" strike="noStrike" kern="1200" dirty="0" err="1">
                <a:solidFill>
                  <a:schemeClr val="tx1"/>
                </a:solidFill>
                <a:effectLst/>
                <a:latin typeface="+mn-lt"/>
                <a:ea typeface="+mn-ea"/>
                <a:cs typeface="+mn-cs"/>
              </a:rPr>
              <a:t>Booch</a:t>
            </a:r>
            <a:r>
              <a:rPr lang="zh-CN" altLang="en-US" sz="1200" b="1" i="0" u="none" strike="noStrike" kern="1200" dirty="0">
                <a:solidFill>
                  <a:schemeClr val="tx1"/>
                </a:solidFill>
                <a:effectLst/>
                <a:latin typeface="+mn-lt"/>
                <a:ea typeface="+mn-ea"/>
                <a:cs typeface="+mn-cs"/>
              </a:rPr>
              <a:t>提出，</a:t>
            </a:r>
            <a:r>
              <a:rPr lang="en" altLang="zh-CN" sz="1200" b="1" i="0" u="none" strike="noStrike" kern="1200" dirty="0" err="1">
                <a:solidFill>
                  <a:schemeClr val="tx1"/>
                </a:solidFill>
                <a:effectLst/>
                <a:latin typeface="+mn-lt"/>
                <a:ea typeface="+mn-ea"/>
                <a:cs typeface="+mn-cs"/>
              </a:rPr>
              <a:t>Booch</a:t>
            </a:r>
            <a:r>
              <a:rPr lang="zh-CN" altLang="en-US" sz="1200" b="1" i="0" u="none" strike="noStrike" kern="1200" dirty="0">
                <a:solidFill>
                  <a:schemeClr val="tx1"/>
                </a:solidFill>
                <a:effectLst/>
                <a:latin typeface="+mn-lt"/>
                <a:ea typeface="+mn-ea"/>
                <a:cs typeface="+mn-cs"/>
              </a:rPr>
              <a:t>也是面向对象方法最早的倡导者之一</a:t>
            </a:r>
            <a:r>
              <a:rPr lang="zh-CN" altLang="en-US" sz="1200" b="0" i="0" u="none" strike="noStrike" kern="1200" dirty="0">
                <a:solidFill>
                  <a:schemeClr val="tx1"/>
                </a:solidFill>
                <a:effectLst/>
                <a:latin typeface="+mn-lt"/>
                <a:ea typeface="+mn-ea"/>
                <a:cs typeface="+mn-cs"/>
              </a:rPr>
              <a:t>。</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r>
              <a:rPr lang="zh-CN" altLang="en-US" dirty="0"/>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a:t>
            </a:r>
            <a:r>
              <a:rPr lang="zh-CN" altLang="en-US" sz="1200" b="1" i="0" u="none" strike="noStrike" kern="1200" dirty="0">
                <a:solidFill>
                  <a:schemeClr val="tx1"/>
                </a:solidFill>
                <a:effectLst/>
                <a:latin typeface="+mn-lt"/>
                <a:ea typeface="+mn-ea"/>
                <a:cs typeface="+mn-cs"/>
              </a:rPr>
              <a:t>面向对象的建模技术（</a:t>
            </a:r>
            <a:r>
              <a:rPr lang="en" altLang="zh-CN" sz="1200" b="1" i="0" u="none" strike="noStrike" kern="1200" dirty="0">
                <a:solidFill>
                  <a:schemeClr val="tx1"/>
                </a:solidFill>
                <a:effectLst/>
                <a:latin typeface="+mn-lt"/>
                <a:ea typeface="+mn-ea"/>
                <a:cs typeface="+mn-cs"/>
              </a:rPr>
              <a:t>OMT</a:t>
            </a:r>
            <a:r>
              <a:rPr lang="zh-CN" altLang="en"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方法</a:t>
            </a:r>
            <a:r>
              <a:rPr lang="zh-CN" altLang="en-US" sz="1200" b="0" i="0" u="none" strike="noStrike" kern="1200" dirty="0">
                <a:solidFill>
                  <a:schemeClr val="tx1"/>
                </a:solidFill>
                <a:effectLst/>
                <a:latin typeface="+mn-lt"/>
                <a:ea typeface="+mn-ea"/>
                <a:cs typeface="+mn-cs"/>
              </a:rPr>
              <a:t>，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我们为什么需要学</a:t>
            </a:r>
            <a:r>
              <a:rPr kumimoji="1" lang="en-US" altLang="zh-CN" dirty="0"/>
              <a:t>UML</a:t>
            </a:r>
            <a:r>
              <a:rPr kumimoji="1" lang="zh-CN" altLang="en-US" dirty="0"/>
              <a:t>？</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solidFill>
                  <a:srgbClr val="333333"/>
                </a:solidFill>
                <a:latin typeface="verdana" panose="020B0604030504040204" pitchFamily="34" charset="0"/>
              </a:rPr>
              <a:t>UML</a:t>
            </a:r>
            <a:r>
              <a:rPr lang="zh-CN" altLang="en-US" dirty="0">
                <a:solidFill>
                  <a:srgbClr val="333333"/>
                </a:solidFill>
                <a:latin typeface="宋体" panose="02010600030101010101" pitchFamily="2" charset="-122"/>
                <a:ea typeface="宋体" panose="02010600030101010101" pitchFamily="2" charset="-122"/>
              </a:rPr>
              <a:t>对软件密集型系统中的制品进行可视化、详述、构造和文档化。制品</a:t>
            </a:r>
            <a:r>
              <a:rPr lang="en-US" altLang="zh-CN" dirty="0">
                <a:solidFill>
                  <a:srgbClr val="333333"/>
                </a:solidFill>
                <a:latin typeface="verdana" panose="020B0604030504040204" pitchFamily="34" charset="0"/>
              </a:rPr>
              <a:t>{</a:t>
            </a:r>
            <a:r>
              <a:rPr lang="en" altLang="zh-CN" dirty="0">
                <a:solidFill>
                  <a:srgbClr val="333333"/>
                </a:solidFill>
                <a:latin typeface="verdana" panose="020B0604030504040204" pitchFamily="34" charset="0"/>
              </a:rPr>
              <a:t>Artifact}</a:t>
            </a:r>
            <a:r>
              <a:rPr lang="zh-CN" altLang="en-US" dirty="0">
                <a:solidFill>
                  <a:srgbClr val="333333"/>
                </a:solidFill>
                <a:latin typeface="宋体" panose="02010600030101010101" pitchFamily="2" charset="-122"/>
                <a:ea typeface="宋体" panose="02010600030101010101" pitchFamily="2" charset="-122"/>
              </a:rPr>
              <a:t>是指软件开发过程中产生的各种各样的产物，如模型、源代码、测试用例等。</a:t>
            </a:r>
            <a:endParaRPr lang="en-US" altLang="zh-CN" dirty="0">
              <a:solidFill>
                <a:srgbClr val="333333"/>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333333"/>
                </a:solidFill>
                <a:latin typeface="verdana" panose="020B0604030504040204" pitchFamily="34" charset="0"/>
              </a:rPr>
              <a:t>UML</a:t>
            </a:r>
            <a:r>
              <a:rPr lang="zh-CN" altLang="en-US" dirty="0">
                <a:solidFill>
                  <a:srgbClr val="333333"/>
                </a:solidFill>
                <a:latin typeface="verdana" panose="020B0604030504040204" pitchFamily="34" charset="0"/>
              </a:rPr>
              <a:t>的好处在于使用</a:t>
            </a:r>
            <a:r>
              <a:rPr lang="en-US" altLang="zh-CN" dirty="0">
                <a:solidFill>
                  <a:srgbClr val="333333"/>
                </a:solidFill>
                <a:latin typeface="verdana" panose="020B0604030504040204" pitchFamily="34" charset="0"/>
              </a:rPr>
              <a:t>UML</a:t>
            </a:r>
            <a:r>
              <a:rPr lang="zh-CN" altLang="en-US" dirty="0">
                <a:solidFill>
                  <a:srgbClr val="333333"/>
                </a:solidFill>
                <a:latin typeface="verdana" panose="020B0604030504040204" pitchFamily="34" charset="0"/>
              </a:rPr>
              <a:t>可以达成下面这些目的</a:t>
            </a:r>
            <a:endParaRPr lang="en-US" altLang="zh-CN" dirty="0">
              <a:solidFill>
                <a:srgbClr val="333333"/>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33333"/>
                </a:solidFill>
                <a:latin typeface="verdana" panose="020B0604030504040204" pitchFamily="34" charset="0"/>
              </a:rPr>
              <a:t>（按照</a:t>
            </a:r>
            <a:r>
              <a:rPr lang="en-US" altLang="zh-CN" dirty="0">
                <a:solidFill>
                  <a:srgbClr val="333333"/>
                </a:solidFill>
                <a:latin typeface="verdana" panose="020B0604030504040204" pitchFamily="34" charset="0"/>
              </a:rPr>
              <a:t>ppt</a:t>
            </a:r>
            <a:r>
              <a:rPr lang="zh-CN" altLang="en-US" dirty="0">
                <a:solidFill>
                  <a:srgbClr val="333333"/>
                </a:solidFill>
                <a:latin typeface="verdana" panose="020B0604030504040204" pitchFamily="34" charset="0"/>
              </a:rPr>
              <a:t>上讲即可）</a:t>
            </a: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2225551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 altLang="zh-CN" dirty="0"/>
              <a:t>UML</a:t>
            </a:r>
            <a:r>
              <a:rPr kumimoji="1" lang="zh-CN" altLang="en-US" dirty="0"/>
              <a:t>建立的软件系统模型可以用</a:t>
            </a:r>
            <a:r>
              <a:rPr kumimoji="1" lang="en" altLang="zh-CN" dirty="0"/>
              <a:t>Java</a:t>
            </a:r>
            <a:r>
              <a:rPr kumimoji="1" lang="zh-CN" altLang="en" dirty="0"/>
              <a:t>、</a:t>
            </a:r>
            <a:r>
              <a:rPr kumimoji="1" lang="en" altLang="zh-CN" dirty="0"/>
              <a:t>VC++</a:t>
            </a:r>
            <a:r>
              <a:rPr kumimoji="1" lang="zh-CN" altLang="en" dirty="0"/>
              <a:t>、</a:t>
            </a:r>
            <a:r>
              <a:rPr kumimoji="1" lang="en"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 altLang="zh-CN" dirty="0"/>
              <a:t>UML</a:t>
            </a:r>
            <a:r>
              <a:rPr kumimoji="1" lang="zh-CN" altLang="en-US" dirty="0"/>
              <a:t>图形结构清晰，建模简洁明了，容易掌握使用。</a:t>
            </a:r>
          </a:p>
          <a:p>
            <a:r>
              <a:rPr kumimoji="1" lang="zh-CN" altLang="en-US" dirty="0"/>
              <a:t>　　使用</a:t>
            </a:r>
            <a:r>
              <a:rPr kumimoji="1" lang="en" altLang="zh-CN" dirty="0"/>
              <a:t>UML</a:t>
            </a:r>
            <a:r>
              <a:rPr kumimoji="1" lang="zh-CN" altLang="en-US" dirty="0"/>
              <a:t>进行系统分析和设计，可以加速开发进程，提高代码质量，支持动态的业务需求。</a:t>
            </a:r>
            <a:r>
              <a:rPr kumimoji="1" lang="en"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2100000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高效易用：围绕网站，上手简单展开</a:t>
            </a:r>
            <a:endParaRPr lang="en-US" altLang="zh-CN" dirty="0" smtClean="0"/>
          </a:p>
          <a:p>
            <a:r>
              <a:rPr lang="zh-CN" altLang="en-US" dirty="0" smtClean="0"/>
              <a:t>团队协作：可以在网站里组建一个小组，做好的一些图可以进行共享修改等</a:t>
            </a:r>
            <a:endParaRPr lang="en-US" altLang="zh-CN" dirty="0" smtClean="0"/>
          </a:p>
          <a:p>
            <a:r>
              <a:rPr lang="zh-CN" altLang="en-US" dirty="0" smtClean="0"/>
              <a:t>海量图库：他还有很多的</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13</a:t>
            </a:fld>
            <a:endParaRPr lang="zh-CN" altLang="en-US"/>
          </a:p>
        </p:txBody>
      </p:sp>
    </p:spTree>
    <p:extLst>
      <p:ext uri="{BB962C8B-B14F-4D97-AF65-F5344CB8AC3E}">
        <p14:creationId xmlns:p14="http://schemas.microsoft.com/office/powerpoint/2010/main" val="880102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逻辑视图       实现视图</a:t>
            </a:r>
            <a:endParaRPr lang="en-US" altLang="zh-CN" dirty="0" smtClean="0"/>
          </a:p>
          <a:p>
            <a:r>
              <a:rPr lang="en-US" altLang="zh-CN" dirty="0" smtClean="0"/>
              <a:t>              </a:t>
            </a:r>
            <a:r>
              <a:rPr lang="zh-CN" altLang="en-US" dirty="0" smtClean="0"/>
              <a:t>场景</a:t>
            </a:r>
            <a:endParaRPr lang="en-US" altLang="zh-CN" dirty="0" smtClean="0"/>
          </a:p>
          <a:p>
            <a:r>
              <a:rPr lang="zh-CN" altLang="en-US" dirty="0" smtClean="0"/>
              <a:t>过程视图       部署视图</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23</a:t>
            </a:fld>
            <a:endParaRPr lang="zh-CN" altLang="en-US"/>
          </a:p>
        </p:txBody>
      </p:sp>
    </p:spTree>
    <p:extLst>
      <p:ext uri="{BB962C8B-B14F-4D97-AF65-F5344CB8AC3E}">
        <p14:creationId xmlns:p14="http://schemas.microsoft.com/office/powerpoint/2010/main" val="2934906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24</a:t>
            </a:fld>
            <a:endParaRPr lang="zh-CN" altLang="en-US"/>
          </a:p>
        </p:txBody>
      </p:sp>
    </p:spTree>
    <p:extLst>
      <p:ext uri="{BB962C8B-B14F-4D97-AF65-F5344CB8AC3E}">
        <p14:creationId xmlns:p14="http://schemas.microsoft.com/office/powerpoint/2010/main" val="1382167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照</a:t>
            </a:r>
            <a:r>
              <a:rPr kumimoji="1" lang="en-US" altLang="zh-CN" dirty="0"/>
              <a:t>ppt</a:t>
            </a:r>
            <a:r>
              <a:rPr kumimoji="1" lang="zh-CN" altLang="en-US" dirty="0"/>
              <a:t>讲即可</a:t>
            </a:r>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29</a:t>
            </a:fld>
            <a:endParaRPr kumimoji="1" lang="zh-CN" altLang="en-US"/>
          </a:p>
        </p:txBody>
      </p:sp>
    </p:spTree>
    <p:extLst>
      <p:ext uri="{BB962C8B-B14F-4D97-AF65-F5344CB8AC3E}">
        <p14:creationId xmlns:p14="http://schemas.microsoft.com/office/powerpoint/2010/main" val="919721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在</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中，关联关系通常又包含如下几种形式：</a:t>
            </a:r>
          </a:p>
          <a:p>
            <a:r>
              <a:rPr lang="en-US" altLang="zh-CN" sz="1200" b="1" i="0" u="none" strike="noStrike" kern="1200" dirty="0">
                <a:solidFill>
                  <a:schemeClr val="tx1"/>
                </a:solidFill>
                <a:effectLst/>
                <a:latin typeface="+mn-lt"/>
                <a:ea typeface="+mn-ea"/>
                <a:cs typeface="+mn-cs"/>
              </a:rPr>
              <a:t>(1) </a:t>
            </a:r>
            <a:r>
              <a:rPr lang="zh-CN" altLang="en-US" sz="1200" b="1" i="0" u="none" strike="noStrike" kern="1200" dirty="0">
                <a:solidFill>
                  <a:schemeClr val="tx1"/>
                </a:solidFill>
                <a:effectLst/>
                <a:latin typeface="+mn-lt"/>
                <a:ea typeface="+mn-ea"/>
                <a:cs typeface="+mn-cs"/>
              </a:rPr>
              <a:t>双向关联</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默认情况下，关联是双向的。例如：顾客</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购买商品</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Product)</a:t>
            </a:r>
            <a:r>
              <a:rPr lang="zh-CN" altLang="en-US" sz="1200" b="0" i="0" u="none" strike="noStrike" kern="1200" dirty="0">
                <a:solidFill>
                  <a:schemeClr val="tx1"/>
                </a:solidFill>
                <a:effectLst/>
                <a:latin typeface="+mn-lt"/>
                <a:ea typeface="+mn-ea"/>
                <a:cs typeface="+mn-cs"/>
              </a:rPr>
              <a:t>并拥有商品，反之，卖出的商品总有某个顾客与之相关联。因此，</a:t>
            </a:r>
            <a:r>
              <a:rPr lang="en"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类和</a:t>
            </a:r>
            <a:r>
              <a:rPr lang="en" altLang="zh-CN" sz="1200" b="0" i="0" u="none" strike="noStrike" kern="1200" dirty="0">
                <a:solidFill>
                  <a:schemeClr val="tx1"/>
                </a:solidFill>
                <a:effectLst/>
                <a:latin typeface="+mn-lt"/>
                <a:ea typeface="+mn-ea"/>
                <a:cs typeface="+mn-cs"/>
              </a:rPr>
              <a:t>Product</a:t>
            </a:r>
            <a:r>
              <a:rPr lang="zh-CN" altLang="en-US" sz="1200" b="0" i="0" u="none" strike="noStrike" kern="1200" dirty="0">
                <a:solidFill>
                  <a:schemeClr val="tx1"/>
                </a:solidFill>
                <a:effectLst/>
                <a:latin typeface="+mn-lt"/>
                <a:ea typeface="+mn-ea"/>
                <a:cs typeface="+mn-cs"/>
              </a:rPr>
              <a:t>类之间具有双向关联关系，如图所示：</a:t>
            </a:r>
          </a:p>
          <a:p>
            <a:r>
              <a:rPr lang="en-US" altLang="zh-CN" sz="1200" b="1" i="0" u="none" strike="noStrike" kern="1200" dirty="0">
                <a:solidFill>
                  <a:schemeClr val="tx1"/>
                </a:solidFill>
                <a:effectLst/>
                <a:latin typeface="+mn-lt"/>
                <a:ea typeface="+mn-ea"/>
                <a:cs typeface="+mn-cs"/>
              </a:rPr>
              <a:t>(2) </a:t>
            </a:r>
            <a:r>
              <a:rPr lang="zh-CN" altLang="en-US" sz="1200" b="1" i="0" u="none" strike="noStrike" kern="1200" dirty="0">
                <a:solidFill>
                  <a:schemeClr val="tx1"/>
                </a:solidFill>
                <a:effectLst/>
                <a:latin typeface="+mn-lt"/>
                <a:ea typeface="+mn-ea"/>
                <a:cs typeface="+mn-cs"/>
              </a:rPr>
              <a:t>单向关联</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类的关联关系也可以是单向的，单向关联用带箭头的实线表示。例如：顾客</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拥有地址</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Address)</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则</a:t>
            </a:r>
            <a:r>
              <a:rPr lang="en"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类与</a:t>
            </a:r>
            <a:r>
              <a:rPr lang="en" altLang="zh-CN" sz="1200" b="0" i="0" u="none" strike="noStrike" kern="1200" dirty="0">
                <a:solidFill>
                  <a:schemeClr val="tx1"/>
                </a:solidFill>
                <a:effectLst/>
                <a:latin typeface="+mn-lt"/>
                <a:ea typeface="+mn-ea"/>
                <a:cs typeface="+mn-cs"/>
              </a:rPr>
              <a:t>Address</a:t>
            </a:r>
            <a:r>
              <a:rPr lang="zh-CN" altLang="en-US" sz="1200" b="0" i="0" u="none" strike="noStrike" kern="1200" dirty="0">
                <a:solidFill>
                  <a:schemeClr val="tx1"/>
                </a:solidFill>
                <a:effectLst/>
                <a:latin typeface="+mn-lt"/>
                <a:ea typeface="+mn-ea"/>
                <a:cs typeface="+mn-cs"/>
              </a:rPr>
              <a:t>类具有单向关联关系，如图所示：</a:t>
            </a: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30</a:t>
            </a:fld>
            <a:endParaRPr lang="zh-CN" altLang="en-US"/>
          </a:p>
        </p:txBody>
      </p:sp>
    </p:spTree>
    <p:extLst>
      <p:ext uri="{BB962C8B-B14F-4D97-AF65-F5344CB8AC3E}">
        <p14:creationId xmlns:p14="http://schemas.microsoft.com/office/powerpoint/2010/main" val="217651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4462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smtClean="0">
                <a:solidFill>
                  <a:srgbClr val="48A2A0"/>
                </a:solidFill>
              </a:rPr>
              <a:t>PRD2018-15</a:t>
            </a:r>
            <a:r>
              <a:rPr lang="zh-CN" altLang="en-US" dirty="0" smtClean="0">
                <a:solidFill>
                  <a:srgbClr val="48A2A0"/>
                </a:solidFill>
              </a:rPr>
              <a:t>组</a:t>
            </a:r>
            <a:endParaRPr lang="zh-CN" altLang="en-US" dirty="0">
              <a:solidFill>
                <a:srgbClr val="48A2A0"/>
              </a:solidFill>
            </a:endParaRPr>
          </a:p>
        </p:txBody>
      </p:sp>
      <p:sp>
        <p:nvSpPr>
          <p:cNvPr id="10" name="矩形 9"/>
          <p:cNvSpPr/>
          <p:nvPr/>
        </p:nvSpPr>
        <p:spPr>
          <a:xfrm>
            <a:off x="737021" y="2330659"/>
            <a:ext cx="3243196"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UML</a:t>
            </a:r>
            <a:r>
              <a:rPr lang="zh-CN" altLang="en-US" sz="5400" b="1" dirty="0" smtClean="0">
                <a:solidFill>
                  <a:schemeClr val="bg1"/>
                </a:solidFill>
                <a:latin typeface="Gotham Rounded Medium" panose="02000000000000000000" pitchFamily="50" charset="0"/>
              </a:rPr>
              <a:t>概述</a:t>
            </a:r>
            <a:r>
              <a:rPr lang="en-US" altLang="zh-CN" sz="5400" b="1" dirty="0" smtClean="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smtClean="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extLst>
      <p:ext uri="{BB962C8B-B14F-4D97-AF65-F5344CB8AC3E}">
        <p14:creationId xmlns:p14="http://schemas.microsoft.com/office/powerpoint/2010/main" val="2564476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0474B58B-633C-43A3-BE4E-B0B168F40743}"/>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C5881B51-1E8A-4DAB-B8AB-94C03378AA49}"/>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844F04D-8071-45B4-A2AE-55BF30256FE0}"/>
              </a:ext>
            </a:extLst>
          </p:cNvPr>
          <p:cNvSpPr/>
          <p:nvPr/>
        </p:nvSpPr>
        <p:spPr>
          <a:xfrm>
            <a:off x="1385455" y="314138"/>
            <a:ext cx="2206053"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Rational Rose</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393AB9B1-F4F6-4BE7-94A6-8278E4E46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3613" y="1106723"/>
            <a:ext cx="4310069" cy="3507947"/>
          </a:xfrm>
          <a:prstGeom prst="rect">
            <a:avLst/>
          </a:prstGeom>
        </p:spPr>
      </p:pic>
      <p:sp>
        <p:nvSpPr>
          <p:cNvPr id="7" name="文本框 6">
            <a:extLst>
              <a:ext uri="{FF2B5EF4-FFF2-40B4-BE49-F238E27FC236}">
                <a16:creationId xmlns:a16="http://schemas.microsoft.com/office/drawing/2014/main" id="{9453C4A4-558F-4047-80DD-EA4B6DA7A294}"/>
              </a:ext>
            </a:extLst>
          </p:cNvPr>
          <p:cNvSpPr txBox="1"/>
          <p:nvPr/>
        </p:nvSpPr>
        <p:spPr>
          <a:xfrm>
            <a:off x="1226820" y="1219200"/>
            <a:ext cx="5955476" cy="923330"/>
          </a:xfrm>
          <a:prstGeom prst="rect">
            <a:avLst/>
          </a:prstGeom>
          <a:noFill/>
        </p:spPr>
        <p:txBody>
          <a:bodyPr wrap="none" rtlCol="0">
            <a:spAutoFit/>
          </a:bodyPr>
          <a:lstStyle/>
          <a:p>
            <a:r>
              <a:rPr lang="en-US" altLang="zh-CN" dirty="0"/>
              <a:t>Rational Rose </a:t>
            </a:r>
            <a:r>
              <a:rPr lang="zh-CN" altLang="en-US" dirty="0"/>
              <a:t>是</a:t>
            </a:r>
            <a:r>
              <a:rPr lang="en-US" altLang="zh-CN" dirty="0"/>
              <a:t>Rational</a:t>
            </a:r>
            <a:r>
              <a:rPr lang="zh-CN" altLang="en-US" dirty="0"/>
              <a:t>公司出品的一种面向对象的统一</a:t>
            </a:r>
            <a:endParaRPr lang="en-US" altLang="zh-CN" dirty="0"/>
          </a:p>
          <a:p>
            <a:r>
              <a:rPr lang="zh-CN" altLang="en-US" dirty="0"/>
              <a:t>建模语言的可视化建模工具，用于可视化建模和公司水平</a:t>
            </a:r>
            <a:endParaRPr lang="en-US" altLang="zh-CN" dirty="0"/>
          </a:p>
          <a:p>
            <a:r>
              <a:rPr lang="zh-CN" altLang="en-US" dirty="0"/>
              <a:t>软件应用的组件构造。它</a:t>
            </a:r>
            <a:r>
              <a:rPr lang="zh-CN" altLang="en-US" dirty="0" smtClean="0"/>
              <a:t>具有如下特点</a:t>
            </a:r>
            <a:endParaRPr lang="zh-CN" altLang="en-US" dirty="0"/>
          </a:p>
        </p:txBody>
      </p:sp>
      <p:sp>
        <p:nvSpPr>
          <p:cNvPr id="8" name="文本框 7">
            <a:extLst>
              <a:ext uri="{FF2B5EF4-FFF2-40B4-BE49-F238E27FC236}">
                <a16:creationId xmlns:a16="http://schemas.microsoft.com/office/drawing/2014/main" id="{B3DC564F-B071-4C75-BE6D-56275806600C}"/>
              </a:ext>
            </a:extLst>
          </p:cNvPr>
          <p:cNvSpPr txBox="1"/>
          <p:nvPr/>
        </p:nvSpPr>
        <p:spPr>
          <a:xfrm>
            <a:off x="1226820" y="2491364"/>
            <a:ext cx="3768980" cy="369332"/>
          </a:xfrm>
          <a:prstGeom prst="rect">
            <a:avLst/>
          </a:prstGeom>
          <a:noFill/>
        </p:spPr>
        <p:txBody>
          <a:bodyPr wrap="none" rtlCol="0">
            <a:spAutoFit/>
          </a:bodyPr>
          <a:lstStyle/>
          <a:p>
            <a:r>
              <a:rPr lang="en-US" altLang="zh-CN" dirty="0"/>
              <a:t>1</a:t>
            </a:r>
            <a:r>
              <a:rPr lang="zh-CN" altLang="en-US" dirty="0"/>
              <a:t>、允许设计师利用</a:t>
            </a:r>
            <a:r>
              <a:rPr lang="zh-CN" altLang="en-US" dirty="0">
                <a:solidFill>
                  <a:srgbClr val="FF0000"/>
                </a:solidFill>
              </a:rPr>
              <a:t>反复</a:t>
            </a:r>
            <a:r>
              <a:rPr lang="zh-CN" altLang="en-US" dirty="0"/>
              <a:t>进化式发展</a:t>
            </a:r>
          </a:p>
        </p:txBody>
      </p:sp>
      <p:sp>
        <p:nvSpPr>
          <p:cNvPr id="9" name="文本框 8">
            <a:extLst>
              <a:ext uri="{FF2B5EF4-FFF2-40B4-BE49-F238E27FC236}">
                <a16:creationId xmlns:a16="http://schemas.microsoft.com/office/drawing/2014/main" id="{C094C5FA-94D3-4406-A6D0-52AF2B6A49CC}"/>
              </a:ext>
            </a:extLst>
          </p:cNvPr>
          <p:cNvSpPr txBox="1"/>
          <p:nvPr/>
        </p:nvSpPr>
        <p:spPr>
          <a:xfrm>
            <a:off x="1226820" y="3059668"/>
            <a:ext cx="6308137" cy="646331"/>
          </a:xfrm>
          <a:prstGeom prst="rect">
            <a:avLst/>
          </a:prstGeom>
          <a:noFill/>
        </p:spPr>
        <p:txBody>
          <a:bodyPr wrap="none" rtlCol="0">
            <a:spAutoFit/>
          </a:bodyPr>
          <a:lstStyle/>
          <a:p>
            <a:r>
              <a:rPr lang="en-US" altLang="zh-CN" dirty="0"/>
              <a:t>2</a:t>
            </a:r>
            <a:r>
              <a:rPr lang="zh-CN" altLang="en-US" dirty="0"/>
              <a:t>、支持</a:t>
            </a:r>
            <a:r>
              <a:rPr lang="en-US" altLang="zh-CN" dirty="0"/>
              <a:t>UML</a:t>
            </a:r>
            <a:r>
              <a:rPr lang="zh-CN" altLang="en-US" dirty="0"/>
              <a:t>的建模，有校验功能，能检查出模型的裸机错误</a:t>
            </a:r>
            <a:endParaRPr lang="en-US" altLang="zh-CN" dirty="0"/>
          </a:p>
          <a:p>
            <a:r>
              <a:rPr lang="en-US" altLang="zh-CN" dirty="0"/>
              <a:t>      </a:t>
            </a:r>
            <a:r>
              <a:rPr lang="zh-CN" altLang="en-US" dirty="0"/>
              <a:t>支持多种语言的双向项目，对</a:t>
            </a:r>
            <a:r>
              <a:rPr lang="en-US" altLang="zh-CN" dirty="0"/>
              <a:t>Java</a:t>
            </a:r>
            <a:r>
              <a:rPr lang="zh-CN" altLang="en-US" dirty="0"/>
              <a:t>的支持较好</a:t>
            </a:r>
          </a:p>
        </p:txBody>
      </p:sp>
      <p:sp>
        <p:nvSpPr>
          <p:cNvPr id="10" name="文本框 9">
            <a:extLst>
              <a:ext uri="{FF2B5EF4-FFF2-40B4-BE49-F238E27FC236}">
                <a16:creationId xmlns:a16="http://schemas.microsoft.com/office/drawing/2014/main" id="{2BB16BE7-9B3F-403E-8435-0B32F15FE118}"/>
              </a:ext>
            </a:extLst>
          </p:cNvPr>
          <p:cNvSpPr txBox="1"/>
          <p:nvPr/>
        </p:nvSpPr>
        <p:spPr>
          <a:xfrm>
            <a:off x="1226820" y="3904971"/>
            <a:ext cx="6215163" cy="646331"/>
          </a:xfrm>
          <a:prstGeom prst="rect">
            <a:avLst/>
          </a:prstGeom>
          <a:noFill/>
        </p:spPr>
        <p:txBody>
          <a:bodyPr wrap="none" rtlCol="0">
            <a:spAutoFit/>
          </a:bodyPr>
          <a:lstStyle/>
          <a:p>
            <a:r>
              <a:rPr lang="en-US" altLang="zh-CN" dirty="0"/>
              <a:t>3</a:t>
            </a:r>
            <a:r>
              <a:rPr lang="zh-CN" altLang="en-US" dirty="0"/>
              <a:t>、近期版本加入数据库建模的功能，提供了</a:t>
            </a:r>
            <a:r>
              <a:rPr lang="en-US" altLang="zh-CN" dirty="0"/>
              <a:t>”Data Modeler”</a:t>
            </a:r>
          </a:p>
          <a:p>
            <a:r>
              <a:rPr lang="en-US" altLang="zh-CN" dirty="0"/>
              <a:t> </a:t>
            </a:r>
            <a:r>
              <a:rPr lang="zh-CN" altLang="en-US" dirty="0"/>
              <a:t>     的工具，其具有以下功能</a:t>
            </a:r>
          </a:p>
        </p:txBody>
      </p:sp>
      <p:sp>
        <p:nvSpPr>
          <p:cNvPr id="11" name="文本框 10">
            <a:extLst>
              <a:ext uri="{FF2B5EF4-FFF2-40B4-BE49-F238E27FC236}">
                <a16:creationId xmlns:a16="http://schemas.microsoft.com/office/drawing/2014/main" id="{DA99A844-59EB-4B2A-A6E6-95F78D83D537}"/>
              </a:ext>
            </a:extLst>
          </p:cNvPr>
          <p:cNvSpPr txBox="1"/>
          <p:nvPr/>
        </p:nvSpPr>
        <p:spPr>
          <a:xfrm>
            <a:off x="1710814" y="4750274"/>
            <a:ext cx="8257389" cy="369332"/>
          </a:xfrm>
          <a:prstGeom prst="rect">
            <a:avLst/>
          </a:prstGeom>
          <a:noFill/>
        </p:spPr>
        <p:txBody>
          <a:bodyPr wrap="none" rtlCol="0">
            <a:spAutoFit/>
          </a:bodyPr>
          <a:lstStyle/>
          <a:p>
            <a:r>
              <a:rPr lang="zh-CN" altLang="en-US" dirty="0"/>
              <a:t>（</a:t>
            </a:r>
            <a:r>
              <a:rPr lang="en-US" altLang="zh-CN" dirty="0"/>
              <a:t>1</a:t>
            </a:r>
            <a:r>
              <a:rPr lang="zh-CN" altLang="en-US" dirty="0"/>
              <a:t>）将对象模型转化成数据模型，即将类映射到数据库的表，构成传统的</a:t>
            </a:r>
            <a:r>
              <a:rPr lang="en-US" altLang="zh-CN" dirty="0"/>
              <a:t>E-R</a:t>
            </a:r>
            <a:r>
              <a:rPr lang="zh-CN" altLang="en-US" dirty="0"/>
              <a:t>图</a:t>
            </a:r>
          </a:p>
        </p:txBody>
      </p:sp>
      <p:sp>
        <p:nvSpPr>
          <p:cNvPr id="12" name="文本框 11">
            <a:extLst>
              <a:ext uri="{FF2B5EF4-FFF2-40B4-BE49-F238E27FC236}">
                <a16:creationId xmlns:a16="http://schemas.microsoft.com/office/drawing/2014/main" id="{C18020D5-BFFA-4B19-8BB2-4BC2B8D09AB2}"/>
              </a:ext>
            </a:extLst>
          </p:cNvPr>
          <p:cNvSpPr txBox="1"/>
          <p:nvPr/>
        </p:nvSpPr>
        <p:spPr>
          <a:xfrm>
            <a:off x="1710813" y="5133912"/>
            <a:ext cx="3555782" cy="369332"/>
          </a:xfrm>
          <a:prstGeom prst="rect">
            <a:avLst/>
          </a:prstGeom>
          <a:noFill/>
        </p:spPr>
        <p:txBody>
          <a:bodyPr wrap="none" rtlCol="0">
            <a:spAutoFit/>
          </a:bodyPr>
          <a:lstStyle/>
          <a:p>
            <a:r>
              <a:rPr lang="zh-CN" altLang="en-US" dirty="0"/>
              <a:t>（</a:t>
            </a:r>
            <a:r>
              <a:rPr lang="en-US" altLang="zh-CN" dirty="0"/>
              <a:t>2</a:t>
            </a:r>
            <a:r>
              <a:rPr lang="zh-CN" altLang="en-US" dirty="0"/>
              <a:t>）将数据模型转换成对象模型</a:t>
            </a:r>
          </a:p>
        </p:txBody>
      </p:sp>
      <p:sp>
        <p:nvSpPr>
          <p:cNvPr id="13" name="文本框 12">
            <a:extLst>
              <a:ext uri="{FF2B5EF4-FFF2-40B4-BE49-F238E27FC236}">
                <a16:creationId xmlns:a16="http://schemas.microsoft.com/office/drawing/2014/main" id="{3A0028BB-555A-4699-ADEE-177201C481AF}"/>
              </a:ext>
            </a:extLst>
          </p:cNvPr>
          <p:cNvSpPr txBox="1"/>
          <p:nvPr/>
        </p:nvSpPr>
        <p:spPr>
          <a:xfrm>
            <a:off x="1717150" y="5536541"/>
            <a:ext cx="9014006" cy="369332"/>
          </a:xfrm>
          <a:prstGeom prst="rect">
            <a:avLst/>
          </a:prstGeom>
          <a:noFill/>
        </p:spPr>
        <p:txBody>
          <a:bodyPr wrap="none" rtlCol="0">
            <a:spAutoFit/>
          </a:bodyPr>
          <a:lstStyle/>
          <a:p>
            <a:r>
              <a:rPr lang="zh-CN" altLang="en-US" dirty="0"/>
              <a:t>（</a:t>
            </a:r>
            <a:r>
              <a:rPr lang="en-US" altLang="zh-CN" dirty="0"/>
              <a:t>3</a:t>
            </a:r>
            <a:r>
              <a:rPr lang="zh-CN" altLang="en-US" dirty="0"/>
              <a:t>）利用数据模型生产数据库</a:t>
            </a:r>
            <a:r>
              <a:rPr lang="en-US" altLang="zh-CN" dirty="0"/>
              <a:t>DDL</a:t>
            </a:r>
            <a:r>
              <a:rPr lang="zh-CN" altLang="en-US" dirty="0"/>
              <a:t>，也可以直接连接到数据库里，对数据库产生结果</a:t>
            </a:r>
          </a:p>
        </p:txBody>
      </p:sp>
      <p:sp>
        <p:nvSpPr>
          <p:cNvPr id="14" name="文本框 13">
            <a:extLst>
              <a:ext uri="{FF2B5EF4-FFF2-40B4-BE49-F238E27FC236}">
                <a16:creationId xmlns:a16="http://schemas.microsoft.com/office/drawing/2014/main" id="{9C150C99-AA8A-4533-B757-E422B5499886}"/>
              </a:ext>
            </a:extLst>
          </p:cNvPr>
          <p:cNvSpPr txBox="1"/>
          <p:nvPr/>
        </p:nvSpPr>
        <p:spPr>
          <a:xfrm>
            <a:off x="1717150" y="5901188"/>
            <a:ext cx="4903907" cy="369332"/>
          </a:xfrm>
          <a:prstGeom prst="rect">
            <a:avLst/>
          </a:prstGeom>
          <a:noFill/>
        </p:spPr>
        <p:txBody>
          <a:bodyPr wrap="none" rtlCol="0">
            <a:spAutoFit/>
          </a:bodyPr>
          <a:lstStyle/>
          <a:p>
            <a:r>
              <a:rPr lang="zh-CN" altLang="en-US" dirty="0"/>
              <a:t>（</a:t>
            </a:r>
            <a:r>
              <a:rPr lang="en-US" altLang="zh-CN" dirty="0"/>
              <a:t>4</a:t>
            </a:r>
            <a:r>
              <a:rPr lang="zh-CN" altLang="en-US" dirty="0"/>
              <a:t>）从现有数据库或</a:t>
            </a:r>
            <a:r>
              <a:rPr lang="en-US" altLang="zh-CN" dirty="0"/>
              <a:t>DDL</a:t>
            </a:r>
            <a:r>
              <a:rPr lang="zh-CN" altLang="en-US" dirty="0"/>
              <a:t>文件里生产数据模型</a:t>
            </a:r>
          </a:p>
        </p:txBody>
      </p:sp>
      <p:sp>
        <p:nvSpPr>
          <p:cNvPr id="15" name="文本框 14">
            <a:extLst>
              <a:ext uri="{FF2B5EF4-FFF2-40B4-BE49-F238E27FC236}">
                <a16:creationId xmlns:a16="http://schemas.microsoft.com/office/drawing/2014/main" id="{F20E6A8A-D465-42AA-982D-FF458907A331}"/>
              </a:ext>
            </a:extLst>
          </p:cNvPr>
          <p:cNvSpPr txBox="1"/>
          <p:nvPr/>
        </p:nvSpPr>
        <p:spPr>
          <a:xfrm>
            <a:off x="1710813" y="6240449"/>
            <a:ext cx="5472973" cy="369332"/>
          </a:xfrm>
          <a:prstGeom prst="rect">
            <a:avLst/>
          </a:prstGeom>
          <a:noFill/>
        </p:spPr>
        <p:txBody>
          <a:bodyPr wrap="none" rtlCol="0">
            <a:spAutoFit/>
          </a:bodyPr>
          <a:lstStyle/>
          <a:p>
            <a:r>
              <a:rPr lang="zh-CN" altLang="en-US" dirty="0"/>
              <a:t>（</a:t>
            </a:r>
            <a:r>
              <a:rPr lang="en-US" altLang="zh-CN" dirty="0"/>
              <a:t>5</a:t>
            </a:r>
            <a:r>
              <a:rPr lang="zh-CN" altLang="en-US" dirty="0"/>
              <a:t>）将数据模型同</a:t>
            </a:r>
            <a:r>
              <a:rPr lang="en-US" altLang="zh-CN" dirty="0"/>
              <a:t>DDL</a:t>
            </a:r>
            <a:r>
              <a:rPr lang="zh-CN" altLang="en-US" dirty="0"/>
              <a:t>文件或现有数据库进行比较</a:t>
            </a:r>
          </a:p>
        </p:txBody>
      </p:sp>
    </p:spTree>
    <p:extLst>
      <p:ext uri="{BB962C8B-B14F-4D97-AF65-F5344CB8AC3E}">
        <p14:creationId xmlns:p14="http://schemas.microsoft.com/office/powerpoint/2010/main" val="3575176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0474B58B-633C-43A3-BE4E-B0B168F40743}"/>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C5881B51-1E8A-4DAB-B8AB-94C03378AA49}"/>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844F04D-8071-45B4-A2AE-55BF30256FE0}"/>
              </a:ext>
            </a:extLst>
          </p:cNvPr>
          <p:cNvSpPr/>
          <p:nvPr/>
        </p:nvSpPr>
        <p:spPr>
          <a:xfrm>
            <a:off x="1385455" y="314138"/>
            <a:ext cx="962123"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Visio</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9453C4A4-558F-4047-80DD-EA4B6DA7A294}"/>
              </a:ext>
            </a:extLst>
          </p:cNvPr>
          <p:cNvSpPr txBox="1"/>
          <p:nvPr/>
        </p:nvSpPr>
        <p:spPr>
          <a:xfrm>
            <a:off x="1226820" y="1709789"/>
            <a:ext cx="4987167" cy="1754326"/>
          </a:xfrm>
          <a:prstGeom prst="rect">
            <a:avLst/>
          </a:prstGeom>
          <a:noFill/>
        </p:spPr>
        <p:txBody>
          <a:bodyPr wrap="square" rtlCol="0">
            <a:spAutoFit/>
          </a:bodyPr>
          <a:lstStyle/>
          <a:p>
            <a:r>
              <a:rPr lang="en-US" altLang="zh-CN" dirty="0"/>
              <a:t>Microsoft Office </a:t>
            </a:r>
            <a:r>
              <a:rPr lang="en-US" altLang="zh-CN" dirty="0" smtClean="0"/>
              <a:t>Visio </a:t>
            </a:r>
            <a:r>
              <a:rPr lang="zh-CN" altLang="en-US" dirty="0"/>
              <a:t>是微软公司出品的软件，</a:t>
            </a:r>
            <a:r>
              <a:rPr lang="en-US" altLang="zh-CN" dirty="0"/>
              <a:t>Office </a:t>
            </a:r>
            <a:r>
              <a:rPr lang="en-US" altLang="zh-CN" dirty="0" smtClean="0"/>
              <a:t>Visio</a:t>
            </a:r>
            <a:r>
              <a:rPr lang="zh-CN" altLang="en-US" dirty="0"/>
              <a:t>提供了各种模板：业务流程的流程图、网络图、工作流图、数据库模型图和软件图。</a:t>
            </a:r>
            <a:endParaRPr lang="en-US" altLang="zh-CN" dirty="0"/>
          </a:p>
          <a:p>
            <a:r>
              <a:rPr lang="zh-CN" altLang="en-US" dirty="0"/>
              <a:t>这些图可用于可视化和简化业务流图、跟踪项目和资源、绘制组织结构图、映射网络、绘制建筑地图及优化系统</a:t>
            </a:r>
            <a:r>
              <a:rPr lang="en-US" altLang="zh-CN" dirty="0"/>
              <a:t>.</a:t>
            </a:r>
            <a:endParaRPr lang="zh-CN" altLang="en-US" dirty="0"/>
          </a:p>
        </p:txBody>
      </p:sp>
      <p:pic>
        <p:nvPicPr>
          <p:cNvPr id="16" name="图片 15">
            <a:extLst>
              <a:ext uri="{FF2B5EF4-FFF2-40B4-BE49-F238E27FC236}">
                <a16:creationId xmlns:a16="http://schemas.microsoft.com/office/drawing/2014/main" id="{FE7B6FCE-98F5-4173-A26F-9E74FC9C2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290" y="1273980"/>
            <a:ext cx="5506011" cy="3399091"/>
          </a:xfrm>
          <a:prstGeom prst="rect">
            <a:avLst/>
          </a:prstGeom>
        </p:spPr>
      </p:pic>
      <p:sp>
        <p:nvSpPr>
          <p:cNvPr id="17" name="文本框 16">
            <a:extLst>
              <a:ext uri="{FF2B5EF4-FFF2-40B4-BE49-F238E27FC236}">
                <a16:creationId xmlns:a16="http://schemas.microsoft.com/office/drawing/2014/main" id="{D4CC3A1A-DAE5-428B-972E-4976ABE1582C}"/>
              </a:ext>
            </a:extLst>
          </p:cNvPr>
          <p:cNvSpPr txBox="1"/>
          <p:nvPr/>
        </p:nvSpPr>
        <p:spPr>
          <a:xfrm>
            <a:off x="1385455" y="4758813"/>
            <a:ext cx="8263801" cy="1200329"/>
          </a:xfrm>
          <a:prstGeom prst="rect">
            <a:avLst/>
          </a:prstGeom>
          <a:noFill/>
        </p:spPr>
        <p:txBody>
          <a:bodyPr wrap="none" rtlCol="0">
            <a:spAutoFit/>
          </a:bodyPr>
          <a:lstStyle/>
          <a:p>
            <a:r>
              <a:rPr lang="en-US" altLang="zh-CN" dirty="0" smtClean="0"/>
              <a:t>Visio</a:t>
            </a:r>
            <a:r>
              <a:rPr lang="zh-CN" altLang="en-US" dirty="0"/>
              <a:t>与</a:t>
            </a:r>
            <a:r>
              <a:rPr lang="en-US" altLang="zh-CN" dirty="0"/>
              <a:t>Office</a:t>
            </a:r>
            <a:r>
              <a:rPr lang="zh-CN" altLang="en-US" dirty="0"/>
              <a:t>能够很好的兼容，可以把图形直接复制</a:t>
            </a:r>
            <a:endParaRPr lang="en-US" altLang="zh-CN" dirty="0"/>
          </a:p>
          <a:p>
            <a:r>
              <a:rPr lang="zh-CN" altLang="en-US" dirty="0"/>
              <a:t>或内嵌到</a:t>
            </a:r>
            <a:r>
              <a:rPr lang="en-US" altLang="zh-CN" dirty="0"/>
              <a:t>World</a:t>
            </a:r>
            <a:r>
              <a:rPr lang="zh-CN" altLang="en-US" dirty="0"/>
              <a:t>的文档中，但是对于代码的生成更多</a:t>
            </a:r>
            <a:endParaRPr lang="en-US" altLang="zh-CN" dirty="0"/>
          </a:p>
          <a:p>
            <a:r>
              <a:rPr lang="zh-CN" altLang="en-US" dirty="0"/>
              <a:t>是支持微软的产品如</a:t>
            </a:r>
            <a:r>
              <a:rPr lang="en-US" altLang="zh-CN" dirty="0"/>
              <a:t>VB</a:t>
            </a:r>
            <a:r>
              <a:rPr lang="zh-CN" altLang="en-US" dirty="0"/>
              <a:t>、</a:t>
            </a:r>
            <a:r>
              <a:rPr lang="en-US" altLang="zh-CN" dirty="0"/>
              <a:t>VC++</a:t>
            </a:r>
            <a:r>
              <a:rPr lang="zh-CN" altLang="en-US" dirty="0"/>
              <a:t>、</a:t>
            </a:r>
            <a:r>
              <a:rPr lang="en-US" altLang="zh-CN" dirty="0"/>
              <a:t>MS </a:t>
            </a:r>
            <a:r>
              <a:rPr lang="en-US" altLang="zh-CN" dirty="0" err="1"/>
              <a:t>SQLServer</a:t>
            </a:r>
            <a:r>
              <a:rPr lang="zh-CN" altLang="en-US" dirty="0"/>
              <a:t>等。</a:t>
            </a:r>
            <a:endParaRPr lang="en-US" altLang="zh-CN" dirty="0"/>
          </a:p>
          <a:p>
            <a:r>
              <a:rPr lang="zh-CN" altLang="en-US" dirty="0"/>
              <a:t>所以其用于图形语义的描述比较方便，但对于软件开发过程的迭代开发力不从心</a:t>
            </a:r>
            <a:endParaRPr lang="en-US" altLang="zh-CN" dirty="0"/>
          </a:p>
        </p:txBody>
      </p:sp>
    </p:spTree>
    <p:extLst>
      <p:ext uri="{BB962C8B-B14F-4D97-AF65-F5344CB8AC3E}">
        <p14:creationId xmlns:p14="http://schemas.microsoft.com/office/powerpoint/2010/main" val="2555789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0474B58B-633C-43A3-BE4E-B0B168F40743}"/>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C5881B51-1E8A-4DAB-B8AB-94C03378AA49}"/>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844F04D-8071-45B4-A2AE-55BF30256FE0}"/>
              </a:ext>
            </a:extLst>
          </p:cNvPr>
          <p:cNvSpPr/>
          <p:nvPr/>
        </p:nvSpPr>
        <p:spPr>
          <a:xfrm>
            <a:off x="1385455" y="314138"/>
            <a:ext cx="2206053" cy="461665"/>
          </a:xfrm>
          <a:prstGeom prst="rect">
            <a:avLst/>
          </a:prstGeom>
        </p:spPr>
        <p:txBody>
          <a:bodyPr wrap="none">
            <a:spAutoFit/>
          </a:bodyPr>
          <a:lstStyle/>
          <a:p>
            <a:r>
              <a:rPr lang="en-US" altLang="zh-CN" sz="2400" b="1" dirty="0" err="1">
                <a:solidFill>
                  <a:schemeClr val="tx1">
                    <a:lumMod val="75000"/>
                    <a:lumOff val="25000"/>
                  </a:schemeClr>
                </a:solidFill>
                <a:latin typeface="黑体" panose="02010609060101010101" pitchFamily="49" charset="-122"/>
                <a:ea typeface="黑体" panose="02010609060101010101" pitchFamily="49" charset="-122"/>
              </a:rPr>
              <a:t>PowerDesigner</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9453C4A4-558F-4047-80DD-EA4B6DA7A294}"/>
              </a:ext>
            </a:extLst>
          </p:cNvPr>
          <p:cNvSpPr txBox="1"/>
          <p:nvPr/>
        </p:nvSpPr>
        <p:spPr>
          <a:xfrm>
            <a:off x="636884" y="1333961"/>
            <a:ext cx="4987167" cy="1754326"/>
          </a:xfrm>
          <a:prstGeom prst="rect">
            <a:avLst/>
          </a:prstGeom>
          <a:noFill/>
        </p:spPr>
        <p:txBody>
          <a:bodyPr wrap="square" rtlCol="0">
            <a:spAutoFit/>
          </a:bodyPr>
          <a:lstStyle/>
          <a:p>
            <a:r>
              <a:rPr lang="en-US" altLang="zh-CN" dirty="0" err="1"/>
              <a:t>PowerDesigner</a:t>
            </a:r>
            <a:r>
              <a:rPr lang="zh-CN" altLang="en-US" dirty="0"/>
              <a:t>是</a:t>
            </a:r>
            <a:r>
              <a:rPr lang="en-US" altLang="zh-CN" dirty="0"/>
              <a:t>Sybase</a:t>
            </a:r>
            <a:r>
              <a:rPr lang="zh-CN" altLang="en-US" dirty="0"/>
              <a:t>公司的</a:t>
            </a:r>
            <a:r>
              <a:rPr lang="en-US" altLang="zh-CN" dirty="0"/>
              <a:t>CASE</a:t>
            </a:r>
            <a:r>
              <a:rPr lang="zh-CN" altLang="en-US" dirty="0"/>
              <a:t>工具集，使用它可以方便的对管理信息系统进行分析。它可以制作数据流程图、概念数据模型、物理数据模型、可以生成客户端开发工具的应用程序、能够为数据仓库制作结构模型、也能对团队设备模型进行控制</a:t>
            </a:r>
          </a:p>
        </p:txBody>
      </p:sp>
      <p:pic>
        <p:nvPicPr>
          <p:cNvPr id="1028" name="Picture 4" descr="https://timgsa.baidu.com/timg?image&amp;quality=80&amp;size=b9999_10000&amp;sec=1539424701852&amp;di=07aec5b8c2b9b1618ab2b6a0dacbaed7&amp;imgtype=jpg&amp;src=http%3A%2F%2Fimg0.imgtn.bdimg.com%2Fit%2Fu%3D178487645%2C1193665802%26fm%3D214%26gp%3D0.jpg">
            <a:extLst>
              <a:ext uri="{FF2B5EF4-FFF2-40B4-BE49-F238E27FC236}">
                <a16:creationId xmlns:a16="http://schemas.microsoft.com/office/drawing/2014/main" id="{5B1EA2B0-B0A9-4B7A-9D1C-1D1030AC4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2597" y="1106723"/>
            <a:ext cx="5701751" cy="396312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57A9829-5673-4A95-A4D2-4EB33B026635}"/>
              </a:ext>
            </a:extLst>
          </p:cNvPr>
          <p:cNvSpPr txBox="1"/>
          <p:nvPr/>
        </p:nvSpPr>
        <p:spPr>
          <a:xfrm>
            <a:off x="636884" y="4651358"/>
            <a:ext cx="5145961" cy="646331"/>
          </a:xfrm>
          <a:prstGeom prst="rect">
            <a:avLst/>
          </a:prstGeom>
          <a:noFill/>
        </p:spPr>
        <p:txBody>
          <a:bodyPr wrap="none" rtlCol="0">
            <a:spAutoFit/>
          </a:bodyPr>
          <a:lstStyle/>
          <a:p>
            <a:r>
              <a:rPr lang="en-US" altLang="zh-CN" dirty="0" err="1"/>
              <a:t>PowerDesigner</a:t>
            </a:r>
            <a:r>
              <a:rPr lang="zh-CN" altLang="en-US" dirty="0"/>
              <a:t>对数据库建模的支持很好，但对于</a:t>
            </a:r>
            <a:endParaRPr lang="en-US" altLang="zh-CN" dirty="0"/>
          </a:p>
          <a:p>
            <a:r>
              <a:rPr lang="en-US" altLang="zh-CN" dirty="0"/>
              <a:t>UML</a:t>
            </a:r>
            <a:r>
              <a:rPr lang="zh-CN" altLang="en-US" dirty="0"/>
              <a:t>的各种图的支持不尽人意。</a:t>
            </a:r>
          </a:p>
        </p:txBody>
      </p:sp>
    </p:spTree>
    <p:extLst>
      <p:ext uri="{BB962C8B-B14F-4D97-AF65-F5344CB8AC3E}">
        <p14:creationId xmlns:p14="http://schemas.microsoft.com/office/powerpoint/2010/main" val="4041245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0474B58B-633C-43A3-BE4E-B0B168F40743}"/>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C5881B51-1E8A-4DAB-B8AB-94C03378AA49}"/>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844F04D-8071-45B4-A2AE-55BF30256FE0}"/>
              </a:ext>
            </a:extLst>
          </p:cNvPr>
          <p:cNvSpPr/>
          <p:nvPr/>
        </p:nvSpPr>
        <p:spPr>
          <a:xfrm>
            <a:off x="1083384" y="398634"/>
            <a:ext cx="1569660" cy="461665"/>
          </a:xfrm>
          <a:prstGeom prst="rect">
            <a:avLst/>
          </a:prstGeom>
        </p:spPr>
        <p:txBody>
          <a:bodyPr wrap="none">
            <a:spAutoFit/>
          </a:bodyPr>
          <a:lstStyle/>
          <a:p>
            <a:r>
              <a:rPr lang="en-US" altLang="zh-CN" sz="2400" dirty="0" err="1">
                <a:latin typeface="黑体" panose="02010609060101010101" pitchFamily="49" charset="-122"/>
                <a:ea typeface="黑体" panose="02010609060101010101" pitchFamily="49" charset="-122"/>
              </a:rPr>
              <a:t>ProcessOn</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9453C4A4-558F-4047-80DD-EA4B6DA7A294}"/>
              </a:ext>
            </a:extLst>
          </p:cNvPr>
          <p:cNvSpPr txBox="1"/>
          <p:nvPr/>
        </p:nvSpPr>
        <p:spPr>
          <a:xfrm>
            <a:off x="496492" y="1332664"/>
            <a:ext cx="4987167" cy="369332"/>
          </a:xfrm>
          <a:prstGeom prst="rect">
            <a:avLst/>
          </a:prstGeom>
          <a:noFill/>
        </p:spPr>
        <p:txBody>
          <a:bodyPr wrap="square" rtlCol="0">
            <a:spAutoFit/>
          </a:bodyPr>
          <a:lstStyle/>
          <a:p>
            <a:r>
              <a:rPr lang="en-US" altLang="zh-CN" dirty="0" err="1"/>
              <a:t>ProcessOn</a:t>
            </a:r>
            <a:r>
              <a:rPr lang="zh-CN" altLang="en-US" dirty="0"/>
              <a:t>是一个在线协作绘图平台</a:t>
            </a:r>
            <a:endParaRPr lang="zh-CN" altLang="en-US" dirty="0"/>
          </a:p>
        </p:txBody>
      </p:sp>
      <p:sp>
        <p:nvSpPr>
          <p:cNvPr id="5" name="文本框 4">
            <a:extLst>
              <a:ext uri="{FF2B5EF4-FFF2-40B4-BE49-F238E27FC236}">
                <a16:creationId xmlns:a16="http://schemas.microsoft.com/office/drawing/2014/main" id="{757A9829-5673-4A95-A4D2-4EB33B026635}"/>
              </a:ext>
            </a:extLst>
          </p:cNvPr>
          <p:cNvSpPr txBox="1"/>
          <p:nvPr/>
        </p:nvSpPr>
        <p:spPr>
          <a:xfrm>
            <a:off x="654420" y="2087730"/>
            <a:ext cx="4147289" cy="646331"/>
          </a:xfrm>
          <a:prstGeom prst="rect">
            <a:avLst/>
          </a:prstGeom>
          <a:noFill/>
        </p:spPr>
        <p:txBody>
          <a:bodyPr wrap="none" rtlCol="0">
            <a:spAutoFit/>
          </a:bodyPr>
          <a:lstStyle/>
          <a:p>
            <a:r>
              <a:rPr lang="zh-CN" altLang="en-US" dirty="0"/>
              <a:t>高效易</a:t>
            </a:r>
            <a:r>
              <a:rPr lang="zh-CN" altLang="en-US" dirty="0" smtClean="0"/>
              <a:t>用：</a:t>
            </a:r>
            <a:endParaRPr lang="en-US" altLang="zh-CN" dirty="0" smtClean="0"/>
          </a:p>
          <a:p>
            <a:r>
              <a:rPr lang="en-US" altLang="zh-CN" dirty="0" smtClean="0"/>
              <a:t>        </a:t>
            </a:r>
            <a:r>
              <a:rPr lang="zh-CN" altLang="en-US" dirty="0" smtClean="0"/>
              <a:t>它是</a:t>
            </a:r>
            <a:r>
              <a:rPr lang="zh-CN" altLang="en-US" dirty="0"/>
              <a:t>一个</a:t>
            </a:r>
            <a:r>
              <a:rPr lang="zh-CN" altLang="en-US" dirty="0" smtClean="0"/>
              <a:t>网站，操作方便上手简单</a:t>
            </a:r>
            <a:endParaRPr lang="zh-CN" altLang="en-US" dirty="0"/>
          </a:p>
        </p:txBody>
      </p:sp>
      <p:sp>
        <p:nvSpPr>
          <p:cNvPr id="9" name="文本框 8">
            <a:extLst>
              <a:ext uri="{FF2B5EF4-FFF2-40B4-BE49-F238E27FC236}">
                <a16:creationId xmlns:a16="http://schemas.microsoft.com/office/drawing/2014/main" id="{AA2D3DFA-B67D-4594-B781-87F29C62FEE5}"/>
              </a:ext>
            </a:extLst>
          </p:cNvPr>
          <p:cNvSpPr txBox="1"/>
          <p:nvPr/>
        </p:nvSpPr>
        <p:spPr>
          <a:xfrm>
            <a:off x="8550984" y="5744131"/>
            <a:ext cx="877163" cy="369332"/>
          </a:xfrm>
          <a:prstGeom prst="rect">
            <a:avLst/>
          </a:prstGeom>
          <a:noFill/>
        </p:spPr>
        <p:txBody>
          <a:bodyPr wrap="none" rtlCol="0">
            <a:spAutoFit/>
          </a:bodyPr>
          <a:lstStyle/>
          <a:p>
            <a:r>
              <a:rPr lang="zh-CN" altLang="en-US" dirty="0"/>
              <a:t>时序图</a:t>
            </a:r>
            <a:endParaRPr lang="zh-CN" altLang="en-US" dirty="0"/>
          </a:p>
        </p:txBody>
      </p:sp>
      <p:sp>
        <p:nvSpPr>
          <p:cNvPr id="6" name="矩形 5"/>
          <p:cNvSpPr/>
          <p:nvPr/>
        </p:nvSpPr>
        <p:spPr>
          <a:xfrm>
            <a:off x="654420" y="3232156"/>
            <a:ext cx="4378122" cy="1200329"/>
          </a:xfrm>
          <a:prstGeom prst="rect">
            <a:avLst/>
          </a:prstGeom>
        </p:spPr>
        <p:txBody>
          <a:bodyPr wrap="none">
            <a:spAutoFit/>
          </a:bodyPr>
          <a:lstStyle/>
          <a:p>
            <a:r>
              <a:rPr lang="zh-CN" altLang="en-US" dirty="0">
                <a:solidFill>
                  <a:srgbClr val="000000"/>
                </a:solidFill>
                <a:latin typeface="arial" panose="020B0604020202020204" pitchFamily="34" charset="0"/>
              </a:rPr>
              <a:t>团队</a:t>
            </a:r>
            <a:r>
              <a:rPr lang="zh-CN" altLang="en-US" dirty="0" smtClean="0">
                <a:solidFill>
                  <a:srgbClr val="000000"/>
                </a:solidFill>
                <a:latin typeface="arial" panose="020B0604020202020204" pitchFamily="34" charset="0"/>
              </a:rPr>
              <a:t>协作：</a:t>
            </a:r>
            <a:endParaRPr lang="en-US" altLang="zh-CN" dirty="0" smtClean="0">
              <a:solidFill>
                <a:srgbClr val="000000"/>
              </a:solidFill>
              <a:latin typeface="arial" panose="020B0604020202020204" pitchFamily="34" charset="0"/>
            </a:endParaRPr>
          </a:p>
          <a:p>
            <a:r>
              <a:rPr lang="zh-CN" altLang="en-US" dirty="0" smtClean="0"/>
              <a:t>        可以</a:t>
            </a:r>
            <a:r>
              <a:rPr lang="zh-CN" altLang="en-US" dirty="0"/>
              <a:t>在网站里组建一个小组，做好</a:t>
            </a:r>
            <a:r>
              <a:rPr lang="zh-CN" altLang="en-US" dirty="0" smtClean="0"/>
              <a:t>的</a:t>
            </a:r>
            <a:endParaRPr lang="en-US" altLang="zh-CN" dirty="0" smtClean="0"/>
          </a:p>
          <a:p>
            <a:r>
              <a:rPr lang="zh-CN" altLang="en-US" dirty="0" smtClean="0"/>
              <a:t>一些</a:t>
            </a:r>
            <a:r>
              <a:rPr lang="zh-CN" altLang="en-US" dirty="0"/>
              <a:t>图可以进行共享修改等</a:t>
            </a:r>
            <a:endParaRPr lang="en-US" altLang="zh-CN" dirty="0"/>
          </a:p>
          <a:p>
            <a:endParaRPr lang="en-US" altLang="zh-CN" dirty="0" smtClean="0">
              <a:solidFill>
                <a:srgbClr val="000000"/>
              </a:solidFill>
              <a:latin typeface="arial" panose="020B0604020202020204" pitchFamily="34" charset="0"/>
            </a:endParaRPr>
          </a:p>
        </p:txBody>
      </p:sp>
      <p:sp>
        <p:nvSpPr>
          <p:cNvPr id="8" name="矩形 7"/>
          <p:cNvSpPr/>
          <p:nvPr/>
        </p:nvSpPr>
        <p:spPr>
          <a:xfrm>
            <a:off x="654420" y="4432485"/>
            <a:ext cx="4685898" cy="646331"/>
          </a:xfrm>
          <a:prstGeom prst="rect">
            <a:avLst/>
          </a:prstGeom>
        </p:spPr>
        <p:txBody>
          <a:bodyPr wrap="none">
            <a:spAutoFit/>
          </a:bodyPr>
          <a:lstStyle/>
          <a:p>
            <a:r>
              <a:rPr lang="zh-CN" altLang="en-US" dirty="0">
                <a:solidFill>
                  <a:srgbClr val="000000"/>
                </a:solidFill>
                <a:latin typeface="arial" panose="020B0604020202020204" pitchFamily="34" charset="0"/>
              </a:rPr>
              <a:t>海量图</a:t>
            </a:r>
            <a:r>
              <a:rPr lang="zh-CN" altLang="en-US" dirty="0" smtClean="0">
                <a:solidFill>
                  <a:srgbClr val="000000"/>
                </a:solidFill>
                <a:latin typeface="arial" panose="020B0604020202020204" pitchFamily="34" charset="0"/>
              </a:rPr>
              <a:t>库：</a:t>
            </a:r>
            <a:endParaRPr lang="en-US" altLang="zh-CN" dirty="0" smtClean="0">
              <a:solidFill>
                <a:srgbClr val="000000"/>
              </a:solidFill>
              <a:latin typeface="arial" panose="020B0604020202020204" pitchFamily="34" charset="0"/>
            </a:endParaRPr>
          </a:p>
          <a:p>
            <a:r>
              <a:rPr lang="zh-CN" altLang="en-US" dirty="0" smtClean="0">
                <a:solidFill>
                  <a:srgbClr val="000000"/>
                </a:solidFill>
                <a:latin typeface="arial" panose="020B0604020202020204" pitchFamily="34" charset="0"/>
              </a:rPr>
              <a:t>        会</a:t>
            </a:r>
            <a:r>
              <a:rPr lang="zh-CN" altLang="en-US" dirty="0">
                <a:solidFill>
                  <a:srgbClr val="000000"/>
                </a:solidFill>
                <a:latin typeface="arial" panose="020B0604020202020204" pitchFamily="34" charset="0"/>
              </a:rPr>
              <a:t>有很多</a:t>
            </a:r>
            <a:r>
              <a:rPr lang="zh-CN" altLang="en-US" dirty="0" smtClean="0">
                <a:solidFill>
                  <a:srgbClr val="000000"/>
                </a:solidFill>
                <a:latin typeface="arial" panose="020B0604020202020204" pitchFamily="34" charset="0"/>
              </a:rPr>
              <a:t>的模板，别人做好的共享出来</a:t>
            </a:r>
            <a:endParaRPr lang="zh-CN" altLang="en-US" b="0" i="0" dirty="0">
              <a:solidFill>
                <a:srgbClr val="000000"/>
              </a:solidFill>
              <a:effectLst/>
              <a:latin typeface="arial" panose="020B0604020202020204" pitchFamily="34" charset="0"/>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50" y="48011"/>
            <a:ext cx="6915150" cy="5372100"/>
          </a:xfrm>
          <a:prstGeom prst="rect">
            <a:avLst/>
          </a:prstGeom>
        </p:spPr>
      </p:pic>
    </p:spTree>
    <p:extLst>
      <p:ext uri="{BB962C8B-B14F-4D97-AF65-F5344CB8AC3E}">
        <p14:creationId xmlns:p14="http://schemas.microsoft.com/office/powerpoint/2010/main" val="2126491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itchFamily="34" charset="0"/>
              </a:rPr>
              <a:t>03</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t>UML</a:t>
            </a:r>
            <a:r>
              <a:rPr lang="zh-CN" altLang="en-US" sz="4800" dirty="0"/>
              <a:t>的</a:t>
            </a:r>
            <a:r>
              <a:rPr lang="en-US" altLang="zh-CN" sz="4800" dirty="0"/>
              <a:t>4+1</a:t>
            </a:r>
            <a:r>
              <a:rPr lang="zh-CN" altLang="en-US" sz="4800" dirty="0"/>
              <a:t>视图</a:t>
            </a:r>
          </a:p>
        </p:txBody>
      </p:sp>
    </p:spTree>
    <p:extLst>
      <p:ext uri="{BB962C8B-B14F-4D97-AF65-F5344CB8AC3E}">
        <p14:creationId xmlns:p14="http://schemas.microsoft.com/office/powerpoint/2010/main" val="2035069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5C55224-7EAA-4C06-9CE8-B4F62DF8E6F1}"/>
              </a:ext>
            </a:extLst>
          </p:cNvPr>
          <p:cNvSpPr/>
          <p:nvPr/>
        </p:nvSpPr>
        <p:spPr>
          <a:xfrm>
            <a:off x="1385455" y="314138"/>
            <a:ext cx="1422184"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需求背景</a:t>
            </a:r>
          </a:p>
        </p:txBody>
      </p:sp>
      <p:pic>
        <p:nvPicPr>
          <p:cNvPr id="4098" name="Picture 2" descr="http://hi.csdn.net/attachment/201112/24/0_1324712578RPlV.gif">
            <a:extLst>
              <a:ext uri="{FF2B5EF4-FFF2-40B4-BE49-F238E27FC236}">
                <a16:creationId xmlns:a16="http://schemas.microsoft.com/office/drawing/2014/main" id="{9C58AAB6-4B0B-4842-BCCD-B7BF82AB5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9950" y="0"/>
            <a:ext cx="4972050" cy="3438525"/>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a:extLst>
              <a:ext uri="{FF2B5EF4-FFF2-40B4-BE49-F238E27FC236}">
                <a16:creationId xmlns:a16="http://schemas.microsoft.com/office/drawing/2014/main" id="{6B67099F-6F03-42D8-AD12-77850289E3A0}"/>
              </a:ext>
            </a:extLst>
          </p:cNvPr>
          <p:cNvSpPr/>
          <p:nvPr/>
        </p:nvSpPr>
        <p:spPr>
          <a:xfrm>
            <a:off x="614216" y="1257597"/>
            <a:ext cx="6389423" cy="923330"/>
          </a:xfrm>
          <a:prstGeom prst="rect">
            <a:avLst/>
          </a:prstGeom>
        </p:spPr>
        <p:txBody>
          <a:bodyPr wrap="square">
            <a:spAutoFit/>
          </a:bodyPr>
          <a:lstStyle/>
          <a:p>
            <a:r>
              <a:rPr lang="zh-CN" altLang="en-US" dirty="0">
                <a:solidFill>
                  <a:srgbClr val="FF0000"/>
                </a:solidFill>
              </a:rPr>
              <a:t>业务需求 </a:t>
            </a:r>
            <a:r>
              <a:rPr lang="zh-CN" altLang="en-US" dirty="0"/>
              <a:t>（Business requirement）表示组织或客户高层次的目标</a:t>
            </a:r>
            <a:r>
              <a:rPr lang="zh-CN" altLang="en-US" dirty="0" smtClean="0"/>
              <a:t>。业务</a:t>
            </a:r>
            <a:r>
              <a:rPr lang="zh-CN" altLang="en-US" dirty="0"/>
              <a:t>需求描述了组织为什么要开发一个系统，即组织希望达到的目标</a:t>
            </a:r>
            <a:r>
              <a:rPr lang="zh-CN" altLang="en-US" dirty="0" smtClean="0"/>
              <a:t>。</a:t>
            </a:r>
            <a:endParaRPr lang="zh-CN" altLang="en-US" dirty="0"/>
          </a:p>
        </p:txBody>
      </p:sp>
      <p:sp>
        <p:nvSpPr>
          <p:cNvPr id="21" name="矩形 20">
            <a:extLst>
              <a:ext uri="{FF2B5EF4-FFF2-40B4-BE49-F238E27FC236}">
                <a16:creationId xmlns:a16="http://schemas.microsoft.com/office/drawing/2014/main" id="{45CDF952-7DFD-4D28-9FCB-8FFEF67F57BB}"/>
              </a:ext>
            </a:extLst>
          </p:cNvPr>
          <p:cNvSpPr/>
          <p:nvPr/>
        </p:nvSpPr>
        <p:spPr>
          <a:xfrm>
            <a:off x="614216" y="2855808"/>
            <a:ext cx="6096000" cy="923330"/>
          </a:xfrm>
          <a:prstGeom prst="rect">
            <a:avLst/>
          </a:prstGeom>
        </p:spPr>
        <p:txBody>
          <a:bodyPr>
            <a:spAutoFit/>
          </a:bodyPr>
          <a:lstStyle/>
          <a:p>
            <a:r>
              <a:rPr lang="zh-CN" altLang="en-US" b="1" dirty="0">
                <a:solidFill>
                  <a:srgbClr val="FF0000"/>
                </a:solidFill>
                <a:latin typeface="-apple-system"/>
              </a:rPr>
              <a:t>用户需求</a:t>
            </a:r>
            <a:r>
              <a:rPr lang="zh-CN" altLang="en-US" dirty="0">
                <a:solidFill>
                  <a:srgbClr val="4F4F4F"/>
                </a:solidFill>
                <a:latin typeface="-apple-system"/>
              </a:rPr>
              <a:t> （</a:t>
            </a:r>
            <a:r>
              <a:rPr lang="en-US" altLang="zh-CN" dirty="0">
                <a:latin typeface="-apple-system"/>
              </a:rPr>
              <a:t>user requirement</a:t>
            </a:r>
            <a:r>
              <a:rPr lang="zh-CN" altLang="en-US" dirty="0">
                <a:latin typeface="-apple-system"/>
              </a:rPr>
              <a:t>）描述的是用户的目标，或</a:t>
            </a:r>
            <a:r>
              <a:rPr lang="zh-CN" altLang="en-US" b="1" dirty="0">
                <a:latin typeface="-apple-system"/>
              </a:rPr>
              <a:t>用户要求系统必须能完成的任务</a:t>
            </a:r>
            <a:r>
              <a:rPr lang="zh-CN" altLang="en-US" dirty="0" smtClean="0">
                <a:latin typeface="-apple-system"/>
              </a:rPr>
              <a:t>。也就是说</a:t>
            </a:r>
            <a:r>
              <a:rPr lang="zh-CN" altLang="en-US" dirty="0">
                <a:latin typeface="-apple-system"/>
              </a:rPr>
              <a:t>用户需求描述了用户能使用系统来做些什么。</a:t>
            </a:r>
            <a:endParaRPr lang="zh-CN" altLang="en-US" dirty="0"/>
          </a:p>
        </p:txBody>
      </p:sp>
      <p:sp>
        <p:nvSpPr>
          <p:cNvPr id="22" name="矩形 21">
            <a:extLst>
              <a:ext uri="{FF2B5EF4-FFF2-40B4-BE49-F238E27FC236}">
                <a16:creationId xmlns:a16="http://schemas.microsoft.com/office/drawing/2014/main" id="{0BC38286-3BB5-40BE-B5FB-2CD7C55E8E3F}"/>
              </a:ext>
            </a:extLst>
          </p:cNvPr>
          <p:cNvSpPr/>
          <p:nvPr/>
        </p:nvSpPr>
        <p:spPr>
          <a:xfrm>
            <a:off x="614216" y="4454019"/>
            <a:ext cx="6096000" cy="923330"/>
          </a:xfrm>
          <a:prstGeom prst="rect">
            <a:avLst/>
          </a:prstGeom>
        </p:spPr>
        <p:txBody>
          <a:bodyPr>
            <a:spAutoFit/>
          </a:bodyPr>
          <a:lstStyle/>
          <a:p>
            <a:r>
              <a:rPr lang="zh-CN" altLang="en-US" dirty="0">
                <a:solidFill>
                  <a:srgbClr val="FF0000"/>
                </a:solidFill>
              </a:rPr>
              <a:t>功能需求</a:t>
            </a:r>
            <a:r>
              <a:rPr lang="zh-CN" altLang="en-US" dirty="0"/>
              <a:t> （functional requirement）规定开发人员必须在产品中实现的软件功能，用户利用这些功能来完成任务，满足业务需求。</a:t>
            </a:r>
          </a:p>
        </p:txBody>
      </p:sp>
    </p:spTree>
    <p:extLst>
      <p:ext uri="{BB962C8B-B14F-4D97-AF65-F5344CB8AC3E}">
        <p14:creationId xmlns:p14="http://schemas.microsoft.com/office/powerpoint/2010/main" val="1058151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5C55224-7EAA-4C06-9CE8-B4F62DF8E6F1}"/>
              </a:ext>
            </a:extLst>
          </p:cNvPr>
          <p:cNvSpPr/>
          <p:nvPr/>
        </p:nvSpPr>
        <p:spPr>
          <a:xfrm>
            <a:off x="1385455" y="314138"/>
            <a:ext cx="1422184"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需求背景</a:t>
            </a:r>
          </a:p>
        </p:txBody>
      </p:sp>
      <p:pic>
        <p:nvPicPr>
          <p:cNvPr id="4098" name="Picture 2" descr="http://hi.csdn.net/attachment/201112/24/0_1324712578RPlV.gif">
            <a:extLst>
              <a:ext uri="{FF2B5EF4-FFF2-40B4-BE49-F238E27FC236}">
                <a16:creationId xmlns:a16="http://schemas.microsoft.com/office/drawing/2014/main" id="{9C58AAB6-4B0B-4842-BCCD-B7BF82AB5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9950" y="0"/>
            <a:ext cx="4972050" cy="3438525"/>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a:extLst>
              <a:ext uri="{FF2B5EF4-FFF2-40B4-BE49-F238E27FC236}">
                <a16:creationId xmlns:a16="http://schemas.microsoft.com/office/drawing/2014/main" id="{6B67099F-6F03-42D8-AD12-77850289E3A0}"/>
              </a:ext>
            </a:extLst>
          </p:cNvPr>
          <p:cNvSpPr/>
          <p:nvPr/>
        </p:nvSpPr>
        <p:spPr>
          <a:xfrm>
            <a:off x="614216" y="1188202"/>
            <a:ext cx="6389423" cy="1200329"/>
          </a:xfrm>
          <a:prstGeom prst="rect">
            <a:avLst/>
          </a:prstGeom>
        </p:spPr>
        <p:txBody>
          <a:bodyPr wrap="square">
            <a:spAutoFit/>
          </a:bodyPr>
          <a:lstStyle/>
          <a:p>
            <a:r>
              <a:rPr lang="zh-CN" altLang="en-US" b="1" dirty="0">
                <a:solidFill>
                  <a:srgbClr val="FF0000"/>
                </a:solidFill>
              </a:rPr>
              <a:t>系统需求 </a:t>
            </a:r>
            <a:r>
              <a:rPr lang="zh-CN" altLang="en-US" dirty="0"/>
              <a:t>（</a:t>
            </a:r>
            <a:r>
              <a:rPr lang="en-US" altLang="zh-CN" dirty="0"/>
              <a:t>system requirement</a:t>
            </a:r>
            <a:r>
              <a:rPr lang="zh-CN" altLang="en-US" dirty="0"/>
              <a:t>）用于</a:t>
            </a:r>
            <a:r>
              <a:rPr lang="zh-CN" altLang="en-US" b="1" dirty="0"/>
              <a:t>描述包含有多个子系统的产品（即系统）的顶级需求</a:t>
            </a:r>
            <a:r>
              <a:rPr lang="zh-CN" altLang="en-US" dirty="0"/>
              <a:t>。系统可以只包含软件系统，也可以既包含软件又包含硬件子系统。人也可以是系统的一部分，因此某些系统功能可能要由人来承担。</a:t>
            </a:r>
          </a:p>
        </p:txBody>
      </p:sp>
      <p:sp>
        <p:nvSpPr>
          <p:cNvPr id="21" name="矩形 20">
            <a:extLst>
              <a:ext uri="{FF2B5EF4-FFF2-40B4-BE49-F238E27FC236}">
                <a16:creationId xmlns:a16="http://schemas.microsoft.com/office/drawing/2014/main" id="{45CDF952-7DFD-4D28-9FCB-8FFEF67F57BB}"/>
              </a:ext>
            </a:extLst>
          </p:cNvPr>
          <p:cNvSpPr/>
          <p:nvPr/>
        </p:nvSpPr>
        <p:spPr>
          <a:xfrm>
            <a:off x="614216" y="2605970"/>
            <a:ext cx="6096000" cy="923330"/>
          </a:xfrm>
          <a:prstGeom prst="rect">
            <a:avLst/>
          </a:prstGeom>
        </p:spPr>
        <p:txBody>
          <a:bodyPr>
            <a:spAutoFit/>
          </a:bodyPr>
          <a:lstStyle/>
          <a:p>
            <a:r>
              <a:rPr lang="zh-CN" altLang="en-US" b="1" dirty="0">
                <a:solidFill>
                  <a:srgbClr val="FF0000"/>
                </a:solidFill>
              </a:rPr>
              <a:t>业务规则</a:t>
            </a:r>
            <a:r>
              <a:rPr lang="zh-CN" altLang="en-US" dirty="0">
                <a:solidFill>
                  <a:srgbClr val="FF0000"/>
                </a:solidFill>
              </a:rPr>
              <a:t> </a:t>
            </a:r>
            <a:r>
              <a:rPr lang="zh-CN" altLang="en-US" dirty="0"/>
              <a:t>包括企业方针、政府条例、工业标准、会计准则和计算方法等。</a:t>
            </a:r>
            <a:r>
              <a:rPr lang="zh-CN" altLang="en-US" b="1" dirty="0"/>
              <a:t>业务规划本身并非软件需求</a:t>
            </a:r>
            <a:r>
              <a:rPr lang="zh-CN" altLang="en-US" dirty="0"/>
              <a:t>，因为它们不属于任何特定软件系统的范围。</a:t>
            </a:r>
          </a:p>
        </p:txBody>
      </p:sp>
      <p:sp>
        <p:nvSpPr>
          <p:cNvPr id="22" name="矩形 21">
            <a:extLst>
              <a:ext uri="{FF2B5EF4-FFF2-40B4-BE49-F238E27FC236}">
                <a16:creationId xmlns:a16="http://schemas.microsoft.com/office/drawing/2014/main" id="{0BC38286-3BB5-40BE-B5FB-2CD7C55E8E3F}"/>
              </a:ext>
            </a:extLst>
          </p:cNvPr>
          <p:cNvSpPr/>
          <p:nvPr/>
        </p:nvSpPr>
        <p:spPr>
          <a:xfrm>
            <a:off x="614216" y="3637282"/>
            <a:ext cx="6096000" cy="923330"/>
          </a:xfrm>
          <a:prstGeom prst="rect">
            <a:avLst/>
          </a:prstGeom>
        </p:spPr>
        <p:txBody>
          <a:bodyPr>
            <a:spAutoFit/>
          </a:bodyPr>
          <a:lstStyle/>
          <a:p>
            <a:r>
              <a:rPr lang="zh-CN" altLang="en-US" b="1" dirty="0">
                <a:solidFill>
                  <a:srgbClr val="FF0000"/>
                </a:solidFill>
              </a:rPr>
              <a:t>功能需求记录在软件需求规格说明（</a:t>
            </a:r>
            <a:r>
              <a:rPr lang="en-US" altLang="zh-CN" b="1" dirty="0">
                <a:solidFill>
                  <a:srgbClr val="FF0000"/>
                </a:solidFill>
              </a:rPr>
              <a:t>SRS</a:t>
            </a:r>
            <a:r>
              <a:rPr lang="zh-CN" altLang="en-US" b="1" dirty="0">
                <a:solidFill>
                  <a:srgbClr val="FF0000"/>
                </a:solidFill>
              </a:rPr>
              <a:t>）中</a:t>
            </a:r>
            <a:r>
              <a:rPr lang="zh-CN" altLang="en-US" dirty="0"/>
              <a:t>。</a:t>
            </a:r>
            <a:r>
              <a:rPr lang="en-US" altLang="zh-CN" dirty="0"/>
              <a:t>SRS</a:t>
            </a:r>
            <a:r>
              <a:rPr lang="zh-CN" altLang="en-US" dirty="0"/>
              <a:t>完整地描述了软件系统的预期特性。</a:t>
            </a:r>
            <a:r>
              <a:rPr lang="en-US" altLang="zh-CN" dirty="0"/>
              <a:t>SRS</a:t>
            </a:r>
            <a:r>
              <a:rPr lang="zh-CN" altLang="en-US" dirty="0"/>
              <a:t>我们一般把它当作文档，其实，</a:t>
            </a:r>
            <a:r>
              <a:rPr lang="en-US" altLang="zh-CN" dirty="0"/>
              <a:t>SRS</a:t>
            </a:r>
            <a:r>
              <a:rPr lang="zh-CN" altLang="en-US" dirty="0"/>
              <a:t>还可以是包含需求信息的数据库 或电子表格；</a:t>
            </a:r>
          </a:p>
        </p:txBody>
      </p:sp>
      <p:sp>
        <p:nvSpPr>
          <p:cNvPr id="5" name="文本框 4">
            <a:extLst>
              <a:ext uri="{FF2B5EF4-FFF2-40B4-BE49-F238E27FC236}">
                <a16:creationId xmlns:a16="http://schemas.microsoft.com/office/drawing/2014/main" id="{E1E38E4C-6CD5-4B17-A939-3A84592DE4B4}"/>
              </a:ext>
            </a:extLst>
          </p:cNvPr>
          <p:cNvSpPr txBox="1"/>
          <p:nvPr/>
        </p:nvSpPr>
        <p:spPr>
          <a:xfrm>
            <a:off x="3146322" y="5161935"/>
            <a:ext cx="5617243" cy="369332"/>
          </a:xfrm>
          <a:prstGeom prst="rect">
            <a:avLst/>
          </a:prstGeom>
          <a:noFill/>
        </p:spPr>
        <p:txBody>
          <a:bodyPr wrap="none" rtlCol="0">
            <a:spAutoFit/>
          </a:bodyPr>
          <a:lstStyle/>
          <a:p>
            <a:r>
              <a:rPr lang="zh-CN" altLang="en-US" dirty="0">
                <a:solidFill>
                  <a:srgbClr val="FF0000"/>
                </a:solidFill>
              </a:rPr>
              <a:t>为了简化上述复杂的系统描述，就有了</a:t>
            </a:r>
            <a:r>
              <a:rPr lang="en-US" altLang="zh-CN" dirty="0">
                <a:solidFill>
                  <a:srgbClr val="FF0000"/>
                </a:solidFill>
              </a:rPr>
              <a:t>4+1</a:t>
            </a:r>
            <a:r>
              <a:rPr lang="zh-CN" altLang="en-US" dirty="0">
                <a:solidFill>
                  <a:srgbClr val="FF0000"/>
                </a:solidFill>
              </a:rPr>
              <a:t>架构试图</a:t>
            </a:r>
          </a:p>
        </p:txBody>
      </p:sp>
    </p:spTree>
    <p:extLst>
      <p:ext uri="{BB962C8B-B14F-4D97-AF65-F5344CB8AC3E}">
        <p14:creationId xmlns:p14="http://schemas.microsoft.com/office/powerpoint/2010/main" val="3347497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5C55224-7EAA-4C06-9CE8-B4F62DF8E6F1}"/>
              </a:ext>
            </a:extLst>
          </p:cNvPr>
          <p:cNvSpPr/>
          <p:nvPr/>
        </p:nvSpPr>
        <p:spPr>
          <a:xfrm>
            <a:off x="1385455" y="314138"/>
            <a:ext cx="1888659"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架构视图</a:t>
            </a:r>
          </a:p>
        </p:txBody>
      </p:sp>
      <p:sp>
        <p:nvSpPr>
          <p:cNvPr id="18" name="矩形 17">
            <a:extLst>
              <a:ext uri="{FF2B5EF4-FFF2-40B4-BE49-F238E27FC236}">
                <a16:creationId xmlns:a16="http://schemas.microsoft.com/office/drawing/2014/main" id="{DFF748F2-3B0C-41FC-A35C-6BDEF9A9A32C}"/>
              </a:ext>
            </a:extLst>
          </p:cNvPr>
          <p:cNvSpPr/>
          <p:nvPr/>
        </p:nvSpPr>
        <p:spPr>
          <a:xfrm>
            <a:off x="3175820" y="1997839"/>
            <a:ext cx="6096000" cy="2031325"/>
          </a:xfrm>
          <a:prstGeom prst="rect">
            <a:avLst/>
          </a:prstGeom>
        </p:spPr>
        <p:txBody>
          <a:bodyPr>
            <a:spAutoFit/>
          </a:bodyPr>
          <a:lstStyle/>
          <a:p>
            <a:r>
              <a:rPr lang="zh-CN" altLang="en-US" b="1" dirty="0">
                <a:solidFill>
                  <a:srgbClr val="4F4F4F"/>
                </a:solidFill>
                <a:latin typeface="-apple-system"/>
              </a:rPr>
              <a:t>架构视图</a:t>
            </a:r>
            <a:r>
              <a:rPr lang="zh-CN" altLang="en-US" dirty="0">
                <a:solidFill>
                  <a:srgbClr val="4F4F4F"/>
                </a:solidFill>
                <a:latin typeface="-apple-system"/>
              </a:rPr>
              <a:t>是对从</a:t>
            </a:r>
            <a:r>
              <a:rPr lang="zh-CN" altLang="en-US" b="1" dirty="0">
                <a:solidFill>
                  <a:srgbClr val="4F4F4F"/>
                </a:solidFill>
                <a:latin typeface="-apple-system"/>
              </a:rPr>
              <a:t>某一视角或某一点上</a:t>
            </a:r>
            <a:r>
              <a:rPr lang="zh-CN" altLang="en-US" dirty="0">
                <a:solidFill>
                  <a:srgbClr val="4F4F4F"/>
                </a:solidFill>
                <a:latin typeface="-apple-system"/>
              </a:rPr>
              <a:t>看到的系统所做的简化描述，</a:t>
            </a:r>
            <a:r>
              <a:rPr lang="zh-CN" altLang="en-US" b="1" dirty="0">
                <a:solidFill>
                  <a:srgbClr val="4F4F4F"/>
                </a:solidFill>
                <a:latin typeface="-apple-system"/>
              </a:rPr>
              <a:t>描述中涵盖了系统的某一特定方面，而省略了与此方面无关的实体。</a:t>
            </a:r>
            <a:endParaRPr lang="en-US" altLang="zh-CN" b="1" dirty="0">
              <a:solidFill>
                <a:srgbClr val="4F4F4F"/>
              </a:solidFill>
              <a:latin typeface="-apple-system"/>
            </a:endParaRPr>
          </a:p>
          <a:p>
            <a:endParaRPr lang="zh-CN" altLang="en-US" dirty="0">
              <a:solidFill>
                <a:srgbClr val="4F4F4F"/>
              </a:solidFill>
              <a:latin typeface="-apple-system"/>
            </a:endParaRPr>
          </a:p>
          <a:p>
            <a:r>
              <a:rPr lang="zh-CN" altLang="en-US" dirty="0">
                <a:solidFill>
                  <a:srgbClr val="4F4F4F"/>
                </a:solidFill>
                <a:latin typeface="-apple-system"/>
              </a:rPr>
              <a:t>架构要涵盖的内容和决策太多，采用</a:t>
            </a:r>
            <a:r>
              <a:rPr lang="en-US" altLang="zh-CN" b="1" dirty="0">
                <a:solidFill>
                  <a:srgbClr val="4F4F4F"/>
                </a:solidFill>
                <a:latin typeface="-apple-system"/>
              </a:rPr>
              <a:t>"</a:t>
            </a:r>
            <a:r>
              <a:rPr lang="zh-CN" altLang="en-US" b="1" dirty="0">
                <a:solidFill>
                  <a:srgbClr val="4F4F4F"/>
                </a:solidFill>
                <a:latin typeface="-apple-system"/>
              </a:rPr>
              <a:t>分而治之</a:t>
            </a:r>
            <a:r>
              <a:rPr lang="en-US" altLang="zh-CN" b="1" dirty="0">
                <a:solidFill>
                  <a:srgbClr val="4F4F4F"/>
                </a:solidFill>
                <a:latin typeface="-apple-system"/>
              </a:rPr>
              <a:t>"</a:t>
            </a:r>
            <a:r>
              <a:rPr lang="zh-CN" altLang="en-US" dirty="0">
                <a:solidFill>
                  <a:srgbClr val="4F4F4F"/>
                </a:solidFill>
                <a:latin typeface="-apple-system"/>
              </a:rPr>
              <a:t>的办法从不同视角分别设计；同时，也为软件架构的理解、交流和归档提供方便</a:t>
            </a:r>
            <a:endParaRPr lang="zh-CN" altLang="en-US" b="0" i="0" dirty="0">
              <a:solidFill>
                <a:srgbClr val="4F4F4F"/>
              </a:solidFill>
              <a:effectLst/>
              <a:latin typeface="-apple-system"/>
            </a:endParaRPr>
          </a:p>
        </p:txBody>
      </p:sp>
      <p:sp>
        <p:nvSpPr>
          <p:cNvPr id="19" name="文本框 18">
            <a:extLst>
              <a:ext uri="{FF2B5EF4-FFF2-40B4-BE49-F238E27FC236}">
                <a16:creationId xmlns:a16="http://schemas.microsoft.com/office/drawing/2014/main" id="{B13F2623-B35D-482D-B8E6-0EC1DA445C42}"/>
              </a:ext>
            </a:extLst>
          </p:cNvPr>
          <p:cNvSpPr txBox="1"/>
          <p:nvPr/>
        </p:nvSpPr>
        <p:spPr>
          <a:xfrm>
            <a:off x="1828801" y="1273872"/>
            <a:ext cx="2031325" cy="369332"/>
          </a:xfrm>
          <a:prstGeom prst="rect">
            <a:avLst/>
          </a:prstGeom>
          <a:noFill/>
        </p:spPr>
        <p:txBody>
          <a:bodyPr wrap="none" rtlCol="0">
            <a:spAutoFit/>
          </a:bodyPr>
          <a:lstStyle/>
          <a:p>
            <a:r>
              <a:rPr lang="zh-CN" altLang="en-US" dirty="0"/>
              <a:t>什么是架构视图？</a:t>
            </a:r>
          </a:p>
        </p:txBody>
      </p:sp>
    </p:spTree>
    <p:extLst>
      <p:ext uri="{BB962C8B-B14F-4D97-AF65-F5344CB8AC3E}">
        <p14:creationId xmlns:p14="http://schemas.microsoft.com/office/powerpoint/2010/main" val="3141713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5C55224-7EAA-4C06-9CE8-B4F62DF8E6F1}"/>
              </a:ext>
            </a:extLst>
          </p:cNvPr>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6" name="文本框 5">
            <a:extLst>
              <a:ext uri="{FF2B5EF4-FFF2-40B4-BE49-F238E27FC236}">
                <a16:creationId xmlns:a16="http://schemas.microsoft.com/office/drawing/2014/main" id="{F991B38C-F770-4223-B4BF-075CC6624F20}"/>
              </a:ext>
            </a:extLst>
          </p:cNvPr>
          <p:cNvSpPr txBox="1"/>
          <p:nvPr/>
        </p:nvSpPr>
        <p:spPr>
          <a:xfrm>
            <a:off x="1616911" y="2800957"/>
            <a:ext cx="1430200" cy="646331"/>
          </a:xfrm>
          <a:prstGeom prst="rect">
            <a:avLst/>
          </a:prstGeom>
          <a:noFill/>
        </p:spPr>
        <p:txBody>
          <a:bodyPr wrap="none" rtlCol="0">
            <a:spAutoFit/>
          </a:bodyPr>
          <a:lstStyle/>
          <a:p>
            <a:r>
              <a:rPr lang="en-US" altLang="zh-CN" dirty="0"/>
              <a:t>Logical View</a:t>
            </a:r>
          </a:p>
          <a:p>
            <a:r>
              <a:rPr lang="en-US" altLang="zh-CN" dirty="0"/>
              <a:t>   (</a:t>
            </a:r>
            <a:r>
              <a:rPr lang="zh-CN" altLang="en-US" dirty="0"/>
              <a:t>逻辑视图</a:t>
            </a:r>
            <a:r>
              <a:rPr lang="en-US" altLang="zh-CN" dirty="0"/>
              <a:t>)</a:t>
            </a:r>
            <a:endParaRPr lang="zh-CN" altLang="en-US" dirty="0"/>
          </a:p>
        </p:txBody>
      </p:sp>
      <p:sp>
        <p:nvSpPr>
          <p:cNvPr id="5" name="矩形 4">
            <a:extLst>
              <a:ext uri="{FF2B5EF4-FFF2-40B4-BE49-F238E27FC236}">
                <a16:creationId xmlns:a16="http://schemas.microsoft.com/office/drawing/2014/main" id="{B7C5EFE8-2437-4C91-8431-0DABC51868D0}"/>
              </a:ext>
            </a:extLst>
          </p:cNvPr>
          <p:cNvSpPr/>
          <p:nvPr/>
        </p:nvSpPr>
        <p:spPr>
          <a:xfrm>
            <a:off x="4641237" y="1969960"/>
            <a:ext cx="6096000" cy="2308324"/>
          </a:xfrm>
          <a:prstGeom prst="rect">
            <a:avLst/>
          </a:prstGeom>
        </p:spPr>
        <p:txBody>
          <a:bodyPr>
            <a:spAutoFit/>
          </a:bodyPr>
          <a:lstStyle/>
          <a:p>
            <a:r>
              <a:rPr lang="zh-CN" altLang="en-US" dirty="0"/>
              <a:t>主要描述系统的</a:t>
            </a:r>
            <a:r>
              <a:rPr lang="zh-CN" altLang="en-US" dirty="0">
                <a:solidFill>
                  <a:srgbClr val="FF0000"/>
                </a:solidFill>
              </a:rPr>
              <a:t>功能需求</a:t>
            </a:r>
            <a:r>
              <a:rPr lang="zh-CN" altLang="en-US" dirty="0"/>
              <a:t>，及系统应该为用户服务提供的功能</a:t>
            </a:r>
            <a:r>
              <a:rPr lang="zh-CN" altLang="en-US" dirty="0" smtClean="0"/>
              <a:t>。</a:t>
            </a:r>
            <a:endParaRPr lang="en-US" altLang="zh-CN" dirty="0" smtClean="0"/>
          </a:p>
          <a:p>
            <a:endParaRPr lang="en-US" altLang="zh-CN" dirty="0" smtClean="0"/>
          </a:p>
          <a:p>
            <a:r>
              <a:rPr lang="zh-CN" altLang="en-US" dirty="0" smtClean="0"/>
              <a:t>在</a:t>
            </a:r>
            <a:r>
              <a:rPr lang="zh-CN" altLang="en-US" dirty="0"/>
              <a:t>逻辑视图中，</a:t>
            </a:r>
            <a:r>
              <a:rPr lang="zh-CN" altLang="en-US" dirty="0" smtClean="0"/>
              <a:t>系统将分解</a:t>
            </a:r>
            <a:r>
              <a:rPr lang="zh-CN" altLang="en-US" dirty="0"/>
              <a:t>成一系列的功能抽象、功能分解与</a:t>
            </a:r>
            <a:r>
              <a:rPr lang="zh-CN" altLang="en-US" dirty="0" smtClean="0"/>
              <a:t>功能分析。</a:t>
            </a:r>
            <a:endParaRPr lang="en-US" altLang="zh-CN" dirty="0" smtClean="0"/>
          </a:p>
          <a:p>
            <a:endParaRPr lang="en-US" altLang="zh-CN" dirty="0"/>
          </a:p>
          <a:p>
            <a:r>
              <a:rPr lang="zh-CN" altLang="en-US" dirty="0" smtClean="0"/>
              <a:t>可以</a:t>
            </a:r>
            <a:r>
              <a:rPr lang="zh-CN" altLang="en-US" dirty="0"/>
              <a:t>用类</a:t>
            </a:r>
            <a:r>
              <a:rPr lang="zh-CN" altLang="en-US" dirty="0" smtClean="0"/>
              <a:t>图来</a:t>
            </a:r>
            <a:r>
              <a:rPr lang="zh-CN" altLang="en-US" dirty="0"/>
              <a:t>描述逻辑视图</a:t>
            </a:r>
            <a:r>
              <a:rPr lang="zh-CN" altLang="en-US" dirty="0" smtClean="0"/>
              <a:t>。</a:t>
            </a:r>
            <a:r>
              <a:rPr lang="zh-CN" altLang="en-US" dirty="0" smtClean="0"/>
              <a:t>用</a:t>
            </a:r>
            <a:r>
              <a:rPr lang="zh-CN" altLang="en-US" dirty="0"/>
              <a:t> 类图来</a:t>
            </a:r>
            <a:r>
              <a:rPr lang="zh-CN" altLang="en-US" dirty="0"/>
              <a:t>显示一个类的集合和它们的逻辑关系：关联、使用、组合、继承等</a:t>
            </a:r>
            <a:r>
              <a:rPr lang="zh-CN" altLang="en-US" dirty="0" smtClean="0"/>
              <a:t>。</a:t>
            </a:r>
            <a:endParaRPr lang="zh-CN" altLang="en-US" dirty="0"/>
          </a:p>
        </p:txBody>
      </p:sp>
    </p:spTree>
    <p:extLst>
      <p:ext uri="{BB962C8B-B14F-4D97-AF65-F5344CB8AC3E}">
        <p14:creationId xmlns:p14="http://schemas.microsoft.com/office/powerpoint/2010/main" val="1700338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5C55224-7EAA-4C06-9CE8-B4F62DF8E6F1}"/>
              </a:ext>
            </a:extLst>
          </p:cNvPr>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7" name="文本框 6">
            <a:extLst>
              <a:ext uri="{FF2B5EF4-FFF2-40B4-BE49-F238E27FC236}">
                <a16:creationId xmlns:a16="http://schemas.microsoft.com/office/drawing/2014/main" id="{41D343B1-B223-40B7-B537-29E598420193}"/>
              </a:ext>
            </a:extLst>
          </p:cNvPr>
          <p:cNvSpPr txBox="1"/>
          <p:nvPr/>
        </p:nvSpPr>
        <p:spPr>
          <a:xfrm>
            <a:off x="830527" y="2867374"/>
            <a:ext cx="1470274" cy="646331"/>
          </a:xfrm>
          <a:prstGeom prst="rect">
            <a:avLst/>
          </a:prstGeom>
          <a:noFill/>
        </p:spPr>
        <p:txBody>
          <a:bodyPr wrap="none" rtlCol="0">
            <a:spAutoFit/>
          </a:bodyPr>
          <a:lstStyle/>
          <a:p>
            <a:r>
              <a:rPr lang="en-US" altLang="zh-CN" dirty="0"/>
              <a:t>Process View</a:t>
            </a:r>
          </a:p>
          <a:p>
            <a:r>
              <a:rPr lang="en-US" altLang="zh-CN" dirty="0"/>
              <a:t>  (</a:t>
            </a:r>
            <a:r>
              <a:rPr lang="zh-CN" altLang="en-US" dirty="0"/>
              <a:t>过程视图</a:t>
            </a:r>
            <a:r>
              <a:rPr lang="en-US" altLang="zh-CN" dirty="0"/>
              <a:t>)</a:t>
            </a:r>
            <a:endParaRPr lang="zh-CN" altLang="en-US" dirty="0"/>
          </a:p>
        </p:txBody>
      </p:sp>
      <p:sp>
        <p:nvSpPr>
          <p:cNvPr id="5" name="矩形 4">
            <a:extLst>
              <a:ext uri="{FF2B5EF4-FFF2-40B4-BE49-F238E27FC236}">
                <a16:creationId xmlns:a16="http://schemas.microsoft.com/office/drawing/2014/main" id="{A59B7DCA-3673-4DFF-9025-36139F82C3DC}"/>
              </a:ext>
            </a:extLst>
          </p:cNvPr>
          <p:cNvSpPr/>
          <p:nvPr/>
        </p:nvSpPr>
        <p:spPr>
          <a:xfrm>
            <a:off x="3928676" y="2036377"/>
            <a:ext cx="7629340" cy="2308324"/>
          </a:xfrm>
          <a:prstGeom prst="rect">
            <a:avLst/>
          </a:prstGeom>
        </p:spPr>
        <p:txBody>
          <a:bodyPr wrap="square">
            <a:spAutoFit/>
          </a:bodyPr>
          <a:lstStyle/>
          <a:p>
            <a:r>
              <a:rPr lang="zh-CN" altLang="en-US" dirty="0"/>
              <a:t>过程架构考虑一些</a:t>
            </a:r>
            <a:r>
              <a:rPr lang="zh-CN" altLang="en-US" dirty="0">
                <a:solidFill>
                  <a:srgbClr val="FF0000"/>
                </a:solidFill>
              </a:rPr>
              <a:t>非功能性的需求</a:t>
            </a:r>
            <a:r>
              <a:rPr lang="zh-CN" altLang="en-US" dirty="0"/>
              <a:t>，如性能和可用性</a:t>
            </a:r>
            <a:r>
              <a:rPr lang="zh-CN" altLang="en-US" dirty="0" smtClean="0"/>
              <a:t>。</a:t>
            </a:r>
            <a:endParaRPr lang="en-US" altLang="zh-CN" dirty="0" smtClean="0"/>
          </a:p>
          <a:p>
            <a:endParaRPr lang="en-US" altLang="zh-CN" dirty="0"/>
          </a:p>
          <a:p>
            <a:r>
              <a:rPr lang="zh-CN" altLang="en-US" dirty="0" smtClean="0"/>
              <a:t>它解决并发性、分布性、系统完整性、容错性的问题，以及</a:t>
            </a:r>
            <a:r>
              <a:rPr lang="zh-CN" altLang="en-US" dirty="0"/>
              <a:t>逻辑视图的主要抽象如何与进程结构相配合在一起</a:t>
            </a:r>
            <a:r>
              <a:rPr lang="zh-CN" altLang="en-US" dirty="0" smtClean="0"/>
              <a:t>，</a:t>
            </a:r>
            <a:endParaRPr lang="en-US" altLang="zh-CN" dirty="0" smtClean="0"/>
          </a:p>
          <a:p>
            <a:r>
              <a:rPr lang="zh-CN" altLang="en-US" dirty="0" smtClean="0"/>
              <a:t>（</a:t>
            </a:r>
            <a:r>
              <a:rPr lang="zh-CN" altLang="en-US" dirty="0"/>
              <a:t>比如定义逻辑视图中的各个类的具体操作是在哪一个线程（Thread）中被</a:t>
            </a:r>
            <a:r>
              <a:rPr lang="zh-CN" altLang="en-US" dirty="0" smtClean="0"/>
              <a:t>执行）</a:t>
            </a:r>
            <a:endParaRPr lang="en-US" altLang="zh-CN" dirty="0" smtClean="0"/>
          </a:p>
          <a:p>
            <a:endParaRPr lang="en-US" altLang="zh-CN" dirty="0"/>
          </a:p>
          <a:p>
            <a:r>
              <a:rPr lang="zh-CN" altLang="en-US" dirty="0" smtClean="0"/>
              <a:t>过程</a:t>
            </a:r>
            <a:r>
              <a:rPr lang="zh-CN" altLang="en-US" dirty="0"/>
              <a:t>视图侧重系统的运行特性。服务于系统集成人员，方便后续性能测试</a:t>
            </a:r>
          </a:p>
        </p:txBody>
      </p:sp>
    </p:spTree>
    <p:extLst>
      <p:ext uri="{BB962C8B-B14F-4D97-AF65-F5344CB8AC3E}">
        <p14:creationId xmlns:p14="http://schemas.microsoft.com/office/powerpoint/2010/main" val="1244170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910172"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216279" y="342296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318018" y="3514494"/>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11" name="文本框 10"/>
          <p:cNvSpPr txBox="1"/>
          <p:nvPr/>
        </p:nvSpPr>
        <p:spPr>
          <a:xfrm>
            <a:off x="4461224" y="4782355"/>
            <a:ext cx="1093569" cy="369332"/>
          </a:xfrm>
          <a:prstGeom prst="rect">
            <a:avLst/>
          </a:prstGeom>
          <a:noFill/>
        </p:spPr>
        <p:txBody>
          <a:bodyPr wrap="none" rtlCol="0">
            <a:spAutoFit/>
          </a:bodyPr>
          <a:lstStyle/>
          <a:p>
            <a:pPr algn="ctr"/>
            <a:r>
              <a:rPr lang="en-US" altLang="zh-CN" dirty="0" smtClean="0">
                <a:latin typeface="+mj-lt"/>
              </a:rPr>
              <a:t>UML</a:t>
            </a:r>
            <a:r>
              <a:rPr lang="zh-CN" altLang="en-US" dirty="0" smtClean="0">
                <a:latin typeface="+mj-lt"/>
              </a:rPr>
              <a:t>工具</a:t>
            </a:r>
            <a:endParaRPr lang="zh-CN" altLang="en-US" dirty="0">
              <a:latin typeface="+mj-lt"/>
            </a:endParaRPr>
          </a:p>
        </p:txBody>
      </p:sp>
      <p:sp>
        <p:nvSpPr>
          <p:cNvPr id="16" name="文本框 15"/>
          <p:cNvSpPr txBox="1"/>
          <p:nvPr/>
        </p:nvSpPr>
        <p:spPr>
          <a:xfrm>
            <a:off x="6447520" y="4796372"/>
            <a:ext cx="1712328" cy="369332"/>
          </a:xfrm>
          <a:prstGeom prst="rect">
            <a:avLst/>
          </a:prstGeom>
          <a:noFill/>
        </p:spPr>
        <p:txBody>
          <a:bodyPr wrap="none" rtlCol="0">
            <a:spAutoFit/>
          </a:bodyPr>
          <a:lstStyle/>
          <a:p>
            <a:pPr algn="ctr"/>
            <a:r>
              <a:rPr lang="en-US" altLang="zh-CN" dirty="0" smtClean="0">
                <a:latin typeface="+mj-lt"/>
              </a:rPr>
              <a:t>UML</a:t>
            </a:r>
            <a:r>
              <a:rPr lang="zh-CN" altLang="en-US" dirty="0" smtClean="0">
                <a:latin typeface="+mj-lt"/>
              </a:rPr>
              <a:t>的</a:t>
            </a:r>
            <a:r>
              <a:rPr lang="en-US" altLang="zh-CN" dirty="0" smtClean="0">
                <a:latin typeface="+mj-lt"/>
              </a:rPr>
              <a:t>4+1</a:t>
            </a:r>
            <a:r>
              <a:rPr lang="zh-CN" altLang="en-US" dirty="0" smtClean="0">
                <a:latin typeface="+mj-lt"/>
              </a:rPr>
              <a:t>视图</a:t>
            </a:r>
            <a:endParaRPr lang="zh-CN" altLang="en-US" dirty="0">
              <a:latin typeface="+mj-lt"/>
            </a:endParaRPr>
          </a:p>
        </p:txBody>
      </p:sp>
      <p:sp>
        <p:nvSpPr>
          <p:cNvPr id="21" name="文本框 20"/>
          <p:cNvSpPr txBox="1"/>
          <p:nvPr/>
        </p:nvSpPr>
        <p:spPr>
          <a:xfrm>
            <a:off x="9021567" y="4821457"/>
            <a:ext cx="1093569" cy="369332"/>
          </a:xfrm>
          <a:prstGeom prst="rect">
            <a:avLst/>
          </a:prstGeom>
          <a:noFill/>
        </p:spPr>
        <p:txBody>
          <a:bodyPr wrap="none" rtlCol="0">
            <a:spAutoFit/>
          </a:bodyPr>
          <a:lstStyle/>
          <a:p>
            <a:pPr algn="ctr"/>
            <a:r>
              <a:rPr lang="en-US" altLang="zh-CN" dirty="0" smtClean="0">
                <a:latin typeface="+mj-lt"/>
              </a:rPr>
              <a:t>UML</a:t>
            </a:r>
            <a:r>
              <a:rPr lang="zh-CN" altLang="en-US" dirty="0" smtClean="0">
                <a:latin typeface="+mj-lt"/>
              </a:rPr>
              <a:t>的图</a:t>
            </a:r>
            <a:endParaRPr lang="zh-CN" altLang="en-US" dirty="0">
              <a:latin typeface="+mj-lt"/>
            </a:endParaRP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zh-CN" altLang="en-US" sz="4400" dirty="0" smtClean="0">
                <a:solidFill>
                  <a:schemeClr val="bg1"/>
                </a:solidFill>
                <a:effectLst>
                  <a:outerShdw blurRad="38100" dist="38100" dir="2700000" algn="tl">
                    <a:srgbClr val="000000">
                      <a:alpha val="43137"/>
                    </a:srgbClr>
                  </a:outerShdw>
                </a:effectLst>
                <a:latin typeface="+mj-lt"/>
                <a:cs typeface="Arial" pitchFamily="34" charset="0"/>
              </a:rPr>
              <a:t>目录</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9" name="椭圆 8"/>
          <p:cNvSpPr/>
          <p:nvPr/>
        </p:nvSpPr>
        <p:spPr>
          <a:xfrm>
            <a:off x="4495929" y="344170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586496" y="3533229"/>
            <a:ext cx="771365" cy="769441"/>
          </a:xfrm>
          <a:prstGeom prst="rect">
            <a:avLst/>
          </a:prstGeom>
          <a:noFill/>
        </p:spPr>
        <p:txBody>
          <a:bodyPr wrap="none" rtlCol="0">
            <a:spAutoFit/>
          </a:bodyPr>
          <a:lstStyle/>
          <a:p>
            <a:pPr algn="ctr"/>
            <a:r>
              <a:rPr lang="en-US" altLang="zh-CN" sz="4400" b="1" dirty="0" smtClean="0">
                <a:solidFill>
                  <a:schemeClr val="bg1"/>
                </a:solidFill>
              </a:rPr>
              <a:t>02</a:t>
            </a:r>
            <a:endParaRPr lang="zh-CN" altLang="en-US" sz="4400" b="1" dirty="0">
              <a:solidFill>
                <a:schemeClr val="bg1"/>
              </a:solidFill>
            </a:endParaRPr>
          </a:p>
        </p:txBody>
      </p:sp>
      <p:sp>
        <p:nvSpPr>
          <p:cNvPr id="33" name="椭圆 32"/>
          <p:cNvSpPr/>
          <p:nvPr/>
        </p:nvSpPr>
        <p:spPr>
          <a:xfrm>
            <a:off x="5203969"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775579" y="34417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37323" y="3533229"/>
            <a:ext cx="771365" cy="769441"/>
          </a:xfrm>
          <a:prstGeom prst="rect">
            <a:avLst/>
          </a:prstGeom>
          <a:noFill/>
        </p:spPr>
        <p:txBody>
          <a:bodyPr wrap="none" rtlCol="0">
            <a:spAutoFit/>
          </a:bodyPr>
          <a:lstStyle/>
          <a:p>
            <a:pPr algn="ctr"/>
            <a:r>
              <a:rPr lang="en-US" altLang="zh-CN" sz="4400" b="1" dirty="0" smtClean="0">
                <a:solidFill>
                  <a:schemeClr val="bg1"/>
                </a:solidFill>
              </a:rPr>
              <a:t>03</a:t>
            </a:r>
            <a:endParaRPr lang="zh-CN" altLang="en-US" sz="4400" b="1" dirty="0">
              <a:solidFill>
                <a:schemeClr val="bg1"/>
              </a:solidFill>
            </a:endParaRPr>
          </a:p>
        </p:txBody>
      </p:sp>
      <p:sp>
        <p:nvSpPr>
          <p:cNvPr id="34" name="椭圆 33"/>
          <p:cNvSpPr/>
          <p:nvPr/>
        </p:nvSpPr>
        <p:spPr>
          <a:xfrm>
            <a:off x="7516801"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055229" y="3416616"/>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45796" y="3508145"/>
            <a:ext cx="771365" cy="769441"/>
          </a:xfrm>
          <a:prstGeom prst="rect">
            <a:avLst/>
          </a:prstGeom>
          <a:noFill/>
        </p:spPr>
        <p:txBody>
          <a:bodyPr wrap="none" rtlCol="0">
            <a:spAutoFit/>
          </a:bodyPr>
          <a:lstStyle/>
          <a:p>
            <a:pPr algn="ctr"/>
            <a:r>
              <a:rPr lang="en-US" altLang="zh-CN" sz="4400" b="1" dirty="0" smtClean="0">
                <a:solidFill>
                  <a:schemeClr val="bg1"/>
                </a:solidFill>
              </a:rPr>
              <a:t>04</a:t>
            </a:r>
            <a:endParaRPr lang="zh-CN" altLang="en-US" sz="4400" b="1" dirty="0">
              <a:solidFill>
                <a:schemeClr val="bg1"/>
              </a:solidFill>
            </a:endParaRPr>
          </a:p>
        </p:txBody>
      </p:sp>
      <p:sp>
        <p:nvSpPr>
          <p:cNvPr id="35" name="椭圆 34"/>
          <p:cNvSpPr/>
          <p:nvPr/>
        </p:nvSpPr>
        <p:spPr>
          <a:xfrm>
            <a:off x="9770535"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149702" y="4782355"/>
            <a:ext cx="1107996" cy="369332"/>
          </a:xfrm>
          <a:prstGeom prst="rect">
            <a:avLst/>
          </a:prstGeom>
        </p:spPr>
        <p:txBody>
          <a:bodyPr wrap="none">
            <a:spAutoFit/>
          </a:bodyPr>
          <a:lstStyle/>
          <a:p>
            <a:pPr algn="ctr"/>
            <a:r>
              <a:rPr lang="en-US" altLang="zh-CN" dirty="0" smtClean="0"/>
              <a:t>UML</a:t>
            </a:r>
            <a:r>
              <a:rPr lang="zh-CN" altLang="en-US" dirty="0" smtClean="0"/>
              <a:t>介绍</a:t>
            </a:r>
            <a:endParaRPr lang="zh-CN" altLang="en-US" dirty="0"/>
          </a:p>
        </p:txBody>
      </p:sp>
    </p:spTree>
    <p:extLst>
      <p:ext uri="{BB962C8B-B14F-4D97-AF65-F5344CB8AC3E}">
        <p14:creationId xmlns:p14="http://schemas.microsoft.com/office/powerpoint/2010/main" val="3126879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5C55224-7EAA-4C06-9CE8-B4F62DF8E6F1}"/>
              </a:ext>
            </a:extLst>
          </p:cNvPr>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8" name="文本框 7">
            <a:extLst>
              <a:ext uri="{FF2B5EF4-FFF2-40B4-BE49-F238E27FC236}">
                <a16:creationId xmlns:a16="http://schemas.microsoft.com/office/drawing/2014/main" id="{0DB291D7-1E3B-4E62-A2F0-0DD89A6BFD92}"/>
              </a:ext>
            </a:extLst>
          </p:cNvPr>
          <p:cNvSpPr txBox="1"/>
          <p:nvPr/>
        </p:nvSpPr>
        <p:spPr>
          <a:xfrm>
            <a:off x="830527" y="2963982"/>
            <a:ext cx="2361544" cy="646331"/>
          </a:xfrm>
          <a:prstGeom prst="rect">
            <a:avLst/>
          </a:prstGeom>
          <a:noFill/>
        </p:spPr>
        <p:txBody>
          <a:bodyPr wrap="none" rtlCol="0">
            <a:spAutoFit/>
          </a:bodyPr>
          <a:lstStyle/>
          <a:p>
            <a:r>
              <a:rPr lang="en-US" altLang="zh-CN" dirty="0" err="1"/>
              <a:t>Implementtation</a:t>
            </a:r>
            <a:r>
              <a:rPr lang="en-US" altLang="zh-CN" dirty="0"/>
              <a:t> View</a:t>
            </a:r>
          </a:p>
          <a:p>
            <a:r>
              <a:rPr lang="en-US" altLang="zh-CN" dirty="0"/>
              <a:t>          (</a:t>
            </a:r>
            <a:r>
              <a:rPr lang="zh-CN" altLang="en-US" dirty="0"/>
              <a:t>实现视图</a:t>
            </a:r>
            <a:r>
              <a:rPr lang="en-US" altLang="zh-CN" dirty="0"/>
              <a:t>)</a:t>
            </a:r>
            <a:endParaRPr lang="zh-CN" altLang="en-US" dirty="0"/>
          </a:p>
        </p:txBody>
      </p:sp>
      <p:sp>
        <p:nvSpPr>
          <p:cNvPr id="5" name="矩形 4">
            <a:extLst>
              <a:ext uri="{FF2B5EF4-FFF2-40B4-BE49-F238E27FC236}">
                <a16:creationId xmlns:a16="http://schemas.microsoft.com/office/drawing/2014/main" id="{C0AB83A7-5800-4C78-9591-527D2D77F668}"/>
              </a:ext>
            </a:extLst>
          </p:cNvPr>
          <p:cNvSpPr/>
          <p:nvPr/>
        </p:nvSpPr>
        <p:spPr>
          <a:xfrm>
            <a:off x="4077746" y="2085356"/>
            <a:ext cx="7046055" cy="2308324"/>
          </a:xfrm>
          <a:prstGeom prst="rect">
            <a:avLst/>
          </a:prstGeom>
        </p:spPr>
        <p:txBody>
          <a:bodyPr wrap="square">
            <a:spAutoFit/>
          </a:bodyPr>
          <a:lstStyle/>
          <a:p>
            <a:r>
              <a:rPr lang="zh-CN" altLang="en-US" dirty="0"/>
              <a:t>描述了在开发环境中软件的</a:t>
            </a:r>
            <a:r>
              <a:rPr lang="zh-CN" altLang="en-US" dirty="0">
                <a:solidFill>
                  <a:srgbClr val="FF0000"/>
                </a:solidFill>
              </a:rPr>
              <a:t>静态组织结构</a:t>
            </a:r>
            <a:r>
              <a:rPr lang="zh-CN" altLang="en-US" dirty="0"/>
              <a:t>，即关注软件开发环境下实际模块的组织，服务于软件编程人员</a:t>
            </a:r>
            <a:r>
              <a:rPr lang="zh-CN" altLang="en-US" dirty="0" smtClean="0"/>
              <a:t>。</a:t>
            </a:r>
            <a:endParaRPr lang="en-US" altLang="zh-CN" dirty="0" smtClean="0"/>
          </a:p>
          <a:p>
            <a:endParaRPr lang="en-US" altLang="zh-CN" dirty="0"/>
          </a:p>
          <a:p>
            <a:r>
              <a:rPr lang="zh-CN" altLang="en-US" dirty="0" smtClean="0"/>
              <a:t>将</a:t>
            </a:r>
            <a:r>
              <a:rPr lang="zh-CN" altLang="en-US" dirty="0"/>
              <a:t>软件打包成小的程序块（程序库或子系统），它们可以由一位或几位开发人员来开发</a:t>
            </a:r>
            <a:r>
              <a:rPr lang="zh-CN" altLang="en-US" dirty="0" smtClean="0"/>
              <a:t>。</a:t>
            </a:r>
            <a:endParaRPr lang="en-US" altLang="zh-CN" dirty="0" smtClean="0"/>
          </a:p>
          <a:p>
            <a:endParaRPr lang="en-US" altLang="zh-CN" dirty="0"/>
          </a:p>
          <a:p>
            <a:r>
              <a:rPr lang="zh-CN" altLang="en-US" dirty="0" smtClean="0"/>
              <a:t>通常</a:t>
            </a:r>
            <a:r>
              <a:rPr lang="zh-CN" altLang="en-US" dirty="0"/>
              <a:t>是层次结构，每个层为上一层提供良好定义的接口，层次越低，通用性越好。</a:t>
            </a:r>
          </a:p>
        </p:txBody>
      </p:sp>
    </p:spTree>
    <p:extLst>
      <p:ext uri="{BB962C8B-B14F-4D97-AF65-F5344CB8AC3E}">
        <p14:creationId xmlns:p14="http://schemas.microsoft.com/office/powerpoint/2010/main" val="3454710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5C55224-7EAA-4C06-9CE8-B4F62DF8E6F1}"/>
              </a:ext>
            </a:extLst>
          </p:cNvPr>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9" name="文本框 8">
            <a:extLst>
              <a:ext uri="{FF2B5EF4-FFF2-40B4-BE49-F238E27FC236}">
                <a16:creationId xmlns:a16="http://schemas.microsoft.com/office/drawing/2014/main" id="{1A093CB2-5BDC-4024-B7BB-1EC51A7E5AF8}"/>
              </a:ext>
            </a:extLst>
          </p:cNvPr>
          <p:cNvSpPr txBox="1"/>
          <p:nvPr/>
        </p:nvSpPr>
        <p:spPr>
          <a:xfrm>
            <a:off x="830527" y="3020194"/>
            <a:ext cx="1935145" cy="646331"/>
          </a:xfrm>
          <a:prstGeom prst="rect">
            <a:avLst/>
          </a:prstGeom>
          <a:noFill/>
        </p:spPr>
        <p:txBody>
          <a:bodyPr wrap="none" rtlCol="0">
            <a:spAutoFit/>
          </a:bodyPr>
          <a:lstStyle/>
          <a:p>
            <a:r>
              <a:rPr lang="en-US" altLang="zh-CN" dirty="0"/>
              <a:t>Deployment View</a:t>
            </a:r>
          </a:p>
          <a:p>
            <a:r>
              <a:rPr lang="en-US" altLang="zh-CN" dirty="0"/>
              <a:t>       (</a:t>
            </a:r>
            <a:r>
              <a:rPr lang="zh-CN" altLang="en-US" dirty="0"/>
              <a:t>部署视图</a:t>
            </a:r>
            <a:r>
              <a:rPr lang="en-US" altLang="zh-CN" dirty="0"/>
              <a:t>)</a:t>
            </a:r>
            <a:endParaRPr lang="zh-CN" altLang="en-US" dirty="0"/>
          </a:p>
        </p:txBody>
      </p:sp>
      <p:sp>
        <p:nvSpPr>
          <p:cNvPr id="5" name="矩形 4">
            <a:extLst>
              <a:ext uri="{FF2B5EF4-FFF2-40B4-BE49-F238E27FC236}">
                <a16:creationId xmlns:a16="http://schemas.microsoft.com/office/drawing/2014/main" id="{46E18AE4-523B-4684-9527-5DC0436EEC2B}"/>
              </a:ext>
            </a:extLst>
          </p:cNvPr>
          <p:cNvSpPr/>
          <p:nvPr/>
        </p:nvSpPr>
        <p:spPr>
          <a:xfrm>
            <a:off x="4465738" y="2466196"/>
            <a:ext cx="5986945" cy="2308324"/>
          </a:xfrm>
          <a:prstGeom prst="rect">
            <a:avLst/>
          </a:prstGeom>
        </p:spPr>
        <p:txBody>
          <a:bodyPr wrap="square">
            <a:spAutoFit/>
          </a:bodyPr>
          <a:lstStyle/>
          <a:p>
            <a:r>
              <a:rPr lang="zh-CN" altLang="en-US" dirty="0">
                <a:solidFill>
                  <a:srgbClr val="4F4F4F"/>
                </a:solidFill>
                <a:latin typeface="-apple-system"/>
              </a:rPr>
              <a:t>主要</a:t>
            </a:r>
            <a:r>
              <a:rPr lang="zh-CN" altLang="en-US" b="1" dirty="0">
                <a:solidFill>
                  <a:srgbClr val="FF0000"/>
                </a:solidFill>
                <a:latin typeface="-apple-system"/>
              </a:rPr>
              <a:t>描述硬件配置</a:t>
            </a:r>
            <a:r>
              <a:rPr lang="zh-CN" altLang="en-US" dirty="0">
                <a:solidFill>
                  <a:srgbClr val="4F4F4F"/>
                </a:solidFill>
                <a:latin typeface="-apple-system"/>
              </a:rPr>
              <a:t>。服务于</a:t>
            </a:r>
            <a:r>
              <a:rPr lang="zh-CN" altLang="en-US" b="1" dirty="0">
                <a:solidFill>
                  <a:srgbClr val="4F4F4F"/>
                </a:solidFill>
                <a:latin typeface="-apple-system"/>
              </a:rPr>
              <a:t>系统工程人员</a:t>
            </a:r>
            <a:r>
              <a:rPr lang="zh-CN" altLang="en-US" dirty="0">
                <a:solidFill>
                  <a:srgbClr val="4F4F4F"/>
                </a:solidFill>
                <a:latin typeface="-apple-system"/>
              </a:rPr>
              <a:t>，解决系统的拓扑结构、系统安装、通信等问题</a:t>
            </a:r>
            <a:r>
              <a:rPr lang="zh-CN" altLang="en-US" dirty="0" smtClean="0">
                <a:solidFill>
                  <a:srgbClr val="4F4F4F"/>
                </a:solidFill>
                <a:latin typeface="-apple-system"/>
              </a:rPr>
              <a:t>。</a:t>
            </a:r>
            <a:endParaRPr lang="en-US" altLang="zh-CN" dirty="0" smtClean="0">
              <a:solidFill>
                <a:srgbClr val="4F4F4F"/>
              </a:solidFill>
              <a:latin typeface="-apple-system"/>
            </a:endParaRPr>
          </a:p>
          <a:p>
            <a:endParaRPr lang="en-US" altLang="zh-CN" b="1" dirty="0">
              <a:solidFill>
                <a:srgbClr val="4F4F4F"/>
              </a:solidFill>
              <a:latin typeface="-apple-system"/>
            </a:endParaRPr>
          </a:p>
          <a:p>
            <a:r>
              <a:rPr lang="zh-CN" altLang="en-US" b="1" dirty="0" smtClean="0">
                <a:solidFill>
                  <a:srgbClr val="4F4F4F"/>
                </a:solidFill>
                <a:latin typeface="-apple-system"/>
              </a:rPr>
              <a:t>主要</a:t>
            </a:r>
            <a:r>
              <a:rPr lang="zh-CN" altLang="en-US" b="1" dirty="0">
                <a:solidFill>
                  <a:srgbClr val="4F4F4F"/>
                </a:solidFill>
                <a:latin typeface="-apple-system"/>
              </a:rPr>
              <a:t>考虑如何把软件映射到硬件上</a:t>
            </a:r>
            <a:r>
              <a:rPr lang="zh-CN" altLang="en-US" dirty="0">
                <a:solidFill>
                  <a:srgbClr val="4F4F4F"/>
                </a:solidFill>
                <a:latin typeface="-apple-system"/>
              </a:rPr>
              <a:t>，也要考虑系统性能、规模、可靠性等。可以与进程视图一起映射</a:t>
            </a:r>
            <a:r>
              <a:rPr lang="zh-CN" altLang="en-US" dirty="0" smtClean="0">
                <a:solidFill>
                  <a:srgbClr val="4F4F4F"/>
                </a:solidFill>
                <a:latin typeface="-apple-system"/>
              </a:rPr>
              <a:t>。</a:t>
            </a:r>
            <a:endParaRPr lang="en-US" altLang="zh-CN" dirty="0" smtClean="0">
              <a:solidFill>
                <a:srgbClr val="4F4F4F"/>
              </a:solidFill>
              <a:latin typeface="-apple-system"/>
            </a:endParaRPr>
          </a:p>
          <a:p>
            <a:endParaRPr lang="en-US" altLang="zh-CN" dirty="0">
              <a:solidFill>
                <a:srgbClr val="4F4F4F"/>
              </a:solidFill>
              <a:latin typeface="-apple-system"/>
            </a:endParaRPr>
          </a:p>
          <a:p>
            <a:r>
              <a:rPr lang="zh-CN" altLang="en-US" dirty="0" smtClean="0">
                <a:solidFill>
                  <a:srgbClr val="4F4F4F"/>
                </a:solidFill>
                <a:latin typeface="-apple-system"/>
              </a:rPr>
              <a:t>物理</a:t>
            </a:r>
            <a:r>
              <a:rPr lang="zh-CN" altLang="en-US" dirty="0">
                <a:solidFill>
                  <a:srgbClr val="4F4F4F"/>
                </a:solidFill>
                <a:latin typeface="-apple-system"/>
              </a:rPr>
              <a:t>架构主要关注</a:t>
            </a:r>
            <a:r>
              <a:rPr lang="zh-CN" altLang="en-US" b="1" dirty="0">
                <a:solidFill>
                  <a:srgbClr val="4F4F4F"/>
                </a:solidFill>
                <a:latin typeface="-apple-system"/>
              </a:rPr>
              <a:t>系统非功能性的需求</a:t>
            </a:r>
            <a:r>
              <a:rPr lang="zh-CN" altLang="en-US" dirty="0">
                <a:solidFill>
                  <a:srgbClr val="4F4F4F"/>
                </a:solidFill>
                <a:latin typeface="-apple-system"/>
              </a:rPr>
              <a:t>，如可用性、可靠性（容错性），性能（吞吐量）和可伸缩性。</a:t>
            </a:r>
            <a:endParaRPr lang="zh-CN" altLang="en-US" dirty="0"/>
          </a:p>
        </p:txBody>
      </p:sp>
    </p:spTree>
    <p:extLst>
      <p:ext uri="{BB962C8B-B14F-4D97-AF65-F5344CB8AC3E}">
        <p14:creationId xmlns:p14="http://schemas.microsoft.com/office/powerpoint/2010/main" val="29184480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5C55224-7EAA-4C06-9CE8-B4F62DF8E6F1}"/>
              </a:ext>
            </a:extLst>
          </p:cNvPr>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15" name="文本框 14">
            <a:extLst>
              <a:ext uri="{FF2B5EF4-FFF2-40B4-BE49-F238E27FC236}">
                <a16:creationId xmlns:a16="http://schemas.microsoft.com/office/drawing/2014/main" id="{DFB59293-9E51-4722-AC34-F7521B637C6D}"/>
              </a:ext>
            </a:extLst>
          </p:cNvPr>
          <p:cNvSpPr txBox="1"/>
          <p:nvPr/>
        </p:nvSpPr>
        <p:spPr>
          <a:xfrm>
            <a:off x="1226820" y="3405417"/>
            <a:ext cx="1620957" cy="646331"/>
          </a:xfrm>
          <a:prstGeom prst="rect">
            <a:avLst/>
          </a:prstGeom>
          <a:noFill/>
        </p:spPr>
        <p:txBody>
          <a:bodyPr wrap="none" rtlCol="0">
            <a:spAutoFit/>
          </a:bodyPr>
          <a:lstStyle/>
          <a:p>
            <a:r>
              <a:rPr lang="en-US" altLang="zh-CN" dirty="0"/>
              <a:t>Use Case View</a:t>
            </a:r>
          </a:p>
          <a:p>
            <a:r>
              <a:rPr lang="en-US" altLang="zh-CN" dirty="0"/>
              <a:t>   (</a:t>
            </a:r>
            <a:r>
              <a:rPr lang="zh-CN" altLang="en-US" dirty="0"/>
              <a:t>用例视图</a:t>
            </a:r>
            <a:r>
              <a:rPr lang="en-US" altLang="zh-CN" dirty="0"/>
              <a:t>)</a:t>
            </a:r>
            <a:endParaRPr lang="zh-CN" altLang="en-US" dirty="0"/>
          </a:p>
        </p:txBody>
      </p:sp>
      <p:sp>
        <p:nvSpPr>
          <p:cNvPr id="5" name="矩形 4">
            <a:extLst>
              <a:ext uri="{FF2B5EF4-FFF2-40B4-BE49-F238E27FC236}">
                <a16:creationId xmlns:a16="http://schemas.microsoft.com/office/drawing/2014/main" id="{D00C52BA-F68C-4E04-BC0D-642FA42E2E9D}"/>
              </a:ext>
            </a:extLst>
          </p:cNvPr>
          <p:cNvSpPr/>
          <p:nvPr/>
        </p:nvSpPr>
        <p:spPr>
          <a:xfrm>
            <a:off x="3415017" y="2668123"/>
            <a:ext cx="8168081" cy="2585323"/>
          </a:xfrm>
          <a:prstGeom prst="rect">
            <a:avLst/>
          </a:prstGeom>
        </p:spPr>
        <p:txBody>
          <a:bodyPr wrap="square">
            <a:spAutoFit/>
          </a:bodyPr>
          <a:lstStyle/>
          <a:p>
            <a:r>
              <a:rPr lang="zh-CN" altLang="en-US" dirty="0" smtClean="0">
                <a:solidFill>
                  <a:srgbClr val="FF0000"/>
                </a:solidFill>
              </a:rPr>
              <a:t>它</a:t>
            </a:r>
            <a:r>
              <a:rPr lang="zh-CN" altLang="en-US" dirty="0">
                <a:solidFill>
                  <a:srgbClr val="FF0000"/>
                </a:solidFill>
              </a:rPr>
              <a:t>综合所有的视图</a:t>
            </a:r>
            <a:r>
              <a:rPr lang="zh-CN" altLang="en-US" dirty="0"/>
              <a:t>。用于</a:t>
            </a:r>
            <a:r>
              <a:rPr lang="zh-CN" altLang="en-US" dirty="0">
                <a:solidFill>
                  <a:srgbClr val="FF0000"/>
                </a:solidFill>
              </a:rPr>
              <a:t>刻画构件之间的相互关系</a:t>
            </a:r>
            <a:r>
              <a:rPr lang="zh-CN" altLang="en-US" dirty="0"/>
              <a:t>，将四个视图有机地联系起来</a:t>
            </a:r>
            <a:r>
              <a:rPr lang="zh-CN" altLang="en-US" dirty="0" smtClean="0"/>
              <a:t>。</a:t>
            </a:r>
            <a:endParaRPr lang="en-US" altLang="zh-CN" dirty="0" smtClean="0"/>
          </a:p>
          <a:p>
            <a:endParaRPr lang="en-US" altLang="zh-CN" dirty="0"/>
          </a:p>
          <a:p>
            <a:r>
              <a:rPr lang="zh-CN" altLang="en-US" dirty="0" smtClean="0"/>
              <a:t>可以</a:t>
            </a:r>
            <a:r>
              <a:rPr lang="zh-CN" altLang="en-US" dirty="0"/>
              <a:t>描述一个特定的视图内的构件关系，也可以描述不同视图间的构件关系</a:t>
            </a:r>
            <a:r>
              <a:rPr lang="zh-CN" altLang="en-US" dirty="0" smtClean="0"/>
              <a:t>。</a:t>
            </a:r>
            <a:endParaRPr lang="en-US" altLang="zh-CN" dirty="0" smtClean="0"/>
          </a:p>
          <a:p>
            <a:endParaRPr lang="en-US" altLang="zh-CN" dirty="0"/>
          </a:p>
          <a:p>
            <a:r>
              <a:rPr lang="zh-CN" altLang="en-US" dirty="0" smtClean="0"/>
              <a:t>四</a:t>
            </a:r>
            <a:r>
              <a:rPr lang="zh-CN" altLang="en-US" dirty="0"/>
              <a:t>种视图的元素通过一组重要场景（更常见的是用例）进行无缝协同工作，我们为场景描述相应的脚本（对象之间和过程之间的交互序列）</a:t>
            </a:r>
            <a:r>
              <a:rPr lang="zh-CN" altLang="en-US" dirty="0" smtClean="0"/>
              <a:t>。</a:t>
            </a:r>
            <a:endParaRPr lang="en-US" altLang="zh-CN" dirty="0" smtClean="0"/>
          </a:p>
          <a:p>
            <a:endParaRPr lang="en-US" altLang="zh-CN" dirty="0"/>
          </a:p>
          <a:p>
            <a:r>
              <a:rPr lang="en-US" altLang="zh-CN" dirty="0" smtClean="0"/>
              <a:t>  </a:t>
            </a:r>
            <a:endParaRPr lang="zh-CN" altLang="en-US" dirty="0"/>
          </a:p>
        </p:txBody>
      </p:sp>
    </p:spTree>
    <p:extLst>
      <p:ext uri="{BB962C8B-B14F-4D97-AF65-F5344CB8AC3E}">
        <p14:creationId xmlns:p14="http://schemas.microsoft.com/office/powerpoint/2010/main" val="261360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5C55224-7EAA-4C06-9CE8-B4F62DF8E6F1}"/>
              </a:ext>
            </a:extLst>
          </p:cNvPr>
          <p:cNvSpPr/>
          <p:nvPr/>
        </p:nvSpPr>
        <p:spPr>
          <a:xfrm>
            <a:off x="1385455" y="314138"/>
            <a:ext cx="405912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架构 </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个主要的模型视图</a:t>
            </a:r>
          </a:p>
        </p:txBody>
      </p:sp>
      <p:sp>
        <p:nvSpPr>
          <p:cNvPr id="15" name="文本框 14">
            <a:extLst>
              <a:ext uri="{FF2B5EF4-FFF2-40B4-BE49-F238E27FC236}">
                <a16:creationId xmlns:a16="http://schemas.microsoft.com/office/drawing/2014/main" id="{DFB59293-9E51-4722-AC34-F7521B637C6D}"/>
              </a:ext>
            </a:extLst>
          </p:cNvPr>
          <p:cNvSpPr txBox="1"/>
          <p:nvPr/>
        </p:nvSpPr>
        <p:spPr>
          <a:xfrm>
            <a:off x="2183165" y="1139351"/>
            <a:ext cx="2153154" cy="369332"/>
          </a:xfrm>
          <a:prstGeom prst="rect">
            <a:avLst/>
          </a:prstGeom>
          <a:noFill/>
        </p:spPr>
        <p:txBody>
          <a:bodyPr wrap="none" rtlCol="0">
            <a:spAutoFit/>
          </a:bodyPr>
          <a:lstStyle/>
          <a:p>
            <a:r>
              <a:rPr lang="en-US" altLang="zh-CN" dirty="0"/>
              <a:t>5</a:t>
            </a:r>
            <a:r>
              <a:rPr lang="zh-CN" altLang="en-US" dirty="0"/>
              <a:t>个视图之间的关系</a:t>
            </a:r>
          </a:p>
        </p:txBody>
      </p:sp>
      <p:pic>
        <p:nvPicPr>
          <p:cNvPr id="2050" name="Picture 2" descr="http://hi.csdn.net/attachment/201112/24/0_13247130158rrZ.gif">
            <a:extLst>
              <a:ext uri="{FF2B5EF4-FFF2-40B4-BE49-F238E27FC236}">
                <a16:creationId xmlns:a16="http://schemas.microsoft.com/office/drawing/2014/main" id="{7405A043-4D0B-45DD-B51D-8F4C5DA59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165" y="1872231"/>
            <a:ext cx="6220961" cy="4260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155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5C55224-7EAA-4C06-9CE8-B4F62DF8E6F1}"/>
              </a:ext>
            </a:extLst>
          </p:cNvPr>
          <p:cNvSpPr/>
          <p:nvPr/>
        </p:nvSpPr>
        <p:spPr>
          <a:xfrm>
            <a:off x="1385455" y="314138"/>
            <a:ext cx="2045753"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UML</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视图</a:t>
            </a:r>
          </a:p>
        </p:txBody>
      </p:sp>
      <p:pic>
        <p:nvPicPr>
          <p:cNvPr id="6" name="图片 5">
            <a:extLst>
              <a:ext uri="{FF2B5EF4-FFF2-40B4-BE49-F238E27FC236}">
                <a16:creationId xmlns:a16="http://schemas.microsoft.com/office/drawing/2014/main" id="{7966530A-6642-422D-8DA3-C5703B0F5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15" y="1106723"/>
            <a:ext cx="11424249" cy="5836872"/>
          </a:xfrm>
          <a:prstGeom prst="rect">
            <a:avLst/>
          </a:prstGeom>
        </p:spPr>
      </p:pic>
    </p:spTree>
    <p:extLst>
      <p:ext uri="{BB962C8B-B14F-4D97-AF65-F5344CB8AC3E}">
        <p14:creationId xmlns:p14="http://schemas.microsoft.com/office/powerpoint/2010/main" val="727733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9C04998-73A9-4DCD-A55C-1AC753A93E26}"/>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D085DAE1-D33C-463C-B6CB-5B1A0A7B3640}"/>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5C55224-7EAA-4C06-9CE8-B4F62DF8E6F1}"/>
              </a:ext>
            </a:extLst>
          </p:cNvPr>
          <p:cNvSpPr/>
          <p:nvPr/>
        </p:nvSpPr>
        <p:spPr>
          <a:xfrm>
            <a:off x="1385455" y="314138"/>
            <a:ext cx="2044149"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UML</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中</a:t>
            </a:r>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M</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含义</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5C9A8890-20F0-4ABE-B731-68D7098BDBC1}"/>
              </a:ext>
            </a:extLst>
          </p:cNvPr>
          <p:cNvSpPr txBox="1"/>
          <p:nvPr/>
        </p:nvSpPr>
        <p:spPr>
          <a:xfrm>
            <a:off x="1226820" y="1366683"/>
            <a:ext cx="7207422" cy="369332"/>
          </a:xfrm>
          <a:prstGeom prst="rect">
            <a:avLst/>
          </a:prstGeom>
          <a:noFill/>
        </p:spPr>
        <p:txBody>
          <a:bodyPr wrap="none" rtlCol="0">
            <a:spAutoFit/>
          </a:bodyPr>
          <a:lstStyle/>
          <a:p>
            <a:r>
              <a:rPr lang="en-US" altLang="zh-CN" b="1" dirty="0"/>
              <a:t>Unified </a:t>
            </a:r>
            <a:r>
              <a:rPr lang="en-US" altLang="zh-CN" b="1" dirty="0">
                <a:solidFill>
                  <a:srgbClr val="FF0000"/>
                </a:solidFill>
              </a:rPr>
              <a:t>Modeling </a:t>
            </a:r>
            <a:r>
              <a:rPr lang="en-US" altLang="zh-CN" b="1" dirty="0"/>
              <a:t>Language (UML)</a:t>
            </a:r>
            <a:r>
              <a:rPr lang="zh-CN" altLang="en-US" dirty="0"/>
              <a:t>又称统一建模语言或标准</a:t>
            </a:r>
            <a:r>
              <a:rPr lang="zh-CN" altLang="en-US" dirty="0">
                <a:solidFill>
                  <a:srgbClr val="FF0000"/>
                </a:solidFill>
              </a:rPr>
              <a:t>建模</a:t>
            </a:r>
            <a:r>
              <a:rPr lang="zh-CN" altLang="en-US" dirty="0"/>
              <a:t>语言</a:t>
            </a:r>
          </a:p>
        </p:txBody>
      </p:sp>
      <p:sp>
        <p:nvSpPr>
          <p:cNvPr id="7" name="文本框 6">
            <a:extLst>
              <a:ext uri="{FF2B5EF4-FFF2-40B4-BE49-F238E27FC236}">
                <a16:creationId xmlns:a16="http://schemas.microsoft.com/office/drawing/2014/main" id="{FEC7510D-9772-495E-8368-261D9807728E}"/>
              </a:ext>
            </a:extLst>
          </p:cNvPr>
          <p:cNvSpPr txBox="1"/>
          <p:nvPr/>
        </p:nvSpPr>
        <p:spPr>
          <a:xfrm>
            <a:off x="1226820" y="1995975"/>
            <a:ext cx="8582799" cy="369332"/>
          </a:xfrm>
          <a:prstGeom prst="rect">
            <a:avLst/>
          </a:prstGeom>
          <a:noFill/>
        </p:spPr>
        <p:txBody>
          <a:bodyPr wrap="none" rtlCol="0">
            <a:spAutoFit/>
          </a:bodyPr>
          <a:lstStyle/>
          <a:p>
            <a:r>
              <a:rPr lang="zh-CN" altLang="en-US" dirty="0"/>
              <a:t>它融合了</a:t>
            </a:r>
            <a:r>
              <a:rPr lang="en-US" altLang="zh-CN" dirty="0" err="1"/>
              <a:t>Booch</a:t>
            </a:r>
            <a:r>
              <a:rPr lang="zh-CN" altLang="en-US" dirty="0"/>
              <a:t>、</a:t>
            </a:r>
            <a:r>
              <a:rPr lang="en-US" altLang="zh-CN" dirty="0"/>
              <a:t>OMT</a:t>
            </a:r>
            <a:r>
              <a:rPr lang="zh-CN" altLang="en-US" dirty="0"/>
              <a:t>和</a:t>
            </a:r>
            <a:r>
              <a:rPr lang="en-US" altLang="zh-CN" dirty="0"/>
              <a:t>OOSE</a:t>
            </a:r>
            <a:r>
              <a:rPr lang="zh-CN" altLang="en-US" dirty="0"/>
              <a:t>方法中的基本概念</a:t>
            </a:r>
            <a:r>
              <a:rPr lang="zh-CN" altLang="en-US" dirty="0" smtClean="0"/>
              <a:t>，主要通过</a:t>
            </a:r>
            <a:r>
              <a:rPr lang="zh-CN" altLang="en-US" dirty="0"/>
              <a:t>建立五类</a:t>
            </a:r>
            <a:r>
              <a:rPr lang="zh-CN" altLang="en-US" dirty="0" smtClean="0"/>
              <a:t>图来</a:t>
            </a:r>
            <a:r>
              <a:rPr lang="zh-CN" altLang="en-US" dirty="0"/>
              <a:t>实现建模</a:t>
            </a:r>
          </a:p>
        </p:txBody>
      </p:sp>
      <p:sp>
        <p:nvSpPr>
          <p:cNvPr id="8" name="文本框 7">
            <a:extLst>
              <a:ext uri="{FF2B5EF4-FFF2-40B4-BE49-F238E27FC236}">
                <a16:creationId xmlns:a16="http://schemas.microsoft.com/office/drawing/2014/main" id="{B26FC7B6-65EF-4DF6-BA35-F4981B07D8BB}"/>
              </a:ext>
            </a:extLst>
          </p:cNvPr>
          <p:cNvSpPr txBox="1"/>
          <p:nvPr/>
        </p:nvSpPr>
        <p:spPr>
          <a:xfrm>
            <a:off x="1226820" y="2583112"/>
            <a:ext cx="1800493" cy="369332"/>
          </a:xfrm>
          <a:prstGeom prst="rect">
            <a:avLst/>
          </a:prstGeom>
          <a:noFill/>
        </p:spPr>
        <p:txBody>
          <a:bodyPr wrap="none" rtlCol="0">
            <a:spAutoFit/>
          </a:bodyPr>
          <a:lstStyle/>
          <a:p>
            <a:r>
              <a:rPr lang="zh-CN" altLang="en-US" dirty="0"/>
              <a:t>第一类：用例图</a:t>
            </a:r>
          </a:p>
        </p:txBody>
      </p:sp>
      <p:sp>
        <p:nvSpPr>
          <p:cNvPr id="10" name="文本框 9">
            <a:extLst>
              <a:ext uri="{FF2B5EF4-FFF2-40B4-BE49-F238E27FC236}">
                <a16:creationId xmlns:a16="http://schemas.microsoft.com/office/drawing/2014/main" id="{DBF858FA-7FA6-4900-A3ED-0620D2BFB5C4}"/>
              </a:ext>
            </a:extLst>
          </p:cNvPr>
          <p:cNvSpPr txBox="1"/>
          <p:nvPr/>
        </p:nvSpPr>
        <p:spPr>
          <a:xfrm>
            <a:off x="3224062" y="2583112"/>
            <a:ext cx="1800493" cy="369332"/>
          </a:xfrm>
          <a:prstGeom prst="rect">
            <a:avLst/>
          </a:prstGeom>
          <a:noFill/>
        </p:spPr>
        <p:txBody>
          <a:bodyPr wrap="none" rtlCol="0">
            <a:spAutoFit/>
          </a:bodyPr>
          <a:lstStyle/>
          <a:p>
            <a:r>
              <a:rPr lang="zh-CN" altLang="en-US" dirty="0"/>
              <a:t>第二类：静态图</a:t>
            </a:r>
          </a:p>
        </p:txBody>
      </p:sp>
      <p:sp>
        <p:nvSpPr>
          <p:cNvPr id="11" name="文本框 10">
            <a:extLst>
              <a:ext uri="{FF2B5EF4-FFF2-40B4-BE49-F238E27FC236}">
                <a16:creationId xmlns:a16="http://schemas.microsoft.com/office/drawing/2014/main" id="{E98290BA-42C7-4CDD-A441-03C7CBCA3775}"/>
              </a:ext>
            </a:extLst>
          </p:cNvPr>
          <p:cNvSpPr txBox="1"/>
          <p:nvPr/>
        </p:nvSpPr>
        <p:spPr>
          <a:xfrm>
            <a:off x="5195753" y="2583112"/>
            <a:ext cx="1800493" cy="369332"/>
          </a:xfrm>
          <a:prstGeom prst="rect">
            <a:avLst/>
          </a:prstGeom>
          <a:noFill/>
        </p:spPr>
        <p:txBody>
          <a:bodyPr wrap="none" rtlCol="0">
            <a:spAutoFit/>
          </a:bodyPr>
          <a:lstStyle/>
          <a:p>
            <a:r>
              <a:rPr lang="zh-CN" altLang="en-US" dirty="0"/>
              <a:t>第三类：行为图</a:t>
            </a:r>
          </a:p>
        </p:txBody>
      </p:sp>
      <p:sp>
        <p:nvSpPr>
          <p:cNvPr id="12" name="文本框 11">
            <a:extLst>
              <a:ext uri="{FF2B5EF4-FFF2-40B4-BE49-F238E27FC236}">
                <a16:creationId xmlns:a16="http://schemas.microsoft.com/office/drawing/2014/main" id="{4A5B7276-415D-4158-BFD9-F7F0D14A2FEE}"/>
              </a:ext>
            </a:extLst>
          </p:cNvPr>
          <p:cNvSpPr txBox="1"/>
          <p:nvPr/>
        </p:nvSpPr>
        <p:spPr>
          <a:xfrm>
            <a:off x="7167444" y="2583112"/>
            <a:ext cx="1800493" cy="369332"/>
          </a:xfrm>
          <a:prstGeom prst="rect">
            <a:avLst/>
          </a:prstGeom>
          <a:noFill/>
        </p:spPr>
        <p:txBody>
          <a:bodyPr wrap="none" rtlCol="0">
            <a:spAutoFit/>
          </a:bodyPr>
          <a:lstStyle/>
          <a:p>
            <a:r>
              <a:rPr lang="zh-CN" altLang="en-US" dirty="0"/>
              <a:t>第四类：交互图</a:t>
            </a:r>
          </a:p>
        </p:txBody>
      </p:sp>
      <p:sp>
        <p:nvSpPr>
          <p:cNvPr id="13" name="文本框 12">
            <a:extLst>
              <a:ext uri="{FF2B5EF4-FFF2-40B4-BE49-F238E27FC236}">
                <a16:creationId xmlns:a16="http://schemas.microsoft.com/office/drawing/2014/main" id="{DF8E8E99-3D20-498C-A14F-A9FDEEB96C69}"/>
              </a:ext>
            </a:extLst>
          </p:cNvPr>
          <p:cNvSpPr txBox="1"/>
          <p:nvPr/>
        </p:nvSpPr>
        <p:spPr>
          <a:xfrm>
            <a:off x="9336474" y="2583112"/>
            <a:ext cx="1858201" cy="369332"/>
          </a:xfrm>
          <a:prstGeom prst="rect">
            <a:avLst/>
          </a:prstGeom>
          <a:noFill/>
        </p:spPr>
        <p:txBody>
          <a:bodyPr wrap="none" rtlCol="0">
            <a:spAutoFit/>
          </a:bodyPr>
          <a:lstStyle/>
          <a:p>
            <a:r>
              <a:rPr lang="zh-CN" altLang="en-US" dirty="0"/>
              <a:t>第五类：实现图</a:t>
            </a:r>
          </a:p>
        </p:txBody>
      </p:sp>
      <p:sp>
        <p:nvSpPr>
          <p:cNvPr id="9" name="矩形 8">
            <a:extLst>
              <a:ext uri="{FF2B5EF4-FFF2-40B4-BE49-F238E27FC236}">
                <a16:creationId xmlns:a16="http://schemas.microsoft.com/office/drawing/2014/main" id="{E8B81F5D-91E0-450D-8939-A2AADF320B5C}"/>
              </a:ext>
            </a:extLst>
          </p:cNvPr>
          <p:cNvSpPr/>
          <p:nvPr/>
        </p:nvSpPr>
        <p:spPr>
          <a:xfrm>
            <a:off x="1226820" y="3640149"/>
            <a:ext cx="6096000" cy="1754326"/>
          </a:xfrm>
          <a:prstGeom prst="rect">
            <a:avLst/>
          </a:prstGeom>
        </p:spPr>
        <p:txBody>
          <a:bodyPr>
            <a:spAutoFit/>
          </a:bodyPr>
          <a:lstStyle/>
          <a:p>
            <a:r>
              <a:rPr lang="zh-CN" altLang="en-US" dirty="0">
                <a:solidFill>
                  <a:srgbClr val="333333"/>
                </a:solidFill>
                <a:latin typeface="PingFang SC"/>
              </a:rPr>
              <a:t>建模的过程包括如下几步：</a:t>
            </a:r>
            <a:endParaRPr lang="en-US" altLang="zh-CN" dirty="0">
              <a:solidFill>
                <a:srgbClr val="333333"/>
              </a:solidFill>
              <a:latin typeface="PingFang SC"/>
            </a:endParaRPr>
          </a:p>
          <a:p>
            <a:r>
              <a:rPr lang="zh-CN" altLang="en-US" dirty="0">
                <a:solidFill>
                  <a:srgbClr val="333333"/>
                </a:solidFill>
                <a:latin typeface="PingFang SC"/>
              </a:rPr>
              <a:t>首先是描述需求</a:t>
            </a:r>
            <a:r>
              <a:rPr lang="en-US" altLang="zh-CN" dirty="0">
                <a:solidFill>
                  <a:srgbClr val="333333"/>
                </a:solidFill>
                <a:latin typeface="PingFang SC"/>
              </a:rPr>
              <a:t>;</a:t>
            </a:r>
          </a:p>
          <a:p>
            <a:endParaRPr lang="en-US" altLang="zh-CN" dirty="0">
              <a:solidFill>
                <a:srgbClr val="333333"/>
              </a:solidFill>
              <a:latin typeface="PingFang SC"/>
            </a:endParaRPr>
          </a:p>
          <a:p>
            <a:r>
              <a:rPr lang="zh-CN" altLang="en-US" dirty="0">
                <a:solidFill>
                  <a:srgbClr val="333333"/>
                </a:solidFill>
                <a:latin typeface="PingFang SC"/>
              </a:rPr>
              <a:t>其次根据需求建立系统的静态模型</a:t>
            </a:r>
            <a:r>
              <a:rPr lang="en-US" altLang="zh-CN" dirty="0">
                <a:solidFill>
                  <a:srgbClr val="333333"/>
                </a:solidFill>
                <a:latin typeface="PingFang SC"/>
              </a:rPr>
              <a:t>,</a:t>
            </a:r>
            <a:r>
              <a:rPr lang="zh-CN" altLang="en-US" dirty="0">
                <a:solidFill>
                  <a:srgbClr val="333333"/>
                </a:solidFill>
                <a:latin typeface="PingFang SC"/>
              </a:rPr>
              <a:t>以构造系统的结构</a:t>
            </a:r>
            <a:r>
              <a:rPr lang="en-US" altLang="zh-CN" dirty="0">
                <a:solidFill>
                  <a:srgbClr val="333333"/>
                </a:solidFill>
                <a:latin typeface="PingFang SC"/>
              </a:rPr>
              <a:t>;</a:t>
            </a:r>
          </a:p>
          <a:p>
            <a:endParaRPr lang="en-US" altLang="zh-CN" dirty="0">
              <a:solidFill>
                <a:srgbClr val="333333"/>
              </a:solidFill>
              <a:latin typeface="PingFang SC"/>
            </a:endParaRPr>
          </a:p>
          <a:p>
            <a:r>
              <a:rPr lang="zh-CN" altLang="en-US" dirty="0" smtClean="0">
                <a:solidFill>
                  <a:srgbClr val="333333"/>
                </a:solidFill>
                <a:latin typeface="PingFang SC"/>
              </a:rPr>
              <a:t>然后是</a:t>
            </a:r>
            <a:r>
              <a:rPr lang="zh-CN" altLang="en-US" dirty="0">
                <a:solidFill>
                  <a:srgbClr val="333333"/>
                </a:solidFill>
                <a:latin typeface="PingFang SC"/>
              </a:rPr>
              <a:t>描述系统的行为。</a:t>
            </a:r>
            <a:endParaRPr lang="zh-CN" altLang="en-US" dirty="0"/>
          </a:p>
        </p:txBody>
      </p:sp>
    </p:spTree>
    <p:extLst>
      <p:ext uri="{BB962C8B-B14F-4D97-AF65-F5344CB8AC3E}">
        <p14:creationId xmlns:p14="http://schemas.microsoft.com/office/powerpoint/2010/main" val="2318178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itchFamily="34" charset="0"/>
              </a:rPr>
              <a:t>04</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t>UML</a:t>
            </a:r>
            <a:r>
              <a:rPr lang="zh-CN" altLang="en-US" sz="4800" dirty="0" smtClean="0"/>
              <a:t>的图</a:t>
            </a:r>
            <a:endParaRPr lang="zh-CN" altLang="en-US" sz="4800" dirty="0"/>
          </a:p>
        </p:txBody>
      </p:sp>
    </p:spTree>
    <p:extLst>
      <p:ext uri="{BB962C8B-B14F-4D97-AF65-F5344CB8AC3E}">
        <p14:creationId xmlns:p14="http://schemas.microsoft.com/office/powerpoint/2010/main" val="6850348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1530" y="1924685"/>
            <a:ext cx="5054600" cy="4301490"/>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3938" y="1924685"/>
            <a:ext cx="5067935" cy="4301490"/>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018796" y="2690248"/>
            <a:ext cx="4470788" cy="1476375"/>
          </a:xfrm>
          <a:prstGeom prst="rect">
            <a:avLst/>
          </a:prstGeom>
          <a:noFill/>
        </p:spPr>
        <p:txBody>
          <a:bodyPr wrap="square" rtlCol="0">
            <a:spAutoFit/>
          </a:bodyPr>
          <a:lstStyle/>
          <a:p>
            <a:r>
              <a:rPr lang="en-US" altLang="zh-CN" dirty="0" err="1">
                <a:solidFill>
                  <a:schemeClr val="bg1"/>
                </a:solidFill>
              </a:rPr>
              <a:t>指系统与系统之间的界限。把系统边界以外的同系统相关联的其他部分称为系统环境</a:t>
            </a:r>
            <a:r>
              <a:rPr lang="en-US" altLang="zh-CN" dirty="0">
                <a:solidFill>
                  <a:schemeClr val="bg1"/>
                </a:solidFill>
              </a:rPr>
              <a:t>。</a:t>
            </a:r>
          </a:p>
          <a:p>
            <a:endParaRPr lang="en-US" altLang="zh-CN" dirty="0">
              <a:solidFill>
                <a:schemeClr val="bg1"/>
              </a:solidFill>
            </a:endParaRPr>
          </a:p>
          <a:p>
            <a:r>
              <a:rPr lang="en-US" altLang="zh-CN" dirty="0" err="1">
                <a:solidFill>
                  <a:schemeClr val="bg1"/>
                </a:solidFill>
              </a:rPr>
              <a:t>在UML图中我们用一个矩形表示</a:t>
            </a:r>
            <a:r>
              <a:rPr lang="en-US" altLang="zh-CN" dirty="0">
                <a:solidFill>
                  <a:schemeClr val="bg1"/>
                </a:solidFill>
              </a:rPr>
              <a:t>。</a:t>
            </a:r>
          </a:p>
        </p:txBody>
      </p:sp>
      <p:sp>
        <p:nvSpPr>
          <p:cNvPr id="14" name="矩形 13"/>
          <p:cNvSpPr/>
          <p:nvPr/>
        </p:nvSpPr>
        <p:spPr>
          <a:xfrm>
            <a:off x="1018796" y="2132975"/>
            <a:ext cx="1609736" cy="400110"/>
          </a:xfrm>
          <a:prstGeom prst="rect">
            <a:avLst/>
          </a:prstGeom>
        </p:spPr>
        <p:txBody>
          <a:bodyPr wrap="none">
            <a:spAutoFit/>
          </a:bodyPr>
          <a:lstStyle/>
          <a:p>
            <a:pPr algn="l"/>
            <a:r>
              <a:rPr lang="en-US" altLang="zh-CN" sz="2000" b="1" dirty="0">
                <a:solidFill>
                  <a:schemeClr val="bg1"/>
                </a:solidFill>
              </a:rPr>
              <a:t>1</a:t>
            </a:r>
            <a:r>
              <a:rPr lang="en-US" altLang="zh-CN" sz="2000" b="1" dirty="0" smtClean="0">
                <a:solidFill>
                  <a:schemeClr val="bg1"/>
                </a:solidFill>
              </a:rPr>
              <a:t>）</a:t>
            </a:r>
            <a:r>
              <a:rPr lang="en-US" altLang="zh-CN" sz="2000" b="1" dirty="0">
                <a:solidFill>
                  <a:schemeClr val="bg1"/>
                </a:solidFill>
              </a:rPr>
              <a:t>系统边界</a:t>
            </a:r>
          </a:p>
        </p:txBody>
      </p:sp>
      <p:sp>
        <p:nvSpPr>
          <p:cNvPr id="15" name="文本框 14"/>
          <p:cNvSpPr txBox="1"/>
          <p:nvPr/>
        </p:nvSpPr>
        <p:spPr>
          <a:xfrm>
            <a:off x="6602512" y="2486804"/>
            <a:ext cx="4470788" cy="3785652"/>
          </a:xfrm>
          <a:prstGeom prst="rect">
            <a:avLst/>
          </a:prstGeom>
          <a:noFill/>
        </p:spPr>
        <p:txBody>
          <a:bodyPr wrap="square" rtlCol="0">
            <a:spAutoFit/>
          </a:bodyPr>
          <a:lstStyle/>
          <a:p>
            <a:r>
              <a:rPr lang="en-US" altLang="zh-CN" sz="1600" dirty="0">
                <a:solidFill>
                  <a:schemeClr val="bg1"/>
                </a:solidFill>
              </a:rPr>
              <a:t>用例图中的关系有4种：关联，泛化，包含和扩展。</a:t>
            </a:r>
          </a:p>
          <a:p>
            <a:r>
              <a:rPr lang="en-US" altLang="zh-CN" sz="1600" dirty="0" err="1">
                <a:solidFill>
                  <a:schemeClr val="bg1"/>
                </a:solidFill>
              </a:rPr>
              <a:t>关联：表示参与者和用例之间的交互。为通信途径，任何一方都可发送或可接收消息</a:t>
            </a:r>
            <a:r>
              <a:rPr lang="en-US" altLang="zh-CN" sz="1600" dirty="0" smtClean="0">
                <a:solidFill>
                  <a:schemeClr val="bg1"/>
                </a:solidFill>
              </a:rPr>
              <a:t>。</a:t>
            </a:r>
          </a:p>
          <a:p>
            <a:endParaRPr lang="en-US" altLang="zh-CN" sz="1600" dirty="0">
              <a:solidFill>
                <a:schemeClr val="bg1"/>
              </a:solidFill>
            </a:endParaRPr>
          </a:p>
          <a:p>
            <a:r>
              <a:rPr lang="en-US" altLang="zh-CN" sz="1600" dirty="0" err="1">
                <a:solidFill>
                  <a:schemeClr val="bg1"/>
                </a:solidFill>
              </a:rPr>
              <a:t>包含：包含关系用来把一个较复杂的用例所表示的功能分解成较小的步骤</a:t>
            </a:r>
            <a:r>
              <a:rPr lang="en-US" altLang="zh-CN" sz="1600" dirty="0" smtClean="0">
                <a:solidFill>
                  <a:schemeClr val="bg1"/>
                </a:solidFill>
              </a:rPr>
              <a:t>。</a:t>
            </a:r>
          </a:p>
          <a:p>
            <a:endParaRPr lang="en-US" altLang="zh-CN" sz="1600" dirty="0">
              <a:solidFill>
                <a:schemeClr val="bg1"/>
              </a:solidFill>
            </a:endParaRPr>
          </a:p>
          <a:p>
            <a:r>
              <a:rPr lang="en-US" altLang="zh-CN" sz="1600" dirty="0" err="1">
                <a:solidFill>
                  <a:schemeClr val="bg1"/>
                </a:solidFill>
              </a:rPr>
              <a:t>扩展：扩展关系是指用例功能的延伸。与包含关系不同的是，扩展用例是可选的，如果缺少扩展用例。</a:t>
            </a:r>
            <a:r>
              <a:rPr lang="en-US" altLang="zh-CN" sz="1600" dirty="0" err="1" smtClean="0">
                <a:solidFill>
                  <a:schemeClr val="bg1"/>
                </a:solidFill>
              </a:rPr>
              <a:t>不会影响到基用例的完整性</a:t>
            </a:r>
            <a:endParaRPr lang="en-US" altLang="zh-CN" sz="1600" dirty="0" smtClean="0">
              <a:solidFill>
                <a:schemeClr val="bg1"/>
              </a:solidFill>
            </a:endParaRPr>
          </a:p>
          <a:p>
            <a:r>
              <a:rPr lang="en-US" altLang="zh-CN" sz="1600" dirty="0" smtClean="0">
                <a:solidFill>
                  <a:schemeClr val="bg1"/>
                </a:solidFill>
              </a:rPr>
              <a:t>。</a:t>
            </a:r>
            <a:endParaRPr lang="en-US" altLang="zh-CN" sz="1600" dirty="0">
              <a:solidFill>
                <a:schemeClr val="bg1"/>
              </a:solidFill>
            </a:endParaRPr>
          </a:p>
          <a:p>
            <a:r>
              <a:rPr lang="en-US" altLang="zh-CN" sz="1600" dirty="0" err="1">
                <a:solidFill>
                  <a:schemeClr val="bg1"/>
                </a:solidFill>
              </a:rPr>
              <a:t>泛化：用例的泛化指的是一个父用例可以被特化形成多个子用例，用我们熟悉的语言来说就是继承关系</a:t>
            </a:r>
            <a:r>
              <a:rPr lang="en-US" altLang="zh-CN" sz="1600" dirty="0">
                <a:solidFill>
                  <a:schemeClr val="bg1"/>
                </a:solidFill>
              </a:rPr>
              <a:t>。</a:t>
            </a:r>
          </a:p>
        </p:txBody>
      </p:sp>
      <p:sp>
        <p:nvSpPr>
          <p:cNvPr id="16" name="矩形 15"/>
          <p:cNvSpPr/>
          <p:nvPr/>
        </p:nvSpPr>
        <p:spPr>
          <a:xfrm>
            <a:off x="6602512" y="2132975"/>
            <a:ext cx="1096775" cy="400110"/>
          </a:xfrm>
          <a:prstGeom prst="rect">
            <a:avLst/>
          </a:prstGeom>
        </p:spPr>
        <p:txBody>
          <a:bodyPr wrap="none">
            <a:spAutoFit/>
          </a:bodyPr>
          <a:lstStyle/>
          <a:p>
            <a:pPr algn="l"/>
            <a:r>
              <a:rPr lang="en-US" altLang="zh-CN" sz="2000" b="1" dirty="0" smtClean="0">
                <a:solidFill>
                  <a:schemeClr val="bg1"/>
                </a:solidFill>
              </a:rPr>
              <a:t>2）</a:t>
            </a:r>
            <a:r>
              <a:rPr lang="en-US" altLang="zh-CN" sz="2000" b="1" dirty="0">
                <a:solidFill>
                  <a:schemeClr val="bg1"/>
                </a:solidFill>
              </a:rPr>
              <a:t>关系</a:t>
            </a: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用例图</a:t>
            </a:r>
          </a:p>
        </p:txBody>
      </p:sp>
      <p:sp>
        <p:nvSpPr>
          <p:cNvPr id="5" name="文本框 4"/>
          <p:cNvSpPr txBox="1"/>
          <p:nvPr/>
        </p:nvSpPr>
        <p:spPr>
          <a:xfrm>
            <a:off x="970280" y="1106805"/>
            <a:ext cx="8260080" cy="398780"/>
          </a:xfrm>
          <a:prstGeom prst="rect">
            <a:avLst/>
          </a:prstGeom>
          <a:noFill/>
        </p:spPr>
        <p:txBody>
          <a:bodyPr wrap="square" rtlCol="0">
            <a:spAutoFit/>
          </a:bodyPr>
          <a:lstStyle/>
          <a:p>
            <a:r>
              <a:rPr lang="zh-CN" altLang="en-US"/>
              <a:t>　　</a:t>
            </a:r>
            <a:r>
              <a:rPr lang="zh-CN" altLang="en-US" sz="2000"/>
              <a:t>用例图有四个元素：用例， 参与者，系统边界，关系</a:t>
            </a:r>
            <a:r>
              <a:rPr lang="zh-CN" altLang="en-US"/>
              <a:t>。</a:t>
            </a:r>
          </a:p>
        </p:txBody>
      </p:sp>
      <p:pic>
        <p:nvPicPr>
          <p:cNvPr id="6" name="图片 5"/>
          <p:cNvPicPr>
            <a:picLocks noChangeAspect="1"/>
          </p:cNvPicPr>
          <p:nvPr/>
        </p:nvPicPr>
        <p:blipFill>
          <a:blip r:embed="rId2"/>
          <a:stretch>
            <a:fillRect/>
          </a:stretch>
        </p:blipFill>
        <p:spPr>
          <a:xfrm>
            <a:off x="2081345" y="4370581"/>
            <a:ext cx="2345690" cy="1651635"/>
          </a:xfrm>
          <a:prstGeom prst="rect">
            <a:avLst/>
          </a:prstGeom>
        </p:spPr>
      </p:pic>
    </p:spTree>
    <p:extLst>
      <p:ext uri="{BB962C8B-B14F-4D97-AF65-F5344CB8AC3E}">
        <p14:creationId xmlns:p14="http://schemas.microsoft.com/office/powerpoint/2010/main" val="39729012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用例图</a:t>
            </a:r>
          </a:p>
        </p:txBody>
      </p:sp>
      <p:sp>
        <p:nvSpPr>
          <p:cNvPr id="39" name="矩形 38"/>
          <p:cNvSpPr/>
          <p:nvPr/>
        </p:nvSpPr>
        <p:spPr>
          <a:xfrm>
            <a:off x="1049180" y="1361017"/>
            <a:ext cx="4005419" cy="1476375"/>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功能：</a:t>
            </a: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用例图描述的是参与者所理解的系统功能，主要元素是用例和参与者，是帮助开发团队以一种可视化的方式理解系统的功能需求。</a:t>
            </a:r>
          </a:p>
        </p:txBody>
      </p:sp>
      <p:sp>
        <p:nvSpPr>
          <p:cNvPr id="40" name="矩形 39"/>
          <p:cNvSpPr/>
          <p:nvPr/>
        </p:nvSpPr>
        <p:spPr>
          <a:xfrm>
            <a:off x="1049180" y="3368887"/>
            <a:ext cx="4005419" cy="1753235"/>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注意点：</a:t>
            </a: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1.</a:t>
            </a:r>
            <a:r>
              <a:rPr lang="zh-CN" altLang="en-US" dirty="0">
                <a:solidFill>
                  <a:schemeClr val="tx1">
                    <a:lumMod val="75000"/>
                    <a:lumOff val="25000"/>
                  </a:schemeClr>
                </a:solidFill>
                <a:latin typeface="黑体" panose="02010609060101010101" pitchFamily="49" charset="-122"/>
                <a:ea typeface="黑体" panose="02010609060101010101" pitchFamily="49" charset="-122"/>
              </a:rPr>
              <a:t>任何用例都不能在缺少参与者的情况下独立存在，同样，任何参与者也必须要有与之关联的用例。</a:t>
            </a: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2.包含用例是必须的，如果缺少包含用例，基用例就是不完整的。</a:t>
            </a:r>
          </a:p>
        </p:txBody>
      </p:sp>
      <p:sp>
        <p:nvSpPr>
          <p:cNvPr id="41" name="文本框 40"/>
          <p:cNvSpPr txBox="1"/>
          <p:nvPr/>
        </p:nvSpPr>
        <p:spPr>
          <a:xfrm>
            <a:off x="7666990" y="5588952"/>
            <a:ext cx="2489835" cy="337185"/>
          </a:xfrm>
          <a:prstGeom prst="rect">
            <a:avLst/>
          </a:prstGeom>
          <a:noFill/>
        </p:spPr>
        <p:txBody>
          <a:bodyPr wrap="square" rtlCol="0">
            <a:spAutoFit/>
          </a:bodyPr>
          <a:lstStyle/>
          <a:p>
            <a:r>
              <a:rPr lang="zh-CN" altLang="en-US" sz="1600" b="1"/>
              <a:t>一张完整的用例图</a:t>
            </a:r>
          </a:p>
        </p:txBody>
      </p:sp>
      <p:pic>
        <p:nvPicPr>
          <p:cNvPr id="9" name="图片 8"/>
          <p:cNvPicPr>
            <a:picLocks noChangeAspect="1"/>
          </p:cNvPicPr>
          <p:nvPr/>
        </p:nvPicPr>
        <p:blipFill>
          <a:blip r:embed="rId2"/>
          <a:stretch>
            <a:fillRect/>
          </a:stretch>
        </p:blipFill>
        <p:spPr>
          <a:xfrm>
            <a:off x="5334000" y="996315"/>
            <a:ext cx="6057265" cy="4114165"/>
          </a:xfrm>
          <a:prstGeom prst="rect">
            <a:avLst/>
          </a:prstGeom>
        </p:spPr>
      </p:pic>
    </p:spTree>
    <p:extLst>
      <p:ext uri="{BB962C8B-B14F-4D97-AF65-F5344CB8AC3E}">
        <p14:creationId xmlns:p14="http://schemas.microsoft.com/office/powerpoint/2010/main" val="1649829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a:extLst>
              <a:ext uri="{FF2B5EF4-FFF2-40B4-BE49-F238E27FC236}">
                <a16:creationId xmlns:a16="http://schemas.microsoft.com/office/drawing/2014/main" id="{D01BB699-39D6-E14D-B576-6C82C2A92C3F}"/>
              </a:ext>
            </a:extLst>
          </p:cNvPr>
          <p:cNvSpPr txBox="1"/>
          <p:nvPr/>
        </p:nvSpPr>
        <p:spPr>
          <a:xfrm>
            <a:off x="1226820" y="1145947"/>
            <a:ext cx="9187130" cy="954107"/>
          </a:xfrm>
          <a:prstGeom prst="rect">
            <a:avLst/>
          </a:prstGeom>
          <a:noFill/>
        </p:spPr>
        <p:txBody>
          <a:bodyPr wrap="none" rtlCol="0">
            <a:spAutoFit/>
          </a:bodyPr>
          <a:lstStyle/>
          <a:p>
            <a:r>
              <a:rPr lang="zh-CN" altLang="en-US" sz="2000" b="1" dirty="0">
                <a:solidFill>
                  <a:srgbClr val="48A2A0"/>
                </a:solidFill>
              </a:rPr>
              <a:t>类图（</a:t>
            </a:r>
            <a:r>
              <a:rPr lang="en" altLang="zh-CN" sz="2000" b="1" dirty="0">
                <a:solidFill>
                  <a:srgbClr val="48A2A0"/>
                </a:solidFill>
              </a:rPr>
              <a:t>Class Diagram</a:t>
            </a:r>
            <a:r>
              <a:rPr lang="zh-CN" altLang="en" sz="2000" b="1" dirty="0">
                <a:solidFill>
                  <a:srgbClr val="48A2A0"/>
                </a:solidFill>
              </a:rPr>
              <a:t>）</a:t>
            </a:r>
            <a:endParaRPr lang="en" altLang="zh-CN" sz="2000" b="1" dirty="0">
              <a:solidFill>
                <a:srgbClr val="48A2A0"/>
              </a:solidFill>
            </a:endParaRPr>
          </a:p>
          <a:p>
            <a:r>
              <a:rPr lang="zh-CN" altLang="en-US" dirty="0"/>
              <a:t>类图是面向对象系统建模中最常用和最重要的图，是定义其它图的基础。</a:t>
            </a:r>
            <a:endParaRPr lang="en-US" altLang="zh-CN" dirty="0"/>
          </a:p>
          <a:p>
            <a:r>
              <a:rPr lang="zh-CN" altLang="en-US" dirty="0"/>
              <a:t>类图主要是用来显示系统中的类、接口以及它们之间的静态结构和关系的一种静态模型。</a:t>
            </a:r>
            <a:endParaRPr lang="en-US" altLang="zh-CN" dirty="0"/>
          </a:p>
        </p:txBody>
      </p:sp>
      <p:sp>
        <p:nvSpPr>
          <p:cNvPr id="5" name="文本框 4">
            <a:extLst>
              <a:ext uri="{FF2B5EF4-FFF2-40B4-BE49-F238E27FC236}">
                <a16:creationId xmlns:a16="http://schemas.microsoft.com/office/drawing/2014/main" id="{E08E8B0B-8656-8A4B-B782-9E29D601A854}"/>
              </a:ext>
            </a:extLst>
          </p:cNvPr>
          <p:cNvSpPr txBox="1"/>
          <p:nvPr/>
        </p:nvSpPr>
        <p:spPr>
          <a:xfrm>
            <a:off x="2510212" y="2309949"/>
            <a:ext cx="1107996" cy="369332"/>
          </a:xfrm>
          <a:prstGeom prst="rect">
            <a:avLst/>
          </a:prstGeom>
          <a:noFill/>
        </p:spPr>
        <p:txBody>
          <a:bodyPr wrap="none" rtlCol="0">
            <a:spAutoFit/>
          </a:bodyPr>
          <a:lstStyle/>
          <a:p>
            <a:r>
              <a:rPr kumimoji="1" lang="zh-CN" altLang="en-US" dirty="0"/>
              <a:t>基本组件</a:t>
            </a:r>
          </a:p>
        </p:txBody>
      </p:sp>
      <p:sp>
        <p:nvSpPr>
          <p:cNvPr id="25" name="矩形 24">
            <a:extLst>
              <a:ext uri="{FF2B5EF4-FFF2-40B4-BE49-F238E27FC236}">
                <a16:creationId xmlns:a16="http://schemas.microsoft.com/office/drawing/2014/main" id="{D5699794-BC6B-374B-8973-B2803B9FFE8E}"/>
              </a:ext>
            </a:extLst>
          </p:cNvPr>
          <p:cNvSpPr/>
          <p:nvPr/>
        </p:nvSpPr>
        <p:spPr>
          <a:xfrm>
            <a:off x="641829" y="2787701"/>
            <a:ext cx="693189"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类名</a:t>
            </a:r>
          </a:p>
        </p:txBody>
      </p:sp>
      <p:sp>
        <p:nvSpPr>
          <p:cNvPr id="26" name="矩形 25">
            <a:extLst>
              <a:ext uri="{FF2B5EF4-FFF2-40B4-BE49-F238E27FC236}">
                <a16:creationId xmlns:a16="http://schemas.microsoft.com/office/drawing/2014/main" id="{28DC7173-C354-4149-9140-5BEECEC5D8E2}"/>
              </a:ext>
            </a:extLst>
          </p:cNvPr>
          <p:cNvSpPr/>
          <p:nvPr/>
        </p:nvSpPr>
        <p:spPr>
          <a:xfrm>
            <a:off x="619661" y="4328607"/>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7" name="矩形 26">
            <a:extLst>
              <a:ext uri="{FF2B5EF4-FFF2-40B4-BE49-F238E27FC236}">
                <a16:creationId xmlns:a16="http://schemas.microsoft.com/office/drawing/2014/main" id="{3DFF18DD-0972-8D41-B09B-F6E482FE3325}"/>
              </a:ext>
            </a:extLst>
          </p:cNvPr>
          <p:cNvSpPr/>
          <p:nvPr/>
        </p:nvSpPr>
        <p:spPr>
          <a:xfrm>
            <a:off x="619661" y="3351541"/>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pic>
        <p:nvPicPr>
          <p:cNvPr id="29" name="图片 28">
            <a:extLst>
              <a:ext uri="{FF2B5EF4-FFF2-40B4-BE49-F238E27FC236}">
                <a16:creationId xmlns:a16="http://schemas.microsoft.com/office/drawing/2014/main" id="{51D3A2D8-2234-4E40-ADE0-764E5C8931CA}"/>
              </a:ext>
            </a:extLst>
          </p:cNvPr>
          <p:cNvPicPr>
            <a:picLocks noChangeAspect="1"/>
          </p:cNvPicPr>
          <p:nvPr/>
        </p:nvPicPr>
        <p:blipFill rotWithShape="1">
          <a:blip r:embed="rId3">
            <a:extLst>
              <a:ext uri="{28A0092B-C50C-407E-A947-70E740481C1C}">
                <a14:useLocalDpi xmlns:a14="http://schemas.microsoft.com/office/drawing/2010/main" val="0"/>
              </a:ext>
            </a:extLst>
          </a:blip>
          <a:srcRect l="5885" t="5630" r="4123" b="5973"/>
          <a:stretch/>
        </p:blipFill>
        <p:spPr>
          <a:xfrm>
            <a:off x="1562279" y="2761547"/>
            <a:ext cx="2941033" cy="2160804"/>
          </a:xfrm>
          <a:prstGeom prst="rect">
            <a:avLst/>
          </a:prstGeom>
        </p:spPr>
      </p:pic>
      <p:sp>
        <p:nvSpPr>
          <p:cNvPr id="3" name="矩形 2">
            <a:extLst>
              <a:ext uri="{FF2B5EF4-FFF2-40B4-BE49-F238E27FC236}">
                <a16:creationId xmlns:a16="http://schemas.microsoft.com/office/drawing/2014/main" id="{5340959C-2574-0146-BC46-B37418A38247}"/>
              </a:ext>
            </a:extLst>
          </p:cNvPr>
          <p:cNvSpPr/>
          <p:nvPr/>
        </p:nvSpPr>
        <p:spPr>
          <a:xfrm>
            <a:off x="5816110" y="2453749"/>
            <a:ext cx="7340650" cy="646331"/>
          </a:xfrm>
          <a:prstGeom prst="rect">
            <a:avLst/>
          </a:prstGeom>
        </p:spPr>
        <p:txBody>
          <a:bodyPr wrap="square">
            <a:spAutoFit/>
          </a:bodyPr>
          <a:lstStyle/>
          <a:p>
            <a:r>
              <a:rPr lang="zh-CN" altLang="en-US" dirty="0"/>
              <a:t>描述了类在软件系统中代表的事物（即对象）所具备的特性</a:t>
            </a:r>
            <a:endParaRPr lang="en-US" altLang="zh-CN" dirty="0"/>
          </a:p>
          <a:p>
            <a:r>
              <a:rPr lang="en-US" altLang="zh-CN" dirty="0"/>
              <a:t>	</a:t>
            </a:r>
            <a:r>
              <a:rPr lang="zh-CN" altLang="en-US" dirty="0"/>
              <a:t>类可以有任意数目的属性，也可以没有属性</a:t>
            </a:r>
            <a:endParaRPr lang="en-US" altLang="zh-CN" dirty="0"/>
          </a:p>
        </p:txBody>
      </p:sp>
      <p:sp>
        <p:nvSpPr>
          <p:cNvPr id="13" name="矩形 12">
            <a:extLst>
              <a:ext uri="{FF2B5EF4-FFF2-40B4-BE49-F238E27FC236}">
                <a16:creationId xmlns:a16="http://schemas.microsoft.com/office/drawing/2014/main" id="{BF4D0194-678D-B64E-A7DA-1E4C83C1AE11}"/>
              </a:ext>
            </a:extLst>
          </p:cNvPr>
          <p:cNvSpPr/>
          <p:nvPr/>
        </p:nvSpPr>
        <p:spPr>
          <a:xfrm>
            <a:off x="5100753" y="2419622"/>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sp>
        <p:nvSpPr>
          <p:cNvPr id="14" name="矩形 13">
            <a:extLst>
              <a:ext uri="{FF2B5EF4-FFF2-40B4-BE49-F238E27FC236}">
                <a16:creationId xmlns:a16="http://schemas.microsoft.com/office/drawing/2014/main" id="{4DDE1A6E-DA6A-D146-8561-4AEC01C655A8}"/>
              </a:ext>
            </a:extLst>
          </p:cNvPr>
          <p:cNvSpPr/>
          <p:nvPr/>
        </p:nvSpPr>
        <p:spPr>
          <a:xfrm>
            <a:off x="5100753" y="3281204"/>
            <a:ext cx="1697778" cy="322290"/>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类属性的语法</a:t>
            </a:r>
          </a:p>
        </p:txBody>
      </p:sp>
      <p:sp>
        <p:nvSpPr>
          <p:cNvPr id="15" name="文本框 14">
            <a:extLst>
              <a:ext uri="{FF2B5EF4-FFF2-40B4-BE49-F238E27FC236}">
                <a16:creationId xmlns:a16="http://schemas.microsoft.com/office/drawing/2014/main" id="{6B11C545-A170-1D4E-95B2-112D3EA36274}"/>
              </a:ext>
            </a:extLst>
          </p:cNvPr>
          <p:cNvSpPr txBox="1"/>
          <p:nvPr/>
        </p:nvSpPr>
        <p:spPr>
          <a:xfrm>
            <a:off x="6940522" y="3246912"/>
            <a:ext cx="4935967" cy="369332"/>
          </a:xfrm>
          <a:prstGeom prst="rect">
            <a:avLst/>
          </a:prstGeom>
          <a:noFill/>
        </p:spPr>
        <p:txBody>
          <a:bodyPr wrap="none" rtlCol="0">
            <a:spAutoFit/>
          </a:bodyPr>
          <a:lstStyle/>
          <a:p>
            <a:r>
              <a:rPr kumimoji="1" lang="en-US" altLang="zh-CN" dirty="0"/>
              <a:t>[</a:t>
            </a:r>
            <a:r>
              <a:rPr kumimoji="1" lang="zh-CN" altLang="en-US" dirty="0"/>
              <a:t>可见性</a:t>
            </a:r>
            <a:r>
              <a:rPr kumimoji="1" lang="en-US" altLang="zh-CN" dirty="0"/>
              <a:t>]</a:t>
            </a:r>
            <a:r>
              <a:rPr kumimoji="1" lang="zh-CN" altLang="en-US" dirty="0"/>
              <a:t>属性名</a:t>
            </a:r>
            <a:r>
              <a:rPr kumimoji="1" lang="en-US" altLang="zh-CN" dirty="0"/>
              <a:t>[</a:t>
            </a:r>
            <a:r>
              <a:rPr kumimoji="1" lang="zh-CN" altLang="en-US" dirty="0"/>
              <a:t>：类型</a:t>
            </a:r>
            <a:r>
              <a:rPr kumimoji="1" lang="en-US" altLang="zh-CN" dirty="0"/>
              <a:t>][=</a:t>
            </a:r>
            <a:r>
              <a:rPr kumimoji="1" lang="zh-CN" altLang="en-US" dirty="0"/>
              <a:t>初始值</a:t>
            </a:r>
            <a:r>
              <a:rPr kumimoji="1" lang="en-US" altLang="zh-CN" dirty="0"/>
              <a:t>][{</a:t>
            </a:r>
            <a:r>
              <a:rPr kumimoji="1" lang="zh-CN" altLang="en-US" dirty="0"/>
              <a:t>属性字符串</a:t>
            </a:r>
            <a:r>
              <a:rPr kumimoji="1" lang="en-US" altLang="zh-CN" dirty="0"/>
              <a:t>}]</a:t>
            </a:r>
            <a:endParaRPr kumimoji="1" lang="zh-CN" altLang="en-US" dirty="0"/>
          </a:p>
        </p:txBody>
      </p:sp>
      <p:sp>
        <p:nvSpPr>
          <p:cNvPr id="4" name="矩形 3">
            <a:extLst>
              <a:ext uri="{FF2B5EF4-FFF2-40B4-BE49-F238E27FC236}">
                <a16:creationId xmlns:a16="http://schemas.microsoft.com/office/drawing/2014/main" id="{157DFDDA-B043-7140-BBF9-F85656C4DF77}"/>
              </a:ext>
            </a:extLst>
          </p:cNvPr>
          <p:cNvSpPr/>
          <p:nvPr/>
        </p:nvSpPr>
        <p:spPr>
          <a:xfrm>
            <a:off x="5784764" y="4030975"/>
            <a:ext cx="6096000" cy="646331"/>
          </a:xfrm>
          <a:prstGeom prst="rect">
            <a:avLst/>
          </a:prstGeom>
        </p:spPr>
        <p:txBody>
          <a:bodyPr>
            <a:spAutoFit/>
          </a:bodyPr>
          <a:lstStyle/>
          <a:p>
            <a:r>
              <a:rPr lang="zh-CN" altLang="en-US" dirty="0"/>
              <a:t>是对类的对象所能做的事务的一个抽象</a:t>
            </a:r>
            <a:endParaRPr lang="en-US" altLang="zh-CN" dirty="0"/>
          </a:p>
          <a:p>
            <a:r>
              <a:rPr lang="en-US" altLang="zh-CN" dirty="0"/>
              <a:t>	</a:t>
            </a:r>
            <a:r>
              <a:rPr lang="zh-CN" altLang="en-US" dirty="0"/>
              <a:t>一个类可以有任意数目的操作，也可以没有操作。</a:t>
            </a:r>
            <a:endParaRPr lang="en-US" altLang="zh-CN" dirty="0"/>
          </a:p>
        </p:txBody>
      </p:sp>
      <p:cxnSp>
        <p:nvCxnSpPr>
          <p:cNvPr id="7" name="直线连接符 6">
            <a:extLst>
              <a:ext uri="{FF2B5EF4-FFF2-40B4-BE49-F238E27FC236}">
                <a16:creationId xmlns:a16="http://schemas.microsoft.com/office/drawing/2014/main" id="{21D582D3-528E-B54C-A12F-6DC758AE739A}"/>
              </a:ext>
            </a:extLst>
          </p:cNvPr>
          <p:cNvCxnSpPr>
            <a:cxnSpLocks/>
          </p:cNvCxnSpPr>
          <p:nvPr/>
        </p:nvCxnSpPr>
        <p:spPr>
          <a:xfrm>
            <a:off x="4805997" y="2368156"/>
            <a:ext cx="0" cy="300394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9" name="直线连接符 8">
            <a:extLst>
              <a:ext uri="{FF2B5EF4-FFF2-40B4-BE49-F238E27FC236}">
                <a16:creationId xmlns:a16="http://schemas.microsoft.com/office/drawing/2014/main" id="{0573300E-36E3-1240-8F5F-F96423967575}"/>
              </a:ext>
            </a:extLst>
          </p:cNvPr>
          <p:cNvCxnSpPr>
            <a:cxnSpLocks/>
          </p:cNvCxnSpPr>
          <p:nvPr/>
        </p:nvCxnSpPr>
        <p:spPr>
          <a:xfrm>
            <a:off x="4991100" y="3825094"/>
            <a:ext cx="68964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7D5B5EBE-3AB3-0042-9B42-D0CB5BF28457}"/>
              </a:ext>
            </a:extLst>
          </p:cNvPr>
          <p:cNvSpPr/>
          <p:nvPr/>
        </p:nvSpPr>
        <p:spPr>
          <a:xfrm>
            <a:off x="5105028" y="4010668"/>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3" name="矩形 22">
            <a:extLst>
              <a:ext uri="{FF2B5EF4-FFF2-40B4-BE49-F238E27FC236}">
                <a16:creationId xmlns:a16="http://schemas.microsoft.com/office/drawing/2014/main" id="{7C8AAC65-ECBE-8A4C-8910-016F3A073807}"/>
              </a:ext>
            </a:extLst>
          </p:cNvPr>
          <p:cNvSpPr/>
          <p:nvPr/>
        </p:nvSpPr>
        <p:spPr>
          <a:xfrm>
            <a:off x="5100753" y="4923791"/>
            <a:ext cx="1697778" cy="331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类操作的语法</a:t>
            </a:r>
          </a:p>
        </p:txBody>
      </p:sp>
      <p:sp>
        <p:nvSpPr>
          <p:cNvPr id="24" name="文本框 23">
            <a:extLst>
              <a:ext uri="{FF2B5EF4-FFF2-40B4-BE49-F238E27FC236}">
                <a16:creationId xmlns:a16="http://schemas.microsoft.com/office/drawing/2014/main" id="{9E3A97D1-4CA0-944D-8173-1119CDB6ED88}"/>
              </a:ext>
            </a:extLst>
          </p:cNvPr>
          <p:cNvSpPr txBox="1"/>
          <p:nvPr/>
        </p:nvSpPr>
        <p:spPr>
          <a:xfrm>
            <a:off x="6798531" y="4879556"/>
            <a:ext cx="5393469" cy="369332"/>
          </a:xfrm>
          <a:prstGeom prst="rect">
            <a:avLst/>
          </a:prstGeom>
          <a:noFill/>
        </p:spPr>
        <p:txBody>
          <a:bodyPr wrap="square" rtlCol="0">
            <a:spAutoFit/>
          </a:bodyPr>
          <a:lstStyle/>
          <a:p>
            <a:r>
              <a:rPr kumimoji="1" lang="en-US" altLang="zh-CN" dirty="0"/>
              <a:t>[</a:t>
            </a:r>
            <a:r>
              <a:rPr kumimoji="1" lang="zh-CN" altLang="en-US" dirty="0"/>
              <a:t>可见性</a:t>
            </a:r>
            <a:r>
              <a:rPr kumimoji="1" lang="en-US" altLang="zh-CN" dirty="0"/>
              <a:t>]</a:t>
            </a:r>
            <a:r>
              <a:rPr kumimoji="1" lang="zh-CN" altLang="en-US" dirty="0"/>
              <a:t>操作名</a:t>
            </a:r>
            <a:r>
              <a:rPr kumimoji="1" lang="en-US" altLang="zh-CN" dirty="0"/>
              <a:t>{(</a:t>
            </a:r>
            <a:r>
              <a:rPr kumimoji="1" lang="zh-CN" altLang="en-US" dirty="0"/>
              <a:t>参数表</a:t>
            </a:r>
            <a:r>
              <a:rPr kumimoji="1" lang="en-US" altLang="zh-CN" dirty="0"/>
              <a:t>)][</a:t>
            </a:r>
            <a:r>
              <a:rPr kumimoji="1" lang="zh-CN" altLang="en-US" dirty="0"/>
              <a:t>：返回类型</a:t>
            </a:r>
            <a:r>
              <a:rPr kumimoji="1" lang="en-US" altLang="zh-CN" dirty="0"/>
              <a:t>][{</a:t>
            </a:r>
            <a:r>
              <a:rPr kumimoji="1" lang="zh-CN" altLang="en-US" dirty="0"/>
              <a:t>属性字符串</a:t>
            </a:r>
            <a:r>
              <a:rPr kumimoji="1" lang="en-US" altLang="zh-CN" dirty="0"/>
              <a:t>}]</a:t>
            </a:r>
            <a:endParaRPr kumimoji="1" lang="zh-CN" altLang="en-US" dirty="0"/>
          </a:p>
        </p:txBody>
      </p:sp>
      <p:sp>
        <p:nvSpPr>
          <p:cNvPr id="28" name="文本框 27">
            <a:extLst>
              <a:ext uri="{FF2B5EF4-FFF2-40B4-BE49-F238E27FC236}">
                <a16:creationId xmlns:a16="http://schemas.microsoft.com/office/drawing/2014/main" id="{02DA1DF5-90C9-6842-B111-0B7737CBF38D}"/>
              </a:ext>
            </a:extLst>
          </p:cNvPr>
          <p:cNvSpPr txBox="1"/>
          <p:nvPr/>
        </p:nvSpPr>
        <p:spPr>
          <a:xfrm>
            <a:off x="2543839" y="5958986"/>
            <a:ext cx="2262158" cy="369332"/>
          </a:xfrm>
          <a:prstGeom prst="rect">
            <a:avLst/>
          </a:prstGeom>
          <a:noFill/>
        </p:spPr>
        <p:txBody>
          <a:bodyPr wrap="none" rtlCol="0">
            <a:spAutoFit/>
          </a:bodyPr>
          <a:lstStyle/>
          <a:p>
            <a:r>
              <a:rPr kumimoji="1" lang="zh-CN" altLang="en-US" dirty="0"/>
              <a:t>可见性使用符号表示</a:t>
            </a:r>
          </a:p>
        </p:txBody>
      </p:sp>
      <p:sp>
        <p:nvSpPr>
          <p:cNvPr id="30" name="矩形 29">
            <a:extLst>
              <a:ext uri="{FF2B5EF4-FFF2-40B4-BE49-F238E27FC236}">
                <a16:creationId xmlns:a16="http://schemas.microsoft.com/office/drawing/2014/main" id="{4CD7A78B-4F77-FE46-BD6B-01F5799A0292}"/>
              </a:ext>
            </a:extLst>
          </p:cNvPr>
          <p:cNvSpPr/>
          <p:nvPr/>
        </p:nvSpPr>
        <p:spPr>
          <a:xfrm>
            <a:off x="4991100" y="5645493"/>
            <a:ext cx="6096000" cy="923330"/>
          </a:xfrm>
          <a:prstGeom prst="rect">
            <a:avLst/>
          </a:prstGeom>
        </p:spPr>
        <p:txBody>
          <a:bodyPr>
            <a:spAutoFit/>
          </a:bodyPr>
          <a:lstStyle/>
          <a:p>
            <a:r>
              <a:rPr lang="en-US" altLang="zh-CN" b="1"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：表示</a:t>
            </a:r>
            <a:r>
              <a:rPr lang="en" altLang="zh-CN" dirty="0">
                <a:solidFill>
                  <a:srgbClr val="000000"/>
                </a:solidFill>
                <a:latin typeface="Verdana" panose="020B0604030504040204" pitchFamily="34" charset="0"/>
              </a:rPr>
              <a:t>public</a:t>
            </a:r>
          </a:p>
          <a:p>
            <a:r>
              <a:rPr lang="en" altLang="zh-CN" b="1" dirty="0">
                <a:solidFill>
                  <a:srgbClr val="000000"/>
                </a:solidFill>
                <a:latin typeface="Verdana" panose="020B0604030504040204" pitchFamily="34" charset="0"/>
              </a:rPr>
              <a:t>·</a:t>
            </a:r>
            <a:r>
              <a:rPr lang="en" altLang="zh-CN" dirty="0">
                <a:solidFill>
                  <a:srgbClr val="000000"/>
                </a:solidFill>
                <a:latin typeface="Verdana" panose="020B0604030504040204" pitchFamily="34" charset="0"/>
              </a:rPr>
              <a:t> - </a:t>
            </a:r>
            <a:r>
              <a:rPr lang="zh-CN" altLang="e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 altLang="zh-CN" dirty="0">
                <a:solidFill>
                  <a:srgbClr val="000000"/>
                </a:solidFill>
                <a:latin typeface="Verdana" panose="020B0604030504040204" pitchFamily="34" charset="0"/>
              </a:rPr>
              <a:t>private</a:t>
            </a:r>
          </a:p>
          <a:p>
            <a:r>
              <a:rPr lang="en" altLang="zh-CN" b="1" dirty="0">
                <a:solidFill>
                  <a:srgbClr val="000000"/>
                </a:solidFill>
                <a:latin typeface="Verdana" panose="020B0604030504040204" pitchFamily="34" charset="0"/>
              </a:rPr>
              <a:t>·</a:t>
            </a:r>
            <a:r>
              <a:rPr lang="en" altLang="zh-CN" dirty="0">
                <a:solidFill>
                  <a:srgbClr val="000000"/>
                </a:solidFill>
                <a:latin typeface="Verdana" panose="020B0604030504040204" pitchFamily="34" charset="0"/>
              </a:rPr>
              <a:t> #</a:t>
            </a:r>
            <a:r>
              <a:rPr lang="zh-CN" altLang="e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 altLang="zh-CN" dirty="0">
                <a:solidFill>
                  <a:srgbClr val="000000"/>
                </a:solidFill>
                <a:latin typeface="Verdana" panose="020B0604030504040204" pitchFamily="34" charset="0"/>
              </a:rPr>
              <a:t>protected</a:t>
            </a:r>
            <a:r>
              <a:rPr lang="zh-CN" altLang="en" dirty="0">
                <a:solidFill>
                  <a:srgbClr val="000000"/>
                </a:solidFill>
                <a:latin typeface="Verdana" panose="020B0604030504040204" pitchFamily="34" charset="0"/>
              </a:rPr>
              <a:t>（</a:t>
            </a:r>
            <a:r>
              <a:rPr lang="en" altLang="zh-CN" dirty="0">
                <a:solidFill>
                  <a:srgbClr val="000000"/>
                </a:solidFill>
                <a:latin typeface="Verdana" panose="020B0604030504040204" pitchFamily="34" charset="0"/>
              </a:rPr>
              <a:t>friendly</a:t>
            </a:r>
            <a:r>
              <a:rPr lang="zh-CN" altLang="en-US" dirty="0">
                <a:solidFill>
                  <a:srgbClr val="000000"/>
                </a:solidFill>
                <a:latin typeface="Verdana" panose="020B0604030504040204" pitchFamily="34" charset="0"/>
              </a:rPr>
              <a:t>也归入这类）</a:t>
            </a:r>
            <a:endParaRPr lang="zh-CN" altLang="en-US" b="0" i="0" u="none" strike="noStrike" dirty="0">
              <a:solidFill>
                <a:srgbClr val="000000"/>
              </a:solidFill>
              <a:effectLst/>
              <a:latin typeface="Verdana" panose="020B0604030504040204" pitchFamily="34" charset="0"/>
            </a:endParaRPr>
          </a:p>
        </p:txBody>
      </p:sp>
      <p:cxnSp>
        <p:nvCxnSpPr>
          <p:cNvPr id="31" name="直线连接符 30">
            <a:extLst>
              <a:ext uri="{FF2B5EF4-FFF2-40B4-BE49-F238E27FC236}">
                <a16:creationId xmlns:a16="http://schemas.microsoft.com/office/drawing/2014/main" id="{FA870E71-A7E0-544E-A47B-9252E20D6293}"/>
              </a:ext>
            </a:extLst>
          </p:cNvPr>
          <p:cNvCxnSpPr>
            <a:cxnSpLocks/>
          </p:cNvCxnSpPr>
          <p:nvPr/>
        </p:nvCxnSpPr>
        <p:spPr>
          <a:xfrm>
            <a:off x="1344023" y="5533045"/>
            <a:ext cx="9743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776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itchFamily="34" charset="0"/>
              </a:rPr>
              <a:t>01</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latin typeface="方正姚体" pitchFamily="2" charset="-122"/>
                <a:ea typeface="方正姚体" pitchFamily="2" charset="-122"/>
              </a:rPr>
              <a:t>UML</a:t>
            </a:r>
            <a:r>
              <a:rPr lang="zh-CN" altLang="en-US" sz="4800" dirty="0">
                <a:latin typeface="方正姚体" pitchFamily="2" charset="-122"/>
                <a:ea typeface="方正姚体" pitchFamily="2" charset="-122"/>
              </a:rPr>
              <a:t>介绍</a:t>
            </a:r>
          </a:p>
        </p:txBody>
      </p:sp>
    </p:spTree>
    <p:extLst>
      <p:ext uri="{BB962C8B-B14F-4D97-AF65-F5344CB8AC3E}">
        <p14:creationId xmlns:p14="http://schemas.microsoft.com/office/powerpoint/2010/main" val="2841427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a:extLst>
              <a:ext uri="{FF2B5EF4-FFF2-40B4-BE49-F238E27FC236}">
                <a16:creationId xmlns:a16="http://schemas.microsoft.com/office/drawing/2014/main" id="{D01BB699-39D6-E14D-B576-6C82C2A92C3F}"/>
              </a:ext>
            </a:extLst>
          </p:cNvPr>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5" name="文本框 4">
            <a:extLst>
              <a:ext uri="{FF2B5EF4-FFF2-40B4-BE49-F238E27FC236}">
                <a16:creationId xmlns:a16="http://schemas.microsoft.com/office/drawing/2014/main" id="{E08E8B0B-8656-8A4B-B782-9E29D601A854}"/>
              </a:ext>
            </a:extLst>
          </p:cNvPr>
          <p:cNvSpPr txBox="1"/>
          <p:nvPr/>
        </p:nvSpPr>
        <p:spPr>
          <a:xfrm>
            <a:off x="2047180" y="5573989"/>
            <a:ext cx="2262158" cy="369332"/>
          </a:xfrm>
          <a:prstGeom prst="rect">
            <a:avLst/>
          </a:prstGeom>
          <a:noFill/>
        </p:spPr>
        <p:txBody>
          <a:bodyPr wrap="none" rtlCol="0">
            <a:spAutoFit/>
          </a:bodyPr>
          <a:lstStyle/>
          <a:p>
            <a:r>
              <a:rPr kumimoji="1" lang="zh-CN" altLang="en-US" dirty="0"/>
              <a:t>可见性使用符号表示</a:t>
            </a:r>
          </a:p>
        </p:txBody>
      </p:sp>
      <p:sp>
        <p:nvSpPr>
          <p:cNvPr id="25" name="矩形 24">
            <a:extLst>
              <a:ext uri="{FF2B5EF4-FFF2-40B4-BE49-F238E27FC236}">
                <a16:creationId xmlns:a16="http://schemas.microsoft.com/office/drawing/2014/main" id="{D5699794-BC6B-374B-8973-B2803B9FFE8E}"/>
              </a:ext>
            </a:extLst>
          </p:cNvPr>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a:extLst>
              <a:ext uri="{FF2B5EF4-FFF2-40B4-BE49-F238E27FC236}">
                <a16:creationId xmlns:a16="http://schemas.microsoft.com/office/drawing/2014/main" id="{28DC7173-C354-4149-9140-5BEECEC5D8E2}"/>
              </a:ext>
            </a:extLst>
          </p:cNvPr>
          <p:cNvSpPr/>
          <p:nvPr/>
        </p:nvSpPr>
        <p:spPr>
          <a:xfrm>
            <a:off x="261231" y="3041422"/>
            <a:ext cx="1206622"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单向关联</a:t>
            </a:r>
          </a:p>
        </p:txBody>
      </p:sp>
      <p:sp>
        <p:nvSpPr>
          <p:cNvPr id="4" name="文本框 3">
            <a:extLst>
              <a:ext uri="{FF2B5EF4-FFF2-40B4-BE49-F238E27FC236}">
                <a16:creationId xmlns:a16="http://schemas.microsoft.com/office/drawing/2014/main" id="{E1887F0A-E0EF-0B41-A67D-509B1E54B6EF}"/>
              </a:ext>
            </a:extLst>
          </p:cNvPr>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22" name="矩形 21">
            <a:extLst>
              <a:ext uri="{FF2B5EF4-FFF2-40B4-BE49-F238E27FC236}">
                <a16:creationId xmlns:a16="http://schemas.microsoft.com/office/drawing/2014/main" id="{3C3C0D0E-D72B-2E4B-9509-4AF636CAEA63}"/>
              </a:ext>
            </a:extLst>
          </p:cNvPr>
          <p:cNvSpPr/>
          <p:nvPr/>
        </p:nvSpPr>
        <p:spPr>
          <a:xfrm>
            <a:off x="263627" y="5164618"/>
            <a:ext cx="1206622"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双向关联</a:t>
            </a:r>
          </a:p>
        </p:txBody>
      </p:sp>
      <p:pic>
        <p:nvPicPr>
          <p:cNvPr id="11" name="图片 10">
            <a:extLst>
              <a:ext uri="{FF2B5EF4-FFF2-40B4-BE49-F238E27FC236}">
                <a16:creationId xmlns:a16="http://schemas.microsoft.com/office/drawing/2014/main" id="{72F00EE2-41D0-4449-9D07-5DD9A0B38598}"/>
              </a:ext>
            </a:extLst>
          </p:cNvPr>
          <p:cNvPicPr>
            <a:picLocks noChangeAspect="1"/>
          </p:cNvPicPr>
          <p:nvPr/>
        </p:nvPicPr>
        <p:blipFill>
          <a:blip r:embed="rId3"/>
          <a:stretch>
            <a:fillRect/>
          </a:stretch>
        </p:blipFill>
        <p:spPr>
          <a:xfrm>
            <a:off x="1892801" y="2407266"/>
            <a:ext cx="8928100" cy="1524000"/>
          </a:xfrm>
          <a:prstGeom prst="rect">
            <a:avLst/>
          </a:prstGeom>
        </p:spPr>
      </p:pic>
      <p:sp>
        <p:nvSpPr>
          <p:cNvPr id="12" name="矩形 11">
            <a:extLst>
              <a:ext uri="{FF2B5EF4-FFF2-40B4-BE49-F238E27FC236}">
                <a16:creationId xmlns:a16="http://schemas.microsoft.com/office/drawing/2014/main" id="{B26E2A80-EDC5-EF4C-A260-28E474F5DB8E}"/>
              </a:ext>
            </a:extLst>
          </p:cNvPr>
          <p:cNvSpPr/>
          <p:nvPr/>
        </p:nvSpPr>
        <p:spPr>
          <a:xfrm>
            <a:off x="2648801" y="3994930"/>
            <a:ext cx="9047018" cy="338554"/>
          </a:xfrm>
          <a:prstGeom prst="rect">
            <a:avLst/>
          </a:prstGeom>
        </p:spPr>
        <p:txBody>
          <a:bodyPr wrap="square">
            <a:spAutoFit/>
          </a:bodyPr>
          <a:lstStyle/>
          <a:p>
            <a:r>
              <a:rPr lang="zh-CN" altLang="en-US" sz="1600" dirty="0">
                <a:solidFill>
                  <a:srgbClr val="000000"/>
                </a:solidFill>
                <a:latin typeface="SimHei" panose="02010609060101010101" pitchFamily="49" charset="-122"/>
                <a:ea typeface="SimHei" panose="02010609060101010101" pitchFamily="49" charset="-122"/>
              </a:rPr>
              <a:t>顾客</a:t>
            </a:r>
            <a:r>
              <a:rPr lang="en-US" altLang="zh-CN" sz="1600" dirty="0">
                <a:solidFill>
                  <a:srgbClr val="000000"/>
                </a:solidFill>
                <a:latin typeface="SimHei" panose="02010609060101010101" pitchFamily="49" charset="-122"/>
                <a:ea typeface="SimHei" panose="02010609060101010101" pitchFamily="49" charset="-122"/>
              </a:rPr>
              <a:t>(</a:t>
            </a:r>
            <a:r>
              <a:rPr lang="en" altLang="zh-CN" sz="1600" dirty="0">
                <a:solidFill>
                  <a:srgbClr val="000000"/>
                </a:solidFill>
                <a:latin typeface="SimHei" panose="02010609060101010101" pitchFamily="49" charset="-122"/>
                <a:ea typeface="SimHei" panose="02010609060101010101" pitchFamily="49" charset="-122"/>
              </a:rPr>
              <a:t>Customer)</a:t>
            </a:r>
            <a:r>
              <a:rPr lang="zh-CN" altLang="en-US" sz="1600" dirty="0">
                <a:solidFill>
                  <a:srgbClr val="000000"/>
                </a:solidFill>
                <a:latin typeface="SimHei" panose="02010609060101010101" pitchFamily="49" charset="-122"/>
                <a:ea typeface="SimHei" panose="02010609060101010101" pitchFamily="49" charset="-122"/>
              </a:rPr>
              <a:t>拥有地址</a:t>
            </a:r>
            <a:r>
              <a:rPr lang="en-US" altLang="zh-CN" sz="1600" dirty="0">
                <a:solidFill>
                  <a:srgbClr val="000000"/>
                </a:solidFill>
                <a:latin typeface="SimHei" panose="02010609060101010101" pitchFamily="49" charset="-122"/>
                <a:ea typeface="SimHei" panose="02010609060101010101" pitchFamily="49" charset="-122"/>
              </a:rPr>
              <a:t>(</a:t>
            </a:r>
            <a:r>
              <a:rPr lang="en" altLang="zh-CN" sz="1600" dirty="0">
                <a:solidFill>
                  <a:srgbClr val="000000"/>
                </a:solidFill>
                <a:latin typeface="SimHei" panose="02010609060101010101" pitchFamily="49" charset="-122"/>
                <a:ea typeface="SimHei" panose="02010609060101010101" pitchFamily="49" charset="-122"/>
              </a:rPr>
              <a:t>Address)</a:t>
            </a:r>
            <a:r>
              <a:rPr lang="zh-CN" altLang="en" sz="1600" dirty="0">
                <a:solidFill>
                  <a:srgbClr val="000000"/>
                </a:solidFill>
                <a:latin typeface="SimHei" panose="02010609060101010101" pitchFamily="49" charset="-122"/>
                <a:ea typeface="SimHei" panose="02010609060101010101" pitchFamily="49" charset="-122"/>
              </a:rPr>
              <a:t>，</a:t>
            </a:r>
            <a:r>
              <a:rPr lang="zh-CN" altLang="en-US" sz="1600" dirty="0">
                <a:solidFill>
                  <a:srgbClr val="000000"/>
                </a:solidFill>
                <a:latin typeface="SimHei" panose="02010609060101010101" pitchFamily="49" charset="-122"/>
                <a:ea typeface="SimHei" panose="02010609060101010101" pitchFamily="49" charset="-122"/>
              </a:rPr>
              <a:t>则</a:t>
            </a:r>
            <a:r>
              <a:rPr lang="en" altLang="zh-CN" sz="1600" dirty="0">
                <a:solidFill>
                  <a:srgbClr val="000000"/>
                </a:solidFill>
                <a:latin typeface="SimHei" panose="02010609060101010101" pitchFamily="49" charset="-122"/>
                <a:ea typeface="SimHei" panose="02010609060101010101" pitchFamily="49" charset="-122"/>
              </a:rPr>
              <a:t>Customer</a:t>
            </a:r>
            <a:r>
              <a:rPr lang="zh-CN" altLang="en-US" sz="1600" dirty="0">
                <a:solidFill>
                  <a:srgbClr val="000000"/>
                </a:solidFill>
                <a:latin typeface="SimHei" panose="02010609060101010101" pitchFamily="49" charset="-122"/>
                <a:ea typeface="SimHei" panose="02010609060101010101" pitchFamily="49" charset="-122"/>
              </a:rPr>
              <a:t>类与</a:t>
            </a:r>
            <a:r>
              <a:rPr lang="en" altLang="zh-CN" sz="1600" dirty="0">
                <a:solidFill>
                  <a:srgbClr val="000000"/>
                </a:solidFill>
                <a:latin typeface="SimHei" panose="02010609060101010101" pitchFamily="49" charset="-122"/>
                <a:ea typeface="SimHei" panose="02010609060101010101" pitchFamily="49" charset="-122"/>
              </a:rPr>
              <a:t>Address</a:t>
            </a:r>
            <a:r>
              <a:rPr lang="zh-CN" altLang="en-US" sz="1600" dirty="0">
                <a:solidFill>
                  <a:srgbClr val="000000"/>
                </a:solidFill>
                <a:latin typeface="SimHei" panose="02010609060101010101" pitchFamily="49" charset="-122"/>
                <a:ea typeface="SimHei" panose="02010609060101010101" pitchFamily="49" charset="-122"/>
              </a:rPr>
              <a:t>类具有单向关联关系</a:t>
            </a:r>
            <a:endParaRPr lang="zh-CN" altLang="en-US" sz="1600" dirty="0">
              <a:latin typeface="SimHei" panose="02010609060101010101" pitchFamily="49" charset="-122"/>
              <a:ea typeface="SimHei" panose="02010609060101010101" pitchFamily="49" charset="-122"/>
            </a:endParaRPr>
          </a:p>
        </p:txBody>
      </p:sp>
      <p:pic>
        <p:nvPicPr>
          <p:cNvPr id="15" name="图片 14">
            <a:extLst>
              <a:ext uri="{FF2B5EF4-FFF2-40B4-BE49-F238E27FC236}">
                <a16:creationId xmlns:a16="http://schemas.microsoft.com/office/drawing/2014/main" id="{39364209-5033-2A42-AE24-BEA8A0223F58}"/>
              </a:ext>
            </a:extLst>
          </p:cNvPr>
          <p:cNvPicPr>
            <a:picLocks noChangeAspect="1"/>
          </p:cNvPicPr>
          <p:nvPr/>
        </p:nvPicPr>
        <p:blipFill>
          <a:blip r:embed="rId4"/>
          <a:stretch>
            <a:fillRect/>
          </a:stretch>
        </p:blipFill>
        <p:spPr>
          <a:xfrm>
            <a:off x="1933297" y="4711421"/>
            <a:ext cx="8890000" cy="1231900"/>
          </a:xfrm>
          <a:prstGeom prst="rect">
            <a:avLst/>
          </a:prstGeom>
        </p:spPr>
      </p:pic>
      <p:sp>
        <p:nvSpPr>
          <p:cNvPr id="16" name="矩形 15">
            <a:extLst>
              <a:ext uri="{FF2B5EF4-FFF2-40B4-BE49-F238E27FC236}">
                <a16:creationId xmlns:a16="http://schemas.microsoft.com/office/drawing/2014/main" id="{7FEDC27A-DDC1-9A42-839C-DE65DEF00B74}"/>
              </a:ext>
            </a:extLst>
          </p:cNvPr>
          <p:cNvSpPr/>
          <p:nvPr/>
        </p:nvSpPr>
        <p:spPr>
          <a:xfrm>
            <a:off x="2144885" y="5943321"/>
            <a:ext cx="9587345" cy="338554"/>
          </a:xfrm>
          <a:prstGeom prst="rect">
            <a:avLst/>
          </a:prstGeom>
        </p:spPr>
        <p:txBody>
          <a:bodyPr wrap="square">
            <a:spAutoFit/>
          </a:bodyPr>
          <a:lstStyle/>
          <a:p>
            <a:r>
              <a:rPr lang="zh-CN" altLang="en-US" sz="1600" dirty="0">
                <a:solidFill>
                  <a:srgbClr val="000000"/>
                </a:solidFill>
                <a:latin typeface="SimHei" panose="02010609060101010101" pitchFamily="49" charset="-122"/>
                <a:ea typeface="SimHei" panose="02010609060101010101" pitchFamily="49" charset="-122"/>
              </a:rPr>
              <a:t>顾客</a:t>
            </a:r>
            <a:r>
              <a:rPr lang="en-US" altLang="zh-CN" sz="1600" dirty="0">
                <a:solidFill>
                  <a:srgbClr val="000000"/>
                </a:solidFill>
                <a:latin typeface="SimHei" panose="02010609060101010101" pitchFamily="49" charset="-122"/>
                <a:ea typeface="SimHei" panose="02010609060101010101" pitchFamily="49" charset="-122"/>
              </a:rPr>
              <a:t>(</a:t>
            </a:r>
            <a:r>
              <a:rPr lang="en" altLang="zh-CN" sz="1600" dirty="0">
                <a:solidFill>
                  <a:srgbClr val="000000"/>
                </a:solidFill>
                <a:latin typeface="SimHei" panose="02010609060101010101" pitchFamily="49" charset="-122"/>
                <a:ea typeface="SimHei" panose="02010609060101010101" pitchFamily="49" charset="-122"/>
              </a:rPr>
              <a:t>Customer)</a:t>
            </a:r>
            <a:r>
              <a:rPr lang="zh-CN" altLang="en-US" sz="1600" dirty="0">
                <a:solidFill>
                  <a:srgbClr val="000000"/>
                </a:solidFill>
                <a:latin typeface="SimHei" panose="02010609060101010101" pitchFamily="49" charset="-122"/>
                <a:ea typeface="SimHei" panose="02010609060101010101" pitchFamily="49" charset="-122"/>
              </a:rPr>
              <a:t>购买商品</a:t>
            </a:r>
            <a:r>
              <a:rPr lang="en-US" altLang="zh-CN" sz="1600" dirty="0">
                <a:solidFill>
                  <a:srgbClr val="000000"/>
                </a:solidFill>
                <a:latin typeface="SimHei" panose="02010609060101010101" pitchFamily="49" charset="-122"/>
                <a:ea typeface="SimHei" panose="02010609060101010101" pitchFamily="49" charset="-122"/>
              </a:rPr>
              <a:t>(</a:t>
            </a:r>
            <a:r>
              <a:rPr lang="en" altLang="zh-CN" sz="1600" dirty="0">
                <a:solidFill>
                  <a:srgbClr val="000000"/>
                </a:solidFill>
                <a:latin typeface="SimHei" panose="02010609060101010101" pitchFamily="49" charset="-122"/>
                <a:ea typeface="SimHei" panose="02010609060101010101" pitchFamily="49" charset="-122"/>
              </a:rPr>
              <a:t>Product)</a:t>
            </a:r>
            <a:r>
              <a:rPr lang="zh-CN" altLang="en-US" sz="1600" dirty="0">
                <a:solidFill>
                  <a:srgbClr val="000000"/>
                </a:solidFill>
                <a:latin typeface="SimHei" panose="02010609060101010101" pitchFamily="49" charset="-122"/>
                <a:ea typeface="SimHei" panose="02010609060101010101" pitchFamily="49" charset="-122"/>
              </a:rPr>
              <a:t>并拥有商品，反之，卖出的商品总有某个顾客与之相关联</a:t>
            </a:r>
            <a:endParaRPr lang="zh-CN" altLang="en-US" sz="1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87532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a:extLst>
              <a:ext uri="{FF2B5EF4-FFF2-40B4-BE49-F238E27FC236}">
                <a16:creationId xmlns:a16="http://schemas.microsoft.com/office/drawing/2014/main" id="{D01BB699-39D6-E14D-B576-6C82C2A92C3F}"/>
              </a:ext>
            </a:extLst>
          </p:cNvPr>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a:extLst>
              <a:ext uri="{FF2B5EF4-FFF2-40B4-BE49-F238E27FC236}">
                <a16:creationId xmlns:a16="http://schemas.microsoft.com/office/drawing/2014/main" id="{D5699794-BC6B-374B-8973-B2803B9FFE8E}"/>
              </a:ext>
            </a:extLst>
          </p:cNvPr>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a:extLst>
              <a:ext uri="{FF2B5EF4-FFF2-40B4-BE49-F238E27FC236}">
                <a16:creationId xmlns:a16="http://schemas.microsoft.com/office/drawing/2014/main" id="{28DC7173-C354-4149-9140-5BEECEC5D8E2}"/>
              </a:ext>
            </a:extLst>
          </p:cNvPr>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多重性关联</a:t>
            </a:r>
          </a:p>
        </p:txBody>
      </p:sp>
      <p:sp>
        <p:nvSpPr>
          <p:cNvPr id="4" name="文本框 3">
            <a:extLst>
              <a:ext uri="{FF2B5EF4-FFF2-40B4-BE49-F238E27FC236}">
                <a16:creationId xmlns:a16="http://schemas.microsoft.com/office/drawing/2014/main" id="{E1887F0A-E0EF-0B41-A67D-509B1E54B6EF}"/>
              </a:ext>
            </a:extLst>
          </p:cNvPr>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6" name="矩形 15">
            <a:extLst>
              <a:ext uri="{FF2B5EF4-FFF2-40B4-BE49-F238E27FC236}">
                <a16:creationId xmlns:a16="http://schemas.microsoft.com/office/drawing/2014/main" id="{7FEDC27A-DDC1-9A42-839C-DE65DEF00B74}"/>
              </a:ext>
            </a:extLst>
          </p:cNvPr>
          <p:cNvSpPr/>
          <p:nvPr/>
        </p:nvSpPr>
        <p:spPr>
          <a:xfrm>
            <a:off x="1344023" y="4762645"/>
            <a:ext cx="9587345" cy="923330"/>
          </a:xfrm>
          <a:prstGeom prst="rect">
            <a:avLst/>
          </a:prstGeom>
        </p:spPr>
        <p:txBody>
          <a:bodyPr wrap="square">
            <a:spAutoFit/>
          </a:bodyPr>
          <a:lstStyle/>
          <a:p>
            <a:r>
              <a:rPr lang="zh-CN" altLang="en-US" dirty="0"/>
              <a:t>一个界面</a:t>
            </a:r>
            <a:r>
              <a:rPr lang="en-US" altLang="zh-CN" dirty="0"/>
              <a:t>(</a:t>
            </a:r>
            <a:r>
              <a:rPr lang="en" altLang="zh-CN" dirty="0"/>
              <a:t>Form)</a:t>
            </a:r>
            <a:r>
              <a:rPr lang="zh-CN" altLang="en-US" dirty="0"/>
              <a:t>可以拥有零个或多个按钮</a:t>
            </a:r>
            <a:r>
              <a:rPr lang="en-US" altLang="zh-CN" dirty="0"/>
              <a:t>(</a:t>
            </a:r>
            <a:r>
              <a:rPr lang="en" altLang="zh-CN" dirty="0"/>
              <a:t>Button)</a:t>
            </a:r>
            <a:r>
              <a:rPr lang="zh-CN" altLang="en" dirty="0"/>
              <a:t>，</a:t>
            </a:r>
            <a:r>
              <a:rPr lang="zh-CN" altLang="en-US" dirty="0"/>
              <a:t>但是一个按钮只能属于一个界面，因此，一个</a:t>
            </a:r>
            <a:r>
              <a:rPr lang="en" altLang="zh-CN" dirty="0"/>
              <a:t>Form</a:t>
            </a:r>
            <a:r>
              <a:rPr lang="zh-CN" altLang="en-US" dirty="0"/>
              <a:t>类的对象可以与零个或多个</a:t>
            </a:r>
            <a:r>
              <a:rPr lang="en" altLang="zh-CN" dirty="0"/>
              <a:t>Button</a:t>
            </a:r>
            <a:r>
              <a:rPr lang="zh-CN" altLang="en-US" dirty="0"/>
              <a:t>类的对象相关联，但一个</a:t>
            </a:r>
            <a:r>
              <a:rPr lang="en" altLang="zh-CN" dirty="0"/>
              <a:t>Button</a:t>
            </a:r>
            <a:r>
              <a:rPr lang="zh-CN" altLang="en-US" dirty="0"/>
              <a:t>类的对象只能与一个</a:t>
            </a:r>
            <a:r>
              <a:rPr lang="en" altLang="zh-CN" dirty="0"/>
              <a:t>Form</a:t>
            </a:r>
            <a:r>
              <a:rPr lang="zh-CN" altLang="en-US" dirty="0"/>
              <a:t>类的对象关联</a:t>
            </a:r>
            <a:endParaRPr lang="zh-CN" altLang="en-US" sz="1600" dirty="0">
              <a:latin typeface="SimHei" panose="02010609060101010101" pitchFamily="49" charset="-122"/>
              <a:ea typeface="SimHei" panose="02010609060101010101" pitchFamily="49" charset="-122"/>
            </a:endParaRPr>
          </a:p>
        </p:txBody>
      </p:sp>
      <p:pic>
        <p:nvPicPr>
          <p:cNvPr id="3" name="图片 2">
            <a:extLst>
              <a:ext uri="{FF2B5EF4-FFF2-40B4-BE49-F238E27FC236}">
                <a16:creationId xmlns:a16="http://schemas.microsoft.com/office/drawing/2014/main" id="{FF33B9F6-AB4B-DE40-B7C2-0848F0A7CABD}"/>
              </a:ext>
            </a:extLst>
          </p:cNvPr>
          <p:cNvPicPr>
            <a:picLocks noChangeAspect="1"/>
          </p:cNvPicPr>
          <p:nvPr/>
        </p:nvPicPr>
        <p:blipFill>
          <a:blip r:embed="rId3"/>
          <a:stretch>
            <a:fillRect/>
          </a:stretch>
        </p:blipFill>
        <p:spPr>
          <a:xfrm>
            <a:off x="2674338" y="3001463"/>
            <a:ext cx="9025352" cy="1418758"/>
          </a:xfrm>
          <a:prstGeom prst="rect">
            <a:avLst/>
          </a:prstGeom>
        </p:spPr>
      </p:pic>
    </p:spTree>
    <p:extLst>
      <p:ext uri="{BB962C8B-B14F-4D97-AF65-F5344CB8AC3E}">
        <p14:creationId xmlns:p14="http://schemas.microsoft.com/office/powerpoint/2010/main" val="8256813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a:extLst>
              <a:ext uri="{FF2B5EF4-FFF2-40B4-BE49-F238E27FC236}">
                <a16:creationId xmlns:a16="http://schemas.microsoft.com/office/drawing/2014/main" id="{D01BB699-39D6-E14D-B576-6C82C2A92C3F}"/>
              </a:ext>
            </a:extLst>
          </p:cNvPr>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a:extLst>
              <a:ext uri="{FF2B5EF4-FFF2-40B4-BE49-F238E27FC236}">
                <a16:creationId xmlns:a16="http://schemas.microsoft.com/office/drawing/2014/main" id="{D5699794-BC6B-374B-8973-B2803B9FFE8E}"/>
              </a:ext>
            </a:extLst>
          </p:cNvPr>
          <p:cNvSpPr/>
          <p:nvPr/>
        </p:nvSpPr>
        <p:spPr>
          <a:xfrm>
            <a:off x="883050" y="1594519"/>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依赖关系</a:t>
            </a:r>
          </a:p>
        </p:txBody>
      </p:sp>
      <p:sp>
        <p:nvSpPr>
          <p:cNvPr id="4" name="文本框 3">
            <a:extLst>
              <a:ext uri="{FF2B5EF4-FFF2-40B4-BE49-F238E27FC236}">
                <a16:creationId xmlns:a16="http://schemas.microsoft.com/office/drawing/2014/main" id="{E1887F0A-E0EF-0B41-A67D-509B1E54B6EF}"/>
              </a:ext>
            </a:extLst>
          </p:cNvPr>
          <p:cNvSpPr txBox="1"/>
          <p:nvPr/>
        </p:nvSpPr>
        <p:spPr>
          <a:xfrm>
            <a:off x="796967" y="2111976"/>
            <a:ext cx="11264622" cy="646331"/>
          </a:xfrm>
          <a:prstGeom prst="rect">
            <a:avLst/>
          </a:prstGeom>
          <a:noFill/>
        </p:spPr>
        <p:txBody>
          <a:bodyPr wrap="none" rtlCol="0">
            <a:spAutoFit/>
          </a:bodyPr>
          <a:lstStyle/>
          <a:p>
            <a:r>
              <a:rPr lang="zh-CN" altLang="en-US" dirty="0"/>
              <a:t>特定事物的改变有可能会影响到使用该事物的其他事物，在需要表示一个事物使用另一个事物时使用依赖关系</a:t>
            </a:r>
            <a:endParaRPr lang="en-US" altLang="zh-CN" dirty="0"/>
          </a:p>
          <a:p>
            <a:endParaRPr kumimoji="1" lang="zh-CN" altLang="en-US" dirty="0"/>
          </a:p>
        </p:txBody>
      </p:sp>
      <p:pic>
        <p:nvPicPr>
          <p:cNvPr id="6" name="图片 5">
            <a:extLst>
              <a:ext uri="{FF2B5EF4-FFF2-40B4-BE49-F238E27FC236}">
                <a16:creationId xmlns:a16="http://schemas.microsoft.com/office/drawing/2014/main" id="{B292A090-4BA6-2240-9995-7D158B111A1A}"/>
              </a:ext>
            </a:extLst>
          </p:cNvPr>
          <p:cNvPicPr>
            <a:picLocks noChangeAspect="1"/>
          </p:cNvPicPr>
          <p:nvPr/>
        </p:nvPicPr>
        <p:blipFill>
          <a:blip r:embed="rId3"/>
          <a:stretch>
            <a:fillRect/>
          </a:stretch>
        </p:blipFill>
        <p:spPr>
          <a:xfrm>
            <a:off x="1556514" y="3081403"/>
            <a:ext cx="8991600" cy="2133600"/>
          </a:xfrm>
          <a:prstGeom prst="rect">
            <a:avLst/>
          </a:prstGeom>
        </p:spPr>
      </p:pic>
      <p:sp>
        <p:nvSpPr>
          <p:cNvPr id="7" name="矩形 6">
            <a:extLst>
              <a:ext uri="{FF2B5EF4-FFF2-40B4-BE49-F238E27FC236}">
                <a16:creationId xmlns:a16="http://schemas.microsoft.com/office/drawing/2014/main" id="{A766C746-F509-184C-92A3-38FEE0895157}"/>
              </a:ext>
            </a:extLst>
          </p:cNvPr>
          <p:cNvSpPr/>
          <p:nvPr/>
        </p:nvSpPr>
        <p:spPr>
          <a:xfrm>
            <a:off x="1111903" y="5644535"/>
            <a:ext cx="10634750" cy="646331"/>
          </a:xfrm>
          <a:prstGeom prst="rect">
            <a:avLst/>
          </a:prstGeom>
        </p:spPr>
        <p:txBody>
          <a:bodyPr wrap="square">
            <a:spAutoFit/>
          </a:bodyPr>
          <a:lstStyle/>
          <a:p>
            <a:r>
              <a:rPr lang="zh-CN" altLang="en-US" dirty="0">
                <a:solidFill>
                  <a:srgbClr val="000000"/>
                </a:solidFill>
                <a:latin typeface="SimHei" panose="02010609060101010101" pitchFamily="49" charset="-122"/>
                <a:ea typeface="SimHei" panose="02010609060101010101" pitchFamily="49" charset="-122"/>
              </a:rPr>
              <a:t>驾驶员开车，在</a:t>
            </a:r>
            <a:r>
              <a:rPr lang="en" altLang="zh-CN" dirty="0">
                <a:solidFill>
                  <a:srgbClr val="000000"/>
                </a:solidFill>
                <a:latin typeface="SimHei" panose="02010609060101010101" pitchFamily="49" charset="-122"/>
                <a:ea typeface="SimHei" panose="02010609060101010101" pitchFamily="49" charset="-122"/>
              </a:rPr>
              <a:t>Driver</a:t>
            </a:r>
            <a:r>
              <a:rPr lang="zh-CN" altLang="en-US" dirty="0">
                <a:solidFill>
                  <a:srgbClr val="000000"/>
                </a:solidFill>
                <a:latin typeface="SimHei" panose="02010609060101010101" pitchFamily="49" charset="-122"/>
                <a:ea typeface="SimHei" panose="02010609060101010101" pitchFamily="49" charset="-122"/>
              </a:rPr>
              <a:t>类的</a:t>
            </a:r>
            <a:r>
              <a:rPr lang="en" altLang="zh-CN" dirty="0">
                <a:solidFill>
                  <a:srgbClr val="000000"/>
                </a:solidFill>
                <a:latin typeface="SimHei" panose="02010609060101010101" pitchFamily="49" charset="-122"/>
                <a:ea typeface="SimHei" panose="02010609060101010101" pitchFamily="49" charset="-122"/>
              </a:rPr>
              <a:t>drive()</a:t>
            </a:r>
            <a:r>
              <a:rPr lang="zh-CN" altLang="en-US" dirty="0">
                <a:solidFill>
                  <a:srgbClr val="000000"/>
                </a:solidFill>
                <a:latin typeface="SimHei" panose="02010609060101010101" pitchFamily="49" charset="-122"/>
                <a:ea typeface="SimHei" panose="02010609060101010101" pitchFamily="49" charset="-122"/>
              </a:rPr>
              <a:t>方法中将</a:t>
            </a:r>
            <a:r>
              <a:rPr lang="en" altLang="zh-CN" dirty="0">
                <a:solidFill>
                  <a:srgbClr val="000000"/>
                </a:solidFill>
                <a:latin typeface="SimHei" panose="02010609060101010101" pitchFamily="49" charset="-122"/>
                <a:ea typeface="SimHei" panose="02010609060101010101" pitchFamily="49" charset="-122"/>
              </a:rPr>
              <a:t>Car</a:t>
            </a:r>
            <a:r>
              <a:rPr lang="zh-CN" altLang="en-US" dirty="0">
                <a:solidFill>
                  <a:srgbClr val="000000"/>
                </a:solidFill>
                <a:latin typeface="SimHei" panose="02010609060101010101" pitchFamily="49" charset="-122"/>
                <a:ea typeface="SimHei" panose="02010609060101010101" pitchFamily="49" charset="-122"/>
              </a:rPr>
              <a:t>类型的对象</a:t>
            </a:r>
            <a:r>
              <a:rPr lang="en" altLang="zh-CN" dirty="0">
                <a:solidFill>
                  <a:srgbClr val="000000"/>
                </a:solidFill>
                <a:latin typeface="SimHei" panose="02010609060101010101" pitchFamily="49" charset="-122"/>
                <a:ea typeface="SimHei" panose="02010609060101010101" pitchFamily="49" charset="-122"/>
              </a:rPr>
              <a:t>car</a:t>
            </a:r>
            <a:r>
              <a:rPr lang="zh-CN" altLang="en-US" dirty="0">
                <a:solidFill>
                  <a:srgbClr val="000000"/>
                </a:solidFill>
                <a:latin typeface="SimHei" panose="02010609060101010101" pitchFamily="49" charset="-122"/>
                <a:ea typeface="SimHei" panose="02010609060101010101" pitchFamily="49" charset="-122"/>
              </a:rPr>
              <a:t>作为一个参数传递，以便在</a:t>
            </a:r>
            <a:r>
              <a:rPr lang="en" altLang="zh-CN" dirty="0">
                <a:solidFill>
                  <a:srgbClr val="000000"/>
                </a:solidFill>
                <a:latin typeface="SimHei" panose="02010609060101010101" pitchFamily="49" charset="-122"/>
                <a:ea typeface="SimHei" panose="02010609060101010101" pitchFamily="49" charset="-122"/>
              </a:rPr>
              <a:t>drive()</a:t>
            </a:r>
            <a:r>
              <a:rPr lang="zh-CN" altLang="en-US" dirty="0">
                <a:solidFill>
                  <a:srgbClr val="000000"/>
                </a:solidFill>
                <a:latin typeface="SimHei" panose="02010609060101010101" pitchFamily="49" charset="-122"/>
                <a:ea typeface="SimHei" panose="02010609060101010101" pitchFamily="49" charset="-122"/>
              </a:rPr>
              <a:t>方法中能够调用</a:t>
            </a:r>
            <a:r>
              <a:rPr lang="en" altLang="zh-CN" dirty="0">
                <a:solidFill>
                  <a:srgbClr val="000000"/>
                </a:solidFill>
                <a:latin typeface="SimHei" panose="02010609060101010101" pitchFamily="49" charset="-122"/>
                <a:ea typeface="SimHei" panose="02010609060101010101" pitchFamily="49" charset="-122"/>
              </a:rPr>
              <a:t>car</a:t>
            </a:r>
            <a:r>
              <a:rPr lang="zh-CN" altLang="en-US" dirty="0">
                <a:solidFill>
                  <a:srgbClr val="000000"/>
                </a:solidFill>
                <a:latin typeface="SimHei" panose="02010609060101010101" pitchFamily="49" charset="-122"/>
                <a:ea typeface="SimHei" panose="02010609060101010101" pitchFamily="49" charset="-122"/>
              </a:rPr>
              <a:t>的</a:t>
            </a:r>
            <a:r>
              <a:rPr lang="en" altLang="zh-CN" dirty="0">
                <a:solidFill>
                  <a:srgbClr val="000000"/>
                </a:solidFill>
                <a:latin typeface="SimHei" panose="02010609060101010101" pitchFamily="49" charset="-122"/>
                <a:ea typeface="SimHei" panose="02010609060101010101" pitchFamily="49" charset="-122"/>
              </a:rPr>
              <a:t>move()</a:t>
            </a:r>
            <a:r>
              <a:rPr lang="zh-CN" altLang="en-US" dirty="0">
                <a:solidFill>
                  <a:srgbClr val="000000"/>
                </a:solidFill>
                <a:latin typeface="SimHei" panose="02010609060101010101" pitchFamily="49" charset="-122"/>
                <a:ea typeface="SimHei" panose="02010609060101010101" pitchFamily="49" charset="-122"/>
              </a:rPr>
              <a:t>方法，且驾驶员的</a:t>
            </a:r>
            <a:r>
              <a:rPr lang="en" altLang="zh-CN" dirty="0">
                <a:solidFill>
                  <a:srgbClr val="000000"/>
                </a:solidFill>
                <a:latin typeface="SimHei" panose="02010609060101010101" pitchFamily="49" charset="-122"/>
                <a:ea typeface="SimHei" panose="02010609060101010101" pitchFamily="49" charset="-122"/>
              </a:rPr>
              <a:t>drive()</a:t>
            </a:r>
            <a:r>
              <a:rPr lang="zh-CN" altLang="en-US" dirty="0">
                <a:solidFill>
                  <a:srgbClr val="000000"/>
                </a:solidFill>
                <a:latin typeface="SimHei" panose="02010609060101010101" pitchFamily="49" charset="-122"/>
                <a:ea typeface="SimHei" panose="02010609060101010101" pitchFamily="49" charset="-122"/>
              </a:rPr>
              <a:t>方法依赖车的</a:t>
            </a:r>
            <a:r>
              <a:rPr lang="en" altLang="zh-CN" dirty="0">
                <a:solidFill>
                  <a:srgbClr val="000000"/>
                </a:solidFill>
                <a:latin typeface="SimHei" panose="02010609060101010101" pitchFamily="49" charset="-122"/>
                <a:ea typeface="SimHei" panose="02010609060101010101" pitchFamily="49" charset="-122"/>
              </a:rPr>
              <a:t>move()</a:t>
            </a:r>
            <a:r>
              <a:rPr lang="zh-CN" altLang="en-US" dirty="0">
                <a:solidFill>
                  <a:srgbClr val="000000"/>
                </a:solidFill>
                <a:latin typeface="SimHei" panose="02010609060101010101" pitchFamily="49" charset="-122"/>
                <a:ea typeface="SimHei" panose="02010609060101010101" pitchFamily="49" charset="-122"/>
              </a:rPr>
              <a:t>方法，因此类</a:t>
            </a:r>
            <a:r>
              <a:rPr lang="en" altLang="zh-CN" dirty="0">
                <a:solidFill>
                  <a:srgbClr val="000000"/>
                </a:solidFill>
                <a:latin typeface="SimHei" panose="02010609060101010101" pitchFamily="49" charset="-122"/>
                <a:ea typeface="SimHei" panose="02010609060101010101" pitchFamily="49" charset="-122"/>
              </a:rPr>
              <a:t>Driver</a:t>
            </a:r>
            <a:r>
              <a:rPr lang="zh-CN" altLang="en-US" dirty="0">
                <a:solidFill>
                  <a:srgbClr val="000000"/>
                </a:solidFill>
                <a:latin typeface="SimHei" panose="02010609060101010101" pitchFamily="49" charset="-122"/>
                <a:ea typeface="SimHei" panose="02010609060101010101" pitchFamily="49" charset="-122"/>
              </a:rPr>
              <a:t>依赖类</a:t>
            </a:r>
            <a:r>
              <a:rPr lang="en" altLang="zh-CN" dirty="0">
                <a:solidFill>
                  <a:srgbClr val="000000"/>
                </a:solidFill>
                <a:latin typeface="SimHei" panose="02010609060101010101" pitchFamily="49" charset="-122"/>
                <a:ea typeface="SimHei" panose="02010609060101010101" pitchFamily="49" charset="-122"/>
              </a:rPr>
              <a:t>Car</a:t>
            </a:r>
            <a:endParaRPr lang="zh-CN" altLang="en-US"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7625740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a:extLst>
              <a:ext uri="{FF2B5EF4-FFF2-40B4-BE49-F238E27FC236}">
                <a16:creationId xmlns:a16="http://schemas.microsoft.com/office/drawing/2014/main" id="{D01BB699-39D6-E14D-B576-6C82C2A92C3F}"/>
              </a:ext>
            </a:extLst>
          </p:cNvPr>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a:extLst>
              <a:ext uri="{FF2B5EF4-FFF2-40B4-BE49-F238E27FC236}">
                <a16:creationId xmlns:a16="http://schemas.microsoft.com/office/drawing/2014/main" id="{D5699794-BC6B-374B-8973-B2803B9FFE8E}"/>
              </a:ext>
            </a:extLst>
          </p:cNvPr>
          <p:cNvSpPr/>
          <p:nvPr/>
        </p:nvSpPr>
        <p:spPr>
          <a:xfrm>
            <a:off x="883050" y="1683075"/>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泛化关系</a:t>
            </a:r>
          </a:p>
        </p:txBody>
      </p:sp>
      <p:sp>
        <p:nvSpPr>
          <p:cNvPr id="4" name="文本框 3">
            <a:extLst>
              <a:ext uri="{FF2B5EF4-FFF2-40B4-BE49-F238E27FC236}">
                <a16:creationId xmlns:a16="http://schemas.microsoft.com/office/drawing/2014/main" id="{E1887F0A-E0EF-0B41-A67D-509B1E54B6EF}"/>
              </a:ext>
            </a:extLst>
          </p:cNvPr>
          <p:cNvSpPr txBox="1"/>
          <p:nvPr/>
        </p:nvSpPr>
        <p:spPr>
          <a:xfrm>
            <a:off x="2442240" y="1574654"/>
            <a:ext cx="8204490" cy="646331"/>
          </a:xfrm>
          <a:prstGeom prst="rect">
            <a:avLst/>
          </a:prstGeom>
          <a:noFill/>
        </p:spPr>
        <p:txBody>
          <a:bodyPr wrap="none" rtlCol="0">
            <a:spAutoFit/>
          </a:bodyPr>
          <a:lstStyle/>
          <a:p>
            <a:r>
              <a:rPr lang="zh-CN" altLang="en-US" dirty="0"/>
              <a:t>泛化</a:t>
            </a:r>
            <a:r>
              <a:rPr lang="en-US" altLang="zh-CN" dirty="0"/>
              <a:t>(</a:t>
            </a:r>
            <a:r>
              <a:rPr lang="en" altLang="zh-CN" dirty="0"/>
              <a:t>Generalization)</a:t>
            </a:r>
            <a:r>
              <a:rPr lang="zh-CN" altLang="en-US" dirty="0"/>
              <a:t>关系也就是继承关系，用于描述父类与子类之间的关系，、</a:t>
            </a:r>
            <a:endParaRPr lang="en-US" altLang="zh-CN" dirty="0"/>
          </a:p>
          <a:p>
            <a:r>
              <a:rPr lang="zh-CN" altLang="en-US" dirty="0"/>
              <a:t>父类又称作基类或超类，子类又称作派生类。</a:t>
            </a:r>
            <a:endParaRPr kumimoji="1" lang="zh-CN" altLang="en-US" dirty="0"/>
          </a:p>
        </p:txBody>
      </p:sp>
      <p:pic>
        <p:nvPicPr>
          <p:cNvPr id="3" name="图片 2">
            <a:extLst>
              <a:ext uri="{FF2B5EF4-FFF2-40B4-BE49-F238E27FC236}">
                <a16:creationId xmlns:a16="http://schemas.microsoft.com/office/drawing/2014/main" id="{9DE570D6-8448-0949-8B7A-E8B38C49D7FE}"/>
              </a:ext>
            </a:extLst>
          </p:cNvPr>
          <p:cNvPicPr>
            <a:picLocks noChangeAspect="1"/>
          </p:cNvPicPr>
          <p:nvPr/>
        </p:nvPicPr>
        <p:blipFill>
          <a:blip r:embed="rId3"/>
          <a:stretch>
            <a:fillRect/>
          </a:stretch>
        </p:blipFill>
        <p:spPr>
          <a:xfrm>
            <a:off x="1746067" y="2392179"/>
            <a:ext cx="7780318" cy="3641144"/>
          </a:xfrm>
          <a:prstGeom prst="rect">
            <a:avLst/>
          </a:prstGeom>
        </p:spPr>
      </p:pic>
    </p:spTree>
    <p:extLst>
      <p:ext uri="{BB962C8B-B14F-4D97-AF65-F5344CB8AC3E}">
        <p14:creationId xmlns:p14="http://schemas.microsoft.com/office/powerpoint/2010/main" val="794638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2" name="文本框 1">
            <a:extLst>
              <a:ext uri="{FF2B5EF4-FFF2-40B4-BE49-F238E27FC236}">
                <a16:creationId xmlns:a16="http://schemas.microsoft.com/office/drawing/2014/main" id="{D01BB699-39D6-E14D-B576-6C82C2A92C3F}"/>
              </a:ext>
            </a:extLst>
          </p:cNvPr>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a:extLst>
              <a:ext uri="{FF2B5EF4-FFF2-40B4-BE49-F238E27FC236}">
                <a16:creationId xmlns:a16="http://schemas.microsoft.com/office/drawing/2014/main" id="{D5699794-BC6B-374B-8973-B2803B9FFE8E}"/>
              </a:ext>
            </a:extLst>
          </p:cNvPr>
          <p:cNvSpPr/>
          <p:nvPr/>
        </p:nvSpPr>
        <p:spPr>
          <a:xfrm>
            <a:off x="1711061" y="1665567"/>
            <a:ext cx="1220255"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实现关系</a:t>
            </a:r>
            <a:endParaRPr kumimoji="1" lang="en-US" altLang="zh-CN" dirty="0"/>
          </a:p>
        </p:txBody>
      </p:sp>
      <p:sp>
        <p:nvSpPr>
          <p:cNvPr id="4" name="文本框 3">
            <a:extLst>
              <a:ext uri="{FF2B5EF4-FFF2-40B4-BE49-F238E27FC236}">
                <a16:creationId xmlns:a16="http://schemas.microsoft.com/office/drawing/2014/main" id="{E1887F0A-E0EF-0B41-A67D-509B1E54B6EF}"/>
              </a:ext>
            </a:extLst>
          </p:cNvPr>
          <p:cNvSpPr txBox="1"/>
          <p:nvPr/>
        </p:nvSpPr>
        <p:spPr>
          <a:xfrm>
            <a:off x="3294048" y="1511881"/>
            <a:ext cx="6647974" cy="646331"/>
          </a:xfrm>
          <a:prstGeom prst="rect">
            <a:avLst/>
          </a:prstGeom>
          <a:noFill/>
        </p:spPr>
        <p:txBody>
          <a:bodyPr wrap="none" rtlCol="0">
            <a:spAutoFit/>
          </a:bodyPr>
          <a:lstStyle/>
          <a:p>
            <a:r>
              <a:rPr lang="zh-CN" altLang="en-US" dirty="0"/>
              <a:t>将一种模型元素（如类）与另一种模型元素（如接口）连接起来</a:t>
            </a:r>
            <a:endParaRPr lang="en-US" altLang="zh-CN" dirty="0"/>
          </a:p>
          <a:p>
            <a:r>
              <a:rPr lang="zh-CN" altLang="en-US" dirty="0"/>
              <a:t>其中接口只是</a:t>
            </a:r>
            <a:r>
              <a:rPr lang="zh-CN" altLang="en-US" dirty="0">
                <a:solidFill>
                  <a:srgbClr val="FF0000"/>
                </a:solidFill>
              </a:rPr>
              <a:t>行为的说明</a:t>
            </a:r>
            <a:r>
              <a:rPr lang="zh-CN" altLang="en-US" dirty="0"/>
              <a:t>而不是结构或者实现。</a:t>
            </a:r>
            <a:endParaRPr kumimoji="1" lang="zh-CN" altLang="en-US" dirty="0"/>
          </a:p>
        </p:txBody>
      </p:sp>
      <p:pic>
        <p:nvPicPr>
          <p:cNvPr id="3" name="图片 2">
            <a:extLst>
              <a:ext uri="{FF2B5EF4-FFF2-40B4-BE49-F238E27FC236}">
                <a16:creationId xmlns:a16="http://schemas.microsoft.com/office/drawing/2014/main" id="{DD8B29D1-2602-AC4C-A365-A46C45CEE645}"/>
              </a:ext>
            </a:extLst>
          </p:cNvPr>
          <p:cNvPicPr>
            <a:picLocks noChangeAspect="1"/>
          </p:cNvPicPr>
          <p:nvPr/>
        </p:nvPicPr>
        <p:blipFill>
          <a:blip r:embed="rId3"/>
          <a:stretch>
            <a:fillRect/>
          </a:stretch>
        </p:blipFill>
        <p:spPr>
          <a:xfrm>
            <a:off x="2166851" y="2558322"/>
            <a:ext cx="7342909" cy="3636152"/>
          </a:xfrm>
          <a:prstGeom prst="rect">
            <a:avLst/>
          </a:prstGeom>
        </p:spPr>
      </p:pic>
    </p:spTree>
    <p:extLst>
      <p:ext uri="{BB962C8B-B14F-4D97-AF65-F5344CB8AC3E}">
        <p14:creationId xmlns:p14="http://schemas.microsoft.com/office/powerpoint/2010/main" val="18237118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957325" y="201343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450714" y="1750938"/>
            <a:ext cx="7174783" cy="1200329"/>
          </a:xfrm>
          <a:prstGeom prst="rect">
            <a:avLst/>
          </a:prstGeom>
        </p:spPr>
        <p:txBody>
          <a:bodyPr wrap="square">
            <a:spAutoFit/>
          </a:bodyPr>
          <a:lstStyle/>
          <a:p>
            <a:r>
              <a:rPr lang="zh-CN" altLang="en-US" dirty="0" smtClean="0">
                <a:latin typeface="黑体" pitchFamily="49" charset="-122"/>
                <a:ea typeface="黑体" pitchFamily="49" charset="-122"/>
              </a:rPr>
              <a:t>对象图是类图的</a:t>
            </a:r>
            <a:r>
              <a:rPr lang="zh-CN" altLang="en-US" dirty="0" smtClean="0">
                <a:solidFill>
                  <a:srgbClr val="FF0000"/>
                </a:solidFill>
                <a:latin typeface="黑体" pitchFamily="49" charset="-122"/>
                <a:ea typeface="黑体" pitchFamily="49" charset="-122"/>
              </a:rPr>
              <a:t>实例</a:t>
            </a:r>
            <a:r>
              <a:rPr lang="zh-CN" altLang="en-US" dirty="0" smtClean="0">
                <a:latin typeface="黑体" pitchFamily="49" charset="-122"/>
                <a:ea typeface="黑体" pitchFamily="49" charset="-122"/>
              </a:rPr>
              <a:t>，几乎使用和类图完全相同的标识，它们的不同点在于对象图显示类的多个对象实例，而不是实例的类。一个对象图是类图的一个实例。由于对象存在生命周期，因此对象图只能在系统某一时间段存在。</a:t>
            </a:r>
            <a:endParaRPr lang="zh-CN" altLang="en-US" dirty="0">
              <a:latin typeface="黑体" pitchFamily="49" charset="-122"/>
              <a:ea typeface="黑体" pitchFamily="49" charset="-122"/>
            </a:endParaRPr>
          </a:p>
        </p:txBody>
      </p:sp>
      <p:sp>
        <p:nvSpPr>
          <p:cNvPr id="3" name="矩形 2"/>
          <p:cNvSpPr/>
          <p:nvPr/>
        </p:nvSpPr>
        <p:spPr>
          <a:xfrm>
            <a:off x="1532896" y="710430"/>
            <a:ext cx="2139891" cy="369332"/>
          </a:xfrm>
          <a:prstGeom prst="rect">
            <a:avLst/>
          </a:prstGeom>
        </p:spPr>
        <p:txBody>
          <a:bodyPr wrap="square">
            <a:spAutoFit/>
          </a:bodyPr>
          <a:lstStyle/>
          <a:p>
            <a:r>
              <a:rPr lang="en-US" altLang="zh-CN" b="1" dirty="0">
                <a:solidFill>
                  <a:schemeClr val="tx1">
                    <a:lumMod val="75000"/>
                    <a:lumOff val="25000"/>
                  </a:schemeClr>
                </a:solidFill>
              </a:rPr>
              <a:t>UML</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对象图</a:t>
            </a:r>
            <a:endParaRPr lang="zh-CN" altLang="en-US" b="1" dirty="0">
              <a:solidFill>
                <a:schemeClr val="tx1">
                  <a:lumMod val="75000"/>
                  <a:lumOff val="25000"/>
                </a:schemeClr>
              </a:solidFill>
            </a:endParaRP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00" y="2013439"/>
            <a:ext cx="27527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4450714" y="3747452"/>
            <a:ext cx="7174783" cy="2308324"/>
          </a:xfrm>
          <a:prstGeom prst="rect">
            <a:avLst/>
          </a:prstGeom>
        </p:spPr>
        <p:txBody>
          <a:bodyPr wrap="square">
            <a:spAutoFit/>
          </a:bodyPr>
          <a:lstStyle/>
          <a:p>
            <a:r>
              <a:rPr lang="en-US" altLang="zh-CN" b="1" dirty="0"/>
              <a:t>class teacher{</a:t>
            </a:r>
          </a:p>
          <a:p>
            <a:r>
              <a:rPr lang="en-US" altLang="zh-CN" b="1" dirty="0" smtClean="0"/>
              <a:t>	</a:t>
            </a:r>
            <a:r>
              <a:rPr lang="en-US" altLang="zh-CN" b="1" dirty="0" err="1" smtClean="0"/>
              <a:t>int</a:t>
            </a:r>
            <a:r>
              <a:rPr lang="en-US" altLang="zh-CN" b="1" dirty="0" smtClean="0"/>
              <a:t> </a:t>
            </a:r>
            <a:r>
              <a:rPr lang="en-US" altLang="zh-CN" b="1" dirty="0"/>
              <a:t>id</a:t>
            </a:r>
            <a:r>
              <a:rPr lang="en-US" altLang="zh-CN" b="1" dirty="0" smtClean="0"/>
              <a:t>;</a:t>
            </a:r>
            <a:endParaRPr lang="en-US" altLang="zh-CN" b="1" dirty="0"/>
          </a:p>
          <a:p>
            <a:r>
              <a:rPr lang="en-US" altLang="zh-CN" dirty="0" smtClean="0"/>
              <a:t>}</a:t>
            </a:r>
          </a:p>
          <a:p>
            <a:endParaRPr lang="en-US" altLang="zh-CN" dirty="0" smtClean="0"/>
          </a:p>
          <a:p>
            <a:r>
              <a:rPr lang="en-US" altLang="zh-CN" dirty="0"/>
              <a:t>teacher </a:t>
            </a:r>
            <a:r>
              <a:rPr lang="en-US" altLang="zh-CN" u="sng" dirty="0"/>
              <a:t>t=</a:t>
            </a:r>
            <a:r>
              <a:rPr lang="en-US" altLang="zh-CN" b="1" u="sng" dirty="0"/>
              <a:t>new teacher();</a:t>
            </a:r>
            <a:endParaRPr lang="en-US" altLang="zh-CN" dirty="0">
              <a:latin typeface="黑体" pitchFamily="49" charset="-122"/>
              <a:ea typeface="黑体" pitchFamily="49" charset="-122"/>
            </a:endParaRPr>
          </a:p>
          <a:p>
            <a:r>
              <a:rPr lang="en-US" altLang="zh-CN" dirty="0" smtClean="0"/>
              <a:t>t.id=10086</a:t>
            </a:r>
            <a:r>
              <a:rPr lang="zh-CN" altLang="en-US" dirty="0" smtClean="0"/>
              <a:t>；</a:t>
            </a:r>
            <a:endParaRPr lang="en-US" altLang="zh-CN" dirty="0" smtClean="0"/>
          </a:p>
          <a:p>
            <a:endParaRPr lang="en-US" altLang="zh-CN" dirty="0">
              <a:latin typeface="黑体" pitchFamily="49" charset="-122"/>
              <a:ea typeface="黑体" pitchFamily="49" charset="-122"/>
            </a:endParaRPr>
          </a:p>
          <a:p>
            <a:r>
              <a:rPr lang="zh-CN" altLang="en-US" dirty="0" smtClean="0">
                <a:latin typeface="黑体" pitchFamily="49" charset="-122"/>
                <a:ea typeface="黑体" pitchFamily="49" charset="-122"/>
              </a:rPr>
              <a:t>用</a:t>
            </a:r>
            <a:r>
              <a:rPr lang="en-US" altLang="zh-CN" dirty="0" smtClean="0">
                <a:latin typeface="黑体" pitchFamily="49" charset="-122"/>
                <a:ea typeface="黑体" pitchFamily="49" charset="-122"/>
              </a:rPr>
              <a:t>java</a:t>
            </a:r>
            <a:r>
              <a:rPr lang="zh-CN" altLang="en-US" dirty="0" smtClean="0">
                <a:latin typeface="黑体" pitchFamily="49" charset="-122"/>
                <a:ea typeface="黑体" pitchFamily="49" charset="-122"/>
              </a:rPr>
              <a:t>代码来类比的话，</a:t>
            </a:r>
            <a:r>
              <a:rPr lang="en-US" altLang="zh-CN" dirty="0" smtClean="0">
                <a:latin typeface="黑体" pitchFamily="49" charset="-122"/>
                <a:ea typeface="黑体" pitchFamily="49" charset="-122"/>
              </a:rPr>
              <a:t>class teacher</a:t>
            </a:r>
            <a:r>
              <a:rPr lang="zh-CN" altLang="en-US" dirty="0" smtClean="0">
                <a:latin typeface="黑体" pitchFamily="49" charset="-122"/>
                <a:ea typeface="黑体" pitchFamily="49" charset="-122"/>
              </a:rPr>
              <a:t>就是类图</a:t>
            </a:r>
            <a:r>
              <a:rPr lang="zh-CN" altLang="en-US" dirty="0">
                <a:latin typeface="黑体" pitchFamily="49" charset="-122"/>
                <a:ea typeface="黑体" pitchFamily="49" charset="-122"/>
              </a:rPr>
              <a:t>，</a:t>
            </a:r>
            <a:r>
              <a:rPr lang="en-US" altLang="zh-CN" dirty="0" smtClean="0">
                <a:latin typeface="黑体" pitchFamily="49" charset="-122"/>
                <a:ea typeface="黑体" pitchFamily="49" charset="-122"/>
              </a:rPr>
              <a:t>t</a:t>
            </a:r>
            <a:r>
              <a:rPr lang="zh-CN" altLang="en-US" dirty="0" smtClean="0">
                <a:latin typeface="黑体" pitchFamily="49" charset="-122"/>
                <a:ea typeface="黑体" pitchFamily="49" charset="-122"/>
              </a:rPr>
              <a:t>则是对象图。</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42233472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87903416"/>
              </p:ext>
            </p:extLst>
          </p:nvPr>
        </p:nvGraphicFramePr>
        <p:xfrm>
          <a:off x="1627555" y="1537274"/>
          <a:ext cx="8386884" cy="4794924"/>
        </p:xfrm>
        <a:graphic>
          <a:graphicData uri="http://schemas.openxmlformats.org/drawingml/2006/table">
            <a:tbl>
              <a:tblPr firstRow="1" bandRow="1">
                <a:tableStyleId>{5C22544A-7EE6-4342-B048-85BDC9FD1C3A}</a:tableStyleId>
              </a:tblPr>
              <a:tblGrid>
                <a:gridCol w="4193442">
                  <a:extLst>
                    <a:ext uri="{9D8B030D-6E8A-4147-A177-3AD203B41FA5}">
                      <a16:colId xmlns:a16="http://schemas.microsoft.com/office/drawing/2014/main" val="20000"/>
                    </a:ext>
                  </a:extLst>
                </a:gridCol>
                <a:gridCol w="4193442">
                  <a:extLst>
                    <a:ext uri="{9D8B030D-6E8A-4147-A177-3AD203B41FA5}">
                      <a16:colId xmlns:a16="http://schemas.microsoft.com/office/drawing/2014/main" val="20001"/>
                    </a:ext>
                  </a:extLst>
                </a:gridCol>
              </a:tblGrid>
              <a:tr h="868440">
                <a:tc>
                  <a:txBody>
                    <a:bodyPr/>
                    <a:lstStyle/>
                    <a:p>
                      <a:pPr algn="ctr"/>
                      <a:r>
                        <a:rPr lang="zh-CN" altLang="en-US" dirty="0" smtClean="0">
                          <a:latin typeface="黑体" pitchFamily="49" charset="-122"/>
                          <a:ea typeface="黑体" pitchFamily="49" charset="-122"/>
                        </a:rPr>
                        <a:t>类图</a:t>
                      </a:r>
                      <a:endParaRPr lang="zh-CN" altLang="en-US" dirty="0">
                        <a:latin typeface="黑体" pitchFamily="49" charset="-122"/>
                        <a:ea typeface="黑体" pitchFamily="49" charset="-122"/>
                      </a:endParaRPr>
                    </a:p>
                  </a:txBody>
                  <a:tcPr/>
                </a:tc>
                <a:tc>
                  <a:txBody>
                    <a:bodyPr/>
                    <a:lstStyle/>
                    <a:p>
                      <a:pPr algn="ctr"/>
                      <a:r>
                        <a:rPr lang="zh-CN" altLang="en-US" dirty="0" smtClean="0">
                          <a:latin typeface="黑体" pitchFamily="49" charset="-122"/>
                          <a:ea typeface="黑体" pitchFamily="49" charset="-122"/>
                        </a:rPr>
                        <a:t>对象图</a:t>
                      </a:r>
                      <a:endParaRPr lang="zh-CN" altLang="en-US" dirty="0">
                        <a:latin typeface="黑体" pitchFamily="49" charset="-122"/>
                        <a:ea typeface="黑体" pitchFamily="49" charset="-122"/>
                      </a:endParaRPr>
                    </a:p>
                  </a:txBody>
                  <a:tcPr/>
                </a:tc>
                <a:extLst>
                  <a:ext uri="{0D108BD9-81ED-4DB2-BD59-A6C34878D82A}">
                    <a16:rowId xmlns:a16="http://schemas.microsoft.com/office/drawing/2014/main" val="10000"/>
                  </a:ext>
                </a:extLst>
              </a:tr>
              <a:tr h="684441">
                <a:tc>
                  <a:txBody>
                    <a:bodyPr/>
                    <a:lstStyle/>
                    <a:p>
                      <a:r>
                        <a:rPr lang="zh-CN" altLang="en-US" dirty="0" smtClean="0">
                          <a:latin typeface="黑体" pitchFamily="49" charset="-122"/>
                          <a:ea typeface="黑体" pitchFamily="49" charset="-122"/>
                        </a:rPr>
                        <a:t>类具有三个分栏：名称，属性和操作</a:t>
                      </a:r>
                      <a:endParaRPr lang="zh-CN" altLang="en-US" dirty="0">
                        <a:latin typeface="黑体" pitchFamily="49" charset="-122"/>
                        <a:ea typeface="黑体" pitchFamily="49" charset="-122"/>
                      </a:endParaRPr>
                    </a:p>
                  </a:txBody>
                  <a:tcPr/>
                </a:tc>
                <a:tc>
                  <a:txBody>
                    <a:bodyPr/>
                    <a:lstStyle/>
                    <a:p>
                      <a:r>
                        <a:rPr lang="zh-CN" altLang="en-US" dirty="0" smtClean="0">
                          <a:latin typeface="黑体" pitchFamily="49" charset="-122"/>
                          <a:ea typeface="黑体" pitchFamily="49" charset="-122"/>
                        </a:rPr>
                        <a:t>对象只有两个分栏：名称和属性</a:t>
                      </a:r>
                      <a:endParaRPr lang="zh-CN" altLang="en-US" dirty="0">
                        <a:latin typeface="黑体" pitchFamily="49" charset="-122"/>
                        <a:ea typeface="黑体" pitchFamily="49" charset="-122"/>
                      </a:endParaRPr>
                    </a:p>
                  </a:txBody>
                  <a:tcPr/>
                </a:tc>
                <a:extLst>
                  <a:ext uri="{0D108BD9-81ED-4DB2-BD59-A6C34878D82A}">
                    <a16:rowId xmlns:a16="http://schemas.microsoft.com/office/drawing/2014/main" val="10001"/>
                  </a:ext>
                </a:extLst>
              </a:tr>
              <a:tr h="684441">
                <a:tc>
                  <a:txBody>
                    <a:bodyPr/>
                    <a:lstStyle/>
                    <a:p>
                      <a:r>
                        <a:rPr lang="zh-CN" altLang="en-US" dirty="0" smtClean="0">
                          <a:latin typeface="黑体" pitchFamily="49" charset="-122"/>
                          <a:ea typeface="黑体" pitchFamily="49" charset="-122"/>
                        </a:rPr>
                        <a:t>在类的名称分栏中只有类名</a:t>
                      </a:r>
                      <a:endParaRPr lang="zh-CN" altLang="en-US" dirty="0">
                        <a:latin typeface="黑体" pitchFamily="49" charset="-122"/>
                        <a:ea typeface="黑体" pitchFamily="49" charset="-122"/>
                      </a:endParaRPr>
                    </a:p>
                  </a:txBody>
                  <a:tcPr/>
                </a:tc>
                <a:tc>
                  <a:txBody>
                    <a:bodyPr/>
                    <a:lstStyle/>
                    <a:p>
                      <a:r>
                        <a:rPr lang="zh-CN" altLang="en-US" dirty="0" smtClean="0">
                          <a:latin typeface="黑体" pitchFamily="49" charset="-122"/>
                          <a:ea typeface="黑体" pitchFamily="49" charset="-122"/>
                        </a:rPr>
                        <a:t>对象的名称形式为“对象名：类名”，匿名对象的名称形式为“：类名”</a:t>
                      </a:r>
                      <a:endParaRPr lang="zh-CN" altLang="en-US" dirty="0">
                        <a:latin typeface="黑体" pitchFamily="49" charset="-122"/>
                        <a:ea typeface="黑体" pitchFamily="49" charset="-122"/>
                      </a:endParaRPr>
                    </a:p>
                  </a:txBody>
                  <a:tcPr/>
                </a:tc>
                <a:extLst>
                  <a:ext uri="{0D108BD9-81ED-4DB2-BD59-A6C34878D82A}">
                    <a16:rowId xmlns:a16="http://schemas.microsoft.com/office/drawing/2014/main" val="10002"/>
                  </a:ext>
                </a:extLst>
              </a:tr>
              <a:tr h="684441">
                <a:tc>
                  <a:txBody>
                    <a:bodyPr/>
                    <a:lstStyle/>
                    <a:p>
                      <a:r>
                        <a:rPr lang="zh-CN" altLang="en-US" dirty="0" smtClean="0">
                          <a:latin typeface="黑体" pitchFamily="49" charset="-122"/>
                          <a:ea typeface="黑体" pitchFamily="49" charset="-122"/>
                        </a:rPr>
                        <a:t>类的属性分栏定义了所有属性的特征</a:t>
                      </a:r>
                      <a:endParaRPr lang="zh-CN" altLang="en-US" dirty="0">
                        <a:latin typeface="黑体" pitchFamily="49" charset="-122"/>
                        <a:ea typeface="黑体" pitchFamily="49" charset="-122"/>
                      </a:endParaRPr>
                    </a:p>
                  </a:txBody>
                  <a:tcPr/>
                </a:tc>
                <a:tc>
                  <a:txBody>
                    <a:bodyPr/>
                    <a:lstStyle/>
                    <a:p>
                      <a:r>
                        <a:rPr lang="zh-CN" altLang="en-US" dirty="0" smtClean="0">
                          <a:latin typeface="黑体" pitchFamily="49" charset="-122"/>
                          <a:ea typeface="黑体" pitchFamily="49" charset="-122"/>
                        </a:rPr>
                        <a:t>对象则只定义了属性的当前值，以便用于测试用例</a:t>
                      </a:r>
                      <a:endParaRPr lang="zh-CN" altLang="en-US" dirty="0">
                        <a:latin typeface="黑体" pitchFamily="49" charset="-122"/>
                        <a:ea typeface="黑体" pitchFamily="49" charset="-122"/>
                      </a:endParaRPr>
                    </a:p>
                  </a:txBody>
                  <a:tcPr/>
                </a:tc>
                <a:extLst>
                  <a:ext uri="{0D108BD9-81ED-4DB2-BD59-A6C34878D82A}">
                    <a16:rowId xmlns:a16="http://schemas.microsoft.com/office/drawing/2014/main" val="10003"/>
                  </a:ext>
                </a:extLst>
              </a:tr>
              <a:tr h="684441">
                <a:tc>
                  <a:txBody>
                    <a:bodyPr/>
                    <a:lstStyle/>
                    <a:p>
                      <a:r>
                        <a:rPr lang="zh-CN" altLang="en-US" dirty="0" smtClean="0">
                          <a:latin typeface="黑体" pitchFamily="49" charset="-122"/>
                          <a:ea typeface="黑体" pitchFamily="49" charset="-122"/>
                        </a:rPr>
                        <a:t>类中列出了操作</a:t>
                      </a:r>
                      <a:endParaRPr lang="zh-CN" altLang="en-US" dirty="0">
                        <a:latin typeface="黑体" pitchFamily="49" charset="-122"/>
                        <a:ea typeface="黑体" pitchFamily="49" charset="-122"/>
                      </a:endParaRPr>
                    </a:p>
                  </a:txBody>
                  <a:tcPr/>
                </a:tc>
                <a:tc>
                  <a:txBody>
                    <a:bodyPr/>
                    <a:lstStyle/>
                    <a:p>
                      <a:r>
                        <a:rPr lang="zh-CN" altLang="en-US" dirty="0" smtClean="0">
                          <a:latin typeface="黑体" pitchFamily="49" charset="-122"/>
                          <a:ea typeface="黑体" pitchFamily="49" charset="-122"/>
                        </a:rPr>
                        <a:t>对象图中不包括操作，因为对于属于同一个类的对象而言，其操作都是相同的。</a:t>
                      </a:r>
                      <a:endParaRPr lang="zh-CN" altLang="en-US" dirty="0">
                        <a:latin typeface="黑体" pitchFamily="49" charset="-122"/>
                        <a:ea typeface="黑体" pitchFamily="49" charset="-122"/>
                      </a:endParaRPr>
                    </a:p>
                  </a:txBody>
                  <a:tcPr/>
                </a:tc>
                <a:extLst>
                  <a:ext uri="{0D108BD9-81ED-4DB2-BD59-A6C34878D82A}">
                    <a16:rowId xmlns:a16="http://schemas.microsoft.com/office/drawing/2014/main" val="10004"/>
                  </a:ext>
                </a:extLst>
              </a:tr>
              <a:tr h="684441">
                <a:tc>
                  <a:txBody>
                    <a:bodyPr/>
                    <a:lstStyle/>
                    <a:p>
                      <a:r>
                        <a:rPr lang="zh-CN" altLang="en-US" dirty="0" smtClean="0">
                          <a:latin typeface="黑体" pitchFamily="49" charset="-122"/>
                          <a:ea typeface="黑体" pitchFamily="49" charset="-122"/>
                        </a:rPr>
                        <a:t>类使用关联连接，关联使用的名称，角色，多重性及约束等特征定义。类代表的是对对象的分类所以必须说明可以参与关联的对象数目。</a:t>
                      </a:r>
                      <a:endParaRPr lang="zh-CN" altLang="en-US" dirty="0">
                        <a:latin typeface="黑体" pitchFamily="49" charset="-122"/>
                        <a:ea typeface="黑体" pitchFamily="49" charset="-122"/>
                      </a:endParaRPr>
                    </a:p>
                  </a:txBody>
                  <a:tcPr/>
                </a:tc>
                <a:tc>
                  <a:txBody>
                    <a:bodyPr/>
                    <a:lstStyle/>
                    <a:p>
                      <a:r>
                        <a:rPr lang="zh-CN" altLang="en-US" dirty="0" smtClean="0">
                          <a:latin typeface="黑体" pitchFamily="49" charset="-122"/>
                          <a:ea typeface="黑体" pitchFamily="49" charset="-122"/>
                        </a:rPr>
                        <a:t>对象使用链连接，链拥有名称，角色，但没有多重性。对象代表的是单独的实体，所有的链是一对一的，因此不涉及多重性。</a:t>
                      </a:r>
                      <a:endParaRPr lang="zh-CN" altLang="en-US" dirty="0">
                        <a:latin typeface="黑体" pitchFamily="49" charset="-122"/>
                        <a:ea typeface="黑体" pitchFamily="49" charset="-122"/>
                      </a:endParaRPr>
                    </a:p>
                  </a:txBody>
                  <a:tcPr/>
                </a:tc>
                <a:extLst>
                  <a:ext uri="{0D108BD9-81ED-4DB2-BD59-A6C34878D82A}">
                    <a16:rowId xmlns:a16="http://schemas.microsoft.com/office/drawing/2014/main" val="10005"/>
                  </a:ext>
                </a:extLst>
              </a:tr>
            </a:tbl>
          </a:graphicData>
        </a:graphic>
      </p:graphicFrame>
      <p:sp>
        <p:nvSpPr>
          <p:cNvPr id="8" name="矩形 7"/>
          <p:cNvSpPr/>
          <p:nvPr/>
        </p:nvSpPr>
        <p:spPr>
          <a:xfrm>
            <a:off x="4461573" y="1008451"/>
            <a:ext cx="7174783" cy="400110"/>
          </a:xfrm>
          <a:prstGeom prst="rect">
            <a:avLst/>
          </a:prstGeom>
        </p:spPr>
        <p:txBody>
          <a:bodyPr wrap="square">
            <a:spAutoFit/>
          </a:bodyPr>
          <a:lstStyle/>
          <a:p>
            <a:r>
              <a:rPr lang="zh-CN" altLang="en-US" sz="2000" b="1" dirty="0" smtClean="0"/>
              <a:t>类图与对象图的区别</a:t>
            </a:r>
            <a:endParaRPr lang="zh-CN" altLang="en-US" sz="2000" b="1" dirty="0"/>
          </a:p>
        </p:txBody>
      </p:sp>
      <p:sp>
        <p:nvSpPr>
          <p:cNvPr id="7" name="矩形 6"/>
          <p:cNvSpPr/>
          <p:nvPr/>
        </p:nvSpPr>
        <p:spPr>
          <a:xfrm>
            <a:off x="1532896" y="710430"/>
            <a:ext cx="2139891" cy="369332"/>
          </a:xfrm>
          <a:prstGeom prst="rect">
            <a:avLst/>
          </a:prstGeom>
        </p:spPr>
        <p:txBody>
          <a:bodyPr wrap="square">
            <a:spAutoFit/>
          </a:bodyPr>
          <a:lstStyle/>
          <a:p>
            <a:r>
              <a:rPr lang="en-US" altLang="zh-CN" b="1" dirty="0">
                <a:solidFill>
                  <a:schemeClr val="tx1">
                    <a:lumMod val="75000"/>
                    <a:lumOff val="25000"/>
                  </a:schemeClr>
                </a:solidFill>
              </a:rPr>
              <a:t>UML</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对象图</a:t>
            </a:r>
            <a:endParaRPr lang="zh-CN" altLang="en-US" b="1" dirty="0">
              <a:solidFill>
                <a:schemeClr val="tx1">
                  <a:lumMod val="75000"/>
                  <a:lumOff val="25000"/>
                </a:schemeClr>
              </a:solidFill>
            </a:endParaRPr>
          </a:p>
        </p:txBody>
      </p:sp>
      <p:sp>
        <p:nvSpPr>
          <p:cNvPr id="9" name="椭圆 8"/>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9756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272790" y="3177540"/>
            <a:ext cx="3139440" cy="31394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80110" y="1546860"/>
            <a:ext cx="3139440" cy="31394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448077" y="2414002"/>
            <a:ext cx="792480" cy="460375"/>
          </a:xfrm>
          <a:prstGeom prst="rect">
            <a:avLst/>
          </a:prstGeom>
          <a:noFill/>
        </p:spPr>
        <p:txBody>
          <a:bodyPr wrap="none" rtlCol="0">
            <a:spAutoFit/>
          </a:bodyPr>
          <a:lstStyle/>
          <a:p>
            <a:pPr algn="r"/>
            <a:r>
              <a:rPr lang="zh-CN" altLang="en-US" sz="2400" i="1" dirty="0">
                <a:solidFill>
                  <a:schemeClr val="tx1">
                    <a:lumMod val="75000"/>
                    <a:lumOff val="25000"/>
                  </a:schemeClr>
                </a:solidFill>
                <a:latin typeface="+mj-lt"/>
              </a:rPr>
              <a:t>定义</a:t>
            </a:r>
          </a:p>
        </p:txBody>
      </p:sp>
      <p:cxnSp>
        <p:nvCxnSpPr>
          <p:cNvPr id="14" name="直接连接符 13"/>
          <p:cNvCxnSpPr/>
          <p:nvPr/>
        </p:nvCxnSpPr>
        <p:spPr>
          <a:xfrm>
            <a:off x="8530117" y="1957799"/>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16" name="文本框 15"/>
          <p:cNvSpPr txBox="1"/>
          <p:nvPr/>
        </p:nvSpPr>
        <p:spPr>
          <a:xfrm>
            <a:off x="7331237" y="3954685"/>
            <a:ext cx="1198880" cy="398780"/>
          </a:xfrm>
          <a:prstGeom prst="rect">
            <a:avLst/>
          </a:prstGeom>
          <a:noFill/>
        </p:spPr>
        <p:txBody>
          <a:bodyPr wrap="none" rtlCol="0">
            <a:spAutoFit/>
          </a:bodyPr>
          <a:lstStyle/>
          <a:p>
            <a:pPr algn="r"/>
            <a:r>
              <a:rPr lang="zh-CN" altLang="en-US" sz="2000" i="1" dirty="0">
                <a:solidFill>
                  <a:schemeClr val="tx1">
                    <a:lumMod val="75000"/>
                    <a:lumOff val="25000"/>
                  </a:schemeClr>
                </a:solidFill>
              </a:rPr>
              <a:t>应用环境</a:t>
            </a:r>
          </a:p>
        </p:txBody>
      </p:sp>
      <p:cxnSp>
        <p:nvCxnSpPr>
          <p:cNvPr id="17" name="直接连接符 16"/>
          <p:cNvCxnSpPr/>
          <p:nvPr/>
        </p:nvCxnSpPr>
        <p:spPr>
          <a:xfrm>
            <a:off x="8530117" y="3422282"/>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18" name="矩形 17"/>
          <p:cNvSpPr/>
          <p:nvPr/>
        </p:nvSpPr>
        <p:spPr>
          <a:xfrm>
            <a:off x="8588375" y="3554730"/>
            <a:ext cx="3207385" cy="1198880"/>
          </a:xfrm>
          <a:prstGeom prst="rect">
            <a:avLst/>
          </a:prstGeom>
        </p:spPr>
        <p:txBody>
          <a:bodyPr wrap="square">
            <a:spAutoFit/>
          </a:bodyPr>
          <a:lstStyle/>
          <a:p>
            <a:r>
              <a:rPr lang="zh-CN" altLang="en-US" dirty="0">
                <a:sym typeface="+mn-ea"/>
              </a:rPr>
              <a:t>通常我们创建一个UML状态图是为了以下的研究目的：研究类、角色、子系统、或组件的复杂行为。</a:t>
            </a:r>
            <a:endParaRPr lang="zh-CN" altLang="en-US" dirty="0">
              <a:solidFill>
                <a:schemeClr val="tx1">
                  <a:lumMod val="75000"/>
                  <a:lumOff val="25000"/>
                </a:schemeClr>
              </a:solidFill>
              <a:sym typeface="+mn-ea"/>
            </a:endParaRPr>
          </a:p>
        </p:txBody>
      </p:sp>
      <p:sp>
        <p:nvSpPr>
          <p:cNvPr id="19" name="文本框 18"/>
          <p:cNvSpPr txBox="1"/>
          <p:nvPr/>
        </p:nvSpPr>
        <p:spPr>
          <a:xfrm>
            <a:off x="7534437" y="5511655"/>
            <a:ext cx="792480" cy="460375"/>
          </a:xfrm>
          <a:prstGeom prst="rect">
            <a:avLst/>
          </a:prstGeom>
          <a:noFill/>
        </p:spPr>
        <p:txBody>
          <a:bodyPr wrap="none" rtlCol="0">
            <a:spAutoFit/>
          </a:bodyPr>
          <a:lstStyle/>
          <a:p>
            <a:pPr algn="r"/>
            <a:r>
              <a:rPr lang="zh-CN" altLang="en-US" sz="2400" i="1" dirty="0">
                <a:solidFill>
                  <a:schemeClr val="tx1">
                    <a:lumMod val="75000"/>
                    <a:lumOff val="25000"/>
                  </a:schemeClr>
                </a:solidFill>
              </a:rPr>
              <a:t>元素</a:t>
            </a:r>
          </a:p>
        </p:txBody>
      </p:sp>
      <p:cxnSp>
        <p:nvCxnSpPr>
          <p:cNvPr id="20" name="直接连接符 19"/>
          <p:cNvCxnSpPr/>
          <p:nvPr/>
        </p:nvCxnSpPr>
        <p:spPr>
          <a:xfrm>
            <a:off x="8529955" y="4739640"/>
            <a:ext cx="2540" cy="1742440"/>
          </a:xfrm>
          <a:prstGeom prst="line">
            <a:avLst/>
          </a:prstGeom>
        </p:spPr>
        <p:style>
          <a:lnRef idx="1">
            <a:schemeClr val="accent3"/>
          </a:lnRef>
          <a:fillRef idx="0">
            <a:schemeClr val="accent3"/>
          </a:fillRef>
          <a:effectRef idx="0">
            <a:schemeClr val="accent3"/>
          </a:effectRef>
          <a:fontRef idx="minor">
            <a:schemeClr val="tx1"/>
          </a:fontRef>
        </p:style>
      </p:cxnSp>
      <p:sp>
        <p:nvSpPr>
          <p:cNvPr id="21" name="矩形 20"/>
          <p:cNvSpPr/>
          <p:nvPr/>
        </p:nvSpPr>
        <p:spPr>
          <a:xfrm>
            <a:off x="8588375" y="4865370"/>
            <a:ext cx="3208020" cy="1753235"/>
          </a:xfrm>
          <a:prstGeom prst="rect">
            <a:avLst/>
          </a:prstGeom>
        </p:spPr>
        <p:txBody>
          <a:bodyPr wrap="square">
            <a:spAutoFit/>
          </a:bodyPr>
          <a:lstStyle/>
          <a:p>
            <a:r>
              <a:rPr lang="en-US" b="1" dirty="0" smtClean="0">
                <a:solidFill>
                  <a:schemeClr val="tx1">
                    <a:lumMod val="75000"/>
                    <a:lumOff val="25000"/>
                  </a:schemeClr>
                </a:solidFill>
              </a:rPr>
              <a:t>1.</a:t>
            </a:r>
            <a:r>
              <a:rPr lang="zh-CN" altLang="en-US" b="1" dirty="0" smtClean="0">
                <a:solidFill>
                  <a:schemeClr val="tx1">
                    <a:lumMod val="75000"/>
                    <a:lumOff val="25000"/>
                  </a:schemeClr>
                </a:solidFill>
              </a:rPr>
              <a:t>状态</a:t>
            </a:r>
            <a:endParaRPr lang="zh-CN" altLang="en-US" dirty="0" smtClean="0">
              <a:solidFill>
                <a:schemeClr val="tx1">
                  <a:lumMod val="75000"/>
                  <a:lumOff val="25000"/>
                </a:schemeClr>
              </a:solidFill>
            </a:endParaRPr>
          </a:p>
          <a:p>
            <a:r>
              <a:rPr lang="zh-CN" altLang="en-US" dirty="0" smtClean="0">
                <a:solidFill>
                  <a:schemeClr val="tx1">
                    <a:lumMod val="75000"/>
                    <a:lumOff val="25000"/>
                  </a:schemeClr>
                </a:solidFill>
              </a:rPr>
              <a:t>状态定义对象在其生命周期中的条件或状况</a:t>
            </a:r>
          </a:p>
          <a:p>
            <a:r>
              <a:rPr lang="en-US" altLang="zh-CN" b="1" dirty="0" smtClean="0">
                <a:solidFill>
                  <a:schemeClr val="tx1">
                    <a:lumMod val="75000"/>
                    <a:lumOff val="25000"/>
                  </a:schemeClr>
                </a:solidFill>
              </a:rPr>
              <a:t>2.</a:t>
            </a:r>
            <a:r>
              <a:rPr lang="zh-CN" altLang="en-US" b="1" dirty="0" smtClean="0">
                <a:solidFill>
                  <a:schemeClr val="tx1">
                    <a:lumMod val="75000"/>
                    <a:lumOff val="25000"/>
                  </a:schemeClr>
                </a:solidFill>
              </a:rPr>
              <a:t>转换</a:t>
            </a:r>
            <a:endParaRPr lang="zh-CN" altLang="en-US" dirty="0" smtClean="0">
              <a:solidFill>
                <a:schemeClr val="tx1">
                  <a:lumMod val="75000"/>
                  <a:lumOff val="25000"/>
                </a:schemeClr>
              </a:solidFill>
            </a:endParaRPr>
          </a:p>
          <a:p>
            <a:r>
              <a:rPr lang="zh-CN" altLang="en-US" dirty="0" smtClean="0">
                <a:solidFill>
                  <a:schemeClr val="tx1">
                    <a:lumMod val="75000"/>
                    <a:lumOff val="25000"/>
                  </a:schemeClr>
                </a:solidFill>
              </a:rPr>
              <a:t>对象的</a:t>
            </a:r>
            <a:r>
              <a:rPr lang="zh-CN" altLang="en-US" dirty="0" smtClean="0">
                <a:solidFill>
                  <a:srgbClr val="FF0000"/>
                </a:solidFill>
              </a:rPr>
              <a:t>状态之间的转移</a:t>
            </a:r>
            <a:r>
              <a:rPr lang="zh-CN" altLang="en-US" dirty="0" smtClean="0">
                <a:solidFill>
                  <a:schemeClr val="tx1">
                    <a:lumMod val="75000"/>
                    <a:lumOff val="25000"/>
                  </a:schemeClr>
                </a:solidFill>
              </a:rPr>
              <a:t>叫转换，它包括时间和动作</a:t>
            </a:r>
          </a:p>
        </p:txBody>
      </p:sp>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64686" y="437880"/>
            <a:ext cx="140716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状态机图</a:t>
            </a:r>
          </a:p>
        </p:txBody>
      </p:sp>
      <p:pic>
        <p:nvPicPr>
          <p:cNvPr id="2" name="图片 1"/>
          <p:cNvPicPr>
            <a:picLocks noChangeAspect="1"/>
          </p:cNvPicPr>
          <p:nvPr/>
        </p:nvPicPr>
        <p:blipFill>
          <a:blip r:embed="rId2"/>
          <a:stretch>
            <a:fillRect/>
          </a:stretch>
        </p:blipFill>
        <p:spPr>
          <a:xfrm>
            <a:off x="434340" y="1885315"/>
            <a:ext cx="6732905" cy="4596765"/>
          </a:xfrm>
          <a:prstGeom prst="rect">
            <a:avLst/>
          </a:prstGeom>
        </p:spPr>
      </p:pic>
      <p:sp>
        <p:nvSpPr>
          <p:cNvPr id="28" name="文本框 27"/>
          <p:cNvSpPr txBox="1"/>
          <p:nvPr/>
        </p:nvSpPr>
        <p:spPr>
          <a:xfrm>
            <a:off x="8588375" y="1945640"/>
            <a:ext cx="3597910" cy="1198880"/>
          </a:xfrm>
          <a:prstGeom prst="rect">
            <a:avLst/>
          </a:prstGeom>
          <a:noFill/>
        </p:spPr>
        <p:txBody>
          <a:bodyPr wrap="square" rtlCol="0" anchor="t">
            <a:spAutoFit/>
          </a:bodyPr>
          <a:lstStyle/>
          <a:p>
            <a:r>
              <a:rPr lang="zh-CN" altLang="en-US" dirty="0">
                <a:sym typeface="+mn-ea"/>
              </a:rPr>
              <a:t>状态机图是描述一个实体基于事件反应的动态行为，显示了该实体如何根据当前所处的状态对不同的事件做出反应</a:t>
            </a:r>
            <a:endParaRPr lang="zh-CN" altLang="en-US" dirty="0"/>
          </a:p>
        </p:txBody>
      </p:sp>
      <p:sp>
        <p:nvSpPr>
          <p:cNvPr id="29" name="文本框 28"/>
          <p:cNvSpPr txBox="1"/>
          <p:nvPr/>
        </p:nvSpPr>
        <p:spPr>
          <a:xfrm>
            <a:off x="2954655" y="1501775"/>
            <a:ext cx="1126490" cy="368300"/>
          </a:xfrm>
          <a:prstGeom prst="rect">
            <a:avLst/>
          </a:prstGeom>
          <a:noFill/>
        </p:spPr>
        <p:txBody>
          <a:bodyPr wrap="square" rtlCol="0">
            <a:spAutoFit/>
          </a:bodyPr>
          <a:lstStyle/>
          <a:p>
            <a:r>
              <a:rPr lang="zh-CN" altLang="en-US" b="1"/>
              <a:t>状态机图</a:t>
            </a:r>
          </a:p>
        </p:txBody>
      </p:sp>
    </p:spTree>
    <p:extLst>
      <p:ext uri="{BB962C8B-B14F-4D97-AF65-F5344CB8AC3E}">
        <p14:creationId xmlns:p14="http://schemas.microsoft.com/office/powerpoint/2010/main" val="2203077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活动图</a:t>
            </a:r>
          </a:p>
        </p:txBody>
      </p:sp>
      <p:pic>
        <p:nvPicPr>
          <p:cNvPr id="38" name="图片 37"/>
          <p:cNvPicPr>
            <a:picLocks noChangeAspect="1"/>
          </p:cNvPicPr>
          <p:nvPr/>
        </p:nvPicPr>
        <p:blipFill>
          <a:blip r:embed="rId2"/>
          <a:stretch>
            <a:fillRect/>
          </a:stretch>
        </p:blipFill>
        <p:spPr>
          <a:xfrm>
            <a:off x="6066790" y="1423670"/>
            <a:ext cx="5818505" cy="4469130"/>
          </a:xfrm>
          <a:prstGeom prst="rect">
            <a:avLst/>
          </a:prstGeom>
        </p:spPr>
      </p:pic>
      <p:cxnSp>
        <p:nvCxnSpPr>
          <p:cNvPr id="39" name="直接连接符 38"/>
          <p:cNvCxnSpPr/>
          <p:nvPr/>
        </p:nvCxnSpPr>
        <p:spPr>
          <a:xfrm>
            <a:off x="5450840" y="1050925"/>
            <a:ext cx="10160" cy="4948555"/>
          </a:xfrm>
          <a:prstGeom prst="line">
            <a:avLst/>
          </a:prstGeom>
        </p:spPr>
        <p:style>
          <a:lnRef idx="1">
            <a:schemeClr val="accent3"/>
          </a:lnRef>
          <a:fillRef idx="0">
            <a:schemeClr val="accent3"/>
          </a:fillRef>
          <a:effectRef idx="0">
            <a:schemeClr val="accent3"/>
          </a:effectRef>
          <a:fontRef idx="minor">
            <a:schemeClr val="tx1"/>
          </a:fontRef>
        </p:style>
      </p:cxnSp>
      <p:sp>
        <p:nvSpPr>
          <p:cNvPr id="40" name="文本框 39"/>
          <p:cNvSpPr txBox="1"/>
          <p:nvPr/>
        </p:nvSpPr>
        <p:spPr>
          <a:xfrm>
            <a:off x="1411605" y="1106805"/>
            <a:ext cx="4011930" cy="922020"/>
          </a:xfrm>
          <a:prstGeom prst="rect">
            <a:avLst/>
          </a:prstGeom>
          <a:noFill/>
        </p:spPr>
        <p:txBody>
          <a:bodyPr wrap="square" rtlCol="0" anchor="t">
            <a:spAutoFit/>
          </a:bodyPr>
          <a:lstStyle/>
          <a:p>
            <a:r>
              <a:rPr lang="zh-CN" altLang="en-US" dirty="0"/>
              <a:t>用来描述满足用例要求所要进行的活动以及活动间的</a:t>
            </a:r>
            <a:r>
              <a:rPr lang="zh-CN" altLang="en-US" dirty="0">
                <a:solidFill>
                  <a:srgbClr val="FF0000"/>
                </a:solidFill>
              </a:rPr>
              <a:t>约束关系</a:t>
            </a:r>
            <a:r>
              <a:rPr lang="zh-CN" altLang="en-US" dirty="0"/>
              <a:t>，使用活动图有利于识别系统的并行活动。</a:t>
            </a:r>
          </a:p>
        </p:txBody>
      </p:sp>
      <p:sp>
        <p:nvSpPr>
          <p:cNvPr id="41" name="文本框 40"/>
          <p:cNvSpPr txBox="1"/>
          <p:nvPr/>
        </p:nvSpPr>
        <p:spPr>
          <a:xfrm>
            <a:off x="1466850" y="2496185"/>
            <a:ext cx="3956685" cy="1476375"/>
          </a:xfrm>
          <a:prstGeom prst="rect">
            <a:avLst/>
          </a:prstGeom>
          <a:noFill/>
        </p:spPr>
        <p:txBody>
          <a:bodyPr wrap="square" rtlCol="0" anchor="t">
            <a:spAutoFit/>
          </a:bodyPr>
          <a:lstStyle/>
          <a:p>
            <a:r>
              <a:rPr lang="zh-CN" altLang="en-US"/>
              <a:t>描述一个操作的执行过程中所完成的工作或者动作；描述对象内部的工作；显示如何执行一组相关的动作，以及这些动作如何影响周围对象；描述用例的执行；处理多线程应用。</a:t>
            </a:r>
          </a:p>
        </p:txBody>
      </p:sp>
      <p:sp>
        <p:nvSpPr>
          <p:cNvPr id="44" name="文本框 43"/>
          <p:cNvSpPr txBox="1"/>
          <p:nvPr/>
        </p:nvSpPr>
        <p:spPr>
          <a:xfrm>
            <a:off x="1467485" y="4189730"/>
            <a:ext cx="3926840" cy="1198880"/>
          </a:xfrm>
          <a:prstGeom prst="rect">
            <a:avLst/>
          </a:prstGeom>
          <a:noFill/>
        </p:spPr>
        <p:txBody>
          <a:bodyPr wrap="square" rtlCol="0" anchor="t">
            <a:spAutoFit/>
          </a:bodyPr>
          <a:lstStyle/>
          <a:p>
            <a:r>
              <a:rPr lang="zh-CN" altLang="en-US"/>
              <a:t>初始状态，状态迁移，终止状态，活动，决策点，同步条，泳道（用于对活动图中的活动进行分组，用于描述对象之间的合作关系）。</a:t>
            </a:r>
          </a:p>
        </p:txBody>
      </p:sp>
      <p:sp>
        <p:nvSpPr>
          <p:cNvPr id="45" name="椭圆 44"/>
          <p:cNvSpPr/>
          <p:nvPr/>
        </p:nvSpPr>
        <p:spPr>
          <a:xfrm>
            <a:off x="611505" y="1106805"/>
            <a:ext cx="772160" cy="8128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611505" y="1313815"/>
            <a:ext cx="800100" cy="398780"/>
          </a:xfrm>
          <a:prstGeom prst="rect">
            <a:avLst/>
          </a:prstGeom>
          <a:noFill/>
        </p:spPr>
        <p:txBody>
          <a:bodyPr wrap="square" rtlCol="0">
            <a:spAutoFit/>
          </a:bodyPr>
          <a:lstStyle/>
          <a:p>
            <a:pPr algn="ctr"/>
            <a:r>
              <a:rPr lang="zh-CN" altLang="en-US" sz="2000" b="1" dirty="0" smtClean="0">
                <a:solidFill>
                  <a:schemeClr val="bg1"/>
                </a:solidFill>
              </a:rPr>
              <a:t>定义</a:t>
            </a:r>
          </a:p>
        </p:txBody>
      </p:sp>
      <p:sp>
        <p:nvSpPr>
          <p:cNvPr id="47" name="椭圆 46"/>
          <p:cNvSpPr/>
          <p:nvPr/>
        </p:nvSpPr>
        <p:spPr>
          <a:xfrm>
            <a:off x="611505" y="2496185"/>
            <a:ext cx="772160" cy="8128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11505" y="4189730"/>
            <a:ext cx="772160" cy="8128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583565" y="2703195"/>
            <a:ext cx="800100" cy="398780"/>
          </a:xfrm>
          <a:prstGeom prst="rect">
            <a:avLst/>
          </a:prstGeom>
          <a:noFill/>
        </p:spPr>
        <p:txBody>
          <a:bodyPr wrap="square" rtlCol="0">
            <a:spAutoFit/>
          </a:bodyPr>
          <a:lstStyle/>
          <a:p>
            <a:pPr algn="ctr"/>
            <a:r>
              <a:rPr lang="zh-CN" altLang="en-US" sz="2000" b="1" dirty="0" smtClean="0">
                <a:solidFill>
                  <a:schemeClr val="bg1"/>
                </a:solidFill>
              </a:rPr>
              <a:t>作用</a:t>
            </a:r>
          </a:p>
        </p:txBody>
      </p:sp>
      <p:sp>
        <p:nvSpPr>
          <p:cNvPr id="50" name="文本框 49"/>
          <p:cNvSpPr txBox="1"/>
          <p:nvPr/>
        </p:nvSpPr>
        <p:spPr>
          <a:xfrm>
            <a:off x="611505" y="4396740"/>
            <a:ext cx="800100" cy="398780"/>
          </a:xfrm>
          <a:prstGeom prst="rect">
            <a:avLst/>
          </a:prstGeom>
          <a:noFill/>
        </p:spPr>
        <p:txBody>
          <a:bodyPr wrap="square" rtlCol="0">
            <a:spAutoFit/>
          </a:bodyPr>
          <a:lstStyle/>
          <a:p>
            <a:pPr algn="ctr"/>
            <a:r>
              <a:rPr lang="zh-CN" altLang="en-US" sz="2000" b="1" dirty="0" smtClean="0">
                <a:solidFill>
                  <a:schemeClr val="bg1"/>
                </a:solidFill>
              </a:rPr>
              <a:t>图符</a:t>
            </a:r>
          </a:p>
        </p:txBody>
      </p:sp>
    </p:spTree>
    <p:extLst>
      <p:ext uri="{BB962C8B-B14F-4D97-AF65-F5344CB8AC3E}">
        <p14:creationId xmlns:p14="http://schemas.microsoft.com/office/powerpoint/2010/main" val="30817301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顺序图</a:t>
            </a:r>
          </a:p>
        </p:txBody>
      </p:sp>
      <p:pic>
        <p:nvPicPr>
          <p:cNvPr id="3" name="图片 2"/>
          <p:cNvPicPr>
            <a:picLocks noChangeAspect="1"/>
          </p:cNvPicPr>
          <p:nvPr/>
        </p:nvPicPr>
        <p:blipFill>
          <a:blip r:embed="rId2"/>
          <a:stretch>
            <a:fillRect/>
          </a:stretch>
        </p:blipFill>
        <p:spPr>
          <a:xfrm>
            <a:off x="811530" y="1567180"/>
            <a:ext cx="5170805" cy="3723640"/>
          </a:xfrm>
          <a:prstGeom prst="rect">
            <a:avLst/>
          </a:prstGeom>
        </p:spPr>
      </p:pic>
      <p:sp>
        <p:nvSpPr>
          <p:cNvPr id="6" name="文本框 5"/>
          <p:cNvSpPr txBox="1"/>
          <p:nvPr/>
        </p:nvSpPr>
        <p:spPr>
          <a:xfrm>
            <a:off x="7051675" y="1567180"/>
            <a:ext cx="4250690" cy="2030095"/>
          </a:xfrm>
          <a:prstGeom prst="rect">
            <a:avLst/>
          </a:prstGeom>
          <a:noFill/>
        </p:spPr>
        <p:txBody>
          <a:bodyPr wrap="square" rtlCol="0" anchor="t">
            <a:spAutoFit/>
          </a:bodyPr>
          <a:lstStyle/>
          <a:p>
            <a:r>
              <a:rPr lang="en-US" altLang="zh-CN" dirty="0"/>
              <a:t>     </a:t>
            </a:r>
            <a:r>
              <a:rPr lang="zh-CN" altLang="en-US" dirty="0"/>
              <a:t>顺序图是一种强调</a:t>
            </a:r>
            <a:r>
              <a:rPr lang="zh-CN" altLang="en-US" dirty="0">
                <a:solidFill>
                  <a:srgbClr val="FF0000"/>
                </a:solidFill>
              </a:rPr>
              <a:t>对象间消息传递次序</a:t>
            </a:r>
            <a:r>
              <a:rPr lang="zh-CN" altLang="en-US" dirty="0"/>
              <a:t>的交互图，又称为时序图或序列图。     </a:t>
            </a:r>
            <a:r>
              <a:rPr lang="en-US" altLang="zh-CN" dirty="0"/>
              <a:t>	</a:t>
            </a:r>
          </a:p>
          <a:p>
            <a:r>
              <a:rPr lang="en-US" altLang="zh-CN" dirty="0"/>
              <a:t>    </a:t>
            </a:r>
            <a:r>
              <a:rPr lang="zh-CN" altLang="en-US" dirty="0"/>
              <a:t>描述了在一个用例或操作的执行过程中对象如何通过消息相互交互，说明了消息如何在对象之间被发送和接收以及发送的时间顺序。</a:t>
            </a:r>
          </a:p>
        </p:txBody>
      </p:sp>
      <p:pic>
        <p:nvPicPr>
          <p:cNvPr id="8" name="图片 7"/>
          <p:cNvPicPr>
            <a:picLocks noChangeAspect="1"/>
          </p:cNvPicPr>
          <p:nvPr/>
        </p:nvPicPr>
        <p:blipFill>
          <a:blip r:embed="rId3"/>
          <a:stretch>
            <a:fillRect/>
          </a:stretch>
        </p:blipFill>
        <p:spPr>
          <a:xfrm>
            <a:off x="7051675" y="4618355"/>
            <a:ext cx="4686300" cy="1141095"/>
          </a:xfrm>
          <a:prstGeom prst="rect">
            <a:avLst/>
          </a:prstGeom>
        </p:spPr>
      </p:pic>
      <p:sp>
        <p:nvSpPr>
          <p:cNvPr id="10" name="文本框 9"/>
          <p:cNvSpPr txBox="1"/>
          <p:nvPr/>
        </p:nvSpPr>
        <p:spPr>
          <a:xfrm>
            <a:off x="7051675" y="4116705"/>
            <a:ext cx="1878330" cy="368300"/>
          </a:xfrm>
          <a:prstGeom prst="rect">
            <a:avLst/>
          </a:prstGeom>
          <a:noFill/>
        </p:spPr>
        <p:txBody>
          <a:bodyPr wrap="square" rtlCol="0">
            <a:spAutoFit/>
          </a:bodyPr>
          <a:lstStyle/>
          <a:p>
            <a:r>
              <a:rPr lang="zh-CN" altLang="en-US"/>
              <a:t>顺序图的组成</a:t>
            </a:r>
          </a:p>
        </p:txBody>
      </p:sp>
    </p:spTree>
    <p:extLst>
      <p:ext uri="{BB962C8B-B14F-4D97-AF65-F5344CB8AC3E}">
        <p14:creationId xmlns:p14="http://schemas.microsoft.com/office/powerpoint/2010/main" val="3246980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65037" y="1707785"/>
            <a:ext cx="723275"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latin typeface="SimHei" panose="02010609060101010101" pitchFamily="49" charset="-122"/>
                <a:ea typeface="SimHei" panose="02010609060101010101" pitchFamily="49" charset="-122"/>
              </a:rPr>
              <a:t>UML</a:t>
            </a:r>
            <a:endParaRPr lang="zh-CN" altLang="en-US" dirty="0">
              <a:latin typeface="SimHei" panose="02010609060101010101" pitchFamily="49" charset="-122"/>
              <a:ea typeface="SimHei" panose="02010609060101010101" pitchFamily="49" charset="-122"/>
            </a:endParaRPr>
          </a:p>
        </p:txBody>
      </p:sp>
      <p:sp>
        <p:nvSpPr>
          <p:cNvPr id="27" name="Freeform 17"/>
          <p:cNvSpPr>
            <a:spLocks noEditPoints="1"/>
          </p:cNvSpPr>
          <p:nvPr/>
        </p:nvSpPr>
        <p:spPr bwMode="auto">
          <a:xfrm>
            <a:off x="4057230" y="4192996"/>
            <a:ext cx="401637" cy="468312"/>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chemeClr val="bg1"/>
          </a:solidFill>
          <a:ln w="9525">
            <a:noFill/>
            <a:round/>
            <a:headEnd/>
            <a:tailEnd/>
          </a:ln>
        </p:spPr>
        <p:txBody>
          <a:bodyPr/>
          <a:lstStyle/>
          <a:p>
            <a:pPr fontAlgn="auto">
              <a:spcBef>
                <a:spcPts val="0"/>
              </a:spcBef>
              <a:spcAft>
                <a:spcPts val="0"/>
              </a:spcAft>
              <a:defRPr/>
            </a:pPr>
            <a:endParaRPr lang="en-US" kern="0" dirty="0">
              <a:solidFill>
                <a:sysClr val="windowText" lastClr="000000"/>
              </a:solidFill>
              <a:latin typeface="Arial" charset="0"/>
              <a:ea typeface="ＭＳ Ｐゴシック" pitchFamily="-97" charset="-128"/>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090363" cy="400110"/>
          </a:xfrm>
          <a:prstGeom prst="rect">
            <a:avLst/>
          </a:prstGeom>
        </p:spPr>
        <p:txBody>
          <a:bodyPr wrap="none">
            <a:spAutoFit/>
          </a:bodyPr>
          <a:lstStyle/>
          <a:p>
            <a:r>
              <a:rPr lang="en-US" altLang="zh-CN" sz="2000" b="1" dirty="0">
                <a:solidFill>
                  <a:schemeClr val="tx1">
                    <a:lumMod val="75000"/>
                    <a:lumOff val="25000"/>
                  </a:schemeClr>
                </a:solidFill>
                <a:latin typeface="SimHei" panose="02010609060101010101" pitchFamily="49" charset="-122"/>
                <a:ea typeface="SimHei" panose="02010609060101010101" pitchFamily="49" charset="-122"/>
              </a:rPr>
              <a:t>UML</a:t>
            </a:r>
            <a:r>
              <a:rPr lang="zh-CN" altLang="en-US" sz="2000" b="1" dirty="0">
                <a:solidFill>
                  <a:schemeClr val="tx1">
                    <a:lumMod val="75000"/>
                    <a:lumOff val="25000"/>
                  </a:schemeClr>
                </a:solidFill>
                <a:latin typeface="SimHei" panose="02010609060101010101" pitchFamily="49" charset="-122"/>
                <a:ea typeface="SimHei" panose="02010609060101010101" pitchFamily="49" charset="-122"/>
              </a:rPr>
              <a:t>介绍</a:t>
            </a:r>
          </a:p>
        </p:txBody>
      </p:sp>
      <p:sp>
        <p:nvSpPr>
          <p:cNvPr id="29" name="矩形 28"/>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pic>
        <p:nvPicPr>
          <p:cNvPr id="6" name="图片 5">
            <a:extLst>
              <a:ext uri="{FF2B5EF4-FFF2-40B4-BE49-F238E27FC236}">
                <a16:creationId xmlns:a16="http://schemas.microsoft.com/office/drawing/2014/main" id="{E27B404A-3C45-B045-937C-1AD95A95D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25" y="2488737"/>
            <a:ext cx="3529912" cy="2567209"/>
          </a:xfrm>
          <a:prstGeom prst="rect">
            <a:avLst/>
          </a:prstGeom>
        </p:spPr>
      </p:pic>
      <p:cxnSp>
        <p:nvCxnSpPr>
          <p:cNvPr id="8" name="直线连接符 7">
            <a:extLst>
              <a:ext uri="{FF2B5EF4-FFF2-40B4-BE49-F238E27FC236}">
                <a16:creationId xmlns:a16="http://schemas.microsoft.com/office/drawing/2014/main" id="{64A34834-8FC8-ED4D-968B-7AEACEBB8D0A}"/>
              </a:ext>
            </a:extLst>
          </p:cNvPr>
          <p:cNvCxnSpPr>
            <a:cxnSpLocks/>
          </p:cNvCxnSpPr>
          <p:nvPr/>
        </p:nvCxnSpPr>
        <p:spPr>
          <a:xfrm>
            <a:off x="4664218" y="1707785"/>
            <a:ext cx="0" cy="4400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CC7FDAE-FD9B-4545-8366-1D11EAFECD28}"/>
              </a:ext>
            </a:extLst>
          </p:cNvPr>
          <p:cNvSpPr txBox="1"/>
          <p:nvPr/>
        </p:nvSpPr>
        <p:spPr>
          <a:xfrm>
            <a:off x="4865037" y="2374437"/>
            <a:ext cx="7109639" cy="3416320"/>
          </a:xfrm>
          <a:prstGeom prst="rect">
            <a:avLst/>
          </a:prstGeom>
          <a:noFill/>
        </p:spPr>
        <p:txBody>
          <a:bodyPr wrap="none" rtlCol="0">
            <a:spAutoFit/>
          </a:bodyPr>
          <a:lstStyle/>
          <a:p>
            <a:pPr>
              <a:lnSpc>
                <a:spcPct val="150000"/>
              </a:lnSpc>
            </a:pPr>
            <a:r>
              <a:rPr kumimoji="1" lang="zh-CN" altLang="en-US" dirty="0">
                <a:latin typeface="SimHei" panose="02010609060101010101" pitchFamily="49" charset="-122"/>
                <a:ea typeface="SimHei" panose="02010609060101010101" pitchFamily="49" charset="-122"/>
              </a:rPr>
              <a:t>统一建模语言（</a:t>
            </a:r>
            <a:r>
              <a:rPr lang="en" altLang="zh-CN" dirty="0">
                <a:latin typeface="SimHei" panose="02010609060101010101" pitchFamily="49" charset="-122"/>
                <a:ea typeface="SimHei" panose="02010609060101010101" pitchFamily="49" charset="-122"/>
              </a:rPr>
              <a:t> Unified Modeling Language</a:t>
            </a:r>
            <a:r>
              <a:rPr lang="zh-CN" altLang="en-US" dirty="0">
                <a:latin typeface="SimHei" panose="02010609060101010101" pitchFamily="49" charset="-122"/>
                <a:ea typeface="SimHei" panose="02010609060101010101" pitchFamily="49" charset="-122"/>
              </a:rPr>
              <a:t>）</a:t>
            </a:r>
            <a:endParaRPr lang="en-US" altLang="zh-CN" dirty="0">
              <a:latin typeface="SimHei" panose="02010609060101010101" pitchFamily="49" charset="-122"/>
              <a:ea typeface="SimHei" panose="02010609060101010101" pitchFamily="49" charset="-122"/>
            </a:endParaRPr>
          </a:p>
          <a:p>
            <a:pPr>
              <a:lnSpc>
                <a:spcPct val="150000"/>
              </a:lnSpc>
            </a:pPr>
            <a:r>
              <a:rPr kumimoji="1" lang="zh-CN" altLang="en-US" dirty="0">
                <a:latin typeface="SimHei" panose="02010609060101010101" pitchFamily="49" charset="-122"/>
                <a:ea typeface="SimHei" panose="02010609060101010101" pitchFamily="49" charset="-122"/>
              </a:rPr>
              <a:t>非专利的第三代建模和规约语言</a:t>
            </a:r>
            <a:endParaRPr kumimoji="1" lang="en-US" altLang="zh-CN" dirty="0">
              <a:latin typeface="SimHei" panose="02010609060101010101" pitchFamily="49" charset="-122"/>
              <a:ea typeface="SimHei" panose="02010609060101010101" pitchFamily="49" charset="-122"/>
            </a:endParaRPr>
          </a:p>
          <a:p>
            <a:pPr>
              <a:lnSpc>
                <a:spcPct val="150000"/>
              </a:lnSpc>
            </a:pPr>
            <a:endParaRPr kumimoji="1" lang="en-US" altLang="zh-CN" dirty="0">
              <a:latin typeface="SimHei" panose="02010609060101010101" pitchFamily="49" charset="-122"/>
              <a:ea typeface="SimHei" panose="02010609060101010101" pitchFamily="49" charset="-122"/>
            </a:endParaRPr>
          </a:p>
          <a:p>
            <a:pPr>
              <a:lnSpc>
                <a:spcPct val="150000"/>
              </a:lnSpc>
            </a:pPr>
            <a:r>
              <a:rPr kumimoji="1" lang="zh-CN" altLang="en-US" dirty="0">
                <a:latin typeface="SimHei" panose="02010609060101010101" pitchFamily="49" charset="-122"/>
                <a:ea typeface="SimHei" panose="02010609060101010101" pitchFamily="49" charset="-122"/>
              </a:rPr>
              <a:t>一种开放的方法，用于说明、可视化、构建和编写一个</a:t>
            </a:r>
            <a:r>
              <a:rPr kumimoji="1" lang="zh-CN" altLang="en-US" dirty="0">
                <a:solidFill>
                  <a:srgbClr val="FF0000"/>
                </a:solidFill>
                <a:latin typeface="SimHei" panose="02010609060101010101" pitchFamily="49" charset="-122"/>
                <a:ea typeface="SimHei" panose="02010609060101010101" pitchFamily="49" charset="-122"/>
              </a:rPr>
              <a:t>正在开发</a:t>
            </a:r>
            <a:r>
              <a:rPr kumimoji="1" lang="zh-CN" altLang="en-US" dirty="0">
                <a:latin typeface="SimHei" panose="02010609060101010101" pitchFamily="49" charset="-122"/>
                <a:ea typeface="SimHei" panose="02010609060101010101" pitchFamily="49" charset="-122"/>
              </a:rPr>
              <a:t>的</a:t>
            </a:r>
            <a:endParaRPr kumimoji="1" lang="en-US" altLang="zh-CN" dirty="0">
              <a:latin typeface="SimHei" panose="02010609060101010101" pitchFamily="49" charset="-122"/>
              <a:ea typeface="SimHei" panose="02010609060101010101" pitchFamily="49" charset="-122"/>
            </a:endParaRPr>
          </a:p>
          <a:p>
            <a:pPr>
              <a:lnSpc>
                <a:spcPct val="150000"/>
              </a:lnSpc>
            </a:pPr>
            <a:r>
              <a:rPr kumimoji="1" lang="zh-CN" altLang="en-US" dirty="0">
                <a:latin typeface="SimHei" panose="02010609060101010101" pitchFamily="49" charset="-122"/>
                <a:ea typeface="SimHei" panose="02010609060101010101" pitchFamily="49" charset="-122"/>
              </a:rPr>
              <a:t>面向对象的、软件密集系统的制品的开放方法</a:t>
            </a:r>
            <a:endParaRPr kumimoji="1" lang="en-US" altLang="zh-CN" dirty="0">
              <a:latin typeface="SimHei" panose="02010609060101010101" pitchFamily="49" charset="-122"/>
              <a:ea typeface="SimHei" panose="02010609060101010101" pitchFamily="49" charset="-122"/>
            </a:endParaRPr>
          </a:p>
          <a:p>
            <a:pPr>
              <a:lnSpc>
                <a:spcPct val="150000"/>
              </a:lnSpc>
            </a:pPr>
            <a:endParaRPr kumimoji="1" lang="en-US" altLang="zh-CN" dirty="0">
              <a:latin typeface="SimHei" panose="02010609060101010101" pitchFamily="49" charset="-122"/>
              <a:ea typeface="SimHei" panose="02010609060101010101" pitchFamily="49" charset="-122"/>
            </a:endParaRPr>
          </a:p>
          <a:p>
            <a:pPr>
              <a:lnSpc>
                <a:spcPct val="150000"/>
              </a:lnSpc>
            </a:pPr>
            <a:r>
              <a:rPr kumimoji="1" lang="zh-CN" altLang="en-US" dirty="0">
                <a:latin typeface="SimHei" panose="02010609060101010101" pitchFamily="49" charset="-122"/>
                <a:ea typeface="SimHei" panose="02010609060101010101" pitchFamily="49" charset="-122"/>
              </a:rPr>
              <a:t>通俗的说，是一种用文本、图形和符号的集合来描述现实生活的各类</a:t>
            </a:r>
            <a:endParaRPr kumimoji="1" lang="en-US" altLang="zh-CN" dirty="0">
              <a:latin typeface="SimHei" panose="02010609060101010101" pitchFamily="49" charset="-122"/>
              <a:ea typeface="SimHei" panose="02010609060101010101" pitchFamily="49" charset="-122"/>
            </a:endParaRPr>
          </a:p>
          <a:p>
            <a:pPr>
              <a:lnSpc>
                <a:spcPct val="150000"/>
              </a:lnSpc>
            </a:pPr>
            <a:r>
              <a:rPr kumimoji="1" lang="zh-CN" altLang="en-US" dirty="0">
                <a:latin typeface="SimHei" panose="02010609060101010101" pitchFamily="49" charset="-122"/>
                <a:ea typeface="SimHei" panose="02010609060101010101" pitchFamily="49" charset="-122"/>
              </a:rPr>
              <a:t>事物活动及其之间关系的语言</a:t>
            </a:r>
          </a:p>
        </p:txBody>
      </p:sp>
    </p:spTree>
    <p:extLst>
      <p:ext uri="{BB962C8B-B14F-4D97-AF65-F5344CB8AC3E}">
        <p14:creationId xmlns:p14="http://schemas.microsoft.com/office/powerpoint/2010/main" val="5544502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264686" y="437880"/>
            <a:ext cx="110109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通信图</a:t>
            </a:r>
          </a:p>
        </p:txBody>
      </p:sp>
      <p:pic>
        <p:nvPicPr>
          <p:cNvPr id="38" name="图片 37"/>
          <p:cNvPicPr>
            <a:picLocks noChangeAspect="1"/>
          </p:cNvPicPr>
          <p:nvPr/>
        </p:nvPicPr>
        <p:blipFill>
          <a:blip r:embed="rId2"/>
          <a:stretch>
            <a:fillRect/>
          </a:stretch>
        </p:blipFill>
        <p:spPr>
          <a:xfrm>
            <a:off x="1014730" y="1391920"/>
            <a:ext cx="3769995" cy="3984625"/>
          </a:xfrm>
          <a:prstGeom prst="rect">
            <a:avLst/>
          </a:prstGeom>
        </p:spPr>
      </p:pic>
      <p:sp>
        <p:nvSpPr>
          <p:cNvPr id="39" name="文本框 38"/>
          <p:cNvSpPr txBox="1"/>
          <p:nvPr/>
        </p:nvSpPr>
        <p:spPr>
          <a:xfrm>
            <a:off x="1265555" y="5674995"/>
            <a:ext cx="3519170" cy="645160"/>
          </a:xfrm>
          <a:prstGeom prst="rect">
            <a:avLst/>
          </a:prstGeom>
          <a:noFill/>
        </p:spPr>
        <p:txBody>
          <a:bodyPr wrap="square" rtlCol="0">
            <a:spAutoFit/>
          </a:bodyPr>
          <a:lstStyle/>
          <a:p>
            <a:r>
              <a:rPr lang="zh-CN" altLang="en-US"/>
              <a:t>通信图用于显示组件及其交互关系的空间组织结构</a:t>
            </a:r>
          </a:p>
        </p:txBody>
      </p:sp>
      <p:sp>
        <p:nvSpPr>
          <p:cNvPr id="40" name="矩形 39"/>
          <p:cNvSpPr/>
          <p:nvPr/>
        </p:nvSpPr>
        <p:spPr>
          <a:xfrm>
            <a:off x="6295156" y="1391650"/>
            <a:ext cx="3549650" cy="46037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通信图与顺序图之间区别</a:t>
            </a:r>
          </a:p>
        </p:txBody>
      </p:sp>
      <p:sp>
        <p:nvSpPr>
          <p:cNvPr id="42" name="任意多边形 41"/>
          <p:cNvSpPr/>
          <p:nvPr/>
        </p:nvSpPr>
        <p:spPr>
          <a:xfrm>
            <a:off x="5591175" y="2160270"/>
            <a:ext cx="690245" cy="514985"/>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5605145" y="3185795"/>
            <a:ext cx="690245" cy="485775"/>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5591175" y="4158615"/>
            <a:ext cx="704215" cy="480695"/>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6927850" y="2233930"/>
            <a:ext cx="2740660" cy="368300"/>
          </a:xfrm>
          <a:prstGeom prst="rect">
            <a:avLst/>
          </a:prstGeom>
          <a:noFill/>
        </p:spPr>
        <p:txBody>
          <a:bodyPr wrap="square" rtlCol="0">
            <a:spAutoFit/>
          </a:bodyPr>
          <a:lstStyle/>
          <a:p>
            <a:r>
              <a:rPr lang="zh-CN" altLang="en-US" dirty="0"/>
              <a:t>通信图的消息必须</a:t>
            </a:r>
            <a:r>
              <a:rPr lang="zh-CN" altLang="en-US" dirty="0">
                <a:solidFill>
                  <a:srgbClr val="FF0000"/>
                </a:solidFill>
              </a:rPr>
              <a:t>有编号</a:t>
            </a:r>
            <a:r>
              <a:rPr lang="zh-CN" altLang="en-US" dirty="0"/>
              <a:t>。</a:t>
            </a:r>
          </a:p>
        </p:txBody>
      </p:sp>
      <p:sp>
        <p:nvSpPr>
          <p:cNvPr id="46" name="文本框 45"/>
          <p:cNvSpPr txBox="1"/>
          <p:nvPr/>
        </p:nvSpPr>
        <p:spPr>
          <a:xfrm>
            <a:off x="6927850" y="3244850"/>
            <a:ext cx="3930015" cy="368300"/>
          </a:xfrm>
          <a:prstGeom prst="rect">
            <a:avLst/>
          </a:prstGeom>
          <a:noFill/>
        </p:spPr>
        <p:txBody>
          <a:bodyPr wrap="square" rtlCol="0" anchor="t">
            <a:spAutoFit/>
          </a:bodyPr>
          <a:lstStyle/>
          <a:p>
            <a:r>
              <a:rPr lang="zh-CN" altLang="en-US" dirty="0"/>
              <a:t>通信图连接的线条</a:t>
            </a:r>
            <a:r>
              <a:rPr lang="zh-CN" altLang="en-US" dirty="0">
                <a:solidFill>
                  <a:srgbClr val="FF0000"/>
                </a:solidFill>
              </a:rPr>
              <a:t>是关联关系</a:t>
            </a:r>
            <a:r>
              <a:rPr lang="zh-CN" altLang="en-US" dirty="0"/>
              <a:t>。</a:t>
            </a:r>
          </a:p>
        </p:txBody>
      </p:sp>
      <p:sp>
        <p:nvSpPr>
          <p:cNvPr id="47" name="文本框 46"/>
          <p:cNvSpPr txBox="1"/>
          <p:nvPr/>
        </p:nvSpPr>
        <p:spPr>
          <a:xfrm>
            <a:off x="6927850" y="4271010"/>
            <a:ext cx="3583305" cy="368300"/>
          </a:xfrm>
          <a:prstGeom prst="rect">
            <a:avLst/>
          </a:prstGeom>
          <a:noFill/>
        </p:spPr>
        <p:txBody>
          <a:bodyPr wrap="square" rtlCol="0" anchor="t">
            <a:spAutoFit/>
          </a:bodyPr>
          <a:lstStyle/>
          <a:p>
            <a:r>
              <a:rPr lang="zh-CN" altLang="en-US" dirty="0"/>
              <a:t>通信图消息流程不是至上而下的。</a:t>
            </a:r>
          </a:p>
        </p:txBody>
      </p:sp>
      <p:sp>
        <p:nvSpPr>
          <p:cNvPr id="48" name="任意多边形 47"/>
          <p:cNvSpPr/>
          <p:nvPr/>
        </p:nvSpPr>
        <p:spPr>
          <a:xfrm rot="20575943">
            <a:off x="5441950" y="2176780"/>
            <a:ext cx="1002030" cy="48133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rot="20575943">
            <a:off x="5434965" y="3143885"/>
            <a:ext cx="1002030" cy="48133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rot="20575943">
            <a:off x="5448935" y="4163695"/>
            <a:ext cx="1002030" cy="48133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rot="20575943">
            <a:off x="5448935" y="5057140"/>
            <a:ext cx="1002030" cy="48133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5605145" y="5058410"/>
            <a:ext cx="690245" cy="485775"/>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6927850" y="5058410"/>
            <a:ext cx="4110990" cy="645160"/>
          </a:xfrm>
          <a:prstGeom prst="rect">
            <a:avLst/>
          </a:prstGeom>
          <a:noFill/>
        </p:spPr>
        <p:txBody>
          <a:bodyPr wrap="square" rtlCol="0" anchor="t">
            <a:spAutoFit/>
          </a:bodyPr>
          <a:lstStyle/>
          <a:p>
            <a:r>
              <a:rPr lang="zh-CN" altLang="en-US"/>
              <a:t>顺序图和通信图基本同构，但是很少使用通信图，因为顺序图更简洁，更直观。</a:t>
            </a:r>
          </a:p>
        </p:txBody>
      </p:sp>
    </p:spTree>
    <p:extLst>
      <p:ext uri="{BB962C8B-B14F-4D97-AF65-F5344CB8AC3E}">
        <p14:creationId xmlns:p14="http://schemas.microsoft.com/office/powerpoint/2010/main" val="4761026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22855"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450714" y="1079762"/>
            <a:ext cx="7174783" cy="1631216"/>
          </a:xfrm>
          <a:prstGeom prst="rect">
            <a:avLst/>
          </a:prstGeom>
        </p:spPr>
        <p:txBody>
          <a:bodyPr wrap="square">
            <a:spAutoFit/>
          </a:bodyPr>
          <a:lstStyle/>
          <a:p>
            <a:r>
              <a:rPr lang="zh-CN" altLang="en-US" sz="2000" b="1" dirty="0" smtClean="0"/>
              <a:t>构件图，也称为组件图。</a:t>
            </a:r>
            <a:endParaRPr lang="en-US" altLang="zh-CN" sz="2000" b="1" dirty="0" smtClean="0"/>
          </a:p>
          <a:p>
            <a:endParaRPr lang="en-US" altLang="zh-CN" sz="2000" b="1" dirty="0" smtClean="0"/>
          </a:p>
          <a:p>
            <a:r>
              <a:rPr lang="zh-CN" altLang="en-US" sz="2000" b="1" dirty="0" smtClean="0"/>
              <a:t>构件图描述代码部件的</a:t>
            </a:r>
            <a:r>
              <a:rPr lang="zh-CN" altLang="en-US" sz="2000" b="1" dirty="0" smtClean="0">
                <a:solidFill>
                  <a:srgbClr val="FF0000"/>
                </a:solidFill>
              </a:rPr>
              <a:t>物理结构及各部件之间的依赖关系</a:t>
            </a:r>
            <a:r>
              <a:rPr lang="zh-CN" altLang="en-US" sz="2000" b="1" dirty="0" smtClean="0"/>
              <a:t>、</a:t>
            </a:r>
            <a:endParaRPr lang="en-US" altLang="zh-CN" sz="2000" b="1" dirty="0" smtClean="0"/>
          </a:p>
          <a:p>
            <a:endParaRPr lang="en-US" altLang="zh-CN" sz="2000" b="1" dirty="0" smtClean="0"/>
          </a:p>
          <a:p>
            <a:r>
              <a:rPr lang="zh-CN" altLang="en-US" sz="2000" b="1" dirty="0" smtClean="0"/>
              <a:t>有助于分析和理解部件之间的相互影响程度。</a:t>
            </a:r>
            <a:endParaRPr lang="en-US" altLang="zh-CN" sz="2000" b="1" dirty="0" smtClean="0"/>
          </a:p>
        </p:txBody>
      </p:sp>
      <p:sp>
        <p:nvSpPr>
          <p:cNvPr id="7" name="矩形 6"/>
          <p:cNvSpPr/>
          <p:nvPr/>
        </p:nvSpPr>
        <p:spPr>
          <a:xfrm>
            <a:off x="1532896" y="710430"/>
            <a:ext cx="2139891" cy="369332"/>
          </a:xfrm>
          <a:prstGeom prst="rect">
            <a:avLst/>
          </a:prstGeom>
        </p:spPr>
        <p:txBody>
          <a:bodyPr wrap="square">
            <a:spAutoFit/>
          </a:bodyPr>
          <a:lstStyle/>
          <a:p>
            <a:r>
              <a:rPr lang="en-US" altLang="zh-CN" b="1" dirty="0">
                <a:solidFill>
                  <a:schemeClr val="tx1">
                    <a:lumMod val="75000"/>
                    <a:lumOff val="25000"/>
                  </a:schemeClr>
                </a:solidFill>
              </a:rPr>
              <a:t>UML</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构件图</a:t>
            </a:r>
            <a:endParaRPr lang="zh-CN" altLang="en-US" b="1" dirty="0">
              <a:solidFill>
                <a:schemeClr val="tx1">
                  <a:lumMod val="75000"/>
                  <a:lumOff val="25000"/>
                </a:schemeClr>
              </a:solidFill>
            </a:endParaRP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114" y="3203537"/>
            <a:ext cx="6426642" cy="2757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28648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64686" y="437880"/>
            <a:ext cx="111280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部署图</a:t>
            </a:r>
          </a:p>
        </p:txBody>
      </p:sp>
      <p:sp>
        <p:nvSpPr>
          <p:cNvPr id="21" name="矩形 20"/>
          <p:cNvSpPr/>
          <p:nvPr/>
        </p:nvSpPr>
        <p:spPr>
          <a:xfrm>
            <a:off x="1344023" y="900912"/>
            <a:ext cx="1483098" cy="261610"/>
          </a:xfrm>
          <a:prstGeom prst="rect">
            <a:avLst/>
          </a:prstGeom>
        </p:spPr>
        <p:txBody>
          <a:bodyPr wrap="none">
            <a:spAutoFit/>
          </a:bodyPr>
          <a:lstStyle/>
          <a:p>
            <a:r>
              <a:rPr lang="en-US" altLang="zh-CN" sz="1100" dirty="0">
                <a:solidFill>
                  <a:schemeClr val="bg1">
                    <a:lumMod val="50000"/>
                  </a:schemeClr>
                </a:solidFill>
              </a:rPr>
              <a:t>Deployment Diagram</a:t>
            </a:r>
            <a:endParaRPr lang="zh-CN" altLang="en-US" sz="1100" dirty="0">
              <a:solidFill>
                <a:schemeClr val="bg1">
                  <a:lumMod val="50000"/>
                </a:schemeClr>
              </a:solidFill>
            </a:endParaRPr>
          </a:p>
        </p:txBody>
      </p:sp>
      <p:pic>
        <p:nvPicPr>
          <p:cNvPr id="19" name="图片 18"/>
          <p:cNvPicPr/>
          <p:nvPr/>
        </p:nvPicPr>
        <p:blipFill>
          <a:blip r:embed="rId2">
            <a:extLst>
              <a:ext uri="{28A0092B-C50C-407E-A947-70E740481C1C}">
                <a14:useLocalDpi xmlns:a14="http://schemas.microsoft.com/office/drawing/2010/main" val="0"/>
              </a:ext>
            </a:extLst>
          </a:blip>
          <a:stretch>
            <a:fillRect/>
          </a:stretch>
        </p:blipFill>
        <p:spPr>
          <a:xfrm>
            <a:off x="6038373" y="1527936"/>
            <a:ext cx="5725266" cy="3673185"/>
          </a:xfrm>
          <a:prstGeom prst="rect">
            <a:avLst/>
          </a:prstGeom>
        </p:spPr>
      </p:pic>
      <p:sp>
        <p:nvSpPr>
          <p:cNvPr id="22" name="矩形 21"/>
          <p:cNvSpPr/>
          <p:nvPr/>
        </p:nvSpPr>
        <p:spPr>
          <a:xfrm>
            <a:off x="550112" y="201436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矩形 22"/>
          <p:cNvSpPr/>
          <p:nvPr/>
        </p:nvSpPr>
        <p:spPr>
          <a:xfrm>
            <a:off x="550112" y="3917591"/>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文本框 23"/>
          <p:cNvSpPr txBox="1"/>
          <p:nvPr/>
        </p:nvSpPr>
        <p:spPr>
          <a:xfrm>
            <a:off x="550112" y="2441199"/>
            <a:ext cx="4949351" cy="923330"/>
          </a:xfrm>
          <a:prstGeom prst="rect">
            <a:avLst/>
          </a:prstGeom>
          <a:noFill/>
        </p:spPr>
        <p:txBody>
          <a:bodyPr wrap="square" rtlCol="0">
            <a:spAutoFit/>
          </a:bodyPr>
          <a:lstStyle/>
          <a:p>
            <a:pPr lvl="1"/>
            <a:r>
              <a:rPr lang="zh-CN" altLang="en-US" dirty="0" smtClean="0">
                <a:solidFill>
                  <a:schemeClr val="bg1"/>
                </a:solidFill>
              </a:rPr>
              <a:t>       </a:t>
            </a:r>
            <a:r>
              <a:rPr lang="zh-CN" altLang="en-US" dirty="0" smtClean="0">
                <a:solidFill>
                  <a:schemeClr val="bg1"/>
                </a:solidFill>
                <a:latin typeface="黑体" panose="02010609060101010101" pitchFamily="49" charset="-122"/>
                <a:ea typeface="黑体" panose="02010609060101010101" pitchFamily="49" charset="-122"/>
              </a:rPr>
              <a:t>部署</a:t>
            </a:r>
            <a:r>
              <a:rPr lang="zh-CN" altLang="en-US" dirty="0">
                <a:solidFill>
                  <a:schemeClr val="bg1"/>
                </a:solidFill>
                <a:latin typeface="黑体" panose="02010609060101010101" pitchFamily="49" charset="-122"/>
                <a:ea typeface="黑体" panose="02010609060101010101" pitchFamily="49" charset="-122"/>
              </a:rPr>
              <a:t>图（</a:t>
            </a:r>
            <a:r>
              <a:rPr lang="en-US" altLang="zh-CN" dirty="0">
                <a:solidFill>
                  <a:schemeClr val="bg1"/>
                </a:solidFill>
                <a:latin typeface="黑体" panose="02010609060101010101" pitchFamily="49" charset="-122"/>
                <a:ea typeface="黑体" panose="02010609060101010101" pitchFamily="49" charset="-122"/>
              </a:rPr>
              <a:t>Deployment Diagram</a:t>
            </a:r>
            <a:r>
              <a:rPr lang="zh-CN" altLang="en-US" dirty="0">
                <a:solidFill>
                  <a:schemeClr val="bg1"/>
                </a:solidFill>
                <a:latin typeface="黑体" panose="02010609060101010101" pitchFamily="49" charset="-122"/>
                <a:ea typeface="黑体" panose="02010609060101010101" pitchFamily="49" charset="-122"/>
              </a:rPr>
              <a:t>）用于静态建模，是表示运行时过程节点（</a:t>
            </a:r>
            <a:r>
              <a:rPr lang="en-US" altLang="zh-CN" dirty="0">
                <a:solidFill>
                  <a:schemeClr val="bg1"/>
                </a:solidFill>
                <a:latin typeface="黑体" panose="02010609060101010101" pitchFamily="49" charset="-122"/>
                <a:ea typeface="黑体" panose="02010609060101010101" pitchFamily="49" charset="-122"/>
              </a:rPr>
              <a:t>Node</a:t>
            </a:r>
            <a:r>
              <a:rPr lang="zh-CN" altLang="en-US" dirty="0">
                <a:solidFill>
                  <a:schemeClr val="bg1"/>
                </a:solidFill>
                <a:latin typeface="黑体" panose="02010609060101010101" pitchFamily="49" charset="-122"/>
                <a:ea typeface="黑体" panose="02010609060101010101" pitchFamily="49" charset="-122"/>
              </a:rPr>
              <a:t>）结构、组件及其对象结构的图。</a:t>
            </a:r>
          </a:p>
        </p:txBody>
      </p:sp>
      <p:sp>
        <p:nvSpPr>
          <p:cNvPr id="25" name="矩形 24"/>
          <p:cNvSpPr/>
          <p:nvPr/>
        </p:nvSpPr>
        <p:spPr>
          <a:xfrm>
            <a:off x="970536" y="2069306"/>
            <a:ext cx="1210588" cy="400110"/>
          </a:xfrm>
          <a:prstGeom prst="rect">
            <a:avLst/>
          </a:prstGeom>
        </p:spPr>
        <p:txBody>
          <a:bodyPr wrap="none">
            <a:spAutoFit/>
          </a:bodyPr>
          <a:lstStyle/>
          <a:p>
            <a:r>
              <a:rPr lang="zh-CN" altLang="en-US" sz="2000" b="1" dirty="0" smtClean="0">
                <a:solidFill>
                  <a:schemeClr val="bg1"/>
                </a:solidFill>
                <a:latin typeface="黑体" panose="02010609060101010101" pitchFamily="49" charset="-122"/>
                <a:ea typeface="黑体" panose="02010609060101010101" pitchFamily="49" charset="-122"/>
              </a:rPr>
              <a:t>概念解释</a:t>
            </a:r>
            <a:endParaRPr lang="zh-CN" altLang="en-US" sz="2000" b="1"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934629" y="4347031"/>
            <a:ext cx="4470788" cy="923330"/>
          </a:xfrm>
          <a:prstGeom prst="rect">
            <a:avLst/>
          </a:prstGeom>
          <a:noFill/>
        </p:spPr>
        <p:txBody>
          <a:bodyPr wrap="squar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    部署</a:t>
            </a:r>
            <a:r>
              <a:rPr lang="zh-CN" altLang="en-US" dirty="0">
                <a:solidFill>
                  <a:schemeClr val="bg1"/>
                </a:solidFill>
                <a:latin typeface="黑体" panose="02010609060101010101" pitchFamily="49" charset="-122"/>
                <a:ea typeface="黑体" panose="02010609060101010101" pitchFamily="49" charset="-122"/>
              </a:rPr>
              <a:t>图主要用于系统工程师。这些图用来描述的物理组件（硬件）以及它们的分布和关联。</a:t>
            </a:r>
          </a:p>
        </p:txBody>
      </p:sp>
      <p:sp>
        <p:nvSpPr>
          <p:cNvPr id="27" name="矩形 26"/>
          <p:cNvSpPr/>
          <p:nvPr/>
        </p:nvSpPr>
        <p:spPr>
          <a:xfrm>
            <a:off x="934629" y="4034043"/>
            <a:ext cx="2492990" cy="400110"/>
          </a:xfrm>
          <a:prstGeom prst="rect">
            <a:avLst/>
          </a:prstGeom>
        </p:spPr>
        <p:txBody>
          <a:bodyPr wrap="none">
            <a:spAutoFit/>
          </a:bodyPr>
          <a:lstStyle/>
          <a:p>
            <a:r>
              <a:rPr lang="zh-CN" altLang="en-US" sz="2000" b="1" dirty="0">
                <a:solidFill>
                  <a:schemeClr val="bg1"/>
                </a:solidFill>
              </a:rPr>
              <a:t>在哪里使用部署图？</a:t>
            </a:r>
          </a:p>
        </p:txBody>
      </p:sp>
      <p:sp>
        <p:nvSpPr>
          <p:cNvPr id="28" name="文本框 27"/>
          <p:cNvSpPr txBox="1"/>
          <p:nvPr/>
        </p:nvSpPr>
        <p:spPr>
          <a:xfrm>
            <a:off x="7044904" y="5424420"/>
            <a:ext cx="6318345" cy="276999"/>
          </a:xfrm>
          <a:prstGeom prst="rect">
            <a:avLst/>
          </a:prstGeom>
          <a:noFill/>
        </p:spPr>
        <p:txBody>
          <a:bodyPr wrap="square" rtlCol="0">
            <a:spAutoFit/>
          </a:bodyPr>
          <a:lstStyle/>
          <a:p>
            <a:r>
              <a:rPr lang="en-US" altLang="zh-CN" sz="1200" dirty="0" smtClean="0"/>
              <a:t>-</a:t>
            </a:r>
            <a:r>
              <a:rPr lang="zh-CN" altLang="en-US" sz="1200" dirty="0" smtClean="0"/>
              <a:t>图来自用户“常银玲</a:t>
            </a:r>
            <a:r>
              <a:rPr lang="en-US" altLang="zh-CN" sz="1200" dirty="0" smtClean="0"/>
              <a:t>-Judy</a:t>
            </a:r>
            <a:r>
              <a:rPr lang="zh-CN" altLang="en-US" sz="1200" dirty="0" smtClean="0"/>
              <a:t>”的文章</a:t>
            </a:r>
            <a:r>
              <a:rPr lang="en-US" altLang="zh-CN" sz="1200" dirty="0"/>
              <a:t>《【UML】-</a:t>
            </a:r>
            <a:r>
              <a:rPr lang="zh-CN" altLang="en-US" sz="1200" dirty="0"/>
              <a:t>九种图之部署图</a:t>
            </a:r>
            <a:r>
              <a:rPr lang="en-US" altLang="zh-CN" sz="1200" dirty="0" smtClean="0"/>
              <a:t>》</a:t>
            </a:r>
            <a:endParaRPr lang="zh-CN" altLang="en-US" sz="1200" dirty="0"/>
          </a:p>
        </p:txBody>
      </p:sp>
    </p:spTree>
    <p:extLst>
      <p:ext uri="{BB962C8B-B14F-4D97-AF65-F5344CB8AC3E}">
        <p14:creationId xmlns:p14="http://schemas.microsoft.com/office/powerpoint/2010/main" val="10582922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11280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部署图</a:t>
            </a:r>
          </a:p>
        </p:txBody>
      </p:sp>
      <p:sp>
        <p:nvSpPr>
          <p:cNvPr id="22" name="矩形 21"/>
          <p:cNvSpPr/>
          <p:nvPr/>
        </p:nvSpPr>
        <p:spPr>
          <a:xfrm>
            <a:off x="1344023" y="900912"/>
            <a:ext cx="1483098" cy="261610"/>
          </a:xfrm>
          <a:prstGeom prst="rect">
            <a:avLst/>
          </a:prstGeom>
        </p:spPr>
        <p:txBody>
          <a:bodyPr wrap="none">
            <a:spAutoFit/>
          </a:bodyPr>
          <a:lstStyle/>
          <a:p>
            <a:r>
              <a:rPr lang="en-US" altLang="zh-CN" sz="1100">
                <a:solidFill>
                  <a:schemeClr val="bg1">
                    <a:lumMod val="50000"/>
                  </a:schemeClr>
                </a:solidFill>
              </a:rPr>
              <a:t>Deployment Diagram</a:t>
            </a:r>
            <a:endParaRPr lang="zh-CN" altLang="en-US" sz="1100" dirty="0">
              <a:solidFill>
                <a:schemeClr val="bg1">
                  <a:lumMod val="50000"/>
                </a:schemeClr>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245" y="668712"/>
            <a:ext cx="5799500" cy="5048834"/>
          </a:xfrm>
          <a:prstGeom prst="rect">
            <a:avLst/>
          </a:prstGeom>
        </p:spPr>
      </p:pic>
      <p:sp>
        <p:nvSpPr>
          <p:cNvPr id="23" name="文本框 22"/>
          <p:cNvSpPr txBox="1"/>
          <p:nvPr/>
        </p:nvSpPr>
        <p:spPr>
          <a:xfrm>
            <a:off x="7434869" y="5908514"/>
            <a:ext cx="6318345" cy="276999"/>
          </a:xfrm>
          <a:prstGeom prst="rect">
            <a:avLst/>
          </a:prstGeom>
          <a:noFill/>
        </p:spPr>
        <p:txBody>
          <a:bodyPr wrap="square" rtlCol="0">
            <a:spAutoFit/>
          </a:bodyPr>
          <a:lstStyle/>
          <a:p>
            <a:r>
              <a:rPr lang="en-US" altLang="zh-CN" sz="1200" dirty="0" smtClean="0"/>
              <a:t>-</a:t>
            </a:r>
            <a:r>
              <a:rPr lang="zh-CN" altLang="en-US" sz="1200" dirty="0" smtClean="0"/>
              <a:t>图来自用户“</a:t>
            </a:r>
            <a:r>
              <a:rPr lang="en-US" altLang="zh-CN" sz="1200" dirty="0" err="1" smtClean="0"/>
              <a:t>Calvinsily</a:t>
            </a:r>
            <a:r>
              <a:rPr lang="en-US" altLang="zh-CN" sz="1200" dirty="0" smtClean="0"/>
              <a:t> </a:t>
            </a:r>
            <a:r>
              <a:rPr lang="zh-CN" altLang="en-US" sz="1200" dirty="0" smtClean="0"/>
              <a:t>”的文章</a:t>
            </a:r>
            <a:r>
              <a:rPr lang="en-US" altLang="zh-CN" sz="1200" dirty="0" smtClean="0"/>
              <a:t>《UML</a:t>
            </a:r>
            <a:r>
              <a:rPr lang="zh-CN" altLang="en-US" sz="1200" dirty="0"/>
              <a:t>部署图介绍</a:t>
            </a:r>
            <a:r>
              <a:rPr lang="en-US" altLang="zh-CN" sz="1200" dirty="0" smtClean="0"/>
              <a:t>》</a:t>
            </a:r>
            <a:endParaRPr lang="zh-CN" altLang="en-US" sz="1200" dirty="0"/>
          </a:p>
        </p:txBody>
      </p:sp>
      <p:sp>
        <p:nvSpPr>
          <p:cNvPr id="24" name="文本框 23"/>
          <p:cNvSpPr txBox="1"/>
          <p:nvPr/>
        </p:nvSpPr>
        <p:spPr>
          <a:xfrm>
            <a:off x="1012008" y="1920815"/>
            <a:ext cx="1107996" cy="369332"/>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主要元素</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2277234" y="1567834"/>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26" name="矩形 25"/>
          <p:cNvSpPr/>
          <p:nvPr/>
        </p:nvSpPr>
        <p:spPr>
          <a:xfrm>
            <a:off x="2335628" y="1693272"/>
            <a:ext cx="2595084"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节点（</a:t>
            </a:r>
            <a:r>
              <a:rPr lang="en-US" altLang="zh-CN" dirty="0">
                <a:solidFill>
                  <a:schemeClr val="tx1">
                    <a:lumMod val="75000"/>
                    <a:lumOff val="25000"/>
                  </a:schemeClr>
                </a:solidFill>
                <a:latin typeface="黑体" panose="02010609060101010101" pitchFamily="49" charset="-122"/>
                <a:ea typeface="黑体" panose="02010609060101010101" pitchFamily="49" charset="-122"/>
              </a:rPr>
              <a:t>Node</a:t>
            </a:r>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a:t>
            </a:r>
            <a:endParaRPr lang="en-US" altLang="zh-CN"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组件</a:t>
            </a:r>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Component</a:t>
            </a:r>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a:t>
            </a:r>
            <a:endParaRPr lang="en-US" altLang="zh-CN" dirty="0" smtClean="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关系</a:t>
            </a:r>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smtClean="0">
                <a:solidFill>
                  <a:schemeClr val="tx1">
                    <a:lumMod val="75000"/>
                    <a:lumOff val="25000"/>
                  </a:schemeClr>
                </a:solidFill>
                <a:latin typeface="黑体" panose="02010609060101010101" pitchFamily="49" charset="-122"/>
                <a:ea typeface="黑体" panose="02010609060101010101" pitchFamily="49" charset="-122"/>
              </a:rPr>
              <a:t>Relationship</a:t>
            </a:r>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7" name="文本框 26"/>
          <p:cNvSpPr txBox="1"/>
          <p:nvPr/>
        </p:nvSpPr>
        <p:spPr>
          <a:xfrm>
            <a:off x="830527" y="3279031"/>
            <a:ext cx="1346843" cy="646331"/>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组件与节点</a:t>
            </a:r>
            <a:endParaRPr lang="en-US" altLang="zh-CN" b="1" dirty="0">
              <a:solidFill>
                <a:schemeClr val="tx1">
                  <a:lumMod val="75000"/>
                  <a:lumOff val="25000"/>
                </a:schemeClr>
              </a:solidFill>
              <a:latin typeface="黑体" panose="02010609060101010101" pitchFamily="49" charset="-122"/>
              <a:ea typeface="黑体" panose="02010609060101010101" pitchFamily="49" charset="-122"/>
            </a:endParaRPr>
          </a:p>
          <a:p>
            <a:pPr algn="ct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关系</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28" name="直接连接符 27"/>
          <p:cNvCxnSpPr/>
          <p:nvPr/>
        </p:nvCxnSpPr>
        <p:spPr>
          <a:xfrm>
            <a:off x="2277234" y="3032317"/>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29" name="矩形 28"/>
          <p:cNvSpPr/>
          <p:nvPr/>
        </p:nvSpPr>
        <p:spPr>
          <a:xfrm>
            <a:off x="2335628" y="3140531"/>
            <a:ext cx="2595084" cy="923330"/>
          </a:xfrm>
          <a:prstGeom prst="rect">
            <a:avLst/>
          </a:prstGeom>
        </p:spPr>
        <p:txBody>
          <a:bodyPr wrap="square">
            <a:spAutoFit/>
          </a:bodyPr>
          <a:lstStyle/>
          <a:p>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例子：</a:t>
            </a:r>
            <a:r>
              <a:rPr lang="zh-CN" altLang="zh-CN" dirty="0">
                <a:latin typeface="黑体" panose="02010609060101010101" pitchFamily="49" charset="-122"/>
                <a:ea typeface="黑体" panose="02010609060101010101" pitchFamily="49" charset="-122"/>
              </a:rPr>
              <a:t>假设节点是一台服务器，则组件就是其上运行的软件。</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30" name="文本框 29"/>
          <p:cNvSpPr txBox="1"/>
          <p:nvPr/>
        </p:nvSpPr>
        <p:spPr>
          <a:xfrm>
            <a:off x="1168306" y="4667020"/>
            <a:ext cx="877163" cy="369332"/>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注意点</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277234" y="4349892"/>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32" name="矩形 31"/>
          <p:cNvSpPr/>
          <p:nvPr/>
        </p:nvSpPr>
        <p:spPr>
          <a:xfrm>
            <a:off x="2335628" y="4475330"/>
            <a:ext cx="2595084"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部署图通常用来帮助理解分布式系统，一个系统模型只有一个部署图。</a:t>
            </a:r>
          </a:p>
        </p:txBody>
      </p:sp>
    </p:spTree>
    <p:extLst>
      <p:ext uri="{BB962C8B-B14F-4D97-AF65-F5344CB8AC3E}">
        <p14:creationId xmlns:p14="http://schemas.microsoft.com/office/powerpoint/2010/main" val="9548885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450714" y="1384562"/>
            <a:ext cx="7174783" cy="1015663"/>
          </a:xfrm>
          <a:prstGeom prst="rect">
            <a:avLst/>
          </a:prstGeom>
        </p:spPr>
        <p:txBody>
          <a:bodyPr wrap="square">
            <a:spAutoFit/>
          </a:bodyPr>
          <a:lstStyle/>
          <a:p>
            <a:r>
              <a:rPr lang="zh-CN" altLang="en-US" sz="2000" dirty="0" smtClean="0"/>
              <a:t>组合结构图描述系统中的某一部分（即组合结构）的内部内容，包括该部分与系统其它部分的交互点，这种图能够展示该部分内容“内部”参与者的配置情况</a:t>
            </a:r>
            <a:r>
              <a:rPr lang="zh-CN" altLang="en-US" sz="2000" b="1" dirty="0" smtClean="0"/>
              <a:t>。</a:t>
            </a:r>
            <a:endParaRPr lang="en-US" altLang="zh-CN" sz="2000" b="1" dirty="0" smtClean="0"/>
          </a:p>
        </p:txBody>
      </p:sp>
      <p:sp>
        <p:nvSpPr>
          <p:cNvPr id="7" name="矩形 6"/>
          <p:cNvSpPr/>
          <p:nvPr/>
        </p:nvSpPr>
        <p:spPr>
          <a:xfrm>
            <a:off x="1532896" y="710430"/>
            <a:ext cx="2536184" cy="369332"/>
          </a:xfrm>
          <a:prstGeom prst="rect">
            <a:avLst/>
          </a:prstGeom>
        </p:spPr>
        <p:txBody>
          <a:bodyPr wrap="square">
            <a:spAutoFit/>
          </a:bodyPr>
          <a:lstStyle/>
          <a:p>
            <a:r>
              <a:rPr lang="en-US" altLang="zh-CN" b="1" dirty="0">
                <a:solidFill>
                  <a:schemeClr val="tx1">
                    <a:lumMod val="75000"/>
                    <a:lumOff val="25000"/>
                  </a:schemeClr>
                </a:solidFill>
              </a:rPr>
              <a:t>UML</a:t>
            </a:r>
            <a:r>
              <a:rPr lang="en-US" altLang="zh-CN" b="1" dirty="0" smtClean="0">
                <a:solidFill>
                  <a:schemeClr val="tx1">
                    <a:lumMod val="75000"/>
                    <a:lumOff val="25000"/>
                  </a:schemeClr>
                </a:solidFill>
              </a:rPr>
              <a:t>——</a:t>
            </a:r>
            <a:r>
              <a:rPr lang="zh-CN" altLang="en-US" b="1" dirty="0" smtClean="0">
                <a:solidFill>
                  <a:schemeClr val="tx1">
                    <a:lumMod val="75000"/>
                    <a:lumOff val="25000"/>
                  </a:schemeClr>
                </a:solidFill>
              </a:rPr>
              <a:t>组合结构图</a:t>
            </a:r>
            <a:endParaRPr lang="zh-CN" altLang="en-US" b="1" dirty="0">
              <a:solidFill>
                <a:schemeClr val="tx1">
                  <a:lumMod val="75000"/>
                  <a:lumOff val="25000"/>
                </a:schemeClr>
              </a:solidFill>
            </a:endParaRP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634126" y="2908150"/>
            <a:ext cx="6096000" cy="2031325"/>
          </a:xfrm>
          <a:prstGeom prst="rect">
            <a:avLst/>
          </a:prstGeom>
        </p:spPr>
        <p:txBody>
          <a:bodyPr>
            <a:spAutoFit/>
          </a:bodyPr>
          <a:lstStyle/>
          <a:p>
            <a:r>
              <a:rPr lang="zh-CN" altLang="en-US" dirty="0" smtClean="0"/>
              <a:t>主要</a:t>
            </a:r>
            <a:r>
              <a:rPr lang="zh-CN" altLang="en-US" dirty="0"/>
              <a:t>组成元素</a:t>
            </a:r>
          </a:p>
          <a:p>
            <a:endParaRPr lang="zh-CN" altLang="en-US" dirty="0"/>
          </a:p>
          <a:p>
            <a:r>
              <a:rPr lang="zh-CN" altLang="en-US" dirty="0"/>
              <a:t>   </a:t>
            </a:r>
            <a:r>
              <a:rPr lang="en-US" altLang="zh-CN" dirty="0"/>
              <a:t>&gt;</a:t>
            </a:r>
            <a:r>
              <a:rPr lang="zh-CN" altLang="en-US" dirty="0"/>
              <a:t>部件</a:t>
            </a:r>
            <a:r>
              <a:rPr lang="en-US" altLang="zh-CN" dirty="0"/>
              <a:t>(Part)</a:t>
            </a:r>
            <a:r>
              <a:rPr lang="zh-CN" altLang="en-US" dirty="0"/>
              <a:t>：表示被描述事物所拥有的内部成分。</a:t>
            </a:r>
          </a:p>
          <a:p>
            <a:endParaRPr lang="zh-CN" altLang="en-US" dirty="0"/>
          </a:p>
          <a:p>
            <a:r>
              <a:rPr lang="zh-CN" altLang="en-US" dirty="0"/>
              <a:t>   </a:t>
            </a:r>
            <a:r>
              <a:rPr lang="en-US" altLang="zh-CN" dirty="0"/>
              <a:t>&gt;</a:t>
            </a:r>
            <a:r>
              <a:rPr lang="zh-CN" altLang="en-US" dirty="0"/>
              <a:t>连接件</a:t>
            </a:r>
            <a:r>
              <a:rPr lang="en-US" altLang="zh-CN" dirty="0"/>
              <a:t>(Connector)</a:t>
            </a:r>
            <a:r>
              <a:rPr lang="zh-CN" altLang="en-US" dirty="0"/>
              <a:t>：表示部件之间的关系。</a:t>
            </a:r>
          </a:p>
          <a:p>
            <a:endParaRPr lang="zh-CN" altLang="en-US" dirty="0"/>
          </a:p>
          <a:p>
            <a:r>
              <a:rPr lang="zh-CN" altLang="en-US" dirty="0"/>
              <a:t>   </a:t>
            </a:r>
            <a:r>
              <a:rPr lang="en-US" altLang="zh-CN" dirty="0"/>
              <a:t>&gt;</a:t>
            </a:r>
            <a:r>
              <a:rPr lang="zh-CN" altLang="en-US" dirty="0"/>
              <a:t>端口</a:t>
            </a:r>
            <a:r>
              <a:rPr lang="en-US" altLang="zh-CN" dirty="0"/>
              <a:t>(Port)</a:t>
            </a:r>
            <a:r>
              <a:rPr lang="zh-CN" altLang="en-US" dirty="0"/>
              <a:t>：表示部件和外部环境的交互点。</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4" y="3100144"/>
            <a:ext cx="4327103" cy="141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连接符 12"/>
          <p:cNvCxnSpPr/>
          <p:nvPr/>
        </p:nvCxnSpPr>
        <p:spPr>
          <a:xfrm>
            <a:off x="4479086" y="1328458"/>
            <a:ext cx="0" cy="1219741"/>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4549325" y="2892910"/>
            <a:ext cx="0" cy="2031325"/>
          </a:xfrm>
          <a:prstGeom prst="line">
            <a:avLst/>
          </a:prstGeom>
          <a:ln/>
        </p:spPr>
        <p:style>
          <a:lnRef idx="1">
            <a:schemeClr val="accent3"/>
          </a:lnRef>
          <a:fillRef idx="0">
            <a:schemeClr val="accent3"/>
          </a:fillRef>
          <a:effectRef idx="0">
            <a:schemeClr val="accent3"/>
          </a:effectRef>
          <a:fontRef idx="minor">
            <a:schemeClr val="tx1"/>
          </a:fontRef>
        </p:style>
      </p:cxnSp>
      <p:sp>
        <p:nvSpPr>
          <p:cNvPr id="11" name="矩形 10"/>
          <p:cNvSpPr/>
          <p:nvPr/>
        </p:nvSpPr>
        <p:spPr>
          <a:xfrm>
            <a:off x="204369" y="5059809"/>
            <a:ext cx="7174783" cy="1015663"/>
          </a:xfrm>
          <a:prstGeom prst="rect">
            <a:avLst/>
          </a:prstGeom>
        </p:spPr>
        <p:txBody>
          <a:bodyPr wrap="square">
            <a:spAutoFit/>
          </a:bodyPr>
          <a:lstStyle/>
          <a:p>
            <a:r>
              <a:rPr lang="zh-CN" altLang="en-US" sz="2000" dirty="0" smtClean="0"/>
              <a:t>图中部件有发动机，传动装置，车轮</a:t>
            </a:r>
            <a:endParaRPr lang="en-US" altLang="zh-CN" sz="2000" dirty="0" smtClean="0"/>
          </a:p>
          <a:p>
            <a:r>
              <a:rPr lang="zh-CN" altLang="en-US" sz="2000" dirty="0" smtClean="0"/>
              <a:t>连接件是人开车这个关系</a:t>
            </a:r>
            <a:endParaRPr lang="en-US" altLang="zh-CN" sz="2000" dirty="0" smtClean="0"/>
          </a:p>
          <a:p>
            <a:r>
              <a:rPr lang="zh-CN" altLang="en-US" sz="2000" dirty="0" smtClean="0"/>
              <a:t>端口则是油门</a:t>
            </a:r>
            <a:endParaRPr lang="en-US" altLang="zh-CN" sz="2000" dirty="0" smtClean="0"/>
          </a:p>
        </p:txBody>
      </p:sp>
    </p:spTree>
    <p:extLst>
      <p:ext uri="{BB962C8B-B14F-4D97-AF65-F5344CB8AC3E}">
        <p14:creationId xmlns:p14="http://schemas.microsoft.com/office/powerpoint/2010/main" val="10463320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包图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51" y="1366843"/>
            <a:ext cx="5004680" cy="5060083"/>
          </a:xfrm>
          <a:prstGeom prst="rect">
            <a:avLst/>
          </a:prstGeom>
        </p:spPr>
      </p:pic>
      <p:sp>
        <p:nvSpPr>
          <p:cNvPr id="20" name="文本框 19"/>
          <p:cNvSpPr txBox="1"/>
          <p:nvPr/>
        </p:nvSpPr>
        <p:spPr>
          <a:xfrm>
            <a:off x="6418741" y="1366843"/>
            <a:ext cx="697628" cy="400110"/>
          </a:xfrm>
          <a:prstGeom prst="rect">
            <a:avLst/>
          </a:prstGeom>
          <a:noFill/>
        </p:spPr>
        <p:txBody>
          <a:bodyPr wrap="none" rtlCol="0">
            <a:spAutoFit/>
          </a:bodyPr>
          <a:lstStyle/>
          <a:p>
            <a:pPr algn="r"/>
            <a:r>
              <a:rPr lang="zh-CN" altLang="en-US" sz="2000" b="1" dirty="0" smtClean="0">
                <a:solidFill>
                  <a:srgbClr val="48A2A0"/>
                </a:solidFill>
                <a:latin typeface="黑体" panose="02010609060101010101" pitchFamily="49" charset="-122"/>
                <a:ea typeface="黑体" panose="02010609060101010101" pitchFamily="49" charset="-122"/>
              </a:rPr>
              <a:t>定义</a:t>
            </a:r>
            <a:endParaRPr lang="zh-CN" altLang="en-US" sz="2000" b="1" dirty="0">
              <a:solidFill>
                <a:srgbClr val="48A2A0"/>
              </a:solidFill>
              <a:latin typeface="黑体" panose="02010609060101010101" pitchFamily="49" charset="-122"/>
              <a:ea typeface="黑体" panose="02010609060101010101" pitchFamily="49" charset="-122"/>
            </a:endParaRPr>
          </a:p>
        </p:txBody>
      </p:sp>
      <p:sp>
        <p:nvSpPr>
          <p:cNvPr id="21" name="矩形 20"/>
          <p:cNvSpPr/>
          <p:nvPr/>
        </p:nvSpPr>
        <p:spPr>
          <a:xfrm>
            <a:off x="6418740" y="1961727"/>
            <a:ext cx="4005419" cy="1477328"/>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包是一种把元素组织到一起的通用机制，包可以嵌套与其他包中</a:t>
            </a:r>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a:t>
            </a:r>
            <a:endParaRPr lang="en-US" altLang="zh-CN" dirty="0" smtClean="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smtClean="0">
                <a:solidFill>
                  <a:schemeClr val="tx1">
                    <a:lumMod val="75000"/>
                    <a:lumOff val="25000"/>
                  </a:schemeClr>
                </a:solidFill>
                <a:latin typeface="黑体" panose="02010609060101010101" pitchFamily="49" charset="-122"/>
                <a:ea typeface="黑体" panose="02010609060101010101" pitchFamily="49" charset="-122"/>
              </a:rPr>
              <a:t>包</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图用于描述包与包之间的关系，包的图标是一个带标签的文件夹。</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4080" y="3377893"/>
            <a:ext cx="2152381" cy="1390476"/>
          </a:xfrm>
          <a:prstGeom prst="rect">
            <a:avLst/>
          </a:prstGeom>
        </p:spPr>
      </p:pic>
      <p:sp>
        <p:nvSpPr>
          <p:cNvPr id="34" name="矩形 33"/>
          <p:cNvSpPr/>
          <p:nvPr/>
        </p:nvSpPr>
        <p:spPr>
          <a:xfrm>
            <a:off x="6418739" y="4785159"/>
            <a:ext cx="4005419"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包图描述模型元素在包内的组织和依赖关系，包括包的导入和包扩展。他们还提供命名空间的可视化。</a:t>
            </a:r>
          </a:p>
        </p:txBody>
      </p:sp>
    </p:spTree>
    <p:extLst>
      <p:ext uri="{BB962C8B-B14F-4D97-AF65-F5344CB8AC3E}">
        <p14:creationId xmlns:p14="http://schemas.microsoft.com/office/powerpoint/2010/main" val="39740560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包图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1" name="文本框 10"/>
          <p:cNvSpPr txBox="1"/>
          <p:nvPr/>
        </p:nvSpPr>
        <p:spPr>
          <a:xfrm>
            <a:off x="6296052" y="1842438"/>
            <a:ext cx="1114408" cy="369332"/>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引入</a:t>
            </a:r>
            <a:r>
              <a:rPr lang="zh-CN" altLang="en-US" b="1" dirty="0">
                <a:solidFill>
                  <a:schemeClr val="tx1">
                    <a:lumMod val="75000"/>
                    <a:lumOff val="25000"/>
                  </a:schemeClr>
                </a:solidFill>
                <a:latin typeface="黑体" panose="02010609060101010101" pitchFamily="49" charset="-122"/>
                <a:ea typeface="黑体" panose="02010609060101010101" pitchFamily="49" charset="-122"/>
              </a:rPr>
              <a:t>关系</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7567690" y="1489457"/>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13" name="矩形 12"/>
          <p:cNvSpPr/>
          <p:nvPr/>
        </p:nvSpPr>
        <p:spPr>
          <a:xfrm>
            <a:off x="7567690" y="1788619"/>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一个包中的类可以被另一个指定包（以及嵌套于其中的包）中的类引用</a:t>
            </a:r>
          </a:p>
        </p:txBody>
      </p:sp>
      <p:sp>
        <p:nvSpPr>
          <p:cNvPr id="14" name="文本框 13"/>
          <p:cNvSpPr txBox="1"/>
          <p:nvPr/>
        </p:nvSpPr>
        <p:spPr>
          <a:xfrm>
            <a:off x="6353418" y="3200654"/>
            <a:ext cx="1114408" cy="369332"/>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泛化</a:t>
            </a:r>
            <a:r>
              <a:rPr lang="zh-CN" altLang="en-US" b="1" dirty="0">
                <a:solidFill>
                  <a:schemeClr val="tx1">
                    <a:lumMod val="75000"/>
                    <a:lumOff val="25000"/>
                  </a:schemeClr>
                </a:solidFill>
                <a:latin typeface="黑体" panose="02010609060101010101" pitchFamily="49" charset="-122"/>
                <a:ea typeface="黑体" panose="02010609060101010101" pitchFamily="49" charset="-122"/>
              </a:rPr>
              <a:t>关系</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7567690" y="2953940"/>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16" name="矩形 15"/>
          <p:cNvSpPr/>
          <p:nvPr/>
        </p:nvSpPr>
        <p:spPr>
          <a:xfrm>
            <a:off x="7626084" y="3200654"/>
            <a:ext cx="3836962"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表示一个包继承了另一个包的全部内容，同时又补充自己增加的内容</a:t>
            </a:r>
          </a:p>
        </p:txBody>
      </p:sp>
      <p:sp>
        <p:nvSpPr>
          <p:cNvPr id="23" name="文本框 22"/>
          <p:cNvSpPr txBox="1"/>
          <p:nvPr/>
        </p:nvSpPr>
        <p:spPr>
          <a:xfrm>
            <a:off x="6353418" y="4558870"/>
            <a:ext cx="1114408" cy="369332"/>
          </a:xfrm>
          <a:prstGeom prst="rect">
            <a:avLst/>
          </a:prstGeom>
          <a:noFill/>
        </p:spPr>
        <p:txBody>
          <a:bodyPr wrap="none" rtlCol="0">
            <a:spAutoFit/>
          </a:bodyPr>
          <a:lstStyle/>
          <a:p>
            <a:pPr algn="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嵌套</a:t>
            </a:r>
            <a:r>
              <a:rPr lang="zh-CN" altLang="en-US" b="1" dirty="0">
                <a:solidFill>
                  <a:schemeClr val="tx1">
                    <a:lumMod val="75000"/>
                    <a:lumOff val="25000"/>
                  </a:schemeClr>
                </a:solidFill>
                <a:latin typeface="黑体" panose="02010609060101010101" pitchFamily="49" charset="-122"/>
                <a:ea typeface="黑体" panose="02010609060101010101" pitchFamily="49" charset="-122"/>
              </a:rPr>
              <a:t>关系</a:t>
            </a:r>
            <a:endParaRPr lang="zh-CN" altLang="en-US" sz="1400" b="1" i="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7567690" y="4271515"/>
            <a:ext cx="0" cy="1219741"/>
          </a:xfrm>
          <a:prstGeom prst="line">
            <a:avLst/>
          </a:prstGeom>
          <a:ln/>
        </p:spPr>
        <p:style>
          <a:lnRef idx="1">
            <a:schemeClr val="accent3"/>
          </a:lnRef>
          <a:fillRef idx="0">
            <a:schemeClr val="accent3"/>
          </a:fillRef>
          <a:effectRef idx="0">
            <a:schemeClr val="accent3"/>
          </a:effectRef>
          <a:fontRef idx="minor">
            <a:schemeClr val="tx1"/>
          </a:fontRef>
        </p:style>
      </p:cxnSp>
      <p:sp>
        <p:nvSpPr>
          <p:cNvPr id="25" name="矩形 24"/>
          <p:cNvSpPr/>
          <p:nvPr/>
        </p:nvSpPr>
        <p:spPr>
          <a:xfrm>
            <a:off x="7626084" y="4420370"/>
            <a:ext cx="3673287"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一个包中可以包含若干个子包，构成包的嵌套层次结构</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235" y="1637869"/>
            <a:ext cx="5438775" cy="3771900"/>
          </a:xfrm>
          <a:prstGeom prst="rect">
            <a:avLst/>
          </a:prstGeom>
        </p:spPr>
      </p:pic>
      <p:sp>
        <p:nvSpPr>
          <p:cNvPr id="26" name="文本框 25"/>
          <p:cNvSpPr txBox="1"/>
          <p:nvPr/>
        </p:nvSpPr>
        <p:spPr>
          <a:xfrm>
            <a:off x="1966950" y="5747809"/>
            <a:ext cx="6318345"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这里是引入关系和嵌套关系</a:t>
            </a:r>
            <a:endParaRPr lang="zh-CN" altLang="en-US"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936788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112805" cy="461665"/>
          </a:xfrm>
          <a:prstGeom prst="rect">
            <a:avLst/>
          </a:prstGeom>
        </p:spPr>
        <p:txBody>
          <a:bodyPr wrap="none">
            <a:spAutoFit/>
          </a:bodyPr>
          <a:lstStyle/>
          <a:p>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定时图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344023" y="900912"/>
            <a:ext cx="1157689" cy="261610"/>
          </a:xfrm>
          <a:prstGeom prst="rect">
            <a:avLst/>
          </a:prstGeom>
        </p:spPr>
        <p:txBody>
          <a:bodyPr wrap="none">
            <a:spAutoFit/>
          </a:bodyPr>
          <a:lstStyle/>
          <a:p>
            <a:r>
              <a:rPr lang="en-US" altLang="zh-CN" sz="1100" dirty="0" smtClean="0">
                <a:solidFill>
                  <a:schemeClr val="bg1">
                    <a:lumMod val="50000"/>
                  </a:schemeClr>
                </a:solidFill>
              </a:rPr>
              <a:t>Timing </a:t>
            </a:r>
            <a:r>
              <a:rPr lang="en-US" altLang="zh-CN" sz="1100" dirty="0">
                <a:solidFill>
                  <a:schemeClr val="bg1">
                    <a:lumMod val="50000"/>
                  </a:schemeClr>
                </a:solidFill>
              </a:rPr>
              <a:t>Diagram</a:t>
            </a:r>
            <a:endParaRPr lang="zh-CN" altLang="en-US" sz="1100" dirty="0">
              <a:solidFill>
                <a:schemeClr val="bg1">
                  <a:lumMod val="50000"/>
                </a:schemeClr>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088" y="2815318"/>
            <a:ext cx="8518343" cy="3367717"/>
          </a:xfrm>
          <a:prstGeom prst="rect">
            <a:avLst/>
          </a:prstGeom>
        </p:spPr>
      </p:pic>
      <p:sp>
        <p:nvSpPr>
          <p:cNvPr id="20" name="矩形 19"/>
          <p:cNvSpPr/>
          <p:nvPr/>
        </p:nvSpPr>
        <p:spPr>
          <a:xfrm>
            <a:off x="1821088" y="1625226"/>
            <a:ext cx="6147707" cy="92333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altLang="en-US" dirty="0">
                <a:solidFill>
                  <a:srgbClr val="4D402B"/>
                </a:solidFill>
                <a:latin typeface="黑体" panose="02010609060101010101" pitchFamily="49" charset="-122"/>
                <a:ea typeface="黑体" panose="02010609060101010101" pitchFamily="49" charset="-122"/>
              </a:rPr>
              <a:t>定时图采用一种带数字刻度的时间轴来精确的描述消息的顺序，相对于顺序图，他还允许可视化的表示每条生命线的状态变化</a:t>
            </a:r>
            <a:endParaRPr lang="en-US" altLang="zh-CN" dirty="0" smtClean="0">
              <a:solidFill>
                <a:srgbClr val="4D402B"/>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331837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1564" cy="461665"/>
          </a:xfrm>
          <a:prstGeom prst="rect">
            <a:avLst/>
          </a:prstGeom>
        </p:spPr>
        <p:txBody>
          <a:bodyPr wrap="none">
            <a:spAutoFit/>
          </a:bodyPr>
          <a:lstStyle/>
          <a:p>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交互概览图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344023" y="900912"/>
            <a:ext cx="1989647" cy="261610"/>
          </a:xfrm>
          <a:prstGeom prst="rect">
            <a:avLst/>
          </a:prstGeom>
        </p:spPr>
        <p:txBody>
          <a:bodyPr wrap="none">
            <a:spAutoFit/>
          </a:bodyPr>
          <a:lstStyle/>
          <a:p>
            <a:r>
              <a:rPr lang="en-US" altLang="zh-CN" sz="1100" dirty="0">
                <a:solidFill>
                  <a:schemeClr val="bg1">
                    <a:lumMod val="50000"/>
                  </a:schemeClr>
                </a:solidFill>
              </a:rPr>
              <a:t>Interaction Overview Diagram</a:t>
            </a:r>
            <a:endParaRPr lang="zh-CN" altLang="en-US" sz="1100" dirty="0">
              <a:solidFill>
                <a:schemeClr val="bg1">
                  <a:lumMod val="50000"/>
                </a:schemeClr>
              </a:solidFill>
            </a:endParaRPr>
          </a:p>
        </p:txBody>
      </p:sp>
      <p:sp>
        <p:nvSpPr>
          <p:cNvPr id="15" name="椭圆 14"/>
          <p:cNvSpPr/>
          <p:nvPr/>
        </p:nvSpPr>
        <p:spPr>
          <a:xfrm>
            <a:off x="1632222" y="18794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769179" y="2052931"/>
            <a:ext cx="404813" cy="331788"/>
            <a:chOff x="5075237" y="5114003"/>
            <a:chExt cx="404813" cy="331788"/>
          </a:xfrm>
          <a:solidFill>
            <a:schemeClr val="bg1"/>
          </a:solidFill>
        </p:grpSpPr>
        <p:sp>
          <p:nvSpPr>
            <p:cNvPr id="9"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46"/>
            <p:cNvSpPr>
              <a:spLocks/>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49"/>
            <p:cNvSpPr>
              <a:spLocks/>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矩形 15"/>
          <p:cNvSpPr/>
          <p:nvPr/>
        </p:nvSpPr>
        <p:spPr>
          <a:xfrm>
            <a:off x="2646345" y="1921853"/>
            <a:ext cx="3836962" cy="646331"/>
          </a:xfrm>
          <a:prstGeom prst="rect">
            <a:avLst/>
          </a:prstGeom>
        </p:spPr>
        <p:txBody>
          <a:bodyPr wrap="square">
            <a:spAutoFit/>
          </a:bodyPr>
          <a:lstStyle/>
          <a:p>
            <a:r>
              <a:rPr lang="zh-CN" altLang="en-US" dirty="0"/>
              <a:t>交互概述图是将</a:t>
            </a:r>
            <a:r>
              <a:rPr lang="zh-CN" altLang="en-US" b="1" dirty="0"/>
              <a:t>活动图和顺序图嫁接在一起的图</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3" name="椭圆 22"/>
          <p:cNvSpPr/>
          <p:nvPr/>
        </p:nvSpPr>
        <p:spPr>
          <a:xfrm>
            <a:off x="1632222" y="3232736"/>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769179" y="3406206"/>
            <a:ext cx="404813" cy="331788"/>
            <a:chOff x="5075237" y="5114003"/>
            <a:chExt cx="404813" cy="331788"/>
          </a:xfrm>
          <a:solidFill>
            <a:schemeClr val="bg1"/>
          </a:solidFill>
        </p:grpSpPr>
        <p:sp>
          <p:nvSpPr>
            <p:cNvPr id="25"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46"/>
            <p:cNvSpPr>
              <a:spLocks/>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49"/>
            <p:cNvSpPr>
              <a:spLocks/>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1" name="矩形 30"/>
          <p:cNvSpPr/>
          <p:nvPr/>
        </p:nvSpPr>
        <p:spPr>
          <a:xfrm>
            <a:off x="2646345" y="3275128"/>
            <a:ext cx="3836962" cy="923330"/>
          </a:xfrm>
          <a:prstGeom prst="rect">
            <a:avLst/>
          </a:prstGeom>
        </p:spPr>
        <p:txBody>
          <a:bodyPr wrap="square">
            <a:spAutoFit/>
          </a:bodyPr>
          <a:lstStyle/>
          <a:p>
            <a:r>
              <a:rPr lang="zh-CN" altLang="en-US" dirty="0"/>
              <a:t>可以看作</a:t>
            </a:r>
            <a:r>
              <a:rPr lang="zh-CN" altLang="en-US" b="1" dirty="0"/>
              <a:t>活动图的变体</a:t>
            </a:r>
            <a:r>
              <a:rPr lang="zh-CN" altLang="en-US" dirty="0"/>
              <a:t>，它将活动节点进行细化，用一些小的顺序图来表示活动节点内部的对象控制流 </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32" name="椭圆 31"/>
          <p:cNvSpPr/>
          <p:nvPr/>
        </p:nvSpPr>
        <p:spPr>
          <a:xfrm>
            <a:off x="1632222" y="4788124"/>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769179" y="4961594"/>
            <a:ext cx="404813" cy="331788"/>
            <a:chOff x="5075237" y="5114003"/>
            <a:chExt cx="404813" cy="331788"/>
          </a:xfrm>
          <a:solidFill>
            <a:schemeClr val="bg1"/>
          </a:solidFill>
        </p:grpSpPr>
        <p:sp>
          <p:nvSpPr>
            <p:cNvPr id="34"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46"/>
            <p:cNvSpPr>
              <a:spLocks/>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49"/>
            <p:cNvSpPr>
              <a:spLocks/>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0" name="矩形 39"/>
          <p:cNvSpPr/>
          <p:nvPr/>
        </p:nvSpPr>
        <p:spPr>
          <a:xfrm>
            <a:off x="2646345" y="4898273"/>
            <a:ext cx="3836962" cy="646331"/>
          </a:xfrm>
          <a:prstGeom prst="rect">
            <a:avLst/>
          </a:prstGeom>
        </p:spPr>
        <p:txBody>
          <a:bodyPr wrap="square">
            <a:spAutoFit/>
          </a:bodyPr>
          <a:lstStyle/>
          <a:p>
            <a:r>
              <a:rPr lang="zh-CN" altLang="en-US" dirty="0"/>
              <a:t>也可以看作</a:t>
            </a:r>
            <a:r>
              <a:rPr lang="zh-CN" altLang="en-US" b="1" dirty="0"/>
              <a:t>顺序图的变体</a:t>
            </a:r>
            <a:r>
              <a:rPr lang="zh-CN" altLang="en-US" dirty="0"/>
              <a:t>，它用活动图来补充顺序图</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2394" y="733742"/>
            <a:ext cx="4376167" cy="5360804"/>
          </a:xfrm>
          <a:prstGeom prst="rect">
            <a:avLst/>
          </a:prstGeom>
        </p:spPr>
      </p:pic>
    </p:spTree>
    <p:extLst>
      <p:ext uri="{BB962C8B-B14F-4D97-AF65-F5344CB8AC3E}">
        <p14:creationId xmlns:p14="http://schemas.microsoft.com/office/powerpoint/2010/main" val="30017514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1564" cy="461665"/>
          </a:xfrm>
          <a:prstGeom prst="rect">
            <a:avLst/>
          </a:prstGeom>
        </p:spPr>
        <p:txBody>
          <a:bodyPr wrap="none">
            <a:spAutoFit/>
          </a:bodyPr>
          <a:lstStyle/>
          <a:p>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交互概览图</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344023" y="900912"/>
            <a:ext cx="1989647" cy="261610"/>
          </a:xfrm>
          <a:prstGeom prst="rect">
            <a:avLst/>
          </a:prstGeom>
        </p:spPr>
        <p:txBody>
          <a:bodyPr wrap="none">
            <a:spAutoFit/>
          </a:bodyPr>
          <a:lstStyle/>
          <a:p>
            <a:r>
              <a:rPr lang="en-US" altLang="zh-CN" sz="1100" dirty="0">
                <a:solidFill>
                  <a:schemeClr val="bg1">
                    <a:lumMod val="50000"/>
                  </a:schemeClr>
                </a:solidFill>
              </a:rPr>
              <a:t>Interaction Overview Diagram</a:t>
            </a:r>
            <a:endParaRPr lang="zh-CN" altLang="en-US" sz="1100" dirty="0">
              <a:solidFill>
                <a:schemeClr val="bg1">
                  <a:lumMod val="50000"/>
                </a:schemeClr>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57" y="1853828"/>
            <a:ext cx="3639058" cy="457263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6331" y="590335"/>
            <a:ext cx="6144482" cy="6249272"/>
          </a:xfrm>
          <a:prstGeom prst="rect">
            <a:avLst/>
          </a:prstGeom>
        </p:spPr>
      </p:pic>
      <p:sp>
        <p:nvSpPr>
          <p:cNvPr id="41" name="矩形 40"/>
          <p:cNvSpPr/>
          <p:nvPr/>
        </p:nvSpPr>
        <p:spPr>
          <a:xfrm>
            <a:off x="1077769" y="1351792"/>
            <a:ext cx="3836962" cy="369332"/>
          </a:xfrm>
          <a:prstGeom prst="rect">
            <a:avLst/>
          </a:prstGeom>
        </p:spPr>
        <p:txBody>
          <a:bodyPr wrap="square">
            <a:spAutoFit/>
          </a:bodyPr>
          <a:lstStyle/>
          <a:p>
            <a:r>
              <a:rPr lang="zh-CN" altLang="en-US" b="1" dirty="0"/>
              <a:t>理清主线</a:t>
            </a:r>
            <a:r>
              <a:rPr lang="en-US" altLang="zh-CN" b="1" dirty="0"/>
              <a:t>—</a:t>
            </a:r>
            <a:r>
              <a:rPr lang="zh-CN" altLang="en-US" b="1" dirty="0"/>
              <a:t>用活动图表述</a:t>
            </a:r>
            <a:r>
              <a:rPr lang="zh-CN" altLang="en-US" b="1" dirty="0" smtClean="0"/>
              <a:t>主线 ↓</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42" name="矩形 41"/>
          <p:cNvSpPr/>
          <p:nvPr/>
        </p:nvSpPr>
        <p:spPr>
          <a:xfrm>
            <a:off x="6790091" y="129472"/>
            <a:ext cx="383696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表述细节</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用顺序图描述</a:t>
            </a:r>
            <a:r>
              <a:rPr lang="zh-CN" altLang="en-US" b="1" dirty="0" smtClean="0">
                <a:latin typeface="黑体" panose="02010609060101010101" pitchFamily="49" charset="-122"/>
                <a:ea typeface="黑体" panose="02010609060101010101" pitchFamily="49" charset="-122"/>
              </a:rPr>
              <a:t>细节↓</a:t>
            </a:r>
            <a:endParaRPr lang="zh-CN" altLang="en-US"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59245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a:stCxn id="3" idx="6"/>
          </p:cNvCxnSpPr>
          <p:nvPr/>
        </p:nvCxnSpPr>
        <p:spPr>
          <a:xfrm>
            <a:off x="3239548" y="4499507"/>
            <a:ext cx="7953969" cy="0"/>
          </a:xfrm>
          <a:prstGeom prst="line">
            <a:avLst/>
          </a:prstGeom>
          <a:noFill/>
          <a:ln w="12700">
            <a:solidFill>
              <a:srgbClr val="48A2A0"/>
            </a:solidFill>
          </a:ln>
        </p:spPr>
        <p:style>
          <a:lnRef idx="2">
            <a:schemeClr val="accent1">
              <a:shade val="50000"/>
            </a:schemeClr>
          </a:lnRef>
          <a:fillRef idx="1">
            <a:schemeClr val="accent1"/>
          </a:fillRef>
          <a:effectRef idx="0">
            <a:schemeClr val="accent1"/>
          </a:effectRef>
          <a:fontRef idx="minor">
            <a:schemeClr val="lt1"/>
          </a:fontRef>
        </p:style>
      </p:cxnSp>
      <p:sp>
        <p:nvSpPr>
          <p:cNvPr id="3" name="椭圆 2"/>
          <p:cNvSpPr/>
          <p:nvPr/>
        </p:nvSpPr>
        <p:spPr>
          <a:xfrm>
            <a:off x="3051012" y="4405239"/>
            <a:ext cx="188536" cy="188536"/>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flipV="1">
            <a:off x="4882701" y="4467768"/>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flipV="1">
            <a:off x="6887304" y="4427714"/>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171737" y="4427714"/>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3" idx="0"/>
          </p:cNvCxnSpPr>
          <p:nvPr/>
        </p:nvCxnSpPr>
        <p:spPr>
          <a:xfrm flipV="1">
            <a:off x="3145280" y="2942399"/>
            <a:ext cx="0" cy="1462840"/>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p:nvPr/>
        </p:nvCxnSpPr>
        <p:spPr>
          <a:xfrm flipH="1" flipV="1">
            <a:off x="6937343" y="2956912"/>
            <a:ext cx="6866" cy="1505448"/>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flipH="1" flipV="1">
            <a:off x="4934727" y="4530576"/>
            <a:ext cx="6191" cy="1345362"/>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H="1" flipV="1">
            <a:off x="9218414" y="4501035"/>
            <a:ext cx="6191" cy="1345362"/>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sp>
        <p:nvSpPr>
          <p:cNvPr id="15" name="矩形 14"/>
          <p:cNvSpPr/>
          <p:nvPr/>
        </p:nvSpPr>
        <p:spPr>
          <a:xfrm>
            <a:off x="3150894" y="2883538"/>
            <a:ext cx="2192845"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UML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0.9</a:t>
            </a:r>
            <a:endParaRPr lang="en-US" altLang="zh-CN" sz="1400" dirty="0">
              <a:solidFill>
                <a:srgbClr val="48A2A0"/>
              </a:solidFill>
              <a:effectLst/>
              <a:ea typeface="Calibri" panose="020F0502020204030204" pitchFamily="34" charset="0"/>
            </a:endParaRPr>
          </a:p>
        </p:txBody>
      </p:sp>
      <p:sp>
        <p:nvSpPr>
          <p:cNvPr id="16" name="矩形 15"/>
          <p:cNvSpPr/>
          <p:nvPr/>
        </p:nvSpPr>
        <p:spPr>
          <a:xfrm>
            <a:off x="3150894" y="3198677"/>
            <a:ext cx="2965802" cy="461665"/>
          </a:xfrm>
          <a:prstGeom prst="rect">
            <a:avLst/>
          </a:prstGeom>
        </p:spPr>
        <p:txBody>
          <a:bodyPr wrap="square">
            <a:spAutoFit/>
          </a:bodyPr>
          <a:lstStyle/>
          <a:p>
            <a:r>
              <a:rPr lang="zh-CN" altLang="en-US" sz="1200" dirty="0">
                <a:solidFill>
                  <a:schemeClr val="tx1">
                    <a:lumMod val="75000"/>
                    <a:lumOff val="25000"/>
                  </a:schemeClr>
                </a:solidFill>
              </a:rPr>
              <a:t>结合了</a:t>
            </a:r>
            <a:r>
              <a:rPr lang="en-US" altLang="zh-CN" sz="1200" dirty="0" err="1">
                <a:solidFill>
                  <a:schemeClr val="tx1">
                    <a:lumMod val="75000"/>
                    <a:lumOff val="25000"/>
                  </a:schemeClr>
                </a:solidFill>
              </a:rPr>
              <a:t>OMT,Booch,OOSE</a:t>
            </a:r>
            <a:r>
              <a:rPr lang="zh-CN" altLang="en-US" sz="1200" dirty="0">
                <a:solidFill>
                  <a:schemeClr val="tx1">
                    <a:lumMod val="75000"/>
                    <a:lumOff val="25000"/>
                  </a:schemeClr>
                </a:solidFill>
              </a:rPr>
              <a:t>的</a:t>
            </a:r>
            <a:endParaRPr lang="en-US" altLang="zh-CN" sz="1200" dirty="0">
              <a:solidFill>
                <a:schemeClr val="tx1">
                  <a:lumMod val="75000"/>
                  <a:lumOff val="25000"/>
                </a:schemeClr>
              </a:solidFill>
            </a:endParaRPr>
          </a:p>
          <a:p>
            <a:r>
              <a:rPr lang="zh-CN" altLang="en-US" sz="1200" dirty="0">
                <a:solidFill>
                  <a:schemeClr val="tx1">
                    <a:lumMod val="75000"/>
                    <a:lumOff val="25000"/>
                  </a:schemeClr>
                </a:solidFill>
              </a:rPr>
              <a:t>第一版 </a:t>
            </a:r>
            <a:r>
              <a:rPr lang="en-US" altLang="zh-CN" sz="1200" dirty="0">
                <a:solidFill>
                  <a:schemeClr val="tx1">
                    <a:lumMod val="75000"/>
                    <a:lumOff val="25000"/>
                  </a:schemeClr>
                </a:solidFill>
              </a:rPr>
              <a:t>UML</a:t>
            </a:r>
            <a:r>
              <a:rPr lang="zh-CN" altLang="en-US" sz="1200" dirty="0">
                <a:solidFill>
                  <a:schemeClr val="tx1">
                    <a:lumMod val="75000"/>
                    <a:lumOff val="25000"/>
                  </a:schemeClr>
                </a:solidFill>
              </a:rPr>
              <a:t> 版本</a:t>
            </a:r>
            <a:endParaRPr lang="en-US" altLang="zh-CN" sz="1200" dirty="0">
              <a:solidFill>
                <a:schemeClr val="tx1">
                  <a:lumMod val="75000"/>
                  <a:lumOff val="25000"/>
                </a:schemeClr>
              </a:solidFill>
            </a:endParaRPr>
          </a:p>
        </p:txBody>
      </p:sp>
      <p:sp>
        <p:nvSpPr>
          <p:cNvPr id="17" name="矩形 16"/>
          <p:cNvSpPr/>
          <p:nvPr/>
        </p:nvSpPr>
        <p:spPr>
          <a:xfrm>
            <a:off x="7130523" y="2870606"/>
            <a:ext cx="2486786"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UML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1.4</a:t>
            </a:r>
            <a:endParaRPr lang="en-US" altLang="zh-CN" sz="1400" dirty="0">
              <a:solidFill>
                <a:srgbClr val="48A2A0"/>
              </a:solidFill>
              <a:effectLst/>
              <a:ea typeface="Calibri" panose="020F0502020204030204" pitchFamily="34" charset="0"/>
            </a:endParaRPr>
          </a:p>
        </p:txBody>
      </p:sp>
      <p:sp>
        <p:nvSpPr>
          <p:cNvPr id="18" name="矩形 17"/>
          <p:cNvSpPr/>
          <p:nvPr/>
        </p:nvSpPr>
        <p:spPr>
          <a:xfrm>
            <a:off x="7130523" y="3185745"/>
            <a:ext cx="2112798" cy="646331"/>
          </a:xfrm>
          <a:prstGeom prst="rect">
            <a:avLst/>
          </a:prstGeom>
        </p:spPr>
        <p:txBody>
          <a:bodyPr wrap="square">
            <a:spAutoFit/>
          </a:bodyPr>
          <a:lstStyle/>
          <a:p>
            <a:r>
              <a:rPr lang="zh-CN" altLang="en-US" sz="1200" dirty="0">
                <a:solidFill>
                  <a:schemeClr val="tx1">
                    <a:lumMod val="75000"/>
                    <a:lumOff val="25000"/>
                  </a:schemeClr>
                </a:solidFill>
              </a:rPr>
              <a:t>在语义上添加了动作语义的定义，使得</a:t>
            </a:r>
            <a:r>
              <a:rPr lang="en-US" altLang="zh-CN" sz="1200" dirty="0">
                <a:solidFill>
                  <a:schemeClr val="tx1">
                    <a:lumMod val="75000"/>
                    <a:lumOff val="25000"/>
                  </a:schemeClr>
                </a:solidFill>
              </a:rPr>
              <a:t>UML</a:t>
            </a:r>
            <a:r>
              <a:rPr lang="zh-CN" altLang="en-US" sz="1200" dirty="0">
                <a:solidFill>
                  <a:schemeClr val="tx1">
                    <a:lumMod val="75000"/>
                    <a:lumOff val="25000"/>
                  </a:schemeClr>
                </a:solidFill>
              </a:rPr>
              <a:t>规格说明在计算上更加完整</a:t>
            </a:r>
          </a:p>
        </p:txBody>
      </p:sp>
      <p:sp>
        <p:nvSpPr>
          <p:cNvPr id="21" name="矩形 20"/>
          <p:cNvSpPr/>
          <p:nvPr/>
        </p:nvSpPr>
        <p:spPr>
          <a:xfrm>
            <a:off x="4904135" y="4745974"/>
            <a:ext cx="2383932"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UML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1.1</a:t>
            </a:r>
            <a:endParaRPr lang="en-US" altLang="zh-CN" sz="1400" dirty="0">
              <a:solidFill>
                <a:srgbClr val="48A2A0"/>
              </a:solidFill>
              <a:effectLst/>
              <a:ea typeface="Calibri" panose="020F0502020204030204" pitchFamily="34" charset="0"/>
            </a:endParaRPr>
          </a:p>
        </p:txBody>
      </p:sp>
      <p:sp>
        <p:nvSpPr>
          <p:cNvPr id="22" name="矩形 21"/>
          <p:cNvSpPr/>
          <p:nvPr/>
        </p:nvSpPr>
        <p:spPr>
          <a:xfrm>
            <a:off x="4904135" y="5061113"/>
            <a:ext cx="1787696" cy="830997"/>
          </a:xfrm>
          <a:prstGeom prst="rect">
            <a:avLst/>
          </a:prstGeom>
        </p:spPr>
        <p:txBody>
          <a:bodyPr wrap="square">
            <a:spAutoFit/>
          </a:bodyPr>
          <a:lstStyle/>
          <a:p>
            <a:r>
              <a:rPr lang="en-US" altLang="zh-CN" sz="1200" dirty="0">
                <a:solidFill>
                  <a:schemeClr val="tx1">
                    <a:lumMod val="75000"/>
                    <a:lumOff val="25000"/>
                  </a:schemeClr>
                </a:solidFill>
              </a:rPr>
              <a:t>OMG</a:t>
            </a:r>
            <a:r>
              <a:rPr lang="zh-CN" altLang="en-US" sz="1200" dirty="0">
                <a:solidFill>
                  <a:schemeClr val="tx1">
                    <a:lumMod val="75000"/>
                    <a:lumOff val="25000"/>
                  </a:schemeClr>
                </a:solidFill>
              </a:rPr>
              <a:t>正式发布的第一个标准版本</a:t>
            </a:r>
            <a:endParaRPr lang="en-US" altLang="zh-CN" sz="1200" dirty="0">
              <a:solidFill>
                <a:schemeClr val="tx1">
                  <a:lumMod val="75000"/>
                  <a:lumOff val="25000"/>
                </a:schemeClr>
              </a:solidFill>
            </a:endParaRPr>
          </a:p>
          <a:p>
            <a:r>
              <a:rPr lang="zh-CN" altLang="en-US" sz="1200" dirty="0">
                <a:solidFill>
                  <a:schemeClr val="tx1">
                    <a:lumMod val="75000"/>
                    <a:lumOff val="25000"/>
                  </a:schemeClr>
                </a:solidFill>
              </a:rPr>
              <a:t>成为基于面相对象技术的标准建模语言</a:t>
            </a:r>
          </a:p>
        </p:txBody>
      </p:sp>
      <p:sp>
        <p:nvSpPr>
          <p:cNvPr id="23" name="矩形 22"/>
          <p:cNvSpPr/>
          <p:nvPr/>
        </p:nvSpPr>
        <p:spPr>
          <a:xfrm>
            <a:off x="9448476" y="4737189"/>
            <a:ext cx="2383932" cy="369332"/>
          </a:xfrm>
          <a:prstGeom prst="rect">
            <a:avLst/>
          </a:prstGeom>
        </p:spPr>
        <p:txBody>
          <a:bodyPr wrap="square">
            <a:spAutoFit/>
          </a:bodyPr>
          <a:lstStyle/>
          <a:p>
            <a:r>
              <a:rPr lang="en-US" altLang="zh-CN" dirty="0">
                <a:solidFill>
                  <a:srgbClr val="48A2A0"/>
                </a:solidFill>
                <a:effectLst/>
                <a:ea typeface="Calibri" panose="020F0502020204030204" pitchFamily="34" charset="0"/>
              </a:rPr>
              <a:t>UML</a:t>
            </a:r>
            <a:r>
              <a:rPr lang="zh-CN" altLang="en-US" dirty="0">
                <a:solidFill>
                  <a:srgbClr val="48A2A0"/>
                </a:solidFill>
                <a:effectLst/>
                <a:ea typeface="Calibri" panose="020F0502020204030204" pitchFamily="34" charset="0"/>
              </a:rPr>
              <a:t> </a:t>
            </a:r>
            <a:r>
              <a:rPr lang="en-US" altLang="zh-CN" dirty="0">
                <a:solidFill>
                  <a:srgbClr val="48A2A0"/>
                </a:solidFill>
                <a:effectLst/>
                <a:ea typeface="Calibri" panose="020F0502020204030204" pitchFamily="34" charset="0"/>
              </a:rPr>
              <a:t>2.0</a:t>
            </a:r>
            <a:endParaRPr lang="en-US" altLang="zh-CN" sz="1400" dirty="0">
              <a:solidFill>
                <a:srgbClr val="48A2A0"/>
              </a:solidFill>
              <a:effectLst/>
              <a:ea typeface="Calibri" panose="020F0502020204030204" pitchFamily="34" charset="0"/>
            </a:endParaRPr>
          </a:p>
        </p:txBody>
      </p:sp>
      <p:sp>
        <p:nvSpPr>
          <p:cNvPr id="24" name="矩形 23"/>
          <p:cNvSpPr/>
          <p:nvPr/>
        </p:nvSpPr>
        <p:spPr>
          <a:xfrm>
            <a:off x="9448476" y="5052328"/>
            <a:ext cx="2112798" cy="646331"/>
          </a:xfrm>
          <a:prstGeom prst="rect">
            <a:avLst/>
          </a:prstGeom>
        </p:spPr>
        <p:txBody>
          <a:bodyPr wrap="square">
            <a:spAutoFit/>
          </a:bodyPr>
          <a:lstStyle/>
          <a:p>
            <a:r>
              <a:rPr lang="zh-CN" altLang="en-US" sz="1200" dirty="0">
                <a:solidFill>
                  <a:schemeClr val="tx1">
                    <a:lumMod val="75000"/>
                    <a:lumOff val="25000"/>
                  </a:schemeClr>
                </a:solidFill>
              </a:rPr>
              <a:t>成熟、稳定的版本</a:t>
            </a:r>
            <a:endParaRPr lang="en-US" altLang="zh-CN" sz="1200" dirty="0">
              <a:solidFill>
                <a:schemeClr val="tx1">
                  <a:lumMod val="75000"/>
                  <a:lumOff val="25000"/>
                </a:schemeClr>
              </a:solidFill>
            </a:endParaRPr>
          </a:p>
          <a:p>
            <a:r>
              <a:rPr lang="zh-CN" altLang="en-US" sz="1200" dirty="0">
                <a:solidFill>
                  <a:schemeClr val="tx1">
                    <a:lumMod val="75000"/>
                    <a:lumOff val="25000"/>
                  </a:schemeClr>
                </a:solidFill>
              </a:rPr>
              <a:t>定义了许多可视化语法</a:t>
            </a:r>
            <a:endParaRPr lang="en-US" altLang="zh-CN" sz="1200" dirty="0">
              <a:solidFill>
                <a:schemeClr val="tx1">
                  <a:lumMod val="75000"/>
                  <a:lumOff val="25000"/>
                </a:schemeClr>
              </a:solidFill>
            </a:endParaRPr>
          </a:p>
          <a:p>
            <a:r>
              <a:rPr lang="zh-CN" altLang="en-US" sz="1200" dirty="0">
                <a:solidFill>
                  <a:schemeClr val="tx1">
                    <a:lumMod val="75000"/>
                    <a:lumOff val="25000"/>
                  </a:schemeClr>
                </a:solidFill>
              </a:rPr>
              <a:t>特别是元模型的定义</a:t>
            </a:r>
          </a:p>
        </p:txBody>
      </p:sp>
      <p:sp>
        <p:nvSpPr>
          <p:cNvPr id="27" name="文本框 26"/>
          <p:cNvSpPr txBox="1"/>
          <p:nvPr/>
        </p:nvSpPr>
        <p:spPr>
          <a:xfrm>
            <a:off x="2431254" y="2913778"/>
            <a:ext cx="671979" cy="369332"/>
          </a:xfrm>
          <a:prstGeom prst="rect">
            <a:avLst/>
          </a:prstGeom>
          <a:noFill/>
        </p:spPr>
        <p:txBody>
          <a:bodyPr wrap="none" rtlCol="0">
            <a:spAutoFit/>
          </a:bodyPr>
          <a:lstStyle/>
          <a:p>
            <a:r>
              <a:rPr lang="en-US" altLang="zh-CN" dirty="0">
                <a:solidFill>
                  <a:srgbClr val="6C92C0"/>
                </a:solidFill>
              </a:rPr>
              <a:t>1996</a:t>
            </a:r>
            <a:endParaRPr lang="zh-CN" altLang="en-US" dirty="0">
              <a:solidFill>
                <a:srgbClr val="6C92C0"/>
              </a:solidFill>
            </a:endParaRPr>
          </a:p>
        </p:txBody>
      </p:sp>
      <p:sp>
        <p:nvSpPr>
          <p:cNvPr id="28" name="文本框 27"/>
          <p:cNvSpPr txBox="1"/>
          <p:nvPr/>
        </p:nvSpPr>
        <p:spPr>
          <a:xfrm>
            <a:off x="4232156" y="5544055"/>
            <a:ext cx="671979" cy="369332"/>
          </a:xfrm>
          <a:prstGeom prst="rect">
            <a:avLst/>
          </a:prstGeom>
          <a:noFill/>
        </p:spPr>
        <p:txBody>
          <a:bodyPr wrap="none" rtlCol="0">
            <a:spAutoFit/>
          </a:bodyPr>
          <a:lstStyle/>
          <a:p>
            <a:r>
              <a:rPr lang="en-US" altLang="zh-CN" dirty="0">
                <a:solidFill>
                  <a:srgbClr val="6C92C0"/>
                </a:solidFill>
              </a:rPr>
              <a:t>1997</a:t>
            </a:r>
            <a:endParaRPr lang="zh-CN" altLang="en-US" dirty="0">
              <a:solidFill>
                <a:srgbClr val="6C92C0"/>
              </a:solidFill>
            </a:endParaRPr>
          </a:p>
        </p:txBody>
      </p:sp>
      <p:sp>
        <p:nvSpPr>
          <p:cNvPr id="29" name="文本框 28"/>
          <p:cNvSpPr txBox="1"/>
          <p:nvPr/>
        </p:nvSpPr>
        <p:spPr>
          <a:xfrm>
            <a:off x="8538671" y="5524441"/>
            <a:ext cx="671979" cy="369332"/>
          </a:xfrm>
          <a:prstGeom prst="rect">
            <a:avLst/>
          </a:prstGeom>
          <a:noFill/>
        </p:spPr>
        <p:txBody>
          <a:bodyPr wrap="none" rtlCol="0">
            <a:spAutoFit/>
          </a:bodyPr>
          <a:lstStyle/>
          <a:p>
            <a:r>
              <a:rPr lang="en-US" altLang="zh-CN" dirty="0">
                <a:solidFill>
                  <a:srgbClr val="6C92C0"/>
                </a:solidFill>
              </a:rPr>
              <a:t>2005</a:t>
            </a:r>
            <a:endParaRPr lang="zh-CN" altLang="en-US" dirty="0">
              <a:solidFill>
                <a:srgbClr val="6C92C0"/>
              </a:solidFill>
            </a:endParaRPr>
          </a:p>
        </p:txBody>
      </p:sp>
      <p:sp>
        <p:nvSpPr>
          <p:cNvPr id="30" name="文本框 29"/>
          <p:cNvSpPr txBox="1"/>
          <p:nvPr/>
        </p:nvSpPr>
        <p:spPr>
          <a:xfrm>
            <a:off x="6259460" y="2900846"/>
            <a:ext cx="671979" cy="369332"/>
          </a:xfrm>
          <a:prstGeom prst="rect">
            <a:avLst/>
          </a:prstGeom>
          <a:noFill/>
        </p:spPr>
        <p:txBody>
          <a:bodyPr wrap="none" rtlCol="0">
            <a:spAutoFit/>
          </a:bodyPr>
          <a:lstStyle/>
          <a:p>
            <a:r>
              <a:rPr lang="en-US" altLang="zh-CN" dirty="0">
                <a:solidFill>
                  <a:srgbClr val="6C92C0"/>
                </a:solidFill>
              </a:rPr>
              <a:t>2000</a:t>
            </a:r>
            <a:endParaRPr lang="zh-CN" altLang="en-US" dirty="0">
              <a:solidFill>
                <a:srgbClr val="6C92C0"/>
              </a:solidFill>
            </a:endParaRPr>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081019"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 历史和发展</a:t>
            </a:r>
          </a:p>
        </p:txBody>
      </p:sp>
      <p:sp>
        <p:nvSpPr>
          <p:cNvPr id="36" name="矩形 35"/>
          <p:cNvSpPr/>
          <p:nvPr/>
        </p:nvSpPr>
        <p:spPr>
          <a:xfrm>
            <a:off x="1344023" y="764961"/>
            <a:ext cx="1877437" cy="261610"/>
          </a:xfrm>
          <a:prstGeom prst="rect">
            <a:avLst/>
          </a:prstGeom>
        </p:spPr>
        <p:txBody>
          <a:bodyPr wrap="none">
            <a:spAutoFit/>
          </a:bodyPr>
          <a:lstStyle/>
          <a:p>
            <a:r>
              <a:rPr lang="en-US" altLang="zh-CN" sz="1100" dirty="0">
                <a:solidFill>
                  <a:schemeClr val="bg1">
                    <a:lumMod val="50000"/>
                  </a:schemeClr>
                </a:solidFill>
              </a:rPr>
              <a:t>UML</a:t>
            </a:r>
            <a:r>
              <a:rPr lang="zh-CN" altLang="en-US" sz="1100" dirty="0">
                <a:solidFill>
                  <a:schemeClr val="bg1">
                    <a:lumMod val="50000"/>
                  </a:schemeClr>
                </a:solidFill>
              </a:rPr>
              <a:t>的诞生契机与发展历史</a:t>
            </a:r>
          </a:p>
        </p:txBody>
      </p:sp>
      <p:pic>
        <p:nvPicPr>
          <p:cNvPr id="42" name="图片 41">
            <a:extLst>
              <a:ext uri="{FF2B5EF4-FFF2-40B4-BE49-F238E27FC236}">
                <a16:creationId xmlns:a16="http://schemas.microsoft.com/office/drawing/2014/main" id="{BA3ADBCD-CB53-F442-978F-FD6288E33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4697" y="1264476"/>
            <a:ext cx="6326658" cy="6565664"/>
          </a:xfrm>
          <a:prstGeom prst="rect">
            <a:avLst/>
          </a:prstGeom>
        </p:spPr>
      </p:pic>
      <p:sp>
        <p:nvSpPr>
          <p:cNvPr id="44" name="文本框 43">
            <a:extLst>
              <a:ext uri="{FF2B5EF4-FFF2-40B4-BE49-F238E27FC236}">
                <a16:creationId xmlns:a16="http://schemas.microsoft.com/office/drawing/2014/main" id="{8F791799-2CBE-3D43-9B71-E618AE9315E5}"/>
              </a:ext>
            </a:extLst>
          </p:cNvPr>
          <p:cNvSpPr txBox="1"/>
          <p:nvPr/>
        </p:nvSpPr>
        <p:spPr>
          <a:xfrm>
            <a:off x="511898" y="1289510"/>
            <a:ext cx="4285147" cy="400110"/>
          </a:xfrm>
          <a:prstGeom prst="rect">
            <a:avLst/>
          </a:prstGeom>
          <a:noFill/>
        </p:spPr>
        <p:txBody>
          <a:bodyPr wrap="none" rtlCol="0">
            <a:spAutoFit/>
          </a:bodyPr>
          <a:lstStyle/>
          <a:p>
            <a:r>
              <a:rPr lang="en-US" altLang="zh-CN" sz="2000" dirty="0">
                <a:solidFill>
                  <a:srgbClr val="48A2A0"/>
                </a:solidFill>
              </a:rPr>
              <a:t>UML</a:t>
            </a:r>
            <a:r>
              <a:rPr lang="zh-CN" altLang="en-US" sz="2000" dirty="0">
                <a:solidFill>
                  <a:srgbClr val="48A2A0"/>
                </a:solidFill>
              </a:rPr>
              <a:t>的诞生契机</a:t>
            </a:r>
            <a:r>
              <a:rPr lang="en-US" altLang="zh-CN" sz="2000" dirty="0">
                <a:solidFill>
                  <a:srgbClr val="48A2A0"/>
                </a:solidFill>
              </a:rPr>
              <a:t>——UML</a:t>
            </a:r>
            <a:r>
              <a:rPr lang="zh-CN" altLang="en-US" sz="2000" dirty="0">
                <a:solidFill>
                  <a:srgbClr val="48A2A0"/>
                </a:solidFill>
              </a:rPr>
              <a:t>与面向对象</a:t>
            </a:r>
            <a:endParaRPr lang="en-US" altLang="zh-CN" sz="2000" dirty="0">
              <a:solidFill>
                <a:srgbClr val="48A2A0"/>
              </a:solidFill>
            </a:endParaRPr>
          </a:p>
        </p:txBody>
      </p:sp>
      <p:sp>
        <p:nvSpPr>
          <p:cNvPr id="45" name="文本框 44">
            <a:extLst>
              <a:ext uri="{FF2B5EF4-FFF2-40B4-BE49-F238E27FC236}">
                <a16:creationId xmlns:a16="http://schemas.microsoft.com/office/drawing/2014/main" id="{F7DE7E5A-DECC-6A4D-A938-EA141C243805}"/>
              </a:ext>
            </a:extLst>
          </p:cNvPr>
          <p:cNvSpPr txBox="1"/>
          <p:nvPr/>
        </p:nvSpPr>
        <p:spPr>
          <a:xfrm>
            <a:off x="511898" y="1742864"/>
            <a:ext cx="11360802" cy="646331"/>
          </a:xfrm>
          <a:prstGeom prst="rect">
            <a:avLst/>
          </a:prstGeom>
          <a:noFill/>
        </p:spPr>
        <p:txBody>
          <a:bodyPr wrap="none" rtlCol="0">
            <a:spAutoFit/>
          </a:bodyPr>
          <a:lstStyle/>
          <a:p>
            <a:r>
              <a:rPr lang="zh-CN" altLang="en-US" dirty="0"/>
              <a:t>面向对象软件开发需要经过</a:t>
            </a:r>
            <a:r>
              <a:rPr lang="en" altLang="zh-CN" dirty="0"/>
              <a:t>OOA</a:t>
            </a:r>
            <a:r>
              <a:rPr lang="zh-CN" altLang="en" dirty="0"/>
              <a:t>（</a:t>
            </a:r>
            <a:r>
              <a:rPr lang="zh-CN" altLang="en-US" dirty="0"/>
              <a:t>面向对象分析）、</a:t>
            </a:r>
            <a:r>
              <a:rPr lang="en" altLang="zh-CN" dirty="0"/>
              <a:t>OOD</a:t>
            </a:r>
            <a:r>
              <a:rPr lang="zh-CN" altLang="en" dirty="0"/>
              <a:t>（</a:t>
            </a:r>
            <a:r>
              <a:rPr lang="zh-CN" altLang="en-US" dirty="0"/>
              <a:t>面向对象设计）、</a:t>
            </a:r>
            <a:r>
              <a:rPr lang="en" altLang="zh-CN" dirty="0"/>
              <a:t>OOP</a:t>
            </a:r>
            <a:r>
              <a:rPr lang="zh-CN" altLang="en" dirty="0"/>
              <a:t>（</a:t>
            </a:r>
            <a:r>
              <a:rPr lang="zh-CN" altLang="en-US" dirty="0"/>
              <a:t>面向对象编程）三个阶段</a:t>
            </a:r>
            <a:endParaRPr lang="en-US" altLang="zh-CN" dirty="0"/>
          </a:p>
          <a:p>
            <a:r>
              <a:rPr lang="zh-CN" altLang="en-US" dirty="0"/>
              <a:t>其中</a:t>
            </a:r>
            <a:r>
              <a:rPr lang="en" altLang="zh-CN" dirty="0"/>
              <a:t>OOA</a:t>
            </a:r>
            <a:r>
              <a:rPr lang="zh-CN" altLang="en-US" dirty="0"/>
              <a:t>和</a:t>
            </a:r>
            <a:r>
              <a:rPr lang="en" altLang="zh-CN" dirty="0"/>
              <a:t>OOD</a:t>
            </a:r>
            <a:r>
              <a:rPr lang="zh-CN" altLang="en-US" dirty="0"/>
              <a:t>的分析和设计需要统一的符号来描述并记录，从而诞生了</a:t>
            </a:r>
            <a:r>
              <a:rPr lang="en" altLang="zh-CN" dirty="0"/>
              <a:t>UML-</a:t>
            </a:r>
            <a:r>
              <a:rPr lang="zh-CN" altLang="en-US" dirty="0"/>
              <a:t>统一建模语言。</a:t>
            </a:r>
            <a:endParaRPr kumimoji="1" lang="zh-CN" altLang="en-US" dirty="0"/>
          </a:p>
        </p:txBody>
      </p:sp>
      <p:sp>
        <p:nvSpPr>
          <p:cNvPr id="46" name="矩形 45">
            <a:extLst>
              <a:ext uri="{FF2B5EF4-FFF2-40B4-BE49-F238E27FC236}">
                <a16:creationId xmlns:a16="http://schemas.microsoft.com/office/drawing/2014/main" id="{61C45F79-C58E-8C47-A206-530A8AA19D73}"/>
              </a:ext>
            </a:extLst>
          </p:cNvPr>
          <p:cNvSpPr/>
          <p:nvPr/>
        </p:nvSpPr>
        <p:spPr>
          <a:xfrm>
            <a:off x="1101130" y="3364283"/>
            <a:ext cx="1050549" cy="547722"/>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OMT</a:t>
            </a:r>
            <a:endParaRPr kumimoji="1" lang="zh-CN" altLang="en-US" dirty="0"/>
          </a:p>
        </p:txBody>
      </p:sp>
      <p:sp>
        <p:nvSpPr>
          <p:cNvPr id="47" name="矩形 46">
            <a:extLst>
              <a:ext uri="{FF2B5EF4-FFF2-40B4-BE49-F238E27FC236}">
                <a16:creationId xmlns:a16="http://schemas.microsoft.com/office/drawing/2014/main" id="{9D0BAA37-A86E-2446-BC63-4E5CA1B80A7E}"/>
              </a:ext>
            </a:extLst>
          </p:cNvPr>
          <p:cNvSpPr/>
          <p:nvPr/>
        </p:nvSpPr>
        <p:spPr>
          <a:xfrm>
            <a:off x="1101130" y="5108814"/>
            <a:ext cx="1050549" cy="547722"/>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OOSE</a:t>
            </a:r>
            <a:endParaRPr kumimoji="1" lang="zh-CN" altLang="en-US" dirty="0"/>
          </a:p>
        </p:txBody>
      </p:sp>
      <p:sp>
        <p:nvSpPr>
          <p:cNvPr id="48" name="矩形 47">
            <a:extLst>
              <a:ext uri="{FF2B5EF4-FFF2-40B4-BE49-F238E27FC236}">
                <a16:creationId xmlns:a16="http://schemas.microsoft.com/office/drawing/2014/main" id="{06F90677-BCAC-E642-B8FA-C84325C0F7C7}"/>
              </a:ext>
            </a:extLst>
          </p:cNvPr>
          <p:cNvSpPr/>
          <p:nvPr/>
        </p:nvSpPr>
        <p:spPr>
          <a:xfrm>
            <a:off x="1101130" y="4236548"/>
            <a:ext cx="1050549" cy="547722"/>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Booch</a:t>
            </a:r>
            <a:endParaRPr kumimoji="1" lang="zh-CN" altLang="en-US" dirty="0"/>
          </a:p>
        </p:txBody>
      </p:sp>
      <p:cxnSp>
        <p:nvCxnSpPr>
          <p:cNvPr id="51" name="直线箭头连接符 50">
            <a:extLst>
              <a:ext uri="{FF2B5EF4-FFF2-40B4-BE49-F238E27FC236}">
                <a16:creationId xmlns:a16="http://schemas.microsoft.com/office/drawing/2014/main" id="{2F0515F0-DEC7-D74C-B787-EF75540719D7}"/>
              </a:ext>
            </a:extLst>
          </p:cNvPr>
          <p:cNvCxnSpPr>
            <a:cxnSpLocks/>
            <a:stCxn id="46" idx="3"/>
            <a:endCxn id="3" idx="1"/>
          </p:cNvCxnSpPr>
          <p:nvPr/>
        </p:nvCxnSpPr>
        <p:spPr>
          <a:xfrm>
            <a:off x="2151679" y="3638144"/>
            <a:ext cx="926943" cy="794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4D6EEEDB-52BC-6F40-AEA4-0E29686C72E7}"/>
              </a:ext>
            </a:extLst>
          </p:cNvPr>
          <p:cNvCxnSpPr>
            <a:stCxn id="48" idx="3"/>
            <a:endCxn id="3" idx="2"/>
          </p:cNvCxnSpPr>
          <p:nvPr/>
        </p:nvCxnSpPr>
        <p:spPr>
          <a:xfrm flipV="1">
            <a:off x="2151679" y="4499507"/>
            <a:ext cx="899333" cy="1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a:extLst>
              <a:ext uri="{FF2B5EF4-FFF2-40B4-BE49-F238E27FC236}">
                <a16:creationId xmlns:a16="http://schemas.microsoft.com/office/drawing/2014/main" id="{E2E5E522-74D0-4A43-9154-6DAA5C355186}"/>
              </a:ext>
            </a:extLst>
          </p:cNvPr>
          <p:cNvCxnSpPr>
            <a:stCxn id="47" idx="3"/>
            <a:endCxn id="3" idx="3"/>
          </p:cNvCxnSpPr>
          <p:nvPr/>
        </p:nvCxnSpPr>
        <p:spPr>
          <a:xfrm flipV="1">
            <a:off x="2151679" y="4566165"/>
            <a:ext cx="926943" cy="81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1971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800219" cy="461665"/>
          </a:xfrm>
          <a:prstGeom prst="rect">
            <a:avLst/>
          </a:prstGeom>
        </p:spPr>
        <p:txBody>
          <a:bodyPr wrap="none">
            <a:spAutoFit/>
          </a:bodyPr>
          <a:lstStyle/>
          <a:p>
            <a:r>
              <a:rPr lang="zh-CN" altLang="en-US" sz="2400" b="1" dirty="0" smtClean="0">
                <a:solidFill>
                  <a:schemeClr val="tx1">
                    <a:lumMod val="75000"/>
                    <a:lumOff val="25000"/>
                  </a:schemeClr>
                </a:solidFill>
              </a:rPr>
              <a:t>问题</a:t>
            </a:r>
            <a:endParaRPr lang="zh-CN" altLang="en-US" sz="2400" b="1" dirty="0">
              <a:solidFill>
                <a:schemeClr val="tx1">
                  <a:lumMod val="75000"/>
                  <a:lumOff val="25000"/>
                </a:schemeClr>
              </a:solidFill>
            </a:endParaRPr>
          </a:p>
        </p:txBody>
      </p:sp>
      <p:sp>
        <p:nvSpPr>
          <p:cNvPr id="6" name="矩形 5"/>
          <p:cNvSpPr/>
          <p:nvPr/>
        </p:nvSpPr>
        <p:spPr>
          <a:xfrm>
            <a:off x="1496422" y="1420536"/>
            <a:ext cx="971741" cy="461665"/>
          </a:xfrm>
          <a:prstGeom prst="rect">
            <a:avLst/>
          </a:prstGeom>
        </p:spPr>
        <p:txBody>
          <a:bodyPr wrap="none">
            <a:spAutoFit/>
          </a:bodyPr>
          <a:lstStyle/>
          <a:p>
            <a:r>
              <a:rPr lang="zh-CN" altLang="en-US" sz="2400" b="1" dirty="0" smtClean="0">
                <a:solidFill>
                  <a:schemeClr val="tx1">
                    <a:lumMod val="75000"/>
                    <a:lumOff val="25000"/>
                  </a:schemeClr>
                </a:solidFill>
              </a:rPr>
              <a:t>问题</a:t>
            </a:r>
            <a:r>
              <a:rPr lang="en-US" altLang="zh-CN" sz="2400" b="1" dirty="0" smtClean="0">
                <a:solidFill>
                  <a:schemeClr val="tx1">
                    <a:lumMod val="75000"/>
                    <a:lumOff val="25000"/>
                  </a:schemeClr>
                </a:solidFill>
              </a:rPr>
              <a:t>1</a:t>
            </a:r>
            <a:endParaRPr lang="zh-CN" altLang="en-US" sz="2400" b="1" dirty="0">
              <a:solidFill>
                <a:schemeClr val="tx1">
                  <a:lumMod val="75000"/>
                  <a:lumOff val="25000"/>
                </a:schemeClr>
              </a:solidFill>
            </a:endParaRPr>
          </a:p>
        </p:txBody>
      </p:sp>
      <p:sp>
        <p:nvSpPr>
          <p:cNvPr id="7" name="矩形 6"/>
          <p:cNvSpPr/>
          <p:nvPr/>
        </p:nvSpPr>
        <p:spPr>
          <a:xfrm>
            <a:off x="2669240" y="1414302"/>
            <a:ext cx="3913251" cy="461665"/>
          </a:xfrm>
          <a:prstGeom prst="rect">
            <a:avLst/>
          </a:prstGeom>
        </p:spPr>
        <p:txBody>
          <a:bodyPr wrap="none">
            <a:spAutoFit/>
          </a:bodyPr>
          <a:lstStyle/>
          <a:p>
            <a:r>
              <a:rPr lang="en-US" altLang="zh-CN" sz="2400" b="1" dirty="0" smtClean="0">
                <a:solidFill>
                  <a:schemeClr val="tx1">
                    <a:lumMod val="75000"/>
                    <a:lumOff val="25000"/>
                  </a:schemeClr>
                </a:solidFill>
              </a:rPr>
              <a:t>UML</a:t>
            </a:r>
            <a:r>
              <a:rPr lang="zh-CN" altLang="en-US" sz="2400" b="1" dirty="0" smtClean="0">
                <a:solidFill>
                  <a:schemeClr val="tx1">
                    <a:lumMod val="75000"/>
                    <a:lumOff val="25000"/>
                  </a:schemeClr>
                </a:solidFill>
              </a:rPr>
              <a:t>第一版出现在几几年？</a:t>
            </a:r>
            <a:endParaRPr lang="zh-CN" altLang="en-US" sz="2400" b="1" dirty="0">
              <a:solidFill>
                <a:schemeClr val="tx1">
                  <a:lumMod val="75000"/>
                  <a:lumOff val="25000"/>
                </a:schemeClr>
              </a:solidFill>
            </a:endParaRPr>
          </a:p>
        </p:txBody>
      </p:sp>
      <p:sp>
        <p:nvSpPr>
          <p:cNvPr id="8" name="矩形 7"/>
          <p:cNvSpPr/>
          <p:nvPr/>
        </p:nvSpPr>
        <p:spPr>
          <a:xfrm>
            <a:off x="1496422" y="2606603"/>
            <a:ext cx="971741" cy="461665"/>
          </a:xfrm>
          <a:prstGeom prst="rect">
            <a:avLst/>
          </a:prstGeom>
        </p:spPr>
        <p:txBody>
          <a:bodyPr wrap="none">
            <a:spAutoFit/>
          </a:bodyPr>
          <a:lstStyle/>
          <a:p>
            <a:r>
              <a:rPr lang="zh-CN" altLang="en-US" sz="2400" b="1" dirty="0" smtClean="0">
                <a:solidFill>
                  <a:schemeClr val="tx1">
                    <a:lumMod val="75000"/>
                    <a:lumOff val="25000"/>
                  </a:schemeClr>
                </a:solidFill>
              </a:rPr>
              <a:t>问题</a:t>
            </a:r>
            <a:r>
              <a:rPr lang="en-US" altLang="zh-CN" sz="2400" b="1" dirty="0">
                <a:solidFill>
                  <a:schemeClr val="tx1">
                    <a:lumMod val="75000"/>
                    <a:lumOff val="25000"/>
                  </a:schemeClr>
                </a:solidFill>
              </a:rPr>
              <a:t>2</a:t>
            </a:r>
            <a:endParaRPr lang="zh-CN" altLang="en-US" sz="2400" b="1" dirty="0">
              <a:solidFill>
                <a:schemeClr val="tx1">
                  <a:lumMod val="75000"/>
                  <a:lumOff val="25000"/>
                </a:schemeClr>
              </a:solidFill>
            </a:endParaRPr>
          </a:p>
        </p:txBody>
      </p:sp>
      <p:sp>
        <p:nvSpPr>
          <p:cNvPr id="9" name="矩形 8"/>
          <p:cNvSpPr/>
          <p:nvPr/>
        </p:nvSpPr>
        <p:spPr>
          <a:xfrm>
            <a:off x="2692432" y="2606603"/>
            <a:ext cx="3913251" cy="461665"/>
          </a:xfrm>
          <a:prstGeom prst="rect">
            <a:avLst/>
          </a:prstGeom>
        </p:spPr>
        <p:txBody>
          <a:bodyPr wrap="none">
            <a:spAutoFit/>
          </a:bodyPr>
          <a:lstStyle/>
          <a:p>
            <a:r>
              <a:rPr lang="en-US" altLang="zh-CN" sz="2400" b="1" dirty="0" smtClean="0">
                <a:solidFill>
                  <a:schemeClr val="tx1">
                    <a:lumMod val="75000"/>
                    <a:lumOff val="25000"/>
                  </a:schemeClr>
                </a:solidFill>
              </a:rPr>
              <a:t>UML</a:t>
            </a:r>
            <a:r>
              <a:rPr lang="zh-CN" altLang="en-US" sz="2400" b="1" dirty="0" smtClean="0">
                <a:solidFill>
                  <a:schemeClr val="tx1">
                    <a:lumMod val="75000"/>
                    <a:lumOff val="25000"/>
                  </a:schemeClr>
                </a:solidFill>
              </a:rPr>
              <a:t>的五个视图是哪五个？</a:t>
            </a:r>
            <a:endParaRPr lang="zh-CN" altLang="en-US" sz="2400" b="1" dirty="0">
              <a:solidFill>
                <a:schemeClr val="tx1">
                  <a:lumMod val="75000"/>
                  <a:lumOff val="25000"/>
                </a:schemeClr>
              </a:solidFill>
            </a:endParaRPr>
          </a:p>
        </p:txBody>
      </p:sp>
      <p:sp>
        <p:nvSpPr>
          <p:cNvPr id="10" name="矩形 9"/>
          <p:cNvSpPr/>
          <p:nvPr/>
        </p:nvSpPr>
        <p:spPr>
          <a:xfrm>
            <a:off x="1519614" y="3742979"/>
            <a:ext cx="971741" cy="461665"/>
          </a:xfrm>
          <a:prstGeom prst="rect">
            <a:avLst/>
          </a:prstGeom>
        </p:spPr>
        <p:txBody>
          <a:bodyPr wrap="none">
            <a:spAutoFit/>
          </a:bodyPr>
          <a:lstStyle/>
          <a:p>
            <a:r>
              <a:rPr lang="zh-CN" altLang="en-US" sz="2400" b="1" dirty="0" smtClean="0">
                <a:solidFill>
                  <a:schemeClr val="tx1">
                    <a:lumMod val="75000"/>
                    <a:lumOff val="25000"/>
                  </a:schemeClr>
                </a:solidFill>
              </a:rPr>
              <a:t>问题</a:t>
            </a:r>
            <a:r>
              <a:rPr lang="en-US" altLang="zh-CN" sz="2400" b="1" dirty="0" smtClean="0">
                <a:solidFill>
                  <a:schemeClr val="tx1">
                    <a:lumMod val="75000"/>
                    <a:lumOff val="25000"/>
                  </a:schemeClr>
                </a:solidFill>
              </a:rPr>
              <a:t>3</a:t>
            </a:r>
            <a:endParaRPr lang="zh-CN" altLang="en-US" sz="2400" b="1" dirty="0">
              <a:solidFill>
                <a:schemeClr val="tx1">
                  <a:lumMod val="75000"/>
                  <a:lumOff val="25000"/>
                </a:schemeClr>
              </a:solidFill>
            </a:endParaRPr>
          </a:p>
        </p:txBody>
      </p:sp>
      <p:sp>
        <p:nvSpPr>
          <p:cNvPr id="11" name="矩形 10"/>
          <p:cNvSpPr/>
          <p:nvPr/>
        </p:nvSpPr>
        <p:spPr>
          <a:xfrm>
            <a:off x="2692432" y="3742978"/>
            <a:ext cx="3297698" cy="461665"/>
          </a:xfrm>
          <a:prstGeom prst="rect">
            <a:avLst/>
          </a:prstGeom>
        </p:spPr>
        <p:txBody>
          <a:bodyPr wrap="none">
            <a:spAutoFit/>
          </a:bodyPr>
          <a:lstStyle/>
          <a:p>
            <a:r>
              <a:rPr lang="zh-CN" altLang="en-US" sz="2400" b="1" dirty="0" smtClean="0">
                <a:solidFill>
                  <a:schemeClr val="tx1">
                    <a:lumMod val="75000"/>
                    <a:lumOff val="25000"/>
                  </a:schemeClr>
                </a:solidFill>
              </a:rPr>
              <a:t>请说出六个</a:t>
            </a:r>
            <a:r>
              <a:rPr lang="en-US" altLang="zh-CN" sz="2400" b="1" dirty="0" smtClean="0">
                <a:solidFill>
                  <a:schemeClr val="tx1">
                    <a:lumMod val="75000"/>
                    <a:lumOff val="25000"/>
                  </a:schemeClr>
                </a:solidFill>
              </a:rPr>
              <a:t>UML</a:t>
            </a:r>
            <a:r>
              <a:rPr lang="zh-CN" altLang="en-US" sz="2400" b="1" dirty="0" smtClean="0">
                <a:solidFill>
                  <a:schemeClr val="tx1">
                    <a:lumMod val="75000"/>
                    <a:lumOff val="25000"/>
                  </a:schemeClr>
                </a:solidFill>
              </a:rPr>
              <a:t>的图？</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40554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1415772" cy="461665"/>
          </a:xfrm>
          <a:prstGeom prst="rect">
            <a:avLst/>
          </a:prstGeom>
        </p:spPr>
        <p:txBody>
          <a:bodyPr wrap="none">
            <a:spAutoFit/>
          </a:bodyPr>
          <a:lstStyle/>
          <a:p>
            <a:r>
              <a:rPr lang="zh-CN" altLang="en-US" sz="2400" b="1" dirty="0" smtClean="0">
                <a:solidFill>
                  <a:schemeClr val="tx1">
                    <a:lumMod val="75000"/>
                    <a:lumOff val="25000"/>
                  </a:schemeClr>
                </a:solidFill>
              </a:rPr>
              <a:t>参考资料</a:t>
            </a:r>
            <a:endParaRPr lang="zh-CN" altLang="en-US" sz="2400" b="1" dirty="0">
              <a:solidFill>
                <a:schemeClr val="tx1">
                  <a:lumMod val="75000"/>
                  <a:lumOff val="25000"/>
                </a:schemeClr>
              </a:solidFill>
            </a:endParaRPr>
          </a:p>
        </p:txBody>
      </p:sp>
      <p:sp>
        <p:nvSpPr>
          <p:cNvPr id="6" name="矩形 5"/>
          <p:cNvSpPr/>
          <p:nvPr/>
        </p:nvSpPr>
        <p:spPr>
          <a:xfrm>
            <a:off x="1344023" y="1106723"/>
            <a:ext cx="10847977" cy="830997"/>
          </a:xfrm>
          <a:prstGeom prst="rect">
            <a:avLst/>
          </a:prstGeom>
        </p:spPr>
        <p:txBody>
          <a:bodyPr wrap="square">
            <a:spAutoFit/>
          </a:bodyPr>
          <a:lstStyle/>
          <a:p>
            <a:r>
              <a:rPr lang="en-US" altLang="zh-CN" sz="2400" b="1" dirty="0" smtClean="0">
                <a:solidFill>
                  <a:schemeClr val="tx1">
                    <a:lumMod val="75000"/>
                    <a:lumOff val="25000"/>
                  </a:schemeClr>
                </a:solidFill>
              </a:rPr>
              <a:t>1.《</a:t>
            </a:r>
            <a:r>
              <a:rPr lang="en-US" altLang="zh-CN" sz="2400" b="1" dirty="0">
                <a:solidFill>
                  <a:schemeClr val="tx1">
                    <a:lumMod val="75000"/>
                    <a:lumOff val="25000"/>
                  </a:schemeClr>
                </a:solidFill>
              </a:rPr>
              <a:t> UML2</a:t>
            </a:r>
            <a:r>
              <a:rPr lang="zh-CN" altLang="en-US" sz="2400" b="1" dirty="0">
                <a:solidFill>
                  <a:schemeClr val="tx1">
                    <a:lumMod val="75000"/>
                    <a:lumOff val="25000"/>
                  </a:schemeClr>
                </a:solidFill>
              </a:rPr>
              <a:t>基础</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建模与设计教程 </a:t>
            </a:r>
            <a:r>
              <a:rPr lang="en-US" altLang="zh-CN" sz="2400" b="1" dirty="0" smtClean="0">
                <a:solidFill>
                  <a:schemeClr val="tx1">
                    <a:lumMod val="75000"/>
                    <a:lumOff val="25000"/>
                  </a:schemeClr>
                </a:solidFill>
              </a:rPr>
              <a:t>》</a:t>
            </a:r>
            <a:r>
              <a:rPr lang="zh-CN" altLang="en-US" sz="2400" b="1" dirty="0" smtClean="0">
                <a:solidFill>
                  <a:schemeClr val="tx1">
                    <a:lumMod val="75000"/>
                    <a:lumOff val="25000"/>
                  </a:schemeClr>
                </a:solidFill>
              </a:rPr>
              <a:t>清华大学出版社 杨弘平 吕海华 李波 史江萍 代钦编著</a:t>
            </a:r>
            <a:endParaRPr lang="en-US" altLang="zh-CN" sz="2400" b="1" dirty="0" smtClean="0">
              <a:solidFill>
                <a:schemeClr val="tx1">
                  <a:lumMod val="75000"/>
                  <a:lumOff val="25000"/>
                </a:schemeClr>
              </a:solidFill>
            </a:endParaRPr>
          </a:p>
        </p:txBody>
      </p:sp>
      <p:sp>
        <p:nvSpPr>
          <p:cNvPr id="7" name="矩形 6"/>
          <p:cNvSpPr/>
          <p:nvPr/>
        </p:nvSpPr>
        <p:spPr>
          <a:xfrm>
            <a:off x="1344023" y="1957598"/>
            <a:ext cx="6654386" cy="461665"/>
          </a:xfrm>
          <a:prstGeom prst="rect">
            <a:avLst/>
          </a:prstGeom>
        </p:spPr>
        <p:txBody>
          <a:bodyPr wrap="none">
            <a:spAutoFit/>
          </a:bodyPr>
          <a:lstStyle/>
          <a:p>
            <a:r>
              <a:rPr lang="en-US" altLang="zh-CN" sz="2400" b="1" dirty="0" smtClean="0">
                <a:solidFill>
                  <a:schemeClr val="tx1">
                    <a:lumMod val="75000"/>
                    <a:lumOff val="25000"/>
                  </a:schemeClr>
                </a:solidFill>
              </a:rPr>
              <a:t>2.《UML</a:t>
            </a:r>
            <a:r>
              <a:rPr lang="zh-CN" altLang="en-US" sz="2400" b="1" dirty="0" smtClean="0">
                <a:solidFill>
                  <a:schemeClr val="tx1">
                    <a:lumMod val="75000"/>
                    <a:lumOff val="25000"/>
                  </a:schemeClr>
                </a:solidFill>
              </a:rPr>
              <a:t>用户指南</a:t>
            </a:r>
            <a:r>
              <a:rPr lang="en-US" altLang="zh-CN" sz="2400" b="1" dirty="0" smtClean="0">
                <a:solidFill>
                  <a:schemeClr val="tx1">
                    <a:lumMod val="75000"/>
                    <a:lumOff val="25000"/>
                  </a:schemeClr>
                </a:solidFill>
              </a:rPr>
              <a:t>》</a:t>
            </a:r>
            <a:r>
              <a:rPr lang="zh-CN" altLang="en-US" sz="2400" b="1" dirty="0" smtClean="0">
                <a:solidFill>
                  <a:schemeClr val="tx1">
                    <a:lumMod val="75000"/>
                    <a:lumOff val="25000"/>
                  </a:schemeClr>
                </a:solidFill>
              </a:rPr>
              <a:t>（第</a:t>
            </a:r>
            <a:r>
              <a:rPr lang="en-US" altLang="zh-CN" sz="2400" b="1" dirty="0" smtClean="0">
                <a:solidFill>
                  <a:schemeClr val="tx1">
                    <a:lumMod val="75000"/>
                    <a:lumOff val="25000"/>
                  </a:schemeClr>
                </a:solidFill>
              </a:rPr>
              <a:t>2</a:t>
            </a:r>
            <a:r>
              <a:rPr lang="zh-CN" altLang="en-US" sz="2400" b="1" dirty="0" smtClean="0">
                <a:solidFill>
                  <a:schemeClr val="tx1">
                    <a:lumMod val="75000"/>
                    <a:lumOff val="25000"/>
                  </a:schemeClr>
                </a:solidFill>
              </a:rPr>
              <a:t>版）  人民邮电出版社</a:t>
            </a:r>
            <a:endParaRPr lang="zh-CN" altLang="en-US" sz="2400" b="1" dirty="0">
              <a:solidFill>
                <a:schemeClr val="tx1">
                  <a:lumMod val="75000"/>
                  <a:lumOff val="25000"/>
                </a:schemeClr>
              </a:solidFill>
            </a:endParaRPr>
          </a:p>
        </p:txBody>
      </p:sp>
      <p:sp>
        <p:nvSpPr>
          <p:cNvPr id="8" name="矩形 7"/>
          <p:cNvSpPr/>
          <p:nvPr/>
        </p:nvSpPr>
        <p:spPr>
          <a:xfrm>
            <a:off x="1344023" y="2385370"/>
            <a:ext cx="11139588" cy="461665"/>
          </a:xfrm>
          <a:prstGeom prst="rect">
            <a:avLst/>
          </a:prstGeom>
        </p:spPr>
        <p:txBody>
          <a:bodyPr wrap="none">
            <a:spAutoFit/>
          </a:bodyPr>
          <a:lstStyle/>
          <a:p>
            <a:r>
              <a:rPr lang="en-US" altLang="zh-CN" sz="2400" b="1" dirty="0" smtClean="0">
                <a:solidFill>
                  <a:schemeClr val="tx1">
                    <a:lumMod val="75000"/>
                    <a:lumOff val="25000"/>
                  </a:schemeClr>
                </a:solidFill>
              </a:rPr>
              <a:t>3.</a:t>
            </a:r>
            <a:r>
              <a:rPr lang="zh-CN" altLang="en-US" sz="2400" b="1" dirty="0" smtClean="0">
                <a:solidFill>
                  <a:schemeClr val="tx1">
                    <a:lumMod val="75000"/>
                    <a:lumOff val="25000"/>
                  </a:schemeClr>
                </a:solidFill>
              </a:rPr>
              <a:t>百度文库：</a:t>
            </a:r>
            <a:r>
              <a:rPr lang="en-US" altLang="zh-CN" sz="2400" b="1" dirty="0">
                <a:solidFill>
                  <a:schemeClr val="tx1">
                    <a:lumMod val="75000"/>
                    <a:lumOff val="25000"/>
                  </a:schemeClr>
                </a:solidFill>
              </a:rPr>
              <a:t> https://wenku.baidu.com/view/002aadc608a1284ac85043fb.html</a:t>
            </a:r>
            <a:endParaRPr lang="zh-CN" altLang="en-US" sz="2400" b="1" dirty="0">
              <a:solidFill>
                <a:schemeClr val="tx1">
                  <a:lumMod val="75000"/>
                  <a:lumOff val="25000"/>
                </a:schemeClr>
              </a:solidFill>
            </a:endParaRPr>
          </a:p>
        </p:txBody>
      </p:sp>
      <p:sp>
        <p:nvSpPr>
          <p:cNvPr id="9" name="矩形 8"/>
          <p:cNvSpPr/>
          <p:nvPr/>
        </p:nvSpPr>
        <p:spPr>
          <a:xfrm>
            <a:off x="1344023" y="2783082"/>
            <a:ext cx="10463121" cy="461665"/>
          </a:xfrm>
          <a:prstGeom prst="rect">
            <a:avLst/>
          </a:prstGeom>
        </p:spPr>
        <p:txBody>
          <a:bodyPr wrap="none">
            <a:spAutoFit/>
          </a:bodyPr>
          <a:lstStyle/>
          <a:p>
            <a:r>
              <a:rPr lang="en-US" altLang="zh-CN" sz="2400" b="1" dirty="0" smtClean="0">
                <a:solidFill>
                  <a:schemeClr val="tx1">
                    <a:lumMod val="75000"/>
                    <a:lumOff val="25000"/>
                  </a:schemeClr>
                </a:solidFill>
              </a:rPr>
              <a:t>4.CSDN</a:t>
            </a:r>
            <a:r>
              <a:rPr lang="zh-CN" altLang="en-US" sz="2400" b="1" dirty="0" smtClean="0">
                <a:solidFill>
                  <a:schemeClr val="tx1">
                    <a:lumMod val="75000"/>
                    <a:lumOff val="25000"/>
                  </a:schemeClr>
                </a:solidFill>
              </a:rPr>
              <a:t>：</a:t>
            </a:r>
            <a:r>
              <a:rPr lang="en-US" altLang="zh-CN" sz="2400" b="1" dirty="0">
                <a:solidFill>
                  <a:schemeClr val="tx1">
                    <a:lumMod val="75000"/>
                    <a:lumOff val="25000"/>
                  </a:schemeClr>
                </a:solidFill>
              </a:rPr>
              <a:t> https://blog.csdn.net/litianxiang_kaola/article/details/53969322</a:t>
            </a:r>
            <a:endParaRPr lang="zh-CN" altLang="en-US" sz="2400" b="1" dirty="0">
              <a:solidFill>
                <a:schemeClr val="tx1">
                  <a:lumMod val="75000"/>
                  <a:lumOff val="25000"/>
                </a:schemeClr>
              </a:solidFill>
            </a:endParaRPr>
          </a:p>
        </p:txBody>
      </p:sp>
      <p:sp>
        <p:nvSpPr>
          <p:cNvPr id="10" name="矩形 9"/>
          <p:cNvSpPr/>
          <p:nvPr/>
        </p:nvSpPr>
        <p:spPr>
          <a:xfrm>
            <a:off x="1348472" y="3169700"/>
            <a:ext cx="7758855" cy="461665"/>
          </a:xfrm>
          <a:prstGeom prst="rect">
            <a:avLst/>
          </a:prstGeom>
        </p:spPr>
        <p:txBody>
          <a:bodyPr wrap="none">
            <a:spAutoFit/>
          </a:bodyPr>
          <a:lstStyle/>
          <a:p>
            <a:r>
              <a:rPr lang="en-US" altLang="zh-CN" sz="2400" b="1" dirty="0" smtClean="0">
                <a:solidFill>
                  <a:schemeClr val="tx1">
                    <a:lumMod val="75000"/>
                    <a:lumOff val="25000"/>
                  </a:schemeClr>
                </a:solidFill>
              </a:rPr>
              <a:t>5.Tuicool</a:t>
            </a:r>
            <a:r>
              <a:rPr lang="zh-CN" altLang="en-US" sz="2400" b="1" dirty="0" smtClean="0">
                <a:solidFill>
                  <a:schemeClr val="tx1">
                    <a:lumMod val="75000"/>
                    <a:lumOff val="25000"/>
                  </a:schemeClr>
                </a:solidFill>
              </a:rPr>
              <a:t>：</a:t>
            </a:r>
            <a:r>
              <a:rPr lang="en-US" altLang="zh-CN" sz="2400" b="1" dirty="0">
                <a:solidFill>
                  <a:schemeClr val="tx1">
                    <a:lumMod val="75000"/>
                    <a:lumOff val="25000"/>
                  </a:schemeClr>
                </a:solidFill>
              </a:rPr>
              <a:t> https://www.tuicool.com/articles/quimqyy</a:t>
            </a:r>
            <a:endParaRPr lang="zh-CN" altLang="en-US" sz="2400" b="1" dirty="0">
              <a:solidFill>
                <a:schemeClr val="tx1">
                  <a:lumMod val="75000"/>
                  <a:lumOff val="25000"/>
                </a:schemeClr>
              </a:solidFill>
            </a:endParaRPr>
          </a:p>
        </p:txBody>
      </p:sp>
      <p:sp>
        <p:nvSpPr>
          <p:cNvPr id="11" name="矩形 10"/>
          <p:cNvSpPr/>
          <p:nvPr/>
        </p:nvSpPr>
        <p:spPr>
          <a:xfrm>
            <a:off x="1344022" y="3621426"/>
            <a:ext cx="10469533" cy="3416320"/>
          </a:xfrm>
          <a:prstGeom prst="rect">
            <a:avLst/>
          </a:prstGeom>
        </p:spPr>
        <p:txBody>
          <a:bodyPr wrap="none">
            <a:spAutoFit/>
          </a:bodyPr>
          <a:lstStyle/>
          <a:p>
            <a:r>
              <a:rPr lang="en-US" altLang="zh-CN" sz="2400" b="1" dirty="0">
                <a:solidFill>
                  <a:schemeClr val="tx1">
                    <a:lumMod val="75000"/>
                    <a:lumOff val="25000"/>
                  </a:schemeClr>
                </a:solidFill>
              </a:rPr>
              <a:t>6. Blog</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https://blog.csdn.net/changyinling520/article/details/49721445 </a:t>
            </a:r>
          </a:p>
          <a:p>
            <a:r>
              <a:rPr lang="en-US" altLang="zh-CN" sz="2400" b="1" dirty="0">
                <a:solidFill>
                  <a:schemeClr val="tx1">
                    <a:lumMod val="75000"/>
                    <a:lumOff val="25000"/>
                  </a:schemeClr>
                </a:solidFill>
              </a:rPr>
              <a:t>7. Blog</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https://</a:t>
            </a:r>
            <a:r>
              <a:rPr lang="en-US" altLang="zh-CN" sz="2400" b="1" dirty="0" smtClean="0">
                <a:solidFill>
                  <a:schemeClr val="tx1">
                    <a:lumMod val="75000"/>
                    <a:lumOff val="25000"/>
                  </a:schemeClr>
                </a:solidFill>
              </a:rPr>
              <a:t>blog.csdn.net/jasonsix/article/details/52564350</a:t>
            </a:r>
            <a:endParaRPr lang="en-US" altLang="zh-CN" sz="2400" b="1" dirty="0">
              <a:solidFill>
                <a:schemeClr val="tx1">
                  <a:lumMod val="75000"/>
                  <a:lumOff val="25000"/>
                </a:schemeClr>
              </a:solidFill>
            </a:endParaRPr>
          </a:p>
          <a:p>
            <a:r>
              <a:rPr lang="en-US" altLang="zh-CN" sz="2400" b="1" dirty="0">
                <a:solidFill>
                  <a:schemeClr val="tx1">
                    <a:lumMod val="75000"/>
                    <a:lumOff val="25000"/>
                  </a:schemeClr>
                </a:solidFill>
              </a:rPr>
              <a:t>8. Blog</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https://</a:t>
            </a:r>
            <a:r>
              <a:rPr lang="en-US" altLang="zh-CN" sz="2400" b="1" dirty="0" smtClean="0">
                <a:solidFill>
                  <a:schemeClr val="tx1">
                    <a:lumMod val="75000"/>
                    <a:lumOff val="25000"/>
                  </a:schemeClr>
                </a:solidFill>
              </a:rPr>
              <a:t>blog.csdn.net/king110108/article/details/78217816</a:t>
            </a:r>
            <a:endParaRPr lang="en-US" altLang="zh-CN" sz="2400" b="1" dirty="0">
              <a:solidFill>
                <a:schemeClr val="tx1">
                  <a:lumMod val="75000"/>
                  <a:lumOff val="25000"/>
                </a:schemeClr>
              </a:solidFill>
            </a:endParaRPr>
          </a:p>
          <a:p>
            <a:r>
              <a:rPr lang="en-US" altLang="zh-CN" sz="2400" b="1" dirty="0">
                <a:solidFill>
                  <a:schemeClr val="tx1">
                    <a:lumMod val="75000"/>
                    <a:lumOff val="25000"/>
                  </a:schemeClr>
                </a:solidFill>
              </a:rPr>
              <a:t>9. Blog</a:t>
            </a:r>
            <a:r>
              <a:rPr lang="zh-CN" altLang="en-US" sz="2400" b="1" dirty="0">
                <a:solidFill>
                  <a:schemeClr val="tx1">
                    <a:lumMod val="75000"/>
                    <a:lumOff val="25000"/>
                  </a:schemeClr>
                </a:solidFill>
              </a:rPr>
              <a:t>：</a:t>
            </a:r>
            <a:r>
              <a:rPr lang="en-US" altLang="zh-CN" sz="2400" b="1" dirty="0">
                <a:solidFill>
                  <a:schemeClr val="tx1">
                    <a:lumMod val="75000"/>
                    <a:lumOff val="25000"/>
                  </a:schemeClr>
                </a:solidFill>
              </a:rPr>
              <a:t>https://blog.csdn.net/kwy15732621629/article/details/49420245</a:t>
            </a:r>
          </a:p>
          <a:p>
            <a:r>
              <a:rPr lang="en-US" altLang="zh-CN" sz="2400" b="1" dirty="0">
                <a:solidFill>
                  <a:schemeClr val="tx1">
                    <a:lumMod val="75000"/>
                    <a:lumOff val="25000"/>
                  </a:schemeClr>
                </a:solidFill>
              </a:rPr>
              <a:t>10. Blog</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https://blog.csdn.net/tgbyn/article/details/53573584     </a:t>
            </a:r>
          </a:p>
          <a:p>
            <a:r>
              <a:rPr lang="en-US" altLang="zh-CN" sz="2400" b="1" dirty="0">
                <a:solidFill>
                  <a:schemeClr val="tx1">
                    <a:lumMod val="75000"/>
                    <a:lumOff val="25000"/>
                  </a:schemeClr>
                </a:solidFill>
              </a:rPr>
              <a:t>11. Blog</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https://blog.csdn.net/maritimesun/article/details/7099652    </a:t>
            </a:r>
          </a:p>
          <a:p>
            <a:r>
              <a:rPr lang="en-US" altLang="zh-CN" sz="2400" dirty="0"/>
              <a:t/>
            </a:r>
            <a:br>
              <a:rPr lang="en-US" altLang="zh-CN" sz="2400" dirty="0"/>
            </a:br>
            <a:endParaRPr lang="en-US" altLang="zh-CN" sz="2400" dirty="0"/>
          </a:p>
          <a:p>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40554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smtClean="0">
                <a:solidFill>
                  <a:schemeClr val="tx1">
                    <a:lumMod val="75000"/>
                    <a:lumOff val="25000"/>
                  </a:schemeClr>
                </a:solidFill>
              </a:rPr>
              <a:t>小组分工及评分</a:t>
            </a:r>
            <a:endParaRPr lang="zh-CN" altLang="en-US" sz="2400" b="1" dirty="0">
              <a:solidFill>
                <a:schemeClr val="tx1">
                  <a:lumMod val="75000"/>
                  <a:lumOff val="2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360829704"/>
              </p:ext>
            </p:extLst>
          </p:nvPr>
        </p:nvGraphicFramePr>
        <p:xfrm>
          <a:off x="1798917" y="983976"/>
          <a:ext cx="9650961" cy="4768793"/>
        </p:xfrm>
        <a:graphic>
          <a:graphicData uri="http://schemas.openxmlformats.org/drawingml/2006/table">
            <a:tbl>
              <a:tblPr firstRow="1" bandRow="1">
                <a:tableStyleId>{5C22544A-7EE6-4342-B048-85BDC9FD1C3A}</a:tableStyleId>
              </a:tblPr>
              <a:tblGrid>
                <a:gridCol w="3216987">
                  <a:extLst>
                    <a:ext uri="{9D8B030D-6E8A-4147-A177-3AD203B41FA5}">
                      <a16:colId xmlns:a16="http://schemas.microsoft.com/office/drawing/2014/main" val="20000"/>
                    </a:ext>
                  </a:extLst>
                </a:gridCol>
                <a:gridCol w="3216987">
                  <a:extLst>
                    <a:ext uri="{9D8B030D-6E8A-4147-A177-3AD203B41FA5}">
                      <a16:colId xmlns:a16="http://schemas.microsoft.com/office/drawing/2014/main" val="20001"/>
                    </a:ext>
                  </a:extLst>
                </a:gridCol>
                <a:gridCol w="3216987">
                  <a:extLst>
                    <a:ext uri="{9D8B030D-6E8A-4147-A177-3AD203B41FA5}">
                      <a16:colId xmlns:a16="http://schemas.microsoft.com/office/drawing/2014/main" val="20002"/>
                    </a:ext>
                  </a:extLst>
                </a:gridCol>
              </a:tblGrid>
              <a:tr h="622223">
                <a:tc>
                  <a:txBody>
                    <a:bodyPr/>
                    <a:lstStyle/>
                    <a:p>
                      <a:r>
                        <a:rPr lang="zh-CN" altLang="en-US" dirty="0" smtClean="0"/>
                        <a:t>成员</a:t>
                      </a:r>
                      <a:endParaRPr lang="zh-CN" altLang="en-US" dirty="0"/>
                    </a:p>
                  </a:txBody>
                  <a:tcPr/>
                </a:tc>
                <a:tc>
                  <a:txBody>
                    <a:bodyPr/>
                    <a:lstStyle/>
                    <a:p>
                      <a:r>
                        <a:rPr lang="zh-CN" altLang="en-US" dirty="0" smtClean="0"/>
                        <a:t>分工任务</a:t>
                      </a:r>
                      <a:endParaRPr lang="zh-CN" altLang="en-US" dirty="0"/>
                    </a:p>
                  </a:txBody>
                  <a:tcPr/>
                </a:tc>
                <a:tc>
                  <a:txBody>
                    <a:bodyPr/>
                    <a:lstStyle/>
                    <a:p>
                      <a:r>
                        <a:rPr lang="zh-CN" altLang="en-US" dirty="0" smtClean="0"/>
                        <a:t>评分</a:t>
                      </a:r>
                      <a:endParaRPr lang="zh-CN" altLang="en-US" dirty="0"/>
                    </a:p>
                  </a:txBody>
                  <a:tcPr/>
                </a:tc>
                <a:extLst>
                  <a:ext uri="{0D108BD9-81ED-4DB2-BD59-A6C34878D82A}">
                    <a16:rowId xmlns:a16="http://schemas.microsoft.com/office/drawing/2014/main" val="10000"/>
                  </a:ext>
                </a:extLst>
              </a:tr>
              <a:tr h="1037610">
                <a:tc>
                  <a:txBody>
                    <a:bodyPr/>
                    <a:lstStyle/>
                    <a:p>
                      <a:pPr algn="ctr"/>
                      <a:r>
                        <a:rPr lang="zh-CN" altLang="en-US" dirty="0" smtClean="0"/>
                        <a:t>陈苏民</a:t>
                      </a:r>
                      <a:endParaRPr lang="zh-CN" altLang="en-US" dirty="0"/>
                    </a:p>
                  </a:txBody>
                  <a:tcPr/>
                </a:tc>
                <a:tc>
                  <a:txBody>
                    <a:bodyPr/>
                    <a:lstStyle/>
                    <a:p>
                      <a:pPr algn="ctr"/>
                      <a:r>
                        <a:rPr lang="zh-CN" altLang="en-US" dirty="0" smtClean="0"/>
                        <a:t>找模板，精读整理有用的知识点（</a:t>
                      </a:r>
                      <a:r>
                        <a:rPr lang="en-US" altLang="zh-CN" dirty="0" smtClean="0"/>
                        <a:t>UML</a:t>
                      </a:r>
                      <a:r>
                        <a:rPr lang="zh-CN" altLang="en-US" dirty="0" smtClean="0"/>
                        <a:t>介绍</a:t>
                      </a:r>
                      <a:r>
                        <a:rPr lang="en-US" altLang="zh-CN" dirty="0" smtClean="0"/>
                        <a:t>A</a:t>
                      </a:r>
                      <a:r>
                        <a:rPr lang="zh-CN" altLang="en-US" dirty="0" smtClean="0"/>
                        <a:t>部分</a:t>
                      </a:r>
                      <a:r>
                        <a:rPr lang="en-US" altLang="zh-CN" dirty="0" smtClean="0"/>
                        <a:t>+</a:t>
                      </a:r>
                      <a:r>
                        <a:rPr lang="zh-CN" altLang="en-US" dirty="0" smtClean="0"/>
                        <a:t>类图）起源历史内容等介绍</a:t>
                      </a:r>
                      <a:endParaRPr lang="zh-CN" altLang="en-US" dirty="0"/>
                    </a:p>
                  </a:txBody>
                  <a:tcPr/>
                </a:tc>
                <a:tc>
                  <a:txBody>
                    <a:bodyPr/>
                    <a:lstStyle/>
                    <a:p>
                      <a:pPr algn="ctr"/>
                      <a:r>
                        <a:rPr lang="en-US" altLang="zh-CN" dirty="0" smtClean="0"/>
                        <a:t>9.4</a:t>
                      </a:r>
                      <a:endParaRPr lang="zh-CN" altLang="en-US" dirty="0"/>
                    </a:p>
                  </a:txBody>
                  <a:tcPr/>
                </a:tc>
                <a:extLst>
                  <a:ext uri="{0D108BD9-81ED-4DB2-BD59-A6C34878D82A}">
                    <a16:rowId xmlns:a16="http://schemas.microsoft.com/office/drawing/2014/main" val="10001"/>
                  </a:ext>
                </a:extLst>
              </a:tr>
              <a:tr h="622223">
                <a:tc>
                  <a:txBody>
                    <a:bodyPr/>
                    <a:lstStyle/>
                    <a:p>
                      <a:pPr algn="ctr"/>
                      <a:r>
                        <a:rPr lang="zh-CN" altLang="en-US" dirty="0" smtClean="0"/>
                        <a:t>徐双铅</a:t>
                      </a:r>
                      <a:endParaRPr lang="zh-CN" altLang="en-US" dirty="0"/>
                    </a:p>
                  </a:txBody>
                  <a:tcPr/>
                </a:tc>
                <a:tc>
                  <a:txBody>
                    <a:bodyPr/>
                    <a:lstStyle/>
                    <a:p>
                      <a:pPr algn="ctr"/>
                      <a:r>
                        <a:rPr lang="zh-CN" altLang="en-US" dirty="0" smtClean="0"/>
                        <a:t>精读整理有用的知识点（用况图</a:t>
                      </a:r>
                      <a:r>
                        <a:rPr lang="en-US" altLang="zh-CN" dirty="0" smtClean="0"/>
                        <a:t>+</a:t>
                      </a:r>
                      <a:r>
                        <a:rPr lang="zh-CN" altLang="en-US" dirty="0" smtClean="0"/>
                        <a:t>顺序图</a:t>
                      </a:r>
                      <a:r>
                        <a:rPr lang="en-US" altLang="zh-CN" dirty="0" smtClean="0"/>
                        <a:t>+</a:t>
                      </a:r>
                      <a:r>
                        <a:rPr lang="zh-CN" altLang="en-US" dirty="0" smtClean="0"/>
                        <a:t>通信图</a:t>
                      </a:r>
                      <a:r>
                        <a:rPr lang="en-US" altLang="zh-CN" dirty="0" smtClean="0"/>
                        <a:t>+</a:t>
                      </a:r>
                      <a:r>
                        <a:rPr lang="zh-CN" altLang="en-US" dirty="0" smtClean="0"/>
                        <a:t>状态图</a:t>
                      </a:r>
                      <a:r>
                        <a:rPr lang="en-US" altLang="zh-CN" dirty="0" smtClean="0"/>
                        <a:t>+</a:t>
                      </a:r>
                      <a:r>
                        <a:rPr lang="zh-CN" altLang="en-US" dirty="0" smtClean="0"/>
                        <a:t>活动图）</a:t>
                      </a:r>
                      <a:endParaRPr lang="zh-CN" altLang="en-US" dirty="0"/>
                    </a:p>
                  </a:txBody>
                  <a:tcPr/>
                </a:tc>
                <a:tc>
                  <a:txBody>
                    <a:bodyPr/>
                    <a:lstStyle/>
                    <a:p>
                      <a:pPr algn="ctr"/>
                      <a:r>
                        <a:rPr lang="en-US" altLang="zh-CN" dirty="0" smtClean="0"/>
                        <a:t>9.5</a:t>
                      </a:r>
                      <a:endParaRPr lang="zh-CN" altLang="en-US" dirty="0"/>
                    </a:p>
                  </a:txBody>
                  <a:tcPr/>
                </a:tc>
                <a:extLst>
                  <a:ext uri="{0D108BD9-81ED-4DB2-BD59-A6C34878D82A}">
                    <a16:rowId xmlns:a16="http://schemas.microsoft.com/office/drawing/2014/main" val="10002"/>
                  </a:ext>
                </a:extLst>
              </a:tr>
              <a:tr h="622223">
                <a:tc>
                  <a:txBody>
                    <a:bodyPr/>
                    <a:lstStyle/>
                    <a:p>
                      <a:pPr algn="ctr"/>
                      <a:r>
                        <a:rPr lang="zh-CN" altLang="en-US" dirty="0" smtClean="0"/>
                        <a:t>陈俊仁</a:t>
                      </a:r>
                      <a:endParaRPr lang="zh-CN" altLang="en-US" dirty="0"/>
                    </a:p>
                  </a:txBody>
                  <a:tcPr/>
                </a:tc>
                <a:tc>
                  <a:txBody>
                    <a:bodyPr/>
                    <a:lstStyle/>
                    <a:p>
                      <a:pPr algn="ctr"/>
                      <a:r>
                        <a:rPr lang="zh-CN" altLang="en-US" dirty="0" smtClean="0"/>
                        <a:t>精读整理有用的知识点（工具</a:t>
                      </a:r>
                      <a:r>
                        <a:rPr lang="en-US" altLang="zh-CN" dirty="0" smtClean="0"/>
                        <a:t>+UML</a:t>
                      </a:r>
                      <a:r>
                        <a:rPr lang="zh-CN" altLang="en-US" dirty="0" smtClean="0"/>
                        <a:t>介绍</a:t>
                      </a:r>
                      <a:r>
                        <a:rPr lang="en-US" altLang="zh-CN" dirty="0" smtClean="0"/>
                        <a:t>B</a:t>
                      </a:r>
                      <a:r>
                        <a:rPr lang="zh-CN" altLang="en-US" dirty="0" smtClean="0"/>
                        <a:t>部分）</a:t>
                      </a:r>
                      <a:endParaRPr lang="zh-CN" altLang="en-US" dirty="0"/>
                    </a:p>
                  </a:txBody>
                  <a:tcPr/>
                </a:tc>
                <a:tc>
                  <a:txBody>
                    <a:bodyPr/>
                    <a:lstStyle/>
                    <a:p>
                      <a:pPr algn="ctr"/>
                      <a:r>
                        <a:rPr lang="en-US" altLang="zh-CN" dirty="0" smtClean="0"/>
                        <a:t>9.3</a:t>
                      </a:r>
                      <a:endParaRPr lang="zh-CN" altLang="en-US" dirty="0"/>
                    </a:p>
                  </a:txBody>
                  <a:tcPr/>
                </a:tc>
                <a:extLst>
                  <a:ext uri="{0D108BD9-81ED-4DB2-BD59-A6C34878D82A}">
                    <a16:rowId xmlns:a16="http://schemas.microsoft.com/office/drawing/2014/main" val="10003"/>
                  </a:ext>
                </a:extLst>
              </a:tr>
              <a:tr h="622223">
                <a:tc>
                  <a:txBody>
                    <a:bodyPr/>
                    <a:lstStyle/>
                    <a:p>
                      <a:pPr algn="ctr"/>
                      <a:r>
                        <a:rPr lang="zh-CN" altLang="en-US" dirty="0" smtClean="0"/>
                        <a:t>黄叶轩</a:t>
                      </a:r>
                      <a:endParaRPr lang="zh-CN" altLang="en-US" dirty="0"/>
                    </a:p>
                  </a:txBody>
                  <a:tcPr/>
                </a:tc>
                <a:tc>
                  <a:txBody>
                    <a:bodyPr/>
                    <a:lstStyle/>
                    <a:p>
                      <a:pPr algn="ctr"/>
                      <a:r>
                        <a:rPr lang="zh-CN" altLang="en-US" dirty="0" smtClean="0"/>
                        <a:t>精读整理有用的知识点（部署图</a:t>
                      </a:r>
                      <a:r>
                        <a:rPr lang="en-US" altLang="zh-CN" dirty="0" smtClean="0"/>
                        <a:t>+</a:t>
                      </a:r>
                      <a:r>
                        <a:rPr lang="zh-CN" altLang="en-US" dirty="0" smtClean="0"/>
                        <a:t>包图</a:t>
                      </a:r>
                      <a:r>
                        <a:rPr lang="en-US" altLang="zh-CN" dirty="0" smtClean="0"/>
                        <a:t>+</a:t>
                      </a:r>
                      <a:r>
                        <a:rPr lang="zh-CN" altLang="en-US" dirty="0" smtClean="0"/>
                        <a:t>定时图</a:t>
                      </a:r>
                      <a:r>
                        <a:rPr lang="en-US" altLang="zh-CN" dirty="0" smtClean="0"/>
                        <a:t>+</a:t>
                      </a:r>
                      <a:r>
                        <a:rPr lang="zh-CN" altLang="en-US" dirty="0" smtClean="0"/>
                        <a:t>交互概览图）</a:t>
                      </a:r>
                      <a:endParaRPr lang="zh-CN" altLang="en-US" dirty="0"/>
                    </a:p>
                  </a:txBody>
                  <a:tcPr/>
                </a:tc>
                <a:tc>
                  <a:txBody>
                    <a:bodyPr/>
                    <a:lstStyle/>
                    <a:p>
                      <a:pPr algn="ctr"/>
                      <a:r>
                        <a:rPr lang="en-US" altLang="zh-CN" dirty="0" smtClean="0"/>
                        <a:t>9.6</a:t>
                      </a:r>
                      <a:endParaRPr lang="zh-CN" altLang="en-US" dirty="0"/>
                    </a:p>
                  </a:txBody>
                  <a:tcPr/>
                </a:tc>
                <a:extLst>
                  <a:ext uri="{0D108BD9-81ED-4DB2-BD59-A6C34878D82A}">
                    <a16:rowId xmlns:a16="http://schemas.microsoft.com/office/drawing/2014/main" val="10004"/>
                  </a:ext>
                </a:extLst>
              </a:tr>
              <a:tr h="622223">
                <a:tc>
                  <a:txBody>
                    <a:bodyPr/>
                    <a:lstStyle/>
                    <a:p>
                      <a:pPr algn="ctr"/>
                      <a:r>
                        <a:rPr lang="zh-CN" altLang="en-US" dirty="0" smtClean="0"/>
                        <a:t>吕迪</a:t>
                      </a:r>
                      <a:endParaRPr lang="zh-CN" altLang="en-US" dirty="0"/>
                    </a:p>
                  </a:txBody>
                  <a:tcPr/>
                </a:tc>
                <a:tc>
                  <a:txBody>
                    <a:bodyPr/>
                    <a:lstStyle/>
                    <a:p>
                      <a:pPr algn="ctr"/>
                      <a:r>
                        <a:rPr lang="zh-CN" altLang="en-US" dirty="0" smtClean="0"/>
                        <a:t>精读整理有用的知识点（对象图</a:t>
                      </a:r>
                      <a:r>
                        <a:rPr lang="en-US" altLang="zh-CN" dirty="0" smtClean="0"/>
                        <a:t>+</a:t>
                      </a:r>
                      <a:r>
                        <a:rPr lang="zh-CN" altLang="en-US" dirty="0" smtClean="0"/>
                        <a:t>构件图</a:t>
                      </a:r>
                      <a:r>
                        <a:rPr lang="en-US" altLang="zh-CN" dirty="0" smtClean="0"/>
                        <a:t>+</a:t>
                      </a:r>
                      <a:r>
                        <a:rPr lang="zh-CN" altLang="en-US" dirty="0" smtClean="0"/>
                        <a:t>组合结构图）</a:t>
                      </a:r>
                      <a:r>
                        <a:rPr lang="en-US" altLang="zh-CN" dirty="0" smtClean="0"/>
                        <a:t>PPT</a:t>
                      </a:r>
                      <a:r>
                        <a:rPr lang="zh-CN" altLang="en-US" dirty="0" smtClean="0"/>
                        <a:t>整合，目录，提问等制作</a:t>
                      </a:r>
                      <a:endParaRPr lang="zh-CN" altLang="en-US" dirty="0"/>
                    </a:p>
                  </a:txBody>
                  <a:tcPr/>
                </a:tc>
                <a:tc>
                  <a:txBody>
                    <a:bodyPr/>
                    <a:lstStyle/>
                    <a:p>
                      <a:pPr algn="ctr"/>
                      <a:r>
                        <a:rPr lang="en-US" altLang="zh-CN" dirty="0" smtClean="0"/>
                        <a:t>9.7</a:t>
                      </a:r>
                      <a:endParaRPr lang="zh-CN"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22175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extLst>
      <p:ext uri="{BB962C8B-B14F-4D97-AF65-F5344CB8AC3E}">
        <p14:creationId xmlns:p14="http://schemas.microsoft.com/office/powerpoint/2010/main" val="2770161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20575943">
            <a:off x="5223121" y="1508441"/>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5307984" y="1583053"/>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0710830">
            <a:off x="7270039" y="2617615"/>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7239669" y="2630590"/>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19955273">
            <a:off x="6877055" y="472944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924997" y="472944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1077424">
            <a:off x="4776433" y="4532817"/>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4759097" y="4491272"/>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rot="729922">
            <a:off x="3583692" y="2554591"/>
            <a:ext cx="1412112" cy="1261640"/>
          </a:xfrm>
          <a:custGeom>
            <a:avLst/>
            <a:gdLst>
              <a:gd name="connsiteX0" fmla="*/ 0 w 1412112"/>
              <a:gd name="connsiteY0" fmla="*/ 625033 h 1261640"/>
              <a:gd name="connsiteX1" fmla="*/ 1169043 w 1412112"/>
              <a:gd name="connsiteY1" fmla="*/ 0 h 1261640"/>
              <a:gd name="connsiteX2" fmla="*/ 1412112 w 1412112"/>
              <a:gd name="connsiteY2" fmla="*/ 1261640 h 1261640"/>
              <a:gd name="connsiteX3" fmla="*/ 0 w 1412112"/>
              <a:gd name="connsiteY3" fmla="*/ 625033 h 1261640"/>
            </a:gdLst>
            <a:ahLst/>
            <a:cxnLst>
              <a:cxn ang="0">
                <a:pos x="connsiteX0" y="connsiteY0"/>
              </a:cxn>
              <a:cxn ang="0">
                <a:pos x="connsiteX1" y="connsiteY1"/>
              </a:cxn>
              <a:cxn ang="0">
                <a:pos x="connsiteX2" y="connsiteY2"/>
              </a:cxn>
              <a:cxn ang="0">
                <a:pos x="connsiteX3" y="connsiteY3"/>
              </a:cxn>
            </a:cxnLst>
            <a:rect l="l" t="t" r="r" b="b"/>
            <a:pathLst>
              <a:path w="1412112" h="1261640">
                <a:moveTo>
                  <a:pt x="0" y="625033"/>
                </a:moveTo>
                <a:lnTo>
                  <a:pt x="1169043" y="0"/>
                </a:lnTo>
                <a:lnTo>
                  <a:pt x="1412112" y="1261640"/>
                </a:lnTo>
                <a:lnTo>
                  <a:pt x="0" y="625033"/>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645035" y="2732620"/>
            <a:ext cx="1412112" cy="1261640"/>
          </a:xfrm>
          <a:custGeom>
            <a:avLst/>
            <a:gdLst>
              <a:gd name="connsiteX0" fmla="*/ 0 w 1412112"/>
              <a:gd name="connsiteY0" fmla="*/ 625033 h 1261640"/>
              <a:gd name="connsiteX1" fmla="*/ 1169043 w 1412112"/>
              <a:gd name="connsiteY1" fmla="*/ 0 h 1261640"/>
              <a:gd name="connsiteX2" fmla="*/ 1412112 w 1412112"/>
              <a:gd name="connsiteY2" fmla="*/ 1261640 h 1261640"/>
              <a:gd name="connsiteX3" fmla="*/ 0 w 1412112"/>
              <a:gd name="connsiteY3" fmla="*/ 625033 h 1261640"/>
            </a:gdLst>
            <a:ahLst/>
            <a:cxnLst>
              <a:cxn ang="0">
                <a:pos x="connsiteX0" y="connsiteY0"/>
              </a:cxn>
              <a:cxn ang="0">
                <a:pos x="connsiteX1" y="connsiteY1"/>
              </a:cxn>
              <a:cxn ang="0">
                <a:pos x="connsiteX2" y="connsiteY2"/>
              </a:cxn>
              <a:cxn ang="0">
                <a:pos x="connsiteX3" y="connsiteY3"/>
              </a:cxn>
            </a:cxnLst>
            <a:rect l="l" t="t" r="r" b="b"/>
            <a:pathLst>
              <a:path w="1412112" h="1261640">
                <a:moveTo>
                  <a:pt x="0" y="625033"/>
                </a:moveTo>
                <a:lnTo>
                  <a:pt x="1169043" y="0"/>
                </a:lnTo>
                <a:lnTo>
                  <a:pt x="1412112" y="1261640"/>
                </a:lnTo>
                <a:lnTo>
                  <a:pt x="0" y="62503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792887" y="1788614"/>
            <a:ext cx="508473" cy="461665"/>
          </a:xfrm>
          <a:prstGeom prst="rect">
            <a:avLst/>
          </a:prstGeom>
          <a:noFill/>
        </p:spPr>
        <p:txBody>
          <a:bodyPr wrap="none" rtlCol="0">
            <a:spAutoFit/>
          </a:bodyPr>
          <a:lstStyle/>
          <a:p>
            <a:r>
              <a:rPr lang="en-US" altLang="zh-CN" sz="2400" dirty="0">
                <a:solidFill>
                  <a:schemeClr val="bg1"/>
                </a:solidFill>
              </a:rPr>
              <a:t>01</a:t>
            </a:r>
            <a:endParaRPr lang="zh-CN" altLang="en-US" sz="2400" dirty="0">
              <a:solidFill>
                <a:schemeClr val="bg1"/>
              </a:solidFill>
            </a:endParaRPr>
          </a:p>
        </p:txBody>
      </p:sp>
      <p:sp>
        <p:nvSpPr>
          <p:cNvPr id="27" name="文本框 26"/>
          <p:cNvSpPr txBox="1"/>
          <p:nvPr/>
        </p:nvSpPr>
        <p:spPr>
          <a:xfrm>
            <a:off x="7835799" y="2848199"/>
            <a:ext cx="508473" cy="461665"/>
          </a:xfrm>
          <a:prstGeom prst="rect">
            <a:avLst/>
          </a:prstGeom>
          <a:noFill/>
        </p:spPr>
        <p:txBody>
          <a:bodyPr wrap="square" rtlCol="0">
            <a:spAutoFit/>
          </a:bodyPr>
          <a:lstStyle>
            <a:defPPr>
              <a:defRPr lang="zh-CN"/>
            </a:defPPr>
            <a:lvl1pPr>
              <a:defRPr sz="2400">
                <a:solidFill>
                  <a:schemeClr val="bg1"/>
                </a:solidFill>
              </a:defRPr>
            </a:lvl1pPr>
          </a:lstStyle>
          <a:p>
            <a:r>
              <a:rPr lang="en-US" altLang="zh-CN" dirty="0"/>
              <a:t>02</a:t>
            </a:r>
            <a:endParaRPr lang="zh-CN" altLang="en-US" dirty="0"/>
          </a:p>
        </p:txBody>
      </p:sp>
      <p:sp>
        <p:nvSpPr>
          <p:cNvPr id="28" name="文本框 27"/>
          <p:cNvSpPr txBox="1"/>
          <p:nvPr/>
        </p:nvSpPr>
        <p:spPr>
          <a:xfrm>
            <a:off x="7306825" y="4789323"/>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03</a:t>
            </a:r>
            <a:endParaRPr lang="zh-CN" altLang="en-US" dirty="0"/>
          </a:p>
        </p:txBody>
      </p:sp>
      <p:sp>
        <p:nvSpPr>
          <p:cNvPr id="29" name="文本框 28"/>
          <p:cNvSpPr txBox="1"/>
          <p:nvPr/>
        </p:nvSpPr>
        <p:spPr>
          <a:xfrm>
            <a:off x="4897721" y="4805721"/>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04</a:t>
            </a:r>
            <a:endParaRPr lang="zh-CN" altLang="en-US" dirty="0"/>
          </a:p>
        </p:txBody>
      </p:sp>
      <p:sp>
        <p:nvSpPr>
          <p:cNvPr id="31" name="文本框 30"/>
          <p:cNvSpPr txBox="1"/>
          <p:nvPr/>
        </p:nvSpPr>
        <p:spPr>
          <a:xfrm>
            <a:off x="4228213" y="3034865"/>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05</a:t>
            </a:r>
            <a:endParaRPr lang="zh-CN" altLang="en-US" dirty="0"/>
          </a:p>
        </p:txBody>
      </p:sp>
      <p:sp>
        <p:nvSpPr>
          <p:cNvPr id="33" name="文本框 32"/>
          <p:cNvSpPr txBox="1"/>
          <p:nvPr/>
        </p:nvSpPr>
        <p:spPr>
          <a:xfrm>
            <a:off x="5062014" y="1059204"/>
            <a:ext cx="1800494" cy="369332"/>
          </a:xfrm>
          <a:prstGeom prst="rect">
            <a:avLst/>
          </a:prstGeom>
          <a:noFill/>
        </p:spPr>
        <p:txBody>
          <a:bodyPr wrap="none" rtlCol="0">
            <a:spAutoFit/>
          </a:bodyPr>
          <a:lstStyle/>
          <a:p>
            <a:pPr algn="r"/>
            <a:r>
              <a:rPr lang="zh-CN" altLang="en-US" b="1" dirty="0">
                <a:solidFill>
                  <a:srgbClr val="48A2A0"/>
                </a:solidFill>
              </a:rPr>
              <a:t>更好的理解问题</a:t>
            </a:r>
          </a:p>
        </p:txBody>
      </p:sp>
      <p:sp>
        <p:nvSpPr>
          <p:cNvPr id="36" name="文本框 35"/>
          <p:cNvSpPr txBox="1"/>
          <p:nvPr/>
        </p:nvSpPr>
        <p:spPr>
          <a:xfrm>
            <a:off x="1115750" y="3059907"/>
            <a:ext cx="2492990" cy="369332"/>
          </a:xfrm>
          <a:prstGeom prst="rect">
            <a:avLst/>
          </a:prstGeom>
          <a:noFill/>
        </p:spPr>
        <p:txBody>
          <a:bodyPr wrap="none" rtlCol="0">
            <a:spAutoFit/>
          </a:bodyPr>
          <a:lstStyle>
            <a:defPPr>
              <a:defRPr lang="zh-CN"/>
            </a:defPPr>
            <a:lvl1pPr algn="r">
              <a:defRPr sz="1400" b="1">
                <a:solidFill>
                  <a:srgbClr val="48A2A0"/>
                </a:solidFill>
              </a:defRPr>
            </a:lvl1pPr>
          </a:lstStyle>
          <a:p>
            <a:r>
              <a:rPr lang="zh-CN" altLang="en-US" sz="1800" dirty="0"/>
              <a:t>为最后的代码提供依据</a:t>
            </a:r>
          </a:p>
        </p:txBody>
      </p:sp>
      <p:sp>
        <p:nvSpPr>
          <p:cNvPr id="42" name="文本框 41"/>
          <p:cNvSpPr txBox="1"/>
          <p:nvPr/>
        </p:nvSpPr>
        <p:spPr>
          <a:xfrm>
            <a:off x="8546575" y="3079031"/>
            <a:ext cx="2262158" cy="369332"/>
          </a:xfrm>
          <a:prstGeom prst="rect">
            <a:avLst/>
          </a:prstGeom>
          <a:noFill/>
        </p:spPr>
        <p:txBody>
          <a:bodyPr wrap="none" rtlCol="0">
            <a:spAutoFit/>
          </a:bodyPr>
          <a:lstStyle>
            <a:defPPr>
              <a:defRPr lang="zh-CN"/>
            </a:defPPr>
            <a:lvl1pPr algn="r">
              <a:defRPr sz="1400" b="1">
                <a:solidFill>
                  <a:srgbClr val="48A2A0"/>
                </a:solidFill>
              </a:defRPr>
            </a:lvl1pPr>
          </a:lstStyle>
          <a:p>
            <a:r>
              <a:rPr lang="zh-CN" altLang="en-US" sz="1800" dirty="0"/>
              <a:t>加强人员之间的沟通</a:t>
            </a:r>
          </a:p>
        </p:txBody>
      </p:sp>
      <p:sp>
        <p:nvSpPr>
          <p:cNvPr id="45" name="文本框 44"/>
          <p:cNvSpPr txBox="1"/>
          <p:nvPr/>
        </p:nvSpPr>
        <p:spPr>
          <a:xfrm>
            <a:off x="8090035" y="5010864"/>
            <a:ext cx="3185487" cy="369332"/>
          </a:xfrm>
          <a:prstGeom prst="rect">
            <a:avLst/>
          </a:prstGeom>
          <a:noFill/>
        </p:spPr>
        <p:txBody>
          <a:bodyPr wrap="none" rtlCol="0">
            <a:spAutoFit/>
          </a:bodyPr>
          <a:lstStyle>
            <a:defPPr>
              <a:defRPr lang="zh-CN"/>
            </a:defPPr>
            <a:lvl1pPr algn="r">
              <a:defRPr sz="1400" b="1">
                <a:solidFill>
                  <a:srgbClr val="48A2A0"/>
                </a:solidFill>
              </a:defRPr>
            </a:lvl1pPr>
          </a:lstStyle>
          <a:p>
            <a:r>
              <a:rPr lang="zh-CN" altLang="en-US" sz="1800" dirty="0"/>
              <a:t>更早的发现错误或疏漏的地方</a:t>
            </a:r>
          </a:p>
        </p:txBody>
      </p:sp>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344023" y="448348"/>
            <a:ext cx="2081019" cy="400110"/>
          </a:xfrm>
          <a:prstGeom prst="rect">
            <a:avLst/>
          </a:prstGeom>
        </p:spPr>
        <p:txBody>
          <a:bodyPr wrap="none">
            <a:spAutoFit/>
          </a:bodyPr>
          <a:lstStyle/>
          <a:p>
            <a:r>
              <a:rPr lang="zh-CN" altLang="en-US" sz="2000" b="1" dirty="0">
                <a:solidFill>
                  <a:schemeClr val="tx1">
                    <a:lumMod val="75000"/>
                    <a:lumOff val="25000"/>
                  </a:schemeClr>
                </a:solidFill>
              </a:rPr>
              <a:t>为什么学习 </a:t>
            </a:r>
            <a:r>
              <a:rPr lang="en-US" altLang="zh-CN" sz="2000" b="1" dirty="0">
                <a:solidFill>
                  <a:schemeClr val="tx1">
                    <a:lumMod val="75000"/>
                    <a:lumOff val="25000"/>
                  </a:schemeClr>
                </a:solidFill>
              </a:rPr>
              <a:t>UML</a:t>
            </a:r>
            <a:endParaRPr lang="zh-CN" altLang="en-US" sz="2000" b="1" dirty="0">
              <a:solidFill>
                <a:schemeClr val="tx1">
                  <a:lumMod val="75000"/>
                  <a:lumOff val="25000"/>
                </a:schemeClr>
              </a:solidFill>
            </a:endParaRPr>
          </a:p>
        </p:txBody>
      </p:sp>
      <p:sp>
        <p:nvSpPr>
          <p:cNvPr id="53" name="矩形 52"/>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8" name="椭圆 37">
            <a:extLst>
              <a:ext uri="{FF2B5EF4-FFF2-40B4-BE49-F238E27FC236}">
                <a16:creationId xmlns:a16="http://schemas.microsoft.com/office/drawing/2014/main" id="{5E753CFF-08E0-734D-A590-E7333EA98D72}"/>
              </a:ext>
            </a:extLst>
          </p:cNvPr>
          <p:cNvSpPr/>
          <p:nvPr/>
        </p:nvSpPr>
        <p:spPr>
          <a:xfrm>
            <a:off x="5109623" y="2662378"/>
            <a:ext cx="2214017" cy="2214017"/>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使用</a:t>
            </a:r>
            <a:r>
              <a:rPr lang="en-US" altLang="zh-CN" dirty="0"/>
              <a:t>UML</a:t>
            </a:r>
            <a:r>
              <a:rPr lang="zh-CN" altLang="en-US" dirty="0"/>
              <a:t>模型</a:t>
            </a:r>
            <a:endParaRPr lang="en-US" altLang="zh-CN" dirty="0"/>
          </a:p>
          <a:p>
            <a:pPr algn="ctr"/>
            <a:r>
              <a:rPr lang="zh-CN" altLang="en-US" dirty="0"/>
              <a:t>可以</a:t>
            </a:r>
          </a:p>
        </p:txBody>
      </p:sp>
      <p:sp>
        <p:nvSpPr>
          <p:cNvPr id="41" name="文本框 40">
            <a:extLst>
              <a:ext uri="{FF2B5EF4-FFF2-40B4-BE49-F238E27FC236}">
                <a16:creationId xmlns:a16="http://schemas.microsoft.com/office/drawing/2014/main" id="{F039F396-5D25-8242-B224-CF45F1B3CE99}"/>
              </a:ext>
            </a:extLst>
          </p:cNvPr>
          <p:cNvSpPr txBox="1"/>
          <p:nvPr/>
        </p:nvSpPr>
        <p:spPr>
          <a:xfrm>
            <a:off x="2995245" y="4902833"/>
            <a:ext cx="1569660" cy="369332"/>
          </a:xfrm>
          <a:prstGeom prst="rect">
            <a:avLst/>
          </a:prstGeom>
          <a:noFill/>
        </p:spPr>
        <p:txBody>
          <a:bodyPr wrap="none" rtlCol="0">
            <a:spAutoFit/>
          </a:bodyPr>
          <a:lstStyle>
            <a:defPPr>
              <a:defRPr lang="zh-CN"/>
            </a:defPPr>
            <a:lvl1pPr algn="r">
              <a:defRPr sz="1400" b="1">
                <a:solidFill>
                  <a:srgbClr val="48A2A0"/>
                </a:solidFill>
              </a:defRPr>
            </a:lvl1pPr>
          </a:lstStyle>
          <a:p>
            <a:r>
              <a:rPr lang="zh-CN" altLang="en-US" sz="1800" dirty="0"/>
              <a:t>获得设计结果</a:t>
            </a:r>
          </a:p>
        </p:txBody>
      </p:sp>
    </p:spTree>
    <p:extLst>
      <p:ext uri="{BB962C8B-B14F-4D97-AF65-F5344CB8AC3E}">
        <p14:creationId xmlns:p14="http://schemas.microsoft.com/office/powerpoint/2010/main" val="1851346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754252" y="2504388"/>
            <a:ext cx="2683496" cy="2683496"/>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52437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52385" y="2697463"/>
            <a:ext cx="487230" cy="487230"/>
            <a:chOff x="1649684" y="465073"/>
            <a:chExt cx="2713594" cy="2713594"/>
          </a:xfrm>
        </p:grpSpPr>
        <p:grpSp>
          <p:nvGrpSpPr>
            <p:cNvPr id="5" name="组合 4"/>
            <p:cNvGrpSpPr/>
            <p:nvPr/>
          </p:nvGrpSpPr>
          <p:grpSpPr>
            <a:xfrm>
              <a:off x="1649684" y="465073"/>
              <a:ext cx="2713594" cy="2713594"/>
              <a:chOff x="1664733" y="480122"/>
              <a:chExt cx="2683496" cy="2683496"/>
            </a:xfrm>
          </p:grpSpPr>
          <p:sp>
            <p:nvSpPr>
              <p:cNvPr id="7" name="椭圆 6"/>
              <p:cNvSpPr/>
              <p:nvPr/>
            </p:nvSpPr>
            <p:spPr>
              <a:xfrm>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2741438" y="1556827"/>
              <a:ext cx="530086" cy="53008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5011508" y="3627808"/>
            <a:ext cx="2168984" cy="1169551"/>
          </a:xfrm>
          <a:prstGeom prst="rect">
            <a:avLst/>
          </a:prstGeom>
        </p:spPr>
        <p:txBody>
          <a:bodyPr wrap="square">
            <a:spAutoFit/>
          </a:bodyPr>
          <a:lstStyle/>
          <a:p>
            <a:pPr algn="ctr"/>
            <a:r>
              <a:rPr lang="en-US" altLang="zh-CN" sz="1400" dirty="0">
                <a:solidFill>
                  <a:schemeClr val="bg1"/>
                </a:solidFill>
              </a:rPr>
              <a:t>UML</a:t>
            </a:r>
            <a:r>
              <a:rPr lang="zh-CN" altLang="en-US" sz="1400" dirty="0">
                <a:solidFill>
                  <a:schemeClr val="bg1"/>
                </a:solidFill>
              </a:rPr>
              <a:t>支持面向对象技术的主要概念</a:t>
            </a:r>
            <a:r>
              <a:rPr lang="en-US" altLang="zh-CN" sz="1400" dirty="0">
                <a:solidFill>
                  <a:schemeClr val="bg1"/>
                </a:solidFill>
              </a:rPr>
              <a:t>,</a:t>
            </a:r>
            <a:r>
              <a:rPr lang="zh-CN" altLang="en-US" sz="1400" dirty="0">
                <a:solidFill>
                  <a:schemeClr val="bg1"/>
                </a:solidFill>
              </a:rPr>
              <a:t>提供了一批基本的模型元素的表示图形和方法，简洁明了的表达面向对象的各种概念</a:t>
            </a:r>
            <a:endParaRPr lang="zh-CN" altLang="en-US" sz="1400" dirty="0"/>
          </a:p>
        </p:txBody>
      </p:sp>
      <p:sp>
        <p:nvSpPr>
          <p:cNvPr id="11" name="文本框 10"/>
          <p:cNvSpPr txBox="1"/>
          <p:nvPr/>
        </p:nvSpPr>
        <p:spPr>
          <a:xfrm>
            <a:off x="5542002" y="3223069"/>
            <a:ext cx="1107996" cy="369332"/>
          </a:xfrm>
          <a:prstGeom prst="rect">
            <a:avLst/>
          </a:prstGeom>
          <a:noFill/>
        </p:spPr>
        <p:txBody>
          <a:bodyPr wrap="none" rtlCol="0">
            <a:spAutoFit/>
          </a:bodyPr>
          <a:lstStyle/>
          <a:p>
            <a:r>
              <a:rPr lang="zh-CN" altLang="en-US" dirty="0">
                <a:solidFill>
                  <a:schemeClr val="bg1"/>
                </a:solidFill>
              </a:rPr>
              <a:t>面向对象</a:t>
            </a:r>
          </a:p>
        </p:txBody>
      </p:sp>
      <p:sp>
        <p:nvSpPr>
          <p:cNvPr id="12" name="椭圆 11"/>
          <p:cNvSpPr/>
          <p:nvPr/>
        </p:nvSpPr>
        <p:spPr>
          <a:xfrm>
            <a:off x="3500488"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8890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012784"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134787" y="2319722"/>
            <a:ext cx="226215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可视化，表达能力强</a:t>
            </a:r>
          </a:p>
        </p:txBody>
      </p:sp>
      <p:sp>
        <p:nvSpPr>
          <p:cNvPr id="16" name="文本框 15"/>
          <p:cNvSpPr txBox="1"/>
          <p:nvPr/>
        </p:nvSpPr>
        <p:spPr>
          <a:xfrm>
            <a:off x="2057508" y="4569569"/>
            <a:ext cx="133882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独立于过程</a:t>
            </a:r>
          </a:p>
        </p:txBody>
      </p:sp>
      <p:sp>
        <p:nvSpPr>
          <p:cNvPr id="17" name="文本框 16"/>
          <p:cNvSpPr txBox="1"/>
          <p:nvPr/>
        </p:nvSpPr>
        <p:spPr>
          <a:xfrm>
            <a:off x="8746021" y="2319722"/>
            <a:ext cx="2262158"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独立于程序设计语言</a:t>
            </a:r>
          </a:p>
        </p:txBody>
      </p:sp>
      <p:sp>
        <p:nvSpPr>
          <p:cNvPr id="18" name="文本框 17"/>
          <p:cNvSpPr txBox="1"/>
          <p:nvPr/>
        </p:nvSpPr>
        <p:spPr>
          <a:xfrm>
            <a:off x="8746021" y="4521511"/>
            <a:ext cx="1569660"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易于掌握使用</a:t>
            </a:r>
          </a:p>
        </p:txBody>
      </p:sp>
      <p:sp>
        <p:nvSpPr>
          <p:cNvPr id="19" name="矩形 18"/>
          <p:cNvSpPr/>
          <p:nvPr/>
        </p:nvSpPr>
        <p:spPr>
          <a:xfrm>
            <a:off x="8746021" y="2640996"/>
            <a:ext cx="2665578" cy="430887"/>
          </a:xfrm>
          <a:prstGeom prst="rect">
            <a:avLst/>
          </a:prstGeom>
        </p:spPr>
        <p:txBody>
          <a:bodyPr wrap="square">
            <a:spAutoFit/>
          </a:bodyPr>
          <a:lstStyle/>
          <a:p>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用</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建立的软件系统模型可以用任何一种面向对象的程序设计语言来实现</a:t>
            </a:r>
          </a:p>
        </p:txBody>
      </p:sp>
      <p:sp>
        <p:nvSpPr>
          <p:cNvPr id="20" name="矩形 19"/>
          <p:cNvSpPr/>
          <p:nvPr/>
        </p:nvSpPr>
        <p:spPr>
          <a:xfrm>
            <a:off x="8746021" y="4842785"/>
            <a:ext cx="2665578" cy="430887"/>
          </a:xfrm>
          <a:prstGeom prst="rect">
            <a:avLst/>
          </a:prstGeom>
        </p:spPr>
        <p:txBody>
          <a:bodyPr wrap="square">
            <a:spAutoFit/>
          </a:bodyPr>
          <a:lstStyle/>
          <a:p>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图形结构清晰，建模简洁明了，容易掌握使用</a:t>
            </a:r>
          </a:p>
        </p:txBody>
      </p:sp>
      <p:sp>
        <p:nvSpPr>
          <p:cNvPr id="21" name="Freeform 34"/>
          <p:cNvSpPr>
            <a:spLocks/>
          </p:cNvSpPr>
          <p:nvPr/>
        </p:nvSpPr>
        <p:spPr bwMode="auto">
          <a:xfrm>
            <a:off x="8145348" y="2547985"/>
            <a:ext cx="365833" cy="339099"/>
          </a:xfrm>
          <a:custGeom>
            <a:avLst/>
            <a:gdLst>
              <a:gd name="T0" fmla="*/ 258 w 298"/>
              <a:gd name="T1" fmla="*/ 0 h 276"/>
              <a:gd name="T2" fmla="*/ 41 w 298"/>
              <a:gd name="T3" fmla="*/ 0 h 276"/>
              <a:gd name="T4" fmla="*/ 0 w 298"/>
              <a:gd name="T5" fmla="*/ 40 h 276"/>
              <a:gd name="T6" fmla="*/ 0 w 298"/>
              <a:gd name="T7" fmla="*/ 180 h 276"/>
              <a:gd name="T8" fmla="*/ 41 w 298"/>
              <a:gd name="T9" fmla="*/ 220 h 276"/>
              <a:gd name="T10" fmla="*/ 128 w 298"/>
              <a:gd name="T11" fmla="*/ 220 h 276"/>
              <a:gd name="T12" fmla="*/ 128 w 298"/>
              <a:gd name="T13" fmla="*/ 276 h 276"/>
              <a:gd name="T14" fmla="*/ 220 w 298"/>
              <a:gd name="T15" fmla="*/ 220 h 276"/>
              <a:gd name="T16" fmla="*/ 258 w 298"/>
              <a:gd name="T17" fmla="*/ 220 h 276"/>
              <a:gd name="T18" fmla="*/ 298 w 298"/>
              <a:gd name="T19" fmla="*/ 180 h 276"/>
              <a:gd name="T20" fmla="*/ 298 w 298"/>
              <a:gd name="T21" fmla="*/ 40 h 276"/>
              <a:gd name="T22" fmla="*/ 258 w 298"/>
              <a:gd name="T23"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276">
                <a:moveTo>
                  <a:pt x="258" y="0"/>
                </a:moveTo>
                <a:cubicBezTo>
                  <a:pt x="41" y="0"/>
                  <a:pt x="41" y="0"/>
                  <a:pt x="41" y="0"/>
                </a:cubicBezTo>
                <a:cubicBezTo>
                  <a:pt x="19" y="0"/>
                  <a:pt x="0" y="18"/>
                  <a:pt x="0" y="40"/>
                </a:cubicBezTo>
                <a:cubicBezTo>
                  <a:pt x="0" y="180"/>
                  <a:pt x="0" y="180"/>
                  <a:pt x="0" y="180"/>
                </a:cubicBezTo>
                <a:cubicBezTo>
                  <a:pt x="0" y="202"/>
                  <a:pt x="19" y="220"/>
                  <a:pt x="41" y="220"/>
                </a:cubicBezTo>
                <a:cubicBezTo>
                  <a:pt x="128" y="220"/>
                  <a:pt x="128" y="220"/>
                  <a:pt x="128" y="220"/>
                </a:cubicBezTo>
                <a:cubicBezTo>
                  <a:pt x="128" y="276"/>
                  <a:pt x="128" y="276"/>
                  <a:pt x="128" y="276"/>
                </a:cubicBezTo>
                <a:cubicBezTo>
                  <a:pt x="220" y="220"/>
                  <a:pt x="220" y="220"/>
                  <a:pt x="220" y="220"/>
                </a:cubicBezTo>
                <a:cubicBezTo>
                  <a:pt x="258" y="220"/>
                  <a:pt x="258" y="220"/>
                  <a:pt x="258" y="220"/>
                </a:cubicBezTo>
                <a:cubicBezTo>
                  <a:pt x="280" y="220"/>
                  <a:pt x="298" y="202"/>
                  <a:pt x="298" y="180"/>
                </a:cubicBezTo>
                <a:cubicBezTo>
                  <a:pt x="298" y="40"/>
                  <a:pt x="298" y="40"/>
                  <a:pt x="298" y="40"/>
                </a:cubicBezTo>
                <a:cubicBezTo>
                  <a:pt x="298" y="18"/>
                  <a:pt x="280" y="0"/>
                  <a:pt x="258" y="0"/>
                </a:cubicBez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7"/>
          <p:cNvSpPr>
            <a:spLocks noEditPoints="1"/>
          </p:cNvSpPr>
          <p:nvPr/>
        </p:nvSpPr>
        <p:spPr bwMode="auto">
          <a:xfrm>
            <a:off x="3691371" y="2564792"/>
            <a:ext cx="344727" cy="275782"/>
          </a:xfrm>
          <a:custGeom>
            <a:avLst/>
            <a:gdLst>
              <a:gd name="T0" fmla="*/ 253 w 281"/>
              <a:gd name="T1" fmla="*/ 0 h 225"/>
              <a:gd name="T2" fmla="*/ 157 w 281"/>
              <a:gd name="T3" fmla="*/ 0 h 225"/>
              <a:gd name="T4" fmla="*/ 156 w 281"/>
              <a:gd name="T5" fmla="*/ 0 h 225"/>
              <a:gd name="T6" fmla="*/ 117 w 281"/>
              <a:gd name="T7" fmla="*/ 0 h 225"/>
              <a:gd name="T8" fmla="*/ 117 w 281"/>
              <a:gd name="T9" fmla="*/ 0 h 225"/>
              <a:gd name="T10" fmla="*/ 28 w 281"/>
              <a:gd name="T11" fmla="*/ 0 h 225"/>
              <a:gd name="T12" fmla="*/ 0 w 281"/>
              <a:gd name="T13" fmla="*/ 28 h 225"/>
              <a:gd name="T14" fmla="*/ 0 w 281"/>
              <a:gd name="T15" fmla="*/ 162 h 225"/>
              <a:gd name="T16" fmla="*/ 28 w 281"/>
              <a:gd name="T17" fmla="*/ 190 h 225"/>
              <a:gd name="T18" fmla="*/ 119 w 281"/>
              <a:gd name="T19" fmla="*/ 190 h 225"/>
              <a:gd name="T20" fmla="*/ 126 w 281"/>
              <a:gd name="T21" fmla="*/ 199 h 225"/>
              <a:gd name="T22" fmla="*/ 119 w 281"/>
              <a:gd name="T23" fmla="*/ 207 h 225"/>
              <a:gd name="T24" fmla="*/ 73 w 281"/>
              <a:gd name="T25" fmla="*/ 216 h 225"/>
              <a:gd name="T26" fmla="*/ 141 w 281"/>
              <a:gd name="T27" fmla="*/ 225 h 225"/>
              <a:gd name="T28" fmla="*/ 210 w 281"/>
              <a:gd name="T29" fmla="*/ 216 h 225"/>
              <a:gd name="T30" fmla="*/ 165 w 281"/>
              <a:gd name="T31" fmla="*/ 208 h 225"/>
              <a:gd name="T32" fmla="*/ 158 w 281"/>
              <a:gd name="T33" fmla="*/ 198 h 225"/>
              <a:gd name="T34" fmla="*/ 164 w 281"/>
              <a:gd name="T35" fmla="*/ 190 h 225"/>
              <a:gd name="T36" fmla="*/ 253 w 281"/>
              <a:gd name="T37" fmla="*/ 190 h 225"/>
              <a:gd name="T38" fmla="*/ 281 w 281"/>
              <a:gd name="T39" fmla="*/ 162 h 225"/>
              <a:gd name="T40" fmla="*/ 281 w 281"/>
              <a:gd name="T41" fmla="*/ 28 h 225"/>
              <a:gd name="T42" fmla="*/ 253 w 281"/>
              <a:gd name="T43" fmla="*/ 0 h 225"/>
              <a:gd name="T44" fmla="*/ 247 w 281"/>
              <a:gd name="T45" fmla="*/ 182 h 225"/>
              <a:gd name="T46" fmla="*/ 241 w 281"/>
              <a:gd name="T47" fmla="*/ 177 h 225"/>
              <a:gd name="T48" fmla="*/ 247 w 281"/>
              <a:gd name="T49" fmla="*/ 171 h 225"/>
              <a:gd name="T50" fmla="*/ 252 w 281"/>
              <a:gd name="T51" fmla="*/ 177 h 225"/>
              <a:gd name="T52" fmla="*/ 247 w 281"/>
              <a:gd name="T53" fmla="*/ 182 h 225"/>
              <a:gd name="T54" fmla="*/ 265 w 281"/>
              <a:gd name="T55" fmla="*/ 164 h 225"/>
              <a:gd name="T56" fmla="*/ 17 w 281"/>
              <a:gd name="T57" fmla="*/ 164 h 225"/>
              <a:gd name="T58" fmla="*/ 17 w 281"/>
              <a:gd name="T59" fmla="*/ 17 h 225"/>
              <a:gd name="T60" fmla="*/ 265 w 281"/>
              <a:gd name="T61" fmla="*/ 17 h 225"/>
              <a:gd name="T62" fmla="*/ 265 w 281"/>
              <a:gd name="T63" fmla="*/ 16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225">
                <a:moveTo>
                  <a:pt x="253" y="0"/>
                </a:moveTo>
                <a:cubicBezTo>
                  <a:pt x="157" y="0"/>
                  <a:pt x="157" y="0"/>
                  <a:pt x="157" y="0"/>
                </a:cubicBezTo>
                <a:cubicBezTo>
                  <a:pt x="157" y="0"/>
                  <a:pt x="157" y="0"/>
                  <a:pt x="156" y="0"/>
                </a:cubicBezTo>
                <a:cubicBezTo>
                  <a:pt x="117" y="0"/>
                  <a:pt x="117" y="0"/>
                  <a:pt x="117" y="0"/>
                </a:cubicBezTo>
                <a:cubicBezTo>
                  <a:pt x="117" y="0"/>
                  <a:pt x="117" y="0"/>
                  <a:pt x="117" y="0"/>
                </a:cubicBezTo>
                <a:cubicBezTo>
                  <a:pt x="28" y="0"/>
                  <a:pt x="28" y="0"/>
                  <a:pt x="28" y="0"/>
                </a:cubicBezTo>
                <a:cubicBezTo>
                  <a:pt x="13" y="0"/>
                  <a:pt x="0" y="13"/>
                  <a:pt x="0" y="28"/>
                </a:cubicBezTo>
                <a:cubicBezTo>
                  <a:pt x="0" y="162"/>
                  <a:pt x="0" y="162"/>
                  <a:pt x="0" y="162"/>
                </a:cubicBezTo>
                <a:cubicBezTo>
                  <a:pt x="0" y="177"/>
                  <a:pt x="13" y="190"/>
                  <a:pt x="28" y="190"/>
                </a:cubicBezTo>
                <a:cubicBezTo>
                  <a:pt x="119" y="190"/>
                  <a:pt x="119" y="190"/>
                  <a:pt x="119" y="190"/>
                </a:cubicBezTo>
                <a:cubicBezTo>
                  <a:pt x="123" y="192"/>
                  <a:pt x="126" y="195"/>
                  <a:pt x="126" y="199"/>
                </a:cubicBezTo>
                <a:cubicBezTo>
                  <a:pt x="126" y="202"/>
                  <a:pt x="123" y="205"/>
                  <a:pt x="119" y="207"/>
                </a:cubicBezTo>
                <a:cubicBezTo>
                  <a:pt x="92" y="209"/>
                  <a:pt x="73" y="212"/>
                  <a:pt x="73" y="216"/>
                </a:cubicBezTo>
                <a:cubicBezTo>
                  <a:pt x="73" y="221"/>
                  <a:pt x="103" y="225"/>
                  <a:pt x="141" y="225"/>
                </a:cubicBezTo>
                <a:cubicBezTo>
                  <a:pt x="179" y="225"/>
                  <a:pt x="210" y="221"/>
                  <a:pt x="210" y="216"/>
                </a:cubicBezTo>
                <a:cubicBezTo>
                  <a:pt x="210" y="212"/>
                  <a:pt x="191" y="209"/>
                  <a:pt x="165" y="208"/>
                </a:cubicBezTo>
                <a:cubicBezTo>
                  <a:pt x="161" y="205"/>
                  <a:pt x="158" y="202"/>
                  <a:pt x="158" y="198"/>
                </a:cubicBezTo>
                <a:cubicBezTo>
                  <a:pt x="158" y="195"/>
                  <a:pt x="160" y="192"/>
                  <a:pt x="164" y="190"/>
                </a:cubicBezTo>
                <a:cubicBezTo>
                  <a:pt x="253" y="190"/>
                  <a:pt x="253" y="190"/>
                  <a:pt x="253" y="190"/>
                </a:cubicBezTo>
                <a:cubicBezTo>
                  <a:pt x="269" y="190"/>
                  <a:pt x="281" y="177"/>
                  <a:pt x="281" y="162"/>
                </a:cubicBezTo>
                <a:cubicBezTo>
                  <a:pt x="281" y="28"/>
                  <a:pt x="281" y="28"/>
                  <a:pt x="281" y="28"/>
                </a:cubicBezTo>
                <a:cubicBezTo>
                  <a:pt x="281" y="13"/>
                  <a:pt x="269" y="0"/>
                  <a:pt x="253" y="0"/>
                </a:cubicBezTo>
                <a:close/>
                <a:moveTo>
                  <a:pt x="247" y="182"/>
                </a:moveTo>
                <a:cubicBezTo>
                  <a:pt x="244" y="182"/>
                  <a:pt x="241" y="180"/>
                  <a:pt x="241" y="177"/>
                </a:cubicBezTo>
                <a:cubicBezTo>
                  <a:pt x="241" y="174"/>
                  <a:pt x="244" y="171"/>
                  <a:pt x="247" y="171"/>
                </a:cubicBezTo>
                <a:cubicBezTo>
                  <a:pt x="250" y="171"/>
                  <a:pt x="252" y="174"/>
                  <a:pt x="252" y="177"/>
                </a:cubicBezTo>
                <a:cubicBezTo>
                  <a:pt x="252" y="180"/>
                  <a:pt x="250" y="182"/>
                  <a:pt x="247" y="182"/>
                </a:cubicBezTo>
                <a:close/>
                <a:moveTo>
                  <a:pt x="265" y="164"/>
                </a:moveTo>
                <a:cubicBezTo>
                  <a:pt x="17" y="164"/>
                  <a:pt x="17" y="164"/>
                  <a:pt x="17" y="164"/>
                </a:cubicBezTo>
                <a:cubicBezTo>
                  <a:pt x="17" y="17"/>
                  <a:pt x="17" y="17"/>
                  <a:pt x="17" y="17"/>
                </a:cubicBezTo>
                <a:cubicBezTo>
                  <a:pt x="265" y="17"/>
                  <a:pt x="265" y="17"/>
                  <a:pt x="265" y="17"/>
                </a:cubicBezTo>
                <a:lnTo>
                  <a:pt x="265" y="164"/>
                </a:lnTo>
                <a:close/>
              </a:path>
            </a:pathLst>
          </a:custGeom>
          <a:solidFill>
            <a:schemeClr val="bg1"/>
          </a:solidFill>
          <a:ln w="12700">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92"/>
          <p:cNvSpPr>
            <a:spLocks noEditPoints="1"/>
          </p:cNvSpPr>
          <p:nvPr/>
        </p:nvSpPr>
        <p:spPr bwMode="auto">
          <a:xfrm>
            <a:off x="8183502" y="4707058"/>
            <a:ext cx="346134" cy="346134"/>
          </a:xfrm>
          <a:custGeom>
            <a:avLst/>
            <a:gdLst>
              <a:gd name="T0" fmla="*/ 281 w 282"/>
              <a:gd name="T1" fmla="*/ 129 h 282"/>
              <a:gd name="T2" fmla="*/ 242 w 282"/>
              <a:gd name="T3" fmla="*/ 102 h 282"/>
              <a:gd name="T4" fmla="*/ 252 w 282"/>
              <a:gd name="T5" fmla="*/ 54 h 282"/>
              <a:gd name="T6" fmla="*/ 230 w 282"/>
              <a:gd name="T7" fmla="*/ 32 h 282"/>
              <a:gd name="T8" fmla="*/ 185 w 282"/>
              <a:gd name="T9" fmla="*/ 39 h 282"/>
              <a:gd name="T10" fmla="*/ 159 w 282"/>
              <a:gd name="T11" fmla="*/ 1 h 282"/>
              <a:gd name="T12" fmla="*/ 121 w 282"/>
              <a:gd name="T13" fmla="*/ 2 h 282"/>
              <a:gd name="T14" fmla="*/ 94 w 282"/>
              <a:gd name="T15" fmla="*/ 36 h 282"/>
              <a:gd name="T16" fmla="*/ 53 w 282"/>
              <a:gd name="T17" fmla="*/ 31 h 282"/>
              <a:gd name="T18" fmla="*/ 32 w 282"/>
              <a:gd name="T19" fmla="*/ 52 h 282"/>
              <a:gd name="T20" fmla="*/ 38 w 282"/>
              <a:gd name="T21" fmla="*/ 97 h 282"/>
              <a:gd name="T22" fmla="*/ 2 w 282"/>
              <a:gd name="T23" fmla="*/ 123 h 282"/>
              <a:gd name="T24" fmla="*/ 1 w 282"/>
              <a:gd name="T25" fmla="*/ 157 h 282"/>
              <a:gd name="T26" fmla="*/ 35 w 282"/>
              <a:gd name="T27" fmla="*/ 184 h 282"/>
              <a:gd name="T28" fmla="*/ 29 w 282"/>
              <a:gd name="T29" fmla="*/ 226 h 282"/>
              <a:gd name="T30" fmla="*/ 53 w 282"/>
              <a:gd name="T31" fmla="*/ 251 h 282"/>
              <a:gd name="T32" fmla="*/ 96 w 282"/>
              <a:gd name="T33" fmla="*/ 246 h 282"/>
              <a:gd name="T34" fmla="*/ 122 w 282"/>
              <a:gd name="T35" fmla="*/ 280 h 282"/>
              <a:gd name="T36" fmla="*/ 161 w 282"/>
              <a:gd name="T37" fmla="*/ 280 h 282"/>
              <a:gd name="T38" fmla="*/ 187 w 282"/>
              <a:gd name="T39" fmla="*/ 251 h 282"/>
              <a:gd name="T40" fmla="*/ 225 w 282"/>
              <a:gd name="T41" fmla="*/ 254 h 282"/>
              <a:gd name="T42" fmla="*/ 251 w 282"/>
              <a:gd name="T43" fmla="*/ 229 h 282"/>
              <a:gd name="T44" fmla="*/ 245 w 282"/>
              <a:gd name="T45" fmla="*/ 186 h 282"/>
              <a:gd name="T46" fmla="*/ 281 w 282"/>
              <a:gd name="T47" fmla="*/ 160 h 282"/>
              <a:gd name="T48" fmla="*/ 281 w 282"/>
              <a:gd name="T49" fmla="*/ 129 h 282"/>
              <a:gd name="T50" fmla="*/ 192 w 282"/>
              <a:gd name="T51" fmla="*/ 163 h 282"/>
              <a:gd name="T52" fmla="*/ 119 w 282"/>
              <a:gd name="T53" fmla="*/ 192 h 282"/>
              <a:gd name="T54" fmla="*/ 90 w 282"/>
              <a:gd name="T55" fmla="*/ 119 h 282"/>
              <a:gd name="T56" fmla="*/ 163 w 282"/>
              <a:gd name="T57" fmla="*/ 90 h 282"/>
              <a:gd name="T58" fmla="*/ 192 w 282"/>
              <a:gd name="T59" fmla="*/ 16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282">
                <a:moveTo>
                  <a:pt x="281" y="129"/>
                </a:moveTo>
                <a:cubicBezTo>
                  <a:pt x="264" y="129"/>
                  <a:pt x="248" y="118"/>
                  <a:pt x="242" y="102"/>
                </a:cubicBezTo>
                <a:cubicBezTo>
                  <a:pt x="235" y="85"/>
                  <a:pt x="240" y="66"/>
                  <a:pt x="252" y="54"/>
                </a:cubicBezTo>
                <a:cubicBezTo>
                  <a:pt x="246" y="46"/>
                  <a:pt x="238" y="39"/>
                  <a:pt x="230" y="32"/>
                </a:cubicBezTo>
                <a:cubicBezTo>
                  <a:pt x="218" y="42"/>
                  <a:pt x="201" y="46"/>
                  <a:pt x="185" y="39"/>
                </a:cubicBezTo>
                <a:cubicBezTo>
                  <a:pt x="169" y="32"/>
                  <a:pt x="160" y="17"/>
                  <a:pt x="159" y="1"/>
                </a:cubicBezTo>
                <a:cubicBezTo>
                  <a:pt x="146" y="0"/>
                  <a:pt x="133" y="0"/>
                  <a:pt x="121" y="2"/>
                </a:cubicBezTo>
                <a:cubicBezTo>
                  <a:pt x="118" y="17"/>
                  <a:pt x="109" y="30"/>
                  <a:pt x="94" y="36"/>
                </a:cubicBezTo>
                <a:cubicBezTo>
                  <a:pt x="80" y="42"/>
                  <a:pt x="64" y="39"/>
                  <a:pt x="53" y="31"/>
                </a:cubicBezTo>
                <a:cubicBezTo>
                  <a:pt x="45" y="38"/>
                  <a:pt x="38" y="45"/>
                  <a:pt x="32" y="52"/>
                </a:cubicBezTo>
                <a:cubicBezTo>
                  <a:pt x="41" y="65"/>
                  <a:pt x="44" y="81"/>
                  <a:pt x="38" y="97"/>
                </a:cubicBezTo>
                <a:cubicBezTo>
                  <a:pt x="31" y="112"/>
                  <a:pt x="17" y="121"/>
                  <a:pt x="2" y="123"/>
                </a:cubicBezTo>
                <a:cubicBezTo>
                  <a:pt x="0" y="134"/>
                  <a:pt x="0" y="146"/>
                  <a:pt x="1" y="157"/>
                </a:cubicBezTo>
                <a:cubicBezTo>
                  <a:pt x="16" y="159"/>
                  <a:pt x="29" y="169"/>
                  <a:pt x="35" y="184"/>
                </a:cubicBezTo>
                <a:cubicBezTo>
                  <a:pt x="41" y="198"/>
                  <a:pt x="38" y="214"/>
                  <a:pt x="29" y="226"/>
                </a:cubicBezTo>
                <a:cubicBezTo>
                  <a:pt x="36" y="235"/>
                  <a:pt x="44" y="244"/>
                  <a:pt x="53" y="251"/>
                </a:cubicBezTo>
                <a:cubicBezTo>
                  <a:pt x="65" y="242"/>
                  <a:pt x="81" y="240"/>
                  <a:pt x="96" y="246"/>
                </a:cubicBezTo>
                <a:cubicBezTo>
                  <a:pt x="111" y="252"/>
                  <a:pt x="120" y="266"/>
                  <a:pt x="122" y="280"/>
                </a:cubicBezTo>
                <a:cubicBezTo>
                  <a:pt x="135" y="282"/>
                  <a:pt x="148" y="282"/>
                  <a:pt x="161" y="280"/>
                </a:cubicBezTo>
                <a:cubicBezTo>
                  <a:pt x="164" y="268"/>
                  <a:pt x="173" y="257"/>
                  <a:pt x="187" y="251"/>
                </a:cubicBezTo>
                <a:cubicBezTo>
                  <a:pt x="200" y="246"/>
                  <a:pt x="213" y="248"/>
                  <a:pt x="225" y="254"/>
                </a:cubicBezTo>
                <a:cubicBezTo>
                  <a:pt x="234" y="247"/>
                  <a:pt x="243" y="239"/>
                  <a:pt x="251" y="229"/>
                </a:cubicBezTo>
                <a:cubicBezTo>
                  <a:pt x="242" y="217"/>
                  <a:pt x="239" y="201"/>
                  <a:pt x="245" y="186"/>
                </a:cubicBezTo>
                <a:cubicBezTo>
                  <a:pt x="252" y="171"/>
                  <a:pt x="266" y="161"/>
                  <a:pt x="281" y="160"/>
                </a:cubicBezTo>
                <a:cubicBezTo>
                  <a:pt x="282" y="149"/>
                  <a:pt x="282" y="139"/>
                  <a:pt x="281" y="129"/>
                </a:cubicBezTo>
                <a:close/>
                <a:moveTo>
                  <a:pt x="192" y="163"/>
                </a:moveTo>
                <a:cubicBezTo>
                  <a:pt x="180" y="191"/>
                  <a:pt x="147" y="204"/>
                  <a:pt x="119" y="192"/>
                </a:cubicBezTo>
                <a:cubicBezTo>
                  <a:pt x="91" y="180"/>
                  <a:pt x="78" y="147"/>
                  <a:pt x="90" y="119"/>
                </a:cubicBezTo>
                <a:cubicBezTo>
                  <a:pt x="102" y="91"/>
                  <a:pt x="135" y="78"/>
                  <a:pt x="163" y="90"/>
                </a:cubicBezTo>
                <a:cubicBezTo>
                  <a:pt x="191" y="102"/>
                  <a:pt x="204" y="135"/>
                  <a:pt x="192" y="163"/>
                </a:cubicBez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矩形 26"/>
          <p:cNvSpPr/>
          <p:nvPr/>
        </p:nvSpPr>
        <p:spPr>
          <a:xfrm>
            <a:off x="255639" y="2640996"/>
            <a:ext cx="3138570" cy="430887"/>
          </a:xfrm>
          <a:prstGeom prst="rect">
            <a:avLst/>
          </a:prstGeom>
        </p:spPr>
        <p:txBody>
          <a:bodyPr wrap="square">
            <a:spAutoFit/>
          </a:bodyPr>
          <a:lstStyle/>
          <a:p>
            <a:pPr algn="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通过</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的模型图能清晰的表示系统的逻辑模型和实现模型，可用于各种复杂系统的建模</a:t>
            </a:r>
          </a:p>
        </p:txBody>
      </p:sp>
      <p:sp>
        <p:nvSpPr>
          <p:cNvPr id="28" name="矩形 27"/>
          <p:cNvSpPr/>
          <p:nvPr/>
        </p:nvSpPr>
        <p:spPr>
          <a:xfrm>
            <a:off x="720489" y="4890843"/>
            <a:ext cx="2665578" cy="261610"/>
          </a:xfrm>
          <a:prstGeom prst="rect">
            <a:avLst/>
          </a:prstGeom>
        </p:spPr>
        <p:txBody>
          <a:bodyPr wrap="square">
            <a:spAutoFit/>
          </a:bodyPr>
          <a:lstStyle/>
          <a:p>
            <a:pPr algn="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是系统建模语言，独立于开发过程</a:t>
            </a:r>
            <a:endPar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endParaRPr>
          </a:p>
        </p:txBody>
      </p:sp>
      <p:sp>
        <p:nvSpPr>
          <p:cNvPr id="29" name="椭圆 28"/>
          <p:cNvSpPr/>
          <p:nvPr/>
        </p:nvSpPr>
        <p:spPr>
          <a:xfrm>
            <a:off x="4014401" y="2848864"/>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988931" y="5021648"/>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454723" y="2854495"/>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473178" y="5048692"/>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497526"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的特点</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grpSp>
        <p:nvGrpSpPr>
          <p:cNvPr id="37" name="组合 36">
            <a:extLst>
              <a:ext uri="{FF2B5EF4-FFF2-40B4-BE49-F238E27FC236}">
                <a16:creationId xmlns:a16="http://schemas.microsoft.com/office/drawing/2014/main" id="{E3FF51E2-CDF6-0B42-B383-CD5B94C8EF70}"/>
              </a:ext>
            </a:extLst>
          </p:cNvPr>
          <p:cNvGrpSpPr/>
          <p:nvPr/>
        </p:nvGrpSpPr>
        <p:grpSpPr>
          <a:xfrm>
            <a:off x="3652935" y="4721224"/>
            <a:ext cx="404813" cy="331788"/>
            <a:chOff x="5075237" y="5114003"/>
            <a:chExt cx="404813" cy="331788"/>
          </a:xfrm>
          <a:solidFill>
            <a:schemeClr val="bg1"/>
          </a:solidFill>
        </p:grpSpPr>
        <p:sp>
          <p:nvSpPr>
            <p:cNvPr id="38" name="Freeform 345">
              <a:extLst>
                <a:ext uri="{FF2B5EF4-FFF2-40B4-BE49-F238E27FC236}">
                  <a16:creationId xmlns:a16="http://schemas.microsoft.com/office/drawing/2014/main" id="{86BCF635-F7EA-D540-A4CD-6A53AC7084D2}"/>
                </a:ext>
              </a:extLst>
            </p:cNvPr>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46">
              <a:extLst>
                <a:ext uri="{FF2B5EF4-FFF2-40B4-BE49-F238E27FC236}">
                  <a16:creationId xmlns:a16="http://schemas.microsoft.com/office/drawing/2014/main" id="{79DB172C-4BDA-0A4F-B984-35880135DE6E}"/>
                </a:ext>
              </a:extLst>
            </p:cNvPr>
            <p:cNvSpPr>
              <a:spLocks/>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47">
              <a:extLst>
                <a:ext uri="{FF2B5EF4-FFF2-40B4-BE49-F238E27FC236}">
                  <a16:creationId xmlns:a16="http://schemas.microsoft.com/office/drawing/2014/main" id="{0F4FCE83-0239-274A-BE11-708FE7DC3209}"/>
                </a:ext>
              </a:extLst>
            </p:cNvPr>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48">
              <a:extLst>
                <a:ext uri="{FF2B5EF4-FFF2-40B4-BE49-F238E27FC236}">
                  <a16:creationId xmlns:a16="http://schemas.microsoft.com/office/drawing/2014/main" id="{86C1B032-46A4-9F4C-8262-A0C314CD6B0A}"/>
                </a:ext>
              </a:extLst>
            </p:cNvPr>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49">
              <a:extLst>
                <a:ext uri="{FF2B5EF4-FFF2-40B4-BE49-F238E27FC236}">
                  <a16:creationId xmlns:a16="http://schemas.microsoft.com/office/drawing/2014/main" id="{39923ED7-7E4B-8E4E-B3CB-E476749BCCF4}"/>
                </a:ext>
              </a:extLst>
            </p:cNvPr>
            <p:cNvSpPr>
              <a:spLocks/>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50">
              <a:extLst>
                <a:ext uri="{FF2B5EF4-FFF2-40B4-BE49-F238E27FC236}">
                  <a16:creationId xmlns:a16="http://schemas.microsoft.com/office/drawing/2014/main" id="{38617E65-A442-F242-967E-83FF8628BC0A}"/>
                </a:ext>
              </a:extLst>
            </p:cNvPr>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219726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itchFamily="34" charset="0"/>
              </a:rPr>
              <a:t>02</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latin typeface="方正姚体" pitchFamily="2" charset="-122"/>
                <a:ea typeface="方正姚体" pitchFamily="2" charset="-122"/>
              </a:rPr>
              <a:t>UML</a:t>
            </a:r>
            <a:r>
              <a:rPr lang="zh-CN" altLang="en-US" sz="4800" dirty="0">
                <a:latin typeface="方正姚体" pitchFamily="2" charset="-122"/>
                <a:ea typeface="方正姚体" pitchFamily="2" charset="-122"/>
              </a:rPr>
              <a:t>工具</a:t>
            </a:r>
          </a:p>
        </p:txBody>
      </p:sp>
    </p:spTree>
    <p:extLst>
      <p:ext uri="{BB962C8B-B14F-4D97-AF65-F5344CB8AC3E}">
        <p14:creationId xmlns:p14="http://schemas.microsoft.com/office/powerpoint/2010/main" val="4172251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54ED688D-699E-4A5E-B933-5CF67A93B60E}"/>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F2A8193D-751C-4536-8EEA-961EB56916C2}"/>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7990B4A-4EBB-4032-97B2-481B44FB5113}"/>
              </a:ext>
            </a:extLst>
          </p:cNvPr>
          <p:cNvSpPr/>
          <p:nvPr/>
        </p:nvSpPr>
        <p:spPr>
          <a:xfrm>
            <a:off x="1385455" y="314138"/>
            <a:ext cx="1887055"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大工具介绍</a:t>
            </a:r>
          </a:p>
        </p:txBody>
      </p:sp>
      <p:sp>
        <p:nvSpPr>
          <p:cNvPr id="5" name="文本框 4">
            <a:extLst>
              <a:ext uri="{FF2B5EF4-FFF2-40B4-BE49-F238E27FC236}">
                <a16:creationId xmlns:a16="http://schemas.microsoft.com/office/drawing/2014/main" id="{12FF30AA-4638-4461-BBFE-DC0B25E3A2B7}"/>
              </a:ext>
            </a:extLst>
          </p:cNvPr>
          <p:cNvSpPr txBox="1"/>
          <p:nvPr/>
        </p:nvSpPr>
        <p:spPr>
          <a:xfrm>
            <a:off x="1226820" y="1535502"/>
            <a:ext cx="5381014" cy="923330"/>
          </a:xfrm>
          <a:prstGeom prst="rect">
            <a:avLst/>
          </a:prstGeom>
          <a:noFill/>
        </p:spPr>
        <p:txBody>
          <a:bodyPr wrap="square" rtlCol="0">
            <a:spAutoFit/>
          </a:bodyPr>
          <a:lstStyle/>
          <a:p>
            <a:r>
              <a:rPr lang="zh-CN" altLang="en-US" dirty="0"/>
              <a:t>面向对象的软件建模工具应对软件系统的模型进行可视化、构建和文档化。面向对象的软件建模工具应该具有以下功能。</a:t>
            </a:r>
          </a:p>
        </p:txBody>
      </p:sp>
      <p:sp>
        <p:nvSpPr>
          <p:cNvPr id="6" name="文本框 5">
            <a:extLst>
              <a:ext uri="{FF2B5EF4-FFF2-40B4-BE49-F238E27FC236}">
                <a16:creationId xmlns:a16="http://schemas.microsoft.com/office/drawing/2014/main" id="{1367F423-6D2B-445C-8841-921615E13B22}"/>
              </a:ext>
            </a:extLst>
          </p:cNvPr>
          <p:cNvSpPr txBox="1"/>
          <p:nvPr/>
        </p:nvSpPr>
        <p:spPr>
          <a:xfrm>
            <a:off x="5118653" y="3323548"/>
            <a:ext cx="1922321" cy="369332"/>
          </a:xfrm>
          <a:prstGeom prst="rect">
            <a:avLst/>
          </a:prstGeom>
          <a:noFill/>
        </p:spPr>
        <p:txBody>
          <a:bodyPr wrap="none" rtlCol="0">
            <a:spAutoFit/>
          </a:bodyPr>
          <a:lstStyle/>
          <a:p>
            <a:r>
              <a:rPr lang="zh-CN" altLang="en-US" dirty="0"/>
              <a:t>（</a:t>
            </a:r>
            <a:r>
              <a:rPr lang="en-US" altLang="zh-CN" dirty="0"/>
              <a:t>3</a:t>
            </a:r>
            <a:r>
              <a:rPr lang="zh-CN" altLang="en-US" dirty="0"/>
              <a:t>）一致性检查</a:t>
            </a:r>
          </a:p>
        </p:txBody>
      </p:sp>
      <p:sp>
        <p:nvSpPr>
          <p:cNvPr id="7" name="文本框 6">
            <a:extLst>
              <a:ext uri="{FF2B5EF4-FFF2-40B4-BE49-F238E27FC236}">
                <a16:creationId xmlns:a16="http://schemas.microsoft.com/office/drawing/2014/main" id="{19FAB1EB-79EB-4109-A8EA-1E1F06FA6695}"/>
              </a:ext>
            </a:extLst>
          </p:cNvPr>
          <p:cNvSpPr txBox="1"/>
          <p:nvPr/>
        </p:nvSpPr>
        <p:spPr>
          <a:xfrm>
            <a:off x="2719132" y="3258932"/>
            <a:ext cx="1229824" cy="369332"/>
          </a:xfrm>
          <a:prstGeom prst="rect">
            <a:avLst/>
          </a:prstGeom>
          <a:noFill/>
        </p:spPr>
        <p:txBody>
          <a:bodyPr wrap="none" rtlCol="0">
            <a:spAutoFit/>
          </a:bodyPr>
          <a:lstStyle/>
          <a:p>
            <a:r>
              <a:rPr lang="zh-CN" altLang="en-US" dirty="0"/>
              <a:t>（</a:t>
            </a:r>
            <a:r>
              <a:rPr lang="en-US" altLang="zh-CN" dirty="0"/>
              <a:t>2</a:t>
            </a:r>
            <a:r>
              <a:rPr lang="zh-CN" altLang="en-US" dirty="0"/>
              <a:t>）存储</a:t>
            </a:r>
          </a:p>
        </p:txBody>
      </p:sp>
      <p:sp>
        <p:nvSpPr>
          <p:cNvPr id="8" name="文本框 7">
            <a:extLst>
              <a:ext uri="{FF2B5EF4-FFF2-40B4-BE49-F238E27FC236}">
                <a16:creationId xmlns:a16="http://schemas.microsoft.com/office/drawing/2014/main" id="{42AB80C4-4CBF-4B28-830B-7AF3FE4C026E}"/>
              </a:ext>
            </a:extLst>
          </p:cNvPr>
          <p:cNvSpPr txBox="1"/>
          <p:nvPr/>
        </p:nvSpPr>
        <p:spPr>
          <a:xfrm>
            <a:off x="2687503" y="4561302"/>
            <a:ext cx="3624710" cy="369332"/>
          </a:xfrm>
          <a:prstGeom prst="rect">
            <a:avLst/>
          </a:prstGeom>
          <a:noFill/>
        </p:spPr>
        <p:txBody>
          <a:bodyPr wrap="none" rtlCol="0">
            <a:spAutoFit/>
          </a:bodyPr>
          <a:lstStyle/>
          <a:p>
            <a:r>
              <a:rPr lang="zh-CN" altLang="en-US" dirty="0"/>
              <a:t>（</a:t>
            </a:r>
            <a:r>
              <a:rPr lang="en-US" altLang="zh-CN" dirty="0"/>
              <a:t>10</a:t>
            </a:r>
            <a:r>
              <a:rPr lang="zh-CN" altLang="en-US" dirty="0"/>
              <a:t>）支持多种抽象层和开发过程</a:t>
            </a:r>
          </a:p>
        </p:txBody>
      </p:sp>
      <p:sp>
        <p:nvSpPr>
          <p:cNvPr id="9" name="文本框 8">
            <a:extLst>
              <a:ext uri="{FF2B5EF4-FFF2-40B4-BE49-F238E27FC236}">
                <a16:creationId xmlns:a16="http://schemas.microsoft.com/office/drawing/2014/main" id="{20FC334A-7EF4-4424-A4F5-11E8CD97C4FD}"/>
              </a:ext>
            </a:extLst>
          </p:cNvPr>
          <p:cNvSpPr txBox="1"/>
          <p:nvPr/>
        </p:nvSpPr>
        <p:spPr>
          <a:xfrm>
            <a:off x="985222" y="4535588"/>
            <a:ext cx="1229824" cy="369332"/>
          </a:xfrm>
          <a:prstGeom prst="rect">
            <a:avLst/>
          </a:prstGeom>
          <a:noFill/>
        </p:spPr>
        <p:txBody>
          <a:bodyPr wrap="none" rtlCol="0">
            <a:spAutoFit/>
          </a:bodyPr>
          <a:lstStyle/>
          <a:p>
            <a:r>
              <a:rPr lang="zh-CN" altLang="en-US" dirty="0"/>
              <a:t>（</a:t>
            </a:r>
            <a:r>
              <a:rPr lang="en-US" altLang="zh-CN" dirty="0"/>
              <a:t>9</a:t>
            </a:r>
            <a:r>
              <a:rPr lang="zh-CN" altLang="en-US" dirty="0"/>
              <a:t>）集成</a:t>
            </a:r>
          </a:p>
        </p:txBody>
      </p:sp>
      <p:sp>
        <p:nvSpPr>
          <p:cNvPr id="10" name="文本框 9">
            <a:extLst>
              <a:ext uri="{FF2B5EF4-FFF2-40B4-BE49-F238E27FC236}">
                <a16:creationId xmlns:a16="http://schemas.microsoft.com/office/drawing/2014/main" id="{C8772DB2-0CD7-4A9A-8C18-10ADED5873CA}"/>
              </a:ext>
            </a:extLst>
          </p:cNvPr>
          <p:cNvSpPr txBox="1"/>
          <p:nvPr/>
        </p:nvSpPr>
        <p:spPr>
          <a:xfrm>
            <a:off x="5118653" y="3870055"/>
            <a:ext cx="1691489" cy="369332"/>
          </a:xfrm>
          <a:prstGeom prst="rect">
            <a:avLst/>
          </a:prstGeom>
          <a:noFill/>
        </p:spPr>
        <p:txBody>
          <a:bodyPr wrap="none" rtlCol="0">
            <a:spAutoFit/>
          </a:bodyPr>
          <a:lstStyle/>
          <a:p>
            <a:r>
              <a:rPr lang="zh-CN" altLang="en-US" dirty="0"/>
              <a:t>（</a:t>
            </a:r>
            <a:r>
              <a:rPr lang="en-US" altLang="zh-CN" dirty="0"/>
              <a:t>7</a:t>
            </a:r>
            <a:r>
              <a:rPr lang="zh-CN" altLang="en-US" dirty="0"/>
              <a:t>）代码生成</a:t>
            </a:r>
          </a:p>
        </p:txBody>
      </p:sp>
      <p:sp>
        <p:nvSpPr>
          <p:cNvPr id="11" name="文本框 10">
            <a:extLst>
              <a:ext uri="{FF2B5EF4-FFF2-40B4-BE49-F238E27FC236}">
                <a16:creationId xmlns:a16="http://schemas.microsoft.com/office/drawing/2014/main" id="{0F62FA8D-0B6B-4D4B-87DE-B7311167F49E}"/>
              </a:ext>
            </a:extLst>
          </p:cNvPr>
          <p:cNvSpPr txBox="1"/>
          <p:nvPr/>
        </p:nvSpPr>
        <p:spPr>
          <a:xfrm>
            <a:off x="2719132" y="3867650"/>
            <a:ext cx="1691489" cy="369332"/>
          </a:xfrm>
          <a:prstGeom prst="rect">
            <a:avLst/>
          </a:prstGeom>
          <a:noFill/>
        </p:spPr>
        <p:txBody>
          <a:bodyPr wrap="none" rtlCol="0">
            <a:spAutoFit/>
          </a:bodyPr>
          <a:lstStyle/>
          <a:p>
            <a:r>
              <a:rPr lang="zh-CN" altLang="en-US" dirty="0"/>
              <a:t>（</a:t>
            </a:r>
            <a:r>
              <a:rPr lang="en-US" altLang="zh-CN" dirty="0"/>
              <a:t>6</a:t>
            </a:r>
            <a:r>
              <a:rPr lang="zh-CN" altLang="en-US" dirty="0"/>
              <a:t>）写作支持</a:t>
            </a:r>
          </a:p>
        </p:txBody>
      </p:sp>
      <p:sp>
        <p:nvSpPr>
          <p:cNvPr id="12" name="文本框 11">
            <a:extLst>
              <a:ext uri="{FF2B5EF4-FFF2-40B4-BE49-F238E27FC236}">
                <a16:creationId xmlns:a16="http://schemas.microsoft.com/office/drawing/2014/main" id="{0F1DA3E5-BE4D-4B37-A728-2986AB00A043}"/>
              </a:ext>
            </a:extLst>
          </p:cNvPr>
          <p:cNvSpPr txBox="1"/>
          <p:nvPr/>
        </p:nvSpPr>
        <p:spPr>
          <a:xfrm>
            <a:off x="1009290" y="3870055"/>
            <a:ext cx="1229824" cy="369332"/>
          </a:xfrm>
          <a:prstGeom prst="rect">
            <a:avLst/>
          </a:prstGeom>
          <a:noFill/>
        </p:spPr>
        <p:txBody>
          <a:bodyPr wrap="none" rtlCol="0">
            <a:spAutoFit/>
          </a:bodyPr>
          <a:lstStyle/>
          <a:p>
            <a:r>
              <a:rPr lang="zh-CN" altLang="en-US" dirty="0"/>
              <a:t>（</a:t>
            </a:r>
            <a:r>
              <a:rPr lang="en-US" altLang="zh-CN" dirty="0"/>
              <a:t>5</a:t>
            </a:r>
            <a:r>
              <a:rPr lang="zh-CN" altLang="en-US" dirty="0"/>
              <a:t>）导航</a:t>
            </a:r>
          </a:p>
        </p:txBody>
      </p:sp>
      <p:sp>
        <p:nvSpPr>
          <p:cNvPr id="13" name="文本框 12">
            <a:extLst>
              <a:ext uri="{FF2B5EF4-FFF2-40B4-BE49-F238E27FC236}">
                <a16:creationId xmlns:a16="http://schemas.microsoft.com/office/drawing/2014/main" id="{435F96C1-E615-442B-B5CF-B2B6ABD56B57}"/>
              </a:ext>
            </a:extLst>
          </p:cNvPr>
          <p:cNvSpPr txBox="1"/>
          <p:nvPr/>
        </p:nvSpPr>
        <p:spPr>
          <a:xfrm>
            <a:off x="8695426" y="4561302"/>
            <a:ext cx="1813317" cy="369332"/>
          </a:xfrm>
          <a:prstGeom prst="rect">
            <a:avLst/>
          </a:prstGeom>
          <a:noFill/>
        </p:spPr>
        <p:txBody>
          <a:bodyPr wrap="none" rtlCol="0">
            <a:spAutoFit/>
          </a:bodyPr>
          <a:lstStyle/>
          <a:p>
            <a:r>
              <a:rPr lang="zh-CN" altLang="en-US" dirty="0"/>
              <a:t>（</a:t>
            </a:r>
            <a:r>
              <a:rPr lang="en-US" altLang="zh-CN" dirty="0"/>
              <a:t>12</a:t>
            </a:r>
            <a:r>
              <a:rPr lang="zh-CN" altLang="en-US" dirty="0"/>
              <a:t>）脚本编程</a:t>
            </a:r>
          </a:p>
        </p:txBody>
      </p:sp>
      <p:sp>
        <p:nvSpPr>
          <p:cNvPr id="14" name="文本框 13">
            <a:extLst>
              <a:ext uri="{FF2B5EF4-FFF2-40B4-BE49-F238E27FC236}">
                <a16:creationId xmlns:a16="http://schemas.microsoft.com/office/drawing/2014/main" id="{22D19A81-1B6B-47E1-9F60-9413038B76C2}"/>
              </a:ext>
            </a:extLst>
          </p:cNvPr>
          <p:cNvSpPr txBox="1"/>
          <p:nvPr/>
        </p:nvSpPr>
        <p:spPr>
          <a:xfrm>
            <a:off x="7396061" y="3866616"/>
            <a:ext cx="1691489" cy="369332"/>
          </a:xfrm>
          <a:prstGeom prst="rect">
            <a:avLst/>
          </a:prstGeom>
          <a:noFill/>
        </p:spPr>
        <p:txBody>
          <a:bodyPr wrap="none" rtlCol="0">
            <a:spAutoFit/>
          </a:bodyPr>
          <a:lstStyle/>
          <a:p>
            <a:r>
              <a:rPr lang="zh-CN" altLang="en-US" dirty="0"/>
              <a:t>（</a:t>
            </a:r>
            <a:r>
              <a:rPr lang="en-US" altLang="zh-CN" dirty="0"/>
              <a:t>8</a:t>
            </a:r>
            <a:r>
              <a:rPr lang="zh-CN" altLang="en-US" dirty="0"/>
              <a:t>）逆向项目</a:t>
            </a:r>
          </a:p>
        </p:txBody>
      </p:sp>
      <p:sp>
        <p:nvSpPr>
          <p:cNvPr id="15" name="文本框 14">
            <a:extLst>
              <a:ext uri="{FF2B5EF4-FFF2-40B4-BE49-F238E27FC236}">
                <a16:creationId xmlns:a16="http://schemas.microsoft.com/office/drawing/2014/main" id="{4898143E-DFC8-4C7B-BCC7-A972E730C25F}"/>
              </a:ext>
            </a:extLst>
          </p:cNvPr>
          <p:cNvSpPr txBox="1"/>
          <p:nvPr/>
        </p:nvSpPr>
        <p:spPr>
          <a:xfrm>
            <a:off x="1009290" y="3312544"/>
            <a:ext cx="1229824" cy="369332"/>
          </a:xfrm>
          <a:prstGeom prst="rect">
            <a:avLst/>
          </a:prstGeom>
          <a:noFill/>
        </p:spPr>
        <p:txBody>
          <a:bodyPr wrap="none" rtlCol="0">
            <a:spAutoFit/>
          </a:bodyPr>
          <a:lstStyle/>
          <a:p>
            <a:r>
              <a:rPr lang="zh-CN" altLang="en-US" dirty="0"/>
              <a:t>（</a:t>
            </a:r>
            <a:r>
              <a:rPr lang="en-US" altLang="zh-CN" dirty="0"/>
              <a:t>1</a:t>
            </a:r>
            <a:r>
              <a:rPr lang="zh-CN" altLang="en-US" dirty="0"/>
              <a:t>）绘图</a:t>
            </a:r>
          </a:p>
        </p:txBody>
      </p:sp>
      <p:sp>
        <p:nvSpPr>
          <p:cNvPr id="16" name="文本框 15">
            <a:extLst>
              <a:ext uri="{FF2B5EF4-FFF2-40B4-BE49-F238E27FC236}">
                <a16:creationId xmlns:a16="http://schemas.microsoft.com/office/drawing/2014/main" id="{4E2C9ACD-5D90-449C-B374-90C2FDE9018F}"/>
              </a:ext>
            </a:extLst>
          </p:cNvPr>
          <p:cNvSpPr txBox="1"/>
          <p:nvPr/>
        </p:nvSpPr>
        <p:spPr>
          <a:xfrm>
            <a:off x="6428489" y="4561302"/>
            <a:ext cx="1813317" cy="369332"/>
          </a:xfrm>
          <a:prstGeom prst="rect">
            <a:avLst/>
          </a:prstGeom>
          <a:noFill/>
        </p:spPr>
        <p:txBody>
          <a:bodyPr wrap="none" rtlCol="0">
            <a:spAutoFit/>
          </a:bodyPr>
          <a:lstStyle/>
          <a:p>
            <a:r>
              <a:rPr lang="zh-CN" altLang="en-US" dirty="0"/>
              <a:t>（</a:t>
            </a:r>
            <a:r>
              <a:rPr lang="en-US" altLang="zh-CN" dirty="0"/>
              <a:t>11</a:t>
            </a:r>
            <a:r>
              <a:rPr lang="zh-CN" altLang="en-US" dirty="0"/>
              <a:t>）文档生成</a:t>
            </a:r>
          </a:p>
        </p:txBody>
      </p:sp>
      <p:sp>
        <p:nvSpPr>
          <p:cNvPr id="17" name="文本框 16">
            <a:extLst>
              <a:ext uri="{FF2B5EF4-FFF2-40B4-BE49-F238E27FC236}">
                <a16:creationId xmlns:a16="http://schemas.microsoft.com/office/drawing/2014/main" id="{86EE007B-B9BF-46FF-880E-A1487667A294}"/>
              </a:ext>
            </a:extLst>
          </p:cNvPr>
          <p:cNvSpPr txBox="1"/>
          <p:nvPr/>
        </p:nvSpPr>
        <p:spPr>
          <a:xfrm>
            <a:off x="7396061" y="3332175"/>
            <a:ext cx="2383986" cy="369332"/>
          </a:xfrm>
          <a:prstGeom prst="rect">
            <a:avLst/>
          </a:prstGeom>
          <a:noFill/>
        </p:spPr>
        <p:txBody>
          <a:bodyPr wrap="none" rtlCol="0">
            <a:spAutoFit/>
          </a:bodyPr>
          <a:lstStyle/>
          <a:p>
            <a:r>
              <a:rPr lang="zh-CN" altLang="en-US" dirty="0"/>
              <a:t>（</a:t>
            </a:r>
            <a:r>
              <a:rPr lang="en-US" altLang="zh-CN" dirty="0"/>
              <a:t>4</a:t>
            </a:r>
            <a:r>
              <a:rPr lang="zh-CN" altLang="en-US" dirty="0"/>
              <a:t>）对模型进行组织</a:t>
            </a:r>
          </a:p>
        </p:txBody>
      </p:sp>
    </p:spTree>
    <p:extLst>
      <p:ext uri="{BB962C8B-B14F-4D97-AF65-F5344CB8AC3E}">
        <p14:creationId xmlns:p14="http://schemas.microsoft.com/office/powerpoint/2010/main" val="6141002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TotalTime>
  <Words>4844</Words>
  <Application>Microsoft Office PowerPoint</Application>
  <PresentationFormat>宽屏</PresentationFormat>
  <Paragraphs>505</Paragraphs>
  <Slides>53</Slides>
  <Notes>16</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53</vt:i4>
      </vt:variant>
    </vt:vector>
  </HeadingPairs>
  <TitlesOfParts>
    <vt:vector size="73" baseType="lpstr">
      <vt:lpstr>Gotham Rounded Medium</vt:lpstr>
      <vt:lpstr>PingFang SC</vt:lpstr>
      <vt:lpstr>Wingdings</vt:lpstr>
      <vt:lpstr>等线</vt:lpstr>
      <vt:lpstr>Calibri Light</vt:lpstr>
      <vt:lpstr>黑体</vt:lpstr>
      <vt:lpstr>Futura Bk BT</vt:lpstr>
      <vt:lpstr>宋体</vt:lpstr>
      <vt:lpstr>Arial</vt:lpstr>
      <vt:lpstr>等线 Light</vt:lpstr>
      <vt:lpstr>Verdana</vt:lpstr>
      <vt:lpstr>方正姚体</vt:lpstr>
      <vt:lpstr>Adobe 仿宋 Std R</vt:lpstr>
      <vt:lpstr>ＭＳ Ｐゴシック</vt:lpstr>
      <vt:lpstr>Calibri</vt:lpstr>
      <vt:lpstr>-apple-system</vt:lpstr>
      <vt:lpstr>Verdana</vt:lpstr>
      <vt:lpstr>黑体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hyx</cp:lastModifiedBy>
  <cp:revision>70</cp:revision>
  <dcterms:created xsi:type="dcterms:W3CDTF">2016-01-19T08:46:18Z</dcterms:created>
  <dcterms:modified xsi:type="dcterms:W3CDTF">2018-10-18T15:10:10Z</dcterms:modified>
</cp:coreProperties>
</file>