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77" r:id="rId2"/>
    <p:sldId id="281" r:id="rId3"/>
    <p:sldId id="282" r:id="rId4"/>
    <p:sldId id="283" r:id="rId5"/>
    <p:sldId id="284" r:id="rId6"/>
    <p:sldId id="285" r:id="rId7"/>
    <p:sldId id="286" r:id="rId8"/>
    <p:sldId id="287" r:id="rId9"/>
    <p:sldId id="288" r:id="rId10"/>
    <p:sldId id="289" r:id="rId11"/>
    <p:sldId id="291" r:id="rId12"/>
    <p:sldId id="290" r:id="rId13"/>
    <p:sldId id="292" r:id="rId14"/>
    <p:sldId id="293" r:id="rId15"/>
    <p:sldId id="294" r:id="rId16"/>
  </p:sldIdLst>
  <p:sldSz cx="12192000" cy="6858000"/>
  <p:notesSz cx="6858000" cy="9144000"/>
  <p:embeddedFontLst>
    <p:embeddedFont>
      <p:font typeface="等线" panose="02010600030101010101" pitchFamily="2" charset="-122"/>
      <p:regular r:id="rId18"/>
      <p:bold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showGuides="1">
      <p:cViewPr varScale="1">
        <p:scale>
          <a:sx n="73" d="100"/>
          <a:sy n="73" d="100"/>
        </p:scale>
        <p:origin x="618"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566677" y="2767778"/>
            <a:ext cx="11977747" cy="18774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t>构件图描述的是在软件系统中遵从并实现一组接口的物理的、可替换的软件模块。</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 altLang="zh-CN" sz="2000" dirty="0"/>
              <a:t>Component) + </a:t>
            </a:r>
            <a:r>
              <a:rPr lang="zh-CN" altLang="en-US" sz="2000" dirty="0"/>
              <a:t>接口</a:t>
            </a:r>
            <a:r>
              <a:rPr lang="en-US" altLang="zh-CN" sz="2000" dirty="0"/>
              <a:t>(</a:t>
            </a:r>
            <a:r>
              <a:rPr lang="en" altLang="zh-CN" sz="2000" dirty="0"/>
              <a:t>Interface) + </a:t>
            </a:r>
            <a:r>
              <a:rPr lang="zh-CN" altLang="en-US" sz="2000" dirty="0"/>
              <a:t>关系</a:t>
            </a:r>
            <a:r>
              <a:rPr lang="en-US" altLang="zh-CN" sz="2000" dirty="0"/>
              <a:t>(</a:t>
            </a:r>
            <a:r>
              <a:rPr lang="en" altLang="zh-CN" sz="2000" dirty="0"/>
              <a:t>Relationship) + </a:t>
            </a:r>
            <a:r>
              <a:rPr lang="zh-CN" altLang="en-US" sz="2000" dirty="0"/>
              <a:t>端口</a:t>
            </a:r>
            <a:r>
              <a:rPr lang="en-US" altLang="zh-CN" sz="2000" dirty="0"/>
              <a:t>(</a:t>
            </a:r>
            <a:r>
              <a:rPr lang="en" altLang="zh-CN" sz="2000" dirty="0"/>
              <a:t>Port) + </a:t>
            </a:r>
            <a:r>
              <a:rPr lang="zh-CN" altLang="en-US" sz="2000" dirty="0"/>
              <a:t>连接器</a:t>
            </a:r>
            <a:r>
              <a:rPr lang="en-US" altLang="zh-CN" sz="2000" dirty="0"/>
              <a:t>(</a:t>
            </a:r>
            <a:r>
              <a:rPr lang="en" altLang="zh-CN" sz="2000" dirty="0"/>
              <a:t>Connector)</a:t>
            </a:r>
          </a:p>
          <a:p>
            <a:endParaRPr lang="en-US" altLang="zh-CN" sz="2400" dirty="0"/>
          </a:p>
          <a:p>
            <a:r>
              <a:rPr lang="zh-CN" altLang="en-US" sz="2400" dirty="0"/>
              <a:t> </a:t>
            </a:r>
            <a:endParaRPr lang="en-US" altLang="zh-CN" sz="3200" dirty="0">
              <a:solidFill>
                <a:srgbClr val="333333"/>
              </a:solidFill>
              <a:latin typeface="arial"/>
              <a:cs typeface="aria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200" dirty="0">
                <a:ea typeface="等线"/>
              </a:rPr>
              <a:t>构件图（</a:t>
            </a:r>
            <a:r>
              <a:rPr lang="en" altLang="zh-CN" sz="3200" dirty="0">
                <a:ea typeface="等线"/>
              </a:rPr>
              <a:t>Component Diagram</a:t>
            </a:r>
            <a:r>
              <a:rPr lang="zh-CN" altLang="en-US" sz="3200" dirty="0">
                <a:ea typeface="等线"/>
              </a:rPr>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175607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274D3EFC-7E9A-CB4D-8142-3FA839D711F1}"/>
              </a:ext>
            </a:extLst>
          </p:cNvPr>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  提供接口说明了通过端口来提供服务，请求接口说明了通过端口需要从其它构件获得服务。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Tree>
    <p:extLst>
      <p:ext uri="{BB962C8B-B14F-4D97-AF65-F5344CB8AC3E}">
        <p14:creationId xmlns:p14="http://schemas.microsoft.com/office/powerpoint/2010/main" val="38525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dirty="0"/>
              <a:t>连接器（</a:t>
            </a:r>
            <a:r>
              <a:rPr lang="en" altLang="zh-CN" sz="2000" b="1" dirty="0"/>
              <a:t>Connector</a:t>
            </a:r>
            <a:r>
              <a:rPr lang="zh-CN" altLang="en" sz="2000" b="1" dirty="0"/>
              <a:t>）</a:t>
            </a:r>
            <a:r>
              <a:rPr lang="en" altLang="zh-CN" sz="2000" b="1" dirty="0"/>
              <a:t>——</a:t>
            </a:r>
            <a:r>
              <a:rPr lang="zh-CN" altLang="en-US" sz="2000" b="1" dirty="0"/>
              <a:t>连接件</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8" name="矩形 7">
            <a:extLst>
              <a:ext uri="{FF2B5EF4-FFF2-40B4-BE49-F238E27FC236}">
                <a16:creationId xmlns:a16="http://schemas.microsoft.com/office/drawing/2014/main" id="{EBB8AA37-D078-0542-AE23-83A574BC1161}"/>
              </a:ext>
            </a:extLst>
          </p:cNvPr>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连接端口意味着请求端口要调用提供端口中的操作，以得到服务。</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立端口和接口的优点在于在设计时，两个构件彼此不需要了解对方的内部，只要它们的接口是相互兼容的即可。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197816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9" name="矩形 8">
            <a:extLst>
              <a:ext uri="{FF2B5EF4-FFF2-40B4-BE49-F238E27FC236}">
                <a16:creationId xmlns:a16="http://schemas.microsoft.com/office/drawing/2014/main" id="{97E2E6C7-86C8-574E-8515-44BDD29F91B1}"/>
              </a:ext>
            </a:extLst>
          </p:cNvPr>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114229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359E7B69-9702-7743-BF98-C08FE7BDD67E}"/>
              </a:ext>
            </a:extLst>
          </p:cNvPr>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a:extLst>
              <a:ext uri="{FF2B5EF4-FFF2-40B4-BE49-F238E27FC236}">
                <a16:creationId xmlns:a16="http://schemas.microsoft.com/office/drawing/2014/main" id="{96C3238F-4FAC-B44B-B1C0-94482659FACE}"/>
              </a:ext>
            </a:extLst>
          </p:cNvPr>
          <p:cNvPicPr>
            <a:picLocks noChangeAspect="1"/>
          </p:cNvPicPr>
          <p:nvPr/>
        </p:nvPicPr>
        <p:blipFill>
          <a:blip r:embed="rId2"/>
          <a:stretch>
            <a:fillRect/>
          </a:stretch>
        </p:blipFill>
        <p:spPr>
          <a:xfrm>
            <a:off x="830527" y="2863060"/>
            <a:ext cx="4869904" cy="3465698"/>
          </a:xfrm>
          <a:prstGeom prst="rect">
            <a:avLst/>
          </a:prstGeom>
        </p:spPr>
      </p:pic>
      <p:sp>
        <p:nvSpPr>
          <p:cNvPr id="5" name="矩形 4">
            <a:extLst>
              <a:ext uri="{FF2B5EF4-FFF2-40B4-BE49-F238E27FC236}">
                <a16:creationId xmlns:a16="http://schemas.microsoft.com/office/drawing/2014/main" id="{B2356734-4BFA-8A49-AE47-9B251E4F9D76}"/>
              </a:ext>
            </a:extLst>
          </p:cNvPr>
          <p:cNvSpPr/>
          <p:nvPr/>
        </p:nvSpPr>
        <p:spPr>
          <a:xfrm>
            <a:off x="6191318" y="2863060"/>
            <a:ext cx="4869904" cy="2958630"/>
          </a:xfrm>
          <a:prstGeom prst="rect">
            <a:avLst/>
          </a:prstGeom>
        </p:spPr>
        <p:txBody>
          <a:bodyPr wrap="square">
            <a:spAutoFit/>
          </a:bodyPr>
          <a:lstStyle/>
          <a:p>
            <a:pPr>
              <a:lnSpc>
                <a:spcPct val="150000"/>
              </a:lnSpc>
            </a:pPr>
            <a:r>
              <a:rPr lang="zh-CN" altLang="en-US" dirty="0" smtClean="0">
                <a:solidFill>
                  <a:srgbClr val="4F4F4F"/>
                </a:solidFill>
                <a:latin typeface="-apple-system"/>
              </a:rPr>
              <a:t>    装配</a:t>
            </a:r>
            <a:r>
              <a:rPr lang="zh-CN" altLang="en-US" dirty="0">
                <a:solidFill>
                  <a:srgbClr val="4F4F4F"/>
                </a:solidFill>
                <a:latin typeface="-apple-system"/>
              </a:rPr>
              <a:t>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r>
              <a:rPr lang="zh-CN" altLang="en-US" dirty="0" smtClean="0">
                <a:solidFill>
                  <a:srgbClr val="4F4F4F"/>
                </a:solidFill>
                <a:latin typeface="-apple-system"/>
              </a:rPr>
              <a:t>。</a:t>
            </a:r>
            <a:endParaRPr lang="en-US" altLang="zh-CN" dirty="0" smtClean="0">
              <a:solidFill>
                <a:srgbClr val="4F4F4F"/>
              </a:solidFill>
              <a:latin typeface="-apple-system"/>
            </a:endParaRPr>
          </a:p>
          <a:p>
            <a:pPr>
              <a:lnSpc>
                <a:spcPct val="150000"/>
              </a:lnSpc>
            </a:pPr>
            <a:r>
              <a:rPr lang="zh-CN" altLang="en-US" dirty="0" smtClean="0">
                <a:solidFill>
                  <a:srgbClr val="4F4F4F"/>
                </a:solidFill>
                <a:latin typeface="-apple-system"/>
              </a:rPr>
              <a:t>    装配</a:t>
            </a:r>
            <a:r>
              <a:rPr lang="zh-CN" altLang="en-US" dirty="0">
                <a:solidFill>
                  <a:srgbClr val="4F4F4F"/>
                </a:solidFill>
                <a:latin typeface="-apple-system"/>
              </a:rPr>
              <a:t>连接件用于把一个请求接口或端口与一个提供接口或端口的连接起来。在执行时，消息起源于一个请求端口，沿着连接件传递，被交付到一个提供端口</a:t>
            </a:r>
            <a:endParaRPr lang="zh-CN" altLang="en-US" dirty="0"/>
          </a:p>
        </p:txBody>
      </p:sp>
    </p:spTree>
    <p:extLst>
      <p:ext uri="{BB962C8B-B14F-4D97-AF65-F5344CB8AC3E}">
        <p14:creationId xmlns:p14="http://schemas.microsoft.com/office/powerpoint/2010/main" val="317159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AE0A8A37-B490-3541-93D3-D3A5557195F2}"/>
              </a:ext>
            </a:extLst>
          </p:cNvPr>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a:t>
            </a:r>
            <a:r>
              <a:rPr lang="zh-CN" altLang="en-US" sz="2000" dirty="0" smtClean="0">
                <a:solidFill>
                  <a:srgbClr val="4F4F4F"/>
                </a:solidFill>
                <a:latin typeface="-apple-system"/>
              </a:rPr>
              <a:t>部件可以</a:t>
            </a:r>
            <a:r>
              <a:rPr lang="zh-CN" altLang="en-US" sz="2000" dirty="0">
                <a:solidFill>
                  <a:srgbClr val="4F4F4F"/>
                </a:solidFill>
                <a:latin typeface="-apple-system"/>
              </a:rPr>
              <a:t>是另一个构件或是一个类</a:t>
            </a:r>
            <a:r>
              <a:rPr lang="zh-CN" altLang="en-US" sz="2000" dirty="0" smtClean="0">
                <a:solidFill>
                  <a:srgbClr val="4F4F4F"/>
                </a:solidFill>
                <a:latin typeface="-apple-system"/>
              </a:rPr>
              <a:t>。</a:t>
            </a:r>
            <a:r>
              <a:rPr lang="zh-CN" altLang="en-US" sz="2000" dirty="0" smtClean="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extLst>
      <p:ext uri="{BB962C8B-B14F-4D97-AF65-F5344CB8AC3E}">
        <p14:creationId xmlns:p14="http://schemas.microsoft.com/office/powerpoint/2010/main" val="94405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1D572758-8C45-974C-8F3B-6817EEDBD6BA}"/>
              </a:ext>
            </a:extLst>
          </p:cNvPr>
          <p:cNvSpPr/>
          <p:nvPr/>
        </p:nvSpPr>
        <p:spPr>
          <a:xfrm>
            <a:off x="1615267" y="1343184"/>
            <a:ext cx="3626314" cy="461665"/>
          </a:xfrm>
          <a:prstGeom prst="rect">
            <a:avLst/>
          </a:prstGeom>
        </p:spPr>
        <p:txBody>
          <a:bodyPr wrap="none">
            <a:spAutoFit/>
          </a:bodyPr>
          <a:lstStyle/>
          <a:p>
            <a:r>
              <a:rPr lang="zh-CN" altLang="en-US" sz="2400" b="1" dirty="0">
                <a:solidFill>
                  <a:srgbClr val="4F4F4F"/>
                </a:solidFill>
                <a:latin typeface="-apple-system"/>
              </a:rPr>
              <a:t>依赖关系（</a:t>
            </a:r>
            <a:r>
              <a:rPr lang="en" altLang="zh-CN" sz="2400" b="1" dirty="0">
                <a:solidFill>
                  <a:srgbClr val="4F4F4F"/>
                </a:solidFill>
                <a:latin typeface="-apple-system"/>
              </a:rPr>
              <a:t>Dependency</a:t>
            </a:r>
            <a:r>
              <a:rPr lang="zh-CN" altLang="en" sz="2400" b="1" dirty="0">
                <a:solidFill>
                  <a:srgbClr val="4F4F4F"/>
                </a:solidFill>
                <a:latin typeface="-apple-system"/>
              </a:rPr>
              <a:t>）</a:t>
            </a:r>
            <a:endParaRPr lang="zh-CN" altLang="en" sz="2400" b="1" i="0" u="none" strike="noStrike" dirty="0">
              <a:solidFill>
                <a:srgbClr val="4F4F4F"/>
              </a:solidFill>
              <a:effectLst/>
              <a:latin typeface="-apple-system"/>
            </a:endParaRPr>
          </a:p>
        </p:txBody>
      </p:sp>
      <p:sp>
        <p:nvSpPr>
          <p:cNvPr id="5" name="矩形 4">
            <a:extLst>
              <a:ext uri="{FF2B5EF4-FFF2-40B4-BE49-F238E27FC236}">
                <a16:creationId xmlns:a16="http://schemas.microsoft.com/office/drawing/2014/main" id="{ACF9A5AA-61D3-0146-B315-D76E7B398386}"/>
              </a:ext>
            </a:extLst>
          </p:cNvPr>
          <p:cNvSpPr/>
          <p:nvPr/>
        </p:nvSpPr>
        <p:spPr>
          <a:xfrm>
            <a:off x="1821076" y="193863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E18E1180-E374-D446-B810-B0AB5F88917F}"/>
              </a:ext>
            </a:extLst>
          </p:cNvPr>
          <p:cNvPicPr>
            <a:picLocks noChangeAspect="1"/>
          </p:cNvPicPr>
          <p:nvPr/>
        </p:nvPicPr>
        <p:blipFill>
          <a:blip r:embed="rId2"/>
          <a:stretch>
            <a:fillRect/>
          </a:stretch>
        </p:blipFill>
        <p:spPr>
          <a:xfrm>
            <a:off x="1615267" y="3559433"/>
            <a:ext cx="9505485" cy="1493719"/>
          </a:xfrm>
          <a:prstGeom prst="rect">
            <a:avLst/>
          </a:prstGeom>
        </p:spPr>
      </p:pic>
    </p:spTree>
    <p:extLst>
      <p:ext uri="{BB962C8B-B14F-4D97-AF65-F5344CB8AC3E}">
        <p14:creationId xmlns:p14="http://schemas.microsoft.com/office/powerpoint/2010/main" val="8437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zh-CN" altLang="en-US" sz="2000" dirty="0"/>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t>组件代表系统的一个物理实现块，代表逻辑模型元素如类、接口、协同等的物理打包。</a:t>
            </a:r>
          </a:p>
          <a:p>
            <a:pPr marL="342900" indent="-342900">
              <a:lnSpc>
                <a:spcPct val="150000"/>
              </a:lnSpc>
              <a:buFont typeface="Arial" panose="020B0604020202020204" pitchFamily="34" charset="0"/>
              <a:buChar char="•"/>
            </a:pPr>
            <a:r>
              <a:rPr lang="zh-CN" altLang="en-US" sz="2000" dirty="0"/>
              <a:t>构件通过它的提供接口和请求接口展现行为。</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28143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构件的命名：简单名和路径名</a:t>
            </a:r>
            <a:endParaRPr lang="en-US" altLang="zh-CN"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14" name="文本框 13">
            <a:extLst>
              <a:ext uri="{FF2B5EF4-FFF2-40B4-BE49-F238E27FC236}">
                <a16:creationId xmlns:a16="http://schemas.microsoft.com/office/drawing/2014/main" id="{51CC9064-EB13-294E-8F76-C3317F41D671}"/>
              </a:ext>
            </a:extLst>
          </p:cNvPr>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构件的表示方式：</a:t>
            </a:r>
            <a:endParaRPr lang="en-US" altLang="zh-CN" sz="2400" dirty="0"/>
          </a:p>
        </p:txBody>
      </p:sp>
      <p:pic>
        <p:nvPicPr>
          <p:cNvPr id="8" name="图片 7">
            <a:extLst>
              <a:ext uri="{FF2B5EF4-FFF2-40B4-BE49-F238E27FC236}">
                <a16:creationId xmlns:a16="http://schemas.microsoft.com/office/drawing/2014/main" id="{F8678C7D-B170-EE45-BAE2-2DAECA054BF3}"/>
              </a:ext>
            </a:extLst>
          </p:cNvPr>
          <p:cNvPicPr>
            <a:picLocks noChangeAspect="1"/>
          </p:cNvPicPr>
          <p:nvPr/>
        </p:nvPicPr>
        <p:blipFill>
          <a:blip r:embed="rId2"/>
          <a:stretch>
            <a:fillRect/>
          </a:stretch>
        </p:blipFill>
        <p:spPr>
          <a:xfrm>
            <a:off x="2442240" y="3126599"/>
            <a:ext cx="2548996" cy="1079575"/>
          </a:xfrm>
          <a:prstGeom prst="rect">
            <a:avLst/>
          </a:prstGeom>
        </p:spPr>
      </p:pic>
      <p:pic>
        <p:nvPicPr>
          <p:cNvPr id="9" name="图片 8">
            <a:extLst>
              <a:ext uri="{FF2B5EF4-FFF2-40B4-BE49-F238E27FC236}">
                <a16:creationId xmlns:a16="http://schemas.microsoft.com/office/drawing/2014/main" id="{9B7D562E-2990-6C44-9E5B-7620FFDDEF96}"/>
              </a:ext>
            </a:extLst>
          </p:cNvPr>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a:extLst>
              <a:ext uri="{FF2B5EF4-FFF2-40B4-BE49-F238E27FC236}">
                <a16:creationId xmlns:a16="http://schemas.microsoft.com/office/drawing/2014/main" id="{C57A2E7B-26DB-C349-9BBF-FBEB8C38D688}"/>
              </a:ext>
            </a:extLst>
          </p:cNvPr>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UML1.0</a:t>
            </a:r>
          </a:p>
        </p:txBody>
      </p:sp>
      <p:sp>
        <p:nvSpPr>
          <p:cNvPr id="22" name="文本框 21">
            <a:extLst>
              <a:ext uri="{FF2B5EF4-FFF2-40B4-BE49-F238E27FC236}">
                <a16:creationId xmlns:a16="http://schemas.microsoft.com/office/drawing/2014/main" id="{EC0FA7CA-A7FE-B740-B1F3-DE8948F03DCE}"/>
              </a:ext>
            </a:extLst>
          </p:cNvPr>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UML2.0</a:t>
            </a:r>
          </a:p>
        </p:txBody>
      </p:sp>
    </p:spTree>
    <p:extLst>
      <p:ext uri="{BB962C8B-B14F-4D97-AF65-F5344CB8AC3E}">
        <p14:creationId xmlns:p14="http://schemas.microsoft.com/office/powerpoint/2010/main" val="82403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0DA8839F-2852-9747-A360-CF9FE2A6608F}"/>
              </a:ext>
            </a:extLst>
          </p:cNvPr>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r>
              <a:rPr lang="zh-CN" altLang="en-US" sz="2000" dirty="0">
                <a:solidFill>
                  <a:srgbClr val="333333"/>
                </a:solidFill>
                <a:latin typeface="-apple-system"/>
              </a:rPr>
              <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r>
              <a:rPr lang="zh-CN" altLang="en-US" sz="2000" dirty="0">
                <a:solidFill>
                  <a:srgbClr val="333333"/>
                </a:solidFill>
                <a:latin typeface="-apple-system"/>
              </a:rPr>
              <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a:t>
            </a:r>
            <a:r>
              <a:rPr lang="zh-CN" altLang="en-US" sz="2000" dirty="0" smtClean="0">
                <a:solidFill>
                  <a:srgbClr val="333333"/>
                </a:solidFill>
                <a:latin typeface="-apple-system"/>
              </a:rPr>
              <a:t>组元素</a:t>
            </a:r>
            <a:r>
              <a:rPr lang="en-US" altLang="zh-CN" sz="2000" dirty="0" smtClean="0">
                <a:solidFill>
                  <a:srgbClr val="333333"/>
                </a:solidFill>
                <a:latin typeface="-apple-system"/>
              </a:rPr>
              <a:t>	</a:t>
            </a:r>
            <a:r>
              <a:rPr lang="zh-CN" altLang="en-US" sz="2000" dirty="0" smtClean="0">
                <a:solidFill>
                  <a:srgbClr val="333333"/>
                </a:solidFill>
                <a:latin typeface="-apple-system"/>
              </a:rPr>
              <a:t>为</a:t>
            </a:r>
            <a:r>
              <a:rPr lang="zh-CN" altLang="en-US" sz="2000" dirty="0">
                <a:solidFill>
                  <a:srgbClr val="333333"/>
                </a:solidFill>
                <a:latin typeface="-apple-system"/>
              </a:rPr>
              <a:t>开发过程的一部分</a:t>
            </a:r>
            <a:r>
              <a:rPr lang="zh-CN" altLang="en-US" sz="2000" dirty="0" smtClean="0">
                <a:solidFill>
                  <a:srgbClr val="333333"/>
                </a:solidFill>
                <a:latin typeface="-apple-system"/>
              </a:rPr>
              <a:t>。即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r>
              <a:rPr lang="zh-CN" altLang="en-US" sz="2000" dirty="0" smtClean="0">
                <a:solidFill>
                  <a:srgbClr val="333333"/>
                </a:solidFill>
                <a:latin typeface="-apple-system"/>
              </a:rPr>
              <a:t>。</a:t>
            </a:r>
            <a:endParaRPr lang="en-US" altLang="zh-CN" sz="2000" dirty="0" smtClean="0">
              <a:solidFill>
                <a:srgbClr val="333333"/>
              </a:solidFill>
              <a:latin typeface="-apple-system"/>
            </a:endParaRPr>
          </a:p>
          <a:p>
            <a:pPr>
              <a:buFont typeface="Arial" panose="020B0604020202020204" pitchFamily="34" charset="0"/>
              <a:buChar char="•"/>
            </a:pPr>
            <a:endParaRPr lang="en-US" altLang="zh-CN" sz="2000" dirty="0" smtClean="0">
              <a:solidFill>
                <a:srgbClr val="333333"/>
              </a:solidFill>
              <a:latin typeface="-apple-system"/>
            </a:endParaRPr>
          </a:p>
          <a:p>
            <a:r>
              <a:rPr lang="en-US" altLang="zh-CN" sz="2000" dirty="0" smtClean="0">
                <a:solidFill>
                  <a:srgbClr val="333333"/>
                </a:solidFill>
                <a:latin typeface="-apple-system"/>
              </a:rPr>
              <a:t>	</a:t>
            </a:r>
            <a:r>
              <a:rPr lang="zh-CN" altLang="en-US" sz="2000" dirty="0" smtClean="0">
                <a:solidFill>
                  <a:srgbClr val="333333"/>
                </a:solidFill>
                <a:latin typeface="-apple-system"/>
              </a:rPr>
              <a:t>在构件</a:t>
            </a:r>
            <a:r>
              <a:rPr lang="zh-CN" altLang="en-US" sz="2000" dirty="0">
                <a:solidFill>
                  <a:srgbClr val="333333"/>
                </a:solidFill>
                <a:latin typeface="-apple-system"/>
              </a:rPr>
              <a:t>的命名空间中，可以包括类、接口、构件、包、用况、依赖（</a:t>
            </a:r>
            <a:r>
              <a:rPr lang="zh-CN" altLang="en-US" sz="2000" dirty="0" smtClean="0">
                <a:solidFill>
                  <a:srgbClr val="333333"/>
                </a:solidFill>
                <a:latin typeface="-apple-system"/>
              </a:rPr>
              <a:t>如映</a:t>
            </a:r>
            <a:r>
              <a:rPr lang="en-US" altLang="zh-CN" sz="2000" dirty="0">
                <a:solidFill>
                  <a:srgbClr val="333333"/>
                </a:solidFill>
                <a:latin typeface="-apple-system"/>
              </a:rPr>
              <a:t>	</a:t>
            </a:r>
            <a:r>
              <a:rPr lang="zh-CN" altLang="en-US" sz="2000" dirty="0">
                <a:solidFill>
                  <a:srgbClr val="333333"/>
                </a:solidFill>
                <a:latin typeface="-apple-system"/>
              </a:rPr>
              <a:t>射</a:t>
            </a:r>
            <a:r>
              <a:rPr lang="zh-CN" altLang="en-US" sz="2000" dirty="0" smtClean="0">
                <a:solidFill>
                  <a:srgbClr val="333333"/>
                </a:solidFill>
                <a:latin typeface="-apple-system"/>
              </a:rPr>
              <a:t>）</a:t>
            </a:r>
            <a:r>
              <a:rPr lang="en-US" altLang="zh-CN" sz="2000" dirty="0" smtClean="0">
                <a:solidFill>
                  <a:srgbClr val="333333"/>
                </a:solidFill>
                <a:latin typeface="-apple-system"/>
              </a:rPr>
              <a:t>	</a:t>
            </a:r>
            <a:r>
              <a:rPr lang="zh-CN" altLang="en-US" sz="2000" dirty="0" smtClean="0">
                <a:solidFill>
                  <a:srgbClr val="333333"/>
                </a:solidFill>
                <a:latin typeface="-apple-system"/>
              </a:rPr>
              <a:t>和</a:t>
            </a:r>
            <a:r>
              <a:rPr lang="zh-CN" altLang="en-US" sz="2000" dirty="0">
                <a:solidFill>
                  <a:srgbClr val="333333"/>
                </a:solidFill>
                <a:latin typeface="-apple-system"/>
              </a:rPr>
              <a:t>制品</a:t>
            </a:r>
            <a:r>
              <a:rPr lang="zh-CN" altLang="en-US" sz="2000" dirty="0" smtClean="0">
                <a:solidFill>
                  <a:srgbClr val="333333"/>
                </a:solidFill>
                <a:latin typeface="-apple-system"/>
              </a:rPr>
              <a:t>。</a:t>
            </a:r>
            <a:endParaRPr lang="en-US" altLang="zh-CN" sz="2000" dirty="0" smtClean="0">
              <a:solidFill>
                <a:srgbClr val="333333"/>
              </a:solidFill>
              <a:latin typeface="-apple-system"/>
            </a:endParaRPr>
          </a:p>
          <a:p>
            <a:endParaRPr lang="en-US" altLang="zh-CN" sz="2000" dirty="0">
              <a:solidFill>
                <a:srgbClr val="333333"/>
              </a:solidFill>
              <a:latin typeface="-apple-system"/>
            </a:endParaRPr>
          </a:p>
          <a:p>
            <a:r>
              <a:rPr lang="en-US" altLang="zh-CN" sz="2000" dirty="0" smtClean="0">
                <a:solidFill>
                  <a:srgbClr val="333333"/>
                </a:solidFill>
                <a:latin typeface="-apple-system"/>
              </a:rPr>
              <a:t>	</a:t>
            </a:r>
            <a:r>
              <a:rPr lang="zh-CN" altLang="en-US" sz="2000" dirty="0" smtClean="0">
                <a:solidFill>
                  <a:srgbClr val="333333"/>
                </a:solidFill>
                <a:latin typeface="-apple-system"/>
              </a:rPr>
              <a:t>按照</a:t>
            </a:r>
            <a:r>
              <a:rPr lang="zh-CN" altLang="en-US" sz="2000" dirty="0">
                <a:solidFill>
                  <a:srgbClr val="333333"/>
                </a:solidFill>
                <a:latin typeface="-apple-system"/>
              </a:rPr>
              <a:t>这种扩展，构件也具有如下的含义</a:t>
            </a:r>
            <a:r>
              <a:rPr lang="zh-CN" altLang="en-US" sz="2000" dirty="0" smtClean="0">
                <a:solidFill>
                  <a:srgbClr val="333333"/>
                </a:solidFill>
                <a:latin typeface="-apple-system"/>
              </a:rPr>
              <a:t>：</a:t>
            </a:r>
            <a:endParaRPr lang="en-US" altLang="zh-CN" sz="2000" dirty="0" smtClean="0">
              <a:solidFill>
                <a:srgbClr val="333333"/>
              </a:solidFill>
              <a:latin typeface="-apple-system"/>
            </a:endParaRPr>
          </a:p>
          <a:p>
            <a:r>
              <a:rPr lang="en-US" altLang="zh-CN" sz="2000" dirty="0">
                <a:solidFill>
                  <a:srgbClr val="333333"/>
                </a:solidFill>
                <a:latin typeface="-apple-system"/>
              </a:rPr>
              <a:t>	</a:t>
            </a:r>
            <a:r>
              <a:rPr lang="zh-CN" altLang="en-US" sz="2000" dirty="0" smtClean="0">
                <a:solidFill>
                  <a:srgbClr val="333333"/>
                </a:solidFill>
                <a:latin typeface="-apple-system"/>
              </a:rPr>
              <a:t>可以</a:t>
            </a:r>
            <a:r>
              <a:rPr lang="zh-CN" altLang="en-US" sz="2000" dirty="0">
                <a:solidFill>
                  <a:srgbClr val="333333"/>
                </a:solidFill>
                <a:latin typeface="-apple-system"/>
              </a:rPr>
              <a:t>用构件</a:t>
            </a:r>
            <a:r>
              <a:rPr lang="zh-CN" altLang="en-US" sz="2000" dirty="0" smtClean="0">
                <a:solidFill>
                  <a:srgbClr val="333333"/>
                </a:solidFill>
                <a:latin typeface="-apple-system"/>
              </a:rPr>
              <a:t>来装配</a:t>
            </a:r>
            <a:r>
              <a:rPr lang="zh-CN" altLang="en-US" sz="2000" dirty="0">
                <a:solidFill>
                  <a:srgbClr val="333333"/>
                </a:solidFill>
                <a:latin typeface="-apple-system"/>
              </a:rPr>
              <a:t>大粒度的构件，方法为把所复用的构件作为大粒度构件</a:t>
            </a:r>
            <a:r>
              <a:rPr lang="zh-CN" altLang="en-US" sz="2000" dirty="0" smtClean="0">
                <a:solidFill>
                  <a:srgbClr val="333333"/>
                </a:solidFill>
                <a:latin typeface="-apple-system"/>
              </a:rPr>
              <a:t>的</a:t>
            </a:r>
            <a:r>
              <a:rPr lang="en-US" altLang="zh-CN" sz="2000" dirty="0" smtClean="0">
                <a:solidFill>
                  <a:srgbClr val="333333"/>
                </a:solidFill>
                <a:latin typeface="-apple-system"/>
              </a:rPr>
              <a:t>	</a:t>
            </a:r>
            <a:r>
              <a:rPr lang="zh-CN" altLang="en-US" sz="2000" dirty="0" smtClean="0">
                <a:solidFill>
                  <a:srgbClr val="333333"/>
                </a:solidFill>
                <a:latin typeface="-apple-system"/>
              </a:rPr>
              <a:t>成分</a:t>
            </a:r>
            <a:r>
              <a:rPr lang="zh-CN" altLang="en-US" sz="2000" dirty="0">
                <a:solidFill>
                  <a:srgbClr val="333333"/>
                </a:solidFill>
                <a:latin typeface="-apple-system"/>
              </a:rPr>
              <a:t>，</a:t>
            </a:r>
            <a:r>
              <a:rPr lang="zh-CN" altLang="en-US" sz="2000" dirty="0" smtClean="0">
                <a:solidFill>
                  <a:srgbClr val="333333"/>
                </a:solidFill>
                <a:latin typeface="-apple-system"/>
              </a:rPr>
              <a:t>并把它们</a:t>
            </a:r>
            <a:r>
              <a:rPr lang="zh-CN" altLang="en-US" sz="2000" dirty="0">
                <a:solidFill>
                  <a:srgbClr val="333333"/>
                </a:solidFill>
                <a:latin typeface="-apple-system"/>
              </a:rPr>
              <a:t>的请求和提供接口连接在</a:t>
            </a:r>
            <a:r>
              <a:rPr lang="zh-CN" altLang="en-US" sz="2000" dirty="0" smtClean="0">
                <a:solidFill>
                  <a:srgbClr val="333333"/>
                </a:solidFill>
                <a:latin typeface="-apple-system"/>
              </a:rPr>
              <a:t>一起</a:t>
            </a:r>
            <a:endParaRPr lang="en-US" altLang="zh-CN" sz="2000" dirty="0" smtClean="0">
              <a:solidFill>
                <a:srgbClr val="333333"/>
              </a:solidFill>
              <a:latin typeface="-apple-system"/>
            </a:endParaRPr>
          </a:p>
          <a:p>
            <a:r>
              <a:rPr lang="en-US" altLang="zh-CN" sz="2000" dirty="0" smtClean="0">
                <a:solidFill>
                  <a:srgbClr val="333333"/>
                </a:solidFill>
                <a:latin typeface="-apple-system"/>
              </a:rPr>
              <a:t>	</a:t>
            </a:r>
            <a:r>
              <a:rPr lang="zh-CN" altLang="en-US" sz="2000" dirty="0" smtClean="0">
                <a:solidFill>
                  <a:srgbClr val="333333"/>
                </a:solidFill>
                <a:latin typeface="-apple-system"/>
              </a:rPr>
              <a:t>（</a:t>
            </a:r>
            <a:r>
              <a:rPr lang="zh-CN" altLang="en-US" sz="2000" dirty="0">
                <a:solidFill>
                  <a:srgbClr val="333333"/>
                </a:solidFill>
                <a:latin typeface="-apple-system"/>
              </a:rPr>
              <a:t>简单理解：组件包含组件，组拼大</a:t>
            </a:r>
            <a:r>
              <a:rPr lang="zh-CN" altLang="en-US" sz="2000" dirty="0" smtClean="0">
                <a:solidFill>
                  <a:srgbClr val="333333"/>
                </a:solidFill>
                <a:latin typeface="-apple-system"/>
              </a:rPr>
              <a:t>组件</a:t>
            </a:r>
            <a:r>
              <a:rPr lang="zh-CN" altLang="en-US" sz="2000" dirty="0">
                <a:solidFill>
                  <a:srgbClr val="333333"/>
                </a:solidFill>
                <a:latin typeface="-apple-system"/>
              </a:rPr>
              <a:t>）。</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234903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构件的类型：</a:t>
            </a:r>
            <a:endParaRPr lang="en-US" altLang="zh-CN"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600BF00D-D246-AD46-8816-BE7A10CA214F}"/>
              </a:ext>
            </a:extLst>
          </p:cNvPr>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a:t>
            </a:r>
            <a:r>
              <a:rPr lang="zh-CN" altLang="en-US" sz="2000" dirty="0" smtClean="0">
                <a:solidFill>
                  <a:srgbClr val="333333"/>
                </a:solidFill>
                <a:latin typeface="-apple-system"/>
              </a:rPr>
              <a:t>结果的</a:t>
            </a:r>
            <a:r>
              <a:rPr lang="en-US" altLang="zh-CN" sz="2000" dirty="0" smtClean="0">
                <a:solidFill>
                  <a:srgbClr val="333333"/>
                </a:solidFill>
                <a:latin typeface="-apple-system"/>
              </a:rPr>
              <a:t>net</a:t>
            </a:r>
            <a:r>
              <a:rPr lang="zh-CN" altLang="en-US" sz="2000" dirty="0">
                <a:solidFill>
                  <a:srgbClr val="333333"/>
                </a:solidFill>
                <a:latin typeface="-apple-system"/>
              </a:rPr>
              <a:t>组件</a:t>
            </a:r>
          </a:p>
          <a:p>
            <a:r>
              <a:rPr lang="zh-CN" altLang="en-US" sz="2000" dirty="0"/>
              <a:t/>
            </a:r>
            <a:br>
              <a:rPr lang="zh-CN" altLang="en-US" sz="2000" dirty="0"/>
            </a:br>
            <a:endParaRPr lang="zh-CN" altLang="en-US" sz="2000" dirty="0"/>
          </a:p>
        </p:txBody>
      </p:sp>
    </p:spTree>
    <p:extLst>
      <p:ext uri="{BB962C8B-B14F-4D97-AF65-F5344CB8AC3E}">
        <p14:creationId xmlns:p14="http://schemas.microsoft.com/office/powerpoint/2010/main" val="228430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dirty="0"/>
              <a:t>接口（</a:t>
            </a:r>
            <a:r>
              <a:rPr lang="en-US" altLang="zh-CN" sz="2000" dirty="0"/>
              <a:t>interface</a:t>
            </a:r>
            <a:r>
              <a:rPr lang="zh-CN" altLang="en-US" sz="2000" dirty="0"/>
              <a:t>）接口由一组操作组成，它指定了一个契约，这个契约必须由实现和使用这个接口的构件的所遵循。</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a:t>
            </a:r>
            <a:r>
              <a:rPr lang="en" altLang="zh-CN" sz="2400" b="1" dirty="0"/>
              <a:t>Interface</a:t>
            </a:r>
            <a:r>
              <a:rPr lang="zh-CN" altLang="en" sz="2400" b="1" dirty="0"/>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80731682-763F-5E44-897D-C8E9480B3401}"/>
              </a:ext>
            </a:extLst>
          </p:cNvPr>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r>
              <a:rPr lang="zh-CN" altLang="en-US" dirty="0">
                <a:solidFill>
                  <a:srgbClr val="333333"/>
                </a:solidFill>
                <a:latin typeface="-apple-system"/>
              </a:rPr>
              <a:t/>
            </a:r>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a:extLst>
              <a:ext uri="{FF2B5EF4-FFF2-40B4-BE49-F238E27FC236}">
                <a16:creationId xmlns:a16="http://schemas.microsoft.com/office/drawing/2014/main" id="{19DD4B94-1EB0-DD47-BA19-1071F557436C}"/>
              </a:ext>
            </a:extLst>
          </p:cNvPr>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Tree>
    <p:extLst>
      <p:ext uri="{BB962C8B-B14F-4D97-AF65-F5344CB8AC3E}">
        <p14:creationId xmlns:p14="http://schemas.microsoft.com/office/powerpoint/2010/main" val="170180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接口表示方法</a:t>
            </a:r>
            <a:endParaRPr lang="en-US" altLang="zh-CN" sz="2400" b="1"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pic>
        <p:nvPicPr>
          <p:cNvPr id="7" name="图片 6">
            <a:extLst>
              <a:ext uri="{FF2B5EF4-FFF2-40B4-BE49-F238E27FC236}">
                <a16:creationId xmlns:a16="http://schemas.microsoft.com/office/drawing/2014/main" id="{A52F0A3B-43CF-0943-9A8D-0F70734F455E}"/>
              </a:ext>
            </a:extLst>
          </p:cNvPr>
          <p:cNvPicPr>
            <a:picLocks noChangeAspect="1"/>
          </p:cNvPicPr>
          <p:nvPr/>
        </p:nvPicPr>
        <p:blipFill>
          <a:blip r:embed="rId2"/>
          <a:stretch>
            <a:fillRect/>
          </a:stretch>
        </p:blipFill>
        <p:spPr>
          <a:xfrm>
            <a:off x="311398" y="2646605"/>
            <a:ext cx="4499266" cy="2664039"/>
          </a:xfrm>
          <a:prstGeom prst="rect">
            <a:avLst/>
          </a:prstGeom>
        </p:spPr>
      </p:pic>
      <p:pic>
        <p:nvPicPr>
          <p:cNvPr id="8" name="图片 7">
            <a:extLst>
              <a:ext uri="{FF2B5EF4-FFF2-40B4-BE49-F238E27FC236}">
                <a16:creationId xmlns:a16="http://schemas.microsoft.com/office/drawing/2014/main" id="{EA8DCC07-D618-7B45-B0F6-C963D9E02A6F}"/>
              </a:ext>
            </a:extLst>
          </p:cNvPr>
          <p:cNvPicPr>
            <a:picLocks noChangeAspect="1"/>
          </p:cNvPicPr>
          <p:nvPr/>
        </p:nvPicPr>
        <p:blipFill>
          <a:blip r:embed="rId3"/>
          <a:stretch>
            <a:fillRect/>
          </a:stretch>
        </p:blipFill>
        <p:spPr>
          <a:xfrm>
            <a:off x="5511600" y="2743661"/>
            <a:ext cx="6229340" cy="1552295"/>
          </a:xfrm>
          <a:prstGeom prst="rect">
            <a:avLst/>
          </a:prstGeom>
        </p:spPr>
      </p:pic>
    </p:spTree>
    <p:extLst>
      <p:ext uri="{BB962C8B-B14F-4D97-AF65-F5344CB8AC3E}">
        <p14:creationId xmlns:p14="http://schemas.microsoft.com/office/powerpoint/2010/main" val="358361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外部接口</a:t>
            </a:r>
            <a:r>
              <a:rPr lang="en-US" altLang="zh-CN" sz="2400" b="1" dirty="0"/>
              <a:t>——</a:t>
            </a:r>
            <a:r>
              <a:rPr lang="zh-CN" altLang="en-US" sz="2400" b="1" dirty="0"/>
              <a:t>端口</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39176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DB0B6DBC-269D-E449-9D32-957650A7613B}"/>
              </a:ext>
            </a:extLst>
          </p:cNvPr>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000BDF2C-FD2B-3443-96E0-578EA09BCEB8}"/>
              </a:ext>
            </a:extLst>
          </p:cNvPr>
          <p:cNvPicPr>
            <a:picLocks noChangeAspect="1"/>
          </p:cNvPicPr>
          <p:nvPr/>
        </p:nvPicPr>
        <p:blipFill>
          <a:blip r:embed="rId2"/>
          <a:stretch>
            <a:fillRect/>
          </a:stretch>
        </p:blipFill>
        <p:spPr>
          <a:xfrm>
            <a:off x="2074863" y="2197099"/>
            <a:ext cx="7333734" cy="3210621"/>
          </a:xfrm>
          <a:prstGeom prst="rect">
            <a:avLst/>
          </a:prstGeom>
        </p:spPr>
      </p:pic>
    </p:spTree>
    <p:extLst>
      <p:ext uri="{BB962C8B-B14F-4D97-AF65-F5344CB8AC3E}">
        <p14:creationId xmlns:p14="http://schemas.microsoft.com/office/powerpoint/2010/main" val="2899591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1098</Words>
  <Application>Microsoft Office PowerPoint</Application>
  <PresentationFormat>宽屏</PresentationFormat>
  <Paragraphs>147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-apple-system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252</cp:revision>
  <dcterms:created xsi:type="dcterms:W3CDTF">2016-01-19T08:46:18Z</dcterms:created>
  <dcterms:modified xsi:type="dcterms:W3CDTF">2018-12-09T09:42:52Z</dcterms:modified>
</cp:coreProperties>
</file>