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</p:sldIdLst>
  <p:sldSz cx="12192000" cy="6858000"/>
  <p:notesSz cx="6858000" cy="9144000"/>
  <p:embeddedFontLst>
    <p:embeddedFont>
      <p:font typeface="等线" panose="02010600030101010101" pitchFamily="2" charset="-122"/>
      <p:regular r:id="rId13"/>
      <p:bold r:id="rId14"/>
    </p:embeddedFont>
    <p:embeddedFont>
      <p:font typeface="黑体" panose="02010609060101010101" pitchFamily="49" charset="-122"/>
      <p:regular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54" y="101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风险管理计划</a:t>
            </a:r>
          </a:p>
        </p:txBody>
      </p:sp>
      <p:sp>
        <p:nvSpPr>
          <p:cNvPr id="22" name="矩形 21"/>
          <p:cNvSpPr/>
          <p:nvPr/>
        </p:nvSpPr>
        <p:spPr>
          <a:xfrm>
            <a:off x="3603010" y="146425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dirty="0"/>
              <a:t>项目风险类别定义</a:t>
            </a:r>
            <a:endParaRPr lang="zh-CN" altLang="zh-CN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745917A-0F82-4CA1-BB78-C62099ED5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80021"/>
              </p:ext>
            </p:extLst>
          </p:nvPr>
        </p:nvGraphicFramePr>
        <p:xfrm>
          <a:off x="1121435" y="2191108"/>
          <a:ext cx="8125819" cy="3795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5734">
                  <a:extLst>
                    <a:ext uri="{9D8B030D-6E8A-4147-A177-3AD203B41FA5}">
                      <a16:colId xmlns:a16="http://schemas.microsoft.com/office/drawing/2014/main" val="1273812021"/>
                    </a:ext>
                  </a:extLst>
                </a:gridCol>
                <a:gridCol w="6460085">
                  <a:extLst>
                    <a:ext uri="{9D8B030D-6E8A-4147-A177-3AD203B41FA5}">
                      <a16:colId xmlns:a16="http://schemas.microsoft.com/office/drawing/2014/main" val="3083239169"/>
                    </a:ext>
                  </a:extLst>
                </a:gridCol>
              </a:tblGrid>
              <a:tr h="3795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风险类别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264007"/>
                  </a:ext>
                </a:extLst>
              </a:tr>
              <a:tr h="759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技术风险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通常包括软件开发阶段人员的技术无法达到开发的要求，以及开发过程中，用户对技术的要求无法达到。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816623"/>
                  </a:ext>
                </a:extLst>
              </a:tr>
              <a:tr h="759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参与者风险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通常用户更改，开发人员的变更以及减少，开发人员请假生病以及课程繁忙等。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5496728"/>
                  </a:ext>
                </a:extLst>
              </a:tr>
              <a:tr h="3795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结构风险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通常包括系统结构的改变和人员配置的改变。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936587"/>
                  </a:ext>
                </a:extLst>
              </a:tr>
              <a:tr h="759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工具风险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通常包括开发过程中的工具无法达到开发的要求，以及工具的变更和出错情况。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005663"/>
                  </a:ext>
                </a:extLst>
              </a:tr>
              <a:tr h="759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任务风险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通常包括开发人员对任务分配的不平均，以及开发人员没有即使有效的完成自己的任务。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12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83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</a:p>
        </p:txBody>
      </p:sp>
      <p:sp>
        <p:nvSpPr>
          <p:cNvPr id="22" name="矩形 21"/>
          <p:cNvSpPr/>
          <p:nvPr/>
        </p:nvSpPr>
        <p:spPr>
          <a:xfrm>
            <a:off x="1024763" y="122945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b="1" dirty="0"/>
              <a:t>操作详情</a:t>
            </a:r>
            <a:endParaRPr lang="zh-CN" altLang="zh-CN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3EA5E0-015E-4F58-8E2A-D0E7644E48CE}"/>
              </a:ext>
            </a:extLst>
          </p:cNvPr>
          <p:cNvSpPr/>
          <p:nvPr/>
        </p:nvSpPr>
        <p:spPr>
          <a:xfrm>
            <a:off x="1434859" y="179067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每一周，组长布置完任务，各个组员在各自的分支区域下工作。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任务完成后，各个组员在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master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分支下的非受控文件中找到属于自己的文件夹，将完成的作业提交上去。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然后由配置管理将要提交或跟新过的文档上传到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master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分支中的受控文档中。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组长在根据要提交的所有作业，在受控文档中找出并发送邮箱。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1629DC-261D-4442-9132-529B3BA06B15}"/>
              </a:ext>
            </a:extLst>
          </p:cNvPr>
          <p:cNvSpPr/>
          <p:nvPr/>
        </p:nvSpPr>
        <p:spPr>
          <a:xfrm>
            <a:off x="1226820" y="4547748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b="1" dirty="0"/>
              <a:t>注意事项</a:t>
            </a:r>
            <a:endParaRPr lang="zh-CN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CCA543-A272-4AB6-84CD-D680930DC75D}"/>
              </a:ext>
            </a:extLst>
          </p:cNvPr>
          <p:cNvSpPr/>
          <p:nvPr/>
        </p:nvSpPr>
        <p:spPr>
          <a:xfrm>
            <a:off x="1809593" y="50283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、为了方便，组员只需要管理好自己的工作区域，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master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的上传又配置管理员操作。</a:t>
            </a: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、每一次更改文档、或者上传文档时，需要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Fetch origin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来同步一下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，保证不出错，防止引起冲突。</a:t>
            </a:r>
          </a:p>
        </p:txBody>
      </p:sp>
    </p:spTree>
    <p:extLst>
      <p:ext uri="{BB962C8B-B14F-4D97-AF65-F5344CB8AC3E}">
        <p14:creationId xmlns:p14="http://schemas.microsoft.com/office/powerpoint/2010/main" val="248528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风险管理计划</a:t>
            </a:r>
          </a:p>
        </p:txBody>
      </p:sp>
      <p:sp>
        <p:nvSpPr>
          <p:cNvPr id="22" name="矩形 21"/>
          <p:cNvSpPr/>
          <p:nvPr/>
        </p:nvSpPr>
        <p:spPr>
          <a:xfrm>
            <a:off x="3603010" y="146425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dirty="0"/>
              <a:t>项目风险概率和影响定义</a:t>
            </a:r>
            <a:endParaRPr lang="zh-CN" altLang="zh-CN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DAF933-B85F-47A8-A7F2-8F7A810DC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06454"/>
              </p:ext>
            </p:extLst>
          </p:nvPr>
        </p:nvGraphicFramePr>
        <p:xfrm>
          <a:off x="1811547" y="2325286"/>
          <a:ext cx="8186468" cy="3816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5663">
                  <a:extLst>
                    <a:ext uri="{9D8B030D-6E8A-4147-A177-3AD203B41FA5}">
                      <a16:colId xmlns:a16="http://schemas.microsoft.com/office/drawing/2014/main" val="1804776306"/>
                    </a:ext>
                  </a:extLst>
                </a:gridCol>
                <a:gridCol w="1152082">
                  <a:extLst>
                    <a:ext uri="{9D8B030D-6E8A-4147-A177-3AD203B41FA5}">
                      <a16:colId xmlns:a16="http://schemas.microsoft.com/office/drawing/2014/main" val="3064900933"/>
                    </a:ext>
                  </a:extLst>
                </a:gridCol>
                <a:gridCol w="1152082">
                  <a:extLst>
                    <a:ext uri="{9D8B030D-6E8A-4147-A177-3AD203B41FA5}">
                      <a16:colId xmlns:a16="http://schemas.microsoft.com/office/drawing/2014/main" val="1790809601"/>
                    </a:ext>
                  </a:extLst>
                </a:gridCol>
                <a:gridCol w="1697426">
                  <a:extLst>
                    <a:ext uri="{9D8B030D-6E8A-4147-A177-3AD203B41FA5}">
                      <a16:colId xmlns:a16="http://schemas.microsoft.com/office/drawing/2014/main" val="4002600037"/>
                    </a:ext>
                  </a:extLst>
                </a:gridCol>
                <a:gridCol w="1697426">
                  <a:extLst>
                    <a:ext uri="{9D8B030D-6E8A-4147-A177-3AD203B41FA5}">
                      <a16:colId xmlns:a16="http://schemas.microsoft.com/office/drawing/2014/main" val="691100026"/>
                    </a:ext>
                  </a:extLst>
                </a:gridCol>
                <a:gridCol w="1591789">
                  <a:extLst>
                    <a:ext uri="{9D8B030D-6E8A-4147-A177-3AD203B41FA5}">
                      <a16:colId xmlns:a16="http://schemas.microsoft.com/office/drawing/2014/main" val="2396378976"/>
                    </a:ext>
                  </a:extLst>
                </a:gridCol>
              </a:tblGrid>
              <a:tr h="4743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参数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定性描述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进度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成本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质量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范围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1023912"/>
                  </a:ext>
                </a:extLst>
              </a:tr>
              <a:tr h="282329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概率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高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3"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表示发生的可能性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4182"/>
                  </a:ext>
                </a:extLst>
              </a:tr>
              <a:tr h="268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中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8501"/>
                  </a:ext>
                </a:extLst>
              </a:tr>
              <a:tr h="268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低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13513"/>
                  </a:ext>
                </a:extLst>
              </a:tr>
              <a:tr h="787516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影响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高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进度延期半个月以上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成本超支</a:t>
                      </a:r>
                      <a:r>
                        <a:rPr lang="en-US" sz="1600" kern="100">
                          <a:effectLst/>
                        </a:rPr>
                        <a:t>20%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项目最终结果实际无法使用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每月重大变更大于</a:t>
                      </a:r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zh-CN" sz="1600" kern="100" dirty="0">
                          <a:effectLst/>
                        </a:rPr>
                        <a:t>起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2245158"/>
                  </a:ext>
                </a:extLst>
              </a:tr>
              <a:tr h="7875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中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进度延期一周以上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成本超支</a:t>
                      </a:r>
                      <a:r>
                        <a:rPr lang="en-US" sz="1600" kern="100">
                          <a:effectLst/>
                        </a:rPr>
                        <a:t>10%</a:t>
                      </a:r>
                      <a:r>
                        <a:rPr lang="zh-CN" sz="1600" kern="100">
                          <a:effectLst/>
                        </a:rPr>
                        <a:t>～</a:t>
                      </a:r>
                      <a:r>
                        <a:rPr lang="en-US" sz="1600" kern="100">
                          <a:effectLst/>
                        </a:rPr>
                        <a:t>20%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质量降低到顾客不能接受的程度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每月重大变更大于</a:t>
                      </a: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起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087725"/>
                  </a:ext>
                </a:extLst>
              </a:tr>
              <a:tr h="9486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低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进度延期三天以上一周以内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成本超支小于</a:t>
                      </a:r>
                      <a:r>
                        <a:rPr lang="en-US" sz="1600" kern="100">
                          <a:effectLst/>
                        </a:rPr>
                        <a:t>5%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仅有要求极其严格的应用受到影响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每月变更大于</a:t>
                      </a:r>
                      <a:r>
                        <a:rPr lang="en-US" sz="1600" kern="100" dirty="0">
                          <a:effectLst/>
                        </a:rPr>
                        <a:t>5</a:t>
                      </a:r>
                      <a:r>
                        <a:rPr lang="zh-CN" sz="1600" kern="100" dirty="0">
                          <a:effectLst/>
                        </a:rPr>
                        <a:t>起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40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3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风险管理计划</a:t>
            </a:r>
          </a:p>
        </p:txBody>
      </p:sp>
      <p:sp>
        <p:nvSpPr>
          <p:cNvPr id="22" name="矩形 21"/>
          <p:cNvSpPr/>
          <p:nvPr/>
        </p:nvSpPr>
        <p:spPr>
          <a:xfrm>
            <a:off x="4655433" y="110672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dirty="0"/>
              <a:t>风险评估</a:t>
            </a:r>
            <a:endParaRPr lang="zh-CN" altLang="zh-CN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495D922-8E61-42F9-A8A6-4180D1E67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72158"/>
              </p:ext>
            </p:extLst>
          </p:nvPr>
        </p:nvGraphicFramePr>
        <p:xfrm>
          <a:off x="434235" y="1648095"/>
          <a:ext cx="10814609" cy="4895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97987">
                  <a:extLst>
                    <a:ext uri="{9D8B030D-6E8A-4147-A177-3AD203B41FA5}">
                      <a16:colId xmlns:a16="http://schemas.microsoft.com/office/drawing/2014/main" val="443927122"/>
                    </a:ext>
                  </a:extLst>
                </a:gridCol>
                <a:gridCol w="1798618">
                  <a:extLst>
                    <a:ext uri="{9D8B030D-6E8A-4147-A177-3AD203B41FA5}">
                      <a16:colId xmlns:a16="http://schemas.microsoft.com/office/drawing/2014/main" val="1148121394"/>
                    </a:ext>
                  </a:extLst>
                </a:gridCol>
                <a:gridCol w="1909002">
                  <a:extLst>
                    <a:ext uri="{9D8B030D-6E8A-4147-A177-3AD203B41FA5}">
                      <a16:colId xmlns:a16="http://schemas.microsoft.com/office/drawing/2014/main" val="2881719737"/>
                    </a:ext>
                  </a:extLst>
                </a:gridCol>
                <a:gridCol w="1909002">
                  <a:extLst>
                    <a:ext uri="{9D8B030D-6E8A-4147-A177-3AD203B41FA5}">
                      <a16:colId xmlns:a16="http://schemas.microsoft.com/office/drawing/2014/main" val="934470513"/>
                    </a:ext>
                  </a:extLst>
                </a:gridCol>
              </a:tblGrid>
              <a:tr h="1856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风险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影响程度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可能性等级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0732263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 </a:t>
                      </a:r>
                      <a:r>
                        <a:rPr lang="zh-CN" sz="1400" kern="100" dirty="0">
                          <a:effectLst/>
                        </a:rPr>
                        <a:t>成员因故请假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077961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 </a:t>
                      </a:r>
                      <a:r>
                        <a:rPr lang="zh-CN" sz="1400" kern="100" dirty="0">
                          <a:effectLst/>
                        </a:rPr>
                        <a:t>项目成员不能实现项目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低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6451011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 Git</a:t>
                      </a:r>
                      <a:r>
                        <a:rPr lang="zh-CN" sz="1400" kern="100">
                          <a:effectLst/>
                        </a:rPr>
                        <a:t>远端仓库崩溃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低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7656306"/>
                  </a:ext>
                </a:extLst>
              </a:tr>
              <a:tr h="332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4. </a:t>
                      </a:r>
                      <a:r>
                        <a:rPr lang="zh-CN" sz="1400" kern="100" dirty="0">
                          <a:effectLst/>
                        </a:rPr>
                        <a:t>与干系人联系邮件发送内容、格式错误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9683811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5. </a:t>
                      </a:r>
                      <a:r>
                        <a:rPr lang="zh-CN" sz="1400" kern="100" dirty="0">
                          <a:effectLst/>
                        </a:rPr>
                        <a:t>项目文件结构不符合要求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低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7380951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6. </a:t>
                      </a:r>
                      <a:r>
                        <a:rPr lang="zh-CN" sz="1400" kern="100">
                          <a:effectLst/>
                        </a:rPr>
                        <a:t>对接下来的计划和任务定义不够充分明确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3942119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7. </a:t>
                      </a:r>
                      <a:r>
                        <a:rPr lang="zh-CN" sz="1400" kern="100" dirty="0">
                          <a:effectLst/>
                        </a:rPr>
                        <a:t>组内信息回复的实时性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7964614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8. </a:t>
                      </a:r>
                      <a:r>
                        <a:rPr lang="zh-CN" sz="1400" kern="100">
                          <a:effectLst/>
                        </a:rPr>
                        <a:t>教学辅助网站开发经验不足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895274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9. </a:t>
                      </a:r>
                      <a:r>
                        <a:rPr lang="zh-CN" sz="1400" kern="100" dirty="0">
                          <a:effectLst/>
                        </a:rPr>
                        <a:t>成员空余时间有不确定性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9351105"/>
                  </a:ext>
                </a:extLst>
              </a:tr>
              <a:tr h="437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10. </a:t>
                      </a:r>
                      <a:r>
                        <a:rPr lang="zh-CN" sz="1400" kern="100" dirty="0">
                          <a:effectLst/>
                        </a:rPr>
                        <a:t>团队成员的能力（包括业务能力和技术能力）和素质，对项目的进展、项目的质量具有很大的影响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2743259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11. </a:t>
                      </a:r>
                      <a:r>
                        <a:rPr lang="zh-CN" sz="1400" kern="100">
                          <a:effectLst/>
                        </a:rPr>
                        <a:t>团队成员是否能齐心协力为项目的共同目标服务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低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低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7072714"/>
                  </a:ext>
                </a:extLst>
              </a:tr>
              <a:tr h="437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12. </a:t>
                      </a:r>
                      <a:r>
                        <a:rPr lang="zh-CN" sz="1400" kern="100">
                          <a:effectLst/>
                        </a:rPr>
                        <a:t>管理工具、开发工具、测试工具等是否能及时到位、到位的工具版本是否符合项目要求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低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低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低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0783782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13. </a:t>
                      </a:r>
                      <a:r>
                        <a:rPr lang="zh-CN" sz="1400" kern="100">
                          <a:effectLst/>
                        </a:rPr>
                        <a:t>对方法、工具和技术理解的不够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7648597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14. </a:t>
                      </a:r>
                      <a:r>
                        <a:rPr lang="zh-CN" sz="1400" kern="100">
                          <a:effectLst/>
                        </a:rPr>
                        <a:t>界面原型不被用户认可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8501440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15. </a:t>
                      </a:r>
                      <a:r>
                        <a:rPr lang="zh-CN" sz="1400" kern="100">
                          <a:effectLst/>
                        </a:rPr>
                        <a:t>组员生病请假或者其他方式离开工作岗位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低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4134123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16. </a:t>
                      </a:r>
                      <a:r>
                        <a:rPr lang="zh-CN" sz="1400" kern="100">
                          <a:effectLst/>
                        </a:rPr>
                        <a:t>电脑硬件不稳定造成文档丢失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中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低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5597879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17. </a:t>
                      </a:r>
                      <a:r>
                        <a:rPr lang="zh-CN" sz="1400" kern="100">
                          <a:effectLst/>
                        </a:rPr>
                        <a:t>组员考评不公平造成内部矛盾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低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5100202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 </a:t>
                      </a:r>
                      <a:r>
                        <a:rPr lang="zh-CN" sz="1400" kern="100">
                          <a:effectLst/>
                        </a:rPr>
                        <a:t>用户对界面原型有了天马行空的全新的提议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低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0338378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19. </a:t>
                      </a:r>
                      <a:r>
                        <a:rPr lang="zh-CN" sz="1400" kern="100">
                          <a:effectLst/>
                        </a:rPr>
                        <a:t>版本控制仓库空间不足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48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3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风险管理计划</a:t>
            </a:r>
          </a:p>
        </p:txBody>
      </p:sp>
      <p:sp>
        <p:nvSpPr>
          <p:cNvPr id="22" name="矩形 21"/>
          <p:cNvSpPr/>
          <p:nvPr/>
        </p:nvSpPr>
        <p:spPr>
          <a:xfrm>
            <a:off x="4655433" y="110672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dirty="0"/>
              <a:t>风险控制</a:t>
            </a:r>
            <a:endParaRPr lang="zh-CN" altLang="zh-CN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78D1D1-A370-4404-A86B-99178D110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1115"/>
              </p:ext>
            </p:extLst>
          </p:nvPr>
        </p:nvGraphicFramePr>
        <p:xfrm>
          <a:off x="900062" y="1639019"/>
          <a:ext cx="10203413" cy="5018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2514">
                  <a:extLst>
                    <a:ext uri="{9D8B030D-6E8A-4147-A177-3AD203B41FA5}">
                      <a16:colId xmlns:a16="http://schemas.microsoft.com/office/drawing/2014/main" val="103666975"/>
                    </a:ext>
                  </a:extLst>
                </a:gridCol>
                <a:gridCol w="4960899">
                  <a:extLst>
                    <a:ext uri="{9D8B030D-6E8A-4147-A177-3AD203B41FA5}">
                      <a16:colId xmlns:a16="http://schemas.microsoft.com/office/drawing/2014/main" val="1822436180"/>
                    </a:ext>
                  </a:extLst>
                </a:gridCol>
              </a:tblGrid>
              <a:tr h="253710">
                <a:tc>
                  <a:txBody>
                    <a:bodyPr/>
                    <a:lstStyle/>
                    <a:p>
                      <a:pPr indent="2794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风险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控制手段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extLst>
                  <a:ext uri="{0D108BD9-81ED-4DB2-BD59-A6C34878D82A}">
                    <a16:rowId xmlns:a16="http://schemas.microsoft.com/office/drawing/2014/main" val="3855825084"/>
                  </a:ext>
                </a:extLst>
              </a:tr>
              <a:tr h="901945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 </a:t>
                      </a:r>
                      <a:r>
                        <a:rPr lang="zh-CN" sz="1600" kern="100" dirty="0">
                          <a:effectLst/>
                        </a:rPr>
                        <a:t>成员因故请假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 </a:t>
                      </a:r>
                      <a:r>
                        <a:rPr lang="zh-CN" sz="1600" kern="100">
                          <a:effectLst/>
                        </a:rPr>
                        <a:t>提前改变任务的分配，他人顶上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extLst>
                  <a:ext uri="{0D108BD9-81ED-4DB2-BD59-A6C34878D82A}">
                    <a16:rowId xmlns:a16="http://schemas.microsoft.com/office/drawing/2014/main" val="187512061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 </a:t>
                      </a:r>
                      <a:r>
                        <a:rPr lang="zh-CN" sz="1600" kern="100" dirty="0">
                          <a:effectLst/>
                        </a:rPr>
                        <a:t>项目成员不能实现项目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 </a:t>
                      </a:r>
                      <a:r>
                        <a:rPr lang="zh-CN" sz="1600" kern="100">
                          <a:effectLst/>
                        </a:rPr>
                        <a:t>制定培训计划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extLst>
                  <a:ext uri="{0D108BD9-81ED-4DB2-BD59-A6C34878D82A}">
                    <a16:rowId xmlns:a16="http://schemas.microsoft.com/office/drawing/2014/main" val="2638240247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 Git</a:t>
                      </a:r>
                      <a:r>
                        <a:rPr lang="zh-CN" sz="1600" kern="100" dirty="0">
                          <a:effectLst/>
                        </a:rPr>
                        <a:t>远端仓库崩溃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 </a:t>
                      </a:r>
                      <a:r>
                        <a:rPr lang="zh-CN" sz="1600" kern="100">
                          <a:effectLst/>
                        </a:rPr>
                        <a:t>及时发现，用本地版本去创建新的远端仓库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extLst>
                  <a:ext uri="{0D108BD9-81ED-4DB2-BD59-A6C34878D82A}">
                    <a16:rowId xmlns:a16="http://schemas.microsoft.com/office/drawing/2014/main" val="3734273355"/>
                  </a:ext>
                </a:extLst>
              </a:tr>
              <a:tr h="624141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 </a:t>
                      </a:r>
                      <a:r>
                        <a:rPr lang="zh-CN" sz="1600" kern="100" dirty="0">
                          <a:effectLst/>
                        </a:rPr>
                        <a:t>与干系人联系邮件发送内容、格式错误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 </a:t>
                      </a:r>
                      <a:r>
                        <a:rPr lang="zh-CN" sz="1600" kern="100">
                          <a:effectLst/>
                        </a:rPr>
                        <a:t>提前</a:t>
                      </a:r>
                      <a:r>
                        <a:rPr lang="en-US" sz="1600" kern="100">
                          <a:effectLst/>
                        </a:rPr>
                        <a:t>Deadline</a:t>
                      </a:r>
                      <a:r>
                        <a:rPr lang="zh-CN" sz="1600" kern="100">
                          <a:effectLst/>
                        </a:rPr>
                        <a:t>发邮件，抄送组员，即使发现错误并修正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extLst>
                  <a:ext uri="{0D108BD9-81ED-4DB2-BD59-A6C34878D82A}">
                    <a16:rowId xmlns:a16="http://schemas.microsoft.com/office/drawing/2014/main" val="3776680963"/>
                  </a:ext>
                </a:extLst>
              </a:tr>
              <a:tr h="468106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5. </a:t>
                      </a:r>
                      <a:r>
                        <a:rPr lang="zh-CN" sz="1600" kern="100" dirty="0">
                          <a:effectLst/>
                        </a:rPr>
                        <a:t>项目文件结构不符合要求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5. </a:t>
                      </a:r>
                      <a:r>
                        <a:rPr lang="zh-CN" sz="1600" kern="100">
                          <a:effectLst/>
                        </a:rPr>
                        <a:t>配置管理员修改文件结构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extLst>
                  <a:ext uri="{0D108BD9-81ED-4DB2-BD59-A6C34878D82A}">
                    <a16:rowId xmlns:a16="http://schemas.microsoft.com/office/drawing/2014/main" val="1613471350"/>
                  </a:ext>
                </a:extLst>
              </a:tr>
              <a:tr h="50742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6. </a:t>
                      </a:r>
                      <a:r>
                        <a:rPr lang="zh-CN" sz="1600" kern="100" dirty="0">
                          <a:effectLst/>
                        </a:rPr>
                        <a:t>对接下来的计划和任务定义不够充分明确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6. </a:t>
                      </a:r>
                      <a:r>
                        <a:rPr lang="zh-CN" sz="1600" kern="100">
                          <a:effectLst/>
                        </a:rPr>
                        <a:t>找任务发布者（老师）明确任务，并制定一周的计划，每个组员都要有事可做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extLst>
                  <a:ext uri="{0D108BD9-81ED-4DB2-BD59-A6C34878D82A}">
                    <a16:rowId xmlns:a16="http://schemas.microsoft.com/office/drawing/2014/main" val="3309674228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7. </a:t>
                      </a:r>
                      <a:r>
                        <a:rPr lang="zh-CN" sz="1600" kern="100" dirty="0">
                          <a:effectLst/>
                        </a:rPr>
                        <a:t>组内信息回复的实时性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7. </a:t>
                      </a:r>
                      <a:r>
                        <a:rPr lang="zh-CN" sz="1600" kern="100" dirty="0">
                          <a:effectLst/>
                        </a:rPr>
                        <a:t>组内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群的信息要经常看，也要记得回复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extLst>
                  <a:ext uri="{0D108BD9-81ED-4DB2-BD59-A6C34878D82A}">
                    <a16:rowId xmlns:a16="http://schemas.microsoft.com/office/drawing/2014/main" val="2358067447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8. </a:t>
                      </a:r>
                      <a:r>
                        <a:rPr lang="zh-CN" sz="1600" kern="100">
                          <a:effectLst/>
                        </a:rPr>
                        <a:t>教学辅助网站开发经验不足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8. </a:t>
                      </a:r>
                      <a:r>
                        <a:rPr lang="zh-CN" sz="1600" kern="100" dirty="0">
                          <a:effectLst/>
                        </a:rPr>
                        <a:t>去找标杆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extLst>
                  <a:ext uri="{0D108BD9-81ED-4DB2-BD59-A6C34878D82A}">
                    <a16:rowId xmlns:a16="http://schemas.microsoft.com/office/drawing/2014/main" val="2740164565"/>
                  </a:ext>
                </a:extLst>
              </a:tr>
              <a:tr h="50742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9. </a:t>
                      </a:r>
                      <a:r>
                        <a:rPr lang="zh-CN" sz="1600" kern="100">
                          <a:effectLst/>
                        </a:rPr>
                        <a:t>成员空余时间有不确定性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9. </a:t>
                      </a:r>
                      <a:r>
                        <a:rPr lang="zh-CN" sz="1600" kern="100" dirty="0">
                          <a:effectLst/>
                        </a:rPr>
                        <a:t>在开会说明接下来一周的行程，提前请假，安排工作表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extLst>
                  <a:ext uri="{0D108BD9-81ED-4DB2-BD59-A6C34878D82A}">
                    <a16:rowId xmlns:a16="http://schemas.microsoft.com/office/drawing/2014/main" val="107347081"/>
                  </a:ext>
                </a:extLst>
              </a:tr>
              <a:tr h="507420">
                <a:tc>
                  <a:txBody>
                    <a:bodyPr/>
                    <a:lstStyle/>
                    <a:p>
                      <a:pPr indent="2794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10. </a:t>
                      </a:r>
                      <a:r>
                        <a:rPr lang="zh-CN" sz="1600" kern="100">
                          <a:effectLst/>
                        </a:rPr>
                        <a:t>团队成员的能力（包括业务能力和技术能力）和素质，对项目的进展、项目的质量具有很大的影响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10. </a:t>
                      </a:r>
                      <a:r>
                        <a:rPr lang="zh-CN" sz="1600" kern="100" dirty="0">
                          <a:effectLst/>
                        </a:rPr>
                        <a:t>在用人之前先选对人、开展有针对性的培训、将合适的人安排到合适的岗位上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15" marR="63515" marT="0" marB="0" anchor="ctr"/>
                </a:tc>
                <a:extLst>
                  <a:ext uri="{0D108BD9-81ED-4DB2-BD59-A6C34878D82A}">
                    <a16:rowId xmlns:a16="http://schemas.microsoft.com/office/drawing/2014/main" val="335102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49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风险管理计划</a:t>
            </a:r>
          </a:p>
        </p:txBody>
      </p:sp>
      <p:sp>
        <p:nvSpPr>
          <p:cNvPr id="22" name="矩形 21"/>
          <p:cNvSpPr/>
          <p:nvPr/>
        </p:nvSpPr>
        <p:spPr>
          <a:xfrm>
            <a:off x="4655433" y="110672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dirty="0"/>
              <a:t>风险控制</a:t>
            </a:r>
            <a:endParaRPr lang="zh-CN" altLang="zh-CN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C93D57B-5095-41F5-8D17-DC4B69EA4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43630"/>
              </p:ext>
            </p:extLst>
          </p:nvPr>
        </p:nvGraphicFramePr>
        <p:xfrm>
          <a:off x="629728" y="1725282"/>
          <a:ext cx="10724072" cy="4929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0028">
                  <a:extLst>
                    <a:ext uri="{9D8B030D-6E8A-4147-A177-3AD203B41FA5}">
                      <a16:colId xmlns:a16="http://schemas.microsoft.com/office/drawing/2014/main" val="1839956134"/>
                    </a:ext>
                  </a:extLst>
                </a:gridCol>
                <a:gridCol w="5214044">
                  <a:extLst>
                    <a:ext uri="{9D8B030D-6E8A-4147-A177-3AD203B41FA5}">
                      <a16:colId xmlns:a16="http://schemas.microsoft.com/office/drawing/2014/main" val="3484777266"/>
                    </a:ext>
                  </a:extLst>
                </a:gridCol>
              </a:tblGrid>
              <a:tr h="699185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11. </a:t>
                      </a:r>
                      <a:r>
                        <a:rPr lang="zh-CN" sz="1400" kern="100" dirty="0">
                          <a:effectLst/>
                        </a:rPr>
                        <a:t>团队成员是否能齐心协力为项目的共同目标服务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11. </a:t>
                      </a:r>
                      <a:r>
                        <a:rPr lang="zh-CN" sz="1400" kern="100">
                          <a:effectLst/>
                        </a:rPr>
                        <a:t>项目在建设之初项目经理就需要将项目目标、工作任务等和项目成员沟通清楚，采用公平、公正、公开的绩效考评制度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3247556"/>
                  </a:ext>
                </a:extLst>
              </a:tr>
              <a:tr h="699185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12. </a:t>
                      </a:r>
                      <a:r>
                        <a:rPr lang="zh-CN" sz="1400" kern="100" dirty="0">
                          <a:effectLst/>
                        </a:rPr>
                        <a:t>管理工具、开发工具、测试工具等是否能及时到位、到位的工具版本是否符合项目要求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12. </a:t>
                      </a:r>
                      <a:r>
                        <a:rPr lang="zh-CN" sz="1400" kern="100">
                          <a:effectLst/>
                        </a:rPr>
                        <a:t>在项目的启动阶段就落实好各项工具的来源或可能的替代工具，在这些工具需要使用之前（一般需要提前一个月左右）跟踪并落实工具的到位事宜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1312835"/>
                  </a:ext>
                </a:extLst>
              </a:tr>
              <a:tr h="699185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13. </a:t>
                      </a:r>
                      <a:r>
                        <a:rPr lang="zh-CN" sz="1400" kern="100" dirty="0">
                          <a:effectLst/>
                        </a:rPr>
                        <a:t>对方法、工具和技术理解的不够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  <a:r>
                        <a:rPr lang="zh-CN" sz="1400" kern="100" dirty="0">
                          <a:effectLst/>
                        </a:rPr>
                        <a:t>不熟悉工具环境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13. </a:t>
                      </a:r>
                      <a:r>
                        <a:rPr lang="zh-CN" sz="1400" kern="100">
                          <a:effectLst/>
                        </a:rPr>
                        <a:t>每个人熟悉一种工具（①黄：</a:t>
                      </a:r>
                      <a:r>
                        <a:rPr lang="en-US" sz="1400" kern="100">
                          <a:effectLst/>
                        </a:rPr>
                        <a:t>project</a:t>
                      </a:r>
                      <a:r>
                        <a:rPr lang="zh-CN" sz="1400" kern="100">
                          <a:effectLst/>
                        </a:rPr>
                        <a:t>的熟悉与教学；②陈： 熟悉需求管理工具与教学；③徐： 熟悉</a:t>
                      </a:r>
                      <a:r>
                        <a:rPr lang="en-US" sz="1400" kern="100">
                          <a:effectLst/>
                        </a:rPr>
                        <a:t>Axure rp </a:t>
                      </a:r>
                      <a:r>
                        <a:rPr lang="zh-CN" sz="1400" kern="100">
                          <a:effectLst/>
                        </a:rPr>
                        <a:t>；④吕： 熟悉</a:t>
                      </a:r>
                      <a:r>
                        <a:rPr lang="en-US" sz="1400" kern="100">
                          <a:effectLst/>
                        </a:rPr>
                        <a:t>UML</a:t>
                      </a:r>
                      <a:r>
                        <a:rPr lang="zh-CN" sz="1400" kern="100">
                          <a:effectLst/>
                        </a:rPr>
                        <a:t>建模工具与教学；⑤陈：（</a:t>
                      </a:r>
                      <a:r>
                        <a:rPr lang="en-US" sz="1400" kern="100">
                          <a:effectLst/>
                        </a:rPr>
                        <a:t>git</a:t>
                      </a:r>
                      <a:r>
                        <a:rPr lang="zh-CN" sz="1400" kern="100">
                          <a:effectLst/>
                        </a:rPr>
                        <a:t>）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2853349"/>
                  </a:ext>
                </a:extLst>
              </a:tr>
              <a:tr h="353754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14. </a:t>
                      </a:r>
                      <a:r>
                        <a:rPr lang="zh-CN" sz="1400" kern="100" dirty="0">
                          <a:effectLst/>
                        </a:rPr>
                        <a:t>界面原型不被用户认可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14. </a:t>
                      </a:r>
                      <a:r>
                        <a:rPr lang="zh-CN" sz="1400" kern="100" dirty="0">
                          <a:effectLst/>
                        </a:rPr>
                        <a:t>采用快速的手工画图，让用户确认并签字或录音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520781"/>
                  </a:ext>
                </a:extLst>
              </a:tr>
              <a:tr h="353754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15. </a:t>
                      </a:r>
                      <a:r>
                        <a:rPr lang="zh-CN" sz="1400" kern="100">
                          <a:effectLst/>
                        </a:rPr>
                        <a:t>组员生病请假或者其他方式离开工作岗位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15. </a:t>
                      </a:r>
                      <a:r>
                        <a:rPr lang="zh-CN" sz="1400" kern="100" dirty="0">
                          <a:effectLst/>
                        </a:rPr>
                        <a:t>设置替补人员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6939098"/>
                  </a:ext>
                </a:extLst>
              </a:tr>
              <a:tr h="530632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16. </a:t>
                      </a:r>
                      <a:r>
                        <a:rPr lang="zh-CN" sz="1400" kern="100">
                          <a:effectLst/>
                        </a:rPr>
                        <a:t>电脑硬件不稳定造成文档丢失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16. </a:t>
                      </a:r>
                      <a:r>
                        <a:rPr lang="zh-CN" sz="1400" kern="100" dirty="0">
                          <a:effectLst/>
                        </a:rPr>
                        <a:t>巧用</a:t>
                      </a:r>
                      <a:r>
                        <a:rPr lang="en-US" sz="1400" kern="100" dirty="0">
                          <a:effectLst/>
                        </a:rPr>
                        <a:t>GitHub Desktop</a:t>
                      </a:r>
                      <a:r>
                        <a:rPr lang="zh-CN" sz="1400" kern="100" dirty="0">
                          <a:effectLst/>
                        </a:rPr>
                        <a:t>，</a:t>
                      </a:r>
                      <a:r>
                        <a:rPr lang="en-US" sz="1400" kern="100" dirty="0" err="1">
                          <a:effectLst/>
                        </a:rPr>
                        <a:t>qq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  <a:r>
                        <a:rPr lang="zh-CN" sz="1400" kern="100" dirty="0">
                          <a:effectLst/>
                        </a:rPr>
                        <a:t>百度网盘等工具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124973"/>
                  </a:ext>
                </a:extLst>
              </a:tr>
              <a:tr h="530632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17. </a:t>
                      </a:r>
                      <a:r>
                        <a:rPr lang="zh-CN" sz="1400" kern="100">
                          <a:effectLst/>
                        </a:rPr>
                        <a:t>组员考评不公平造成内部矛盾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17.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zh-CN" sz="1400" kern="100" dirty="0">
                          <a:effectLst/>
                        </a:rPr>
                        <a:t>加强共同，完善考评制度，以项目经理为中心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9378093"/>
                  </a:ext>
                </a:extLst>
              </a:tr>
              <a:tr h="530632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18. </a:t>
                      </a:r>
                      <a:r>
                        <a:rPr lang="zh-CN" sz="1400" kern="100">
                          <a:effectLst/>
                        </a:rPr>
                        <a:t>用户对界面原型有了天马行空的全新的提议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18.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zh-CN" sz="1400" kern="100" dirty="0">
                          <a:effectLst/>
                        </a:rPr>
                        <a:t>加强与技术人员的同步沟通，确认工作量与可行性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2895445"/>
                  </a:ext>
                </a:extLst>
              </a:tr>
              <a:tr h="532713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19. </a:t>
                      </a:r>
                      <a:r>
                        <a:rPr lang="zh-CN" sz="1400" kern="100">
                          <a:effectLst/>
                        </a:rPr>
                        <a:t>版本控制仓库空间不足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19. </a:t>
                      </a:r>
                      <a:r>
                        <a:rPr lang="zh-CN" sz="1600" kern="100" dirty="0">
                          <a:effectLst/>
                        </a:rPr>
                        <a:t>由陈俊仁开通仓库的会员，增加仓库容量，资金小组</a:t>
                      </a:r>
                      <a:r>
                        <a:rPr lang="en-US" sz="1600" kern="100" dirty="0">
                          <a:effectLst/>
                        </a:rPr>
                        <a:t>AA</a:t>
                      </a:r>
                      <a:r>
                        <a:rPr lang="zh-CN" sz="1600" kern="100" dirty="0">
                          <a:effectLst/>
                        </a:rPr>
                        <a:t>支付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550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9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配置系统管理</a:t>
            </a:r>
          </a:p>
        </p:txBody>
      </p:sp>
      <p:sp>
        <p:nvSpPr>
          <p:cNvPr id="22" name="矩形 21"/>
          <p:cNvSpPr/>
          <p:nvPr/>
        </p:nvSpPr>
        <p:spPr>
          <a:xfrm>
            <a:off x="595272" y="161027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b="1" dirty="0"/>
              <a:t>配置项</a:t>
            </a:r>
            <a:endParaRPr lang="zh-CN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2590800" y="13794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0"/>
              </a:spcAft>
            </a:pPr>
            <a:r>
              <a:rPr lang="zh-CN" altLang="zh-CN" dirty="0"/>
              <a:t>包括项目可行性报告、项目总体计划、需求工程计划、软件需求规格说明计划、软件需求变更计划、系统设计与实现计划、软件概要设计说明、测试与运维计划、会议纪要等输出文档与过程文档。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41F776-A036-4CDC-A70F-5CA08BEF95C4}"/>
              </a:ext>
            </a:extLst>
          </p:cNvPr>
          <p:cNvSpPr/>
          <p:nvPr/>
        </p:nvSpPr>
        <p:spPr>
          <a:xfrm>
            <a:off x="595272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b="1" dirty="0"/>
              <a:t>配置命名</a:t>
            </a:r>
            <a:endParaRPr lang="zh-CN" altLang="zh-CN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E5579B-51F6-4129-81B0-987335DD1AAA}"/>
              </a:ext>
            </a:extLst>
          </p:cNvPr>
          <p:cNvSpPr/>
          <p:nvPr/>
        </p:nvSpPr>
        <p:spPr>
          <a:xfrm>
            <a:off x="2590800" y="305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dirty="0"/>
              <a:t>组内文件命名规范为 </a:t>
            </a:r>
            <a:r>
              <a:rPr lang="en-US" altLang="zh-CN" dirty="0"/>
              <a:t>[PRD-15]</a:t>
            </a:r>
            <a:r>
              <a:rPr lang="zh-CN" altLang="zh-CN" dirty="0"/>
              <a:t>文件名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dirty="0"/>
              <a:t>会议纪要</a:t>
            </a:r>
            <a:r>
              <a:rPr lang="zh-CN" altLang="en-US" dirty="0"/>
              <a:t>或甘特图等</a:t>
            </a:r>
            <a:r>
              <a:rPr lang="zh-CN" altLang="zh-CN" dirty="0"/>
              <a:t>，则需在文件名后加上日期，如</a:t>
            </a:r>
            <a:r>
              <a:rPr lang="en-US" altLang="zh-CN" dirty="0"/>
              <a:t> PRD-2018-G15-</a:t>
            </a:r>
            <a:r>
              <a:rPr lang="zh-CN" altLang="zh-CN" dirty="0"/>
              <a:t>会议纪要</a:t>
            </a:r>
            <a:r>
              <a:rPr lang="en-US" altLang="zh-CN" dirty="0"/>
              <a:t>-9.30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AE7B7-95BE-4EC0-8A6D-D888A477BADE}"/>
              </a:ext>
            </a:extLst>
          </p:cNvPr>
          <p:cNvSpPr/>
          <p:nvPr/>
        </p:nvSpPr>
        <p:spPr>
          <a:xfrm>
            <a:off x="595272" y="506306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b="1" dirty="0"/>
              <a:t>标识代码</a:t>
            </a:r>
            <a:endParaRPr lang="zh-CN" altLang="zh-CN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76124F-4E03-4CDF-A927-782FBBBEDBC0}"/>
              </a:ext>
            </a:extLst>
          </p:cNvPr>
          <p:cNvSpPr/>
          <p:nvPr/>
        </p:nvSpPr>
        <p:spPr>
          <a:xfrm>
            <a:off x="2590800" y="469372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0" dirty="0">
                <a:ea typeface="宋体" panose="02010600030101010101" pitchFamily="2" charset="-122"/>
                <a:cs typeface="宋体" panose="02010600030101010101" pitchFamily="2" charset="-122"/>
              </a:rPr>
              <a:t>组内每个配置的文件都应该有一个唯一的标识（除会议纪要），命名规则为</a:t>
            </a:r>
            <a:r>
              <a:rPr lang="en-US" altLang="zh-CN" kern="0" dirty="0">
                <a:ea typeface="宋体" panose="02010600030101010101" pitchFamily="2" charset="-122"/>
                <a:cs typeface="宋体" panose="02010600030101010101" pitchFamily="2" charset="-122"/>
              </a:rPr>
              <a:t>PRD-2018-G15-</a:t>
            </a:r>
            <a:r>
              <a:rPr lang="zh-CN" altLang="zh-CN" kern="0" dirty="0">
                <a:ea typeface="宋体" panose="02010600030101010101" pitchFamily="2" charset="-122"/>
                <a:cs typeface="宋体" panose="02010600030101010101" pitchFamily="2" charset="-122"/>
              </a:rPr>
              <a:t>其英文名的开头简写的大写，如有重复，则加上数字。如可行性分析报告的英文名为“</a:t>
            </a:r>
            <a:r>
              <a:rPr lang="en-US" altLang="zh-CN" kern="0" dirty="0">
                <a:ea typeface="宋体" panose="02010600030101010101" pitchFamily="2" charset="-122"/>
                <a:cs typeface="宋体" panose="02010600030101010101" pitchFamily="2" charset="-122"/>
              </a:rPr>
              <a:t>Feasibility study report</a:t>
            </a:r>
            <a:r>
              <a:rPr lang="zh-CN" altLang="zh-CN" kern="0" dirty="0">
                <a:ea typeface="宋体" panose="02010600030101010101" pitchFamily="2" charset="-122"/>
                <a:cs typeface="宋体" panose="02010600030101010101" pitchFamily="2" charset="-122"/>
              </a:rPr>
              <a:t>”，其文件标识为：</a:t>
            </a:r>
            <a:r>
              <a:rPr lang="en-US" altLang="zh-CN" kern="0" dirty="0">
                <a:ea typeface="宋体" panose="02010600030101010101" pitchFamily="2" charset="-122"/>
                <a:cs typeface="宋体" panose="02010600030101010101" pitchFamily="2" charset="-122"/>
              </a:rPr>
              <a:t>PRD-2018-G15-FSR</a:t>
            </a:r>
            <a:r>
              <a:rPr lang="zh-CN" altLang="zh-CN" kern="0" dirty="0"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51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版本管理</a:t>
            </a:r>
          </a:p>
        </p:txBody>
      </p:sp>
      <p:sp>
        <p:nvSpPr>
          <p:cNvPr id="22" name="矩形 21"/>
          <p:cNvSpPr/>
          <p:nvPr/>
        </p:nvSpPr>
        <p:spPr>
          <a:xfrm>
            <a:off x="595272" y="161027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版本格式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41F776-A036-4CDC-A70F-5CA08BEF95C4}"/>
              </a:ext>
            </a:extLst>
          </p:cNvPr>
          <p:cNvSpPr/>
          <p:nvPr/>
        </p:nvSpPr>
        <p:spPr>
          <a:xfrm>
            <a:off x="13360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版本更新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E5579B-51F6-4129-81B0-987335DD1AAA}"/>
              </a:ext>
            </a:extLst>
          </p:cNvPr>
          <p:cNvSpPr/>
          <p:nvPr/>
        </p:nvSpPr>
        <p:spPr>
          <a:xfrm>
            <a:off x="2590800" y="30596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dirty="0"/>
              <a:t>当文件内容有了重大的变化或改进，主版本号加一。</a:t>
            </a:r>
            <a:endParaRPr lang="en-US" altLang="zh-CN" dirty="0"/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dirty="0"/>
              <a:t>当文档的内容有了模块的增加、补充等，子版本号加一。</a:t>
            </a:r>
            <a:endParaRPr lang="en-US" altLang="zh-CN" dirty="0"/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dirty="0"/>
              <a:t>当文档的内容有了小修改，如修正了纰漏等，修正版本号加一。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26B77A-0F17-4630-BA73-FE58204B124B}"/>
              </a:ext>
            </a:extLst>
          </p:cNvPr>
          <p:cNvSpPr/>
          <p:nvPr/>
        </p:nvSpPr>
        <p:spPr>
          <a:xfrm>
            <a:off x="2467154" y="15179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0"/>
              </a:spcAft>
            </a:pPr>
            <a:r>
              <a:rPr lang="zh-CN" altLang="zh-CN" dirty="0"/>
              <a:t>每一个文档的版本格式为</a:t>
            </a:r>
            <a:r>
              <a:rPr lang="en-US" altLang="zh-CN" dirty="0"/>
              <a:t>[</a:t>
            </a:r>
            <a:r>
              <a:rPr lang="zh-CN" altLang="zh-CN" dirty="0"/>
              <a:t>主版本号</a:t>
            </a:r>
            <a:r>
              <a:rPr lang="en-US" altLang="zh-CN" dirty="0"/>
              <a:t>.</a:t>
            </a:r>
            <a:r>
              <a:rPr lang="zh-CN" altLang="zh-CN" dirty="0"/>
              <a:t>子版本号</a:t>
            </a:r>
            <a:r>
              <a:rPr lang="en-US" altLang="zh-CN" dirty="0"/>
              <a:t>.</a:t>
            </a:r>
            <a:r>
              <a:rPr lang="zh-CN" altLang="zh-CN" dirty="0"/>
              <a:t>修正版本号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>
              <a:spcAft>
                <a:spcPts val="0"/>
              </a:spcAft>
            </a:pPr>
            <a:r>
              <a:rPr lang="zh-CN" altLang="zh-CN" dirty="0"/>
              <a:t>示例：</a:t>
            </a:r>
            <a:r>
              <a:rPr lang="en-US" altLang="zh-CN" dirty="0"/>
              <a:t>0.1.1</a:t>
            </a:r>
          </a:p>
          <a:p>
            <a:pPr lvl="0">
              <a:spcAft>
                <a:spcPts val="0"/>
              </a:spcAft>
            </a:pPr>
            <a:r>
              <a:rPr lang="zh-CN" altLang="zh-CN" dirty="0"/>
              <a:t>文档的初始版本为</a:t>
            </a:r>
            <a:r>
              <a:rPr lang="en-US" altLang="zh-CN" dirty="0"/>
              <a:t>0.1.0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76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</a:p>
        </p:txBody>
      </p:sp>
      <p:sp>
        <p:nvSpPr>
          <p:cNvPr id="22" name="矩形 21"/>
          <p:cNvSpPr/>
          <p:nvPr/>
        </p:nvSpPr>
        <p:spPr>
          <a:xfrm>
            <a:off x="1024763" y="122945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具体操作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C5F1A3-655B-4BBB-BC31-93E76984B786}"/>
              </a:ext>
            </a:extLst>
          </p:cNvPr>
          <p:cNvSpPr/>
          <p:nvPr/>
        </p:nvSpPr>
        <p:spPr>
          <a:xfrm>
            <a:off x="2403372" y="16605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organization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的建立与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team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的建立</a:t>
            </a:r>
          </a:p>
          <a:p>
            <a:pPr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首先创建一个组织，命名为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PRD2018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然后建立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team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，一个命名为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Admin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，一个命名为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Member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Admin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的权限为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admin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，设置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Member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的权限为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write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配置管理员所在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team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Admin,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然后将组员拉进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Member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90DF02-DD54-4F1C-A10F-40769A21B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40" y="3927576"/>
            <a:ext cx="6826369" cy="282401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7ED4DF1-9CD6-4807-B201-6936463E8D21}"/>
              </a:ext>
            </a:extLst>
          </p:cNvPr>
          <p:cNvSpPr/>
          <p:nvPr/>
        </p:nvSpPr>
        <p:spPr>
          <a:xfrm>
            <a:off x="2403372" y="3252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repositories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的创建</a:t>
            </a:r>
          </a:p>
          <a:p>
            <a:r>
              <a:rPr lang="zh-CN" altLang="zh-CN" kern="0" dirty="0">
                <a:ea typeface="宋体" panose="02010600030101010101" pitchFamily="2" charset="-122"/>
                <a:cs typeface="宋体" panose="02010600030101010101" pitchFamily="2" charset="-122"/>
              </a:rPr>
              <a:t>建立一个仓库，命名为</a:t>
            </a:r>
            <a:r>
              <a:rPr lang="en-US" altLang="zh-CN" kern="0" dirty="0">
                <a:ea typeface="宋体" panose="02010600030101010101" pitchFamily="2" charset="-122"/>
                <a:cs typeface="宋体" panose="02010600030101010101" pitchFamily="2" charset="-122"/>
              </a:rPr>
              <a:t>PRD2018-G15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35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</a:p>
        </p:txBody>
      </p:sp>
      <p:sp>
        <p:nvSpPr>
          <p:cNvPr id="22" name="矩形 21"/>
          <p:cNvSpPr/>
          <p:nvPr/>
        </p:nvSpPr>
        <p:spPr>
          <a:xfrm>
            <a:off x="1024763" y="122945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具体操作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3EA5E0-015E-4F58-8E2A-D0E7644E48CE}"/>
              </a:ext>
            </a:extLst>
          </p:cNvPr>
          <p:cNvSpPr/>
          <p:nvPr/>
        </p:nvSpPr>
        <p:spPr>
          <a:xfrm>
            <a:off x="1417607" y="19286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）分支的创建</a:t>
            </a: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Master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分支放入整个项目过程基础的文档，包括受控文档与非受控文档。</a:t>
            </a:r>
          </a:p>
          <a:p>
            <a:pPr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master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分支的基础上，创建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分支，命名规则为：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G15-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小组成员名字，作为每个组员的工作区域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065F01-13C9-46BD-941D-B1CF2EA3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36" y="1106723"/>
            <a:ext cx="294132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3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1578</Words>
  <Application>Microsoft Office PowerPoint</Application>
  <PresentationFormat>宽屏</PresentationFormat>
  <Paragraphs>208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宋体</vt:lpstr>
      <vt:lpstr>Wingdings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374955336@qq.com</cp:lastModifiedBy>
  <cp:revision>65</cp:revision>
  <dcterms:created xsi:type="dcterms:W3CDTF">2016-01-19T08:46:18Z</dcterms:created>
  <dcterms:modified xsi:type="dcterms:W3CDTF">2018-10-18T12:12:09Z</dcterms:modified>
</cp:coreProperties>
</file>