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5"/>
  </p:notesMasterIdLst>
  <p:sldIdLst>
    <p:sldId id="318" r:id="rId2"/>
    <p:sldId id="319"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20" r:id="rId33"/>
    <p:sldId id="321" r:id="rId34"/>
    <p:sldId id="322" r:id="rId35"/>
    <p:sldId id="323" r:id="rId36"/>
    <p:sldId id="324" r:id="rId37"/>
    <p:sldId id="325" r:id="rId38"/>
    <p:sldId id="326" r:id="rId39"/>
    <p:sldId id="327" r:id="rId40"/>
    <p:sldId id="328" r:id="rId41"/>
    <p:sldId id="329" r:id="rId42"/>
    <p:sldId id="335" r:id="rId43"/>
    <p:sldId id="332" r:id="rId44"/>
    <p:sldId id="333" r:id="rId45"/>
    <p:sldId id="334" r:id="rId46"/>
    <p:sldId id="347" r:id="rId47"/>
    <p:sldId id="336" r:id="rId48"/>
    <p:sldId id="337" r:id="rId49"/>
    <p:sldId id="338" r:id="rId50"/>
    <p:sldId id="339" r:id="rId51"/>
    <p:sldId id="340" r:id="rId52"/>
    <p:sldId id="341" r:id="rId53"/>
    <p:sldId id="342" r:id="rId54"/>
    <p:sldId id="343" r:id="rId55"/>
    <p:sldId id="344" r:id="rId56"/>
    <p:sldId id="345" r:id="rId57"/>
    <p:sldId id="346"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30" r:id="rId71"/>
    <p:sldId id="267" r:id="rId72"/>
    <p:sldId id="360" r:id="rId73"/>
    <p:sldId id="276" r:id="rId74"/>
  </p:sldIdLst>
  <p:sldSz cx="12192000" cy="6858000"/>
  <p:notesSz cx="6858000" cy="9144000"/>
  <p:embeddedFontLst>
    <p:embeddedFont>
      <p:font typeface="Verdana" panose="020B0604030504040204" pitchFamily="34" charset="0"/>
      <p:regular r:id="rId76"/>
      <p:bold r:id="rId77"/>
      <p:italic r:id="rId78"/>
      <p:boldItalic r:id="rId79"/>
    </p:embeddedFont>
    <p:embeddedFont>
      <p:font typeface="华文新魏" panose="02010800040101010101" pitchFamily="2" charset="-122"/>
      <p:regular r:id="rId80"/>
    </p:embeddedFont>
    <p:embeddedFont>
      <p:font typeface="等线" panose="02010600030101010101" pitchFamily="2" charset="-122"/>
      <p:regular r:id="rId81"/>
      <p:bold r:id="rId82"/>
    </p:embeddedFont>
    <p:embeddedFont>
      <p:font typeface="黑体" panose="02010609060101010101" pitchFamily="49" charset="-122"/>
      <p:regular r:id="rId83"/>
    </p:embeddedFont>
    <p:embeddedFont>
      <p:font typeface="等线 Light" panose="02010600030101010101" pitchFamily="2" charset="-122"/>
      <p:regular r:id="rId84"/>
    </p:embeddedFont>
    <p:embeddedFont>
      <p:font typeface="Calibri" panose="020F0502020204030204" pitchFamily="34" charset="0"/>
      <p:regular r:id="rId85"/>
      <p:bold r:id="rId86"/>
      <p:italic r:id="rId87"/>
      <p:boldItalic r:id="rId8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73" d="100"/>
          <a:sy n="73" d="100"/>
        </p:scale>
        <p:origin x="498" y="66"/>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18</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GB" altLang="zh-CN" dirty="0"/>
              <a:t>Realization)</a:t>
            </a:r>
            <a:r>
              <a:rPr kumimoji="1" lang="zh-CN" altLang="en-US" dirty="0"/>
              <a:t>关系，在这种关系中，类实现了接口，类中的操作实现了接口中所声明的操作。在</a:t>
            </a:r>
            <a:r>
              <a:rPr kumimoji="1" lang="en-GB" altLang="zh-CN" dirty="0"/>
              <a:t>UML</a:t>
            </a:r>
            <a:r>
              <a:rPr kumimoji="1" lang="zh-CN" altLang="en-US" dirty="0"/>
              <a:t>中，类与接口之间的实现关系用带空心三角形的虚线来表示。例如：定义了一个交通工具接口</a:t>
            </a:r>
            <a:r>
              <a:rPr kumimoji="1" lang="en-GB" altLang="zh-CN" dirty="0"/>
              <a:t>Vehicle</a:t>
            </a:r>
            <a:r>
              <a:rPr kumimoji="1" lang="zh-CN" altLang="en-GB" dirty="0"/>
              <a:t>，</a:t>
            </a:r>
            <a:r>
              <a:rPr kumimoji="1" lang="zh-CN" altLang="en-US" dirty="0"/>
              <a:t>包含一个抽象操作</a:t>
            </a:r>
            <a:r>
              <a:rPr kumimoji="1" lang="en-GB" altLang="zh-CN" dirty="0"/>
              <a:t>move()</a:t>
            </a:r>
            <a:r>
              <a:rPr kumimoji="1" lang="zh-CN" altLang="en-GB" dirty="0"/>
              <a:t>，</a:t>
            </a:r>
            <a:r>
              <a:rPr kumimoji="1" lang="zh-CN" altLang="en-US" dirty="0"/>
              <a:t>在类</a:t>
            </a:r>
            <a:r>
              <a:rPr kumimoji="1" lang="en-GB" altLang="zh-CN" dirty="0"/>
              <a:t>Ship</a:t>
            </a:r>
            <a:r>
              <a:rPr kumimoji="1" lang="zh-CN" altLang="en-US" dirty="0"/>
              <a:t>和类</a:t>
            </a:r>
            <a:r>
              <a:rPr kumimoji="1" lang="en-GB" altLang="zh-CN" dirty="0"/>
              <a:t>Car</a:t>
            </a:r>
            <a:r>
              <a:rPr kumimoji="1" lang="zh-CN" altLang="en-US" dirty="0"/>
              <a:t>中都实现了该</a:t>
            </a:r>
            <a:r>
              <a:rPr kumimoji="1" lang="en-GB"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Address)</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GB"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图片可能看不清，后面会专门介绍这张图</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书上完整版的三大改进：</a:t>
            </a:r>
            <a:endParaRPr kumimoji="1" lang="en-US" altLang="zh-CN" dirty="0" smtClean="0"/>
          </a:p>
          <a:p>
            <a:r>
              <a:rPr kumimoji="1" lang="en-US" altLang="zh-CN" dirty="0" smtClean="0"/>
              <a:t>1.</a:t>
            </a:r>
            <a:r>
              <a:rPr kumimoji="1" lang="zh-CN" altLang="en-US" dirty="0" smtClean="0"/>
              <a:t>允许顺序图中明确的表达分支判断逻辑。这样能够将以前要通过两张图才能表达的意思通过一个图就表达出来</a:t>
            </a:r>
            <a:endParaRPr kumimoji="1" lang="en-US" altLang="zh-CN" dirty="0" smtClean="0"/>
          </a:p>
          <a:p>
            <a:r>
              <a:rPr kumimoji="1" lang="en-US" altLang="zh-CN" baseline="0" dirty="0" smtClean="0"/>
              <a:t>   </a:t>
            </a:r>
            <a:r>
              <a:rPr kumimoji="1" lang="zh-CN" altLang="en-US" baseline="0" dirty="0" smtClean="0"/>
              <a:t>但这并不意味这顺序图擅长表达这种逻辑，所以并不需要在顺序图中展示所有的分支判断逻辑</a:t>
            </a:r>
            <a:endParaRPr kumimoji="1" lang="en-US" altLang="zh-CN" baseline="0" dirty="0" smtClean="0"/>
          </a:p>
          <a:p>
            <a:r>
              <a:rPr kumimoji="1" lang="en-US" altLang="zh-CN" baseline="0" dirty="0" smtClean="0"/>
              <a:t>2.</a:t>
            </a:r>
            <a:r>
              <a:rPr kumimoji="1" lang="zh-CN" altLang="en-US" baseline="0" dirty="0" smtClean="0"/>
              <a:t>允许“纵向”与“横向”的对顺序图进行拆分与引用，这样就解决了以前的一张图由于流程过多造成负面过大，浏览不方便的困难</a:t>
            </a:r>
            <a:endParaRPr kumimoji="1" lang="en-US" altLang="zh-CN" baseline="0" dirty="0" smtClean="0"/>
          </a:p>
          <a:p>
            <a:r>
              <a:rPr kumimoji="1" lang="en-US" altLang="zh-CN" baseline="0" dirty="0" smtClean="0"/>
              <a:t>3.</a:t>
            </a:r>
            <a:r>
              <a:rPr kumimoji="1" lang="zh-CN" altLang="en-US" baseline="0" dirty="0" smtClean="0"/>
              <a:t>提供了一种新图，交“交互概况图”，可以直观的表达一组相关顺序图之间的转向逻辑</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顺序图中的对象可类图中的对象的定义是一致的</a:t>
            </a:r>
            <a:endParaRPr kumimoji="1" lang="en-US" altLang="zh-CN" dirty="0" smtClean="0"/>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三种命名方式按照图上介绍就行了</a:t>
            </a:r>
            <a:endParaRPr kumimoji="1" lang="en-US" altLang="zh-CN" dirty="0" smtClean="0"/>
          </a:p>
          <a:p>
            <a:r>
              <a:rPr kumimoji="1" lang="zh-CN" altLang="en-US" dirty="0" smtClean="0"/>
              <a:t>第三个命名方式补充：类图只显示类名不显示对象名，就是表示它是一个匿名对象</a:t>
            </a:r>
            <a:endParaRPr kumimoji="1" lang="en-US" altLang="zh-CN" dirty="0" smtClean="0"/>
          </a:p>
          <a:p>
            <a:r>
              <a:rPr kumimoji="1" lang="zh-CN" altLang="en-US" dirty="0" smtClean="0"/>
              <a:t>命名的图补充</a:t>
            </a:r>
            <a:r>
              <a:rPr kumimoji="1" lang="en-US" altLang="zh-CN" dirty="0" smtClean="0"/>
              <a:t>:</a:t>
            </a:r>
            <a:r>
              <a:rPr kumimoji="1" lang="zh-CN" altLang="en-US" dirty="0" smtClean="0"/>
              <a:t>虚线代表生命线，就是下一页要讲的</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Object2</a:t>
            </a:r>
            <a:r>
              <a:rPr kumimoji="1" lang="zh-CN" altLang="en-US" dirty="0" smtClean="0"/>
              <a:t>下的白色长条代表激活期，下一页会讲到</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Object2</a:t>
            </a:r>
            <a:r>
              <a:rPr kumimoji="1" lang="zh-CN" altLang="en-US" dirty="0" smtClean="0"/>
              <a:t>下的白色长条代表激活期，下一页会讲到</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同步消息（</a:t>
            </a:r>
            <a:r>
              <a:rPr kumimoji="1" lang="en-US" altLang="zh-CN" dirty="0" smtClean="0"/>
              <a:t>Synchronous Message</a:t>
            </a:r>
            <a:r>
              <a:rPr kumimoji="1" lang="zh-CN" altLang="en-US" dirty="0" smtClean="0"/>
              <a:t>）</a:t>
            </a:r>
            <a:endParaRPr kumimoji="1" lang="en-US" altLang="zh-CN" dirty="0" smtClean="0"/>
          </a:p>
          <a:p>
            <a:r>
              <a:rPr kumimoji="1" lang="zh-CN" altLang="en-US" dirty="0" smtClean="0"/>
              <a:t>异步消息（</a:t>
            </a:r>
            <a:r>
              <a:rPr kumimoji="1" lang="en-US" altLang="zh-CN" dirty="0" smtClean="0"/>
              <a:t>Asynchronous Message</a:t>
            </a:r>
            <a:r>
              <a:rPr kumimoji="1" lang="zh-CN" altLang="en-US" dirty="0" smtClean="0"/>
              <a:t>）</a:t>
            </a:r>
            <a:endParaRPr kumimoji="1" lang="en-US" altLang="zh-CN" dirty="0" smtClean="0"/>
          </a:p>
          <a:p>
            <a:r>
              <a:rPr kumimoji="1" lang="zh-CN" altLang="en-US" dirty="0" smtClean="0"/>
              <a:t>返回消息（</a:t>
            </a:r>
            <a:r>
              <a:rPr kumimoji="1" lang="en-US" altLang="zh-CN" dirty="0" smtClean="0"/>
              <a:t>Return Message</a:t>
            </a:r>
            <a:r>
              <a:rPr kumimoji="1" lang="zh-CN" altLang="en-US" dirty="0" smtClean="0"/>
              <a:t>）</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组合片段（</a:t>
            </a:r>
            <a:r>
              <a:rPr kumimoji="1" lang="en-US" altLang="zh-CN" dirty="0" smtClean="0"/>
              <a:t>Combined</a:t>
            </a:r>
            <a:r>
              <a:rPr kumimoji="1" lang="en-US" altLang="zh-CN" baseline="0" dirty="0" smtClean="0"/>
              <a:t> Fragment</a:t>
            </a:r>
            <a:r>
              <a:rPr kumimoji="1" lang="zh-CN" altLang="en-US" dirty="0" smtClean="0"/>
              <a:t>）</a:t>
            </a:r>
            <a:endParaRPr kumimoji="1" lang="en-US" altLang="zh-CN" dirty="0" smtClean="0"/>
          </a:p>
          <a:p>
            <a:r>
              <a:rPr kumimoji="1" lang="zh-CN" altLang="en-US" dirty="0" smtClean="0"/>
              <a:t>右图是片段类型为</a:t>
            </a:r>
            <a:r>
              <a:rPr kumimoji="1" lang="en-US" altLang="zh-CN" dirty="0" smtClean="0"/>
              <a:t>loop</a:t>
            </a:r>
            <a:r>
              <a:rPr kumimoji="1" lang="zh-CN" altLang="en-US" dirty="0" smtClean="0"/>
              <a:t>的片段</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按照图介绍一下就行了</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GB" altLang="zh-CN" dirty="0"/>
              <a:t>A</a:t>
            </a:r>
            <a:r>
              <a:rPr kumimoji="1" lang="zh-CN" altLang="en-US" dirty="0"/>
              <a:t>使用到了另一个类</a:t>
            </a:r>
            <a:r>
              <a:rPr kumimoji="1" lang="en-GB" altLang="zh-CN" dirty="0"/>
              <a:t>B</a:t>
            </a:r>
            <a:r>
              <a:rPr kumimoji="1" lang="zh-CN" altLang="en-GB" dirty="0"/>
              <a:t>，</a:t>
            </a:r>
            <a:r>
              <a:rPr kumimoji="1" lang="zh-CN" altLang="en-US" dirty="0"/>
              <a:t>而这种使用关系是具有偶然性的、临时性的、非常弱的，但是</a:t>
            </a:r>
            <a:r>
              <a:rPr kumimoji="1" lang="en-GB" altLang="zh-CN" dirty="0"/>
              <a:t>B</a:t>
            </a:r>
            <a:r>
              <a:rPr kumimoji="1" lang="zh-CN" altLang="en-US" dirty="0"/>
              <a:t>类的变化会影响到</a:t>
            </a:r>
            <a:r>
              <a:rPr kumimoji="1" lang="en-GB" altLang="zh-CN" dirty="0"/>
              <a:t>A</a:t>
            </a:r>
            <a:r>
              <a:rPr kumimoji="1" lang="zh-CN" altLang="en-GB"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GB" altLang="zh-CN" dirty="0"/>
              <a:t>B</a:t>
            </a:r>
            <a:r>
              <a:rPr kumimoji="1" lang="zh-CN" altLang="en-US" dirty="0"/>
              <a:t>作为参数被类</a:t>
            </a:r>
            <a:r>
              <a:rPr kumimoji="1" lang="en-GB" altLang="zh-CN" dirty="0"/>
              <a:t>A</a:t>
            </a:r>
            <a:r>
              <a:rPr kumimoji="1" lang="zh-CN" altLang="en-US" dirty="0"/>
              <a:t>在某个</a:t>
            </a:r>
            <a:r>
              <a:rPr kumimoji="1" lang="en-GB" altLang="zh-CN" dirty="0"/>
              <a:t>method</a:t>
            </a:r>
            <a:r>
              <a:rPr kumimoji="1" lang="zh-CN" altLang="en-US" dirty="0"/>
              <a:t>方法中使用；</a:t>
            </a:r>
          </a:p>
          <a:p>
            <a:r>
              <a:rPr kumimoji="1" lang="zh-CN" altLang="en-US" dirty="0"/>
              <a:t>在</a:t>
            </a:r>
            <a:r>
              <a:rPr kumimoji="1" lang="en-GB"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GB" altLang="zh-CN" dirty="0"/>
              <a:t>Driver</a:t>
            </a:r>
            <a:r>
              <a:rPr kumimoji="1" lang="zh-CN" altLang="en-US" dirty="0"/>
              <a:t>类的</a:t>
            </a:r>
            <a:r>
              <a:rPr kumimoji="1" lang="en-GB" altLang="zh-CN" dirty="0"/>
              <a:t>drive()</a:t>
            </a:r>
            <a:r>
              <a:rPr kumimoji="1" lang="zh-CN" altLang="en-US" dirty="0"/>
              <a:t>方法中将</a:t>
            </a:r>
            <a:r>
              <a:rPr kumimoji="1" lang="en-GB" altLang="zh-CN" dirty="0"/>
              <a:t>Car</a:t>
            </a:r>
            <a:r>
              <a:rPr kumimoji="1" lang="zh-CN" altLang="en-US" dirty="0"/>
              <a:t>类型的对象</a:t>
            </a:r>
            <a:r>
              <a:rPr kumimoji="1" lang="en-GB" altLang="zh-CN" dirty="0"/>
              <a:t>car</a:t>
            </a:r>
            <a:r>
              <a:rPr kumimoji="1" lang="zh-CN" altLang="en-US" dirty="0"/>
              <a:t>作为一个参数传递，以便在</a:t>
            </a:r>
            <a:r>
              <a:rPr kumimoji="1" lang="en-GB" altLang="zh-CN" dirty="0"/>
              <a:t>drive()</a:t>
            </a:r>
            <a:r>
              <a:rPr kumimoji="1" lang="zh-CN" altLang="en-US" dirty="0"/>
              <a:t>方法中能够调用</a:t>
            </a:r>
            <a:r>
              <a:rPr kumimoji="1" lang="en-GB" altLang="zh-CN" dirty="0"/>
              <a:t>car</a:t>
            </a:r>
            <a:r>
              <a:rPr kumimoji="1" lang="zh-CN" altLang="en-US" dirty="0"/>
              <a:t>的</a:t>
            </a:r>
            <a:r>
              <a:rPr kumimoji="1" lang="en-GB" altLang="zh-CN" dirty="0"/>
              <a:t>move()</a:t>
            </a:r>
            <a:r>
              <a:rPr kumimoji="1" lang="zh-CN" altLang="en-US" dirty="0"/>
              <a:t>方法，且驾驶员的</a:t>
            </a:r>
            <a:r>
              <a:rPr kumimoji="1" lang="en-GB" altLang="zh-CN" dirty="0"/>
              <a:t>drive()</a:t>
            </a:r>
            <a:r>
              <a:rPr kumimoji="1" lang="zh-CN" altLang="en-US" dirty="0"/>
              <a:t>方法依赖车的</a:t>
            </a:r>
            <a:r>
              <a:rPr kumimoji="1" lang="en-GB" altLang="zh-CN" dirty="0"/>
              <a:t>move()</a:t>
            </a:r>
            <a:r>
              <a:rPr kumimoji="1" lang="zh-CN" altLang="en-US" dirty="0"/>
              <a:t>方法，</a:t>
            </a:r>
            <a:endParaRPr kumimoji="1" lang="en-US" altLang="zh-CN" dirty="0"/>
          </a:p>
          <a:p>
            <a:r>
              <a:rPr kumimoji="1" lang="zh-CN" altLang="en-US" dirty="0"/>
              <a:t>因此类</a:t>
            </a:r>
            <a:r>
              <a:rPr kumimoji="1" lang="en-GB" altLang="zh-CN" dirty="0"/>
              <a:t>Driver</a:t>
            </a:r>
            <a:r>
              <a:rPr kumimoji="1" lang="zh-CN" altLang="en-US" dirty="0"/>
              <a:t>依赖类</a:t>
            </a:r>
            <a:r>
              <a:rPr kumimoji="1" lang="en-GB" altLang="zh-CN" dirty="0"/>
              <a:t>Car</a:t>
            </a:r>
            <a:r>
              <a:rPr kumimoji="1" lang="zh-CN" altLang="en-GB"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GB"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GB"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GB" altLang="zh-CN" dirty="0"/>
              <a:t>Java</a:t>
            </a:r>
            <a:r>
              <a:rPr kumimoji="1" lang="zh-CN" altLang="en-US" dirty="0"/>
              <a:t>语言中使用</a:t>
            </a:r>
            <a:r>
              <a:rPr kumimoji="1" lang="en-GB" altLang="zh-CN" dirty="0"/>
              <a:t>extends</a:t>
            </a:r>
            <a:r>
              <a:rPr kumimoji="1" lang="zh-CN" altLang="en-US" dirty="0"/>
              <a:t>关键字、在</a:t>
            </a:r>
            <a:r>
              <a:rPr kumimoji="1" lang="en-GB" altLang="zh-CN" dirty="0"/>
              <a:t>C++/C#</a:t>
            </a:r>
            <a:r>
              <a:rPr kumimoji="1" lang="zh-CN" altLang="en-US" dirty="0"/>
              <a:t>中使用冒号“：”来实现。例如：</a:t>
            </a:r>
            <a:r>
              <a:rPr kumimoji="1" lang="en-GB" altLang="zh-CN" dirty="0"/>
              <a:t>Student</a:t>
            </a:r>
            <a:r>
              <a:rPr kumimoji="1" lang="zh-CN" altLang="en-US" dirty="0"/>
              <a:t>类和</a:t>
            </a:r>
            <a:r>
              <a:rPr kumimoji="1" lang="en-GB" altLang="zh-CN" dirty="0"/>
              <a:t>Teacher</a:t>
            </a:r>
            <a:r>
              <a:rPr kumimoji="1" lang="zh-CN" altLang="en-US" dirty="0"/>
              <a:t>类都是</a:t>
            </a:r>
            <a:r>
              <a:rPr kumimoji="1" lang="en-GB" altLang="zh-CN" dirty="0"/>
              <a:t>Person</a:t>
            </a:r>
            <a:r>
              <a:rPr kumimoji="1" lang="zh-CN" altLang="en-US" dirty="0"/>
              <a:t>类的子类，</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a:t>
            </a:r>
            <a:r>
              <a:rPr kumimoji="1" lang="en-GB" altLang="zh-CN" dirty="0"/>
              <a:t>Person</a:t>
            </a:r>
            <a:r>
              <a:rPr kumimoji="1" lang="zh-CN" altLang="en-US" dirty="0"/>
              <a:t>类的属性和方法，</a:t>
            </a:r>
            <a:r>
              <a:rPr kumimoji="1" lang="en-GB" altLang="zh-CN" dirty="0"/>
              <a:t>Person</a:t>
            </a:r>
            <a:r>
              <a:rPr kumimoji="1" lang="zh-CN" altLang="en-US" dirty="0"/>
              <a:t>类的属性包含姓名</a:t>
            </a:r>
            <a:r>
              <a:rPr kumimoji="1" lang="en-US" altLang="zh-CN" dirty="0"/>
              <a:t>(</a:t>
            </a:r>
            <a:r>
              <a:rPr kumimoji="1" lang="en-GB" altLang="zh-CN" dirty="0"/>
              <a:t>name)</a:t>
            </a:r>
            <a:r>
              <a:rPr kumimoji="1" lang="zh-CN" altLang="en-US" dirty="0"/>
              <a:t>和年龄</a:t>
            </a:r>
            <a:r>
              <a:rPr kumimoji="1" lang="en-US" altLang="zh-CN" dirty="0"/>
              <a:t>(</a:t>
            </a:r>
            <a:r>
              <a:rPr kumimoji="1" lang="en-GB" altLang="zh-CN" dirty="0"/>
              <a:t>age)</a:t>
            </a:r>
            <a:r>
              <a:rPr kumimoji="1" lang="zh-CN" altLang="en-GB" dirty="0"/>
              <a:t>，</a:t>
            </a:r>
            <a:r>
              <a:rPr kumimoji="1" lang="zh-CN" altLang="en-US" dirty="0"/>
              <a:t>每一个</a:t>
            </a:r>
            <a:r>
              <a:rPr kumimoji="1" lang="en-GB" altLang="zh-CN" dirty="0"/>
              <a:t>Student</a:t>
            </a:r>
            <a:r>
              <a:rPr kumimoji="1" lang="zh-CN" altLang="en-US" dirty="0"/>
              <a:t>和</a:t>
            </a:r>
            <a:r>
              <a:rPr kumimoji="1" lang="en-GB" altLang="zh-CN" dirty="0"/>
              <a:t>Teacher</a:t>
            </a:r>
            <a:r>
              <a:rPr kumimoji="1" lang="zh-CN" altLang="en-US" dirty="0"/>
              <a:t>也都具有这两个属性，</a:t>
            </a:r>
            <a:endParaRPr kumimoji="1" lang="en-US" altLang="zh-CN" dirty="0"/>
          </a:p>
          <a:p>
            <a:r>
              <a:rPr kumimoji="1" lang="zh-CN" altLang="en-US" dirty="0"/>
              <a:t>另外</a:t>
            </a:r>
            <a:r>
              <a:rPr kumimoji="1" lang="en-GB" altLang="zh-CN" dirty="0"/>
              <a:t>Student</a:t>
            </a:r>
            <a:r>
              <a:rPr kumimoji="1" lang="zh-CN" altLang="en-US" dirty="0"/>
              <a:t>类增加了属性学号</a:t>
            </a:r>
            <a:r>
              <a:rPr kumimoji="1" lang="en-US" altLang="zh-CN" dirty="0"/>
              <a:t>(</a:t>
            </a:r>
            <a:r>
              <a:rPr kumimoji="1" lang="en-GB" altLang="zh-CN" dirty="0" err="1"/>
              <a:t>studentNo</a:t>
            </a:r>
            <a:r>
              <a:rPr kumimoji="1" lang="en-GB" altLang="zh-CN" dirty="0"/>
              <a:t>)</a:t>
            </a:r>
            <a:r>
              <a:rPr kumimoji="1" lang="zh-CN" altLang="en-GB" dirty="0"/>
              <a:t>，</a:t>
            </a:r>
            <a:r>
              <a:rPr kumimoji="1" lang="en-GB" altLang="zh-CN" dirty="0"/>
              <a:t>Teacher</a:t>
            </a:r>
            <a:r>
              <a:rPr kumimoji="1" lang="zh-CN" altLang="en-US" dirty="0"/>
              <a:t>类增加了属性教师编号</a:t>
            </a:r>
            <a:r>
              <a:rPr kumimoji="1" lang="en-US" altLang="zh-CN" dirty="0"/>
              <a:t>(</a:t>
            </a:r>
            <a:r>
              <a:rPr kumimoji="1" lang="en-GB" altLang="zh-CN" dirty="0" err="1"/>
              <a:t>teacherNo</a:t>
            </a:r>
            <a:r>
              <a:rPr kumimoji="1" lang="en-GB" altLang="zh-CN" dirty="0"/>
              <a:t>)</a:t>
            </a:r>
            <a:r>
              <a:rPr kumimoji="1" lang="zh-CN" altLang="en-GB" dirty="0"/>
              <a:t>，</a:t>
            </a:r>
            <a:r>
              <a:rPr kumimoji="1" lang="en-GB" altLang="zh-CN" dirty="0"/>
              <a:t>Person</a:t>
            </a:r>
            <a:r>
              <a:rPr kumimoji="1" lang="zh-CN" altLang="en-US" dirty="0"/>
              <a:t>类的方法包括行走</a:t>
            </a:r>
            <a:r>
              <a:rPr kumimoji="1" lang="en-GB" altLang="zh-CN" dirty="0"/>
              <a:t>move()</a:t>
            </a:r>
            <a:r>
              <a:rPr kumimoji="1" lang="zh-CN" altLang="en-US" dirty="0"/>
              <a:t>和说话</a:t>
            </a:r>
            <a:r>
              <a:rPr kumimoji="1" lang="en-GB" altLang="zh-CN" dirty="0"/>
              <a:t>say()</a:t>
            </a:r>
            <a:r>
              <a:rPr kumimoji="1" lang="zh-CN" altLang="en-GB" dirty="0"/>
              <a:t>，</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类继承了这两个方法，而且</a:t>
            </a:r>
            <a:r>
              <a:rPr kumimoji="1" lang="en-GB" altLang="zh-CN" dirty="0"/>
              <a:t>Student</a:t>
            </a:r>
            <a:r>
              <a:rPr kumimoji="1" lang="zh-CN" altLang="en-US" dirty="0"/>
              <a:t>类还新增方法</a:t>
            </a:r>
            <a:r>
              <a:rPr kumimoji="1" lang="en-GB" altLang="zh-CN" dirty="0"/>
              <a:t>study()</a:t>
            </a:r>
            <a:r>
              <a:rPr kumimoji="1" lang="zh-CN" altLang="en-GB" dirty="0"/>
              <a:t>，</a:t>
            </a:r>
            <a:r>
              <a:rPr kumimoji="1" lang="en-GB" altLang="zh-CN" dirty="0"/>
              <a:t>Teacher</a:t>
            </a:r>
            <a:r>
              <a:rPr kumimoji="1" lang="zh-CN" altLang="en-US" dirty="0"/>
              <a:t>类还新增方法</a:t>
            </a:r>
            <a:r>
              <a:rPr kumimoji="1" lang="en-GB" altLang="zh-CN" dirty="0"/>
              <a:t>teach()</a:t>
            </a:r>
            <a:r>
              <a:rPr kumimoji="1" lang="zh-CN" altLang="en-GB" dirty="0"/>
              <a:t>。</a:t>
            </a:r>
          </a:p>
          <a:p>
            <a:endParaRPr kumimoji="1" lang="zh-CN" altLang="en-GB"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image" Target="../media/image34.tiff"/><Relationship Id="rId1" Type="http://schemas.openxmlformats.org/officeDocument/2006/relationships/slideLayout" Target="../slideLayouts/slideLayout2.xml"/><Relationship Id="rId4" Type="http://schemas.openxmlformats.org/officeDocument/2006/relationships/image" Target="../media/image36.tiff"/></Relationships>
</file>

<file path=ppt/slides/_rels/slide45.xml.rels><?xml version="1.0" encoding="UTF-8" standalone="yes"?>
<Relationships xmlns="http://schemas.openxmlformats.org/package/2006/relationships"><Relationship Id="rId2" Type="http://schemas.openxmlformats.org/officeDocument/2006/relationships/image" Target="../media/image37.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4745355" cy="829945"/>
          </a:xfrm>
          <a:prstGeom prst="rect">
            <a:avLst/>
          </a:prstGeom>
        </p:spPr>
        <p:txBody>
          <a:bodyPr wrap="none">
            <a:spAutoFit/>
          </a:bodyPr>
          <a:lstStyle/>
          <a:p>
            <a:r>
              <a:rPr lang="en-US" altLang="zh-CN" sz="4800" b="1" dirty="0" smtClean="0">
                <a:solidFill>
                  <a:schemeClr val="bg1"/>
                </a:solidFill>
                <a:latin typeface="Gotham Rounded Medium" panose="02000000000000000000" pitchFamily="50" charset="0"/>
              </a:rPr>
              <a:t>UML</a:t>
            </a:r>
            <a:r>
              <a:rPr lang="zh-CN" altLang="en-US" sz="4800" b="1" dirty="0" smtClean="0">
                <a:solidFill>
                  <a:schemeClr val="bg1"/>
                </a:solidFill>
                <a:latin typeface="Gotham Rounded Medium" panose="02000000000000000000" pitchFamily="50" charset="0"/>
              </a:rPr>
              <a:t>基础一</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3" y="1698213"/>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        用例是建立</a:t>
            </a:r>
            <a:r>
              <a:rPr lang="zh-CN" altLang="en-US" b="1" dirty="0" smtClean="0">
                <a:solidFill>
                  <a:srgbClr val="FF0000"/>
                </a:solidFill>
                <a:ea typeface="等线" panose="02010600030101010101" charset="-122"/>
              </a:rPr>
              <a:t>待开发系统模型</a:t>
            </a:r>
            <a:r>
              <a:rPr lang="zh-CN" altLang="en-US" b="1" dirty="0" smtClean="0">
                <a:solidFill>
                  <a:schemeClr val="tx1">
                    <a:lumMod val="75000"/>
                    <a:lumOff val="25000"/>
                  </a:schemeClr>
                </a:solidFill>
                <a:ea typeface="等线" panose="02010600030101010101" charset="-122"/>
              </a:rPr>
              <a:t>的最好方法，用例由</a:t>
            </a:r>
            <a:r>
              <a:rPr lang="en-US" altLang="zh-CN" b="1" dirty="0" err="1" smtClean="0">
                <a:solidFill>
                  <a:schemeClr val="tx1">
                    <a:lumMod val="75000"/>
                    <a:lumOff val="25000"/>
                  </a:schemeClr>
                </a:solidFill>
                <a:ea typeface="等线" panose="02010600030101010101" charset="-122"/>
              </a:rPr>
              <a:t>IvarJackboson</a:t>
            </a:r>
            <a:r>
              <a:rPr lang="zh-CN" altLang="en-US" b="1" dirty="0" smtClean="0">
                <a:solidFill>
                  <a:schemeClr val="tx1">
                    <a:lumMod val="75000"/>
                    <a:lumOff val="25000"/>
                  </a:schemeClr>
                </a:solidFill>
                <a:ea typeface="等线" panose="02010600030101010101" charset="-122"/>
              </a:rPr>
              <a:t>博士提出，后来被融合到</a:t>
            </a:r>
            <a:r>
              <a:rPr lang="en-US" altLang="zh-CN" b="1" dirty="0" smtClean="0">
                <a:solidFill>
                  <a:schemeClr val="tx1">
                    <a:lumMod val="75000"/>
                    <a:lumOff val="25000"/>
                  </a:schemeClr>
                </a:solidFill>
                <a:ea typeface="等线" panose="02010600030101010101" charset="-122"/>
              </a:rPr>
              <a:t>UML</a:t>
            </a:r>
            <a:r>
              <a:rPr lang="zh-CN" altLang="en-US" b="1" dirty="0" smtClean="0">
                <a:solidFill>
                  <a:schemeClr val="tx1">
                    <a:lumMod val="75000"/>
                    <a:lumOff val="25000"/>
                  </a:schemeClr>
                </a:solidFill>
                <a:ea typeface="等线" panose="02010600030101010101" charset="-122"/>
              </a:rPr>
              <a:t>的规范中，称为</a:t>
            </a:r>
            <a:r>
              <a:rPr lang="zh-CN" altLang="en-US" b="1" dirty="0" smtClean="0">
                <a:solidFill>
                  <a:srgbClr val="FF0000"/>
                </a:solidFill>
                <a:ea typeface="等线" panose="02010600030101010101" charset="-122"/>
              </a:rPr>
              <a:t>描述需求</a:t>
            </a:r>
            <a:r>
              <a:rPr lang="zh-CN" altLang="en-US" b="1" dirty="0" smtClean="0">
                <a:solidFill>
                  <a:schemeClr val="tx1">
                    <a:lumMod val="75000"/>
                    <a:lumOff val="25000"/>
                  </a:schemeClr>
                </a:solidFill>
                <a:ea typeface="等线" panose="02010600030101010101" charset="-122"/>
              </a:rPr>
              <a:t>的标准化体系。</a:t>
            </a:r>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用例是代表系统中各个项目相关人员之间根据系统的行为所达成的契约。用例描述了在不同条件下，针对某一项目相关人员的请求，系统对其做出的响应。</a:t>
            </a:r>
            <a:endParaRPr lang="en-US" altLang="zh-CN" b="1" dirty="0" smtClean="0">
              <a:solidFill>
                <a:schemeClr val="tx1">
                  <a:lumMod val="75000"/>
                  <a:lumOff val="25000"/>
                </a:schemeClr>
              </a:solidFill>
              <a:ea typeface="等线" panose="02010600030101010101" charset="-122"/>
            </a:endParaRPr>
          </a:p>
        </p:txBody>
      </p:sp>
      <p:sp>
        <p:nvSpPr>
          <p:cNvPr id="7" name="矩形 6"/>
          <p:cNvSpPr/>
          <p:nvPr/>
        </p:nvSpPr>
        <p:spPr>
          <a:xfrm>
            <a:off x="1598020" y="3776599"/>
            <a:ext cx="4921313" cy="1200329"/>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例：图书管理系统，用户可以进行“咨询书籍”，“借书”和“还书”，管理员可以“增加新书”，“删除书籍”等。这些操作都是系统提供的服务，因此都可以独立称为一个用例。</a:t>
            </a:r>
            <a:endParaRPr lang="en-US" altLang="zh-CN" b="1" dirty="0" smtClean="0">
              <a:solidFill>
                <a:schemeClr val="tx1">
                  <a:lumMod val="75000"/>
                  <a:lumOff val="25000"/>
                </a:schemeClr>
              </a:solidFill>
              <a:ea typeface="等线" panose="02010600030101010101"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417" y="3287195"/>
            <a:ext cx="38481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用例描述</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3" y="1542225"/>
            <a:ext cx="8765177" cy="646331"/>
          </a:xfrm>
          <a:prstGeom prst="rect">
            <a:avLst/>
          </a:prstGeom>
        </p:spPr>
        <p:txBody>
          <a:bodyPr wrap="square" anchor="t">
            <a:spAutoFit/>
          </a:bodyPr>
          <a:lstStyle/>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用例是需求的文字性描述，主要是说明系统如何工作的功能性或行为性需求。用例图只是简单的用图形的方式描述了一下系统。</a:t>
            </a:r>
            <a:endParaRPr lang="en-US" altLang="zh-CN" b="1" dirty="0" smtClean="0">
              <a:solidFill>
                <a:schemeClr val="tx1">
                  <a:lumMod val="75000"/>
                  <a:lumOff val="25000"/>
                </a:schemeClr>
              </a:solidFill>
              <a:ea typeface="等线" panose="02010600030101010101" charset="-122"/>
            </a:endParaRPr>
          </a:p>
        </p:txBody>
      </p:sp>
      <p:graphicFrame>
        <p:nvGraphicFramePr>
          <p:cNvPr id="3" name="表格 2"/>
          <p:cNvGraphicFramePr>
            <a:graphicFrameLocks noGrp="1"/>
          </p:cNvGraphicFramePr>
          <p:nvPr/>
        </p:nvGraphicFramePr>
        <p:xfrm>
          <a:off x="6970395" y="2970794"/>
          <a:ext cx="4804410" cy="3749040"/>
        </p:xfrm>
        <a:graphic>
          <a:graphicData uri="http://schemas.openxmlformats.org/drawingml/2006/table">
            <a:tbl>
              <a:tblPr firstRow="1" firstCol="1" bandRow="1">
                <a:tableStyleId>{5C22544A-7EE6-4342-B048-85BDC9FD1C3A}</a:tableStyleId>
              </a:tblPr>
              <a:tblGrid>
                <a:gridCol w="4804410">
                  <a:extLst>
                    <a:ext uri="{9D8B030D-6E8A-4147-A177-3AD203B41FA5}">
                      <a16:colId xmlns:a16="http://schemas.microsoft.com/office/drawing/2014/main" val="20000"/>
                    </a:ext>
                  </a:extLst>
                </a:gridCol>
              </a:tblGrid>
              <a:tr h="364490">
                <a:tc>
                  <a:txBody>
                    <a:bodyPr/>
                    <a:lstStyle/>
                    <a:p>
                      <a:pPr algn="l">
                        <a:spcAft>
                          <a:spcPts val="0"/>
                        </a:spcAft>
                      </a:pPr>
                      <a:r>
                        <a:rPr lang="zh-CN" sz="900" kern="0" dirty="0">
                          <a:effectLst/>
                        </a:rPr>
                        <a:t>用例编号：</a:t>
                      </a:r>
                      <a:r>
                        <a:rPr lang="en-US" sz="900" kern="0" dirty="0">
                          <a:effectLst/>
                        </a:rPr>
                        <a:t>UC_1_1 </a:t>
                      </a:r>
                      <a:endParaRPr lang="zh-CN" sz="1050" kern="100" dirty="0">
                        <a:effectLst/>
                      </a:endParaRPr>
                    </a:p>
                    <a:p>
                      <a:pPr algn="l">
                        <a:spcAft>
                          <a:spcPts val="0"/>
                        </a:spcAft>
                      </a:pPr>
                      <a:r>
                        <a:rPr lang="zh-CN" sz="900" kern="0" dirty="0">
                          <a:effectLst/>
                        </a:rPr>
                        <a:t>用例名称：</a:t>
                      </a:r>
                      <a:r>
                        <a:rPr lang="en-US" sz="900" kern="0" dirty="0">
                          <a:effectLst/>
                        </a:rPr>
                        <a:t>XXXXX</a:t>
                      </a:r>
                      <a:endParaRPr lang="zh-CN" sz="1050" kern="100" dirty="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0"/>
                  </a:ext>
                </a:extLst>
              </a:tr>
              <a:tr h="0">
                <a:tc>
                  <a:txBody>
                    <a:bodyPr/>
                    <a:lstStyle/>
                    <a:p>
                      <a:pPr algn="l">
                        <a:spcAft>
                          <a:spcPts val="0"/>
                        </a:spcAft>
                      </a:pPr>
                      <a:r>
                        <a:rPr lang="zh-CN" sz="900" kern="0">
                          <a:effectLst/>
                        </a:rPr>
                        <a:t>用例概述</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1"/>
                  </a:ext>
                </a:extLst>
              </a:tr>
              <a:tr h="0">
                <a:tc>
                  <a:txBody>
                    <a:bodyPr/>
                    <a:lstStyle/>
                    <a:p>
                      <a:pPr algn="l">
                        <a:spcAft>
                          <a:spcPts val="0"/>
                        </a:spcAft>
                      </a:pPr>
                      <a:r>
                        <a:rPr lang="zh-CN" sz="900" kern="0">
                          <a:effectLst/>
                        </a:rPr>
                        <a:t>范围</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2"/>
                  </a:ext>
                </a:extLst>
              </a:tr>
              <a:tr h="0">
                <a:tc>
                  <a:txBody>
                    <a:bodyPr/>
                    <a:lstStyle/>
                    <a:p>
                      <a:pPr algn="l">
                        <a:spcAft>
                          <a:spcPts val="0"/>
                        </a:spcAft>
                      </a:pPr>
                      <a:r>
                        <a:rPr lang="zh-CN" sz="900" kern="0">
                          <a:effectLst/>
                        </a:rPr>
                        <a:t>主要参与者</a:t>
                      </a:r>
                      <a:endParaRPr lang="zh-CN" sz="1050" kern="100">
                        <a:effectLst/>
                      </a:endParaRPr>
                    </a:p>
                    <a:p>
                      <a:pPr algn="l">
                        <a:spcAft>
                          <a:spcPts val="0"/>
                        </a:spcAft>
                      </a:pPr>
                      <a:r>
                        <a:rPr lang="zh-CN" sz="900" kern="0">
                          <a:effectLst/>
                        </a:rPr>
                        <a:t>次要参与者</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3"/>
                  </a:ext>
                </a:extLst>
              </a:tr>
              <a:tr h="236855">
                <a:tc>
                  <a:txBody>
                    <a:bodyPr/>
                    <a:lstStyle/>
                    <a:p>
                      <a:pPr algn="l">
                        <a:spcAft>
                          <a:spcPts val="0"/>
                        </a:spcAft>
                      </a:pPr>
                      <a:r>
                        <a:rPr lang="zh-CN" sz="900" kern="0">
                          <a:effectLst/>
                        </a:rPr>
                        <a:t>项目相关人利益说明</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4"/>
                  </a:ext>
                </a:extLst>
              </a:tr>
              <a:tr h="0">
                <a:tc>
                  <a:txBody>
                    <a:bodyPr/>
                    <a:lstStyle/>
                    <a:p>
                      <a:pPr algn="l">
                        <a:spcAft>
                          <a:spcPts val="0"/>
                        </a:spcAft>
                      </a:pPr>
                      <a:r>
                        <a:rPr lang="zh-CN" sz="900" kern="0">
                          <a:effectLst/>
                        </a:rPr>
                        <a:t>前置条件</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5"/>
                  </a:ext>
                </a:extLst>
              </a:tr>
              <a:tr h="0">
                <a:tc>
                  <a:txBody>
                    <a:bodyPr/>
                    <a:lstStyle/>
                    <a:p>
                      <a:pPr algn="l">
                        <a:spcAft>
                          <a:spcPts val="0"/>
                        </a:spcAft>
                      </a:pPr>
                      <a:r>
                        <a:rPr lang="zh-CN" sz="900" kern="0">
                          <a:effectLst/>
                        </a:rPr>
                        <a:t>后置条件</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6"/>
                  </a:ext>
                </a:extLst>
              </a:tr>
              <a:tr h="0">
                <a:tc>
                  <a:txBody>
                    <a:bodyPr/>
                    <a:lstStyle/>
                    <a:p>
                      <a:pPr algn="l">
                        <a:spcAft>
                          <a:spcPts val="0"/>
                        </a:spcAft>
                      </a:pPr>
                      <a:r>
                        <a:rPr lang="zh-CN" sz="900" kern="0">
                          <a:effectLst/>
                        </a:rPr>
                        <a:t>成功保证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7"/>
                  </a:ext>
                </a:extLst>
              </a:tr>
              <a:tr h="0">
                <a:tc>
                  <a:txBody>
                    <a:bodyPr/>
                    <a:lstStyle/>
                    <a:p>
                      <a:pPr algn="l">
                        <a:spcAft>
                          <a:spcPts val="0"/>
                        </a:spcAft>
                      </a:pPr>
                      <a:r>
                        <a:rPr lang="zh-CN" sz="900" kern="0">
                          <a:effectLst/>
                        </a:rPr>
                        <a:t>基本事件流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8"/>
                  </a:ext>
                </a:extLst>
              </a:tr>
              <a:tr h="0">
                <a:tc>
                  <a:txBody>
                    <a:bodyPr/>
                    <a:lstStyle/>
                    <a:p>
                      <a:pPr algn="l">
                        <a:spcAft>
                          <a:spcPts val="0"/>
                        </a:spcAft>
                      </a:pPr>
                      <a:r>
                        <a:rPr lang="zh-CN" sz="900" kern="0">
                          <a:effectLst/>
                        </a:rPr>
                        <a:t>扩展事件流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9"/>
                  </a:ext>
                </a:extLst>
              </a:tr>
              <a:tr h="0">
                <a:tc>
                  <a:txBody>
                    <a:bodyPr/>
                    <a:lstStyle/>
                    <a:p>
                      <a:pPr algn="l">
                        <a:spcAft>
                          <a:spcPts val="0"/>
                        </a:spcAft>
                      </a:pPr>
                      <a:r>
                        <a:rPr lang="zh-CN" sz="900" kern="0">
                          <a:effectLst/>
                        </a:rPr>
                        <a:t>子事件流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10"/>
                  </a:ext>
                </a:extLst>
              </a:tr>
              <a:tr h="0">
                <a:tc>
                  <a:txBody>
                    <a:bodyPr/>
                    <a:lstStyle/>
                    <a:p>
                      <a:pPr algn="l">
                        <a:spcAft>
                          <a:spcPts val="0"/>
                        </a:spcAft>
                      </a:pPr>
                      <a:r>
                        <a:rPr lang="zh-CN" sz="900" kern="0" dirty="0">
                          <a:effectLst/>
                        </a:rPr>
                        <a:t>规则与约束</a:t>
                      </a:r>
                      <a:endParaRPr lang="zh-CN" sz="1050" kern="100" dirty="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11"/>
                  </a:ext>
                </a:extLst>
              </a:tr>
            </a:tbl>
          </a:graphicData>
        </a:graphic>
      </p:graphicFrame>
      <p:sp>
        <p:nvSpPr>
          <p:cNvPr id="4" name="Rectangle 1"/>
          <p:cNvSpPr>
            <a:spLocks noChangeArrowheads="1"/>
          </p:cNvSpPr>
          <p:nvPr/>
        </p:nvSpPr>
        <p:spPr bwMode="auto">
          <a:xfrm>
            <a:off x="3694113" y="1989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a:xfrm>
            <a:off x="8659224" y="2446338"/>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用例描述模板</a:t>
            </a:r>
            <a:endParaRPr lang="en-US" altLang="zh-CN" b="1" dirty="0" smtClean="0">
              <a:solidFill>
                <a:schemeClr val="tx1">
                  <a:lumMod val="75000"/>
                  <a:lumOff val="25000"/>
                </a:schemeClr>
              </a:solidFill>
              <a:ea typeface="等线" panose="02010600030101010101"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19" y="3801354"/>
            <a:ext cx="5266585" cy="261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205796" y="297647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用例和参与者之间的关系</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用例关系</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包含关系</a:t>
            </a:r>
            <a:endParaRPr lang="en-US" altLang="zh-CN" b="1" dirty="0" smtClean="0">
              <a:solidFill>
                <a:schemeClr val="tx1">
                  <a:lumMod val="75000"/>
                  <a:lumOff val="25000"/>
                </a:schemeClr>
              </a:solidFill>
              <a:ea typeface="等线" panose="02010600030101010101"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23" y="2072746"/>
            <a:ext cx="65532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44022" y="4842547"/>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删除图书和修改图书信息这两个用例在使用时都要先咨询图书，所以是有包含关系。</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用例关系</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扩展关系</a:t>
            </a:r>
            <a:endParaRPr lang="en-US" altLang="zh-CN" b="1" dirty="0" smtClean="0">
              <a:solidFill>
                <a:schemeClr val="tx1">
                  <a:lumMod val="75000"/>
                  <a:lumOff val="25000"/>
                </a:schemeClr>
              </a:solidFill>
              <a:ea typeface="等线" panose="02010600030101010101" charset="-122"/>
            </a:endParaRPr>
          </a:p>
        </p:txBody>
      </p:sp>
      <p:sp>
        <p:nvSpPr>
          <p:cNvPr id="8" name="矩形 7"/>
          <p:cNvSpPr/>
          <p:nvPr/>
        </p:nvSpPr>
        <p:spPr>
          <a:xfrm>
            <a:off x="1674223" y="2014681"/>
            <a:ext cx="8765177" cy="923330"/>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        扩展关系的基本含义与泛化关系类似，扩展关系是对基本用例的扩展。基本用例是一个完整的用例，即使没有子用例的参与，也可以完成一个</a:t>
            </a:r>
            <a:r>
              <a:rPr lang="zh-CN" altLang="en-US" b="1" dirty="0" smtClean="0">
                <a:solidFill>
                  <a:srgbClr val="FF0000"/>
                </a:solidFill>
                <a:ea typeface="等线" panose="02010600030101010101" charset="-122"/>
              </a:rPr>
              <a:t>完整的功能</a:t>
            </a:r>
            <a:r>
              <a:rPr lang="zh-CN" altLang="en-US" b="1" dirty="0" smtClean="0">
                <a:solidFill>
                  <a:schemeClr val="tx1">
                    <a:lumMod val="75000"/>
                    <a:lumOff val="25000"/>
                  </a:schemeClr>
                </a:solidFill>
                <a:ea typeface="等线" panose="02010600030101010101" charset="-122"/>
              </a:rPr>
              <a:t>。</a:t>
            </a:r>
            <a:r>
              <a:rPr lang="en-US" altLang="zh-CN" b="1" dirty="0" smtClean="0">
                <a:solidFill>
                  <a:schemeClr val="tx1">
                    <a:lumMod val="75000"/>
                    <a:lumOff val="25000"/>
                  </a:schemeClr>
                </a:solidFill>
                <a:ea typeface="等线" panose="02010600030101010101" charset="-122"/>
              </a:rPr>
              <a:t>Extend</a:t>
            </a:r>
            <a:r>
              <a:rPr lang="zh-CN" altLang="en-US" b="1" dirty="0" smtClean="0">
                <a:solidFill>
                  <a:schemeClr val="tx1">
                    <a:lumMod val="75000"/>
                    <a:lumOff val="25000"/>
                  </a:schemeClr>
                </a:solidFill>
                <a:ea typeface="等线" panose="02010600030101010101" charset="-122"/>
              </a:rPr>
              <a:t>的基本用例中存在一个扩展点，只有当扩展点被激活时，子用例才会被执行。</a:t>
            </a:r>
            <a:endParaRPr lang="en-US" altLang="zh-CN" b="1" dirty="0" smtClean="0">
              <a:solidFill>
                <a:schemeClr val="tx1">
                  <a:lumMod val="75000"/>
                  <a:lumOff val="25000"/>
                </a:schemeClr>
              </a:solidFill>
              <a:ea typeface="等线" panose="02010600030101010101" charset="-122"/>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393" y="3310466"/>
            <a:ext cx="5276595" cy="243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226820" y="3478112"/>
            <a:ext cx="4829991" cy="2585323"/>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以下情况才使用扩展用例：</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1.</a:t>
            </a:r>
            <a:r>
              <a:rPr lang="zh-CN" altLang="en-US" b="1" dirty="0" smtClean="0">
                <a:solidFill>
                  <a:schemeClr val="tx1">
                    <a:lumMod val="75000"/>
                    <a:lumOff val="25000"/>
                  </a:schemeClr>
                </a:solidFill>
                <a:ea typeface="等线" panose="02010600030101010101" charset="-122"/>
              </a:rPr>
              <a:t>表明用例的某一部分是</a:t>
            </a:r>
            <a:r>
              <a:rPr lang="zh-CN" altLang="en-US" b="1" dirty="0" smtClean="0">
                <a:solidFill>
                  <a:srgbClr val="FF0000"/>
                </a:solidFill>
                <a:ea typeface="等线" panose="02010600030101010101" charset="-122"/>
              </a:rPr>
              <a:t>可选</a:t>
            </a:r>
            <a:r>
              <a:rPr lang="zh-CN" altLang="en-US" b="1" dirty="0" smtClean="0">
                <a:solidFill>
                  <a:schemeClr val="tx1">
                    <a:lumMod val="75000"/>
                    <a:lumOff val="25000"/>
                  </a:schemeClr>
                </a:solidFill>
                <a:ea typeface="等线" panose="02010600030101010101" charset="-122"/>
              </a:rPr>
              <a:t>的系统行为。</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2.</a:t>
            </a:r>
            <a:r>
              <a:rPr lang="zh-CN" altLang="en-US" b="1" dirty="0" smtClean="0">
                <a:solidFill>
                  <a:schemeClr val="tx1">
                    <a:lumMod val="75000"/>
                    <a:lumOff val="25000"/>
                  </a:schemeClr>
                </a:solidFill>
                <a:ea typeface="等线" panose="02010600030101010101" charset="-122"/>
              </a:rPr>
              <a:t>表明只在特定条件下才能执行的分支。</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3.</a:t>
            </a:r>
            <a:r>
              <a:rPr lang="zh-CN" altLang="en-US" b="1" dirty="0" smtClean="0">
                <a:solidFill>
                  <a:schemeClr val="tx1">
                    <a:lumMod val="75000"/>
                    <a:lumOff val="25000"/>
                  </a:schemeClr>
                </a:solidFill>
                <a:ea typeface="等线" panose="02010600030101010101" charset="-122"/>
              </a:rPr>
              <a:t>表明可能有一组行为，其中的一个或多个可以在基本用例中的扩展点处插入，所插入的行为和插入的顺序取决于在执行基本用例时于主角进行的交互。</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用例关系</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泛化关系</a:t>
            </a:r>
            <a:endParaRPr lang="en-US" altLang="zh-CN" b="1" dirty="0" smtClean="0">
              <a:solidFill>
                <a:schemeClr val="tx1">
                  <a:lumMod val="75000"/>
                  <a:lumOff val="25000"/>
                </a:schemeClr>
              </a:solidFill>
              <a:ea typeface="等线" panose="02010600030101010101" charset="-122"/>
            </a:endParaRPr>
          </a:p>
        </p:txBody>
      </p:sp>
      <p:sp>
        <p:nvSpPr>
          <p:cNvPr id="8" name="矩形 7"/>
          <p:cNvSpPr/>
          <p:nvPr/>
        </p:nvSpPr>
        <p:spPr>
          <a:xfrm>
            <a:off x="1674223" y="1897904"/>
            <a:ext cx="8765177" cy="646331"/>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        是指一般与特殊的关系，当多个用例共同拥有</a:t>
            </a:r>
            <a:r>
              <a:rPr lang="zh-CN" altLang="en-US" b="1" dirty="0" smtClean="0">
                <a:solidFill>
                  <a:srgbClr val="FF0000"/>
                </a:solidFill>
                <a:ea typeface="等线" panose="02010600030101010101" charset="-122"/>
              </a:rPr>
              <a:t>一种类似的机构和行为</a:t>
            </a:r>
            <a:r>
              <a:rPr lang="zh-CN" altLang="en-US" b="1" dirty="0" smtClean="0">
                <a:solidFill>
                  <a:schemeClr val="tx1">
                    <a:lumMod val="75000"/>
                    <a:lumOff val="25000"/>
                  </a:schemeClr>
                </a:solidFill>
                <a:ea typeface="等线" panose="02010600030101010101" charset="-122"/>
              </a:rPr>
              <a:t>的时候，可以将他们的共性抽象成为父用例，其他用例作为泛化关系中的子用例。</a:t>
            </a:r>
            <a:endParaRPr lang="en-US" altLang="zh-CN" b="1" dirty="0" smtClean="0">
              <a:solidFill>
                <a:schemeClr val="tx1">
                  <a:lumMod val="75000"/>
                  <a:lumOff val="25000"/>
                </a:schemeClr>
              </a:solidFill>
              <a:ea typeface="等线" panose="02010600030101010101"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223" y="2628901"/>
            <a:ext cx="5563889" cy="237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674223" y="5126905"/>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分组</a:t>
            </a:r>
            <a:r>
              <a:rPr lang="zh-CN" altLang="en-US" b="1" dirty="0" smtClean="0">
                <a:solidFill>
                  <a:schemeClr val="tx1">
                    <a:lumMod val="75000"/>
                    <a:lumOff val="25000"/>
                  </a:schemeClr>
                </a:solidFill>
                <a:ea typeface="等线" panose="02010600030101010101" charset="-122"/>
              </a:rPr>
              <a:t>关系</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在一些用例图中，用例的数目可能很多，这时就需要把这些用例组织起来，这种情况在一个系统包含很多子系统的时候就会出现。</a:t>
            </a:r>
            <a:endParaRPr lang="en-US" altLang="zh-CN" b="1" dirty="0" smtClean="0">
              <a:solidFill>
                <a:schemeClr val="tx1">
                  <a:lumMod val="75000"/>
                  <a:lumOff val="25000"/>
                </a:schemeClr>
              </a:solidFill>
              <a:ea typeface="等线" panose="02010600030101010101" charset="-122"/>
            </a:endParaRPr>
          </a:p>
          <a:p>
            <a:r>
              <a:rPr lang="zh-CN" altLang="en-US" b="1" dirty="0" smtClean="0">
                <a:solidFill>
                  <a:schemeClr val="tx1">
                    <a:lumMod val="75000"/>
                    <a:lumOff val="25000"/>
                  </a:schemeClr>
                </a:solidFill>
                <a:ea typeface="等线" panose="02010600030101010101" charset="-122"/>
              </a:rPr>
              <a:t>        因此可以将</a:t>
            </a:r>
            <a:r>
              <a:rPr lang="zh-CN" altLang="en-US" b="1" dirty="0" smtClean="0">
                <a:solidFill>
                  <a:srgbClr val="FF0000"/>
                </a:solidFill>
                <a:ea typeface="等线" panose="02010600030101010101" charset="-122"/>
              </a:rPr>
              <a:t>相关的用例</a:t>
            </a:r>
            <a:r>
              <a:rPr lang="zh-CN" altLang="en-US" b="1" dirty="0" smtClean="0">
                <a:solidFill>
                  <a:schemeClr val="tx1">
                    <a:lumMod val="75000"/>
                    <a:lumOff val="25000"/>
                  </a:schemeClr>
                </a:solidFill>
                <a:ea typeface="等线" panose="02010600030101010101" charset="-122"/>
              </a:rPr>
              <a:t>放在一个包中组织起来，一组用例放在一个文件夹中。</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用例图建模技术</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3" y="1608281"/>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创建用例图模型主要包括以下三部分：</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1.</a:t>
            </a:r>
            <a:r>
              <a:rPr lang="zh-CN" altLang="en-US" b="1" dirty="0" smtClean="0">
                <a:solidFill>
                  <a:schemeClr val="tx1">
                    <a:lumMod val="75000"/>
                    <a:lumOff val="25000"/>
                  </a:schemeClr>
                </a:solidFill>
                <a:ea typeface="等线" panose="02010600030101010101" charset="-122"/>
              </a:rPr>
              <a:t>识别出系统中的</a:t>
            </a:r>
            <a:r>
              <a:rPr lang="zh-CN" altLang="en-US" b="1" dirty="0" smtClean="0">
                <a:solidFill>
                  <a:srgbClr val="FF0000"/>
                </a:solidFill>
                <a:ea typeface="等线" panose="02010600030101010101" charset="-122"/>
              </a:rPr>
              <a:t>角色和用例</a:t>
            </a:r>
            <a:r>
              <a:rPr lang="zh-CN" altLang="en-US" b="1" dirty="0" smtClean="0">
                <a:solidFill>
                  <a:schemeClr val="tx1">
                    <a:lumMod val="75000"/>
                    <a:lumOff val="25000"/>
                  </a:schemeClr>
                </a:solidFill>
                <a:ea typeface="等线" panose="02010600030101010101" charset="-122"/>
              </a:rPr>
              <a:t>。</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2.</a:t>
            </a:r>
            <a:r>
              <a:rPr lang="zh-CN" altLang="en-US" b="1" dirty="0" smtClean="0">
                <a:solidFill>
                  <a:schemeClr val="tx1">
                    <a:lumMod val="75000"/>
                    <a:lumOff val="25000"/>
                  </a:schemeClr>
                </a:solidFill>
                <a:ea typeface="等线" panose="02010600030101010101" charset="-122"/>
              </a:rPr>
              <a:t>区分用例之间的</a:t>
            </a:r>
            <a:r>
              <a:rPr lang="zh-CN" altLang="en-US" b="1" dirty="0" smtClean="0">
                <a:solidFill>
                  <a:srgbClr val="FF0000"/>
                </a:solidFill>
                <a:ea typeface="等线" panose="02010600030101010101" charset="-122"/>
              </a:rPr>
              <a:t>先后次序</a:t>
            </a:r>
            <a:r>
              <a:rPr lang="zh-CN" altLang="en-US" b="1" dirty="0" smtClean="0">
                <a:solidFill>
                  <a:schemeClr val="tx1">
                    <a:lumMod val="75000"/>
                    <a:lumOff val="25000"/>
                  </a:schemeClr>
                </a:solidFill>
                <a:ea typeface="等线" panose="02010600030101010101" charset="-122"/>
              </a:rPr>
              <a:t>。</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3.</a:t>
            </a:r>
            <a:r>
              <a:rPr lang="zh-CN" altLang="en-US" b="1" dirty="0" smtClean="0">
                <a:solidFill>
                  <a:schemeClr val="tx1">
                    <a:lumMod val="75000"/>
                    <a:lumOff val="25000"/>
                  </a:schemeClr>
                </a:solidFill>
                <a:ea typeface="等线" panose="02010600030101010101" charset="-122"/>
              </a:rPr>
              <a:t>创建用例图模型结构。</a:t>
            </a:r>
            <a:endParaRPr lang="en-US" altLang="zh-CN" b="1" dirty="0" smtClean="0">
              <a:solidFill>
                <a:schemeClr val="tx1">
                  <a:lumMod val="75000"/>
                  <a:lumOff val="25000"/>
                </a:schemeClr>
              </a:solidFill>
              <a:ea typeface="等线" panose="02010600030101010101" charset="-122"/>
            </a:endParaRPr>
          </a:p>
        </p:txBody>
      </p:sp>
      <p:sp>
        <p:nvSpPr>
          <p:cNvPr id="7" name="矩形 6"/>
          <p:cNvSpPr/>
          <p:nvPr/>
        </p:nvSpPr>
        <p:spPr>
          <a:xfrm>
            <a:off x="1344021" y="2808610"/>
            <a:ext cx="8765177" cy="2031325"/>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如何识别</a:t>
            </a:r>
            <a:r>
              <a:rPr lang="zh-CN" altLang="en-US" b="1" dirty="0" smtClean="0">
                <a:solidFill>
                  <a:srgbClr val="FF0000"/>
                </a:solidFill>
                <a:ea typeface="等线" panose="02010600030101010101" charset="-122"/>
              </a:rPr>
              <a:t>角色</a:t>
            </a:r>
            <a:r>
              <a:rPr lang="zh-CN" altLang="en-US" b="1" dirty="0" smtClean="0">
                <a:solidFill>
                  <a:schemeClr val="tx1">
                    <a:lumMod val="75000"/>
                    <a:lumOff val="25000"/>
                  </a:schemeClr>
                </a:solidFill>
                <a:ea typeface="等线" panose="02010600030101010101" charset="-122"/>
              </a:rPr>
              <a:t>：需要让用户回答六个问题</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1.</a:t>
            </a:r>
            <a:r>
              <a:rPr lang="zh-CN" altLang="en-US" b="1" dirty="0" smtClean="0">
                <a:solidFill>
                  <a:schemeClr val="tx1">
                    <a:lumMod val="75000"/>
                    <a:lumOff val="25000"/>
                  </a:schemeClr>
                </a:solidFill>
                <a:ea typeface="等线" panose="02010600030101010101" charset="-122"/>
              </a:rPr>
              <a:t>谁将使用系统的主要功能？</a:t>
            </a:r>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2.</a:t>
            </a:r>
            <a:r>
              <a:rPr lang="zh-CN" altLang="en-US" b="1" dirty="0" smtClean="0">
                <a:solidFill>
                  <a:schemeClr val="tx1">
                    <a:lumMod val="75000"/>
                    <a:lumOff val="25000"/>
                  </a:schemeClr>
                </a:solidFill>
                <a:ea typeface="等线" panose="02010600030101010101" charset="-122"/>
              </a:rPr>
              <a:t>谁需要系统的支持以完成其日常工作任务？</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3.</a:t>
            </a:r>
            <a:r>
              <a:rPr lang="zh-CN" altLang="en-US" b="1" dirty="0" smtClean="0">
                <a:solidFill>
                  <a:schemeClr val="tx1">
                    <a:lumMod val="75000"/>
                    <a:lumOff val="25000"/>
                  </a:schemeClr>
                </a:solidFill>
                <a:ea typeface="等线" panose="02010600030101010101" charset="-122"/>
              </a:rPr>
              <a:t>谁负责维护，管理并保持系统正常运行？</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4.</a:t>
            </a:r>
            <a:r>
              <a:rPr lang="zh-CN" altLang="en-US" b="1" dirty="0" smtClean="0">
                <a:solidFill>
                  <a:schemeClr val="tx1">
                    <a:lumMod val="75000"/>
                    <a:lumOff val="25000"/>
                  </a:schemeClr>
                </a:solidFill>
                <a:ea typeface="等线" panose="02010600030101010101" charset="-122"/>
              </a:rPr>
              <a:t>系统需要处理那些硬设备？</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5.</a:t>
            </a:r>
            <a:r>
              <a:rPr lang="zh-CN" altLang="en-US" b="1" dirty="0" smtClean="0">
                <a:solidFill>
                  <a:schemeClr val="tx1">
                    <a:lumMod val="75000"/>
                    <a:lumOff val="25000"/>
                  </a:schemeClr>
                </a:solidFill>
                <a:ea typeface="等线" panose="02010600030101010101" charset="-122"/>
              </a:rPr>
              <a:t>系统需要和那些外部系统交互？</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6.</a:t>
            </a:r>
            <a:r>
              <a:rPr lang="zh-CN" altLang="en-US" b="1" dirty="0" smtClean="0">
                <a:solidFill>
                  <a:schemeClr val="tx1">
                    <a:lumMod val="75000"/>
                    <a:lumOff val="25000"/>
                  </a:schemeClr>
                </a:solidFill>
                <a:ea typeface="等线" panose="02010600030101010101" charset="-122"/>
              </a:rPr>
              <a:t>系统运行产生的结果谁比较感兴趣？</a:t>
            </a:r>
            <a:endParaRPr lang="en-US" altLang="zh-CN" b="1" dirty="0" smtClean="0">
              <a:solidFill>
                <a:schemeClr val="tx1">
                  <a:lumMod val="75000"/>
                  <a:lumOff val="25000"/>
                </a:schemeClr>
              </a:solidFill>
              <a:ea typeface="等线" panose="02010600030101010101" charset="-122"/>
            </a:endParaRPr>
          </a:p>
        </p:txBody>
      </p:sp>
      <p:sp>
        <p:nvSpPr>
          <p:cNvPr id="8" name="矩形 7"/>
          <p:cNvSpPr/>
          <p:nvPr/>
        </p:nvSpPr>
        <p:spPr>
          <a:xfrm>
            <a:off x="1344023" y="4826674"/>
            <a:ext cx="8765177" cy="2031325"/>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如何识别</a:t>
            </a:r>
            <a:r>
              <a:rPr lang="zh-CN" altLang="en-US" b="1" dirty="0" smtClean="0">
                <a:solidFill>
                  <a:srgbClr val="FF0000"/>
                </a:solidFill>
                <a:ea typeface="等线" panose="02010600030101010101" charset="-122"/>
              </a:rPr>
              <a:t>用例</a:t>
            </a:r>
            <a:r>
              <a:rPr lang="zh-CN" altLang="en-US" b="1" dirty="0" smtClean="0">
                <a:solidFill>
                  <a:schemeClr val="tx1">
                    <a:lumMod val="75000"/>
                    <a:lumOff val="25000"/>
                  </a:schemeClr>
                </a:solidFill>
                <a:ea typeface="等线" panose="02010600030101010101" charset="-122"/>
              </a:rPr>
              <a:t>：通过上述问题列出角色清单后，通过回答以下问题帮助识别用例</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1.</a:t>
            </a:r>
            <a:r>
              <a:rPr lang="zh-CN" altLang="en-US" b="1" dirty="0" smtClean="0">
                <a:solidFill>
                  <a:schemeClr val="tx1">
                    <a:lumMod val="75000"/>
                    <a:lumOff val="25000"/>
                  </a:schemeClr>
                </a:solidFill>
                <a:ea typeface="等线" panose="02010600030101010101" charset="-122"/>
              </a:rPr>
              <a:t>每个角色之执行的操作有什么？</a:t>
            </a:r>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2.</a:t>
            </a:r>
            <a:r>
              <a:rPr lang="zh-CN" altLang="en-US" b="1" dirty="0" smtClean="0">
                <a:solidFill>
                  <a:schemeClr val="tx1">
                    <a:lumMod val="75000"/>
                    <a:lumOff val="25000"/>
                  </a:schemeClr>
                </a:solidFill>
                <a:ea typeface="等线" panose="02010600030101010101" charset="-122"/>
              </a:rPr>
              <a:t>什么角色将要创建，存储，改变，删除或读取系统中的信息？</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3.</a:t>
            </a:r>
            <a:r>
              <a:rPr lang="zh-CN" altLang="en-US" b="1" dirty="0" smtClean="0">
                <a:solidFill>
                  <a:schemeClr val="tx1">
                    <a:lumMod val="75000"/>
                    <a:lumOff val="25000"/>
                  </a:schemeClr>
                </a:solidFill>
                <a:ea typeface="等线" panose="02010600030101010101" charset="-122"/>
              </a:rPr>
              <a:t>什么用例会创建，存储，改变，删除或读取这个信息？</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4.</a:t>
            </a:r>
            <a:r>
              <a:rPr lang="zh-CN" altLang="en-US" b="1" dirty="0" smtClean="0">
                <a:solidFill>
                  <a:schemeClr val="tx1">
                    <a:lumMod val="75000"/>
                    <a:lumOff val="25000"/>
                  </a:schemeClr>
                </a:solidFill>
                <a:ea typeface="等线" panose="02010600030101010101" charset="-122"/>
              </a:rPr>
              <a:t>角色需要通知系统外部的突然变化吗？</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5.</a:t>
            </a:r>
            <a:r>
              <a:rPr lang="zh-CN" altLang="en-US" b="1" dirty="0" smtClean="0">
                <a:solidFill>
                  <a:schemeClr val="tx1">
                    <a:lumMod val="75000"/>
                    <a:lumOff val="25000"/>
                  </a:schemeClr>
                </a:solidFill>
                <a:ea typeface="等线" panose="02010600030101010101" charset="-122"/>
              </a:rPr>
              <a:t>系统需要通知角色正在发生的事情吗？</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6.</a:t>
            </a:r>
            <a:r>
              <a:rPr lang="zh-CN" altLang="en-US" b="1" dirty="0" smtClean="0">
                <a:solidFill>
                  <a:schemeClr val="tx1">
                    <a:lumMod val="75000"/>
                    <a:lumOff val="25000"/>
                  </a:schemeClr>
                </a:solidFill>
                <a:ea typeface="等线" panose="02010600030101010101" charset="-122"/>
              </a:rPr>
              <a:t>什么用例将支持和维护系统？</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用例图建模技术</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3" y="1576093"/>
            <a:ext cx="8765177" cy="1477328"/>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区分用例优先次序</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某些用例必须在其他用例之前完成，因为他们之间要相互依赖。例如，图书管理系统中借阅图书时，必须记录图书的基本信息，只有图书馆中有这本书才能借阅，因此新增图书是最主要用例。</a:t>
            </a:r>
            <a:endParaRPr lang="en-US" altLang="zh-CN" b="1" dirty="0" smtClean="0">
              <a:solidFill>
                <a:schemeClr val="tx1">
                  <a:lumMod val="75000"/>
                  <a:lumOff val="25000"/>
                </a:schemeClr>
              </a:solidFill>
              <a:ea typeface="等线" panose="02010600030101010101" charset="-122"/>
            </a:endParaRPr>
          </a:p>
        </p:txBody>
      </p:sp>
      <p:sp>
        <p:nvSpPr>
          <p:cNvPr id="7" name="矩形 6"/>
          <p:cNvSpPr/>
          <p:nvPr/>
        </p:nvSpPr>
        <p:spPr>
          <a:xfrm>
            <a:off x="1487955" y="3989093"/>
            <a:ext cx="8765177" cy="1754326"/>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构件用例模型</a:t>
            </a:r>
            <a:endParaRPr lang="en-US" altLang="zh-CN" b="1" dirty="0" smtClean="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将已确定并细化的角色和用例放入用例图中，此时，再借助包含，扩展和泛化的关系给出用例间的结构模型。</a:t>
            </a:r>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在系统需求分析中需考虑：系统用例图模型需要哪些视图，每个视图包含什么内容？视图中的成员是否需构成包？</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2585323"/>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类图和对象图</a:t>
            </a:r>
            <a:r>
              <a:rPr lang="en-US" altLang="zh-CN" sz="5400" b="1" dirty="0" smtClean="0">
                <a:solidFill>
                  <a:srgbClr val="48A2A0"/>
                </a:solidFill>
                <a:latin typeface="Gotham Rounded Medium" panose="02000000000000000000" pitchFamily="50" charset="0"/>
              </a:rPr>
              <a:t> </a:t>
            </a:r>
            <a:endParaRPr lang="en-US" altLang="zh-CN" sz="5400" b="1" dirty="0" smtClean="0">
              <a:solidFill>
                <a:schemeClr val="bg1"/>
              </a:solidFill>
              <a:latin typeface="Gotham Rounded Medium" panose="02000000000000000000" pitchFamily="50" charset="0"/>
            </a:endParaRPr>
          </a:p>
          <a:p>
            <a:endParaRPr lang="en-US" altLang="zh-CN" sz="5400" b="1" dirty="0" smtClean="0">
              <a:solidFill>
                <a:schemeClr val="bg1"/>
              </a:solidFill>
              <a:latin typeface="Gotham Rounded Medium" panose="02000000000000000000" pitchFamily="50" charset="0"/>
            </a:endParaRPr>
          </a:p>
          <a:p>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845233" y="90666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对象图</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845232" y="1285295"/>
            <a:ext cx="8506217" cy="646331"/>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        对象图是描述参与交互的各个对象在交互过程中</a:t>
            </a:r>
            <a:r>
              <a:rPr lang="zh-CN" altLang="en-US" b="1" dirty="0" smtClean="0">
                <a:solidFill>
                  <a:srgbClr val="FF0000"/>
                </a:solidFill>
                <a:ea typeface="等线" panose="02010600030101010101" charset="-122"/>
              </a:rPr>
              <a:t>某一时刻</a:t>
            </a:r>
            <a:r>
              <a:rPr lang="zh-CN" altLang="en-US" b="1" dirty="0" smtClean="0">
                <a:solidFill>
                  <a:schemeClr val="tx1">
                    <a:lumMod val="75000"/>
                    <a:lumOff val="25000"/>
                  </a:schemeClr>
                </a:solidFill>
                <a:ea typeface="等线" panose="02010600030101010101" charset="-122"/>
              </a:rPr>
              <a:t>的状态。对象图可以被看做是类图在</a:t>
            </a:r>
            <a:r>
              <a:rPr lang="zh-CN" altLang="en-US" b="1" dirty="0" smtClean="0">
                <a:solidFill>
                  <a:srgbClr val="FF0000"/>
                </a:solidFill>
                <a:ea typeface="等线" panose="02010600030101010101" charset="-122"/>
              </a:rPr>
              <a:t>某一时刻</a:t>
            </a:r>
            <a:r>
              <a:rPr lang="zh-CN" altLang="en-US" b="1" dirty="0" smtClean="0">
                <a:solidFill>
                  <a:schemeClr val="tx1">
                    <a:lumMod val="75000"/>
                    <a:lumOff val="25000"/>
                  </a:schemeClr>
                </a:solidFill>
                <a:ea typeface="等线" panose="02010600030101010101" charset="-122"/>
              </a:rPr>
              <a:t>的实例。</a:t>
            </a:r>
            <a:endParaRPr lang="en-US" altLang="zh-CN" b="1" dirty="0" err="1">
              <a:solidFill>
                <a:schemeClr val="tx1">
                  <a:lumMod val="75000"/>
                  <a:lumOff val="25000"/>
                </a:schemeClr>
              </a:solidFill>
              <a:ea typeface="等线" panose="02010600030101010101"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192" y="1746250"/>
            <a:ext cx="3943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965972" y="1931626"/>
            <a:ext cx="2262158" cy="369332"/>
          </a:xfrm>
          <a:prstGeom prst="rect">
            <a:avLst/>
          </a:prstGeom>
        </p:spPr>
        <p:txBody>
          <a:bodyPr wrap="none">
            <a:spAutoFit/>
          </a:bodyPr>
          <a:lstStyle/>
          <a:p>
            <a:r>
              <a:rPr lang="zh-CN" altLang="en-US" b="1" dirty="0"/>
              <a:t>类图与对象图的区别</a:t>
            </a:r>
          </a:p>
        </p:txBody>
      </p:sp>
      <p:graphicFrame>
        <p:nvGraphicFramePr>
          <p:cNvPr id="10" name="表格 9"/>
          <p:cNvGraphicFramePr>
            <a:graphicFrameLocks noGrp="1"/>
          </p:cNvGraphicFramePr>
          <p:nvPr/>
        </p:nvGraphicFramePr>
        <p:xfrm>
          <a:off x="1627554" y="2300958"/>
          <a:ext cx="5451638" cy="4480560"/>
        </p:xfrm>
        <a:graphic>
          <a:graphicData uri="http://schemas.openxmlformats.org/drawingml/2006/table">
            <a:tbl>
              <a:tblPr firstRow="1" bandRow="1">
                <a:tableStyleId>{5C22544A-7EE6-4342-B048-85BDC9FD1C3A}</a:tableStyleId>
              </a:tblPr>
              <a:tblGrid>
                <a:gridCol w="2725819">
                  <a:extLst>
                    <a:ext uri="{9D8B030D-6E8A-4147-A177-3AD203B41FA5}">
                      <a16:colId xmlns:a16="http://schemas.microsoft.com/office/drawing/2014/main" val="20000"/>
                    </a:ext>
                  </a:extLst>
                </a:gridCol>
                <a:gridCol w="2725819">
                  <a:extLst>
                    <a:ext uri="{9D8B030D-6E8A-4147-A177-3AD203B41FA5}">
                      <a16:colId xmlns:a16="http://schemas.microsoft.com/office/drawing/2014/main" val="20001"/>
                    </a:ext>
                  </a:extLst>
                </a:gridCol>
              </a:tblGrid>
              <a:tr h="296334">
                <a:tc>
                  <a:txBody>
                    <a:bodyPr/>
                    <a:lstStyle/>
                    <a:p>
                      <a:pPr algn="ctr"/>
                      <a:r>
                        <a:rPr lang="zh-CN" altLang="en-US" dirty="0" smtClean="0">
                          <a:latin typeface="黑体" panose="02010609060101010101" pitchFamily="49" charset="-122"/>
                          <a:ea typeface="黑体" panose="02010609060101010101" pitchFamily="49" charset="-122"/>
                        </a:rPr>
                        <a:t>类图</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smtClean="0">
                          <a:latin typeface="黑体" panose="02010609060101010101" pitchFamily="49" charset="-122"/>
                          <a:ea typeface="黑体" panose="02010609060101010101" pitchFamily="49" charset="-122"/>
                        </a:rPr>
                        <a:t>对象图</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0"/>
                  </a:ext>
                </a:extLst>
              </a:tr>
              <a:tr h="395376">
                <a:tc>
                  <a:txBody>
                    <a:bodyPr/>
                    <a:lstStyle/>
                    <a:p>
                      <a:r>
                        <a:rPr lang="zh-CN" altLang="en-US" sz="1600" dirty="0" smtClean="0">
                          <a:latin typeface="黑体" panose="02010609060101010101" pitchFamily="49" charset="-122"/>
                          <a:ea typeface="黑体" panose="02010609060101010101" pitchFamily="49" charset="-122"/>
                        </a:rPr>
                        <a:t>类具有三个分栏：名称，属性和操作</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smtClean="0">
                          <a:latin typeface="黑体" panose="02010609060101010101" pitchFamily="49" charset="-122"/>
                          <a:ea typeface="黑体" panose="02010609060101010101" pitchFamily="49" charset="-122"/>
                        </a:rPr>
                        <a:t>对象只有两个分栏：名称和属性</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1"/>
                  </a:ext>
                </a:extLst>
              </a:tr>
              <a:tr h="395376">
                <a:tc>
                  <a:txBody>
                    <a:bodyPr/>
                    <a:lstStyle/>
                    <a:p>
                      <a:r>
                        <a:rPr lang="zh-CN" altLang="en-US" sz="1600" dirty="0" smtClean="0">
                          <a:latin typeface="黑体" panose="02010609060101010101" pitchFamily="49" charset="-122"/>
                          <a:ea typeface="黑体" panose="02010609060101010101" pitchFamily="49" charset="-122"/>
                        </a:rPr>
                        <a:t>在类的名称分栏中只有类名</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smtClean="0">
                          <a:latin typeface="黑体" panose="02010609060101010101" pitchFamily="49" charset="-122"/>
                          <a:ea typeface="黑体" panose="02010609060101010101" pitchFamily="49" charset="-122"/>
                        </a:rPr>
                        <a:t>对象的名称形式为“对象名：类名”，匿名对象的名称形式为“：类名”</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2"/>
                  </a:ext>
                </a:extLst>
              </a:tr>
              <a:tr h="395376">
                <a:tc>
                  <a:txBody>
                    <a:bodyPr/>
                    <a:lstStyle/>
                    <a:p>
                      <a:r>
                        <a:rPr lang="zh-CN" altLang="en-US" sz="1600" dirty="0" smtClean="0">
                          <a:latin typeface="黑体" panose="02010609060101010101" pitchFamily="49" charset="-122"/>
                          <a:ea typeface="黑体" panose="02010609060101010101" pitchFamily="49" charset="-122"/>
                        </a:rPr>
                        <a:t>类的属性分栏定义了所有属性的特征</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smtClean="0">
                          <a:latin typeface="黑体" panose="02010609060101010101" pitchFamily="49" charset="-122"/>
                          <a:ea typeface="黑体" panose="02010609060101010101" pitchFamily="49" charset="-122"/>
                        </a:rPr>
                        <a:t>对象则只定义了属性的当前值，以便用于测试用例</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3"/>
                  </a:ext>
                </a:extLst>
              </a:tr>
              <a:tr h="395376">
                <a:tc>
                  <a:txBody>
                    <a:bodyPr/>
                    <a:lstStyle/>
                    <a:p>
                      <a:r>
                        <a:rPr lang="zh-CN" altLang="en-US" sz="1600" dirty="0" smtClean="0">
                          <a:latin typeface="黑体" panose="02010609060101010101" pitchFamily="49" charset="-122"/>
                          <a:ea typeface="黑体" panose="02010609060101010101" pitchFamily="49" charset="-122"/>
                        </a:rPr>
                        <a:t>类中列出了操作</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smtClean="0">
                          <a:latin typeface="黑体" panose="02010609060101010101" pitchFamily="49" charset="-122"/>
                          <a:ea typeface="黑体" panose="02010609060101010101" pitchFamily="49" charset="-122"/>
                        </a:rPr>
                        <a:t>对象图中不包括操作，因为对于属于同一个类的对象而言，其操作都是相同的。</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4"/>
                  </a:ext>
                </a:extLst>
              </a:tr>
              <a:tr h="686679">
                <a:tc>
                  <a:txBody>
                    <a:bodyPr/>
                    <a:lstStyle/>
                    <a:p>
                      <a:r>
                        <a:rPr lang="zh-CN" altLang="en-US" sz="1600" dirty="0" smtClean="0">
                          <a:latin typeface="黑体" panose="02010609060101010101" pitchFamily="49" charset="-122"/>
                          <a:ea typeface="黑体" panose="02010609060101010101" pitchFamily="49" charset="-122"/>
                        </a:rPr>
                        <a:t>类使用关联连接，关联使用的名称，角色，多重性及约束等特征定义。类代表的是对对象的分类所以必须说明可以参与关联的对象数目。</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smtClean="0">
                          <a:latin typeface="黑体" panose="02010609060101010101" pitchFamily="49" charset="-122"/>
                          <a:ea typeface="黑体" panose="02010609060101010101" pitchFamily="49" charset="-122"/>
                        </a:rPr>
                        <a:t>对象使用链连接，链拥有名称，角色，但没有多重性。对象代表的是单独的实体，所有的链是一对一的，因此不涉及多重性。</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3" name="文本框 2"/>
          <p:cNvSpPr txBox="1"/>
          <p:nvPr/>
        </p:nvSpPr>
        <p:spPr>
          <a:xfrm>
            <a:off x="4761865" y="959485"/>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1.</a:t>
            </a:r>
            <a:r>
              <a:rPr lang="zh-CN" altLang="en-US" sz="2800" b="1">
                <a:solidFill>
                  <a:schemeClr val="tx1"/>
                </a:solidFill>
                <a:uFillTx/>
                <a:ea typeface="华文新魏" panose="02010800040101010101" charset="-122"/>
              </a:rPr>
              <a:t>用例和用例图</a:t>
            </a:r>
          </a:p>
        </p:txBody>
      </p:sp>
      <p:sp>
        <p:nvSpPr>
          <p:cNvPr id="8" name="文本框 7"/>
          <p:cNvSpPr txBox="1"/>
          <p:nvPr/>
        </p:nvSpPr>
        <p:spPr>
          <a:xfrm>
            <a:off x="7491730" y="3168015"/>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4.</a:t>
            </a:r>
            <a:r>
              <a:rPr lang="zh-CN" altLang="en-US" sz="2800" b="1">
                <a:solidFill>
                  <a:schemeClr val="tx1"/>
                </a:solidFill>
                <a:uFillTx/>
                <a:ea typeface="华文新魏" panose="02010800040101010101" charset="-122"/>
              </a:rPr>
              <a:t>协作图</a:t>
            </a:r>
          </a:p>
        </p:txBody>
      </p:sp>
      <p:sp>
        <p:nvSpPr>
          <p:cNvPr id="9" name="文本框 8"/>
          <p:cNvSpPr txBox="1"/>
          <p:nvPr/>
        </p:nvSpPr>
        <p:spPr>
          <a:xfrm>
            <a:off x="7491730" y="5219700"/>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6.</a:t>
            </a:r>
            <a:r>
              <a:rPr lang="zh-CN" altLang="en-US" sz="2800" b="1">
                <a:solidFill>
                  <a:schemeClr val="tx1"/>
                </a:solidFill>
                <a:uFillTx/>
                <a:ea typeface="华文新魏" panose="02010800040101010101" charset="-122"/>
              </a:rPr>
              <a:t>顺序图</a:t>
            </a:r>
          </a:p>
        </p:txBody>
      </p:sp>
      <p:sp>
        <p:nvSpPr>
          <p:cNvPr id="10" name="文本框 9"/>
          <p:cNvSpPr txBox="1"/>
          <p:nvPr/>
        </p:nvSpPr>
        <p:spPr>
          <a:xfrm>
            <a:off x="7491730" y="1481455"/>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2.</a:t>
            </a:r>
            <a:r>
              <a:rPr lang="zh-CN" altLang="en-US" sz="2800" b="1">
                <a:solidFill>
                  <a:schemeClr val="tx1"/>
                </a:solidFill>
                <a:uFillTx/>
                <a:ea typeface="华文新魏" panose="02010800040101010101" charset="-122"/>
              </a:rPr>
              <a:t>类图和对象图</a:t>
            </a:r>
          </a:p>
        </p:txBody>
      </p:sp>
      <p:sp>
        <p:nvSpPr>
          <p:cNvPr id="11" name="文本框 10"/>
          <p:cNvSpPr txBox="1"/>
          <p:nvPr/>
        </p:nvSpPr>
        <p:spPr>
          <a:xfrm>
            <a:off x="4761865" y="2524760"/>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3.</a:t>
            </a:r>
            <a:r>
              <a:rPr lang="zh-CN" altLang="en-US" sz="2800" b="1">
                <a:solidFill>
                  <a:schemeClr val="tx1"/>
                </a:solidFill>
                <a:uFillTx/>
                <a:ea typeface="华文新魏" panose="02010800040101010101" charset="-122"/>
              </a:rPr>
              <a:t>状态图</a:t>
            </a:r>
          </a:p>
        </p:txBody>
      </p:sp>
      <p:sp>
        <p:nvSpPr>
          <p:cNvPr id="12" name="文本框 11"/>
          <p:cNvSpPr txBox="1"/>
          <p:nvPr/>
        </p:nvSpPr>
        <p:spPr>
          <a:xfrm>
            <a:off x="4761865" y="4098290"/>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5.</a:t>
            </a:r>
            <a:r>
              <a:rPr lang="zh-CN" altLang="en-US" sz="2800" b="1">
                <a:solidFill>
                  <a:schemeClr val="tx1"/>
                </a:solidFill>
                <a:uFillTx/>
                <a:ea typeface="华文新魏" panose="02010800040101010101" charset="-122"/>
              </a:rPr>
              <a:t>部署图</a:t>
            </a:r>
          </a:p>
        </p:txBody>
      </p:sp>
      <p:sp>
        <p:nvSpPr>
          <p:cNvPr id="13" name="文本框 12"/>
          <p:cNvSpPr txBox="1"/>
          <p:nvPr/>
        </p:nvSpPr>
        <p:spPr>
          <a:xfrm>
            <a:off x="4761865" y="6097905"/>
            <a:ext cx="5396230" cy="521970"/>
          </a:xfrm>
          <a:prstGeom prst="rect">
            <a:avLst/>
          </a:prstGeom>
          <a:noFill/>
        </p:spPr>
        <p:txBody>
          <a:bodyPr wrap="square" rtlCol="0">
            <a:spAutoFit/>
          </a:bodyPr>
          <a:lstStyle/>
          <a:p>
            <a:r>
              <a:rPr lang="en-US" sz="2800" b="1">
                <a:solidFill>
                  <a:schemeClr val="tx1"/>
                </a:solidFill>
                <a:uFillTx/>
                <a:ea typeface="华文新魏" panose="02010800040101010101" charset="-122"/>
              </a:rPr>
              <a:t>7.</a:t>
            </a:r>
            <a:r>
              <a:rPr lang="zh-CN" altLang="en-US" sz="2800" b="1">
                <a:solidFill>
                  <a:schemeClr val="tx1"/>
                </a:solidFill>
                <a:uFillTx/>
                <a:ea typeface="华文新魏" panose="02010800040101010101" charset="-122"/>
              </a:rPr>
              <a:t>问题，组员成绩，参考资料</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3628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p:cNvPicPr>
            <a:picLocks noChangeAspect="1"/>
          </p:cNvPicPr>
          <p:nvPr/>
        </p:nvPicPr>
        <p:blipFill>
          <a:blip r:embed="rId3"/>
          <a:stretch>
            <a:fillRect/>
          </a:stretch>
        </p:blipFill>
        <p:spPr>
          <a:xfrm>
            <a:off x="1892801" y="2407266"/>
            <a:ext cx="8928100" cy="1524000"/>
          </a:xfrm>
          <a:prstGeom prst="rect">
            <a:avLst/>
          </a:prstGeom>
        </p:spPr>
      </p:pic>
      <p:sp>
        <p:nvSpPr>
          <p:cNvPr id="12" name="矩形 11"/>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拥有地址</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GB"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则</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类与</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US" sz="1600" dirty="0">
                <a:solidFill>
                  <a:srgbClr val="000000"/>
                </a:solidFill>
                <a:latin typeface="黑体" panose="02010609060101010101" pitchFamily="49" charset="-122"/>
                <a:ea typeface="黑体" panose="02010609060101010101" pitchFamily="49" charset="-122"/>
              </a:rPr>
              <a:t>类具有单向关联关系</a:t>
            </a:r>
            <a:endParaRPr lang="zh-CN" altLang="en-US" sz="1600" dirty="0">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4"/>
          <a:stretch>
            <a:fillRect/>
          </a:stretch>
        </p:blipFill>
        <p:spPr>
          <a:xfrm>
            <a:off x="1933297" y="4711421"/>
            <a:ext cx="8890000" cy="1231900"/>
          </a:xfrm>
          <a:prstGeom prst="rect">
            <a:avLst/>
          </a:prstGeom>
        </p:spPr>
      </p:pic>
      <p:sp>
        <p:nvSpPr>
          <p:cNvPr id="16" name="矩形 15"/>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购买商品</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Product)</a:t>
            </a:r>
            <a:r>
              <a:rPr lang="zh-CN" altLang="en-US" sz="1600" dirty="0">
                <a:solidFill>
                  <a:srgbClr val="000000"/>
                </a:solidFill>
                <a:latin typeface="黑体" panose="02010609060101010101" pitchFamily="49" charset="-122"/>
                <a:ea typeface="黑体" panose="02010609060101010101" pitchFamily="49" charset="-122"/>
              </a:rPr>
              <a:t>并拥有商品，反之，卖出的商品总有某个顾客与之相关联</a:t>
            </a:r>
            <a:endParaRPr lang="zh-CN" altLang="en-US" sz="1600" dirty="0">
              <a:latin typeface="黑体" panose="02010609060101010101" pitchFamily="49" charset="-122"/>
              <a:ea typeface="黑体" panose="02010609060101010101" pitchFamily="49" charset="-122"/>
            </a:endParaRPr>
          </a:p>
        </p:txBody>
      </p:sp>
      <p:sp>
        <p:nvSpPr>
          <p:cNvPr id="19" name="矩形 1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GB" altLang="zh-CN" dirty="0"/>
              <a:t>Form)</a:t>
            </a:r>
            <a:r>
              <a:rPr lang="zh-CN" altLang="en-US" dirty="0"/>
              <a:t>可以拥有零个或多个按钮</a:t>
            </a:r>
            <a:r>
              <a:rPr lang="en-US" altLang="zh-CN" dirty="0"/>
              <a:t>(</a:t>
            </a:r>
            <a:r>
              <a:rPr lang="en-GB" altLang="zh-CN" dirty="0"/>
              <a:t>Button)</a:t>
            </a:r>
            <a:r>
              <a:rPr lang="zh-CN" altLang="en-GB" dirty="0"/>
              <a:t>，</a:t>
            </a:r>
            <a:r>
              <a:rPr lang="zh-CN" altLang="en-US" dirty="0"/>
              <a:t>但是一个按钮只能属于一个界面，因此，一个</a:t>
            </a:r>
            <a:r>
              <a:rPr lang="en-GB" altLang="zh-CN" dirty="0"/>
              <a:t>Form</a:t>
            </a:r>
            <a:r>
              <a:rPr lang="zh-CN" altLang="en-US" dirty="0"/>
              <a:t>类的对象可以与零个或多个</a:t>
            </a:r>
            <a:r>
              <a:rPr lang="en-GB" altLang="zh-CN" dirty="0"/>
              <a:t>Button</a:t>
            </a:r>
            <a:r>
              <a:rPr lang="zh-CN" altLang="en-US" dirty="0"/>
              <a:t>类的对象相关联，但一个</a:t>
            </a:r>
            <a:r>
              <a:rPr lang="en-GB" altLang="zh-CN" dirty="0"/>
              <a:t>Button</a:t>
            </a:r>
            <a:r>
              <a:rPr lang="zh-CN" altLang="en-US" dirty="0"/>
              <a:t>类的对象只能与一个</a:t>
            </a:r>
            <a:r>
              <a:rPr lang="en-GB" altLang="zh-CN" dirty="0"/>
              <a:t>Form</a:t>
            </a:r>
            <a:r>
              <a:rPr lang="zh-CN" altLang="en-US" dirty="0"/>
              <a:t>类的对象关联</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2674338" y="3001463"/>
            <a:ext cx="9025352" cy="1418758"/>
          </a:xfrm>
          <a:prstGeom prst="rect">
            <a:avLst/>
          </a:prstGeom>
        </p:spPr>
      </p:pic>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聚合关联</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830997"/>
          </a:xfrm>
          <a:prstGeom prst="rect">
            <a:avLst/>
          </a:prstGeom>
        </p:spPr>
        <p:txBody>
          <a:bodyPr wrap="square">
            <a:spAutoFit/>
          </a:bodyPr>
          <a:lstStyle/>
          <a:p>
            <a:r>
              <a:rPr lang="zh-CN" altLang="en-US" sz="1600" dirty="0" smtClean="0">
                <a:latin typeface="黑体" panose="02010609060101010101" pitchFamily="49" charset="-122"/>
                <a:ea typeface="黑体" panose="02010609060101010101" pitchFamily="49" charset="-122"/>
              </a:rPr>
              <a:t>两个类之间的简单关联表示了两个同等地位类之间的结构关系，这样说明两个类是同等级别的，一个类并不比另一个类重要。然而实际建模中，往往需要对“整体</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部分”的关系进行描述。如图一个学校内有多个系部。</a:t>
            </a:r>
            <a:endParaRPr lang="zh-CN" altLang="en-US" sz="1600" dirty="0">
              <a:latin typeface="黑体" panose="02010609060101010101" pitchFamily="49" charset="-122"/>
              <a:ea typeface="黑体" panose="02010609060101010101" pitchFamily="49" charset="-122"/>
            </a:endParaRPr>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33716"/>
            <a:ext cx="69151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组合关联</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96059"/>
            <a:ext cx="4670954" cy="251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3"/>
          <p:cNvSpPr txBox="1"/>
          <p:nvPr/>
        </p:nvSpPr>
        <p:spPr>
          <a:xfrm>
            <a:off x="1658031" y="5265882"/>
            <a:ext cx="8501970" cy="1200329"/>
          </a:xfrm>
          <a:prstGeom prst="rect">
            <a:avLst/>
          </a:prstGeom>
          <a:noFill/>
        </p:spPr>
        <p:txBody>
          <a:bodyPr wrap="square" rtlCol="0">
            <a:spAutoFit/>
          </a:bodyPr>
          <a:lstStyle/>
          <a:p>
            <a:r>
              <a:rPr kumimoji="1" lang="zh-CN" altLang="en-US" dirty="0" smtClean="0"/>
              <a:t>组合关系是聚合关系中的一种特殊情况，又被称为强聚合，在组合中，对象的生命周期取决于聚合的生命周期，聚合不仅控制着成员对象的行为，而且控制着成员对象的创建和撤销。如图，在创建一个菜单时，必须将它附加到一个它所属的窗口中，相应的撤销一个窗口时，窗口必须要依次撤销它的菜单和按钮。</a:t>
            </a:r>
            <a:endParaRPr kumimoji="1"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关联类</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916" y="2455918"/>
            <a:ext cx="5213350" cy="282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3"/>
          <p:cNvSpPr txBox="1"/>
          <p:nvPr/>
        </p:nvSpPr>
        <p:spPr>
          <a:xfrm>
            <a:off x="1535285" y="5560151"/>
            <a:ext cx="9648795" cy="646331"/>
          </a:xfrm>
          <a:prstGeom prst="rect">
            <a:avLst/>
          </a:prstGeom>
          <a:noFill/>
        </p:spPr>
        <p:txBody>
          <a:bodyPr wrap="none" rtlCol="0">
            <a:spAutoFit/>
          </a:bodyPr>
          <a:lstStyle/>
          <a:p>
            <a:r>
              <a:rPr kumimoji="1" lang="zh-CN" altLang="en-US" dirty="0" smtClean="0"/>
              <a:t>关联类是同时具有类和关系特征的模型元素，一个关联类可以看成是一个拥有类特性的关联，</a:t>
            </a:r>
            <a:endParaRPr kumimoji="1" lang="en-US" altLang="zh-CN" dirty="0" smtClean="0"/>
          </a:p>
          <a:p>
            <a:r>
              <a:rPr kumimoji="1" lang="zh-CN" altLang="en-US" dirty="0" smtClean="0"/>
              <a:t>也可以看成是一个拥有关联特性的类。</a:t>
            </a:r>
            <a:endParaRPr kumimoji="1"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约束</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12" name="文本框 3"/>
          <p:cNvSpPr txBox="1"/>
          <p:nvPr/>
        </p:nvSpPr>
        <p:spPr>
          <a:xfrm>
            <a:off x="1810484" y="5468242"/>
            <a:ext cx="8459583" cy="646331"/>
          </a:xfrm>
          <a:prstGeom prst="rect">
            <a:avLst/>
          </a:prstGeom>
          <a:noFill/>
        </p:spPr>
        <p:txBody>
          <a:bodyPr wrap="square" rtlCol="0">
            <a:spAutoFit/>
          </a:bodyPr>
          <a:lstStyle/>
          <a:p>
            <a:r>
              <a:rPr kumimoji="1" lang="zh-CN" altLang="en-US" dirty="0" smtClean="0"/>
              <a:t>由于两个类之间的一个关联可能对应有一个规则，可以通过关联线附近加注一个约束来说明这个规则。</a:t>
            </a:r>
            <a:r>
              <a:rPr kumimoji="1" lang="zh-CN" altLang="en-US" dirty="0"/>
              <a:t>如</a:t>
            </a:r>
            <a:r>
              <a:rPr kumimoji="1" lang="zh-CN" altLang="en-US" dirty="0" smtClean="0"/>
              <a:t>图银行出纳员和顾客有一个</a:t>
            </a:r>
            <a:r>
              <a:rPr kumimoji="1" lang="en-US" altLang="zh-CN" dirty="0" smtClean="0"/>
              <a:t>{Order}</a:t>
            </a:r>
            <a:r>
              <a:rPr kumimoji="1" lang="zh-CN" altLang="en-US" dirty="0" smtClean="0"/>
              <a:t>排队次序的规则。</a:t>
            </a:r>
            <a:endParaRPr kumimoji="1" lang="zh-CN" alt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636" y="2573338"/>
            <a:ext cx="73247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p:cNvPicPr>
            <a:picLocks noChangeAspect="1"/>
          </p:cNvPicPr>
          <p:nvPr/>
        </p:nvPicPr>
        <p:blipFill>
          <a:blip r:embed="rId3"/>
          <a:stretch>
            <a:fillRect/>
          </a:stretch>
        </p:blipFill>
        <p:spPr>
          <a:xfrm>
            <a:off x="1556514" y="3081403"/>
            <a:ext cx="8991600" cy="2133600"/>
          </a:xfrm>
          <a:prstGeom prst="rect">
            <a:avLst/>
          </a:prstGeom>
        </p:spPr>
      </p:pic>
      <p:sp>
        <p:nvSpPr>
          <p:cNvPr id="7" name="矩形 6"/>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黑体" panose="02010609060101010101" pitchFamily="49" charset="-122"/>
                <a:ea typeface="黑体" panose="02010609060101010101" pitchFamily="49" charset="-122"/>
              </a:rPr>
              <a:t>驾驶员开车，在</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类的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方法中将</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类型的对象</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作为一个参数传递，以便在</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方法中能够调用</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方法，且驾驶员的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方法依赖车的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方法，因此类</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依赖类</a:t>
            </a:r>
            <a:r>
              <a:rPr lang="en-GB" altLang="zh-CN" dirty="0">
                <a:solidFill>
                  <a:srgbClr val="000000"/>
                </a:solidFill>
                <a:latin typeface="黑体" panose="02010609060101010101" pitchFamily="49" charset="-122"/>
                <a:ea typeface="黑体" panose="02010609060101010101" pitchFamily="49" charset="-122"/>
              </a:rPr>
              <a:t>Car</a:t>
            </a:r>
            <a:endParaRPr lang="zh-CN" altLang="en-US" dirty="0">
              <a:latin typeface="黑体" panose="02010609060101010101" pitchFamily="49" charset="-122"/>
              <a:ea typeface="黑体" panose="02010609060101010101" pitchFamily="49" charset="-122"/>
            </a:endParaRPr>
          </a:p>
        </p:txBody>
      </p:sp>
      <p:sp>
        <p:nvSpPr>
          <p:cNvPr id="10" name="矩形 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GB"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p:cNvPicPr>
            <a:picLocks noChangeAspect="1"/>
          </p:cNvPicPr>
          <p:nvPr/>
        </p:nvPicPr>
        <p:blipFill>
          <a:blip r:embed="rId3"/>
          <a:stretch>
            <a:fillRect/>
          </a:stretch>
        </p:blipFill>
        <p:spPr>
          <a:xfrm>
            <a:off x="1746067" y="2392179"/>
            <a:ext cx="7780318" cy="3641144"/>
          </a:xfrm>
          <a:prstGeom prst="rect">
            <a:avLst/>
          </a:prstGeom>
        </p:spPr>
      </p:pic>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p:cNvPicPr>
            <a:picLocks noChangeAspect="1"/>
          </p:cNvPicPr>
          <p:nvPr/>
        </p:nvPicPr>
        <p:blipFill>
          <a:blip r:embed="rId3"/>
          <a:stretch>
            <a:fillRect/>
          </a:stretch>
        </p:blipFill>
        <p:spPr>
          <a:xfrm>
            <a:off x="2166851" y="2558322"/>
            <a:ext cx="7342909" cy="3636152"/>
          </a:xfrm>
          <a:prstGeom prst="rect">
            <a:avLst/>
          </a:prstGeom>
        </p:spPr>
      </p:pic>
      <p:sp>
        <p:nvSpPr>
          <p:cNvPr id="10" name="矩形 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091581"/>
            <a:ext cx="198002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类图的建模技术</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344023" y="1487927"/>
            <a:ext cx="198002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类图的建模技术</a:t>
            </a:r>
            <a:endParaRPr lang="en-US" altLang="zh-CN" sz="2000" b="1" dirty="0" err="1">
              <a:solidFill>
                <a:schemeClr val="tx1">
                  <a:lumMod val="75000"/>
                  <a:lumOff val="25000"/>
                </a:schemeClr>
              </a:solidFill>
              <a:ea typeface="等线" panose="02010600030101010101" charset="-122"/>
            </a:endParaRPr>
          </a:p>
        </p:txBody>
      </p:sp>
      <p:sp>
        <p:nvSpPr>
          <p:cNvPr id="7" name="矩形 6"/>
          <p:cNvSpPr/>
          <p:nvPr/>
        </p:nvSpPr>
        <p:spPr>
          <a:xfrm>
            <a:off x="1344024" y="1953594"/>
            <a:ext cx="9815044" cy="2554545"/>
          </a:xfrm>
          <a:prstGeom prst="rect">
            <a:avLst/>
          </a:prstGeom>
        </p:spPr>
        <p:txBody>
          <a:bodyPr wrap="square" anchor="t">
            <a:spAutoFit/>
          </a:bodyPr>
          <a:lstStyle/>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在软件开发的不同阶段使用具有不同的抽象层次的类图，即</a:t>
            </a:r>
            <a:r>
              <a:rPr lang="zh-CN" altLang="en-US" sz="2000" b="1" dirty="0" smtClean="0">
                <a:solidFill>
                  <a:srgbClr val="FF0000"/>
                </a:solidFill>
                <a:ea typeface="等线" panose="02010600030101010101" charset="-122"/>
              </a:rPr>
              <a:t>概念层，说明层和实现层</a:t>
            </a:r>
            <a:r>
              <a:rPr lang="zh-CN" altLang="en-US" sz="2000" b="1" dirty="0" smtClean="0">
                <a:ea typeface="等线" panose="02010600030101010101" charset="-122"/>
              </a:rPr>
              <a:t>。</a:t>
            </a:r>
            <a:endParaRPr lang="en-US" altLang="zh-CN" sz="2000" b="1" dirty="0" smtClean="0">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类图的建模显示建立概念层到说明层，进而到实现层，随着抽象层次的逐步降低并逐步细化的过程。</a:t>
            </a:r>
            <a:endParaRPr lang="en-US" altLang="zh-CN" sz="2000" b="1" dirty="0" smtClean="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概念层：类图着重与对问题领域的概念化理解，而不是实现。</a:t>
            </a:r>
            <a:endParaRPr lang="en-US" altLang="zh-CN" sz="2000" b="1" dirty="0" smtClean="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说明</a:t>
            </a:r>
            <a:r>
              <a:rPr lang="zh-CN" altLang="en-US" sz="2000" b="1" dirty="0" smtClean="0">
                <a:solidFill>
                  <a:schemeClr val="tx1">
                    <a:lumMod val="75000"/>
                    <a:lumOff val="25000"/>
                  </a:schemeClr>
                </a:solidFill>
                <a:ea typeface="等线" panose="02010600030101010101" charset="-122"/>
              </a:rPr>
              <a:t>层：主要考虑的是类的接口部分，而不是实现部分。</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实现层：开始要考虑类的实现问题，提供实现细节等。</a:t>
            </a:r>
            <a:endParaRPr lang="en-US" altLang="zh-CN" sz="2000" b="1" dirty="0" err="1">
              <a:solidFill>
                <a:schemeClr val="tx1">
                  <a:lumMod val="75000"/>
                  <a:lumOff val="25000"/>
                </a:schemeClr>
              </a:solidFill>
              <a:ea typeface="等线" panose="02010600030101010101"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797" y="4508139"/>
            <a:ext cx="6624936" cy="205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en-US" altLang="zh-CN" sz="5400" b="1" dirty="0" smtClean="0">
                <a:solidFill>
                  <a:srgbClr val="48A2A0"/>
                </a:solidFill>
                <a:latin typeface="Gotham Rounded Medium" panose="02000000000000000000" pitchFamily="50" charset="0"/>
              </a:rPr>
              <a:t> </a:t>
            </a:r>
            <a:r>
              <a:rPr lang="zh-CN" altLang="en-US" sz="5400" b="1" dirty="0" smtClean="0">
                <a:solidFill>
                  <a:schemeClr val="bg1"/>
                </a:solidFill>
                <a:latin typeface="Gotham Rounded Medium" panose="02000000000000000000" pitchFamily="50" charset="0"/>
              </a:rPr>
              <a:t>用例和用例图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06723"/>
            <a:ext cx="7827784" cy="1938992"/>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建立类图的步骤如下</a:t>
            </a:r>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1.</a:t>
            </a:r>
            <a:r>
              <a:rPr lang="zh-CN" altLang="en-US" sz="2000" b="1" dirty="0" smtClean="0">
                <a:solidFill>
                  <a:schemeClr val="tx1">
                    <a:lumMod val="75000"/>
                    <a:lumOff val="25000"/>
                  </a:schemeClr>
                </a:solidFill>
                <a:ea typeface="等线" panose="02010600030101010101" charset="-122"/>
              </a:rPr>
              <a:t>研究分析问题领域，对系统进行需求分析，确定系统需求</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2.</a:t>
            </a:r>
            <a:r>
              <a:rPr lang="zh-CN" altLang="en-US" sz="2000" b="1" dirty="0" smtClean="0">
                <a:solidFill>
                  <a:schemeClr val="tx1">
                    <a:lumMod val="75000"/>
                    <a:lumOff val="25000"/>
                  </a:schemeClr>
                </a:solidFill>
                <a:ea typeface="等线" panose="02010600030101010101" charset="-122"/>
              </a:rPr>
              <a:t>确定系统中的类，明确类的含义和职责以及确定类的属性和操作。</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3.</a:t>
            </a:r>
            <a:r>
              <a:rPr lang="zh-CN" altLang="en-US" sz="2000" b="1" dirty="0" smtClean="0">
                <a:solidFill>
                  <a:schemeClr val="tx1">
                    <a:lumMod val="75000"/>
                    <a:lumOff val="25000"/>
                  </a:schemeClr>
                </a:solidFill>
                <a:ea typeface="等线" panose="02010600030101010101" charset="-122"/>
              </a:rPr>
              <a:t>最后确定类的关系。</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344023" y="3183081"/>
            <a:ext cx="9879628" cy="3477875"/>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在对系统进行建模时，对类的</a:t>
            </a:r>
            <a:r>
              <a:rPr lang="zh-CN" altLang="en-US" sz="2000" b="1" dirty="0" smtClean="0">
                <a:solidFill>
                  <a:srgbClr val="FF0000"/>
                </a:solidFill>
                <a:ea typeface="等线" panose="02010600030101010101" charset="-122"/>
              </a:rPr>
              <a:t>识别</a:t>
            </a:r>
            <a:r>
              <a:rPr lang="zh-CN" altLang="en-US" sz="2000" b="1" dirty="0" smtClean="0">
                <a:solidFill>
                  <a:schemeClr val="tx1">
                    <a:lumMod val="75000"/>
                    <a:lumOff val="25000"/>
                  </a:schemeClr>
                </a:solidFill>
                <a:ea typeface="等线" panose="02010600030101010101" charset="-122"/>
              </a:rPr>
              <a:t>是一个需要大量技巧的工作，寻找类的一些方法：</a:t>
            </a:r>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1.</a:t>
            </a:r>
            <a:r>
              <a:rPr lang="zh-CN" altLang="en-US" sz="2000" b="1" dirty="0" smtClean="0">
                <a:solidFill>
                  <a:schemeClr val="tx1">
                    <a:lumMod val="75000"/>
                    <a:lumOff val="25000"/>
                  </a:schemeClr>
                </a:solidFill>
                <a:ea typeface="等线" panose="02010600030101010101" charset="-122"/>
              </a:rPr>
              <a:t>名词识别法：从系统描述中表示名词及名词短语，其中的名词往往可以标识为对象，</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复数名词往往可以标识为类。</a:t>
            </a:r>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2.</a:t>
            </a:r>
            <a:r>
              <a:rPr lang="zh-CN" altLang="en-US" sz="2000" b="1" dirty="0" smtClean="0">
                <a:solidFill>
                  <a:schemeClr val="tx1">
                    <a:lumMod val="75000"/>
                    <a:lumOff val="25000"/>
                  </a:schemeClr>
                </a:solidFill>
                <a:ea typeface="等线" panose="02010600030101010101" charset="-122"/>
              </a:rPr>
              <a:t>从用例中识别类：</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以下六个问题可以帮我们识别系统中的类：</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1</a:t>
            </a:r>
            <a:r>
              <a:rPr lang="zh-CN" altLang="en-US" sz="2000" b="1" dirty="0" smtClean="0">
                <a:solidFill>
                  <a:schemeClr val="tx1">
                    <a:lumMod val="75000"/>
                    <a:lumOff val="25000"/>
                  </a:schemeClr>
                </a:solidFill>
                <a:ea typeface="等线" panose="02010600030101010101" charset="-122"/>
              </a:rPr>
              <a:t>）用例描述中有哪些实体？</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2</a:t>
            </a:r>
            <a:r>
              <a:rPr lang="zh-CN" altLang="en-US" sz="2000" b="1" dirty="0" smtClean="0">
                <a:solidFill>
                  <a:schemeClr val="tx1">
                    <a:lumMod val="75000"/>
                    <a:lumOff val="25000"/>
                  </a:schemeClr>
                </a:solidFill>
                <a:ea typeface="等线" panose="02010600030101010101" charset="-122"/>
              </a:rPr>
              <a:t>）用例的完成需要哪些实体进行合作？</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3</a:t>
            </a:r>
            <a:r>
              <a:rPr lang="zh-CN" altLang="en-US" sz="2000" b="1" dirty="0" smtClean="0">
                <a:solidFill>
                  <a:schemeClr val="tx1">
                    <a:lumMod val="75000"/>
                    <a:lumOff val="25000"/>
                  </a:schemeClr>
                </a:solidFill>
                <a:ea typeface="等线" panose="02010600030101010101" charset="-122"/>
              </a:rPr>
              <a:t>）用例执行过程中产生并存储了什么信息？</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4</a:t>
            </a:r>
            <a:r>
              <a:rPr lang="zh-CN" altLang="en-US" sz="2000" b="1" dirty="0" smtClean="0">
                <a:solidFill>
                  <a:schemeClr val="tx1">
                    <a:lumMod val="75000"/>
                    <a:lumOff val="25000"/>
                  </a:schemeClr>
                </a:solidFill>
                <a:ea typeface="等线" panose="02010600030101010101" charset="-122"/>
              </a:rPr>
              <a:t>）用例要求与之关联的角色的输入是什么？</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5</a:t>
            </a:r>
            <a:r>
              <a:rPr lang="zh-CN" altLang="en-US" sz="2000" b="1" dirty="0" smtClean="0">
                <a:solidFill>
                  <a:schemeClr val="tx1">
                    <a:lumMod val="75000"/>
                    <a:lumOff val="25000"/>
                  </a:schemeClr>
                </a:solidFill>
                <a:ea typeface="等线" panose="02010600030101010101" charset="-122"/>
              </a:rPr>
              <a:t>）用例反馈与之关联的角色的输出是什么？</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6</a:t>
            </a:r>
            <a:r>
              <a:rPr lang="zh-CN" altLang="en-US" sz="2000" b="1" dirty="0" smtClean="0">
                <a:solidFill>
                  <a:schemeClr val="tx1">
                    <a:lumMod val="75000"/>
                    <a:lumOff val="25000"/>
                  </a:schemeClr>
                </a:solidFill>
                <a:ea typeface="等线" panose="02010600030101010101" charset="-122"/>
              </a:rPr>
              <a:t>）用例操作需要哪些硬设备？</a:t>
            </a:r>
            <a:endParaRPr lang="en-US" altLang="zh-CN" sz="2000"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4" y="1225256"/>
            <a:ext cx="10754844" cy="4708981"/>
          </a:xfrm>
          <a:prstGeom prst="rect">
            <a:avLst/>
          </a:prstGeom>
        </p:spPr>
        <p:txBody>
          <a:bodyPr wrap="square" anchor="t">
            <a:spAutoFit/>
          </a:bodyPr>
          <a:lstStyle/>
          <a:p>
            <a:r>
              <a:rPr lang="zh-CN" altLang="en-US" sz="2000" b="1" dirty="0" smtClean="0">
                <a:solidFill>
                  <a:schemeClr val="tx1">
                    <a:lumMod val="75000"/>
                    <a:lumOff val="25000"/>
                  </a:schemeClr>
                </a:solidFill>
                <a:ea typeface="等线" panose="02010600030101010101" charset="-122"/>
              </a:rPr>
              <a:t>寻找类的方法：</a:t>
            </a:r>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3.</a:t>
            </a:r>
            <a:r>
              <a:rPr lang="zh-CN" altLang="en-US" sz="2000" b="1" dirty="0" smtClean="0">
                <a:solidFill>
                  <a:schemeClr val="tx1">
                    <a:lumMod val="75000"/>
                    <a:lumOff val="25000"/>
                  </a:schemeClr>
                </a:solidFill>
                <a:ea typeface="等线" panose="02010600030101010101" charset="-122"/>
              </a:rPr>
              <a:t>使用</a:t>
            </a:r>
            <a:r>
              <a:rPr lang="en-US" altLang="zh-CN" sz="2000" b="1" dirty="0" smtClean="0">
                <a:solidFill>
                  <a:schemeClr val="tx1">
                    <a:lumMod val="75000"/>
                    <a:lumOff val="25000"/>
                  </a:schemeClr>
                </a:solidFill>
                <a:ea typeface="等线" panose="02010600030101010101" charset="-122"/>
              </a:rPr>
              <a:t>CRC</a:t>
            </a:r>
            <a:r>
              <a:rPr lang="zh-CN" altLang="en-US" sz="2000" b="1" dirty="0" smtClean="0">
                <a:solidFill>
                  <a:schemeClr val="tx1">
                    <a:lumMod val="75000"/>
                    <a:lumOff val="25000"/>
                  </a:schemeClr>
                </a:solidFill>
                <a:ea typeface="等线" panose="02010600030101010101" charset="-122"/>
              </a:rPr>
              <a:t>分析法：</a:t>
            </a:r>
            <a:r>
              <a:rPr lang="en-US" altLang="zh-CN" sz="2000" b="1" dirty="0" smtClean="0">
                <a:solidFill>
                  <a:schemeClr val="tx1">
                    <a:lumMod val="75000"/>
                    <a:lumOff val="25000"/>
                  </a:schemeClr>
                </a:solidFill>
                <a:ea typeface="等线" panose="02010600030101010101" charset="-122"/>
              </a:rPr>
              <a:t>CRC</a:t>
            </a:r>
            <a:r>
              <a:rPr lang="zh-CN" altLang="en-US" sz="2000" b="1" dirty="0" smtClean="0">
                <a:solidFill>
                  <a:schemeClr val="tx1">
                    <a:lumMod val="75000"/>
                    <a:lumOff val="25000"/>
                  </a:schemeClr>
                </a:solidFill>
                <a:ea typeface="等线" panose="02010600030101010101" charset="-122"/>
              </a:rPr>
              <a:t>允许整个项目组的人员对系统的设计做出贡献。参与系统设计的人越多，能够收集到的信息也就越多。</a:t>
            </a:r>
            <a:endParaRPr lang="en-US" altLang="zh-CN" sz="2000" b="1" dirty="0" err="1">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建立</a:t>
            </a:r>
            <a:r>
              <a:rPr lang="en-US" altLang="zh-CN" sz="2000" b="1" dirty="0" smtClean="0">
                <a:solidFill>
                  <a:schemeClr val="tx1">
                    <a:lumMod val="75000"/>
                    <a:lumOff val="25000"/>
                  </a:schemeClr>
                </a:solidFill>
                <a:ea typeface="等线" panose="02010600030101010101" charset="-122"/>
              </a:rPr>
              <a:t>CRC</a:t>
            </a:r>
            <a:r>
              <a:rPr lang="zh-CN" altLang="en-US" sz="2000" b="1" dirty="0" smtClean="0">
                <a:solidFill>
                  <a:schemeClr val="tx1">
                    <a:lumMod val="75000"/>
                    <a:lumOff val="25000"/>
                  </a:schemeClr>
                </a:solidFill>
                <a:ea typeface="等线" panose="02010600030101010101" charset="-122"/>
              </a:rPr>
              <a:t>模型需要以下步骤：</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1.</a:t>
            </a:r>
            <a:r>
              <a:rPr lang="zh-CN" altLang="en-US" sz="2000" b="1" dirty="0" smtClean="0">
                <a:solidFill>
                  <a:schemeClr val="tx1">
                    <a:lumMod val="75000"/>
                    <a:lumOff val="25000"/>
                  </a:schemeClr>
                </a:solidFill>
                <a:ea typeface="等线" panose="02010600030101010101" charset="-122"/>
              </a:rPr>
              <a:t>建立团队</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2.</a:t>
            </a:r>
            <a:r>
              <a:rPr lang="zh-CN" altLang="en-US" sz="2000" b="1" dirty="0" smtClean="0">
                <a:solidFill>
                  <a:schemeClr val="tx1">
                    <a:lumMod val="75000"/>
                    <a:lumOff val="25000"/>
                  </a:schemeClr>
                </a:solidFill>
                <a:ea typeface="等线" panose="02010600030101010101" charset="-122"/>
              </a:rPr>
              <a:t>找出客户需求中存在的名词和名词词组</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3.</a:t>
            </a:r>
            <a:r>
              <a:rPr lang="zh-CN" altLang="en-US" sz="2000" b="1" dirty="0" smtClean="0">
                <a:solidFill>
                  <a:schemeClr val="tx1">
                    <a:lumMod val="75000"/>
                    <a:lumOff val="25000"/>
                  </a:schemeClr>
                </a:solidFill>
                <a:ea typeface="等线" panose="02010600030101010101" charset="-122"/>
              </a:rPr>
              <a:t>筛选，把对象分为三类</a:t>
            </a:r>
            <a:r>
              <a:rPr lang="en-US" altLang="zh-CN" sz="2000" b="1" dirty="0" smtClean="0">
                <a:solidFill>
                  <a:schemeClr val="tx1">
                    <a:lumMod val="75000"/>
                    <a:lumOff val="25000"/>
                  </a:schemeClr>
                </a:solidFill>
                <a:ea typeface="等线" panose="02010600030101010101" charset="-122"/>
              </a:rPr>
              <a:t>:</a:t>
            </a:r>
            <a:r>
              <a:rPr lang="zh-CN" altLang="en-US" sz="2000" b="1" dirty="0" smtClean="0">
                <a:solidFill>
                  <a:schemeClr val="tx1">
                    <a:lumMod val="75000"/>
                    <a:lumOff val="25000"/>
                  </a:schemeClr>
                </a:solidFill>
                <a:ea typeface="等线" panose="02010600030101010101" charset="-122"/>
              </a:rPr>
              <a:t>核心对象，可选的，以及不需要的对象</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4.</a:t>
            </a:r>
            <a:r>
              <a:rPr lang="zh-CN" altLang="en-US" sz="2000" b="1" dirty="0" smtClean="0">
                <a:solidFill>
                  <a:schemeClr val="tx1">
                    <a:lumMod val="75000"/>
                    <a:lumOff val="25000"/>
                  </a:schemeClr>
                </a:solidFill>
                <a:ea typeface="等线" panose="02010600030101010101" charset="-122"/>
              </a:rPr>
              <a:t>建卡</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5.</a:t>
            </a:r>
            <a:r>
              <a:rPr lang="zh-CN" altLang="en-US" sz="2000" b="1" dirty="0" smtClean="0">
                <a:solidFill>
                  <a:schemeClr val="tx1">
                    <a:lumMod val="75000"/>
                    <a:lumOff val="25000"/>
                  </a:schemeClr>
                </a:solidFill>
                <a:ea typeface="等线" panose="02010600030101010101" charset="-122"/>
              </a:rPr>
              <a:t>角色扮演，由</a:t>
            </a:r>
            <a:r>
              <a:rPr lang="en-US" altLang="zh-CN" sz="2000" b="1" dirty="0" smtClean="0">
                <a:solidFill>
                  <a:schemeClr val="tx1">
                    <a:lumMod val="75000"/>
                    <a:lumOff val="25000"/>
                  </a:schemeClr>
                </a:solidFill>
                <a:ea typeface="等线" panose="02010600030101010101" charset="-122"/>
              </a:rPr>
              <a:t>CRC</a:t>
            </a:r>
            <a:r>
              <a:rPr lang="zh-CN" altLang="en-US" sz="2000" b="1" dirty="0" smtClean="0">
                <a:solidFill>
                  <a:schemeClr val="tx1">
                    <a:lumMod val="75000"/>
                    <a:lumOff val="25000"/>
                  </a:schemeClr>
                </a:solidFill>
                <a:ea typeface="等线" panose="02010600030101010101" charset="-122"/>
              </a:rPr>
              <a:t>卡确定类的责任和写作者的名字</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4.</a:t>
            </a:r>
            <a:r>
              <a:rPr lang="zh-CN" altLang="en-US" sz="2000" b="1" dirty="0" smtClean="0">
                <a:solidFill>
                  <a:schemeClr val="tx1">
                    <a:lumMod val="75000"/>
                    <a:lumOff val="25000"/>
                  </a:schemeClr>
                </a:solidFill>
                <a:ea typeface="等线" panose="02010600030101010101" charset="-122"/>
              </a:rPr>
              <a:t>领域分析法</a:t>
            </a:r>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获取类也是依赖于每个人对领域的了解和理解的过程，</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有时需要和涉及的领域专家合作，对要研究的领域进行仔</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细的分析，抽象出领域中的概念，定义，含义及相互的关系</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并分析出系统类，并用领域中的术语为类进行命名。</a:t>
            </a:r>
            <a:endParaRPr lang="en-US" altLang="zh-CN" sz="2000" b="1" dirty="0" smtClean="0">
              <a:solidFill>
                <a:schemeClr val="tx1">
                  <a:lumMod val="75000"/>
                  <a:lumOff val="25000"/>
                </a:schemeClr>
              </a:solidFill>
              <a:ea typeface="等线" panose="02010600030101010101"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641" y="3499554"/>
            <a:ext cx="3959226" cy="17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277290" y="5494481"/>
            <a:ext cx="918841" cy="400110"/>
          </a:xfrm>
          <a:prstGeom prst="rect">
            <a:avLst/>
          </a:prstGeom>
        </p:spPr>
        <p:txBody>
          <a:bodyPr wrap="none" anchor="t">
            <a:spAutoFit/>
          </a:bodyPr>
          <a:lstStyle/>
          <a:p>
            <a:r>
              <a:rPr lang="en-US" altLang="zh-CN" sz="2000" b="1" dirty="0" smtClean="0">
                <a:solidFill>
                  <a:schemeClr val="tx1">
                    <a:lumMod val="75000"/>
                    <a:lumOff val="25000"/>
                  </a:schemeClr>
                </a:solidFill>
                <a:ea typeface="等线" panose="02010600030101010101" charset="-122"/>
              </a:rPr>
              <a:t>CRC</a:t>
            </a:r>
            <a:r>
              <a:rPr lang="zh-CN" altLang="en-US" sz="2000" b="1" dirty="0" smtClean="0">
                <a:solidFill>
                  <a:schemeClr val="tx1">
                    <a:lumMod val="75000"/>
                    <a:lumOff val="25000"/>
                  </a:schemeClr>
                </a:solidFill>
                <a:ea typeface="等线" panose="02010600030101010101" charset="-122"/>
              </a:rPr>
              <a:t>卡</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10255"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3.</a:t>
            </a:r>
            <a:r>
              <a:rPr lang="zh-CN" altLang="en-US" sz="5400" b="1" dirty="0" smtClean="0">
                <a:solidFill>
                  <a:schemeClr val="bg1"/>
                </a:solidFill>
                <a:latin typeface="Gotham Rounded Medium" panose="02000000000000000000" pitchFamily="50" charset="0"/>
              </a:rPr>
              <a:t>状态图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2" name="文本框 1"/>
          <p:cNvSpPr txBox="1"/>
          <p:nvPr/>
        </p:nvSpPr>
        <p:spPr>
          <a:xfrm>
            <a:off x="1344295" y="1339215"/>
            <a:ext cx="2540000" cy="460375"/>
          </a:xfrm>
          <a:prstGeom prst="rect">
            <a:avLst/>
          </a:prstGeom>
          <a:noFill/>
        </p:spPr>
        <p:txBody>
          <a:bodyPr wrap="square" rtlCol="0" anchor="t">
            <a:spAutoFit/>
          </a:bodyPr>
          <a:lstStyle/>
          <a:p>
            <a:r>
              <a:rPr lang="zh-CN" altLang="en-US" sz="2400" b="1">
                <a:solidFill>
                  <a:schemeClr val="tx1"/>
                </a:solidFill>
                <a:uFillTx/>
                <a:ea typeface="华文新魏" panose="02010800040101010101" charset="-122"/>
              </a:rPr>
              <a:t>基本概述：</a:t>
            </a:r>
          </a:p>
        </p:txBody>
      </p:sp>
      <p:sp>
        <p:nvSpPr>
          <p:cNvPr id="5" name="文本框 4"/>
          <p:cNvSpPr txBox="1"/>
          <p:nvPr/>
        </p:nvSpPr>
        <p:spPr>
          <a:xfrm>
            <a:off x="1344295" y="2520315"/>
            <a:ext cx="9258935" cy="922020"/>
          </a:xfrm>
          <a:prstGeom prst="rect">
            <a:avLst/>
          </a:prstGeom>
          <a:noFill/>
        </p:spPr>
        <p:txBody>
          <a:bodyPr wrap="square" rtlCol="0" anchor="t">
            <a:spAutoFit/>
          </a:bodyPr>
          <a:lstStyle/>
          <a:p>
            <a:r>
              <a:rPr lang="zh-CN" altLang="en-US">
                <a:solidFill>
                  <a:schemeClr val="tx1"/>
                </a:solidFill>
                <a:uFillTx/>
                <a:ea typeface="华文新魏" panose="02010800040101010101" charset="-122"/>
              </a:rPr>
              <a:t>状态图(Statechart Diagram)是描述一个实体基于事件反应的动态行为，显示了该实体如何根据当前所处的状态对不同的事件做出反应。通常我们创建一个UML状态图是为了以下的研究目的：研究类、角色、子系统、或组件的复杂行为。</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960908" y="441071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073747" y="439075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158480">
            <a:off x="4181996" y="299578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309320">
            <a:off x="4248576" y="299582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11371" y="2131141"/>
            <a:ext cx="508473" cy="461665"/>
          </a:xfrm>
          <a:prstGeom prst="rect">
            <a:avLst/>
          </a:prstGeom>
          <a:noFill/>
        </p:spPr>
        <p:txBody>
          <a:bodyPr wrap="none" rtlCol="0">
            <a:spAutoFit/>
          </a:bodyPr>
          <a:lstStyle/>
          <a:p>
            <a:r>
              <a:rPr lang="en-US" altLang="zh-CN" sz="2400" dirty="0" smtClean="0">
                <a:solidFill>
                  <a:schemeClr val="bg1"/>
                </a:solidFill>
              </a:rPr>
              <a:t>01</a:t>
            </a:r>
            <a:endParaRPr lang="zh-CN" altLang="en-US" sz="2400" dirty="0">
              <a:solidFill>
                <a:schemeClr val="bg1"/>
              </a:solidFill>
            </a:endParaRPr>
          </a:p>
        </p:txBody>
      </p:sp>
      <p:sp>
        <p:nvSpPr>
          <p:cNvPr id="27" name="文本框 26"/>
          <p:cNvSpPr txBox="1"/>
          <p:nvPr/>
        </p:nvSpPr>
        <p:spPr>
          <a:xfrm>
            <a:off x="7464567" y="2919480"/>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6919207" y="420353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5279681" y="4754737"/>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0" name="文本框 29"/>
          <p:cNvSpPr txBox="1"/>
          <p:nvPr/>
        </p:nvSpPr>
        <p:spPr>
          <a:xfrm>
            <a:off x="4425976" y="3508658"/>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pic>
        <p:nvPicPr>
          <p:cNvPr id="8" name="图片 7"/>
          <p:cNvPicPr>
            <a:picLocks noChangeAspect="1"/>
          </p:cNvPicPr>
          <p:nvPr/>
        </p:nvPicPr>
        <p:blipFill>
          <a:blip r:embed="rId2"/>
          <a:stretch>
            <a:fillRect/>
          </a:stretch>
        </p:blipFill>
        <p:spPr>
          <a:xfrm>
            <a:off x="6704330" y="1651635"/>
            <a:ext cx="2352675" cy="561975"/>
          </a:xfrm>
          <a:prstGeom prst="rect">
            <a:avLst/>
          </a:prstGeom>
        </p:spPr>
      </p:pic>
      <p:pic>
        <p:nvPicPr>
          <p:cNvPr id="10" name="图片 9"/>
          <p:cNvPicPr>
            <a:picLocks noChangeAspect="1"/>
          </p:cNvPicPr>
          <p:nvPr/>
        </p:nvPicPr>
        <p:blipFill>
          <a:blip r:embed="rId3"/>
          <a:stretch>
            <a:fillRect/>
          </a:stretch>
        </p:blipFill>
        <p:spPr>
          <a:xfrm>
            <a:off x="8438515" y="3188970"/>
            <a:ext cx="2270125" cy="480060"/>
          </a:xfrm>
          <a:prstGeom prst="rect">
            <a:avLst/>
          </a:prstGeom>
        </p:spPr>
      </p:pic>
      <p:pic>
        <p:nvPicPr>
          <p:cNvPr id="12" name="图片 11"/>
          <p:cNvPicPr>
            <a:picLocks noChangeAspect="1"/>
          </p:cNvPicPr>
          <p:nvPr/>
        </p:nvPicPr>
        <p:blipFill>
          <a:blip r:embed="rId4"/>
          <a:stretch>
            <a:fillRect/>
          </a:stretch>
        </p:blipFill>
        <p:spPr>
          <a:xfrm>
            <a:off x="8249920" y="4391025"/>
            <a:ext cx="2647315" cy="695325"/>
          </a:xfrm>
          <a:prstGeom prst="rect">
            <a:avLst/>
          </a:prstGeom>
        </p:spPr>
      </p:pic>
      <p:pic>
        <p:nvPicPr>
          <p:cNvPr id="14" name="图片 13"/>
          <p:cNvPicPr>
            <a:picLocks noChangeAspect="1"/>
          </p:cNvPicPr>
          <p:nvPr/>
        </p:nvPicPr>
        <p:blipFill>
          <a:blip r:embed="rId5"/>
          <a:stretch>
            <a:fillRect/>
          </a:stretch>
        </p:blipFill>
        <p:spPr>
          <a:xfrm>
            <a:off x="4518660" y="5305425"/>
            <a:ext cx="2400300" cy="809625"/>
          </a:xfrm>
          <a:prstGeom prst="rect">
            <a:avLst/>
          </a:prstGeom>
        </p:spPr>
      </p:pic>
      <p:pic>
        <p:nvPicPr>
          <p:cNvPr id="15" name="图片 14"/>
          <p:cNvPicPr>
            <a:picLocks noChangeAspect="1"/>
          </p:cNvPicPr>
          <p:nvPr/>
        </p:nvPicPr>
        <p:blipFill>
          <a:blip r:embed="rId6"/>
          <a:stretch>
            <a:fillRect/>
          </a:stretch>
        </p:blipFill>
        <p:spPr>
          <a:xfrm>
            <a:off x="1497965" y="3217545"/>
            <a:ext cx="2457450" cy="638175"/>
          </a:xfrm>
          <a:prstGeom prst="rect">
            <a:avLst/>
          </a:prstGeom>
        </p:spPr>
      </p:pic>
      <p:sp>
        <p:nvSpPr>
          <p:cNvPr id="19" name="文本框 18"/>
          <p:cNvSpPr txBox="1"/>
          <p:nvPr/>
        </p:nvSpPr>
        <p:spPr>
          <a:xfrm>
            <a:off x="1344295" y="1106805"/>
            <a:ext cx="1918970" cy="460375"/>
          </a:xfrm>
          <a:prstGeom prst="rect">
            <a:avLst/>
          </a:prstGeom>
          <a:noFill/>
        </p:spPr>
        <p:txBody>
          <a:bodyPr wrap="square" rtlCol="0">
            <a:spAutoFit/>
          </a:bodyPr>
          <a:lstStyle/>
          <a:p>
            <a:r>
              <a:rPr lang="zh-CN" altLang="en-US" sz="2400" b="1">
                <a:solidFill>
                  <a:schemeClr val="tx1"/>
                </a:solidFill>
                <a:uFillTx/>
                <a:latin typeface="华文新魏" panose="02010800040101010101" charset="-122"/>
                <a:ea typeface="华文新魏" panose="02010800040101010101" charset="-122"/>
              </a:rPr>
              <a:t>基本语法：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40" name="文本框 39"/>
          <p:cNvSpPr txBox="1"/>
          <p:nvPr/>
        </p:nvSpPr>
        <p:spPr>
          <a:xfrm>
            <a:off x="1774190" y="1640840"/>
            <a:ext cx="4770755" cy="460375"/>
          </a:xfrm>
          <a:prstGeom prst="rect">
            <a:avLst/>
          </a:prstGeom>
          <a:noFill/>
        </p:spPr>
        <p:txBody>
          <a:bodyPr wrap="square" rtlCol="0">
            <a:spAutoFit/>
          </a:bodyPr>
          <a:lstStyle/>
          <a:p>
            <a:r>
              <a:rPr lang="zh-CN" altLang="en-US" sz="2400"/>
              <a:t>状态图的两个基本元素：</a:t>
            </a:r>
          </a:p>
        </p:txBody>
      </p:sp>
      <p:sp>
        <p:nvSpPr>
          <p:cNvPr id="43" name="文本框 42"/>
          <p:cNvSpPr txBox="1"/>
          <p:nvPr/>
        </p:nvSpPr>
        <p:spPr>
          <a:xfrm>
            <a:off x="2223135" y="2811145"/>
            <a:ext cx="8275955"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状态：状态定义对象在其生命周期中的条件或状况</a:t>
            </a:r>
          </a:p>
        </p:txBody>
      </p:sp>
      <p:sp>
        <p:nvSpPr>
          <p:cNvPr id="44" name="文本框 43"/>
          <p:cNvSpPr txBox="1"/>
          <p:nvPr/>
        </p:nvSpPr>
        <p:spPr>
          <a:xfrm>
            <a:off x="2223135" y="4218305"/>
            <a:ext cx="9443720"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转换：对象的状态之间的转移叫转换，它包括事件和动作</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状态</a:t>
            </a:r>
            <a:endParaRPr lang="zh-CN" altLang="en-US" sz="2000"/>
          </a:p>
          <a:p>
            <a:r>
              <a:rPr lang="zh-CN" altLang="en-US" sz="2000">
                <a:sym typeface="+mn-ea"/>
              </a:rPr>
              <a:t>一个对象的状态可能包含于子状态或其他一些更详细的内容。具体由以下</a:t>
            </a:r>
            <a:r>
              <a:rPr lang="en-US" altLang="zh-CN" sz="2000">
                <a:sym typeface="+mn-ea"/>
              </a:rPr>
              <a:t>5</a:t>
            </a:r>
            <a:r>
              <a:rPr lang="zh-CN" altLang="en-US" sz="2000">
                <a:sym typeface="+mn-ea"/>
              </a:rPr>
              <a:t>个部分组成：</a:t>
            </a:r>
            <a:endParaRPr lang="zh-CN" altLang="en-US" sz="2000"/>
          </a:p>
          <a:p>
            <a:endParaRPr lang="zh-CN" altLang="en-US" sz="2000"/>
          </a:p>
        </p:txBody>
      </p:sp>
      <p:sp>
        <p:nvSpPr>
          <p:cNvPr id="38" name="文本框 37"/>
          <p:cNvSpPr txBox="1"/>
          <p:nvPr/>
        </p:nvSpPr>
        <p:spPr>
          <a:xfrm>
            <a:off x="1471295" y="2849880"/>
            <a:ext cx="8387080" cy="706755"/>
          </a:xfrm>
          <a:prstGeom prst="rect">
            <a:avLst/>
          </a:prstGeom>
          <a:noFill/>
        </p:spPr>
        <p:txBody>
          <a:bodyPr wrap="square" rtlCol="0">
            <a:spAutoFit/>
          </a:bodyPr>
          <a:lstStyle/>
          <a:p>
            <a:r>
              <a:rPr lang="en-US" sz="2000"/>
              <a:t>1.</a:t>
            </a:r>
            <a:r>
              <a:rPr lang="zh-CN" altLang="en-US" sz="2000"/>
              <a:t>名称：名称是将一个状态与其他状态区分开来的文本字符串；状态也有可能是匿名的，这表示它没有名称</a:t>
            </a:r>
          </a:p>
        </p:txBody>
      </p:sp>
      <p:sp>
        <p:nvSpPr>
          <p:cNvPr id="39" name="文本框 38"/>
          <p:cNvSpPr txBox="1"/>
          <p:nvPr/>
        </p:nvSpPr>
        <p:spPr>
          <a:xfrm>
            <a:off x="1471295" y="4258310"/>
            <a:ext cx="8387080" cy="398780"/>
          </a:xfrm>
          <a:prstGeom prst="rect">
            <a:avLst/>
          </a:prstGeom>
          <a:noFill/>
        </p:spPr>
        <p:txBody>
          <a:bodyPr wrap="square" rtlCol="0">
            <a:spAutoFit/>
          </a:bodyPr>
          <a:lstStyle/>
          <a:p>
            <a:r>
              <a:rPr lang="en-US" sz="2000"/>
              <a:t>2.</a:t>
            </a:r>
            <a:r>
              <a:rPr lang="zh-CN" altLang="en-US" sz="2000"/>
              <a:t>进入</a:t>
            </a:r>
            <a:r>
              <a:rPr lang="en-US" altLang="zh-CN" sz="2000"/>
              <a:t>/</a:t>
            </a:r>
            <a:r>
              <a:rPr lang="zh-CN" altLang="en-US" sz="2000"/>
              <a:t>退出动作：</a:t>
            </a:r>
            <a:r>
              <a:rPr lang="en-US" sz="2000">
                <a:sym typeface="+mn-ea"/>
              </a:rPr>
              <a:t>.</a:t>
            </a:r>
            <a:r>
              <a:rPr lang="zh-CN" altLang="en-US" sz="2000">
                <a:sym typeface="+mn-ea"/>
              </a:rPr>
              <a:t>进入</a:t>
            </a:r>
            <a:r>
              <a:rPr lang="en-US" altLang="zh-CN" sz="2000">
                <a:sym typeface="+mn-ea"/>
              </a:rPr>
              <a:t>/</a:t>
            </a:r>
            <a:r>
              <a:rPr lang="zh-CN" altLang="en-US" sz="2000">
                <a:sym typeface="+mn-ea"/>
              </a:rPr>
              <a:t>退出动作表示进入</a:t>
            </a:r>
            <a:r>
              <a:rPr lang="en-US" altLang="zh-CN" sz="2000">
                <a:sym typeface="+mn-ea"/>
              </a:rPr>
              <a:t>/</a:t>
            </a:r>
            <a:r>
              <a:rPr lang="zh-CN" altLang="en-US" sz="2000">
                <a:sym typeface="+mn-ea"/>
              </a:rPr>
              <a:t>退出这个状态锁执行的动作</a:t>
            </a:r>
          </a:p>
        </p:txBody>
      </p:sp>
      <p:sp>
        <p:nvSpPr>
          <p:cNvPr id="42" name="文本框 41"/>
          <p:cNvSpPr txBox="1"/>
          <p:nvPr/>
        </p:nvSpPr>
        <p:spPr>
          <a:xfrm>
            <a:off x="1471295" y="5429250"/>
            <a:ext cx="8387080" cy="706755"/>
          </a:xfrm>
          <a:prstGeom prst="rect">
            <a:avLst/>
          </a:prstGeom>
          <a:noFill/>
        </p:spPr>
        <p:txBody>
          <a:bodyPr wrap="square" rtlCol="0">
            <a:spAutoFit/>
          </a:bodyPr>
          <a:lstStyle/>
          <a:p>
            <a:r>
              <a:rPr lang="en-US" sz="2000"/>
              <a:t>3.</a:t>
            </a:r>
            <a:r>
              <a:rPr lang="zh-CN" altLang="en-US" sz="2000"/>
              <a:t>内部转换：内部转移使事件可以在不退出状态的情况下载状态内得到处理，从而可避免触发进入或退出操作。</a:t>
            </a:r>
            <a:endParaRPr lang="en-US" altLang="zh-CN"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79145" y="2767965"/>
            <a:ext cx="4283075" cy="1322070"/>
          </a:xfrm>
          <a:prstGeom prst="rect">
            <a:avLst/>
          </a:prstGeom>
          <a:noFill/>
        </p:spPr>
        <p:txBody>
          <a:bodyPr wrap="square" rtlCol="0">
            <a:spAutoFit/>
          </a:bodyPr>
          <a:lstStyle/>
          <a:p>
            <a:r>
              <a:rPr lang="en-US" sz="2000"/>
              <a:t>5.</a:t>
            </a:r>
            <a:r>
              <a:rPr lang="zh-CN" altLang="en-US" sz="2000"/>
              <a:t>子状态：</a:t>
            </a:r>
            <a:r>
              <a:rPr lang="en-US" altLang="zh-CN" sz="2000"/>
              <a:t>UML</a:t>
            </a:r>
            <a:r>
              <a:rPr lang="zh-CN" altLang="en-US" sz="2000"/>
              <a:t>状态图中嵌套在另外一个状态中的状态称为子状态，简单状态是没有子结构的状态。具有子状态的状态被称为组合状态。</a:t>
            </a:r>
          </a:p>
        </p:txBody>
      </p:sp>
      <p:pic>
        <p:nvPicPr>
          <p:cNvPr id="2" name="图片 1"/>
          <p:cNvPicPr>
            <a:picLocks noChangeAspect="1"/>
          </p:cNvPicPr>
          <p:nvPr/>
        </p:nvPicPr>
        <p:blipFill>
          <a:blip r:embed="rId2"/>
          <a:stretch>
            <a:fillRect/>
          </a:stretch>
        </p:blipFill>
        <p:spPr>
          <a:xfrm>
            <a:off x="6454775" y="1106805"/>
            <a:ext cx="5557520" cy="5588000"/>
          </a:xfrm>
          <a:prstGeom prst="rect">
            <a:avLst/>
          </a:prstGeom>
        </p:spPr>
      </p:pic>
      <p:sp>
        <p:nvSpPr>
          <p:cNvPr id="3" name="文本框 2"/>
          <p:cNvSpPr txBox="1"/>
          <p:nvPr/>
        </p:nvSpPr>
        <p:spPr>
          <a:xfrm>
            <a:off x="928370" y="4824730"/>
            <a:ext cx="2976245" cy="922020"/>
          </a:xfrm>
          <a:prstGeom prst="rect">
            <a:avLst/>
          </a:prstGeom>
          <a:noFill/>
        </p:spPr>
        <p:txBody>
          <a:bodyPr wrap="square" rtlCol="0">
            <a:spAutoFit/>
          </a:bodyPr>
          <a:lstStyle/>
          <a:p>
            <a:r>
              <a:rPr lang="zh-CN" altLang="en-US"/>
              <a:t>如右图中：</a:t>
            </a:r>
          </a:p>
          <a:p>
            <a:r>
              <a:rPr lang="zh-CN" altLang="en-US"/>
              <a:t>【Check PIN】是组合状态，【Enter PIN】是子状态。</a:t>
            </a:r>
          </a:p>
        </p:txBody>
      </p:sp>
      <p:cxnSp>
        <p:nvCxnSpPr>
          <p:cNvPr id="4" name="直接连接符 3"/>
          <p:cNvCxnSpPr/>
          <p:nvPr/>
        </p:nvCxnSpPr>
        <p:spPr>
          <a:xfrm>
            <a:off x="8104505" y="264223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987665" y="240347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7" name="文本框 6"/>
          <p:cNvSpPr txBox="1"/>
          <p:nvPr/>
        </p:nvSpPr>
        <p:spPr>
          <a:xfrm>
            <a:off x="847725" y="1325245"/>
            <a:ext cx="4114800" cy="1014730"/>
          </a:xfrm>
          <a:prstGeom prst="rect">
            <a:avLst/>
          </a:prstGeom>
          <a:noFill/>
        </p:spPr>
        <p:txBody>
          <a:bodyPr wrap="square" rtlCol="0">
            <a:spAutoFit/>
          </a:bodyPr>
          <a:lstStyle/>
          <a:p>
            <a:r>
              <a:rPr lang="en-US" altLang="zh-CN" sz="2000"/>
              <a:t>4.</a:t>
            </a:r>
            <a:r>
              <a:rPr lang="zh-CN" altLang="en-US" sz="2000"/>
              <a:t>延迟事件：处理过程中被推迟的事件，它们处理的过程中要到事件不被延迟的状态被激活时才会执行。</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2" name="文本框 1"/>
          <p:cNvSpPr txBox="1"/>
          <p:nvPr/>
        </p:nvSpPr>
        <p:spPr>
          <a:xfrm>
            <a:off x="1172210" y="1249045"/>
            <a:ext cx="6417945" cy="368300"/>
          </a:xfrm>
          <a:prstGeom prst="rect">
            <a:avLst/>
          </a:prstGeom>
          <a:noFill/>
        </p:spPr>
        <p:txBody>
          <a:bodyPr wrap="square" rtlCol="0">
            <a:spAutoFit/>
          </a:bodyPr>
          <a:lstStyle/>
          <a:p>
            <a:r>
              <a:rPr lang="zh-CN" altLang="en-US"/>
              <a:t>子状态又分为两种：顺序子状态和并发子状态</a:t>
            </a:r>
          </a:p>
        </p:txBody>
      </p:sp>
      <p:pic>
        <p:nvPicPr>
          <p:cNvPr id="6" name="图片 5"/>
          <p:cNvPicPr>
            <a:picLocks noChangeAspect="1"/>
          </p:cNvPicPr>
          <p:nvPr/>
        </p:nvPicPr>
        <p:blipFill>
          <a:blip r:embed="rId2"/>
          <a:stretch>
            <a:fillRect/>
          </a:stretch>
        </p:blipFill>
        <p:spPr>
          <a:xfrm>
            <a:off x="7223125" y="4399915"/>
            <a:ext cx="4533265" cy="2200275"/>
          </a:xfrm>
          <a:prstGeom prst="rect">
            <a:avLst/>
          </a:prstGeom>
        </p:spPr>
      </p:pic>
      <p:pic>
        <p:nvPicPr>
          <p:cNvPr id="8" name="图片 7"/>
          <p:cNvPicPr>
            <a:picLocks noChangeAspect="1"/>
          </p:cNvPicPr>
          <p:nvPr/>
        </p:nvPicPr>
        <p:blipFill>
          <a:blip r:embed="rId3"/>
          <a:stretch>
            <a:fillRect/>
          </a:stretch>
        </p:blipFill>
        <p:spPr>
          <a:xfrm>
            <a:off x="781050" y="1927225"/>
            <a:ext cx="5704840" cy="2809240"/>
          </a:xfrm>
          <a:prstGeom prst="rect">
            <a:avLst/>
          </a:prstGeom>
        </p:spPr>
      </p:pic>
      <p:sp>
        <p:nvSpPr>
          <p:cNvPr id="9" name="文本框 8"/>
          <p:cNvSpPr txBox="1"/>
          <p:nvPr/>
        </p:nvSpPr>
        <p:spPr>
          <a:xfrm>
            <a:off x="8080375" y="2586990"/>
            <a:ext cx="1554480" cy="368300"/>
          </a:xfrm>
          <a:prstGeom prst="rect">
            <a:avLst/>
          </a:prstGeom>
          <a:noFill/>
        </p:spPr>
        <p:txBody>
          <a:bodyPr wrap="none" rtlCol="0">
            <a:spAutoFit/>
          </a:bodyPr>
          <a:lstStyle/>
          <a:p>
            <a:r>
              <a:rPr lang="zh-CN" altLang="en-US"/>
              <a:t>顺序子状态图</a:t>
            </a:r>
          </a:p>
        </p:txBody>
      </p:sp>
      <p:sp>
        <p:nvSpPr>
          <p:cNvPr id="10" name="文本框 9"/>
          <p:cNvSpPr txBox="1"/>
          <p:nvPr/>
        </p:nvSpPr>
        <p:spPr>
          <a:xfrm>
            <a:off x="2656840" y="5509895"/>
            <a:ext cx="1554480" cy="368300"/>
          </a:xfrm>
          <a:prstGeom prst="rect">
            <a:avLst/>
          </a:prstGeom>
          <a:noFill/>
        </p:spPr>
        <p:txBody>
          <a:bodyPr wrap="none" rtlCol="0">
            <a:spAutoFit/>
          </a:bodyPr>
          <a:lstStyle/>
          <a:p>
            <a:r>
              <a:rPr lang="zh-CN" altLang="en-US"/>
              <a:t>并发子状态图</a:t>
            </a:r>
          </a:p>
        </p:txBody>
      </p:sp>
      <p:cxnSp>
        <p:nvCxnSpPr>
          <p:cNvPr id="12" name="直接箭头连接符 11"/>
          <p:cNvCxnSpPr>
            <a:stCxn id="9" idx="1"/>
          </p:cNvCxnSpPr>
          <p:nvPr/>
        </p:nvCxnSpPr>
        <p:spPr>
          <a:xfrm flipH="1">
            <a:off x="6842760" y="2771140"/>
            <a:ext cx="1237615" cy="381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366895" y="5716905"/>
            <a:ext cx="2684780" cy="27305"/>
          </a:xfrm>
          <a:prstGeom prst="straightConnector1">
            <a:avLst/>
          </a:prstGeom>
          <a:ln w="539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转换</a:t>
            </a:r>
            <a:endParaRPr lang="zh-CN" altLang="en-US" sz="2000"/>
          </a:p>
          <a:p>
            <a:r>
              <a:rPr lang="zh-CN" altLang="en-US" sz="2000"/>
              <a:t>表示对象在原状态下或当前状态中执行一定的操作，并在某个特定时间发生而且蘑菇特定的警界条件满足时进入目标状态</a:t>
            </a:r>
          </a:p>
          <a:p>
            <a:r>
              <a:rPr lang="zh-CN" altLang="en-US" sz="2000"/>
              <a:t>由如下</a:t>
            </a:r>
            <a:r>
              <a:rPr lang="en-US" altLang="zh-CN" sz="2000"/>
              <a:t>5</a:t>
            </a:r>
            <a:r>
              <a:rPr lang="zh-CN" altLang="en-US" sz="2000"/>
              <a:t>部分组成：原状态，触发事件，监护条件，动作和目标状态。</a:t>
            </a:r>
          </a:p>
        </p:txBody>
      </p:sp>
      <p:sp>
        <p:nvSpPr>
          <p:cNvPr id="38" name="文本框 37"/>
          <p:cNvSpPr txBox="1"/>
          <p:nvPr/>
        </p:nvSpPr>
        <p:spPr>
          <a:xfrm>
            <a:off x="1471295" y="2849880"/>
            <a:ext cx="8387080" cy="398780"/>
          </a:xfrm>
          <a:prstGeom prst="rect">
            <a:avLst/>
          </a:prstGeom>
          <a:noFill/>
        </p:spPr>
        <p:txBody>
          <a:bodyPr wrap="square" rtlCol="0">
            <a:spAutoFit/>
          </a:bodyPr>
          <a:lstStyle/>
          <a:p>
            <a:r>
              <a:rPr lang="en-US" sz="2000"/>
              <a:t>1.</a:t>
            </a:r>
            <a:r>
              <a:rPr lang="zh-CN" altLang="en-US" sz="2000"/>
              <a:t>原状态：是指状态机从一个状态到另外一个状态的转换。</a:t>
            </a:r>
          </a:p>
        </p:txBody>
      </p:sp>
      <p:sp>
        <p:nvSpPr>
          <p:cNvPr id="39" name="文本框 38"/>
          <p:cNvSpPr txBox="1"/>
          <p:nvPr/>
        </p:nvSpPr>
        <p:spPr>
          <a:xfrm>
            <a:off x="1471295" y="4075430"/>
            <a:ext cx="8387080" cy="706755"/>
          </a:xfrm>
          <a:prstGeom prst="rect">
            <a:avLst/>
          </a:prstGeom>
          <a:noFill/>
        </p:spPr>
        <p:txBody>
          <a:bodyPr wrap="square" rtlCol="0">
            <a:spAutoFit/>
          </a:bodyPr>
          <a:lstStyle/>
          <a:p>
            <a:r>
              <a:rPr lang="en-US" sz="2000"/>
              <a:t>2.</a:t>
            </a:r>
            <a:r>
              <a:rPr lang="zh-CN" altLang="en-US" sz="2000"/>
              <a:t>触发事件</a:t>
            </a:r>
            <a:r>
              <a:rPr lang="en-US" altLang="zh-CN" sz="2000"/>
              <a:t>:</a:t>
            </a:r>
            <a:r>
              <a:rPr lang="zh-CN" altLang="en-US" sz="2000"/>
              <a:t>转换的触发事件就是引起转变的事件，是转移的诱因，可以是一个信号、事件、条件变换或事件变化表达式，</a:t>
            </a:r>
            <a:endParaRPr lang="zh-CN" altLang="en-US" sz="2000">
              <a:sym typeface="+mn-ea"/>
            </a:endParaRPr>
          </a:p>
        </p:txBody>
      </p:sp>
      <p:sp>
        <p:nvSpPr>
          <p:cNvPr id="42" name="文本框 41"/>
          <p:cNvSpPr txBox="1"/>
          <p:nvPr/>
        </p:nvSpPr>
        <p:spPr>
          <a:xfrm>
            <a:off x="1471295" y="5429250"/>
            <a:ext cx="8387080" cy="398780"/>
          </a:xfrm>
          <a:prstGeom prst="rect">
            <a:avLst/>
          </a:prstGeom>
          <a:noFill/>
        </p:spPr>
        <p:txBody>
          <a:bodyPr wrap="square" rtlCol="0">
            <a:spAutoFit/>
          </a:bodyPr>
          <a:lstStyle/>
          <a:p>
            <a:r>
              <a:rPr lang="en-US" sz="2000"/>
              <a:t>3.</a:t>
            </a:r>
            <a:r>
              <a:rPr lang="zh-CN" altLang="en-US" sz="2000"/>
              <a:t>监护条件：当转移的触发事件发生时，将对监护条件进行求值。</a:t>
            </a:r>
            <a:endParaRPr lang="zh-CN" altLang="en-US"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9" name="矩形 8"/>
          <p:cNvSpPr/>
          <p:nvPr/>
        </p:nvSpPr>
        <p:spPr>
          <a:xfrm>
            <a:off x="1750423" y="1000858"/>
            <a:ext cx="800219" cy="461665"/>
          </a:xfrm>
          <a:prstGeom prst="rect">
            <a:avLst/>
          </a:prstGeom>
        </p:spPr>
        <p:txBody>
          <a:bodyPr wrap="none" anchor="t">
            <a:spAutoFit/>
          </a:bodyPr>
          <a:lstStyle/>
          <a:p>
            <a:r>
              <a:rPr lang="zh-CN" altLang="en-US" sz="2400" b="1" dirty="0">
                <a:solidFill>
                  <a:schemeClr val="tx1">
                    <a:lumMod val="75000"/>
                    <a:lumOff val="25000"/>
                  </a:schemeClr>
                </a:solidFill>
                <a:ea typeface="等线" panose="02010600030101010101" charset="-122"/>
              </a:rPr>
              <a:t>用例</a:t>
            </a:r>
            <a:endParaRPr lang="en-US" altLang="zh-CN" sz="2000" b="1" dirty="0" err="1">
              <a:solidFill>
                <a:schemeClr val="tx1">
                  <a:lumMod val="75000"/>
                  <a:lumOff val="25000"/>
                </a:schemeClr>
              </a:solidFill>
              <a:ea typeface="等线" panose="02010600030101010101" charset="-122"/>
            </a:endParaRPr>
          </a:p>
        </p:txBody>
      </p:sp>
      <p:sp>
        <p:nvSpPr>
          <p:cNvPr id="10" name="矩形 9"/>
          <p:cNvSpPr/>
          <p:nvPr/>
        </p:nvSpPr>
        <p:spPr>
          <a:xfrm>
            <a:off x="1750423" y="1532081"/>
            <a:ext cx="8135560" cy="1015663"/>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用例是一种</a:t>
            </a:r>
            <a:r>
              <a:rPr lang="zh-CN" altLang="en-US" sz="2000" b="1" dirty="0" smtClean="0">
                <a:solidFill>
                  <a:srgbClr val="FF0000"/>
                </a:solidFill>
                <a:ea typeface="等线" panose="02010600030101010101" charset="-122"/>
              </a:rPr>
              <a:t>建模技术</a:t>
            </a:r>
            <a:endParaRPr lang="en-US" altLang="zh-CN" sz="2000" b="1" dirty="0" smtClean="0">
              <a:solidFill>
                <a:srgbClr val="FF0000"/>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对于正在新建的系统，用例主要用于描述系统</a:t>
            </a:r>
            <a:r>
              <a:rPr lang="zh-CN" altLang="en-US" sz="2000" b="1" dirty="0" smtClean="0">
                <a:solidFill>
                  <a:srgbClr val="FF0000"/>
                </a:solidFill>
                <a:ea typeface="等线" panose="02010600030101010101" charset="-122"/>
              </a:rPr>
              <a:t>应该具备</a:t>
            </a:r>
            <a:r>
              <a:rPr lang="zh-CN" altLang="en-US" sz="2000" b="1" dirty="0" smtClean="0">
                <a:solidFill>
                  <a:schemeClr val="tx1">
                    <a:lumMod val="75000"/>
                    <a:lumOff val="25000"/>
                  </a:schemeClr>
                </a:solidFill>
                <a:ea typeface="等线" panose="02010600030101010101" charset="-122"/>
              </a:rPr>
              <a:t>什么样的功能。</a:t>
            </a:r>
            <a:endParaRPr lang="en-US" altLang="zh-CN" sz="2000" b="1" dirty="0" smtClean="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对于已经存在的系统，用例则反映了系统</a:t>
            </a:r>
            <a:r>
              <a:rPr lang="zh-CN" altLang="en-US" sz="2000" b="1" dirty="0" smtClean="0">
                <a:solidFill>
                  <a:srgbClr val="FF0000"/>
                </a:solidFill>
                <a:ea typeface="等线" panose="02010600030101010101" charset="-122"/>
              </a:rPr>
              <a:t>能够完成</a:t>
            </a:r>
            <a:r>
              <a:rPr lang="zh-CN" altLang="en-US" sz="2000" b="1" dirty="0" smtClean="0">
                <a:solidFill>
                  <a:schemeClr val="tx1">
                    <a:lumMod val="75000"/>
                    <a:lumOff val="25000"/>
                  </a:schemeClr>
                </a:solidFill>
                <a:ea typeface="等线" panose="02010600030101010101" charset="-122"/>
              </a:rPr>
              <a:t>什么样的功能。</a:t>
            </a:r>
            <a:endParaRPr lang="en-US" altLang="zh-CN" sz="2000" b="1" dirty="0" smtClean="0">
              <a:solidFill>
                <a:schemeClr val="tx1">
                  <a:lumMod val="75000"/>
                  <a:lumOff val="25000"/>
                </a:schemeClr>
              </a:solidFill>
              <a:ea typeface="等线" panose="02010600030101010101"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066" y="3429000"/>
            <a:ext cx="56292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750423" y="2819400"/>
            <a:ext cx="6927910" cy="400110"/>
          </a:xfrm>
          <a:prstGeom prst="rect">
            <a:avLst/>
          </a:prstGeom>
        </p:spPr>
        <p:txBody>
          <a:bodyPr wrap="square" anchor="t">
            <a:spAutoFit/>
          </a:bodyPr>
          <a:lstStyle/>
          <a:p>
            <a:r>
              <a:rPr lang="zh-CN" altLang="en-US" sz="2000" b="1" dirty="0" smtClean="0">
                <a:solidFill>
                  <a:schemeClr val="tx1">
                    <a:lumMod val="75000"/>
                    <a:lumOff val="25000"/>
                  </a:schemeClr>
                </a:solidFill>
                <a:ea typeface="等线" panose="02010600030101010101" charset="-122"/>
              </a:rPr>
              <a:t>用例模型的基本组成部分有用例，角色或参与者和系统。</a:t>
            </a:r>
            <a:endParaRPr lang="en-US" altLang="zh-CN" sz="2000" b="1" dirty="0" smtClean="0">
              <a:solidFill>
                <a:schemeClr val="tx1">
                  <a:lumMod val="75000"/>
                  <a:lumOff val="25000"/>
                </a:schemeClr>
              </a:solidFill>
              <a:ea typeface="等线" panose="02010600030101010101" charset="-122"/>
            </a:endParaRPr>
          </a:p>
        </p:txBody>
      </p:sp>
      <p:sp>
        <p:nvSpPr>
          <p:cNvPr id="13" name="矩形 12"/>
          <p:cNvSpPr/>
          <p:nvPr/>
        </p:nvSpPr>
        <p:spPr>
          <a:xfrm>
            <a:off x="1750423" y="3251200"/>
            <a:ext cx="3879910" cy="3477875"/>
          </a:xfrm>
          <a:prstGeom prst="rect">
            <a:avLst/>
          </a:prstGeom>
        </p:spPr>
        <p:txBody>
          <a:bodyPr wrap="square" anchor="t">
            <a:spAutoFit/>
          </a:bodyPr>
          <a:lstStyle/>
          <a:p>
            <a:r>
              <a:rPr lang="zh-CN" altLang="en-US" sz="2000" b="1" dirty="0" smtClean="0">
                <a:solidFill>
                  <a:schemeClr val="tx1">
                    <a:lumMod val="75000"/>
                    <a:lumOff val="25000"/>
                  </a:schemeClr>
                </a:solidFill>
                <a:ea typeface="等线" panose="02010600030101010101" charset="-122"/>
              </a:rPr>
              <a:t>用例：用于描述系统的功能，也就是从用户角度来说，系统应该包含哪些</a:t>
            </a:r>
            <a:r>
              <a:rPr lang="zh-CN" altLang="en-US" sz="2000" b="1" dirty="0" smtClean="0">
                <a:solidFill>
                  <a:srgbClr val="FF0000"/>
                </a:solidFill>
                <a:ea typeface="等线" panose="02010600030101010101" charset="-122"/>
              </a:rPr>
              <a:t>功能</a:t>
            </a:r>
            <a:r>
              <a:rPr lang="zh-CN" altLang="en-US" sz="2000" b="1" dirty="0" smtClean="0">
                <a:solidFill>
                  <a:schemeClr val="tx1">
                    <a:lumMod val="75000"/>
                    <a:lumOff val="25000"/>
                  </a:schemeClr>
                </a:solidFill>
                <a:ea typeface="等线" panose="02010600030101010101" charset="-122"/>
              </a:rPr>
              <a:t>，是对于系统功能的宏观描述，一个完整的系统包含许多用例。</a:t>
            </a:r>
            <a:endParaRPr lang="en-US" altLang="zh-CN" sz="2000" b="1" dirty="0" smtClean="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zh-CN" altLang="en-US" sz="2000" b="1" dirty="0" smtClean="0">
                <a:solidFill>
                  <a:schemeClr val="tx1">
                    <a:lumMod val="75000"/>
                    <a:lumOff val="25000"/>
                  </a:schemeClr>
                </a:solidFill>
                <a:ea typeface="等线" panose="02010600030101010101" charset="-122"/>
              </a:rPr>
              <a:t>参与者：是指哪些与与系统进项交互的外部实体，通常是用户，也可以是其他</a:t>
            </a:r>
            <a:r>
              <a:rPr lang="zh-CN" altLang="en-US" sz="2000" b="1" dirty="0" smtClean="0">
                <a:solidFill>
                  <a:srgbClr val="FF0000"/>
                </a:solidFill>
                <a:ea typeface="等线" panose="02010600030101010101" charset="-122"/>
              </a:rPr>
              <a:t>系统或者硬件</a:t>
            </a:r>
            <a:r>
              <a:rPr lang="zh-CN" altLang="en-US" sz="2000" b="1" dirty="0" smtClean="0">
                <a:solidFill>
                  <a:schemeClr val="tx1">
                    <a:lumMod val="75000"/>
                    <a:lumOff val="25000"/>
                  </a:schemeClr>
                </a:solidFill>
                <a:ea typeface="等线" panose="02010600030101010101" charset="-122"/>
              </a:rPr>
              <a:t>。</a:t>
            </a:r>
            <a:endParaRPr lang="en-US" altLang="zh-CN" sz="2000" b="1" dirty="0" smtClean="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44295" y="1865630"/>
            <a:ext cx="8387080" cy="398780"/>
          </a:xfrm>
          <a:prstGeom prst="rect">
            <a:avLst/>
          </a:prstGeom>
          <a:noFill/>
        </p:spPr>
        <p:txBody>
          <a:bodyPr wrap="square" rtlCol="0">
            <a:spAutoFit/>
          </a:bodyPr>
          <a:lstStyle/>
          <a:p>
            <a:r>
              <a:rPr lang="en-US" sz="2000"/>
              <a:t>4.</a:t>
            </a:r>
            <a:r>
              <a:rPr lang="zh-CN" altLang="en-US" sz="2000"/>
              <a:t>动作：当转换发生时，它对应的动作被执行。</a:t>
            </a:r>
            <a:endParaRPr lang="zh-CN" altLang="en-US" sz="2000">
              <a:sym typeface="+mn-ea"/>
            </a:endParaRPr>
          </a:p>
        </p:txBody>
      </p:sp>
      <p:sp>
        <p:nvSpPr>
          <p:cNvPr id="2" name="文本框 1"/>
          <p:cNvSpPr txBox="1"/>
          <p:nvPr/>
        </p:nvSpPr>
        <p:spPr>
          <a:xfrm>
            <a:off x="1344295" y="4202430"/>
            <a:ext cx="8387080" cy="398780"/>
          </a:xfrm>
          <a:prstGeom prst="rect">
            <a:avLst/>
          </a:prstGeom>
          <a:noFill/>
        </p:spPr>
        <p:txBody>
          <a:bodyPr wrap="square" rtlCol="0">
            <a:spAutoFit/>
          </a:bodyPr>
          <a:lstStyle/>
          <a:p>
            <a:r>
              <a:rPr lang="en-US" sz="2000"/>
              <a:t>5.</a:t>
            </a:r>
            <a:r>
              <a:rPr lang="zh-CN" altLang="en-US" sz="2000"/>
              <a:t>目标状态：转换使对象从一个状态转换到另一个状态。</a:t>
            </a:r>
            <a:endParaRPr lang="zh-CN" altLang="en-US" sz="2000">
              <a:sym typeface="+mn-ea"/>
            </a:endParaRPr>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286510"/>
            <a:ext cx="307467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使用场景：</a:t>
            </a:r>
          </a:p>
        </p:txBody>
      </p:sp>
      <p:sp>
        <p:nvSpPr>
          <p:cNvPr id="3" name="文本框 2"/>
          <p:cNvSpPr txBox="1"/>
          <p:nvPr/>
        </p:nvSpPr>
        <p:spPr>
          <a:xfrm>
            <a:off x="1789430" y="1926590"/>
            <a:ext cx="7993380" cy="1198880"/>
          </a:xfrm>
          <a:prstGeom prst="rect">
            <a:avLst/>
          </a:prstGeom>
          <a:noFill/>
        </p:spPr>
        <p:txBody>
          <a:bodyPr wrap="square" rtlCol="0" anchor="t">
            <a:spAutoFit/>
          </a:bodyPr>
          <a:lstStyle/>
          <a:p>
            <a:r>
              <a:rPr lang="zh-CN" altLang="en-US" sz="2400"/>
              <a:t>状态图经常应用在程序的设计过程中，使用清晰明了的状态图设计代码逻辑架构，再使用编程语言去实现。当然也可以画一个状态图来展示某岗位的工作</a:t>
            </a:r>
          </a:p>
        </p:txBody>
      </p:sp>
      <p:pic>
        <p:nvPicPr>
          <p:cNvPr id="6" name="图片 5"/>
          <p:cNvPicPr>
            <a:picLocks noChangeAspect="1"/>
          </p:cNvPicPr>
          <p:nvPr/>
        </p:nvPicPr>
        <p:blipFill>
          <a:blip r:embed="rId2"/>
          <a:stretch>
            <a:fillRect/>
          </a:stretch>
        </p:blipFill>
        <p:spPr>
          <a:xfrm>
            <a:off x="2999740" y="3329940"/>
            <a:ext cx="6193155" cy="3260090"/>
          </a:xfrm>
          <a:prstGeom prst="rect">
            <a:avLst/>
          </a:prstGeom>
        </p:spPr>
      </p:pic>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88995"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协作图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1821076" y="2828835"/>
            <a:ext cx="957247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rgbClr val="333333"/>
                </a:solidFill>
                <a:latin typeface="Arial" panose="020B0604020202020204"/>
                <a:cs typeface="Arial" panose="020B0604020202020204"/>
              </a:rPr>
              <a:t>协作图是一种交互图，显示某组对象如何为了由一个用例描述的一个系统事件而与对象进行协作的</a:t>
            </a:r>
            <a:endParaRPr lang="en-US" altLang="zh-CN" sz="2400" dirty="0">
              <a:solidFill>
                <a:srgbClr val="333333"/>
              </a:solidFill>
              <a:latin typeface="Arial" panose="020B0604020202020204"/>
              <a:cs typeface="Arial" panose="020B0604020202020204"/>
            </a:endParaRPr>
          </a:p>
          <a:p>
            <a:r>
              <a:rPr lang="zh-CN" altLang="en-US" sz="2400" dirty="0">
                <a:solidFill>
                  <a:srgbClr val="333333"/>
                </a:solidFill>
                <a:latin typeface="Arial" panose="020B0604020202020204"/>
                <a:cs typeface="Arial" panose="020B0604020202020204"/>
              </a:rPr>
              <a:t>使用协作图可以显示对象角色之间的组织关系</a:t>
            </a:r>
            <a:endParaRPr lang="en-US" altLang="zh-CN" sz="2400" dirty="0">
              <a:solidFill>
                <a:srgbClr val="333333"/>
              </a:solidFill>
              <a:latin typeface="Arial" panose="020B0604020202020204"/>
              <a:cs typeface="Arial" panose="020B0604020202020204"/>
            </a:endParaRPr>
          </a:p>
        </p:txBody>
      </p:sp>
      <p:sp>
        <p:nvSpPr>
          <p:cNvPr id="5" name="文本框 4"/>
          <p:cNvSpPr txBox="1"/>
          <p:nvPr/>
        </p:nvSpPr>
        <p:spPr>
          <a:xfrm>
            <a:off x="1226820" y="1824356"/>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协作图（</a:t>
            </a:r>
            <a:r>
              <a:rPr lang="en-GB" altLang="zh-CN" sz="3200" dirty="0"/>
              <a:t>Collaboration Diagram</a:t>
            </a:r>
            <a:r>
              <a:rPr lang="zh-CN" altLang="en-US" sz="3200" dirty="0">
                <a:ea typeface="等线" panose="02010600030101010101" charset="-122"/>
              </a:rPr>
              <a:t>）</a:t>
            </a:r>
          </a:p>
        </p:txBody>
      </p:sp>
      <p:sp>
        <p:nvSpPr>
          <p:cNvPr id="3" name="文本框 2"/>
          <p:cNvSpPr txBox="1"/>
          <p:nvPr/>
        </p:nvSpPr>
        <p:spPr>
          <a:xfrm>
            <a:off x="8626270" y="6036371"/>
            <a:ext cx="3291928"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dirty="0">
                <a:ea typeface="等线" panose="02010600030101010101" charset="-122"/>
              </a:rPr>
              <a:t>文字来自于 </a:t>
            </a:r>
            <a:r>
              <a:rPr lang="en-US" altLang="zh-CN" dirty="0">
                <a:ea typeface="等线" panose="02010600030101010101" charset="-122"/>
              </a:rPr>
              <a:t>CSDN-</a:t>
            </a:r>
            <a:r>
              <a:rPr lang="en-US" altLang="zh-CN" dirty="0" err="1">
                <a:ea typeface="等线" panose="02010600030101010101" charset="-122"/>
              </a:rPr>
              <a:t>shyroke</a:t>
            </a:r>
            <a:r>
              <a:rPr lang="en-US" altLang="zh-CN" dirty="0">
                <a:ea typeface="等线" panose="02010600030101010101" charset="-122"/>
              </a:rPr>
              <a:t>-</a:t>
            </a:r>
            <a:r>
              <a:rPr lang="zh-CN" altLang="en-US" dirty="0">
                <a:ea typeface="等线" panose="02010600030101010101" charset="-122"/>
              </a:rPr>
              <a:t>（五）</a:t>
            </a:r>
            <a:r>
              <a:rPr lang="en-US" altLang="zh-CN" dirty="0">
                <a:ea typeface="等线" panose="02010600030101010101" charset="-122"/>
              </a:rPr>
              <a:t>UML</a:t>
            </a:r>
            <a:r>
              <a:rPr lang="zh-CN" altLang="en-US" dirty="0">
                <a:ea typeface="等线" panose="02010600030101010101" charset="-122"/>
              </a:rPr>
              <a:t>之协作图</a:t>
            </a:r>
            <a:endParaRPr lang="en-US" altLang="zh-CN" dirty="0">
              <a:ea typeface="等线" panose="0201060003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002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协作图中的事物</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932351" y="2911730"/>
            <a:ext cx="9572479" cy="95410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solidFill>
                  <a:srgbClr val="333333"/>
                </a:solidFill>
                <a:latin typeface="Arial" panose="020B0604020202020204"/>
                <a:cs typeface="Arial" panose="020B0604020202020204"/>
              </a:rPr>
              <a:t>对象：对象是类的实体，负责发送和接收消息</a:t>
            </a:r>
            <a:endParaRPr lang="en-US" altLang="zh-CN" sz="2400" b="1" dirty="0">
              <a:solidFill>
                <a:srgbClr val="333333"/>
              </a:solidFill>
              <a:latin typeface="Arial" panose="020B0604020202020204"/>
              <a:cs typeface="Arial" panose="020B0604020202020204"/>
            </a:endParaRPr>
          </a:p>
          <a:p>
            <a:r>
              <a:rPr lang="zh-CN" altLang="en-US" sz="2000" dirty="0">
                <a:solidFill>
                  <a:srgbClr val="333333"/>
                </a:solidFill>
                <a:latin typeface="Arial" panose="020B0604020202020204"/>
                <a:cs typeface="Arial" panose="020B0604020202020204"/>
              </a:rPr>
              <a:t>冒号前为对象名，冒号后为类名</a:t>
            </a:r>
            <a:endParaRPr lang="en-US" altLang="zh-CN" sz="2000" dirty="0">
              <a:solidFill>
                <a:srgbClr val="333333"/>
              </a:solidFill>
              <a:latin typeface="Arial" panose="020B0604020202020204"/>
              <a:cs typeface="Arial" panose="020B0604020202020204"/>
            </a:endParaRPr>
          </a:p>
        </p:txBody>
      </p:sp>
      <p:sp>
        <p:nvSpPr>
          <p:cNvPr id="5" name="文本框 4"/>
          <p:cNvSpPr txBox="1"/>
          <p:nvPr/>
        </p:nvSpPr>
        <p:spPr>
          <a:xfrm>
            <a:off x="932352" y="1376922"/>
            <a:ext cx="7514873" cy="106106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ea typeface="等线" panose="02010600030101010101" charset="-122"/>
              </a:rPr>
              <a:t>参与者：发出主动操作的对象</a:t>
            </a:r>
            <a:endParaRPr lang="en-US" altLang="zh-CN" sz="2400" b="1" dirty="0">
              <a:ea typeface="等线" panose="02010600030101010101" charset="-122"/>
            </a:endParaRPr>
          </a:p>
          <a:p>
            <a:pPr>
              <a:lnSpc>
                <a:spcPct val="150000"/>
              </a:lnSpc>
            </a:pPr>
            <a:r>
              <a:rPr lang="zh-CN" altLang="en-US" sz="2000" dirty="0">
                <a:ea typeface="等线" panose="02010600030101010101" charset="-122"/>
              </a:rPr>
              <a:t>负责发送出事消息，启动一个操作</a:t>
            </a:r>
            <a:endParaRPr lang="en-US" altLang="zh-CN" sz="2000" dirty="0">
              <a:ea typeface="等线" panose="02010600030101010101" charset="-122"/>
            </a:endParaRPr>
          </a:p>
        </p:txBody>
      </p:sp>
      <p:sp>
        <p:nvSpPr>
          <p:cNvPr id="3" name="文本框 2"/>
          <p:cNvSpPr txBox="1"/>
          <p:nvPr/>
        </p:nvSpPr>
        <p:spPr>
          <a:xfrm>
            <a:off x="8900072" y="5998360"/>
            <a:ext cx="3291928"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dirty="0">
                <a:ea typeface="等线" panose="02010600030101010101" charset="-122"/>
              </a:rPr>
              <a:t>文字来自于 </a:t>
            </a:r>
            <a:r>
              <a:rPr lang="en-US" altLang="zh-CN" dirty="0">
                <a:ea typeface="等线" panose="02010600030101010101" charset="-122"/>
              </a:rPr>
              <a:t>CSDN-</a:t>
            </a:r>
            <a:r>
              <a:rPr lang="en-US" altLang="zh-CN" dirty="0" err="1">
                <a:ea typeface="等线" panose="02010600030101010101" charset="-122"/>
              </a:rPr>
              <a:t>phlsheji</a:t>
            </a:r>
            <a:r>
              <a:rPr lang="en-US" altLang="zh-CN" dirty="0">
                <a:ea typeface="等线" panose="02010600030101010101" charset="-122"/>
              </a:rPr>
              <a:t>-UML</a:t>
            </a:r>
            <a:r>
              <a:rPr lang="zh-CN" altLang="en-US" dirty="0">
                <a:ea typeface="等线" panose="02010600030101010101" charset="-122"/>
              </a:rPr>
              <a:t>之序列</a:t>
            </a:r>
            <a:r>
              <a:rPr lang="zh-CN" altLang="en-US">
                <a:ea typeface="等线" panose="02010600030101010101" charset="-122"/>
              </a:rPr>
              <a:t>图和协作图</a:t>
            </a:r>
            <a:endParaRPr lang="en-US" altLang="zh-CN" dirty="0">
              <a:ea typeface="等线" panose="02010600030101010101" charset="-122"/>
            </a:endParaRPr>
          </a:p>
        </p:txBody>
      </p:sp>
      <p:pic>
        <p:nvPicPr>
          <p:cNvPr id="9" name="图片 8"/>
          <p:cNvPicPr>
            <a:picLocks noChangeAspect="1"/>
          </p:cNvPicPr>
          <p:nvPr/>
        </p:nvPicPr>
        <p:blipFill>
          <a:blip r:embed="rId2"/>
          <a:stretch>
            <a:fillRect/>
          </a:stretch>
        </p:blipFill>
        <p:spPr>
          <a:xfrm>
            <a:off x="6419850" y="1355177"/>
            <a:ext cx="1206500" cy="1308100"/>
          </a:xfrm>
          <a:prstGeom prst="rect">
            <a:avLst/>
          </a:prstGeom>
        </p:spPr>
      </p:pic>
      <p:pic>
        <p:nvPicPr>
          <p:cNvPr id="4" name="图片 3"/>
          <p:cNvPicPr>
            <a:picLocks noChangeAspect="1"/>
          </p:cNvPicPr>
          <p:nvPr/>
        </p:nvPicPr>
        <p:blipFill>
          <a:blip r:embed="rId3"/>
          <a:stretch>
            <a:fillRect/>
          </a:stretch>
        </p:blipFill>
        <p:spPr>
          <a:xfrm>
            <a:off x="8049734" y="3068536"/>
            <a:ext cx="2222500" cy="749300"/>
          </a:xfrm>
          <a:prstGeom prst="rect">
            <a:avLst/>
          </a:prstGeom>
        </p:spPr>
      </p:pic>
      <p:sp>
        <p:nvSpPr>
          <p:cNvPr id="11" name="文本框 10"/>
          <p:cNvSpPr txBox="1"/>
          <p:nvPr/>
        </p:nvSpPr>
        <p:spPr>
          <a:xfrm>
            <a:off x="932351" y="4361421"/>
            <a:ext cx="9572479" cy="143507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solidFill>
                  <a:srgbClr val="333333"/>
                </a:solidFill>
                <a:latin typeface="Arial" panose="020B0604020202020204"/>
                <a:cs typeface="Arial" panose="020B0604020202020204"/>
              </a:rPr>
              <a:t>消息类：箭头指示消息的流向，从消息的发出者指向接受者</a:t>
            </a:r>
            <a:endParaRPr lang="en-US" altLang="zh-CN" sz="2400" b="1" dirty="0">
              <a:solidFill>
                <a:srgbClr val="333333"/>
              </a:solidFill>
              <a:latin typeface="Arial" panose="020B0604020202020204"/>
              <a:cs typeface="Arial" panose="020B0604020202020204"/>
            </a:endParaRPr>
          </a:p>
          <a:p>
            <a:pPr>
              <a:lnSpc>
                <a:spcPct val="150000"/>
              </a:lnSpc>
            </a:pPr>
            <a:r>
              <a:rPr lang="zh-CN" altLang="en-US" dirty="0">
                <a:latin typeface="+mj-lt"/>
              </a:rPr>
              <a:t>标签对消息作说明，当中。顺序号指出消息的发生顺序，而且指明了消息的嵌套关系，冒号后面是消息的名字</a:t>
            </a:r>
          </a:p>
        </p:txBody>
      </p:sp>
      <p:pic>
        <p:nvPicPr>
          <p:cNvPr id="6" name="图片 5"/>
          <p:cNvPicPr>
            <a:picLocks noChangeAspect="1"/>
          </p:cNvPicPr>
          <p:nvPr/>
        </p:nvPicPr>
        <p:blipFill>
          <a:blip r:embed="rId4"/>
          <a:stretch>
            <a:fillRect/>
          </a:stretch>
        </p:blipFill>
        <p:spPr>
          <a:xfrm>
            <a:off x="4584700" y="5712610"/>
            <a:ext cx="3060700" cy="571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5" name="文本框 4"/>
          <p:cNvSpPr txBox="1"/>
          <p:nvPr/>
        </p:nvSpPr>
        <p:spPr>
          <a:xfrm>
            <a:off x="932351" y="1308589"/>
            <a:ext cx="10812942"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t>协作图表现的是对象在空间上的联系，所以不存在时序图中的生命线和激活器</a:t>
            </a:r>
            <a:endParaRPr lang="en-US" altLang="zh-CN" sz="2800" b="1" dirty="0">
              <a:ea typeface="等线" panose="02010600030101010101" charset="-122"/>
            </a:endParaRPr>
          </a:p>
        </p:txBody>
      </p:sp>
      <p:sp>
        <p:nvSpPr>
          <p:cNvPr id="3" name="文本框 2"/>
          <p:cNvSpPr txBox="1"/>
          <p:nvPr/>
        </p:nvSpPr>
        <p:spPr>
          <a:xfrm>
            <a:off x="8771485" y="5984072"/>
            <a:ext cx="3291928"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dirty="0">
                <a:ea typeface="等线" panose="02010600030101010101" charset="-122"/>
              </a:rPr>
              <a:t>文字来自于云溪社区</a:t>
            </a:r>
            <a:endParaRPr lang="en-US" altLang="zh-CN" dirty="0">
              <a:ea typeface="等线" panose="02010600030101010101" charset="-122"/>
            </a:endParaRPr>
          </a:p>
          <a:p>
            <a:pPr algn="ctr"/>
            <a:r>
              <a:rPr lang="en-GB" altLang="zh-CN" b="1" dirty="0"/>
              <a:t>[UML]UML</a:t>
            </a:r>
            <a:r>
              <a:rPr lang="zh-CN" altLang="en-US" b="1" dirty="0"/>
              <a:t>系列</a:t>
            </a:r>
            <a:r>
              <a:rPr lang="en-US" altLang="zh-CN" b="1" dirty="0"/>
              <a:t>——</a:t>
            </a:r>
            <a:r>
              <a:rPr lang="zh-CN" altLang="en-US" b="1" dirty="0"/>
              <a:t>协作图</a:t>
            </a:r>
          </a:p>
        </p:txBody>
      </p:sp>
      <p:pic>
        <p:nvPicPr>
          <p:cNvPr id="8" name="图片 7"/>
          <p:cNvPicPr>
            <a:picLocks noChangeAspect="1"/>
          </p:cNvPicPr>
          <p:nvPr/>
        </p:nvPicPr>
        <p:blipFill>
          <a:blip r:embed="rId2"/>
          <a:stretch>
            <a:fillRect/>
          </a:stretch>
        </p:blipFill>
        <p:spPr>
          <a:xfrm>
            <a:off x="3795712" y="2100488"/>
            <a:ext cx="4262438" cy="377355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17875"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部署图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046" y="848458"/>
            <a:ext cx="5139954" cy="3536224"/>
          </a:xfrm>
          <a:prstGeom prst="rect">
            <a:avLst/>
          </a:prstGeom>
        </p:spPr>
      </p:pic>
      <p:sp>
        <p:nvSpPr>
          <p:cNvPr id="10" name="矩形 9"/>
          <p:cNvSpPr/>
          <p:nvPr/>
        </p:nvSpPr>
        <p:spPr>
          <a:xfrm>
            <a:off x="1226820" y="1469207"/>
            <a:ext cx="6083717" cy="1015663"/>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部署图（</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Deployment Diagram</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）用于静态建模，是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表示运行时过程结点（</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）结构、组件实例及其对</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象结构的图。右图就是部署图的一个例子</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225815" y="2921168"/>
            <a:ext cx="5827236" cy="1015663"/>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部署图可以显示计算结点的拓扑结构、通信路径、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结点上运行的软件、软件包含的逻辑单元。其主要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有三个元素组成</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 name="文本框 1"/>
          <p:cNvSpPr txBox="1"/>
          <p:nvPr/>
        </p:nvSpPr>
        <p:spPr>
          <a:xfrm>
            <a:off x="1344023" y="4708041"/>
            <a:ext cx="1712328" cy="369332"/>
          </a:xfrm>
          <a:prstGeom prst="rect">
            <a:avLst/>
          </a:prstGeom>
          <a:noFill/>
        </p:spPr>
        <p:txBody>
          <a:bodyPr wrap="none" rtlCol="0">
            <a:spAutoFit/>
          </a:bodyPr>
          <a:lstStyle/>
          <a:p>
            <a:r>
              <a:rPr lang="zh-CN" altLang="en-US" dirty="0"/>
              <a:t>结点（</a:t>
            </a:r>
            <a:r>
              <a:rPr lang="en-US" altLang="zh-CN" dirty="0"/>
              <a:t>Node</a:t>
            </a:r>
            <a:r>
              <a:rPr lang="zh-CN" altLang="en-US" dirty="0"/>
              <a:t>）</a:t>
            </a:r>
          </a:p>
        </p:txBody>
      </p:sp>
      <p:sp>
        <p:nvSpPr>
          <p:cNvPr id="11" name="文本框 10"/>
          <p:cNvSpPr txBox="1"/>
          <p:nvPr/>
        </p:nvSpPr>
        <p:spPr>
          <a:xfrm>
            <a:off x="3214023" y="4674855"/>
            <a:ext cx="2289409" cy="369332"/>
          </a:xfrm>
          <a:prstGeom prst="rect">
            <a:avLst/>
          </a:prstGeom>
          <a:noFill/>
        </p:spPr>
        <p:txBody>
          <a:bodyPr wrap="none" rtlCol="0">
            <a:spAutoFit/>
          </a:bodyPr>
          <a:lstStyle/>
          <a:p>
            <a:r>
              <a:rPr lang="zh-CN" altLang="en-US" dirty="0"/>
              <a:t>组件（</a:t>
            </a:r>
            <a:r>
              <a:rPr lang="en-US" altLang="zh-CN" dirty="0"/>
              <a:t>Component</a:t>
            </a:r>
            <a:r>
              <a:rPr lang="zh-CN" altLang="en-US" dirty="0"/>
              <a:t>）</a:t>
            </a:r>
          </a:p>
        </p:txBody>
      </p:sp>
      <p:sp>
        <p:nvSpPr>
          <p:cNvPr id="13" name="文本框 12"/>
          <p:cNvSpPr txBox="1"/>
          <p:nvPr/>
        </p:nvSpPr>
        <p:spPr>
          <a:xfrm>
            <a:off x="5661104" y="4705632"/>
            <a:ext cx="2316660" cy="369332"/>
          </a:xfrm>
          <a:prstGeom prst="rect">
            <a:avLst/>
          </a:prstGeom>
          <a:noFill/>
        </p:spPr>
        <p:txBody>
          <a:bodyPr wrap="none" rtlCol="0">
            <a:spAutoFit/>
          </a:bodyPr>
          <a:lstStyle/>
          <a:p>
            <a:r>
              <a:rPr lang="zh-CN" altLang="en-US" dirty="0"/>
              <a:t>关系（</a:t>
            </a:r>
            <a:r>
              <a:rPr lang="en-US" altLang="zh-CN" dirty="0"/>
              <a:t>Relationship</a:t>
            </a: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32" y="1094679"/>
            <a:ext cx="3879842" cy="3316289"/>
          </a:xfrm>
          <a:prstGeom prst="rect">
            <a:avLst/>
          </a:prstGeom>
        </p:spPr>
      </p:pic>
      <p:sp>
        <p:nvSpPr>
          <p:cNvPr id="7" name="文本框 6"/>
          <p:cNvSpPr txBox="1"/>
          <p:nvPr/>
        </p:nvSpPr>
        <p:spPr>
          <a:xfrm>
            <a:off x="1344023" y="1779104"/>
            <a:ext cx="6417141" cy="646331"/>
          </a:xfrm>
          <a:prstGeom prst="rect">
            <a:avLst/>
          </a:prstGeom>
          <a:noFill/>
        </p:spPr>
        <p:txBody>
          <a:bodyPr wrap="none" rtlCol="0">
            <a:spAutoFit/>
          </a:bodyPr>
          <a:lstStyle/>
          <a:p>
            <a:r>
              <a:rPr lang="zh-CN" altLang="en-US" dirty="0"/>
              <a:t>结点是存在于运行时代表一项计算资源的物理元素，一般至少</a:t>
            </a:r>
            <a:endParaRPr lang="en-US" altLang="zh-CN" dirty="0"/>
          </a:p>
          <a:p>
            <a:r>
              <a:rPr lang="zh-CN" altLang="en-US" dirty="0"/>
              <a:t>拥有一些内存，且通常有处理能力。通常其具有两方面内容</a:t>
            </a:r>
          </a:p>
        </p:txBody>
      </p:sp>
      <p:sp>
        <p:nvSpPr>
          <p:cNvPr id="9" name="文本框 8"/>
          <p:cNvSpPr txBox="1"/>
          <p:nvPr/>
        </p:nvSpPr>
        <p:spPr>
          <a:xfrm>
            <a:off x="1908319" y="2613518"/>
            <a:ext cx="4801314" cy="369332"/>
          </a:xfrm>
          <a:prstGeom prst="rect">
            <a:avLst/>
          </a:prstGeom>
          <a:noFill/>
        </p:spPr>
        <p:txBody>
          <a:bodyPr wrap="none" rtlCol="0">
            <a:spAutoFit/>
          </a:bodyPr>
          <a:lstStyle/>
          <a:p>
            <a:r>
              <a:rPr lang="zh-CN" altLang="en-US" dirty="0"/>
              <a:t>能力（如基本内存、计算能力和二级存储器）</a:t>
            </a:r>
          </a:p>
        </p:txBody>
      </p:sp>
      <p:sp>
        <p:nvSpPr>
          <p:cNvPr id="17" name="文本框 16"/>
          <p:cNvSpPr txBox="1"/>
          <p:nvPr/>
        </p:nvSpPr>
        <p:spPr>
          <a:xfrm>
            <a:off x="1908319" y="3048869"/>
            <a:ext cx="3877985" cy="369332"/>
          </a:xfrm>
          <a:prstGeom prst="rect">
            <a:avLst/>
          </a:prstGeom>
          <a:noFill/>
        </p:spPr>
        <p:txBody>
          <a:bodyPr wrap="none" rtlCol="0">
            <a:spAutoFit/>
          </a:bodyPr>
          <a:lstStyle/>
          <a:p>
            <a:r>
              <a:rPr lang="zh-CN" altLang="en-US" dirty="0"/>
              <a:t>位置（在所有必需的地方均可得到）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32" y="1094679"/>
            <a:ext cx="3879842" cy="3316289"/>
          </a:xfrm>
          <a:prstGeom prst="rect">
            <a:avLst/>
          </a:prstGeom>
        </p:spPr>
      </p:pic>
      <p:sp>
        <p:nvSpPr>
          <p:cNvPr id="7" name="文本框 6"/>
          <p:cNvSpPr txBox="1"/>
          <p:nvPr/>
        </p:nvSpPr>
        <p:spPr>
          <a:xfrm>
            <a:off x="1344023" y="1779104"/>
            <a:ext cx="6236003" cy="1200329"/>
          </a:xfrm>
          <a:prstGeom prst="rect">
            <a:avLst/>
          </a:prstGeom>
          <a:noFill/>
        </p:spPr>
        <p:txBody>
          <a:bodyPr wrap="none" rtlCol="0">
            <a:spAutoFit/>
          </a:bodyPr>
          <a:lstStyle/>
          <a:p>
            <a:r>
              <a:rPr lang="zh-CN" altLang="en-US" dirty="0"/>
              <a:t>在</a:t>
            </a:r>
            <a:r>
              <a:rPr lang="en-US" altLang="zh-CN" dirty="0"/>
              <a:t>UNL1.x</a:t>
            </a:r>
            <a:r>
              <a:rPr lang="zh-CN" altLang="en-US" dirty="0"/>
              <a:t>中，结点被划分为两种类型：处理器（</a:t>
            </a:r>
            <a:r>
              <a:rPr lang="en-US" altLang="zh-CN" dirty="0"/>
              <a:t>Processor</a:t>
            </a:r>
            <a:r>
              <a:rPr lang="zh-CN" altLang="en-US" dirty="0"/>
              <a:t>）</a:t>
            </a:r>
            <a:endParaRPr lang="en-US" altLang="zh-CN" dirty="0"/>
          </a:p>
          <a:p>
            <a:r>
              <a:rPr lang="zh-CN" altLang="en-US" dirty="0"/>
              <a:t>和设备（</a:t>
            </a:r>
            <a:r>
              <a:rPr lang="en-US" altLang="zh-CN" dirty="0"/>
              <a:t>Device</a:t>
            </a:r>
            <a:r>
              <a:rPr lang="zh-CN" altLang="en-US" dirty="0"/>
              <a:t>）。处理器是能够执行软件组件、具有计算</a:t>
            </a:r>
            <a:endParaRPr lang="en-US" altLang="zh-CN" dirty="0"/>
          </a:p>
          <a:p>
            <a:r>
              <a:rPr lang="zh-CN" altLang="en-US" dirty="0"/>
              <a:t>能力的结点。设备是不能执行软件组件的外围设备例如打印</a:t>
            </a:r>
            <a:endParaRPr lang="en-US" altLang="zh-CN" dirty="0"/>
          </a:p>
          <a:p>
            <a:r>
              <a:rPr lang="zh-CN" altLang="en-US" dirty="0"/>
              <a:t>机、扫描仪等</a:t>
            </a:r>
          </a:p>
        </p:txBody>
      </p:sp>
      <p:sp>
        <p:nvSpPr>
          <p:cNvPr id="11" name="文本框 10"/>
          <p:cNvSpPr txBox="1"/>
          <p:nvPr/>
        </p:nvSpPr>
        <p:spPr>
          <a:xfrm>
            <a:off x="1344023" y="3368227"/>
            <a:ext cx="6511719" cy="923330"/>
          </a:xfrm>
          <a:prstGeom prst="rect">
            <a:avLst/>
          </a:prstGeom>
          <a:noFill/>
        </p:spPr>
        <p:txBody>
          <a:bodyPr wrap="none" rtlCol="0">
            <a:spAutoFit/>
          </a:bodyPr>
          <a:lstStyle/>
          <a:p>
            <a:r>
              <a:rPr lang="zh-CN" altLang="en-US" dirty="0"/>
              <a:t>在</a:t>
            </a:r>
            <a:r>
              <a:rPr lang="en-US" altLang="zh-CN" dirty="0"/>
              <a:t>UML2.0</a:t>
            </a:r>
            <a:r>
              <a:rPr lang="zh-CN" altLang="en-US" dirty="0"/>
              <a:t>中用立方体来表示一个结点（与</a:t>
            </a:r>
            <a:r>
              <a:rPr lang="en-US" altLang="zh-CN" dirty="0"/>
              <a:t>UML1.x</a:t>
            </a:r>
            <a:r>
              <a:rPr lang="zh-CN" altLang="en-US" dirty="0"/>
              <a:t>一样）。它</a:t>
            </a:r>
            <a:endParaRPr lang="en-US" altLang="zh-CN" dirty="0"/>
          </a:p>
          <a:p>
            <a:r>
              <a:rPr lang="zh-CN" altLang="en-US" dirty="0"/>
              <a:t>正式把一个设备定义为一个执行工件（</a:t>
            </a:r>
            <a:r>
              <a:rPr lang="en-US" altLang="zh-CN" dirty="0"/>
              <a:t>Artifact</a:t>
            </a:r>
            <a:r>
              <a:rPr lang="zh-CN" altLang="en-US" dirty="0"/>
              <a:t>）的结点。为</a:t>
            </a:r>
            <a:endParaRPr lang="en-US" altLang="zh-CN" dirty="0"/>
          </a:p>
          <a:p>
            <a:r>
              <a:rPr lang="zh-CN" altLang="en-US" dirty="0"/>
              <a:t>结点起一个名字，并添加关键字</a:t>
            </a:r>
            <a:r>
              <a:rPr lang="en-US" altLang="zh-CN" dirty="0"/>
              <a:t>&lt;&lt;device&gt;&gt;</a:t>
            </a:r>
            <a:r>
              <a:rPr lang="zh-CN" altLang="en-US" dirty="0"/>
              <a:t>来指明结点类型。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10" name="矩形 9"/>
          <p:cNvSpPr/>
          <p:nvPr/>
        </p:nvSpPr>
        <p:spPr>
          <a:xfrm>
            <a:off x="929156" y="1000858"/>
            <a:ext cx="9061510" cy="5324535"/>
          </a:xfrm>
          <a:prstGeom prst="rect">
            <a:avLst/>
          </a:prstGeom>
        </p:spPr>
        <p:txBody>
          <a:bodyPr wrap="square" anchor="t">
            <a:spAutoFit/>
          </a:bodyPr>
          <a:lstStyle/>
          <a:p>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使用用例的目的</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1.</a:t>
            </a:r>
            <a:r>
              <a:rPr lang="zh-CN" altLang="en-US" sz="2000" b="1" dirty="0" smtClean="0">
                <a:solidFill>
                  <a:schemeClr val="tx1">
                    <a:lumMod val="75000"/>
                    <a:lumOff val="25000"/>
                  </a:schemeClr>
                </a:solidFill>
                <a:ea typeface="等线" panose="02010600030101010101" charset="-122"/>
              </a:rPr>
              <a:t>明确系统应该具备什么样的</a:t>
            </a:r>
            <a:r>
              <a:rPr lang="zh-CN" altLang="en-US" sz="2000" b="1" dirty="0" smtClean="0">
                <a:solidFill>
                  <a:srgbClr val="FF0000"/>
                </a:solidFill>
                <a:ea typeface="等线" panose="02010600030101010101" charset="-122"/>
              </a:rPr>
              <a:t>功能</a:t>
            </a:r>
            <a:r>
              <a:rPr lang="zh-CN" altLang="en-US" sz="2000" b="1" dirty="0" smtClean="0">
                <a:solidFill>
                  <a:schemeClr val="tx1">
                    <a:lumMod val="75000"/>
                    <a:lumOff val="25000"/>
                  </a:schemeClr>
                </a:solidFill>
                <a:ea typeface="等线" panose="02010600030101010101" charset="-122"/>
              </a:rPr>
              <a:t>，这些功能能否满足客户的</a:t>
            </a:r>
            <a:r>
              <a:rPr lang="zh-CN" altLang="en-US" sz="2000" b="1" dirty="0" smtClean="0">
                <a:solidFill>
                  <a:srgbClr val="FF0000"/>
                </a:solidFill>
                <a:ea typeface="等线" panose="02010600030101010101" charset="-122"/>
              </a:rPr>
              <a:t>基本需求</a:t>
            </a:r>
            <a:r>
              <a:rPr lang="zh-CN" altLang="en-US" sz="2000" b="1" dirty="0" smtClean="0">
                <a:solidFill>
                  <a:schemeClr val="tx1">
                    <a:lumMod val="75000"/>
                    <a:lumOff val="25000"/>
                  </a:schemeClr>
                </a:solidFill>
                <a:ea typeface="等线" panose="02010600030101010101" charset="-122"/>
              </a:rPr>
              <a:t>，</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并与开发人员达成一致。</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2.</a:t>
            </a:r>
            <a:r>
              <a:rPr lang="zh-CN" altLang="en-US" sz="2000" b="1" dirty="0" smtClean="0">
                <a:solidFill>
                  <a:schemeClr val="tx1">
                    <a:lumMod val="75000"/>
                    <a:lumOff val="25000"/>
                  </a:schemeClr>
                </a:solidFill>
                <a:ea typeface="等线" panose="02010600030101010101" charset="-122"/>
              </a:rPr>
              <a:t>为系统的功能提供</a:t>
            </a:r>
            <a:r>
              <a:rPr lang="zh-CN" altLang="en-US" sz="2000" b="1" dirty="0" smtClean="0">
                <a:solidFill>
                  <a:srgbClr val="FF0000"/>
                </a:solidFill>
                <a:ea typeface="等线" panose="02010600030101010101" charset="-122"/>
              </a:rPr>
              <a:t>清晰一致</a:t>
            </a:r>
            <a:r>
              <a:rPr lang="zh-CN" altLang="en-US" sz="2000" b="1" dirty="0" smtClean="0">
                <a:solidFill>
                  <a:schemeClr val="tx1">
                    <a:lumMod val="75000"/>
                    <a:lumOff val="25000"/>
                  </a:schemeClr>
                </a:solidFill>
                <a:ea typeface="等线" panose="02010600030101010101" charset="-122"/>
              </a:rPr>
              <a:t>的描述，用例模型应用于系统开发的整个</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过程，为后阶段的系统设计打下良好的基础。</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3.</a:t>
            </a:r>
            <a:r>
              <a:rPr lang="zh-CN" altLang="en-US" sz="2000" b="1" dirty="0" smtClean="0">
                <a:solidFill>
                  <a:schemeClr val="tx1">
                    <a:lumMod val="75000"/>
                    <a:lumOff val="25000"/>
                  </a:schemeClr>
                </a:solidFill>
                <a:ea typeface="等线" panose="02010600030101010101" charset="-122"/>
              </a:rPr>
              <a:t>为系统测试打下基础，可以用于验证最终实现的系统所完成的功能是</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否符合客服的</a:t>
            </a:r>
            <a:r>
              <a:rPr lang="zh-CN" altLang="en-US" sz="2000" b="1" dirty="0" smtClean="0">
                <a:solidFill>
                  <a:srgbClr val="FF0000"/>
                </a:solidFill>
                <a:ea typeface="等线" panose="02010600030101010101" charset="-122"/>
              </a:rPr>
              <a:t>最初需求</a:t>
            </a:r>
            <a:r>
              <a:rPr lang="zh-CN" altLang="en-US" sz="2000" b="1" dirty="0" smtClean="0">
                <a:solidFill>
                  <a:schemeClr val="tx1">
                    <a:lumMod val="75000"/>
                    <a:lumOff val="25000"/>
                  </a:schemeClr>
                </a:solidFill>
                <a:ea typeface="等线" panose="02010600030101010101" charset="-122"/>
              </a:rPr>
              <a:t>。</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4.</a:t>
            </a:r>
            <a:r>
              <a:rPr lang="zh-CN" altLang="en-US" sz="2000" b="1" dirty="0" smtClean="0">
                <a:solidFill>
                  <a:schemeClr val="tx1">
                    <a:lumMod val="75000"/>
                    <a:lumOff val="25000"/>
                  </a:schemeClr>
                </a:solidFill>
                <a:ea typeface="等线" panose="02010600030101010101" charset="-122"/>
              </a:rPr>
              <a:t>通过从需求的功能用例出发跟踪进入到系统中具体实现的类和方法，</a:t>
            </a:r>
            <a:r>
              <a:rPr lang="en-US" altLang="zh-CN" sz="2000" b="1" dirty="0">
                <a:solidFill>
                  <a:schemeClr val="tx1">
                    <a:lumMod val="75000"/>
                    <a:lumOff val="25000"/>
                  </a:schemeClr>
                </a:solidFill>
                <a:ea typeface="等线" panose="02010600030101010101" charset="-122"/>
              </a:rPr>
              <a:t> </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可以</a:t>
            </a:r>
            <a:r>
              <a:rPr lang="zh-CN" altLang="en-US" sz="2000" b="1" dirty="0" smtClean="0">
                <a:solidFill>
                  <a:srgbClr val="FF0000"/>
                </a:solidFill>
                <a:ea typeface="等线" panose="02010600030101010101" charset="-122"/>
              </a:rPr>
              <a:t>检查</a:t>
            </a:r>
            <a:r>
              <a:rPr lang="zh-CN" altLang="en-US" sz="2000" b="1" dirty="0" smtClean="0">
                <a:solidFill>
                  <a:schemeClr val="tx1">
                    <a:lumMod val="75000"/>
                    <a:lumOff val="25000"/>
                  </a:schemeClr>
                </a:solidFill>
                <a:ea typeface="等线" panose="02010600030101010101" charset="-122"/>
              </a:rPr>
              <a:t>其是否正确。</a:t>
            </a:r>
            <a:endParaRPr lang="en-US" altLang="zh-CN" sz="2000" b="1" dirty="0" smtClean="0">
              <a:solidFill>
                <a:schemeClr val="tx1">
                  <a:lumMod val="75000"/>
                  <a:lumOff val="25000"/>
                </a:schemeClr>
              </a:solidFill>
              <a:ea typeface="等线" panose="02010600030101010101" charset="-122"/>
            </a:endParaRPr>
          </a:p>
          <a:p>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例：通过以下方法可以简化对系统的修改和扩展</a:t>
            </a:r>
            <a:endParaRPr lang="en-US" altLang="zh-CN" sz="2000" b="1" dirty="0" smtClean="0">
              <a:solidFill>
                <a:schemeClr val="tx1">
                  <a:lumMod val="75000"/>
                  <a:lumOff val="25000"/>
                </a:schemeClr>
              </a:solidFill>
              <a:ea typeface="等线" panose="02010600030101010101" charset="-122"/>
            </a:endParaRPr>
          </a:p>
          <a:p>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首先修改用例模型，针对收影响的用例，找到相应的系统设计和实现部</a:t>
            </a:r>
            <a:r>
              <a:rPr lang="en-US" altLang="zh-CN" sz="2000" b="1" dirty="0" smtClean="0">
                <a:solidFill>
                  <a:schemeClr val="tx1">
                    <a:lumMod val="75000"/>
                    <a:lumOff val="25000"/>
                  </a:schemeClr>
                </a:solidFill>
                <a:ea typeface="等线" panose="02010600030101010101" charset="-122"/>
              </a:rPr>
              <a:t>	</a:t>
            </a:r>
            <a:r>
              <a:rPr lang="zh-CN" altLang="en-US" sz="2000" b="1" dirty="0" smtClean="0">
                <a:solidFill>
                  <a:schemeClr val="tx1">
                    <a:lumMod val="75000"/>
                    <a:lumOff val="25000"/>
                  </a:schemeClr>
                </a:solidFill>
                <a:ea typeface="等线" panose="02010600030101010101" charset="-122"/>
              </a:rPr>
              <a:t>分，对其进行相应的修改即可。</a:t>
            </a:r>
            <a:endParaRPr lang="en-US" altLang="zh-CN" sz="2000"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sp>
        <p:nvSpPr>
          <p:cNvPr id="2" name="文本框 1"/>
          <p:cNvSpPr txBox="1"/>
          <p:nvPr/>
        </p:nvSpPr>
        <p:spPr>
          <a:xfrm>
            <a:off x="2746970" y="2962763"/>
            <a:ext cx="2653748" cy="369332"/>
          </a:xfrm>
          <a:prstGeom prst="rect">
            <a:avLst/>
          </a:prstGeom>
          <a:noFill/>
        </p:spPr>
        <p:txBody>
          <a:bodyPr wrap="square" rtlCol="0">
            <a:spAutoFit/>
          </a:bodyPr>
          <a:lstStyle/>
          <a:p>
            <a:r>
              <a:rPr lang="en-US" altLang="zh-CN" dirty="0" err="1"/>
              <a:t>Dbserver</a:t>
            </a:r>
            <a:r>
              <a:rPr lang="en-US" altLang="zh-CN" dirty="0"/>
              <a:t>: </a:t>
            </a:r>
            <a:r>
              <a:rPr lang="zh-CN" altLang="en-US" dirty="0"/>
              <a:t>数据库服务器</a:t>
            </a:r>
          </a:p>
        </p:txBody>
      </p:sp>
      <p:sp>
        <p:nvSpPr>
          <p:cNvPr id="13" name="文本框 12"/>
          <p:cNvSpPr txBox="1"/>
          <p:nvPr/>
        </p:nvSpPr>
        <p:spPr>
          <a:xfrm>
            <a:off x="2746970" y="4895296"/>
            <a:ext cx="2653748" cy="646331"/>
          </a:xfrm>
          <a:prstGeom prst="rect">
            <a:avLst/>
          </a:prstGeom>
          <a:noFill/>
        </p:spPr>
        <p:txBody>
          <a:bodyPr wrap="square" rtlCol="0">
            <a:spAutoFit/>
          </a:bodyPr>
          <a:lstStyle/>
          <a:p>
            <a:r>
              <a:rPr lang="en-US" altLang="zh-CN" dirty="0"/>
              <a:t>Search Program</a:t>
            </a:r>
            <a:r>
              <a:rPr lang="zh-CN" altLang="en-US" dirty="0"/>
              <a:t>：搜索程序</a:t>
            </a:r>
          </a:p>
        </p:txBody>
      </p:sp>
      <p:sp>
        <p:nvSpPr>
          <p:cNvPr id="14" name="文本框 13"/>
          <p:cNvSpPr txBox="1"/>
          <p:nvPr/>
        </p:nvSpPr>
        <p:spPr>
          <a:xfrm>
            <a:off x="2043693" y="2464747"/>
            <a:ext cx="2653748" cy="369332"/>
          </a:xfrm>
          <a:prstGeom prst="rect">
            <a:avLst/>
          </a:prstGeom>
          <a:noFill/>
        </p:spPr>
        <p:txBody>
          <a:bodyPr wrap="square" rtlCol="0">
            <a:spAutoFit/>
          </a:bodyPr>
          <a:lstStyle/>
          <a:p>
            <a:r>
              <a:rPr lang="en-US" altLang="zh-CN" dirty="0"/>
              <a:t>Device: </a:t>
            </a:r>
            <a:r>
              <a:rPr lang="zh-CN" altLang="en-US" dirty="0"/>
              <a:t>设备</a:t>
            </a:r>
          </a:p>
        </p:txBody>
      </p:sp>
      <p:sp>
        <p:nvSpPr>
          <p:cNvPr id="15" name="文本框 14"/>
          <p:cNvSpPr txBox="1"/>
          <p:nvPr/>
        </p:nvSpPr>
        <p:spPr>
          <a:xfrm>
            <a:off x="2746970" y="4223613"/>
            <a:ext cx="3808124" cy="923330"/>
          </a:xfrm>
          <a:prstGeom prst="rect">
            <a:avLst/>
          </a:prstGeom>
          <a:noFill/>
        </p:spPr>
        <p:txBody>
          <a:bodyPr wrap="square" rtlCol="0">
            <a:spAutoFit/>
          </a:bodyPr>
          <a:lstStyle/>
          <a:p>
            <a:r>
              <a:rPr lang="en-US" altLang="zh-CN" dirty="0" err="1"/>
              <a:t>Corpotate</a:t>
            </a:r>
            <a:r>
              <a:rPr lang="en-US" altLang="zh-CN" dirty="0"/>
              <a:t> Phone Directory</a:t>
            </a:r>
            <a:r>
              <a:rPr lang="zh-CN" altLang="en-US" dirty="0"/>
              <a:t>：电话号码簿</a:t>
            </a:r>
            <a:endParaRPr lang="en-US" altLang="zh-CN" dirty="0"/>
          </a:p>
          <a:p>
            <a:endParaRPr lang="zh-CN" altLang="en-US" dirty="0"/>
          </a:p>
        </p:txBody>
      </p:sp>
      <p:sp>
        <p:nvSpPr>
          <p:cNvPr id="16" name="文本框 15"/>
          <p:cNvSpPr txBox="1"/>
          <p:nvPr/>
        </p:nvSpPr>
        <p:spPr>
          <a:xfrm>
            <a:off x="2043693" y="3505763"/>
            <a:ext cx="2653748" cy="369332"/>
          </a:xfrm>
          <a:prstGeom prst="rect">
            <a:avLst/>
          </a:prstGeom>
          <a:noFill/>
        </p:spPr>
        <p:txBody>
          <a:bodyPr wrap="square" rtlCol="0">
            <a:spAutoFit/>
          </a:bodyPr>
          <a:lstStyle/>
          <a:p>
            <a:r>
              <a:rPr lang="en-US" altLang="zh-CN" dirty="0"/>
              <a:t>Artifact: </a:t>
            </a:r>
            <a:r>
              <a:rPr lang="zh-CN" altLang="en-US" dirty="0"/>
              <a:t>执行工件</a:t>
            </a:r>
          </a:p>
        </p:txBody>
      </p:sp>
      <p:sp>
        <p:nvSpPr>
          <p:cNvPr id="17" name="文本框 16"/>
          <p:cNvSpPr txBox="1"/>
          <p:nvPr/>
        </p:nvSpPr>
        <p:spPr>
          <a:xfrm>
            <a:off x="2746970" y="5761462"/>
            <a:ext cx="2653748" cy="646331"/>
          </a:xfrm>
          <a:prstGeom prst="rect">
            <a:avLst/>
          </a:prstGeom>
          <a:noFill/>
        </p:spPr>
        <p:txBody>
          <a:bodyPr wrap="square" rtlCol="0">
            <a:spAutoFit/>
          </a:bodyPr>
          <a:lstStyle/>
          <a:p>
            <a:r>
              <a:rPr lang="en-US" altLang="zh-CN" dirty="0"/>
              <a:t>Search Results</a:t>
            </a:r>
            <a:r>
              <a:rPr lang="zh-CN" altLang="en-US" dirty="0"/>
              <a:t>：搜索结果</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910" y="2842591"/>
            <a:ext cx="9521481" cy="300532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940" y="2756856"/>
            <a:ext cx="8258258" cy="2910233"/>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543" y="2517443"/>
            <a:ext cx="5509260" cy="323088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585964" cy="400110"/>
          </a:xfrm>
          <a:prstGeom prst="rect">
            <a:avLst/>
          </a:prstGeom>
        </p:spPr>
        <p:txBody>
          <a:bodyPr wrap="none">
            <a:spAutoFit/>
          </a:bodyPr>
          <a:lstStyle/>
          <a:p>
            <a:r>
              <a:rPr lang="zh-CN" altLang="en-US" sz="2000" b="1" dirty="0"/>
              <a:t>组件（</a:t>
            </a:r>
            <a:r>
              <a:rPr lang="en-US" altLang="zh-CN" sz="2000" b="1" dirty="0"/>
              <a:t>Component</a:t>
            </a:r>
            <a:r>
              <a:rPr lang="zh-CN" altLang="en-US" sz="2000" b="1" dirty="0"/>
              <a:t>）</a:t>
            </a:r>
          </a:p>
        </p:txBody>
      </p:sp>
      <p:sp>
        <p:nvSpPr>
          <p:cNvPr id="11" name="文本框 10"/>
          <p:cNvSpPr txBox="1"/>
          <p:nvPr/>
        </p:nvSpPr>
        <p:spPr>
          <a:xfrm>
            <a:off x="1821076" y="1869566"/>
            <a:ext cx="3416320" cy="369332"/>
          </a:xfrm>
          <a:prstGeom prst="rect">
            <a:avLst/>
          </a:prstGeom>
          <a:noFill/>
        </p:spPr>
        <p:txBody>
          <a:bodyPr wrap="none" rtlCol="0">
            <a:spAutoFit/>
          </a:bodyPr>
          <a:lstStyle/>
          <a:p>
            <a:r>
              <a:rPr lang="zh-CN" altLang="en-US" dirty="0"/>
              <a:t>结点和组件的关系有以下两点：</a:t>
            </a:r>
            <a:endParaRPr lang="en-US" altLang="zh-CN" dirty="0"/>
          </a:p>
        </p:txBody>
      </p:sp>
      <p:sp>
        <p:nvSpPr>
          <p:cNvPr id="9" name="文本框 8"/>
          <p:cNvSpPr txBox="1"/>
          <p:nvPr/>
        </p:nvSpPr>
        <p:spPr>
          <a:xfrm>
            <a:off x="1790733" y="2648131"/>
            <a:ext cx="7923964" cy="646331"/>
          </a:xfrm>
          <a:prstGeom prst="rect">
            <a:avLst/>
          </a:prstGeom>
          <a:noFill/>
        </p:spPr>
        <p:txBody>
          <a:bodyPr wrap="none" rtlCol="0">
            <a:spAutoFit/>
          </a:bodyPr>
          <a:lstStyle/>
          <a:p>
            <a:r>
              <a:rPr lang="zh-CN" altLang="en-US" dirty="0"/>
              <a:t>（</a:t>
            </a:r>
            <a:r>
              <a:rPr lang="en-US" altLang="zh-CN" dirty="0"/>
              <a:t>1</a:t>
            </a:r>
            <a:r>
              <a:rPr lang="zh-CN" altLang="en-US" dirty="0"/>
              <a:t>）组件是参与系统执行的事件，而结点是执行组件的事物。如假设结点是</a:t>
            </a:r>
            <a:endParaRPr lang="en-US" altLang="zh-CN" dirty="0"/>
          </a:p>
          <a:p>
            <a:r>
              <a:rPr lang="en-US" altLang="zh-CN" dirty="0"/>
              <a:t>         </a:t>
            </a:r>
            <a:r>
              <a:rPr lang="zh-CN" altLang="en-US" dirty="0"/>
              <a:t>一个服务器，组件就是运行在上面的软件。</a:t>
            </a:r>
            <a:endParaRPr lang="en-US" altLang="zh-CN" dirty="0"/>
          </a:p>
        </p:txBody>
      </p:sp>
      <p:sp>
        <p:nvSpPr>
          <p:cNvPr id="13" name="文本框 12"/>
          <p:cNvSpPr txBox="1"/>
          <p:nvPr/>
        </p:nvSpPr>
        <p:spPr>
          <a:xfrm>
            <a:off x="1790733" y="3695302"/>
            <a:ext cx="8154797" cy="646331"/>
          </a:xfrm>
          <a:prstGeom prst="rect">
            <a:avLst/>
          </a:prstGeom>
          <a:noFill/>
        </p:spPr>
        <p:txBody>
          <a:bodyPr wrap="none" rtlCol="0">
            <a:spAutoFit/>
          </a:bodyPr>
          <a:lstStyle/>
          <a:p>
            <a:r>
              <a:rPr lang="zh-CN" altLang="en-US" dirty="0"/>
              <a:t>（</a:t>
            </a:r>
            <a:r>
              <a:rPr lang="en-US" altLang="zh-CN" dirty="0"/>
              <a:t>2</a:t>
            </a:r>
            <a:r>
              <a:rPr lang="zh-CN" altLang="en-US" dirty="0"/>
              <a:t>）组件表示逻辑元素的物理模块，而结点表示组件的物理部署。这表明一个</a:t>
            </a:r>
            <a:endParaRPr lang="en-US" altLang="zh-CN" dirty="0"/>
          </a:p>
          <a:p>
            <a:r>
              <a:rPr lang="en-US" altLang="zh-CN" dirty="0"/>
              <a:t>         </a:t>
            </a:r>
            <a:r>
              <a:rPr lang="zh-CN" altLang="en-US" dirty="0"/>
              <a:t>组件是逻辑单元的物理实现，而一个结点则是组件被部署的地点</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653290" cy="400110"/>
          </a:xfrm>
          <a:prstGeom prst="rect">
            <a:avLst/>
          </a:prstGeom>
        </p:spPr>
        <p:txBody>
          <a:bodyPr wrap="none">
            <a:spAutoFit/>
          </a:bodyPr>
          <a:lstStyle/>
          <a:p>
            <a:r>
              <a:rPr lang="zh-CN" altLang="en-US" sz="2000" b="1" dirty="0"/>
              <a:t>关系（</a:t>
            </a:r>
            <a:r>
              <a:rPr lang="en-US" altLang="zh-CN" sz="2000" b="1" dirty="0"/>
              <a:t>Relationship</a:t>
            </a:r>
            <a:r>
              <a:rPr lang="zh-CN" altLang="en-US" sz="2000" b="1" dirty="0"/>
              <a:t>）</a:t>
            </a: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5686172" cy="369332"/>
          </a:xfrm>
          <a:prstGeom prst="rect">
            <a:avLst/>
          </a:prstGeom>
          <a:noFill/>
        </p:spPr>
        <p:txBody>
          <a:bodyPr wrap="none" rtlCol="0">
            <a:spAutoFit/>
          </a:bodyPr>
          <a:lstStyle/>
          <a:p>
            <a:r>
              <a:rPr lang="zh-CN" altLang="en-US" dirty="0"/>
              <a:t>部署图中也可以包括依赖，泛化，关联，及实现关系</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091" y="2054232"/>
            <a:ext cx="6462422" cy="3022476"/>
          </a:xfrm>
          <a:prstGeom prst="rect">
            <a:avLst/>
          </a:prstGeom>
        </p:spPr>
      </p:pic>
      <p:sp>
        <p:nvSpPr>
          <p:cNvPr id="4" name="文本框 3"/>
          <p:cNvSpPr txBox="1"/>
          <p:nvPr/>
        </p:nvSpPr>
        <p:spPr>
          <a:xfrm>
            <a:off x="1525518" y="2826806"/>
            <a:ext cx="4570482" cy="923330"/>
          </a:xfrm>
          <a:prstGeom prst="rect">
            <a:avLst/>
          </a:prstGeom>
          <a:noFill/>
        </p:spPr>
        <p:txBody>
          <a:bodyPr wrap="none" rtlCol="0">
            <a:spAutoFit/>
          </a:bodyPr>
          <a:lstStyle/>
          <a:p>
            <a:r>
              <a:rPr lang="zh-CN" altLang="en-US" dirty="0"/>
              <a:t>部署图中的依赖关系使用虚线箭头表示，它</a:t>
            </a:r>
            <a:endParaRPr lang="en-US" altLang="zh-CN" dirty="0"/>
          </a:p>
          <a:p>
            <a:r>
              <a:rPr lang="zh-CN" altLang="en-US" dirty="0"/>
              <a:t>通常在部署图中的组件和组件之间，组件依</a:t>
            </a:r>
            <a:endParaRPr lang="en-US" altLang="zh-CN" dirty="0"/>
          </a:p>
          <a:p>
            <a:r>
              <a:rPr lang="zh-CN" altLang="en-US" dirty="0"/>
              <a:t>赖外部提供的服务（由组件到接口）</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653290" cy="400110"/>
          </a:xfrm>
          <a:prstGeom prst="rect">
            <a:avLst/>
          </a:prstGeom>
        </p:spPr>
        <p:txBody>
          <a:bodyPr wrap="none">
            <a:spAutoFit/>
          </a:bodyPr>
          <a:lstStyle/>
          <a:p>
            <a:r>
              <a:rPr lang="zh-CN" altLang="en-US" sz="2000" b="1" dirty="0"/>
              <a:t>关系（</a:t>
            </a:r>
            <a:r>
              <a:rPr lang="en-US" altLang="zh-CN" sz="2000" b="1" dirty="0"/>
              <a:t>Relationship</a:t>
            </a:r>
            <a:r>
              <a:rPr lang="zh-CN" altLang="en-US" sz="2000" b="1" dirty="0"/>
              <a:t>）</a:t>
            </a: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5686172" cy="369332"/>
          </a:xfrm>
          <a:prstGeom prst="rect">
            <a:avLst/>
          </a:prstGeom>
          <a:noFill/>
        </p:spPr>
        <p:txBody>
          <a:bodyPr wrap="none" rtlCol="0">
            <a:spAutoFit/>
          </a:bodyPr>
          <a:lstStyle/>
          <a:p>
            <a:r>
              <a:rPr lang="zh-CN" altLang="en-US" dirty="0"/>
              <a:t>部署图中也可以包括依赖，泛化，关联，及实现关系</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091" y="2054232"/>
            <a:ext cx="6462422" cy="3022476"/>
          </a:xfrm>
          <a:prstGeom prst="rect">
            <a:avLst/>
          </a:prstGeom>
        </p:spPr>
      </p:pic>
      <p:sp>
        <p:nvSpPr>
          <p:cNvPr id="4" name="文本框 3"/>
          <p:cNvSpPr txBox="1"/>
          <p:nvPr/>
        </p:nvSpPr>
        <p:spPr>
          <a:xfrm>
            <a:off x="1525518" y="2826806"/>
            <a:ext cx="4570482" cy="1200329"/>
          </a:xfrm>
          <a:prstGeom prst="rect">
            <a:avLst/>
          </a:prstGeom>
          <a:noFill/>
        </p:spPr>
        <p:txBody>
          <a:bodyPr wrap="none" rtlCol="0">
            <a:spAutoFit/>
          </a:bodyPr>
          <a:lstStyle/>
          <a:p>
            <a:r>
              <a:rPr lang="zh-CN" altLang="en-US" dirty="0"/>
              <a:t>部署图中的实现关系是结点内组件向外提供</a:t>
            </a:r>
            <a:endParaRPr lang="en-US" altLang="zh-CN" dirty="0"/>
          </a:p>
          <a:p>
            <a:r>
              <a:rPr lang="zh-CN" altLang="en-US" dirty="0"/>
              <a:t>服务，其表示符号是一条实线。关联关系是</a:t>
            </a:r>
            <a:endParaRPr lang="en-US" altLang="zh-CN" dirty="0"/>
          </a:p>
          <a:p>
            <a:r>
              <a:rPr lang="zh-CN" altLang="en-US" dirty="0"/>
              <a:t>体现结点间通信失联，其表示符号也是一条</a:t>
            </a:r>
            <a:endParaRPr lang="en-US" altLang="zh-CN" dirty="0"/>
          </a:p>
          <a:p>
            <a:r>
              <a:rPr lang="zh-CN" altLang="en-US" dirty="0"/>
              <a:t>实线。</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 name="文本框 1"/>
          <p:cNvSpPr txBox="1"/>
          <p:nvPr/>
        </p:nvSpPr>
        <p:spPr>
          <a:xfrm>
            <a:off x="4512366" y="5923723"/>
            <a:ext cx="2723823" cy="369332"/>
          </a:xfrm>
          <a:prstGeom prst="rect">
            <a:avLst/>
          </a:prstGeom>
          <a:noFill/>
        </p:spPr>
        <p:txBody>
          <a:bodyPr wrap="none" rtlCol="0">
            <a:spAutoFit/>
          </a:bodyPr>
          <a:lstStyle/>
          <a:p>
            <a:r>
              <a:rPr lang="zh-CN" altLang="en-US" dirty="0"/>
              <a:t>对嵌入式系统建模的例子</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468" y="314138"/>
            <a:ext cx="7578904" cy="542676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48990"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顺序图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226820" y="1469207"/>
            <a:ext cx="5314275" cy="707886"/>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顺序</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图描述了对象之间动态的交互关系，</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主要体现对象之间进行消息传递的</a:t>
            </a:r>
            <a:r>
              <a:rPr lang="zh-CN" altLang="en-US" sz="2000" dirty="0" smtClean="0">
                <a:solidFill>
                  <a:srgbClr val="FF0000"/>
                </a:solidFill>
                <a:latin typeface="黑体" panose="02010609060101010101" pitchFamily="49" charset="-122"/>
                <a:ea typeface="黑体" panose="02010609060101010101" pitchFamily="49" charset="-122"/>
              </a:rPr>
              <a:t>时间顺序</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1344023" y="3008973"/>
            <a:ext cx="5314275" cy="707886"/>
          </a:xfrm>
          <a:prstGeom prst="rect">
            <a:avLst/>
          </a:prstGeom>
        </p:spPr>
        <p:txBody>
          <a:bodyPr wrap="none">
            <a:spAutoFit/>
          </a:bodyPr>
          <a:lstStyle/>
          <a:p>
            <a:r>
              <a:rPr lang="zh-CN" altLang="en-US" sz="2000" dirty="0" smtClean="0">
                <a:solidFill>
                  <a:srgbClr val="FF0000"/>
                </a:solidFill>
                <a:latin typeface="黑体" panose="02010609060101010101" pitchFamily="49" charset="-122"/>
                <a:ea typeface="黑体" panose="02010609060101010101" pitchFamily="49" charset="-122"/>
              </a:rPr>
              <a:t>横向轴</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代表了再协作中各独立对象的</a:t>
            </a:r>
            <a:r>
              <a:rPr lang="zh-CN" altLang="en-US" sz="2000" dirty="0" smtClean="0">
                <a:latin typeface="黑体" panose="02010609060101010101" pitchFamily="49" charset="-122"/>
                <a:ea typeface="黑体" panose="02010609060101010101" pitchFamily="49" charset="-122"/>
              </a:rPr>
              <a:t>类元</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rgbClr val="FF0000"/>
                </a:solidFill>
                <a:latin typeface="黑体" panose="02010609060101010101" pitchFamily="49" charset="-122"/>
                <a:ea typeface="黑体" panose="02010609060101010101" pitchFamily="49" charset="-122"/>
              </a:rPr>
              <a:t>纵向轴</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是时间轴，时间沿竖线向下延伸</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22" y="848458"/>
            <a:ext cx="6312632" cy="52212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750423" y="1000858"/>
            <a:ext cx="1107996" cy="461665"/>
          </a:xfrm>
          <a:prstGeom prst="rect">
            <a:avLst/>
          </a:prstGeom>
        </p:spPr>
        <p:txBody>
          <a:bodyPr wrap="none" anchor="t">
            <a:spAutoFit/>
          </a:bodyPr>
          <a:lstStyle/>
          <a:p>
            <a:r>
              <a:rPr lang="zh-CN" altLang="en-US" sz="2400" b="1" dirty="0">
                <a:solidFill>
                  <a:schemeClr val="tx1">
                    <a:lumMod val="75000"/>
                    <a:lumOff val="25000"/>
                  </a:schemeClr>
                </a:solidFill>
                <a:ea typeface="等线" panose="02010600030101010101" charset="-122"/>
              </a:rPr>
              <a:t>用</a:t>
            </a:r>
            <a:r>
              <a:rPr lang="zh-CN" altLang="en-US" sz="2400" b="1" dirty="0" smtClean="0">
                <a:solidFill>
                  <a:schemeClr val="tx1">
                    <a:lumMod val="75000"/>
                    <a:lumOff val="25000"/>
                  </a:schemeClr>
                </a:solidFill>
                <a:ea typeface="等线" panose="02010600030101010101" charset="-122"/>
              </a:rPr>
              <a:t>例图</a:t>
            </a:r>
            <a:endParaRPr lang="en-US" altLang="zh-CN" sz="2000" b="1" dirty="0" err="1">
              <a:solidFill>
                <a:schemeClr val="tx1">
                  <a:lumMod val="75000"/>
                  <a:lumOff val="25000"/>
                </a:schemeClr>
              </a:solidFill>
              <a:ea typeface="等线" panose="02010600030101010101" charset="-122"/>
            </a:endParaRPr>
          </a:p>
        </p:txBody>
      </p:sp>
      <p:sp>
        <p:nvSpPr>
          <p:cNvPr id="7" name="矩形 6"/>
          <p:cNvSpPr/>
          <p:nvPr/>
        </p:nvSpPr>
        <p:spPr>
          <a:xfrm>
            <a:off x="1750423" y="1684481"/>
            <a:ext cx="8765177" cy="1754326"/>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用例图是显示一组用例，参与者，以及它们之间关系的一种图。</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zh-CN" altLang="en-US" b="1" dirty="0">
                <a:solidFill>
                  <a:schemeClr val="tx1">
                    <a:lumMod val="75000"/>
                    <a:lumOff val="25000"/>
                  </a:schemeClr>
                </a:solidFill>
                <a:ea typeface="等线" panose="02010600030101010101" charset="-122"/>
              </a:rPr>
              <a:t>用</a:t>
            </a:r>
            <a:r>
              <a:rPr lang="zh-CN" altLang="en-US" b="1" dirty="0" smtClean="0">
                <a:solidFill>
                  <a:schemeClr val="tx1">
                    <a:lumMod val="75000"/>
                    <a:lumOff val="25000"/>
                  </a:schemeClr>
                </a:solidFill>
                <a:ea typeface="等线" panose="02010600030101010101" charset="-122"/>
              </a:rPr>
              <a:t>例图是从</a:t>
            </a:r>
            <a:r>
              <a:rPr lang="zh-CN" altLang="en-US" b="1" dirty="0" smtClean="0">
                <a:solidFill>
                  <a:srgbClr val="FF0000"/>
                </a:solidFill>
                <a:ea typeface="等线" panose="02010600030101010101" charset="-122"/>
              </a:rPr>
              <a:t>客户</a:t>
            </a:r>
            <a:r>
              <a:rPr lang="zh-CN" altLang="en-US" b="1" dirty="0" smtClean="0">
                <a:solidFill>
                  <a:schemeClr val="tx1">
                    <a:lumMod val="75000"/>
                    <a:lumOff val="25000"/>
                  </a:schemeClr>
                </a:solidFill>
                <a:ea typeface="等线" panose="02010600030101010101" charset="-122"/>
              </a:rPr>
              <a:t>的角度而</a:t>
            </a:r>
            <a:r>
              <a:rPr lang="zh-CN" altLang="en-US" b="1" dirty="0" smtClean="0">
                <a:solidFill>
                  <a:srgbClr val="FF0000"/>
                </a:solidFill>
                <a:ea typeface="等线" panose="02010600030101010101" charset="-122"/>
              </a:rPr>
              <a:t>不是开发者</a:t>
            </a:r>
            <a:r>
              <a:rPr lang="zh-CN" altLang="en-US" b="1" dirty="0" smtClean="0">
                <a:solidFill>
                  <a:schemeClr val="tx1">
                    <a:lumMod val="75000"/>
                    <a:lumOff val="25000"/>
                  </a:schemeClr>
                </a:solidFill>
                <a:ea typeface="等线" panose="02010600030101010101" charset="-122"/>
              </a:rPr>
              <a:t>的角度来描述对软件产品的需求。</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zh-CN" altLang="en-US" b="1" dirty="0" smtClean="0">
                <a:solidFill>
                  <a:schemeClr val="tx1">
                    <a:lumMod val="75000"/>
                    <a:lumOff val="25000"/>
                  </a:schemeClr>
                </a:solidFill>
                <a:ea typeface="等线" panose="02010600030101010101" charset="-122"/>
              </a:rPr>
              <a:t>用例图在系统</a:t>
            </a:r>
            <a:r>
              <a:rPr lang="zh-CN" altLang="en-US" b="1" dirty="0" smtClean="0">
                <a:solidFill>
                  <a:srgbClr val="FF0000"/>
                </a:solidFill>
                <a:ea typeface="等线" panose="02010600030101010101" charset="-122"/>
              </a:rPr>
              <a:t>分析</a:t>
            </a:r>
            <a:r>
              <a:rPr lang="zh-CN" altLang="en-US" b="1" dirty="0" smtClean="0">
                <a:solidFill>
                  <a:schemeClr val="tx1">
                    <a:lumMod val="75000"/>
                    <a:lumOff val="25000"/>
                  </a:schemeClr>
                </a:solidFill>
                <a:ea typeface="等线" panose="02010600030101010101" charset="-122"/>
              </a:rPr>
              <a:t>，</a:t>
            </a:r>
            <a:r>
              <a:rPr lang="zh-CN" altLang="en-US" b="1" dirty="0" smtClean="0">
                <a:solidFill>
                  <a:srgbClr val="FF0000"/>
                </a:solidFill>
                <a:ea typeface="等线" panose="02010600030101010101" charset="-122"/>
              </a:rPr>
              <a:t>设计</a:t>
            </a:r>
            <a:r>
              <a:rPr lang="zh-CN" altLang="en-US" b="1" dirty="0" smtClean="0">
                <a:solidFill>
                  <a:schemeClr val="tx1">
                    <a:lumMod val="75000"/>
                    <a:lumOff val="25000"/>
                  </a:schemeClr>
                </a:solidFill>
                <a:ea typeface="等线" panose="02010600030101010101" charset="-122"/>
              </a:rPr>
              <a:t>，</a:t>
            </a:r>
            <a:r>
              <a:rPr lang="zh-CN" altLang="en-US" b="1" dirty="0" smtClean="0">
                <a:solidFill>
                  <a:srgbClr val="FF0000"/>
                </a:solidFill>
                <a:ea typeface="等线" panose="02010600030101010101" charset="-122"/>
              </a:rPr>
              <a:t>开发</a:t>
            </a:r>
            <a:r>
              <a:rPr lang="zh-CN" altLang="en-US" b="1" dirty="0" smtClean="0">
                <a:solidFill>
                  <a:schemeClr val="tx1">
                    <a:lumMod val="75000"/>
                    <a:lumOff val="25000"/>
                  </a:schemeClr>
                </a:solidFill>
                <a:ea typeface="等线" panose="02010600030101010101" charset="-122"/>
              </a:rPr>
              <a:t>阶段都是十分重要的，它的正确与否直接影响到客户对最终实现的产品的满意度</a:t>
            </a:r>
            <a:endParaRPr lang="en-US" altLang="zh-CN" b="1" dirty="0" smtClean="0">
              <a:solidFill>
                <a:schemeClr val="tx1">
                  <a:lumMod val="75000"/>
                  <a:lumOff val="25000"/>
                </a:schemeClr>
              </a:solidFill>
              <a:ea typeface="等线" panose="02010600030101010101" charset="-122"/>
            </a:endParaRPr>
          </a:p>
        </p:txBody>
      </p:sp>
      <p:sp>
        <p:nvSpPr>
          <p:cNvPr id="2" name="矩形 1"/>
          <p:cNvSpPr/>
          <p:nvPr/>
        </p:nvSpPr>
        <p:spPr>
          <a:xfrm>
            <a:off x="1750423" y="3777733"/>
            <a:ext cx="6883616" cy="1785104"/>
          </a:xfrm>
          <a:prstGeom prst="rect">
            <a:avLst/>
          </a:prstGeom>
        </p:spPr>
        <p:txBody>
          <a:bodyPr wrap="none">
            <a:spAutoFit/>
          </a:bodyPr>
          <a:lstStyle/>
          <a:p>
            <a:r>
              <a:rPr lang="zh-CN" altLang="en-US" sz="2000" b="1" dirty="0">
                <a:solidFill>
                  <a:schemeClr val="tx1">
                    <a:lumMod val="75000"/>
                    <a:lumOff val="25000"/>
                  </a:schemeClr>
                </a:solidFill>
              </a:rPr>
              <a:t>用</a:t>
            </a:r>
            <a:r>
              <a:rPr lang="zh-CN" altLang="en-US" sz="2000" b="1" dirty="0" smtClean="0">
                <a:solidFill>
                  <a:schemeClr val="tx1">
                    <a:lumMod val="75000"/>
                    <a:lumOff val="25000"/>
                  </a:schemeClr>
                </a:solidFill>
              </a:rPr>
              <a:t>例图作用：</a:t>
            </a:r>
            <a:endParaRPr lang="en-US" altLang="zh-CN" sz="2000" b="1" dirty="0" smtClean="0">
              <a:solidFill>
                <a:schemeClr val="tx1">
                  <a:lumMod val="75000"/>
                  <a:lumOff val="25000"/>
                </a:schemeClr>
              </a:solidFill>
            </a:endParaRPr>
          </a:p>
          <a:p>
            <a:r>
              <a:rPr lang="en-US" altLang="zh-CN" b="1" dirty="0" smtClean="0">
                <a:solidFill>
                  <a:schemeClr val="tx1">
                    <a:lumMod val="75000"/>
                    <a:lumOff val="25000"/>
                  </a:schemeClr>
                </a:solidFill>
              </a:rPr>
              <a:t>        1.</a:t>
            </a:r>
            <a:r>
              <a:rPr lang="zh-CN" altLang="en-US" b="1" dirty="0" smtClean="0">
                <a:solidFill>
                  <a:schemeClr val="tx1">
                    <a:lumMod val="75000"/>
                    <a:lumOff val="25000"/>
                  </a:schemeClr>
                </a:solidFill>
              </a:rPr>
              <a:t>用来描述将要开发系统的功能需求和系统的使用场景。</a:t>
            </a:r>
            <a:endParaRPr lang="en-US" altLang="zh-CN" b="1" dirty="0" smtClean="0">
              <a:solidFill>
                <a:schemeClr val="tx1">
                  <a:lumMod val="75000"/>
                  <a:lumOff val="25000"/>
                </a:schemeClr>
              </a:solidFill>
            </a:endParaRPr>
          </a:p>
          <a:p>
            <a:endParaRPr lang="en-US" altLang="zh-CN" b="1" dirty="0" smtClean="0">
              <a:solidFill>
                <a:schemeClr val="tx1">
                  <a:lumMod val="75000"/>
                  <a:lumOff val="25000"/>
                </a:schemeClr>
              </a:solidFill>
            </a:endParaRPr>
          </a:p>
          <a:p>
            <a:r>
              <a:rPr lang="en-US" altLang="zh-CN" b="1" dirty="0">
                <a:solidFill>
                  <a:schemeClr val="tx1">
                    <a:lumMod val="75000"/>
                    <a:lumOff val="25000"/>
                  </a:schemeClr>
                </a:solidFill>
              </a:rPr>
              <a:t> </a:t>
            </a:r>
            <a:r>
              <a:rPr lang="en-US" altLang="zh-CN" b="1" dirty="0" smtClean="0">
                <a:solidFill>
                  <a:schemeClr val="tx1">
                    <a:lumMod val="75000"/>
                    <a:lumOff val="25000"/>
                  </a:schemeClr>
                </a:solidFill>
              </a:rPr>
              <a:t>       2.</a:t>
            </a:r>
            <a:r>
              <a:rPr lang="zh-CN" altLang="en-US" b="1" dirty="0" smtClean="0">
                <a:solidFill>
                  <a:schemeClr val="tx1">
                    <a:lumMod val="75000"/>
                    <a:lumOff val="25000"/>
                  </a:schemeClr>
                </a:solidFill>
              </a:rPr>
              <a:t>作为设计和开发过程的基础，促进各阶段开发工作的进展。</a:t>
            </a:r>
            <a:endParaRPr lang="en-US" altLang="zh-CN" b="1" dirty="0" smtClean="0">
              <a:solidFill>
                <a:schemeClr val="tx1">
                  <a:lumMod val="75000"/>
                  <a:lumOff val="25000"/>
                </a:schemeClr>
              </a:solidFill>
            </a:endParaRPr>
          </a:p>
          <a:p>
            <a:endParaRPr lang="en-US" altLang="zh-CN" b="1" dirty="0" smtClean="0">
              <a:solidFill>
                <a:schemeClr val="tx1">
                  <a:lumMod val="75000"/>
                  <a:lumOff val="25000"/>
                </a:schemeClr>
              </a:solidFill>
            </a:endParaRPr>
          </a:p>
          <a:p>
            <a:r>
              <a:rPr lang="en-US" altLang="zh-CN" b="1" dirty="0" smtClean="0">
                <a:solidFill>
                  <a:schemeClr val="tx1">
                    <a:lumMod val="75000"/>
                    <a:lumOff val="25000"/>
                  </a:schemeClr>
                </a:solidFill>
              </a:rPr>
              <a:t>        3.</a:t>
            </a:r>
            <a:r>
              <a:rPr lang="zh-CN" altLang="en-US" b="1" dirty="0" smtClean="0">
                <a:solidFill>
                  <a:schemeClr val="tx1">
                    <a:lumMod val="75000"/>
                    <a:lumOff val="25000"/>
                  </a:schemeClr>
                </a:solidFill>
              </a:rPr>
              <a:t>用于验证与确认系统需求</a:t>
            </a:r>
            <a:endParaRPr lang="en-US" altLang="zh-CN" b="1" dirty="0" err="1">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6211957"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中，对于顺序图做出了以下</a:t>
            </a:r>
            <a:r>
              <a:rPr lang="zh-CN" altLang="en-US" sz="2000" dirty="0" smtClean="0">
                <a:solidFill>
                  <a:srgbClr val="FF0000"/>
                </a:solidFill>
                <a:latin typeface="黑体" panose="02010609060101010101" pitchFamily="49" charset="-122"/>
                <a:ea typeface="黑体" panose="02010609060101010101" pitchFamily="49" charset="-122"/>
              </a:rPr>
              <a:t>三大方面</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的改进</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p>
        </p:txBody>
      </p:sp>
      <p:sp>
        <p:nvSpPr>
          <p:cNvPr id="7" name="矩形 6"/>
          <p:cNvSpPr/>
          <p:nvPr/>
        </p:nvSpPr>
        <p:spPr>
          <a:xfrm>
            <a:off x="1344023" y="2453317"/>
            <a:ext cx="4801314"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kumimoji="1" lang="zh-CN" altLang="en-US" sz="2000" dirty="0"/>
              <a:t>允许顺序图中明确的表达分支判断逻辑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355774"/>
            <a:ext cx="5679760"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kumimoji="1" lang="zh-CN" altLang="en-US" sz="2000" dirty="0"/>
              <a:t>允许“纵向”与“横向”的对顺序图进行拆分与引用</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352275" y="4258231"/>
            <a:ext cx="9857186"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3.</a:t>
            </a:r>
            <a:r>
              <a:rPr kumimoji="1" lang="zh-CN" altLang="en-US" sz="2000" dirty="0"/>
              <a:t>提供了一种新图</a:t>
            </a:r>
            <a:r>
              <a:rPr kumimoji="1" lang="zh-CN" altLang="en-US" sz="2000" dirty="0" smtClean="0"/>
              <a:t>，叫“交互概况图”</a:t>
            </a:r>
            <a:r>
              <a:rPr kumimoji="1" lang="zh-CN" altLang="en-US" sz="2000" dirty="0"/>
              <a:t>，可以直观的表达一组相关顺序图之间的转向逻辑</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7622600"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在顺序图中的建模元素主要有：角色、对象、生命线、激活、消息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52275" y="2453317"/>
            <a:ext cx="954107"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588434"/>
            <a:ext cx="4801314"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角色可以是人或其他的系统或者其子系统</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288" y="2290076"/>
            <a:ext cx="3047619" cy="2996825"/>
          </a:xfrm>
          <a:prstGeom prst="rect">
            <a:avLst/>
          </a:prstGeom>
        </p:spPr>
      </p:pic>
      <p:sp>
        <p:nvSpPr>
          <p:cNvPr id="11" name="矩形 10"/>
          <p:cNvSpPr/>
          <p:nvPr/>
        </p:nvSpPr>
        <p:spPr>
          <a:xfrm>
            <a:off x="8257916" y="5133012"/>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对象</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602583" y="2136188"/>
            <a:ext cx="6083717"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对象指的是一个单独的、可确认的物体、单元或实体</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8776138" y="431320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602583" y="2815763"/>
            <a:ext cx="4288353"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它们之间可以按照时间顺序进行交互</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602583" y="3585586"/>
            <a:ext cx="4288353"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用矩阵框来表示，对象名带有下划线</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281" y="2080934"/>
            <a:ext cx="2285714" cy="190476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765501" cy="400110"/>
          </a:xfrm>
          <a:prstGeom prst="rect">
            <a:avLst/>
          </a:prstGeom>
        </p:spPr>
        <p:txBody>
          <a:bodyPr wrap="none">
            <a:spAutoFit/>
          </a:bodyPr>
          <a:lstStyle/>
          <a:p>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对象有三种命名方式：</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201807" y="3985696"/>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4894124"/>
            <a:ext cx="7879080" cy="707886"/>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把交互频繁的对象尽可能靠拢</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把初始化整个交互活动的对象（有时是一个参与者）放置在最左边</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087" y="1566420"/>
            <a:ext cx="7530158" cy="2158730"/>
          </a:xfrm>
          <a:prstGeom prst="rect">
            <a:avLst/>
          </a:prstGeom>
        </p:spPr>
      </p:pic>
      <p:sp>
        <p:nvSpPr>
          <p:cNvPr id="13" name="矩形 12"/>
          <p:cNvSpPr/>
          <p:nvPr/>
        </p:nvSpPr>
        <p:spPr>
          <a:xfrm>
            <a:off x="606481" y="3985696"/>
            <a:ext cx="1475084" cy="400110"/>
          </a:xfrm>
          <a:prstGeom prst="rect">
            <a:avLst/>
          </a:prstGeom>
        </p:spPr>
        <p:txBody>
          <a:bodyPr wrap="none">
            <a:spAutoFit/>
          </a:bodyPr>
          <a:lstStyle/>
          <a:p>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两个原则：</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生命线</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879080" cy="2246769"/>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生命线代表顺序图中对象在一段时间内的存在</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生命线在顺序图中表示为对象图标底部中心为重向下延伸的一条虚线</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rgbClr val="FF0000"/>
                </a:solidFill>
                <a:latin typeface="黑体" panose="02010609060101010101" pitchFamily="49" charset="-122"/>
                <a:ea typeface="黑体" panose="02010609060101010101" pitchFamily="49" charset="-122"/>
              </a:rPr>
              <a:t>在</a:t>
            </a:r>
            <a:r>
              <a:rPr lang="en-US" altLang="zh-CN" sz="2000" dirty="0" smtClean="0">
                <a:solidFill>
                  <a:srgbClr val="FF0000"/>
                </a:solidFill>
                <a:latin typeface="黑体" panose="02010609060101010101" pitchFamily="49" charset="-122"/>
                <a:ea typeface="黑体" panose="02010609060101010101" pitchFamily="49" charset="-122"/>
              </a:rPr>
              <a:t>UML2</a:t>
            </a:r>
            <a:r>
              <a:rPr lang="zh-CN" altLang="en-US" sz="2000" dirty="0" smtClean="0">
                <a:solidFill>
                  <a:srgbClr val="FF0000"/>
                </a:solidFill>
                <a:latin typeface="黑体" panose="02010609060101010101" pitchFamily="49" charset="-122"/>
                <a:ea typeface="黑体" panose="02010609060101010101" pitchFamily="49" charset="-122"/>
              </a:rPr>
              <a:t>的定义中生命线也可以用实线来表示</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对象在生命线上有两种状态：</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休眠状态和激活状态</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327" y="1366365"/>
            <a:ext cx="3873016" cy="412698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激活期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366119" cy="1631216"/>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激活期也被称为控制焦点</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代表顺序提中的对象执行一项操作的时期</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对象就是在激活条的顶部被激活，在完成自己的工作后被去激活</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5</a:t>
            </a:r>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消息</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5827236" cy="4093428"/>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消息是对象之间某种形式的通信</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用带有箭头的线并赋以消息表达是方式表示</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消息的类型可分为以下三种：</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同步消息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只有当接收者做好接受准备了发送者才能发送消息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异步消息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无论接收者做没做好准备都可以发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返回消息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表示从过程调用返回，用</a:t>
            </a:r>
            <a:r>
              <a:rPr lang="zh-CN" altLang="en-US" sz="2000" dirty="0" smtClean="0">
                <a:solidFill>
                  <a:srgbClr val="FF0000"/>
                </a:solidFill>
                <a:latin typeface="黑体" panose="02010609060101010101" pitchFamily="49" charset="-122"/>
                <a:ea typeface="黑体" panose="02010609060101010101" pitchFamily="49" charset="-122"/>
              </a:rPr>
              <a:t>虚线</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表示</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6340197" cy="3170099"/>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UML1.0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为了实现约束条件，需要在消息名前加上约束条件，</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并放在“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”中，该约束主要描述代码中的</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if</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语句结构</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另外可以实现循环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需要在方法名前加上“*</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*代表循环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代表条件</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42" y="182076"/>
            <a:ext cx="5498412" cy="535873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210133" y="2026117"/>
            <a:ext cx="4544834" cy="2554545"/>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这种约束被称为组合片段</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这种片段一共有</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中类型</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使用组合片段机制可以为顺序图增加一</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定程度的处理逻辑。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332" y="448348"/>
            <a:ext cx="7555555" cy="535873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122697"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ATM</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登录的顺序图</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7429158" y="6334780"/>
            <a:ext cx="4762842" cy="523220"/>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例子来自小崔</a:t>
            </a:r>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_</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的</a:t>
            </a:r>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《UML </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之 顺序图</a:t>
            </a:r>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(Sequence Diagram)》</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530" y="-394137"/>
            <a:ext cx="9248641"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用例图元素</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2" y="1545813"/>
            <a:ext cx="8765177" cy="1200329"/>
          </a:xfrm>
          <a:prstGeom prst="rect">
            <a:avLst/>
          </a:prstGeom>
        </p:spPr>
        <p:txBody>
          <a:bodyPr wrap="square" anchor="t">
            <a:spAutoFit/>
          </a:bodyPr>
          <a:lstStyle/>
          <a:p>
            <a:r>
              <a:rPr lang="en-US" altLang="zh-CN" b="1" dirty="0" smtClean="0">
                <a:solidFill>
                  <a:schemeClr val="tx1">
                    <a:lumMod val="75000"/>
                    <a:lumOff val="25000"/>
                  </a:schemeClr>
                </a:solidFill>
                <a:ea typeface="等线" panose="02010600030101010101" charset="-122"/>
              </a:rPr>
              <a:t>        1.</a:t>
            </a:r>
            <a:r>
              <a:rPr lang="zh-CN" altLang="en-US" b="1" dirty="0" smtClean="0">
                <a:solidFill>
                  <a:schemeClr val="tx1">
                    <a:lumMod val="75000"/>
                    <a:lumOff val="25000"/>
                  </a:schemeClr>
                </a:solidFill>
                <a:ea typeface="等线" panose="02010600030101010101" charset="-122"/>
              </a:rPr>
              <a:t>参与者（</a:t>
            </a:r>
            <a:r>
              <a:rPr lang="en-US" altLang="zh-CN" b="1" dirty="0" smtClean="0">
                <a:solidFill>
                  <a:schemeClr val="tx1">
                    <a:lumMod val="75000"/>
                    <a:lumOff val="25000"/>
                  </a:schemeClr>
                </a:solidFill>
                <a:ea typeface="等线" panose="02010600030101010101" charset="-122"/>
              </a:rPr>
              <a:t>Actor</a:t>
            </a:r>
            <a:r>
              <a:rPr lang="zh-CN" altLang="en-US" b="1" dirty="0" smtClean="0">
                <a:solidFill>
                  <a:schemeClr val="tx1">
                    <a:lumMod val="75000"/>
                    <a:lumOff val="25000"/>
                  </a:schemeClr>
                </a:solidFill>
                <a:ea typeface="等线" panose="02010600030101010101" charset="-122"/>
              </a:rPr>
              <a:t>）：也成为角色，它代表系统用户。</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2.</a:t>
            </a:r>
            <a:r>
              <a:rPr lang="zh-CN" altLang="en-US" b="1" dirty="0" smtClean="0">
                <a:solidFill>
                  <a:schemeClr val="tx1">
                    <a:lumMod val="75000"/>
                    <a:lumOff val="25000"/>
                  </a:schemeClr>
                </a:solidFill>
                <a:ea typeface="等线" panose="02010600030101010101" charset="-122"/>
              </a:rPr>
              <a:t>系统边界（</a:t>
            </a:r>
            <a:r>
              <a:rPr lang="en-US" altLang="zh-CN" b="1" dirty="0" smtClean="0">
                <a:solidFill>
                  <a:schemeClr val="tx1">
                    <a:lumMod val="75000"/>
                    <a:lumOff val="25000"/>
                  </a:schemeClr>
                </a:solidFill>
                <a:ea typeface="等线" panose="02010600030101010101" charset="-122"/>
              </a:rPr>
              <a:t>System Scope</a:t>
            </a:r>
            <a:r>
              <a:rPr lang="zh-CN" altLang="en-US" b="1" dirty="0" smtClean="0">
                <a:solidFill>
                  <a:schemeClr val="tx1">
                    <a:lumMod val="75000"/>
                    <a:lumOff val="25000"/>
                  </a:schemeClr>
                </a:solidFill>
                <a:ea typeface="等线" panose="02010600030101010101" charset="-122"/>
              </a:rPr>
              <a:t>）：它确定系统的范围。</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3.</a:t>
            </a:r>
            <a:r>
              <a:rPr lang="zh-CN" altLang="en-US" b="1" dirty="0" smtClean="0">
                <a:solidFill>
                  <a:schemeClr val="tx1">
                    <a:lumMod val="75000"/>
                    <a:lumOff val="25000"/>
                  </a:schemeClr>
                </a:solidFill>
                <a:ea typeface="等线" panose="02010600030101010101" charset="-122"/>
              </a:rPr>
              <a:t>用例（</a:t>
            </a:r>
            <a:r>
              <a:rPr lang="en-US" altLang="zh-CN" b="1" dirty="0" smtClean="0">
                <a:solidFill>
                  <a:schemeClr val="tx1">
                    <a:lumMod val="75000"/>
                    <a:lumOff val="25000"/>
                  </a:schemeClr>
                </a:solidFill>
                <a:ea typeface="等线" panose="02010600030101010101" charset="-122"/>
              </a:rPr>
              <a:t>Use Case</a:t>
            </a:r>
            <a:r>
              <a:rPr lang="zh-CN" altLang="en-US" b="1" dirty="0" smtClean="0">
                <a:solidFill>
                  <a:schemeClr val="tx1">
                    <a:lumMod val="75000"/>
                    <a:lumOff val="25000"/>
                  </a:schemeClr>
                </a:solidFill>
                <a:ea typeface="等线" panose="02010600030101010101" charset="-122"/>
              </a:rPr>
              <a:t>）：它代表系统提供的服务。</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4.</a:t>
            </a:r>
            <a:r>
              <a:rPr lang="zh-CN" altLang="en-US" b="1" dirty="0" smtClean="0">
                <a:solidFill>
                  <a:schemeClr val="tx1">
                    <a:lumMod val="75000"/>
                    <a:lumOff val="25000"/>
                  </a:schemeClr>
                </a:solidFill>
                <a:ea typeface="等线" panose="02010600030101010101" charset="-122"/>
              </a:rPr>
              <a:t>关联（</a:t>
            </a:r>
            <a:r>
              <a:rPr lang="en-US" altLang="zh-CN" b="1" dirty="0" smtClean="0">
                <a:solidFill>
                  <a:schemeClr val="tx1">
                    <a:lumMod val="75000"/>
                    <a:lumOff val="25000"/>
                  </a:schemeClr>
                </a:solidFill>
                <a:ea typeface="等线" panose="02010600030101010101" charset="-122"/>
              </a:rPr>
              <a:t>Association</a:t>
            </a:r>
            <a:r>
              <a:rPr lang="zh-CN" altLang="en-US" b="1" dirty="0" smtClean="0">
                <a:solidFill>
                  <a:schemeClr val="tx1">
                    <a:lumMod val="75000"/>
                    <a:lumOff val="25000"/>
                  </a:schemeClr>
                </a:solidFill>
                <a:ea typeface="等线" panose="02010600030101010101" charset="-122"/>
              </a:rPr>
              <a:t>）：它表示参与者与用例间的关系。</a:t>
            </a:r>
            <a:endParaRPr lang="en-US" altLang="zh-CN" b="1" dirty="0" smtClean="0">
              <a:solidFill>
                <a:schemeClr val="tx1">
                  <a:lumMod val="75000"/>
                  <a:lumOff val="25000"/>
                </a:schemeClr>
              </a:solidFill>
              <a:ea typeface="等线" panose="02010600030101010101"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074" y="2983971"/>
            <a:ext cx="67246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158445" y="3510971"/>
            <a:ext cx="3818254" cy="1754326"/>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例：</a:t>
            </a:r>
            <a:endParaRPr lang="en-US" altLang="zh-CN" b="1" dirty="0" smtClean="0">
              <a:solidFill>
                <a:schemeClr val="tx1">
                  <a:lumMod val="75000"/>
                  <a:lumOff val="25000"/>
                </a:schemeClr>
              </a:solidFill>
              <a:ea typeface="等线" panose="02010600030101010101" charset="-122"/>
            </a:endParaRPr>
          </a:p>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如图，所有用例放在系统边界内，说明它们属于一个系统，参与者放在系统边界外，表明参与者不属于系统，但参与者负责直接（或间接）的驱动相</a:t>
            </a:r>
            <a:r>
              <a:rPr lang="zh-CN" altLang="en-US" b="1" dirty="0" smtClean="0">
                <a:solidFill>
                  <a:srgbClr val="FF0000"/>
                </a:solidFill>
                <a:ea typeface="等线" panose="02010600030101010101" charset="-122"/>
              </a:rPr>
              <a:t>关联</a:t>
            </a:r>
            <a:r>
              <a:rPr lang="zh-CN" altLang="en-US" b="1" dirty="0" smtClean="0">
                <a:solidFill>
                  <a:schemeClr val="tx1">
                    <a:lumMod val="75000"/>
                    <a:lumOff val="25000"/>
                  </a:schemeClr>
                </a:solidFill>
                <a:ea typeface="等线" panose="02010600030101010101" charset="-122"/>
              </a:rPr>
              <a:t>用例的执行。</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46835" y="801370"/>
            <a:ext cx="385318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问题：</a:t>
            </a:r>
          </a:p>
        </p:txBody>
      </p:sp>
      <p:sp>
        <p:nvSpPr>
          <p:cNvPr id="7" name="文本框 6"/>
          <p:cNvSpPr txBox="1"/>
          <p:nvPr/>
        </p:nvSpPr>
        <p:spPr>
          <a:xfrm>
            <a:off x="1360170" y="1533525"/>
            <a:ext cx="5440045" cy="460375"/>
          </a:xfrm>
          <a:prstGeom prst="rect">
            <a:avLst/>
          </a:prstGeom>
          <a:noFill/>
        </p:spPr>
        <p:txBody>
          <a:bodyPr wrap="square" rtlCol="0">
            <a:spAutoFit/>
          </a:bodyPr>
          <a:lstStyle/>
          <a:p>
            <a:r>
              <a:rPr lang="en-US" altLang="zh-CN" sz="2400"/>
              <a:t>1.</a:t>
            </a:r>
            <a:r>
              <a:rPr lang="zh-CN" altLang="en-US" sz="2400"/>
              <a:t>状态图的两个基本元素？</a:t>
            </a:r>
          </a:p>
        </p:txBody>
      </p:sp>
      <p:sp>
        <p:nvSpPr>
          <p:cNvPr id="9" name="文本框 8"/>
          <p:cNvSpPr txBox="1"/>
          <p:nvPr/>
        </p:nvSpPr>
        <p:spPr>
          <a:xfrm>
            <a:off x="1584960" y="2167890"/>
            <a:ext cx="3376930" cy="460375"/>
          </a:xfrm>
          <a:prstGeom prst="rect">
            <a:avLst/>
          </a:prstGeom>
          <a:noFill/>
        </p:spPr>
        <p:txBody>
          <a:bodyPr wrap="square" rtlCol="0">
            <a:spAutoFit/>
          </a:bodyPr>
          <a:lstStyle/>
          <a:p>
            <a:r>
              <a:rPr lang="zh-CN" altLang="en-US" sz="2400"/>
              <a:t>状态和转换</a:t>
            </a:r>
          </a:p>
        </p:txBody>
      </p:sp>
      <p:sp>
        <p:nvSpPr>
          <p:cNvPr id="8" name="文本框 7"/>
          <p:cNvSpPr txBox="1"/>
          <p:nvPr/>
        </p:nvSpPr>
        <p:spPr>
          <a:xfrm>
            <a:off x="1360170" y="3039745"/>
            <a:ext cx="5440045" cy="460375"/>
          </a:xfrm>
          <a:prstGeom prst="rect">
            <a:avLst/>
          </a:prstGeom>
          <a:noFill/>
        </p:spPr>
        <p:txBody>
          <a:bodyPr wrap="square" rtlCol="0">
            <a:spAutoFit/>
          </a:bodyPr>
          <a:lstStyle/>
          <a:p>
            <a:r>
              <a:rPr lang="en-US" altLang="zh-CN" sz="2400"/>
              <a:t>2.</a:t>
            </a:r>
            <a:r>
              <a:rPr lang="zh-CN" altLang="en-US" sz="2400"/>
              <a:t>用例的四个关系，列举出三个</a:t>
            </a:r>
          </a:p>
        </p:txBody>
      </p:sp>
      <p:sp>
        <p:nvSpPr>
          <p:cNvPr id="10" name="文本框 9"/>
          <p:cNvSpPr txBox="1"/>
          <p:nvPr/>
        </p:nvSpPr>
        <p:spPr>
          <a:xfrm>
            <a:off x="1489710" y="4606290"/>
            <a:ext cx="5440045" cy="460375"/>
          </a:xfrm>
          <a:prstGeom prst="rect">
            <a:avLst/>
          </a:prstGeom>
          <a:noFill/>
        </p:spPr>
        <p:txBody>
          <a:bodyPr wrap="square" rtlCol="0">
            <a:spAutoFit/>
          </a:bodyPr>
          <a:lstStyle/>
          <a:p>
            <a:r>
              <a:rPr lang="en-US" altLang="zh-CN" sz="2400"/>
              <a:t>3.</a:t>
            </a:r>
            <a:r>
              <a:rPr lang="zh-CN" altLang="en-US" sz="2400"/>
              <a:t>类之间的关系</a:t>
            </a:r>
          </a:p>
        </p:txBody>
      </p:sp>
      <p:sp>
        <p:nvSpPr>
          <p:cNvPr id="11" name="文本框 10"/>
          <p:cNvSpPr txBox="1"/>
          <p:nvPr/>
        </p:nvSpPr>
        <p:spPr>
          <a:xfrm>
            <a:off x="1584960" y="3755390"/>
            <a:ext cx="3985895" cy="460375"/>
          </a:xfrm>
          <a:prstGeom prst="rect">
            <a:avLst/>
          </a:prstGeom>
          <a:noFill/>
        </p:spPr>
        <p:txBody>
          <a:bodyPr wrap="square" rtlCol="0">
            <a:spAutoFit/>
          </a:bodyPr>
          <a:lstStyle/>
          <a:p>
            <a:r>
              <a:rPr lang="zh-CN" altLang="en-US" sz="2400"/>
              <a:t>包含，扩展，泛化，分组</a:t>
            </a:r>
          </a:p>
        </p:txBody>
      </p:sp>
      <p:sp>
        <p:nvSpPr>
          <p:cNvPr id="12" name="文本框 11"/>
          <p:cNvSpPr txBox="1"/>
          <p:nvPr/>
        </p:nvSpPr>
        <p:spPr>
          <a:xfrm>
            <a:off x="1712595" y="5461635"/>
            <a:ext cx="4473575" cy="460375"/>
          </a:xfrm>
          <a:prstGeom prst="rect">
            <a:avLst/>
          </a:prstGeom>
          <a:noFill/>
        </p:spPr>
        <p:txBody>
          <a:bodyPr wrap="square" rtlCol="0">
            <a:spAutoFit/>
          </a:bodyPr>
          <a:lstStyle/>
          <a:p>
            <a:r>
              <a:rPr lang="zh-CN" altLang="en-US" sz="2400"/>
              <a:t>依赖，泛化，关联，实现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P spid="10" grpId="0"/>
      <p:bldP spid="11" grpId="0"/>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文本框 186"/>
          <p:cNvSpPr txBox="1"/>
          <p:nvPr/>
        </p:nvSpPr>
        <p:spPr>
          <a:xfrm>
            <a:off x="938530" y="1441450"/>
            <a:ext cx="9887585" cy="3538220"/>
          </a:xfrm>
          <a:prstGeom prst="rect">
            <a:avLst/>
          </a:prstGeom>
          <a:noFill/>
        </p:spPr>
        <p:txBody>
          <a:bodyPr wrap="square" rtlCol="0">
            <a:spAutoFit/>
          </a:bodyPr>
          <a:lstStyle/>
          <a:p>
            <a:r>
              <a:rPr lang="en-US" altLang="zh-CN" sz="2800"/>
              <a:t>1.https://blog.csdn.net/fanxiaobin577328725/article/details/51681214     							   2018/10/27</a:t>
            </a:r>
          </a:p>
          <a:p>
            <a:r>
              <a:rPr lang="en-US" altLang="zh-CN" sz="2800"/>
              <a:t>2.https://www.cnblogs.com/ywqu/archive/2009/12/17/1626043.html         							  </a:t>
            </a:r>
            <a:r>
              <a:rPr lang="en-US" altLang="zh-CN" sz="2800">
                <a:sym typeface="+mn-ea"/>
              </a:rPr>
              <a:t>2018/10/27</a:t>
            </a:r>
          </a:p>
          <a:p>
            <a:r>
              <a:rPr lang="en-US" altLang="zh-CN" sz="2800"/>
              <a:t>3.UML</a:t>
            </a:r>
            <a:r>
              <a:rPr lang="zh-CN" altLang="en-US" sz="2800"/>
              <a:t>基础、建模与设计教程   （杨宏平，等编著）</a:t>
            </a:r>
            <a:r>
              <a:rPr lang="en-US" altLang="zh-CN" sz="2800"/>
              <a:t>———</a:t>
            </a:r>
            <a:r>
              <a:rPr lang="zh-CN" altLang="en-US" sz="2800"/>
              <a:t>清华大学出版社</a:t>
            </a:r>
            <a:r>
              <a:rPr lang="en-US" altLang="zh-CN" sz="2800"/>
              <a:t>						</a:t>
            </a:r>
            <a:r>
              <a:rPr lang="zh-CN" altLang="en-US" sz="2800"/>
              <a:t>   </a:t>
            </a:r>
            <a:r>
              <a:rPr lang="en-US" altLang="zh-CN" sz="2800"/>
              <a:t>2018/10/27</a:t>
            </a:r>
          </a:p>
          <a:p>
            <a:r>
              <a:rPr lang="en-US" altLang="zh-CN" sz="2800"/>
              <a:t>4.https://baike.baidu.com/item/%E7%8A%B6%E6%80%81%E5%9B%BE/4925373?fr=aladdin					   2018/10/28</a:t>
            </a:r>
          </a:p>
        </p:txBody>
      </p:sp>
      <p:sp>
        <p:nvSpPr>
          <p:cNvPr id="188" name="文本框 187"/>
          <p:cNvSpPr txBox="1"/>
          <p:nvPr/>
        </p:nvSpPr>
        <p:spPr>
          <a:xfrm>
            <a:off x="1226820" y="829310"/>
            <a:ext cx="385318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参考资料</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911663228"/>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smtClean="0"/>
                        <a:t>成员</a:t>
                      </a:r>
                      <a:endParaRPr lang="zh-CN" altLang="en-US" dirty="0"/>
                    </a:p>
                  </a:txBody>
                  <a:tcPr/>
                </a:tc>
                <a:tc>
                  <a:txBody>
                    <a:bodyPr/>
                    <a:lstStyle/>
                    <a:p>
                      <a:r>
                        <a:rPr lang="zh-CN" altLang="en-US" dirty="0" smtClean="0"/>
                        <a:t>评分（</a:t>
                      </a:r>
                      <a:r>
                        <a:rPr lang="en-US" altLang="zh-CN" dirty="0" smtClean="0"/>
                        <a:t>10</a:t>
                      </a:r>
                      <a:r>
                        <a:rPr lang="zh-CN" altLang="en-US" dirty="0" smtClean="0"/>
                        <a:t>分）</a:t>
                      </a:r>
                      <a:endParaRPr lang="zh-CN" altLang="en-US" dirty="0"/>
                    </a:p>
                  </a:txBody>
                  <a:tcPr/>
                </a:tc>
                <a:extLst>
                  <a:ext uri="{0D108BD9-81ED-4DB2-BD59-A6C34878D82A}">
                    <a16:rowId xmlns:a16="http://schemas.microsoft.com/office/drawing/2014/main" val="10000"/>
                  </a:ext>
                </a:extLst>
              </a:tr>
              <a:tr h="761616">
                <a:tc>
                  <a:txBody>
                    <a:bodyPr/>
                    <a:lstStyle/>
                    <a:p>
                      <a:pPr algn="ctr"/>
                      <a:r>
                        <a:rPr lang="zh-CN" altLang="en-US" dirty="0" smtClean="0"/>
                        <a:t>陈苏民</a:t>
                      </a:r>
                      <a:endParaRPr lang="zh-CN" altLang="en-US" dirty="0"/>
                    </a:p>
                  </a:txBody>
                  <a:tcPr/>
                </a:tc>
                <a:tc>
                  <a:txBody>
                    <a:bodyPr/>
                    <a:lstStyle/>
                    <a:p>
                      <a:pPr algn="ctr"/>
                      <a:r>
                        <a:rPr lang="en-US" altLang="zh-CN" sz="1400" dirty="0" smtClean="0"/>
                        <a:t>9.0</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smtClean="0"/>
                        <a:t>徐双铅</a:t>
                      </a:r>
                      <a:endParaRPr lang="zh-CN" altLang="en-US" dirty="0"/>
                    </a:p>
                  </a:txBody>
                  <a:tcPr/>
                </a:tc>
                <a:tc>
                  <a:txBody>
                    <a:bodyPr/>
                    <a:lstStyle/>
                    <a:p>
                      <a:pPr algn="ctr"/>
                      <a:r>
                        <a:rPr lang="en-US" altLang="zh-CN" sz="1400" dirty="0" smtClean="0"/>
                        <a:t>9.4</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smtClean="0"/>
                        <a:t>陈俊仁</a:t>
                      </a:r>
                      <a:endParaRPr lang="zh-CN" altLang="en-US" dirty="0"/>
                    </a:p>
                  </a:txBody>
                  <a:tcPr/>
                </a:tc>
                <a:tc>
                  <a:txBody>
                    <a:bodyPr/>
                    <a:lstStyle/>
                    <a:p>
                      <a:pPr algn="ctr"/>
                      <a:r>
                        <a:rPr lang="en-US" altLang="zh-CN" sz="1400" dirty="0" smtClean="0"/>
                        <a:t>9.1</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smtClean="0"/>
                        <a:t>黄叶轩</a:t>
                      </a:r>
                      <a:endParaRPr lang="zh-CN" altLang="en-US" dirty="0"/>
                    </a:p>
                  </a:txBody>
                  <a:tcPr/>
                </a:tc>
                <a:tc>
                  <a:txBody>
                    <a:bodyPr/>
                    <a:lstStyle/>
                    <a:p>
                      <a:pPr algn="ctr"/>
                      <a:r>
                        <a:rPr lang="en-US" altLang="zh-CN" sz="1400" dirty="0" smtClean="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smtClean="0"/>
                        <a:t>吕迪</a:t>
                      </a:r>
                      <a:endParaRPr lang="zh-CN" altLang="en-US" dirty="0"/>
                    </a:p>
                  </a:txBody>
                  <a:tcPr/>
                </a:tc>
                <a:tc>
                  <a:txBody>
                    <a:bodyPr/>
                    <a:lstStyle/>
                    <a:p>
                      <a:pPr algn="ctr"/>
                      <a:r>
                        <a:rPr lang="en-US" altLang="zh-CN" sz="1400" dirty="0" smtClean="0"/>
                        <a:t>9.3</a:t>
                      </a:r>
                      <a:endParaRPr lang="zh-CN" altLang="en-US" sz="1400"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2" y="1545813"/>
            <a:ext cx="8765177" cy="923330"/>
          </a:xfrm>
          <a:prstGeom prst="rect">
            <a:avLst/>
          </a:prstGeom>
        </p:spPr>
        <p:txBody>
          <a:bodyPr wrap="square" anchor="t">
            <a:spAutoFit/>
          </a:bodyPr>
          <a:lstStyle/>
          <a:p>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参与者是系统外部的一个人或者物，它以某种方式参与了系统的执行过程。</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a:t>
            </a:r>
            <a:r>
              <a:rPr lang="zh-CN" altLang="en-US" b="1" dirty="0" smtClean="0">
                <a:solidFill>
                  <a:schemeClr val="tx1">
                    <a:lumMod val="75000"/>
                    <a:lumOff val="25000"/>
                  </a:schemeClr>
                </a:solidFill>
                <a:ea typeface="等线" panose="02010600030101010101" charset="-122"/>
              </a:rPr>
              <a:t>参与者不是</a:t>
            </a:r>
            <a:r>
              <a:rPr lang="zh-CN" altLang="en-US" b="1" dirty="0" smtClean="0">
                <a:solidFill>
                  <a:srgbClr val="FF0000"/>
                </a:solidFill>
                <a:ea typeface="等线" panose="02010600030101010101" charset="-122"/>
              </a:rPr>
              <a:t>特指</a:t>
            </a:r>
            <a:r>
              <a:rPr lang="zh-CN" altLang="en-US" b="1" dirty="0" smtClean="0">
                <a:solidFill>
                  <a:schemeClr val="tx1">
                    <a:lumMod val="75000"/>
                    <a:lumOff val="25000"/>
                  </a:schemeClr>
                </a:solidFill>
                <a:ea typeface="等线" panose="02010600030101010101" charset="-122"/>
              </a:rPr>
              <a:t>人，而是系统以外的，在使用系统或与系统交互中所扮演的</a:t>
            </a:r>
            <a:r>
              <a:rPr lang="zh-CN" altLang="en-US" b="1" dirty="0" smtClean="0">
                <a:solidFill>
                  <a:srgbClr val="FF0000"/>
                </a:solidFill>
                <a:ea typeface="等线" panose="02010600030101010101" charset="-122"/>
              </a:rPr>
              <a:t>角色</a:t>
            </a:r>
            <a:r>
              <a:rPr lang="zh-CN" altLang="en-US" b="1" dirty="0" smtClean="0">
                <a:solidFill>
                  <a:schemeClr val="tx1">
                    <a:lumMod val="75000"/>
                    <a:lumOff val="25000"/>
                  </a:schemeClr>
                </a:solidFill>
                <a:ea typeface="等线" panose="02010600030101010101" charset="-122"/>
              </a:rPr>
              <a:t>。</a:t>
            </a:r>
            <a:endParaRPr lang="en-US" altLang="zh-CN" b="1" dirty="0" smtClean="0">
              <a:solidFill>
                <a:schemeClr val="tx1">
                  <a:lumMod val="75000"/>
                  <a:lumOff val="25000"/>
                </a:schemeClr>
              </a:solidFill>
              <a:ea typeface="等线" panose="02010600030101010101" charset="-122"/>
            </a:endParaRPr>
          </a:p>
        </p:txBody>
      </p:sp>
      <p:sp>
        <p:nvSpPr>
          <p:cNvPr id="7" name="矩形 6"/>
          <p:cNvSpPr/>
          <p:nvPr/>
        </p:nvSpPr>
        <p:spPr>
          <a:xfrm>
            <a:off x="1852022" y="2683211"/>
            <a:ext cx="8765177" cy="646331"/>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例：张明是图书管理员，他在与图书馆系统交互时，既可以作为管理员，也可以作为借书者，在这里他扮演了两个角色，因此是两个不同的参与者。</a:t>
            </a:r>
            <a:endParaRPr lang="en-US" altLang="zh-CN" b="1" dirty="0" smtClean="0">
              <a:solidFill>
                <a:schemeClr val="tx1">
                  <a:lumMod val="75000"/>
                  <a:lumOff val="25000"/>
                </a:schemeClr>
              </a:solidFill>
              <a:ea typeface="等线" panose="02010600030101010101"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763" y="3329542"/>
            <a:ext cx="1722437" cy="250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344023" y="5653938"/>
            <a:ext cx="5674844" cy="369332"/>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参与者在</a:t>
            </a:r>
            <a:r>
              <a:rPr lang="en-US" altLang="zh-CN" b="1" dirty="0" smtClean="0">
                <a:solidFill>
                  <a:schemeClr val="tx1">
                    <a:lumMod val="75000"/>
                    <a:lumOff val="25000"/>
                  </a:schemeClr>
                </a:solidFill>
                <a:ea typeface="等线" panose="02010600030101010101" charset="-122"/>
              </a:rPr>
              <a:t>UML</a:t>
            </a:r>
            <a:r>
              <a:rPr lang="zh-CN" altLang="en-US" b="1" dirty="0" smtClean="0">
                <a:solidFill>
                  <a:schemeClr val="tx1">
                    <a:lumMod val="75000"/>
                    <a:lumOff val="25000"/>
                  </a:schemeClr>
                </a:solidFill>
                <a:ea typeface="等线" panose="02010600030101010101" charset="-122"/>
              </a:rPr>
              <a:t>中通常以一个直立的人形符号来表示。</a:t>
            </a:r>
            <a:endParaRPr lang="en-US" altLang="zh-CN" b="1" dirty="0" smtClean="0">
              <a:solidFill>
                <a:schemeClr val="tx1">
                  <a:lumMod val="75000"/>
                  <a:lumOff val="25000"/>
                </a:schemeClr>
              </a:solidFill>
              <a:ea typeface="等线" panose="02010600030101010101" charset="-122"/>
            </a:endParaRPr>
          </a:p>
        </p:txBody>
      </p:sp>
      <p:sp>
        <p:nvSpPr>
          <p:cNvPr id="11" name="矩形 10"/>
          <p:cNvSpPr/>
          <p:nvPr/>
        </p:nvSpPr>
        <p:spPr>
          <a:xfrm>
            <a:off x="1344023" y="3983908"/>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参与者作用</a:t>
            </a:r>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1.</a:t>
            </a:r>
            <a:r>
              <a:rPr lang="zh-CN" altLang="en-US" b="1" dirty="0" smtClean="0">
                <a:solidFill>
                  <a:schemeClr val="tx1">
                    <a:lumMod val="75000"/>
                    <a:lumOff val="25000"/>
                  </a:schemeClr>
                </a:solidFill>
                <a:ea typeface="等线" panose="02010600030101010101" charset="-122"/>
              </a:rPr>
              <a:t>建立系统的外部用户模型。</a:t>
            </a:r>
            <a:endParaRPr lang="en-US" altLang="zh-CN" b="1" dirty="0" smtClean="0">
              <a:solidFill>
                <a:schemeClr val="tx1">
                  <a:lumMod val="75000"/>
                  <a:lumOff val="25000"/>
                </a:schemeClr>
              </a:solidFill>
              <a:ea typeface="等线" panose="02010600030101010101" charset="-122"/>
            </a:endParaRPr>
          </a:p>
          <a:p>
            <a:endParaRPr lang="en-US" altLang="zh-CN" b="1" dirty="0" smtClean="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en-US" altLang="zh-CN" b="1" dirty="0" smtClean="0">
                <a:solidFill>
                  <a:schemeClr val="tx1">
                    <a:lumMod val="75000"/>
                    <a:lumOff val="25000"/>
                  </a:schemeClr>
                </a:solidFill>
                <a:ea typeface="等线" panose="02010600030101010101" charset="-122"/>
              </a:rPr>
              <a:t>       2.</a:t>
            </a:r>
            <a:r>
              <a:rPr lang="zh-CN" altLang="en-US" b="1" dirty="0" smtClean="0">
                <a:solidFill>
                  <a:schemeClr val="tx1">
                    <a:lumMod val="75000"/>
                    <a:lumOff val="25000"/>
                  </a:schemeClr>
                </a:solidFill>
                <a:ea typeface="等线" panose="02010600030101010101" charset="-122"/>
              </a:rPr>
              <a:t>对系统边界之外的对象进行描述。</a:t>
            </a:r>
            <a:endParaRPr lang="en-US" altLang="zh-CN" b="1" dirty="0" smtClean="0">
              <a:solidFill>
                <a:schemeClr val="tx1">
                  <a:lumMod val="75000"/>
                  <a:lumOff val="25000"/>
                </a:schemeClr>
              </a:solidFill>
              <a:ea typeface="等线" panose="0201060003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370568"/>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a:t>
            </a:r>
            <a:endParaRPr lang="en-US" altLang="zh-CN" b="1" dirty="0" smtClean="0">
              <a:solidFill>
                <a:schemeClr val="tx1">
                  <a:lumMod val="75000"/>
                  <a:lumOff val="25000"/>
                </a:schemeClr>
              </a:solidFill>
              <a:ea typeface="等线" panose="02010600030101010101" charset="-122"/>
            </a:endParaRPr>
          </a:p>
        </p:txBody>
      </p:sp>
      <p:sp>
        <p:nvSpPr>
          <p:cNvPr id="6" name="矩形 5"/>
          <p:cNvSpPr/>
          <p:nvPr/>
        </p:nvSpPr>
        <p:spPr>
          <a:xfrm>
            <a:off x="1344023" y="2079213"/>
            <a:ext cx="6352178" cy="1754326"/>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       参与者之间也有继承关系，但在分析阶段一般用泛化关系来表示继承，参与者之间的泛化关系表示一个一般性的参与者称为</a:t>
            </a:r>
            <a:r>
              <a:rPr lang="zh-CN" altLang="en-US" b="1" dirty="0" smtClean="0">
                <a:solidFill>
                  <a:srgbClr val="FF0000"/>
                </a:solidFill>
                <a:ea typeface="等线" panose="02010600030101010101" charset="-122"/>
              </a:rPr>
              <a:t>父参与者</a:t>
            </a:r>
            <a:r>
              <a:rPr lang="zh-CN" altLang="en-US" b="1" dirty="0" smtClean="0">
                <a:solidFill>
                  <a:schemeClr val="tx1">
                    <a:lumMod val="75000"/>
                    <a:lumOff val="25000"/>
                  </a:schemeClr>
                </a:solidFill>
                <a:ea typeface="等线" panose="02010600030101010101" charset="-122"/>
              </a:rPr>
              <a:t>与另一个较为特殊的参与者称为</a:t>
            </a:r>
            <a:r>
              <a:rPr lang="zh-CN" altLang="en-US" b="1" dirty="0" smtClean="0">
                <a:solidFill>
                  <a:srgbClr val="FF0000"/>
                </a:solidFill>
                <a:ea typeface="等线" panose="02010600030101010101" charset="-122"/>
              </a:rPr>
              <a:t>子参与者</a:t>
            </a:r>
            <a:r>
              <a:rPr lang="zh-CN" altLang="en-US" b="1" dirty="0" smtClean="0">
                <a:ea typeface="等线" panose="02010600030101010101" charset="-122"/>
              </a:rPr>
              <a:t>之间的关系。子参与者继承了父参与者的行为和含义，还可以增加自己独有的行为和含义，子参与者能出现在父参与者能出现的任何位置上。</a:t>
            </a:r>
            <a:endParaRPr lang="en-US" altLang="zh-CN" b="1" dirty="0" smtClean="0">
              <a:ea typeface="等线" panose="02010600030101010101"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270" y="1730141"/>
            <a:ext cx="3057912" cy="383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370078" y="6053282"/>
            <a:ext cx="5821922" cy="646331"/>
          </a:xfrm>
          <a:prstGeom prst="rect">
            <a:avLst/>
          </a:prstGeom>
        </p:spPr>
        <p:txBody>
          <a:bodyPr wrap="square" anchor="t">
            <a:spAutoFit/>
          </a:bodyPr>
          <a:lstStyle/>
          <a:p>
            <a:r>
              <a:rPr lang="zh-CN" altLang="en-US" b="1" dirty="0" smtClean="0">
                <a:solidFill>
                  <a:schemeClr val="tx1">
                    <a:lumMod val="75000"/>
                    <a:lumOff val="25000"/>
                  </a:schemeClr>
                </a:solidFill>
                <a:ea typeface="等线" panose="02010600030101010101" charset="-122"/>
              </a:rPr>
              <a:t>参与者之间的泛化关系用带空心的三角形箭头的实线来表示，箭头端指向超类。</a:t>
            </a:r>
            <a:endParaRPr lang="en-US" altLang="zh-CN" b="1" dirty="0" smtClean="0">
              <a:solidFill>
                <a:schemeClr val="tx1">
                  <a:lumMod val="75000"/>
                  <a:lumOff val="25000"/>
                </a:schemeClr>
              </a:solidFill>
              <a:ea typeface="等线" panose="02010600030101010101" charset="-122"/>
            </a:endParaRPr>
          </a:p>
        </p:txBody>
      </p:sp>
      <p:sp>
        <p:nvSpPr>
          <p:cNvPr id="10" name="矩形 9"/>
          <p:cNvSpPr/>
          <p:nvPr/>
        </p:nvSpPr>
        <p:spPr>
          <a:xfrm>
            <a:off x="1344023" y="4221280"/>
            <a:ext cx="6352178" cy="923330"/>
          </a:xfrm>
          <a:prstGeom prst="rect">
            <a:avLst/>
          </a:prstGeom>
        </p:spPr>
        <p:txBody>
          <a:bodyPr wrap="square" anchor="t">
            <a:spAutoFit/>
          </a:bodyPr>
          <a:lstStyle/>
          <a:p>
            <a:r>
              <a:rPr lang="zh-CN" altLang="en-US" b="1" dirty="0" smtClean="0">
                <a:ea typeface="等线" panose="02010600030101010101" charset="-122"/>
              </a:rPr>
              <a:t>例：图书管理系统中，“读者”是“学生读者”和“老师读者”的泛化，而“学生读者”还可以具体化为“本科生读者”和“研究生读者”。</a:t>
            </a:r>
            <a:endParaRPr lang="en-US" altLang="zh-CN" b="1" dirty="0" smtClean="0">
              <a:ea typeface="等线" panose="02010600030101010101"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6871</Words>
  <Application>Microsoft Office PowerPoint</Application>
  <PresentationFormat>宽屏</PresentationFormat>
  <Paragraphs>641</Paragraphs>
  <Slides>73</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73</vt:i4>
      </vt:variant>
    </vt:vector>
  </HeadingPairs>
  <TitlesOfParts>
    <vt:vector size="84" baseType="lpstr">
      <vt:lpstr>Gotham Rounded Medium</vt:lpstr>
      <vt:lpstr>Verdana</vt:lpstr>
      <vt:lpstr>华文新魏</vt:lpstr>
      <vt:lpstr>等线</vt:lpstr>
      <vt:lpstr>Arial</vt:lpstr>
      <vt:lpstr>Times New Roman</vt:lpstr>
      <vt:lpstr>宋体</vt:lpstr>
      <vt:lpstr>黑体</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39</cp:revision>
  <dcterms:created xsi:type="dcterms:W3CDTF">2016-01-19T08:46:00Z</dcterms:created>
  <dcterms:modified xsi:type="dcterms:W3CDTF">2018-10-28T10:15:31Z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