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93"/>
  </p:handoutMasterIdLst>
  <p:sldIdLst>
    <p:sldId id="257" r:id="rId3"/>
    <p:sldId id="258" r:id="rId4"/>
    <p:sldId id="259" r:id="rId6"/>
    <p:sldId id="262" r:id="rId7"/>
    <p:sldId id="267" r:id="rId8"/>
    <p:sldId id="268" r:id="rId9"/>
    <p:sldId id="263" r:id="rId10"/>
    <p:sldId id="269" r:id="rId11"/>
    <p:sldId id="271" r:id="rId12"/>
    <p:sldId id="270" r:id="rId13"/>
    <p:sldId id="272" r:id="rId14"/>
    <p:sldId id="273" r:id="rId15"/>
    <p:sldId id="274" r:id="rId16"/>
    <p:sldId id="275" r:id="rId17"/>
    <p:sldId id="276" r:id="rId18"/>
    <p:sldId id="277" r:id="rId19"/>
    <p:sldId id="278" r:id="rId20"/>
    <p:sldId id="264" r:id="rId21"/>
    <p:sldId id="280" r:id="rId22"/>
    <p:sldId id="284" r:id="rId23"/>
    <p:sldId id="282" r:id="rId24"/>
    <p:sldId id="265" r:id="rId25"/>
    <p:sldId id="266" r:id="rId26"/>
    <p:sldId id="285" r:id="rId27"/>
    <p:sldId id="291" r:id="rId28"/>
    <p:sldId id="290" r:id="rId29"/>
    <p:sldId id="292" r:id="rId30"/>
    <p:sldId id="288" r:id="rId31"/>
    <p:sldId id="293" r:id="rId32"/>
    <p:sldId id="287" r:id="rId33"/>
    <p:sldId id="294" r:id="rId34"/>
    <p:sldId id="295" r:id="rId35"/>
    <p:sldId id="296" r:id="rId36"/>
    <p:sldId id="297" r:id="rId37"/>
    <p:sldId id="305" r:id="rId38"/>
    <p:sldId id="306" r:id="rId39"/>
    <p:sldId id="432" r:id="rId40"/>
    <p:sldId id="324" r:id="rId41"/>
    <p:sldId id="299" r:id="rId42"/>
    <p:sldId id="304" r:id="rId43"/>
    <p:sldId id="431" r:id="rId44"/>
    <p:sldId id="300" r:id="rId45"/>
    <p:sldId id="307" r:id="rId46"/>
    <p:sldId id="343" r:id="rId47"/>
    <p:sldId id="344" r:id="rId48"/>
    <p:sldId id="342" r:id="rId49"/>
    <p:sldId id="301" r:id="rId50"/>
    <p:sldId id="317" r:id="rId51"/>
    <p:sldId id="337" r:id="rId52"/>
    <p:sldId id="318" r:id="rId53"/>
    <p:sldId id="339" r:id="rId54"/>
    <p:sldId id="341" r:id="rId55"/>
    <p:sldId id="340" r:id="rId56"/>
    <p:sldId id="346" r:id="rId57"/>
    <p:sldId id="345" r:id="rId58"/>
    <p:sldId id="314" r:id="rId59"/>
    <p:sldId id="384" r:id="rId60"/>
    <p:sldId id="383" r:id="rId61"/>
    <p:sldId id="348" r:id="rId62"/>
    <p:sldId id="350" r:id="rId63"/>
    <p:sldId id="351" r:id="rId64"/>
    <p:sldId id="349" r:id="rId65"/>
    <p:sldId id="352" r:id="rId66"/>
    <p:sldId id="347" r:id="rId67"/>
    <p:sldId id="366" r:id="rId68"/>
    <p:sldId id="368" r:id="rId69"/>
    <p:sldId id="315" r:id="rId70"/>
    <p:sldId id="373" r:id="rId71"/>
    <p:sldId id="374" r:id="rId72"/>
    <p:sldId id="375" r:id="rId73"/>
    <p:sldId id="372" r:id="rId74"/>
    <p:sldId id="371" r:id="rId75"/>
    <p:sldId id="376" r:id="rId76"/>
    <p:sldId id="370" r:id="rId77"/>
    <p:sldId id="417" r:id="rId78"/>
    <p:sldId id="433" r:id="rId79"/>
    <p:sldId id="369" r:id="rId80"/>
    <p:sldId id="316" r:id="rId81"/>
    <p:sldId id="385" r:id="rId82"/>
    <p:sldId id="415" r:id="rId83"/>
    <p:sldId id="414" r:id="rId84"/>
    <p:sldId id="386" r:id="rId85"/>
    <p:sldId id="408" r:id="rId86"/>
    <p:sldId id="409" r:id="rId87"/>
    <p:sldId id="410" r:id="rId88"/>
    <p:sldId id="411" r:id="rId89"/>
    <p:sldId id="416" r:id="rId90"/>
    <p:sldId id="387" r:id="rId91"/>
    <p:sldId id="279" r:id="rId9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52F47"/>
    <a:srgbClr val="595959"/>
    <a:srgbClr val="B2B2B2"/>
    <a:srgbClr val="EFEEEE"/>
    <a:srgbClr val="5DCEAF"/>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1929"/>
        <p:guide pos="375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charset="-122"/>
                  <a:ea typeface="微软雅黑" panose="020B0503020204020204" charset="-122"/>
                </a:rPr>
                <a:t>绪论</a:t>
              </a:r>
              <a:endParaRPr lang="zh-CN" altLang="en-US" sz="1800" dirty="0">
                <a:latin typeface="微软雅黑" panose="020B0503020204020204" charset="-122"/>
                <a:ea typeface="微软雅黑" panose="020B050302020402020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charset="-122"/>
                  <a:ea typeface="微软雅黑" panose="020B0503020204020204" charset="-122"/>
                </a:rPr>
                <a:t>研究方法与思路</a:t>
              </a:r>
              <a:endParaRPr lang="zh-CN" altLang="en-US" sz="1600" dirty="0">
                <a:latin typeface="微软雅黑" panose="020B0503020204020204" charset="-122"/>
                <a:ea typeface="微软雅黑" panose="020B050302020402020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charset="-122"/>
                  <a:ea typeface="微软雅黑" panose="020B0503020204020204" charset="-122"/>
                  <a:cs typeface="+mn-cs"/>
                </a:rPr>
                <a:t>关键技术与难点</a:t>
              </a:r>
              <a:endParaRPr lang="zh-CN" altLang="en-US" sz="1600" kern="1200" dirty="0" smtClean="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charset="-122"/>
                  <a:ea typeface="微软雅黑" panose="020B0503020204020204" charset="-122"/>
                  <a:cs typeface="+mn-cs"/>
                </a:rPr>
                <a:t>成果与应用</a:t>
              </a:r>
              <a:endParaRPr lang="zh-CN" altLang="en-US" sz="1600" kern="1200" dirty="0" smtClean="0">
                <a:solidFill>
                  <a:schemeClr val="lt1"/>
                </a:solidFill>
                <a:latin typeface="微软雅黑" panose="020B0503020204020204" charset="-122"/>
                <a:ea typeface="微软雅黑" panose="020B0503020204020204" charset="-122"/>
                <a:cs typeface="+mn-cs"/>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charset="-122"/>
                  <a:ea typeface="微软雅黑" panose="020B0503020204020204" charset="-122"/>
                  <a:cs typeface="+mn-cs"/>
                </a:rPr>
                <a:t>相关建议</a:t>
              </a:r>
              <a:endParaRPr lang="zh-CN" altLang="en-US" sz="1600" kern="1200" dirty="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rPr>
                        <a:t>绪论</a:t>
                      </a:r>
                      <a:endParaRPr lang="zh-CN" altLang="en-US" sz="1800" kern="1200" dirty="0" smtClean="0">
                        <a:solidFill>
                          <a:schemeClr val="tx1">
                            <a:lumMod val="65000"/>
                            <a:lumOff val="35000"/>
                          </a:schemeClr>
                        </a:solidFill>
                        <a:latin typeface="微软雅黑" panose="020B0503020204020204" charset="-122"/>
                        <a:ea typeface="微软雅黑" panose="020B050302020402020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研究方法与思路</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关键技术与难点</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研究成果与应用</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相关建议</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论文总结</a:t>
                      </a:r>
                      <a:endParaRPr lang="zh-CN" altLang="en-US" sz="1600" dirty="0">
                        <a:solidFill>
                          <a:schemeClr val="tx1">
                            <a:lumMod val="65000"/>
                            <a:lumOff val="35000"/>
                          </a:schemeClr>
                        </a:solidFill>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charset="-122"/>
                  <a:ea typeface="微软雅黑" panose="020B0503020204020204" charset="-122"/>
                  <a:cs typeface="+mn-cs"/>
                </a:rPr>
                <a:t>论文总结</a:t>
              </a:r>
              <a:endParaRPr lang="zh-CN" altLang="en-US" sz="1600" kern="1200" dirty="0">
                <a:solidFill>
                  <a:schemeClr val="lt1"/>
                </a:solidFill>
                <a:latin typeface="微软雅黑" panose="020B0503020204020204" charset="-122"/>
                <a:ea typeface="微软雅黑" panose="020B050302020402020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3.xml"/><Relationship Id="rId21" Type="http://schemas.openxmlformats.org/officeDocument/2006/relationships/tags" Target="../tags/tag2.xml"/><Relationship Id="rId20" Type="http://schemas.openxmlformats.org/officeDocument/2006/relationships/tags" Target="../tags/tag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hyperlink" Target="PRD2018-&#36719;&#20214;&#24037;&#31243;&#31995;&#21015;&#35838;&#31243;&#25945;&#23398;&#36741;&#21161;&#32593;&#31449;-&#27979;&#35797;&#29992;&#20363;V0.1.doc"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image" Target="../media/image4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54123" y="2619510"/>
            <a:ext cx="5872480" cy="583565"/>
          </a:xfrm>
          <a:prstGeom prst="rect">
            <a:avLst/>
          </a:prstGeom>
          <a:noFill/>
        </p:spPr>
        <p:txBody>
          <a:bodyPr wrap="none" rtlCol="0">
            <a:spAutoFit/>
          </a:bodyPr>
          <a:lstStyle/>
          <a:p>
            <a:pPr algn="ctr"/>
            <a:r>
              <a:rPr lang="zh-CN" sz="3200" b="1" dirty="0" smtClean="0">
                <a:solidFill>
                  <a:schemeClr val="bg1">
                    <a:lumMod val="95000"/>
                  </a:schemeClr>
                </a:solidFill>
                <a:latin typeface="微软雅黑" panose="020B0503020204020204" charset="-122"/>
                <a:ea typeface="微软雅黑" panose="020B0503020204020204" charset="-122"/>
              </a:rPr>
              <a:t>软件工程系列课程教学辅助网站</a:t>
            </a:r>
            <a:endParaRPr lang="zh-CN" sz="3200" b="1" dirty="0" smtClean="0">
              <a:solidFill>
                <a:schemeClr val="bg1">
                  <a:lumMod val="95000"/>
                </a:schemeClr>
              </a:solidFill>
              <a:latin typeface="微软雅黑" panose="020B0503020204020204" charset="-122"/>
              <a:ea typeface="微软雅黑" panose="020B0503020204020204" charset="-122"/>
            </a:endParaRPr>
          </a:p>
        </p:txBody>
      </p:sp>
      <p:sp>
        <p:nvSpPr>
          <p:cNvPr id="7" name="矩形 6"/>
          <p:cNvSpPr/>
          <p:nvPr/>
        </p:nvSpPr>
        <p:spPr>
          <a:xfrm>
            <a:off x="2804161" y="3204285"/>
            <a:ext cx="6583680" cy="1014730"/>
          </a:xfrm>
          <a:prstGeom prst="rect">
            <a:avLst/>
          </a:prstGeom>
        </p:spPr>
        <p:txBody>
          <a:bodyPr wrap="none">
            <a:spAutoFit/>
          </a:bodyPr>
          <a:lstStyle/>
          <a:p>
            <a:pPr algn="ctr"/>
            <a:r>
              <a:rPr lang="zh-CN" altLang="en-US" sz="6000" b="1" spc="300" dirty="0" smtClean="0">
                <a:solidFill>
                  <a:schemeClr val="bg1">
                    <a:lumMod val="95000"/>
                  </a:schemeClr>
                </a:solidFill>
                <a:latin typeface="微软雅黑" panose="020B0503020204020204" charset="-122"/>
                <a:ea typeface="微软雅黑" panose="020B0503020204020204" charset="-122"/>
              </a:rPr>
              <a:t>需求工程项目收尾</a:t>
            </a:r>
            <a:endParaRPr lang="zh-CN" altLang="en-US" sz="6000" b="1" spc="300" dirty="0">
              <a:solidFill>
                <a:schemeClr val="bg1">
                  <a:lumMod val="95000"/>
                </a:schemeClr>
              </a:solidFill>
              <a:latin typeface="微软雅黑" panose="020B0503020204020204" charset="-122"/>
              <a:ea typeface="微软雅黑" panose="020B0503020204020204" charset="-122"/>
            </a:endParaRPr>
          </a:p>
        </p:txBody>
      </p:sp>
      <p:sp>
        <p:nvSpPr>
          <p:cNvPr id="8" name="矩形 7"/>
          <p:cNvSpPr/>
          <p:nvPr/>
        </p:nvSpPr>
        <p:spPr>
          <a:xfrm>
            <a:off x="3443048" y="4523457"/>
            <a:ext cx="6096000" cy="1076325"/>
          </a:xfrm>
          <a:prstGeom prst="rect">
            <a:avLst/>
          </a:prstGeom>
        </p:spPr>
        <p:txBody>
          <a:bodyPr>
            <a:spAutoFit/>
          </a:bodyPr>
          <a:lstStyle/>
          <a:p>
            <a:pPr marL="0" lvl="0" indent="0" eaLnBrk="1" hangingPunct="1">
              <a:lnSpc>
                <a:spcPct val="100000"/>
              </a:lnSpc>
              <a:spcBef>
                <a:spcPct val="0"/>
              </a:spcBef>
              <a:buNone/>
            </a:pPr>
            <a:r>
              <a:rPr lang="en-US" altLang="zh-CN" sz="2000" b="1" dirty="0" smtClean="0">
                <a:solidFill>
                  <a:srgbClr val="5DCEAF"/>
                </a:solidFill>
                <a:latin typeface="微软雅黑" panose="020B0503020204020204" charset="-122"/>
                <a:ea typeface="微软雅黑" panose="020B0503020204020204" charset="-122"/>
                <a:sym typeface="+mn-ea"/>
              </a:rPr>
              <a:t>		G08小组</a:t>
            </a:r>
            <a:endParaRPr lang="en-US" altLang="zh-CN" sz="2000" b="1" dirty="0" smtClean="0">
              <a:solidFill>
                <a:srgbClr val="5DCEAF"/>
              </a:solidFill>
              <a:latin typeface="微软雅黑" panose="020B0503020204020204" charset="-122"/>
              <a:ea typeface="微软雅黑" panose="020B0503020204020204" charset="-122"/>
              <a:sym typeface="+mn-ea"/>
            </a:endParaRPr>
          </a:p>
          <a:p>
            <a:pPr marL="0" lvl="0" indent="0" eaLnBrk="1" hangingPunct="1">
              <a:lnSpc>
                <a:spcPct val="100000"/>
              </a:lnSpc>
              <a:spcBef>
                <a:spcPct val="0"/>
              </a:spcBef>
              <a:buNone/>
            </a:pPr>
            <a:r>
              <a:rPr lang="en-US" altLang="zh-CN" sz="2000" b="1" dirty="0" smtClean="0">
                <a:solidFill>
                  <a:srgbClr val="5DCEAF"/>
                </a:solidFill>
                <a:latin typeface="微软雅黑" panose="020B0503020204020204" charset="-122"/>
                <a:ea typeface="微软雅黑" panose="020B0503020204020204" charset="-122"/>
                <a:sym typeface="+mn-ea"/>
              </a:rPr>
              <a:t>刘向辉、陈祥斌、左文正</a:t>
            </a:r>
            <a:r>
              <a:rPr lang="zh-CN" altLang="en-US" sz="2000" b="1" dirty="0" smtClean="0">
                <a:solidFill>
                  <a:srgbClr val="5DCEAF"/>
                </a:solidFill>
                <a:latin typeface="微软雅黑" panose="020B0503020204020204" charset="-122"/>
                <a:ea typeface="微软雅黑" panose="020B0503020204020204" charset="-122"/>
                <a:sym typeface="+mn-ea"/>
              </a:rPr>
              <a:t>、</a:t>
            </a:r>
            <a:r>
              <a:rPr lang="en-US" altLang="zh-CN" sz="2000" b="1" dirty="0" smtClean="0">
                <a:solidFill>
                  <a:srgbClr val="5DCEAF"/>
                </a:solidFill>
                <a:latin typeface="微软雅黑" panose="020B0503020204020204" charset="-122"/>
                <a:ea typeface="微软雅黑" panose="020B0503020204020204" charset="-122"/>
                <a:sym typeface="+mn-ea"/>
              </a:rPr>
              <a:t>涂弘森、王安栋</a:t>
            </a:r>
            <a:endParaRPr lang="en-US" altLang="zh-CN" sz="2000" b="1" dirty="0" smtClean="0">
              <a:solidFill>
                <a:srgbClr val="5DCEAF"/>
              </a:solidFill>
              <a:latin typeface="微软雅黑" panose="020B0503020204020204" charset="-122"/>
              <a:ea typeface="微软雅黑" panose="020B0503020204020204" charset="-122"/>
            </a:endParaRPr>
          </a:p>
          <a:p>
            <a:pPr algn="ctr">
              <a:lnSpc>
                <a:spcPct val="120000"/>
              </a:lnSpc>
            </a:pPr>
            <a:r>
              <a:rPr lang="en-US" altLang="zh-CN" sz="2000" b="1" dirty="0" smtClean="0">
                <a:solidFill>
                  <a:srgbClr val="5DCEAF"/>
                </a:solidFill>
                <a:latin typeface="微软雅黑" panose="020B0503020204020204" charset="-122"/>
                <a:ea typeface="微软雅黑" panose="020B0503020204020204" charset="-122"/>
              </a:rPr>
              <a:t> </a:t>
            </a:r>
            <a:endParaRPr lang="en-US" altLang="zh-CN" sz="2000" b="1" dirty="0" smtClean="0">
              <a:solidFill>
                <a:srgbClr val="5DCEAF"/>
              </a:solidFill>
              <a:latin typeface="微软雅黑" panose="020B0503020204020204" charset="-122"/>
              <a:ea typeface="微软雅黑" panose="020B0503020204020204" charset="-122"/>
            </a:endParaRPr>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2" name="图片 2" descr="C:\Users\ssyhh\AppData\Local\Microsoft\Windows\INetCache\Content.Word\灯泡 (6).png"/>
          <p:cNvPicPr>
            <a:picLocks noChangeAspect="1"/>
          </p:cNvPicPr>
          <p:nvPr/>
        </p:nvPicPr>
        <p:blipFill>
          <a:blip r:embed="rId1"/>
          <a:stretch>
            <a:fillRect/>
          </a:stretch>
        </p:blipFill>
        <p:spPr>
          <a:xfrm>
            <a:off x="5050790" y="829945"/>
            <a:ext cx="1792605" cy="17894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par>
                                <p:cTn id="28" presetID="9"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655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pic>
        <p:nvPicPr>
          <p:cNvPr id="2" name="图片 1" descr="bac57680a87f581c6866693cc023987"/>
          <p:cNvPicPr>
            <a:picLocks noChangeAspect="1"/>
          </p:cNvPicPr>
          <p:nvPr/>
        </p:nvPicPr>
        <p:blipFill>
          <a:blip r:embed="rId1"/>
          <a:stretch>
            <a:fillRect/>
          </a:stretch>
        </p:blipFill>
        <p:spPr>
          <a:xfrm>
            <a:off x="2639060" y="1638300"/>
            <a:ext cx="4979670" cy="1113790"/>
          </a:xfrm>
          <a:prstGeom prst="rect">
            <a:avLst/>
          </a:prstGeom>
        </p:spPr>
      </p:pic>
      <p:pic>
        <p:nvPicPr>
          <p:cNvPr id="3" name="图片 2" descr="a2aaab5061ca2eb33c044d4f2d8eacd"/>
          <p:cNvPicPr>
            <a:picLocks noChangeAspect="1"/>
          </p:cNvPicPr>
          <p:nvPr/>
        </p:nvPicPr>
        <p:blipFill>
          <a:blip r:embed="rId2"/>
          <a:stretch>
            <a:fillRect/>
          </a:stretch>
        </p:blipFill>
        <p:spPr>
          <a:xfrm>
            <a:off x="2639060" y="3070225"/>
            <a:ext cx="4409440" cy="1931035"/>
          </a:xfrm>
          <a:prstGeom prst="rect">
            <a:avLst/>
          </a:prstGeom>
        </p:spPr>
      </p:pic>
      <p:pic>
        <p:nvPicPr>
          <p:cNvPr id="5" name="图片 4" descr="40b8607ae055f027267b61bbc4fadd6"/>
          <p:cNvPicPr>
            <a:picLocks noChangeAspect="1"/>
          </p:cNvPicPr>
          <p:nvPr/>
        </p:nvPicPr>
        <p:blipFill>
          <a:blip r:embed="rId3"/>
          <a:stretch>
            <a:fillRect/>
          </a:stretch>
        </p:blipFill>
        <p:spPr>
          <a:xfrm>
            <a:off x="7762240" y="1633855"/>
            <a:ext cx="3694430" cy="443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6" presetClass="entr" presetSubtype="0"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p:cBhvr>
                                        <p:cTn id="15" dur="580">
                                          <p:stCondLst>
                                            <p:cond delay="0"/>
                                          </p:stCondLst>
                                        </p:cTn>
                                        <p:tgtEl>
                                          <p:spTgt spid="167"/>
                                        </p:tgtEl>
                                      </p:cBhvr>
                                    </p:animEffect>
                                    <p:anim calcmode="lin" valueType="num">
                                      <p:cBhvr>
                                        <p:cTn id="16"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1" dur="26">
                                          <p:stCondLst>
                                            <p:cond delay="650"/>
                                          </p:stCondLst>
                                        </p:cTn>
                                        <p:tgtEl>
                                          <p:spTgt spid="167"/>
                                        </p:tgtEl>
                                      </p:cBhvr>
                                      <p:to x="100000" y="60000"/>
                                    </p:animScale>
                                    <p:animScale>
                                      <p:cBhvr>
                                        <p:cTn id="22" dur="166" decel="50000">
                                          <p:stCondLst>
                                            <p:cond delay="676"/>
                                          </p:stCondLst>
                                        </p:cTn>
                                        <p:tgtEl>
                                          <p:spTgt spid="167"/>
                                        </p:tgtEl>
                                      </p:cBhvr>
                                      <p:to x="100000" y="100000"/>
                                    </p:animScale>
                                    <p:animScale>
                                      <p:cBhvr>
                                        <p:cTn id="23" dur="26">
                                          <p:stCondLst>
                                            <p:cond delay="1312"/>
                                          </p:stCondLst>
                                        </p:cTn>
                                        <p:tgtEl>
                                          <p:spTgt spid="167"/>
                                        </p:tgtEl>
                                      </p:cBhvr>
                                      <p:to x="100000" y="80000"/>
                                    </p:animScale>
                                    <p:animScale>
                                      <p:cBhvr>
                                        <p:cTn id="24" dur="166" decel="50000">
                                          <p:stCondLst>
                                            <p:cond delay="1338"/>
                                          </p:stCondLst>
                                        </p:cTn>
                                        <p:tgtEl>
                                          <p:spTgt spid="167"/>
                                        </p:tgtEl>
                                      </p:cBhvr>
                                      <p:to x="100000" y="100000"/>
                                    </p:animScale>
                                    <p:animScale>
                                      <p:cBhvr>
                                        <p:cTn id="25" dur="26">
                                          <p:stCondLst>
                                            <p:cond delay="1642"/>
                                          </p:stCondLst>
                                        </p:cTn>
                                        <p:tgtEl>
                                          <p:spTgt spid="167"/>
                                        </p:tgtEl>
                                      </p:cBhvr>
                                      <p:to x="100000" y="90000"/>
                                    </p:animScale>
                                    <p:animScale>
                                      <p:cBhvr>
                                        <p:cTn id="26" dur="166" decel="50000">
                                          <p:stCondLst>
                                            <p:cond delay="1668"/>
                                          </p:stCondLst>
                                        </p:cTn>
                                        <p:tgtEl>
                                          <p:spTgt spid="167"/>
                                        </p:tgtEl>
                                      </p:cBhvr>
                                      <p:to x="100000" y="100000"/>
                                    </p:animScale>
                                    <p:animScale>
                                      <p:cBhvr>
                                        <p:cTn id="27" dur="26">
                                          <p:stCondLst>
                                            <p:cond delay="1808"/>
                                          </p:stCondLst>
                                        </p:cTn>
                                        <p:tgtEl>
                                          <p:spTgt spid="167"/>
                                        </p:tgtEl>
                                      </p:cBhvr>
                                      <p:to x="100000" y="95000"/>
                                    </p:animScale>
                                    <p:animScale>
                                      <p:cBhvr>
                                        <p:cTn id="28" dur="166" decel="50000">
                                          <p:stCondLst>
                                            <p:cond delay="1834"/>
                                          </p:stCondLst>
                                        </p:cTn>
                                        <p:tgtEl>
                                          <p:spTgt spid="167"/>
                                        </p:tgtEl>
                                      </p:cBhvr>
                                      <p:to x="100000" y="100000"/>
                                    </p:animScale>
                                  </p:childTnLst>
                                </p:cTn>
                              </p:par>
                              <p:par>
                                <p:cTn id="29" presetID="26" presetClass="entr" presetSubtype="0" fill="hold" nodeType="withEffect">
                                  <p:stCondLst>
                                    <p:cond delay="250"/>
                                  </p:stCondLst>
                                  <p:childTnLst>
                                    <p:set>
                                      <p:cBhvr>
                                        <p:cTn id="30" dur="1" fill="hold">
                                          <p:stCondLst>
                                            <p:cond delay="0"/>
                                          </p:stCondLst>
                                        </p:cTn>
                                        <p:tgtEl>
                                          <p:spTgt spid="152"/>
                                        </p:tgtEl>
                                        <p:attrNameLst>
                                          <p:attrName>style.visibility</p:attrName>
                                        </p:attrNameLst>
                                      </p:cBhvr>
                                      <p:to>
                                        <p:strVal val="visible"/>
                                      </p:to>
                                    </p:set>
                                    <p:animEffect>
                                      <p:cBhvr>
                                        <p:cTn id="31" dur="580">
                                          <p:stCondLst>
                                            <p:cond delay="0"/>
                                          </p:stCondLst>
                                        </p:cTn>
                                        <p:tgtEl>
                                          <p:spTgt spid="152"/>
                                        </p:tgtEl>
                                      </p:cBhvr>
                                    </p:animEffect>
                                    <p:anim calcmode="lin" valueType="num">
                                      <p:cBhvr>
                                        <p:cTn id="32"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37" dur="26">
                                          <p:stCondLst>
                                            <p:cond delay="650"/>
                                          </p:stCondLst>
                                        </p:cTn>
                                        <p:tgtEl>
                                          <p:spTgt spid="152"/>
                                        </p:tgtEl>
                                      </p:cBhvr>
                                      <p:to x="100000" y="60000"/>
                                    </p:animScale>
                                    <p:animScale>
                                      <p:cBhvr>
                                        <p:cTn id="38" dur="166" decel="50000">
                                          <p:stCondLst>
                                            <p:cond delay="676"/>
                                          </p:stCondLst>
                                        </p:cTn>
                                        <p:tgtEl>
                                          <p:spTgt spid="152"/>
                                        </p:tgtEl>
                                      </p:cBhvr>
                                      <p:to x="100000" y="100000"/>
                                    </p:animScale>
                                    <p:animScale>
                                      <p:cBhvr>
                                        <p:cTn id="39" dur="26">
                                          <p:stCondLst>
                                            <p:cond delay="1312"/>
                                          </p:stCondLst>
                                        </p:cTn>
                                        <p:tgtEl>
                                          <p:spTgt spid="152"/>
                                        </p:tgtEl>
                                      </p:cBhvr>
                                      <p:to x="100000" y="80000"/>
                                    </p:animScale>
                                    <p:animScale>
                                      <p:cBhvr>
                                        <p:cTn id="40" dur="166" decel="50000">
                                          <p:stCondLst>
                                            <p:cond delay="1338"/>
                                          </p:stCondLst>
                                        </p:cTn>
                                        <p:tgtEl>
                                          <p:spTgt spid="152"/>
                                        </p:tgtEl>
                                      </p:cBhvr>
                                      <p:to x="100000" y="100000"/>
                                    </p:animScale>
                                    <p:animScale>
                                      <p:cBhvr>
                                        <p:cTn id="41" dur="26">
                                          <p:stCondLst>
                                            <p:cond delay="1642"/>
                                          </p:stCondLst>
                                        </p:cTn>
                                        <p:tgtEl>
                                          <p:spTgt spid="152"/>
                                        </p:tgtEl>
                                      </p:cBhvr>
                                      <p:to x="100000" y="90000"/>
                                    </p:animScale>
                                    <p:animScale>
                                      <p:cBhvr>
                                        <p:cTn id="42" dur="166" decel="50000">
                                          <p:stCondLst>
                                            <p:cond delay="1668"/>
                                          </p:stCondLst>
                                        </p:cTn>
                                        <p:tgtEl>
                                          <p:spTgt spid="152"/>
                                        </p:tgtEl>
                                      </p:cBhvr>
                                      <p:to x="100000" y="100000"/>
                                    </p:animScale>
                                    <p:animScale>
                                      <p:cBhvr>
                                        <p:cTn id="43" dur="26">
                                          <p:stCondLst>
                                            <p:cond delay="1808"/>
                                          </p:stCondLst>
                                        </p:cTn>
                                        <p:tgtEl>
                                          <p:spTgt spid="152"/>
                                        </p:tgtEl>
                                      </p:cBhvr>
                                      <p:to x="100000" y="95000"/>
                                    </p:animScale>
                                    <p:animScale>
                                      <p:cBhvr>
                                        <p:cTn id="44" dur="166" decel="50000">
                                          <p:stCondLst>
                                            <p:cond delay="1834"/>
                                          </p:stCondLst>
                                        </p:cTn>
                                        <p:tgtEl>
                                          <p:spTgt spid="152"/>
                                        </p:tgtEl>
                                      </p:cBhvr>
                                      <p:to x="100000" y="100000"/>
                                    </p:animScale>
                                  </p:childTnLst>
                                </p:cTn>
                              </p:par>
                              <p:par>
                                <p:cTn id="45" presetID="26" presetClass="entr" presetSubtype="0" fill="hold" nodeType="withEffect">
                                  <p:stCondLst>
                                    <p:cond delay="500"/>
                                  </p:stCondLst>
                                  <p:childTnLst>
                                    <p:set>
                                      <p:cBhvr>
                                        <p:cTn id="46" dur="1" fill="hold">
                                          <p:stCondLst>
                                            <p:cond delay="0"/>
                                          </p:stCondLst>
                                        </p:cTn>
                                        <p:tgtEl>
                                          <p:spTgt spid="160"/>
                                        </p:tgtEl>
                                        <p:attrNameLst>
                                          <p:attrName>style.visibility</p:attrName>
                                        </p:attrNameLst>
                                      </p:cBhvr>
                                      <p:to>
                                        <p:strVal val="visible"/>
                                      </p:to>
                                    </p:set>
                                    <p:animEffect>
                                      <p:cBhvr>
                                        <p:cTn id="47" dur="580">
                                          <p:stCondLst>
                                            <p:cond delay="0"/>
                                          </p:stCondLst>
                                        </p:cTn>
                                        <p:tgtEl>
                                          <p:spTgt spid="160"/>
                                        </p:tgtEl>
                                      </p:cBhvr>
                                    </p:animEffect>
                                    <p:anim calcmode="lin" valueType="num">
                                      <p:cBhvr>
                                        <p:cTn id="48"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3" dur="26">
                                          <p:stCondLst>
                                            <p:cond delay="650"/>
                                          </p:stCondLst>
                                        </p:cTn>
                                        <p:tgtEl>
                                          <p:spTgt spid="160"/>
                                        </p:tgtEl>
                                      </p:cBhvr>
                                      <p:to x="100000" y="60000"/>
                                    </p:animScale>
                                    <p:animScale>
                                      <p:cBhvr>
                                        <p:cTn id="54" dur="166" decel="50000">
                                          <p:stCondLst>
                                            <p:cond delay="676"/>
                                          </p:stCondLst>
                                        </p:cTn>
                                        <p:tgtEl>
                                          <p:spTgt spid="160"/>
                                        </p:tgtEl>
                                      </p:cBhvr>
                                      <p:to x="100000" y="100000"/>
                                    </p:animScale>
                                    <p:animScale>
                                      <p:cBhvr>
                                        <p:cTn id="55" dur="26">
                                          <p:stCondLst>
                                            <p:cond delay="1312"/>
                                          </p:stCondLst>
                                        </p:cTn>
                                        <p:tgtEl>
                                          <p:spTgt spid="160"/>
                                        </p:tgtEl>
                                      </p:cBhvr>
                                      <p:to x="100000" y="80000"/>
                                    </p:animScale>
                                    <p:animScale>
                                      <p:cBhvr>
                                        <p:cTn id="56" dur="166" decel="50000">
                                          <p:stCondLst>
                                            <p:cond delay="1338"/>
                                          </p:stCondLst>
                                        </p:cTn>
                                        <p:tgtEl>
                                          <p:spTgt spid="160"/>
                                        </p:tgtEl>
                                      </p:cBhvr>
                                      <p:to x="100000" y="100000"/>
                                    </p:animScale>
                                    <p:animScale>
                                      <p:cBhvr>
                                        <p:cTn id="57" dur="26">
                                          <p:stCondLst>
                                            <p:cond delay="1642"/>
                                          </p:stCondLst>
                                        </p:cTn>
                                        <p:tgtEl>
                                          <p:spTgt spid="160"/>
                                        </p:tgtEl>
                                      </p:cBhvr>
                                      <p:to x="100000" y="90000"/>
                                    </p:animScale>
                                    <p:animScale>
                                      <p:cBhvr>
                                        <p:cTn id="58" dur="166" decel="50000">
                                          <p:stCondLst>
                                            <p:cond delay="1668"/>
                                          </p:stCondLst>
                                        </p:cTn>
                                        <p:tgtEl>
                                          <p:spTgt spid="160"/>
                                        </p:tgtEl>
                                      </p:cBhvr>
                                      <p:to x="100000" y="100000"/>
                                    </p:animScale>
                                    <p:animScale>
                                      <p:cBhvr>
                                        <p:cTn id="59" dur="26">
                                          <p:stCondLst>
                                            <p:cond delay="1808"/>
                                          </p:stCondLst>
                                        </p:cTn>
                                        <p:tgtEl>
                                          <p:spTgt spid="160"/>
                                        </p:tgtEl>
                                      </p:cBhvr>
                                      <p:to x="100000" y="95000"/>
                                    </p:animScale>
                                    <p:animScale>
                                      <p:cBhvr>
                                        <p:cTn id="60" dur="166" decel="50000">
                                          <p:stCondLst>
                                            <p:cond delay="1834"/>
                                          </p:stCondLst>
                                        </p:cTn>
                                        <p:tgtEl>
                                          <p:spTgt spid="160"/>
                                        </p:tgtEl>
                                      </p:cBhvr>
                                      <p:to x="100000" y="100000"/>
                                    </p:animScale>
                                  </p:childTnLst>
                                </p:cTn>
                              </p:par>
                            </p:childTnLst>
                          </p:cTn>
                        </p:par>
                        <p:par>
                          <p:cTn id="61" fill="hold">
                            <p:stCondLst>
                              <p:cond delay="3000"/>
                            </p:stCondLst>
                            <p:childTnLst>
                              <p:par>
                                <p:cTn id="62" presetID="14" presetClass="entr" presetSubtype="10"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randombar(horizontal)">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randombar(horizontal)">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randombar(horizontal)">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人力资源计划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1934210"/>
            <a:ext cx="8371840" cy="45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项目经理：</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1.</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整个项目负完全责任。</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2.</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确保全部工作在预算范围内按时优质地完成，使客户满意。</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3.</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领导项目的计划、组织和控制工作，以实现项目目标。</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4.</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严格执行发起人对项目管理的规范、对于软件开发项目执行项目发起人制定的统一的软件开发规范。</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5.</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负责整个项目干系人（客户、上级领导、团队成员等）之间关系的协调。</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6.</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制定工作计划、项目执行计划、人员配置计划、工作分解结构、成本计划等，同时报备项目发起人。</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7.</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对团队成员进行工作安排、督查。</a:t>
            </a: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  </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8.</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定期召开团队成员会议，在可能的情况下邀请客户、项目发起人参加。</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9.</a:t>
            </a:r>
            <a:r>
              <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rPr>
              <a:t>项目结束时，进行结项工作，整理各种相关文件。</a:t>
            </a:r>
            <a:endParaRPr kumimoji="0" lang="zh-CN" altLang="zh-CN" sz="2000" b="0" i="0" u="none" strike="noStrike" kern="0" cap="none" spc="0" normalizeH="0" baseline="0" noProof="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p:txBody>
      </p:sp>
      <p:sp>
        <p:nvSpPr>
          <p:cNvPr id="36" name="矩形 35"/>
          <p:cNvSpPr/>
          <p:nvPr/>
        </p:nvSpPr>
        <p:spPr>
          <a:xfrm>
            <a:off x="2793178" y="1418850"/>
            <a:ext cx="15786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角色与职责</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 name="组合 1"/>
          <p:cNvGrpSpPr/>
          <p:nvPr/>
        </p:nvGrpSpPr>
        <p:grpSpPr>
          <a:xfrm>
            <a:off x="10091829" y="2243066"/>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7"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11134503" y="2015060"/>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2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10454483" y="1653050"/>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100"/>
                            </p:stCondLst>
                            <p:childTnLst>
                              <p:par>
                                <p:cTn id="21" presetID="26"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p:cBhvr>
                                        <p:cTn id="23" dur="580">
                                          <p:stCondLst>
                                            <p:cond delay="0"/>
                                          </p:stCondLst>
                                        </p:cTn>
                                        <p:tgtEl>
                                          <p:spTgt spid="24"/>
                                        </p:tgtEl>
                                      </p:cBhvr>
                                    </p:animEffect>
                                    <p:anim calcmode="lin" valueType="num">
                                      <p:cBhvr>
                                        <p:cTn id="2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9" dur="26">
                                          <p:stCondLst>
                                            <p:cond delay="650"/>
                                          </p:stCondLst>
                                        </p:cTn>
                                        <p:tgtEl>
                                          <p:spTgt spid="24"/>
                                        </p:tgtEl>
                                      </p:cBhvr>
                                      <p:to x="100000" y="60000"/>
                                    </p:animScale>
                                    <p:animScale>
                                      <p:cBhvr>
                                        <p:cTn id="30" dur="166" decel="50000">
                                          <p:stCondLst>
                                            <p:cond delay="676"/>
                                          </p:stCondLst>
                                        </p:cTn>
                                        <p:tgtEl>
                                          <p:spTgt spid="24"/>
                                        </p:tgtEl>
                                      </p:cBhvr>
                                      <p:to x="100000" y="100000"/>
                                    </p:animScale>
                                    <p:animScale>
                                      <p:cBhvr>
                                        <p:cTn id="31" dur="26">
                                          <p:stCondLst>
                                            <p:cond delay="1312"/>
                                          </p:stCondLst>
                                        </p:cTn>
                                        <p:tgtEl>
                                          <p:spTgt spid="24"/>
                                        </p:tgtEl>
                                      </p:cBhvr>
                                      <p:to x="100000" y="80000"/>
                                    </p:animScale>
                                    <p:animScale>
                                      <p:cBhvr>
                                        <p:cTn id="32" dur="166" decel="50000">
                                          <p:stCondLst>
                                            <p:cond delay="1338"/>
                                          </p:stCondLst>
                                        </p:cTn>
                                        <p:tgtEl>
                                          <p:spTgt spid="24"/>
                                        </p:tgtEl>
                                      </p:cBhvr>
                                      <p:to x="100000" y="100000"/>
                                    </p:animScale>
                                    <p:animScale>
                                      <p:cBhvr>
                                        <p:cTn id="33" dur="26">
                                          <p:stCondLst>
                                            <p:cond delay="1642"/>
                                          </p:stCondLst>
                                        </p:cTn>
                                        <p:tgtEl>
                                          <p:spTgt spid="24"/>
                                        </p:tgtEl>
                                      </p:cBhvr>
                                      <p:to x="100000" y="90000"/>
                                    </p:animScale>
                                    <p:animScale>
                                      <p:cBhvr>
                                        <p:cTn id="34" dur="166" decel="50000">
                                          <p:stCondLst>
                                            <p:cond delay="1668"/>
                                          </p:stCondLst>
                                        </p:cTn>
                                        <p:tgtEl>
                                          <p:spTgt spid="24"/>
                                        </p:tgtEl>
                                      </p:cBhvr>
                                      <p:to x="100000" y="100000"/>
                                    </p:animScale>
                                    <p:animScale>
                                      <p:cBhvr>
                                        <p:cTn id="35" dur="26">
                                          <p:stCondLst>
                                            <p:cond delay="1808"/>
                                          </p:stCondLst>
                                        </p:cTn>
                                        <p:tgtEl>
                                          <p:spTgt spid="24"/>
                                        </p:tgtEl>
                                      </p:cBhvr>
                                      <p:to x="100000" y="95000"/>
                                    </p:animScale>
                                    <p:animScale>
                                      <p:cBhvr>
                                        <p:cTn id="36" dur="166" decel="50000">
                                          <p:stCondLst>
                                            <p:cond delay="1834"/>
                                          </p:stCondLst>
                                        </p:cTn>
                                        <p:tgtEl>
                                          <p:spTgt spid="24"/>
                                        </p:tgtEl>
                                      </p:cBhvr>
                                      <p:to x="100000" y="100000"/>
                                    </p:animScale>
                                  </p:childTnLst>
                                </p:cTn>
                              </p:par>
                              <p:par>
                                <p:cTn id="37" presetID="26" presetClass="entr" presetSubtype="0" fill="hold" nodeType="withEffect">
                                  <p:stCondLst>
                                    <p:cond delay="250"/>
                                  </p:stCondLst>
                                  <p:childTnLst>
                                    <p:set>
                                      <p:cBhvr>
                                        <p:cTn id="38" dur="1" fill="hold">
                                          <p:stCondLst>
                                            <p:cond delay="0"/>
                                          </p:stCondLst>
                                        </p:cTn>
                                        <p:tgtEl>
                                          <p:spTgt spid="2"/>
                                        </p:tgtEl>
                                        <p:attrNameLst>
                                          <p:attrName>style.visibility</p:attrName>
                                        </p:attrNameLst>
                                      </p:cBhvr>
                                      <p:to>
                                        <p:strVal val="visible"/>
                                      </p:to>
                                    </p:set>
                                    <p:animEffect>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par>
                                <p:cTn id="53" presetID="26" presetClass="entr" presetSubtype="0" fill="hold"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p:cBhvr>
                                        <p:cTn id="55" dur="580">
                                          <p:stCondLst>
                                            <p:cond delay="0"/>
                                          </p:stCondLst>
                                        </p:cTn>
                                        <p:tgtEl>
                                          <p:spTgt spid="17"/>
                                        </p:tgtEl>
                                      </p:cBhvr>
                                    </p:animEffect>
                                    <p:anim calcmode="lin" valueType="num">
                                      <p:cBhvr>
                                        <p:cTn id="5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1" dur="26">
                                          <p:stCondLst>
                                            <p:cond delay="650"/>
                                          </p:stCondLst>
                                        </p:cTn>
                                        <p:tgtEl>
                                          <p:spTgt spid="17"/>
                                        </p:tgtEl>
                                      </p:cBhvr>
                                      <p:to x="100000" y="60000"/>
                                    </p:animScale>
                                    <p:animScale>
                                      <p:cBhvr>
                                        <p:cTn id="62" dur="166" decel="50000">
                                          <p:stCondLst>
                                            <p:cond delay="676"/>
                                          </p:stCondLst>
                                        </p:cTn>
                                        <p:tgtEl>
                                          <p:spTgt spid="17"/>
                                        </p:tgtEl>
                                      </p:cBhvr>
                                      <p:to x="100000" y="100000"/>
                                    </p:animScale>
                                    <p:animScale>
                                      <p:cBhvr>
                                        <p:cTn id="63" dur="26">
                                          <p:stCondLst>
                                            <p:cond delay="1312"/>
                                          </p:stCondLst>
                                        </p:cTn>
                                        <p:tgtEl>
                                          <p:spTgt spid="17"/>
                                        </p:tgtEl>
                                      </p:cBhvr>
                                      <p:to x="100000" y="80000"/>
                                    </p:animScale>
                                    <p:animScale>
                                      <p:cBhvr>
                                        <p:cTn id="64" dur="166" decel="50000">
                                          <p:stCondLst>
                                            <p:cond delay="1338"/>
                                          </p:stCondLst>
                                        </p:cTn>
                                        <p:tgtEl>
                                          <p:spTgt spid="17"/>
                                        </p:tgtEl>
                                      </p:cBhvr>
                                      <p:to x="100000" y="100000"/>
                                    </p:animScale>
                                    <p:animScale>
                                      <p:cBhvr>
                                        <p:cTn id="65" dur="26">
                                          <p:stCondLst>
                                            <p:cond delay="1642"/>
                                          </p:stCondLst>
                                        </p:cTn>
                                        <p:tgtEl>
                                          <p:spTgt spid="17"/>
                                        </p:tgtEl>
                                      </p:cBhvr>
                                      <p:to x="100000" y="90000"/>
                                    </p:animScale>
                                    <p:animScale>
                                      <p:cBhvr>
                                        <p:cTn id="66" dur="166" decel="50000">
                                          <p:stCondLst>
                                            <p:cond delay="1668"/>
                                          </p:stCondLst>
                                        </p:cTn>
                                        <p:tgtEl>
                                          <p:spTgt spid="17"/>
                                        </p:tgtEl>
                                      </p:cBhvr>
                                      <p:to x="100000" y="100000"/>
                                    </p:animScale>
                                    <p:animScale>
                                      <p:cBhvr>
                                        <p:cTn id="67" dur="26">
                                          <p:stCondLst>
                                            <p:cond delay="1808"/>
                                          </p:stCondLst>
                                        </p:cTn>
                                        <p:tgtEl>
                                          <p:spTgt spid="17"/>
                                        </p:tgtEl>
                                      </p:cBhvr>
                                      <p:to x="100000" y="95000"/>
                                    </p:animScale>
                                    <p:animScale>
                                      <p:cBhvr>
                                        <p:cTn id="6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人力资源计划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62885" y="2265045"/>
            <a:ext cx="8371840" cy="403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会议记录员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记录每次小组会议、与项目发起人或者客户谈话的主要内容并录音，整理成文档交给项目经理。</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配置管理员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负责对各自小组成员在</a:t>
            </a:r>
            <a:r>
              <a:rPr lang="en-US" altLang="zh-CN" sz="2000" kern="0" noProof="0" dirty="0" err="1"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git</a:t>
            </a: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上面提交的工作成果进行整理。</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业务访谈员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参与需求调研、需求分析、系统分析与设计，进行项目实施</a:t>
            </a:r>
            <a:r>
              <a:rPr lang="zh-CN" altLang="en-US"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，主要负责需求访谈，需求获取</a:t>
            </a:r>
            <a:endParaRPr kumimoji="0" lang="en-US"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技术支持员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zh-CN"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为环境配置、项目进行提供技术支持，提前学习各种所需要的软件以及其环境配置，并解答小组内软件问题。</a:t>
            </a:r>
            <a:endParaRPr kumimoji="0" lang="zh-CN" altLang="zh-CN"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15786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角色与职责</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 name="组合 1"/>
          <p:cNvGrpSpPr/>
          <p:nvPr/>
        </p:nvGrpSpPr>
        <p:grpSpPr>
          <a:xfrm>
            <a:off x="10234704" y="1847461"/>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7"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11277378" y="1619455"/>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2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10597358" y="1257445"/>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100"/>
                            </p:stCondLst>
                            <p:childTnLst>
                              <p:par>
                                <p:cTn id="21" presetID="26"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p:cBhvr>
                                        <p:cTn id="23" dur="580">
                                          <p:stCondLst>
                                            <p:cond delay="0"/>
                                          </p:stCondLst>
                                        </p:cTn>
                                        <p:tgtEl>
                                          <p:spTgt spid="24"/>
                                        </p:tgtEl>
                                      </p:cBhvr>
                                    </p:animEffect>
                                    <p:anim calcmode="lin" valueType="num">
                                      <p:cBhvr>
                                        <p:cTn id="2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9" dur="26">
                                          <p:stCondLst>
                                            <p:cond delay="650"/>
                                          </p:stCondLst>
                                        </p:cTn>
                                        <p:tgtEl>
                                          <p:spTgt spid="24"/>
                                        </p:tgtEl>
                                      </p:cBhvr>
                                      <p:to x="100000" y="60000"/>
                                    </p:animScale>
                                    <p:animScale>
                                      <p:cBhvr>
                                        <p:cTn id="30" dur="166" decel="50000">
                                          <p:stCondLst>
                                            <p:cond delay="676"/>
                                          </p:stCondLst>
                                        </p:cTn>
                                        <p:tgtEl>
                                          <p:spTgt spid="24"/>
                                        </p:tgtEl>
                                      </p:cBhvr>
                                      <p:to x="100000" y="100000"/>
                                    </p:animScale>
                                    <p:animScale>
                                      <p:cBhvr>
                                        <p:cTn id="31" dur="26">
                                          <p:stCondLst>
                                            <p:cond delay="1312"/>
                                          </p:stCondLst>
                                        </p:cTn>
                                        <p:tgtEl>
                                          <p:spTgt spid="24"/>
                                        </p:tgtEl>
                                      </p:cBhvr>
                                      <p:to x="100000" y="80000"/>
                                    </p:animScale>
                                    <p:animScale>
                                      <p:cBhvr>
                                        <p:cTn id="32" dur="166" decel="50000">
                                          <p:stCondLst>
                                            <p:cond delay="1338"/>
                                          </p:stCondLst>
                                        </p:cTn>
                                        <p:tgtEl>
                                          <p:spTgt spid="24"/>
                                        </p:tgtEl>
                                      </p:cBhvr>
                                      <p:to x="100000" y="100000"/>
                                    </p:animScale>
                                    <p:animScale>
                                      <p:cBhvr>
                                        <p:cTn id="33" dur="26">
                                          <p:stCondLst>
                                            <p:cond delay="1642"/>
                                          </p:stCondLst>
                                        </p:cTn>
                                        <p:tgtEl>
                                          <p:spTgt spid="24"/>
                                        </p:tgtEl>
                                      </p:cBhvr>
                                      <p:to x="100000" y="90000"/>
                                    </p:animScale>
                                    <p:animScale>
                                      <p:cBhvr>
                                        <p:cTn id="34" dur="166" decel="50000">
                                          <p:stCondLst>
                                            <p:cond delay="1668"/>
                                          </p:stCondLst>
                                        </p:cTn>
                                        <p:tgtEl>
                                          <p:spTgt spid="24"/>
                                        </p:tgtEl>
                                      </p:cBhvr>
                                      <p:to x="100000" y="100000"/>
                                    </p:animScale>
                                    <p:animScale>
                                      <p:cBhvr>
                                        <p:cTn id="35" dur="26">
                                          <p:stCondLst>
                                            <p:cond delay="1808"/>
                                          </p:stCondLst>
                                        </p:cTn>
                                        <p:tgtEl>
                                          <p:spTgt spid="24"/>
                                        </p:tgtEl>
                                      </p:cBhvr>
                                      <p:to x="100000" y="95000"/>
                                    </p:animScale>
                                    <p:animScale>
                                      <p:cBhvr>
                                        <p:cTn id="36" dur="166" decel="50000">
                                          <p:stCondLst>
                                            <p:cond delay="1834"/>
                                          </p:stCondLst>
                                        </p:cTn>
                                        <p:tgtEl>
                                          <p:spTgt spid="24"/>
                                        </p:tgtEl>
                                      </p:cBhvr>
                                      <p:to x="100000" y="100000"/>
                                    </p:animScale>
                                  </p:childTnLst>
                                </p:cTn>
                              </p:par>
                              <p:par>
                                <p:cTn id="37" presetID="26" presetClass="entr" presetSubtype="0" fill="hold" nodeType="withEffect">
                                  <p:stCondLst>
                                    <p:cond delay="250"/>
                                  </p:stCondLst>
                                  <p:childTnLst>
                                    <p:set>
                                      <p:cBhvr>
                                        <p:cTn id="38" dur="1" fill="hold">
                                          <p:stCondLst>
                                            <p:cond delay="0"/>
                                          </p:stCondLst>
                                        </p:cTn>
                                        <p:tgtEl>
                                          <p:spTgt spid="2"/>
                                        </p:tgtEl>
                                        <p:attrNameLst>
                                          <p:attrName>style.visibility</p:attrName>
                                        </p:attrNameLst>
                                      </p:cBhvr>
                                      <p:to>
                                        <p:strVal val="visible"/>
                                      </p:to>
                                    </p:set>
                                    <p:animEffect>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par>
                                <p:cTn id="53" presetID="26" presetClass="entr" presetSubtype="0" fill="hold"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p:cBhvr>
                                        <p:cTn id="55" dur="580">
                                          <p:stCondLst>
                                            <p:cond delay="0"/>
                                          </p:stCondLst>
                                        </p:cTn>
                                        <p:tgtEl>
                                          <p:spTgt spid="17"/>
                                        </p:tgtEl>
                                      </p:cBhvr>
                                    </p:animEffect>
                                    <p:anim calcmode="lin" valueType="num">
                                      <p:cBhvr>
                                        <p:cTn id="5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1" dur="26">
                                          <p:stCondLst>
                                            <p:cond delay="650"/>
                                          </p:stCondLst>
                                        </p:cTn>
                                        <p:tgtEl>
                                          <p:spTgt spid="17"/>
                                        </p:tgtEl>
                                      </p:cBhvr>
                                      <p:to x="100000" y="60000"/>
                                    </p:animScale>
                                    <p:animScale>
                                      <p:cBhvr>
                                        <p:cTn id="62" dur="166" decel="50000">
                                          <p:stCondLst>
                                            <p:cond delay="676"/>
                                          </p:stCondLst>
                                        </p:cTn>
                                        <p:tgtEl>
                                          <p:spTgt spid="17"/>
                                        </p:tgtEl>
                                      </p:cBhvr>
                                      <p:to x="100000" y="100000"/>
                                    </p:animScale>
                                    <p:animScale>
                                      <p:cBhvr>
                                        <p:cTn id="63" dur="26">
                                          <p:stCondLst>
                                            <p:cond delay="1312"/>
                                          </p:stCondLst>
                                        </p:cTn>
                                        <p:tgtEl>
                                          <p:spTgt spid="17"/>
                                        </p:tgtEl>
                                      </p:cBhvr>
                                      <p:to x="100000" y="80000"/>
                                    </p:animScale>
                                    <p:animScale>
                                      <p:cBhvr>
                                        <p:cTn id="64" dur="166" decel="50000">
                                          <p:stCondLst>
                                            <p:cond delay="1338"/>
                                          </p:stCondLst>
                                        </p:cTn>
                                        <p:tgtEl>
                                          <p:spTgt spid="17"/>
                                        </p:tgtEl>
                                      </p:cBhvr>
                                      <p:to x="100000" y="100000"/>
                                    </p:animScale>
                                    <p:animScale>
                                      <p:cBhvr>
                                        <p:cTn id="65" dur="26">
                                          <p:stCondLst>
                                            <p:cond delay="1642"/>
                                          </p:stCondLst>
                                        </p:cTn>
                                        <p:tgtEl>
                                          <p:spTgt spid="17"/>
                                        </p:tgtEl>
                                      </p:cBhvr>
                                      <p:to x="100000" y="90000"/>
                                    </p:animScale>
                                    <p:animScale>
                                      <p:cBhvr>
                                        <p:cTn id="66" dur="166" decel="50000">
                                          <p:stCondLst>
                                            <p:cond delay="1668"/>
                                          </p:stCondLst>
                                        </p:cTn>
                                        <p:tgtEl>
                                          <p:spTgt spid="17"/>
                                        </p:tgtEl>
                                      </p:cBhvr>
                                      <p:to x="100000" y="100000"/>
                                    </p:animScale>
                                    <p:animScale>
                                      <p:cBhvr>
                                        <p:cTn id="67" dur="26">
                                          <p:stCondLst>
                                            <p:cond delay="1808"/>
                                          </p:stCondLst>
                                        </p:cTn>
                                        <p:tgtEl>
                                          <p:spTgt spid="17"/>
                                        </p:tgtEl>
                                      </p:cBhvr>
                                      <p:to x="100000" y="95000"/>
                                    </p:animScale>
                                    <p:animScale>
                                      <p:cBhvr>
                                        <p:cTn id="6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095500"/>
            <a:ext cx="60388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rPr>
              <a:t>项目经理变更；开发小组成员退出；开发小组人员变更；开发小组成员临时有事或其他方面的原因请假，无法完成当前阶段安排的任务。</a:t>
            </a:r>
            <a:endParaRPr kumimoji="0" lang="zh-CN" altLang="en-US" sz="2000" b="0" i="0" u="none" strike="noStrike" kern="0" cap="none" spc="0" normalizeH="0" baseline="0" noProof="0" dirty="0" smtClean="0">
              <a:ln>
                <a:noFill/>
              </a:ln>
              <a:solidFill>
                <a:schemeClr val="tx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24968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１</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人员方面的风险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3707765" y="3960495"/>
            <a:ext cx="4209415" cy="255714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4990055" y="4165527"/>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4187190" y="4594225"/>
            <a:ext cx="32512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noProof="0" dirty="0" smtClean="0">
                <a:ln>
                  <a:noFill/>
                </a:ln>
                <a:solidFill>
                  <a:schemeClr val="bg1"/>
                </a:solidFill>
                <a:effectLst/>
                <a:uLnTx/>
                <a:uFillTx/>
                <a:sym typeface="+mn-ea"/>
              </a:rPr>
              <a:t>1.</a:t>
            </a:r>
            <a:r>
              <a:rPr lang="zh-CN" altLang="en-US" sz="2000" b="1" kern="0" noProof="0" dirty="0" smtClean="0">
                <a:ln>
                  <a:noFill/>
                </a:ln>
                <a:solidFill>
                  <a:schemeClr val="bg1"/>
                </a:solidFill>
                <a:effectLst/>
                <a:uLnTx/>
                <a:uFillTx/>
                <a:sym typeface="+mn-ea"/>
              </a:rPr>
              <a:t>前项目经理要把任务交接清楚</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noProof="0" dirty="0">
                <a:ln>
                  <a:noFill/>
                </a:ln>
                <a:solidFill>
                  <a:schemeClr val="bg1"/>
                </a:solidFill>
                <a:effectLst/>
                <a:uLnTx/>
                <a:uFillTx/>
                <a:sym typeface="+mn-ea"/>
              </a:rPr>
              <a:t>2</a:t>
            </a:r>
            <a:r>
              <a:rPr lang="en-US" altLang="zh-CN" sz="2000" b="1" kern="0" noProof="0" dirty="0" smtClean="0">
                <a:ln>
                  <a:noFill/>
                </a:ln>
                <a:solidFill>
                  <a:schemeClr val="bg1"/>
                </a:solidFill>
                <a:effectLst/>
                <a:uLnTx/>
                <a:uFillTx/>
                <a:sym typeface="+mn-ea"/>
              </a:rPr>
              <a:t>.</a:t>
            </a:r>
            <a:r>
              <a:rPr lang="zh-CN" altLang="zh-CN" sz="2000" b="1" kern="0" noProof="0" dirty="0" smtClean="0">
                <a:ln>
                  <a:noFill/>
                </a:ln>
                <a:solidFill>
                  <a:schemeClr val="bg1"/>
                </a:solidFill>
                <a:effectLst/>
                <a:uLnTx/>
                <a:uFillTx/>
                <a:sym typeface="+mn-ea"/>
              </a:rPr>
              <a:t>由</a:t>
            </a:r>
            <a:r>
              <a:rPr lang="zh-CN" altLang="en-US" sz="2000" b="1" kern="0" noProof="0" dirty="0" smtClean="0">
                <a:ln>
                  <a:noFill/>
                </a:ln>
                <a:solidFill>
                  <a:schemeClr val="bg1"/>
                </a:solidFill>
                <a:effectLst/>
                <a:uLnTx/>
                <a:uFillTx/>
                <a:sym typeface="+mn-ea"/>
              </a:rPr>
              <a:t>项目经理</a:t>
            </a:r>
            <a:r>
              <a:rPr lang="zh-CN" altLang="zh-CN" sz="2000" b="1" kern="0" noProof="0" dirty="0" smtClean="0">
                <a:ln>
                  <a:noFill/>
                </a:ln>
                <a:solidFill>
                  <a:schemeClr val="bg1"/>
                </a:solidFill>
                <a:effectLst/>
                <a:uLnTx/>
                <a:uFillTx/>
                <a:sym typeface="+mn-ea"/>
              </a:rPr>
              <a:t>对</a:t>
            </a:r>
            <a:r>
              <a:rPr lang="zh-CN" altLang="zh-CN" sz="2000" b="1" kern="0" noProof="0" dirty="0">
                <a:ln>
                  <a:noFill/>
                </a:ln>
                <a:solidFill>
                  <a:schemeClr val="bg1"/>
                </a:solidFill>
                <a:effectLst/>
                <a:uLnTx/>
                <a:uFillTx/>
                <a:sym typeface="+mn-ea"/>
              </a:rPr>
              <a:t>其他可参加阶段安排任务的成员重新分配任务</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095500"/>
            <a:ext cx="853249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（1）小组成员对需求分析的经验不足，导致获取结果不准确，与用户需求有偏差；</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（2）客户参与程度不高，对自己的需求没有明确的认识的风险，开发人员对要实现的东西做了许多猜测，或用户需求不切实际，期望太高的风险；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（3）根据项目发起人要求的改变，用户的需求改变的风险；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（4）没有设定需求优先级，花费大量时间做一些并不必要的需求 。</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２</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需求获取阶段存在的风险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645404" y="41658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3831590" y="4227195"/>
            <a:ext cx="4209415" cy="255714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047205" y="4394127"/>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4244340" y="4822825"/>
            <a:ext cx="32512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在做需求分析之前学习有关方面知识；若客户没有明确认识需求，需要通过不断的沟通以及对用户访谈确认好需求</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1977390"/>
            <a:ext cx="603885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（1）规范定义的经验少引发的规范说明的不全面的风险；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（2）具有二义性的术语导致需求不规范引起的风险；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（3）存在不同的需求版本或需求版本有冲突。</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３</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需求规范说明存在的风险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4622800" y="3989070"/>
            <a:ext cx="4209415" cy="201485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905090" y="4194102"/>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5102225" y="4622800"/>
            <a:ext cx="3251200"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学习有关需求规范说明的方法以及内容，尽量规范具有二义性的。</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风险管理计划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2793365" y="2190750"/>
            <a:ext cx="6038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（1）频繁变更需求，导致的风险；</a:t>
            </a:r>
            <a:endParaRPr kumimoji="0" lang="zh-CN" altLang="en-US" sz="2000" b="0" i="0" u="none" strike="noStrike" kern="0" cap="none" spc="0" normalizeH="0" baseline="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a:t>
            </a:r>
            <a:r>
              <a:rPr lang="en-US" altLang="zh-CN" sz="2000" kern="0" noProof="0" dirty="0">
                <a:ln>
                  <a:noFill/>
                </a:ln>
                <a:solidFill>
                  <a:srgbClr val="595959"/>
                </a:solidFill>
                <a:effectLst/>
                <a:uLnTx/>
                <a:uFillTx/>
                <a:latin typeface="微软雅黑" panose="020B0503020204020204" charset="-122"/>
                <a:ea typeface="微软雅黑" panose="020B0503020204020204" charset="-122"/>
                <a:sym typeface="+mn-ea"/>
              </a:rPr>
              <a:t>2</a:t>
            </a:r>
            <a:r>
              <a:rPr lang="zh-CN" altLang="en-US" sz="2000" kern="0" noProof="0" dirty="0">
                <a:ln>
                  <a:noFill/>
                </a:ln>
                <a:solidFill>
                  <a:srgbClr val="595959"/>
                </a:solidFill>
                <a:effectLst/>
                <a:uLnTx/>
                <a:uFillTx/>
                <a:latin typeface="微软雅黑" panose="020B0503020204020204" charset="-122"/>
                <a:ea typeface="微软雅黑" panose="020B0503020204020204" charset="-122"/>
                <a:sym typeface="+mn-ea"/>
              </a:rPr>
              <a:t>）需求变更没有传达给受影响的所有涉及人员；</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36" name="矩形 35"/>
          <p:cNvSpPr/>
          <p:nvPr/>
        </p:nvSpPr>
        <p:spPr>
          <a:xfrm>
            <a:off x="2793178" y="1418850"/>
            <a:ext cx="361442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４</a:t>
            </a:r>
            <a:r>
              <a:rPr lang="en-US" altLang="zh-CN" sz="2200" b="1" dirty="0">
                <a:solidFill>
                  <a:schemeClr val="tx1">
                    <a:lumMod val="75000"/>
                    <a:lumOff val="25000"/>
                  </a:schemeClr>
                </a:solidFill>
                <a:latin typeface="微软雅黑" panose="020B0503020204020204" charset="-122"/>
                <a:ea typeface="微软雅黑" panose="020B0503020204020204" charset="-122"/>
              </a:rPr>
              <a:t>.</a:t>
            </a:r>
            <a:r>
              <a:rPr lang="zh-CN" altLang="en-US" sz="2200" b="1" dirty="0">
                <a:solidFill>
                  <a:schemeClr val="tx1">
                    <a:lumMod val="75000"/>
                    <a:lumOff val="25000"/>
                  </a:schemeClr>
                </a:solidFill>
                <a:latin typeface="微软雅黑" panose="020B0503020204020204" charset="-122"/>
                <a:ea typeface="微软雅黑" panose="020B0503020204020204" charset="-122"/>
              </a:rPr>
              <a:t>需求管理方面存在的风险</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cxnSp>
        <p:nvCxnSpPr>
          <p:cNvPr id="52" name="Straight Connector 6"/>
          <p:cNvCxnSpPr/>
          <p:nvPr/>
        </p:nvCxnSpPr>
        <p:spPr>
          <a:xfrm>
            <a:off x="2570474" y="342923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Rectangle 1"/>
          <p:cNvSpPr/>
          <p:nvPr/>
        </p:nvSpPr>
        <p:spPr>
          <a:xfrm>
            <a:off x="4622800" y="3989070"/>
            <a:ext cx="4209415" cy="2214880"/>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5905090" y="4194102"/>
            <a:ext cx="1299210" cy="428625"/>
          </a:xfrm>
          <a:prstGeom prst="rect">
            <a:avLst/>
          </a:prstGeom>
        </p:spPr>
        <p:txBody>
          <a:bodyPr wrap="none" lIns="91431" tIns="45716" rIns="91431" bIns="45716">
            <a:spAutoFit/>
          </a:bodyPr>
          <a:lstStyle/>
          <a:p>
            <a:pPr algn="ctr"/>
            <a:r>
              <a:rPr lang="zh-CN" altLang="en-US" sz="2200" b="1" dirty="0">
                <a:solidFill>
                  <a:srgbClr val="FFC000"/>
                </a:solidFill>
                <a:latin typeface="微软雅黑" panose="020B0503020204020204" charset="-122"/>
                <a:ea typeface="微软雅黑" panose="020B0503020204020204" charset="-122"/>
              </a:rPr>
              <a:t>解决方案</a:t>
            </a:r>
            <a:endParaRPr lang="en-US" altLang="zh-CN" sz="2200" b="1" dirty="0">
              <a:solidFill>
                <a:srgbClr val="FFC00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5102225" y="4622800"/>
            <a:ext cx="3251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lvl="0" eaLnBrk="1" fontAlgn="auto" hangingPunct="1">
              <a:lnSpc>
                <a:spcPct val="100000"/>
              </a:lnSpc>
              <a:spcBef>
                <a:spcPct val="0"/>
              </a:spcBef>
              <a:spcAft>
                <a:spcPts val="0"/>
              </a:spcAft>
              <a:buNone/>
              <a:defRPr/>
            </a:pPr>
            <a:r>
              <a:rPr lang="zh-CN" altLang="zh-CN" sz="2000" b="1" kern="0" dirty="0">
                <a:solidFill>
                  <a:schemeClr val="bg1"/>
                </a:solidFill>
                <a:sym typeface="+mn-ea"/>
              </a:rPr>
              <a:t>项目建设之初就和用户书面约定好需求变更控制流程、记录并归档用户的需求变更申请</a:t>
            </a:r>
            <a:endParaRPr lang="zh-CN" altLang="zh-CN" sz="2000" b="1" kern="0" noProof="0" dirty="0">
              <a:ln>
                <a:noFill/>
              </a:ln>
              <a:solidFill>
                <a:schemeClr val="bg1"/>
              </a:solidFill>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5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4" presetClass="entr" presetSubtype="10" fill="hold" grpId="0" nodeType="afterEffect">
                                  <p:stCondLst>
                                    <p:cond delay="250"/>
                                  </p:stCondLst>
                                  <p:childTnLst>
                                    <p:set>
                                      <p:cBhvr>
                                        <p:cTn id="34" dur="1" fill="hold">
                                          <p:stCondLst>
                                            <p:cond delay="0"/>
                                          </p:stCondLst>
                                        </p:cTn>
                                        <p:tgtEl>
                                          <p:spTgt spid="54"/>
                                        </p:tgtEl>
                                        <p:attrNameLst>
                                          <p:attrName>style.visibility</p:attrName>
                                        </p:attrNameLst>
                                      </p:cBhvr>
                                      <p:to>
                                        <p:strVal val="visible"/>
                                      </p:to>
                                    </p:set>
                                    <p:animEffect transition="in" filter="randombar(horizontal)">
                                      <p:cBhvr>
                                        <p:cTn id="35" dur="400"/>
                                        <p:tgtEl>
                                          <p:spTgt spid="54"/>
                                        </p:tgtEl>
                                      </p:cBhvr>
                                    </p:animEffect>
                                  </p:childTnLst>
                                </p:cTn>
                              </p:par>
                              <p:par>
                                <p:cTn id="36" presetID="14" presetClass="entr" presetSubtype="10"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36" grpId="0"/>
      <p:bldP spid="49" grpId="0" bldLvl="0" animBg="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成本管理计划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12" name="矩形 11"/>
          <p:cNvSpPr>
            <a:spLocks noChangeArrowheads="1"/>
          </p:cNvSpPr>
          <p:nvPr/>
        </p:nvSpPr>
        <p:spPr bwMode="auto">
          <a:xfrm>
            <a:off x="4116705" y="2501265"/>
            <a:ext cx="60388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2000" dirty="0">
                <a:solidFill>
                  <a:srgbClr val="595959"/>
                </a:solidFill>
                <a:latin typeface="微软雅黑" panose="020B0503020204020204" charset="-122"/>
                <a:ea typeface="微软雅黑" panose="020B0503020204020204" charset="-122"/>
                <a:sym typeface="+mn-ea"/>
              </a:rPr>
              <a:t>按照每人</a:t>
            </a:r>
            <a:r>
              <a:rPr lang="en-US" altLang="zh-CN" sz="2000" dirty="0">
                <a:solidFill>
                  <a:srgbClr val="595959"/>
                </a:solidFill>
                <a:latin typeface="微软雅黑" panose="020B0503020204020204" charset="-122"/>
                <a:ea typeface="微软雅黑" panose="020B0503020204020204" charset="-122"/>
                <a:sym typeface="+mn-ea"/>
              </a:rPr>
              <a:t>180</a:t>
            </a:r>
            <a:r>
              <a:rPr lang="zh-CN" altLang="en-US" sz="2000" dirty="0">
                <a:solidFill>
                  <a:srgbClr val="595959"/>
                </a:solidFill>
                <a:latin typeface="微软雅黑" panose="020B0503020204020204" charset="-122"/>
                <a:ea typeface="微软雅黑" panose="020B0503020204020204" charset="-122"/>
                <a:sym typeface="+mn-ea"/>
              </a:rPr>
              <a:t>小时，每小时工资</a:t>
            </a:r>
            <a:r>
              <a:rPr lang="zh-CN" altLang="en-US" sz="2000" dirty="0">
                <a:solidFill>
                  <a:srgbClr val="FF0000"/>
                </a:solidFill>
                <a:latin typeface="微软雅黑" panose="020B0503020204020204" charset="-122"/>
                <a:ea typeface="微软雅黑" panose="020B0503020204020204" charset="-122"/>
                <a:sym typeface="+mn-ea"/>
              </a:rPr>
              <a:t>69.34</a:t>
            </a:r>
            <a:r>
              <a:rPr lang="zh-CN" altLang="en-US" sz="2000" dirty="0">
                <a:solidFill>
                  <a:srgbClr val="595959"/>
                </a:solidFill>
                <a:latin typeface="微软雅黑" panose="020B0503020204020204" charset="-122"/>
                <a:ea typeface="微软雅黑" panose="020B0503020204020204" charset="-122"/>
                <a:sym typeface="+mn-ea"/>
              </a:rPr>
              <a:t>元计算总共需要</a:t>
            </a:r>
            <a:r>
              <a:rPr lang="en-US" altLang="zh-CN" sz="2000" dirty="0">
                <a:solidFill>
                  <a:srgbClr val="595959"/>
                </a:solidFill>
                <a:latin typeface="微软雅黑" panose="020B0503020204020204" charset="-122"/>
                <a:ea typeface="微软雅黑" panose="020B0503020204020204" charset="-122"/>
                <a:sym typeface="+mn-ea"/>
              </a:rPr>
              <a:t>180</a:t>
            </a:r>
            <a:r>
              <a:rPr lang="zh-CN" altLang="en-US" sz="2000" dirty="0">
                <a:solidFill>
                  <a:srgbClr val="595959"/>
                </a:solidFill>
                <a:latin typeface="微软雅黑" panose="020B0503020204020204" charset="-122"/>
                <a:ea typeface="微软雅黑" panose="020B0503020204020204" charset="-122"/>
                <a:sym typeface="+mn-ea"/>
              </a:rPr>
              <a:t>*5*69.34=</a:t>
            </a:r>
            <a:r>
              <a:rPr lang="en-US" altLang="zh-CN" sz="2000" dirty="0">
                <a:solidFill>
                  <a:srgbClr val="FF0000"/>
                </a:solidFill>
                <a:latin typeface="微软雅黑" panose="020B0503020204020204" charset="-122"/>
                <a:ea typeface="微软雅黑" panose="020B0503020204020204" charset="-122"/>
                <a:sym typeface="+mn-ea"/>
              </a:rPr>
              <a:t>62406.0</a:t>
            </a:r>
            <a:r>
              <a:rPr lang="zh-CN" altLang="en-US" sz="2000" dirty="0">
                <a:solidFill>
                  <a:srgbClr val="595959"/>
                </a:solidFill>
                <a:latin typeface="微软雅黑" panose="020B0503020204020204" charset="-122"/>
                <a:ea typeface="微软雅黑" panose="020B0503020204020204" charset="-122"/>
                <a:sym typeface="+mn-ea"/>
              </a:rPr>
              <a:t>元。</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grpSp>
        <p:nvGrpSpPr>
          <p:cNvPr id="152" name="组合 151"/>
          <p:cNvGrpSpPr/>
          <p:nvPr/>
        </p:nvGrpSpPr>
        <p:grpSpPr>
          <a:xfrm>
            <a:off x="2839494" y="4431276"/>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882168" y="4203270"/>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3202148" y="3841260"/>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grpSp>
        <p:nvGrpSpPr>
          <p:cNvPr id="216" name="组合 215"/>
          <p:cNvGrpSpPr/>
          <p:nvPr/>
        </p:nvGrpSpPr>
        <p:grpSpPr>
          <a:xfrm>
            <a:off x="2792373" y="1396988"/>
            <a:ext cx="532123" cy="598139"/>
            <a:chOff x="5810678" y="1001615"/>
            <a:chExt cx="422361" cy="474760"/>
          </a:xfrm>
        </p:grpSpPr>
        <p:sp>
          <p:nvSpPr>
            <p:cNvPr id="21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8" name="组合 217"/>
            <p:cNvGrpSpPr/>
            <p:nvPr/>
          </p:nvGrpSpPr>
          <p:grpSpPr>
            <a:xfrm>
              <a:off x="5810678" y="1001615"/>
              <a:ext cx="422361" cy="422361"/>
              <a:chOff x="5003908" y="1229805"/>
              <a:chExt cx="897741" cy="897741"/>
            </a:xfrm>
          </p:grpSpPr>
          <p:sp>
            <p:nvSpPr>
              <p:cNvPr id="219" name="Freeform 36"/>
              <p:cNvSpPr/>
              <p:nvPr/>
            </p:nvSpPr>
            <p:spPr bwMode="auto">
              <a:xfrm>
                <a:off x="5003908" y="1229805"/>
                <a:ext cx="897741" cy="89774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1" name="Oval 39"/>
              <p:cNvSpPr>
                <a:spLocks noChangeArrowheads="1"/>
              </p:cNvSpPr>
              <p:nvPr/>
            </p:nvSpPr>
            <p:spPr bwMode="auto">
              <a:xfrm>
                <a:off x="5365810" y="1275260"/>
                <a:ext cx="180773" cy="16345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228" name="矩形 47"/>
          <p:cNvSpPr>
            <a:spLocks noChangeArrowheads="1"/>
          </p:cNvSpPr>
          <p:nvPr/>
        </p:nvSpPr>
        <p:spPr bwMode="auto">
          <a:xfrm>
            <a:off x="3467735" y="1847215"/>
            <a:ext cx="7756525" cy="476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20000"/>
              </a:lnSpc>
              <a:spcBef>
                <a:spcPct val="0"/>
              </a:spcBef>
              <a:buNone/>
            </a:pPr>
            <a:r>
              <a:rPr lang="zh-CN" altLang="en-US" sz="1800" dirty="0">
                <a:solidFill>
                  <a:srgbClr val="333333"/>
                </a:solidFill>
                <a:sym typeface="微软雅黑" panose="020B0503020204020204" charset="-122"/>
              </a:rPr>
              <a:t>1.此网站是一个注重</a:t>
            </a:r>
            <a:r>
              <a:rPr lang="zh-CN" altLang="en-US" sz="1800" dirty="0">
                <a:solidFill>
                  <a:srgbClr val="FF0000"/>
                </a:solidFill>
                <a:sym typeface="微软雅黑" panose="020B0503020204020204" charset="-122"/>
              </a:rPr>
              <a:t>垂直交互</a:t>
            </a:r>
            <a:r>
              <a:rPr lang="zh-CN" altLang="en-US" sz="1800" dirty="0">
                <a:solidFill>
                  <a:srgbClr val="333333"/>
                </a:solidFill>
                <a:sym typeface="微软雅黑" panose="020B0503020204020204" charset="-122"/>
              </a:rPr>
              <a:t>的网站，目前交流的</a:t>
            </a:r>
            <a:r>
              <a:rPr lang="zh-CN" altLang="en-US" sz="1800" dirty="0">
                <a:solidFill>
                  <a:srgbClr val="FF0000"/>
                </a:solidFill>
                <a:sym typeface="微软雅黑" panose="020B0503020204020204" charset="-122"/>
              </a:rPr>
              <a:t>社区类型</a:t>
            </a:r>
            <a:r>
              <a:rPr lang="zh-CN" altLang="en-US" sz="1800" dirty="0">
                <a:solidFill>
                  <a:srgbClr val="333333"/>
                </a:solidFill>
                <a:sym typeface="微软雅黑" panose="020B0503020204020204" charset="-122"/>
              </a:rPr>
              <a:t>教学网站是国内外所没有的，所以此网站的愿景是实现方便教师用户的教学，使其在教学管理上更加方便，可以提高效率，老师不仅能创建自己的</a:t>
            </a:r>
            <a:r>
              <a:rPr lang="zh-CN" altLang="en-US" sz="1800" dirty="0">
                <a:solidFill>
                  <a:srgbClr val="FF0000"/>
                </a:solidFill>
                <a:sym typeface="微软雅黑" panose="020B0503020204020204" charset="-122"/>
              </a:rPr>
              <a:t>博客</a:t>
            </a:r>
            <a:r>
              <a:rPr lang="zh-CN" altLang="en-US" sz="1800" dirty="0">
                <a:solidFill>
                  <a:srgbClr val="333333"/>
                </a:solidFill>
                <a:sym typeface="微软雅黑" panose="020B0503020204020204" charset="-122"/>
              </a:rPr>
              <a:t>上传和提供资料，也能通过在线答疑为学生进行答疑和在论坛中参与到学生中进行互动。</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2.学生用户不仅能得到更多的学习资料，向老师提问，向其他同学提问帮助，还能在</a:t>
            </a:r>
            <a:r>
              <a:rPr lang="zh-CN" altLang="en-US" sz="1800" dirty="0">
                <a:solidFill>
                  <a:srgbClr val="FF0000"/>
                </a:solidFill>
                <a:sym typeface="微软雅黑" panose="020B0503020204020204" charset="-122"/>
              </a:rPr>
              <a:t>论坛</a:t>
            </a:r>
            <a:r>
              <a:rPr lang="zh-CN" altLang="en-US" sz="1800" dirty="0">
                <a:solidFill>
                  <a:srgbClr val="333333"/>
                </a:solidFill>
                <a:sym typeface="微软雅黑" panose="020B0503020204020204" charset="-122"/>
              </a:rPr>
              <a:t>发帖进行互动，持续性的学习软件工程系列课程。</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3.使更多想要了解或学习软件工程课程的学生能清楚地了解软件工程系列课程的相关知识和授课老师的信息，产生对软件系列课程学习的兴趣。</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4.管理员在项目中起到审核，管理的操作，使整个网站运营更加的稳定。</a:t>
            </a:r>
            <a:endParaRPr lang="zh-CN" altLang="en-US" sz="1800" dirty="0">
              <a:solidFill>
                <a:srgbClr val="333333"/>
              </a:solidFill>
              <a:sym typeface="微软雅黑" panose="020B0503020204020204" charset="-122"/>
            </a:endParaRPr>
          </a:p>
          <a:p>
            <a:pPr>
              <a:lnSpc>
                <a:spcPct val="120000"/>
              </a:lnSpc>
              <a:spcBef>
                <a:spcPct val="0"/>
              </a:spcBef>
              <a:buNone/>
            </a:pPr>
            <a:r>
              <a:rPr lang="zh-CN" altLang="en-US" sz="1800" dirty="0">
                <a:solidFill>
                  <a:srgbClr val="333333"/>
                </a:solidFill>
                <a:sym typeface="微软雅黑" panose="020B0503020204020204" charset="-122"/>
              </a:rPr>
              <a:t>我们希望通过这个社区技术交流平台能够让老师随时随地方便教学，学生能够注重持续性地学习课程的整个过程通过这个使更多想要了解或学期软件工程课程的学生有学习的渠道。网站专一的教学方向，可以使整个学习体系过程更系统，更完善，也更方便。</a:t>
            </a:r>
            <a:endParaRPr lang="zh-CN" altLang="en-US" sz="1800" dirty="0">
              <a:solidFill>
                <a:srgbClr val="333333"/>
              </a:solidFill>
              <a:sym typeface="微软雅黑" panose="020B0503020204020204" charset="-122"/>
            </a:endParaRPr>
          </a:p>
        </p:txBody>
      </p:sp>
      <p:sp>
        <p:nvSpPr>
          <p:cNvPr id="229" name="TextBox 59"/>
          <p:cNvSpPr txBox="1">
            <a:spLocks noChangeArrowheads="1"/>
          </p:cNvSpPr>
          <p:nvPr/>
        </p:nvSpPr>
        <p:spPr bwMode="auto">
          <a:xfrm flipH="1">
            <a:off x="3467771" y="1401921"/>
            <a:ext cx="2630914"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愿景描述</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6"/>
                                        </p:tgtEl>
                                        <p:attrNameLst>
                                          <p:attrName>style.visibility</p:attrName>
                                        </p:attrNameLst>
                                      </p:cBhvr>
                                      <p:to>
                                        <p:strVal val="visible"/>
                                      </p:to>
                                    </p:set>
                                    <p:anim calcmode="lin" valueType="num">
                                      <p:cBhvr>
                                        <p:cTn id="15" dur="500" fill="hold"/>
                                        <p:tgtEl>
                                          <p:spTgt spid="216"/>
                                        </p:tgtEl>
                                        <p:attrNameLst>
                                          <p:attrName>ppt_w</p:attrName>
                                        </p:attrNameLst>
                                      </p:cBhvr>
                                      <p:tavLst>
                                        <p:tav tm="0">
                                          <p:val>
                                            <p:fltVal val="0"/>
                                          </p:val>
                                        </p:tav>
                                        <p:tav tm="100000">
                                          <p:val>
                                            <p:strVal val="#ppt_w"/>
                                          </p:val>
                                        </p:tav>
                                      </p:tavLst>
                                    </p:anim>
                                    <p:anim calcmode="lin" valueType="num">
                                      <p:cBhvr>
                                        <p:cTn id="16" dur="500" fill="hold"/>
                                        <p:tgtEl>
                                          <p:spTgt spid="216"/>
                                        </p:tgtEl>
                                        <p:attrNameLst>
                                          <p:attrName>ppt_h</p:attrName>
                                        </p:attrNameLst>
                                      </p:cBhvr>
                                      <p:tavLst>
                                        <p:tav tm="0">
                                          <p:val>
                                            <p:fltVal val="0"/>
                                          </p:val>
                                        </p:tav>
                                        <p:tav tm="100000">
                                          <p:val>
                                            <p:strVal val="#ppt_h"/>
                                          </p:val>
                                        </p:tav>
                                      </p:tavLst>
                                    </p:anim>
                                    <p:animEffect>
                                      <p:cBhvr>
                                        <p:cTn id="17" dur="500"/>
                                        <p:tgtEl>
                                          <p:spTgt spid="21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28"/>
                                        </p:tgtEl>
                                        <p:attrNameLst>
                                          <p:attrName>style.visibility</p:attrName>
                                        </p:attrNameLst>
                                      </p:cBhvr>
                                      <p:to>
                                        <p:strVal val="visible"/>
                                      </p:to>
                                    </p:set>
                                    <p:animEffect transition="in" filter="wipe(left)">
                                      <p:cBhvr>
                                        <p:cTn id="21" dur="500"/>
                                        <p:tgtEl>
                                          <p:spTgt spid="2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wipe(left)">
                                      <p:cBhvr>
                                        <p:cTn id="24"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8" grpId="0"/>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2640965" y="2135505"/>
            <a:ext cx="492760" cy="103759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关联图</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3" descr="QQ截图20180116224908"/>
          <p:cNvPicPr>
            <a:picLocks noChangeAspect="1"/>
          </p:cNvPicPr>
          <p:nvPr/>
        </p:nvPicPr>
        <p:blipFill>
          <a:blip r:embed="rId1"/>
          <a:stretch>
            <a:fillRect/>
          </a:stretch>
        </p:blipFill>
        <p:spPr>
          <a:xfrm>
            <a:off x="3382010" y="1416685"/>
            <a:ext cx="6209665" cy="4266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70802"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需求工程</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8" name="矩形 7"/>
          <p:cNvSpPr/>
          <p:nvPr/>
        </p:nvSpPr>
        <p:spPr>
          <a:xfrm>
            <a:off x="2999358" y="2465347"/>
            <a:ext cx="10972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需求获取</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0" name="矩形 9"/>
          <p:cNvSpPr/>
          <p:nvPr/>
        </p:nvSpPr>
        <p:spPr>
          <a:xfrm>
            <a:off x="4413672" y="2465347"/>
            <a:ext cx="15544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需求规格说明</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2" name="矩形 11"/>
          <p:cNvSpPr/>
          <p:nvPr/>
        </p:nvSpPr>
        <p:spPr>
          <a:xfrm>
            <a:off x="6486230" y="2465347"/>
            <a:ext cx="1097280" cy="368300"/>
          </a:xfrm>
          <a:prstGeom prst="rect">
            <a:avLst/>
          </a:prstGeom>
        </p:spPr>
        <p:txBody>
          <a:bodyPr wrap="none">
            <a:spAutoFit/>
          </a:bodyPr>
          <a:lstStyle/>
          <a:p>
            <a:pPr algn="ctr">
              <a:spcAft>
                <a:spcPts val="0"/>
              </a:spcAft>
              <a:defRPr/>
            </a:pPr>
            <a:r>
              <a:rPr 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需求变更</a:t>
            </a:r>
            <a:endParaRPr 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 name="矩形 13"/>
          <p:cNvSpPr/>
          <p:nvPr/>
        </p:nvSpPr>
        <p:spPr>
          <a:xfrm>
            <a:off x="8257660"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其他内容</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24" name="矩形 23"/>
          <p:cNvSpPr/>
          <p:nvPr/>
        </p:nvSpPr>
        <p:spPr>
          <a:xfrm>
            <a:off x="9638074" y="2465347"/>
            <a:ext cx="1951990" cy="368300"/>
          </a:xfrm>
          <a:prstGeom prst="rect">
            <a:avLst/>
          </a:prstGeom>
        </p:spPr>
        <p:txBody>
          <a:bodyPr wrap="none">
            <a:spAutoFit/>
          </a:bodyPr>
          <a:lstStyle/>
          <a:p>
            <a:pPr algn="ctr">
              <a:spcAft>
                <a:spcPts val="0"/>
              </a:spcAft>
              <a:defRPr/>
            </a:pPr>
            <a:r>
              <a:rPr lang="zh-CN" altLang="en-US"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参考文献</a:t>
            </a:r>
            <a:r>
              <a:rPr lang="en-US" altLang="zh-CN"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&amp;&amp;</a:t>
            </a:r>
            <a:r>
              <a:rPr lang="zh-CN" altLang="en-US" sz="1800" kern="1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绩效</a:t>
            </a:r>
            <a:endParaRPr lang="zh-CN" altLang="zh-CN" sz="18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600" b="1" kern="0" dirty="0">
                <a:solidFill>
                  <a:schemeClr val="bg1">
                    <a:lumMod val="85000"/>
                  </a:schemeClr>
                </a:solidFill>
                <a:latin typeface="微软雅黑" panose="020B0503020204020204" charset="-122"/>
                <a:ea typeface="微软雅黑" panose="020B0503020204020204" charset="-122"/>
              </a:rPr>
              <a:t>目录 </a:t>
            </a:r>
            <a:r>
              <a:rPr lang="en-US" altLang="zh-CN" sz="3600" b="1" kern="0" dirty="0">
                <a:solidFill>
                  <a:schemeClr val="bg1">
                    <a:lumMod val="85000"/>
                  </a:schemeClr>
                </a:solidFill>
                <a:latin typeface="微软雅黑" panose="020B0503020204020204" charset="-122"/>
                <a:ea typeface="微软雅黑" panose="020B0503020204020204" charset="-122"/>
              </a:rPr>
              <a:t>/ </a:t>
            </a:r>
            <a:r>
              <a:rPr lang="en-US" altLang="zh-CN" sz="2400" kern="0" dirty="0">
                <a:solidFill>
                  <a:schemeClr val="bg1">
                    <a:lumMod val="85000"/>
                  </a:schemeClr>
                </a:solidFill>
                <a:latin typeface="微软雅黑" panose="020B0503020204020204" charset="-122"/>
                <a:ea typeface="微软雅黑" panose="020B0503020204020204" charset="-122"/>
              </a:rPr>
              <a:t>CONTENTS</a:t>
            </a:r>
            <a:endParaRPr lang="en-US" altLang="ko-KR" sz="2400" kern="0" dirty="0">
              <a:solidFill>
                <a:schemeClr val="bg1">
                  <a:lumMod val="85000"/>
                </a:schemeClr>
              </a:solidFill>
              <a:latin typeface="微软雅黑" panose="020B0503020204020204" charset="-122"/>
              <a:ea typeface="微软雅黑" panose="020B050302020402020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425402" y="1445477"/>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059425" y="1445477"/>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4702338" y="1445477"/>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6540831" y="1445477"/>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7" name="组合 6"/>
          <p:cNvGrpSpPr/>
          <p:nvPr/>
        </p:nvGrpSpPr>
        <p:grpSpPr>
          <a:xfrm>
            <a:off x="8254864" y="1445477"/>
            <a:ext cx="988080" cy="851793"/>
            <a:chOff x="8139294" y="1445477"/>
            <a:chExt cx="988080" cy="851793"/>
          </a:xfrm>
        </p:grpSpPr>
        <p:sp>
          <p:nvSpPr>
            <p:cNvPr id="44" name="等腰三角形 43"/>
            <p:cNvSpPr/>
            <p:nvPr/>
          </p:nvSpPr>
          <p:spPr>
            <a:xfrm>
              <a:off x="8139294" y="1445477"/>
              <a:ext cx="988080" cy="851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6" name="文本框 25"/>
            <p:cNvSpPr txBox="1"/>
            <p:nvPr/>
          </p:nvSpPr>
          <p:spPr>
            <a:xfrm>
              <a:off x="8427187"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5</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10120029" y="1445476"/>
            <a:ext cx="988080" cy="851793"/>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27" name="文本框 26"/>
            <p:cNvSpPr txBox="1"/>
            <p:nvPr/>
          </p:nvSpPr>
          <p:spPr>
            <a:xfrm>
              <a:off x="10007872"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6</a:t>
              </a:r>
              <a:endParaRPr lang="zh-CN" alt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75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par>
                                <p:cTn id="45" presetID="56" presetClass="path" presetSubtype="0" accel="50000" decel="50000" fill="hold" nodeType="withEffect">
                                  <p:stCondLst>
                                    <p:cond delay="750"/>
                                  </p:stCondLst>
                                  <p:childTnLst>
                                    <p:animMotion origin="layout" path="M -0.03737 0.0412 L 2.5E-6 2.59259E-6 " pathEditMode="relative" rAng="0" ptsTypes="AA">
                                      <p:cBhvr>
                                        <p:cTn id="46" dur="700" fill="hold"/>
                                        <p:tgtEl>
                                          <p:spTgt spid="7"/>
                                        </p:tgtEl>
                                        <p:attrNameLst>
                                          <p:attrName>ppt_x</p:attrName>
                                          <p:attrName>ppt_y</p:attrName>
                                        </p:attrNameLst>
                                      </p:cBhvr>
                                      <p:rCtr x="1862" y="-2060"/>
                                    </p:animMotion>
                                  </p:childTnLst>
                                </p:cTn>
                              </p:par>
                              <p:par>
                                <p:cTn id="47" presetID="10" presetClass="entr" presetSubtype="0" fill="hold"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56" presetClass="path" presetSubtype="0" accel="50000" decel="50000" fill="hold" nodeType="withEffect">
                                  <p:stCondLst>
                                    <p:cond delay="1000"/>
                                  </p:stCondLst>
                                  <p:childTnLst>
                                    <p:animMotion origin="layout" path="M -0.03737 0.0412 L 2.5E-6 2.59259E-6 " pathEditMode="relative" rAng="0" ptsTypes="AA">
                                      <p:cBhvr>
                                        <p:cTn id="51" dur="700" fill="hold"/>
                                        <p:tgtEl>
                                          <p:spTgt spid="9"/>
                                        </p:tgtEl>
                                        <p:attrNameLst>
                                          <p:attrName>ppt_x</p:attrName>
                                          <p:attrName>ppt_y</p:attrName>
                                        </p:attrNameLst>
                                      </p:cBhvr>
                                      <p:rCtr x="1862" y="-2060"/>
                                    </p:animMotion>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200"/>
                                        <p:tgtEl>
                                          <p:spTgt spid="6"/>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200"/>
                                        <p:tgtEl>
                                          <p:spTgt spid="8"/>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200"/>
                                        <p:tgtEl>
                                          <p:spTgt spid="10"/>
                                        </p:tgtEl>
                                      </p:cBhvr>
                                    </p:animEffect>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200"/>
                                        <p:tgtEl>
                                          <p:spTgt spid="12"/>
                                        </p:tgtEl>
                                      </p:cBhvr>
                                    </p:animEffect>
                                  </p:childTnLst>
                                </p:cTn>
                              </p:par>
                            </p:childTnLst>
                          </p:cTn>
                        </p:par>
                        <p:par>
                          <p:cTn id="68" fill="hold">
                            <p:stCondLst>
                              <p:cond delay="4000"/>
                            </p:stCondLst>
                            <p:childTnLst>
                              <p:par>
                                <p:cTn id="69" presetID="22" presetClass="entr" presetSubtype="8"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200"/>
                                        <p:tgtEl>
                                          <p:spTgt spid="14"/>
                                        </p:tgtEl>
                                      </p:cBhvr>
                                    </p:animEffect>
                                  </p:childTnLst>
                                </p:cTn>
                              </p:par>
                            </p:childTnLst>
                          </p:cTn>
                        </p:par>
                        <p:par>
                          <p:cTn id="72" fill="hold">
                            <p:stCondLst>
                              <p:cond delay="4500"/>
                            </p:stCondLst>
                            <p:childTnLst>
                              <p:par>
                                <p:cTn id="73" presetID="22" presetClass="entr" presetSubtype="8"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24"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1743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2640965" y="2135505"/>
            <a:ext cx="492760" cy="103759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特性树</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2"/>
          <p:cNvPicPr>
            <a:picLocks noChangeAspect="1"/>
          </p:cNvPicPr>
          <p:nvPr/>
        </p:nvPicPr>
        <p:blipFill>
          <a:blip r:embed="rId1"/>
          <a:stretch>
            <a:fillRect/>
          </a:stretch>
        </p:blipFill>
        <p:spPr>
          <a:xfrm>
            <a:off x="3351530" y="1807210"/>
            <a:ext cx="7734300" cy="4457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愿景与范围</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152F47"/>
          </a:solidFill>
        </p:spPr>
        <p:txBody>
          <a:bodyPr wrap="square" rtlCol="0">
            <a:spAutoFit/>
          </a:bodyPr>
          <a:p>
            <a:pPr algn="ctr"/>
            <a:r>
              <a:rPr lang="zh-CN" altLang="en-US">
                <a:sym typeface="+mn-ea"/>
              </a:rPr>
              <a:t>　</a:t>
            </a:r>
            <a:r>
              <a:rPr lang="zh-CN" altLang="en-US">
                <a:solidFill>
                  <a:schemeClr val="bg1"/>
                </a:solidFill>
                <a:sym typeface="+mn-ea"/>
              </a:rPr>
              <a:t>Vision &amp; </a:t>
            </a:r>
            <a:endParaRPr lang="zh-CN" altLang="en-US">
              <a:solidFill>
                <a:schemeClr val="bg1"/>
              </a:solidFill>
              <a:sym typeface="+mn-ea"/>
            </a:endParaRPr>
          </a:p>
          <a:p>
            <a:pPr algn="ctr"/>
            <a:r>
              <a:rPr lang="zh-CN" altLang="en-US">
                <a:solidFill>
                  <a:schemeClr val="bg1"/>
                </a:solidFill>
                <a:sym typeface="+mn-ea"/>
              </a:rPr>
              <a:t>Scope</a:t>
            </a:r>
            <a:endParaRPr lang="zh-CN" altLang="en-US">
              <a:solidFill>
                <a:schemeClr val="bg1"/>
              </a:solidFill>
              <a:sym typeface="+mn-ea"/>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229" name="TextBox 59"/>
          <p:cNvSpPr txBox="1">
            <a:spLocks noChangeArrowheads="1"/>
          </p:cNvSpPr>
          <p:nvPr/>
        </p:nvSpPr>
        <p:spPr bwMode="auto">
          <a:xfrm flipH="1">
            <a:off x="3277870" y="1512570"/>
            <a:ext cx="1529715"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特性树</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pic>
        <p:nvPicPr>
          <p:cNvPr id="3" name="图片 2"/>
          <p:cNvPicPr>
            <a:picLocks noChangeAspect="1"/>
          </p:cNvPicPr>
          <p:nvPr/>
        </p:nvPicPr>
        <p:blipFill>
          <a:blip r:embed="rId1"/>
          <a:stretch>
            <a:fillRect/>
          </a:stretch>
        </p:blipFill>
        <p:spPr>
          <a:xfrm>
            <a:off x="2335530" y="2172335"/>
            <a:ext cx="8935085" cy="3727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2988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WBS</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结构图</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152F47"/>
          </a:solidFill>
        </p:spPr>
        <p:txBody>
          <a:bodyPr wrap="square" rtlCol="0">
            <a:spAutoFit/>
          </a:bodyPr>
          <a:p>
            <a:pPr algn="ctr"/>
            <a:r>
              <a:rPr lang="zh-CN" altLang="en-US">
                <a:solidFill>
                  <a:schemeClr val="bg1"/>
                </a:solidFill>
                <a:sym typeface="+mn-ea"/>
              </a:rPr>
              <a:t>ＷＢＳ</a:t>
            </a:r>
            <a:endParaRPr lang="zh-CN" altLang="en-US">
              <a:solidFill>
                <a:schemeClr val="bg1"/>
              </a:solidFill>
              <a:sym typeface="+mn-ea"/>
            </a:endParaRPr>
          </a:p>
          <a:p>
            <a:pPr algn="ctr"/>
            <a:r>
              <a:rPr lang="zh-CN" altLang="en-US">
                <a:solidFill>
                  <a:schemeClr val="bg1"/>
                </a:solidFill>
                <a:sym typeface="+mn-ea"/>
              </a:rPr>
              <a:t>结构图</a:t>
            </a:r>
            <a:endParaRPr lang="zh-CN" altLang="en-US">
              <a:solidFill>
                <a:schemeClr val="bg1"/>
              </a:solidFill>
              <a:sym typeface="+mn-ea"/>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pic>
        <p:nvPicPr>
          <p:cNvPr id="108" name="图片 107"/>
          <p:cNvPicPr>
            <a:picLocks noChangeAspect="1"/>
          </p:cNvPicPr>
          <p:nvPr/>
        </p:nvPicPr>
        <p:blipFill>
          <a:blip r:embed="rId1"/>
          <a:stretch>
            <a:fillRect/>
          </a:stretch>
        </p:blipFill>
        <p:spPr>
          <a:xfrm>
            <a:off x="3233420" y="1656715"/>
            <a:ext cx="6534150" cy="4135755"/>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wipe(up)">
                                      <p:cBhvr>
                                        <p:cTn id="15" dur="500"/>
                                        <p:tgtEl>
                                          <p:spTgt spid="10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8983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OBS</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图</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44" name="文本框 43"/>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45" name="文本框 44"/>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46" name="文本框 45"/>
          <p:cNvSpPr txBox="1"/>
          <p:nvPr/>
        </p:nvSpPr>
        <p:spPr>
          <a:xfrm>
            <a:off x="-46355" y="4661535"/>
            <a:ext cx="1475740" cy="368300"/>
          </a:xfrm>
          <a:prstGeom prst="rect">
            <a:avLst/>
          </a:prstGeom>
          <a:solidFill>
            <a:srgbClr val="152F47"/>
          </a:solidFill>
        </p:spPr>
        <p:txBody>
          <a:bodyPr wrap="square" rtlCol="0">
            <a:spAutoFit/>
          </a:bodyPr>
          <a:p>
            <a:pPr algn="ctr"/>
            <a:r>
              <a:rPr lang="zh-CN" altLang="en-US">
                <a:solidFill>
                  <a:schemeClr val="bg1"/>
                </a:solidFill>
                <a:sym typeface="+mn-ea"/>
              </a:rPr>
              <a:t>　ＯＢＳ图</a:t>
            </a:r>
            <a:endParaRPr lang="zh-CN" altLang="en-US">
              <a:solidFill>
                <a:schemeClr val="bg1"/>
              </a:solidFill>
              <a:sym typeface="+mn-ea"/>
            </a:endParaRPr>
          </a:p>
        </p:txBody>
      </p:sp>
      <p:sp>
        <p:nvSpPr>
          <p:cNvPr id="47" name="矩形 46"/>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pic>
        <p:nvPicPr>
          <p:cNvPr id="6" name="图片 5"/>
          <p:cNvPicPr>
            <a:picLocks noChangeAspect="1"/>
          </p:cNvPicPr>
          <p:nvPr/>
        </p:nvPicPr>
        <p:blipFill>
          <a:blip r:embed="rId1"/>
          <a:stretch>
            <a:fillRect/>
          </a:stretch>
        </p:blipFill>
        <p:spPr>
          <a:xfrm>
            <a:off x="2153285" y="1945640"/>
            <a:ext cx="9686925" cy="271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1" y="4204904"/>
            <a:ext cx="29260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需求获取</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第二部分</a:t>
            </a:r>
            <a:endParaRPr lang="zh-CN" altLang="en-US" sz="2800" dirty="0">
              <a:solidFill>
                <a:srgbClr val="152F47"/>
              </a:solidFill>
            </a:endParaRP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439035" y="2225040"/>
            <a:ext cx="161036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    </a:t>
            </a:r>
            <a:r>
              <a:rPr lang="zh-CN" altLang="en-US" sz="2000" b="0" dirty="0">
                <a:solidFill>
                  <a:schemeClr val="bg1">
                    <a:lumMod val="95000"/>
                  </a:schemeClr>
                </a:solidFill>
              </a:rPr>
              <a:t>用户群      及用户代表</a:t>
            </a:r>
            <a:endParaRPr lang="zh-CN" altLang="en-US" sz="2000" b="0" dirty="0">
              <a:solidFill>
                <a:schemeClr val="bg1">
                  <a:lumMod val="95000"/>
                </a:schemeClr>
              </a:solidFill>
            </a:endParaRPr>
          </a:p>
        </p:txBody>
      </p:sp>
      <p:sp>
        <p:nvSpPr>
          <p:cNvPr id="55" name="文本框 54"/>
          <p:cNvSpPr txBox="1"/>
          <p:nvPr/>
        </p:nvSpPr>
        <p:spPr>
          <a:xfrm>
            <a:off x="2831815" y="318581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用户访谈</a:t>
            </a:r>
            <a:endParaRPr lang="zh-CN" altLang="en-US" sz="2000" b="0" dirty="0">
              <a:solidFill>
                <a:schemeClr val="bg1">
                  <a:lumMod val="95000"/>
                </a:schemeClr>
              </a:solidFill>
            </a:endParaRPr>
          </a:p>
        </p:txBody>
      </p:sp>
      <p:sp>
        <p:nvSpPr>
          <p:cNvPr id="56" name="文本框 55"/>
          <p:cNvSpPr txBox="1"/>
          <p:nvPr/>
        </p:nvSpPr>
        <p:spPr>
          <a:xfrm>
            <a:off x="2165811" y="4819866"/>
            <a:ext cx="1452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smtClean="0">
                <a:solidFill>
                  <a:schemeClr val="bg1">
                    <a:lumMod val="95000"/>
                  </a:schemeClr>
                </a:solidFill>
              </a:rPr>
              <a:t>需求优先级</a:t>
            </a:r>
            <a:endParaRPr lang="zh-CN" sz="2000" b="0" dirty="0">
              <a:solidFill>
                <a:schemeClr val="bg1">
                  <a:lumMod val="95000"/>
                </a:schemeClr>
              </a:solidFill>
            </a:endParaRPr>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 calcmode="lin" valueType="num">
                                      <p:cBhvr>
                                        <p:cTn id="29" dur="500" fill="hold"/>
                                        <p:tgtEl>
                                          <p:spTgt spid="54"/>
                                        </p:tgtEl>
                                        <p:attrNameLst>
                                          <p:attrName>style.rotation</p:attrName>
                                        </p:attrNameLst>
                                      </p:cBhvr>
                                      <p:tavLst>
                                        <p:tav tm="0">
                                          <p:val>
                                            <p:fltVal val="360"/>
                                          </p:val>
                                        </p:tav>
                                        <p:tav tm="100000">
                                          <p:val>
                                            <p:fltVal val="0"/>
                                          </p:val>
                                        </p:tav>
                                      </p:tavLst>
                                    </p:anim>
                                    <p:animEffect transition="in" filter="fade">
                                      <p:cBhvr>
                                        <p:cTn id="30" dur="500"/>
                                        <p:tgtEl>
                                          <p:spTgt spid="54"/>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 calcmode="lin" valueType="num">
                                      <p:cBhvr>
                                        <p:cTn id="35" dur="500" fill="hold"/>
                                        <p:tgtEl>
                                          <p:spTgt spid="53"/>
                                        </p:tgtEl>
                                        <p:attrNameLst>
                                          <p:attrName>style.rotation</p:attrName>
                                        </p:attrNameLst>
                                      </p:cBhvr>
                                      <p:tavLst>
                                        <p:tav tm="0">
                                          <p:val>
                                            <p:fltVal val="360"/>
                                          </p:val>
                                        </p:tav>
                                        <p:tav tm="100000">
                                          <p:val>
                                            <p:fltVal val="0"/>
                                          </p:val>
                                        </p:tav>
                                      </p:tavLst>
                                    </p:anim>
                                    <p:animEffect transition="in" filter="fade">
                                      <p:cBhvr>
                                        <p:cTn id="36" dur="500"/>
                                        <p:tgtEl>
                                          <p:spTgt spid="53"/>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 calcmode="lin" valueType="num">
                                      <p:cBhvr>
                                        <p:cTn id="48" dur="500" fill="hold"/>
                                        <p:tgtEl>
                                          <p:spTgt spid="24"/>
                                        </p:tgtEl>
                                        <p:attrNameLst>
                                          <p:attrName>style.rotation</p:attrName>
                                        </p:attrNameLst>
                                      </p:cBhvr>
                                      <p:tavLst>
                                        <p:tav tm="0">
                                          <p:val>
                                            <p:fltVal val="360"/>
                                          </p:val>
                                        </p:tav>
                                        <p:tav tm="100000">
                                          <p:val>
                                            <p:fltVal val="0"/>
                                          </p:val>
                                        </p:tav>
                                      </p:tavLst>
                                    </p:anim>
                                    <p:animEffect transition="in" filter="fade">
                                      <p:cBhvr>
                                        <p:cTn id="49" dur="500"/>
                                        <p:tgtEl>
                                          <p:spTgt spid="2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 calcmode="lin" valueType="num">
                                      <p:cBhvr>
                                        <p:cTn id="55" dur="500" fill="hold"/>
                                        <p:tgtEl>
                                          <p:spTgt spid="56"/>
                                        </p:tgtEl>
                                        <p:attrNameLst>
                                          <p:attrName>style.rotation</p:attrName>
                                        </p:attrNameLst>
                                      </p:cBhvr>
                                      <p:tavLst>
                                        <p:tav tm="0">
                                          <p:val>
                                            <p:fltVal val="360"/>
                                          </p:val>
                                        </p:tav>
                                        <p:tav tm="100000">
                                          <p:val>
                                            <p:fltVal val="0"/>
                                          </p:val>
                                        </p:tav>
                                      </p:tavLst>
                                    </p:anim>
                                    <p:animEffect transition="in" filter="fade">
                                      <p:cBhvr>
                                        <p:cTn id="56" dur="500"/>
                                        <p:tgtEl>
                                          <p:spTgt spid="5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 calcmode="lin" valueType="num">
                                      <p:cBhvr>
                                        <p:cTn id="61" dur="500" fill="hold"/>
                                        <p:tgtEl>
                                          <p:spTgt spid="25"/>
                                        </p:tgtEl>
                                        <p:attrNameLst>
                                          <p:attrName>style.rotation</p:attrName>
                                        </p:attrNameLst>
                                      </p:cBhvr>
                                      <p:tavLst>
                                        <p:tav tm="0">
                                          <p:val>
                                            <p:fltVal val="360"/>
                                          </p:val>
                                        </p:tav>
                                        <p:tav tm="100000">
                                          <p:val>
                                            <p:fltVal val="0"/>
                                          </p:val>
                                        </p:tav>
                                      </p:tavLst>
                                    </p:anim>
                                    <p:animEffect transition="in" filter="fade">
                                      <p:cBhvr>
                                        <p:cTn id="62" dur="500"/>
                                        <p:tgtEl>
                                          <p:spTgt spid="25"/>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 calcmode="lin" valueType="num">
                                      <p:cBhvr>
                                        <p:cTn id="74" dur="500" fill="hold"/>
                                        <p:tgtEl>
                                          <p:spTgt spid="29"/>
                                        </p:tgtEl>
                                        <p:attrNameLst>
                                          <p:attrName>style.rotation</p:attrName>
                                        </p:attrNameLst>
                                      </p:cBhvr>
                                      <p:tavLst>
                                        <p:tav tm="0">
                                          <p:val>
                                            <p:fltVal val="360"/>
                                          </p:val>
                                        </p:tav>
                                        <p:tav tm="100000">
                                          <p:val>
                                            <p:fltVal val="0"/>
                                          </p:val>
                                        </p:tav>
                                      </p:tavLst>
                                    </p:anim>
                                    <p:animEffect transition="in" filter="fade">
                                      <p:cBhvr>
                                        <p:cTn id="75" dur="500"/>
                                        <p:tgtEl>
                                          <p:spTgt spid="2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360"/>
                                          </p:val>
                                        </p:tav>
                                        <p:tav tm="100000">
                                          <p:val>
                                            <p:fltVal val="0"/>
                                          </p:val>
                                        </p:tav>
                                      </p:tavLst>
                                    </p:anim>
                                    <p:animEffect transition="in" filter="fade">
                                      <p:cBhvr>
                                        <p:cTn id="81" dur="500"/>
                                        <p:tgtEl>
                                          <p:spTgt spid="35"/>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 calcmode="lin" valueType="num">
                                      <p:cBhvr>
                                        <p:cTn id="86" dur="500" fill="hold"/>
                                        <p:tgtEl>
                                          <p:spTgt spid="30"/>
                                        </p:tgtEl>
                                        <p:attrNameLst>
                                          <p:attrName>style.rotation</p:attrName>
                                        </p:attrNameLst>
                                      </p:cBhvr>
                                      <p:tavLst>
                                        <p:tav tm="0">
                                          <p:val>
                                            <p:fltVal val="360"/>
                                          </p:val>
                                        </p:tav>
                                        <p:tav tm="100000">
                                          <p:val>
                                            <p:fltVal val="0"/>
                                          </p:val>
                                        </p:tav>
                                      </p:tavLst>
                                    </p:anim>
                                    <p:animEffect transition="in" filter="fade">
                                      <p:cBhvr>
                                        <p:cTn id="87" dur="500"/>
                                        <p:tgtEl>
                                          <p:spTgt spid="30"/>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 calcmode="lin" valueType="num">
                                      <p:cBhvr>
                                        <p:cTn id="92" dur="500" fill="hold"/>
                                        <p:tgtEl>
                                          <p:spTgt spid="34"/>
                                        </p:tgtEl>
                                        <p:attrNameLst>
                                          <p:attrName>style.rotation</p:attrName>
                                        </p:attrNameLst>
                                      </p:cBhvr>
                                      <p:tavLst>
                                        <p:tav tm="0">
                                          <p:val>
                                            <p:fltVal val="360"/>
                                          </p:val>
                                        </p:tav>
                                        <p:tav tm="100000">
                                          <p:val>
                                            <p:fltVal val="0"/>
                                          </p:val>
                                        </p:tav>
                                      </p:tavLst>
                                    </p:anim>
                                    <p:animEffect transition="in" filter="fade">
                                      <p:cBhvr>
                                        <p:cTn id="93" dur="500"/>
                                        <p:tgtEl>
                                          <p:spTgt spid="34"/>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 calcmode="lin" valueType="num">
                                      <p:cBhvr>
                                        <p:cTn id="98" dur="500" fill="hold"/>
                                        <p:tgtEl>
                                          <p:spTgt spid="23"/>
                                        </p:tgtEl>
                                        <p:attrNameLst>
                                          <p:attrName>style.rotation</p:attrName>
                                        </p:attrNameLst>
                                      </p:cBhvr>
                                      <p:tavLst>
                                        <p:tav tm="0">
                                          <p:val>
                                            <p:fltVal val="360"/>
                                          </p:val>
                                        </p:tav>
                                        <p:tav tm="100000">
                                          <p:val>
                                            <p:fltVal val="0"/>
                                          </p:val>
                                        </p:tav>
                                      </p:tavLst>
                                    </p:anim>
                                    <p:animEffect transition="in" filter="fade">
                                      <p:cBhvr>
                                        <p:cTn id="99" dur="500"/>
                                        <p:tgtEl>
                                          <p:spTgt spid="23"/>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 calcmode="lin" valueType="num">
                                      <p:cBhvr>
                                        <p:cTn id="104" dur="500" fill="hold"/>
                                        <p:tgtEl>
                                          <p:spTgt spid="27"/>
                                        </p:tgtEl>
                                        <p:attrNameLst>
                                          <p:attrName>style.rotation</p:attrName>
                                        </p:attrNameLst>
                                      </p:cBhvr>
                                      <p:tavLst>
                                        <p:tav tm="0">
                                          <p:val>
                                            <p:fltVal val="360"/>
                                          </p:val>
                                        </p:tav>
                                        <p:tav tm="100000">
                                          <p:val>
                                            <p:fltVal val="0"/>
                                          </p:val>
                                        </p:tav>
                                      </p:tavLst>
                                    </p:anim>
                                    <p:animEffect transition="in" filter="fade">
                                      <p:cBhvr>
                                        <p:cTn id="105" dur="500"/>
                                        <p:tgtEl>
                                          <p:spTgt spid="27"/>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 calcmode="lin" valueType="num">
                                      <p:cBhvr>
                                        <p:cTn id="110" dur="500" fill="hold"/>
                                        <p:tgtEl>
                                          <p:spTgt spid="50"/>
                                        </p:tgtEl>
                                        <p:attrNameLst>
                                          <p:attrName>style.rotation</p:attrName>
                                        </p:attrNameLst>
                                      </p:cBhvr>
                                      <p:tavLst>
                                        <p:tav tm="0">
                                          <p:val>
                                            <p:fltVal val="360"/>
                                          </p:val>
                                        </p:tav>
                                        <p:tav tm="100000">
                                          <p:val>
                                            <p:fltVal val="0"/>
                                          </p:val>
                                        </p:tav>
                                      </p:tavLst>
                                    </p:anim>
                                    <p:animEffect transition="in" filter="fade">
                                      <p:cBhvr>
                                        <p:cTn id="111" dur="500"/>
                                        <p:tgtEl>
                                          <p:spTgt spid="50"/>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500" fill="hold"/>
                                        <p:tgtEl>
                                          <p:spTgt spid="48"/>
                                        </p:tgtEl>
                                        <p:attrNameLst>
                                          <p:attrName>ppt_w</p:attrName>
                                        </p:attrNameLst>
                                      </p:cBhvr>
                                      <p:tavLst>
                                        <p:tav tm="0">
                                          <p:val>
                                            <p:fltVal val="0"/>
                                          </p:val>
                                        </p:tav>
                                        <p:tav tm="100000">
                                          <p:val>
                                            <p:strVal val="#ppt_w"/>
                                          </p:val>
                                        </p:tav>
                                      </p:tavLst>
                                    </p:anim>
                                    <p:anim calcmode="lin" valueType="num">
                                      <p:cBhvr>
                                        <p:cTn id="121" dur="500" fill="hold"/>
                                        <p:tgtEl>
                                          <p:spTgt spid="48"/>
                                        </p:tgtEl>
                                        <p:attrNameLst>
                                          <p:attrName>ppt_h</p:attrName>
                                        </p:attrNameLst>
                                      </p:cBhvr>
                                      <p:tavLst>
                                        <p:tav tm="0">
                                          <p:val>
                                            <p:fltVal val="0"/>
                                          </p:val>
                                        </p:tav>
                                        <p:tav tm="100000">
                                          <p:val>
                                            <p:strVal val="#ppt_h"/>
                                          </p:val>
                                        </p:tav>
                                      </p:tavLst>
                                    </p:anim>
                                    <p:anim calcmode="lin" valueType="num">
                                      <p:cBhvr>
                                        <p:cTn id="122" dur="500" fill="hold"/>
                                        <p:tgtEl>
                                          <p:spTgt spid="48"/>
                                        </p:tgtEl>
                                        <p:attrNameLst>
                                          <p:attrName>style.rotation</p:attrName>
                                        </p:attrNameLst>
                                      </p:cBhvr>
                                      <p:tavLst>
                                        <p:tav tm="0">
                                          <p:val>
                                            <p:fltVal val="360"/>
                                          </p:val>
                                        </p:tav>
                                        <p:tav tm="100000">
                                          <p:val>
                                            <p:fltVal val="0"/>
                                          </p:val>
                                        </p:tav>
                                      </p:tavLst>
                                    </p:anim>
                                    <p:animEffect transition="in" filter="fade">
                                      <p:cBhvr>
                                        <p:cTn id="123" dur="500"/>
                                        <p:tgtEl>
                                          <p:spTgt spid="48"/>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38"/>
                                        </p:tgtEl>
                                        <p:attrNameLst>
                                          <p:attrName>style.visibility</p:attrName>
                                        </p:attrNameLst>
                                      </p:cBhvr>
                                      <p:to>
                                        <p:strVal val="visible"/>
                                      </p:to>
                                    </p:set>
                                    <p:anim calcmode="lin" valueType="num">
                                      <p:cBhvr>
                                        <p:cTn id="126" dur="500" fill="hold"/>
                                        <p:tgtEl>
                                          <p:spTgt spid="38"/>
                                        </p:tgtEl>
                                        <p:attrNameLst>
                                          <p:attrName>ppt_w</p:attrName>
                                        </p:attrNameLst>
                                      </p:cBhvr>
                                      <p:tavLst>
                                        <p:tav tm="0">
                                          <p:val>
                                            <p:fltVal val="0"/>
                                          </p:val>
                                        </p:tav>
                                        <p:tav tm="100000">
                                          <p:val>
                                            <p:strVal val="#ppt_w"/>
                                          </p:val>
                                        </p:tav>
                                      </p:tavLst>
                                    </p:anim>
                                    <p:anim calcmode="lin" valueType="num">
                                      <p:cBhvr>
                                        <p:cTn id="127" dur="500" fill="hold"/>
                                        <p:tgtEl>
                                          <p:spTgt spid="38"/>
                                        </p:tgtEl>
                                        <p:attrNameLst>
                                          <p:attrName>ppt_h</p:attrName>
                                        </p:attrNameLst>
                                      </p:cBhvr>
                                      <p:tavLst>
                                        <p:tav tm="0">
                                          <p:val>
                                            <p:fltVal val="0"/>
                                          </p:val>
                                        </p:tav>
                                        <p:tav tm="100000">
                                          <p:val>
                                            <p:strVal val="#ppt_h"/>
                                          </p:val>
                                        </p:tav>
                                      </p:tavLst>
                                    </p:anim>
                                    <p:anim calcmode="lin" valueType="num">
                                      <p:cBhvr>
                                        <p:cTn id="128" dur="500" fill="hold"/>
                                        <p:tgtEl>
                                          <p:spTgt spid="38"/>
                                        </p:tgtEl>
                                        <p:attrNameLst>
                                          <p:attrName>style.rotation</p:attrName>
                                        </p:attrNameLst>
                                      </p:cBhvr>
                                      <p:tavLst>
                                        <p:tav tm="0">
                                          <p:val>
                                            <p:fltVal val="360"/>
                                          </p:val>
                                        </p:tav>
                                        <p:tav tm="100000">
                                          <p:val>
                                            <p:fltVal val="0"/>
                                          </p:val>
                                        </p:tav>
                                      </p:tavLst>
                                    </p:anim>
                                    <p:animEffect transition="in" filter="fade">
                                      <p:cBhvr>
                                        <p:cTn id="129" dur="500"/>
                                        <p:tgtEl>
                                          <p:spTgt spid="38"/>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p:cTn id="133" dur="500" fill="hold"/>
                                        <p:tgtEl>
                                          <p:spTgt spid="37"/>
                                        </p:tgtEl>
                                        <p:attrNameLst>
                                          <p:attrName>ppt_w</p:attrName>
                                        </p:attrNameLst>
                                      </p:cBhvr>
                                      <p:tavLst>
                                        <p:tav tm="0">
                                          <p:val>
                                            <p:fltVal val="0"/>
                                          </p:val>
                                        </p:tav>
                                        <p:tav tm="100000">
                                          <p:val>
                                            <p:strVal val="#ppt_w"/>
                                          </p:val>
                                        </p:tav>
                                      </p:tavLst>
                                    </p:anim>
                                    <p:anim calcmode="lin" valueType="num">
                                      <p:cBhvr>
                                        <p:cTn id="134" dur="500" fill="hold"/>
                                        <p:tgtEl>
                                          <p:spTgt spid="37"/>
                                        </p:tgtEl>
                                        <p:attrNameLst>
                                          <p:attrName>ppt_h</p:attrName>
                                        </p:attrNameLst>
                                      </p:cBhvr>
                                      <p:tavLst>
                                        <p:tav tm="0">
                                          <p:val>
                                            <p:fltVal val="0"/>
                                          </p:val>
                                        </p:tav>
                                        <p:tav tm="100000">
                                          <p:val>
                                            <p:strVal val="#ppt_h"/>
                                          </p:val>
                                        </p:tav>
                                      </p:tavLst>
                                    </p:anim>
                                    <p:anim calcmode="lin" valueType="num">
                                      <p:cBhvr>
                                        <p:cTn id="135" dur="500" fill="hold"/>
                                        <p:tgtEl>
                                          <p:spTgt spid="37"/>
                                        </p:tgtEl>
                                        <p:attrNameLst>
                                          <p:attrName>style.rotation</p:attrName>
                                        </p:attrNameLst>
                                      </p:cBhvr>
                                      <p:tavLst>
                                        <p:tav tm="0">
                                          <p:val>
                                            <p:fltVal val="360"/>
                                          </p:val>
                                        </p:tav>
                                        <p:tav tm="100000">
                                          <p:val>
                                            <p:fltVal val="0"/>
                                          </p:val>
                                        </p:tav>
                                      </p:tavLst>
                                    </p:anim>
                                    <p:animEffect transition="in" filter="fade">
                                      <p:cBhvr>
                                        <p:cTn id="136" dur="500"/>
                                        <p:tgtEl>
                                          <p:spTgt spid="37"/>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 calcmode="lin" valueType="num">
                                      <p:cBhvr>
                                        <p:cTn id="141" dur="500" fill="hold"/>
                                        <p:tgtEl>
                                          <p:spTgt spid="49"/>
                                        </p:tgtEl>
                                        <p:attrNameLst>
                                          <p:attrName>style.rotation</p:attrName>
                                        </p:attrNameLst>
                                      </p:cBhvr>
                                      <p:tavLst>
                                        <p:tav tm="0">
                                          <p:val>
                                            <p:fltVal val="360"/>
                                          </p:val>
                                        </p:tav>
                                        <p:tav tm="100000">
                                          <p:val>
                                            <p:fltVal val="0"/>
                                          </p:val>
                                        </p:tav>
                                      </p:tavLst>
                                    </p:anim>
                                    <p:animEffect transition="in" filter="fade">
                                      <p:cBhvr>
                                        <p:cTn id="142" dur="500"/>
                                        <p:tgtEl>
                                          <p:spTgt spid="49"/>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 calcmode="lin" valueType="num">
                                      <p:cBhvr>
                                        <p:cTn id="147" dur="500" fill="hold"/>
                                        <p:tgtEl>
                                          <p:spTgt spid="52"/>
                                        </p:tgtEl>
                                        <p:attrNameLst>
                                          <p:attrName>style.rotation</p:attrName>
                                        </p:attrNameLst>
                                      </p:cBhvr>
                                      <p:tavLst>
                                        <p:tav tm="0">
                                          <p:val>
                                            <p:fltVal val="360"/>
                                          </p:val>
                                        </p:tav>
                                        <p:tav tm="100000">
                                          <p:val>
                                            <p:fltVal val="0"/>
                                          </p:val>
                                        </p:tav>
                                      </p:tavLst>
                                    </p:anim>
                                    <p:animEffect transition="in" filter="fade">
                                      <p:cBhvr>
                                        <p:cTn id="148" dur="500"/>
                                        <p:tgtEl>
                                          <p:spTgt spid="52"/>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 calcmode="lin" valueType="num">
                                      <p:cBhvr>
                                        <p:cTn id="153" dur="500" fill="hold"/>
                                        <p:tgtEl>
                                          <p:spTgt spid="26"/>
                                        </p:tgtEl>
                                        <p:attrNameLst>
                                          <p:attrName>style.rotation</p:attrName>
                                        </p:attrNameLst>
                                      </p:cBhvr>
                                      <p:tavLst>
                                        <p:tav tm="0">
                                          <p:val>
                                            <p:fltVal val="360"/>
                                          </p:val>
                                        </p:tav>
                                        <p:tav tm="100000">
                                          <p:val>
                                            <p:fltVal val="0"/>
                                          </p:val>
                                        </p:tav>
                                      </p:tavLst>
                                    </p:anim>
                                    <p:animEffect transition="in" filter="fade">
                                      <p:cBhvr>
                                        <p:cTn id="154" dur="500"/>
                                        <p:tgtEl>
                                          <p:spTgt spid="26"/>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anim calcmode="lin" valueType="num">
                                      <p:cBhvr>
                                        <p:cTn id="159" dur="500" fill="hold"/>
                                        <p:tgtEl>
                                          <p:spTgt spid="51"/>
                                        </p:tgtEl>
                                        <p:attrNameLst>
                                          <p:attrName>style.rotation</p:attrName>
                                        </p:attrNameLst>
                                      </p:cBhvr>
                                      <p:tavLst>
                                        <p:tav tm="0">
                                          <p:val>
                                            <p:fltVal val="360"/>
                                          </p:val>
                                        </p:tav>
                                        <p:tav tm="100000">
                                          <p:val>
                                            <p:fltVal val="0"/>
                                          </p:val>
                                        </p:tav>
                                      </p:tavLst>
                                    </p:anim>
                                    <p:animEffect transition="in" filter="fade">
                                      <p:cBhvr>
                                        <p:cTn id="160" dur="500"/>
                                        <p:tgtEl>
                                          <p:spTgt spid="51"/>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500" fill="hold"/>
                                        <p:tgtEl>
                                          <p:spTgt spid="32"/>
                                        </p:tgtEl>
                                        <p:attrNameLst>
                                          <p:attrName>ppt_w</p:attrName>
                                        </p:attrNameLst>
                                      </p:cBhvr>
                                      <p:tavLst>
                                        <p:tav tm="0">
                                          <p:val>
                                            <p:fltVal val="0"/>
                                          </p:val>
                                        </p:tav>
                                        <p:tav tm="100000">
                                          <p:val>
                                            <p:strVal val="#ppt_w"/>
                                          </p:val>
                                        </p:tav>
                                      </p:tavLst>
                                    </p:anim>
                                    <p:anim calcmode="lin" valueType="num">
                                      <p:cBhvr>
                                        <p:cTn id="164" dur="500" fill="hold"/>
                                        <p:tgtEl>
                                          <p:spTgt spid="32"/>
                                        </p:tgtEl>
                                        <p:attrNameLst>
                                          <p:attrName>ppt_h</p:attrName>
                                        </p:attrNameLst>
                                      </p:cBhvr>
                                      <p:tavLst>
                                        <p:tav tm="0">
                                          <p:val>
                                            <p:fltVal val="0"/>
                                          </p:val>
                                        </p:tav>
                                        <p:tav tm="100000">
                                          <p:val>
                                            <p:strVal val="#ppt_h"/>
                                          </p:val>
                                        </p:tav>
                                      </p:tavLst>
                                    </p:anim>
                                    <p:anim calcmode="lin" valueType="num">
                                      <p:cBhvr>
                                        <p:cTn id="165" dur="500" fill="hold"/>
                                        <p:tgtEl>
                                          <p:spTgt spid="32"/>
                                        </p:tgtEl>
                                        <p:attrNameLst>
                                          <p:attrName>style.rotation</p:attrName>
                                        </p:attrNameLst>
                                      </p:cBhvr>
                                      <p:tavLst>
                                        <p:tav tm="0">
                                          <p:val>
                                            <p:fltVal val="360"/>
                                          </p:val>
                                        </p:tav>
                                        <p:tav tm="100000">
                                          <p:val>
                                            <p:fltVal val="0"/>
                                          </p:val>
                                        </p:tav>
                                      </p:tavLst>
                                    </p:anim>
                                    <p:animEffect transition="in" filter="fade">
                                      <p:cBhvr>
                                        <p:cTn id="1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bldLvl="0" animBg="1"/>
      <p:bldP spid="18" grpId="0" bldLvl="0" animBg="1"/>
      <p:bldP spid="23" grpId="0" bldLvl="0" animBg="1"/>
      <p:bldP spid="24" grpId="0" bldLvl="0" animBg="1"/>
      <p:bldP spid="25" grpId="0" bldLvl="0" animBg="1"/>
      <p:bldP spid="26" grpId="0" bldLvl="0" animBg="1"/>
      <p:bldP spid="27" grpId="0" bldLvl="0" animBg="1"/>
      <p:bldP spid="29" grpId="0" bldLvl="0" animBg="1"/>
      <p:bldP spid="30" grpId="0" bldLvl="0" animBg="1"/>
      <p:bldP spid="34" grpId="0" bldLvl="0" animBg="1"/>
      <p:bldP spid="35" grpId="0" bldLvl="0" animBg="1"/>
      <p:bldP spid="37" grpId="0" bldLvl="0" animBg="1"/>
      <p:bldP spid="38" grpId="0" bldLvl="0" animBg="1"/>
      <p:bldP spid="48" grpId="0" bldLvl="0" animBg="1"/>
      <p:bldP spid="49" grpId="0" bldLvl="0" animBg="1"/>
      <p:bldP spid="50" grpId="0" bldLvl="0" animBg="1"/>
      <p:bldP spid="51" grpId="0" bldLvl="0" animBg="1"/>
      <p:bldP spid="52" grpId="0" bldLvl="0" animBg="1"/>
      <p:bldP spid="53" grpId="0" bldLvl="0" animBg="1"/>
      <p:bldP spid="54" grpId="0"/>
      <p:bldP spid="55" grpId="0"/>
      <p:bldP spid="56" grpId="0"/>
      <p:bldP spid="3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5" name="文本框 4"/>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6" name="文本框 5"/>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3690620" y="1438275"/>
            <a:ext cx="6819900" cy="5417820"/>
            <a:chOff x="5812" y="2265"/>
            <a:chExt cx="10740" cy="8532"/>
          </a:xfrm>
        </p:grpSpPr>
        <p:pic>
          <p:nvPicPr>
            <p:cNvPr id="7" name="图片 6"/>
            <p:cNvPicPr>
              <a:picLocks noChangeAspect="1"/>
            </p:cNvPicPr>
            <p:nvPr/>
          </p:nvPicPr>
          <p:blipFill>
            <a:blip r:embed="rId1"/>
            <a:stretch>
              <a:fillRect/>
            </a:stretch>
          </p:blipFill>
          <p:spPr>
            <a:xfrm>
              <a:off x="5812" y="2265"/>
              <a:ext cx="10740" cy="7710"/>
            </a:xfrm>
            <a:prstGeom prst="rect">
              <a:avLst/>
            </a:prstGeom>
          </p:spPr>
        </p:pic>
        <p:sp>
          <p:nvSpPr>
            <p:cNvPr id="3" name="文本框 2"/>
            <p:cNvSpPr txBox="1"/>
            <p:nvPr/>
          </p:nvSpPr>
          <p:spPr>
            <a:xfrm>
              <a:off x="9225" y="9975"/>
              <a:ext cx="3648" cy="822"/>
            </a:xfrm>
            <a:prstGeom prst="rect">
              <a:avLst/>
            </a:prstGeom>
            <a:noFill/>
          </p:spPr>
          <p:txBody>
            <a:bodyPr wrap="none" rtlCol="0">
              <a:spAutoFit/>
            </a:bodyPr>
            <a:p>
              <a:r>
                <a:rPr lang="zh-CN" altLang="en-US" sz="2800"/>
                <a:t>确立学生代表</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16" name="文本框 15"/>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2966720" y="1890395"/>
            <a:ext cx="7590790" cy="3708400"/>
            <a:chOff x="4672" y="2977"/>
            <a:chExt cx="11954" cy="5840"/>
          </a:xfrm>
        </p:grpSpPr>
        <p:pic>
          <p:nvPicPr>
            <p:cNvPr id="3" name="图片 2"/>
            <p:cNvPicPr>
              <a:picLocks noChangeAspect="1"/>
            </p:cNvPicPr>
            <p:nvPr/>
          </p:nvPicPr>
          <p:blipFill>
            <a:blip r:embed="rId1"/>
            <a:stretch>
              <a:fillRect/>
            </a:stretch>
          </p:blipFill>
          <p:spPr>
            <a:xfrm>
              <a:off x="4672" y="2977"/>
              <a:ext cx="11955" cy="4845"/>
            </a:xfrm>
            <a:prstGeom prst="rect">
              <a:avLst/>
            </a:prstGeom>
          </p:spPr>
        </p:pic>
        <p:sp>
          <p:nvSpPr>
            <p:cNvPr id="2" name="文本框 1"/>
            <p:cNvSpPr txBox="1"/>
            <p:nvPr/>
          </p:nvSpPr>
          <p:spPr>
            <a:xfrm>
              <a:off x="8401" y="7995"/>
              <a:ext cx="4768" cy="822"/>
            </a:xfrm>
            <a:prstGeom prst="rect">
              <a:avLst/>
            </a:prstGeom>
            <a:noFill/>
          </p:spPr>
          <p:txBody>
            <a:bodyPr wrap="none" rtlCol="0">
              <a:spAutoFit/>
            </a:bodyPr>
            <a:p>
              <a:r>
                <a:rPr lang="zh-CN" altLang="en-US" sz="2800"/>
                <a:t>学生代表访谈邀请</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355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用户代表邀请以及访谈［２］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5875" y="1464310"/>
            <a:ext cx="13512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用户访谈</a:t>
            </a:r>
            <a:endParaRPr lang="zh-CN" altLang="en-US">
              <a:ln>
                <a:solidFill>
                  <a:schemeClr val="bg2"/>
                </a:solidFill>
              </a:ln>
              <a:solidFill>
                <a:schemeClr val="bg1"/>
              </a:solidFill>
            </a:endParaRPr>
          </a:p>
        </p:txBody>
      </p:sp>
      <p:sp>
        <p:nvSpPr>
          <p:cNvPr id="6" name="文本框 5"/>
          <p:cNvSpPr txBox="1"/>
          <p:nvPr/>
        </p:nvSpPr>
        <p:spPr>
          <a:xfrm>
            <a:off x="87630" y="2118995"/>
            <a:ext cx="1529715" cy="645160"/>
          </a:xfrm>
          <a:prstGeom prst="rect">
            <a:avLst/>
          </a:prstGeom>
          <a:solidFill>
            <a:srgbClr val="F2F2F2"/>
          </a:solidFill>
        </p:spPr>
        <p:txBody>
          <a:bodyPr wrap="square" rtlCol="0">
            <a:spAutoFit/>
          </a:bodyPr>
          <a:p>
            <a:r>
              <a:rPr lang="zh-CN" altLang="en-US">
                <a:solidFill>
                  <a:schemeClr val="tx1">
                    <a:lumMod val="95000"/>
                    <a:lumOff val="5000"/>
                  </a:schemeClr>
                </a:solidFill>
              </a:rPr>
              <a:t>　 </a:t>
            </a:r>
            <a:r>
              <a:rPr lang="zh-CN" altLang="en-US">
                <a:sym typeface="+mn-ea"/>
              </a:rPr>
              <a:t>用户群</a:t>
            </a:r>
            <a:endParaRPr lang="zh-CN" altLang="en-US"/>
          </a:p>
          <a:p>
            <a:r>
              <a:rPr lang="zh-CN" altLang="en-US">
                <a:sym typeface="+mn-ea"/>
              </a:rPr>
              <a:t>及用户代表</a:t>
            </a:r>
            <a:endParaRPr lang="zh-CN" altLang="en-US">
              <a:sym typeface="+mn-ea"/>
            </a:endParaRPr>
          </a:p>
        </p:txBody>
      </p:sp>
      <p:sp>
        <p:nvSpPr>
          <p:cNvPr id="7" name="文本框 6"/>
          <p:cNvSpPr txBox="1"/>
          <p:nvPr/>
        </p:nvSpPr>
        <p:spPr>
          <a:xfrm>
            <a:off x="45720" y="3054350"/>
            <a:ext cx="1501140" cy="368300"/>
          </a:xfrm>
          <a:prstGeom prst="rect">
            <a:avLst/>
          </a:prstGeom>
          <a:solidFill>
            <a:srgbClr val="F2F2F2"/>
          </a:solidFill>
        </p:spPr>
        <p:txBody>
          <a:bodyPr wrap="square" rtlCol="0">
            <a:spAutoFit/>
          </a:bodyPr>
          <a:p>
            <a:pPr algn="ctr"/>
            <a:r>
              <a:rPr lang="zh-CN" altLang="en-US">
                <a:sym typeface="+mn-ea"/>
              </a:rPr>
              <a:t>需求优先级</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4760595" y="1520190"/>
            <a:ext cx="4277360" cy="5031740"/>
            <a:chOff x="7497" y="2394"/>
            <a:chExt cx="6736" cy="7924"/>
          </a:xfrm>
        </p:grpSpPr>
        <p:pic>
          <p:nvPicPr>
            <p:cNvPr id="3" name="图片 2"/>
            <p:cNvPicPr>
              <a:picLocks noChangeAspect="1"/>
            </p:cNvPicPr>
            <p:nvPr/>
          </p:nvPicPr>
          <p:blipFill>
            <a:blip r:embed="rId1"/>
            <a:stretch>
              <a:fillRect/>
            </a:stretch>
          </p:blipFill>
          <p:spPr>
            <a:xfrm>
              <a:off x="7497" y="2394"/>
              <a:ext cx="5117" cy="7924"/>
            </a:xfrm>
            <a:prstGeom prst="rect">
              <a:avLst/>
            </a:prstGeom>
          </p:spPr>
        </p:pic>
        <p:sp>
          <p:nvSpPr>
            <p:cNvPr id="4" name="文本框 3"/>
            <p:cNvSpPr txBox="1"/>
            <p:nvPr/>
          </p:nvSpPr>
          <p:spPr>
            <a:xfrm>
              <a:off x="13201" y="4008"/>
              <a:ext cx="1033" cy="5572"/>
            </a:xfrm>
            <a:prstGeom prst="rect">
              <a:avLst/>
            </a:prstGeom>
            <a:noFill/>
          </p:spPr>
          <p:txBody>
            <a:bodyPr wrap="square" rtlCol="0">
              <a:spAutoFit/>
            </a:bodyPr>
            <a:p>
              <a:r>
                <a:rPr lang="zh-CN" altLang="en-US" sz="2800"/>
                <a:t>学生代表访谈记录</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5720" y="1466215"/>
            <a:ext cx="13512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用户访谈</a:t>
            </a:r>
            <a:endParaRPr lang="zh-CN" altLang="en-US">
              <a:ln>
                <a:solidFill>
                  <a:schemeClr val="bg2"/>
                </a:solidFill>
              </a:ln>
              <a:solidFill>
                <a:schemeClr val="tx1"/>
              </a:solidFill>
            </a:endParaRPr>
          </a:p>
        </p:txBody>
      </p:sp>
      <p:sp>
        <p:nvSpPr>
          <p:cNvPr id="16" name="文本框 15"/>
          <p:cNvSpPr txBox="1"/>
          <p:nvPr/>
        </p:nvSpPr>
        <p:spPr>
          <a:xfrm>
            <a:off x="121920" y="2139950"/>
            <a:ext cx="1424305" cy="645160"/>
          </a:xfrm>
          <a:prstGeom prst="rect">
            <a:avLst/>
          </a:prstGeom>
          <a:solidFill>
            <a:srgbClr val="152F47"/>
          </a:solidFill>
        </p:spPr>
        <p:txBody>
          <a:bodyPr wrap="square" rtlCol="0">
            <a:spAutoFit/>
          </a:bodyPr>
          <a:p>
            <a:r>
              <a:rPr lang="zh-CN" altLang="en-US">
                <a:solidFill>
                  <a:schemeClr val="tx1">
                    <a:lumMod val="95000"/>
                    <a:lumOff val="5000"/>
                  </a:schemeClr>
                </a:solidFill>
              </a:rPr>
              <a:t>　 </a:t>
            </a:r>
            <a:r>
              <a:rPr lang="zh-CN" altLang="en-US">
                <a:solidFill>
                  <a:schemeClr val="bg1"/>
                </a:solidFill>
                <a:sym typeface="+mn-ea"/>
              </a:rPr>
              <a:t>用户群</a:t>
            </a:r>
            <a:endParaRPr lang="zh-CN" altLang="en-US">
              <a:solidFill>
                <a:schemeClr val="bg1"/>
              </a:solidFill>
            </a:endParaRPr>
          </a:p>
          <a:p>
            <a:r>
              <a:rPr lang="zh-CN" altLang="en-US">
                <a:solidFill>
                  <a:schemeClr val="bg1"/>
                </a:solidFill>
                <a:sym typeface="+mn-ea"/>
              </a:rPr>
              <a:t>及用户代表</a:t>
            </a:r>
            <a:endParaRPr lang="zh-CN" altLang="en-US">
              <a:solidFill>
                <a:schemeClr val="bg1"/>
              </a:solidFill>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olidFill>
                  <a:schemeClr val="tx1">
                    <a:lumMod val="95000"/>
                    <a:lumOff val="5000"/>
                  </a:schemeClr>
                </a:solidFill>
                <a:sym typeface="+mn-ea"/>
              </a:rPr>
              <a:t>需求优先级</a:t>
            </a:r>
            <a:endParaRPr lang="zh-CN" altLang="en-US">
              <a:solidFill>
                <a:schemeClr val="tx1">
                  <a:lumMod val="95000"/>
                  <a:lumOff val="5000"/>
                </a:schemeClr>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3"/>
          <p:cNvSpPr>
            <a:spLocks noChangeArrowheads="1"/>
          </p:cNvSpPr>
          <p:nvPr/>
        </p:nvSpPr>
        <p:spPr bwMode="auto">
          <a:xfrm>
            <a:off x="5958652" y="515424"/>
            <a:ext cx="31686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用户群分类［２］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21" name="组合 20"/>
          <p:cNvGrpSpPr/>
          <p:nvPr/>
        </p:nvGrpSpPr>
        <p:grpSpPr>
          <a:xfrm>
            <a:off x="5334856" y="570216"/>
            <a:ext cx="263341" cy="395013"/>
            <a:chOff x="5284519" y="1508166"/>
            <a:chExt cx="213756" cy="427512"/>
          </a:xfrm>
        </p:grpSpPr>
        <p:cxnSp>
          <p:nvCxnSpPr>
            <p:cNvPr id="22" name="直接连接符 2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4" name="表格 23"/>
          <p:cNvGraphicFramePr>
            <a:graphicFrameLocks noGrp="1"/>
          </p:cNvGraphicFramePr>
          <p:nvPr/>
        </p:nvGraphicFramePr>
        <p:xfrm>
          <a:off x="2437130" y="1521460"/>
          <a:ext cx="9091295" cy="4732020"/>
        </p:xfrm>
        <a:graphic>
          <a:graphicData uri="http://schemas.openxmlformats.org/drawingml/2006/table">
            <a:tbl>
              <a:tblPr firstRow="1" firstCol="1" bandRow="1">
                <a:tableStyleId>{073A0DAA-6AF3-43AB-8588-CEC1D06C72B9}</a:tableStyleId>
              </a:tblPr>
              <a:tblGrid>
                <a:gridCol w="2317750"/>
                <a:gridCol w="6773545"/>
              </a:tblGrid>
              <a:tr h="852170">
                <a:tc>
                  <a:txBody>
                    <a:bodyPr/>
                    <a:p>
                      <a:pPr algn="ctr">
                        <a:lnSpc>
                          <a:spcPct val="200000"/>
                        </a:lnSpc>
                        <a:spcAft>
                          <a:spcPts val="0"/>
                        </a:spcAft>
                      </a:pPr>
                      <a:r>
                        <a:rPr lang="zh-CN" sz="2400" kern="100" dirty="0">
                          <a:effectLst/>
                        </a:rPr>
                        <a:t>用户分类</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描述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教师用户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课程相关教师，需要扩展学生的学习</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学生用户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想要学习和分享软件工程系列课程知识的学生。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管理员用户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对网站的信息进项管理，和审核</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游客用户</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未注册前的用户，一般为外专业学生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5970">
                <a:tc>
                  <a:txBody>
                    <a:bodyPr/>
                    <a:p>
                      <a:pPr algn="ctr">
                        <a:lnSpc>
                          <a:spcPct val="200000"/>
                        </a:lnSpc>
                        <a:spcAft>
                          <a:spcPts val="0"/>
                        </a:spcAft>
                      </a:pPr>
                      <a:r>
                        <a:rPr lang="zh-CN" sz="2400" kern="100" dirty="0">
                          <a:effectLst/>
                        </a:rPr>
                        <a:t>开发组</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ctr">
                        <a:lnSpc>
                          <a:spcPct val="200000"/>
                        </a:lnSpc>
                        <a:spcAft>
                          <a:spcPts val="0"/>
                        </a:spcAft>
                      </a:pPr>
                      <a:r>
                        <a:rPr lang="zh-CN" sz="2400" kern="100" dirty="0">
                          <a:effectLst/>
                        </a:rPr>
                        <a:t>开发软件工程系列课程网站的人员</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5720" y="1466215"/>
            <a:ext cx="13512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用户访谈</a:t>
            </a:r>
            <a:endParaRPr lang="zh-CN" altLang="en-US">
              <a:ln>
                <a:solidFill>
                  <a:schemeClr val="bg2"/>
                </a:solidFill>
              </a:ln>
              <a:solidFill>
                <a:schemeClr val="tx1"/>
              </a:solidFill>
            </a:endParaRPr>
          </a:p>
        </p:txBody>
      </p:sp>
      <p:sp>
        <p:nvSpPr>
          <p:cNvPr id="16" name="文本框 15"/>
          <p:cNvSpPr txBox="1"/>
          <p:nvPr/>
        </p:nvSpPr>
        <p:spPr>
          <a:xfrm>
            <a:off x="121920" y="2139950"/>
            <a:ext cx="1424305" cy="645160"/>
          </a:xfrm>
          <a:prstGeom prst="rect">
            <a:avLst/>
          </a:prstGeom>
          <a:solidFill>
            <a:srgbClr val="152F47"/>
          </a:solidFill>
        </p:spPr>
        <p:txBody>
          <a:bodyPr wrap="square" rtlCol="0">
            <a:spAutoFit/>
          </a:bodyPr>
          <a:p>
            <a:r>
              <a:rPr lang="zh-CN" altLang="en-US">
                <a:solidFill>
                  <a:schemeClr val="tx1">
                    <a:lumMod val="95000"/>
                    <a:lumOff val="5000"/>
                  </a:schemeClr>
                </a:solidFill>
              </a:rPr>
              <a:t>　 </a:t>
            </a:r>
            <a:r>
              <a:rPr lang="zh-CN" altLang="en-US">
                <a:solidFill>
                  <a:schemeClr val="bg1"/>
                </a:solidFill>
                <a:sym typeface="+mn-ea"/>
              </a:rPr>
              <a:t>用户群</a:t>
            </a:r>
            <a:endParaRPr lang="zh-CN" altLang="en-US">
              <a:solidFill>
                <a:schemeClr val="bg1"/>
              </a:solidFill>
            </a:endParaRPr>
          </a:p>
          <a:p>
            <a:r>
              <a:rPr lang="zh-CN" altLang="en-US">
                <a:solidFill>
                  <a:schemeClr val="bg1"/>
                </a:solidFill>
                <a:sym typeface="+mn-ea"/>
              </a:rPr>
              <a:t>及用户代表</a:t>
            </a:r>
            <a:endParaRPr lang="zh-CN" altLang="en-US">
              <a:solidFill>
                <a:schemeClr val="bg1"/>
              </a:solidFill>
              <a:sym typeface="+mn-ea"/>
            </a:endParaRPr>
          </a:p>
        </p:txBody>
      </p:sp>
      <p:sp>
        <p:nvSpPr>
          <p:cNvPr id="17" name="文本框 16"/>
          <p:cNvSpPr txBox="1"/>
          <p:nvPr/>
        </p:nvSpPr>
        <p:spPr>
          <a:xfrm>
            <a:off x="45720" y="3054350"/>
            <a:ext cx="1501140" cy="368300"/>
          </a:xfrm>
          <a:prstGeom prst="rect">
            <a:avLst/>
          </a:prstGeom>
          <a:solidFill>
            <a:srgbClr val="F2F2F2"/>
          </a:solidFill>
        </p:spPr>
        <p:txBody>
          <a:bodyPr wrap="square" rtlCol="0">
            <a:spAutoFit/>
          </a:bodyPr>
          <a:p>
            <a:pPr algn="ctr"/>
            <a:r>
              <a:rPr lang="zh-CN" altLang="en-US">
                <a:solidFill>
                  <a:schemeClr val="tx1">
                    <a:lumMod val="95000"/>
                    <a:lumOff val="5000"/>
                  </a:schemeClr>
                </a:solidFill>
                <a:sym typeface="+mn-ea"/>
              </a:rPr>
              <a:t>需求优先级</a:t>
            </a:r>
            <a:endParaRPr lang="zh-CN" altLang="en-US">
              <a:solidFill>
                <a:schemeClr val="tx1">
                  <a:lumMod val="95000"/>
                  <a:lumOff val="5000"/>
                </a:schemeClr>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3"/>
          <p:cNvSpPr>
            <a:spLocks noChangeArrowheads="1"/>
          </p:cNvSpPr>
          <p:nvPr/>
        </p:nvSpPr>
        <p:spPr bwMode="auto">
          <a:xfrm>
            <a:off x="5958652" y="515424"/>
            <a:ext cx="354203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用户代表分类［２］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lgn="l">
              <a:spcBef>
                <a:spcPct val="0"/>
              </a:spcBef>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2350135" y="1410970"/>
          <a:ext cx="9186545" cy="5215255"/>
        </p:xfrm>
        <a:graphic>
          <a:graphicData uri="http://schemas.openxmlformats.org/drawingml/2006/table">
            <a:tbl>
              <a:tblPr firstRow="1" firstCol="1" bandRow="1">
                <a:tableStyleId>{073A0DAA-6AF3-43AB-8588-CEC1D06C72B9}</a:tableStyleId>
              </a:tblPr>
              <a:tblGrid>
                <a:gridCol w="1282700"/>
                <a:gridCol w="1287780"/>
                <a:gridCol w="1656080"/>
                <a:gridCol w="2200275"/>
                <a:gridCol w="2759710"/>
              </a:tblGrid>
              <a:tr h="274320">
                <a:tc>
                  <a:txBody>
                    <a:bodyPr/>
                    <a:p>
                      <a:pPr algn="ctr">
                        <a:spcAft>
                          <a:spcPts val="0"/>
                        </a:spcAft>
                      </a:pPr>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职责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1097280">
                <a:tc>
                  <a:txBody>
                    <a:bodyPr/>
                    <a:p>
                      <a:pPr algn="ctr">
                        <a:spcAft>
                          <a:spcPts val="0"/>
                        </a:spcAft>
                      </a:pPr>
                      <a:r>
                        <a:rPr lang="zh-CN" sz="1800" kern="10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教师用户代表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强烈支持任务完成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yangc@zucc.edu.cn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提供教师用户的需求，参与在需求分析与设计的整个过程。确认需求是提供意见，和建议。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961390">
                <a:tc>
                  <a:txBody>
                    <a:bodyPr/>
                    <a:p>
                      <a:pPr algn="ctr">
                        <a:spcAft>
                          <a:spcPts val="0"/>
                        </a:spcAft>
                      </a:pPr>
                      <a:r>
                        <a:rPr lang="zh-CN" sz="1800" kern="0" dirty="0">
                          <a:effectLst/>
                        </a:rPr>
                        <a:t>徐毓茜</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学生用户代表</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0" dirty="0">
                          <a:effectLst/>
                        </a:rPr>
                        <a:t>31601349</a:t>
                      </a:r>
                      <a:r>
                        <a:rPr lang="en-US" sz="1800" kern="100" dirty="0">
                          <a:effectLst/>
                          <a:sym typeface="+mn-ea"/>
                        </a:rPr>
                        <a:t>@stu.zucc.edu.cn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提供学生用户的需求，参与整个需求开发阶段，能够提供自己的意见和建议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1097280">
                <a:tc>
                  <a:txBody>
                    <a:bodyPr/>
                    <a:p>
                      <a:pPr algn="ctr">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潘琳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管理员用户代表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15988157341</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提供管理员用户的需求，参与整个需求开发阶段，能够不断提供自己的意见和建议。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962025">
                <a:tc>
                  <a:txBody>
                    <a:bodyPr/>
                    <a:p>
                      <a:pPr algn="ctr">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吕煜杰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游客用户代表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31601360</a:t>
                      </a:r>
                      <a:r>
                        <a:rPr lang="en-US" sz="1800" kern="100" dirty="0">
                          <a:effectLst/>
                          <a:sym typeface="+mn-ea"/>
                        </a:rPr>
                        <a:t>@stu.zucc.edu.cn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提供游客用户的需求，参与整个需求开发阶段，能够提供自己的意见和建议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r h="822960">
                <a:tc>
                  <a:txBody>
                    <a:bodyPr/>
                    <a:p>
                      <a:pPr algn="ctr">
                        <a:spcAft>
                          <a:spcPts val="0"/>
                        </a:spcAft>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彭慧铭</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a:effectLst/>
                        </a:rPr>
                        <a:t>开发代表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0" dirty="0">
                          <a:effectLst/>
                        </a:rPr>
                        <a:t>支持态度</a:t>
                      </a:r>
                      <a:endParaRPr lang="zh-CN" sz="1800" kern="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en-US" sz="1800" kern="100" dirty="0">
                          <a:effectLst/>
                        </a:rPr>
                        <a:t>31501391@stu.zucc.edu.cn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c>
                  <a:txBody>
                    <a:bodyPr/>
                    <a:p>
                      <a:pPr algn="ctr">
                        <a:spcAft>
                          <a:spcPts val="0"/>
                        </a:spcAft>
                      </a:pPr>
                      <a:r>
                        <a:rPr lang="zh-CN" sz="1800" kern="100" dirty="0">
                          <a:effectLst/>
                        </a:rPr>
                        <a:t>根据各用户代表提供的需求，参照技术实现的难度和成本给出建议，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118" marR="45118"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0" y="4204904"/>
            <a:ext cx="2926080" cy="922020"/>
          </a:xfrm>
          <a:prstGeom prst="rect">
            <a:avLst/>
          </a:prstGeom>
          <a:noFill/>
        </p:spPr>
        <p:txBody>
          <a:bodyPr wrap="none" rtlCol="0">
            <a:spAutoFit/>
          </a:bodyPr>
          <a:lstStyle/>
          <a:p>
            <a:pPr algn="ctr"/>
            <a:r>
              <a:rPr lang="zh-CN" altLang="en-US" sz="5400" b="1" dirty="0">
                <a:solidFill>
                  <a:srgbClr val="152F47"/>
                </a:solidFill>
                <a:latin typeface="微软雅黑" panose="020B0503020204020204" charset="-122"/>
                <a:ea typeface="微软雅黑" panose="020B0503020204020204" charset="-122"/>
              </a:rPr>
              <a:t>需求工程</a:t>
            </a:r>
            <a:endParaRPr lang="zh-CN" altLang="en-US" sz="5400" b="1" dirty="0">
              <a:solidFill>
                <a:srgbClr val="152F47"/>
              </a:solidFill>
              <a:latin typeface="微软雅黑" panose="020B0503020204020204" charset="-122"/>
              <a:ea typeface="微软雅黑" panose="020B0503020204020204" charset="-122"/>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a:solidFill>
                  <a:srgbClr val="152F47"/>
                </a:solidFill>
              </a:rPr>
              <a:t>第一部分</a:t>
            </a:r>
            <a:endParaRPr lang="zh-CN" altLang="en-US" sz="2800" dirty="0">
              <a:solidFill>
                <a:srgbClr val="152F47"/>
              </a:solidFill>
            </a:endParaRP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249170" y="3128645"/>
            <a:ext cx="170180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ctr"/>
            <a:r>
              <a:rPr lang="zh-CN" altLang="en-US" sz="2000" b="0" dirty="0" smtClean="0">
                <a:solidFill>
                  <a:schemeClr val="bg1">
                    <a:lumMod val="95000"/>
                  </a:schemeClr>
                </a:solidFill>
              </a:rPr>
              <a:t>Vision &amp; Scope</a:t>
            </a:r>
            <a:endParaRPr lang="zh-CN" altLang="en-US" sz="2000" b="0" dirty="0" smtClean="0">
              <a:solidFill>
                <a:schemeClr val="bg1">
                  <a:lumMod val="95000"/>
                </a:schemeClr>
              </a:solidFill>
            </a:endParaRP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项目章程</a:t>
            </a:r>
            <a:endParaRPr lang="zh-CN" altLang="en-US" sz="2000" b="0" dirty="0">
              <a:solidFill>
                <a:schemeClr val="bg1">
                  <a:lumMod val="95000"/>
                </a:schemeClr>
              </a:solidFill>
            </a:endParaRPr>
          </a:p>
        </p:txBody>
      </p:sp>
      <p:sp>
        <p:nvSpPr>
          <p:cNvPr id="58" name="文本框 57"/>
          <p:cNvSpPr txBox="1"/>
          <p:nvPr/>
        </p:nvSpPr>
        <p:spPr>
          <a:xfrm>
            <a:off x="3139440" y="1777365"/>
            <a:ext cx="135890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smtClean="0">
                <a:solidFill>
                  <a:schemeClr val="bg1">
                    <a:lumMod val="95000"/>
                  </a:schemeClr>
                </a:solidFill>
              </a:rPr>
              <a:t>需求子计划</a:t>
            </a:r>
            <a:endParaRPr lang="zh-CN" sz="2000" b="0" dirty="0" smtClean="0">
              <a:solidFill>
                <a:schemeClr val="bg1">
                  <a:lumMod val="95000"/>
                </a:schemeClr>
              </a:solidFill>
            </a:endParaRPr>
          </a:p>
        </p:txBody>
      </p:sp>
      <p:sp>
        <p:nvSpPr>
          <p:cNvPr id="60" name="文本框 59"/>
          <p:cNvSpPr txBox="1"/>
          <p:nvPr/>
        </p:nvSpPr>
        <p:spPr>
          <a:xfrm>
            <a:off x="3059430" y="4070985"/>
            <a:ext cx="106299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ＷＢＳ结构图</a:t>
            </a:r>
            <a:endParaRPr lang="zh-CN" altLang="en-US" sz="2000" b="0" dirty="0">
              <a:solidFill>
                <a:schemeClr val="bg1">
                  <a:lumMod val="95000"/>
                </a:schemeClr>
              </a:solidFill>
            </a:endParaRPr>
          </a:p>
        </p:txBody>
      </p:sp>
      <p:sp>
        <p:nvSpPr>
          <p:cNvPr id="61" name="文本框 60"/>
          <p:cNvSpPr txBox="1"/>
          <p:nvPr/>
        </p:nvSpPr>
        <p:spPr>
          <a:xfrm>
            <a:off x="2743800" y="6189121"/>
            <a:ext cx="94996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en-US" altLang="zh-CN" sz="2000" b="0" dirty="0">
                <a:solidFill>
                  <a:schemeClr val="bg1">
                    <a:lumMod val="95000"/>
                  </a:schemeClr>
                </a:solidFill>
              </a:rPr>
              <a:t>OBS</a:t>
            </a:r>
            <a:r>
              <a:rPr lang="zh-CN" altLang="en-US" sz="2000" b="0" dirty="0">
                <a:solidFill>
                  <a:schemeClr val="bg1">
                    <a:lumMod val="95000"/>
                  </a:schemeClr>
                </a:solidFill>
              </a:rPr>
              <a:t>图</a:t>
            </a:r>
            <a:endParaRPr lang="zh-CN" altLang="en-US" sz="2000" b="0" dirty="0">
              <a:solidFill>
                <a:schemeClr val="bg1">
                  <a:lumMod val="95000"/>
                </a:schemeClr>
              </a:solidFill>
            </a:endParaRP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style.rotation</p:attrName>
                                        </p:attrNameLst>
                                      </p:cBhvr>
                                      <p:tavLst>
                                        <p:tav tm="0">
                                          <p:val>
                                            <p:fltVal val="360"/>
                                          </p:val>
                                        </p:tav>
                                        <p:tav tm="100000">
                                          <p:val>
                                            <p:fltVal val="0"/>
                                          </p:val>
                                        </p:tav>
                                      </p:tavLst>
                                    </p:anim>
                                    <p:animEffect transition="in" filter="fade">
                                      <p:cBhvr>
                                        <p:cTn id="62" dur="500"/>
                                        <p:tgtEl>
                                          <p:spTgt spid="24"/>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 calcmode="lin" valueType="num">
                                      <p:cBhvr>
                                        <p:cTn id="68" dur="500" fill="hold"/>
                                        <p:tgtEl>
                                          <p:spTgt spid="60"/>
                                        </p:tgtEl>
                                        <p:attrNameLst>
                                          <p:attrName>style.rotation</p:attrName>
                                        </p:attrNameLst>
                                      </p:cBhvr>
                                      <p:tavLst>
                                        <p:tav tm="0">
                                          <p:val>
                                            <p:fltVal val="360"/>
                                          </p:val>
                                        </p:tav>
                                        <p:tav tm="100000">
                                          <p:val>
                                            <p:fltVal val="0"/>
                                          </p:val>
                                        </p:tav>
                                      </p:tavLst>
                                    </p:anim>
                                    <p:animEffect transition="in" filter="fade">
                                      <p:cBhvr>
                                        <p:cTn id="69" dur="500"/>
                                        <p:tgtEl>
                                          <p:spTgt spid="6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 calcmode="lin" valueType="num">
                                      <p:cBhvr>
                                        <p:cTn id="74" dur="500" fill="hold"/>
                                        <p:tgtEl>
                                          <p:spTgt spid="37"/>
                                        </p:tgtEl>
                                        <p:attrNameLst>
                                          <p:attrName>style.rotation</p:attrName>
                                        </p:attrNameLst>
                                      </p:cBhvr>
                                      <p:tavLst>
                                        <p:tav tm="0">
                                          <p:val>
                                            <p:fltVal val="360"/>
                                          </p:val>
                                        </p:tav>
                                        <p:tav tm="100000">
                                          <p:val>
                                            <p:fltVal val="0"/>
                                          </p:val>
                                        </p:tav>
                                      </p:tavLst>
                                    </p:anim>
                                    <p:animEffect transition="in" filter="fade">
                                      <p:cBhvr>
                                        <p:cTn id="75" dur="500"/>
                                        <p:tgtEl>
                                          <p:spTgt spid="37"/>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fltVal val="0"/>
                                          </p:val>
                                        </p:tav>
                                        <p:tav tm="100000">
                                          <p:val>
                                            <p:strVal val="#ppt_w"/>
                                          </p:val>
                                        </p:tav>
                                      </p:tavLst>
                                    </p:anim>
                                    <p:anim calcmode="lin" valueType="num">
                                      <p:cBhvr>
                                        <p:cTn id="80" dur="500" fill="hold"/>
                                        <p:tgtEl>
                                          <p:spTgt spid="61"/>
                                        </p:tgtEl>
                                        <p:attrNameLst>
                                          <p:attrName>ppt_h</p:attrName>
                                        </p:attrNameLst>
                                      </p:cBhvr>
                                      <p:tavLst>
                                        <p:tav tm="0">
                                          <p:val>
                                            <p:fltVal val="0"/>
                                          </p:val>
                                        </p:tav>
                                        <p:tav tm="100000">
                                          <p:val>
                                            <p:strVal val="#ppt_h"/>
                                          </p:val>
                                        </p:tav>
                                      </p:tavLst>
                                    </p:anim>
                                    <p:anim calcmode="lin" valueType="num">
                                      <p:cBhvr>
                                        <p:cTn id="81" dur="500" fill="hold"/>
                                        <p:tgtEl>
                                          <p:spTgt spid="61"/>
                                        </p:tgtEl>
                                        <p:attrNameLst>
                                          <p:attrName>style.rotation</p:attrName>
                                        </p:attrNameLst>
                                      </p:cBhvr>
                                      <p:tavLst>
                                        <p:tav tm="0">
                                          <p:val>
                                            <p:fltVal val="360"/>
                                          </p:val>
                                        </p:tav>
                                        <p:tav tm="100000">
                                          <p:val>
                                            <p:fltVal val="0"/>
                                          </p:val>
                                        </p:tav>
                                      </p:tavLst>
                                    </p:anim>
                                    <p:animEffect transition="in" filter="fade">
                                      <p:cBhvr>
                                        <p:cTn id="82" dur="500"/>
                                        <p:tgtEl>
                                          <p:spTgt spid="61"/>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 calcmode="lin" valueType="num">
                                      <p:cBhvr>
                                        <p:cTn id="100" dur="500" fill="hold"/>
                                        <p:tgtEl>
                                          <p:spTgt spid="22"/>
                                        </p:tgtEl>
                                        <p:attrNameLst>
                                          <p:attrName>style.rotation</p:attrName>
                                        </p:attrNameLst>
                                      </p:cBhvr>
                                      <p:tavLst>
                                        <p:tav tm="0">
                                          <p:val>
                                            <p:fltVal val="360"/>
                                          </p:val>
                                        </p:tav>
                                        <p:tav tm="100000">
                                          <p:val>
                                            <p:fltVal val="0"/>
                                          </p:val>
                                        </p:tav>
                                      </p:tavLst>
                                    </p:anim>
                                    <p:animEffect transition="in" filter="fade">
                                      <p:cBhvr>
                                        <p:cTn id="101" dur="500"/>
                                        <p:tgtEl>
                                          <p:spTgt spid="22"/>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style.rotation</p:attrName>
                                        </p:attrNameLst>
                                      </p:cBhvr>
                                      <p:tavLst>
                                        <p:tav tm="0">
                                          <p:val>
                                            <p:fltVal val="360"/>
                                          </p:val>
                                        </p:tav>
                                        <p:tav tm="100000">
                                          <p:val>
                                            <p:fltVal val="0"/>
                                          </p:val>
                                        </p:tav>
                                      </p:tavLst>
                                    </p:anim>
                                    <p:animEffect transition="in" filter="fade">
                                      <p:cBhvr>
                                        <p:cTn id="107" dur="500"/>
                                        <p:tgtEl>
                                          <p:spTgt spid="46"/>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p:cTn id="110" dur="500" fill="hold"/>
                                        <p:tgtEl>
                                          <p:spTgt spid="48"/>
                                        </p:tgtEl>
                                        <p:attrNameLst>
                                          <p:attrName>ppt_w</p:attrName>
                                        </p:attrNameLst>
                                      </p:cBhvr>
                                      <p:tavLst>
                                        <p:tav tm="0">
                                          <p:val>
                                            <p:fltVal val="0"/>
                                          </p:val>
                                        </p:tav>
                                        <p:tav tm="100000">
                                          <p:val>
                                            <p:strVal val="#ppt_w"/>
                                          </p:val>
                                        </p:tav>
                                      </p:tavLst>
                                    </p:anim>
                                    <p:anim calcmode="lin" valueType="num">
                                      <p:cBhvr>
                                        <p:cTn id="111" dur="500" fill="hold"/>
                                        <p:tgtEl>
                                          <p:spTgt spid="48"/>
                                        </p:tgtEl>
                                        <p:attrNameLst>
                                          <p:attrName>ppt_h</p:attrName>
                                        </p:attrNameLst>
                                      </p:cBhvr>
                                      <p:tavLst>
                                        <p:tav tm="0">
                                          <p:val>
                                            <p:fltVal val="0"/>
                                          </p:val>
                                        </p:tav>
                                        <p:tav tm="100000">
                                          <p:val>
                                            <p:strVal val="#ppt_h"/>
                                          </p:val>
                                        </p:tav>
                                      </p:tavLst>
                                    </p:anim>
                                    <p:anim calcmode="lin" valueType="num">
                                      <p:cBhvr>
                                        <p:cTn id="112" dur="500" fill="hold"/>
                                        <p:tgtEl>
                                          <p:spTgt spid="48"/>
                                        </p:tgtEl>
                                        <p:attrNameLst>
                                          <p:attrName>style.rotation</p:attrName>
                                        </p:attrNameLst>
                                      </p:cBhvr>
                                      <p:tavLst>
                                        <p:tav tm="0">
                                          <p:val>
                                            <p:fltVal val="360"/>
                                          </p:val>
                                        </p:tav>
                                        <p:tav tm="100000">
                                          <p:val>
                                            <p:fltVal val="0"/>
                                          </p:val>
                                        </p:tav>
                                      </p:tavLst>
                                    </p:anim>
                                    <p:animEffect transition="in" filter="fade">
                                      <p:cBhvr>
                                        <p:cTn id="113" dur="500"/>
                                        <p:tgtEl>
                                          <p:spTgt spid="4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500" fill="hold"/>
                                        <p:tgtEl>
                                          <p:spTgt spid="30"/>
                                        </p:tgtEl>
                                        <p:attrNameLst>
                                          <p:attrName>ppt_w</p:attrName>
                                        </p:attrNameLst>
                                      </p:cBhvr>
                                      <p:tavLst>
                                        <p:tav tm="0">
                                          <p:val>
                                            <p:fltVal val="0"/>
                                          </p:val>
                                        </p:tav>
                                        <p:tav tm="100000">
                                          <p:val>
                                            <p:strVal val="#ppt_w"/>
                                          </p:val>
                                        </p:tav>
                                      </p:tavLst>
                                    </p:anim>
                                    <p:anim calcmode="lin" valueType="num">
                                      <p:cBhvr>
                                        <p:cTn id="117" dur="500" fill="hold"/>
                                        <p:tgtEl>
                                          <p:spTgt spid="30"/>
                                        </p:tgtEl>
                                        <p:attrNameLst>
                                          <p:attrName>ppt_h</p:attrName>
                                        </p:attrNameLst>
                                      </p:cBhvr>
                                      <p:tavLst>
                                        <p:tav tm="0">
                                          <p:val>
                                            <p:fltVal val="0"/>
                                          </p:val>
                                        </p:tav>
                                        <p:tav tm="100000">
                                          <p:val>
                                            <p:strVal val="#ppt_h"/>
                                          </p:val>
                                        </p:tav>
                                      </p:tavLst>
                                    </p:anim>
                                    <p:anim calcmode="lin" valueType="num">
                                      <p:cBhvr>
                                        <p:cTn id="118" dur="500" fill="hold"/>
                                        <p:tgtEl>
                                          <p:spTgt spid="30"/>
                                        </p:tgtEl>
                                        <p:attrNameLst>
                                          <p:attrName>style.rotation</p:attrName>
                                        </p:attrNameLst>
                                      </p:cBhvr>
                                      <p:tavLst>
                                        <p:tav tm="0">
                                          <p:val>
                                            <p:fltVal val="360"/>
                                          </p:val>
                                        </p:tav>
                                        <p:tav tm="100000">
                                          <p:val>
                                            <p:fltVal val="0"/>
                                          </p:val>
                                        </p:tav>
                                      </p:tavLst>
                                    </p:anim>
                                    <p:animEffect transition="in" filter="fade">
                                      <p:cBhvr>
                                        <p:cTn id="119" dur="500"/>
                                        <p:tgtEl>
                                          <p:spTgt spid="30"/>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500" fill="hold"/>
                                        <p:tgtEl>
                                          <p:spTgt spid="31"/>
                                        </p:tgtEl>
                                        <p:attrNameLst>
                                          <p:attrName>ppt_w</p:attrName>
                                        </p:attrNameLst>
                                      </p:cBhvr>
                                      <p:tavLst>
                                        <p:tav tm="0">
                                          <p:val>
                                            <p:fltVal val="0"/>
                                          </p:val>
                                        </p:tav>
                                        <p:tav tm="100000">
                                          <p:val>
                                            <p:strVal val="#ppt_w"/>
                                          </p:val>
                                        </p:tav>
                                      </p:tavLst>
                                    </p:anim>
                                    <p:anim calcmode="lin" valueType="num">
                                      <p:cBhvr>
                                        <p:cTn id="123" dur="500" fill="hold"/>
                                        <p:tgtEl>
                                          <p:spTgt spid="31"/>
                                        </p:tgtEl>
                                        <p:attrNameLst>
                                          <p:attrName>ppt_h</p:attrName>
                                        </p:attrNameLst>
                                      </p:cBhvr>
                                      <p:tavLst>
                                        <p:tav tm="0">
                                          <p:val>
                                            <p:fltVal val="0"/>
                                          </p:val>
                                        </p:tav>
                                        <p:tav tm="100000">
                                          <p:val>
                                            <p:strVal val="#ppt_h"/>
                                          </p:val>
                                        </p:tav>
                                      </p:tavLst>
                                    </p:anim>
                                    <p:anim calcmode="lin" valueType="num">
                                      <p:cBhvr>
                                        <p:cTn id="124" dur="500" fill="hold"/>
                                        <p:tgtEl>
                                          <p:spTgt spid="31"/>
                                        </p:tgtEl>
                                        <p:attrNameLst>
                                          <p:attrName>style.rotation</p:attrName>
                                        </p:attrNameLst>
                                      </p:cBhvr>
                                      <p:tavLst>
                                        <p:tav tm="0">
                                          <p:val>
                                            <p:fltVal val="360"/>
                                          </p:val>
                                        </p:tav>
                                        <p:tav tm="100000">
                                          <p:val>
                                            <p:fltVal val="0"/>
                                          </p:val>
                                        </p:tav>
                                      </p:tavLst>
                                    </p:anim>
                                    <p:animEffect transition="in" filter="fade">
                                      <p:cBhvr>
                                        <p:cTn id="125" dur="500"/>
                                        <p:tgtEl>
                                          <p:spTgt spid="31"/>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 calcmode="lin" valueType="num">
                                      <p:cBhvr>
                                        <p:cTn id="130" dur="500" fill="hold"/>
                                        <p:tgtEl>
                                          <p:spTgt spid="32"/>
                                        </p:tgtEl>
                                        <p:attrNameLst>
                                          <p:attrName>style.rotation</p:attrName>
                                        </p:attrNameLst>
                                      </p:cBhvr>
                                      <p:tavLst>
                                        <p:tav tm="0">
                                          <p:val>
                                            <p:fltVal val="360"/>
                                          </p:val>
                                        </p:tav>
                                        <p:tav tm="100000">
                                          <p:val>
                                            <p:fltVal val="0"/>
                                          </p:val>
                                        </p:tav>
                                      </p:tavLst>
                                    </p:anim>
                                    <p:animEffect transition="in" filter="fade">
                                      <p:cBhvr>
                                        <p:cTn id="131" dur="500"/>
                                        <p:tgtEl>
                                          <p:spTgt spid="32"/>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 calcmode="lin" valueType="num">
                                      <p:cBhvr>
                                        <p:cTn id="136" dur="500" fill="hold"/>
                                        <p:tgtEl>
                                          <p:spTgt spid="33"/>
                                        </p:tgtEl>
                                        <p:attrNameLst>
                                          <p:attrName>style.rotation</p:attrName>
                                        </p:attrNameLst>
                                      </p:cBhvr>
                                      <p:tavLst>
                                        <p:tav tm="0">
                                          <p:val>
                                            <p:fltVal val="360"/>
                                          </p:val>
                                        </p:tav>
                                        <p:tav tm="100000">
                                          <p:val>
                                            <p:fltVal val="0"/>
                                          </p:val>
                                        </p:tav>
                                      </p:tavLst>
                                    </p:anim>
                                    <p:animEffect transition="in" filter="fade">
                                      <p:cBhvr>
                                        <p:cTn id="137" dur="500"/>
                                        <p:tgtEl>
                                          <p:spTgt spid="33"/>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26"/>
                                        </p:tgtEl>
                                        <p:attrNameLst>
                                          <p:attrName>style.visibility</p:attrName>
                                        </p:attrNameLst>
                                      </p:cBhvr>
                                      <p:to>
                                        <p:strVal val="visible"/>
                                      </p:to>
                                    </p:set>
                                    <p:anim calcmode="lin" valueType="num">
                                      <p:cBhvr>
                                        <p:cTn id="140" dur="500" fill="hold"/>
                                        <p:tgtEl>
                                          <p:spTgt spid="26"/>
                                        </p:tgtEl>
                                        <p:attrNameLst>
                                          <p:attrName>ppt_w</p:attrName>
                                        </p:attrNameLst>
                                      </p:cBhvr>
                                      <p:tavLst>
                                        <p:tav tm="0">
                                          <p:val>
                                            <p:fltVal val="0"/>
                                          </p:val>
                                        </p:tav>
                                        <p:tav tm="100000">
                                          <p:val>
                                            <p:strVal val="#ppt_w"/>
                                          </p:val>
                                        </p:tav>
                                      </p:tavLst>
                                    </p:anim>
                                    <p:anim calcmode="lin" valueType="num">
                                      <p:cBhvr>
                                        <p:cTn id="141" dur="500" fill="hold"/>
                                        <p:tgtEl>
                                          <p:spTgt spid="26"/>
                                        </p:tgtEl>
                                        <p:attrNameLst>
                                          <p:attrName>ppt_h</p:attrName>
                                        </p:attrNameLst>
                                      </p:cBhvr>
                                      <p:tavLst>
                                        <p:tav tm="0">
                                          <p:val>
                                            <p:fltVal val="0"/>
                                          </p:val>
                                        </p:tav>
                                        <p:tav tm="100000">
                                          <p:val>
                                            <p:strVal val="#ppt_h"/>
                                          </p:val>
                                        </p:tav>
                                      </p:tavLst>
                                    </p:anim>
                                    <p:anim calcmode="lin" valueType="num">
                                      <p:cBhvr>
                                        <p:cTn id="142" dur="500" fill="hold"/>
                                        <p:tgtEl>
                                          <p:spTgt spid="26"/>
                                        </p:tgtEl>
                                        <p:attrNameLst>
                                          <p:attrName>style.rotation</p:attrName>
                                        </p:attrNameLst>
                                      </p:cBhvr>
                                      <p:tavLst>
                                        <p:tav tm="0">
                                          <p:val>
                                            <p:fltVal val="360"/>
                                          </p:val>
                                        </p:tav>
                                        <p:tav tm="100000">
                                          <p:val>
                                            <p:fltVal val="0"/>
                                          </p:val>
                                        </p:tav>
                                      </p:tavLst>
                                    </p:anim>
                                    <p:animEffect transition="in" filter="fade">
                                      <p:cBhvr>
                                        <p:cTn id="143" dur="500"/>
                                        <p:tgtEl>
                                          <p:spTgt spid="26"/>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 calcmode="lin" valueType="num">
                                      <p:cBhvr>
                                        <p:cTn id="148" dur="500" fill="hold"/>
                                        <p:tgtEl>
                                          <p:spTgt spid="55"/>
                                        </p:tgtEl>
                                        <p:attrNameLst>
                                          <p:attrName>style.rotation</p:attrName>
                                        </p:attrNameLst>
                                      </p:cBhvr>
                                      <p:tavLst>
                                        <p:tav tm="0">
                                          <p:val>
                                            <p:fltVal val="360"/>
                                          </p:val>
                                        </p:tav>
                                        <p:tav tm="100000">
                                          <p:val>
                                            <p:fltVal val="0"/>
                                          </p:val>
                                        </p:tav>
                                      </p:tavLst>
                                    </p:anim>
                                    <p:animEffect transition="in" filter="fade">
                                      <p:cBhvr>
                                        <p:cTn id="149" dur="500"/>
                                        <p:tgtEl>
                                          <p:spTgt spid="55"/>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 calcmode="lin" valueType="num">
                                      <p:cBhvr>
                                        <p:cTn id="154" dur="500" fill="hold"/>
                                        <p:tgtEl>
                                          <p:spTgt spid="35"/>
                                        </p:tgtEl>
                                        <p:attrNameLst>
                                          <p:attrName>style.rotation</p:attrName>
                                        </p:attrNameLst>
                                      </p:cBhvr>
                                      <p:tavLst>
                                        <p:tav tm="0">
                                          <p:val>
                                            <p:fltVal val="360"/>
                                          </p:val>
                                        </p:tav>
                                        <p:tav tm="100000">
                                          <p:val>
                                            <p:fltVal val="0"/>
                                          </p:val>
                                        </p:tav>
                                      </p:tavLst>
                                    </p:anim>
                                    <p:animEffect transition="in" filter="fade">
                                      <p:cBhvr>
                                        <p:cTn id="155" dur="500"/>
                                        <p:tgtEl>
                                          <p:spTgt spid="35"/>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p:cTn id="158" dur="500" fill="hold"/>
                                        <p:tgtEl>
                                          <p:spTgt spid="36"/>
                                        </p:tgtEl>
                                        <p:attrNameLst>
                                          <p:attrName>ppt_w</p:attrName>
                                        </p:attrNameLst>
                                      </p:cBhvr>
                                      <p:tavLst>
                                        <p:tav tm="0">
                                          <p:val>
                                            <p:fltVal val="0"/>
                                          </p:val>
                                        </p:tav>
                                        <p:tav tm="100000">
                                          <p:val>
                                            <p:strVal val="#ppt_w"/>
                                          </p:val>
                                        </p:tav>
                                      </p:tavLst>
                                    </p:anim>
                                    <p:anim calcmode="lin" valueType="num">
                                      <p:cBhvr>
                                        <p:cTn id="159" dur="500" fill="hold"/>
                                        <p:tgtEl>
                                          <p:spTgt spid="36"/>
                                        </p:tgtEl>
                                        <p:attrNameLst>
                                          <p:attrName>ppt_h</p:attrName>
                                        </p:attrNameLst>
                                      </p:cBhvr>
                                      <p:tavLst>
                                        <p:tav tm="0">
                                          <p:val>
                                            <p:fltVal val="0"/>
                                          </p:val>
                                        </p:tav>
                                        <p:tav tm="100000">
                                          <p:val>
                                            <p:strVal val="#ppt_h"/>
                                          </p:val>
                                        </p:tav>
                                      </p:tavLst>
                                    </p:anim>
                                    <p:anim calcmode="lin" valueType="num">
                                      <p:cBhvr>
                                        <p:cTn id="160" dur="500" fill="hold"/>
                                        <p:tgtEl>
                                          <p:spTgt spid="36"/>
                                        </p:tgtEl>
                                        <p:attrNameLst>
                                          <p:attrName>style.rotation</p:attrName>
                                        </p:attrNameLst>
                                      </p:cBhvr>
                                      <p:tavLst>
                                        <p:tav tm="0">
                                          <p:val>
                                            <p:fltVal val="360"/>
                                          </p:val>
                                        </p:tav>
                                        <p:tav tm="100000">
                                          <p:val>
                                            <p:fltVal val="0"/>
                                          </p:val>
                                        </p:tav>
                                      </p:tavLst>
                                    </p:anim>
                                    <p:animEffect transition="in" filter="fade">
                                      <p:cBhvr>
                                        <p:cTn id="161" dur="500"/>
                                        <p:tgtEl>
                                          <p:spTgt spid="36"/>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p:cTn id="164" dur="500" fill="hold"/>
                                        <p:tgtEl>
                                          <p:spTgt spid="23"/>
                                        </p:tgtEl>
                                        <p:attrNameLst>
                                          <p:attrName>ppt_w</p:attrName>
                                        </p:attrNameLst>
                                      </p:cBhvr>
                                      <p:tavLst>
                                        <p:tav tm="0">
                                          <p:val>
                                            <p:fltVal val="0"/>
                                          </p:val>
                                        </p:tav>
                                        <p:tav tm="100000">
                                          <p:val>
                                            <p:strVal val="#ppt_w"/>
                                          </p:val>
                                        </p:tav>
                                      </p:tavLst>
                                    </p:anim>
                                    <p:anim calcmode="lin" valueType="num">
                                      <p:cBhvr>
                                        <p:cTn id="165" dur="500" fill="hold"/>
                                        <p:tgtEl>
                                          <p:spTgt spid="23"/>
                                        </p:tgtEl>
                                        <p:attrNameLst>
                                          <p:attrName>ppt_h</p:attrName>
                                        </p:attrNameLst>
                                      </p:cBhvr>
                                      <p:tavLst>
                                        <p:tav tm="0">
                                          <p:val>
                                            <p:fltVal val="0"/>
                                          </p:val>
                                        </p:tav>
                                        <p:tav tm="100000">
                                          <p:val>
                                            <p:strVal val="#ppt_h"/>
                                          </p:val>
                                        </p:tav>
                                      </p:tavLst>
                                    </p:anim>
                                    <p:anim calcmode="lin" valueType="num">
                                      <p:cBhvr>
                                        <p:cTn id="166" dur="500" fill="hold"/>
                                        <p:tgtEl>
                                          <p:spTgt spid="23"/>
                                        </p:tgtEl>
                                        <p:attrNameLst>
                                          <p:attrName>style.rotation</p:attrName>
                                        </p:attrNameLst>
                                      </p:cBhvr>
                                      <p:tavLst>
                                        <p:tav tm="0">
                                          <p:val>
                                            <p:fltVal val="360"/>
                                          </p:val>
                                        </p:tav>
                                        <p:tav tm="100000">
                                          <p:val>
                                            <p:fltVal val="0"/>
                                          </p:val>
                                        </p:tav>
                                      </p:tavLst>
                                    </p:anim>
                                    <p:animEffect transition="in" filter="fade">
                                      <p:cBhvr>
                                        <p:cTn id="167" dur="500"/>
                                        <p:tgtEl>
                                          <p:spTgt spid="23"/>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9"/>
                                        </p:tgtEl>
                                        <p:attrNameLst>
                                          <p:attrName>style.visibility</p:attrName>
                                        </p:attrNameLst>
                                      </p:cBhvr>
                                      <p:to>
                                        <p:strVal val="visible"/>
                                      </p:to>
                                    </p:set>
                                    <p:anim calcmode="lin" valueType="num">
                                      <p:cBhvr>
                                        <p:cTn id="170" dur="500" fill="hold"/>
                                        <p:tgtEl>
                                          <p:spTgt spid="29"/>
                                        </p:tgtEl>
                                        <p:attrNameLst>
                                          <p:attrName>ppt_w</p:attrName>
                                        </p:attrNameLst>
                                      </p:cBhvr>
                                      <p:tavLst>
                                        <p:tav tm="0">
                                          <p:val>
                                            <p:fltVal val="0"/>
                                          </p:val>
                                        </p:tav>
                                        <p:tav tm="100000">
                                          <p:val>
                                            <p:strVal val="#ppt_w"/>
                                          </p:val>
                                        </p:tav>
                                      </p:tavLst>
                                    </p:anim>
                                    <p:anim calcmode="lin" valueType="num">
                                      <p:cBhvr>
                                        <p:cTn id="171" dur="500" fill="hold"/>
                                        <p:tgtEl>
                                          <p:spTgt spid="29"/>
                                        </p:tgtEl>
                                        <p:attrNameLst>
                                          <p:attrName>ppt_h</p:attrName>
                                        </p:attrNameLst>
                                      </p:cBhvr>
                                      <p:tavLst>
                                        <p:tav tm="0">
                                          <p:val>
                                            <p:fltVal val="0"/>
                                          </p:val>
                                        </p:tav>
                                        <p:tav tm="100000">
                                          <p:val>
                                            <p:strVal val="#ppt_h"/>
                                          </p:val>
                                        </p:tav>
                                      </p:tavLst>
                                    </p:anim>
                                    <p:anim calcmode="lin" valueType="num">
                                      <p:cBhvr>
                                        <p:cTn id="172" dur="500" fill="hold"/>
                                        <p:tgtEl>
                                          <p:spTgt spid="29"/>
                                        </p:tgtEl>
                                        <p:attrNameLst>
                                          <p:attrName>style.rotation</p:attrName>
                                        </p:attrNameLst>
                                      </p:cBhvr>
                                      <p:tavLst>
                                        <p:tav tm="0">
                                          <p:val>
                                            <p:fltVal val="360"/>
                                          </p:val>
                                        </p:tav>
                                        <p:tav tm="100000">
                                          <p:val>
                                            <p:fltVal val="0"/>
                                          </p:val>
                                        </p:tav>
                                      </p:tavLst>
                                    </p:anim>
                                    <p:animEffect transition="in" filter="fade">
                                      <p:cBhvr>
                                        <p:cTn id="173" dur="500"/>
                                        <p:tgtEl>
                                          <p:spTgt spid="29"/>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 calcmode="lin" valueType="num">
                                      <p:cBhvr>
                                        <p:cTn id="178" dur="500" fill="hold"/>
                                        <p:tgtEl>
                                          <p:spTgt spid="49"/>
                                        </p:tgtEl>
                                        <p:attrNameLst>
                                          <p:attrName>style.rotation</p:attrName>
                                        </p:attrNameLst>
                                      </p:cBhvr>
                                      <p:tavLst>
                                        <p:tav tm="0">
                                          <p:val>
                                            <p:fltVal val="360"/>
                                          </p:val>
                                        </p:tav>
                                        <p:tav tm="100000">
                                          <p:val>
                                            <p:fltVal val="0"/>
                                          </p:val>
                                        </p:tav>
                                      </p:tavLst>
                                    </p:anim>
                                    <p:animEffect transition="in" filter="fade">
                                      <p:cBhvr>
                                        <p:cTn id="1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bldLvl="0" animBg="1"/>
      <p:bldP spid="22" grpId="0" bldLvl="0" animBg="1"/>
      <p:bldP spid="23" grpId="0" bldLvl="0" animBg="1"/>
      <p:bldP spid="24" grpId="0" bldLvl="0" animBg="1"/>
      <p:bldP spid="26" grpId="0" bldLvl="0" animBg="1"/>
      <p:bldP spid="29" grpId="0" bldLvl="0" animBg="1"/>
      <p:bldP spid="30" grpId="0" bldLvl="0" animBg="1"/>
      <p:bldP spid="45" grpId="0" bldLvl="0" animBg="1"/>
      <p:bldP spid="46" grpId="0" bldLvl="0" animBg="1"/>
      <p:bldP spid="47" grpId="0" bldLvl="0" animBg="1"/>
      <p:bldP spid="48" grpId="0" bldLvl="0" animBg="1"/>
      <p:bldP spid="49" grpId="0" bldLvl="0" animBg="1"/>
      <p:bldP spid="55" grpId="0" bldLvl="0" animBg="1"/>
      <p:bldP spid="59" grpId="0"/>
      <p:bldP spid="31" grpId="0" bldLvl="0" animBg="1"/>
      <p:bldP spid="32" grpId="0" bldLvl="0" animBg="1"/>
      <p:bldP spid="33" grpId="0" bldLvl="0" animBg="1"/>
      <p:bldP spid="34" grpId="0" bldLvl="0" animBg="1"/>
      <p:bldP spid="35" grpId="0" bldLvl="0" animBg="1"/>
      <p:bldP spid="37" grpId="0" bldLvl="0" animBg="1"/>
      <p:bldP spid="57" grpId="0"/>
      <p:bldP spid="58" grpId="0"/>
      <p:bldP spid="60" grpId="0"/>
      <p:bldP spid="61" grpId="0"/>
      <p:bldP spid="3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91541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功能点打分申请</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2640965" y="2242820"/>
            <a:ext cx="492760" cy="288417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kern="0" dirty="0">
                <a:solidFill>
                  <a:schemeClr val="tx1">
                    <a:lumMod val="65000"/>
                    <a:lumOff val="35000"/>
                  </a:schemeClr>
                </a:solidFill>
                <a:latin typeface="微软雅黑" panose="020B0503020204020204" charset="-122"/>
                <a:ea typeface="微软雅黑" panose="020B0503020204020204" charset="-122"/>
              </a:rPr>
              <a:t>功能点打分表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a:p>
            <a:pPr>
              <a:defRPr/>
            </a:pPr>
            <a:r>
              <a:rPr lang="en-US" altLang="zh-CN" sz="2000" kern="0" dirty="0">
                <a:solidFill>
                  <a:schemeClr val="tx1">
                    <a:lumMod val="65000"/>
                    <a:lumOff val="35000"/>
                  </a:schemeClr>
                </a:solidFill>
                <a:latin typeface="微软雅黑" panose="020B0503020204020204" charset="-122"/>
                <a:ea typeface="微软雅黑" panose="020B0503020204020204" charset="-122"/>
              </a:rPr>
              <a:t> |</a:t>
            </a:r>
            <a:r>
              <a:rPr lang="zh-CN" sz="2000" kern="0" dirty="0">
                <a:solidFill>
                  <a:schemeClr val="tx1">
                    <a:lumMod val="65000"/>
                    <a:lumOff val="35000"/>
                  </a:schemeClr>
                </a:solidFill>
                <a:latin typeface="微软雅黑" panose="020B0503020204020204" charset="-122"/>
                <a:ea typeface="微软雅黑" panose="020B0503020204020204" charset="-122"/>
              </a:rPr>
              <a:t>教师</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1"/>
          <a:stretch>
            <a:fillRect/>
          </a:stretch>
        </p:blipFill>
        <p:spPr>
          <a:xfrm>
            <a:off x="3714750" y="2082800"/>
            <a:ext cx="6534150" cy="2876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功能点打分表</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59"/>
          <p:cNvSpPr txBox="1">
            <a:spLocks noChangeArrowheads="1"/>
          </p:cNvSpPr>
          <p:nvPr/>
        </p:nvSpPr>
        <p:spPr bwMode="auto">
          <a:xfrm flipH="1">
            <a:off x="2640965" y="2242820"/>
            <a:ext cx="492760" cy="288417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kern="0" dirty="0">
                <a:solidFill>
                  <a:schemeClr val="tx1">
                    <a:lumMod val="65000"/>
                    <a:lumOff val="35000"/>
                  </a:schemeClr>
                </a:solidFill>
                <a:latin typeface="微软雅黑" panose="020B0503020204020204" charset="-122"/>
                <a:ea typeface="微软雅黑" panose="020B0503020204020204" charset="-122"/>
              </a:rPr>
              <a:t>功能点打分表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a:p>
            <a:pPr>
              <a:defRPr/>
            </a:pPr>
            <a:r>
              <a:rPr lang="en-US" altLang="zh-CN" sz="2000" kern="0" dirty="0">
                <a:solidFill>
                  <a:schemeClr val="tx1">
                    <a:lumMod val="65000"/>
                    <a:lumOff val="35000"/>
                  </a:schemeClr>
                </a:solidFill>
                <a:latin typeface="微软雅黑" panose="020B0503020204020204" charset="-122"/>
                <a:ea typeface="微软雅黑" panose="020B0503020204020204" charset="-122"/>
              </a:rPr>
              <a:t> |</a:t>
            </a:r>
            <a:r>
              <a:rPr lang="zh-CN" sz="2000" kern="0" dirty="0">
                <a:solidFill>
                  <a:schemeClr val="tx1">
                    <a:lumMod val="65000"/>
                    <a:lumOff val="35000"/>
                  </a:schemeClr>
                </a:solidFill>
                <a:latin typeface="微软雅黑" panose="020B0503020204020204" charset="-122"/>
                <a:ea typeface="微软雅黑" panose="020B0503020204020204" charset="-122"/>
              </a:rPr>
              <a:t>教师</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3417570" y="1572260"/>
            <a:ext cx="8263890" cy="3714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2000"/>
                            </p:stCondLst>
                            <p:childTnLst>
                              <p:par>
                                <p:cTn id="26" presetID="6" presetClass="emph" presetSubtype="0" fill="hold" nodeType="afterEffect">
                                  <p:stCondLst>
                                    <p:cond delay="0"/>
                                  </p:stCondLst>
                                  <p:childTnLst>
                                    <p:animScale>
                                      <p:cBhvr>
                                        <p:cTn id="27"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总需求优先级排序</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70815" y="1361440"/>
            <a:ext cx="1325880" cy="64516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用户群</a:t>
            </a:r>
            <a:endParaRPr lang="zh-CN" altLang="en-US">
              <a:solidFill>
                <a:schemeClr val="tx1"/>
              </a:solidFill>
            </a:endParaRPr>
          </a:p>
          <a:p>
            <a:r>
              <a:rPr lang="zh-CN" altLang="en-US">
                <a:solidFill>
                  <a:schemeClr val="tx1"/>
                </a:solidFill>
              </a:rPr>
              <a:t>及用户代表</a:t>
            </a:r>
            <a:endParaRPr lang="zh-CN" altLang="en-US">
              <a:ln>
                <a:solidFill>
                  <a:schemeClr val="bg2"/>
                </a:solidFill>
              </a:ln>
              <a:solidFill>
                <a:schemeClr val="tx1"/>
              </a:solidFill>
            </a:endParaRPr>
          </a:p>
        </p:txBody>
      </p:sp>
      <p:sp>
        <p:nvSpPr>
          <p:cNvPr id="16" name="文本框 15"/>
          <p:cNvSpPr txBox="1"/>
          <p:nvPr/>
        </p:nvSpPr>
        <p:spPr>
          <a:xfrm>
            <a:off x="-100330" y="2242820"/>
            <a:ext cx="1790700" cy="368300"/>
          </a:xfrm>
          <a:prstGeom prst="rect">
            <a:avLst/>
          </a:prstGeom>
          <a:solidFill>
            <a:srgbClr val="F2F2F2"/>
          </a:solidFill>
        </p:spPr>
        <p:txBody>
          <a:bodyPr wrap="square" rtlCol="0">
            <a:spAutoFit/>
          </a:bodyPr>
          <a:p>
            <a:r>
              <a:rPr lang="zh-CN" altLang="en-US">
                <a:solidFill>
                  <a:schemeClr val="tx1">
                    <a:lumMod val="95000"/>
                    <a:lumOff val="5000"/>
                  </a:schemeClr>
                </a:solidFill>
              </a:rPr>
              <a:t>　  用户访谈</a:t>
            </a:r>
            <a:endParaRPr lang="zh-CN" altLang="en-US">
              <a:solidFill>
                <a:schemeClr val="tx1">
                  <a:lumMod val="95000"/>
                  <a:lumOff val="5000"/>
                </a:schemeClr>
              </a:solidFill>
            </a:endParaRPr>
          </a:p>
        </p:txBody>
      </p:sp>
      <p:sp>
        <p:nvSpPr>
          <p:cNvPr id="17" name="文本框 16"/>
          <p:cNvSpPr txBox="1"/>
          <p:nvPr/>
        </p:nvSpPr>
        <p:spPr>
          <a:xfrm>
            <a:off x="55245" y="3054350"/>
            <a:ext cx="1501140" cy="368300"/>
          </a:xfrm>
          <a:prstGeom prst="rect">
            <a:avLst/>
          </a:prstGeom>
          <a:solidFill>
            <a:srgbClr val="152F47"/>
          </a:solidFill>
        </p:spPr>
        <p:txBody>
          <a:bodyPr wrap="square" rtlCol="0">
            <a:spAutoFit/>
          </a:bodyPr>
          <a:p>
            <a:pPr algn="ctr"/>
            <a:r>
              <a:rPr lang="zh-CN" altLang="en-US">
                <a:solidFill>
                  <a:schemeClr val="bg1"/>
                </a:solidFill>
                <a:sym typeface="+mn-ea"/>
              </a:rPr>
              <a:t>需求优先级</a:t>
            </a:r>
            <a:endParaRPr lang="zh-CN" altLang="en-US">
              <a:solidFill>
                <a:schemeClr val="bg1"/>
              </a:solidFill>
              <a:sym typeface="+mn-ea"/>
            </a:endParaRPr>
          </a:p>
        </p:txBody>
      </p:sp>
      <p:sp>
        <p:nvSpPr>
          <p:cNvPr id="18" name="文本框 17"/>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7308215" y="2723515"/>
            <a:ext cx="4850765" cy="1938020"/>
          </a:xfrm>
          <a:prstGeom prst="rect">
            <a:avLst/>
          </a:prstGeom>
          <a:noFill/>
        </p:spPr>
        <p:txBody>
          <a:bodyPr wrap="square" rtlCol="0" anchor="t">
            <a:spAutoFit/>
          </a:bodyPr>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价值占比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相对价值</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总价价值</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成本占比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相对成本</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总成本</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风险占比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相对风险</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总风险</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优先级</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价值占比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成本占比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+0.5*</a:t>
            </a: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风险占比</a:t>
            </a:r>
            <a:r>
              <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2031365" y="1621790"/>
            <a:ext cx="5276850" cy="4612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95160" y="4204904"/>
            <a:ext cx="4297680" cy="922020"/>
          </a:xfrm>
          <a:prstGeom prst="rect">
            <a:avLst/>
          </a:prstGeom>
          <a:noFill/>
        </p:spPr>
        <p:txBody>
          <a:bodyPr wrap="none" rtlCol="0">
            <a:spAutoFit/>
          </a:bodyPr>
          <a:lstStyle/>
          <a:p>
            <a:pPr algn="ctr"/>
            <a:r>
              <a:rPr lang="zh-CN"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需求规格说明</a:t>
            </a:r>
            <a:endParaRPr 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第三部分</a:t>
            </a:r>
            <a:endParaRPr lang="zh-CN" altLang="en-US" sz="2800" dirty="0">
              <a:solidFill>
                <a:srgbClr val="152F47"/>
              </a:solidFill>
            </a:endParaRP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4" name="等腰三角形 13"/>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489200" y="3044190"/>
            <a:ext cx="122174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a:solidFill>
                  <a:schemeClr val="bg1">
                    <a:lumMod val="95000"/>
                  </a:schemeClr>
                </a:solidFill>
              </a:rPr>
              <a:t>需求</a:t>
            </a:r>
            <a:endParaRPr lang="zh-CN" sz="2000" b="0" dirty="0">
              <a:solidFill>
                <a:schemeClr val="bg1">
                  <a:lumMod val="95000"/>
                </a:schemeClr>
              </a:solidFill>
            </a:endParaRPr>
          </a:p>
          <a:p>
            <a:r>
              <a:rPr lang="zh-CN" sz="2000" b="0" dirty="0">
                <a:solidFill>
                  <a:schemeClr val="bg1">
                    <a:lumMod val="95000"/>
                  </a:schemeClr>
                </a:solidFill>
              </a:rPr>
              <a:t>可行性</a:t>
            </a:r>
            <a:endParaRPr lang="en-US" altLang="zh-CN" sz="2000" b="0" dirty="0">
              <a:solidFill>
                <a:schemeClr val="bg1">
                  <a:lumMod val="95000"/>
                </a:schemeClr>
              </a:solidFill>
            </a:endParaRPr>
          </a:p>
        </p:txBody>
      </p:sp>
      <p:sp>
        <p:nvSpPr>
          <p:cNvPr id="42" name="等腰三角形 41"/>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用例文档</a:t>
            </a:r>
            <a:endParaRPr lang="zh-CN" altLang="en-US" sz="2000" b="0" dirty="0">
              <a:solidFill>
                <a:schemeClr val="bg1">
                  <a:lumMod val="95000"/>
                </a:schemeClr>
              </a:solidFill>
            </a:endParaRPr>
          </a:p>
        </p:txBody>
      </p:sp>
      <p:sp>
        <p:nvSpPr>
          <p:cNvPr id="75" name="文本框 74"/>
          <p:cNvSpPr txBox="1"/>
          <p:nvPr/>
        </p:nvSpPr>
        <p:spPr>
          <a:xfrm>
            <a:off x="3209290" y="1753235"/>
            <a:ext cx="128651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测试用例</a:t>
            </a:r>
            <a:endParaRPr lang="zh-CN" altLang="en-US" sz="2000" b="0" dirty="0">
              <a:solidFill>
                <a:schemeClr val="bg1">
                  <a:lumMod val="95000"/>
                </a:schemeClr>
              </a:solidFill>
            </a:endParaRPr>
          </a:p>
        </p:txBody>
      </p:sp>
      <p:sp>
        <p:nvSpPr>
          <p:cNvPr id="76" name="文本框 75"/>
          <p:cNvSpPr txBox="1"/>
          <p:nvPr/>
        </p:nvSpPr>
        <p:spPr>
          <a:xfrm>
            <a:off x="2945765" y="3946525"/>
            <a:ext cx="129159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smtClean="0">
                <a:solidFill>
                  <a:schemeClr val="bg1">
                    <a:lumMod val="95000"/>
                  </a:schemeClr>
                </a:solidFill>
              </a:rPr>
              <a:t>需求冲突及解决</a:t>
            </a:r>
            <a:endParaRPr lang="zh-CN" altLang="en-US" sz="2000" b="0" dirty="0" smtClean="0">
              <a:solidFill>
                <a:schemeClr val="bg1">
                  <a:lumMod val="95000"/>
                </a:schemeClr>
              </a:solidFill>
            </a:endParaRPr>
          </a:p>
        </p:txBody>
      </p:sp>
      <p:sp>
        <p:nvSpPr>
          <p:cNvPr id="77" name="文本框 76"/>
          <p:cNvSpPr txBox="1"/>
          <p:nvPr/>
        </p:nvSpPr>
        <p:spPr>
          <a:xfrm>
            <a:off x="2619340" y="618912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用户手册</a:t>
            </a:r>
            <a:endParaRPr lang="zh-CN" altLang="en-US" sz="2000" b="0" dirty="0">
              <a:solidFill>
                <a:schemeClr val="bg1">
                  <a:lumMod val="95000"/>
                </a:schemeClr>
              </a:solidFill>
            </a:endParaRPr>
          </a:p>
        </p:txBody>
      </p:sp>
      <p:sp>
        <p:nvSpPr>
          <p:cNvPr id="78" name="等腰三角形 77"/>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p:cTn id="33" dur="500" fill="hold"/>
                                        <p:tgtEl>
                                          <p:spTgt spid="74"/>
                                        </p:tgtEl>
                                        <p:attrNameLst>
                                          <p:attrName>ppt_w</p:attrName>
                                        </p:attrNameLst>
                                      </p:cBhvr>
                                      <p:tavLst>
                                        <p:tav tm="0">
                                          <p:val>
                                            <p:fltVal val="0"/>
                                          </p:val>
                                        </p:tav>
                                        <p:tav tm="100000">
                                          <p:val>
                                            <p:strVal val="#ppt_w"/>
                                          </p:val>
                                        </p:tav>
                                      </p:tavLst>
                                    </p:anim>
                                    <p:anim calcmode="lin" valueType="num">
                                      <p:cBhvr>
                                        <p:cTn id="34" dur="500" fill="hold"/>
                                        <p:tgtEl>
                                          <p:spTgt spid="74"/>
                                        </p:tgtEl>
                                        <p:attrNameLst>
                                          <p:attrName>ppt_h</p:attrName>
                                        </p:attrNameLst>
                                      </p:cBhvr>
                                      <p:tavLst>
                                        <p:tav tm="0">
                                          <p:val>
                                            <p:fltVal val="0"/>
                                          </p:val>
                                        </p:tav>
                                        <p:tav tm="100000">
                                          <p:val>
                                            <p:strVal val="#ppt_h"/>
                                          </p:val>
                                        </p:tav>
                                      </p:tavLst>
                                    </p:anim>
                                    <p:anim calcmode="lin" valueType="num">
                                      <p:cBhvr>
                                        <p:cTn id="35" dur="500" fill="hold"/>
                                        <p:tgtEl>
                                          <p:spTgt spid="74"/>
                                        </p:tgtEl>
                                        <p:attrNameLst>
                                          <p:attrName>style.rotation</p:attrName>
                                        </p:attrNameLst>
                                      </p:cBhvr>
                                      <p:tavLst>
                                        <p:tav tm="0">
                                          <p:val>
                                            <p:fltVal val="360"/>
                                          </p:val>
                                        </p:tav>
                                        <p:tav tm="100000">
                                          <p:val>
                                            <p:fltVal val="0"/>
                                          </p:val>
                                        </p:tav>
                                      </p:tavLst>
                                    </p:anim>
                                    <p:animEffect transition="in" filter="fade">
                                      <p:cBhvr>
                                        <p:cTn id="36" dur="500"/>
                                        <p:tgtEl>
                                          <p:spTgt spid="74"/>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anim calcmode="lin" valueType="num">
                                      <p:cBhvr>
                                        <p:cTn id="42" dur="500" fill="hold"/>
                                        <p:tgtEl>
                                          <p:spTgt spid="75"/>
                                        </p:tgtEl>
                                        <p:attrNameLst>
                                          <p:attrName>style.rotation</p:attrName>
                                        </p:attrNameLst>
                                      </p:cBhvr>
                                      <p:tavLst>
                                        <p:tav tm="0">
                                          <p:val>
                                            <p:fltVal val="360"/>
                                          </p:val>
                                        </p:tav>
                                        <p:tav tm="100000">
                                          <p:val>
                                            <p:fltVal val="0"/>
                                          </p:val>
                                        </p:tav>
                                      </p:tavLst>
                                    </p:anim>
                                    <p:animEffect transition="in" filter="fade">
                                      <p:cBhvr>
                                        <p:cTn id="43" dur="500"/>
                                        <p:tgtEl>
                                          <p:spTgt spid="7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 calcmode="lin" valueType="num">
                                      <p:cBhvr>
                                        <p:cTn id="48" dur="500" fill="hold"/>
                                        <p:tgtEl>
                                          <p:spTgt spid="34"/>
                                        </p:tgtEl>
                                        <p:attrNameLst>
                                          <p:attrName>style.rotation</p:attrName>
                                        </p:attrNameLst>
                                      </p:cBhvr>
                                      <p:tavLst>
                                        <p:tav tm="0">
                                          <p:val>
                                            <p:fltVal val="360"/>
                                          </p:val>
                                        </p:tav>
                                        <p:tav tm="100000">
                                          <p:val>
                                            <p:fltVal val="0"/>
                                          </p:val>
                                        </p:tav>
                                      </p:tavLst>
                                    </p:anim>
                                    <p:animEffect transition="in" filter="fade">
                                      <p:cBhvr>
                                        <p:cTn id="49" dur="500"/>
                                        <p:tgtEl>
                                          <p:spTgt spid="3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 calcmode="lin" valueType="num">
                                      <p:cBhvr>
                                        <p:cTn id="55" dur="500" fill="hold"/>
                                        <p:tgtEl>
                                          <p:spTgt spid="41"/>
                                        </p:tgtEl>
                                        <p:attrNameLst>
                                          <p:attrName>style.rotation</p:attrName>
                                        </p:attrNameLst>
                                      </p:cBhvr>
                                      <p:tavLst>
                                        <p:tav tm="0">
                                          <p:val>
                                            <p:fltVal val="360"/>
                                          </p:val>
                                        </p:tav>
                                        <p:tav tm="100000">
                                          <p:val>
                                            <p:fltVal val="0"/>
                                          </p:val>
                                        </p:tav>
                                      </p:tavLst>
                                    </p:anim>
                                    <p:animEffect transition="in" filter="fade">
                                      <p:cBhvr>
                                        <p:cTn id="56" dur="500"/>
                                        <p:tgtEl>
                                          <p:spTgt spid="41"/>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 calcmode="lin" valueType="num">
                                      <p:cBhvr>
                                        <p:cTn id="61" dur="500" fill="hold"/>
                                        <p:tgtEl>
                                          <p:spTgt spid="17"/>
                                        </p:tgtEl>
                                        <p:attrNameLst>
                                          <p:attrName>style.rotation</p:attrName>
                                        </p:attrNameLst>
                                      </p:cBhvr>
                                      <p:tavLst>
                                        <p:tav tm="0">
                                          <p:val>
                                            <p:fltVal val="360"/>
                                          </p:val>
                                        </p:tav>
                                        <p:tav tm="100000">
                                          <p:val>
                                            <p:fltVal val="0"/>
                                          </p:val>
                                        </p:tav>
                                      </p:tavLst>
                                    </p:anim>
                                    <p:animEffect transition="in" filter="fade">
                                      <p:cBhvr>
                                        <p:cTn id="62" dur="500"/>
                                        <p:tgtEl>
                                          <p:spTgt spid="17"/>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p:cTn id="66" dur="500" fill="hold"/>
                                        <p:tgtEl>
                                          <p:spTgt spid="76"/>
                                        </p:tgtEl>
                                        <p:attrNameLst>
                                          <p:attrName>ppt_w</p:attrName>
                                        </p:attrNameLst>
                                      </p:cBhvr>
                                      <p:tavLst>
                                        <p:tav tm="0">
                                          <p:val>
                                            <p:fltVal val="0"/>
                                          </p:val>
                                        </p:tav>
                                        <p:tav tm="100000">
                                          <p:val>
                                            <p:strVal val="#ppt_w"/>
                                          </p:val>
                                        </p:tav>
                                      </p:tavLst>
                                    </p:anim>
                                    <p:anim calcmode="lin" valueType="num">
                                      <p:cBhvr>
                                        <p:cTn id="67" dur="500" fill="hold"/>
                                        <p:tgtEl>
                                          <p:spTgt spid="76"/>
                                        </p:tgtEl>
                                        <p:attrNameLst>
                                          <p:attrName>ppt_h</p:attrName>
                                        </p:attrNameLst>
                                      </p:cBhvr>
                                      <p:tavLst>
                                        <p:tav tm="0">
                                          <p:val>
                                            <p:fltVal val="0"/>
                                          </p:val>
                                        </p:tav>
                                        <p:tav tm="100000">
                                          <p:val>
                                            <p:strVal val="#ppt_h"/>
                                          </p:val>
                                        </p:tav>
                                      </p:tavLst>
                                    </p:anim>
                                    <p:anim calcmode="lin" valueType="num">
                                      <p:cBhvr>
                                        <p:cTn id="68" dur="500" fill="hold"/>
                                        <p:tgtEl>
                                          <p:spTgt spid="76"/>
                                        </p:tgtEl>
                                        <p:attrNameLst>
                                          <p:attrName>style.rotation</p:attrName>
                                        </p:attrNameLst>
                                      </p:cBhvr>
                                      <p:tavLst>
                                        <p:tav tm="0">
                                          <p:val>
                                            <p:fltVal val="360"/>
                                          </p:val>
                                        </p:tav>
                                        <p:tav tm="100000">
                                          <p:val>
                                            <p:fltVal val="0"/>
                                          </p:val>
                                        </p:tav>
                                      </p:tavLst>
                                    </p:anim>
                                    <p:animEffect transition="in" filter="fade">
                                      <p:cBhvr>
                                        <p:cTn id="69" dur="500"/>
                                        <p:tgtEl>
                                          <p:spTgt spid="7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 calcmode="lin" valueType="num">
                                      <p:cBhvr>
                                        <p:cTn id="72" dur="500" fill="hold"/>
                                        <p:tgtEl>
                                          <p:spTgt spid="73"/>
                                        </p:tgtEl>
                                        <p:attrNameLst>
                                          <p:attrName>ppt_w</p:attrName>
                                        </p:attrNameLst>
                                      </p:cBhvr>
                                      <p:tavLst>
                                        <p:tav tm="0">
                                          <p:val>
                                            <p:fltVal val="0"/>
                                          </p:val>
                                        </p:tav>
                                        <p:tav tm="100000">
                                          <p:val>
                                            <p:strVal val="#ppt_w"/>
                                          </p:val>
                                        </p:tav>
                                      </p:tavLst>
                                    </p:anim>
                                    <p:anim calcmode="lin" valueType="num">
                                      <p:cBhvr>
                                        <p:cTn id="73" dur="500" fill="hold"/>
                                        <p:tgtEl>
                                          <p:spTgt spid="73"/>
                                        </p:tgtEl>
                                        <p:attrNameLst>
                                          <p:attrName>ppt_h</p:attrName>
                                        </p:attrNameLst>
                                      </p:cBhvr>
                                      <p:tavLst>
                                        <p:tav tm="0">
                                          <p:val>
                                            <p:fltVal val="0"/>
                                          </p:val>
                                        </p:tav>
                                        <p:tav tm="100000">
                                          <p:val>
                                            <p:strVal val="#ppt_h"/>
                                          </p:val>
                                        </p:tav>
                                      </p:tavLst>
                                    </p:anim>
                                    <p:anim calcmode="lin" valueType="num">
                                      <p:cBhvr>
                                        <p:cTn id="74" dur="500" fill="hold"/>
                                        <p:tgtEl>
                                          <p:spTgt spid="73"/>
                                        </p:tgtEl>
                                        <p:attrNameLst>
                                          <p:attrName>style.rotation</p:attrName>
                                        </p:attrNameLst>
                                      </p:cBhvr>
                                      <p:tavLst>
                                        <p:tav tm="0">
                                          <p:val>
                                            <p:fltVal val="360"/>
                                          </p:val>
                                        </p:tav>
                                        <p:tav tm="100000">
                                          <p:val>
                                            <p:fltVal val="0"/>
                                          </p:val>
                                        </p:tav>
                                      </p:tavLst>
                                    </p:anim>
                                    <p:animEffect transition="in" filter="fade">
                                      <p:cBhvr>
                                        <p:cTn id="75" dur="500"/>
                                        <p:tgtEl>
                                          <p:spTgt spid="73"/>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p:cTn id="79" dur="500" fill="hold"/>
                                        <p:tgtEl>
                                          <p:spTgt spid="77"/>
                                        </p:tgtEl>
                                        <p:attrNameLst>
                                          <p:attrName>ppt_w</p:attrName>
                                        </p:attrNameLst>
                                      </p:cBhvr>
                                      <p:tavLst>
                                        <p:tav tm="0">
                                          <p:val>
                                            <p:fltVal val="0"/>
                                          </p:val>
                                        </p:tav>
                                        <p:tav tm="100000">
                                          <p:val>
                                            <p:strVal val="#ppt_w"/>
                                          </p:val>
                                        </p:tav>
                                      </p:tavLst>
                                    </p:anim>
                                    <p:anim calcmode="lin" valueType="num">
                                      <p:cBhvr>
                                        <p:cTn id="80" dur="500" fill="hold"/>
                                        <p:tgtEl>
                                          <p:spTgt spid="77"/>
                                        </p:tgtEl>
                                        <p:attrNameLst>
                                          <p:attrName>ppt_h</p:attrName>
                                        </p:attrNameLst>
                                      </p:cBhvr>
                                      <p:tavLst>
                                        <p:tav tm="0">
                                          <p:val>
                                            <p:fltVal val="0"/>
                                          </p:val>
                                        </p:tav>
                                        <p:tav tm="100000">
                                          <p:val>
                                            <p:strVal val="#ppt_h"/>
                                          </p:val>
                                        </p:tav>
                                      </p:tavLst>
                                    </p:anim>
                                    <p:anim calcmode="lin" valueType="num">
                                      <p:cBhvr>
                                        <p:cTn id="81" dur="500" fill="hold"/>
                                        <p:tgtEl>
                                          <p:spTgt spid="77"/>
                                        </p:tgtEl>
                                        <p:attrNameLst>
                                          <p:attrName>style.rotation</p:attrName>
                                        </p:attrNameLst>
                                      </p:cBhvr>
                                      <p:tavLst>
                                        <p:tav tm="0">
                                          <p:val>
                                            <p:fltVal val="360"/>
                                          </p:val>
                                        </p:tav>
                                        <p:tav tm="100000">
                                          <p:val>
                                            <p:fltVal val="0"/>
                                          </p:val>
                                        </p:tav>
                                      </p:tavLst>
                                    </p:anim>
                                    <p:animEffect transition="in" filter="fade">
                                      <p:cBhvr>
                                        <p:cTn id="82" dur="500"/>
                                        <p:tgtEl>
                                          <p:spTgt spid="77"/>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 calcmode="lin" valueType="num">
                                      <p:cBhvr>
                                        <p:cTn id="87" dur="500" fill="hold"/>
                                        <p:tgtEl>
                                          <p:spTgt spid="71"/>
                                        </p:tgtEl>
                                        <p:attrNameLst>
                                          <p:attrName>style.rotation</p:attrName>
                                        </p:attrNameLst>
                                      </p:cBhvr>
                                      <p:tavLst>
                                        <p:tav tm="0">
                                          <p:val>
                                            <p:fltVal val="360"/>
                                          </p:val>
                                        </p:tav>
                                        <p:tav tm="100000">
                                          <p:val>
                                            <p:fltVal val="0"/>
                                          </p:val>
                                        </p:tav>
                                      </p:tavLst>
                                    </p:anim>
                                    <p:animEffect transition="in" filter="fade">
                                      <p:cBhvr>
                                        <p:cTn id="88" dur="500"/>
                                        <p:tgtEl>
                                          <p:spTgt spid="71"/>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p:cTn id="92" dur="500" fill="hold"/>
                                        <p:tgtEl>
                                          <p:spTgt spid="14"/>
                                        </p:tgtEl>
                                        <p:attrNameLst>
                                          <p:attrName>ppt_w</p:attrName>
                                        </p:attrNameLst>
                                      </p:cBhvr>
                                      <p:tavLst>
                                        <p:tav tm="0">
                                          <p:val>
                                            <p:fltVal val="0"/>
                                          </p:val>
                                        </p:tav>
                                        <p:tav tm="100000">
                                          <p:val>
                                            <p:strVal val="#ppt_w"/>
                                          </p:val>
                                        </p:tav>
                                      </p:tavLst>
                                    </p:anim>
                                    <p:anim calcmode="lin" valueType="num">
                                      <p:cBhvr>
                                        <p:cTn id="93" dur="500" fill="hold"/>
                                        <p:tgtEl>
                                          <p:spTgt spid="14"/>
                                        </p:tgtEl>
                                        <p:attrNameLst>
                                          <p:attrName>ppt_h</p:attrName>
                                        </p:attrNameLst>
                                      </p:cBhvr>
                                      <p:tavLst>
                                        <p:tav tm="0">
                                          <p:val>
                                            <p:fltVal val="0"/>
                                          </p:val>
                                        </p:tav>
                                        <p:tav tm="100000">
                                          <p:val>
                                            <p:strVal val="#ppt_h"/>
                                          </p:val>
                                        </p:tav>
                                      </p:tavLst>
                                    </p:anim>
                                    <p:anim calcmode="lin" valueType="num">
                                      <p:cBhvr>
                                        <p:cTn id="94" dur="500" fill="hold"/>
                                        <p:tgtEl>
                                          <p:spTgt spid="14"/>
                                        </p:tgtEl>
                                        <p:attrNameLst>
                                          <p:attrName>style.rotation</p:attrName>
                                        </p:attrNameLst>
                                      </p:cBhvr>
                                      <p:tavLst>
                                        <p:tav tm="0">
                                          <p:val>
                                            <p:fltVal val="360"/>
                                          </p:val>
                                        </p:tav>
                                        <p:tav tm="100000">
                                          <p:val>
                                            <p:fltVal val="0"/>
                                          </p:val>
                                        </p:tav>
                                      </p:tavLst>
                                    </p:anim>
                                    <p:animEffect transition="in" filter="fade">
                                      <p:cBhvr>
                                        <p:cTn id="95" dur="500"/>
                                        <p:tgtEl>
                                          <p:spTgt spid="14"/>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500" fill="hold"/>
                                        <p:tgtEl>
                                          <p:spTgt spid="15"/>
                                        </p:tgtEl>
                                        <p:attrNameLst>
                                          <p:attrName>ppt_w</p:attrName>
                                        </p:attrNameLst>
                                      </p:cBhvr>
                                      <p:tavLst>
                                        <p:tav tm="0">
                                          <p:val>
                                            <p:fltVal val="0"/>
                                          </p:val>
                                        </p:tav>
                                        <p:tav tm="100000">
                                          <p:val>
                                            <p:strVal val="#ppt_w"/>
                                          </p:val>
                                        </p:tav>
                                      </p:tavLst>
                                    </p:anim>
                                    <p:anim calcmode="lin" valueType="num">
                                      <p:cBhvr>
                                        <p:cTn id="99" dur="500" fill="hold"/>
                                        <p:tgtEl>
                                          <p:spTgt spid="15"/>
                                        </p:tgtEl>
                                        <p:attrNameLst>
                                          <p:attrName>ppt_h</p:attrName>
                                        </p:attrNameLst>
                                      </p:cBhvr>
                                      <p:tavLst>
                                        <p:tav tm="0">
                                          <p:val>
                                            <p:fltVal val="0"/>
                                          </p:val>
                                        </p:tav>
                                        <p:tav tm="100000">
                                          <p:val>
                                            <p:strVal val="#ppt_h"/>
                                          </p:val>
                                        </p:tav>
                                      </p:tavLst>
                                    </p:anim>
                                    <p:anim calcmode="lin" valueType="num">
                                      <p:cBhvr>
                                        <p:cTn id="100" dur="500" fill="hold"/>
                                        <p:tgtEl>
                                          <p:spTgt spid="15"/>
                                        </p:tgtEl>
                                        <p:attrNameLst>
                                          <p:attrName>style.rotation</p:attrName>
                                        </p:attrNameLst>
                                      </p:cBhvr>
                                      <p:tavLst>
                                        <p:tav tm="0">
                                          <p:val>
                                            <p:fltVal val="360"/>
                                          </p:val>
                                        </p:tav>
                                        <p:tav tm="100000">
                                          <p:val>
                                            <p:fltVal val="0"/>
                                          </p:val>
                                        </p:tav>
                                      </p:tavLst>
                                    </p:anim>
                                    <p:animEffect transition="in" filter="fade">
                                      <p:cBhvr>
                                        <p:cTn id="101" dur="500"/>
                                        <p:tgtEl>
                                          <p:spTgt spid="15"/>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 calcmode="lin" valueType="num">
                                      <p:cBhvr>
                                        <p:cTn id="106" dur="500" fill="hold"/>
                                        <p:tgtEl>
                                          <p:spTgt spid="27"/>
                                        </p:tgtEl>
                                        <p:attrNameLst>
                                          <p:attrName>style.rotation</p:attrName>
                                        </p:attrNameLst>
                                      </p:cBhvr>
                                      <p:tavLst>
                                        <p:tav tm="0">
                                          <p:val>
                                            <p:fltVal val="360"/>
                                          </p:val>
                                        </p:tav>
                                        <p:tav tm="100000">
                                          <p:val>
                                            <p:fltVal val="0"/>
                                          </p:val>
                                        </p:tav>
                                      </p:tavLst>
                                    </p:anim>
                                    <p:animEffect transition="in" filter="fade">
                                      <p:cBhvr>
                                        <p:cTn id="107" dur="500"/>
                                        <p:tgtEl>
                                          <p:spTgt spid="27"/>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p:cTn id="110" dur="500" fill="hold"/>
                                        <p:tgtEl>
                                          <p:spTgt spid="38"/>
                                        </p:tgtEl>
                                        <p:attrNameLst>
                                          <p:attrName>ppt_w</p:attrName>
                                        </p:attrNameLst>
                                      </p:cBhvr>
                                      <p:tavLst>
                                        <p:tav tm="0">
                                          <p:val>
                                            <p:fltVal val="0"/>
                                          </p:val>
                                        </p:tav>
                                        <p:tav tm="100000">
                                          <p:val>
                                            <p:strVal val="#ppt_w"/>
                                          </p:val>
                                        </p:tav>
                                      </p:tavLst>
                                    </p:anim>
                                    <p:anim calcmode="lin" valueType="num">
                                      <p:cBhvr>
                                        <p:cTn id="111" dur="500" fill="hold"/>
                                        <p:tgtEl>
                                          <p:spTgt spid="38"/>
                                        </p:tgtEl>
                                        <p:attrNameLst>
                                          <p:attrName>ppt_h</p:attrName>
                                        </p:attrNameLst>
                                      </p:cBhvr>
                                      <p:tavLst>
                                        <p:tav tm="0">
                                          <p:val>
                                            <p:fltVal val="0"/>
                                          </p:val>
                                        </p:tav>
                                        <p:tav tm="100000">
                                          <p:val>
                                            <p:strVal val="#ppt_h"/>
                                          </p:val>
                                        </p:tav>
                                      </p:tavLst>
                                    </p:anim>
                                    <p:anim calcmode="lin" valueType="num">
                                      <p:cBhvr>
                                        <p:cTn id="112" dur="500" fill="hold"/>
                                        <p:tgtEl>
                                          <p:spTgt spid="38"/>
                                        </p:tgtEl>
                                        <p:attrNameLst>
                                          <p:attrName>style.rotation</p:attrName>
                                        </p:attrNameLst>
                                      </p:cBhvr>
                                      <p:tavLst>
                                        <p:tav tm="0">
                                          <p:val>
                                            <p:fltVal val="360"/>
                                          </p:val>
                                        </p:tav>
                                        <p:tav tm="100000">
                                          <p:val>
                                            <p:fltVal val="0"/>
                                          </p:val>
                                        </p:tav>
                                      </p:tavLst>
                                    </p:anim>
                                    <p:animEffect transition="in" filter="fade">
                                      <p:cBhvr>
                                        <p:cTn id="113" dur="500"/>
                                        <p:tgtEl>
                                          <p:spTgt spid="3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anim calcmode="lin" valueType="num">
                                      <p:cBhvr>
                                        <p:cTn id="116" dur="500" fill="hold"/>
                                        <p:tgtEl>
                                          <p:spTgt spid="21"/>
                                        </p:tgtEl>
                                        <p:attrNameLst>
                                          <p:attrName>ppt_w</p:attrName>
                                        </p:attrNameLst>
                                      </p:cBhvr>
                                      <p:tavLst>
                                        <p:tav tm="0">
                                          <p:val>
                                            <p:fltVal val="0"/>
                                          </p:val>
                                        </p:tav>
                                        <p:tav tm="100000">
                                          <p:val>
                                            <p:strVal val="#ppt_w"/>
                                          </p:val>
                                        </p:tav>
                                      </p:tavLst>
                                    </p:anim>
                                    <p:anim calcmode="lin" valueType="num">
                                      <p:cBhvr>
                                        <p:cTn id="117" dur="500" fill="hold"/>
                                        <p:tgtEl>
                                          <p:spTgt spid="21"/>
                                        </p:tgtEl>
                                        <p:attrNameLst>
                                          <p:attrName>ppt_h</p:attrName>
                                        </p:attrNameLst>
                                      </p:cBhvr>
                                      <p:tavLst>
                                        <p:tav tm="0">
                                          <p:val>
                                            <p:fltVal val="0"/>
                                          </p:val>
                                        </p:tav>
                                        <p:tav tm="100000">
                                          <p:val>
                                            <p:strVal val="#ppt_h"/>
                                          </p:val>
                                        </p:tav>
                                      </p:tavLst>
                                    </p:anim>
                                    <p:anim calcmode="lin" valueType="num">
                                      <p:cBhvr>
                                        <p:cTn id="118" dur="500" fill="hold"/>
                                        <p:tgtEl>
                                          <p:spTgt spid="21"/>
                                        </p:tgtEl>
                                        <p:attrNameLst>
                                          <p:attrName>style.rotation</p:attrName>
                                        </p:attrNameLst>
                                      </p:cBhvr>
                                      <p:tavLst>
                                        <p:tav tm="0">
                                          <p:val>
                                            <p:fltVal val="360"/>
                                          </p:val>
                                        </p:tav>
                                        <p:tav tm="100000">
                                          <p:val>
                                            <p:fltVal val="0"/>
                                          </p:val>
                                        </p:tav>
                                      </p:tavLst>
                                    </p:anim>
                                    <p:animEffect transition="in" filter="fade">
                                      <p:cBhvr>
                                        <p:cTn id="119" dur="500"/>
                                        <p:tgtEl>
                                          <p:spTgt spid="21"/>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 calcmode="lin" valueType="num">
                                      <p:cBhvr>
                                        <p:cTn id="122" dur="500" fill="hold"/>
                                        <p:tgtEl>
                                          <p:spTgt spid="42"/>
                                        </p:tgtEl>
                                        <p:attrNameLst>
                                          <p:attrName>ppt_w</p:attrName>
                                        </p:attrNameLst>
                                      </p:cBhvr>
                                      <p:tavLst>
                                        <p:tav tm="0">
                                          <p:val>
                                            <p:fltVal val="0"/>
                                          </p:val>
                                        </p:tav>
                                        <p:tav tm="100000">
                                          <p:val>
                                            <p:strVal val="#ppt_w"/>
                                          </p:val>
                                        </p:tav>
                                      </p:tavLst>
                                    </p:anim>
                                    <p:anim calcmode="lin" valueType="num">
                                      <p:cBhvr>
                                        <p:cTn id="123" dur="500" fill="hold"/>
                                        <p:tgtEl>
                                          <p:spTgt spid="42"/>
                                        </p:tgtEl>
                                        <p:attrNameLst>
                                          <p:attrName>ppt_h</p:attrName>
                                        </p:attrNameLst>
                                      </p:cBhvr>
                                      <p:tavLst>
                                        <p:tav tm="0">
                                          <p:val>
                                            <p:fltVal val="0"/>
                                          </p:val>
                                        </p:tav>
                                        <p:tav tm="100000">
                                          <p:val>
                                            <p:strVal val="#ppt_h"/>
                                          </p:val>
                                        </p:tav>
                                      </p:tavLst>
                                    </p:anim>
                                    <p:anim calcmode="lin" valueType="num">
                                      <p:cBhvr>
                                        <p:cTn id="124" dur="500" fill="hold"/>
                                        <p:tgtEl>
                                          <p:spTgt spid="42"/>
                                        </p:tgtEl>
                                        <p:attrNameLst>
                                          <p:attrName>style.rotation</p:attrName>
                                        </p:attrNameLst>
                                      </p:cBhvr>
                                      <p:tavLst>
                                        <p:tav tm="0">
                                          <p:val>
                                            <p:fltVal val="360"/>
                                          </p:val>
                                        </p:tav>
                                        <p:tav tm="100000">
                                          <p:val>
                                            <p:fltVal val="0"/>
                                          </p:val>
                                        </p:tav>
                                      </p:tavLst>
                                    </p:anim>
                                    <p:animEffect transition="in" filter="fade">
                                      <p:cBhvr>
                                        <p:cTn id="125" dur="500"/>
                                        <p:tgtEl>
                                          <p:spTgt spid="42"/>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500" fill="hold"/>
                                        <p:tgtEl>
                                          <p:spTgt spid="44"/>
                                        </p:tgtEl>
                                        <p:attrNameLst>
                                          <p:attrName>ppt_w</p:attrName>
                                        </p:attrNameLst>
                                      </p:cBhvr>
                                      <p:tavLst>
                                        <p:tav tm="0">
                                          <p:val>
                                            <p:fltVal val="0"/>
                                          </p:val>
                                        </p:tav>
                                        <p:tav tm="100000">
                                          <p:val>
                                            <p:strVal val="#ppt_w"/>
                                          </p:val>
                                        </p:tav>
                                      </p:tavLst>
                                    </p:anim>
                                    <p:anim calcmode="lin" valueType="num">
                                      <p:cBhvr>
                                        <p:cTn id="129" dur="500" fill="hold"/>
                                        <p:tgtEl>
                                          <p:spTgt spid="44"/>
                                        </p:tgtEl>
                                        <p:attrNameLst>
                                          <p:attrName>ppt_h</p:attrName>
                                        </p:attrNameLst>
                                      </p:cBhvr>
                                      <p:tavLst>
                                        <p:tav tm="0">
                                          <p:val>
                                            <p:fltVal val="0"/>
                                          </p:val>
                                        </p:tav>
                                        <p:tav tm="100000">
                                          <p:val>
                                            <p:strVal val="#ppt_h"/>
                                          </p:val>
                                        </p:tav>
                                      </p:tavLst>
                                    </p:anim>
                                    <p:anim calcmode="lin" valueType="num">
                                      <p:cBhvr>
                                        <p:cTn id="130" dur="500" fill="hold"/>
                                        <p:tgtEl>
                                          <p:spTgt spid="44"/>
                                        </p:tgtEl>
                                        <p:attrNameLst>
                                          <p:attrName>style.rotation</p:attrName>
                                        </p:attrNameLst>
                                      </p:cBhvr>
                                      <p:tavLst>
                                        <p:tav tm="0">
                                          <p:val>
                                            <p:fltVal val="360"/>
                                          </p:val>
                                        </p:tav>
                                        <p:tav tm="100000">
                                          <p:val>
                                            <p:fltVal val="0"/>
                                          </p:val>
                                        </p:tav>
                                      </p:tavLst>
                                    </p:anim>
                                    <p:animEffect transition="in" filter="fade">
                                      <p:cBhvr>
                                        <p:cTn id="131" dur="500"/>
                                        <p:tgtEl>
                                          <p:spTgt spid="44"/>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anim calcmode="lin" valueType="num">
                                      <p:cBhvr>
                                        <p:cTn id="134" dur="500" fill="hold"/>
                                        <p:tgtEl>
                                          <p:spTgt spid="70"/>
                                        </p:tgtEl>
                                        <p:attrNameLst>
                                          <p:attrName>ppt_w</p:attrName>
                                        </p:attrNameLst>
                                      </p:cBhvr>
                                      <p:tavLst>
                                        <p:tav tm="0">
                                          <p:val>
                                            <p:fltVal val="0"/>
                                          </p:val>
                                        </p:tav>
                                        <p:tav tm="100000">
                                          <p:val>
                                            <p:strVal val="#ppt_w"/>
                                          </p:val>
                                        </p:tav>
                                      </p:tavLst>
                                    </p:anim>
                                    <p:anim calcmode="lin" valueType="num">
                                      <p:cBhvr>
                                        <p:cTn id="135" dur="500" fill="hold"/>
                                        <p:tgtEl>
                                          <p:spTgt spid="70"/>
                                        </p:tgtEl>
                                        <p:attrNameLst>
                                          <p:attrName>ppt_h</p:attrName>
                                        </p:attrNameLst>
                                      </p:cBhvr>
                                      <p:tavLst>
                                        <p:tav tm="0">
                                          <p:val>
                                            <p:fltVal val="0"/>
                                          </p:val>
                                        </p:tav>
                                        <p:tav tm="100000">
                                          <p:val>
                                            <p:strVal val="#ppt_h"/>
                                          </p:val>
                                        </p:tav>
                                      </p:tavLst>
                                    </p:anim>
                                    <p:anim calcmode="lin" valueType="num">
                                      <p:cBhvr>
                                        <p:cTn id="136" dur="500" fill="hold"/>
                                        <p:tgtEl>
                                          <p:spTgt spid="70"/>
                                        </p:tgtEl>
                                        <p:attrNameLst>
                                          <p:attrName>style.rotation</p:attrName>
                                        </p:attrNameLst>
                                      </p:cBhvr>
                                      <p:tavLst>
                                        <p:tav tm="0">
                                          <p:val>
                                            <p:fltVal val="360"/>
                                          </p:val>
                                        </p:tav>
                                        <p:tav tm="100000">
                                          <p:val>
                                            <p:fltVal val="0"/>
                                          </p:val>
                                        </p:tav>
                                      </p:tavLst>
                                    </p:anim>
                                    <p:animEffect transition="in" filter="fade">
                                      <p:cBhvr>
                                        <p:cTn id="137" dur="500"/>
                                        <p:tgtEl>
                                          <p:spTgt spid="70"/>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19"/>
                                        </p:tgtEl>
                                        <p:attrNameLst>
                                          <p:attrName>style.visibility</p:attrName>
                                        </p:attrNameLst>
                                      </p:cBhvr>
                                      <p:to>
                                        <p:strVal val="visible"/>
                                      </p:to>
                                    </p:set>
                                    <p:anim calcmode="lin" valueType="num">
                                      <p:cBhvr>
                                        <p:cTn id="140" dur="500" fill="hold"/>
                                        <p:tgtEl>
                                          <p:spTgt spid="19"/>
                                        </p:tgtEl>
                                        <p:attrNameLst>
                                          <p:attrName>ppt_w</p:attrName>
                                        </p:attrNameLst>
                                      </p:cBhvr>
                                      <p:tavLst>
                                        <p:tav tm="0">
                                          <p:val>
                                            <p:fltVal val="0"/>
                                          </p:val>
                                        </p:tav>
                                        <p:tav tm="100000">
                                          <p:val>
                                            <p:strVal val="#ppt_w"/>
                                          </p:val>
                                        </p:tav>
                                      </p:tavLst>
                                    </p:anim>
                                    <p:anim calcmode="lin" valueType="num">
                                      <p:cBhvr>
                                        <p:cTn id="141" dur="500" fill="hold"/>
                                        <p:tgtEl>
                                          <p:spTgt spid="19"/>
                                        </p:tgtEl>
                                        <p:attrNameLst>
                                          <p:attrName>ppt_h</p:attrName>
                                        </p:attrNameLst>
                                      </p:cBhvr>
                                      <p:tavLst>
                                        <p:tav tm="0">
                                          <p:val>
                                            <p:fltVal val="0"/>
                                          </p:val>
                                        </p:tav>
                                        <p:tav tm="100000">
                                          <p:val>
                                            <p:strVal val="#ppt_h"/>
                                          </p:val>
                                        </p:tav>
                                      </p:tavLst>
                                    </p:anim>
                                    <p:anim calcmode="lin" valueType="num">
                                      <p:cBhvr>
                                        <p:cTn id="142" dur="500" fill="hold"/>
                                        <p:tgtEl>
                                          <p:spTgt spid="19"/>
                                        </p:tgtEl>
                                        <p:attrNameLst>
                                          <p:attrName>style.rotation</p:attrName>
                                        </p:attrNameLst>
                                      </p:cBhvr>
                                      <p:tavLst>
                                        <p:tav tm="0">
                                          <p:val>
                                            <p:fltVal val="360"/>
                                          </p:val>
                                        </p:tav>
                                        <p:tav tm="100000">
                                          <p:val>
                                            <p:fltVal val="0"/>
                                          </p:val>
                                        </p:tav>
                                      </p:tavLst>
                                    </p:anim>
                                    <p:animEffect transition="in" filter="fade">
                                      <p:cBhvr>
                                        <p:cTn id="143" dur="500"/>
                                        <p:tgtEl>
                                          <p:spTgt spid="19"/>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fltVal val="0"/>
                                          </p:val>
                                        </p:tav>
                                        <p:tav tm="100000">
                                          <p:val>
                                            <p:strVal val="#ppt_w"/>
                                          </p:val>
                                        </p:tav>
                                      </p:tavLst>
                                    </p:anim>
                                    <p:anim calcmode="lin" valueType="num">
                                      <p:cBhvr>
                                        <p:cTn id="147" dur="500" fill="hold"/>
                                        <p:tgtEl>
                                          <p:spTgt spid="40"/>
                                        </p:tgtEl>
                                        <p:attrNameLst>
                                          <p:attrName>ppt_h</p:attrName>
                                        </p:attrNameLst>
                                      </p:cBhvr>
                                      <p:tavLst>
                                        <p:tav tm="0">
                                          <p:val>
                                            <p:fltVal val="0"/>
                                          </p:val>
                                        </p:tav>
                                        <p:tav tm="100000">
                                          <p:val>
                                            <p:strVal val="#ppt_h"/>
                                          </p:val>
                                        </p:tav>
                                      </p:tavLst>
                                    </p:anim>
                                    <p:anim calcmode="lin" valueType="num">
                                      <p:cBhvr>
                                        <p:cTn id="148" dur="500" fill="hold"/>
                                        <p:tgtEl>
                                          <p:spTgt spid="40"/>
                                        </p:tgtEl>
                                        <p:attrNameLst>
                                          <p:attrName>style.rotation</p:attrName>
                                        </p:attrNameLst>
                                      </p:cBhvr>
                                      <p:tavLst>
                                        <p:tav tm="0">
                                          <p:val>
                                            <p:fltVal val="360"/>
                                          </p:val>
                                        </p:tav>
                                        <p:tav tm="100000">
                                          <p:val>
                                            <p:fltVal val="0"/>
                                          </p:val>
                                        </p:tav>
                                      </p:tavLst>
                                    </p:anim>
                                    <p:animEffect transition="in" filter="fade">
                                      <p:cBhvr>
                                        <p:cTn id="149" dur="500"/>
                                        <p:tgtEl>
                                          <p:spTgt spid="40"/>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72"/>
                                        </p:tgtEl>
                                        <p:attrNameLst>
                                          <p:attrName>style.visibility</p:attrName>
                                        </p:attrNameLst>
                                      </p:cBhvr>
                                      <p:to>
                                        <p:strVal val="visible"/>
                                      </p:to>
                                    </p:set>
                                    <p:anim calcmode="lin" valueType="num">
                                      <p:cBhvr>
                                        <p:cTn id="152" dur="500" fill="hold"/>
                                        <p:tgtEl>
                                          <p:spTgt spid="72"/>
                                        </p:tgtEl>
                                        <p:attrNameLst>
                                          <p:attrName>ppt_w</p:attrName>
                                        </p:attrNameLst>
                                      </p:cBhvr>
                                      <p:tavLst>
                                        <p:tav tm="0">
                                          <p:val>
                                            <p:fltVal val="0"/>
                                          </p:val>
                                        </p:tav>
                                        <p:tav tm="100000">
                                          <p:val>
                                            <p:strVal val="#ppt_w"/>
                                          </p:val>
                                        </p:tav>
                                      </p:tavLst>
                                    </p:anim>
                                    <p:anim calcmode="lin" valueType="num">
                                      <p:cBhvr>
                                        <p:cTn id="153" dur="500" fill="hold"/>
                                        <p:tgtEl>
                                          <p:spTgt spid="72"/>
                                        </p:tgtEl>
                                        <p:attrNameLst>
                                          <p:attrName>ppt_h</p:attrName>
                                        </p:attrNameLst>
                                      </p:cBhvr>
                                      <p:tavLst>
                                        <p:tav tm="0">
                                          <p:val>
                                            <p:fltVal val="0"/>
                                          </p:val>
                                        </p:tav>
                                        <p:tav tm="100000">
                                          <p:val>
                                            <p:strVal val="#ppt_h"/>
                                          </p:val>
                                        </p:tav>
                                      </p:tavLst>
                                    </p:anim>
                                    <p:anim calcmode="lin" valueType="num">
                                      <p:cBhvr>
                                        <p:cTn id="154" dur="500" fill="hold"/>
                                        <p:tgtEl>
                                          <p:spTgt spid="72"/>
                                        </p:tgtEl>
                                        <p:attrNameLst>
                                          <p:attrName>style.rotation</p:attrName>
                                        </p:attrNameLst>
                                      </p:cBhvr>
                                      <p:tavLst>
                                        <p:tav tm="0">
                                          <p:val>
                                            <p:fltVal val="360"/>
                                          </p:val>
                                        </p:tav>
                                        <p:tav tm="100000">
                                          <p:val>
                                            <p:fltVal val="0"/>
                                          </p:val>
                                        </p:tav>
                                      </p:tavLst>
                                    </p:anim>
                                    <p:animEffect transition="in" filter="fade">
                                      <p:cBhvr>
                                        <p:cTn id="155" dur="500"/>
                                        <p:tgtEl>
                                          <p:spTgt spid="72"/>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 calcmode="lin" valueType="num">
                                      <p:cBhvr>
                                        <p:cTn id="158" dur="500" fill="hold"/>
                                        <p:tgtEl>
                                          <p:spTgt spid="78"/>
                                        </p:tgtEl>
                                        <p:attrNameLst>
                                          <p:attrName>ppt_w</p:attrName>
                                        </p:attrNameLst>
                                      </p:cBhvr>
                                      <p:tavLst>
                                        <p:tav tm="0">
                                          <p:val>
                                            <p:fltVal val="0"/>
                                          </p:val>
                                        </p:tav>
                                        <p:tav tm="100000">
                                          <p:val>
                                            <p:strVal val="#ppt_w"/>
                                          </p:val>
                                        </p:tav>
                                      </p:tavLst>
                                    </p:anim>
                                    <p:anim calcmode="lin" valueType="num">
                                      <p:cBhvr>
                                        <p:cTn id="159" dur="500" fill="hold"/>
                                        <p:tgtEl>
                                          <p:spTgt spid="78"/>
                                        </p:tgtEl>
                                        <p:attrNameLst>
                                          <p:attrName>ppt_h</p:attrName>
                                        </p:attrNameLst>
                                      </p:cBhvr>
                                      <p:tavLst>
                                        <p:tav tm="0">
                                          <p:val>
                                            <p:fltVal val="0"/>
                                          </p:val>
                                        </p:tav>
                                        <p:tav tm="100000">
                                          <p:val>
                                            <p:strVal val="#ppt_h"/>
                                          </p:val>
                                        </p:tav>
                                      </p:tavLst>
                                    </p:anim>
                                    <p:anim calcmode="lin" valueType="num">
                                      <p:cBhvr>
                                        <p:cTn id="160" dur="500" fill="hold"/>
                                        <p:tgtEl>
                                          <p:spTgt spid="78"/>
                                        </p:tgtEl>
                                        <p:attrNameLst>
                                          <p:attrName>style.rotation</p:attrName>
                                        </p:attrNameLst>
                                      </p:cBhvr>
                                      <p:tavLst>
                                        <p:tav tm="0">
                                          <p:val>
                                            <p:fltVal val="360"/>
                                          </p:val>
                                        </p:tav>
                                        <p:tav tm="100000">
                                          <p:val>
                                            <p:fltVal val="0"/>
                                          </p:val>
                                        </p:tav>
                                      </p:tavLst>
                                    </p:anim>
                                    <p:animEffect transition="in" filter="fade">
                                      <p:cBhvr>
                                        <p:cTn id="161" dur="500"/>
                                        <p:tgtEl>
                                          <p:spTgt spid="78"/>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16"/>
                                        </p:tgtEl>
                                        <p:attrNameLst>
                                          <p:attrName>style.visibility</p:attrName>
                                        </p:attrNameLst>
                                      </p:cBhvr>
                                      <p:to>
                                        <p:strVal val="visible"/>
                                      </p:to>
                                    </p:set>
                                    <p:anim calcmode="lin" valueType="num">
                                      <p:cBhvr>
                                        <p:cTn id="164" dur="500" fill="hold"/>
                                        <p:tgtEl>
                                          <p:spTgt spid="16"/>
                                        </p:tgtEl>
                                        <p:attrNameLst>
                                          <p:attrName>ppt_w</p:attrName>
                                        </p:attrNameLst>
                                      </p:cBhvr>
                                      <p:tavLst>
                                        <p:tav tm="0">
                                          <p:val>
                                            <p:fltVal val="0"/>
                                          </p:val>
                                        </p:tav>
                                        <p:tav tm="100000">
                                          <p:val>
                                            <p:strVal val="#ppt_w"/>
                                          </p:val>
                                        </p:tav>
                                      </p:tavLst>
                                    </p:anim>
                                    <p:anim calcmode="lin" valueType="num">
                                      <p:cBhvr>
                                        <p:cTn id="165" dur="500" fill="hold"/>
                                        <p:tgtEl>
                                          <p:spTgt spid="16"/>
                                        </p:tgtEl>
                                        <p:attrNameLst>
                                          <p:attrName>ppt_h</p:attrName>
                                        </p:attrNameLst>
                                      </p:cBhvr>
                                      <p:tavLst>
                                        <p:tav tm="0">
                                          <p:val>
                                            <p:fltVal val="0"/>
                                          </p:val>
                                        </p:tav>
                                        <p:tav tm="100000">
                                          <p:val>
                                            <p:strVal val="#ppt_h"/>
                                          </p:val>
                                        </p:tav>
                                      </p:tavLst>
                                    </p:anim>
                                    <p:anim calcmode="lin" valueType="num">
                                      <p:cBhvr>
                                        <p:cTn id="166" dur="500" fill="hold"/>
                                        <p:tgtEl>
                                          <p:spTgt spid="16"/>
                                        </p:tgtEl>
                                        <p:attrNameLst>
                                          <p:attrName>style.rotation</p:attrName>
                                        </p:attrNameLst>
                                      </p:cBhvr>
                                      <p:tavLst>
                                        <p:tav tm="0">
                                          <p:val>
                                            <p:fltVal val="360"/>
                                          </p:val>
                                        </p:tav>
                                        <p:tav tm="100000">
                                          <p:val>
                                            <p:fltVal val="0"/>
                                          </p:val>
                                        </p:tav>
                                      </p:tavLst>
                                    </p:anim>
                                    <p:animEffect transition="in" filter="fade">
                                      <p:cBhvr>
                                        <p:cTn id="167" dur="500"/>
                                        <p:tgtEl>
                                          <p:spTgt spid="16"/>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0"/>
                                        </p:tgtEl>
                                        <p:attrNameLst>
                                          <p:attrName>style.visibility</p:attrName>
                                        </p:attrNameLst>
                                      </p:cBhvr>
                                      <p:to>
                                        <p:strVal val="visible"/>
                                      </p:to>
                                    </p:set>
                                    <p:anim calcmode="lin" valueType="num">
                                      <p:cBhvr>
                                        <p:cTn id="170" dur="500" fill="hold"/>
                                        <p:tgtEl>
                                          <p:spTgt spid="20"/>
                                        </p:tgtEl>
                                        <p:attrNameLst>
                                          <p:attrName>ppt_w</p:attrName>
                                        </p:attrNameLst>
                                      </p:cBhvr>
                                      <p:tavLst>
                                        <p:tav tm="0">
                                          <p:val>
                                            <p:fltVal val="0"/>
                                          </p:val>
                                        </p:tav>
                                        <p:tav tm="100000">
                                          <p:val>
                                            <p:strVal val="#ppt_w"/>
                                          </p:val>
                                        </p:tav>
                                      </p:tavLst>
                                    </p:anim>
                                    <p:anim calcmode="lin" valueType="num">
                                      <p:cBhvr>
                                        <p:cTn id="171" dur="500" fill="hold"/>
                                        <p:tgtEl>
                                          <p:spTgt spid="20"/>
                                        </p:tgtEl>
                                        <p:attrNameLst>
                                          <p:attrName>ppt_h</p:attrName>
                                        </p:attrNameLst>
                                      </p:cBhvr>
                                      <p:tavLst>
                                        <p:tav tm="0">
                                          <p:val>
                                            <p:fltVal val="0"/>
                                          </p:val>
                                        </p:tav>
                                        <p:tav tm="100000">
                                          <p:val>
                                            <p:strVal val="#ppt_h"/>
                                          </p:val>
                                        </p:tav>
                                      </p:tavLst>
                                    </p:anim>
                                    <p:anim calcmode="lin" valueType="num">
                                      <p:cBhvr>
                                        <p:cTn id="172" dur="500" fill="hold"/>
                                        <p:tgtEl>
                                          <p:spTgt spid="20"/>
                                        </p:tgtEl>
                                        <p:attrNameLst>
                                          <p:attrName>style.rotation</p:attrName>
                                        </p:attrNameLst>
                                      </p:cBhvr>
                                      <p:tavLst>
                                        <p:tav tm="0">
                                          <p:val>
                                            <p:fltVal val="360"/>
                                          </p:val>
                                        </p:tav>
                                        <p:tav tm="100000">
                                          <p:val>
                                            <p:fltVal val="0"/>
                                          </p:val>
                                        </p:tav>
                                      </p:tavLst>
                                    </p:anim>
                                    <p:animEffect transition="in" filter="fade">
                                      <p:cBhvr>
                                        <p:cTn id="173" dur="500"/>
                                        <p:tgtEl>
                                          <p:spTgt spid="20"/>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39"/>
                                        </p:tgtEl>
                                        <p:attrNameLst>
                                          <p:attrName>style.visibility</p:attrName>
                                        </p:attrNameLst>
                                      </p:cBhvr>
                                      <p:to>
                                        <p:strVal val="visible"/>
                                      </p:to>
                                    </p:set>
                                    <p:anim calcmode="lin" valueType="num">
                                      <p:cBhvr>
                                        <p:cTn id="176" dur="500" fill="hold"/>
                                        <p:tgtEl>
                                          <p:spTgt spid="39"/>
                                        </p:tgtEl>
                                        <p:attrNameLst>
                                          <p:attrName>ppt_w</p:attrName>
                                        </p:attrNameLst>
                                      </p:cBhvr>
                                      <p:tavLst>
                                        <p:tav tm="0">
                                          <p:val>
                                            <p:fltVal val="0"/>
                                          </p:val>
                                        </p:tav>
                                        <p:tav tm="100000">
                                          <p:val>
                                            <p:strVal val="#ppt_w"/>
                                          </p:val>
                                        </p:tav>
                                      </p:tavLst>
                                    </p:anim>
                                    <p:anim calcmode="lin" valueType="num">
                                      <p:cBhvr>
                                        <p:cTn id="177" dur="500" fill="hold"/>
                                        <p:tgtEl>
                                          <p:spTgt spid="39"/>
                                        </p:tgtEl>
                                        <p:attrNameLst>
                                          <p:attrName>ppt_h</p:attrName>
                                        </p:attrNameLst>
                                      </p:cBhvr>
                                      <p:tavLst>
                                        <p:tav tm="0">
                                          <p:val>
                                            <p:fltVal val="0"/>
                                          </p:val>
                                        </p:tav>
                                        <p:tav tm="100000">
                                          <p:val>
                                            <p:strVal val="#ppt_h"/>
                                          </p:val>
                                        </p:tav>
                                      </p:tavLst>
                                    </p:anim>
                                    <p:anim calcmode="lin" valueType="num">
                                      <p:cBhvr>
                                        <p:cTn id="178" dur="500" fill="hold"/>
                                        <p:tgtEl>
                                          <p:spTgt spid="39"/>
                                        </p:tgtEl>
                                        <p:attrNameLst>
                                          <p:attrName>style.rotation</p:attrName>
                                        </p:attrNameLst>
                                      </p:cBhvr>
                                      <p:tavLst>
                                        <p:tav tm="0">
                                          <p:val>
                                            <p:fltVal val="360"/>
                                          </p:val>
                                        </p:tav>
                                        <p:tav tm="100000">
                                          <p:val>
                                            <p:fltVal val="0"/>
                                          </p:val>
                                        </p:tav>
                                      </p:tavLst>
                                    </p:anim>
                                    <p:animEffect transition="in" filter="fade">
                                      <p:cBhvr>
                                        <p:cTn id="1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4" grpId="0" bldLvl="0" animBg="1"/>
      <p:bldP spid="15" grpId="0" bldLvl="0" animBg="1"/>
      <p:bldP spid="16" grpId="0" bldLvl="0" animBg="1"/>
      <p:bldP spid="17" grpId="0" bldLvl="0" animBg="1"/>
      <p:bldP spid="19" grpId="0" bldLvl="0" animBg="1"/>
      <p:bldP spid="20" grpId="0" bldLvl="0" animBg="1"/>
      <p:bldP spid="21" grpId="0" bldLvl="0" animBg="1"/>
      <p:bldP spid="25" grpId="0" bldLvl="0" animBg="1"/>
      <p:bldP spid="27" grpId="0" bldLvl="0" animBg="1"/>
      <p:bldP spid="34" grpId="0" bldLvl="0" animBg="1"/>
      <p:bldP spid="38" grpId="0" bldLvl="0" animBg="1"/>
      <p:bldP spid="39" grpId="0" bldLvl="0" animBg="1"/>
      <p:bldP spid="40" grpId="0" bldLvl="0" animBg="1"/>
      <p:bldP spid="41" grpId="0"/>
      <p:bldP spid="42" grpId="0" bldLvl="0" animBg="1"/>
      <p:bldP spid="44" grpId="0" bldLvl="0" animBg="1"/>
      <p:bldP spid="70" grpId="0" bldLvl="0" animBg="1"/>
      <p:bldP spid="71" grpId="0" bldLvl="0" animBg="1"/>
      <p:bldP spid="72" grpId="0" bldLvl="0" animBg="1"/>
      <p:bldP spid="73" grpId="0" bldLvl="0" animBg="1"/>
      <p:bldP spid="74" grpId="0"/>
      <p:bldP spid="75" grpId="0"/>
      <p:bldP spid="76" grpId="0"/>
      <p:bldP spid="77" grpId="0"/>
      <p:bldP spid="7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05232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Font typeface="Arial" panose="020B0604020202020204" pitchFamily="34" charset="0"/>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10198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用例图</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5" name="组合 4"/>
          <p:cNvGrpSpPr/>
          <p:nvPr/>
        </p:nvGrpSpPr>
        <p:grpSpPr>
          <a:xfrm>
            <a:off x="2935605" y="2261870"/>
            <a:ext cx="8308340" cy="3144520"/>
            <a:chOff x="4623" y="3562"/>
            <a:chExt cx="13084" cy="4952"/>
          </a:xfrm>
        </p:grpSpPr>
        <p:pic>
          <p:nvPicPr>
            <p:cNvPr id="2" name="图片 1086" descr="QQ截图20171216161116"/>
            <p:cNvPicPr>
              <a:picLocks noChangeAspect="1"/>
            </p:cNvPicPr>
            <p:nvPr/>
          </p:nvPicPr>
          <p:blipFill>
            <a:blip r:embed="rId1"/>
            <a:stretch>
              <a:fillRect/>
            </a:stretch>
          </p:blipFill>
          <p:spPr>
            <a:xfrm>
              <a:off x="4623" y="3562"/>
              <a:ext cx="13085" cy="3857"/>
            </a:xfrm>
            <a:prstGeom prst="rect">
              <a:avLst/>
            </a:prstGeom>
            <a:noFill/>
            <a:ln w="9525">
              <a:noFill/>
            </a:ln>
          </p:spPr>
        </p:pic>
        <p:sp>
          <p:nvSpPr>
            <p:cNvPr id="3" name="文本框 2"/>
            <p:cNvSpPr txBox="1"/>
            <p:nvPr/>
          </p:nvSpPr>
          <p:spPr>
            <a:xfrm>
              <a:off x="9008" y="7692"/>
              <a:ext cx="4208" cy="822"/>
            </a:xfrm>
            <a:prstGeom prst="rect">
              <a:avLst/>
            </a:prstGeom>
            <a:noFill/>
          </p:spPr>
          <p:txBody>
            <a:bodyPr wrap="none" rtlCol="0">
              <a:spAutoFit/>
            </a:bodyPr>
            <a:p>
              <a:r>
                <a:rPr lang="zh-CN" altLang="en-US" sz="2800"/>
                <a:t>教师登录用例图</a:t>
              </a:r>
              <a:endParaRPr lang="zh-CN" altLang="en-US" sz="2800"/>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93218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5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969010" cy="428625"/>
          </a:xfrm>
          <a:prstGeom prst="rect">
            <a:avLst/>
          </a:prstGeom>
        </p:spPr>
        <p:txBody>
          <a:bodyPr wrap="none" lIns="91431" tIns="45716" rIns="91431" bIns="45716">
            <a:spAutoFit/>
          </a:bodyPr>
          <a:lstStyle/>
          <a:p>
            <a:r>
              <a:rPr lang="en-US" altLang="zh-CN" sz="2200" b="1" dirty="0">
                <a:solidFill>
                  <a:schemeClr val="tx1">
                    <a:lumMod val="75000"/>
                    <a:lumOff val="25000"/>
                  </a:schemeClr>
                </a:solidFill>
                <a:latin typeface="微软雅黑" panose="020B0503020204020204" charset="-122"/>
                <a:ea typeface="微软雅黑" panose="020B0503020204020204" charset="-122"/>
              </a:rPr>
              <a:t>DM</a:t>
            </a:r>
            <a:r>
              <a:rPr lang="zh-CN" altLang="en-US" sz="2200" b="1" dirty="0">
                <a:solidFill>
                  <a:schemeClr val="tx1">
                    <a:lumMod val="75000"/>
                    <a:lumOff val="25000"/>
                  </a:schemeClr>
                </a:solidFill>
                <a:latin typeface="微软雅黑" panose="020B0503020204020204" charset="-122"/>
                <a:ea typeface="微软雅黑" panose="020B0503020204020204" charset="-122"/>
              </a:rPr>
              <a:t>图</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6" name="组合 5"/>
          <p:cNvGrpSpPr/>
          <p:nvPr/>
        </p:nvGrpSpPr>
        <p:grpSpPr>
          <a:xfrm>
            <a:off x="3400425" y="1907540"/>
            <a:ext cx="7322820" cy="4434380"/>
            <a:chOff x="6699" y="3195"/>
            <a:chExt cx="8293" cy="5097"/>
          </a:xfrm>
        </p:grpSpPr>
        <p:sp>
          <p:nvSpPr>
            <p:cNvPr id="3" name="文本框 2"/>
            <p:cNvSpPr txBox="1"/>
            <p:nvPr/>
          </p:nvSpPr>
          <p:spPr>
            <a:xfrm>
              <a:off x="9008" y="7692"/>
              <a:ext cx="3958" cy="600"/>
            </a:xfrm>
            <a:prstGeom prst="rect">
              <a:avLst/>
            </a:prstGeom>
            <a:noFill/>
          </p:spPr>
          <p:txBody>
            <a:bodyPr wrap="square" rtlCol="0">
              <a:spAutoFit/>
            </a:bodyPr>
            <a:p>
              <a:r>
                <a:rPr lang="zh-CN" altLang="en-US" sz="2800"/>
                <a:t>教师登录</a:t>
              </a:r>
              <a:r>
                <a:rPr lang="en-US" altLang="zh-CN" sz="2800"/>
                <a:t>DM</a:t>
              </a:r>
              <a:r>
                <a:rPr lang="zh-CN" altLang="en-US" sz="2800"/>
                <a:t>图</a:t>
              </a:r>
              <a:endParaRPr lang="zh-CN" altLang="en-US" sz="2800"/>
            </a:p>
          </p:txBody>
        </p:sp>
        <p:pic>
          <p:nvPicPr>
            <p:cNvPr id="2" name="图片 1087"/>
            <p:cNvPicPr>
              <a:picLocks noChangeAspect="1"/>
            </p:cNvPicPr>
            <p:nvPr/>
          </p:nvPicPr>
          <p:blipFill>
            <a:blip r:embed="rId1"/>
            <a:stretch>
              <a:fillRect/>
            </a:stretch>
          </p:blipFill>
          <p:spPr>
            <a:xfrm>
              <a:off x="6699" y="3195"/>
              <a:ext cx="8293" cy="4410"/>
            </a:xfrm>
            <a:prstGeom prst="rect">
              <a:avLst/>
            </a:prstGeom>
            <a:noFill/>
            <a:ln w="9525">
              <a:noFill/>
            </a:ln>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2100"/>
                            </p:stCondLst>
                            <p:childTnLst>
                              <p:par>
                                <p:cTn id="21" presetID="6" presetClass="emph" presetSubtype="0" fill="hold" nodeType="afterEffect">
                                  <p:stCondLst>
                                    <p:cond delay="0"/>
                                  </p:stCondLst>
                                  <p:childTnLst>
                                    <p:animScale>
                                      <p:cBhvr>
                                        <p:cTn id="22"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93218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用例</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6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36" name="矩形 35"/>
          <p:cNvSpPr/>
          <p:nvPr/>
        </p:nvSpPr>
        <p:spPr>
          <a:xfrm>
            <a:off x="2812228" y="1479175"/>
            <a:ext cx="1858010" cy="428625"/>
          </a:xfrm>
          <a:prstGeom prst="rect">
            <a:avLst/>
          </a:prstGeom>
        </p:spPr>
        <p:txBody>
          <a:bodyPr wrap="none" lIns="91431" tIns="45716" rIns="91431" bIns="45716">
            <a:spAutoFit/>
          </a:bodyPr>
          <a:lstStyle/>
          <a:p>
            <a:r>
              <a:rPr lang="zh-CN" sz="2200" b="1" dirty="0">
                <a:solidFill>
                  <a:schemeClr val="tx1">
                    <a:lumMod val="75000"/>
                    <a:lumOff val="25000"/>
                  </a:schemeClr>
                </a:solidFill>
                <a:latin typeface="微软雅黑" panose="020B0503020204020204" charset="-122"/>
                <a:ea typeface="微软雅黑" panose="020B0503020204020204" charset="-122"/>
              </a:rPr>
              <a:t>用例场景描述</a:t>
            </a:r>
            <a:endParaRPr lang="zh-CN"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矩形 11"/>
          <p:cNvSpPr>
            <a:spLocks noChangeArrowheads="1"/>
          </p:cNvSpPr>
          <p:nvPr/>
        </p:nvSpPr>
        <p:spPr bwMode="auto">
          <a:xfrm>
            <a:off x="2793365" y="2190750"/>
            <a:ext cx="226758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用例场景描述包括：用例名称、用例编号、用力描述、参与者、触发条件、前置条件、后置条件、基本事件流、可选操作流程、异常事件流、优先级、成功标准等。</a:t>
            </a: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sym typeface="+mn-ea"/>
            </a:endParaRPr>
          </a:p>
        </p:txBody>
      </p:sp>
      <p:grpSp>
        <p:nvGrpSpPr>
          <p:cNvPr id="6" name="组合 5"/>
          <p:cNvGrpSpPr/>
          <p:nvPr/>
        </p:nvGrpSpPr>
        <p:grpSpPr>
          <a:xfrm>
            <a:off x="6076315" y="1689100"/>
            <a:ext cx="4094480" cy="4689475"/>
            <a:chOff x="8506" y="2587"/>
            <a:chExt cx="6448" cy="7385"/>
          </a:xfrm>
        </p:grpSpPr>
        <p:sp>
          <p:nvSpPr>
            <p:cNvPr id="3" name="文本框 2"/>
            <p:cNvSpPr txBox="1"/>
            <p:nvPr/>
          </p:nvSpPr>
          <p:spPr>
            <a:xfrm>
              <a:off x="8506" y="9150"/>
              <a:ext cx="6448" cy="822"/>
            </a:xfrm>
            <a:prstGeom prst="rect">
              <a:avLst/>
            </a:prstGeom>
            <a:noFill/>
          </p:spPr>
          <p:txBody>
            <a:bodyPr wrap="square" rtlCol="0">
              <a:spAutoFit/>
            </a:bodyPr>
            <a:p>
              <a:r>
                <a:rPr lang="zh-CN" altLang="en-US" sz="2800"/>
                <a:t>教师登录</a:t>
              </a:r>
              <a:r>
                <a:rPr lang="zh-CN" sz="2800"/>
                <a:t>用例场景描述</a:t>
              </a:r>
              <a:endParaRPr lang="zh-CN" sz="2800"/>
            </a:p>
          </p:txBody>
        </p:sp>
        <p:pic>
          <p:nvPicPr>
            <p:cNvPr id="2" name="图片 1"/>
            <p:cNvPicPr>
              <a:picLocks noChangeAspect="1"/>
            </p:cNvPicPr>
            <p:nvPr/>
          </p:nvPicPr>
          <p:blipFill>
            <a:blip r:embed="rId1"/>
            <a:stretch>
              <a:fillRect/>
            </a:stretch>
          </p:blipFill>
          <p:spPr>
            <a:xfrm>
              <a:off x="8665" y="2587"/>
              <a:ext cx="5764" cy="6231"/>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100"/>
                            </p:stCondLst>
                            <p:childTnLst>
                              <p:par>
                                <p:cTn id="21" presetID="14" presetClass="entr" presetSubtype="1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333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非功能性需求</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6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矩形 11"/>
          <p:cNvSpPr>
            <a:spLocks noChangeArrowheads="1"/>
          </p:cNvSpPr>
          <p:nvPr/>
        </p:nvSpPr>
        <p:spPr bwMode="auto">
          <a:xfrm>
            <a:off x="2540635" y="2630170"/>
            <a:ext cx="3579495" cy="202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en-US" altLang="zh-CN" sz="2000" b="1">
                <a:solidFill>
                  <a:schemeClr val="tx1"/>
                </a:solidFill>
                <a:effectLst/>
                <a:sym typeface="+mn-ea"/>
              </a:rPr>
              <a:t>  </a:t>
            </a:r>
            <a:r>
              <a:rPr lang="zh-CN" altLang="en-US" b="1">
                <a:solidFill>
                  <a:schemeClr val="tx1"/>
                </a:solidFill>
                <a:effectLst/>
                <a:sym typeface="+mn-ea"/>
              </a:rPr>
              <a:t>非功能需求包括性能需求，安全设施需求，安全性需求，软件质量标准属性，业务规则等其他功能。</a:t>
            </a:r>
            <a:endParaRPr kumimoji="0" lang="zh-CN" altLang="en-US" b="1"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pic>
        <p:nvPicPr>
          <p:cNvPr id="7" name="图片 6"/>
          <p:cNvPicPr>
            <a:picLocks noChangeAspect="1"/>
          </p:cNvPicPr>
          <p:nvPr/>
        </p:nvPicPr>
        <p:blipFill>
          <a:blip r:embed="rId1"/>
          <a:stretch>
            <a:fillRect/>
          </a:stretch>
        </p:blipFill>
        <p:spPr>
          <a:xfrm>
            <a:off x="6586220" y="1564005"/>
            <a:ext cx="3898900" cy="4726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5346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系统实现环境</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Font typeface="Arial" panose="020B0604020202020204" pitchFamily="34" charset="0"/>
              <a:buNone/>
            </a:pP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97990" cy="3550920"/>
            <a:chOff x="-145" y="2329"/>
            <a:chExt cx="2674" cy="5592"/>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用例文档</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测试用例</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0" name="文本框 9"/>
            <p:cNvSpPr txBox="1"/>
            <p:nvPr/>
          </p:nvSpPr>
          <p:spPr>
            <a:xfrm>
              <a:off x="192" y="605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5" name="矩形 4"/>
          <p:cNvSpPr/>
          <p:nvPr/>
        </p:nvSpPr>
        <p:spPr>
          <a:xfrm>
            <a:off x="2812228" y="1479175"/>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运行环境</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矩形 11"/>
          <p:cNvSpPr>
            <a:spLocks noChangeArrowheads="1"/>
          </p:cNvSpPr>
          <p:nvPr/>
        </p:nvSpPr>
        <p:spPr bwMode="auto">
          <a:xfrm>
            <a:off x="2812415" y="2105660"/>
            <a:ext cx="79756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网站将部署在校网，同时支持300人同时访问，并且平均响应速度不大于1秒</a:t>
            </a: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软件工程系列课程教学辅助网站-V1.0：网站可以在浏览器（IE 10.0+；Chrome和火狐浏览器上运行）网站允许手机端，Android、IOS等移动端进行访问。</a:t>
            </a: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 name="矩形 1"/>
          <p:cNvSpPr/>
          <p:nvPr/>
        </p:nvSpPr>
        <p:spPr>
          <a:xfrm>
            <a:off x="2812228" y="3817245"/>
            <a:ext cx="12992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实现环境</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 name="矩形 2"/>
          <p:cNvSpPr>
            <a:spLocks noChangeArrowheads="1"/>
          </p:cNvSpPr>
          <p:nvPr/>
        </p:nvSpPr>
        <p:spPr bwMode="auto">
          <a:xfrm>
            <a:off x="2812415" y="4481830"/>
            <a:ext cx="7975600" cy="169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buNone/>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使用mysql   5.5.19 </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algn="l">
              <a:buNone/>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服务器硬件：配有64G内存，16核，1t硬盘容量</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客户端硬件：苹果手机，安卓手机，pc机</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000" kern="0" noProof="0" dirty="0">
                <a:ln>
                  <a:noFill/>
                </a:ln>
                <a:solidFill>
                  <a:srgbClr val="595959"/>
                </a:solidFill>
                <a:effectLst/>
                <a:uLnTx/>
                <a:uFillTx/>
                <a:latin typeface="微软雅黑" panose="020B0503020204020204" charset="-122"/>
                <a:ea typeface="微软雅黑" panose="020B0503020204020204" charset="-122"/>
                <a:sym typeface="+mn-ea"/>
              </a:rPr>
              <a:t>客户端浏览器：Chrome,FireFox,Internet Explorer</a:t>
            </a:r>
            <a:endParaRPr lang="zh-CN" sz="2000" kern="0" noProof="0" dirty="0">
              <a:ln>
                <a:noFill/>
              </a:ln>
              <a:solidFill>
                <a:srgbClr val="595959"/>
              </a:solidFill>
              <a:effectLst/>
              <a:uLnTx/>
              <a:uFillTx/>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0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400"/>
                                        <p:tgtEl>
                                          <p:spTgt spid="5"/>
                                        </p:tgtEl>
                                      </p:cBhvr>
                                    </p:animEffect>
                                  </p:childTnLst>
                                </p:cTn>
                              </p:par>
                            </p:childTnLst>
                          </p:cTn>
                        </p:par>
                        <p:par>
                          <p:cTn id="16" fill="hold">
                            <p:stCondLst>
                              <p:cond delay="16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100"/>
                            </p:stCondLst>
                            <p:childTnLst>
                              <p:par>
                                <p:cTn id="21" presetID="14" presetClass="entr" presetSubtype="10" fill="hold" grpId="0" nodeType="afterEffect">
                                  <p:stCondLst>
                                    <p:cond delay="10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400"/>
                                        <p:tgtEl>
                                          <p:spTgt spid="2"/>
                                        </p:tgtEl>
                                      </p:cBhvr>
                                    </p:animEffect>
                                  </p:childTnLst>
                                </p:cTn>
                              </p:par>
                            </p:childTnLst>
                          </p:cTn>
                        </p:par>
                        <p:par>
                          <p:cTn id="24" fill="hold">
                            <p:stCondLst>
                              <p:cond delay="27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 grpId="0"/>
      <p:bldP spid="12" grpId="0"/>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686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等价划分表</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819525" y="1271270"/>
            <a:ext cx="6619240" cy="5487035"/>
            <a:chOff x="6015" y="2002"/>
            <a:chExt cx="10424" cy="8641"/>
          </a:xfrm>
        </p:grpSpPr>
        <p:pic>
          <p:nvPicPr>
            <p:cNvPr id="16" name="图片 15"/>
            <p:cNvPicPr>
              <a:picLocks noChangeAspect="1"/>
            </p:cNvPicPr>
            <p:nvPr/>
          </p:nvPicPr>
          <p:blipFill>
            <a:blip r:embed="rId1"/>
            <a:stretch>
              <a:fillRect/>
            </a:stretch>
          </p:blipFill>
          <p:spPr>
            <a:xfrm>
              <a:off x="6015" y="2002"/>
              <a:ext cx="10424" cy="7819"/>
            </a:xfrm>
            <a:prstGeom prst="rect">
              <a:avLst/>
            </a:prstGeom>
          </p:spPr>
        </p:pic>
        <p:sp>
          <p:nvSpPr>
            <p:cNvPr id="17" name="文本框 16"/>
            <p:cNvSpPr txBox="1"/>
            <p:nvPr/>
          </p:nvSpPr>
          <p:spPr>
            <a:xfrm>
              <a:off x="9384" y="9821"/>
              <a:ext cx="6448" cy="822"/>
            </a:xfrm>
            <a:prstGeom prst="rect">
              <a:avLst/>
            </a:prstGeom>
            <a:noFill/>
          </p:spPr>
          <p:txBody>
            <a:bodyPr wrap="square" rtlCol="0">
              <a:spAutoFit/>
            </a:bodyPr>
            <a:p>
              <a:r>
                <a:rPr lang="zh-CN" sz="2800"/>
                <a:t>教师注册</a:t>
              </a:r>
              <a:endParaRPr lang="zh-CN" sz="2800"/>
            </a:p>
          </p:txBody>
        </p:sp>
      </p:grpSp>
      <p:grpSp>
        <p:nvGrpSpPr>
          <p:cNvPr id="7" name="组合 6"/>
          <p:cNvGrpSpPr/>
          <p:nvPr/>
        </p:nvGrpSpPr>
        <p:grpSpPr>
          <a:xfrm>
            <a:off x="-92075" y="1478915"/>
            <a:ext cx="1639570" cy="3550920"/>
            <a:chOff x="-145" y="2329"/>
            <a:chExt cx="2582" cy="5592"/>
          </a:xfrm>
        </p:grpSpPr>
        <p:sp>
          <p:nvSpPr>
            <p:cNvPr id="8" name="文本框 7"/>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9" name="文本框 8"/>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10" name="文本框 9"/>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11" name="文本框 10"/>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3" name="文本框 12"/>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80860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项目目标［１］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矩形 35"/>
          <p:cNvSpPr/>
          <p:nvPr/>
        </p:nvSpPr>
        <p:spPr>
          <a:xfrm>
            <a:off x="4355278" y="1361700"/>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项目目标</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7" name="矩形 47"/>
          <p:cNvSpPr>
            <a:spLocks noChangeArrowheads="1"/>
          </p:cNvSpPr>
          <p:nvPr/>
        </p:nvSpPr>
        <p:spPr bwMode="auto">
          <a:xfrm>
            <a:off x="4355465" y="1697990"/>
            <a:ext cx="5076825" cy="489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软件工程系列课程教学辅助网站作为课程教学的辅导希望同学们在课后能够对课程有进一步的了解与学习，且方便教师能够课后与学生互动，网站希望实现信息发布、资料共享、论坛交流等功能。</a:t>
            </a:r>
            <a:endParaRPr lang="zh-CN" altLang="en-US" sz="2000" dirty="0">
              <a:solidFill>
                <a:schemeClr val="tx1">
                  <a:lumMod val="75000"/>
                  <a:lumOff val="25000"/>
                </a:schemeClr>
              </a:solidFill>
              <a:sym typeface="微软雅黑" panose="020B0503020204020204" charset="-122"/>
            </a:endParaRPr>
          </a:p>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项目应能实现项目中的要求，完成执行发起人的需求，在小组成员的共同努力下达到合格的标准。</a:t>
            </a:r>
            <a:endParaRPr lang="zh-CN" altLang="en-US" sz="2000" dirty="0">
              <a:solidFill>
                <a:schemeClr val="tx1">
                  <a:lumMod val="75000"/>
                  <a:lumOff val="25000"/>
                </a:schemeClr>
              </a:solidFill>
              <a:sym typeface="微软雅黑" panose="020B0503020204020204" charset="-122"/>
            </a:endParaRPr>
          </a:p>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本网站应能至少为课程中的多名学生提供服务，保证至少课程中的学生能够得到辅助功能，同时需要考虑多人使用时的数据存储能力，网络服务吞吐能力、数据安全特性等。</a:t>
            </a:r>
            <a:endParaRPr lang="zh-CN" altLang="en-US" sz="2000" dirty="0">
              <a:solidFill>
                <a:schemeClr val="tx1">
                  <a:lumMod val="75000"/>
                  <a:lumOff val="25000"/>
                </a:schemeClr>
              </a:solidFill>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par>
                                <p:cTn id="16" presetID="14" presetClass="entr" presetSubtype="10" fill="hold" grpId="0" nodeType="withEffect">
                                  <p:stCondLst>
                                    <p:cond delay="10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测试用例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2" name="文本框 1"/>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3" name="文本框 2"/>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5" name="文本框 4"/>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6" name="文本框 5"/>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7" name="组合 6"/>
          <p:cNvGrpSpPr/>
          <p:nvPr/>
        </p:nvGrpSpPr>
        <p:grpSpPr>
          <a:xfrm>
            <a:off x="4954270" y="1522095"/>
            <a:ext cx="4841875" cy="4989830"/>
            <a:chOff x="6917" y="2714"/>
            <a:chExt cx="7625" cy="7858"/>
          </a:xfrm>
        </p:grpSpPr>
        <p:pic>
          <p:nvPicPr>
            <p:cNvPr id="4" name="图片 3"/>
            <p:cNvPicPr>
              <a:picLocks noChangeAspect="1"/>
            </p:cNvPicPr>
            <p:nvPr/>
          </p:nvPicPr>
          <p:blipFill>
            <a:blip r:embed="rId1"/>
            <a:stretch>
              <a:fillRect/>
            </a:stretch>
          </p:blipFill>
          <p:spPr>
            <a:xfrm>
              <a:off x="6917" y="2714"/>
              <a:ext cx="5105" cy="7036"/>
            </a:xfrm>
            <a:prstGeom prst="rect">
              <a:avLst/>
            </a:prstGeom>
          </p:spPr>
        </p:pic>
        <p:sp>
          <p:nvSpPr>
            <p:cNvPr id="17" name="文本框 16"/>
            <p:cNvSpPr txBox="1"/>
            <p:nvPr/>
          </p:nvSpPr>
          <p:spPr>
            <a:xfrm>
              <a:off x="8094" y="9750"/>
              <a:ext cx="6448" cy="822"/>
            </a:xfrm>
            <a:prstGeom prst="rect">
              <a:avLst/>
            </a:prstGeom>
            <a:noFill/>
          </p:spPr>
          <p:txBody>
            <a:bodyPr wrap="square" rtlCol="0">
              <a:spAutoFit/>
            </a:bodyPr>
            <a:p>
              <a:r>
                <a:rPr lang="zh-CN" sz="2800"/>
                <a:t>教师注册</a:t>
              </a:r>
              <a:endParaRPr lang="zh-CN" sz="2800"/>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测试用例</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2" name="文本框 1"/>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3" name="文本框 2"/>
            <p:cNvSpPr txBox="1"/>
            <p:nvPr/>
          </p:nvSpPr>
          <p:spPr>
            <a:xfrm>
              <a:off x="-145" y="3562"/>
              <a:ext cx="2582" cy="580"/>
            </a:xfrm>
            <a:prstGeom prst="rect">
              <a:avLst/>
            </a:prstGeom>
            <a:solidFill>
              <a:srgbClr val="152F47"/>
            </a:solidFill>
          </p:spPr>
          <p:txBody>
            <a:bodyPr wrap="square" rtlCol="0">
              <a:spAutoFit/>
            </a:bodyPr>
            <a:p>
              <a:r>
                <a:rPr lang="zh-CN" altLang="en-US">
                  <a:solidFill>
                    <a:schemeClr val="bg1"/>
                  </a:solidFill>
                </a:rPr>
                <a:t>　  测试用例</a:t>
              </a:r>
              <a:endParaRPr lang="zh-CN" altLang="en-US">
                <a:solidFill>
                  <a:schemeClr val="bg1"/>
                </a:solidFill>
              </a:endParaRPr>
            </a:p>
          </p:txBody>
        </p:sp>
        <p:sp>
          <p:nvSpPr>
            <p:cNvPr id="5" name="文本框 4"/>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可行性</a:t>
              </a:r>
              <a:endParaRPr lang="zh-CN" altLang="en-US">
                <a:solidFill>
                  <a:schemeClr val="tx1"/>
                </a:solidFill>
              </a:endParaRPr>
            </a:p>
          </p:txBody>
        </p:sp>
        <p:sp>
          <p:nvSpPr>
            <p:cNvPr id="6" name="文本框 5"/>
            <p:cNvSpPr txBox="1"/>
            <p:nvPr/>
          </p:nvSpPr>
          <p:spPr>
            <a:xfrm>
              <a:off x="193"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grpSp>
        <p:nvGrpSpPr>
          <p:cNvPr id="8" name="组合 7"/>
          <p:cNvGrpSpPr/>
          <p:nvPr/>
        </p:nvGrpSpPr>
        <p:grpSpPr>
          <a:xfrm>
            <a:off x="4394835" y="2571750"/>
            <a:ext cx="5208270" cy="1480820"/>
            <a:chOff x="6921" y="4050"/>
            <a:chExt cx="8202" cy="2332"/>
          </a:xfrm>
        </p:grpSpPr>
        <p:sp>
          <p:nvSpPr>
            <p:cNvPr id="4103" name="文本框 2"/>
            <p:cNvSpPr txBox="1"/>
            <p:nvPr/>
          </p:nvSpPr>
          <p:spPr>
            <a:xfrm>
              <a:off x="6921" y="4563"/>
              <a:ext cx="3705" cy="1307"/>
            </a:xfrm>
            <a:prstGeom prst="rect">
              <a:avLst/>
            </a:prstGeom>
            <a:noFill/>
            <a:ln w="9525">
              <a:noFill/>
            </a:ln>
          </p:spPr>
          <p:txBody>
            <a:bodyPr wrap="square" anchor="t">
              <a:spAutoFit/>
            </a:bodyPr>
            <a:p>
              <a:pPr eaLnBrk="0" hangingPunct="0"/>
              <a:r>
                <a:rPr lang="zh-CN" altLang="en-US" sz="2400" dirty="0">
                  <a:solidFill>
                    <a:schemeClr val="tx1"/>
                  </a:solidFill>
                  <a:latin typeface="Calibri" panose="020F0502020204030204" pitchFamily="34" charset="0"/>
                  <a:ea typeface="宋体" panose="02010600030101010101" pitchFamily="2" charset="-122"/>
                </a:rPr>
                <a:t>方法：等价类</a:t>
              </a:r>
              <a:endParaRPr lang="en-US" altLang="zh-CN" sz="2400" dirty="0">
                <a:solidFill>
                  <a:schemeClr val="tx1"/>
                </a:solidFill>
                <a:latin typeface="Calibri" panose="020F0502020204030204" pitchFamily="34" charset="0"/>
                <a:ea typeface="宋体" panose="02010600030101010101" pitchFamily="2" charset="-122"/>
              </a:endParaRPr>
            </a:p>
            <a:p>
              <a:pPr eaLnBrk="0" hangingPunct="0"/>
              <a:r>
                <a:rPr lang="zh-CN" altLang="en-US" sz="2400" dirty="0">
                  <a:solidFill>
                    <a:schemeClr val="tx1"/>
                  </a:solidFill>
                  <a:latin typeface="Calibri" panose="020F0502020204030204" pitchFamily="34" charset="0"/>
                  <a:ea typeface="宋体" panose="02010600030101010101" pitchFamily="2" charset="-122"/>
                </a:rPr>
                <a:t>数量：</a:t>
              </a:r>
              <a:r>
                <a:rPr lang="en-US" altLang="zh-CN" sz="2400" dirty="0">
                  <a:solidFill>
                    <a:schemeClr val="tx1"/>
                  </a:solidFill>
                  <a:latin typeface="Calibri" panose="020F0502020204030204" pitchFamily="34" charset="0"/>
                  <a:ea typeface="宋体" panose="02010600030101010101" pitchFamily="2" charset="-122"/>
                </a:rPr>
                <a:t>145</a:t>
              </a:r>
              <a:r>
                <a:rPr lang="zh-CN" altLang="en-US" sz="2400" dirty="0">
                  <a:solidFill>
                    <a:schemeClr val="tx1"/>
                  </a:solidFill>
                  <a:latin typeface="Calibri" panose="020F0502020204030204" pitchFamily="34" charset="0"/>
                  <a:ea typeface="宋体" panose="02010600030101010101" pitchFamily="2" charset="-122"/>
                </a:rPr>
                <a:t>个</a:t>
              </a:r>
              <a:endParaRPr lang="zh-CN" altLang="en-US" sz="2400" dirty="0">
                <a:solidFill>
                  <a:schemeClr val="tx1"/>
                </a:solidFill>
                <a:latin typeface="Calibri" panose="020F0502020204030204" pitchFamily="34" charset="0"/>
                <a:ea typeface="宋体" panose="02010600030101010101" pitchFamily="2" charset="-122"/>
              </a:endParaRPr>
            </a:p>
          </p:txBody>
        </p:sp>
        <p:pic>
          <p:nvPicPr>
            <p:cNvPr id="4104" name="图片 3">
              <a:hlinkClick r:id="rId1" action="ppaction://hlinkfile"/>
            </p:cNvPr>
            <p:cNvPicPr>
              <a:picLocks noChangeAspect="1"/>
            </p:cNvPicPr>
            <p:nvPr/>
          </p:nvPicPr>
          <p:blipFill>
            <a:blip r:embed="rId2"/>
            <a:stretch>
              <a:fillRect/>
            </a:stretch>
          </p:blipFill>
          <p:spPr>
            <a:xfrm>
              <a:off x="12791" y="4050"/>
              <a:ext cx="2333" cy="2333"/>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需求可行性确认</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3315335" y="1565275"/>
            <a:ext cx="6883400"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邀请开发者进行需求可行性打分</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2"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pic>
        <p:nvPicPr>
          <p:cNvPr id="16" name="图片 15"/>
          <p:cNvPicPr>
            <a:picLocks noChangeAspect="1"/>
          </p:cNvPicPr>
          <p:nvPr/>
        </p:nvPicPr>
        <p:blipFill>
          <a:blip r:embed="rId1"/>
          <a:stretch>
            <a:fillRect/>
          </a:stretch>
        </p:blipFill>
        <p:spPr>
          <a:xfrm>
            <a:off x="3704590" y="2554605"/>
            <a:ext cx="6409690" cy="3237230"/>
          </a:xfrm>
          <a:prstGeom prst="rect">
            <a:avLst/>
          </a:prstGeom>
        </p:spPr>
      </p:pic>
      <p:sp>
        <p:nvSpPr>
          <p:cNvPr id="17" name="文本框 16"/>
          <p:cNvSpPr txBox="1"/>
          <p:nvPr/>
        </p:nvSpPr>
        <p:spPr>
          <a:xfrm>
            <a:off x="5036185" y="5882005"/>
            <a:ext cx="4094480" cy="521970"/>
          </a:xfrm>
          <a:prstGeom prst="rect">
            <a:avLst/>
          </a:prstGeom>
          <a:noFill/>
        </p:spPr>
        <p:txBody>
          <a:bodyPr wrap="square" rtlCol="0">
            <a:spAutoFit/>
          </a:bodyPr>
          <a:p>
            <a:r>
              <a:rPr lang="zh-CN" sz="2800"/>
              <a:t>邀请开发者可行性打分</a:t>
            </a:r>
            <a:endParaRPr lang="zh-CN" sz="2800"/>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需求可行性确认</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9" name="TextBox 59"/>
          <p:cNvSpPr txBox="1">
            <a:spLocks noChangeArrowheads="1"/>
          </p:cNvSpPr>
          <p:nvPr/>
        </p:nvSpPr>
        <p:spPr bwMode="auto">
          <a:xfrm flipH="1">
            <a:off x="3315335" y="1565275"/>
            <a:ext cx="6883400"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sz="2000" b="1" dirty="0">
                <a:solidFill>
                  <a:schemeClr val="tx1">
                    <a:lumMod val="65000"/>
                    <a:lumOff val="35000"/>
                  </a:schemeClr>
                </a:solidFill>
                <a:latin typeface="微软雅黑" panose="020B0503020204020204" charset="-122"/>
                <a:ea typeface="微软雅黑" panose="020B0503020204020204" charset="-122"/>
              </a:rPr>
              <a:t>需求可行性打分表</a:t>
            </a:r>
            <a:endParaRPr lang="zh-CN" sz="2000" kern="0" dirty="0">
              <a:solidFill>
                <a:schemeClr val="tx1">
                  <a:lumMod val="65000"/>
                  <a:lumOff val="35000"/>
                </a:schemeClr>
              </a:solidFill>
              <a:latin typeface="微软雅黑" panose="020B0503020204020204" charset="-122"/>
              <a:ea typeface="微软雅黑" panose="020B0503020204020204" charset="-122"/>
            </a:endParaRPr>
          </a:p>
        </p:txBody>
      </p:sp>
      <p:grpSp>
        <p:nvGrpSpPr>
          <p:cNvPr id="146" name="组合 145"/>
          <p:cNvGrpSpPr/>
          <p:nvPr/>
        </p:nvGrpSpPr>
        <p:grpSpPr>
          <a:xfrm>
            <a:off x="2601873" y="1401812"/>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4808220" y="6175375"/>
            <a:ext cx="4094480" cy="521970"/>
          </a:xfrm>
          <a:prstGeom prst="rect">
            <a:avLst/>
          </a:prstGeom>
          <a:noFill/>
        </p:spPr>
        <p:txBody>
          <a:bodyPr wrap="square" rtlCol="0">
            <a:spAutoFit/>
          </a:bodyPr>
          <a:p>
            <a:r>
              <a:rPr lang="zh-CN" sz="2800"/>
              <a:t>教师需求可行性打分表</a:t>
            </a:r>
            <a:endParaRPr lang="zh-CN" sz="2800"/>
          </a:p>
        </p:txBody>
      </p:sp>
      <p:pic>
        <p:nvPicPr>
          <p:cNvPr id="2" name="图片 1"/>
          <p:cNvPicPr>
            <a:picLocks noChangeAspect="1"/>
          </p:cNvPicPr>
          <p:nvPr/>
        </p:nvPicPr>
        <p:blipFill>
          <a:blip r:embed="rId1"/>
          <a:stretch>
            <a:fillRect/>
          </a:stretch>
        </p:blipFill>
        <p:spPr>
          <a:xfrm>
            <a:off x="3221990" y="2083435"/>
            <a:ext cx="6976745" cy="409194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500" fill="hold"/>
                                        <p:tgtEl>
                                          <p:spTgt spid="146"/>
                                        </p:tgtEl>
                                        <p:attrNameLst>
                                          <p:attrName>ppt_w</p:attrName>
                                        </p:attrNameLst>
                                      </p:cBhvr>
                                      <p:tavLst>
                                        <p:tav tm="0">
                                          <p:val>
                                            <p:fltVal val="0"/>
                                          </p:val>
                                        </p:tav>
                                        <p:tav tm="100000">
                                          <p:val>
                                            <p:strVal val="#ppt_w"/>
                                          </p:val>
                                        </p:tav>
                                      </p:tavLst>
                                    </p:anim>
                                    <p:anim calcmode="lin" valueType="num">
                                      <p:cBhvr>
                                        <p:cTn id="16" dur="500" fill="hold"/>
                                        <p:tgtEl>
                                          <p:spTgt spid="146"/>
                                        </p:tgtEl>
                                        <p:attrNameLst>
                                          <p:attrName>ppt_h</p:attrName>
                                        </p:attrNameLst>
                                      </p:cBhvr>
                                      <p:tavLst>
                                        <p:tav tm="0">
                                          <p:val>
                                            <p:fltVal val="0"/>
                                          </p:val>
                                        </p:tav>
                                        <p:tav tm="100000">
                                          <p:val>
                                            <p:strVal val="#ppt_h"/>
                                          </p:val>
                                        </p:tav>
                                      </p:tavLst>
                                    </p:anim>
                                    <p:animEffect>
                                      <p:cBhvr>
                                        <p:cTn id="17" dur="500"/>
                                        <p:tgtEl>
                                          <p:spTgt spid="14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wipe(left)">
                                      <p:cBhvr>
                                        <p:cTn id="20" dur="500"/>
                                        <p:tgtEl>
                                          <p:spTgt spid="229"/>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9"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4674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jad</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会议</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11" name="组合 10"/>
          <p:cNvGrpSpPr/>
          <p:nvPr/>
        </p:nvGrpSpPr>
        <p:grpSpPr>
          <a:xfrm>
            <a:off x="3146425" y="1742440"/>
            <a:ext cx="7598410" cy="3867150"/>
            <a:chOff x="4955" y="2744"/>
            <a:chExt cx="11966" cy="6090"/>
          </a:xfrm>
        </p:grpSpPr>
        <p:sp>
          <p:nvSpPr>
            <p:cNvPr id="17" name="文本框 16"/>
            <p:cNvSpPr txBox="1"/>
            <p:nvPr/>
          </p:nvSpPr>
          <p:spPr>
            <a:xfrm>
              <a:off x="7265" y="8012"/>
              <a:ext cx="8095" cy="822"/>
            </a:xfrm>
            <a:prstGeom prst="rect">
              <a:avLst/>
            </a:prstGeom>
            <a:noFill/>
          </p:spPr>
          <p:txBody>
            <a:bodyPr wrap="square" rtlCol="0">
              <a:spAutoFit/>
            </a:bodyPr>
            <a:p>
              <a:r>
                <a:rPr lang="zh-CN" altLang="en-US" sz="2800"/>
                <a:t>开发者代表</a:t>
              </a:r>
              <a:r>
                <a:rPr lang="en-US" altLang="zh-CN" sz="2800"/>
                <a:t>jad</a:t>
              </a:r>
              <a:r>
                <a:rPr lang="zh-CN" altLang="en-US" sz="2800"/>
                <a:t>会议邀请函</a:t>
              </a:r>
              <a:endParaRPr lang="zh-CN" altLang="en-US" sz="2800"/>
            </a:p>
          </p:txBody>
        </p:sp>
        <p:pic>
          <p:nvPicPr>
            <p:cNvPr id="10" name="图片 9"/>
            <p:cNvPicPr>
              <a:picLocks noChangeAspect="1"/>
            </p:cNvPicPr>
            <p:nvPr/>
          </p:nvPicPr>
          <p:blipFill>
            <a:blip r:embed="rId1"/>
            <a:stretch>
              <a:fillRect/>
            </a:stretch>
          </p:blipFill>
          <p:spPr>
            <a:xfrm>
              <a:off x="4955" y="2744"/>
              <a:ext cx="11967" cy="5012"/>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4674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jad</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会议</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grpSp>
        <p:nvGrpSpPr>
          <p:cNvPr id="10" name="组合 9"/>
          <p:cNvGrpSpPr/>
          <p:nvPr/>
        </p:nvGrpSpPr>
        <p:grpSpPr>
          <a:xfrm>
            <a:off x="4280535" y="1366520"/>
            <a:ext cx="5283200" cy="5295900"/>
            <a:chOff x="6741" y="2152"/>
            <a:chExt cx="8320" cy="8340"/>
          </a:xfrm>
        </p:grpSpPr>
        <p:sp>
          <p:nvSpPr>
            <p:cNvPr id="17" name="文本框 16"/>
            <p:cNvSpPr txBox="1"/>
            <p:nvPr/>
          </p:nvSpPr>
          <p:spPr>
            <a:xfrm>
              <a:off x="6741" y="4067"/>
              <a:ext cx="1162" cy="3536"/>
            </a:xfrm>
            <a:prstGeom prst="rect">
              <a:avLst/>
            </a:prstGeom>
            <a:noFill/>
          </p:spPr>
          <p:txBody>
            <a:bodyPr wrap="square" rtlCol="0">
              <a:spAutoFit/>
            </a:bodyPr>
            <a:p>
              <a:r>
                <a:rPr lang="en-US" sz="2800"/>
                <a:t>jad</a:t>
              </a:r>
              <a:r>
                <a:rPr lang="zh-CN" altLang="en-US" sz="2800"/>
                <a:t>会议记录</a:t>
              </a:r>
              <a:endParaRPr lang="zh-CN" altLang="en-US" sz="2800"/>
            </a:p>
          </p:txBody>
        </p:sp>
        <p:pic>
          <p:nvPicPr>
            <p:cNvPr id="9" name="图片 8"/>
            <p:cNvPicPr>
              <a:picLocks noChangeAspect="1"/>
            </p:cNvPicPr>
            <p:nvPr/>
          </p:nvPicPr>
          <p:blipFill>
            <a:blip r:embed="rId1"/>
            <a:stretch>
              <a:fillRect/>
            </a:stretch>
          </p:blipFill>
          <p:spPr>
            <a:xfrm>
              <a:off x="8401" y="2152"/>
              <a:ext cx="6660" cy="8340"/>
            </a:xfrm>
            <a:prstGeom prst="rect">
              <a:avLst/>
            </a:prstGeom>
          </p:spPr>
        </p:pic>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91541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需求冲突及解决</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可行性</a:t>
              </a:r>
              <a:endParaRPr lang="zh-CN" altLang="en-US">
                <a:solidFill>
                  <a:schemeClr val="bg1"/>
                </a:solidFill>
                <a:sym typeface="+mn-ea"/>
              </a:endParaRPr>
            </a:p>
          </p:txBody>
        </p:sp>
        <p:sp>
          <p:nvSpPr>
            <p:cNvPr id="7" name="文本框 6"/>
            <p:cNvSpPr txBox="1"/>
            <p:nvPr/>
          </p:nvSpPr>
          <p:spPr>
            <a:xfrm>
              <a:off x="193" y="603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4801235" y="5120005"/>
            <a:ext cx="4969510" cy="521970"/>
          </a:xfrm>
          <a:prstGeom prst="rect">
            <a:avLst/>
          </a:prstGeom>
          <a:noFill/>
        </p:spPr>
        <p:txBody>
          <a:bodyPr wrap="square" rtlCol="0">
            <a:spAutoFit/>
          </a:bodyPr>
          <a:p>
            <a:r>
              <a:rPr lang="zh-CN" sz="2800"/>
              <a:t>需求冲突描述及冲突解决措施</a:t>
            </a:r>
            <a:endParaRPr lang="zh-CN" sz="2800"/>
          </a:p>
        </p:txBody>
      </p:sp>
      <p:graphicFrame>
        <p:nvGraphicFramePr>
          <p:cNvPr id="8" name="表格 7"/>
          <p:cNvGraphicFramePr/>
          <p:nvPr/>
        </p:nvGraphicFramePr>
        <p:xfrm>
          <a:off x="2230120" y="1933575"/>
          <a:ext cx="9655175" cy="2990850"/>
        </p:xfrm>
        <a:graphic>
          <a:graphicData uri="http://schemas.openxmlformats.org/drawingml/2006/table">
            <a:tbl>
              <a:tblPr firstRow="1" bandRow="1">
                <a:tableStyleId>{5C22544A-7EE6-4342-B048-85BDC9FD1C3A}</a:tableStyleId>
              </a:tblPr>
              <a:tblGrid>
                <a:gridCol w="1542415"/>
                <a:gridCol w="3501390"/>
                <a:gridCol w="4611370"/>
              </a:tblGrid>
              <a:tr h="948690">
                <a:tc>
                  <a:txBody>
                    <a:bodyPr/>
                    <a:p>
                      <a:pPr algn="ctr">
                        <a:buNone/>
                      </a:pPr>
                      <a:r>
                        <a:rPr lang="zh-CN" altLang="en-US" sz="2800"/>
                        <a:t>编号</a:t>
                      </a:r>
                      <a:endParaRPr lang="zh-CN" altLang="en-US" sz="2800"/>
                    </a:p>
                  </a:txBody>
                  <a:tcPr/>
                </a:tc>
                <a:tc>
                  <a:txBody>
                    <a:bodyPr/>
                    <a:p>
                      <a:pPr algn="ctr">
                        <a:buNone/>
                      </a:pPr>
                      <a:r>
                        <a:rPr lang="zh-CN" altLang="en-US" sz="2800"/>
                        <a:t>需求冲突描述</a:t>
                      </a:r>
                      <a:endParaRPr lang="zh-CN" altLang="en-US" sz="2800"/>
                    </a:p>
                  </a:txBody>
                  <a:tcPr/>
                </a:tc>
                <a:tc>
                  <a:txBody>
                    <a:bodyPr/>
                    <a:p>
                      <a:pPr algn="ctr">
                        <a:buNone/>
                      </a:pPr>
                      <a:r>
                        <a:rPr lang="zh-CN" altLang="en-US" sz="2800"/>
                        <a:t>需求冲突解决措施</a:t>
                      </a:r>
                      <a:endParaRPr lang="zh-CN" altLang="en-US" sz="2800"/>
                    </a:p>
                  </a:txBody>
                  <a:tcPr/>
                </a:tc>
              </a:tr>
              <a:tr h="2042160">
                <a:tc>
                  <a:txBody>
                    <a:bodyPr/>
                    <a:p>
                      <a:pPr>
                        <a:buNone/>
                      </a:pPr>
                      <a:r>
                        <a:rPr lang="en-US" altLang="zh-CN" sz="3200"/>
                        <a:t>1</a:t>
                      </a:r>
                      <a:endParaRPr lang="en-US" altLang="zh-CN" sz="3200"/>
                    </a:p>
                  </a:txBody>
                  <a:tcPr/>
                </a:tc>
                <a:tc>
                  <a:txBody>
                    <a:bodyPr/>
                    <a:p>
                      <a:pPr>
                        <a:buNone/>
                      </a:pPr>
                      <a:r>
                        <a:rPr lang="zh-CN" altLang="en-US" sz="3200"/>
                        <a:t>管理员要求教师开课审核，教师希望直接开课不需要管理员审核</a:t>
                      </a:r>
                      <a:endParaRPr lang="zh-CN" altLang="en-US" sz="3200"/>
                    </a:p>
                  </a:txBody>
                  <a:tcPr/>
                </a:tc>
                <a:tc>
                  <a:txBody>
                    <a:bodyPr/>
                    <a:p>
                      <a:pPr>
                        <a:buNone/>
                      </a:pPr>
                      <a:r>
                        <a:rPr lang="zh-CN" altLang="en-US" sz="3200"/>
                        <a:t>经过协商，决定教师开课不需要管理员审核</a:t>
                      </a:r>
                      <a:endParaRPr lang="zh-CN" altLang="en-US" sz="3200"/>
                    </a:p>
                  </a:txBody>
                  <a:tcPr/>
                </a:tc>
              </a:tr>
            </a:tbl>
          </a:graphicData>
        </a:graphic>
      </p:graphicFrame>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279527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sz="2935" b="1" dirty="0" smtClean="0">
                <a:solidFill>
                  <a:schemeClr val="tx1">
                    <a:lumMod val="75000"/>
                    <a:lumOff val="25000"/>
                  </a:schemeClr>
                </a:solidFill>
                <a:latin typeface="Arial" panose="020B0604020202020204" pitchFamily="34" charset="0"/>
                <a:cs typeface="Arial" panose="020B0604020202020204" pitchFamily="34" charset="0"/>
              </a:rPr>
              <a:t>数据字典</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［２］</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7" name="文本框 6"/>
            <p:cNvSpPr txBox="1"/>
            <p:nvPr/>
          </p:nvSpPr>
          <p:spPr>
            <a:xfrm>
              <a:off x="192" y="5973"/>
              <a:ext cx="2244" cy="580"/>
            </a:xfrm>
            <a:prstGeom prst="rect">
              <a:avLst/>
            </a:prstGeom>
            <a:solidFill>
              <a:srgbClr val="152F47"/>
            </a:solidFill>
          </p:spPr>
          <p:txBody>
            <a:bodyPr wrap="square" rtlCol="0">
              <a:spAutoFit/>
            </a:bodyPr>
            <a:p>
              <a:pPr algn="ctr"/>
              <a:r>
                <a:rPr lang="zh-CN" altLang="en-US">
                  <a:solidFill>
                    <a:schemeClr val="bg1"/>
                  </a:solidFill>
                  <a:sym typeface="+mn-ea"/>
                </a:rPr>
                <a:t>数据字典</a:t>
              </a:r>
              <a:endParaRPr lang="zh-CN" altLang="en-US">
                <a:solidFill>
                  <a:schemeClr val="bg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7" name="文本框 16"/>
          <p:cNvSpPr txBox="1"/>
          <p:nvPr/>
        </p:nvSpPr>
        <p:spPr>
          <a:xfrm>
            <a:off x="10067925" y="2846705"/>
            <a:ext cx="886460" cy="1814830"/>
          </a:xfrm>
          <a:prstGeom prst="rect">
            <a:avLst/>
          </a:prstGeom>
          <a:noFill/>
        </p:spPr>
        <p:txBody>
          <a:bodyPr wrap="square" rtlCol="0">
            <a:spAutoFit/>
          </a:bodyPr>
          <a:p>
            <a:r>
              <a:rPr lang="zh-CN" sz="2800"/>
              <a:t>教师注册</a:t>
            </a:r>
            <a:endParaRPr lang="zh-CN" sz="2800"/>
          </a:p>
        </p:txBody>
      </p:sp>
      <p:pic>
        <p:nvPicPr>
          <p:cNvPr id="3" name="图片 2"/>
          <p:cNvPicPr>
            <a:picLocks noChangeAspect="1"/>
          </p:cNvPicPr>
          <p:nvPr/>
        </p:nvPicPr>
        <p:blipFill>
          <a:blip r:embed="rId1"/>
          <a:stretch>
            <a:fillRect/>
          </a:stretch>
        </p:blipFill>
        <p:spPr>
          <a:xfrm>
            <a:off x="3685540" y="1478915"/>
            <a:ext cx="6096000" cy="518160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10737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ER</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图</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4" name="文本框 3"/>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 name="文本框 4"/>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6" name="文本框 5"/>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7" name="文本框 6"/>
            <p:cNvSpPr txBox="1"/>
            <p:nvPr/>
          </p:nvSpPr>
          <p:spPr>
            <a:xfrm>
              <a:off x="192" y="5973"/>
              <a:ext cx="2244" cy="580"/>
            </a:xfrm>
            <a:prstGeom prst="rect">
              <a:avLst/>
            </a:prstGeom>
            <a:solidFill>
              <a:srgbClr val="152F47"/>
            </a:solidFill>
          </p:spPr>
          <p:txBody>
            <a:bodyPr wrap="square" rtlCol="0">
              <a:spAutoFit/>
            </a:bodyPr>
            <a:p>
              <a:pPr algn="ctr"/>
              <a:r>
                <a:rPr lang="zh-CN" altLang="en-US">
                  <a:solidFill>
                    <a:schemeClr val="bg1"/>
                  </a:solidFill>
                  <a:sym typeface="+mn-ea"/>
                </a:rPr>
                <a:t>数据字典</a:t>
              </a:r>
              <a:endParaRPr lang="zh-CN" altLang="en-US">
                <a:solidFill>
                  <a:schemeClr val="bg1"/>
                </a:solidFill>
                <a:sym typeface="+mn-ea"/>
              </a:endParaRPr>
            </a:p>
          </p:txBody>
        </p:sp>
        <p:sp>
          <p:nvSpPr>
            <p:cNvPr id="12" name="文本框 11"/>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2338070" y="1478915"/>
            <a:ext cx="8943975" cy="4733925"/>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389445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smtClean="0">
                <a:solidFill>
                  <a:schemeClr val="tx1">
                    <a:lumMod val="75000"/>
                    <a:lumOff val="25000"/>
                  </a:schemeClr>
                </a:solidFill>
                <a:latin typeface="Arial" panose="020B0604020202020204" pitchFamily="34" charset="0"/>
                <a:cs typeface="Arial" panose="020B0604020202020204" pitchFamily="34" charset="0"/>
              </a:rPr>
              <a:t>web</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端用户手册【２】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775460" cy="5483225"/>
            <a:chOff x="-145" y="2329"/>
            <a:chExt cx="2796" cy="8635"/>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sp>
          <p:nvSpPr>
            <p:cNvPr id="15" name="矩形 14"/>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3689350" y="6340475"/>
            <a:ext cx="2483485" cy="521970"/>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6863715" y="2017395"/>
            <a:ext cx="479933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1.答疑进行时，会显示出答疑开始的时间，答疑结束时间，和离结束还有多少事时间</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2.关注该课程</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3.答疑过程的对话框，左侧为其他人，右侧为自己发送的内容</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4.答疑输入框，可支持输入文字，上传图片，和附件，表情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5.历史答疑记录的界面，点击预览可支持在线预览，可下载</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3" name="图片 12"/>
          <p:cNvPicPr>
            <a:picLocks noChangeAspect="1"/>
          </p:cNvPicPr>
          <p:nvPr/>
        </p:nvPicPr>
        <p:blipFill>
          <a:blip r:embed="rId1"/>
          <a:stretch>
            <a:fillRect/>
          </a:stretch>
        </p:blipFill>
        <p:spPr>
          <a:xfrm>
            <a:off x="3331845" y="1581785"/>
            <a:ext cx="3369945" cy="4758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80860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项目范围［１］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矩形 33"/>
          <p:cNvSpPr/>
          <p:nvPr/>
        </p:nvSpPr>
        <p:spPr>
          <a:xfrm>
            <a:off x="2284490" y="1479175"/>
            <a:ext cx="15786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可交付产品</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5" name="矩形 47"/>
          <p:cNvSpPr>
            <a:spLocks noChangeArrowheads="1"/>
          </p:cNvSpPr>
          <p:nvPr/>
        </p:nvSpPr>
        <p:spPr bwMode="auto">
          <a:xfrm>
            <a:off x="2284730" y="1907540"/>
            <a:ext cx="3595370" cy="209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30000"/>
              </a:lnSpc>
              <a:spcBef>
                <a:spcPct val="0"/>
              </a:spcBef>
              <a:buNone/>
            </a:pPr>
            <a:r>
              <a:rPr lang="zh-CN" altLang="en-US" sz="2000" dirty="0">
                <a:solidFill>
                  <a:schemeClr val="tx1">
                    <a:lumMod val="75000"/>
                    <a:lumOff val="25000"/>
                  </a:schemeClr>
                </a:solidFill>
                <a:sym typeface="微软雅黑" panose="020B0503020204020204" charset="-122"/>
              </a:rPr>
              <a:t>为全校师生提供一个通过互联网交流学习的平台，开发过程中完成网站的各项需求并对各功能进行测试，调试结束后验收交付。</a:t>
            </a:r>
            <a:endParaRPr lang="zh-CN" altLang="en-US" sz="2000" dirty="0">
              <a:solidFill>
                <a:schemeClr val="tx1">
                  <a:lumMod val="75000"/>
                  <a:lumOff val="25000"/>
                </a:schemeClr>
              </a:solidFill>
              <a:sym typeface="微软雅黑" panose="020B0503020204020204" charset="-122"/>
            </a:endParaRPr>
          </a:p>
        </p:txBody>
      </p:sp>
      <p:graphicFrame>
        <p:nvGraphicFramePr>
          <p:cNvPr id="2" name="表格 1"/>
          <p:cNvGraphicFramePr/>
          <p:nvPr/>
        </p:nvGraphicFramePr>
        <p:xfrm>
          <a:off x="5958840" y="1326515"/>
          <a:ext cx="5403215" cy="5352415"/>
        </p:xfrm>
        <a:graphic>
          <a:graphicData uri="http://schemas.openxmlformats.org/drawingml/2006/table">
            <a:tbl>
              <a:tblPr firstRow="1" bandRow="1">
                <a:tableStyleId>{5940675A-B579-460E-94D1-54222C63F5DA}</a:tableStyleId>
              </a:tblPr>
              <a:tblGrid>
                <a:gridCol w="716280"/>
                <a:gridCol w="2800985"/>
                <a:gridCol w="683895"/>
                <a:gridCol w="1202055"/>
              </a:tblGrid>
              <a:tr h="28194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编号</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名称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形式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介质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《项目章程》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《可行性分析报告》</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《总体项目计划》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7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《需求开发计划》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《需求变更控制文档》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《需求规格说明书》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7</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《系统设计计划》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《概要设计说明》</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《质量保证计划》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《编码与系统实现计划》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《测试计划》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《工程部署计划》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《培训计划》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《系统维护计划》</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《项目总结报告》</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文档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电子</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400"/>
                                        <p:tgtEl>
                                          <p:spTgt spid="3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400"/>
                                        <p:tgtEl>
                                          <p:spTgt spid="35"/>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39154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pic>
        <p:nvPicPr>
          <p:cNvPr id="10" name="图片 9"/>
          <p:cNvPicPr>
            <a:picLocks noChangeAspect="1"/>
          </p:cNvPicPr>
          <p:nvPr/>
        </p:nvPicPr>
        <p:blipFill>
          <a:blip r:embed="rId1"/>
          <a:stretch>
            <a:fillRect/>
          </a:stretch>
        </p:blipFill>
        <p:spPr>
          <a:xfrm>
            <a:off x="2833370" y="1362710"/>
            <a:ext cx="4506595" cy="4977765"/>
          </a:xfrm>
          <a:prstGeom prst="rect">
            <a:avLst/>
          </a:prstGeom>
        </p:spPr>
      </p:pic>
      <p:sp>
        <p:nvSpPr>
          <p:cNvPr id="17" name="文本框 16"/>
          <p:cNvSpPr txBox="1"/>
          <p:nvPr/>
        </p:nvSpPr>
        <p:spPr>
          <a:xfrm>
            <a:off x="3689350" y="6340475"/>
            <a:ext cx="2483485" cy="521970"/>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7415530" y="1650365"/>
            <a:ext cx="479933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1.勾选全选框，自动全选</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2.勾选单选框，选择相应答疑记录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3.预览答疑记录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4.下载相应答疑记录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5.上一页答疑记录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6.下一页答疑记录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7.跳转相应页数答疑记录</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8.跳转课程章节介绍</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9.跳转课程详情介绍</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10.跳转课程评论点评界面</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11.跳转课程答疑界面</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17" name="文本框 16"/>
          <p:cNvSpPr txBox="1"/>
          <p:nvPr/>
        </p:nvSpPr>
        <p:spPr>
          <a:xfrm>
            <a:off x="10490200" y="1294130"/>
            <a:ext cx="353695" cy="2676525"/>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2916555" y="3970655"/>
            <a:ext cx="26225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1.选择发送表情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2.选择发送图片</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3.选择发送附件</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4.点击发送消息</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a:stretch>
            <a:fillRect/>
          </a:stretch>
        </p:blipFill>
        <p:spPr>
          <a:xfrm>
            <a:off x="2489835" y="1484630"/>
            <a:ext cx="7839075" cy="2295525"/>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478915"/>
            <a:ext cx="1639570" cy="3550920"/>
            <a:chOff x="-145" y="2329"/>
            <a:chExt cx="2582" cy="5592"/>
          </a:xfrm>
        </p:grpSpPr>
        <p:sp>
          <p:nvSpPr>
            <p:cNvPr id="6" name="文本框 5"/>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7" name="文本框 6"/>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8" name="文本框 7"/>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9" name="文本框 8"/>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2" name="文本框 1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17" name="文本框 16"/>
          <p:cNvSpPr txBox="1"/>
          <p:nvPr/>
        </p:nvSpPr>
        <p:spPr>
          <a:xfrm>
            <a:off x="9872345" y="1801495"/>
            <a:ext cx="353695" cy="2676525"/>
          </a:xfrm>
          <a:prstGeom prst="rect">
            <a:avLst/>
          </a:prstGeom>
          <a:noFill/>
        </p:spPr>
        <p:txBody>
          <a:bodyPr wrap="square" rtlCol="0">
            <a:spAutoFit/>
          </a:bodyPr>
          <a:p>
            <a:r>
              <a:rPr lang="zh-CN" altLang="en-US" sz="2800"/>
              <a:t>课程答疑记录</a:t>
            </a:r>
            <a:endParaRPr lang="en-US" altLang="zh-CN" sz="2800"/>
          </a:p>
        </p:txBody>
      </p:sp>
      <p:sp>
        <p:nvSpPr>
          <p:cNvPr id="11" name="矩形 10"/>
          <p:cNvSpPr>
            <a:spLocks noChangeArrowheads="1"/>
          </p:cNvSpPr>
          <p:nvPr/>
        </p:nvSpPr>
        <p:spPr bwMode="auto">
          <a:xfrm>
            <a:off x="3336290" y="5191125"/>
            <a:ext cx="26225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1.答疑记录预览</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8" name="图片 17"/>
          <p:cNvPicPr>
            <a:picLocks noChangeAspect="1"/>
          </p:cNvPicPr>
          <p:nvPr/>
        </p:nvPicPr>
        <p:blipFill>
          <a:blip r:embed="rId1"/>
          <a:stretch>
            <a:fillRect/>
          </a:stretch>
        </p:blipFill>
        <p:spPr>
          <a:xfrm>
            <a:off x="2773680" y="1706245"/>
            <a:ext cx="6372225" cy="3238500"/>
          </a:xfrm>
          <a:prstGeom prst="rect">
            <a:avLst/>
          </a:prstGeom>
        </p:spPr>
      </p:pic>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移动端用户手册</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490200" y="1294130"/>
            <a:ext cx="353695" cy="2676525"/>
          </a:xfrm>
          <a:prstGeom prst="rect">
            <a:avLst/>
          </a:prstGeom>
          <a:noFill/>
        </p:spPr>
        <p:txBody>
          <a:bodyPr wrap="square" rtlCol="0">
            <a:spAutoFit/>
          </a:bodyPr>
          <a:p>
            <a:r>
              <a:rPr lang="zh-CN" altLang="en-US" sz="2800"/>
              <a:t>课程答疑界面</a:t>
            </a:r>
            <a:endParaRPr lang="zh-CN" altLang="en-US" sz="2800"/>
          </a:p>
        </p:txBody>
      </p:sp>
      <p:sp>
        <p:nvSpPr>
          <p:cNvPr id="11" name="矩形 10"/>
          <p:cNvSpPr>
            <a:spLocks noChangeArrowheads="1"/>
          </p:cNvSpPr>
          <p:nvPr/>
        </p:nvSpPr>
        <p:spPr bwMode="auto">
          <a:xfrm>
            <a:off x="2916555" y="3970655"/>
            <a:ext cx="26225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1.选择发送表情</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2.选择发送图片</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3.选择发送附件</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sz="2400" kern="0" noProof="0" dirty="0">
                <a:ln>
                  <a:noFill/>
                </a:ln>
                <a:solidFill>
                  <a:srgbClr val="595959"/>
                </a:solidFill>
                <a:effectLst/>
                <a:uLnTx/>
                <a:uFillTx/>
                <a:latin typeface="微软雅黑" panose="020B0503020204020204" charset="-122"/>
                <a:ea typeface="微软雅黑" panose="020B0503020204020204" charset="-122"/>
                <a:sym typeface="+mn-ea"/>
              </a:rPr>
              <a:t>4.点击发送消息</a:t>
            </a: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lang="zh-CN" sz="2400" kern="0" noProof="0" dirty="0">
              <a:ln>
                <a:noFill/>
              </a:ln>
              <a:solidFill>
                <a:srgbClr val="595959"/>
              </a:solidFill>
              <a:effectLst/>
              <a:uLnTx/>
              <a:uFillTx/>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a:stretch>
            <a:fillRect/>
          </a:stretch>
        </p:blipFill>
        <p:spPr>
          <a:xfrm>
            <a:off x="2489835" y="1484630"/>
            <a:ext cx="7613015" cy="2229485"/>
          </a:xfrm>
          <a:prstGeom prst="rect">
            <a:avLst/>
          </a:prstGeom>
        </p:spPr>
      </p:pic>
      <p:grpSp>
        <p:nvGrpSpPr>
          <p:cNvPr id="10" name="组合 9"/>
          <p:cNvGrpSpPr/>
          <p:nvPr/>
        </p:nvGrpSpPr>
        <p:grpSpPr>
          <a:xfrm>
            <a:off x="-92075" y="1478915"/>
            <a:ext cx="1639570" cy="4325620"/>
            <a:chOff x="-145" y="2329"/>
            <a:chExt cx="2582" cy="6812"/>
          </a:xfrm>
        </p:grpSpPr>
        <p:grpSp>
          <p:nvGrpSpPr>
            <p:cNvPr id="13" name="组合 12"/>
            <p:cNvGrpSpPr/>
            <p:nvPr/>
          </p:nvGrpSpPr>
          <p:grpSpPr>
            <a:xfrm>
              <a:off x="-145" y="2329"/>
              <a:ext cx="2582" cy="5592"/>
              <a:chOff x="-145" y="2329"/>
              <a:chExt cx="2582" cy="5592"/>
            </a:xfrm>
          </p:grpSpPr>
          <p:sp>
            <p:nvSpPr>
              <p:cNvPr id="18" name="文本框 17"/>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19" name="文本框 18"/>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20" name="文本框 19"/>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21" name="文本框 20"/>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22" name="文本框 21"/>
              <p:cNvSpPr txBox="1"/>
              <p:nvPr/>
            </p:nvSpPr>
            <p:spPr>
              <a:xfrm>
                <a:off x="-73" y="7341"/>
                <a:ext cx="2324" cy="580"/>
              </a:xfrm>
              <a:prstGeom prst="rect">
                <a:avLst/>
              </a:prstGeom>
              <a:solidFill>
                <a:srgbClr val="152F47"/>
              </a:solidFill>
            </p:spPr>
            <p:txBody>
              <a:bodyPr wrap="square" rtlCol="0">
                <a:spAutoFit/>
              </a:bodyPr>
              <a:p>
                <a:pPr algn="ctr"/>
                <a:r>
                  <a:rPr lang="zh-CN" altLang="en-US">
                    <a:solidFill>
                      <a:schemeClr val="bg1"/>
                    </a:solidFill>
                    <a:sym typeface="+mn-ea"/>
                  </a:rPr>
                  <a:t>　用户手册</a:t>
                </a:r>
                <a:endParaRPr lang="zh-CN" altLang="en-US">
                  <a:solidFill>
                    <a:schemeClr val="bg1"/>
                  </a:solidFill>
                  <a:sym typeface="+mn-ea"/>
                </a:endParaRPr>
              </a:p>
            </p:txBody>
          </p:sp>
        </p:grpSp>
        <p:sp>
          <p:nvSpPr>
            <p:cNvPr id="23" name="文本框 22"/>
            <p:cNvSpPr txBox="1"/>
            <p:nvPr/>
          </p:nvSpPr>
          <p:spPr>
            <a:xfrm>
              <a:off x="191" y="8561"/>
              <a:ext cx="2244" cy="58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5958652" y="515424"/>
            <a:ext cx="33559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sz="2935" b="1" dirty="0">
                <a:solidFill>
                  <a:schemeClr val="tx1">
                    <a:lumMod val="75000"/>
                    <a:lumOff val="25000"/>
                  </a:schemeClr>
                </a:solidFill>
                <a:latin typeface="Arial" panose="020B0604020202020204" pitchFamily="34" charset="0"/>
                <a:cs typeface="Arial" panose="020B0604020202020204" pitchFamily="34" charset="0"/>
              </a:rPr>
              <a:t>srs</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内部评审【２】</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92075" y="1478915"/>
            <a:ext cx="1639570" cy="4325620"/>
            <a:chOff x="-145" y="2329"/>
            <a:chExt cx="2582" cy="6812"/>
          </a:xfrm>
        </p:grpSpPr>
        <p:grpSp>
          <p:nvGrpSpPr>
            <p:cNvPr id="52" name="组合 51"/>
            <p:cNvGrpSpPr/>
            <p:nvPr/>
          </p:nvGrpSpPr>
          <p:grpSpPr>
            <a:xfrm>
              <a:off x="-145" y="2329"/>
              <a:ext cx="2582" cy="5592"/>
              <a:chOff x="-145" y="2329"/>
              <a:chExt cx="2582" cy="5592"/>
            </a:xfrm>
          </p:grpSpPr>
          <p:sp>
            <p:nvSpPr>
              <p:cNvPr id="53" name="文本框 52"/>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4" name="文本框 53"/>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55" name="文本框 54"/>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56" name="文本框 55"/>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57" name="文本框 56"/>
              <p:cNvSpPr txBox="1"/>
              <p:nvPr/>
            </p:nvSpPr>
            <p:spPr>
              <a:xfrm>
                <a:off x="-73" y="7341"/>
                <a:ext cx="2324" cy="580"/>
              </a:xfrm>
              <a:prstGeom prst="rect">
                <a:avLst/>
              </a:prstGeom>
              <a:solidFill>
                <a:srgbClr val="F2F2F2"/>
              </a:solidFill>
            </p:spPr>
            <p:txBody>
              <a:bodyPr wrap="square" rtlCol="0">
                <a:spAutoFit/>
              </a:bodyPr>
              <a:p>
                <a:pPr algn="ctr"/>
                <a:r>
                  <a:rPr lang="zh-CN" altLang="en-US">
                    <a:solidFill>
                      <a:schemeClr val="tx1"/>
                    </a:solidFill>
                    <a:sym typeface="+mn-ea"/>
                  </a:rPr>
                  <a:t>　用户手册</a:t>
                </a:r>
                <a:endParaRPr lang="zh-CN" altLang="en-US">
                  <a:solidFill>
                    <a:schemeClr val="tx1"/>
                  </a:solidFill>
                  <a:sym typeface="+mn-ea"/>
                </a:endParaRPr>
              </a:p>
            </p:txBody>
          </p:sp>
        </p:grpSp>
        <p:sp>
          <p:nvSpPr>
            <p:cNvPr id="58" name="文本框 57"/>
            <p:cNvSpPr txBox="1"/>
            <p:nvPr/>
          </p:nvSpPr>
          <p:spPr>
            <a:xfrm>
              <a:off x="191" y="8561"/>
              <a:ext cx="2244" cy="580"/>
            </a:xfrm>
            <a:prstGeom prst="rect">
              <a:avLst/>
            </a:prstGeom>
            <a:solidFill>
              <a:srgbClr val="152F47"/>
            </a:solidFill>
          </p:spPr>
          <p:txBody>
            <a:bodyPr wrap="square" rtlCol="0">
              <a:spAutoFit/>
            </a:bodyPr>
            <a:p>
              <a:pPr algn="ctr"/>
              <a:r>
                <a:rPr lang="zh-CN" altLang="en-US">
                  <a:solidFill>
                    <a:schemeClr val="bg1"/>
                  </a:solidFill>
                  <a:sym typeface="+mn-ea"/>
                </a:rPr>
                <a:t>其他</a:t>
              </a:r>
              <a:endParaRPr lang="zh-CN" altLang="en-US">
                <a:solidFill>
                  <a:schemeClr val="bg1"/>
                </a:solidFill>
                <a:sym typeface="+mn-ea"/>
              </a:endParaRPr>
            </a:p>
          </p:txBody>
        </p:sp>
      </p:grpSp>
      <p:pic>
        <p:nvPicPr>
          <p:cNvPr id="2" name="图片 1"/>
          <p:cNvPicPr>
            <a:picLocks noChangeAspect="1"/>
          </p:cNvPicPr>
          <p:nvPr/>
        </p:nvPicPr>
        <p:blipFill>
          <a:blip r:embed="rId1"/>
          <a:stretch>
            <a:fillRect/>
          </a:stretch>
        </p:blipFill>
        <p:spPr>
          <a:xfrm>
            <a:off x="4980940" y="1478915"/>
            <a:ext cx="3352800" cy="4912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934155" y="1773783"/>
            <a:ext cx="2158455" cy="2196000"/>
            <a:chOff x="471707" y="1675770"/>
            <a:chExt cx="2158455" cy="2196000"/>
          </a:xfrm>
          <a:solidFill>
            <a:srgbClr val="05BAC8"/>
          </a:solidFill>
        </p:grpSpPr>
        <p:grpSp>
          <p:nvGrpSpPr>
            <p:cNvPr id="22" name="组合 21"/>
            <p:cNvGrpSpPr>
              <a:grpSpLocks noChangeAspect="1"/>
            </p:cNvGrpSpPr>
            <p:nvPr/>
          </p:nvGrpSpPr>
          <p:grpSpPr>
            <a:xfrm>
              <a:off x="471707" y="1675770"/>
              <a:ext cx="2158455" cy="2196000"/>
              <a:chOff x="5397500" y="5734050"/>
              <a:chExt cx="365125" cy="371476"/>
            </a:xfrm>
            <a:grpFill/>
          </p:grpSpPr>
          <p:sp>
            <p:nvSpPr>
              <p:cNvPr id="2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grpSp>
        <p:grpSp>
          <p:nvGrpSpPr>
            <p:cNvPr id="23" name="组合 22"/>
            <p:cNvGrpSpPr>
              <a:grpSpLocks noChangeAspect="1"/>
            </p:cNvGrpSpPr>
            <p:nvPr/>
          </p:nvGrpSpPr>
          <p:grpSpPr>
            <a:xfrm>
              <a:off x="1735995" y="2108076"/>
              <a:ext cx="462003" cy="468000"/>
              <a:chOff x="2665061" y="4979202"/>
              <a:chExt cx="284308" cy="288000"/>
            </a:xfrm>
            <a:grpFill/>
          </p:grpSpPr>
          <p:sp>
            <p:nvSpPr>
              <p:cNvPr id="2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5"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grpSp>
      </p:grpSp>
      <p:sp>
        <p:nvSpPr>
          <p:cNvPr id="47" name="矩形 3"/>
          <p:cNvSpPr>
            <a:spLocks noChangeArrowheads="1"/>
          </p:cNvSpPr>
          <p:nvPr/>
        </p:nvSpPr>
        <p:spPr bwMode="auto">
          <a:xfrm>
            <a:off x="5958652" y="515424"/>
            <a:ext cx="223583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sz="2935" b="1" dirty="0">
                <a:solidFill>
                  <a:schemeClr val="tx1">
                    <a:lumMod val="75000"/>
                    <a:lumOff val="25000"/>
                  </a:schemeClr>
                </a:solidFill>
                <a:latin typeface="Arial" panose="020B0604020202020204" pitchFamily="34" charset="0"/>
                <a:cs typeface="Arial" panose="020B0604020202020204" pitchFamily="34" charset="0"/>
              </a:rPr>
              <a:t>srs</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版本管理</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92075" y="1478915"/>
            <a:ext cx="1639570" cy="4325620"/>
            <a:chOff x="-145" y="2329"/>
            <a:chExt cx="2582" cy="6812"/>
          </a:xfrm>
        </p:grpSpPr>
        <p:grpSp>
          <p:nvGrpSpPr>
            <p:cNvPr id="52" name="组合 51"/>
            <p:cNvGrpSpPr/>
            <p:nvPr/>
          </p:nvGrpSpPr>
          <p:grpSpPr>
            <a:xfrm>
              <a:off x="-145" y="2329"/>
              <a:ext cx="2582" cy="5592"/>
              <a:chOff x="-145" y="2329"/>
              <a:chExt cx="2582" cy="5592"/>
            </a:xfrm>
          </p:grpSpPr>
          <p:sp>
            <p:nvSpPr>
              <p:cNvPr id="53" name="文本框 52"/>
              <p:cNvSpPr txBox="1"/>
              <p:nvPr/>
            </p:nvSpPr>
            <p:spPr>
              <a:xfrm>
                <a:off x="523" y="2329"/>
                <a:ext cx="1728" cy="580"/>
              </a:xfrm>
              <a:prstGeom prst="rect">
                <a:avLst/>
              </a:prstGeom>
              <a:solidFill>
                <a:srgbClr val="F2F2F2"/>
              </a:solidFill>
            </p:spPr>
            <p:txBody>
              <a:bodyPr wrap="none" rtlCol="0">
                <a:spAutoFit/>
              </a:bodyPr>
              <a:p>
                <a:r>
                  <a:rPr lang="zh-CN" altLang="en-US"/>
                  <a:t>用例文档</a:t>
                </a:r>
                <a:endParaRPr lang="zh-CN" altLang="en-US">
                  <a:ln>
                    <a:solidFill>
                      <a:schemeClr val="bg2"/>
                    </a:solidFill>
                  </a:ln>
                  <a:solidFill>
                    <a:schemeClr val="tx1">
                      <a:lumMod val="95000"/>
                      <a:lumOff val="5000"/>
                    </a:schemeClr>
                  </a:solidFill>
                </a:endParaRPr>
              </a:p>
            </p:txBody>
          </p:sp>
          <p:sp>
            <p:nvSpPr>
              <p:cNvPr id="54" name="文本框 53"/>
              <p:cNvSpPr txBox="1"/>
              <p:nvPr/>
            </p:nvSpPr>
            <p:spPr>
              <a:xfrm>
                <a:off x="-145" y="3562"/>
                <a:ext cx="2582" cy="580"/>
              </a:xfrm>
              <a:prstGeom prst="rect">
                <a:avLst/>
              </a:prstGeom>
              <a:solidFill>
                <a:srgbClr val="F2F2F2"/>
              </a:solidFill>
            </p:spPr>
            <p:txBody>
              <a:bodyPr wrap="square" rtlCol="0">
                <a:spAutoFit/>
              </a:bodyPr>
              <a:p>
                <a:r>
                  <a:rPr lang="zh-CN" altLang="en-US"/>
                  <a:t>　   测试用例</a:t>
                </a:r>
                <a:endParaRPr lang="zh-CN" altLang="en-US"/>
              </a:p>
            </p:txBody>
          </p:sp>
          <p:sp>
            <p:nvSpPr>
              <p:cNvPr id="55" name="文本框 54"/>
              <p:cNvSpPr txBox="1"/>
              <p:nvPr/>
            </p:nvSpPr>
            <p:spPr>
              <a:xfrm>
                <a:off x="71" y="4563"/>
                <a:ext cx="2364" cy="1016"/>
              </a:xfrm>
              <a:prstGeom prst="rect">
                <a:avLst/>
              </a:prstGeom>
              <a:solidFill>
                <a:srgbClr val="F2F2F2"/>
              </a:solidFill>
            </p:spPr>
            <p:txBody>
              <a:bodyPr wrap="square" rtlCol="0">
                <a:spAutoFit/>
              </a:bodyPr>
              <a:p>
                <a:pPr algn="ctr"/>
                <a:r>
                  <a:rPr lang="zh-CN" altLang="en-US">
                    <a:solidFill>
                      <a:schemeClr val="tx1"/>
                    </a:solidFill>
                    <a:sym typeface="+mn-ea"/>
                  </a:rPr>
                  <a:t>需求</a:t>
                </a:r>
                <a:endParaRPr lang="zh-CN" altLang="en-US">
                  <a:solidFill>
                    <a:schemeClr val="tx1"/>
                  </a:solidFill>
                  <a:sym typeface="+mn-ea"/>
                </a:endParaRPr>
              </a:p>
              <a:p>
                <a:pPr algn="ctr"/>
                <a:r>
                  <a:rPr lang="zh-CN" altLang="en-US">
                    <a:solidFill>
                      <a:schemeClr val="tx1"/>
                    </a:solidFill>
                    <a:sym typeface="+mn-ea"/>
                  </a:rPr>
                  <a:t>可行性</a:t>
                </a:r>
                <a:endParaRPr lang="zh-CN" altLang="en-US">
                  <a:solidFill>
                    <a:schemeClr val="tx1"/>
                  </a:solidFill>
                  <a:sym typeface="+mn-ea"/>
                </a:endParaRPr>
              </a:p>
            </p:txBody>
          </p:sp>
          <p:sp>
            <p:nvSpPr>
              <p:cNvPr id="56" name="文本框 55"/>
              <p:cNvSpPr txBox="1"/>
              <p:nvPr/>
            </p:nvSpPr>
            <p:spPr>
              <a:xfrm>
                <a:off x="193" y="6028"/>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57" name="文本框 56"/>
              <p:cNvSpPr txBox="1"/>
              <p:nvPr/>
            </p:nvSpPr>
            <p:spPr>
              <a:xfrm>
                <a:off x="-73" y="7341"/>
                <a:ext cx="2324" cy="580"/>
              </a:xfrm>
              <a:prstGeom prst="rect">
                <a:avLst/>
              </a:prstGeom>
              <a:solidFill>
                <a:srgbClr val="F2F2F2"/>
              </a:solidFill>
            </p:spPr>
            <p:txBody>
              <a:bodyPr wrap="square" rtlCol="0">
                <a:spAutoFit/>
              </a:bodyPr>
              <a:p>
                <a:pPr algn="ctr"/>
                <a:r>
                  <a:rPr lang="zh-CN" altLang="en-US">
                    <a:solidFill>
                      <a:schemeClr val="tx1"/>
                    </a:solidFill>
                    <a:sym typeface="+mn-ea"/>
                  </a:rPr>
                  <a:t>　用户手册</a:t>
                </a:r>
                <a:endParaRPr lang="zh-CN" altLang="en-US">
                  <a:solidFill>
                    <a:schemeClr val="tx1"/>
                  </a:solidFill>
                  <a:sym typeface="+mn-ea"/>
                </a:endParaRPr>
              </a:p>
            </p:txBody>
          </p:sp>
        </p:grpSp>
        <p:sp>
          <p:nvSpPr>
            <p:cNvPr id="58" name="文本框 57"/>
            <p:cNvSpPr txBox="1"/>
            <p:nvPr/>
          </p:nvSpPr>
          <p:spPr>
            <a:xfrm>
              <a:off x="191" y="8561"/>
              <a:ext cx="2244" cy="580"/>
            </a:xfrm>
            <a:prstGeom prst="rect">
              <a:avLst/>
            </a:prstGeom>
            <a:solidFill>
              <a:srgbClr val="152F47"/>
            </a:solidFill>
          </p:spPr>
          <p:txBody>
            <a:bodyPr wrap="square" rtlCol="0">
              <a:spAutoFit/>
            </a:bodyPr>
            <a:p>
              <a:pPr algn="ctr"/>
              <a:r>
                <a:rPr lang="zh-CN" altLang="en-US">
                  <a:solidFill>
                    <a:schemeClr val="bg1"/>
                  </a:solidFill>
                  <a:sym typeface="+mn-ea"/>
                </a:rPr>
                <a:t>其他</a:t>
              </a:r>
              <a:endParaRPr lang="zh-CN" altLang="en-US">
                <a:solidFill>
                  <a:schemeClr val="bg1"/>
                </a:solidFill>
                <a:sym typeface="+mn-ea"/>
              </a:endParaRPr>
            </a:p>
          </p:txBody>
        </p:sp>
      </p:grpSp>
      <p:pic>
        <p:nvPicPr>
          <p:cNvPr id="59" name="图片 58"/>
          <p:cNvPicPr>
            <a:picLocks noChangeAspect="1"/>
          </p:cNvPicPr>
          <p:nvPr/>
        </p:nvPicPr>
        <p:blipFill>
          <a:blip r:embed="rId1"/>
          <a:stretch>
            <a:fillRect/>
          </a:stretch>
        </p:blipFill>
        <p:spPr>
          <a:xfrm>
            <a:off x="4263390" y="1882775"/>
            <a:ext cx="7452995" cy="326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50" fill="hold"/>
                                        <p:tgtEl>
                                          <p:spTgt spid="21"/>
                                        </p:tgtEl>
                                        <p:attrNameLst>
                                          <p:attrName>ppt_w</p:attrName>
                                        </p:attrNameLst>
                                      </p:cBhvr>
                                      <p:tavLst>
                                        <p:tav tm="0">
                                          <p:val>
                                            <p:fltVal val="0"/>
                                          </p:val>
                                        </p:tav>
                                        <p:tav tm="100000">
                                          <p:val>
                                            <p:strVal val="#ppt_w"/>
                                          </p:val>
                                        </p:tav>
                                      </p:tavLst>
                                    </p:anim>
                                    <p:anim calcmode="lin" valueType="num">
                                      <p:cBhvr>
                                        <p:cTn id="16" dur="350" fill="hold"/>
                                        <p:tgtEl>
                                          <p:spTgt spid="21"/>
                                        </p:tgtEl>
                                        <p:attrNameLst>
                                          <p:attrName>ppt_h</p:attrName>
                                        </p:attrNameLst>
                                      </p:cBhvr>
                                      <p:tavLst>
                                        <p:tav tm="0">
                                          <p:val>
                                            <p:fltVal val="0"/>
                                          </p:val>
                                        </p:tav>
                                        <p:tav tm="100000">
                                          <p:val>
                                            <p:strVal val="#ppt_h"/>
                                          </p:val>
                                        </p:tav>
                                      </p:tavLst>
                                    </p:anim>
                                    <p:animEffect transition="in" filter="fade">
                                      <p:cBhvr>
                                        <p:cTn id="17" dur="350"/>
                                        <p:tgtEl>
                                          <p:spTgt spid="21"/>
                                        </p:tgtEl>
                                      </p:cBhvr>
                                    </p:animEffect>
                                  </p:childTnLst>
                                </p:cTn>
                              </p:par>
                            </p:childTnLst>
                          </p:cTn>
                        </p:par>
                        <p:par>
                          <p:cTn id="18" fill="hold">
                            <p:stCondLst>
                              <p:cond delay="1750"/>
                            </p:stCondLst>
                            <p:childTnLst>
                              <p:par>
                                <p:cTn id="19" presetID="14" presetClass="entr" presetSubtype="10"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randombar(horizontal)">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80960" y="4204904"/>
            <a:ext cx="2926080" cy="922020"/>
          </a:xfrm>
          <a:prstGeom prst="rect">
            <a:avLst/>
          </a:prstGeom>
          <a:noFill/>
        </p:spPr>
        <p:txBody>
          <a:bodyPr wrap="none" rtlCol="0">
            <a:spAutoFit/>
          </a:bodyPr>
          <a:lstStyle/>
          <a:p>
            <a:pPr algn="ctr"/>
            <a:r>
              <a:rPr lang="zh-CN" altLang="en-US"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需求变更</a:t>
            </a:r>
            <a:endParaRPr lang="zh-CN" altLang="en-US"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第四部分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609739" y="2254206"/>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需求变更</a:t>
            </a:r>
            <a:endParaRPr lang="zh-CN" altLang="en-US" sz="2000" b="0" dirty="0">
              <a:solidFill>
                <a:schemeClr val="bg1">
                  <a:lumMod val="95000"/>
                </a:schemeClr>
              </a:solidFill>
            </a:endParaRPr>
          </a:p>
          <a:p>
            <a:pPr algn="l"/>
            <a:r>
              <a:rPr lang="zh-CN" altLang="en-US" sz="2000" b="0" dirty="0">
                <a:solidFill>
                  <a:schemeClr val="bg1">
                    <a:lumMod val="95000"/>
                  </a:schemeClr>
                </a:solidFill>
              </a:rPr>
              <a:t>申请报告</a:t>
            </a:r>
            <a:endParaRPr lang="zh-CN" altLang="en-US" sz="2000" b="0" dirty="0">
              <a:solidFill>
                <a:schemeClr val="bg1">
                  <a:lumMod val="95000"/>
                </a:schemeClr>
              </a:solidFill>
            </a:endParaRPr>
          </a:p>
        </p:txBody>
      </p:sp>
      <p:sp>
        <p:nvSpPr>
          <p:cNvPr id="74" name="文本框 73"/>
          <p:cNvSpPr txBox="1"/>
          <p:nvPr/>
        </p:nvSpPr>
        <p:spPr>
          <a:xfrm>
            <a:off x="3094070" y="3072146"/>
            <a:ext cx="675005"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CCB</a:t>
            </a:r>
            <a:endParaRPr lang="en-US" altLang="zh-CN" sz="2000" b="0" dirty="0">
              <a:solidFill>
                <a:schemeClr val="bg1">
                  <a:lumMod val="95000"/>
                </a:schemeClr>
              </a:solidFill>
            </a:endParaRPr>
          </a:p>
        </p:txBody>
      </p:sp>
      <p:sp>
        <p:nvSpPr>
          <p:cNvPr id="75" name="文本框 74"/>
          <p:cNvSpPr txBox="1"/>
          <p:nvPr/>
        </p:nvSpPr>
        <p:spPr>
          <a:xfrm>
            <a:off x="2293724" y="4713041"/>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en-US" altLang="zh-CN" sz="2000" b="0" dirty="0">
                <a:solidFill>
                  <a:schemeClr val="bg1">
                    <a:lumMod val="95000"/>
                  </a:schemeClr>
                </a:solidFill>
              </a:rPr>
              <a:t>   </a:t>
            </a:r>
            <a:r>
              <a:rPr lang="zh-CN" altLang="en-US" sz="2000" b="0" dirty="0">
                <a:solidFill>
                  <a:schemeClr val="bg1">
                    <a:lumMod val="95000"/>
                  </a:schemeClr>
                </a:solidFill>
              </a:rPr>
              <a:t>需求</a:t>
            </a:r>
            <a:endParaRPr lang="zh-CN" altLang="en-US" sz="2000" b="0" dirty="0">
              <a:solidFill>
                <a:schemeClr val="bg1">
                  <a:lumMod val="95000"/>
                </a:schemeClr>
              </a:solidFill>
            </a:endParaRPr>
          </a:p>
          <a:p>
            <a:pPr algn="l"/>
            <a:r>
              <a:rPr lang="zh-CN" altLang="en-US" sz="2000" b="0" dirty="0">
                <a:solidFill>
                  <a:schemeClr val="bg1">
                    <a:lumMod val="95000"/>
                  </a:schemeClr>
                </a:solidFill>
              </a:rPr>
              <a:t>变更影响</a:t>
            </a:r>
            <a:endParaRPr lang="zh-CN" altLang="en-US" sz="2000" b="0" dirty="0">
              <a:solidFill>
                <a:schemeClr val="bg1">
                  <a:lumMod val="95000"/>
                </a:schemeClr>
              </a:solidFill>
            </a:endParaRP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 calcmode="lin" valueType="num">
                                      <p:cBhvr>
                                        <p:cTn id="68" dur="500" fill="hold"/>
                                        <p:tgtEl>
                                          <p:spTgt spid="46"/>
                                        </p:tgtEl>
                                        <p:attrNameLst>
                                          <p:attrName>style.rotation</p:attrName>
                                        </p:attrNameLst>
                                      </p:cBhvr>
                                      <p:tavLst>
                                        <p:tav tm="0">
                                          <p:val>
                                            <p:fltVal val="360"/>
                                          </p:val>
                                        </p:tav>
                                        <p:tav tm="100000">
                                          <p:val>
                                            <p:fltVal val="0"/>
                                          </p:val>
                                        </p:tav>
                                      </p:tavLst>
                                    </p:anim>
                                    <p:animEffect transition="in" filter="fade">
                                      <p:cBhvr>
                                        <p:cTn id="69" dur="500"/>
                                        <p:tgtEl>
                                          <p:spTgt spid="4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 calcmode="lin" valueType="num">
                                      <p:cBhvr>
                                        <p:cTn id="74" dur="500" fill="hold"/>
                                        <p:tgtEl>
                                          <p:spTgt spid="61"/>
                                        </p:tgtEl>
                                        <p:attrNameLst>
                                          <p:attrName>style.rotation</p:attrName>
                                        </p:attrNameLst>
                                      </p:cBhvr>
                                      <p:tavLst>
                                        <p:tav tm="0">
                                          <p:val>
                                            <p:fltVal val="360"/>
                                          </p:val>
                                        </p:tav>
                                        <p:tav tm="100000">
                                          <p:val>
                                            <p:fltVal val="0"/>
                                          </p:val>
                                        </p:tav>
                                      </p:tavLst>
                                    </p:anim>
                                    <p:animEffect transition="in" filter="fade">
                                      <p:cBhvr>
                                        <p:cTn id="75" dur="500"/>
                                        <p:tgtEl>
                                          <p:spTgt spid="6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p:cTn id="78" dur="500" fill="hold"/>
                                        <p:tgtEl>
                                          <p:spTgt spid="64"/>
                                        </p:tgtEl>
                                        <p:attrNameLst>
                                          <p:attrName>ppt_w</p:attrName>
                                        </p:attrNameLst>
                                      </p:cBhvr>
                                      <p:tavLst>
                                        <p:tav tm="0">
                                          <p:val>
                                            <p:fltVal val="0"/>
                                          </p:val>
                                        </p:tav>
                                        <p:tav tm="100000">
                                          <p:val>
                                            <p:strVal val="#ppt_w"/>
                                          </p:val>
                                        </p:tav>
                                      </p:tavLst>
                                    </p:anim>
                                    <p:anim calcmode="lin" valueType="num">
                                      <p:cBhvr>
                                        <p:cTn id="79" dur="500" fill="hold"/>
                                        <p:tgtEl>
                                          <p:spTgt spid="64"/>
                                        </p:tgtEl>
                                        <p:attrNameLst>
                                          <p:attrName>ppt_h</p:attrName>
                                        </p:attrNameLst>
                                      </p:cBhvr>
                                      <p:tavLst>
                                        <p:tav tm="0">
                                          <p:val>
                                            <p:fltVal val="0"/>
                                          </p:val>
                                        </p:tav>
                                        <p:tav tm="100000">
                                          <p:val>
                                            <p:strVal val="#ppt_h"/>
                                          </p:val>
                                        </p:tav>
                                      </p:tavLst>
                                    </p:anim>
                                    <p:anim calcmode="lin" valueType="num">
                                      <p:cBhvr>
                                        <p:cTn id="80" dur="500" fill="hold"/>
                                        <p:tgtEl>
                                          <p:spTgt spid="64"/>
                                        </p:tgtEl>
                                        <p:attrNameLst>
                                          <p:attrName>style.rotation</p:attrName>
                                        </p:attrNameLst>
                                      </p:cBhvr>
                                      <p:tavLst>
                                        <p:tav tm="0">
                                          <p:val>
                                            <p:fltVal val="360"/>
                                          </p:val>
                                        </p:tav>
                                        <p:tav tm="100000">
                                          <p:val>
                                            <p:fltVal val="0"/>
                                          </p:val>
                                        </p:tav>
                                      </p:tavLst>
                                    </p:anim>
                                    <p:animEffect transition="in" filter="fade">
                                      <p:cBhvr>
                                        <p:cTn id="81" dur="500"/>
                                        <p:tgtEl>
                                          <p:spTgt spid="64"/>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 calcmode="lin" valueType="num">
                                      <p:cBhvr>
                                        <p:cTn id="86" dur="500" fill="hold"/>
                                        <p:tgtEl>
                                          <p:spTgt spid="62"/>
                                        </p:tgtEl>
                                        <p:attrNameLst>
                                          <p:attrName>style.rotation</p:attrName>
                                        </p:attrNameLst>
                                      </p:cBhvr>
                                      <p:tavLst>
                                        <p:tav tm="0">
                                          <p:val>
                                            <p:fltVal val="360"/>
                                          </p:val>
                                        </p:tav>
                                        <p:tav tm="100000">
                                          <p:val>
                                            <p:fltVal val="0"/>
                                          </p:val>
                                        </p:tav>
                                      </p:tavLst>
                                    </p:anim>
                                    <p:animEffect transition="in" filter="fade">
                                      <p:cBhvr>
                                        <p:cTn id="87" dur="500"/>
                                        <p:tgtEl>
                                          <p:spTgt spid="62"/>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 calcmode="lin" valueType="num">
                                      <p:cBhvr>
                                        <p:cTn id="92" dur="500" fill="hold"/>
                                        <p:tgtEl>
                                          <p:spTgt spid="63"/>
                                        </p:tgtEl>
                                        <p:attrNameLst>
                                          <p:attrName>style.rotation</p:attrName>
                                        </p:attrNameLst>
                                      </p:cBhvr>
                                      <p:tavLst>
                                        <p:tav tm="0">
                                          <p:val>
                                            <p:fltVal val="360"/>
                                          </p:val>
                                        </p:tav>
                                        <p:tav tm="100000">
                                          <p:val>
                                            <p:fltVal val="0"/>
                                          </p:val>
                                        </p:tav>
                                      </p:tavLst>
                                    </p:anim>
                                    <p:animEffect transition="in" filter="fade">
                                      <p:cBhvr>
                                        <p:cTn id="93" dur="500"/>
                                        <p:tgtEl>
                                          <p:spTgt spid="63"/>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 calcmode="lin" valueType="num">
                                      <p:cBhvr>
                                        <p:cTn id="110" dur="500" fill="hold"/>
                                        <p:tgtEl>
                                          <p:spTgt spid="69"/>
                                        </p:tgtEl>
                                        <p:attrNameLst>
                                          <p:attrName>style.rotation</p:attrName>
                                        </p:attrNameLst>
                                      </p:cBhvr>
                                      <p:tavLst>
                                        <p:tav tm="0">
                                          <p:val>
                                            <p:fltVal val="360"/>
                                          </p:val>
                                        </p:tav>
                                        <p:tav tm="100000">
                                          <p:val>
                                            <p:fltVal val="0"/>
                                          </p:val>
                                        </p:tav>
                                      </p:tavLst>
                                    </p:anim>
                                    <p:animEffect transition="in" filter="fade">
                                      <p:cBhvr>
                                        <p:cTn id="111" dur="500"/>
                                        <p:tgtEl>
                                          <p:spTgt spid="69"/>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5"/>
                                        </p:tgtEl>
                                        <p:attrNameLst>
                                          <p:attrName>style.visibility</p:attrName>
                                        </p:attrNameLst>
                                      </p:cBhvr>
                                      <p:to>
                                        <p:strVal val="visible"/>
                                      </p:to>
                                    </p:set>
                                    <p:anim calcmode="lin" valueType="num">
                                      <p:cBhvr>
                                        <p:cTn id="114" dur="500" fill="hold"/>
                                        <p:tgtEl>
                                          <p:spTgt spid="45"/>
                                        </p:tgtEl>
                                        <p:attrNameLst>
                                          <p:attrName>ppt_w</p:attrName>
                                        </p:attrNameLst>
                                      </p:cBhvr>
                                      <p:tavLst>
                                        <p:tav tm="0">
                                          <p:val>
                                            <p:fltVal val="0"/>
                                          </p:val>
                                        </p:tav>
                                        <p:tav tm="100000">
                                          <p:val>
                                            <p:strVal val="#ppt_w"/>
                                          </p:val>
                                        </p:tav>
                                      </p:tavLst>
                                    </p:anim>
                                    <p:anim calcmode="lin" valueType="num">
                                      <p:cBhvr>
                                        <p:cTn id="115" dur="500" fill="hold"/>
                                        <p:tgtEl>
                                          <p:spTgt spid="45"/>
                                        </p:tgtEl>
                                        <p:attrNameLst>
                                          <p:attrName>ppt_h</p:attrName>
                                        </p:attrNameLst>
                                      </p:cBhvr>
                                      <p:tavLst>
                                        <p:tav tm="0">
                                          <p:val>
                                            <p:fltVal val="0"/>
                                          </p:val>
                                        </p:tav>
                                        <p:tav tm="100000">
                                          <p:val>
                                            <p:strVal val="#ppt_h"/>
                                          </p:val>
                                        </p:tav>
                                      </p:tavLst>
                                    </p:anim>
                                    <p:anim calcmode="lin" valueType="num">
                                      <p:cBhvr>
                                        <p:cTn id="116" dur="500" fill="hold"/>
                                        <p:tgtEl>
                                          <p:spTgt spid="45"/>
                                        </p:tgtEl>
                                        <p:attrNameLst>
                                          <p:attrName>style.rotation</p:attrName>
                                        </p:attrNameLst>
                                      </p:cBhvr>
                                      <p:tavLst>
                                        <p:tav tm="0">
                                          <p:val>
                                            <p:fltVal val="360"/>
                                          </p:val>
                                        </p:tav>
                                        <p:tav tm="100000">
                                          <p:val>
                                            <p:fltVal val="0"/>
                                          </p:val>
                                        </p:tav>
                                      </p:tavLst>
                                    </p:anim>
                                    <p:animEffect transition="in" filter="fade">
                                      <p:cBhvr>
                                        <p:cTn id="117" dur="500"/>
                                        <p:tgtEl>
                                          <p:spTgt spid="45"/>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ppt_w</p:attrName>
                                        </p:attrNameLst>
                                      </p:cBhvr>
                                      <p:tavLst>
                                        <p:tav tm="0">
                                          <p:val>
                                            <p:fltVal val="0"/>
                                          </p:val>
                                        </p:tav>
                                        <p:tav tm="100000">
                                          <p:val>
                                            <p:strVal val="#ppt_w"/>
                                          </p:val>
                                        </p:tav>
                                      </p:tavLst>
                                    </p:anim>
                                    <p:anim calcmode="lin" valueType="num">
                                      <p:cBhvr>
                                        <p:cTn id="121" dur="500" fill="hold"/>
                                        <p:tgtEl>
                                          <p:spTgt spid="67"/>
                                        </p:tgtEl>
                                        <p:attrNameLst>
                                          <p:attrName>ppt_h</p:attrName>
                                        </p:attrNameLst>
                                      </p:cBhvr>
                                      <p:tavLst>
                                        <p:tav tm="0">
                                          <p:val>
                                            <p:fltVal val="0"/>
                                          </p:val>
                                        </p:tav>
                                        <p:tav tm="100000">
                                          <p:val>
                                            <p:strVal val="#ppt_h"/>
                                          </p:val>
                                        </p:tav>
                                      </p:tavLst>
                                    </p:anim>
                                    <p:anim calcmode="lin" valueType="num">
                                      <p:cBhvr>
                                        <p:cTn id="122" dur="500" fill="hold"/>
                                        <p:tgtEl>
                                          <p:spTgt spid="67"/>
                                        </p:tgtEl>
                                        <p:attrNameLst>
                                          <p:attrName>style.rotation</p:attrName>
                                        </p:attrNameLst>
                                      </p:cBhvr>
                                      <p:tavLst>
                                        <p:tav tm="0">
                                          <p:val>
                                            <p:fltVal val="360"/>
                                          </p:val>
                                        </p:tav>
                                        <p:tav tm="100000">
                                          <p:val>
                                            <p:fltVal val="0"/>
                                          </p:val>
                                        </p:tav>
                                      </p:tavLst>
                                    </p:anim>
                                    <p:animEffect transition="in" filter="fade">
                                      <p:cBhvr>
                                        <p:cTn id="123" dur="500"/>
                                        <p:tgtEl>
                                          <p:spTgt spid="67"/>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 calcmode="lin" valueType="num">
                                      <p:cBhvr>
                                        <p:cTn id="128" dur="500" fill="hold"/>
                                        <p:tgtEl>
                                          <p:spTgt spid="66"/>
                                        </p:tgtEl>
                                        <p:attrNameLst>
                                          <p:attrName>style.rotation</p:attrName>
                                        </p:attrNameLst>
                                      </p:cBhvr>
                                      <p:tavLst>
                                        <p:tav tm="0">
                                          <p:val>
                                            <p:fltVal val="360"/>
                                          </p:val>
                                        </p:tav>
                                        <p:tav tm="100000">
                                          <p:val>
                                            <p:fltVal val="0"/>
                                          </p:val>
                                        </p:tav>
                                      </p:tavLst>
                                    </p:anim>
                                    <p:animEffect transition="in" filter="fade">
                                      <p:cBhvr>
                                        <p:cTn id="129" dur="500"/>
                                        <p:tgtEl>
                                          <p:spTgt spid="66"/>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500" fill="hold"/>
                                        <p:tgtEl>
                                          <p:spTgt spid="65"/>
                                        </p:tgtEl>
                                        <p:attrNameLst>
                                          <p:attrName>ppt_w</p:attrName>
                                        </p:attrNameLst>
                                      </p:cBhvr>
                                      <p:tavLst>
                                        <p:tav tm="0">
                                          <p:val>
                                            <p:fltVal val="0"/>
                                          </p:val>
                                        </p:tav>
                                        <p:tav tm="100000">
                                          <p:val>
                                            <p:strVal val="#ppt_w"/>
                                          </p:val>
                                        </p:tav>
                                      </p:tavLst>
                                    </p:anim>
                                    <p:anim calcmode="lin" valueType="num">
                                      <p:cBhvr>
                                        <p:cTn id="134" dur="500" fill="hold"/>
                                        <p:tgtEl>
                                          <p:spTgt spid="65"/>
                                        </p:tgtEl>
                                        <p:attrNameLst>
                                          <p:attrName>ppt_h</p:attrName>
                                        </p:attrNameLst>
                                      </p:cBhvr>
                                      <p:tavLst>
                                        <p:tav tm="0">
                                          <p:val>
                                            <p:fltVal val="0"/>
                                          </p:val>
                                        </p:tav>
                                        <p:tav tm="100000">
                                          <p:val>
                                            <p:strVal val="#ppt_h"/>
                                          </p:val>
                                        </p:tav>
                                      </p:tavLst>
                                    </p:anim>
                                    <p:anim calcmode="lin" valueType="num">
                                      <p:cBhvr>
                                        <p:cTn id="135" dur="500" fill="hold"/>
                                        <p:tgtEl>
                                          <p:spTgt spid="65"/>
                                        </p:tgtEl>
                                        <p:attrNameLst>
                                          <p:attrName>style.rotation</p:attrName>
                                        </p:attrNameLst>
                                      </p:cBhvr>
                                      <p:tavLst>
                                        <p:tav tm="0">
                                          <p:val>
                                            <p:fltVal val="360"/>
                                          </p:val>
                                        </p:tav>
                                        <p:tav tm="100000">
                                          <p:val>
                                            <p:fltVal val="0"/>
                                          </p:val>
                                        </p:tav>
                                      </p:tavLst>
                                    </p:anim>
                                    <p:animEffect transition="in" filter="fade">
                                      <p:cBhvr>
                                        <p:cTn id="136" dur="500"/>
                                        <p:tgtEl>
                                          <p:spTgt spid="65"/>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p:cTn id="139" dur="500" fill="hold"/>
                                        <p:tgtEl>
                                          <p:spTgt spid="68"/>
                                        </p:tgtEl>
                                        <p:attrNameLst>
                                          <p:attrName>ppt_w</p:attrName>
                                        </p:attrNameLst>
                                      </p:cBhvr>
                                      <p:tavLst>
                                        <p:tav tm="0">
                                          <p:val>
                                            <p:fltVal val="0"/>
                                          </p:val>
                                        </p:tav>
                                        <p:tav tm="100000">
                                          <p:val>
                                            <p:strVal val="#ppt_w"/>
                                          </p:val>
                                        </p:tav>
                                      </p:tavLst>
                                    </p:anim>
                                    <p:anim calcmode="lin" valueType="num">
                                      <p:cBhvr>
                                        <p:cTn id="140" dur="500" fill="hold"/>
                                        <p:tgtEl>
                                          <p:spTgt spid="68"/>
                                        </p:tgtEl>
                                        <p:attrNameLst>
                                          <p:attrName>ppt_h</p:attrName>
                                        </p:attrNameLst>
                                      </p:cBhvr>
                                      <p:tavLst>
                                        <p:tav tm="0">
                                          <p:val>
                                            <p:fltVal val="0"/>
                                          </p:val>
                                        </p:tav>
                                        <p:tav tm="100000">
                                          <p:val>
                                            <p:strVal val="#ppt_h"/>
                                          </p:val>
                                        </p:tav>
                                      </p:tavLst>
                                    </p:anim>
                                    <p:anim calcmode="lin" valueType="num">
                                      <p:cBhvr>
                                        <p:cTn id="141" dur="500" fill="hold"/>
                                        <p:tgtEl>
                                          <p:spTgt spid="68"/>
                                        </p:tgtEl>
                                        <p:attrNameLst>
                                          <p:attrName>style.rotation</p:attrName>
                                        </p:attrNameLst>
                                      </p:cBhvr>
                                      <p:tavLst>
                                        <p:tav tm="0">
                                          <p:val>
                                            <p:fltVal val="360"/>
                                          </p:val>
                                        </p:tav>
                                        <p:tav tm="100000">
                                          <p:val>
                                            <p:fltVal val="0"/>
                                          </p:val>
                                        </p:tav>
                                      </p:tavLst>
                                    </p:anim>
                                    <p:animEffect transition="in" filter="fade">
                                      <p:cBhvr>
                                        <p:cTn id="142" dur="500"/>
                                        <p:tgtEl>
                                          <p:spTgt spid="68"/>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 calcmode="lin" valueType="num">
                                      <p:cBhvr>
                                        <p:cTn id="145" dur="500" fill="hold"/>
                                        <p:tgtEl>
                                          <p:spTgt spid="71"/>
                                        </p:tgtEl>
                                        <p:attrNameLst>
                                          <p:attrName>ppt_w</p:attrName>
                                        </p:attrNameLst>
                                      </p:cBhvr>
                                      <p:tavLst>
                                        <p:tav tm="0">
                                          <p:val>
                                            <p:fltVal val="0"/>
                                          </p:val>
                                        </p:tav>
                                        <p:tav tm="100000">
                                          <p:val>
                                            <p:strVal val="#ppt_w"/>
                                          </p:val>
                                        </p:tav>
                                      </p:tavLst>
                                    </p:anim>
                                    <p:anim calcmode="lin" valueType="num">
                                      <p:cBhvr>
                                        <p:cTn id="146" dur="500" fill="hold"/>
                                        <p:tgtEl>
                                          <p:spTgt spid="71"/>
                                        </p:tgtEl>
                                        <p:attrNameLst>
                                          <p:attrName>ppt_h</p:attrName>
                                        </p:attrNameLst>
                                      </p:cBhvr>
                                      <p:tavLst>
                                        <p:tav tm="0">
                                          <p:val>
                                            <p:fltVal val="0"/>
                                          </p:val>
                                        </p:tav>
                                        <p:tav tm="100000">
                                          <p:val>
                                            <p:strVal val="#ppt_h"/>
                                          </p:val>
                                        </p:tav>
                                      </p:tavLst>
                                    </p:anim>
                                    <p:anim calcmode="lin" valueType="num">
                                      <p:cBhvr>
                                        <p:cTn id="147" dur="500" fill="hold"/>
                                        <p:tgtEl>
                                          <p:spTgt spid="71"/>
                                        </p:tgtEl>
                                        <p:attrNameLst>
                                          <p:attrName>style.rotation</p:attrName>
                                        </p:attrNameLst>
                                      </p:cBhvr>
                                      <p:tavLst>
                                        <p:tav tm="0">
                                          <p:val>
                                            <p:fltVal val="360"/>
                                          </p:val>
                                        </p:tav>
                                        <p:tav tm="100000">
                                          <p:val>
                                            <p:fltVal val="0"/>
                                          </p:val>
                                        </p:tav>
                                      </p:tavLst>
                                    </p:anim>
                                    <p:animEffect transition="in" filter="fade">
                                      <p:cBhvr>
                                        <p:cTn id="148" dur="500"/>
                                        <p:tgtEl>
                                          <p:spTgt spid="71"/>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9"/>
                                        </p:tgtEl>
                                        <p:attrNameLst>
                                          <p:attrName>style.visibility</p:attrName>
                                        </p:attrNameLst>
                                      </p:cBhvr>
                                      <p:to>
                                        <p:strVal val="visible"/>
                                      </p:to>
                                    </p:set>
                                    <p:anim calcmode="lin" valueType="num">
                                      <p:cBhvr>
                                        <p:cTn id="151" dur="500" fill="hold"/>
                                        <p:tgtEl>
                                          <p:spTgt spid="59"/>
                                        </p:tgtEl>
                                        <p:attrNameLst>
                                          <p:attrName>ppt_w</p:attrName>
                                        </p:attrNameLst>
                                      </p:cBhvr>
                                      <p:tavLst>
                                        <p:tav tm="0">
                                          <p:val>
                                            <p:fltVal val="0"/>
                                          </p:val>
                                        </p:tav>
                                        <p:tav tm="100000">
                                          <p:val>
                                            <p:strVal val="#ppt_w"/>
                                          </p:val>
                                        </p:tav>
                                      </p:tavLst>
                                    </p:anim>
                                    <p:anim calcmode="lin" valueType="num">
                                      <p:cBhvr>
                                        <p:cTn id="152" dur="500" fill="hold"/>
                                        <p:tgtEl>
                                          <p:spTgt spid="59"/>
                                        </p:tgtEl>
                                        <p:attrNameLst>
                                          <p:attrName>ppt_h</p:attrName>
                                        </p:attrNameLst>
                                      </p:cBhvr>
                                      <p:tavLst>
                                        <p:tav tm="0">
                                          <p:val>
                                            <p:fltVal val="0"/>
                                          </p:val>
                                        </p:tav>
                                        <p:tav tm="100000">
                                          <p:val>
                                            <p:strVal val="#ppt_h"/>
                                          </p:val>
                                        </p:tav>
                                      </p:tavLst>
                                    </p:anim>
                                    <p:anim calcmode="lin" valueType="num">
                                      <p:cBhvr>
                                        <p:cTn id="153" dur="500" fill="hold"/>
                                        <p:tgtEl>
                                          <p:spTgt spid="59"/>
                                        </p:tgtEl>
                                        <p:attrNameLst>
                                          <p:attrName>style.rotation</p:attrName>
                                        </p:attrNameLst>
                                      </p:cBhvr>
                                      <p:tavLst>
                                        <p:tav tm="0">
                                          <p:val>
                                            <p:fltVal val="360"/>
                                          </p:val>
                                        </p:tav>
                                        <p:tav tm="100000">
                                          <p:val>
                                            <p:fltVal val="0"/>
                                          </p:val>
                                        </p:tav>
                                      </p:tavLst>
                                    </p:anim>
                                    <p:animEffect transition="in" filter="fade">
                                      <p:cBhvr>
                                        <p:cTn id="154" dur="500"/>
                                        <p:tgtEl>
                                          <p:spTgt spid="59"/>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70"/>
                                        </p:tgtEl>
                                        <p:attrNameLst>
                                          <p:attrName>style.visibility</p:attrName>
                                        </p:attrNameLst>
                                      </p:cBhvr>
                                      <p:to>
                                        <p:strVal val="visible"/>
                                      </p:to>
                                    </p:set>
                                    <p:anim calcmode="lin" valueType="num">
                                      <p:cBhvr>
                                        <p:cTn id="157" dur="500" fill="hold"/>
                                        <p:tgtEl>
                                          <p:spTgt spid="70"/>
                                        </p:tgtEl>
                                        <p:attrNameLst>
                                          <p:attrName>ppt_w</p:attrName>
                                        </p:attrNameLst>
                                      </p:cBhvr>
                                      <p:tavLst>
                                        <p:tav tm="0">
                                          <p:val>
                                            <p:fltVal val="0"/>
                                          </p:val>
                                        </p:tav>
                                        <p:tav tm="100000">
                                          <p:val>
                                            <p:strVal val="#ppt_w"/>
                                          </p:val>
                                        </p:tav>
                                      </p:tavLst>
                                    </p:anim>
                                    <p:anim calcmode="lin" valueType="num">
                                      <p:cBhvr>
                                        <p:cTn id="158" dur="500" fill="hold"/>
                                        <p:tgtEl>
                                          <p:spTgt spid="70"/>
                                        </p:tgtEl>
                                        <p:attrNameLst>
                                          <p:attrName>ppt_h</p:attrName>
                                        </p:attrNameLst>
                                      </p:cBhvr>
                                      <p:tavLst>
                                        <p:tav tm="0">
                                          <p:val>
                                            <p:fltVal val="0"/>
                                          </p:val>
                                        </p:tav>
                                        <p:tav tm="100000">
                                          <p:val>
                                            <p:strVal val="#ppt_h"/>
                                          </p:val>
                                        </p:tav>
                                      </p:tavLst>
                                    </p:anim>
                                    <p:anim calcmode="lin" valueType="num">
                                      <p:cBhvr>
                                        <p:cTn id="159" dur="500" fill="hold"/>
                                        <p:tgtEl>
                                          <p:spTgt spid="70"/>
                                        </p:tgtEl>
                                        <p:attrNameLst>
                                          <p:attrName>style.rotation</p:attrName>
                                        </p:attrNameLst>
                                      </p:cBhvr>
                                      <p:tavLst>
                                        <p:tav tm="0">
                                          <p:val>
                                            <p:fltVal val="360"/>
                                          </p:val>
                                        </p:tav>
                                        <p:tav tm="100000">
                                          <p:val>
                                            <p:fltVal val="0"/>
                                          </p:val>
                                        </p:tav>
                                      </p:tavLst>
                                    </p:anim>
                                    <p:animEffect transition="in" filter="fade">
                                      <p:cBhvr>
                                        <p:cTn id="160" dur="500"/>
                                        <p:tgtEl>
                                          <p:spTgt spid="70"/>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76"/>
                                        </p:tgtEl>
                                        <p:attrNameLst>
                                          <p:attrName>style.visibility</p:attrName>
                                        </p:attrNameLst>
                                      </p:cBhvr>
                                      <p:to>
                                        <p:strVal val="visible"/>
                                      </p:to>
                                    </p:set>
                                    <p:anim calcmode="lin" valueType="num">
                                      <p:cBhvr>
                                        <p:cTn id="163" dur="500" fill="hold"/>
                                        <p:tgtEl>
                                          <p:spTgt spid="76"/>
                                        </p:tgtEl>
                                        <p:attrNameLst>
                                          <p:attrName>ppt_w</p:attrName>
                                        </p:attrNameLst>
                                      </p:cBhvr>
                                      <p:tavLst>
                                        <p:tav tm="0">
                                          <p:val>
                                            <p:fltVal val="0"/>
                                          </p:val>
                                        </p:tav>
                                        <p:tav tm="100000">
                                          <p:val>
                                            <p:strVal val="#ppt_w"/>
                                          </p:val>
                                        </p:tav>
                                      </p:tavLst>
                                    </p:anim>
                                    <p:anim calcmode="lin" valueType="num">
                                      <p:cBhvr>
                                        <p:cTn id="164" dur="500" fill="hold"/>
                                        <p:tgtEl>
                                          <p:spTgt spid="76"/>
                                        </p:tgtEl>
                                        <p:attrNameLst>
                                          <p:attrName>ppt_h</p:attrName>
                                        </p:attrNameLst>
                                      </p:cBhvr>
                                      <p:tavLst>
                                        <p:tav tm="0">
                                          <p:val>
                                            <p:fltVal val="0"/>
                                          </p:val>
                                        </p:tav>
                                        <p:tav tm="100000">
                                          <p:val>
                                            <p:strVal val="#ppt_h"/>
                                          </p:val>
                                        </p:tav>
                                      </p:tavLst>
                                    </p:anim>
                                    <p:anim calcmode="lin" valueType="num">
                                      <p:cBhvr>
                                        <p:cTn id="165" dur="500" fill="hold"/>
                                        <p:tgtEl>
                                          <p:spTgt spid="76"/>
                                        </p:tgtEl>
                                        <p:attrNameLst>
                                          <p:attrName>style.rotation</p:attrName>
                                        </p:attrNameLst>
                                      </p:cBhvr>
                                      <p:tavLst>
                                        <p:tav tm="0">
                                          <p:val>
                                            <p:fltVal val="360"/>
                                          </p:val>
                                        </p:tav>
                                        <p:tav tm="100000">
                                          <p:val>
                                            <p:fltVal val="0"/>
                                          </p:val>
                                        </p:tav>
                                      </p:tavLst>
                                    </p:anim>
                                    <p:animEffect transition="in" filter="fade">
                                      <p:cBhvr>
                                        <p:cTn id="166" dur="500"/>
                                        <p:tgtEl>
                                          <p:spTgt spid="76"/>
                                        </p:tgtEl>
                                      </p:cBhvr>
                                    </p:animEffect>
                                  </p:childTnLst>
                                </p:cTn>
                              </p:par>
                              <p:par>
                                <p:cTn id="167" presetID="49" presetClass="entr" presetSubtype="0" decel="100000" fill="hold" grpId="0" nodeType="withEffect">
                                  <p:stCondLst>
                                    <p:cond delay="250"/>
                                  </p:stCondLst>
                                  <p:childTnLst>
                                    <p:set>
                                      <p:cBhvr>
                                        <p:cTn id="168" dur="1" fill="hold">
                                          <p:stCondLst>
                                            <p:cond delay="0"/>
                                          </p:stCondLst>
                                        </p:cTn>
                                        <p:tgtEl>
                                          <p:spTgt spid="77"/>
                                        </p:tgtEl>
                                        <p:attrNameLst>
                                          <p:attrName>style.visibility</p:attrName>
                                        </p:attrNameLst>
                                      </p:cBhvr>
                                      <p:to>
                                        <p:strVal val="visible"/>
                                      </p:to>
                                    </p:set>
                                    <p:anim calcmode="lin" valueType="num">
                                      <p:cBhvr>
                                        <p:cTn id="169" dur="500" fill="hold"/>
                                        <p:tgtEl>
                                          <p:spTgt spid="77"/>
                                        </p:tgtEl>
                                        <p:attrNameLst>
                                          <p:attrName>ppt_w</p:attrName>
                                        </p:attrNameLst>
                                      </p:cBhvr>
                                      <p:tavLst>
                                        <p:tav tm="0">
                                          <p:val>
                                            <p:fltVal val="0"/>
                                          </p:val>
                                        </p:tav>
                                        <p:tav tm="100000">
                                          <p:val>
                                            <p:strVal val="#ppt_w"/>
                                          </p:val>
                                        </p:tav>
                                      </p:tavLst>
                                    </p:anim>
                                    <p:anim calcmode="lin" valueType="num">
                                      <p:cBhvr>
                                        <p:cTn id="170" dur="500" fill="hold"/>
                                        <p:tgtEl>
                                          <p:spTgt spid="77"/>
                                        </p:tgtEl>
                                        <p:attrNameLst>
                                          <p:attrName>ppt_h</p:attrName>
                                        </p:attrNameLst>
                                      </p:cBhvr>
                                      <p:tavLst>
                                        <p:tav tm="0">
                                          <p:val>
                                            <p:fltVal val="0"/>
                                          </p:val>
                                        </p:tav>
                                        <p:tav tm="100000">
                                          <p:val>
                                            <p:strVal val="#ppt_h"/>
                                          </p:val>
                                        </p:tav>
                                      </p:tavLst>
                                    </p:anim>
                                    <p:anim calcmode="lin" valueType="num">
                                      <p:cBhvr>
                                        <p:cTn id="171" dur="500" fill="hold"/>
                                        <p:tgtEl>
                                          <p:spTgt spid="77"/>
                                        </p:tgtEl>
                                        <p:attrNameLst>
                                          <p:attrName>style.rotation</p:attrName>
                                        </p:attrNameLst>
                                      </p:cBhvr>
                                      <p:tavLst>
                                        <p:tav tm="0">
                                          <p:val>
                                            <p:fltVal val="360"/>
                                          </p:val>
                                        </p:tav>
                                        <p:tav tm="100000">
                                          <p:val>
                                            <p:fltVal val="0"/>
                                          </p:val>
                                        </p:tav>
                                      </p:tavLst>
                                    </p:anim>
                                    <p:animEffect transition="in" filter="fade">
                                      <p:cBhvr>
                                        <p:cTn id="1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bldLvl="0" animBg="1"/>
      <p:bldP spid="46" grpId="0" bldLvl="0" animBg="1"/>
      <p:bldP spid="47" grpId="0" bldLvl="0" animBg="1"/>
      <p:bldP spid="57" grpId="0" bldLvl="0" animBg="1"/>
      <p:bldP spid="58" grpId="0" bldLvl="0" animBg="1"/>
      <p:bldP spid="59" grpId="0" bldLvl="0" animBg="1"/>
      <p:bldP spid="60"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p:bldP spid="74" grpId="0"/>
      <p:bldP spid="75" grpId="0"/>
      <p:bldP spid="76" grpId="0" bldLvl="0" animBg="1"/>
      <p:bldP spid="77" grpId="0" bldLvl="0" animBg="1"/>
      <p:bldP spid="6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6031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需求变更优先级打分表【３】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2238375" y="3440430"/>
          <a:ext cx="9559925" cy="2468880"/>
        </p:xfrm>
        <a:graphic>
          <a:graphicData uri="http://schemas.openxmlformats.org/drawingml/2006/table">
            <a:tbl>
              <a:tblPr firstRow="1" bandRow="1">
                <a:tableStyleId>{5C22544A-7EE6-4342-B048-85BDC9FD1C3A}</a:tableStyleId>
              </a:tblPr>
              <a:tblGrid>
                <a:gridCol w="1670685"/>
                <a:gridCol w="3341370"/>
                <a:gridCol w="2308860"/>
                <a:gridCol w="2239010"/>
              </a:tblGrid>
              <a:tr h="177800">
                <a:tc>
                  <a:txBody>
                    <a:bodyPr/>
                    <a:p>
                      <a:pPr indent="0" algn="ctr">
                        <a:buNone/>
                      </a:pPr>
                      <a:r>
                        <a:rPr lang="zh-CN" sz="2400" b="0">
                          <a:solidFill>
                            <a:srgbClr val="000000"/>
                          </a:solidFill>
                          <a:ea typeface="宋体" panose="02010600030101010101" pitchFamily="2" charset="-122"/>
                        </a:rPr>
                        <a:t>添加网站首页动图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对网站添加首页动图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indent="0" algn="ctr">
                        <a:buNone/>
                      </a:pPr>
                      <a:r>
                        <a:rPr lang="zh-CN" sz="2400" b="0">
                          <a:solidFill>
                            <a:srgbClr val="000000"/>
                          </a:solidFill>
                          <a:ea typeface="宋体" panose="02010600030101010101" pitchFamily="2" charset="-122"/>
                        </a:rPr>
                        <a:t>修改网站首页动图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对网站修改首页动图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indent="0" algn="ctr">
                        <a:buNone/>
                      </a:pPr>
                      <a:r>
                        <a:rPr lang="zh-CN" sz="2400" b="0">
                          <a:solidFill>
                            <a:srgbClr val="000000"/>
                          </a:solidFill>
                          <a:ea typeface="宋体" panose="02010600030101010101" pitchFamily="2" charset="-122"/>
                        </a:rPr>
                        <a:t>删除网站首页动图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ea typeface="宋体" panose="02010600030101010101" pitchFamily="2" charset="-122"/>
                        </a:rPr>
                        <a:t>对网站删除首页动图</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2238375" y="1941830"/>
          <a:ext cx="9559925" cy="1498600"/>
        </p:xfrm>
        <a:graphic>
          <a:graphicData uri="http://schemas.openxmlformats.org/drawingml/2006/table">
            <a:tbl>
              <a:tblPr firstRow="1" bandRow="1">
                <a:tableStyleId>{5C22544A-7EE6-4342-B048-85BDC9FD1C3A}</a:tableStyleId>
              </a:tblPr>
              <a:tblGrid>
                <a:gridCol w="835025"/>
                <a:gridCol w="835660"/>
                <a:gridCol w="835025"/>
                <a:gridCol w="835660"/>
                <a:gridCol w="1670685"/>
                <a:gridCol w="2308860"/>
                <a:gridCol w="2239010"/>
              </a:tblGrid>
              <a:tr h="612775">
                <a:tc>
                  <a:txBody>
                    <a:bodyPr/>
                    <a:p>
                      <a:pPr indent="0" algn="ctr">
                        <a:buNone/>
                      </a:pPr>
                      <a:endParaRPr lang="en-US" altLang="en-US" sz="2400" b="1">
                        <a:solidFill>
                          <a:srgbClr val="FF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ea typeface="宋体" panose="02010600030101010101" pitchFamily="2" charset="-122"/>
                        </a:rPr>
                        <a:t>相对权重</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2</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rPr>
                        <a:t>1</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885825">
                <a:tc gridSpan="2">
                  <a:txBody>
                    <a:bodyPr/>
                    <a:p>
                      <a:pPr indent="0" algn="ctr">
                        <a:buNone/>
                      </a:pPr>
                      <a:r>
                        <a:rPr lang="zh-CN" sz="2400" b="1">
                          <a:solidFill>
                            <a:srgbClr val="000000"/>
                          </a:solidFill>
                          <a:ea typeface="宋体" panose="02010600030101010101" pitchFamily="2" charset="-122"/>
                        </a:rPr>
                        <a:t>功能名称</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gridSpan="3">
                  <a:txBody>
                    <a:bodyPr/>
                    <a:p>
                      <a:pPr indent="0" algn="ctr">
                        <a:buNone/>
                      </a:pPr>
                      <a:r>
                        <a:rPr lang="zh-CN" sz="2400" b="1">
                          <a:solidFill>
                            <a:srgbClr val="000000"/>
                          </a:solidFill>
                          <a:ea typeface="宋体" panose="02010600030101010101" pitchFamily="2" charset="-122"/>
                        </a:rPr>
                        <a:t>功能描述</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a:txBody>
                    <a:bodyPr/>
                    <a:p>
                      <a:pPr indent="0">
                        <a:buNone/>
                      </a:pPr>
                      <a:r>
                        <a:rPr lang="zh-CN" sz="2400" b="1">
                          <a:solidFill>
                            <a:srgbClr val="000000"/>
                          </a:solidFill>
                          <a:ea typeface="宋体" panose="02010600030101010101" pitchFamily="2" charset="-122"/>
                        </a:rPr>
                        <a:t>相对收益（管理员打分）</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1">
                          <a:solidFill>
                            <a:srgbClr val="000000"/>
                          </a:solidFill>
                          <a:ea typeface="宋体" panose="02010600030101010101" pitchFamily="2" charset="-122"/>
                        </a:rPr>
                        <a:t>相对损失（管理员打分）</a:t>
                      </a:r>
                      <a:endParaRPr lang="zh-CN" altLang="en-US" sz="2400" b="1">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506031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需求变更可行性打分表【３】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表格 1"/>
          <p:cNvGraphicFramePr/>
          <p:nvPr/>
        </p:nvGraphicFramePr>
        <p:xfrm>
          <a:off x="1740535" y="1588770"/>
          <a:ext cx="10368915" cy="3680460"/>
        </p:xfrm>
        <a:graphic>
          <a:graphicData uri="http://schemas.openxmlformats.org/drawingml/2006/table">
            <a:tbl>
              <a:tblPr firstRow="1" bandRow="1">
                <a:tableStyleId>{5C22544A-7EE6-4342-B048-85BDC9FD1C3A}</a:tableStyleId>
              </a:tblPr>
              <a:tblGrid>
                <a:gridCol w="2250440"/>
                <a:gridCol w="5342255"/>
                <a:gridCol w="2776220"/>
              </a:tblGrid>
              <a:tr h="723900">
                <a:tc gridSpan="3">
                  <a:txBody>
                    <a:bodyPr/>
                    <a:p>
                      <a:pPr indent="0" algn="ctr">
                        <a:buNone/>
                      </a:pPr>
                      <a:r>
                        <a:rPr lang="zh-CN" sz="2000" b="1">
                          <a:solidFill>
                            <a:srgbClr val="000000"/>
                          </a:solidFill>
                          <a:ea typeface="宋体" panose="02010600030101010101" pitchFamily="2" charset="-122"/>
                        </a:rPr>
                        <a:t>软件工程系列课程教学辅助网站管理员需求可行性打分表（变更后）（作者：G08）</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04495">
                <a:tc gridSpan="3">
                  <a:txBody>
                    <a:bodyPr/>
                    <a:p>
                      <a:pPr indent="0" algn="ctr">
                        <a:buNone/>
                      </a:pPr>
                      <a:r>
                        <a:rPr lang="zh-CN" sz="2000" b="1">
                          <a:solidFill>
                            <a:srgbClr val="FF0000"/>
                          </a:solidFill>
                          <a:ea typeface="宋体" panose="02010600030101010101" pitchFamily="2" charset="-122"/>
                        </a:rPr>
                        <a:t>从0到10，可行度由低到高</a:t>
                      </a:r>
                      <a:endParaRPr lang="zh-CN" altLang="en-US" sz="2000" b="1">
                        <a:solidFill>
                          <a:srgbClr val="FF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04495">
                <a:tc>
                  <a:txBody>
                    <a:bodyPr/>
                    <a:p>
                      <a:pPr indent="0" algn="ctr">
                        <a:buNone/>
                      </a:pPr>
                      <a:r>
                        <a:rPr lang="zh-CN" sz="2000" b="1">
                          <a:solidFill>
                            <a:srgbClr val="000000"/>
                          </a:solidFill>
                          <a:ea typeface="宋体" panose="02010600030101010101" pitchFamily="2" charset="-122"/>
                        </a:rPr>
                        <a:t>用例</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1">
                          <a:solidFill>
                            <a:srgbClr val="000000"/>
                          </a:solidFill>
                          <a:ea typeface="宋体" panose="02010600030101010101" pitchFamily="2" charset="-122"/>
                        </a:rPr>
                        <a:t>说明</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1">
                          <a:solidFill>
                            <a:srgbClr val="000000"/>
                          </a:solidFill>
                          <a:ea typeface="宋体" panose="02010600030101010101" pitchFamily="2" charset="-122"/>
                        </a:rPr>
                        <a:t>技术可行性</a:t>
                      </a:r>
                      <a:endParaRPr lang="zh-CN" altLang="en-US" sz="2000" b="1">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5645">
                <a:tc>
                  <a:txBody>
                    <a:bodyPr/>
                    <a:p>
                      <a:pPr indent="0" algn="ctr">
                        <a:buNone/>
                      </a:pPr>
                      <a:r>
                        <a:rPr lang="zh-CN" sz="2000" b="0">
                          <a:solidFill>
                            <a:srgbClr val="000000"/>
                          </a:solidFill>
                          <a:ea typeface="宋体" panose="02010600030101010101" pitchFamily="2" charset="-122"/>
                        </a:rPr>
                        <a:t>添加网站首页动图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在信息修改界面中的网站首页，进行首页动图的添加</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5645">
                <a:tc>
                  <a:txBody>
                    <a:bodyPr/>
                    <a:p>
                      <a:pPr indent="0" algn="ctr">
                        <a:buNone/>
                      </a:pPr>
                      <a:r>
                        <a:rPr lang="zh-CN" sz="2000" b="0">
                          <a:solidFill>
                            <a:srgbClr val="000000"/>
                          </a:solidFill>
                          <a:ea typeface="宋体" panose="02010600030101010101" pitchFamily="2" charset="-122"/>
                        </a:rPr>
                        <a:t>修改网站首页动图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在信息修改界面中的网站首页，进行首页动图的修改</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6280">
                <a:tc>
                  <a:txBody>
                    <a:bodyPr/>
                    <a:p>
                      <a:pPr indent="0" algn="ctr">
                        <a:buNone/>
                      </a:pPr>
                      <a:r>
                        <a:rPr lang="zh-CN" sz="2000" b="0">
                          <a:solidFill>
                            <a:srgbClr val="000000"/>
                          </a:solidFill>
                          <a:ea typeface="宋体" panose="02010600030101010101" pitchFamily="2" charset="-122"/>
                        </a:rPr>
                        <a:t>删除网站首页动图</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ea typeface="宋体" panose="02010600030101010101" pitchFamily="2" charset="-122"/>
                        </a:rPr>
                        <a:t>在信息修改界面中的网站首页，进行首页动图的删除</a:t>
                      </a:r>
                      <a:endParaRPr lang="zh-CN" altLang="en-US" sz="2000" b="0">
                        <a:solidFill>
                          <a:srgbClr val="000000"/>
                        </a:solidFill>
                        <a:latin typeface="宋体" panose="02010600030101010101" pitchFamily="2" charset="-122"/>
                        <a:ea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9</a:t>
                      </a:r>
                      <a:endParaRPr lang="en-US" altLang="en-US" sz="2000" b="0">
                        <a:solidFill>
                          <a:srgbClr val="000000"/>
                        </a:solidFill>
                        <a:latin typeface="宋体" panose="02010600030101010101" pitchFamily="2"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430974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需求变更申请报告【３】</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stretch>
            <a:fillRect/>
          </a:stretch>
        </p:blipFill>
        <p:spPr>
          <a:xfrm>
            <a:off x="4342130" y="1528445"/>
            <a:ext cx="4526915"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项目干系人［１］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00330" y="1478915"/>
            <a:ext cx="1790700" cy="5483225"/>
            <a:chOff x="-158" y="2329"/>
            <a:chExt cx="2820" cy="8635"/>
          </a:xfrm>
        </p:grpSpPr>
        <p:sp>
          <p:nvSpPr>
            <p:cNvPr id="4" name="文本框 3"/>
            <p:cNvSpPr txBox="1"/>
            <p:nvPr/>
          </p:nvSpPr>
          <p:spPr>
            <a:xfrm>
              <a:off x="523" y="2329"/>
              <a:ext cx="1728" cy="580"/>
            </a:xfrm>
            <a:prstGeom prst="rect">
              <a:avLst/>
            </a:prstGeom>
            <a:solidFill>
              <a:srgbClr val="152F47"/>
            </a:solidFill>
          </p:spPr>
          <p:txBody>
            <a:bodyPr wrap="none" rtlCol="0">
              <a:spAutoFit/>
            </a:bodyPr>
            <a:p>
              <a:r>
                <a:rPr lang="zh-CN" altLang="en-US">
                  <a:ln>
                    <a:solidFill>
                      <a:schemeClr val="bg2"/>
                    </a:solidFill>
                  </a:ln>
                  <a:solidFill>
                    <a:schemeClr val="bg1"/>
                  </a:solidFill>
                </a:rPr>
                <a:t>项目章程</a:t>
              </a:r>
              <a:endParaRPr lang="zh-CN" altLang="en-US">
                <a:ln>
                  <a:solidFill>
                    <a:schemeClr val="bg2"/>
                  </a:solidFill>
                </a:ln>
                <a:solidFill>
                  <a:schemeClr val="bg1"/>
                </a:solidFill>
              </a:endParaRPr>
            </a:p>
          </p:txBody>
        </p:sp>
        <p:sp>
          <p:nvSpPr>
            <p:cNvPr id="8" name="文本框 7"/>
            <p:cNvSpPr txBox="1"/>
            <p:nvPr/>
          </p:nvSpPr>
          <p:spPr>
            <a:xfrm>
              <a:off x="-158" y="3532"/>
              <a:ext cx="2820" cy="580"/>
            </a:xfrm>
            <a:prstGeom prst="rect">
              <a:avLst/>
            </a:prstGeom>
            <a:solidFill>
              <a:srgbClr val="F2F2F2"/>
            </a:solidFill>
          </p:spPr>
          <p:txBody>
            <a:bodyPr wrap="square" rtlCol="0">
              <a:spAutoFit/>
            </a:bodyPr>
            <a:p>
              <a:r>
                <a:rPr lang="zh-CN" altLang="en-US">
                  <a:solidFill>
                    <a:schemeClr val="tx1"/>
                  </a:solidFill>
                </a:rPr>
                <a:t>　需求子计划</a:t>
              </a:r>
              <a:endParaRPr lang="zh-CN" altLang="en-US">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92" y="5848"/>
              <a:ext cx="2244" cy="1016"/>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3" name="矩形 12"/>
            <p:cNvSpPr/>
            <p:nvPr/>
          </p:nvSpPr>
          <p:spPr>
            <a:xfrm>
              <a:off x="-24" y="8384"/>
              <a:ext cx="2675" cy="258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矩形 35"/>
          <p:cNvSpPr/>
          <p:nvPr/>
        </p:nvSpPr>
        <p:spPr>
          <a:xfrm>
            <a:off x="4355278" y="1361700"/>
            <a:ext cx="15786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charset="-122"/>
                <a:ea typeface="微软雅黑" panose="020B0503020204020204" charset="-122"/>
              </a:rPr>
              <a:t>项目干系人</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2" name="表格 1"/>
          <p:cNvGraphicFramePr/>
          <p:nvPr/>
        </p:nvGraphicFramePr>
        <p:xfrm>
          <a:off x="3448050" y="1899285"/>
          <a:ext cx="7562850" cy="4782820"/>
        </p:xfrm>
        <a:graphic>
          <a:graphicData uri="http://schemas.openxmlformats.org/drawingml/2006/table">
            <a:tbl>
              <a:tblPr firstRow="1" bandRow="1">
                <a:tableStyleId>{5940675A-B579-460E-94D1-54222C63F5DA}</a:tableStyleId>
              </a:tblPr>
              <a:tblGrid>
                <a:gridCol w="2520950"/>
                <a:gridCol w="1766570"/>
                <a:gridCol w="3275330"/>
              </a:tblGrid>
              <a:tr h="48006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项目执行时间：</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2018年9月21日——2019年1月1</a:t>
                      </a:r>
                      <a:r>
                        <a:rPr lang="zh-CN" altLang="en-US" sz="2000" b="0">
                          <a:latin typeface="宋体" panose="02010600030101010101" pitchFamily="2" charset="-122"/>
                          <a:ea typeface="宋体" panose="02010600030101010101" pitchFamily="2" charset="-122"/>
                          <a:cs typeface="宋体" panose="02010600030101010101" pitchFamily="2" charset="-122"/>
                        </a:rPr>
                        <a:t>６</a:t>
                      </a:r>
                      <a:r>
                        <a:rPr lang="en-US" sz="2000" b="0">
                          <a:latin typeface="宋体" panose="02010600030101010101" pitchFamily="2" charset="-122"/>
                          <a:ea typeface="宋体" panose="02010600030101010101" pitchFamily="2" charset="-122"/>
                          <a:cs typeface="宋体" panose="02010600030101010101" pitchFamily="2" charset="-122"/>
                        </a:rPr>
                        <a:t>日</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80060">
                <a:tc rowSpan="2">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项目发起者：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杨枨老师</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a:t>
                      </a:r>
                      <a:r>
                        <a:rPr lang="en-US" sz="2000" b="1">
                          <a:latin typeface="宋体" panose="02010600030101010101" pitchFamily="2" charset="-122"/>
                          <a:ea typeface="宋体" panose="02010600030101010101" pitchFamily="2" charset="-122"/>
                          <a:cs typeface="宋体" panose="02010600030101010101" pitchFamily="2" charset="-122"/>
                        </a:rPr>
                        <a:t> </a:t>
                      </a:r>
                      <a:r>
                        <a:rPr lang="en-US" sz="2000" b="0">
                          <a:latin typeface="宋体" panose="02010600030101010101" pitchFamily="2" charset="-122"/>
                          <a:ea typeface="宋体" panose="02010600030101010101" pitchFamily="2" charset="-122"/>
                          <a:cs typeface="宋体" panose="02010600030101010101" pitchFamily="2" charset="-122"/>
                        </a:rPr>
                        <a:t>yangc@zucc.edu.cn</a:t>
                      </a:r>
                      <a:endParaRPr 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62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侯宏伦老师</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houhl@cs.zju.edu.cn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309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项目经理：</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刘向辉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31601401@stu.zucc.edu.cn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rowSpan="4">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项目干系人：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陈祥斌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31601387@stu.zucc.edu.cn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左文正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31601379@stu.zucc.edu.cn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2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王安栋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31601407@stu.zucc.edu.cn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涂弘森</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邮箱 31601406@stu.zucc.edu.cn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448050" y="4683125"/>
            <a:ext cx="7254240" cy="275590"/>
          </a:xfrm>
          <a:prstGeom prst="rect">
            <a:avLst/>
          </a:prstGeom>
          <a:noFill/>
          <a:ln w="9525">
            <a:noFill/>
          </a:ln>
        </p:spPr>
        <p:txBody>
          <a:bodyPr wrap="square">
            <a:spAutoFit/>
          </a:bodyPr>
          <a:p>
            <a:pPr indent="0"/>
            <a:r>
              <a:rPr lang="en-US" sz="120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14"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3569335" y="1445895"/>
            <a:ext cx="6953885" cy="5039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183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需求变更申请报告</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652270" cy="3659505"/>
            <a:chOff x="-73" y="2158"/>
            <a:chExt cx="2602" cy="5763"/>
          </a:xfrm>
        </p:grpSpPr>
        <p:sp>
          <p:nvSpPr>
            <p:cNvPr id="4" name="文本框 3"/>
            <p:cNvSpPr txBox="1"/>
            <p:nvPr/>
          </p:nvSpPr>
          <p:spPr>
            <a:xfrm>
              <a:off x="449" y="2158"/>
              <a:ext cx="1728" cy="1016"/>
            </a:xfrm>
            <a:prstGeom prst="rect">
              <a:avLst/>
            </a:prstGeom>
            <a:solidFill>
              <a:srgbClr val="152F47"/>
            </a:solidFill>
          </p:spPr>
          <p:txBody>
            <a:bodyPr wrap="none" rtlCol="0">
              <a:spAutoFit/>
            </a:bodyPr>
            <a:p>
              <a:r>
                <a:rPr lang="zh-CN" altLang="en-US">
                  <a:ln>
                    <a:solidFill>
                      <a:schemeClr val="bg2"/>
                    </a:solidFill>
                  </a:ln>
                  <a:solidFill>
                    <a:schemeClr val="bg1"/>
                  </a:solidFill>
                </a:rPr>
                <a:t>需求变更</a:t>
              </a:r>
              <a:endParaRPr lang="zh-CN" altLang="en-US">
                <a:ln>
                  <a:solidFill>
                    <a:schemeClr val="bg2"/>
                  </a:solidFill>
                </a:ln>
                <a:solidFill>
                  <a:schemeClr val="bg1"/>
                </a:solidFill>
              </a:endParaRPr>
            </a:p>
            <a:p>
              <a:r>
                <a:rPr lang="zh-CN" altLang="en-US">
                  <a:ln>
                    <a:solidFill>
                      <a:schemeClr val="bg2"/>
                    </a:solidFill>
                  </a:ln>
                  <a:solidFill>
                    <a:schemeClr val="bg1"/>
                  </a:solidFill>
                </a:rPr>
                <a:t>申请报告</a:t>
              </a:r>
              <a:endParaRPr lang="zh-CN" altLang="en-US">
                <a:ln>
                  <a:solidFill>
                    <a:schemeClr val="bg2"/>
                  </a:solidFill>
                </a:ln>
                <a:solidFill>
                  <a:schemeClr val="bg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23" name="文本框 2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3617595" y="1800225"/>
            <a:ext cx="7346950" cy="4446905"/>
            <a:chOff x="5697" y="2835"/>
            <a:chExt cx="11570" cy="7003"/>
          </a:xfrm>
        </p:grpSpPr>
        <p:pic>
          <p:nvPicPr>
            <p:cNvPr id="3" name="图片 2"/>
            <p:cNvPicPr>
              <a:picLocks noChangeAspect="1"/>
            </p:cNvPicPr>
            <p:nvPr/>
          </p:nvPicPr>
          <p:blipFill>
            <a:blip r:embed="rId1"/>
            <a:stretch>
              <a:fillRect/>
            </a:stretch>
          </p:blipFill>
          <p:spPr>
            <a:xfrm>
              <a:off x="5697" y="2835"/>
              <a:ext cx="11571" cy="5727"/>
            </a:xfrm>
            <a:prstGeom prst="rect">
              <a:avLst/>
            </a:prstGeom>
          </p:spPr>
        </p:pic>
        <p:sp>
          <p:nvSpPr>
            <p:cNvPr id="17" name="文本框 16"/>
            <p:cNvSpPr txBox="1"/>
            <p:nvPr/>
          </p:nvSpPr>
          <p:spPr>
            <a:xfrm>
              <a:off x="7950" y="9016"/>
              <a:ext cx="6910" cy="822"/>
            </a:xfrm>
            <a:prstGeom prst="rect">
              <a:avLst/>
            </a:prstGeom>
            <a:noFill/>
          </p:spPr>
          <p:txBody>
            <a:bodyPr wrap="square" rtlCol="0">
              <a:spAutoFit/>
            </a:bodyPr>
            <a:p>
              <a:r>
                <a:rPr lang="zh-CN" altLang="en-US" sz="2800"/>
                <a:t>请</a:t>
              </a:r>
              <a:r>
                <a:rPr lang="en-US" altLang="zh-CN" sz="2800"/>
                <a:t>CCB</a:t>
              </a:r>
              <a:r>
                <a:rPr lang="zh-CN" altLang="en-US" sz="2800"/>
                <a:t>主席确认变更申请</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1113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a:solidFill>
                  <a:schemeClr val="tx1">
                    <a:lumMod val="75000"/>
                    <a:lumOff val="25000"/>
                  </a:schemeClr>
                </a:solidFill>
                <a:latin typeface="Arial" panose="020B0604020202020204" pitchFamily="34" charset="0"/>
                <a:cs typeface="Arial" panose="020B0604020202020204" pitchFamily="34" charset="0"/>
              </a:rPr>
              <a:t>CCB</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5958840" y="6236335"/>
            <a:ext cx="4094480" cy="521970"/>
          </a:xfrm>
          <a:prstGeom prst="rect">
            <a:avLst/>
          </a:prstGeom>
          <a:noFill/>
        </p:spPr>
        <p:txBody>
          <a:bodyPr wrap="square" rtlCol="0">
            <a:spAutoFit/>
          </a:bodyPr>
          <a:p>
            <a:r>
              <a:rPr lang="en-US" altLang="zh-CN" sz="2800"/>
              <a:t>CCB</a:t>
            </a:r>
            <a:r>
              <a:rPr lang="zh-CN" altLang="en-US" sz="2800"/>
              <a:t>成员</a:t>
            </a:r>
            <a:endParaRPr lang="zh-CN" altLang="en-US" sz="2800"/>
          </a:p>
        </p:txBody>
      </p:sp>
      <p:grpSp>
        <p:nvGrpSpPr>
          <p:cNvPr id="14" name="组合 13"/>
          <p:cNvGrpSpPr/>
          <p:nvPr/>
        </p:nvGrpSpPr>
        <p:grpSpPr>
          <a:xfrm>
            <a:off x="-46355" y="1370330"/>
            <a:ext cx="1592580" cy="3659505"/>
            <a:chOff x="-73" y="2158"/>
            <a:chExt cx="2508" cy="5763"/>
          </a:xfrm>
        </p:grpSpPr>
        <p:sp>
          <p:nvSpPr>
            <p:cNvPr id="4" name="文本框 3"/>
            <p:cNvSpPr txBox="1"/>
            <p:nvPr/>
          </p:nvSpPr>
          <p:spPr>
            <a:xfrm>
              <a:off x="449" y="2158"/>
              <a:ext cx="1728" cy="1016"/>
            </a:xfrm>
            <a:prstGeom prst="rect">
              <a:avLst/>
            </a:prstGeom>
            <a:solidFill>
              <a:srgbClr val="F2F2F2"/>
            </a:solidFill>
          </p:spPr>
          <p:txBody>
            <a:bodyPr wrap="none" rtlCol="0">
              <a:spAutoFit/>
            </a:bodyPr>
            <a:p>
              <a:pPr algn="ctr">
                <a:buNone/>
              </a:pPr>
              <a:r>
                <a:rPr lang="zh-CN" altLang="en-US"/>
                <a:t>需求变更</a:t>
              </a:r>
              <a:endParaRPr lang="zh-CN" altLang="en-US"/>
            </a:p>
            <a:p>
              <a:pPr algn="ctr">
                <a:buNone/>
              </a:pPr>
              <a:r>
                <a:rPr lang="zh-CN" altLang="en-US"/>
                <a:t>申请报告</a:t>
              </a:r>
              <a:endParaRPr lang="zh-CN" altLang="en-US"/>
            </a:p>
          </p:txBody>
        </p:sp>
        <p:sp>
          <p:nvSpPr>
            <p:cNvPr id="2" name="文本框 1"/>
            <p:cNvSpPr txBox="1"/>
            <p:nvPr/>
          </p:nvSpPr>
          <p:spPr>
            <a:xfrm>
              <a:off x="191" y="3562"/>
              <a:ext cx="2244" cy="580"/>
            </a:xfrm>
            <a:prstGeom prst="rect">
              <a:avLst/>
            </a:prstGeom>
            <a:solidFill>
              <a:srgbClr val="152F47"/>
            </a:solidFill>
          </p:spPr>
          <p:txBody>
            <a:bodyPr wrap="square" rtlCol="0">
              <a:spAutoFit/>
            </a:bodyPr>
            <a:p>
              <a:r>
                <a:rPr lang="zh-CN" altLang="en-US">
                  <a:solidFill>
                    <a:schemeClr val="bg1"/>
                  </a:solidFill>
                </a:rPr>
                <a:t>　  </a:t>
              </a:r>
              <a:r>
                <a:rPr lang="en-US" altLang="zh-CN">
                  <a:solidFill>
                    <a:schemeClr val="bg1"/>
                  </a:solidFill>
                </a:rPr>
                <a:t>CCB</a:t>
              </a:r>
              <a:endParaRPr lang="en-US" altLang="zh-CN">
                <a:solidFill>
                  <a:schemeClr val="bg1"/>
                </a:solidFill>
              </a:endParaRPr>
            </a:p>
          </p:txBody>
        </p:sp>
        <p:sp>
          <p:nvSpPr>
            <p:cNvPr id="3" name="文本框 2"/>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5" name="文本框 4"/>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6" name="文本框 5"/>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表格 18"/>
          <p:cNvGraphicFramePr/>
          <p:nvPr/>
        </p:nvGraphicFramePr>
        <p:xfrm>
          <a:off x="2541905" y="1512570"/>
          <a:ext cx="8833485" cy="4506595"/>
        </p:xfrm>
        <a:graphic>
          <a:graphicData uri="http://schemas.openxmlformats.org/drawingml/2006/table">
            <a:tbl>
              <a:tblPr firstRow="1" bandRow="1">
                <a:tableStyleId>{5940675A-B579-460E-94D1-54222C63F5DA}</a:tableStyleId>
              </a:tblPr>
              <a:tblGrid>
                <a:gridCol w="2944495"/>
                <a:gridCol w="2944495"/>
                <a:gridCol w="2944495"/>
              </a:tblGrid>
              <a:tr h="2819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姓名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角色</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彭慧铭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变更控制委员会主席（项目负责人）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31601403@stu.zucc.edu.cn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45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涂弘森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变更控制委员会成员（项目开发人员）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31601406@stu.zucc.edu.cn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45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潘琳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变更控制委员会成员（项目管理员）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o</a:t>
                      </a:r>
                      <a:r>
                        <a:rPr lang="en-US" sz="1800" b="0">
                          <a:latin typeface="等线" panose="02010600030101010101" charset="-122"/>
                          <a:ea typeface="等线" panose="02010600030101010101" charset="-122"/>
                          <a:cs typeface="等线" panose="02010600030101010101" charset="-122"/>
                        </a:rPr>
                        <a:t>h</a:t>
                      </a:r>
                      <a:r>
                        <a:rPr lang="en-US" sz="1800" b="0">
                          <a:latin typeface="宋体" panose="02010600030101010101" pitchFamily="2" charset="-122"/>
                          <a:ea typeface="宋体" panose="02010600030101010101" pitchFamily="2" charset="-122"/>
                          <a:cs typeface="宋体" panose="02010600030101010101" pitchFamily="2" charset="-122"/>
                        </a:rPr>
                        <a:t>lin</a:t>
                      </a:r>
                      <a:r>
                        <a:rPr lang="en-US" sz="1800" b="0">
                          <a:latin typeface="等线" panose="02010600030101010101" charset="-122"/>
                          <a:ea typeface="等线" panose="02010600030101010101" charset="-122"/>
                          <a:cs typeface="等线" panose="02010600030101010101" charset="-122"/>
                        </a:rPr>
                        <a:t>@163.com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王安栋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变更控制委员会成员（项目业务分析人员）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31601407@stu.zucc.edu.cn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1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左文正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变更控制委员会成员（项目测试人员）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31601379@stu.zucc.edu.cn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1113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a:solidFill>
                  <a:schemeClr val="tx1">
                    <a:lumMod val="75000"/>
                    <a:lumOff val="25000"/>
                  </a:schemeClr>
                </a:solidFill>
                <a:latin typeface="Arial" panose="020B0604020202020204" pitchFamily="34" charset="0"/>
                <a:cs typeface="Arial" panose="020B0604020202020204" pitchFamily="34" charset="0"/>
              </a:rPr>
              <a:t>CCB</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6355" y="1370330"/>
            <a:ext cx="1592580" cy="3659505"/>
            <a:chOff x="-73" y="2158"/>
            <a:chExt cx="2508" cy="5763"/>
          </a:xfrm>
        </p:grpSpPr>
        <p:sp>
          <p:nvSpPr>
            <p:cNvPr id="4" name="文本框 3"/>
            <p:cNvSpPr txBox="1"/>
            <p:nvPr/>
          </p:nvSpPr>
          <p:spPr>
            <a:xfrm>
              <a:off x="449" y="2158"/>
              <a:ext cx="1728" cy="1016"/>
            </a:xfrm>
            <a:prstGeom prst="rect">
              <a:avLst/>
            </a:prstGeom>
            <a:solidFill>
              <a:srgbClr val="F2F2F2"/>
            </a:solidFill>
          </p:spPr>
          <p:txBody>
            <a:bodyPr wrap="none" rtlCol="0">
              <a:spAutoFit/>
            </a:bodyPr>
            <a:p>
              <a:pPr algn="ctr">
                <a:buNone/>
              </a:pPr>
              <a:r>
                <a:rPr lang="zh-CN" altLang="en-US"/>
                <a:t>需求变更</a:t>
              </a:r>
              <a:endParaRPr lang="zh-CN" altLang="en-US"/>
            </a:p>
            <a:p>
              <a:pPr algn="ctr">
                <a:buNone/>
              </a:pPr>
              <a:r>
                <a:rPr lang="zh-CN" altLang="en-US"/>
                <a:t>申请报告</a:t>
              </a:r>
              <a:endParaRPr lang="zh-CN" altLang="en-US"/>
            </a:p>
          </p:txBody>
        </p:sp>
        <p:sp>
          <p:nvSpPr>
            <p:cNvPr id="2" name="文本框 1"/>
            <p:cNvSpPr txBox="1"/>
            <p:nvPr/>
          </p:nvSpPr>
          <p:spPr>
            <a:xfrm>
              <a:off x="191" y="3562"/>
              <a:ext cx="2244" cy="580"/>
            </a:xfrm>
            <a:prstGeom prst="rect">
              <a:avLst/>
            </a:prstGeom>
            <a:solidFill>
              <a:srgbClr val="152F47"/>
            </a:solidFill>
          </p:spPr>
          <p:txBody>
            <a:bodyPr wrap="square" rtlCol="0">
              <a:spAutoFit/>
            </a:bodyPr>
            <a:p>
              <a:r>
                <a:rPr lang="zh-CN" altLang="en-US">
                  <a:solidFill>
                    <a:schemeClr val="bg1"/>
                  </a:solidFill>
                </a:rPr>
                <a:t>　  </a:t>
              </a:r>
              <a:r>
                <a:rPr lang="en-US" altLang="zh-CN">
                  <a:solidFill>
                    <a:schemeClr val="bg1"/>
                  </a:solidFill>
                </a:rPr>
                <a:t>CCB</a:t>
              </a:r>
              <a:endParaRPr lang="en-US" altLang="zh-CN">
                <a:solidFill>
                  <a:schemeClr val="bg1"/>
                </a:solidFill>
              </a:endParaRPr>
            </a:p>
          </p:txBody>
        </p:sp>
        <p:sp>
          <p:nvSpPr>
            <p:cNvPr id="3" name="文本框 2"/>
            <p:cNvSpPr txBox="1"/>
            <p:nvPr/>
          </p:nvSpPr>
          <p:spPr>
            <a:xfrm>
              <a:off x="71" y="4563"/>
              <a:ext cx="2364" cy="1016"/>
            </a:xfrm>
            <a:prstGeom prst="rect">
              <a:avLst/>
            </a:prstGeom>
            <a:solidFill>
              <a:srgbClr val="F2F2F2"/>
            </a:solidFill>
          </p:spPr>
          <p:txBody>
            <a:bodyPr wrap="square" rtlCol="0">
              <a:spAutoFit/>
            </a:bodyPr>
            <a:p>
              <a:pPr algn="ctr"/>
              <a:r>
                <a:rPr lang="zh-CN" altLang="en-US">
                  <a:sym typeface="+mn-ea"/>
                </a:rPr>
                <a:t>需求</a:t>
              </a:r>
              <a:endParaRPr lang="zh-CN" altLang="en-US">
                <a:sym typeface="+mn-ea"/>
              </a:endParaRPr>
            </a:p>
            <a:p>
              <a:pPr algn="ctr"/>
              <a:r>
                <a:rPr lang="zh-CN" altLang="en-US">
                  <a:sym typeface="+mn-ea"/>
                </a:rPr>
                <a:t>变更影响</a:t>
              </a:r>
              <a:endParaRPr lang="zh-CN" altLang="en-US">
                <a:solidFill>
                  <a:schemeClr val="tx1"/>
                </a:solidFill>
              </a:endParaRPr>
            </a:p>
          </p:txBody>
        </p:sp>
        <p:sp>
          <p:nvSpPr>
            <p:cNvPr id="5" name="文本框 4"/>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6" name="文本框 5"/>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4157980" y="1466850"/>
            <a:ext cx="5320665" cy="5171440"/>
            <a:chOff x="5215" y="2310"/>
            <a:chExt cx="8379" cy="8144"/>
          </a:xfrm>
        </p:grpSpPr>
        <p:sp>
          <p:nvSpPr>
            <p:cNvPr id="17" name="文本框 16"/>
            <p:cNvSpPr txBox="1"/>
            <p:nvPr/>
          </p:nvSpPr>
          <p:spPr>
            <a:xfrm>
              <a:off x="12114" y="4591"/>
              <a:ext cx="1481" cy="2179"/>
            </a:xfrm>
            <a:prstGeom prst="rect">
              <a:avLst/>
            </a:prstGeom>
            <a:noFill/>
          </p:spPr>
          <p:txBody>
            <a:bodyPr wrap="square" rtlCol="0">
              <a:spAutoFit/>
            </a:bodyPr>
            <a:p>
              <a:r>
                <a:rPr lang="zh-CN" altLang="en-US" sz="2800"/>
                <a:t>变更操作流程</a:t>
              </a:r>
              <a:endParaRPr lang="zh-CN" altLang="en-US" sz="2800"/>
            </a:p>
          </p:txBody>
        </p:sp>
        <p:pic>
          <p:nvPicPr>
            <p:cNvPr id="7" name="图片 7"/>
            <p:cNvPicPr>
              <a:picLocks noChangeAspect="1"/>
            </p:cNvPicPr>
            <p:nvPr/>
          </p:nvPicPr>
          <p:blipFill>
            <a:blip r:embed="rId1"/>
            <a:stretch>
              <a:fillRect/>
            </a:stretch>
          </p:blipFill>
          <p:spPr>
            <a:xfrm>
              <a:off x="5215" y="2310"/>
              <a:ext cx="6532" cy="814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需求跟踪矩阵【３】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620895" y="1451610"/>
            <a:ext cx="4140200" cy="4649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需求变更影响分析【３】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2397125" y="1572260"/>
            <a:ext cx="9050020" cy="4165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42887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需求变更影响分析【３】</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355" y="1370330"/>
            <a:ext cx="1652270" cy="3659505"/>
            <a:chOff x="-73" y="2158"/>
            <a:chExt cx="2602" cy="5763"/>
          </a:xfrm>
        </p:grpSpPr>
        <p:sp>
          <p:nvSpPr>
            <p:cNvPr id="3" name="文本框 2"/>
            <p:cNvSpPr txBox="1"/>
            <p:nvPr/>
          </p:nvSpPr>
          <p:spPr>
            <a:xfrm>
              <a:off x="449" y="2158"/>
              <a:ext cx="1728" cy="1016"/>
            </a:xfrm>
            <a:prstGeom prst="rect">
              <a:avLst/>
            </a:prstGeom>
            <a:solidFill>
              <a:srgbClr val="F2F2F2"/>
            </a:solidFill>
          </p:spPr>
          <p:txBody>
            <a:bodyPr wrap="none" rtlCol="0">
              <a:spAutoFit/>
            </a:bodyPr>
            <a:p>
              <a:pPr algn="l"/>
              <a:r>
                <a:rPr lang="en-US" altLang="zh-CN">
                  <a:solidFill>
                    <a:schemeClr val="tx1"/>
                  </a:solidFill>
                </a:rPr>
                <a:t>需求变更</a:t>
              </a:r>
              <a:endParaRPr lang="en-US" altLang="zh-CN">
                <a:solidFill>
                  <a:schemeClr val="tx1"/>
                </a:solidFill>
              </a:endParaRPr>
            </a:p>
            <a:p>
              <a:pPr algn="l"/>
              <a:r>
                <a:rPr lang="en-US" altLang="zh-CN">
                  <a:solidFill>
                    <a:schemeClr val="tx1"/>
                  </a:solidFill>
                </a:rPr>
                <a:t>申请报告</a:t>
              </a:r>
              <a:endParaRPr lang="en-US" altLang="zh-CN">
                <a:solidFill>
                  <a:schemeClr val="tx1"/>
                </a:solidFill>
              </a:endParaRPr>
            </a:p>
          </p:txBody>
        </p:sp>
        <p:sp>
          <p:nvSpPr>
            <p:cNvPr id="8" name="文本框 7"/>
            <p:cNvSpPr txBox="1"/>
            <p:nvPr/>
          </p:nvSpPr>
          <p:spPr>
            <a:xfrm>
              <a:off x="191" y="3562"/>
              <a:ext cx="2338" cy="580"/>
            </a:xfrm>
            <a:prstGeom prst="rect">
              <a:avLst/>
            </a:prstGeom>
            <a:solidFill>
              <a:srgbClr val="F2F2F2"/>
            </a:solidFill>
          </p:spPr>
          <p:txBody>
            <a:bodyPr wrap="square" rtlCol="0">
              <a:spAutoFit/>
            </a:bodyPr>
            <a:p>
              <a:r>
                <a:rPr lang="zh-CN" altLang="en-US">
                  <a:solidFill>
                    <a:schemeClr val="tx1"/>
                  </a:solidFill>
                </a:rPr>
                <a:t>　  </a:t>
              </a:r>
              <a:r>
                <a:rPr lang="en-US" altLang="zh-CN">
                  <a:solidFill>
                    <a:schemeClr val="tx1"/>
                  </a:solidFill>
                </a:rPr>
                <a:t>CCB</a:t>
              </a:r>
              <a:endParaRPr lang="en-US" altLang="zh-CN">
                <a:solidFill>
                  <a:schemeClr val="tx1"/>
                </a:solidFill>
              </a:endParaRPr>
            </a:p>
          </p:txBody>
        </p:sp>
        <p:sp>
          <p:nvSpPr>
            <p:cNvPr id="9" name="文本框 8"/>
            <p:cNvSpPr txBox="1"/>
            <p:nvPr/>
          </p:nvSpPr>
          <p:spPr>
            <a:xfrm>
              <a:off x="86" y="4563"/>
              <a:ext cx="2364" cy="1016"/>
            </a:xfrm>
            <a:prstGeom prst="rect">
              <a:avLst/>
            </a:prstGeom>
            <a:solidFill>
              <a:srgbClr val="152F47"/>
            </a:solidFill>
          </p:spPr>
          <p:txBody>
            <a:bodyPr wrap="square" rtlCol="0">
              <a:spAutoFit/>
            </a:bodyPr>
            <a:p>
              <a:pPr algn="ctr"/>
              <a:r>
                <a:rPr lang="zh-CN" altLang="en-US">
                  <a:solidFill>
                    <a:schemeClr val="bg1"/>
                  </a:solidFill>
                  <a:sym typeface="+mn-ea"/>
                </a:rPr>
                <a:t>需求</a:t>
              </a:r>
              <a:endParaRPr lang="zh-CN" altLang="en-US">
                <a:solidFill>
                  <a:schemeClr val="bg1"/>
                </a:solidFill>
                <a:sym typeface="+mn-ea"/>
              </a:endParaRPr>
            </a:p>
            <a:p>
              <a:pPr algn="ctr"/>
              <a:r>
                <a:rPr lang="zh-CN" altLang="en-US">
                  <a:solidFill>
                    <a:schemeClr val="bg1"/>
                  </a:solidFill>
                  <a:sym typeface="+mn-ea"/>
                </a:rPr>
                <a:t>变更影响</a:t>
              </a:r>
              <a:endParaRPr lang="zh-CN" altLang="en-US">
                <a:solidFill>
                  <a:schemeClr val="bg1"/>
                </a:solidFill>
                <a:sym typeface="+mn-ea"/>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数据字典</a:t>
              </a:r>
              <a:endParaRPr lang="zh-CN" altLang="en-US">
                <a:solidFill>
                  <a:schemeClr val="tx1"/>
                </a:solidFill>
                <a:sym typeface="+mn-ea"/>
              </a:endParaRPr>
            </a:p>
          </p:txBody>
        </p:sp>
        <p:sp>
          <p:nvSpPr>
            <p:cNvPr id="11" name="文本框 10"/>
            <p:cNvSpPr txBox="1"/>
            <p:nvPr/>
          </p:nvSpPr>
          <p:spPr>
            <a:xfrm>
              <a:off x="-73" y="7341"/>
              <a:ext cx="2324" cy="580"/>
            </a:xfrm>
            <a:prstGeom prst="rect">
              <a:avLst/>
            </a:prstGeom>
            <a:solidFill>
              <a:srgbClr val="F2F2F2"/>
            </a:solidFill>
          </p:spPr>
          <p:txBody>
            <a:bodyPr wrap="square" rtlCol="0">
              <a:spAutoFit/>
            </a:bodyPr>
            <a:p>
              <a:pPr algn="ctr"/>
              <a:r>
                <a:rPr lang="zh-CN" altLang="en-US">
                  <a:sym typeface="+mn-ea"/>
                </a:rPr>
                <a:t>　用户手册</a:t>
              </a:r>
              <a:endParaRPr lang="zh-CN" altLang="en-US">
                <a:solidFill>
                  <a:schemeClr val="tx1"/>
                </a:solidFill>
              </a:endParaRPr>
            </a:p>
          </p:txBody>
        </p:sp>
      </p:grpSp>
      <p:sp>
        <p:nvSpPr>
          <p:cNvPr id="13" name="文本框 12"/>
          <p:cNvSpPr txBox="1"/>
          <p:nvPr/>
        </p:nvSpPr>
        <p:spPr>
          <a:xfrm>
            <a:off x="121285" y="5436235"/>
            <a:ext cx="1424940" cy="368300"/>
          </a:xfrm>
          <a:prstGeom prst="rect">
            <a:avLst/>
          </a:prstGeom>
          <a:solidFill>
            <a:srgbClr val="F2F2F2"/>
          </a:solidFill>
        </p:spPr>
        <p:txBody>
          <a:bodyPr wrap="square" rtlCol="0">
            <a:spAutoFit/>
          </a:bodyPr>
          <a:p>
            <a:pPr algn="ctr"/>
            <a:r>
              <a:rPr lang="zh-CN" altLang="en-US">
                <a:solidFill>
                  <a:schemeClr val="tx1"/>
                </a:solidFill>
                <a:sym typeface="+mn-ea"/>
              </a:rPr>
              <a:t>其他</a:t>
            </a:r>
            <a:endParaRPr lang="zh-CN" altLang="en-US">
              <a:solidFill>
                <a:schemeClr val="tx1"/>
              </a:solidFill>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894330" y="1370330"/>
            <a:ext cx="781050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680960" y="4204904"/>
            <a:ext cx="29260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charset="-122"/>
                <a:ea typeface="微软雅黑" panose="020B0503020204020204" charset="-122"/>
                <a:cs typeface="Times New Roman" panose="02020603050405020304" pitchFamily="18" charset="0"/>
              </a:rPr>
              <a:t>其他内容</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43" name="文本框 4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第五部分</a:t>
            </a:r>
            <a:endParaRPr lang="zh-CN" altLang="en-US" sz="2800" dirty="0">
              <a:solidFill>
                <a:srgbClr val="152F47"/>
              </a:solidFill>
            </a:endParaRPr>
          </a:p>
        </p:txBody>
      </p:sp>
      <p:grpSp>
        <p:nvGrpSpPr>
          <p:cNvPr id="45" name="组合 44"/>
          <p:cNvGrpSpPr/>
          <p:nvPr/>
        </p:nvGrpSpPr>
        <p:grpSpPr>
          <a:xfrm>
            <a:off x="8125599" y="1434035"/>
            <a:ext cx="2036802" cy="20368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14" name="等腰三角形 13"/>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3401731" y="5266088"/>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489200" y="3200400"/>
            <a:ext cx="122174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sz="2000" b="0" dirty="0">
                <a:solidFill>
                  <a:schemeClr val="bg1">
                    <a:lumMod val="95000"/>
                  </a:schemeClr>
                </a:solidFill>
              </a:rPr>
              <a:t>培训计划</a:t>
            </a:r>
            <a:endParaRPr lang="zh-CN" sz="2000" b="0" dirty="0">
              <a:solidFill>
                <a:schemeClr val="bg1">
                  <a:lumMod val="95000"/>
                </a:schemeClr>
              </a:solidFill>
            </a:endParaRPr>
          </a:p>
        </p:txBody>
      </p:sp>
      <p:sp>
        <p:nvSpPr>
          <p:cNvPr id="42" name="等腰三角形 41"/>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8000000" flipV="1">
            <a:off x="2179104" y="5627717"/>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2619518" y="390756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706370" y="942340"/>
            <a:ext cx="1417955"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软件</a:t>
            </a:r>
            <a:endParaRPr lang="zh-CN" altLang="en-US" sz="2000" b="0" dirty="0">
              <a:solidFill>
                <a:schemeClr val="bg1">
                  <a:lumMod val="95000"/>
                </a:schemeClr>
              </a:solidFill>
            </a:endParaRPr>
          </a:p>
          <a:p>
            <a:r>
              <a:rPr lang="zh-CN" altLang="en-US" sz="2000" b="0" dirty="0">
                <a:solidFill>
                  <a:schemeClr val="bg1">
                    <a:lumMod val="95000"/>
                  </a:schemeClr>
                </a:solidFill>
              </a:rPr>
              <a:t>测试计划</a:t>
            </a:r>
            <a:endParaRPr lang="zh-CN" altLang="en-US" sz="2000" b="0" dirty="0">
              <a:solidFill>
                <a:schemeClr val="bg1">
                  <a:lumMod val="95000"/>
                </a:schemeClr>
              </a:solidFill>
            </a:endParaRPr>
          </a:p>
        </p:txBody>
      </p:sp>
      <p:sp>
        <p:nvSpPr>
          <p:cNvPr id="7" name="文本框 6"/>
          <p:cNvSpPr txBox="1"/>
          <p:nvPr/>
        </p:nvSpPr>
        <p:spPr>
          <a:xfrm>
            <a:off x="3209290" y="1753235"/>
            <a:ext cx="1286510" cy="706755"/>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安装</a:t>
            </a:r>
            <a:endParaRPr lang="zh-CN" altLang="en-US" sz="2000" b="0" dirty="0">
              <a:solidFill>
                <a:schemeClr val="bg1">
                  <a:lumMod val="95000"/>
                </a:schemeClr>
              </a:solidFill>
            </a:endParaRPr>
          </a:p>
          <a:p>
            <a:r>
              <a:rPr lang="zh-CN" altLang="en-US" sz="2000" b="0" dirty="0">
                <a:solidFill>
                  <a:schemeClr val="bg1">
                    <a:lumMod val="95000"/>
                  </a:schemeClr>
                </a:solidFill>
              </a:rPr>
              <a:t>与部署</a:t>
            </a:r>
            <a:endParaRPr lang="zh-CN" altLang="en-US" sz="2000" b="0" dirty="0">
              <a:solidFill>
                <a:schemeClr val="bg1">
                  <a:lumMod val="95000"/>
                </a:schemeClr>
              </a:solidFill>
            </a:endParaRPr>
          </a:p>
        </p:txBody>
      </p:sp>
      <p:sp>
        <p:nvSpPr>
          <p:cNvPr id="8" name="文本框 7"/>
          <p:cNvSpPr txBox="1"/>
          <p:nvPr/>
        </p:nvSpPr>
        <p:spPr>
          <a:xfrm>
            <a:off x="2945765" y="4050030"/>
            <a:ext cx="1291590"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smtClean="0">
                <a:solidFill>
                  <a:schemeClr val="bg1">
                    <a:lumMod val="95000"/>
                  </a:schemeClr>
                </a:solidFill>
              </a:rPr>
              <a:t>系统维护</a:t>
            </a:r>
            <a:endParaRPr lang="zh-CN" altLang="en-US" sz="2000" b="0" dirty="0" smtClean="0">
              <a:solidFill>
                <a:schemeClr val="bg1">
                  <a:lumMod val="95000"/>
                </a:schemeClr>
              </a:solidFill>
            </a:endParaRPr>
          </a:p>
        </p:txBody>
      </p:sp>
      <p:sp>
        <p:nvSpPr>
          <p:cNvPr id="9" name="文本框 8"/>
          <p:cNvSpPr txBox="1"/>
          <p:nvPr/>
        </p:nvSpPr>
        <p:spPr>
          <a:xfrm>
            <a:off x="2202780" y="615673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概要设计</a:t>
            </a:r>
            <a:endParaRPr lang="zh-CN" altLang="en-US" sz="2000" b="0" dirty="0">
              <a:solidFill>
                <a:schemeClr val="bg1">
                  <a:lumMod val="95000"/>
                </a:schemeClr>
              </a:solidFill>
            </a:endParaRPr>
          </a:p>
        </p:txBody>
      </p:sp>
      <p:sp>
        <p:nvSpPr>
          <p:cNvPr id="10" name="等腰三角形 9"/>
          <p:cNvSpPr/>
          <p:nvPr/>
        </p:nvSpPr>
        <p:spPr>
          <a:xfrm>
            <a:off x="4701859" y="549695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3737575" y="6156101"/>
            <a:ext cx="944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甘特图</a:t>
            </a:r>
            <a:endParaRPr lang="zh-CN" altLang="en-US" sz="2000" b="0"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style.rotation</p:attrName>
                                        </p:attrNameLst>
                                      </p:cBhvr>
                                      <p:tavLst>
                                        <p:tav tm="0">
                                          <p:val>
                                            <p:fltVal val="360"/>
                                          </p:val>
                                        </p:tav>
                                        <p:tav tm="100000">
                                          <p:val>
                                            <p:fltVal val="0"/>
                                          </p:val>
                                        </p:tav>
                                      </p:tavLst>
                                    </p:anim>
                                    <p:animEffect transition="in" filter="fade">
                                      <p:cBhvr>
                                        <p:cTn id="36" dur="500"/>
                                        <p:tgtEl>
                                          <p:spTgt spid="6"/>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360"/>
                                          </p:val>
                                        </p:tav>
                                        <p:tav tm="100000">
                                          <p:val>
                                            <p:fltVal val="0"/>
                                          </p:val>
                                        </p:tav>
                                      </p:tavLst>
                                    </p:anim>
                                    <p:animEffect transition="in" filter="fade">
                                      <p:cBhvr>
                                        <p:cTn id="43" dur="500"/>
                                        <p:tgtEl>
                                          <p:spTgt spid="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 calcmode="lin" valueType="num">
                                      <p:cBhvr>
                                        <p:cTn id="48" dur="500" fill="hold"/>
                                        <p:tgtEl>
                                          <p:spTgt spid="34"/>
                                        </p:tgtEl>
                                        <p:attrNameLst>
                                          <p:attrName>style.rotation</p:attrName>
                                        </p:attrNameLst>
                                      </p:cBhvr>
                                      <p:tavLst>
                                        <p:tav tm="0">
                                          <p:val>
                                            <p:fltVal val="360"/>
                                          </p:val>
                                        </p:tav>
                                        <p:tav tm="100000">
                                          <p:val>
                                            <p:fltVal val="0"/>
                                          </p:val>
                                        </p:tav>
                                      </p:tavLst>
                                    </p:anim>
                                    <p:animEffect transition="in" filter="fade">
                                      <p:cBhvr>
                                        <p:cTn id="49" dur="500"/>
                                        <p:tgtEl>
                                          <p:spTgt spid="3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 calcmode="lin" valueType="num">
                                      <p:cBhvr>
                                        <p:cTn id="55" dur="500" fill="hold"/>
                                        <p:tgtEl>
                                          <p:spTgt spid="41"/>
                                        </p:tgtEl>
                                        <p:attrNameLst>
                                          <p:attrName>style.rotation</p:attrName>
                                        </p:attrNameLst>
                                      </p:cBhvr>
                                      <p:tavLst>
                                        <p:tav tm="0">
                                          <p:val>
                                            <p:fltVal val="360"/>
                                          </p:val>
                                        </p:tav>
                                        <p:tav tm="100000">
                                          <p:val>
                                            <p:fltVal val="0"/>
                                          </p:val>
                                        </p:tav>
                                      </p:tavLst>
                                    </p:anim>
                                    <p:animEffect transition="in" filter="fade">
                                      <p:cBhvr>
                                        <p:cTn id="56" dur="500"/>
                                        <p:tgtEl>
                                          <p:spTgt spid="41"/>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 calcmode="lin" valueType="num">
                                      <p:cBhvr>
                                        <p:cTn id="61" dur="500" fill="hold"/>
                                        <p:tgtEl>
                                          <p:spTgt spid="17"/>
                                        </p:tgtEl>
                                        <p:attrNameLst>
                                          <p:attrName>style.rotation</p:attrName>
                                        </p:attrNameLst>
                                      </p:cBhvr>
                                      <p:tavLst>
                                        <p:tav tm="0">
                                          <p:val>
                                            <p:fltVal val="360"/>
                                          </p:val>
                                        </p:tav>
                                        <p:tav tm="100000">
                                          <p:val>
                                            <p:fltVal val="0"/>
                                          </p:val>
                                        </p:tav>
                                      </p:tavLst>
                                    </p:anim>
                                    <p:animEffect transition="in" filter="fade">
                                      <p:cBhvr>
                                        <p:cTn id="62" dur="500"/>
                                        <p:tgtEl>
                                          <p:spTgt spid="17"/>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fill="hold"/>
                                        <p:tgtEl>
                                          <p:spTgt spid="8"/>
                                        </p:tgtEl>
                                        <p:attrNameLst>
                                          <p:attrName>ppt_w</p:attrName>
                                        </p:attrNameLst>
                                      </p:cBhvr>
                                      <p:tavLst>
                                        <p:tav tm="0">
                                          <p:val>
                                            <p:fltVal val="0"/>
                                          </p:val>
                                        </p:tav>
                                        <p:tav tm="100000">
                                          <p:val>
                                            <p:strVal val="#ppt_w"/>
                                          </p:val>
                                        </p:tav>
                                      </p:tavLst>
                                    </p:anim>
                                    <p:anim calcmode="lin" valueType="num">
                                      <p:cBhvr>
                                        <p:cTn id="67" dur="500" fill="hold"/>
                                        <p:tgtEl>
                                          <p:spTgt spid="8"/>
                                        </p:tgtEl>
                                        <p:attrNameLst>
                                          <p:attrName>ppt_h</p:attrName>
                                        </p:attrNameLst>
                                      </p:cBhvr>
                                      <p:tavLst>
                                        <p:tav tm="0">
                                          <p:val>
                                            <p:fltVal val="0"/>
                                          </p:val>
                                        </p:tav>
                                        <p:tav tm="100000">
                                          <p:val>
                                            <p:strVal val="#ppt_h"/>
                                          </p:val>
                                        </p:tav>
                                      </p:tavLst>
                                    </p:anim>
                                    <p:anim calcmode="lin" valueType="num">
                                      <p:cBhvr>
                                        <p:cTn id="68" dur="500" fill="hold"/>
                                        <p:tgtEl>
                                          <p:spTgt spid="8"/>
                                        </p:tgtEl>
                                        <p:attrNameLst>
                                          <p:attrName>style.rotation</p:attrName>
                                        </p:attrNameLst>
                                      </p:cBhvr>
                                      <p:tavLst>
                                        <p:tav tm="0">
                                          <p:val>
                                            <p:fltVal val="360"/>
                                          </p:val>
                                        </p:tav>
                                        <p:tav tm="100000">
                                          <p:val>
                                            <p:fltVal val="0"/>
                                          </p:val>
                                        </p:tav>
                                      </p:tavLst>
                                    </p:anim>
                                    <p:animEffect transition="in" filter="fade">
                                      <p:cBhvr>
                                        <p:cTn id="69" dur="500"/>
                                        <p:tgtEl>
                                          <p:spTgt spid="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ppt_w</p:attrName>
                                        </p:attrNameLst>
                                      </p:cBhvr>
                                      <p:tavLst>
                                        <p:tav tm="0">
                                          <p:val>
                                            <p:fltVal val="0"/>
                                          </p:val>
                                        </p:tav>
                                        <p:tav tm="100000">
                                          <p:val>
                                            <p:strVal val="#ppt_w"/>
                                          </p:val>
                                        </p:tav>
                                      </p:tavLst>
                                    </p:anim>
                                    <p:anim calcmode="lin" valueType="num">
                                      <p:cBhvr>
                                        <p:cTn id="73" dur="500" fill="hold"/>
                                        <p:tgtEl>
                                          <p:spTgt spid="5"/>
                                        </p:tgtEl>
                                        <p:attrNameLst>
                                          <p:attrName>ppt_h</p:attrName>
                                        </p:attrNameLst>
                                      </p:cBhvr>
                                      <p:tavLst>
                                        <p:tav tm="0">
                                          <p:val>
                                            <p:fltVal val="0"/>
                                          </p:val>
                                        </p:tav>
                                        <p:tav tm="100000">
                                          <p:val>
                                            <p:strVal val="#ppt_h"/>
                                          </p:val>
                                        </p:tav>
                                      </p:tavLst>
                                    </p:anim>
                                    <p:anim calcmode="lin" valueType="num">
                                      <p:cBhvr>
                                        <p:cTn id="74" dur="500" fill="hold"/>
                                        <p:tgtEl>
                                          <p:spTgt spid="5"/>
                                        </p:tgtEl>
                                        <p:attrNameLst>
                                          <p:attrName>style.rotation</p:attrName>
                                        </p:attrNameLst>
                                      </p:cBhvr>
                                      <p:tavLst>
                                        <p:tav tm="0">
                                          <p:val>
                                            <p:fltVal val="360"/>
                                          </p:val>
                                        </p:tav>
                                        <p:tav tm="100000">
                                          <p:val>
                                            <p:fltVal val="0"/>
                                          </p:val>
                                        </p:tav>
                                      </p:tavLst>
                                    </p:anim>
                                    <p:animEffect transition="in" filter="fade">
                                      <p:cBhvr>
                                        <p:cTn id="75" dur="500"/>
                                        <p:tgtEl>
                                          <p:spTgt spid="5"/>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ppt_w</p:attrName>
                                        </p:attrNameLst>
                                      </p:cBhvr>
                                      <p:tavLst>
                                        <p:tav tm="0">
                                          <p:val>
                                            <p:fltVal val="0"/>
                                          </p:val>
                                        </p:tav>
                                        <p:tav tm="100000">
                                          <p:val>
                                            <p:strVal val="#ppt_w"/>
                                          </p:val>
                                        </p:tav>
                                      </p:tavLst>
                                    </p:anim>
                                    <p:anim calcmode="lin" valueType="num">
                                      <p:cBhvr>
                                        <p:cTn id="80" dur="500" fill="hold"/>
                                        <p:tgtEl>
                                          <p:spTgt spid="9"/>
                                        </p:tgtEl>
                                        <p:attrNameLst>
                                          <p:attrName>ppt_h</p:attrName>
                                        </p:attrNameLst>
                                      </p:cBhvr>
                                      <p:tavLst>
                                        <p:tav tm="0">
                                          <p:val>
                                            <p:fltVal val="0"/>
                                          </p:val>
                                        </p:tav>
                                        <p:tav tm="100000">
                                          <p:val>
                                            <p:strVal val="#ppt_h"/>
                                          </p:val>
                                        </p:tav>
                                      </p:tavLst>
                                    </p:anim>
                                    <p:anim calcmode="lin" valueType="num">
                                      <p:cBhvr>
                                        <p:cTn id="81" dur="500" fill="hold"/>
                                        <p:tgtEl>
                                          <p:spTgt spid="9"/>
                                        </p:tgtEl>
                                        <p:attrNameLst>
                                          <p:attrName>style.rotation</p:attrName>
                                        </p:attrNameLst>
                                      </p:cBhvr>
                                      <p:tavLst>
                                        <p:tav tm="0">
                                          <p:val>
                                            <p:fltVal val="360"/>
                                          </p:val>
                                        </p:tav>
                                        <p:tav tm="100000">
                                          <p:val>
                                            <p:fltVal val="0"/>
                                          </p:val>
                                        </p:tav>
                                      </p:tavLst>
                                    </p:anim>
                                    <p:animEffect transition="in" filter="fade">
                                      <p:cBhvr>
                                        <p:cTn id="82" dur="500"/>
                                        <p:tgtEl>
                                          <p:spTgt spid="9"/>
                                        </p:tgtEl>
                                      </p:cBhvr>
                                    </p:animEffect>
                                  </p:childTnLst>
                                </p:cTn>
                              </p:par>
                              <p:par>
                                <p:cTn id="83" presetID="49" presetClass="entr" presetSubtype="0" decel="100000" fill="hold" grpId="0" nodeType="withEffect">
                                  <p:stCondLst>
                                    <p:cond delay="25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ppt_w</p:attrName>
                                        </p:attrNameLst>
                                      </p:cBhvr>
                                      <p:tavLst>
                                        <p:tav tm="0">
                                          <p:val>
                                            <p:fltVal val="0"/>
                                          </p:val>
                                        </p:tav>
                                        <p:tav tm="100000">
                                          <p:val>
                                            <p:strVal val="#ppt_w"/>
                                          </p:val>
                                        </p:tav>
                                      </p:tavLst>
                                    </p:anim>
                                    <p:anim calcmode="lin" valueType="num">
                                      <p:cBhvr>
                                        <p:cTn id="86" dur="500" fill="hold"/>
                                        <p:tgtEl>
                                          <p:spTgt spid="19"/>
                                        </p:tgtEl>
                                        <p:attrNameLst>
                                          <p:attrName>ppt_h</p:attrName>
                                        </p:attrNameLst>
                                      </p:cBhvr>
                                      <p:tavLst>
                                        <p:tav tm="0">
                                          <p:val>
                                            <p:fltVal val="0"/>
                                          </p:val>
                                        </p:tav>
                                        <p:tav tm="100000">
                                          <p:val>
                                            <p:strVal val="#ppt_h"/>
                                          </p:val>
                                        </p:tav>
                                      </p:tavLst>
                                    </p:anim>
                                    <p:anim calcmode="lin" valueType="num">
                                      <p:cBhvr>
                                        <p:cTn id="87" dur="500" fill="hold"/>
                                        <p:tgtEl>
                                          <p:spTgt spid="19"/>
                                        </p:tgtEl>
                                        <p:attrNameLst>
                                          <p:attrName>style.rotation</p:attrName>
                                        </p:attrNameLst>
                                      </p:cBhvr>
                                      <p:tavLst>
                                        <p:tav tm="0">
                                          <p:val>
                                            <p:fltVal val="360"/>
                                          </p:val>
                                        </p:tav>
                                        <p:tav tm="100000">
                                          <p:val>
                                            <p:fltVal val="0"/>
                                          </p:val>
                                        </p:tav>
                                      </p:tavLst>
                                    </p:anim>
                                    <p:animEffect transition="in" filter="fade">
                                      <p:cBhvr>
                                        <p:cTn id="88" dur="500"/>
                                        <p:tgtEl>
                                          <p:spTgt spid="19"/>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calcmode="lin" valueType="num">
                                      <p:cBhvr>
                                        <p:cTn id="91" dur="500" fill="hold"/>
                                        <p:tgtEl>
                                          <p:spTgt spid="3"/>
                                        </p:tgtEl>
                                        <p:attrNameLst>
                                          <p:attrName>ppt_w</p:attrName>
                                        </p:attrNameLst>
                                      </p:cBhvr>
                                      <p:tavLst>
                                        <p:tav tm="0">
                                          <p:val>
                                            <p:fltVal val="0"/>
                                          </p:val>
                                        </p:tav>
                                        <p:tav tm="100000">
                                          <p:val>
                                            <p:strVal val="#ppt_w"/>
                                          </p:val>
                                        </p:tav>
                                      </p:tavLst>
                                    </p:anim>
                                    <p:anim calcmode="lin" valueType="num">
                                      <p:cBhvr>
                                        <p:cTn id="92" dur="500" fill="hold"/>
                                        <p:tgtEl>
                                          <p:spTgt spid="3"/>
                                        </p:tgtEl>
                                        <p:attrNameLst>
                                          <p:attrName>ppt_h</p:attrName>
                                        </p:attrNameLst>
                                      </p:cBhvr>
                                      <p:tavLst>
                                        <p:tav tm="0">
                                          <p:val>
                                            <p:fltVal val="0"/>
                                          </p:val>
                                        </p:tav>
                                        <p:tav tm="100000">
                                          <p:val>
                                            <p:strVal val="#ppt_h"/>
                                          </p:val>
                                        </p:tav>
                                      </p:tavLst>
                                    </p:anim>
                                    <p:anim calcmode="lin" valueType="num">
                                      <p:cBhvr>
                                        <p:cTn id="93" dur="500" fill="hold"/>
                                        <p:tgtEl>
                                          <p:spTgt spid="3"/>
                                        </p:tgtEl>
                                        <p:attrNameLst>
                                          <p:attrName>style.rotation</p:attrName>
                                        </p:attrNameLst>
                                      </p:cBhvr>
                                      <p:tavLst>
                                        <p:tav tm="0">
                                          <p:val>
                                            <p:fltVal val="360"/>
                                          </p:val>
                                        </p:tav>
                                        <p:tav tm="100000">
                                          <p:val>
                                            <p:fltVal val="0"/>
                                          </p:val>
                                        </p:tav>
                                      </p:tavLst>
                                    </p:anim>
                                    <p:animEffect transition="in" filter="fade">
                                      <p:cBhvr>
                                        <p:cTn id="94" dur="500"/>
                                        <p:tgtEl>
                                          <p:spTgt spid="3"/>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 calcmode="lin" valueType="num">
                                      <p:cBhvr>
                                        <p:cTn id="99" dur="500" fill="hold"/>
                                        <p:tgtEl>
                                          <p:spTgt spid="14"/>
                                        </p:tgtEl>
                                        <p:attrNameLst>
                                          <p:attrName>style.rotation</p:attrName>
                                        </p:attrNameLst>
                                      </p:cBhvr>
                                      <p:tavLst>
                                        <p:tav tm="0">
                                          <p:val>
                                            <p:fltVal val="360"/>
                                          </p:val>
                                        </p:tav>
                                        <p:tav tm="100000">
                                          <p:val>
                                            <p:fltVal val="0"/>
                                          </p:val>
                                        </p:tav>
                                      </p:tavLst>
                                    </p:anim>
                                    <p:animEffect transition="in" filter="fade">
                                      <p:cBhvr>
                                        <p:cTn id="100" dur="500"/>
                                        <p:tgtEl>
                                          <p:spTgt spid="14"/>
                                        </p:tgtEl>
                                      </p:cBhvr>
                                    </p:animEffect>
                                  </p:childTnLst>
                                </p:cTn>
                              </p:par>
                            </p:childTnLst>
                          </p:cTn>
                        </p:par>
                        <p:par>
                          <p:cTn id="101" fill="hold">
                            <p:stCondLst>
                              <p:cond delay="5000"/>
                            </p:stCondLst>
                            <p:childTnLst>
                              <p:par>
                                <p:cTn id="102" presetID="49" presetClass="entr" presetSubtype="0" decel="100000" fill="hold" grpId="0" nodeType="afterEffect">
                                  <p:stCondLst>
                                    <p:cond delay="0"/>
                                  </p:stCondLst>
                                  <p:childTnLst>
                                    <p:set>
                                      <p:cBhvr>
                                        <p:cTn id="103" dur="1" fill="hold">
                                          <p:stCondLst>
                                            <p:cond delay="0"/>
                                          </p:stCondLst>
                                        </p:cTn>
                                        <p:tgtEl>
                                          <p:spTgt spid="82"/>
                                        </p:tgtEl>
                                        <p:attrNameLst>
                                          <p:attrName>style.visibility</p:attrName>
                                        </p:attrNameLst>
                                      </p:cBhvr>
                                      <p:to>
                                        <p:strVal val="visible"/>
                                      </p:to>
                                    </p:set>
                                    <p:anim calcmode="lin" valueType="num">
                                      <p:cBhvr>
                                        <p:cTn id="104" dur="500" fill="hold"/>
                                        <p:tgtEl>
                                          <p:spTgt spid="82"/>
                                        </p:tgtEl>
                                        <p:attrNameLst>
                                          <p:attrName>ppt_w</p:attrName>
                                        </p:attrNameLst>
                                      </p:cBhvr>
                                      <p:tavLst>
                                        <p:tav tm="0">
                                          <p:val>
                                            <p:fltVal val="0"/>
                                          </p:val>
                                        </p:tav>
                                        <p:tav tm="100000">
                                          <p:val>
                                            <p:strVal val="#ppt_w"/>
                                          </p:val>
                                        </p:tav>
                                      </p:tavLst>
                                    </p:anim>
                                    <p:anim calcmode="lin" valueType="num">
                                      <p:cBhvr>
                                        <p:cTn id="105" dur="500" fill="hold"/>
                                        <p:tgtEl>
                                          <p:spTgt spid="82"/>
                                        </p:tgtEl>
                                        <p:attrNameLst>
                                          <p:attrName>ppt_h</p:attrName>
                                        </p:attrNameLst>
                                      </p:cBhvr>
                                      <p:tavLst>
                                        <p:tav tm="0">
                                          <p:val>
                                            <p:fltVal val="0"/>
                                          </p:val>
                                        </p:tav>
                                        <p:tav tm="100000">
                                          <p:val>
                                            <p:strVal val="#ppt_h"/>
                                          </p:val>
                                        </p:tav>
                                      </p:tavLst>
                                    </p:anim>
                                    <p:anim calcmode="lin" valueType="num">
                                      <p:cBhvr>
                                        <p:cTn id="106" dur="500" fill="hold"/>
                                        <p:tgtEl>
                                          <p:spTgt spid="82"/>
                                        </p:tgtEl>
                                        <p:attrNameLst>
                                          <p:attrName>style.rotation</p:attrName>
                                        </p:attrNameLst>
                                      </p:cBhvr>
                                      <p:tavLst>
                                        <p:tav tm="0">
                                          <p:val>
                                            <p:fltVal val="360"/>
                                          </p:val>
                                        </p:tav>
                                        <p:tav tm="100000">
                                          <p:val>
                                            <p:fltVal val="0"/>
                                          </p:val>
                                        </p:tav>
                                      </p:tavLst>
                                    </p:anim>
                                    <p:animEffect transition="in" filter="fade">
                                      <p:cBhvr>
                                        <p:cTn id="107" dur="500"/>
                                        <p:tgtEl>
                                          <p:spTgt spid="82"/>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 calcmode="lin" valueType="num">
                                      <p:cBhvr>
                                        <p:cTn id="110" dur="500" fill="hold"/>
                                        <p:tgtEl>
                                          <p:spTgt spid="15"/>
                                        </p:tgtEl>
                                        <p:attrNameLst>
                                          <p:attrName>ppt_w</p:attrName>
                                        </p:attrNameLst>
                                      </p:cBhvr>
                                      <p:tavLst>
                                        <p:tav tm="0">
                                          <p:val>
                                            <p:fltVal val="0"/>
                                          </p:val>
                                        </p:tav>
                                        <p:tav tm="100000">
                                          <p:val>
                                            <p:strVal val="#ppt_w"/>
                                          </p:val>
                                        </p:tav>
                                      </p:tavLst>
                                    </p:anim>
                                    <p:anim calcmode="lin" valueType="num">
                                      <p:cBhvr>
                                        <p:cTn id="111" dur="500" fill="hold"/>
                                        <p:tgtEl>
                                          <p:spTgt spid="15"/>
                                        </p:tgtEl>
                                        <p:attrNameLst>
                                          <p:attrName>ppt_h</p:attrName>
                                        </p:attrNameLst>
                                      </p:cBhvr>
                                      <p:tavLst>
                                        <p:tav tm="0">
                                          <p:val>
                                            <p:fltVal val="0"/>
                                          </p:val>
                                        </p:tav>
                                        <p:tav tm="100000">
                                          <p:val>
                                            <p:strVal val="#ppt_h"/>
                                          </p:val>
                                        </p:tav>
                                      </p:tavLst>
                                    </p:anim>
                                    <p:anim calcmode="lin" valueType="num">
                                      <p:cBhvr>
                                        <p:cTn id="112" dur="500" fill="hold"/>
                                        <p:tgtEl>
                                          <p:spTgt spid="15"/>
                                        </p:tgtEl>
                                        <p:attrNameLst>
                                          <p:attrName>style.rotation</p:attrName>
                                        </p:attrNameLst>
                                      </p:cBhvr>
                                      <p:tavLst>
                                        <p:tav tm="0">
                                          <p:val>
                                            <p:fltVal val="360"/>
                                          </p:val>
                                        </p:tav>
                                        <p:tav tm="100000">
                                          <p:val>
                                            <p:fltVal val="0"/>
                                          </p:val>
                                        </p:tav>
                                      </p:tavLst>
                                    </p:anim>
                                    <p:animEffect transition="in" filter="fade">
                                      <p:cBhvr>
                                        <p:cTn id="113" dur="500"/>
                                        <p:tgtEl>
                                          <p:spTgt spid="15"/>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500" fill="hold"/>
                                        <p:tgtEl>
                                          <p:spTgt spid="27"/>
                                        </p:tgtEl>
                                        <p:attrNameLst>
                                          <p:attrName>ppt_w</p:attrName>
                                        </p:attrNameLst>
                                      </p:cBhvr>
                                      <p:tavLst>
                                        <p:tav tm="0">
                                          <p:val>
                                            <p:fltVal val="0"/>
                                          </p:val>
                                        </p:tav>
                                        <p:tav tm="100000">
                                          <p:val>
                                            <p:strVal val="#ppt_w"/>
                                          </p:val>
                                        </p:tav>
                                      </p:tavLst>
                                    </p:anim>
                                    <p:anim calcmode="lin" valueType="num">
                                      <p:cBhvr>
                                        <p:cTn id="117" dur="500" fill="hold"/>
                                        <p:tgtEl>
                                          <p:spTgt spid="27"/>
                                        </p:tgtEl>
                                        <p:attrNameLst>
                                          <p:attrName>ppt_h</p:attrName>
                                        </p:attrNameLst>
                                      </p:cBhvr>
                                      <p:tavLst>
                                        <p:tav tm="0">
                                          <p:val>
                                            <p:fltVal val="0"/>
                                          </p:val>
                                        </p:tav>
                                        <p:tav tm="100000">
                                          <p:val>
                                            <p:strVal val="#ppt_h"/>
                                          </p:val>
                                        </p:tav>
                                      </p:tavLst>
                                    </p:anim>
                                    <p:anim calcmode="lin" valueType="num">
                                      <p:cBhvr>
                                        <p:cTn id="118" dur="500" fill="hold"/>
                                        <p:tgtEl>
                                          <p:spTgt spid="27"/>
                                        </p:tgtEl>
                                        <p:attrNameLst>
                                          <p:attrName>style.rotation</p:attrName>
                                        </p:attrNameLst>
                                      </p:cBhvr>
                                      <p:tavLst>
                                        <p:tav tm="0">
                                          <p:val>
                                            <p:fltVal val="360"/>
                                          </p:val>
                                        </p:tav>
                                        <p:tav tm="100000">
                                          <p:val>
                                            <p:fltVal val="0"/>
                                          </p:val>
                                        </p:tav>
                                      </p:tavLst>
                                    </p:anim>
                                    <p:animEffect transition="in" filter="fade">
                                      <p:cBhvr>
                                        <p:cTn id="119" dur="500"/>
                                        <p:tgtEl>
                                          <p:spTgt spid="27"/>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 calcmode="lin" valueType="num">
                                      <p:cBhvr>
                                        <p:cTn id="122" dur="500" fill="hold"/>
                                        <p:tgtEl>
                                          <p:spTgt spid="38"/>
                                        </p:tgtEl>
                                        <p:attrNameLst>
                                          <p:attrName>ppt_w</p:attrName>
                                        </p:attrNameLst>
                                      </p:cBhvr>
                                      <p:tavLst>
                                        <p:tav tm="0">
                                          <p:val>
                                            <p:fltVal val="0"/>
                                          </p:val>
                                        </p:tav>
                                        <p:tav tm="100000">
                                          <p:val>
                                            <p:strVal val="#ppt_w"/>
                                          </p:val>
                                        </p:tav>
                                      </p:tavLst>
                                    </p:anim>
                                    <p:anim calcmode="lin" valueType="num">
                                      <p:cBhvr>
                                        <p:cTn id="123" dur="500" fill="hold"/>
                                        <p:tgtEl>
                                          <p:spTgt spid="38"/>
                                        </p:tgtEl>
                                        <p:attrNameLst>
                                          <p:attrName>ppt_h</p:attrName>
                                        </p:attrNameLst>
                                      </p:cBhvr>
                                      <p:tavLst>
                                        <p:tav tm="0">
                                          <p:val>
                                            <p:fltVal val="0"/>
                                          </p:val>
                                        </p:tav>
                                        <p:tav tm="100000">
                                          <p:val>
                                            <p:strVal val="#ppt_h"/>
                                          </p:val>
                                        </p:tav>
                                      </p:tavLst>
                                    </p:anim>
                                    <p:anim calcmode="lin" valueType="num">
                                      <p:cBhvr>
                                        <p:cTn id="124" dur="500" fill="hold"/>
                                        <p:tgtEl>
                                          <p:spTgt spid="38"/>
                                        </p:tgtEl>
                                        <p:attrNameLst>
                                          <p:attrName>style.rotation</p:attrName>
                                        </p:attrNameLst>
                                      </p:cBhvr>
                                      <p:tavLst>
                                        <p:tav tm="0">
                                          <p:val>
                                            <p:fltVal val="360"/>
                                          </p:val>
                                        </p:tav>
                                        <p:tav tm="100000">
                                          <p:val>
                                            <p:fltVal val="0"/>
                                          </p:val>
                                        </p:tav>
                                      </p:tavLst>
                                    </p:anim>
                                    <p:animEffect transition="in" filter="fade">
                                      <p:cBhvr>
                                        <p:cTn id="125" dur="500"/>
                                        <p:tgtEl>
                                          <p:spTgt spid="38"/>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21"/>
                                        </p:tgtEl>
                                        <p:attrNameLst>
                                          <p:attrName>style.visibility</p:attrName>
                                        </p:attrNameLst>
                                      </p:cBhvr>
                                      <p:to>
                                        <p:strVal val="visible"/>
                                      </p:to>
                                    </p:set>
                                    <p:anim calcmode="lin" valueType="num">
                                      <p:cBhvr>
                                        <p:cTn id="128" dur="500" fill="hold"/>
                                        <p:tgtEl>
                                          <p:spTgt spid="21"/>
                                        </p:tgtEl>
                                        <p:attrNameLst>
                                          <p:attrName>ppt_w</p:attrName>
                                        </p:attrNameLst>
                                      </p:cBhvr>
                                      <p:tavLst>
                                        <p:tav tm="0">
                                          <p:val>
                                            <p:fltVal val="0"/>
                                          </p:val>
                                        </p:tav>
                                        <p:tav tm="100000">
                                          <p:val>
                                            <p:strVal val="#ppt_w"/>
                                          </p:val>
                                        </p:tav>
                                      </p:tavLst>
                                    </p:anim>
                                    <p:anim calcmode="lin" valueType="num">
                                      <p:cBhvr>
                                        <p:cTn id="129" dur="500" fill="hold"/>
                                        <p:tgtEl>
                                          <p:spTgt spid="21"/>
                                        </p:tgtEl>
                                        <p:attrNameLst>
                                          <p:attrName>ppt_h</p:attrName>
                                        </p:attrNameLst>
                                      </p:cBhvr>
                                      <p:tavLst>
                                        <p:tav tm="0">
                                          <p:val>
                                            <p:fltVal val="0"/>
                                          </p:val>
                                        </p:tav>
                                        <p:tav tm="100000">
                                          <p:val>
                                            <p:strVal val="#ppt_h"/>
                                          </p:val>
                                        </p:tav>
                                      </p:tavLst>
                                    </p:anim>
                                    <p:anim calcmode="lin" valueType="num">
                                      <p:cBhvr>
                                        <p:cTn id="130" dur="500" fill="hold"/>
                                        <p:tgtEl>
                                          <p:spTgt spid="21"/>
                                        </p:tgtEl>
                                        <p:attrNameLst>
                                          <p:attrName>style.rotation</p:attrName>
                                        </p:attrNameLst>
                                      </p:cBhvr>
                                      <p:tavLst>
                                        <p:tav tm="0">
                                          <p:val>
                                            <p:fltVal val="360"/>
                                          </p:val>
                                        </p:tav>
                                        <p:tav tm="100000">
                                          <p:val>
                                            <p:fltVal val="0"/>
                                          </p:val>
                                        </p:tav>
                                      </p:tavLst>
                                    </p:anim>
                                    <p:animEffect transition="in" filter="fade">
                                      <p:cBhvr>
                                        <p:cTn id="131" dur="500"/>
                                        <p:tgtEl>
                                          <p:spTgt spid="21"/>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p:cTn id="134" dur="500" fill="hold"/>
                                        <p:tgtEl>
                                          <p:spTgt spid="42"/>
                                        </p:tgtEl>
                                        <p:attrNameLst>
                                          <p:attrName>ppt_w</p:attrName>
                                        </p:attrNameLst>
                                      </p:cBhvr>
                                      <p:tavLst>
                                        <p:tav tm="0">
                                          <p:val>
                                            <p:fltVal val="0"/>
                                          </p:val>
                                        </p:tav>
                                        <p:tav tm="100000">
                                          <p:val>
                                            <p:strVal val="#ppt_w"/>
                                          </p:val>
                                        </p:tav>
                                      </p:tavLst>
                                    </p:anim>
                                    <p:anim calcmode="lin" valueType="num">
                                      <p:cBhvr>
                                        <p:cTn id="135" dur="500" fill="hold"/>
                                        <p:tgtEl>
                                          <p:spTgt spid="42"/>
                                        </p:tgtEl>
                                        <p:attrNameLst>
                                          <p:attrName>ppt_h</p:attrName>
                                        </p:attrNameLst>
                                      </p:cBhvr>
                                      <p:tavLst>
                                        <p:tav tm="0">
                                          <p:val>
                                            <p:fltVal val="0"/>
                                          </p:val>
                                        </p:tav>
                                        <p:tav tm="100000">
                                          <p:val>
                                            <p:strVal val="#ppt_h"/>
                                          </p:val>
                                        </p:tav>
                                      </p:tavLst>
                                    </p:anim>
                                    <p:anim calcmode="lin" valueType="num">
                                      <p:cBhvr>
                                        <p:cTn id="136" dur="500" fill="hold"/>
                                        <p:tgtEl>
                                          <p:spTgt spid="42"/>
                                        </p:tgtEl>
                                        <p:attrNameLst>
                                          <p:attrName>style.rotation</p:attrName>
                                        </p:attrNameLst>
                                      </p:cBhvr>
                                      <p:tavLst>
                                        <p:tav tm="0">
                                          <p:val>
                                            <p:fltVal val="360"/>
                                          </p:val>
                                        </p:tav>
                                        <p:tav tm="100000">
                                          <p:val>
                                            <p:fltVal val="0"/>
                                          </p:val>
                                        </p:tav>
                                      </p:tavLst>
                                    </p:anim>
                                    <p:animEffect transition="in" filter="fade">
                                      <p:cBhvr>
                                        <p:cTn id="137" dur="500"/>
                                        <p:tgtEl>
                                          <p:spTgt spid="42"/>
                                        </p:tgtEl>
                                      </p:cBhvr>
                                    </p:animEffect>
                                  </p:childTnLst>
                                </p:cTn>
                              </p:par>
                              <p:par>
                                <p:cTn id="138" presetID="49" presetClass="entr" presetSubtype="0" decel="10000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 calcmode="lin" valueType="num">
                                      <p:cBhvr>
                                        <p:cTn id="142" dur="500" fill="hold"/>
                                        <p:tgtEl>
                                          <p:spTgt spid="44"/>
                                        </p:tgtEl>
                                        <p:attrNameLst>
                                          <p:attrName>style.rotation</p:attrName>
                                        </p:attrNameLst>
                                      </p:cBhvr>
                                      <p:tavLst>
                                        <p:tav tm="0">
                                          <p:val>
                                            <p:fltVal val="360"/>
                                          </p:val>
                                        </p:tav>
                                        <p:tav tm="100000">
                                          <p:val>
                                            <p:fltVal val="0"/>
                                          </p:val>
                                        </p:tav>
                                      </p:tavLst>
                                    </p:anim>
                                    <p:animEffect transition="in" filter="fade">
                                      <p:cBhvr>
                                        <p:cTn id="143" dur="500"/>
                                        <p:tgtEl>
                                          <p:spTgt spid="44"/>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2"/>
                                        </p:tgtEl>
                                        <p:attrNameLst>
                                          <p:attrName>style.visibility</p:attrName>
                                        </p:attrNameLst>
                                      </p:cBhvr>
                                      <p:to>
                                        <p:strVal val="visible"/>
                                      </p:to>
                                    </p:set>
                                    <p:anim calcmode="lin" valueType="num">
                                      <p:cBhvr>
                                        <p:cTn id="146" dur="500" fill="hold"/>
                                        <p:tgtEl>
                                          <p:spTgt spid="2"/>
                                        </p:tgtEl>
                                        <p:attrNameLst>
                                          <p:attrName>ppt_w</p:attrName>
                                        </p:attrNameLst>
                                      </p:cBhvr>
                                      <p:tavLst>
                                        <p:tav tm="0">
                                          <p:val>
                                            <p:fltVal val="0"/>
                                          </p:val>
                                        </p:tav>
                                        <p:tav tm="100000">
                                          <p:val>
                                            <p:strVal val="#ppt_w"/>
                                          </p:val>
                                        </p:tav>
                                      </p:tavLst>
                                    </p:anim>
                                    <p:anim calcmode="lin" valueType="num">
                                      <p:cBhvr>
                                        <p:cTn id="147" dur="500" fill="hold"/>
                                        <p:tgtEl>
                                          <p:spTgt spid="2"/>
                                        </p:tgtEl>
                                        <p:attrNameLst>
                                          <p:attrName>ppt_h</p:attrName>
                                        </p:attrNameLst>
                                      </p:cBhvr>
                                      <p:tavLst>
                                        <p:tav tm="0">
                                          <p:val>
                                            <p:fltVal val="0"/>
                                          </p:val>
                                        </p:tav>
                                        <p:tav tm="100000">
                                          <p:val>
                                            <p:strVal val="#ppt_h"/>
                                          </p:val>
                                        </p:tav>
                                      </p:tavLst>
                                    </p:anim>
                                    <p:anim calcmode="lin" valueType="num">
                                      <p:cBhvr>
                                        <p:cTn id="148" dur="500" fill="hold"/>
                                        <p:tgtEl>
                                          <p:spTgt spid="2"/>
                                        </p:tgtEl>
                                        <p:attrNameLst>
                                          <p:attrName>style.rotation</p:attrName>
                                        </p:attrNameLst>
                                      </p:cBhvr>
                                      <p:tavLst>
                                        <p:tav tm="0">
                                          <p:val>
                                            <p:fltVal val="360"/>
                                          </p:val>
                                        </p:tav>
                                        <p:tav tm="100000">
                                          <p:val>
                                            <p:fltVal val="0"/>
                                          </p:val>
                                        </p:tav>
                                      </p:tavLst>
                                    </p:anim>
                                    <p:animEffect transition="in" filter="fade">
                                      <p:cBhvr>
                                        <p:cTn id="149" dur="500"/>
                                        <p:tgtEl>
                                          <p:spTgt spid="2"/>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40"/>
                                        </p:tgtEl>
                                        <p:attrNameLst>
                                          <p:attrName>style.visibility</p:attrName>
                                        </p:attrNameLst>
                                      </p:cBhvr>
                                      <p:to>
                                        <p:strVal val="visible"/>
                                      </p:to>
                                    </p:set>
                                    <p:anim calcmode="lin" valueType="num">
                                      <p:cBhvr>
                                        <p:cTn id="152" dur="500" fill="hold"/>
                                        <p:tgtEl>
                                          <p:spTgt spid="40"/>
                                        </p:tgtEl>
                                        <p:attrNameLst>
                                          <p:attrName>ppt_w</p:attrName>
                                        </p:attrNameLst>
                                      </p:cBhvr>
                                      <p:tavLst>
                                        <p:tav tm="0">
                                          <p:val>
                                            <p:fltVal val="0"/>
                                          </p:val>
                                        </p:tav>
                                        <p:tav tm="100000">
                                          <p:val>
                                            <p:strVal val="#ppt_w"/>
                                          </p:val>
                                        </p:tav>
                                      </p:tavLst>
                                    </p:anim>
                                    <p:anim calcmode="lin" valueType="num">
                                      <p:cBhvr>
                                        <p:cTn id="153" dur="500" fill="hold"/>
                                        <p:tgtEl>
                                          <p:spTgt spid="40"/>
                                        </p:tgtEl>
                                        <p:attrNameLst>
                                          <p:attrName>ppt_h</p:attrName>
                                        </p:attrNameLst>
                                      </p:cBhvr>
                                      <p:tavLst>
                                        <p:tav tm="0">
                                          <p:val>
                                            <p:fltVal val="0"/>
                                          </p:val>
                                        </p:tav>
                                        <p:tav tm="100000">
                                          <p:val>
                                            <p:strVal val="#ppt_h"/>
                                          </p:val>
                                        </p:tav>
                                      </p:tavLst>
                                    </p:anim>
                                    <p:anim calcmode="lin" valueType="num">
                                      <p:cBhvr>
                                        <p:cTn id="154" dur="500" fill="hold"/>
                                        <p:tgtEl>
                                          <p:spTgt spid="40"/>
                                        </p:tgtEl>
                                        <p:attrNameLst>
                                          <p:attrName>style.rotation</p:attrName>
                                        </p:attrNameLst>
                                      </p:cBhvr>
                                      <p:tavLst>
                                        <p:tav tm="0">
                                          <p:val>
                                            <p:fltVal val="360"/>
                                          </p:val>
                                        </p:tav>
                                        <p:tav tm="100000">
                                          <p:val>
                                            <p:fltVal val="0"/>
                                          </p:val>
                                        </p:tav>
                                      </p:tavLst>
                                    </p:anim>
                                    <p:animEffect transition="in" filter="fade">
                                      <p:cBhvr>
                                        <p:cTn id="155" dur="500"/>
                                        <p:tgtEl>
                                          <p:spTgt spid="40"/>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4"/>
                                        </p:tgtEl>
                                        <p:attrNameLst>
                                          <p:attrName>style.visibility</p:attrName>
                                        </p:attrNameLst>
                                      </p:cBhvr>
                                      <p:to>
                                        <p:strVal val="visible"/>
                                      </p:to>
                                    </p:set>
                                    <p:anim calcmode="lin" valueType="num">
                                      <p:cBhvr>
                                        <p:cTn id="158" dur="500" fill="hold"/>
                                        <p:tgtEl>
                                          <p:spTgt spid="4"/>
                                        </p:tgtEl>
                                        <p:attrNameLst>
                                          <p:attrName>ppt_w</p:attrName>
                                        </p:attrNameLst>
                                      </p:cBhvr>
                                      <p:tavLst>
                                        <p:tav tm="0">
                                          <p:val>
                                            <p:fltVal val="0"/>
                                          </p:val>
                                        </p:tav>
                                        <p:tav tm="100000">
                                          <p:val>
                                            <p:strVal val="#ppt_w"/>
                                          </p:val>
                                        </p:tav>
                                      </p:tavLst>
                                    </p:anim>
                                    <p:anim calcmode="lin" valueType="num">
                                      <p:cBhvr>
                                        <p:cTn id="159" dur="500" fill="hold"/>
                                        <p:tgtEl>
                                          <p:spTgt spid="4"/>
                                        </p:tgtEl>
                                        <p:attrNameLst>
                                          <p:attrName>ppt_h</p:attrName>
                                        </p:attrNameLst>
                                      </p:cBhvr>
                                      <p:tavLst>
                                        <p:tav tm="0">
                                          <p:val>
                                            <p:fltVal val="0"/>
                                          </p:val>
                                        </p:tav>
                                        <p:tav tm="100000">
                                          <p:val>
                                            <p:strVal val="#ppt_h"/>
                                          </p:val>
                                        </p:tav>
                                      </p:tavLst>
                                    </p:anim>
                                    <p:anim calcmode="lin" valueType="num">
                                      <p:cBhvr>
                                        <p:cTn id="160" dur="500" fill="hold"/>
                                        <p:tgtEl>
                                          <p:spTgt spid="4"/>
                                        </p:tgtEl>
                                        <p:attrNameLst>
                                          <p:attrName>style.rotation</p:attrName>
                                        </p:attrNameLst>
                                      </p:cBhvr>
                                      <p:tavLst>
                                        <p:tav tm="0">
                                          <p:val>
                                            <p:fltVal val="360"/>
                                          </p:val>
                                        </p:tav>
                                        <p:tav tm="100000">
                                          <p:val>
                                            <p:fltVal val="0"/>
                                          </p:val>
                                        </p:tav>
                                      </p:tavLst>
                                    </p:anim>
                                    <p:animEffect transition="in" filter="fade">
                                      <p:cBhvr>
                                        <p:cTn id="161" dur="500"/>
                                        <p:tgtEl>
                                          <p:spTgt spid="4"/>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10"/>
                                        </p:tgtEl>
                                        <p:attrNameLst>
                                          <p:attrName>style.visibility</p:attrName>
                                        </p:attrNameLst>
                                      </p:cBhvr>
                                      <p:to>
                                        <p:strVal val="visible"/>
                                      </p:to>
                                    </p:set>
                                    <p:anim calcmode="lin" valueType="num">
                                      <p:cBhvr>
                                        <p:cTn id="164" dur="500" fill="hold"/>
                                        <p:tgtEl>
                                          <p:spTgt spid="10"/>
                                        </p:tgtEl>
                                        <p:attrNameLst>
                                          <p:attrName>ppt_w</p:attrName>
                                        </p:attrNameLst>
                                      </p:cBhvr>
                                      <p:tavLst>
                                        <p:tav tm="0">
                                          <p:val>
                                            <p:fltVal val="0"/>
                                          </p:val>
                                        </p:tav>
                                        <p:tav tm="100000">
                                          <p:val>
                                            <p:strVal val="#ppt_w"/>
                                          </p:val>
                                        </p:tav>
                                      </p:tavLst>
                                    </p:anim>
                                    <p:anim calcmode="lin" valueType="num">
                                      <p:cBhvr>
                                        <p:cTn id="165" dur="500" fill="hold"/>
                                        <p:tgtEl>
                                          <p:spTgt spid="10"/>
                                        </p:tgtEl>
                                        <p:attrNameLst>
                                          <p:attrName>ppt_h</p:attrName>
                                        </p:attrNameLst>
                                      </p:cBhvr>
                                      <p:tavLst>
                                        <p:tav tm="0">
                                          <p:val>
                                            <p:fltVal val="0"/>
                                          </p:val>
                                        </p:tav>
                                        <p:tav tm="100000">
                                          <p:val>
                                            <p:strVal val="#ppt_h"/>
                                          </p:val>
                                        </p:tav>
                                      </p:tavLst>
                                    </p:anim>
                                    <p:anim calcmode="lin" valueType="num">
                                      <p:cBhvr>
                                        <p:cTn id="166" dur="500" fill="hold"/>
                                        <p:tgtEl>
                                          <p:spTgt spid="10"/>
                                        </p:tgtEl>
                                        <p:attrNameLst>
                                          <p:attrName>style.rotation</p:attrName>
                                        </p:attrNameLst>
                                      </p:cBhvr>
                                      <p:tavLst>
                                        <p:tav tm="0">
                                          <p:val>
                                            <p:fltVal val="360"/>
                                          </p:val>
                                        </p:tav>
                                        <p:tav tm="100000">
                                          <p:val>
                                            <p:fltVal val="0"/>
                                          </p:val>
                                        </p:tav>
                                      </p:tavLst>
                                    </p:anim>
                                    <p:animEffect transition="in" filter="fade">
                                      <p:cBhvr>
                                        <p:cTn id="167" dur="500"/>
                                        <p:tgtEl>
                                          <p:spTgt spid="10"/>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16"/>
                                        </p:tgtEl>
                                        <p:attrNameLst>
                                          <p:attrName>style.visibility</p:attrName>
                                        </p:attrNameLst>
                                      </p:cBhvr>
                                      <p:to>
                                        <p:strVal val="visible"/>
                                      </p:to>
                                    </p:set>
                                    <p:anim calcmode="lin" valueType="num">
                                      <p:cBhvr>
                                        <p:cTn id="170" dur="500" fill="hold"/>
                                        <p:tgtEl>
                                          <p:spTgt spid="16"/>
                                        </p:tgtEl>
                                        <p:attrNameLst>
                                          <p:attrName>ppt_w</p:attrName>
                                        </p:attrNameLst>
                                      </p:cBhvr>
                                      <p:tavLst>
                                        <p:tav tm="0">
                                          <p:val>
                                            <p:fltVal val="0"/>
                                          </p:val>
                                        </p:tav>
                                        <p:tav tm="100000">
                                          <p:val>
                                            <p:strVal val="#ppt_w"/>
                                          </p:val>
                                        </p:tav>
                                      </p:tavLst>
                                    </p:anim>
                                    <p:anim calcmode="lin" valueType="num">
                                      <p:cBhvr>
                                        <p:cTn id="171" dur="500" fill="hold"/>
                                        <p:tgtEl>
                                          <p:spTgt spid="16"/>
                                        </p:tgtEl>
                                        <p:attrNameLst>
                                          <p:attrName>ppt_h</p:attrName>
                                        </p:attrNameLst>
                                      </p:cBhvr>
                                      <p:tavLst>
                                        <p:tav tm="0">
                                          <p:val>
                                            <p:fltVal val="0"/>
                                          </p:val>
                                        </p:tav>
                                        <p:tav tm="100000">
                                          <p:val>
                                            <p:strVal val="#ppt_h"/>
                                          </p:val>
                                        </p:tav>
                                      </p:tavLst>
                                    </p:anim>
                                    <p:anim calcmode="lin" valueType="num">
                                      <p:cBhvr>
                                        <p:cTn id="172" dur="500" fill="hold"/>
                                        <p:tgtEl>
                                          <p:spTgt spid="16"/>
                                        </p:tgtEl>
                                        <p:attrNameLst>
                                          <p:attrName>style.rotation</p:attrName>
                                        </p:attrNameLst>
                                      </p:cBhvr>
                                      <p:tavLst>
                                        <p:tav tm="0">
                                          <p:val>
                                            <p:fltVal val="360"/>
                                          </p:val>
                                        </p:tav>
                                        <p:tav tm="100000">
                                          <p:val>
                                            <p:fltVal val="0"/>
                                          </p:val>
                                        </p:tav>
                                      </p:tavLst>
                                    </p:anim>
                                    <p:animEffect transition="in" filter="fade">
                                      <p:cBhvr>
                                        <p:cTn id="173" dur="500"/>
                                        <p:tgtEl>
                                          <p:spTgt spid="16"/>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20"/>
                                        </p:tgtEl>
                                        <p:attrNameLst>
                                          <p:attrName>style.visibility</p:attrName>
                                        </p:attrNameLst>
                                      </p:cBhvr>
                                      <p:to>
                                        <p:strVal val="visible"/>
                                      </p:to>
                                    </p:set>
                                    <p:anim calcmode="lin" valueType="num">
                                      <p:cBhvr>
                                        <p:cTn id="176" dur="500" fill="hold"/>
                                        <p:tgtEl>
                                          <p:spTgt spid="20"/>
                                        </p:tgtEl>
                                        <p:attrNameLst>
                                          <p:attrName>ppt_w</p:attrName>
                                        </p:attrNameLst>
                                      </p:cBhvr>
                                      <p:tavLst>
                                        <p:tav tm="0">
                                          <p:val>
                                            <p:fltVal val="0"/>
                                          </p:val>
                                        </p:tav>
                                        <p:tav tm="100000">
                                          <p:val>
                                            <p:strVal val="#ppt_w"/>
                                          </p:val>
                                        </p:tav>
                                      </p:tavLst>
                                    </p:anim>
                                    <p:anim calcmode="lin" valueType="num">
                                      <p:cBhvr>
                                        <p:cTn id="177" dur="500" fill="hold"/>
                                        <p:tgtEl>
                                          <p:spTgt spid="20"/>
                                        </p:tgtEl>
                                        <p:attrNameLst>
                                          <p:attrName>ppt_h</p:attrName>
                                        </p:attrNameLst>
                                      </p:cBhvr>
                                      <p:tavLst>
                                        <p:tav tm="0">
                                          <p:val>
                                            <p:fltVal val="0"/>
                                          </p:val>
                                        </p:tav>
                                        <p:tav tm="100000">
                                          <p:val>
                                            <p:strVal val="#ppt_h"/>
                                          </p:val>
                                        </p:tav>
                                      </p:tavLst>
                                    </p:anim>
                                    <p:anim calcmode="lin" valueType="num">
                                      <p:cBhvr>
                                        <p:cTn id="178" dur="500" fill="hold"/>
                                        <p:tgtEl>
                                          <p:spTgt spid="20"/>
                                        </p:tgtEl>
                                        <p:attrNameLst>
                                          <p:attrName>style.rotation</p:attrName>
                                        </p:attrNameLst>
                                      </p:cBhvr>
                                      <p:tavLst>
                                        <p:tav tm="0">
                                          <p:val>
                                            <p:fltVal val="360"/>
                                          </p:val>
                                        </p:tav>
                                        <p:tav tm="100000">
                                          <p:val>
                                            <p:fltVal val="0"/>
                                          </p:val>
                                        </p:tav>
                                      </p:tavLst>
                                    </p:anim>
                                    <p:animEffect transition="in" filter="fade">
                                      <p:cBhvr>
                                        <p:cTn id="179" dur="500"/>
                                        <p:tgtEl>
                                          <p:spTgt spid="20"/>
                                        </p:tgtEl>
                                      </p:cBhvr>
                                    </p:animEffect>
                                  </p:childTnLst>
                                </p:cTn>
                              </p:par>
                              <p:par>
                                <p:cTn id="180" presetID="49" presetClass="entr" presetSubtype="0" decel="100000" fill="hold" grpId="0" nodeType="withEffect">
                                  <p:stCondLst>
                                    <p:cond delay="0"/>
                                  </p:stCondLst>
                                  <p:childTnLst>
                                    <p:set>
                                      <p:cBhvr>
                                        <p:cTn id="181" dur="1" fill="hold">
                                          <p:stCondLst>
                                            <p:cond delay="0"/>
                                          </p:stCondLst>
                                        </p:cTn>
                                        <p:tgtEl>
                                          <p:spTgt spid="39"/>
                                        </p:tgtEl>
                                        <p:attrNameLst>
                                          <p:attrName>style.visibility</p:attrName>
                                        </p:attrNameLst>
                                      </p:cBhvr>
                                      <p:to>
                                        <p:strVal val="visible"/>
                                      </p:to>
                                    </p:set>
                                    <p:anim calcmode="lin" valueType="num">
                                      <p:cBhvr>
                                        <p:cTn id="182" dur="500" fill="hold"/>
                                        <p:tgtEl>
                                          <p:spTgt spid="39"/>
                                        </p:tgtEl>
                                        <p:attrNameLst>
                                          <p:attrName>ppt_w</p:attrName>
                                        </p:attrNameLst>
                                      </p:cBhvr>
                                      <p:tavLst>
                                        <p:tav tm="0">
                                          <p:val>
                                            <p:fltVal val="0"/>
                                          </p:val>
                                        </p:tav>
                                        <p:tav tm="100000">
                                          <p:val>
                                            <p:strVal val="#ppt_w"/>
                                          </p:val>
                                        </p:tav>
                                      </p:tavLst>
                                    </p:anim>
                                    <p:anim calcmode="lin" valueType="num">
                                      <p:cBhvr>
                                        <p:cTn id="183" dur="500" fill="hold"/>
                                        <p:tgtEl>
                                          <p:spTgt spid="39"/>
                                        </p:tgtEl>
                                        <p:attrNameLst>
                                          <p:attrName>ppt_h</p:attrName>
                                        </p:attrNameLst>
                                      </p:cBhvr>
                                      <p:tavLst>
                                        <p:tav tm="0">
                                          <p:val>
                                            <p:fltVal val="0"/>
                                          </p:val>
                                        </p:tav>
                                        <p:tav tm="100000">
                                          <p:val>
                                            <p:strVal val="#ppt_h"/>
                                          </p:val>
                                        </p:tav>
                                      </p:tavLst>
                                    </p:anim>
                                    <p:anim calcmode="lin" valueType="num">
                                      <p:cBhvr>
                                        <p:cTn id="184" dur="500" fill="hold"/>
                                        <p:tgtEl>
                                          <p:spTgt spid="39"/>
                                        </p:tgtEl>
                                        <p:attrNameLst>
                                          <p:attrName>style.rotation</p:attrName>
                                        </p:attrNameLst>
                                      </p:cBhvr>
                                      <p:tavLst>
                                        <p:tav tm="0">
                                          <p:val>
                                            <p:fltVal val="360"/>
                                          </p:val>
                                        </p:tav>
                                        <p:tav tm="100000">
                                          <p:val>
                                            <p:fltVal val="0"/>
                                          </p:val>
                                        </p:tav>
                                      </p:tavLst>
                                    </p:anim>
                                    <p:animEffect transition="in" filter="fade">
                                      <p:cBhvr>
                                        <p:cTn id="18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P spid="14" grpId="0" bldLvl="0" animBg="1"/>
      <p:bldP spid="15" grpId="0" bldLvl="0" animBg="1"/>
      <p:bldP spid="16" grpId="0" bldLvl="0" animBg="1"/>
      <p:bldP spid="17" grpId="0" bldLvl="0" animBg="1"/>
      <p:bldP spid="19" grpId="0" bldLvl="0" animBg="1"/>
      <p:bldP spid="20" grpId="0" bldLvl="0" animBg="1"/>
      <p:bldP spid="21" grpId="0" bldLvl="0" animBg="1"/>
      <p:bldP spid="25" grpId="0" bldLvl="0" animBg="1"/>
      <p:bldP spid="27" grpId="0" bldLvl="0" animBg="1"/>
      <p:bldP spid="34" grpId="0" bldLvl="0" animBg="1"/>
      <p:bldP spid="38" grpId="0" bldLvl="0" animBg="1"/>
      <p:bldP spid="39" grpId="0" bldLvl="0" animBg="1"/>
      <p:bldP spid="40" grpId="0" bldLvl="0" animBg="1"/>
      <p:bldP spid="41" grpId="0"/>
      <p:bldP spid="42" grpId="0" bldLvl="0" animBg="1"/>
      <p:bldP spid="44" grpId="0" bldLvl="0" animBg="1"/>
      <p:bldP spid="2" grpId="0" bldLvl="0" animBg="1"/>
      <p:bldP spid="3" grpId="0" bldLvl="0" animBg="1"/>
      <p:bldP spid="4" grpId="0" bldLvl="0" animBg="1"/>
      <p:bldP spid="5" grpId="0" bldLvl="0" animBg="1"/>
      <p:bldP spid="6" grpId="0"/>
      <p:bldP spid="7" grpId="0"/>
      <p:bldP spid="8" grpId="0"/>
      <p:bldP spid="9" grpId="0"/>
      <p:bldP spid="10" grpId="0" bldLvl="0" animBg="1"/>
      <p:bldP spid="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333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测试项【４】</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92075" y="1370965"/>
            <a:ext cx="1697990" cy="2865755"/>
            <a:chOff x="-145" y="2159"/>
            <a:chExt cx="2674" cy="4513"/>
          </a:xfrm>
        </p:grpSpPr>
        <p:sp>
          <p:nvSpPr>
            <p:cNvPr id="4" name="文本框 3"/>
            <p:cNvSpPr txBox="1"/>
            <p:nvPr/>
          </p:nvSpPr>
          <p:spPr>
            <a:xfrm>
              <a:off x="449" y="2159"/>
              <a:ext cx="1728" cy="1016"/>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软件</a:t>
              </a:r>
              <a:endParaRPr lang="zh-CN" altLang="en-US">
                <a:ln>
                  <a:solidFill>
                    <a:schemeClr val="bg2"/>
                  </a:solidFill>
                </a:ln>
                <a:solidFill>
                  <a:schemeClr val="bg1"/>
                </a:solidFill>
              </a:endParaRPr>
            </a:p>
            <a:p>
              <a:r>
                <a:rPr lang="zh-CN" altLang="en-US">
                  <a:ln>
                    <a:solidFill>
                      <a:schemeClr val="bg2"/>
                    </a:solidFill>
                  </a:ln>
                  <a:solidFill>
                    <a:schemeClr val="bg1"/>
                  </a:solidFill>
                </a:rPr>
                <a:t>测试计划</a:t>
              </a:r>
              <a:endParaRPr lang="zh-CN" altLang="en-US">
                <a:ln>
                  <a:solidFill>
                    <a:schemeClr val="bg2"/>
                  </a:solidFill>
                </a:ln>
                <a:solidFill>
                  <a:schemeClr val="bg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9" name="文本框 8"/>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0" name="文本框 9"/>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pic>
        <p:nvPicPr>
          <p:cNvPr id="6" name="图片 5"/>
          <p:cNvPicPr>
            <a:picLocks noChangeAspect="1"/>
          </p:cNvPicPr>
          <p:nvPr/>
        </p:nvPicPr>
        <p:blipFill>
          <a:blip r:embed="rId1"/>
          <a:stretch>
            <a:fillRect/>
          </a:stretch>
        </p:blipFill>
        <p:spPr>
          <a:xfrm>
            <a:off x="4405630" y="1465580"/>
            <a:ext cx="4413885" cy="4551680"/>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部署图【４】</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92075" y="1370965"/>
            <a:ext cx="1697990" cy="2865755"/>
            <a:chOff x="-145" y="2159"/>
            <a:chExt cx="2674" cy="4513"/>
          </a:xfrm>
        </p:grpSpPr>
        <p:sp>
          <p:nvSpPr>
            <p:cNvPr id="9" name="文本框 8"/>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软件</a:t>
              </a:r>
              <a:endParaRPr lang="zh-CN" altLang="en-US"/>
            </a:p>
            <a:p>
              <a:r>
                <a:rPr lang="zh-CN" altLang="en-US"/>
                <a:t>测试计划</a:t>
              </a:r>
              <a:endParaRPr lang="zh-CN" altLang="en-US">
                <a:ln>
                  <a:solidFill>
                    <a:schemeClr val="bg2"/>
                  </a:solidFill>
                </a:ln>
                <a:solidFill>
                  <a:schemeClr val="bg1"/>
                </a:solidFill>
              </a:endParaRPr>
            </a:p>
          </p:txBody>
        </p:sp>
        <p:sp>
          <p:nvSpPr>
            <p:cNvPr id="10" name="文本框 9"/>
            <p:cNvSpPr txBox="1"/>
            <p:nvPr/>
          </p:nvSpPr>
          <p:spPr>
            <a:xfrm>
              <a:off x="-145" y="3562"/>
              <a:ext cx="2674" cy="580"/>
            </a:xfrm>
            <a:prstGeom prst="rect">
              <a:avLst/>
            </a:prstGeom>
            <a:solidFill>
              <a:srgbClr val="152F47"/>
            </a:solidFill>
          </p:spPr>
          <p:txBody>
            <a:bodyPr wrap="square" rtlCol="0">
              <a:spAutoFit/>
            </a:bodyPr>
            <a:p>
              <a:r>
                <a:rPr lang="zh-CN" altLang="en-US">
                  <a:solidFill>
                    <a:schemeClr val="bg1"/>
                  </a:solidFill>
                </a:rPr>
                <a:t>　  安装与部署</a:t>
              </a:r>
              <a:endParaRPr lang="zh-CN" altLang="en-US">
                <a:solidFill>
                  <a:schemeClr val="bg1"/>
                </a:solidFill>
              </a:endParaRPr>
            </a:p>
          </p:txBody>
        </p:sp>
        <p:sp>
          <p:nvSpPr>
            <p:cNvPr id="11" name="文本框 10"/>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pic>
        <p:nvPicPr>
          <p:cNvPr id="18" name="图片 3" descr="c87f1d8c9aeefa78c284f2bc60f35fb"/>
          <p:cNvPicPr>
            <a:picLocks noChangeAspect="1"/>
          </p:cNvPicPr>
          <p:nvPr/>
        </p:nvPicPr>
        <p:blipFill>
          <a:blip r:embed="rId1"/>
          <a:stretch>
            <a:fillRect/>
          </a:stretch>
        </p:blipFill>
        <p:spPr>
          <a:xfrm>
            <a:off x="4077335" y="1412240"/>
            <a:ext cx="4853940" cy="5280660"/>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质量管理计划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graphicFrame>
        <p:nvGraphicFramePr>
          <p:cNvPr id="7" name="表格 6"/>
          <p:cNvGraphicFramePr/>
          <p:nvPr/>
        </p:nvGraphicFramePr>
        <p:xfrm>
          <a:off x="1984375" y="1632585"/>
          <a:ext cx="10052050" cy="4227830"/>
        </p:xfrm>
        <a:graphic>
          <a:graphicData uri="http://schemas.openxmlformats.org/drawingml/2006/table">
            <a:tbl>
              <a:tblPr firstRow="1" bandRow="1">
                <a:tableStyleId>{5C22544A-7EE6-4342-B048-85BDC9FD1C3A}</a:tableStyleId>
              </a:tblPr>
              <a:tblGrid>
                <a:gridCol w="2010410"/>
                <a:gridCol w="1005205"/>
                <a:gridCol w="2010410"/>
                <a:gridCol w="2010410"/>
                <a:gridCol w="3015615"/>
              </a:tblGrid>
              <a:tr h="506095">
                <a:tc gridSpan="2">
                  <a:txBody>
                    <a:bodyPr/>
                    <a:p>
                      <a:pPr algn="ctr">
                        <a:buNone/>
                      </a:pPr>
                      <a:r>
                        <a:rPr lang="zh-CN" altLang="en-US" sz="2400"/>
                        <a:t>本项目质量保证员</a:t>
                      </a:r>
                      <a:endParaRPr lang="zh-CN" altLang="en-US" sz="2400"/>
                    </a:p>
                  </a:txBody>
                  <a:tcPr/>
                </a:tc>
                <a:tc hMerge="1">
                  <a:tcPr/>
                </a:tc>
                <a:tc gridSpan="3">
                  <a:txBody>
                    <a:bodyPr/>
                    <a:p>
                      <a:pPr algn="l">
                        <a:buNone/>
                      </a:pPr>
                      <a:endParaRPr lang="zh-CN" altLang="en-US"/>
                    </a:p>
                  </a:txBody>
                  <a:tcPr/>
                </a:tc>
                <a:tc hMerge="1">
                  <a:tcPr/>
                </a:tc>
                <a:tc hMerge="1">
                  <a:tcPr/>
                </a:tc>
              </a:tr>
              <a:tr h="426085">
                <a:tc>
                  <a:txBody>
                    <a:bodyPr/>
                    <a:p>
                      <a:pPr algn="ctr">
                        <a:buNone/>
                      </a:pPr>
                      <a:r>
                        <a:rPr lang="zh-CN" altLang="en-US" sz="2000" b="1">
                          <a:solidFill>
                            <a:schemeClr val="bg1"/>
                          </a:solidFill>
                          <a:latin typeface="微软雅黑" panose="020B0503020204020204" charset="-122"/>
                          <a:ea typeface="微软雅黑" panose="020B0503020204020204" charset="-122"/>
                        </a:rPr>
                        <a:t>主要过程域</a:t>
                      </a:r>
                      <a:endParaRPr lang="zh-CN" altLang="en-US" sz="2000" b="1">
                        <a:solidFill>
                          <a:schemeClr val="bg1"/>
                        </a:solidFill>
                        <a:latin typeface="微软雅黑" panose="020B0503020204020204" charset="-122"/>
                        <a:ea typeface="微软雅黑" panose="020B0503020204020204" charset="-122"/>
                      </a:endParaRPr>
                    </a:p>
                  </a:txBody>
                  <a:tcPr/>
                </a:tc>
                <a:tc gridSpan="2">
                  <a:txBody>
                    <a:bodyPr/>
                    <a:p>
                      <a:pPr algn="ctr">
                        <a:buNone/>
                      </a:pPr>
                      <a:r>
                        <a:rPr lang="zh-CN" altLang="en-US" sz="2000" b="1">
                          <a:solidFill>
                            <a:schemeClr val="bg1"/>
                          </a:solidFill>
                          <a:latin typeface="微软雅黑" panose="020B0503020204020204" charset="-122"/>
                          <a:ea typeface="微软雅黑" panose="020B0503020204020204" charset="-122"/>
                        </a:rPr>
                        <a:t>主要工作成果</a:t>
                      </a:r>
                      <a:endParaRPr lang="zh-CN" altLang="en-US" sz="2000" b="1">
                        <a:solidFill>
                          <a:schemeClr val="bg1"/>
                        </a:solidFill>
                        <a:latin typeface="微软雅黑" panose="020B0503020204020204" charset="-122"/>
                        <a:ea typeface="微软雅黑" panose="020B0503020204020204" charset="-122"/>
                      </a:endParaRPr>
                    </a:p>
                  </a:txBody>
                  <a:tcPr/>
                </a:tc>
                <a:tc hMerge="1">
                  <a:tcPr/>
                </a:tc>
                <a:tc>
                  <a:txBody>
                    <a:bodyPr/>
                    <a:p>
                      <a:pPr algn="ctr">
                        <a:buNone/>
                      </a:pPr>
                      <a:r>
                        <a:rPr lang="zh-CN" altLang="en-US" sz="2000" b="1">
                          <a:solidFill>
                            <a:schemeClr val="bg1"/>
                          </a:solidFill>
                          <a:latin typeface="微软雅黑" panose="020B0503020204020204" charset="-122"/>
                          <a:ea typeface="微软雅黑" panose="020B0503020204020204" charset="-122"/>
                        </a:rPr>
                        <a:t>检查时间</a:t>
                      </a:r>
                      <a:endParaRPr lang="zh-CN" altLang="en-US" sz="2000" b="1">
                        <a:solidFill>
                          <a:schemeClr val="bg1"/>
                        </a:solidFill>
                        <a:latin typeface="微软雅黑" panose="020B0503020204020204" charset="-122"/>
                        <a:ea typeface="微软雅黑" panose="020B0503020204020204" charset="-122"/>
                      </a:endParaRPr>
                    </a:p>
                  </a:txBody>
                  <a:tcPr/>
                </a:tc>
                <a:tc>
                  <a:txBody>
                    <a:bodyPr/>
                    <a:p>
                      <a:pPr algn="ctr">
                        <a:buNone/>
                      </a:pPr>
                      <a:r>
                        <a:rPr lang="zh-CN" altLang="en-US" sz="2000" b="1">
                          <a:solidFill>
                            <a:schemeClr val="bg1"/>
                          </a:solidFill>
                          <a:latin typeface="微软雅黑" panose="020B0503020204020204" charset="-122"/>
                          <a:ea typeface="微软雅黑" panose="020B0503020204020204" charset="-122"/>
                        </a:rPr>
                        <a:t>参与人员</a:t>
                      </a:r>
                      <a:endParaRPr lang="zh-CN" altLang="en-US" sz="2000" b="1">
                        <a:solidFill>
                          <a:schemeClr val="bg1"/>
                        </a:solidFill>
                        <a:latin typeface="微软雅黑" panose="020B0503020204020204" charset="-122"/>
                        <a:ea typeface="微软雅黑" panose="020B0503020204020204" charset="-122"/>
                      </a:endParaRPr>
                    </a:p>
                  </a:txBody>
                  <a:tcPr/>
                </a:tc>
              </a:tr>
              <a:tr h="824865">
                <a:tc>
                  <a:txBody>
                    <a:bodyPr/>
                    <a:p>
                      <a:pPr algn="ctr">
                        <a:buNone/>
                      </a:pPr>
                      <a:r>
                        <a:rPr lang="zh-CN" altLang="en-US" sz="2000" b="1">
                          <a:solidFill>
                            <a:schemeClr val="tx1"/>
                          </a:solidFill>
                          <a:latin typeface="微软雅黑" panose="020B0503020204020204" charset="-122"/>
                          <a:ea typeface="微软雅黑" panose="020B0503020204020204" charset="-122"/>
                        </a:rPr>
                        <a:t>需求获取</a:t>
                      </a:r>
                      <a:endParaRPr lang="zh-CN" altLang="en-US" sz="2000" b="1">
                        <a:solidFill>
                          <a:schemeClr val="tx1"/>
                        </a:solidFill>
                        <a:latin typeface="微软雅黑" panose="020B0503020204020204" charset="-122"/>
                        <a:ea typeface="微软雅黑" panose="020B0503020204020204" charset="-122"/>
                      </a:endParaRPr>
                    </a:p>
                  </a:txBody>
                  <a:tcPr/>
                </a:tc>
                <a:tc gridSpan="2">
                  <a:txBody>
                    <a:bodyPr/>
                    <a:p>
                      <a:pPr algn="ctr">
                        <a:buNone/>
                      </a:pPr>
                      <a:r>
                        <a:rPr lang="zh-CN" altLang="en-US" sz="2000" b="1">
                          <a:solidFill>
                            <a:schemeClr val="tx1"/>
                          </a:solidFill>
                          <a:latin typeface="微软雅黑" panose="020B0503020204020204" charset="-122"/>
                          <a:ea typeface="微软雅黑" panose="020B0503020204020204" charset="-122"/>
                        </a:rPr>
                        <a:t>《需求工程计划》</a:t>
                      </a:r>
                      <a:endParaRPr lang="zh-CN" altLang="en-US" sz="2000" b="1">
                        <a:solidFill>
                          <a:schemeClr val="tx1"/>
                        </a:solidFill>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2018.11.14</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rPr>
                        <a:t>刘向辉 左文正 陈祥斌 王安栋 涂弘森</a:t>
                      </a:r>
                      <a:endParaRPr lang="zh-CN" altLang="en-US" sz="2000" b="1">
                        <a:latin typeface="微软雅黑" panose="020B0503020204020204" charset="-122"/>
                        <a:ea typeface="微软雅黑" panose="020B0503020204020204" charset="-122"/>
                        <a:cs typeface="微软雅黑" panose="020B0503020204020204" charset="-122"/>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需求分析</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《软件需求规格说明书》</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2018.12.07</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sym typeface="+mn-ea"/>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需求变更</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《需求变更文档》</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2018.12.21</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latin typeface="微软雅黑" panose="020B0503020204020204" charset="-122"/>
                        <a:ea typeface="微软雅黑" panose="020B0503020204020204" charset="-122"/>
                        <a:cs typeface="微软雅黑" panose="020B0503020204020204" charset="-122"/>
                        <a:sym typeface="+mn-ea"/>
                      </a:endParaRPr>
                    </a:p>
                  </a:txBody>
                  <a:tcPr/>
                </a:tc>
              </a:tr>
              <a:tr h="823595">
                <a:tc>
                  <a:txBody>
                    <a:bodyPr/>
                    <a:p>
                      <a:pPr algn="ctr">
                        <a:buNone/>
                      </a:pPr>
                      <a:r>
                        <a:rPr lang="zh-CN" altLang="en-US" sz="2000" b="1">
                          <a:latin typeface="微软雅黑" panose="020B0503020204020204" charset="-122"/>
                          <a:ea typeface="微软雅黑" panose="020B0503020204020204" charset="-122"/>
                        </a:rPr>
                        <a:t>需求实现</a:t>
                      </a:r>
                      <a:endParaRPr lang="zh-CN" altLang="en-US" sz="2000" b="1">
                        <a:latin typeface="微软雅黑" panose="020B0503020204020204" charset="-122"/>
                        <a:ea typeface="微软雅黑" panose="020B0503020204020204" charset="-122"/>
                      </a:endParaRPr>
                    </a:p>
                  </a:txBody>
                  <a:tcPr/>
                </a:tc>
                <a:tc gridSpan="2">
                  <a:txBody>
                    <a:bodyPr/>
                    <a:p>
                      <a:pPr algn="ctr">
                        <a:buNone/>
                      </a:pPr>
                      <a:r>
                        <a:rPr lang="zh-CN" altLang="en-US" sz="2000" b="1">
                          <a:latin typeface="微软雅黑" panose="020B0503020204020204" charset="-122"/>
                          <a:ea typeface="微软雅黑" panose="020B0503020204020204" charset="-122"/>
                        </a:rPr>
                        <a:t>《项目总结报告》</a:t>
                      </a:r>
                      <a:endParaRPr lang="zh-CN" altLang="en-US" sz="2000" b="1">
                        <a:latin typeface="微软雅黑" panose="020B0503020204020204" charset="-122"/>
                        <a:ea typeface="微软雅黑" panose="020B0503020204020204" charset="-122"/>
                      </a:endParaRPr>
                    </a:p>
                  </a:txBody>
                  <a:tcPr/>
                </a:tc>
                <a:tc hMerge="1">
                  <a:tcPr/>
                </a:tc>
                <a:tc>
                  <a:txBody>
                    <a:bodyPr/>
                    <a:p>
                      <a:pPr algn="ctr">
                        <a:buNone/>
                      </a:pPr>
                      <a:r>
                        <a:rPr lang="en-US" altLang="zh-CN" sz="2000" b="1">
                          <a:latin typeface="微软雅黑" panose="020B0503020204020204" charset="-122"/>
                          <a:ea typeface="微软雅黑" panose="020B0503020204020204" charset="-122"/>
                        </a:rPr>
                        <a:t>2019.1.11</a:t>
                      </a:r>
                      <a:endParaRPr lang="en-US" altLang="zh-CN" sz="2000" b="1">
                        <a:latin typeface="微软雅黑" panose="020B0503020204020204" charset="-122"/>
                        <a:ea typeface="微软雅黑" panose="020B0503020204020204" charset="-122"/>
                      </a:endParaRPr>
                    </a:p>
                  </a:txBody>
                  <a:tcPr/>
                </a:tc>
                <a:tc>
                  <a:txBody>
                    <a:bodyPr/>
                    <a:p>
                      <a:pPr algn="l">
                        <a:buNone/>
                      </a:pPr>
                      <a:r>
                        <a:rPr lang="zh-CN" altLang="en-US" sz="2000" b="1">
                          <a:latin typeface="微软雅黑" panose="020B0503020204020204" charset="-122"/>
                          <a:ea typeface="微软雅黑" panose="020B0503020204020204" charset="-122"/>
                          <a:cs typeface="微软雅黑" panose="020B0503020204020204" charset="-122"/>
                          <a:sym typeface="+mn-ea"/>
                        </a:rPr>
                        <a:t>刘向辉 左文正 陈祥斌 王安栋 涂弘森</a:t>
                      </a:r>
                      <a:endParaRPr lang="zh-CN" altLang="en-US" sz="2000"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部署条件【４】</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92075" y="1370965"/>
            <a:ext cx="1697990" cy="2865755"/>
            <a:chOff x="-145" y="2159"/>
            <a:chExt cx="2674" cy="4513"/>
          </a:xfrm>
        </p:grpSpPr>
        <p:sp>
          <p:nvSpPr>
            <p:cNvPr id="9" name="文本框 8"/>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solidFill>
                    <a:schemeClr val="tx1"/>
                  </a:solidFill>
                </a:rPr>
                <a:t>软件</a:t>
              </a:r>
              <a:endParaRPr lang="zh-CN" altLang="en-US"/>
            </a:p>
            <a:p>
              <a:r>
                <a:rPr lang="zh-CN" altLang="en-US"/>
                <a:t>测试计划</a:t>
              </a:r>
              <a:endParaRPr lang="zh-CN" altLang="en-US">
                <a:ln>
                  <a:solidFill>
                    <a:schemeClr val="bg2"/>
                  </a:solidFill>
                </a:ln>
                <a:solidFill>
                  <a:schemeClr val="bg1"/>
                </a:solidFill>
              </a:endParaRPr>
            </a:p>
          </p:txBody>
        </p:sp>
        <p:sp>
          <p:nvSpPr>
            <p:cNvPr id="10" name="文本框 9"/>
            <p:cNvSpPr txBox="1"/>
            <p:nvPr/>
          </p:nvSpPr>
          <p:spPr>
            <a:xfrm>
              <a:off x="-145" y="3562"/>
              <a:ext cx="2674" cy="580"/>
            </a:xfrm>
            <a:prstGeom prst="rect">
              <a:avLst/>
            </a:prstGeom>
            <a:solidFill>
              <a:srgbClr val="152F47"/>
            </a:solidFill>
          </p:spPr>
          <p:txBody>
            <a:bodyPr wrap="square" rtlCol="0">
              <a:spAutoFit/>
            </a:bodyPr>
            <a:p>
              <a:r>
                <a:rPr lang="zh-CN" altLang="en-US">
                  <a:solidFill>
                    <a:schemeClr val="bg1"/>
                  </a:solidFill>
                </a:rPr>
                <a:t>　  安装与部署</a:t>
              </a:r>
              <a:endParaRPr lang="zh-CN" altLang="en-US">
                <a:solidFill>
                  <a:schemeClr val="bg1"/>
                </a:solidFill>
              </a:endParaRPr>
            </a:p>
          </p:txBody>
        </p:sp>
        <p:sp>
          <p:nvSpPr>
            <p:cNvPr id="11" name="文本框 10"/>
            <p:cNvSpPr txBox="1"/>
            <p:nvPr/>
          </p:nvSpPr>
          <p:spPr>
            <a:xfrm>
              <a:off x="71" y="4755"/>
              <a:ext cx="2364" cy="58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graphicFrame>
        <p:nvGraphicFramePr>
          <p:cNvPr id="2" name="表格 1"/>
          <p:cNvGraphicFramePr/>
          <p:nvPr/>
        </p:nvGraphicFramePr>
        <p:xfrm>
          <a:off x="2299970" y="2176780"/>
          <a:ext cx="8993505" cy="4145915"/>
        </p:xfrm>
        <a:graphic>
          <a:graphicData uri="http://schemas.openxmlformats.org/drawingml/2006/table">
            <a:tbl>
              <a:tblPr firstRow="1" bandRow="1">
                <a:tableStyleId>{5940675A-B579-460E-94D1-54222C63F5DA}</a:tableStyleId>
              </a:tblPr>
              <a:tblGrid>
                <a:gridCol w="1979930"/>
                <a:gridCol w="3454400"/>
                <a:gridCol w="3559175"/>
              </a:tblGrid>
              <a:tr h="761365">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硬件名称</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说明</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宋体" panose="02010600030101010101" pitchFamily="2" charset="-122"/>
                          <a:ea typeface="宋体" panose="02010600030101010101" pitchFamily="2" charset="-122"/>
                          <a:cs typeface="宋体" panose="02010600030101010101" pitchFamily="2" charset="-122"/>
                        </a:rPr>
                        <a:t>用途说明</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PC</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Win10</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安卓手机手机</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Android 7.0以上</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苹果手机</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Ios</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运行设备</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247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Web服务器</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Html+JSP</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网站部署</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8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数据库服务器</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MySql</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数据库部署</a:t>
                      </a:r>
                      <a:endParaRPr 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6" name="矩形 35"/>
          <p:cNvSpPr/>
          <p:nvPr/>
        </p:nvSpPr>
        <p:spPr>
          <a:xfrm>
            <a:off x="2299783" y="1479175"/>
            <a:ext cx="1299210" cy="428625"/>
          </a:xfrm>
          <a:prstGeom prst="rect">
            <a:avLst/>
          </a:prstGeom>
        </p:spPr>
        <p:txBody>
          <a:bodyPr wrap="none" lIns="91431" tIns="45716" rIns="91431" bIns="45716">
            <a:spAutoFit/>
          </a:bodyPr>
          <a:p>
            <a:r>
              <a:rPr lang="zh-CN" altLang="en-US" sz="2200" b="1" dirty="0">
                <a:solidFill>
                  <a:schemeClr val="tx1">
                    <a:lumMod val="75000"/>
                    <a:lumOff val="25000"/>
                  </a:schemeClr>
                </a:solidFill>
                <a:latin typeface="微软雅黑" panose="020B0503020204020204" charset="-122"/>
                <a:ea typeface="微软雅黑" panose="020B0503020204020204" charset="-122"/>
              </a:rPr>
              <a:t>硬件设施</a:t>
            </a:r>
            <a:endParaRPr lang="zh-CN" altLang="en-US" sz="2200" b="1"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100"/>
                                  </p:stCondLst>
                                  <p:childTnLst>
                                    <p:set>
                                      <p:cBhvr>
                                        <p:cTn id="14" dur="1" fill="hold">
                                          <p:stCondLst>
                                            <p:cond delay="0"/>
                                          </p:stCondLst>
                                        </p:cTn>
                                        <p:tgtEl>
                                          <p:spTgt spid="36"/>
                                        </p:tgtEl>
                                        <p:attrNameLst>
                                          <p:attrName>style.visibility</p:attrName>
                                        </p:attrNameLst>
                                      </p:cBhvr>
                                      <p:to>
                                        <p:strVal val="visible"/>
                                      </p:to>
                                    </p:set>
                                    <p:animEffect transition="in" filter="randombar(horizontal)">
                                      <p:cBhvr>
                                        <p:cTn id="15" dur="400"/>
                                        <p:tgtEl>
                                          <p:spTgt spid="36"/>
                                        </p:tgtEl>
                                      </p:cBhvr>
                                    </p:animEffect>
                                  </p:childTnLst>
                                </p:cTn>
                              </p:par>
                            </p:childTnLst>
                          </p:cTn>
                        </p:par>
                        <p:par>
                          <p:cTn id="16" fill="hold">
                            <p:stCondLst>
                              <p:cond delay="16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smtClean="0">
                <a:solidFill>
                  <a:schemeClr val="tx1">
                    <a:lumMod val="75000"/>
                    <a:lumOff val="25000"/>
                  </a:schemeClr>
                </a:solidFill>
                <a:latin typeface="Arial" panose="020B0604020202020204" pitchFamily="34" charset="0"/>
                <a:cs typeface="Arial" panose="020B0604020202020204" pitchFamily="34" charset="0"/>
              </a:rPr>
              <a:t>培训具体安排【５】</a:t>
            </a: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92075" y="1370965"/>
            <a:ext cx="1697990" cy="2865755"/>
            <a:chOff x="-145" y="2159"/>
            <a:chExt cx="2674" cy="4513"/>
          </a:xfrm>
        </p:grpSpPr>
        <p:sp>
          <p:nvSpPr>
            <p:cNvPr id="3" name="文本框 2"/>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8" name="文本框 7"/>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11" name="文本框 10"/>
            <p:cNvSpPr txBox="1"/>
            <p:nvPr/>
          </p:nvSpPr>
          <p:spPr>
            <a:xfrm>
              <a:off x="71" y="4755"/>
              <a:ext cx="2364" cy="580"/>
            </a:xfrm>
            <a:prstGeom prst="rect">
              <a:avLst/>
            </a:prstGeom>
            <a:solidFill>
              <a:srgbClr val="152F47"/>
            </a:solidFill>
          </p:spPr>
          <p:txBody>
            <a:bodyPr wrap="square" rtlCol="0">
              <a:spAutoFit/>
            </a:bodyPr>
            <a:p>
              <a:pPr algn="ctr"/>
              <a:r>
                <a:rPr lang="zh-CN" altLang="en-US">
                  <a:solidFill>
                    <a:schemeClr val="bg1"/>
                  </a:solidFill>
                  <a:sym typeface="+mn-ea"/>
                </a:rPr>
                <a:t>培训计划</a:t>
              </a:r>
              <a:endParaRPr lang="zh-CN" altLang="en-US">
                <a:solidFill>
                  <a:schemeClr val="bg1"/>
                </a:solidFill>
                <a:sym typeface="+mn-ea"/>
              </a:endParaRPr>
            </a:p>
          </p:txBody>
        </p:sp>
        <p:sp>
          <p:nvSpPr>
            <p:cNvPr id="13" name="文本框 12"/>
            <p:cNvSpPr txBox="1"/>
            <p:nvPr/>
          </p:nvSpPr>
          <p:spPr>
            <a:xfrm>
              <a:off x="191" y="6092"/>
              <a:ext cx="2244" cy="58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pic>
        <p:nvPicPr>
          <p:cNvPr id="19" name="图片 18"/>
          <p:cNvPicPr>
            <a:picLocks noChangeAspect="1"/>
          </p:cNvPicPr>
          <p:nvPr/>
        </p:nvPicPr>
        <p:blipFill>
          <a:blip r:embed="rId1"/>
          <a:stretch>
            <a:fillRect/>
          </a:stretch>
        </p:blipFill>
        <p:spPr>
          <a:xfrm>
            <a:off x="5220970" y="1489075"/>
            <a:ext cx="3506470" cy="4689475"/>
          </a:xfrm>
          <a:prstGeom prst="rect">
            <a:avLst/>
          </a:prstGeom>
        </p:spPr>
      </p:pic>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1686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角色与职责【５】</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2075" y="1370965"/>
            <a:ext cx="1697990" cy="2865755"/>
            <a:chOff x="-145" y="2159"/>
            <a:chExt cx="2674" cy="4513"/>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1" name="文本框 20"/>
            <p:cNvSpPr txBox="1"/>
            <p:nvPr/>
          </p:nvSpPr>
          <p:spPr>
            <a:xfrm>
              <a:off x="191" y="6092"/>
              <a:ext cx="2244" cy="580"/>
            </a:xfrm>
            <a:prstGeom prst="rect">
              <a:avLst/>
            </a:prstGeom>
            <a:solidFill>
              <a:srgbClr val="152F47"/>
            </a:solidFill>
          </p:spPr>
          <p:txBody>
            <a:bodyPr wrap="square" rtlCol="0">
              <a:spAutoFit/>
            </a:bodyPr>
            <a:p>
              <a:pPr algn="ctr"/>
              <a:r>
                <a:rPr lang="zh-CN" altLang="en-US">
                  <a:solidFill>
                    <a:schemeClr val="bg1"/>
                  </a:solidFill>
                  <a:sym typeface="+mn-ea"/>
                </a:rPr>
                <a:t>系统维护</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graphicFrame>
        <p:nvGraphicFramePr>
          <p:cNvPr id="26" name="表格 25"/>
          <p:cNvGraphicFramePr/>
          <p:nvPr/>
        </p:nvGraphicFramePr>
        <p:xfrm>
          <a:off x="2687955" y="1519555"/>
          <a:ext cx="8590915" cy="4740910"/>
        </p:xfrm>
        <a:graphic>
          <a:graphicData uri="http://schemas.openxmlformats.org/drawingml/2006/table">
            <a:tbl>
              <a:tblPr firstRow="1" bandRow="1">
                <a:tableStyleId>{5940675A-B579-460E-94D1-54222C63F5DA}</a:tableStyleId>
              </a:tblPr>
              <a:tblGrid>
                <a:gridCol w="2865120"/>
                <a:gridCol w="2863850"/>
                <a:gridCol w="2861945"/>
              </a:tblGrid>
              <a:tr h="43116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角色</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职责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用户代表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提出需求 请求维护</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杨枨 候宏伦</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233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维护人员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指定维护人员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刘向辉</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技术人员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进行系统维护</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800" b="0">
                          <a:latin typeface="宋体" panose="02010600030101010101" pitchFamily="2" charset="-122"/>
                          <a:ea typeface="宋体" panose="02010600030101010101" pitchFamily="2" charset="-122"/>
                          <a:cs typeface="宋体" panose="02010600030101010101" pitchFamily="2" charset="-122"/>
                        </a:rPr>
                        <a:t>王安栋</a:t>
                      </a:r>
                      <a:r>
                        <a:rPr lang="en-US" sz="2800" b="0">
                          <a:latin typeface="宋体" panose="02010600030101010101" pitchFamily="2" charset="-122"/>
                          <a:ea typeface="宋体" panose="02010600030101010101" pitchFamily="2" charset="-122"/>
                          <a:cs typeface="宋体" panose="02010600030101010101" pitchFamily="2" charset="-122"/>
                        </a:rPr>
                        <a:t> 涂弘森</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233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进行系统配置</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陈祥斌</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69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系统监督员</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评价维护申请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800" b="0">
                          <a:latin typeface="宋体" panose="02010600030101010101" pitchFamily="2" charset="-122"/>
                          <a:ea typeface="宋体" panose="02010600030101010101" pitchFamily="2" charset="-122"/>
                          <a:cs typeface="宋体" panose="02010600030101010101" pitchFamily="2" charset="-122"/>
                        </a:rPr>
                        <a:t>左文正</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维护人员信息【５】</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5334856" y="57021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2075" y="1370965"/>
            <a:ext cx="1697990" cy="2865755"/>
            <a:chOff x="-145" y="2159"/>
            <a:chExt cx="2674" cy="4513"/>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1" name="文本框 20"/>
            <p:cNvSpPr txBox="1"/>
            <p:nvPr/>
          </p:nvSpPr>
          <p:spPr>
            <a:xfrm>
              <a:off x="191" y="6092"/>
              <a:ext cx="2244" cy="580"/>
            </a:xfrm>
            <a:prstGeom prst="rect">
              <a:avLst/>
            </a:prstGeom>
            <a:solidFill>
              <a:srgbClr val="152F47"/>
            </a:solidFill>
          </p:spPr>
          <p:txBody>
            <a:bodyPr wrap="square" rtlCol="0">
              <a:spAutoFit/>
            </a:bodyPr>
            <a:p>
              <a:pPr algn="ctr"/>
              <a:r>
                <a:rPr lang="zh-CN" altLang="en-US">
                  <a:solidFill>
                    <a:schemeClr val="bg1"/>
                  </a:solidFill>
                  <a:sym typeface="+mn-ea"/>
                </a:rPr>
                <a:t>系统维护</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graphicFrame>
        <p:nvGraphicFramePr>
          <p:cNvPr id="2" name="表格 1"/>
          <p:cNvGraphicFramePr/>
          <p:nvPr/>
        </p:nvGraphicFramePr>
        <p:xfrm>
          <a:off x="3056255" y="1329055"/>
          <a:ext cx="7955280" cy="5447030"/>
        </p:xfrm>
        <a:graphic>
          <a:graphicData uri="http://schemas.openxmlformats.org/drawingml/2006/table">
            <a:tbl>
              <a:tblPr firstRow="1" bandRow="1">
                <a:tableStyleId>{5940675A-B579-460E-94D1-54222C63F5DA}</a:tableStyleId>
              </a:tblPr>
              <a:tblGrid>
                <a:gridCol w="3977640"/>
                <a:gridCol w="3977640"/>
              </a:tblGrid>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描述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gridSpan="2">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维护员1信息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单位名称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GO8小组</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维护工程师姓名</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王安栋</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联系地址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弘毅1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联系电话</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13073658172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邮箱</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31601407@stu.zucc.edu.cn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gridSpan="2">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维护员2信息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单位名称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GO8小组</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维护工程师姓名</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涂弘森</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联系地址</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弘毅1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联系电话</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17376503074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邮箱</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31601406@stu.zucc.edu.cn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055938" y="4464368"/>
            <a:ext cx="5080000" cy="306705"/>
          </a:xfrm>
          <a:prstGeom prst="rect">
            <a:avLst/>
          </a:prstGeom>
          <a:noFill/>
          <a:ln w="9525">
            <a:noFill/>
          </a:ln>
        </p:spPr>
        <p:txBody>
          <a:bodyPr>
            <a:spAutoFit/>
          </a:bodyPr>
          <a:p>
            <a:pPr indent="0"/>
            <a:r>
              <a:rPr lang="en-US" sz="1400" b="0">
                <a:latin typeface="宋体" panose="02010600030101010101" pitchFamily="2" charset="-122"/>
                <a:ea typeface="宋体" panose="02010600030101010101" pitchFamily="2" charset="-122"/>
              </a:rPr>
              <a:t> </a:t>
            </a:r>
            <a:endParaRPr lang="zh-CN" altLang="en-US"/>
          </a:p>
        </p:txBody>
      </p:sp>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0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顺序图【６】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grpSp>
        <p:nvGrpSpPr>
          <p:cNvPr id="7" name="组合 6"/>
          <p:cNvGrpSpPr/>
          <p:nvPr/>
        </p:nvGrpSpPr>
        <p:grpSpPr>
          <a:xfrm>
            <a:off x="3975735" y="2016125"/>
            <a:ext cx="5267960" cy="3705225"/>
            <a:chOff x="6261" y="3175"/>
            <a:chExt cx="8296" cy="5835"/>
          </a:xfrm>
        </p:grpSpPr>
        <p:sp>
          <p:nvSpPr>
            <p:cNvPr id="17" name="文本框 16"/>
            <p:cNvSpPr txBox="1"/>
            <p:nvPr/>
          </p:nvSpPr>
          <p:spPr>
            <a:xfrm>
              <a:off x="7173" y="8188"/>
              <a:ext cx="7115" cy="822"/>
            </a:xfrm>
            <a:prstGeom prst="rect">
              <a:avLst/>
            </a:prstGeom>
            <a:noFill/>
          </p:spPr>
          <p:txBody>
            <a:bodyPr wrap="square" rtlCol="0">
              <a:spAutoFit/>
            </a:bodyPr>
            <a:p>
              <a:r>
                <a:rPr lang="zh-CN" altLang="en-US" sz="2800"/>
                <a:t>教师开设和修改答疑时间</a:t>
              </a:r>
              <a:endParaRPr lang="zh-CN" altLang="en-US" sz="2800"/>
            </a:p>
          </p:txBody>
        </p:sp>
        <p:pic>
          <p:nvPicPr>
            <p:cNvPr id="6" name="图片 24" descr="QQ截图20171217145249"/>
            <p:cNvPicPr>
              <a:picLocks noChangeAspect="1"/>
            </p:cNvPicPr>
            <p:nvPr/>
          </p:nvPicPr>
          <p:blipFill>
            <a:blip r:embed="rId1"/>
            <a:stretch>
              <a:fillRect/>
            </a:stretch>
          </p:blipFill>
          <p:spPr>
            <a:xfrm>
              <a:off x="6261" y="3175"/>
              <a:ext cx="8296" cy="4573"/>
            </a:xfrm>
            <a:prstGeom prst="rect">
              <a:avLst/>
            </a:prstGeom>
            <a:noFill/>
            <a:ln w="9525">
              <a:noFill/>
            </a:ln>
          </p:spPr>
        </p:pic>
      </p:gr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甘特图【６】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pic>
        <p:nvPicPr>
          <p:cNvPr id="8" name="图片 7"/>
          <p:cNvPicPr>
            <a:picLocks noChangeAspect="1"/>
          </p:cNvPicPr>
          <p:nvPr/>
        </p:nvPicPr>
        <p:blipFill>
          <a:blip r:embed="rId1"/>
          <a:stretch>
            <a:fillRect/>
          </a:stretch>
        </p:blipFill>
        <p:spPr>
          <a:xfrm>
            <a:off x="3587115" y="1535430"/>
            <a:ext cx="6569075" cy="4704080"/>
          </a:xfrm>
          <a:prstGeom prst="rect">
            <a:avLst/>
          </a:prstGeom>
        </p:spPr>
      </p:pic>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1500"/>
                            </p:stCondLst>
                            <p:childTnLst>
                              <p:par>
                                <p:cTn id="17" presetID="6" presetClass="emph" presetSubtype="0" fill="hold" nodeType="afterEffect">
                                  <p:stCondLst>
                                    <p:cond delay="0"/>
                                  </p:stCondLst>
                                  <p:childTnLst>
                                    <p:animScale>
                                      <p:cBhvr>
                                        <p:cTn id="1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515424"/>
            <a:ext cx="27952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人员时长【６】</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334856"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92075" y="1370965"/>
            <a:ext cx="1697990" cy="3828415"/>
            <a:chOff x="-145" y="2159"/>
            <a:chExt cx="2674" cy="6029"/>
          </a:xfrm>
        </p:grpSpPr>
        <p:sp>
          <p:nvSpPr>
            <p:cNvPr id="18" name="文本框 17"/>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19" name="文本框 18"/>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sp>
          <p:nvSpPr>
            <p:cNvPr id="22" name="文本框 21"/>
            <p:cNvSpPr txBox="1"/>
            <p:nvPr/>
          </p:nvSpPr>
          <p:spPr>
            <a:xfrm>
              <a:off x="30" y="7172"/>
              <a:ext cx="2324" cy="1016"/>
            </a:xfrm>
            <a:prstGeom prst="rect">
              <a:avLst/>
            </a:prstGeom>
            <a:solidFill>
              <a:srgbClr val="152F47"/>
            </a:solidFill>
          </p:spPr>
          <p:txBody>
            <a:bodyPr wrap="square" rtlCol="0">
              <a:spAutoFit/>
            </a:bodyPr>
            <a:p>
              <a:pPr algn="ctr"/>
              <a:r>
                <a:rPr lang="zh-CN" altLang="en-US">
                  <a:solidFill>
                    <a:schemeClr val="bg1"/>
                  </a:solidFill>
                  <a:sym typeface="+mn-ea"/>
                </a:rPr>
                <a:t>概要设计及甘特图</a:t>
              </a:r>
              <a:endParaRPr lang="zh-CN" altLang="en-US">
                <a:solidFill>
                  <a:schemeClr val="bg1"/>
                </a:solidFill>
                <a:sym typeface="+mn-ea"/>
              </a:endParaRPr>
            </a:p>
          </p:txBody>
        </p:sp>
      </p:grpSp>
      <p:sp>
        <p:nvSpPr>
          <p:cNvPr id="25" name="文本框 24"/>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solidFill>
                <a:schemeClr val="tx1"/>
              </a:solidFill>
            </a:endParaRPr>
          </a:p>
        </p:txBody>
      </p:sp>
      <p:sp>
        <p:nvSpPr>
          <p:cNvPr id="20" name="文本框 19"/>
          <p:cNvSpPr txBox="1"/>
          <p:nvPr/>
        </p:nvSpPr>
        <p:spPr>
          <a:xfrm>
            <a:off x="121285" y="3868420"/>
            <a:ext cx="1424940" cy="368300"/>
          </a:xfrm>
          <a:prstGeom prst="rect">
            <a:avLst/>
          </a:prstGeom>
          <a:solidFill>
            <a:srgbClr val="F2F2F2"/>
          </a:solidFill>
        </p:spPr>
        <p:txBody>
          <a:bodyPr wrap="square" rtlCol="0">
            <a:spAutoFit/>
          </a:bodyPr>
          <a:p>
            <a:pPr algn="ctr"/>
            <a:r>
              <a:rPr lang="zh-CN" altLang="en-US">
                <a:solidFill>
                  <a:schemeClr val="tx1"/>
                </a:solidFill>
                <a:sym typeface="+mn-ea"/>
              </a:rPr>
              <a:t>系统维护</a:t>
            </a:r>
            <a:endParaRPr lang="zh-CN" altLang="en-US">
              <a:solidFill>
                <a:schemeClr val="tx1"/>
              </a:solidFill>
              <a:sym typeface="+mn-ea"/>
            </a:endParaRPr>
          </a:p>
        </p:txBody>
      </p:sp>
      <p:sp>
        <p:nvSpPr>
          <p:cNvPr id="23" name="文本框 22"/>
          <p:cNvSpPr txBox="1"/>
          <p:nvPr/>
        </p:nvSpPr>
        <p:spPr>
          <a:xfrm>
            <a:off x="121285" y="5436235"/>
            <a:ext cx="1424940" cy="645160"/>
          </a:xfrm>
          <a:prstGeom prst="rect">
            <a:avLst/>
          </a:prstGeom>
          <a:solidFill>
            <a:srgbClr val="F2F2F2"/>
          </a:solidFill>
        </p:spPr>
        <p:txBody>
          <a:bodyPr wrap="square" rtlCol="0">
            <a:spAutoFit/>
          </a:bodyPr>
          <a:p>
            <a:pPr algn="ctr"/>
            <a:r>
              <a:rPr lang="zh-CN" altLang="en-US">
                <a:solidFill>
                  <a:schemeClr val="tx1"/>
                </a:solidFill>
                <a:sym typeface="+mn-ea"/>
              </a:rPr>
              <a:t>移动课堂</a:t>
            </a:r>
            <a:endParaRPr lang="zh-CN" altLang="en-US">
              <a:solidFill>
                <a:schemeClr val="tx1"/>
              </a:solidFill>
              <a:sym typeface="+mn-ea"/>
            </a:endParaRPr>
          </a:p>
          <a:p>
            <a:pPr algn="ctr"/>
            <a:r>
              <a:rPr lang="zh-CN" altLang="en-US">
                <a:solidFill>
                  <a:schemeClr val="tx1"/>
                </a:solidFill>
                <a:sym typeface="+mn-ea"/>
              </a:rPr>
              <a:t>助理</a:t>
            </a:r>
            <a:endParaRPr lang="zh-CN" altLang="en-US">
              <a:solidFill>
                <a:schemeClr val="tx1"/>
              </a:solidFill>
              <a:sym typeface="+mn-ea"/>
            </a:endParaRPr>
          </a:p>
        </p:txBody>
      </p:sp>
      <p:grpSp>
        <p:nvGrpSpPr>
          <p:cNvPr id="9" name="组合 8"/>
          <p:cNvGrpSpPr/>
          <p:nvPr/>
        </p:nvGrpSpPr>
        <p:grpSpPr>
          <a:xfrm>
            <a:off x="3387725" y="2424430"/>
            <a:ext cx="6766560" cy="3068955"/>
            <a:chOff x="5335" y="3818"/>
            <a:chExt cx="10656" cy="4833"/>
          </a:xfrm>
        </p:grpSpPr>
        <p:pic>
          <p:nvPicPr>
            <p:cNvPr id="7" name="图片 6"/>
            <p:cNvPicPr>
              <a:picLocks noChangeAspect="1"/>
            </p:cNvPicPr>
            <p:nvPr/>
          </p:nvPicPr>
          <p:blipFill>
            <a:blip r:embed="rId1"/>
            <a:stretch>
              <a:fillRect/>
            </a:stretch>
          </p:blipFill>
          <p:spPr>
            <a:xfrm>
              <a:off x="5335" y="3818"/>
              <a:ext cx="10656" cy="3565"/>
            </a:xfrm>
            <a:prstGeom prst="rect">
              <a:avLst/>
            </a:prstGeom>
          </p:spPr>
        </p:pic>
        <p:sp>
          <p:nvSpPr>
            <p:cNvPr id="17" name="文本框 16"/>
            <p:cNvSpPr txBox="1"/>
            <p:nvPr/>
          </p:nvSpPr>
          <p:spPr>
            <a:xfrm>
              <a:off x="5931" y="7829"/>
              <a:ext cx="9825" cy="822"/>
            </a:xfrm>
            <a:prstGeom prst="rect">
              <a:avLst/>
            </a:prstGeom>
            <a:noFill/>
          </p:spPr>
          <p:txBody>
            <a:bodyPr wrap="square" rtlCol="0">
              <a:spAutoFit/>
            </a:bodyPr>
            <a:p>
              <a:r>
                <a:rPr lang="zh-CN" altLang="en-US" sz="2800"/>
                <a:t>没有出现资源分配不平均或人员过载</a:t>
              </a:r>
              <a:endParaRPr lang="zh-CN" altLang="en-US" sz="2800"/>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5958652" y="515424"/>
            <a:ext cx="24218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chemeClr val="tx1">
                    <a:lumMod val="75000"/>
                    <a:lumOff val="25000"/>
                  </a:schemeClr>
                </a:solidFill>
                <a:latin typeface="Arial" panose="020B0604020202020204" pitchFamily="34" charset="0"/>
                <a:cs typeface="Arial" panose="020B0604020202020204" pitchFamily="34" charset="0"/>
              </a:rPr>
              <a:t>移动课堂助理</a:t>
            </a:r>
            <a:endParaRPr 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2075" y="1370965"/>
            <a:ext cx="1697990" cy="1259205"/>
            <a:chOff x="-145" y="2159"/>
            <a:chExt cx="2674" cy="1983"/>
          </a:xfrm>
        </p:grpSpPr>
        <p:sp>
          <p:nvSpPr>
            <p:cNvPr id="6" name="文本框 5"/>
            <p:cNvSpPr txBox="1"/>
            <p:nvPr/>
          </p:nvSpPr>
          <p:spPr>
            <a:xfrm>
              <a:off x="449" y="2159"/>
              <a:ext cx="1728" cy="1016"/>
            </a:xfrm>
            <a:prstGeom prst="rect">
              <a:avLst/>
            </a:prstGeom>
            <a:solidFill>
              <a:srgbClr val="F2F2F2"/>
            </a:solidFill>
          </p:spPr>
          <p:txBody>
            <a:bodyPr wrap="none" rtlCol="0">
              <a:spAutoFit/>
            </a:bodyPr>
            <a:p>
              <a:r>
                <a:rPr lang="en-US" altLang="zh-CN">
                  <a:ln>
                    <a:solidFill>
                      <a:schemeClr val="bg2"/>
                    </a:solidFill>
                  </a:ln>
                  <a:solidFill>
                    <a:schemeClr val="tx1"/>
                  </a:solidFill>
                </a:rPr>
                <a:t>   </a:t>
              </a:r>
              <a:r>
                <a:rPr lang="zh-CN" altLang="en-US">
                  <a:solidFill>
                    <a:schemeClr val="tx1"/>
                  </a:solidFill>
                </a:rPr>
                <a:t>软件</a:t>
              </a:r>
              <a:endParaRPr lang="zh-CN" altLang="en-US">
                <a:solidFill>
                  <a:schemeClr val="tx1"/>
                </a:solidFill>
              </a:endParaRPr>
            </a:p>
            <a:p>
              <a:r>
                <a:rPr lang="zh-CN" altLang="en-US">
                  <a:solidFill>
                    <a:schemeClr val="tx1"/>
                  </a:solidFill>
                </a:rPr>
                <a:t>测试计划</a:t>
              </a:r>
              <a:endParaRPr lang="zh-CN" altLang="en-US">
                <a:ln>
                  <a:solidFill>
                    <a:schemeClr val="bg2"/>
                  </a:solidFill>
                </a:ln>
                <a:solidFill>
                  <a:schemeClr val="tx1"/>
                </a:solidFill>
              </a:endParaRPr>
            </a:p>
          </p:txBody>
        </p:sp>
        <p:sp>
          <p:nvSpPr>
            <p:cNvPr id="7" name="文本框 6"/>
            <p:cNvSpPr txBox="1"/>
            <p:nvPr/>
          </p:nvSpPr>
          <p:spPr>
            <a:xfrm>
              <a:off x="-145" y="3562"/>
              <a:ext cx="2674" cy="580"/>
            </a:xfrm>
            <a:prstGeom prst="rect">
              <a:avLst/>
            </a:prstGeom>
            <a:solidFill>
              <a:srgbClr val="F2F2F2"/>
            </a:solidFill>
          </p:spPr>
          <p:txBody>
            <a:bodyPr wrap="square" rtlCol="0">
              <a:spAutoFit/>
            </a:bodyPr>
            <a:p>
              <a:r>
                <a:rPr lang="zh-CN" altLang="en-US">
                  <a:solidFill>
                    <a:schemeClr val="tx1"/>
                  </a:solidFill>
                </a:rPr>
                <a:t>　  安装与部署</a:t>
              </a:r>
              <a:endParaRPr lang="zh-CN" altLang="en-US">
                <a:solidFill>
                  <a:schemeClr val="tx1"/>
                </a:solidFill>
              </a:endParaRPr>
            </a:p>
          </p:txBody>
        </p:sp>
      </p:grpSp>
      <p:sp>
        <p:nvSpPr>
          <p:cNvPr id="9" name="文本框 8"/>
          <p:cNvSpPr txBox="1"/>
          <p:nvPr/>
        </p:nvSpPr>
        <p:spPr>
          <a:xfrm>
            <a:off x="121285" y="5310505"/>
            <a:ext cx="1424940" cy="645160"/>
          </a:xfrm>
          <a:prstGeom prst="rect">
            <a:avLst/>
          </a:prstGeom>
          <a:solidFill>
            <a:srgbClr val="152F47"/>
          </a:solidFill>
        </p:spPr>
        <p:txBody>
          <a:bodyPr wrap="square" rtlCol="0">
            <a:spAutoFit/>
          </a:bodyPr>
          <a:p>
            <a:pPr algn="ctr"/>
            <a:r>
              <a:rPr lang="zh-CN" altLang="en-US">
                <a:solidFill>
                  <a:schemeClr val="bg1"/>
                </a:solidFill>
                <a:sym typeface="+mn-ea"/>
              </a:rPr>
              <a:t>移动课堂</a:t>
            </a:r>
            <a:endParaRPr lang="zh-CN" altLang="en-US">
              <a:solidFill>
                <a:schemeClr val="bg1"/>
              </a:solidFill>
              <a:sym typeface="+mn-ea"/>
            </a:endParaRPr>
          </a:p>
          <a:p>
            <a:pPr algn="ctr"/>
            <a:r>
              <a:rPr lang="zh-CN" altLang="en-US">
                <a:solidFill>
                  <a:schemeClr val="bg1"/>
                </a:solidFill>
                <a:sym typeface="+mn-ea"/>
              </a:rPr>
              <a:t>助理</a:t>
            </a:r>
            <a:endParaRPr lang="zh-CN" altLang="en-US">
              <a:solidFill>
                <a:schemeClr val="bg1"/>
              </a:solidFill>
              <a:sym typeface="+mn-ea"/>
            </a:endParaRPr>
          </a:p>
        </p:txBody>
      </p:sp>
      <p:sp>
        <p:nvSpPr>
          <p:cNvPr id="10" name="文本框 9"/>
          <p:cNvSpPr txBox="1"/>
          <p:nvPr/>
        </p:nvSpPr>
        <p:spPr>
          <a:xfrm>
            <a:off x="45085" y="3019425"/>
            <a:ext cx="1501140" cy="368300"/>
          </a:xfrm>
          <a:prstGeom prst="rect">
            <a:avLst/>
          </a:prstGeom>
          <a:solidFill>
            <a:srgbClr val="F2F2F2"/>
          </a:solidFill>
        </p:spPr>
        <p:txBody>
          <a:bodyPr wrap="square" rtlCol="0">
            <a:spAutoFit/>
          </a:bodyPr>
          <a:p>
            <a:pPr algn="ctr"/>
            <a:r>
              <a:rPr lang="zh-CN" altLang="en-US">
                <a:sym typeface="+mn-ea"/>
              </a:rPr>
              <a:t>培训计划</a:t>
            </a:r>
            <a:endParaRPr lang="zh-CN" altLang="en-US"/>
          </a:p>
        </p:txBody>
      </p:sp>
      <p:sp>
        <p:nvSpPr>
          <p:cNvPr id="11" name="文本框 10"/>
          <p:cNvSpPr txBox="1"/>
          <p:nvPr/>
        </p:nvSpPr>
        <p:spPr>
          <a:xfrm>
            <a:off x="121285" y="3868420"/>
            <a:ext cx="1424940" cy="368300"/>
          </a:xfrm>
          <a:prstGeom prst="rect">
            <a:avLst/>
          </a:prstGeom>
          <a:solidFill>
            <a:srgbClr val="F2F2F2"/>
          </a:solidFill>
        </p:spPr>
        <p:txBody>
          <a:bodyPr wrap="square" rtlCol="0">
            <a:spAutoFit/>
          </a:bodyPr>
          <a:p>
            <a:pPr algn="ctr"/>
            <a:r>
              <a:rPr lang="zh-CN" altLang="en-US">
                <a:sym typeface="+mn-ea"/>
              </a:rPr>
              <a:t>系统维护</a:t>
            </a:r>
            <a:endParaRPr lang="zh-CN" altLang="en-US">
              <a:sym typeface="+mn-ea"/>
            </a:endParaRPr>
          </a:p>
        </p:txBody>
      </p:sp>
      <p:sp>
        <p:nvSpPr>
          <p:cNvPr id="12" name="文本框 11"/>
          <p:cNvSpPr txBox="1"/>
          <p:nvPr/>
        </p:nvSpPr>
        <p:spPr>
          <a:xfrm>
            <a:off x="95885" y="4513580"/>
            <a:ext cx="1475740" cy="645160"/>
          </a:xfrm>
          <a:prstGeom prst="rect">
            <a:avLst/>
          </a:prstGeom>
          <a:solidFill>
            <a:srgbClr val="F2F2F2"/>
          </a:solidFill>
        </p:spPr>
        <p:txBody>
          <a:bodyPr wrap="square" rtlCol="0">
            <a:spAutoFit/>
          </a:bodyPr>
          <a:p>
            <a:pPr algn="ctr"/>
            <a:r>
              <a:rPr lang="zh-CN" altLang="en-US">
                <a:sym typeface="+mn-ea"/>
              </a:rPr>
              <a:t>概要设计及   甘特图</a:t>
            </a:r>
            <a:endParaRPr lang="en-US" altLang="zh-CN">
              <a:sym typeface="+mn-ea"/>
            </a:endParaRPr>
          </a:p>
        </p:txBody>
      </p:sp>
      <p:sp>
        <p:nvSpPr>
          <p:cNvPr id="100" name="文本框 99"/>
          <p:cNvSpPr txBox="1"/>
          <p:nvPr/>
        </p:nvSpPr>
        <p:spPr>
          <a:xfrm>
            <a:off x="4078605" y="2109470"/>
            <a:ext cx="6486525" cy="1445260"/>
          </a:xfrm>
          <a:prstGeom prst="rect">
            <a:avLst/>
          </a:prstGeom>
          <a:noFill/>
          <a:ln w="9525">
            <a:noFill/>
          </a:ln>
        </p:spPr>
        <p:txBody>
          <a:bodyPr wrap="square">
            <a:spAutoFit/>
          </a:bodyPr>
          <a:p>
            <a:pPr indent="0"/>
            <a:r>
              <a:rPr lang="zh-CN" sz="4400" b="1">
                <a:ea typeface="宋体" panose="02010600030101010101" pitchFamily="2" charset="-122"/>
              </a:rPr>
              <a:t>三个月中完成教师提出的移动课堂助理的需求</a:t>
            </a:r>
            <a:endParaRPr lang="zh-CN" altLang="en-US" sz="4400"/>
          </a:p>
        </p:txBody>
      </p:sp>
      <p:grpSp>
        <p:nvGrpSpPr>
          <p:cNvPr id="152" name="组合 151"/>
          <p:cNvGrpSpPr/>
          <p:nvPr/>
        </p:nvGrpSpPr>
        <p:grpSpPr>
          <a:xfrm>
            <a:off x="3146834" y="44649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4189508" y="42369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3509488" y="38749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randombar(horizontal)">
                                      <p:cBhvr>
                                        <p:cTn id="15" dur="500"/>
                                        <p:tgtEl>
                                          <p:spTgt spid="100"/>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6370319" y="4204904"/>
            <a:ext cx="5547360" cy="922020"/>
          </a:xfrm>
          <a:prstGeom prst="rect">
            <a:avLst/>
          </a:prstGeom>
          <a:noFill/>
        </p:spPr>
        <p:txBody>
          <a:bodyPr wrap="none" rtlCol="0">
            <a:spAutoFit/>
          </a:bodyPr>
          <a:lstStyle/>
          <a:p>
            <a:pPr algn="ctr"/>
            <a:r>
              <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参考文献</a:t>
            </a:r>
            <a:r>
              <a:rPr lang="en-US"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&amp;&amp;</a:t>
            </a:r>
            <a:r>
              <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rPr>
              <a:t>绩效</a:t>
            </a:r>
            <a:endParaRPr lang="zh-CN" altLang="zh-CN" sz="5400" b="1" kern="100" dirty="0">
              <a:solidFill>
                <a:srgbClr val="152F47"/>
              </a:solidFill>
              <a:latin typeface="微软雅黑" panose="020B0503020204020204" charset="-122"/>
              <a:ea typeface="微软雅黑" panose="020B050302020402020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800" dirty="0" smtClean="0">
                <a:solidFill>
                  <a:srgbClr val="152F47"/>
                </a:solidFill>
              </a:rPr>
              <a:t>第六部分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2606221" y="3013767"/>
            <a:ext cx="1845054" cy="159056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710479" y="403067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710479" y="476385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618629" y="240787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参考文献</a:t>
            </a:r>
            <a:endParaRPr lang="zh-CN" altLang="en-US" sz="2000" b="0" dirty="0">
              <a:solidFill>
                <a:schemeClr val="bg1">
                  <a:lumMod val="95000"/>
                </a:schemeClr>
              </a:solidFill>
            </a:endParaRPr>
          </a:p>
        </p:txBody>
      </p:sp>
      <p:sp>
        <p:nvSpPr>
          <p:cNvPr id="76" name="文本框 75"/>
          <p:cNvSpPr txBox="1"/>
          <p:nvPr/>
        </p:nvSpPr>
        <p:spPr>
          <a:xfrm>
            <a:off x="2929308" y="3070727"/>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r>
              <a:rPr lang="zh-CN" altLang="en-US" sz="2000" b="0" dirty="0">
                <a:solidFill>
                  <a:schemeClr val="bg1">
                    <a:lumMod val="95000"/>
                  </a:schemeClr>
                </a:solidFill>
              </a:rPr>
              <a:t>个人总结</a:t>
            </a:r>
            <a:endParaRPr lang="zh-CN" altLang="en-US" sz="2000" b="0" dirty="0">
              <a:solidFill>
                <a:schemeClr val="bg1">
                  <a:lumMod val="95000"/>
                </a:schemeClr>
              </a:solidFill>
            </a:endParaRPr>
          </a:p>
        </p:txBody>
      </p:sp>
      <p:sp>
        <p:nvSpPr>
          <p:cNvPr id="77" name="文本框 76"/>
          <p:cNvSpPr txBox="1"/>
          <p:nvPr/>
        </p:nvSpPr>
        <p:spPr>
          <a:xfrm>
            <a:off x="2288009" y="487623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charset="-122"/>
                <a:ea typeface="微软雅黑" panose="020B0503020204020204" charset="-122"/>
              </a:defRPr>
            </a:lvl1pPr>
          </a:lstStyle>
          <a:p>
            <a:pPr algn="l"/>
            <a:r>
              <a:rPr lang="zh-CN" altLang="en-US" sz="2000" b="0" dirty="0">
                <a:solidFill>
                  <a:schemeClr val="bg1">
                    <a:lumMod val="95000"/>
                  </a:schemeClr>
                </a:solidFill>
              </a:rPr>
              <a:t>组员绩效</a:t>
            </a:r>
            <a:endParaRPr lang="zh-CN" altLang="en-US" sz="2000" b="0" dirty="0">
              <a:solidFill>
                <a:schemeClr val="bg1">
                  <a:lumMod val="95000"/>
                </a:schemeClr>
              </a:solidFill>
            </a:endParaRPr>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 calcmode="lin" valueType="num">
                                      <p:cBhvr>
                                        <p:cTn id="29" dur="500" fill="hold"/>
                                        <p:tgtEl>
                                          <p:spTgt spid="58"/>
                                        </p:tgtEl>
                                        <p:attrNameLst>
                                          <p:attrName>style.rotation</p:attrName>
                                        </p:attrNameLst>
                                      </p:cBhvr>
                                      <p:tavLst>
                                        <p:tav tm="0">
                                          <p:val>
                                            <p:fltVal val="360"/>
                                          </p:val>
                                        </p:tav>
                                        <p:tav tm="100000">
                                          <p:val>
                                            <p:fltVal val="0"/>
                                          </p:val>
                                        </p:tav>
                                      </p:tavLst>
                                    </p:anim>
                                    <p:animEffect transition="in" filter="fade">
                                      <p:cBhvr>
                                        <p:cTn id="30" dur="500"/>
                                        <p:tgtEl>
                                          <p:spTgt spid="5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 calcmode="lin" valueType="num">
                                      <p:cBhvr>
                                        <p:cTn id="41" dur="500" fill="hold"/>
                                        <p:tgtEl>
                                          <p:spTgt spid="66"/>
                                        </p:tgtEl>
                                        <p:attrNameLst>
                                          <p:attrName>style.rotation</p:attrName>
                                        </p:attrNameLst>
                                      </p:cBhvr>
                                      <p:tavLst>
                                        <p:tav tm="0">
                                          <p:val>
                                            <p:fltVal val="360"/>
                                          </p:val>
                                        </p:tav>
                                        <p:tav tm="100000">
                                          <p:val>
                                            <p:fltVal val="0"/>
                                          </p:val>
                                        </p:tav>
                                      </p:tavLst>
                                    </p:anim>
                                    <p:animEffect transition="in" filter="fade">
                                      <p:cBhvr>
                                        <p:cTn id="42" dur="500"/>
                                        <p:tgtEl>
                                          <p:spTgt spid="66"/>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 calcmode="lin" valueType="num">
                                      <p:cBhvr>
                                        <p:cTn id="47" dur="500" fill="hold"/>
                                        <p:tgtEl>
                                          <p:spTgt spid="64"/>
                                        </p:tgtEl>
                                        <p:attrNameLst>
                                          <p:attrName>style.rotation</p:attrName>
                                        </p:attrNameLst>
                                      </p:cBhvr>
                                      <p:tavLst>
                                        <p:tav tm="0">
                                          <p:val>
                                            <p:fltVal val="360"/>
                                          </p:val>
                                        </p:tav>
                                        <p:tav tm="100000">
                                          <p:val>
                                            <p:fltVal val="0"/>
                                          </p:val>
                                        </p:tav>
                                      </p:tavLst>
                                    </p:anim>
                                    <p:animEffect transition="in" filter="fade">
                                      <p:cBhvr>
                                        <p:cTn id="48" dur="500"/>
                                        <p:tgtEl>
                                          <p:spTgt spid="64"/>
                                        </p:tgtEl>
                                      </p:cBhvr>
                                    </p:animEffect>
                                  </p:childTnLst>
                                </p:cTn>
                              </p:par>
                              <p:par>
                                <p:cTn id="49" presetID="49" presetClass="entr" presetSubtype="0" decel="100000" fill="hold" grpId="0"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p:cTn id="51" dur="500" fill="hold"/>
                                        <p:tgtEl>
                                          <p:spTgt spid="65"/>
                                        </p:tgtEl>
                                        <p:attrNameLst>
                                          <p:attrName>ppt_w</p:attrName>
                                        </p:attrNameLst>
                                      </p:cBhvr>
                                      <p:tavLst>
                                        <p:tav tm="0">
                                          <p:val>
                                            <p:fltVal val="0"/>
                                          </p:val>
                                        </p:tav>
                                        <p:tav tm="100000">
                                          <p:val>
                                            <p:strVal val="#ppt_w"/>
                                          </p:val>
                                        </p:tav>
                                      </p:tavLst>
                                    </p:anim>
                                    <p:anim calcmode="lin" valueType="num">
                                      <p:cBhvr>
                                        <p:cTn id="52" dur="500" fill="hold"/>
                                        <p:tgtEl>
                                          <p:spTgt spid="65"/>
                                        </p:tgtEl>
                                        <p:attrNameLst>
                                          <p:attrName>ppt_h</p:attrName>
                                        </p:attrNameLst>
                                      </p:cBhvr>
                                      <p:tavLst>
                                        <p:tav tm="0">
                                          <p:val>
                                            <p:fltVal val="0"/>
                                          </p:val>
                                        </p:tav>
                                        <p:tav tm="100000">
                                          <p:val>
                                            <p:strVal val="#ppt_h"/>
                                          </p:val>
                                        </p:tav>
                                      </p:tavLst>
                                    </p:anim>
                                    <p:anim calcmode="lin" valueType="num">
                                      <p:cBhvr>
                                        <p:cTn id="53" dur="500" fill="hold"/>
                                        <p:tgtEl>
                                          <p:spTgt spid="65"/>
                                        </p:tgtEl>
                                        <p:attrNameLst>
                                          <p:attrName>style.rotation</p:attrName>
                                        </p:attrNameLst>
                                      </p:cBhvr>
                                      <p:tavLst>
                                        <p:tav tm="0">
                                          <p:val>
                                            <p:fltVal val="360"/>
                                          </p:val>
                                        </p:tav>
                                        <p:tav tm="100000">
                                          <p:val>
                                            <p:fltVal val="0"/>
                                          </p:val>
                                        </p:tav>
                                      </p:tavLst>
                                    </p:anim>
                                    <p:animEffect transition="in" filter="fade">
                                      <p:cBhvr>
                                        <p:cTn id="54" dur="500"/>
                                        <p:tgtEl>
                                          <p:spTgt spid="65"/>
                                        </p:tgtEl>
                                      </p:cBhvr>
                                    </p:animEffect>
                                  </p:childTnLst>
                                </p:cTn>
                              </p:par>
                              <p:par>
                                <p:cTn id="55" presetID="49" presetClass="entr" presetSubtype="0" decel="100000" fill="hold" grpId="0" nodeType="with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p:cTn id="57" dur="500" fill="hold"/>
                                        <p:tgtEl>
                                          <p:spTgt spid="75"/>
                                        </p:tgtEl>
                                        <p:attrNameLst>
                                          <p:attrName>ppt_w</p:attrName>
                                        </p:attrNameLst>
                                      </p:cBhvr>
                                      <p:tavLst>
                                        <p:tav tm="0">
                                          <p:val>
                                            <p:fltVal val="0"/>
                                          </p:val>
                                        </p:tav>
                                        <p:tav tm="100000">
                                          <p:val>
                                            <p:strVal val="#ppt_w"/>
                                          </p:val>
                                        </p:tav>
                                      </p:tavLst>
                                    </p:anim>
                                    <p:anim calcmode="lin" valueType="num">
                                      <p:cBhvr>
                                        <p:cTn id="58" dur="500" fill="hold"/>
                                        <p:tgtEl>
                                          <p:spTgt spid="75"/>
                                        </p:tgtEl>
                                        <p:attrNameLst>
                                          <p:attrName>ppt_h</p:attrName>
                                        </p:attrNameLst>
                                      </p:cBhvr>
                                      <p:tavLst>
                                        <p:tav tm="0">
                                          <p:val>
                                            <p:fltVal val="0"/>
                                          </p:val>
                                        </p:tav>
                                        <p:tav tm="100000">
                                          <p:val>
                                            <p:strVal val="#ppt_h"/>
                                          </p:val>
                                        </p:tav>
                                      </p:tavLst>
                                    </p:anim>
                                    <p:anim calcmode="lin" valueType="num">
                                      <p:cBhvr>
                                        <p:cTn id="59" dur="500" fill="hold"/>
                                        <p:tgtEl>
                                          <p:spTgt spid="75"/>
                                        </p:tgtEl>
                                        <p:attrNameLst>
                                          <p:attrName>style.rotation</p:attrName>
                                        </p:attrNameLst>
                                      </p:cBhvr>
                                      <p:tavLst>
                                        <p:tav tm="0">
                                          <p:val>
                                            <p:fltVal val="360"/>
                                          </p:val>
                                        </p:tav>
                                        <p:tav tm="100000">
                                          <p:val>
                                            <p:fltVal val="0"/>
                                          </p:val>
                                        </p:tav>
                                      </p:tavLst>
                                    </p:anim>
                                    <p:animEffect transition="in" filter="fade">
                                      <p:cBhvr>
                                        <p:cTn id="60" dur="500"/>
                                        <p:tgtEl>
                                          <p:spTgt spid="75"/>
                                        </p:tgtEl>
                                      </p:cBhvr>
                                    </p:animEffect>
                                  </p:childTnLst>
                                </p:cTn>
                              </p:par>
                              <p:par>
                                <p:cTn id="61" presetID="49" presetClass="entr" presetSubtype="0" decel="100000" fill="hold" grpId="0" nodeType="withEffect">
                                  <p:stCondLst>
                                    <p:cond delay="25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360"/>
                                          </p:val>
                                        </p:tav>
                                        <p:tav tm="100000">
                                          <p:val>
                                            <p:fltVal val="0"/>
                                          </p:val>
                                        </p:tav>
                                      </p:tavLst>
                                    </p:anim>
                                    <p:animEffect transition="in" filter="fade">
                                      <p:cBhvr>
                                        <p:cTn id="66" dur="500"/>
                                        <p:tgtEl>
                                          <p:spTgt spid="74"/>
                                        </p:tgtEl>
                                      </p:cBhvr>
                                    </p:animEffect>
                                  </p:childTnLst>
                                </p:cTn>
                              </p:par>
                            </p:childTnLst>
                          </p:cTn>
                        </p:par>
                        <p:par>
                          <p:cTn id="67" fill="hold">
                            <p:stCondLst>
                              <p:cond delay="3000"/>
                            </p:stCondLst>
                            <p:childTnLst>
                              <p:par>
                                <p:cTn id="68" presetID="49" presetClass="entr" presetSubtype="0" decel="10000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 calcmode="lin" valueType="num">
                                      <p:cBhvr>
                                        <p:cTn id="72" dur="500" fill="hold"/>
                                        <p:tgtEl>
                                          <p:spTgt spid="59"/>
                                        </p:tgtEl>
                                        <p:attrNameLst>
                                          <p:attrName>style.rotation</p:attrName>
                                        </p:attrNameLst>
                                      </p:cBhvr>
                                      <p:tavLst>
                                        <p:tav tm="0">
                                          <p:val>
                                            <p:fltVal val="360"/>
                                          </p:val>
                                        </p:tav>
                                        <p:tav tm="100000">
                                          <p:val>
                                            <p:fltVal val="0"/>
                                          </p:val>
                                        </p:tav>
                                      </p:tavLst>
                                    </p:anim>
                                    <p:animEffect transition="in" filter="fade">
                                      <p:cBhvr>
                                        <p:cTn id="73" dur="500"/>
                                        <p:tgtEl>
                                          <p:spTgt spid="5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 calcmode="lin" valueType="num">
                                      <p:cBhvr>
                                        <p:cTn id="76" dur="500" fill="hold"/>
                                        <p:tgtEl>
                                          <p:spTgt spid="76"/>
                                        </p:tgtEl>
                                        <p:attrNameLst>
                                          <p:attrName>ppt_w</p:attrName>
                                        </p:attrNameLst>
                                      </p:cBhvr>
                                      <p:tavLst>
                                        <p:tav tm="0">
                                          <p:val>
                                            <p:fltVal val="0"/>
                                          </p:val>
                                        </p:tav>
                                        <p:tav tm="100000">
                                          <p:val>
                                            <p:strVal val="#ppt_w"/>
                                          </p:val>
                                        </p:tav>
                                      </p:tavLst>
                                    </p:anim>
                                    <p:anim calcmode="lin" valueType="num">
                                      <p:cBhvr>
                                        <p:cTn id="77" dur="500" fill="hold"/>
                                        <p:tgtEl>
                                          <p:spTgt spid="76"/>
                                        </p:tgtEl>
                                        <p:attrNameLst>
                                          <p:attrName>ppt_h</p:attrName>
                                        </p:attrNameLst>
                                      </p:cBhvr>
                                      <p:tavLst>
                                        <p:tav tm="0">
                                          <p:val>
                                            <p:fltVal val="0"/>
                                          </p:val>
                                        </p:tav>
                                        <p:tav tm="100000">
                                          <p:val>
                                            <p:strVal val="#ppt_h"/>
                                          </p:val>
                                        </p:tav>
                                      </p:tavLst>
                                    </p:anim>
                                    <p:anim calcmode="lin" valueType="num">
                                      <p:cBhvr>
                                        <p:cTn id="78" dur="500" fill="hold"/>
                                        <p:tgtEl>
                                          <p:spTgt spid="76"/>
                                        </p:tgtEl>
                                        <p:attrNameLst>
                                          <p:attrName>style.rotation</p:attrName>
                                        </p:attrNameLst>
                                      </p:cBhvr>
                                      <p:tavLst>
                                        <p:tav tm="0">
                                          <p:val>
                                            <p:fltVal val="360"/>
                                          </p:val>
                                        </p:tav>
                                        <p:tav tm="100000">
                                          <p:val>
                                            <p:fltVal val="0"/>
                                          </p:val>
                                        </p:tav>
                                      </p:tavLst>
                                    </p:anim>
                                    <p:animEffect transition="in" filter="fade">
                                      <p:cBhvr>
                                        <p:cTn id="79" dur="500"/>
                                        <p:tgtEl>
                                          <p:spTgt spid="76"/>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p:cTn id="82" dur="500" fill="hold"/>
                                        <p:tgtEl>
                                          <p:spTgt spid="60"/>
                                        </p:tgtEl>
                                        <p:attrNameLst>
                                          <p:attrName>ppt_w</p:attrName>
                                        </p:attrNameLst>
                                      </p:cBhvr>
                                      <p:tavLst>
                                        <p:tav tm="0">
                                          <p:val>
                                            <p:fltVal val="0"/>
                                          </p:val>
                                        </p:tav>
                                        <p:tav tm="100000">
                                          <p:val>
                                            <p:strVal val="#ppt_w"/>
                                          </p:val>
                                        </p:tav>
                                      </p:tavLst>
                                    </p:anim>
                                    <p:anim calcmode="lin" valueType="num">
                                      <p:cBhvr>
                                        <p:cTn id="83" dur="500" fill="hold"/>
                                        <p:tgtEl>
                                          <p:spTgt spid="60"/>
                                        </p:tgtEl>
                                        <p:attrNameLst>
                                          <p:attrName>ppt_h</p:attrName>
                                        </p:attrNameLst>
                                      </p:cBhvr>
                                      <p:tavLst>
                                        <p:tav tm="0">
                                          <p:val>
                                            <p:fltVal val="0"/>
                                          </p:val>
                                        </p:tav>
                                        <p:tav tm="100000">
                                          <p:val>
                                            <p:strVal val="#ppt_h"/>
                                          </p:val>
                                        </p:tav>
                                      </p:tavLst>
                                    </p:anim>
                                    <p:anim calcmode="lin" valueType="num">
                                      <p:cBhvr>
                                        <p:cTn id="84" dur="500" fill="hold"/>
                                        <p:tgtEl>
                                          <p:spTgt spid="60"/>
                                        </p:tgtEl>
                                        <p:attrNameLst>
                                          <p:attrName>style.rotation</p:attrName>
                                        </p:attrNameLst>
                                      </p:cBhvr>
                                      <p:tavLst>
                                        <p:tav tm="0">
                                          <p:val>
                                            <p:fltVal val="360"/>
                                          </p:val>
                                        </p:tav>
                                        <p:tav tm="100000">
                                          <p:val>
                                            <p:fltVal val="0"/>
                                          </p:val>
                                        </p:tav>
                                      </p:tavLst>
                                    </p:anim>
                                    <p:animEffect transition="in" filter="fade">
                                      <p:cBhvr>
                                        <p:cTn id="85" dur="500"/>
                                        <p:tgtEl>
                                          <p:spTgt spid="60"/>
                                        </p:tgtEl>
                                      </p:cBhvr>
                                    </p:animEffect>
                                  </p:childTnLst>
                                </p:cTn>
                              </p:par>
                              <p:par>
                                <p:cTn id="86" presetID="49" presetClass="entr" presetSubtype="0" decel="100000" fill="hold" grpId="0" nodeType="withEffect">
                                  <p:stCondLst>
                                    <p:cond delay="25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 calcmode="lin" valueType="num">
                                      <p:cBhvr>
                                        <p:cTn id="90" dur="500" fill="hold"/>
                                        <p:tgtEl>
                                          <p:spTgt spid="63"/>
                                        </p:tgtEl>
                                        <p:attrNameLst>
                                          <p:attrName>style.rotation</p:attrName>
                                        </p:attrNameLst>
                                      </p:cBhvr>
                                      <p:tavLst>
                                        <p:tav tm="0">
                                          <p:val>
                                            <p:fltVal val="360"/>
                                          </p:val>
                                        </p:tav>
                                        <p:tav tm="100000">
                                          <p:val>
                                            <p:fltVal val="0"/>
                                          </p:val>
                                        </p:tav>
                                      </p:tavLst>
                                    </p:anim>
                                    <p:animEffect transition="in" filter="fade">
                                      <p:cBhvr>
                                        <p:cTn id="91" dur="500"/>
                                        <p:tgtEl>
                                          <p:spTgt spid="63"/>
                                        </p:tgtEl>
                                      </p:cBhvr>
                                    </p:animEffect>
                                  </p:childTnLst>
                                </p:cTn>
                              </p:par>
                              <p:par>
                                <p:cTn id="92" presetID="49" presetClass="entr" presetSubtype="0" decel="100000" fill="hold" grpId="0" nodeType="withEffect">
                                  <p:stCondLst>
                                    <p:cond delay="250"/>
                                  </p:stCondLst>
                                  <p:childTnLst>
                                    <p:set>
                                      <p:cBhvr>
                                        <p:cTn id="93" dur="1" fill="hold">
                                          <p:stCondLst>
                                            <p:cond delay="0"/>
                                          </p:stCondLst>
                                        </p:cTn>
                                        <p:tgtEl>
                                          <p:spTgt spid="71"/>
                                        </p:tgtEl>
                                        <p:attrNameLst>
                                          <p:attrName>style.visibility</p:attrName>
                                        </p:attrNameLst>
                                      </p:cBhvr>
                                      <p:to>
                                        <p:strVal val="visible"/>
                                      </p:to>
                                    </p:set>
                                    <p:anim calcmode="lin" valueType="num">
                                      <p:cBhvr>
                                        <p:cTn id="94" dur="500" fill="hold"/>
                                        <p:tgtEl>
                                          <p:spTgt spid="71"/>
                                        </p:tgtEl>
                                        <p:attrNameLst>
                                          <p:attrName>ppt_w</p:attrName>
                                        </p:attrNameLst>
                                      </p:cBhvr>
                                      <p:tavLst>
                                        <p:tav tm="0">
                                          <p:val>
                                            <p:fltVal val="0"/>
                                          </p:val>
                                        </p:tav>
                                        <p:tav tm="100000">
                                          <p:val>
                                            <p:strVal val="#ppt_w"/>
                                          </p:val>
                                        </p:tav>
                                      </p:tavLst>
                                    </p:anim>
                                    <p:anim calcmode="lin" valueType="num">
                                      <p:cBhvr>
                                        <p:cTn id="95" dur="500" fill="hold"/>
                                        <p:tgtEl>
                                          <p:spTgt spid="71"/>
                                        </p:tgtEl>
                                        <p:attrNameLst>
                                          <p:attrName>ppt_h</p:attrName>
                                        </p:attrNameLst>
                                      </p:cBhvr>
                                      <p:tavLst>
                                        <p:tav tm="0">
                                          <p:val>
                                            <p:fltVal val="0"/>
                                          </p:val>
                                        </p:tav>
                                        <p:tav tm="100000">
                                          <p:val>
                                            <p:strVal val="#ppt_h"/>
                                          </p:val>
                                        </p:tav>
                                      </p:tavLst>
                                    </p:anim>
                                    <p:anim calcmode="lin" valueType="num">
                                      <p:cBhvr>
                                        <p:cTn id="96" dur="500" fill="hold"/>
                                        <p:tgtEl>
                                          <p:spTgt spid="71"/>
                                        </p:tgtEl>
                                        <p:attrNameLst>
                                          <p:attrName>style.rotation</p:attrName>
                                        </p:attrNameLst>
                                      </p:cBhvr>
                                      <p:tavLst>
                                        <p:tav tm="0">
                                          <p:val>
                                            <p:fltVal val="360"/>
                                          </p:val>
                                        </p:tav>
                                        <p:tav tm="100000">
                                          <p:val>
                                            <p:fltVal val="0"/>
                                          </p:val>
                                        </p:tav>
                                      </p:tavLst>
                                    </p:anim>
                                    <p:animEffect transition="in" filter="fade">
                                      <p:cBhvr>
                                        <p:cTn id="97" dur="500"/>
                                        <p:tgtEl>
                                          <p:spTgt spid="71"/>
                                        </p:tgtEl>
                                      </p:cBhvr>
                                    </p:animEffect>
                                  </p:childTnLst>
                                </p:cTn>
                              </p:par>
                              <p:par>
                                <p:cTn id="98" presetID="49" presetClass="entr" presetSubtype="0" decel="100000" fill="hold" grpId="0" nodeType="withEffect">
                                  <p:stCondLst>
                                    <p:cond delay="25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 calcmode="lin" valueType="num">
                                      <p:cBhvr>
                                        <p:cTn id="102" dur="500" fill="hold"/>
                                        <p:tgtEl>
                                          <p:spTgt spid="57"/>
                                        </p:tgtEl>
                                        <p:attrNameLst>
                                          <p:attrName>style.rotation</p:attrName>
                                        </p:attrNameLst>
                                      </p:cBhvr>
                                      <p:tavLst>
                                        <p:tav tm="0">
                                          <p:val>
                                            <p:fltVal val="360"/>
                                          </p:val>
                                        </p:tav>
                                        <p:tav tm="100000">
                                          <p:val>
                                            <p:fltVal val="0"/>
                                          </p:val>
                                        </p:tav>
                                      </p:tavLst>
                                    </p:anim>
                                    <p:animEffect transition="in" filter="fade">
                                      <p:cBhvr>
                                        <p:cTn id="103" dur="500"/>
                                        <p:tgtEl>
                                          <p:spTgt spid="57"/>
                                        </p:tgtEl>
                                      </p:cBhvr>
                                    </p:animEffect>
                                  </p:childTnLst>
                                </p:cTn>
                              </p:par>
                              <p:par>
                                <p:cTn id="104" presetID="49" presetClass="entr" presetSubtype="0" decel="100000" fill="hold" grpId="0" nodeType="withEffect">
                                  <p:stCondLst>
                                    <p:cond delay="25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 calcmode="lin" valueType="num">
                                      <p:cBhvr>
                                        <p:cTn id="108" dur="500" fill="hold"/>
                                        <p:tgtEl>
                                          <p:spTgt spid="69"/>
                                        </p:tgtEl>
                                        <p:attrNameLst>
                                          <p:attrName>style.rotation</p:attrName>
                                        </p:attrNameLst>
                                      </p:cBhvr>
                                      <p:tavLst>
                                        <p:tav tm="0">
                                          <p:val>
                                            <p:fltVal val="360"/>
                                          </p:val>
                                        </p:tav>
                                        <p:tav tm="100000">
                                          <p:val>
                                            <p:fltVal val="0"/>
                                          </p:val>
                                        </p:tav>
                                      </p:tavLst>
                                    </p:anim>
                                    <p:animEffect transition="in" filter="fade">
                                      <p:cBhvr>
                                        <p:cTn id="109" dur="500"/>
                                        <p:tgtEl>
                                          <p:spTgt spid="69"/>
                                        </p:tgtEl>
                                      </p:cBhvr>
                                    </p:animEffect>
                                  </p:childTnLst>
                                </p:cTn>
                              </p:par>
                              <p:par>
                                <p:cTn id="110" presetID="49" presetClass="entr" presetSubtype="0" decel="100000" fill="hold" grpId="0" nodeType="withEffect">
                                  <p:stCondLst>
                                    <p:cond delay="250"/>
                                  </p:stCondLst>
                                  <p:childTnLst>
                                    <p:set>
                                      <p:cBhvr>
                                        <p:cTn id="111" dur="1" fill="hold">
                                          <p:stCondLst>
                                            <p:cond delay="0"/>
                                          </p:stCondLst>
                                        </p:cTn>
                                        <p:tgtEl>
                                          <p:spTgt spid="68"/>
                                        </p:tgtEl>
                                        <p:attrNameLst>
                                          <p:attrName>style.visibility</p:attrName>
                                        </p:attrNameLst>
                                      </p:cBhvr>
                                      <p:to>
                                        <p:strVal val="visible"/>
                                      </p:to>
                                    </p:set>
                                    <p:anim calcmode="lin" valueType="num">
                                      <p:cBhvr>
                                        <p:cTn id="112" dur="500" fill="hold"/>
                                        <p:tgtEl>
                                          <p:spTgt spid="68"/>
                                        </p:tgtEl>
                                        <p:attrNameLst>
                                          <p:attrName>ppt_w</p:attrName>
                                        </p:attrNameLst>
                                      </p:cBhvr>
                                      <p:tavLst>
                                        <p:tav tm="0">
                                          <p:val>
                                            <p:fltVal val="0"/>
                                          </p:val>
                                        </p:tav>
                                        <p:tav tm="100000">
                                          <p:val>
                                            <p:strVal val="#ppt_w"/>
                                          </p:val>
                                        </p:tav>
                                      </p:tavLst>
                                    </p:anim>
                                    <p:anim calcmode="lin" valueType="num">
                                      <p:cBhvr>
                                        <p:cTn id="113" dur="500" fill="hold"/>
                                        <p:tgtEl>
                                          <p:spTgt spid="68"/>
                                        </p:tgtEl>
                                        <p:attrNameLst>
                                          <p:attrName>ppt_h</p:attrName>
                                        </p:attrNameLst>
                                      </p:cBhvr>
                                      <p:tavLst>
                                        <p:tav tm="0">
                                          <p:val>
                                            <p:fltVal val="0"/>
                                          </p:val>
                                        </p:tav>
                                        <p:tav tm="100000">
                                          <p:val>
                                            <p:strVal val="#ppt_h"/>
                                          </p:val>
                                        </p:tav>
                                      </p:tavLst>
                                    </p:anim>
                                    <p:anim calcmode="lin" valueType="num">
                                      <p:cBhvr>
                                        <p:cTn id="114" dur="500" fill="hold"/>
                                        <p:tgtEl>
                                          <p:spTgt spid="68"/>
                                        </p:tgtEl>
                                        <p:attrNameLst>
                                          <p:attrName>style.rotation</p:attrName>
                                        </p:attrNameLst>
                                      </p:cBhvr>
                                      <p:tavLst>
                                        <p:tav tm="0">
                                          <p:val>
                                            <p:fltVal val="360"/>
                                          </p:val>
                                        </p:tav>
                                        <p:tav tm="100000">
                                          <p:val>
                                            <p:fltVal val="0"/>
                                          </p:val>
                                        </p:tav>
                                      </p:tavLst>
                                    </p:anim>
                                    <p:animEffect transition="in" filter="fade">
                                      <p:cBhvr>
                                        <p:cTn id="115" dur="500"/>
                                        <p:tgtEl>
                                          <p:spTgt spid="68"/>
                                        </p:tgtEl>
                                      </p:cBhvr>
                                    </p:animEffect>
                                  </p:childTnLst>
                                </p:cTn>
                              </p:par>
                            </p:childTnLst>
                          </p:cTn>
                        </p:par>
                        <p:par>
                          <p:cTn id="116" fill="hold">
                            <p:stCondLst>
                              <p:cond delay="3500"/>
                            </p:stCondLst>
                            <p:childTnLst>
                              <p:par>
                                <p:cTn id="117" presetID="49" presetClass="entr" presetSubtype="0" decel="10000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p:cTn id="119" dur="500" fill="hold"/>
                                        <p:tgtEl>
                                          <p:spTgt spid="67"/>
                                        </p:tgtEl>
                                        <p:attrNameLst>
                                          <p:attrName>ppt_w</p:attrName>
                                        </p:attrNameLst>
                                      </p:cBhvr>
                                      <p:tavLst>
                                        <p:tav tm="0">
                                          <p:val>
                                            <p:fltVal val="0"/>
                                          </p:val>
                                        </p:tav>
                                        <p:tav tm="100000">
                                          <p:val>
                                            <p:strVal val="#ppt_w"/>
                                          </p:val>
                                        </p:tav>
                                      </p:tavLst>
                                    </p:anim>
                                    <p:anim calcmode="lin" valueType="num">
                                      <p:cBhvr>
                                        <p:cTn id="120" dur="500" fill="hold"/>
                                        <p:tgtEl>
                                          <p:spTgt spid="67"/>
                                        </p:tgtEl>
                                        <p:attrNameLst>
                                          <p:attrName>ppt_h</p:attrName>
                                        </p:attrNameLst>
                                      </p:cBhvr>
                                      <p:tavLst>
                                        <p:tav tm="0">
                                          <p:val>
                                            <p:fltVal val="0"/>
                                          </p:val>
                                        </p:tav>
                                        <p:tav tm="100000">
                                          <p:val>
                                            <p:strVal val="#ppt_h"/>
                                          </p:val>
                                        </p:tav>
                                      </p:tavLst>
                                    </p:anim>
                                    <p:anim calcmode="lin" valueType="num">
                                      <p:cBhvr>
                                        <p:cTn id="121" dur="500" fill="hold"/>
                                        <p:tgtEl>
                                          <p:spTgt spid="67"/>
                                        </p:tgtEl>
                                        <p:attrNameLst>
                                          <p:attrName>style.rotation</p:attrName>
                                        </p:attrNameLst>
                                      </p:cBhvr>
                                      <p:tavLst>
                                        <p:tav tm="0">
                                          <p:val>
                                            <p:fltVal val="360"/>
                                          </p:val>
                                        </p:tav>
                                        <p:tav tm="100000">
                                          <p:val>
                                            <p:fltVal val="0"/>
                                          </p:val>
                                        </p:tav>
                                      </p:tavLst>
                                    </p:anim>
                                    <p:animEffect transition="in" filter="fade">
                                      <p:cBhvr>
                                        <p:cTn id="122" dur="500"/>
                                        <p:tgtEl>
                                          <p:spTgt spid="67"/>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fltVal val="0"/>
                                          </p:val>
                                        </p:tav>
                                        <p:tav tm="100000">
                                          <p:val>
                                            <p:strVal val="#ppt_w"/>
                                          </p:val>
                                        </p:tav>
                                      </p:tavLst>
                                    </p:anim>
                                    <p:anim calcmode="lin" valueType="num">
                                      <p:cBhvr>
                                        <p:cTn id="126" dur="500" fill="hold"/>
                                        <p:tgtEl>
                                          <p:spTgt spid="70"/>
                                        </p:tgtEl>
                                        <p:attrNameLst>
                                          <p:attrName>ppt_h</p:attrName>
                                        </p:attrNameLst>
                                      </p:cBhvr>
                                      <p:tavLst>
                                        <p:tav tm="0">
                                          <p:val>
                                            <p:fltVal val="0"/>
                                          </p:val>
                                        </p:tav>
                                        <p:tav tm="100000">
                                          <p:val>
                                            <p:strVal val="#ppt_h"/>
                                          </p:val>
                                        </p:tav>
                                      </p:tavLst>
                                    </p:anim>
                                    <p:anim calcmode="lin" valueType="num">
                                      <p:cBhvr>
                                        <p:cTn id="127" dur="500" fill="hold"/>
                                        <p:tgtEl>
                                          <p:spTgt spid="70"/>
                                        </p:tgtEl>
                                        <p:attrNameLst>
                                          <p:attrName>style.rotation</p:attrName>
                                        </p:attrNameLst>
                                      </p:cBhvr>
                                      <p:tavLst>
                                        <p:tav tm="0">
                                          <p:val>
                                            <p:fltVal val="360"/>
                                          </p:val>
                                        </p:tav>
                                        <p:tav tm="100000">
                                          <p:val>
                                            <p:fltVal val="0"/>
                                          </p:val>
                                        </p:tav>
                                      </p:tavLst>
                                    </p:anim>
                                    <p:animEffect transition="in" filter="fade">
                                      <p:cBhvr>
                                        <p:cTn id="128" dur="500"/>
                                        <p:tgtEl>
                                          <p:spTgt spid="70"/>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 calcmode="lin" valueType="num">
                                      <p:cBhvr>
                                        <p:cTn id="131" dur="500" fill="hold"/>
                                        <p:tgtEl>
                                          <p:spTgt spid="77"/>
                                        </p:tgtEl>
                                        <p:attrNameLst>
                                          <p:attrName>ppt_w</p:attrName>
                                        </p:attrNameLst>
                                      </p:cBhvr>
                                      <p:tavLst>
                                        <p:tav tm="0">
                                          <p:val>
                                            <p:fltVal val="0"/>
                                          </p:val>
                                        </p:tav>
                                        <p:tav tm="100000">
                                          <p:val>
                                            <p:strVal val="#ppt_w"/>
                                          </p:val>
                                        </p:tav>
                                      </p:tavLst>
                                    </p:anim>
                                    <p:anim calcmode="lin" valueType="num">
                                      <p:cBhvr>
                                        <p:cTn id="132" dur="500" fill="hold"/>
                                        <p:tgtEl>
                                          <p:spTgt spid="77"/>
                                        </p:tgtEl>
                                        <p:attrNameLst>
                                          <p:attrName>ppt_h</p:attrName>
                                        </p:attrNameLst>
                                      </p:cBhvr>
                                      <p:tavLst>
                                        <p:tav tm="0">
                                          <p:val>
                                            <p:fltVal val="0"/>
                                          </p:val>
                                        </p:tav>
                                        <p:tav tm="100000">
                                          <p:val>
                                            <p:strVal val="#ppt_h"/>
                                          </p:val>
                                        </p:tav>
                                      </p:tavLst>
                                    </p:anim>
                                    <p:anim calcmode="lin" valueType="num">
                                      <p:cBhvr>
                                        <p:cTn id="133" dur="500" fill="hold"/>
                                        <p:tgtEl>
                                          <p:spTgt spid="77"/>
                                        </p:tgtEl>
                                        <p:attrNameLst>
                                          <p:attrName>style.rotation</p:attrName>
                                        </p:attrNameLst>
                                      </p:cBhvr>
                                      <p:tavLst>
                                        <p:tav tm="0">
                                          <p:val>
                                            <p:fltVal val="360"/>
                                          </p:val>
                                        </p:tav>
                                        <p:tav tm="100000">
                                          <p:val>
                                            <p:fltVal val="0"/>
                                          </p:val>
                                        </p:tav>
                                      </p:tavLst>
                                    </p:anim>
                                    <p:animEffect transition="in" filter="fade">
                                      <p:cBhvr>
                                        <p:cTn id="134" dur="500"/>
                                        <p:tgtEl>
                                          <p:spTgt spid="77"/>
                                        </p:tgtEl>
                                      </p:cBhvr>
                                    </p:animEffect>
                                  </p:childTnLst>
                                </p:cTn>
                              </p:par>
                              <p:par>
                                <p:cTn id="135" presetID="49" presetClass="entr" presetSubtype="0" decel="10000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anim calcmode="lin" valueType="num">
                                      <p:cBhvr>
                                        <p:cTn id="137" dur="500" fill="hold"/>
                                        <p:tgtEl>
                                          <p:spTgt spid="61"/>
                                        </p:tgtEl>
                                        <p:attrNameLst>
                                          <p:attrName>ppt_w</p:attrName>
                                        </p:attrNameLst>
                                      </p:cBhvr>
                                      <p:tavLst>
                                        <p:tav tm="0">
                                          <p:val>
                                            <p:fltVal val="0"/>
                                          </p:val>
                                        </p:tav>
                                        <p:tav tm="100000">
                                          <p:val>
                                            <p:strVal val="#ppt_w"/>
                                          </p:val>
                                        </p:tav>
                                      </p:tavLst>
                                    </p:anim>
                                    <p:anim calcmode="lin" valueType="num">
                                      <p:cBhvr>
                                        <p:cTn id="138" dur="500" fill="hold"/>
                                        <p:tgtEl>
                                          <p:spTgt spid="61"/>
                                        </p:tgtEl>
                                        <p:attrNameLst>
                                          <p:attrName>ppt_h</p:attrName>
                                        </p:attrNameLst>
                                      </p:cBhvr>
                                      <p:tavLst>
                                        <p:tav tm="0">
                                          <p:val>
                                            <p:fltVal val="0"/>
                                          </p:val>
                                        </p:tav>
                                        <p:tav tm="100000">
                                          <p:val>
                                            <p:strVal val="#ppt_h"/>
                                          </p:val>
                                        </p:tav>
                                      </p:tavLst>
                                    </p:anim>
                                    <p:anim calcmode="lin" valueType="num">
                                      <p:cBhvr>
                                        <p:cTn id="139" dur="500" fill="hold"/>
                                        <p:tgtEl>
                                          <p:spTgt spid="61"/>
                                        </p:tgtEl>
                                        <p:attrNameLst>
                                          <p:attrName>style.rotation</p:attrName>
                                        </p:attrNameLst>
                                      </p:cBhvr>
                                      <p:tavLst>
                                        <p:tav tm="0">
                                          <p:val>
                                            <p:fltVal val="360"/>
                                          </p:val>
                                        </p:tav>
                                        <p:tav tm="100000">
                                          <p:val>
                                            <p:fltVal val="0"/>
                                          </p:val>
                                        </p:tav>
                                      </p:tavLst>
                                    </p:anim>
                                    <p:animEffect transition="in" filter="fade">
                                      <p:cBhvr>
                                        <p:cTn id="140" dur="500"/>
                                        <p:tgtEl>
                                          <p:spTgt spid="61"/>
                                        </p:tgtEl>
                                      </p:cBhvr>
                                    </p:animEffect>
                                  </p:childTnLst>
                                </p:cTn>
                              </p:par>
                              <p:par>
                                <p:cTn id="141" presetID="49" presetClass="entr" presetSubtype="0" decel="10000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 calcmode="lin" valueType="num">
                                      <p:cBhvr>
                                        <p:cTn id="145" dur="500" fill="hold"/>
                                        <p:tgtEl>
                                          <p:spTgt spid="73"/>
                                        </p:tgtEl>
                                        <p:attrNameLst>
                                          <p:attrName>style.rotation</p:attrName>
                                        </p:attrNameLst>
                                      </p:cBhvr>
                                      <p:tavLst>
                                        <p:tav tm="0">
                                          <p:val>
                                            <p:fltVal val="360"/>
                                          </p:val>
                                        </p:tav>
                                        <p:tav tm="100000">
                                          <p:val>
                                            <p:fltVal val="0"/>
                                          </p:val>
                                        </p:tav>
                                      </p:tavLst>
                                    </p:anim>
                                    <p:animEffect transition="in" filter="fade">
                                      <p:cBhvr>
                                        <p:cTn id="146" dur="500"/>
                                        <p:tgtEl>
                                          <p:spTgt spid="73"/>
                                        </p:tgtEl>
                                      </p:cBhvr>
                                    </p:animEffect>
                                  </p:childTnLst>
                                </p:cTn>
                              </p:par>
                            </p:childTnLst>
                          </p:cTn>
                        </p:par>
                        <p:par>
                          <p:cTn id="147" fill="hold">
                            <p:stCondLst>
                              <p:cond delay="4000"/>
                            </p:stCondLst>
                            <p:childTnLst>
                              <p:par>
                                <p:cTn id="148" presetID="49" presetClass="entr" presetSubtype="0" decel="100000" fill="hold" grpId="0" nodeType="afterEffect">
                                  <p:stCondLst>
                                    <p:cond delay="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fill="hold"/>
                                        <p:tgtEl>
                                          <p:spTgt spid="62"/>
                                        </p:tgtEl>
                                        <p:attrNameLst>
                                          <p:attrName>ppt_w</p:attrName>
                                        </p:attrNameLst>
                                      </p:cBhvr>
                                      <p:tavLst>
                                        <p:tav tm="0">
                                          <p:val>
                                            <p:fltVal val="0"/>
                                          </p:val>
                                        </p:tav>
                                        <p:tav tm="100000">
                                          <p:val>
                                            <p:strVal val="#ppt_w"/>
                                          </p:val>
                                        </p:tav>
                                      </p:tavLst>
                                    </p:anim>
                                    <p:anim calcmode="lin" valueType="num">
                                      <p:cBhvr>
                                        <p:cTn id="151" dur="500" fill="hold"/>
                                        <p:tgtEl>
                                          <p:spTgt spid="62"/>
                                        </p:tgtEl>
                                        <p:attrNameLst>
                                          <p:attrName>ppt_h</p:attrName>
                                        </p:attrNameLst>
                                      </p:cBhvr>
                                      <p:tavLst>
                                        <p:tav tm="0">
                                          <p:val>
                                            <p:fltVal val="0"/>
                                          </p:val>
                                        </p:tav>
                                        <p:tav tm="100000">
                                          <p:val>
                                            <p:strVal val="#ppt_h"/>
                                          </p:val>
                                        </p:tav>
                                      </p:tavLst>
                                    </p:anim>
                                    <p:anim calcmode="lin" valueType="num">
                                      <p:cBhvr>
                                        <p:cTn id="152" dur="500" fill="hold"/>
                                        <p:tgtEl>
                                          <p:spTgt spid="62"/>
                                        </p:tgtEl>
                                        <p:attrNameLst>
                                          <p:attrName>style.rotation</p:attrName>
                                        </p:attrNameLst>
                                      </p:cBhvr>
                                      <p:tavLst>
                                        <p:tav tm="0">
                                          <p:val>
                                            <p:fltVal val="360"/>
                                          </p:val>
                                        </p:tav>
                                        <p:tav tm="100000">
                                          <p:val>
                                            <p:fltVal val="0"/>
                                          </p:val>
                                        </p:tav>
                                      </p:tavLst>
                                    </p:anim>
                                    <p:animEffect transition="in" filter="fade">
                                      <p:cBhvr>
                                        <p:cTn id="153" dur="500"/>
                                        <p:tgtEl>
                                          <p:spTgt spid="62"/>
                                        </p:tgtEl>
                                      </p:cBhvr>
                                    </p:animEffect>
                                  </p:childTnLst>
                                </p:cTn>
                              </p:par>
                              <p:par>
                                <p:cTn id="154" presetID="49" presetClass="entr" presetSubtype="0" decel="10000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 calcmode="lin" valueType="num">
                                      <p:cBhvr>
                                        <p:cTn id="156" dur="500" fill="hold"/>
                                        <p:tgtEl>
                                          <p:spTgt spid="72"/>
                                        </p:tgtEl>
                                        <p:attrNameLst>
                                          <p:attrName>ppt_w</p:attrName>
                                        </p:attrNameLst>
                                      </p:cBhvr>
                                      <p:tavLst>
                                        <p:tav tm="0">
                                          <p:val>
                                            <p:fltVal val="0"/>
                                          </p:val>
                                        </p:tav>
                                        <p:tav tm="100000">
                                          <p:val>
                                            <p:strVal val="#ppt_w"/>
                                          </p:val>
                                        </p:tav>
                                      </p:tavLst>
                                    </p:anim>
                                    <p:anim calcmode="lin" valueType="num">
                                      <p:cBhvr>
                                        <p:cTn id="157" dur="500" fill="hold"/>
                                        <p:tgtEl>
                                          <p:spTgt spid="72"/>
                                        </p:tgtEl>
                                        <p:attrNameLst>
                                          <p:attrName>ppt_h</p:attrName>
                                        </p:attrNameLst>
                                      </p:cBhvr>
                                      <p:tavLst>
                                        <p:tav tm="0">
                                          <p:val>
                                            <p:fltVal val="0"/>
                                          </p:val>
                                        </p:tav>
                                        <p:tav tm="100000">
                                          <p:val>
                                            <p:strVal val="#ppt_h"/>
                                          </p:val>
                                        </p:tav>
                                      </p:tavLst>
                                    </p:anim>
                                    <p:anim calcmode="lin" valueType="num">
                                      <p:cBhvr>
                                        <p:cTn id="158" dur="500" fill="hold"/>
                                        <p:tgtEl>
                                          <p:spTgt spid="72"/>
                                        </p:tgtEl>
                                        <p:attrNameLst>
                                          <p:attrName>style.rotation</p:attrName>
                                        </p:attrNameLst>
                                      </p:cBhvr>
                                      <p:tavLst>
                                        <p:tav tm="0">
                                          <p:val>
                                            <p:fltVal val="360"/>
                                          </p:val>
                                        </p:tav>
                                        <p:tav tm="100000">
                                          <p:val>
                                            <p:fltVal val="0"/>
                                          </p:val>
                                        </p:tav>
                                      </p:tavLst>
                                    </p:anim>
                                    <p:animEffect transition="in" filter="fade">
                                      <p:cBhvr>
                                        <p:cTn id="159" dur="500"/>
                                        <p:tgtEl>
                                          <p:spTgt spid="72"/>
                                        </p:tgtEl>
                                      </p:cBhvr>
                                    </p:animEffect>
                                  </p:childTnLst>
                                </p:cTn>
                              </p:par>
                              <p:par>
                                <p:cTn id="160" presetID="49" presetClass="entr" presetSubtype="0" decel="100000" fill="hold" grpId="0" nodeType="with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500" fill="hold"/>
                                        <p:tgtEl>
                                          <p:spTgt spid="78"/>
                                        </p:tgtEl>
                                        <p:attrNameLst>
                                          <p:attrName>ppt_w</p:attrName>
                                        </p:attrNameLst>
                                      </p:cBhvr>
                                      <p:tavLst>
                                        <p:tav tm="0">
                                          <p:val>
                                            <p:fltVal val="0"/>
                                          </p:val>
                                        </p:tav>
                                        <p:tav tm="100000">
                                          <p:val>
                                            <p:strVal val="#ppt_w"/>
                                          </p:val>
                                        </p:tav>
                                      </p:tavLst>
                                    </p:anim>
                                    <p:anim calcmode="lin" valueType="num">
                                      <p:cBhvr>
                                        <p:cTn id="163" dur="500" fill="hold"/>
                                        <p:tgtEl>
                                          <p:spTgt spid="78"/>
                                        </p:tgtEl>
                                        <p:attrNameLst>
                                          <p:attrName>ppt_h</p:attrName>
                                        </p:attrNameLst>
                                      </p:cBhvr>
                                      <p:tavLst>
                                        <p:tav tm="0">
                                          <p:val>
                                            <p:fltVal val="0"/>
                                          </p:val>
                                        </p:tav>
                                        <p:tav tm="100000">
                                          <p:val>
                                            <p:strVal val="#ppt_h"/>
                                          </p:val>
                                        </p:tav>
                                      </p:tavLst>
                                    </p:anim>
                                    <p:anim calcmode="lin" valueType="num">
                                      <p:cBhvr>
                                        <p:cTn id="164" dur="500" fill="hold"/>
                                        <p:tgtEl>
                                          <p:spTgt spid="78"/>
                                        </p:tgtEl>
                                        <p:attrNameLst>
                                          <p:attrName>style.rotation</p:attrName>
                                        </p:attrNameLst>
                                      </p:cBhvr>
                                      <p:tavLst>
                                        <p:tav tm="0">
                                          <p:val>
                                            <p:fltVal val="360"/>
                                          </p:val>
                                        </p:tav>
                                        <p:tav tm="100000">
                                          <p:val>
                                            <p:fltVal val="0"/>
                                          </p:val>
                                        </p:tav>
                                      </p:tavLst>
                                    </p:anim>
                                    <p:animEffect transition="in" filter="fade">
                                      <p:cBhvr>
                                        <p:cTn id="165" dur="500"/>
                                        <p:tgtEl>
                                          <p:spTgt spid="78"/>
                                        </p:tgtEl>
                                      </p:cBhvr>
                                    </p:animEffect>
                                  </p:childTnLst>
                                </p:cTn>
                              </p:par>
                            </p:childTnLst>
                          </p:cTn>
                        </p:par>
                        <p:par>
                          <p:cTn id="166" fill="hold">
                            <p:stCondLst>
                              <p:cond delay="4500"/>
                            </p:stCondLst>
                            <p:childTnLst>
                              <p:par>
                                <p:cTn id="167" presetID="49" presetClass="entr" presetSubtype="0" decel="10000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 calcmode="lin" valueType="num">
                                      <p:cBhvr>
                                        <p:cTn id="169" dur="500" fill="hold"/>
                                        <p:tgtEl>
                                          <p:spTgt spid="79"/>
                                        </p:tgtEl>
                                        <p:attrNameLst>
                                          <p:attrName>ppt_w</p:attrName>
                                        </p:attrNameLst>
                                      </p:cBhvr>
                                      <p:tavLst>
                                        <p:tav tm="0">
                                          <p:val>
                                            <p:fltVal val="0"/>
                                          </p:val>
                                        </p:tav>
                                        <p:tav tm="100000">
                                          <p:val>
                                            <p:strVal val="#ppt_w"/>
                                          </p:val>
                                        </p:tav>
                                      </p:tavLst>
                                    </p:anim>
                                    <p:anim calcmode="lin" valueType="num">
                                      <p:cBhvr>
                                        <p:cTn id="170" dur="500" fill="hold"/>
                                        <p:tgtEl>
                                          <p:spTgt spid="79"/>
                                        </p:tgtEl>
                                        <p:attrNameLst>
                                          <p:attrName>ppt_h</p:attrName>
                                        </p:attrNameLst>
                                      </p:cBhvr>
                                      <p:tavLst>
                                        <p:tav tm="0">
                                          <p:val>
                                            <p:fltVal val="0"/>
                                          </p:val>
                                        </p:tav>
                                        <p:tav tm="100000">
                                          <p:val>
                                            <p:strVal val="#ppt_h"/>
                                          </p:val>
                                        </p:tav>
                                      </p:tavLst>
                                    </p:anim>
                                    <p:anim calcmode="lin" valueType="num">
                                      <p:cBhvr>
                                        <p:cTn id="171" dur="500" fill="hold"/>
                                        <p:tgtEl>
                                          <p:spTgt spid="79"/>
                                        </p:tgtEl>
                                        <p:attrNameLst>
                                          <p:attrName>style.rotation</p:attrName>
                                        </p:attrNameLst>
                                      </p:cBhvr>
                                      <p:tavLst>
                                        <p:tav tm="0">
                                          <p:val>
                                            <p:fltVal val="360"/>
                                          </p:val>
                                        </p:tav>
                                        <p:tav tm="100000">
                                          <p:val>
                                            <p:fltVal val="0"/>
                                          </p:val>
                                        </p:tav>
                                      </p:tavLst>
                                    </p:anim>
                                    <p:animEffect transition="in" filter="fade">
                                      <p:cBhvr>
                                        <p:cTn id="1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P spid="75" grpId="0"/>
      <p:bldP spid="76" grpId="0"/>
      <p:bldP spid="77" grpId="0"/>
      <p:bldP spid="78" grpId="0" bldLvl="0" animBg="1"/>
      <p:bldP spid="79" grpId="0" bldLvl="0" animBg="1"/>
      <p:bldP spid="80"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sym typeface="+mn-ea"/>
              </a:rPr>
              <a:t>参考文献</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5875" y="1464310"/>
            <a:ext cx="1414780" cy="368300"/>
          </a:xfrm>
          <a:prstGeom prst="rect">
            <a:avLst/>
          </a:prstGeom>
          <a:solidFill>
            <a:srgbClr val="152F47"/>
          </a:solidFill>
        </p:spPr>
        <p:txBody>
          <a:bodyPr wrap="none" rtlCol="0">
            <a:spAutoFit/>
          </a:bodyPr>
          <a:p>
            <a:r>
              <a:rPr lang="en-US" altLang="zh-CN">
                <a:ln>
                  <a:solidFill>
                    <a:schemeClr val="bg2"/>
                  </a:solidFill>
                </a:ln>
                <a:solidFill>
                  <a:schemeClr val="bg1"/>
                </a:solidFill>
              </a:rPr>
              <a:t>     </a:t>
            </a:r>
            <a:r>
              <a:rPr lang="zh-CN" altLang="en-US">
                <a:ln>
                  <a:solidFill>
                    <a:schemeClr val="bg2"/>
                  </a:solidFill>
                </a:ln>
                <a:solidFill>
                  <a:schemeClr val="bg1"/>
                </a:solidFill>
              </a:rPr>
              <a:t>参考文献</a:t>
            </a:r>
            <a:endParaRPr lang="zh-CN" altLang="en-US">
              <a:ln>
                <a:solidFill>
                  <a:schemeClr val="bg2"/>
                </a:solidFill>
              </a:ln>
              <a:solidFill>
                <a:schemeClr val="bg1"/>
              </a:solidFill>
            </a:endParaRPr>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solidFill>
                <a:schemeClr val="tx1"/>
              </a:solidFill>
            </a:endParaRPr>
          </a:p>
        </p:txBody>
      </p:sp>
      <p:sp>
        <p:nvSpPr>
          <p:cNvPr id="12" name="文本框 11"/>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4" name="文本框 13"/>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15" name="矩形 14"/>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2796224" y="4853707"/>
            <a:ext cx="838200" cy="838200"/>
            <a:chOff x="8799095" y="1876644"/>
            <a:chExt cx="838200" cy="838200"/>
          </a:xfrm>
        </p:grpSpPr>
        <p:sp>
          <p:nvSpPr>
            <p:cNvPr id="52" name="Rounded Rectangle 13"/>
            <p:cNvSpPr/>
            <p:nvPr/>
          </p:nvSpPr>
          <p:spPr>
            <a:xfrm>
              <a:off x="8799095" y="1876644"/>
              <a:ext cx="838200" cy="838200"/>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p>
              <a:endParaRPr lang="en-US"/>
            </a:p>
          </p:txBody>
        </p:sp>
      </p:grpSp>
      <p:grpSp>
        <p:nvGrpSpPr>
          <p:cNvPr id="9" name="组合 8"/>
          <p:cNvGrpSpPr/>
          <p:nvPr/>
        </p:nvGrpSpPr>
        <p:grpSpPr>
          <a:xfrm>
            <a:off x="7036513" y="1795986"/>
            <a:ext cx="838200" cy="838200"/>
            <a:chOff x="6226075" y="1876644"/>
            <a:chExt cx="838200" cy="838200"/>
          </a:xfrm>
        </p:grpSpPr>
        <p:sp>
          <p:nvSpPr>
            <p:cNvPr id="51" name="Rounded Rectangle 11"/>
            <p:cNvSpPr/>
            <p:nvPr/>
          </p:nvSpPr>
          <p:spPr>
            <a:xfrm>
              <a:off x="6226075" y="1876644"/>
              <a:ext cx="838200" cy="838200"/>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57" name="Group 24"/>
            <p:cNvGrpSpPr/>
            <p:nvPr/>
          </p:nvGrpSpPr>
          <p:grpSpPr>
            <a:xfrm>
              <a:off x="6439272" y="2107312"/>
              <a:ext cx="411805" cy="376863"/>
              <a:chOff x="6726389" y="1486674"/>
              <a:chExt cx="411805" cy="376863"/>
            </a:xfrm>
            <a:solidFill>
              <a:schemeClr val="bg1"/>
            </a:solidFill>
          </p:grpSpPr>
          <p:sp>
            <p:nvSpPr>
              <p:cNvPr id="58"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59"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60"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grpSp>
        <p:nvGrpSpPr>
          <p:cNvPr id="10" name="组合 9"/>
          <p:cNvGrpSpPr/>
          <p:nvPr/>
        </p:nvGrpSpPr>
        <p:grpSpPr>
          <a:xfrm>
            <a:off x="2796224" y="3324846"/>
            <a:ext cx="838200" cy="838200"/>
            <a:chOff x="3693695" y="3225466"/>
            <a:chExt cx="838200" cy="838200"/>
          </a:xfrm>
        </p:grpSpPr>
        <p:sp>
          <p:nvSpPr>
            <p:cNvPr id="53" name="Rounded Rectangle 15"/>
            <p:cNvSpPr/>
            <p:nvPr/>
          </p:nvSpPr>
          <p:spPr>
            <a:xfrm>
              <a:off x="3693695" y="3225466"/>
              <a:ext cx="838200" cy="838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
              <a:endParaRPr lang="en-US"/>
            </a:p>
          </p:txBody>
        </p:sp>
      </p:grpSp>
      <p:grpSp>
        <p:nvGrpSpPr>
          <p:cNvPr id="11" name="组合 10"/>
          <p:cNvGrpSpPr/>
          <p:nvPr/>
        </p:nvGrpSpPr>
        <p:grpSpPr>
          <a:xfrm>
            <a:off x="7036513" y="3324846"/>
            <a:ext cx="838200" cy="838200"/>
            <a:chOff x="6226075" y="3225466"/>
            <a:chExt cx="838200" cy="838200"/>
          </a:xfrm>
        </p:grpSpPr>
        <p:sp>
          <p:nvSpPr>
            <p:cNvPr id="54" name="Rounded Rectangle 17"/>
            <p:cNvSpPr/>
            <p:nvPr/>
          </p:nvSpPr>
          <p:spPr>
            <a:xfrm>
              <a:off x="6226075" y="3225466"/>
              <a:ext cx="838200" cy="838200"/>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74" name="Group 29"/>
            <p:cNvGrpSpPr/>
            <p:nvPr/>
          </p:nvGrpSpPr>
          <p:grpSpPr>
            <a:xfrm>
              <a:off x="6482949" y="3448336"/>
              <a:ext cx="324452" cy="406813"/>
              <a:chOff x="5106627" y="2260366"/>
              <a:chExt cx="324452" cy="406813"/>
            </a:xfrm>
            <a:solidFill>
              <a:schemeClr val="bg1"/>
            </a:solid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78"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grpSp>
        <p:nvGrpSpPr>
          <p:cNvPr id="13" name="组合 12"/>
          <p:cNvGrpSpPr/>
          <p:nvPr/>
        </p:nvGrpSpPr>
        <p:grpSpPr>
          <a:xfrm>
            <a:off x="7036513" y="4853707"/>
            <a:ext cx="838200" cy="838200"/>
            <a:chOff x="8799095" y="3225466"/>
            <a:chExt cx="838200" cy="838200"/>
          </a:xfrm>
        </p:grpSpPr>
        <p:sp>
          <p:nvSpPr>
            <p:cNvPr id="55" name="Rounded Rectangle 19"/>
            <p:cNvSpPr/>
            <p:nvPr/>
          </p:nvSpPr>
          <p:spPr>
            <a:xfrm>
              <a:off x="8799095" y="3225466"/>
              <a:ext cx="838200" cy="838200"/>
            </a:xfrm>
            <a:prstGeom prst="roundRect">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79" name="Group 34"/>
            <p:cNvGrpSpPr/>
            <p:nvPr/>
          </p:nvGrpSpPr>
          <p:grpSpPr>
            <a:xfrm>
              <a:off x="9018533" y="3535999"/>
              <a:ext cx="399324" cy="217134"/>
              <a:chOff x="7682273" y="3211260"/>
              <a:chExt cx="399324" cy="217134"/>
            </a:xfrm>
            <a:solidFill>
              <a:schemeClr val="bg1"/>
            </a:solid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91440" tIns="45720" rIns="91440" bIns="45720" numCol="1" anchor="t" anchorCtr="0" compatLnSpc="1"/>
              <a:p>
                <a:endParaRPr lang="en-US"/>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vert="horz" wrap="square" lIns="91440" tIns="45720" rIns="91440" bIns="45720" numCol="1" anchor="t" anchorCtr="0" compatLnSpc="1"/>
              <a:p>
                <a:endParaRPr lang="en-US"/>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vert="horz" wrap="square" lIns="91440" tIns="45720" rIns="91440" bIns="45720" numCol="1" anchor="t" anchorCtr="0" compatLnSpc="1"/>
              <a:p>
                <a:endParaRPr lang="en-US"/>
              </a:p>
            </p:txBody>
          </p:sp>
        </p:grpSp>
      </p:grpSp>
      <p:grpSp>
        <p:nvGrpSpPr>
          <p:cNvPr id="16" name="组合 15"/>
          <p:cNvGrpSpPr/>
          <p:nvPr/>
        </p:nvGrpSpPr>
        <p:grpSpPr>
          <a:xfrm>
            <a:off x="2796224" y="1795986"/>
            <a:ext cx="838200" cy="838200"/>
            <a:chOff x="3693695" y="1876644"/>
            <a:chExt cx="838200" cy="838200"/>
          </a:xfrm>
        </p:grpSpPr>
        <p:sp>
          <p:nvSpPr>
            <p:cNvPr id="50" name="Rounded Rectangle 5"/>
            <p:cNvSpPr/>
            <p:nvPr/>
          </p:nvSpPr>
          <p:spPr>
            <a:xfrm>
              <a:off x="3693695" y="1876644"/>
              <a:ext cx="838200" cy="838200"/>
            </a:xfrm>
            <a:prstGeom prst="roundRect">
              <a:avLst/>
            </a:prstGeom>
            <a:solidFill>
              <a:srgbClr val="5D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83" name="Group 38"/>
            <p:cNvGrpSpPr/>
            <p:nvPr/>
          </p:nvGrpSpPr>
          <p:grpSpPr>
            <a:xfrm>
              <a:off x="3898158" y="2053653"/>
              <a:ext cx="429274" cy="484183"/>
              <a:chOff x="5513440" y="1766202"/>
              <a:chExt cx="429274" cy="484183"/>
            </a:xfrm>
            <a:solidFill>
              <a:schemeClr val="bg1"/>
            </a:solid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sp>
        <p:nvSpPr>
          <p:cNvPr id="17" name="文本框 16"/>
          <p:cNvSpPr txBox="1"/>
          <p:nvPr/>
        </p:nvSpPr>
        <p:spPr>
          <a:xfrm>
            <a:off x="3806620" y="1783808"/>
            <a:ext cx="333184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[1]</a:t>
            </a:r>
            <a:r>
              <a:rPr lang="zh-CN" altLang="en-US" sz="2000" b="1" dirty="0">
                <a:solidFill>
                  <a:srgbClr val="333333"/>
                </a:solidFill>
                <a:latin typeface="微软雅黑" panose="020B0503020204020204" charset="-122"/>
                <a:ea typeface="微软雅黑" panose="020B0503020204020204" charset="-122"/>
              </a:rPr>
              <a:t>需求项目计划＆愿景相关</a:t>
            </a:r>
            <a:endParaRPr lang="zh-CN" altLang="en-US" sz="2000" b="1" dirty="0">
              <a:solidFill>
                <a:srgbClr val="333333"/>
              </a:solidFill>
              <a:latin typeface="微软雅黑" panose="020B0503020204020204" charset="-122"/>
              <a:ea typeface="微软雅黑" panose="020B0503020204020204" charset="-122"/>
            </a:endParaRPr>
          </a:p>
        </p:txBody>
      </p:sp>
      <p:sp>
        <p:nvSpPr>
          <p:cNvPr id="18" name="文本框 17"/>
          <p:cNvSpPr txBox="1"/>
          <p:nvPr/>
        </p:nvSpPr>
        <p:spPr>
          <a:xfrm>
            <a:off x="3800379" y="2149179"/>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2019/1/15</a:t>
            </a:r>
            <a:endParaRPr lang="zh-CN" altLang="en-US" sz="1400" dirty="0" smtClean="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endParaRPr>
          </a:p>
        </p:txBody>
      </p:sp>
      <p:sp>
        <p:nvSpPr>
          <p:cNvPr id="89" name="文本框 88"/>
          <p:cNvSpPr txBox="1"/>
          <p:nvPr/>
        </p:nvSpPr>
        <p:spPr>
          <a:xfrm>
            <a:off x="3806620" y="3315944"/>
            <a:ext cx="3331845" cy="398780"/>
          </a:xfrm>
          <a:prstGeom prst="rect">
            <a:avLst/>
          </a:prstGeom>
          <a:noFill/>
        </p:spPr>
        <p:txBody>
          <a:bodyPr wrap="none" rtlCol="0">
            <a:spAutoFit/>
          </a:bodyPr>
          <a:p>
            <a:pPr algn="l"/>
            <a:r>
              <a:rPr lang="en-US" altLang="zh-CN" sz="2000" b="1" dirty="0" smtClean="0">
                <a:solidFill>
                  <a:srgbClr val="333333"/>
                </a:solidFill>
                <a:latin typeface="微软雅黑" panose="020B0503020204020204" charset="-122"/>
                <a:ea typeface="微软雅黑" panose="020B0503020204020204" charset="-122"/>
                <a:sym typeface="+mn-ea"/>
              </a:rPr>
              <a:t>[2]</a:t>
            </a:r>
            <a:r>
              <a:rPr lang="zh-CN" altLang="en-US" sz="2000" b="1" dirty="0" smtClean="0">
                <a:solidFill>
                  <a:srgbClr val="333333"/>
                </a:solidFill>
                <a:latin typeface="微软雅黑" panose="020B0503020204020204" charset="-122"/>
                <a:ea typeface="微软雅黑" panose="020B0503020204020204" charset="-122"/>
                <a:sym typeface="+mn-ea"/>
              </a:rPr>
              <a:t>规格说明＆用户手册相关</a:t>
            </a:r>
            <a:endParaRPr lang="zh-CN" altLang="en-US" sz="2000" b="1" dirty="0">
              <a:solidFill>
                <a:srgbClr val="333333"/>
              </a:solidFill>
              <a:latin typeface="微软雅黑" panose="020B0503020204020204" charset="-122"/>
              <a:ea typeface="微软雅黑" panose="020B0503020204020204" charset="-122"/>
            </a:endParaRPr>
          </a:p>
        </p:txBody>
      </p:sp>
      <p:sp>
        <p:nvSpPr>
          <p:cNvPr id="90" name="文本框 89"/>
          <p:cNvSpPr txBox="1"/>
          <p:nvPr/>
        </p:nvSpPr>
        <p:spPr>
          <a:xfrm>
            <a:off x="3800379" y="3681315"/>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2019/1/15</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1" name="文本框 90"/>
          <p:cNvSpPr txBox="1"/>
          <p:nvPr/>
        </p:nvSpPr>
        <p:spPr>
          <a:xfrm>
            <a:off x="3806620" y="4848079"/>
            <a:ext cx="256984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[3]</a:t>
            </a:r>
            <a:r>
              <a:rPr lang="zh-CN" altLang="en-US" sz="2000" b="1" dirty="0">
                <a:solidFill>
                  <a:srgbClr val="333333"/>
                </a:solidFill>
                <a:latin typeface="微软雅黑" panose="020B0503020204020204" charset="-122"/>
                <a:ea typeface="微软雅黑" panose="020B0503020204020204" charset="-122"/>
              </a:rPr>
              <a:t>需求变更相关文档</a:t>
            </a:r>
            <a:endParaRPr lang="zh-CN" altLang="en-US" sz="2000" b="1" dirty="0">
              <a:solidFill>
                <a:srgbClr val="333333"/>
              </a:solidFill>
              <a:latin typeface="微软雅黑" panose="020B0503020204020204" charset="-122"/>
              <a:ea typeface="微软雅黑" panose="020B0503020204020204" charset="-122"/>
            </a:endParaRPr>
          </a:p>
        </p:txBody>
      </p:sp>
      <p:sp>
        <p:nvSpPr>
          <p:cNvPr id="92" name="文本框 91"/>
          <p:cNvSpPr txBox="1"/>
          <p:nvPr/>
        </p:nvSpPr>
        <p:spPr>
          <a:xfrm>
            <a:off x="3800379" y="5213450"/>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3" name="文本框 92"/>
          <p:cNvSpPr txBox="1"/>
          <p:nvPr/>
        </p:nvSpPr>
        <p:spPr>
          <a:xfrm>
            <a:off x="8113760" y="1783808"/>
            <a:ext cx="2823845" cy="398780"/>
          </a:xfrm>
          <a:prstGeom prst="rect">
            <a:avLst/>
          </a:prstGeom>
          <a:noFill/>
        </p:spPr>
        <p:txBody>
          <a:bodyPr wrap="none" rtlCol="0">
            <a:spAutoFit/>
          </a:bodyPr>
          <a:p>
            <a:r>
              <a:rPr lang="en-US" altLang="zh-CN" sz="2000" b="1" dirty="0" smtClean="0">
                <a:solidFill>
                  <a:srgbClr val="333333"/>
                </a:solidFill>
                <a:latin typeface="微软雅黑" panose="020B0503020204020204" charset="-122"/>
                <a:ea typeface="微软雅黑" panose="020B0503020204020204" charset="-122"/>
              </a:rPr>
              <a:t>[4]</a:t>
            </a:r>
            <a:r>
              <a:rPr lang="zh-CN" altLang="en-US" sz="2000" b="1" dirty="0" smtClean="0">
                <a:solidFill>
                  <a:srgbClr val="333333"/>
                </a:solidFill>
                <a:latin typeface="微软雅黑" panose="020B0503020204020204" charset="-122"/>
                <a:ea typeface="微软雅黑" panose="020B0503020204020204" charset="-122"/>
              </a:rPr>
              <a:t>软侧文档＆安装部署</a:t>
            </a:r>
            <a:endParaRPr lang="zh-CN" altLang="en-US" sz="2000" b="1" dirty="0" smtClean="0">
              <a:solidFill>
                <a:srgbClr val="333333"/>
              </a:solidFill>
              <a:latin typeface="微软雅黑" panose="020B0503020204020204" charset="-122"/>
              <a:ea typeface="微软雅黑" panose="020B0503020204020204" charset="-122"/>
            </a:endParaRPr>
          </a:p>
        </p:txBody>
      </p:sp>
      <p:sp>
        <p:nvSpPr>
          <p:cNvPr id="94" name="文本框 93"/>
          <p:cNvSpPr txBox="1"/>
          <p:nvPr/>
        </p:nvSpPr>
        <p:spPr>
          <a:xfrm>
            <a:off x="8107519" y="2149179"/>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5" name="文本框 94"/>
          <p:cNvSpPr txBox="1"/>
          <p:nvPr/>
        </p:nvSpPr>
        <p:spPr>
          <a:xfrm>
            <a:off x="8113760" y="3315944"/>
            <a:ext cx="4070985" cy="398780"/>
          </a:xfrm>
          <a:prstGeom prst="rect">
            <a:avLst/>
          </a:prstGeom>
          <a:noFill/>
        </p:spPr>
        <p:txBody>
          <a:bodyPr wrap="none" rtlCol="0">
            <a:spAutoFit/>
          </a:bodyPr>
          <a:p>
            <a:pPr algn="l"/>
            <a:r>
              <a:rPr lang="en-US" altLang="zh-CN" sz="2000" b="1" dirty="0">
                <a:solidFill>
                  <a:srgbClr val="333333"/>
                </a:solidFill>
                <a:latin typeface="微软雅黑" panose="020B0503020204020204" charset="-122"/>
                <a:ea typeface="微软雅黑" panose="020B0503020204020204" charset="-122"/>
              </a:rPr>
              <a:t>[5]</a:t>
            </a:r>
            <a:r>
              <a:rPr lang="zh-CN" altLang="en-US" sz="2000" b="1" dirty="0">
                <a:solidFill>
                  <a:srgbClr val="333333"/>
                </a:solidFill>
                <a:latin typeface="微软雅黑" panose="020B0503020204020204" charset="-122"/>
                <a:ea typeface="微软雅黑" panose="020B0503020204020204" charset="-122"/>
                <a:sym typeface="+mn-ea"/>
              </a:rPr>
              <a:t>系统维护</a:t>
            </a:r>
            <a:r>
              <a:rPr lang="en-US" altLang="zh-CN" sz="2000" b="1" dirty="0">
                <a:solidFill>
                  <a:srgbClr val="333333"/>
                </a:solidFill>
                <a:latin typeface="微软雅黑" panose="020B0503020204020204" charset="-122"/>
                <a:ea typeface="微软雅黑" panose="020B0503020204020204" charset="-122"/>
                <a:sym typeface="+mn-ea"/>
              </a:rPr>
              <a:t>&amp;</a:t>
            </a:r>
            <a:r>
              <a:rPr lang="zh-CN" altLang="en-US" sz="2000" b="1" dirty="0">
                <a:solidFill>
                  <a:srgbClr val="333333"/>
                </a:solidFill>
                <a:latin typeface="微软雅黑" panose="020B0503020204020204" charset="-122"/>
                <a:ea typeface="微软雅黑" panose="020B0503020204020204" charset="-122"/>
                <a:sym typeface="+mn-ea"/>
              </a:rPr>
              <a:t>培训计划＆概要设计</a:t>
            </a:r>
            <a:endParaRPr lang="zh-CN" altLang="en-US" sz="2000" b="1" dirty="0">
              <a:solidFill>
                <a:srgbClr val="333333"/>
              </a:solidFill>
              <a:latin typeface="微软雅黑" panose="020B0503020204020204" charset="-122"/>
              <a:ea typeface="微软雅黑" panose="020B0503020204020204" charset="-122"/>
              <a:sym typeface="+mn-ea"/>
            </a:endParaRPr>
          </a:p>
        </p:txBody>
      </p:sp>
      <p:sp>
        <p:nvSpPr>
          <p:cNvPr id="96" name="文本框 95"/>
          <p:cNvSpPr txBox="1"/>
          <p:nvPr/>
        </p:nvSpPr>
        <p:spPr>
          <a:xfrm>
            <a:off x="8107519" y="3681315"/>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7" name="文本框 96"/>
          <p:cNvSpPr txBox="1"/>
          <p:nvPr/>
        </p:nvSpPr>
        <p:spPr>
          <a:xfrm>
            <a:off x="8113760" y="4848079"/>
            <a:ext cx="3054985" cy="398780"/>
          </a:xfrm>
          <a:prstGeom prst="rect">
            <a:avLst/>
          </a:prstGeom>
          <a:noFill/>
        </p:spPr>
        <p:txBody>
          <a:bodyPr wrap="none" rtlCol="0">
            <a:spAutoFit/>
          </a:bodyPr>
          <a:p>
            <a:r>
              <a:rPr lang="en-US" altLang="zh-CN" sz="2000" b="1" dirty="0">
                <a:solidFill>
                  <a:srgbClr val="333333"/>
                </a:solidFill>
                <a:latin typeface="微软雅黑" panose="020B0503020204020204" charset="-122"/>
                <a:ea typeface="微软雅黑" panose="020B0503020204020204" charset="-122"/>
              </a:rPr>
              <a:t>[6]</a:t>
            </a:r>
            <a:r>
              <a:rPr lang="zh-CN" altLang="en-US" sz="2000" b="1" dirty="0">
                <a:solidFill>
                  <a:srgbClr val="333333"/>
                </a:solidFill>
                <a:latin typeface="微软雅黑" panose="020B0503020204020204" charset="-122"/>
                <a:ea typeface="微软雅黑" panose="020B0503020204020204" charset="-122"/>
              </a:rPr>
              <a:t>甘特图</a:t>
            </a:r>
            <a:r>
              <a:rPr lang="en-US" altLang="zh-CN" sz="2000" b="1" dirty="0">
                <a:solidFill>
                  <a:srgbClr val="333333"/>
                </a:solidFill>
                <a:latin typeface="微软雅黑" panose="020B0503020204020204" charset="-122"/>
                <a:ea typeface="微软雅黑" panose="020B0503020204020204" charset="-122"/>
              </a:rPr>
              <a:t>&amp;</a:t>
            </a:r>
            <a:r>
              <a:rPr lang="zh-CN" altLang="en-US" sz="2000" b="1" dirty="0">
                <a:solidFill>
                  <a:srgbClr val="333333"/>
                </a:solidFill>
                <a:latin typeface="微软雅黑" panose="020B0503020204020204" charset="-122"/>
                <a:ea typeface="微软雅黑" panose="020B0503020204020204" charset="-122"/>
              </a:rPr>
              <a:t>项目总结报告</a:t>
            </a:r>
            <a:endParaRPr lang="zh-CN" altLang="en-US" sz="2000" b="1" dirty="0">
              <a:solidFill>
                <a:srgbClr val="333333"/>
              </a:solidFill>
              <a:latin typeface="微软雅黑" panose="020B0503020204020204" charset="-122"/>
              <a:ea typeface="微软雅黑" panose="020B0503020204020204" charset="-122"/>
            </a:endParaRPr>
          </a:p>
        </p:txBody>
      </p:sp>
      <p:sp>
        <p:nvSpPr>
          <p:cNvPr id="98" name="文本框 97"/>
          <p:cNvSpPr txBox="1"/>
          <p:nvPr/>
        </p:nvSpPr>
        <p:spPr>
          <a:xfrm>
            <a:off x="8107519" y="5213450"/>
            <a:ext cx="2717251" cy="521970"/>
          </a:xfrm>
          <a:prstGeom prst="rect">
            <a:avLst/>
          </a:prstGeom>
          <a:noFill/>
        </p:spPr>
        <p:txBody>
          <a:bodyPr wrap="square" rtlCol="0">
            <a:spAutoFit/>
          </a:bodyPr>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作者：</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G08</a:t>
            </a:r>
            <a:endParaRPr lang="en-US" altLang="zh-CN" sz="1400" dirty="0" smtClean="0">
              <a:solidFill>
                <a:schemeClr val="tx1">
                  <a:lumMod val="50000"/>
                  <a:lumOff val="50000"/>
                </a:schemeClr>
              </a:solidFill>
              <a:latin typeface="微软雅黑" panose="020B0503020204020204" charset="-122"/>
              <a:ea typeface="微软雅黑" panose="020B0503020204020204" charset="-122"/>
            </a:endParaRPr>
          </a:p>
          <a:p>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参考时间：</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2019/1/16</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50"/>
                                        <p:tgtEl>
                                          <p:spTgt spid="16"/>
                                        </p:tgtEl>
                                        <p:attrNameLst>
                                          <p:attrName>ppt_x</p:attrName>
                                        </p:attrNameLst>
                                      </p:cBhvr>
                                      <p:tavLst>
                                        <p:tav tm="0">
                                          <p:val>
                                            <p:strVal val="#ppt_x-#ppt_w*1.125000"/>
                                          </p:val>
                                        </p:tav>
                                        <p:tav tm="100000">
                                          <p:val>
                                            <p:strVal val="#ppt_x"/>
                                          </p:val>
                                        </p:tav>
                                      </p:tavLst>
                                    </p:anim>
                                    <p:animEffect transition="in" filter="wipe(right)">
                                      <p:cBhvr>
                                        <p:cTn id="16" dur="250"/>
                                        <p:tgtEl>
                                          <p:spTgt spid="1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50"/>
                                        <p:tgtEl>
                                          <p:spTgt spid="10"/>
                                        </p:tgtEl>
                                        <p:attrNameLst>
                                          <p:attrName>ppt_x</p:attrName>
                                        </p:attrNameLst>
                                      </p:cBhvr>
                                      <p:tavLst>
                                        <p:tav tm="0">
                                          <p:val>
                                            <p:strVal val="#ppt_x-#ppt_w*1.125000"/>
                                          </p:val>
                                        </p:tav>
                                        <p:tav tm="100000">
                                          <p:val>
                                            <p:strVal val="#ppt_x"/>
                                          </p:val>
                                        </p:tav>
                                      </p:tavLst>
                                    </p:anim>
                                    <p:animEffect transition="in" filter="wipe(right)">
                                      <p:cBhvr>
                                        <p:cTn id="28" dur="250"/>
                                        <p:tgtEl>
                                          <p:spTgt spid="10"/>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left)">
                                      <p:cBhvr>
                                        <p:cTn id="32" dur="500"/>
                                        <p:tgtEl>
                                          <p:spTgt spid="8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left)">
                                      <p:cBhvr>
                                        <p:cTn id="35" dur="500"/>
                                        <p:tgtEl>
                                          <p:spTgt spid="90"/>
                                        </p:tgtEl>
                                      </p:cBhvr>
                                    </p:animEffect>
                                  </p:childTnLst>
                                </p:cTn>
                              </p:par>
                            </p:childTnLst>
                          </p:cTn>
                        </p:par>
                        <p:par>
                          <p:cTn id="36" fill="hold">
                            <p:stCondLst>
                              <p:cond delay="3000"/>
                            </p:stCondLst>
                            <p:childTnLst>
                              <p:par>
                                <p:cTn id="37" presetID="12" presetClass="entr" presetSubtype="8"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250"/>
                                        <p:tgtEl>
                                          <p:spTgt spid="2"/>
                                        </p:tgtEl>
                                        <p:attrNameLst>
                                          <p:attrName>ppt_x</p:attrName>
                                        </p:attrNameLst>
                                      </p:cBhvr>
                                      <p:tavLst>
                                        <p:tav tm="0">
                                          <p:val>
                                            <p:strVal val="#ppt_x-#ppt_w*1.125000"/>
                                          </p:val>
                                        </p:tav>
                                        <p:tav tm="100000">
                                          <p:val>
                                            <p:strVal val="#ppt_x"/>
                                          </p:val>
                                        </p:tav>
                                      </p:tavLst>
                                    </p:anim>
                                    <p:animEffect transition="in" filter="wipe(right)">
                                      <p:cBhvr>
                                        <p:cTn id="40" dur="250"/>
                                        <p:tgtEl>
                                          <p:spTgt spid="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left)">
                                      <p:cBhvr>
                                        <p:cTn id="44" dur="500"/>
                                        <p:tgtEl>
                                          <p:spTgt spid="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left)">
                                      <p:cBhvr>
                                        <p:cTn id="47" dur="500"/>
                                        <p:tgtEl>
                                          <p:spTgt spid="92"/>
                                        </p:tgtEl>
                                      </p:cBhvr>
                                    </p:animEffect>
                                  </p:childTnLst>
                                </p:cTn>
                              </p:par>
                            </p:childTnLst>
                          </p:cTn>
                        </p:par>
                        <p:par>
                          <p:cTn id="48" fill="hold">
                            <p:stCondLst>
                              <p:cond delay="4000"/>
                            </p:stCondLst>
                            <p:childTnLst>
                              <p:par>
                                <p:cTn id="49" presetID="12" presetClass="entr" presetSubtype="8"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p:tgtEl>
                                          <p:spTgt spid="9"/>
                                        </p:tgtEl>
                                        <p:attrNameLst>
                                          <p:attrName>ppt_x</p:attrName>
                                        </p:attrNameLst>
                                      </p:cBhvr>
                                      <p:tavLst>
                                        <p:tav tm="0">
                                          <p:val>
                                            <p:strVal val="#ppt_x-#ppt_w*1.125000"/>
                                          </p:val>
                                        </p:tav>
                                        <p:tav tm="100000">
                                          <p:val>
                                            <p:strVal val="#ppt_x"/>
                                          </p:val>
                                        </p:tav>
                                      </p:tavLst>
                                    </p:anim>
                                    <p:animEffect transition="in" filter="wipe(right)">
                                      <p:cBhvr>
                                        <p:cTn id="52" dur="250"/>
                                        <p:tgtEl>
                                          <p:spTgt spid="9"/>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left)">
                                      <p:cBhvr>
                                        <p:cTn id="56" dur="500"/>
                                        <p:tgtEl>
                                          <p:spTgt spid="9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par>
                          <p:cTn id="60" fill="hold">
                            <p:stCondLst>
                              <p:cond delay="5000"/>
                            </p:stCondLst>
                            <p:childTnLst>
                              <p:par>
                                <p:cTn id="61" presetID="12" presetClass="entr" presetSubtype="8"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250"/>
                                        <p:tgtEl>
                                          <p:spTgt spid="11"/>
                                        </p:tgtEl>
                                        <p:attrNameLst>
                                          <p:attrName>ppt_x</p:attrName>
                                        </p:attrNameLst>
                                      </p:cBhvr>
                                      <p:tavLst>
                                        <p:tav tm="0">
                                          <p:val>
                                            <p:strVal val="#ppt_x-#ppt_w*1.125000"/>
                                          </p:val>
                                        </p:tav>
                                        <p:tav tm="100000">
                                          <p:val>
                                            <p:strVal val="#ppt_x"/>
                                          </p:val>
                                        </p:tav>
                                      </p:tavLst>
                                    </p:anim>
                                    <p:animEffect transition="in" filter="wipe(right)">
                                      <p:cBhvr>
                                        <p:cTn id="64" dur="250"/>
                                        <p:tgtEl>
                                          <p:spTgt spid="11"/>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wipe(left)">
                                      <p:cBhvr>
                                        <p:cTn id="68" dur="500"/>
                                        <p:tgtEl>
                                          <p:spTgt spid="9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wipe(left)">
                                      <p:cBhvr>
                                        <p:cTn id="71" dur="500"/>
                                        <p:tgtEl>
                                          <p:spTgt spid="96"/>
                                        </p:tgtEl>
                                      </p:cBhvr>
                                    </p:animEffect>
                                  </p:childTnLst>
                                </p:cTn>
                              </p:par>
                            </p:childTnLst>
                          </p:cTn>
                        </p:par>
                        <p:par>
                          <p:cTn id="72" fill="hold">
                            <p:stCondLst>
                              <p:cond delay="6000"/>
                            </p:stCondLst>
                            <p:childTnLst>
                              <p:par>
                                <p:cTn id="73" presetID="12" presetClass="entr" presetSubtype="8"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250"/>
                                        <p:tgtEl>
                                          <p:spTgt spid="13"/>
                                        </p:tgtEl>
                                        <p:attrNameLst>
                                          <p:attrName>ppt_x</p:attrName>
                                        </p:attrNameLst>
                                      </p:cBhvr>
                                      <p:tavLst>
                                        <p:tav tm="0">
                                          <p:val>
                                            <p:strVal val="#ppt_x-#ppt_w*1.125000"/>
                                          </p:val>
                                        </p:tav>
                                        <p:tav tm="100000">
                                          <p:val>
                                            <p:strVal val="#ppt_x"/>
                                          </p:val>
                                        </p:tav>
                                      </p:tavLst>
                                    </p:anim>
                                    <p:animEffect transition="in" filter="wipe(right)">
                                      <p:cBhvr>
                                        <p:cTn id="76" dur="250"/>
                                        <p:tgtEl>
                                          <p:spTgt spid="13"/>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wipe(left)">
                                      <p:cBhvr>
                                        <p:cTn id="80" dur="500"/>
                                        <p:tgtEl>
                                          <p:spTgt spid="9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left)">
                                      <p:cBhvr>
                                        <p:cTn id="8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7" grpId="0"/>
      <p:bldP spid="18" grpId="0"/>
      <p:bldP spid="89" grpId="0"/>
      <p:bldP spid="90" grpId="0"/>
      <p:bldP spid="91" grpId="0"/>
      <p:bldP spid="92" grpId="0"/>
      <p:bldP spid="93" grpId="0"/>
      <p:bldP spid="94" grpId="0"/>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190"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20492" name="矩形 11"/>
          <p:cNvSpPr>
            <a:spLocks noChangeArrowheads="1"/>
          </p:cNvSpPr>
          <p:nvPr/>
        </p:nvSpPr>
        <p:spPr bwMode="auto">
          <a:xfrm>
            <a:off x="3674110" y="1847215"/>
            <a:ext cx="7696835"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基线配置版本标识格式为：“项目名称—所属阶段—产品名称—版本号”</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版本号约定：</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以</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开头，版本号可分</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2</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个小节，主版本号、次版本号，每小节以“．”间隔。其中：</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初版版本号为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V0.1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b)</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经过局部修改或</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bug</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修正后，主版本号不变，次版本号加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c)</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当项目在原有基础</a:t>
            </a:r>
            <a:r>
              <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进行大幅度更改</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，主版本号加</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1</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，次版本号复位为</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 0</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，因而可以被忽略掉；</a:t>
            </a:r>
            <a:endPar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例如：</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PRD2018</a:t>
            </a:r>
            <a:r>
              <a:rPr kumimoji="0" lang="zh-CN"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—项目计划—</a:t>
            </a:r>
            <a:r>
              <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rPr>
              <a:t>V1.1</a:t>
            </a:r>
            <a:endParaRPr kumimoji="0" lang="en-US" altLang="zh-CN"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492"/>
                                        </p:tgtEl>
                                        <p:attrNameLst>
                                          <p:attrName>style.visibility</p:attrName>
                                        </p:attrNameLst>
                                      </p:cBhvr>
                                      <p:to>
                                        <p:strVal val="visible"/>
                                      </p:to>
                                    </p:set>
                                    <p:animEffect transition="in" filter="wipe(right)">
                                      <p:cBhvr>
                                        <p:cTn id="15" dur="500"/>
                                        <p:tgtEl>
                                          <p:spTgt spid="2049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04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5050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问题及解决</a:t>
            </a:r>
            <a:r>
              <a:rPr lang="en-US" altLang="zh-CN" sz="2935" b="1" dirty="0">
                <a:solidFill>
                  <a:schemeClr val="tx1">
                    <a:lumMod val="75000"/>
                    <a:lumOff val="25000"/>
                  </a:schemeClr>
                </a:solidFill>
                <a:latin typeface="Arial" panose="020B0604020202020204" pitchFamily="34" charset="0"/>
                <a:cs typeface="Arial" panose="020B0604020202020204" pitchFamily="34" charset="0"/>
              </a:rPr>
              <a:t>[6]</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graphicFrame>
        <p:nvGraphicFramePr>
          <p:cNvPr id="11" name="表格 10"/>
          <p:cNvGraphicFramePr/>
          <p:nvPr/>
        </p:nvGraphicFramePr>
        <p:xfrm>
          <a:off x="2665730" y="1532255"/>
          <a:ext cx="8475345" cy="5147945"/>
        </p:xfrm>
        <a:graphic>
          <a:graphicData uri="http://schemas.openxmlformats.org/drawingml/2006/table">
            <a:tbl>
              <a:tblPr firstRow="1" bandRow="1">
                <a:tableStyleId>{5940675A-B579-460E-94D1-54222C63F5DA}</a:tableStyleId>
              </a:tblPr>
              <a:tblGrid>
                <a:gridCol w="2823845"/>
                <a:gridCol w="2827655"/>
                <a:gridCol w="2823845"/>
              </a:tblGrid>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缺陷问题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出错原因分析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处理对策</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554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在项目计划中所列出的项目计划不够详细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因为这门课程刚刚学习，对后期的一些项目计划不够了解，因此在甘特图中根据计划如实调整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细化甘特图，将甘特图如实反映真实情况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20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在界面原型上有些功能并未达到用户的期望值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在界面上没有与用户达成共识，不了解用户心目中表达的界面形象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及时修改界面原型并与用户进行原型界面的沟通确认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59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在用例文档以及数据字典元素不能达成统一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两个负责人没有沟通到位，不够细致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对两个文档进行修改统一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Srs文档版本更新不到位，导致评审迟迟拿不到最新的版本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项目经理对Srs整合没有分配好处理人员以及配置管理人员没有及时更新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重新对srs进行整合，及对各文档进行实时的版本控制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410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在需求变更管理工具上，一开始对需求变更的工具不熟悉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对需求管理工具比较的生疏，没有认真的去深入学习过工具。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研究需求管理工具，讲需求导入工具中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5050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经验与教训</a:t>
            </a:r>
            <a:r>
              <a:rPr lang="en-US" altLang="zh-CN" sz="2935" b="1" dirty="0">
                <a:solidFill>
                  <a:schemeClr val="tx1">
                    <a:lumMod val="75000"/>
                    <a:lumOff val="25000"/>
                  </a:schemeClr>
                </a:solidFill>
                <a:latin typeface="Arial" panose="020B0604020202020204" pitchFamily="34" charset="0"/>
                <a:cs typeface="Arial" panose="020B0604020202020204" pitchFamily="34" charset="0"/>
              </a:rPr>
              <a:t>[6]</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3168650" y="1491615"/>
            <a:ext cx="8331835" cy="3969385"/>
          </a:xfrm>
          <a:prstGeom prst="rect">
            <a:avLst/>
          </a:prstGeom>
          <a:noFill/>
          <a:ln w="9525">
            <a:noFill/>
          </a:ln>
        </p:spPr>
        <p:txBody>
          <a:bodyPr wrap="square">
            <a:spAutoFit/>
          </a:bodyPr>
          <a:p>
            <a:pPr indent="266700"/>
            <a:r>
              <a:rPr lang="zh-CN" sz="2800" b="0">
                <a:ea typeface="宋体" panose="02010600030101010101" pitchFamily="2" charset="-122"/>
              </a:rPr>
              <a:t>经过这次一个学期的项目开发中学到了许许多多的内容和感触，首先极为重要一点就是以后做任何事情都要有计划，在项目开发过程中会遇到各种意向不到的人为不可控的因素，因此制定相应的风险子计划是必须的及其必要的，风险虽然无法避免但是可以将分析带来的影响降低至最小。</a:t>
            </a:r>
            <a:endParaRPr lang="zh-CN" sz="2800" b="0">
              <a:ea typeface="宋体" panose="02010600030101010101" pitchFamily="2" charset="-122"/>
            </a:endParaRPr>
          </a:p>
          <a:p>
            <a:pPr indent="266700"/>
            <a:r>
              <a:rPr lang="zh-CN" sz="2800" b="0">
                <a:ea typeface="宋体" panose="02010600030101010101" pitchFamily="2" charset="-122"/>
              </a:rPr>
              <a:t>另外在需求工程中获得用户的需求，理解用户内心的声音真的很重要，因为你可能所做的产品最后不是用户所要的东西，最后导致这个工程的失败。</a:t>
            </a:r>
            <a:endParaRPr lang="zh-CN" sz="2800" b="0">
              <a:ea typeface="宋体" panose="02010600030101010101" pitchFamily="2" charset="-122"/>
            </a:endParaRPr>
          </a:p>
        </p:txBody>
      </p:sp>
      <p:grpSp>
        <p:nvGrpSpPr>
          <p:cNvPr id="2" name="组合 1"/>
          <p:cNvGrpSpPr/>
          <p:nvPr/>
        </p:nvGrpSpPr>
        <p:grpSpPr>
          <a:xfrm>
            <a:off x="2010184" y="5699371"/>
            <a:ext cx="830668" cy="950026"/>
            <a:chOff x="3299776" y="3943350"/>
            <a:chExt cx="659325" cy="754063"/>
          </a:xfrm>
        </p:grpSpPr>
        <p:sp>
          <p:nvSpPr>
            <p:cNvPr id="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5" name="Group 4"/>
            <p:cNvGrpSpPr/>
            <p:nvPr/>
          </p:nvGrpSpPr>
          <p:grpSpPr bwMode="auto">
            <a:xfrm>
              <a:off x="3299776" y="3943350"/>
              <a:ext cx="659325" cy="658462"/>
              <a:chOff x="0" y="0"/>
              <a:chExt cx="1089" cy="1089"/>
            </a:xfrm>
          </p:grpSpPr>
          <p:sp>
            <p:nvSpPr>
              <p:cNvPr id="6"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4" name="Group 6"/>
              <p:cNvGrpSpPr/>
              <p:nvPr/>
            </p:nvGrpSpPr>
            <p:grpSpPr bwMode="auto">
              <a:xfrm>
                <a:off x="91" y="30"/>
                <a:ext cx="908" cy="296"/>
                <a:chOff x="0" y="0"/>
                <a:chExt cx="907" cy="295"/>
              </a:xfrm>
            </p:grpSpPr>
            <p:sp>
              <p:nvSpPr>
                <p:cNvPr id="14"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 name="组合 16"/>
          <p:cNvGrpSpPr/>
          <p:nvPr/>
        </p:nvGrpSpPr>
        <p:grpSpPr>
          <a:xfrm>
            <a:off x="3052858" y="5471365"/>
            <a:ext cx="591052" cy="678019"/>
            <a:chOff x="4127375" y="3762375"/>
            <a:chExt cx="469135" cy="538163"/>
          </a:xfrm>
        </p:grpSpPr>
        <p:sp>
          <p:nvSpPr>
            <p:cNvPr id="18"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9" name="Group 17"/>
            <p:cNvGrpSpPr/>
            <p:nvPr/>
          </p:nvGrpSpPr>
          <p:grpSpPr bwMode="auto">
            <a:xfrm>
              <a:off x="4127375" y="3762375"/>
              <a:ext cx="469135" cy="469934"/>
              <a:chOff x="-1" y="0"/>
              <a:chExt cx="1089" cy="1089"/>
            </a:xfrm>
          </p:grpSpPr>
          <p:sp>
            <p:nvSpPr>
              <p:cNvPr id="10"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1" name="Group 19"/>
              <p:cNvGrpSpPr/>
              <p:nvPr/>
            </p:nvGrpSpPr>
            <p:grpSpPr bwMode="auto">
              <a:xfrm>
                <a:off x="91" y="30"/>
                <a:ext cx="908" cy="296"/>
                <a:chOff x="0" y="0"/>
                <a:chExt cx="907" cy="295"/>
              </a:xfrm>
            </p:grpSpPr>
            <p:sp>
              <p:nvSpPr>
                <p:cNvPr id="22"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23"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24" name="组合 23"/>
          <p:cNvGrpSpPr/>
          <p:nvPr/>
        </p:nvGrpSpPr>
        <p:grpSpPr>
          <a:xfrm>
            <a:off x="2372838" y="5109355"/>
            <a:ext cx="435301" cy="496012"/>
            <a:chOff x="3587625" y="3475038"/>
            <a:chExt cx="345511" cy="393699"/>
          </a:xfrm>
        </p:grpSpPr>
        <p:sp>
          <p:nvSpPr>
            <p:cNvPr id="25"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6" name="Group 24"/>
            <p:cNvGrpSpPr/>
            <p:nvPr/>
          </p:nvGrpSpPr>
          <p:grpSpPr bwMode="auto">
            <a:xfrm>
              <a:off x="3587625" y="3475038"/>
              <a:ext cx="345511" cy="343786"/>
              <a:chOff x="-1" y="0"/>
              <a:chExt cx="1089" cy="1089"/>
            </a:xfrm>
          </p:grpSpPr>
          <p:sp>
            <p:nvSpPr>
              <p:cNvPr id="27"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29" name="Group 26"/>
              <p:cNvGrpSpPr/>
              <p:nvPr/>
            </p:nvGrpSpPr>
            <p:grpSpPr bwMode="auto">
              <a:xfrm>
                <a:off x="91" y="30"/>
                <a:ext cx="908" cy="296"/>
                <a:chOff x="0" y="0"/>
                <a:chExt cx="907" cy="295"/>
              </a:xfrm>
            </p:grpSpPr>
            <p:sp>
              <p:nvSpPr>
                <p:cNvPr id="30"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31"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p:cBhvr>
                                        <p:cTn id="19" dur="580">
                                          <p:stCondLst>
                                            <p:cond delay="0"/>
                                          </p:stCondLst>
                                        </p:cTn>
                                        <p:tgtEl>
                                          <p:spTgt spid="24"/>
                                        </p:tgtEl>
                                      </p:cBhvr>
                                    </p:animEffect>
                                    <p:anim calcmode="lin" valueType="num">
                                      <p:cBhvr>
                                        <p:cTn id="2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5" dur="26">
                                          <p:stCondLst>
                                            <p:cond delay="650"/>
                                          </p:stCondLst>
                                        </p:cTn>
                                        <p:tgtEl>
                                          <p:spTgt spid="24"/>
                                        </p:tgtEl>
                                      </p:cBhvr>
                                      <p:to x="100000" y="60000"/>
                                    </p:animScale>
                                    <p:animScale>
                                      <p:cBhvr>
                                        <p:cTn id="26" dur="166" decel="50000">
                                          <p:stCondLst>
                                            <p:cond delay="676"/>
                                          </p:stCondLst>
                                        </p:cTn>
                                        <p:tgtEl>
                                          <p:spTgt spid="24"/>
                                        </p:tgtEl>
                                      </p:cBhvr>
                                      <p:to x="100000" y="100000"/>
                                    </p:animScale>
                                    <p:animScale>
                                      <p:cBhvr>
                                        <p:cTn id="27" dur="26">
                                          <p:stCondLst>
                                            <p:cond delay="1312"/>
                                          </p:stCondLst>
                                        </p:cTn>
                                        <p:tgtEl>
                                          <p:spTgt spid="24"/>
                                        </p:tgtEl>
                                      </p:cBhvr>
                                      <p:to x="100000" y="80000"/>
                                    </p:animScale>
                                    <p:animScale>
                                      <p:cBhvr>
                                        <p:cTn id="28" dur="166" decel="50000">
                                          <p:stCondLst>
                                            <p:cond delay="1338"/>
                                          </p:stCondLst>
                                        </p:cTn>
                                        <p:tgtEl>
                                          <p:spTgt spid="24"/>
                                        </p:tgtEl>
                                      </p:cBhvr>
                                      <p:to x="100000" y="100000"/>
                                    </p:animScale>
                                    <p:animScale>
                                      <p:cBhvr>
                                        <p:cTn id="29" dur="26">
                                          <p:stCondLst>
                                            <p:cond delay="1642"/>
                                          </p:stCondLst>
                                        </p:cTn>
                                        <p:tgtEl>
                                          <p:spTgt spid="24"/>
                                        </p:tgtEl>
                                      </p:cBhvr>
                                      <p:to x="100000" y="90000"/>
                                    </p:animScale>
                                    <p:animScale>
                                      <p:cBhvr>
                                        <p:cTn id="30" dur="166" decel="50000">
                                          <p:stCondLst>
                                            <p:cond delay="1668"/>
                                          </p:stCondLst>
                                        </p:cTn>
                                        <p:tgtEl>
                                          <p:spTgt spid="24"/>
                                        </p:tgtEl>
                                      </p:cBhvr>
                                      <p:to x="100000" y="100000"/>
                                    </p:animScale>
                                    <p:animScale>
                                      <p:cBhvr>
                                        <p:cTn id="31" dur="26">
                                          <p:stCondLst>
                                            <p:cond delay="1808"/>
                                          </p:stCondLst>
                                        </p:cTn>
                                        <p:tgtEl>
                                          <p:spTgt spid="24"/>
                                        </p:tgtEl>
                                      </p:cBhvr>
                                      <p:to x="100000" y="95000"/>
                                    </p:animScale>
                                    <p:animScale>
                                      <p:cBhvr>
                                        <p:cTn id="32" dur="166" decel="50000">
                                          <p:stCondLst>
                                            <p:cond delay="1834"/>
                                          </p:stCondLst>
                                        </p:cTn>
                                        <p:tgtEl>
                                          <p:spTgt spid="24"/>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2"/>
                                        </p:tgtEl>
                                        <p:attrNameLst>
                                          <p:attrName>style.visibility</p:attrName>
                                        </p:attrNameLst>
                                      </p:cBhvr>
                                      <p:to>
                                        <p:strVal val="visible"/>
                                      </p:to>
                                    </p:set>
                                    <p:animEffect>
                                      <p:cBhvr>
                                        <p:cTn id="35" dur="580">
                                          <p:stCondLst>
                                            <p:cond delay="0"/>
                                          </p:stCondLst>
                                        </p:cTn>
                                        <p:tgtEl>
                                          <p:spTgt spid="2"/>
                                        </p:tgtEl>
                                      </p:cBhvr>
                                    </p:animEffect>
                                    <p:anim calcmode="lin" valueType="num">
                                      <p:cBhvr>
                                        <p:cTn id="3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1" dur="26">
                                          <p:stCondLst>
                                            <p:cond delay="650"/>
                                          </p:stCondLst>
                                        </p:cTn>
                                        <p:tgtEl>
                                          <p:spTgt spid="2"/>
                                        </p:tgtEl>
                                      </p:cBhvr>
                                      <p:to x="100000" y="60000"/>
                                    </p:animScale>
                                    <p:animScale>
                                      <p:cBhvr>
                                        <p:cTn id="42" dur="166" decel="50000">
                                          <p:stCondLst>
                                            <p:cond delay="676"/>
                                          </p:stCondLst>
                                        </p:cTn>
                                        <p:tgtEl>
                                          <p:spTgt spid="2"/>
                                        </p:tgtEl>
                                      </p:cBhvr>
                                      <p:to x="100000" y="100000"/>
                                    </p:animScale>
                                    <p:animScale>
                                      <p:cBhvr>
                                        <p:cTn id="43" dur="26">
                                          <p:stCondLst>
                                            <p:cond delay="1312"/>
                                          </p:stCondLst>
                                        </p:cTn>
                                        <p:tgtEl>
                                          <p:spTgt spid="2"/>
                                        </p:tgtEl>
                                      </p:cBhvr>
                                      <p:to x="100000" y="80000"/>
                                    </p:animScale>
                                    <p:animScale>
                                      <p:cBhvr>
                                        <p:cTn id="44" dur="166" decel="50000">
                                          <p:stCondLst>
                                            <p:cond delay="1338"/>
                                          </p:stCondLst>
                                        </p:cTn>
                                        <p:tgtEl>
                                          <p:spTgt spid="2"/>
                                        </p:tgtEl>
                                      </p:cBhvr>
                                      <p:to x="100000" y="100000"/>
                                    </p:animScale>
                                    <p:animScale>
                                      <p:cBhvr>
                                        <p:cTn id="45" dur="26">
                                          <p:stCondLst>
                                            <p:cond delay="1642"/>
                                          </p:stCondLst>
                                        </p:cTn>
                                        <p:tgtEl>
                                          <p:spTgt spid="2"/>
                                        </p:tgtEl>
                                      </p:cBhvr>
                                      <p:to x="100000" y="90000"/>
                                    </p:animScale>
                                    <p:animScale>
                                      <p:cBhvr>
                                        <p:cTn id="46" dur="166" decel="50000">
                                          <p:stCondLst>
                                            <p:cond delay="1668"/>
                                          </p:stCondLst>
                                        </p:cTn>
                                        <p:tgtEl>
                                          <p:spTgt spid="2"/>
                                        </p:tgtEl>
                                      </p:cBhvr>
                                      <p:to x="100000" y="100000"/>
                                    </p:animScale>
                                    <p:animScale>
                                      <p:cBhvr>
                                        <p:cTn id="47" dur="26">
                                          <p:stCondLst>
                                            <p:cond delay="1808"/>
                                          </p:stCondLst>
                                        </p:cTn>
                                        <p:tgtEl>
                                          <p:spTgt spid="2"/>
                                        </p:tgtEl>
                                      </p:cBhvr>
                                      <p:to x="100000" y="95000"/>
                                    </p:animScale>
                                    <p:animScale>
                                      <p:cBhvr>
                                        <p:cTn id="48" dur="166" decel="50000">
                                          <p:stCondLst>
                                            <p:cond delay="1834"/>
                                          </p:stCondLst>
                                        </p:cTn>
                                        <p:tgtEl>
                                          <p:spTgt spid="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p:cBhvr>
                                        <p:cTn id="51" dur="580">
                                          <p:stCondLst>
                                            <p:cond delay="0"/>
                                          </p:stCondLst>
                                        </p:cTn>
                                        <p:tgtEl>
                                          <p:spTgt spid="17"/>
                                        </p:tgtEl>
                                      </p:cBhvr>
                                    </p:animEffect>
                                    <p:anim calcmode="lin" valueType="num">
                                      <p:cBhvr>
                                        <p:cTn id="5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7" dur="26">
                                          <p:stCondLst>
                                            <p:cond delay="650"/>
                                          </p:stCondLst>
                                        </p:cTn>
                                        <p:tgtEl>
                                          <p:spTgt spid="17"/>
                                        </p:tgtEl>
                                      </p:cBhvr>
                                      <p:to x="100000" y="60000"/>
                                    </p:animScale>
                                    <p:animScale>
                                      <p:cBhvr>
                                        <p:cTn id="58" dur="166" decel="50000">
                                          <p:stCondLst>
                                            <p:cond delay="676"/>
                                          </p:stCondLst>
                                        </p:cTn>
                                        <p:tgtEl>
                                          <p:spTgt spid="17"/>
                                        </p:tgtEl>
                                      </p:cBhvr>
                                      <p:to x="100000" y="100000"/>
                                    </p:animScale>
                                    <p:animScale>
                                      <p:cBhvr>
                                        <p:cTn id="59" dur="26">
                                          <p:stCondLst>
                                            <p:cond delay="1312"/>
                                          </p:stCondLst>
                                        </p:cTn>
                                        <p:tgtEl>
                                          <p:spTgt spid="17"/>
                                        </p:tgtEl>
                                      </p:cBhvr>
                                      <p:to x="100000" y="80000"/>
                                    </p:animScale>
                                    <p:animScale>
                                      <p:cBhvr>
                                        <p:cTn id="60" dur="166" decel="50000">
                                          <p:stCondLst>
                                            <p:cond delay="1338"/>
                                          </p:stCondLst>
                                        </p:cTn>
                                        <p:tgtEl>
                                          <p:spTgt spid="17"/>
                                        </p:tgtEl>
                                      </p:cBhvr>
                                      <p:to x="100000" y="100000"/>
                                    </p:animScale>
                                    <p:animScale>
                                      <p:cBhvr>
                                        <p:cTn id="61" dur="26">
                                          <p:stCondLst>
                                            <p:cond delay="1642"/>
                                          </p:stCondLst>
                                        </p:cTn>
                                        <p:tgtEl>
                                          <p:spTgt spid="17"/>
                                        </p:tgtEl>
                                      </p:cBhvr>
                                      <p:to x="100000" y="90000"/>
                                    </p:animScale>
                                    <p:animScale>
                                      <p:cBhvr>
                                        <p:cTn id="62" dur="166" decel="50000">
                                          <p:stCondLst>
                                            <p:cond delay="1668"/>
                                          </p:stCondLst>
                                        </p:cTn>
                                        <p:tgtEl>
                                          <p:spTgt spid="17"/>
                                        </p:tgtEl>
                                      </p:cBhvr>
                                      <p:to x="100000" y="100000"/>
                                    </p:animScale>
                                    <p:animScale>
                                      <p:cBhvr>
                                        <p:cTn id="63" dur="26">
                                          <p:stCondLst>
                                            <p:cond delay="1808"/>
                                          </p:stCondLst>
                                        </p:cTn>
                                        <p:tgtEl>
                                          <p:spTgt spid="17"/>
                                        </p:tgtEl>
                                      </p:cBhvr>
                                      <p:to x="100000" y="95000"/>
                                    </p:animScale>
                                    <p:animScale>
                                      <p:cBhvr>
                                        <p:cTn id="6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a:t>
            </a:r>
            <a:r>
              <a:rPr lang="zh-CN" altLang="en-US" sz="2935" b="1" dirty="0">
                <a:solidFill>
                  <a:schemeClr val="tx1">
                    <a:lumMod val="75000"/>
                    <a:lumOff val="25000"/>
                  </a:schemeClr>
                </a:solidFill>
                <a:latin typeface="Arial" panose="020B0604020202020204" pitchFamily="34" charset="0"/>
                <a:cs typeface="Arial" panose="020B0604020202020204" pitchFamily="34" charset="0"/>
                <a:sym typeface="+mn-ea"/>
              </a:rPr>
              <a:t>左文正</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9710" y="1273810"/>
            <a:ext cx="8331835" cy="5631180"/>
          </a:xfrm>
          <a:prstGeom prst="rect">
            <a:avLst/>
          </a:prstGeom>
          <a:noFill/>
          <a:ln w="9525">
            <a:noFill/>
          </a:ln>
        </p:spPr>
        <p:txBody>
          <a:bodyPr wrap="square">
            <a:spAutoFit/>
          </a:bodyPr>
          <a:p>
            <a:pPr indent="266700"/>
            <a:r>
              <a:rPr lang="zh-CN" sz="2000" b="0">
                <a:ea typeface="宋体" panose="02010600030101010101" pitchFamily="2" charset="-122"/>
              </a:rPr>
              <a:t>软件需求这门课已经接近尾声，所谓名下无虚士，杨枨老师的课果然名不虚传，确实很让人煎熬。</a:t>
            </a:r>
            <a:endParaRPr lang="en-US" sz="2000" b="0">
              <a:latin typeface="宋体" panose="02010600030101010101" pitchFamily="2" charset="-122"/>
            </a:endParaRPr>
          </a:p>
          <a:p>
            <a:pPr indent="266700"/>
            <a:r>
              <a:rPr lang="zh-CN" sz="2000" b="0">
                <a:ea typeface="宋体" panose="02010600030101010101" pitchFamily="2" charset="-122"/>
              </a:rPr>
              <a:t>   上个学期杨枨老师的课也是跌跌撞撞之下完成，但当时存在的主要困难是如何把</a:t>
            </a:r>
            <a:r>
              <a:rPr lang="en-US" sz="2000" b="0">
                <a:latin typeface="宋体" panose="02010600030101010101" pitchFamily="2" charset="-122"/>
              </a:rPr>
              <a:t>app</a:t>
            </a:r>
            <a:r>
              <a:rPr lang="zh-CN" sz="2000" b="0">
                <a:ea typeface="宋体" panose="02010600030101010101" pitchFamily="2" charset="-122"/>
              </a:rPr>
              <a:t>给做出来，因此当这个学期听说只用写文档，不用做出来之后，心里其实还存在着一丝轻视，觉得只写文档肯定一点问题没有，事实证明还是我太天真，杨枨老师用实际情况告诉我什么叫年少无知便要付出代价，在学期刚开始便被狠狠的批了一顿。</a:t>
            </a:r>
            <a:endParaRPr lang="en-US" sz="2000" b="0">
              <a:latin typeface="宋体" panose="02010600030101010101" pitchFamily="2" charset="-122"/>
            </a:endParaRPr>
          </a:p>
          <a:p>
            <a:pPr indent="266700"/>
            <a:r>
              <a:rPr lang="zh-CN" sz="2000" b="0">
                <a:ea typeface="宋体" panose="02010600030101010101" pitchFamily="2" charset="-122"/>
              </a:rPr>
              <a:t>    这学期的课程内容其实就是上学期的一部份内容进行扩展，但相比较之下，工作量简直不能相比，相同的文档上学期只有可怜的几十页，这学期动辄几百页，原来杨枨老师说</a:t>
            </a:r>
            <a:r>
              <a:rPr lang="en-US" sz="2000" b="0">
                <a:latin typeface="宋体" panose="02010600030101010101" pitchFamily="2" charset="-122"/>
              </a:rPr>
              <a:t>srs</a:t>
            </a:r>
            <a:r>
              <a:rPr lang="zh-CN" sz="2000" b="0">
                <a:ea typeface="宋体" panose="02010600030101010101" pitchFamily="2" charset="-122"/>
              </a:rPr>
              <a:t>需要</a:t>
            </a:r>
            <a:r>
              <a:rPr lang="en-US" sz="2000" b="0">
                <a:latin typeface="Times New Roman" panose="02020603050405020304" pitchFamily="18" charset="0"/>
              </a:rPr>
              <a:t>200</a:t>
            </a:r>
            <a:r>
              <a:rPr lang="zh-CN" sz="2000" b="0">
                <a:ea typeface="宋体" panose="02010600030101010101" pitchFamily="2" charset="-122"/>
              </a:rPr>
              <a:t>页的时候我们还倒吸一口冷气，现在发现，</a:t>
            </a:r>
            <a:r>
              <a:rPr lang="en-US" sz="2000" b="0">
                <a:latin typeface="Times New Roman" panose="02020603050405020304" pitchFamily="18" charset="0"/>
              </a:rPr>
              <a:t>200</a:t>
            </a:r>
            <a:r>
              <a:rPr lang="zh-CN" sz="2000" b="0">
                <a:ea typeface="宋体" panose="02010600030101010101" pitchFamily="2" charset="-122"/>
              </a:rPr>
              <a:t>页原来远远不够。文档的评审也越来越注意细节，我们小组在这个方面做的不是很好，总是缺一点少一点，或者不够精确，导致中后期的文档评审扣分较多，需要改进。</a:t>
            </a:r>
            <a:endParaRPr lang="en-US" sz="2000" b="0">
              <a:latin typeface="宋体" panose="02010600030101010101" pitchFamily="2" charset="-122"/>
            </a:endParaRPr>
          </a:p>
          <a:p>
            <a:pPr indent="266700"/>
            <a:r>
              <a:rPr lang="zh-CN" sz="2000" b="0">
                <a:ea typeface="宋体" panose="02010600030101010101" pitchFamily="2" charset="-122"/>
              </a:rPr>
              <a:t>    这学期的学习下来，确实收获颇丰，首先是在</a:t>
            </a:r>
            <a:r>
              <a:rPr lang="en-US" sz="2000" b="0">
                <a:latin typeface="宋体" panose="02010600030101010101" pitchFamily="2" charset="-122"/>
              </a:rPr>
              <a:t>uml</a:t>
            </a:r>
            <a:r>
              <a:rPr lang="zh-CN" sz="2000" b="0">
                <a:ea typeface="宋体" panose="02010600030101010101" pitchFamily="2" charset="-122"/>
              </a:rPr>
              <a:t>的相关知识上，有了较为明确的认识，也学习了对绘制</a:t>
            </a:r>
            <a:r>
              <a:rPr lang="en-US" sz="2000" b="0">
                <a:latin typeface="Times New Roman" panose="02020603050405020304" pitchFamily="18" charset="0"/>
              </a:rPr>
              <a:t>uml</a:t>
            </a:r>
            <a:r>
              <a:rPr lang="zh-CN" sz="2000" b="0">
                <a:ea typeface="宋体" panose="02010600030101010101" pitchFamily="2" charset="-122"/>
              </a:rPr>
              <a:t>相关图例的软件的操作。同时对软件工程的需求阶段的认识更加深刻，对细节更加了解，包括界面原型，各种的访谈会议，对需求的获取等等，学习杨枨老师的课确实收获颇丰。</a:t>
            </a:r>
            <a:endParaRPr lang="en-US" sz="2000" b="0">
              <a:latin typeface="宋体" panose="02010600030101010101" pitchFamily="2" charset="-122"/>
            </a:endParaRPr>
          </a:p>
          <a:p>
            <a:pPr indent="266700"/>
            <a:r>
              <a:rPr lang="zh-CN" sz="2000" b="0">
                <a:ea typeface="宋体" panose="02010600030101010101" pitchFamily="2" charset="-122"/>
              </a:rPr>
              <a:t>    祝杨枨老师新年快乐，万事如意。</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个人心得（刘向辉）</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a:t>
            </a:r>
            <a:r>
              <a:rPr lang="zh-CN" altLang="en-US">
                <a:solidFill>
                  <a:schemeClr val="bg1"/>
                </a:solidFill>
                <a:sym typeface="+mn-ea"/>
              </a:rPr>
              <a:t>项目总结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78760" y="1607185"/>
            <a:ext cx="8331835" cy="4092575"/>
          </a:xfrm>
          <a:prstGeom prst="rect">
            <a:avLst/>
          </a:prstGeom>
          <a:noFill/>
          <a:ln w="9525">
            <a:noFill/>
          </a:ln>
        </p:spPr>
        <p:txBody>
          <a:bodyPr wrap="square">
            <a:spAutoFit/>
          </a:bodyPr>
          <a:p>
            <a:pPr indent="266700"/>
            <a:r>
              <a:rPr lang="zh-CN" sz="2000" b="0">
                <a:ea typeface="宋体" panose="02010600030101010101" pitchFamily="2" charset="-122"/>
              </a:rPr>
              <a:t>经过一学期软件工程系列课程教学辅助网站的项目学习，体会到了一个项目从启动至收尾的生命周期，感触颇多。</a:t>
            </a:r>
            <a:endParaRPr lang="zh-CN" sz="2000" b="0">
              <a:ea typeface="宋体" panose="02010600030101010101" pitchFamily="2" charset="-122"/>
            </a:endParaRPr>
          </a:p>
          <a:p>
            <a:pPr indent="266700"/>
            <a:r>
              <a:rPr lang="zh-CN" sz="2000" b="0">
                <a:ea typeface="宋体" panose="02010600030101010101" pitchFamily="2" charset="-122"/>
              </a:rPr>
              <a:t>期间也被杨老师骂了无数次，作为组长的我也是首当其冲，有难受，有气愤，甚至有放弃的念头。其中印象最深的是需求工程阶段，因为要反复的跟用户去确认，要正确深入的去理解用户内心的想法，这个阶段是最累，最忙碌的，然后不同用户的需求提出后又会存在需求的冲突，要召开JAD，找个公共的时间把忙碌的大家聚集在一起，反正挺麻烦人的。</a:t>
            </a:r>
            <a:endParaRPr lang="zh-CN" sz="2000" b="0">
              <a:ea typeface="宋体" panose="02010600030101010101" pitchFamily="2" charset="-122"/>
            </a:endParaRPr>
          </a:p>
          <a:p>
            <a:pPr indent="266700"/>
            <a:r>
              <a:rPr lang="zh-CN" sz="2000" b="0">
                <a:ea typeface="宋体" panose="02010600030101010101" pitchFamily="2" charset="-122"/>
              </a:rPr>
              <a:t>获得需求后，又有需求变更的提出，不停地修改界面原型，srs等各种文档。期间一度烦躁，怨声载道，不过最后还是调整好了心态，积极地完成自己任务。</a:t>
            </a:r>
            <a:endParaRPr lang="zh-CN" sz="2000" b="0">
              <a:ea typeface="宋体" panose="02010600030101010101" pitchFamily="2" charset="-122"/>
            </a:endParaRPr>
          </a:p>
          <a:p>
            <a:pPr indent="266700"/>
            <a:r>
              <a:rPr lang="zh-CN" sz="2000" b="0">
                <a:ea typeface="宋体" panose="02010600030101010101" pitchFamily="2" charset="-122"/>
              </a:rPr>
              <a:t>总而言之，这学期学到了不少东西，学会应用工程式的方法去解决问题，以后不管是别的项目还是生活都可以用工程的方法来处理。</a:t>
            </a:r>
            <a:endParaRPr lang="zh-CN" sz="2000" b="0">
              <a:ea typeface="宋体" panose="02010600030101010101" pitchFamily="2" charset="-122"/>
            </a:endParaRPr>
          </a:p>
          <a:p>
            <a:pPr indent="266700"/>
            <a:r>
              <a:rPr lang="zh-CN" sz="2000" b="0">
                <a:ea typeface="宋体" panose="02010600030101010101" pitchFamily="2" charset="-122"/>
              </a:rPr>
              <a:t>最后，感谢老师给了我这次的磨练机会，感谢</a:t>
            </a:r>
            <a:r>
              <a:rPr lang="en-US" altLang="zh-CN" sz="2000" b="0">
                <a:ea typeface="宋体" panose="02010600030101010101" pitchFamily="2" charset="-122"/>
              </a:rPr>
              <a:t>G08</a:t>
            </a:r>
            <a:r>
              <a:rPr lang="zh-CN" altLang="en-US" sz="2000" b="0">
                <a:ea typeface="宋体" panose="02010600030101010101" pitchFamily="2" charset="-122"/>
              </a:rPr>
              <a:t>小组</a:t>
            </a:r>
            <a:r>
              <a:rPr lang="zh-CN" sz="2000" b="0">
                <a:ea typeface="宋体" panose="02010600030101010101" pitchFamily="2" charset="-122"/>
              </a:rPr>
              <a:t>对我的包容。</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个人心得（陈祥斌）</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816860" y="1539875"/>
            <a:ext cx="8331835" cy="4399915"/>
          </a:xfrm>
          <a:prstGeom prst="rect">
            <a:avLst/>
          </a:prstGeom>
          <a:noFill/>
          <a:ln w="9525">
            <a:noFill/>
          </a:ln>
        </p:spPr>
        <p:txBody>
          <a:bodyPr wrap="square">
            <a:spAutoFit/>
          </a:bodyPr>
          <a:p>
            <a:pPr indent="266700"/>
            <a:r>
              <a:rPr lang="zh-CN" sz="2000" b="0">
                <a:ea typeface="宋体" panose="02010600030101010101" pitchFamily="2" charset="-122"/>
              </a:rPr>
              <a:t>转眼间一个学期过去了，杨老师的课程也到了尾端，项目的工作也到了收尾的时候，回想这一个学期的项目经历，最开始的害怕居然要写几百页的文档，居然要面对各种接连不断的评审，到后来的熬夜、写文档、团建...亲生体会了五人小组一起工作一个学期。我们G08小组的组成相比于其他小组，是学期开始临时组建的，在第一个里程碑“需求工程计划”时，我们受到了杨老师的批评，发现我们组还不够配合，不够团结。经过不断的磨合，慢慢地一步一步的走到了期末，回头看看自己，我作为我们组的配置管理员，我认为我做的不是到位，在SRS的评审当中，由于没有及时更新文档版本导致了评审时没有展现出最新的项目工作状态。在这一个学期的软件需求学习中，我深刻的体会到了软件需求是一个很重要的工程，做好一个项目并不是想当然这样简单，每一个文档，都是需要很花大的功夫，一个小组的所有工作，少一个都不行，这不仅考验我们的能力，还考验我们的配合，回过头看看自己做的工作，细想着每一个的过程，都不知不觉让我学到了很多，受益匪浅。</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个人心得（王安栋）</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0185" y="1464310"/>
            <a:ext cx="8331835" cy="5015865"/>
          </a:xfrm>
          <a:prstGeom prst="rect">
            <a:avLst/>
          </a:prstGeom>
          <a:noFill/>
          <a:ln w="9525">
            <a:noFill/>
          </a:ln>
        </p:spPr>
        <p:txBody>
          <a:bodyPr wrap="square">
            <a:spAutoFit/>
          </a:bodyPr>
          <a:p>
            <a:pPr indent="266700"/>
            <a:r>
              <a:rPr lang="zh-CN" sz="2000" b="0">
                <a:ea typeface="宋体" panose="02010600030101010101" pitchFamily="2" charset="-122"/>
              </a:rPr>
              <a:t>在这一学期里面，历经无数文档的编写、修改，我初步了解到了软件需求系列文档的编写规则，并能按照一定规则进行编写、修改以及版本控制。同时这一学期也接触到了许多新的软件，并能够使用他们做出自己想要的效果。</a:t>
            </a:r>
            <a:endParaRPr lang="zh-CN" sz="2000" b="0">
              <a:ea typeface="宋体" panose="02010600030101010101" pitchFamily="2" charset="-122"/>
            </a:endParaRPr>
          </a:p>
          <a:p>
            <a:pPr indent="266700"/>
            <a:r>
              <a:rPr lang="zh-CN" sz="2000" b="0">
                <a:ea typeface="宋体" panose="02010600030101010101" pitchFamily="2" charset="-122"/>
              </a:rPr>
              <a:t>另外，在杨老师的严格评审下，我对现在的大学生活也有了一些触动。大学生活就是一个温水煮青蛙的过程，杨老师只是想要在锅底突然加了一把火，让我们感受到水的烫，想要我们跳出舒适圈。然而或许是在温水里面煮的时间有点长了，忘记了怎么使劲，在别的学生已经跳出温水去田间自己捕食的时候，我掉队了，还挣扎着怎么跳出这个锅，因此很多文档都做的不够好，我们组也经常受到批评。而侯老师的教学方法则与杨老师加猛火的方式不同，他是先给整个锅一点点的降温然后再最后急剧降温，因此一些能量准备不充分的青蛙以及不想跳出来的青蛙会被冻僵冻死在水中。</a:t>
            </a:r>
            <a:endParaRPr lang="zh-CN" sz="2000" b="0">
              <a:ea typeface="宋体" panose="02010600030101010101" pitchFamily="2" charset="-122"/>
            </a:endParaRPr>
          </a:p>
          <a:p>
            <a:pPr indent="266700"/>
            <a:r>
              <a:rPr lang="zh-CN" sz="2000" b="0">
                <a:ea typeface="宋体" panose="02010600030101010101" pitchFamily="2" charset="-122"/>
              </a:rPr>
              <a:t>最后，在这个小组里面还是挺开心的，虽然因分歧而争辩过，但也只是每人看问题的方法不同，同时也有过team building，也曾经一起通宵写文档，可以说这学期接触到了许多新东西吧，对待问题的看法也有了一些改变。但是这样的生活是真的不想再来一学期了（苦笑）。</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20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个人心得（涂弘森）</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21285" y="5436235"/>
            <a:ext cx="1424940" cy="368300"/>
          </a:xfrm>
          <a:prstGeom prst="rect">
            <a:avLst/>
          </a:prstGeom>
          <a:solidFill>
            <a:srgbClr val="F2F2F2"/>
          </a:solidFill>
        </p:spPr>
        <p:txBody>
          <a:bodyPr wrap="square" rtlCol="0">
            <a:spAutoFit/>
          </a:bodyPr>
          <a:p>
            <a:pPr algn="ctr"/>
            <a:r>
              <a:rPr lang="zh-CN" altLang="en-US">
                <a:sym typeface="+mn-ea"/>
              </a:rPr>
              <a:t>其他</a:t>
            </a:r>
            <a:endParaRPr lang="zh-CN" altLang="en-US">
              <a:sym typeface="+mn-ea"/>
            </a:endParaRPr>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sp>
        <p:nvSpPr>
          <p:cNvPr id="8" name="文本框 7"/>
          <p:cNvSpPr txBox="1"/>
          <p:nvPr/>
        </p:nvSpPr>
        <p:spPr>
          <a:xfrm>
            <a:off x="17145" y="2297430"/>
            <a:ext cx="1529715" cy="368300"/>
          </a:xfrm>
          <a:prstGeom prst="rect">
            <a:avLst/>
          </a:prstGeom>
          <a:solidFill>
            <a:srgbClr val="152F47"/>
          </a:solidFill>
        </p:spPr>
        <p:txBody>
          <a:bodyPr wrap="square" rtlCol="0">
            <a:spAutoFit/>
          </a:bodyPr>
          <a:p>
            <a:r>
              <a:rPr lang="zh-CN" altLang="en-US">
                <a:solidFill>
                  <a:schemeClr val="bg1"/>
                </a:solidFill>
              </a:rPr>
              <a:t>　 项目</a:t>
            </a:r>
            <a:r>
              <a:rPr lang="zh-CN" altLang="en-US">
                <a:solidFill>
                  <a:schemeClr val="bg1"/>
                </a:solidFill>
                <a:sym typeface="+mn-ea"/>
              </a:rPr>
              <a:t>总结</a:t>
            </a:r>
            <a:endParaRPr lang="zh-CN" altLang="en-US">
              <a:solidFill>
                <a:schemeClr val="bg1"/>
              </a:solidFill>
              <a:sym typeface="+mn-ea"/>
            </a:endParaRPr>
          </a:p>
        </p:txBody>
      </p:sp>
      <p:sp>
        <p:nvSpPr>
          <p:cNvPr id="9" name="文本框 8"/>
          <p:cNvSpPr txBox="1"/>
          <p:nvPr/>
        </p:nvSpPr>
        <p:spPr>
          <a:xfrm>
            <a:off x="121920" y="3062605"/>
            <a:ext cx="1501140" cy="368300"/>
          </a:xfrm>
          <a:prstGeom prst="rect">
            <a:avLst/>
          </a:prstGeom>
          <a:solidFill>
            <a:srgbClr val="F2F2F2"/>
          </a:solidFill>
        </p:spPr>
        <p:txBody>
          <a:bodyPr wrap="square" rtlCol="0">
            <a:spAutoFit/>
          </a:bodyPr>
          <a:p>
            <a:pPr algn="ctr"/>
            <a:r>
              <a:rPr lang="zh-CN" altLang="en-US">
                <a:sym typeface="+mn-ea"/>
              </a:rPr>
              <a:t>组员绩效</a:t>
            </a:r>
            <a:endParaRPr lang="zh-CN" altLang="en-US"/>
          </a:p>
        </p:txBody>
      </p:sp>
      <p:sp>
        <p:nvSpPr>
          <p:cNvPr id="100" name="文本框 99"/>
          <p:cNvSpPr txBox="1"/>
          <p:nvPr/>
        </p:nvSpPr>
        <p:spPr>
          <a:xfrm>
            <a:off x="2750820" y="1286510"/>
            <a:ext cx="8331835" cy="5631180"/>
          </a:xfrm>
          <a:prstGeom prst="rect">
            <a:avLst/>
          </a:prstGeom>
          <a:noFill/>
          <a:ln w="9525">
            <a:noFill/>
          </a:ln>
        </p:spPr>
        <p:txBody>
          <a:bodyPr wrap="square">
            <a:spAutoFit/>
          </a:bodyPr>
          <a:p>
            <a:pPr indent="266700"/>
            <a:r>
              <a:rPr lang="zh-CN" sz="2000" b="0">
                <a:ea typeface="宋体" panose="02010600030101010101" pitchFamily="2" charset="-122"/>
              </a:rPr>
              <a:t>通过一学期对于软件工程系列课程教学辅助网站项目的需求设计与分析的理论以及事件，了解到一个项目从无到获取客户想法到准备启动开发的过程，虽然任务十分繁重但是同时也有了许多体会与感悟。</a:t>
            </a:r>
            <a:endParaRPr lang="zh-CN" sz="2000" b="0">
              <a:ea typeface="宋体" panose="02010600030101010101" pitchFamily="2" charset="-122"/>
            </a:endParaRPr>
          </a:p>
          <a:p>
            <a:pPr indent="266700"/>
            <a:r>
              <a:rPr lang="zh-CN" sz="2000" b="0">
                <a:ea typeface="宋体" panose="02010600030101010101" pitchFamily="2" charset="-122"/>
              </a:rPr>
              <a:t>在需求分析与设计的课程学习过程中，我主要负责文档的编写以及界面原型的制作与修改，在界面原型上花费了许多的时间和精力。最主要的收获来自于界面原型时确认项目的风格以及功能等的访谈，因为界面原型是客户对于项目的最直观最有效的了解方法，只有界面原型能够达到客户的需要才能够在后续阶段少犯错。每一次与客户与教师代表、学生代表、管理员代表等访谈的时候心情都是忐忑的，我作为需求实现者如果没有掌握有效且高效的需求获取方式很可能会一次次的做无用功，但是最终还是在一次次的访谈中不断熟悉和学习了需求分析的过程。</a:t>
            </a:r>
            <a:endParaRPr lang="zh-CN" sz="2000" b="0">
              <a:ea typeface="宋体" panose="02010600030101010101" pitchFamily="2" charset="-122"/>
            </a:endParaRPr>
          </a:p>
          <a:p>
            <a:pPr indent="266700"/>
            <a:r>
              <a:rPr lang="zh-CN" sz="2000" b="0">
                <a:ea typeface="宋体" panose="02010600030101010101" pitchFamily="2" charset="-122"/>
              </a:rPr>
              <a:t>在项目中同时也碰到了许多问题，主要的还是团队协作的问题，因为项目需要团队来共同协作完成，这样就使得团队内成员间的交流与沟通就显得尤为重要，经常可能因为沟通的问题使得项目得后续进展出现极大得错误。</a:t>
            </a:r>
            <a:endParaRPr lang="zh-CN" sz="2000" b="0">
              <a:ea typeface="宋体" panose="02010600030101010101" pitchFamily="2" charset="-122"/>
            </a:endParaRPr>
          </a:p>
          <a:p>
            <a:pPr indent="266700"/>
            <a:r>
              <a:rPr lang="zh-CN" sz="2000" b="0">
                <a:ea typeface="宋体" panose="02010600030101010101" pitchFamily="2" charset="-122"/>
              </a:rPr>
              <a:t>最终还是过完了一个学期，软件需求分析与设计应该是大学到目前为止觉得最为充实得一门课程，这是一门理论与实践紧密结合得课程，深入得学习了解并且自己实施才能有提高。</a:t>
            </a:r>
            <a:endParaRPr lang="zh-CN"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up)">
                                      <p:cBhvr>
                                        <p:cTn id="1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打分依据</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152F47"/>
          </a:solidFill>
        </p:spPr>
        <p:txBody>
          <a:bodyPr wrap="square" rtlCol="0">
            <a:spAutoFit/>
          </a:bodyPr>
          <a:p>
            <a:pPr algn="ctr"/>
            <a:r>
              <a:rPr lang="zh-CN" altLang="en-US">
                <a:solidFill>
                  <a:schemeClr val="bg1"/>
                </a:solidFill>
                <a:sym typeface="+mn-ea"/>
              </a:rPr>
              <a:t>组员绩效</a:t>
            </a:r>
            <a:endParaRPr lang="zh-CN" altLang="en-US">
              <a:solidFill>
                <a:schemeClr val="bg1"/>
              </a:solidFill>
              <a:sym typeface="+mn-ea"/>
            </a:endParaRPr>
          </a:p>
        </p:txBody>
      </p:sp>
      <p:sp>
        <p:nvSpPr>
          <p:cNvPr id="4" name="文本框 3"/>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graphicFrame>
        <p:nvGraphicFramePr>
          <p:cNvPr id="2" name="表格 1"/>
          <p:cNvGraphicFramePr/>
          <p:nvPr/>
        </p:nvGraphicFramePr>
        <p:xfrm>
          <a:off x="2973070" y="1583055"/>
          <a:ext cx="8014335" cy="3691255"/>
        </p:xfrm>
        <a:graphic>
          <a:graphicData uri="http://schemas.openxmlformats.org/drawingml/2006/table">
            <a:tbl>
              <a:tblPr firstRow="1" bandRow="1">
                <a:tableStyleId>{5C22544A-7EE6-4342-B048-85BDC9FD1C3A}</a:tableStyleId>
              </a:tblPr>
              <a:tblGrid>
                <a:gridCol w="1144905"/>
                <a:gridCol w="1144905"/>
                <a:gridCol w="1144905"/>
                <a:gridCol w="1144905"/>
                <a:gridCol w="1144905"/>
                <a:gridCol w="1144905"/>
                <a:gridCol w="1144905"/>
              </a:tblGrid>
              <a:tr h="0">
                <a:tc gridSpan="7">
                  <a:txBody>
                    <a:bodyPr/>
                    <a:p>
                      <a:pPr indent="0" algn="ctr">
                        <a:buNone/>
                      </a:pPr>
                      <a:r>
                        <a:rPr lang="zh-CN" sz="2400" b="1">
                          <a:solidFill>
                            <a:srgbClr val="FF0000"/>
                          </a:solidFill>
                          <a:ea typeface="宋体" panose="02010600030101010101" pitchFamily="2" charset="-122"/>
                        </a:rPr>
                        <a:t>单项评分0到20，总评分为100（全公开打分）</a:t>
                      </a:r>
                      <a:endParaRPr lang="zh-CN" altLang="en-US" sz="2400" b="1">
                        <a:solidFill>
                          <a:srgbClr val="FF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929005">
                <a:tc>
                  <a:txBody>
                    <a:bodyPr/>
                    <a:p>
                      <a:pPr indent="0">
                        <a:buNone/>
                      </a:pPr>
                      <a:r>
                        <a:rPr lang="zh-CN" sz="2400" b="0">
                          <a:solidFill>
                            <a:srgbClr val="000000"/>
                          </a:solidFill>
                          <a:ea typeface="宋体" panose="02010600030101010101" pitchFamily="2" charset="-122"/>
                        </a:rPr>
                        <a:t>组员名字</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工作量</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质量</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沟通</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态度</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效率</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400" b="0">
                          <a:solidFill>
                            <a:srgbClr val="000000"/>
                          </a:solidFill>
                          <a:ea typeface="宋体" panose="02010600030101010101" pitchFamily="2" charset="-122"/>
                        </a:rPr>
                        <a:t>总分</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6250">
                <a:tc>
                  <a:txBody>
                    <a:bodyPr/>
                    <a:p>
                      <a:pPr indent="0">
                        <a:buNone/>
                      </a:pPr>
                      <a:r>
                        <a:rPr lang="zh-CN" sz="2400" b="0">
                          <a:solidFill>
                            <a:srgbClr val="000000"/>
                          </a:solidFill>
                          <a:ea typeface="宋体" panose="02010600030101010101" pitchFamily="2" charset="-122"/>
                        </a:rPr>
                        <a:t>刘向辉</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93</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p>
                      <a:pPr indent="0">
                        <a:buNone/>
                      </a:pPr>
                      <a:r>
                        <a:rPr lang="zh-CN" sz="2400" b="0">
                          <a:solidFill>
                            <a:srgbClr val="000000"/>
                          </a:solidFill>
                          <a:ea typeface="宋体" panose="02010600030101010101" pitchFamily="2" charset="-122"/>
                        </a:rPr>
                        <a:t>左文正</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94</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24485">
                <a:tc>
                  <a:txBody>
                    <a:bodyPr/>
                    <a:p>
                      <a:pPr indent="0">
                        <a:buNone/>
                      </a:pPr>
                      <a:r>
                        <a:rPr lang="zh-CN" sz="2400" b="0">
                          <a:solidFill>
                            <a:srgbClr val="000000"/>
                          </a:solidFill>
                          <a:ea typeface="宋体" panose="02010600030101010101" pitchFamily="2" charset="-122"/>
                        </a:rPr>
                        <a:t>王安栋</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91</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24485">
                <a:tc>
                  <a:txBody>
                    <a:bodyPr/>
                    <a:p>
                      <a:pPr indent="0">
                        <a:buNone/>
                      </a:pPr>
                      <a:r>
                        <a:rPr lang="zh-CN" sz="2400" b="0">
                          <a:solidFill>
                            <a:srgbClr val="000000"/>
                          </a:solidFill>
                          <a:ea typeface="宋体" panose="02010600030101010101" pitchFamily="2" charset="-122"/>
                        </a:rPr>
                        <a:t>陈祥斌</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17</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18</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20</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92</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0210">
                <a:tc>
                  <a:txBody>
                    <a:bodyPr/>
                    <a:p>
                      <a:pPr indent="0">
                        <a:buNone/>
                      </a:pPr>
                      <a:r>
                        <a:rPr lang="zh-CN" sz="2400" b="0">
                          <a:solidFill>
                            <a:srgbClr val="000000"/>
                          </a:solidFill>
                          <a:ea typeface="宋体" panose="02010600030101010101" pitchFamily="2" charset="-122"/>
                        </a:rPr>
                        <a:t>涂弘森</a:t>
                      </a:r>
                      <a:endParaRPr lang="zh-CN" altLang="en-US" sz="2400" b="0">
                        <a:solidFill>
                          <a:srgbClr val="000000"/>
                        </a:solidFill>
                        <a:latin typeface="宋体" panose="02010600030101010101" pitchFamily="2" charset="-122"/>
                        <a:ea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19</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宋体" panose="02010600030101010101" pitchFamily="2" charset="-122"/>
                        </a:rPr>
                        <a:t>95</a:t>
                      </a:r>
                      <a:endParaRPr lang="en-US" altLang="en-US" sz="24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组员绩效</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p>
        </p:txBody>
      </p:sp>
      <p:sp>
        <p:nvSpPr>
          <p:cNvPr id="20" name="矩形 19"/>
          <p:cNvSpPr/>
          <p:nvPr/>
        </p:nvSpPr>
        <p:spPr>
          <a:xfrm>
            <a:off x="-15240" y="3713480"/>
            <a:ext cx="1698625" cy="324866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7145" y="2297430"/>
            <a:ext cx="1529715" cy="368300"/>
          </a:xfrm>
          <a:prstGeom prst="rect">
            <a:avLst/>
          </a:prstGeom>
          <a:solidFill>
            <a:srgbClr val="F2F2F2"/>
          </a:solidFill>
        </p:spPr>
        <p:txBody>
          <a:bodyPr wrap="square" rtlCol="0">
            <a:spAutoFit/>
          </a:bodyPr>
          <a:p>
            <a:r>
              <a:rPr lang="zh-CN" altLang="en-US">
                <a:solidFill>
                  <a:schemeClr val="tx1">
                    <a:lumMod val="95000"/>
                    <a:lumOff val="5000"/>
                  </a:schemeClr>
                </a:solidFill>
              </a:rPr>
              <a:t>　 项目</a:t>
            </a:r>
            <a:r>
              <a:rPr lang="zh-CN" altLang="en-US">
                <a:sym typeface="+mn-ea"/>
              </a:rPr>
              <a:t>总结</a:t>
            </a:r>
            <a:endParaRPr lang="zh-CN" altLang="en-US">
              <a:sym typeface="+mn-ea"/>
            </a:endParaRPr>
          </a:p>
        </p:txBody>
      </p:sp>
      <p:sp>
        <p:nvSpPr>
          <p:cNvPr id="7" name="文本框 6"/>
          <p:cNvSpPr txBox="1"/>
          <p:nvPr/>
        </p:nvSpPr>
        <p:spPr>
          <a:xfrm>
            <a:off x="121920" y="3062605"/>
            <a:ext cx="1501140" cy="368300"/>
          </a:xfrm>
          <a:prstGeom prst="rect">
            <a:avLst/>
          </a:prstGeom>
          <a:solidFill>
            <a:srgbClr val="152F47"/>
          </a:solidFill>
        </p:spPr>
        <p:txBody>
          <a:bodyPr wrap="square" rtlCol="0">
            <a:spAutoFit/>
          </a:bodyPr>
          <a:p>
            <a:pPr algn="ctr"/>
            <a:r>
              <a:rPr lang="zh-CN" altLang="en-US">
                <a:solidFill>
                  <a:schemeClr val="bg1"/>
                </a:solidFill>
                <a:sym typeface="+mn-ea"/>
              </a:rPr>
              <a:t>组员绩效</a:t>
            </a:r>
            <a:endParaRPr lang="zh-CN" altLang="en-US">
              <a:solidFill>
                <a:schemeClr val="bg1"/>
              </a:solidFill>
              <a:sym typeface="+mn-ea"/>
            </a:endParaRPr>
          </a:p>
        </p:txBody>
      </p:sp>
      <p:sp>
        <p:nvSpPr>
          <p:cNvPr id="4" name="文本框 3"/>
          <p:cNvSpPr txBox="1"/>
          <p:nvPr/>
        </p:nvSpPr>
        <p:spPr>
          <a:xfrm>
            <a:off x="15875" y="1464310"/>
            <a:ext cx="1414780" cy="368300"/>
          </a:xfrm>
          <a:prstGeom prst="rect">
            <a:avLst/>
          </a:prstGeom>
          <a:solidFill>
            <a:srgbClr val="F2F2F2"/>
          </a:solidFill>
        </p:spPr>
        <p:txBody>
          <a:bodyPr wrap="none" rtlCol="0">
            <a:spAutoFit/>
          </a:bodyPr>
          <a:p>
            <a:r>
              <a:rPr lang="en-US" altLang="zh-CN">
                <a:ln>
                  <a:solidFill>
                    <a:schemeClr val="bg2"/>
                  </a:solidFill>
                </a:ln>
                <a:solidFill>
                  <a:schemeClr val="bg1"/>
                </a:solidFill>
              </a:rPr>
              <a:t>     </a:t>
            </a:r>
            <a:r>
              <a:rPr lang="zh-CN" altLang="en-US"/>
              <a:t>参考文献</a:t>
            </a:r>
            <a:endParaRPr lang="zh-CN" altLang="en-US"/>
          </a:p>
        </p:txBody>
      </p:sp>
      <p:graphicFrame>
        <p:nvGraphicFramePr>
          <p:cNvPr id="37" name="表格 36"/>
          <p:cNvGraphicFramePr/>
          <p:nvPr/>
        </p:nvGraphicFramePr>
        <p:xfrm>
          <a:off x="2393950" y="1407160"/>
          <a:ext cx="8956675" cy="5215255"/>
        </p:xfrm>
        <a:graphic>
          <a:graphicData uri="http://schemas.openxmlformats.org/drawingml/2006/table">
            <a:tbl>
              <a:tblPr firstRow="1" bandRow="1">
                <a:tableStyleId>{5940675A-B579-460E-94D1-54222C63F5DA}</a:tableStyleId>
              </a:tblPr>
              <a:tblGrid>
                <a:gridCol w="1445260"/>
                <a:gridCol w="5550535"/>
                <a:gridCol w="1019175"/>
                <a:gridCol w="941705"/>
              </a:tblGrid>
              <a:tr h="26352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项目组人员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评价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得分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排序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074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刘向辉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在整个项目过程中，主要负责app端界面原型事宜，自己负责的部分能尽心尽力的完成，工作积极。但存在一个比较严重的缺点有拖延症，并且对文档不善于整理。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855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左文正</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阶段看，尤其是在需求工程这个阶段工作量比较的繁多，还有平时的会议记录及文档，工作态度积极负责，能再规定时间保质保量的完成项目经理布置的任务，缺点就是工作量多的时候，有时候会忘记一部分工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９４</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陈祥斌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从整个项目上来看，一直配置管理。在需求工程阶段一直负责srs中用例文档以及测试用例部分，工作细心，沟通也比较到位。缺点是拖延，总是拖延到最后一刻才提交自己的任务。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９２</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3571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王安栋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整个阶段看，对自己的负责的部分比较的有责任心，负责的部分如果做的不好的话，能有耐心的不断改改改，并且能够在做好自己的部分时，一直负责维护甘特图的更新。但是缺点就是做任务前想的东西太多，前怕狼后怕虎，导致效率低下，成果不佳。</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９１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2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涂弘森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在需求工程阶段负责web端界面原型部分，从这个学期来看的话，能对自己的部分做好后，在开会的时候善于提出自己的看法，有自己的个性。认真负责，效率高。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a:t>
                      </a:r>
                      <a:r>
                        <a:rPr lang="zh-CN" altLang="en-US" sz="1600" b="0">
                          <a:latin typeface="宋体" panose="02010600030101010101" pitchFamily="2" charset="-122"/>
                          <a:ea typeface="宋体" panose="02010600030101010101" pitchFamily="2" charset="-122"/>
                          <a:cs typeface="宋体" panose="02010600030101010101" pitchFamily="2" charset="-122"/>
                        </a:rPr>
                        <a:t>５</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105422" y="2057563"/>
            <a:ext cx="4444706" cy="1107988"/>
          </a:xfrm>
          <a:prstGeom prst="rect">
            <a:avLst/>
          </a:prstGeom>
        </p:spPr>
        <p:txBody>
          <a:bodyPr wrap="square" lIns="91432" tIns="45716" rIns="91432" bIns="45716" anchor="t">
            <a:spAutoFit/>
          </a:bodyPr>
          <a:lstStyle/>
          <a:p>
            <a:pPr algn="ctr" fontAlgn="ctr"/>
            <a:r>
              <a:rPr lang="zh-CN" altLang="en-US" sz="6600" b="1" spc="800" dirty="0" smtClean="0">
                <a:solidFill>
                  <a:srgbClr val="152F47"/>
                </a:solidFill>
                <a:latin typeface="微软雅黑" panose="020B0503020204020204" charset="-122"/>
                <a:ea typeface="微软雅黑" panose="020B0503020204020204" charset="-122"/>
              </a:rPr>
              <a:t>谢谢观看</a:t>
            </a:r>
            <a:endParaRPr lang="zh-CN" altLang="en-US" sz="6600" b="1" spc="800" dirty="0">
              <a:solidFill>
                <a:srgbClr val="152F47"/>
              </a:solidFill>
              <a:latin typeface="微软雅黑" panose="020B0503020204020204" charset="-122"/>
              <a:ea typeface="微软雅黑" panose="020B0503020204020204" charset="-122"/>
            </a:endParaRPr>
          </a:p>
        </p:txBody>
      </p:sp>
      <p:sp>
        <p:nvSpPr>
          <p:cNvPr id="27" name="矩形 26"/>
          <p:cNvSpPr/>
          <p:nvPr/>
        </p:nvSpPr>
        <p:spPr>
          <a:xfrm>
            <a:off x="4803577" y="4694307"/>
            <a:ext cx="3048396" cy="1475105"/>
          </a:xfrm>
          <a:prstGeom prst="rect">
            <a:avLst/>
          </a:prstGeom>
        </p:spPr>
        <p:txBody>
          <a:bodyPr wrap="square" lIns="91432" tIns="45716" rIns="91432" bIns="45716">
            <a:spAutoFit/>
          </a:bodyPr>
          <a:lstStyle/>
          <a:p>
            <a:pPr>
              <a:lnSpc>
                <a:spcPct val="150000"/>
              </a:lnSpc>
            </a:pPr>
            <a:r>
              <a:rPr lang="zh-CN" altLang="en-US" sz="2000" dirty="0" smtClean="0">
                <a:solidFill>
                  <a:schemeClr val="bg1">
                    <a:lumMod val="95000"/>
                  </a:schemeClr>
                </a:solidFill>
                <a:latin typeface="微软雅黑" panose="020B0503020204020204" charset="-122"/>
                <a:ea typeface="微软雅黑" panose="020B0503020204020204" charset="-122"/>
              </a:rPr>
              <a:t>作者：ＰＲＤ－Ｇ０８</a:t>
            </a:r>
            <a:endParaRPr lang="zh-CN" altLang="en-US" sz="2000" dirty="0" smtClean="0">
              <a:solidFill>
                <a:schemeClr val="bg1">
                  <a:lumMod val="95000"/>
                </a:schemeClr>
              </a:solidFill>
              <a:latin typeface="微软雅黑" panose="020B0503020204020204" charset="-122"/>
              <a:ea typeface="微软雅黑" panose="020B0503020204020204" charset="-122"/>
            </a:endParaRPr>
          </a:p>
          <a:p>
            <a:pPr>
              <a:lnSpc>
                <a:spcPct val="150000"/>
              </a:lnSpc>
            </a:pPr>
            <a:r>
              <a:rPr lang="zh-CN" altLang="en-US" sz="2000" dirty="0">
                <a:solidFill>
                  <a:schemeClr val="bg1">
                    <a:lumMod val="95000"/>
                  </a:schemeClr>
                </a:solidFill>
                <a:latin typeface="微软雅黑" panose="020B0503020204020204" charset="-122"/>
                <a:ea typeface="微软雅黑" panose="020B0503020204020204" charset="-122"/>
              </a:rPr>
              <a:t>刘向辉　左文正　陈祥斌　王安栋　涂弘森</a:t>
            </a:r>
            <a:endParaRPr lang="zh-CN" altLang="en-US" sz="2000" dirty="0">
              <a:solidFill>
                <a:schemeClr val="bg1">
                  <a:lumMod val="95000"/>
                </a:schemeClr>
              </a:solidFill>
              <a:latin typeface="微软雅黑" panose="020B0503020204020204" charset="-122"/>
              <a:ea typeface="微软雅黑" panose="020B050302020402020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354774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配置管理计划</a:t>
            </a: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sym typeface="+mn-ea"/>
              </a:rPr>
              <a:t>［１］</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a:spcBef>
                <a:spcPct val="0"/>
              </a:spcBef>
              <a:buNone/>
            </a:pP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5240" y="5323840"/>
            <a:ext cx="1698625" cy="1638300"/>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5085" y="2897505"/>
            <a:ext cx="1501140" cy="645160"/>
          </a:xfrm>
          <a:prstGeom prst="rect">
            <a:avLst/>
          </a:prstGeom>
          <a:solidFill>
            <a:srgbClr val="F2F2F2"/>
          </a:solidFill>
        </p:spPr>
        <p:txBody>
          <a:bodyPr wrap="square" rtlCol="0">
            <a:spAutoFit/>
          </a:bodyPr>
          <a:p>
            <a:pPr algn="ctr"/>
            <a:r>
              <a:rPr lang="zh-CN" altLang="en-US">
                <a:sym typeface="+mn-ea"/>
              </a:rPr>
              <a:t>　Vision &amp; </a:t>
            </a:r>
            <a:endParaRPr lang="zh-CN" altLang="en-US">
              <a:sym typeface="+mn-ea"/>
            </a:endParaRPr>
          </a:p>
          <a:p>
            <a:pPr algn="ctr"/>
            <a:r>
              <a:rPr lang="zh-CN" altLang="en-US">
                <a:sym typeface="+mn-ea"/>
              </a:rPr>
              <a:t>Scope</a:t>
            </a:r>
            <a:endParaRPr lang="zh-CN" altLang="en-US">
              <a:solidFill>
                <a:schemeClr val="tx1"/>
              </a:solidFill>
            </a:endParaRPr>
          </a:p>
        </p:txBody>
      </p:sp>
      <p:sp>
        <p:nvSpPr>
          <p:cNvPr id="10" name="文本框 9"/>
          <p:cNvSpPr txBox="1"/>
          <p:nvPr/>
        </p:nvSpPr>
        <p:spPr>
          <a:xfrm>
            <a:off x="121920" y="3713480"/>
            <a:ext cx="1424940" cy="645160"/>
          </a:xfrm>
          <a:prstGeom prst="rect">
            <a:avLst/>
          </a:prstGeom>
          <a:solidFill>
            <a:srgbClr val="F2F2F2"/>
          </a:solidFill>
        </p:spPr>
        <p:txBody>
          <a:bodyPr wrap="square" rtlCol="0">
            <a:spAutoFit/>
          </a:bodyPr>
          <a:p>
            <a:pPr algn="ctr"/>
            <a:r>
              <a:rPr lang="zh-CN" altLang="en-US">
                <a:sym typeface="+mn-ea"/>
              </a:rPr>
              <a:t>ＷＢＳ</a:t>
            </a:r>
            <a:endParaRPr lang="zh-CN" altLang="en-US">
              <a:sym typeface="+mn-ea"/>
            </a:endParaRPr>
          </a:p>
          <a:p>
            <a:pPr algn="ctr"/>
            <a:r>
              <a:rPr lang="zh-CN" altLang="en-US">
                <a:sym typeface="+mn-ea"/>
              </a:rPr>
              <a:t>结构图</a:t>
            </a:r>
            <a:endParaRPr lang="zh-CN" altLang="en-US">
              <a:solidFill>
                <a:schemeClr val="tx1"/>
              </a:solidFill>
            </a:endParaRPr>
          </a:p>
        </p:txBody>
      </p:sp>
      <p:sp>
        <p:nvSpPr>
          <p:cNvPr id="11" name="文本框 10"/>
          <p:cNvSpPr txBox="1"/>
          <p:nvPr/>
        </p:nvSpPr>
        <p:spPr>
          <a:xfrm>
            <a:off x="-46355" y="4661535"/>
            <a:ext cx="1475740" cy="368300"/>
          </a:xfrm>
          <a:prstGeom prst="rect">
            <a:avLst/>
          </a:prstGeom>
          <a:solidFill>
            <a:srgbClr val="F2F2F2"/>
          </a:solidFill>
        </p:spPr>
        <p:txBody>
          <a:bodyPr wrap="square" rtlCol="0">
            <a:spAutoFit/>
          </a:bodyPr>
          <a:p>
            <a:pPr algn="ctr"/>
            <a:r>
              <a:rPr lang="zh-CN" altLang="en-US">
                <a:sym typeface="+mn-ea"/>
              </a:rPr>
              <a:t>　ＯＢＳ图</a:t>
            </a:r>
            <a:endParaRPr lang="zh-CN" altLang="en-US">
              <a:solidFill>
                <a:schemeClr val="tx1"/>
              </a:solidFill>
            </a:endParaRPr>
          </a:p>
        </p:txBody>
      </p:sp>
      <p:sp>
        <p:nvSpPr>
          <p:cNvPr id="4" name="文本框 3"/>
          <p:cNvSpPr txBox="1"/>
          <p:nvPr/>
        </p:nvSpPr>
        <p:spPr>
          <a:xfrm>
            <a:off x="332105" y="1478915"/>
            <a:ext cx="1097280" cy="368300"/>
          </a:xfrm>
          <a:prstGeom prst="rect">
            <a:avLst/>
          </a:prstGeom>
          <a:solidFill>
            <a:srgbClr val="F2F2F2"/>
          </a:solidFill>
        </p:spPr>
        <p:txBody>
          <a:bodyPr wrap="none" rtlCol="0">
            <a:spAutoFit/>
          </a:bodyPr>
          <a:p>
            <a:r>
              <a:rPr lang="zh-CN" altLang="en-US">
                <a:solidFill>
                  <a:schemeClr val="tx1"/>
                </a:solidFill>
              </a:rPr>
              <a:t>项目章程</a:t>
            </a:r>
            <a:endParaRPr lang="zh-CN" altLang="en-US">
              <a:solidFill>
                <a:schemeClr val="tx1"/>
              </a:solidFill>
            </a:endParaRPr>
          </a:p>
        </p:txBody>
      </p:sp>
      <p:sp>
        <p:nvSpPr>
          <p:cNvPr id="8" name="文本框 7"/>
          <p:cNvSpPr txBox="1"/>
          <p:nvPr/>
        </p:nvSpPr>
        <p:spPr>
          <a:xfrm>
            <a:off x="-100330" y="2242820"/>
            <a:ext cx="1647825" cy="368300"/>
          </a:xfrm>
          <a:prstGeom prst="rect">
            <a:avLst/>
          </a:prstGeom>
          <a:solidFill>
            <a:srgbClr val="152F47"/>
          </a:solidFill>
        </p:spPr>
        <p:txBody>
          <a:bodyPr wrap="square" rtlCol="0">
            <a:spAutoFit/>
          </a:bodyPr>
          <a:p>
            <a:r>
              <a:rPr lang="zh-CN" altLang="en-US">
                <a:solidFill>
                  <a:schemeClr val="bg1"/>
                </a:solidFill>
              </a:rPr>
              <a:t>　需求子计划</a:t>
            </a:r>
            <a:endParaRPr lang="zh-CN" altLang="en-US">
              <a:solidFill>
                <a:schemeClr val="bg1"/>
              </a:solidFill>
            </a:endParaRPr>
          </a:p>
        </p:txBody>
      </p:sp>
      <p:sp>
        <p:nvSpPr>
          <p:cNvPr id="20492" name="矩形 11"/>
          <p:cNvSpPr>
            <a:spLocks noChangeArrowheads="1"/>
          </p:cNvSpPr>
          <p:nvPr/>
        </p:nvSpPr>
        <p:spPr bwMode="auto">
          <a:xfrm>
            <a:off x="3710305" y="1762760"/>
            <a:ext cx="7696835" cy="43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304800"/>
            <a:r>
              <a:rPr lang="zh-CN" sz="2000">
                <a:solidFill>
                  <a:srgbClr val="595959"/>
                </a:solidFill>
                <a:latin typeface="微软雅黑" panose="020B0503020204020204" charset="-122"/>
                <a:ea typeface="微软雅黑" panose="020B0503020204020204" charset="-122"/>
                <a:sym typeface="+mn-ea"/>
              </a:rPr>
              <a:t>在本项目的实施过程中，将配置库分为受控配置库和非受控配置库两种</a:t>
            </a:r>
            <a:endParaRPr lang="zh-CN" sz="2000">
              <a:solidFill>
                <a:srgbClr val="595959"/>
              </a:solidFill>
              <a:latin typeface="微软雅黑" panose="020B0503020204020204" charset="-122"/>
              <a:ea typeface="微软雅黑" panose="020B0503020204020204" charset="-122"/>
            </a:endParaRPr>
          </a:p>
          <a:p>
            <a:pPr indent="304800"/>
            <a:endParaRPr lang="zh-CN" sz="2000" b="1">
              <a:solidFill>
                <a:srgbClr val="595959"/>
              </a:solidFill>
              <a:latin typeface="微软雅黑" panose="020B0503020204020204" charset="-122"/>
              <a:ea typeface="微软雅黑" panose="020B0503020204020204" charset="-122"/>
            </a:endParaRPr>
          </a:p>
          <a:p>
            <a:pPr indent="304800"/>
            <a:r>
              <a:rPr lang="zh-CN" sz="2000" b="1">
                <a:solidFill>
                  <a:srgbClr val="595959"/>
                </a:solidFill>
                <a:latin typeface="微软雅黑" panose="020B0503020204020204" charset="-122"/>
                <a:ea typeface="微软雅黑" panose="020B0503020204020204" charset="-122"/>
                <a:sym typeface="+mn-ea"/>
              </a:rPr>
              <a:t>受控配置库</a:t>
            </a:r>
            <a:endParaRPr lang="zh-CN" sz="2000">
              <a:solidFill>
                <a:srgbClr val="595959"/>
              </a:solidFill>
              <a:latin typeface="微软雅黑" panose="020B0503020204020204" charset="-122"/>
              <a:ea typeface="微软雅黑" panose="020B0503020204020204" charset="-122"/>
            </a:endParaRPr>
          </a:p>
          <a:p>
            <a:pPr indent="304800"/>
            <a:r>
              <a:rPr lang="zh-CN" sz="2000">
                <a:solidFill>
                  <a:srgbClr val="595959"/>
                </a:solidFill>
                <a:latin typeface="微软雅黑" panose="020B0503020204020204" charset="-122"/>
                <a:ea typeface="微软雅黑" panose="020B0503020204020204" charset="-122"/>
                <a:sym typeface="+mn-ea"/>
              </a:rPr>
              <a:t>在本项目开发实施的整个过程中，根据不同成员，每个成员都有独立的目录，进行上传，以及可以查看所有目录文件信息。</a:t>
            </a:r>
            <a:endParaRPr lang="zh-CN" sz="2000">
              <a:solidFill>
                <a:srgbClr val="595959"/>
              </a:solidFill>
              <a:latin typeface="微软雅黑" panose="020B0503020204020204" charset="-122"/>
              <a:ea typeface="微软雅黑" panose="020B0503020204020204" charset="-122"/>
            </a:endParaRPr>
          </a:p>
          <a:p>
            <a:pPr indent="304800"/>
            <a:endParaRPr lang="zh-CN" sz="2000" b="1">
              <a:solidFill>
                <a:srgbClr val="595959"/>
              </a:solidFill>
              <a:latin typeface="微软雅黑" panose="020B0503020204020204" charset="-122"/>
              <a:ea typeface="微软雅黑" panose="020B0503020204020204" charset="-122"/>
            </a:endParaRPr>
          </a:p>
          <a:p>
            <a:pPr indent="304800"/>
            <a:r>
              <a:rPr lang="zh-CN" sz="2000" b="1">
                <a:solidFill>
                  <a:srgbClr val="595959"/>
                </a:solidFill>
                <a:latin typeface="微软雅黑" panose="020B0503020204020204" charset="-122"/>
                <a:ea typeface="微软雅黑" panose="020B0503020204020204" charset="-122"/>
                <a:sym typeface="+mn-ea"/>
              </a:rPr>
              <a:t>非受控配置目录</a:t>
            </a:r>
            <a:endParaRPr lang="zh-CN" sz="2000">
              <a:solidFill>
                <a:srgbClr val="595959"/>
              </a:solidFill>
              <a:latin typeface="微软雅黑" panose="020B0503020204020204" charset="-122"/>
              <a:ea typeface="微软雅黑" panose="020B0503020204020204" charset="-122"/>
            </a:endParaRPr>
          </a:p>
          <a:p>
            <a:pPr indent="304800"/>
            <a:r>
              <a:rPr lang="zh-CN" sz="2000">
                <a:solidFill>
                  <a:srgbClr val="595959"/>
                </a:solidFill>
                <a:latin typeface="微软雅黑" panose="020B0503020204020204" charset="-122"/>
                <a:ea typeface="微软雅黑" panose="020B0503020204020204" charset="-122"/>
                <a:sym typeface="+mn-ea"/>
              </a:rPr>
              <a:t>在本项目开发过程中，设立了非受控配置目录。设立非受控配置目录的目的是为了统一管理和存放开发过程中产生的临时文档和过程性文档，没有格式及命名上的严格要求。</a:t>
            </a:r>
            <a:endParaRPr lang="zh-CN" altLang="en-US" sz="2000">
              <a:solidFill>
                <a:srgbClr val="595959"/>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000" b="0" i="0" u="none" strike="noStrike" kern="0" cap="none" spc="0" normalizeH="0" baseline="0" noProof="0" dirty="0" smtClean="0">
              <a:ln>
                <a:noFill/>
              </a:ln>
              <a:solidFill>
                <a:srgbClr val="595959"/>
              </a:solidFill>
              <a:effectLst/>
              <a:uLnTx/>
              <a:uFillTx/>
              <a:latin typeface="微软雅黑" panose="020B0503020204020204" charset="-122"/>
              <a:ea typeface="微软雅黑" panose="020B0503020204020204" charset="-122"/>
              <a:cs typeface="+mn-cs"/>
            </a:endParaRPr>
          </a:p>
        </p:txBody>
      </p:sp>
      <p:grpSp>
        <p:nvGrpSpPr>
          <p:cNvPr id="152" name="组合 151"/>
          <p:cNvGrpSpPr/>
          <p:nvPr/>
        </p:nvGrpSpPr>
        <p:grpSpPr>
          <a:xfrm>
            <a:off x="2309904" y="58238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0" name="组合 159"/>
          <p:cNvGrpSpPr/>
          <p:nvPr/>
        </p:nvGrpSpPr>
        <p:grpSpPr>
          <a:xfrm>
            <a:off x="3352578" y="55958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2672558" y="52338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492"/>
                                        </p:tgtEl>
                                        <p:attrNameLst>
                                          <p:attrName>style.visibility</p:attrName>
                                        </p:attrNameLst>
                                      </p:cBhvr>
                                      <p:to>
                                        <p:strVal val="visible"/>
                                      </p:to>
                                    </p:set>
                                    <p:animEffect transition="in" filter="wipe(right)">
                                      <p:cBhvr>
                                        <p:cTn id="15" dur="500"/>
                                        <p:tgtEl>
                                          <p:spTgt spid="20492"/>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p:cBhvr>
                                        <p:cTn id="19" dur="580">
                                          <p:stCondLst>
                                            <p:cond delay="0"/>
                                          </p:stCondLst>
                                        </p:cTn>
                                        <p:tgtEl>
                                          <p:spTgt spid="167"/>
                                        </p:tgtEl>
                                      </p:cBhvr>
                                    </p:animEffect>
                                    <p:anim calcmode="lin" valueType="num">
                                      <p:cBhvr>
                                        <p:cTn id="2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25" dur="26">
                                          <p:stCondLst>
                                            <p:cond delay="650"/>
                                          </p:stCondLst>
                                        </p:cTn>
                                        <p:tgtEl>
                                          <p:spTgt spid="167"/>
                                        </p:tgtEl>
                                      </p:cBhvr>
                                      <p:to x="100000" y="60000"/>
                                    </p:animScale>
                                    <p:animScale>
                                      <p:cBhvr>
                                        <p:cTn id="26" dur="166" decel="50000">
                                          <p:stCondLst>
                                            <p:cond delay="676"/>
                                          </p:stCondLst>
                                        </p:cTn>
                                        <p:tgtEl>
                                          <p:spTgt spid="167"/>
                                        </p:tgtEl>
                                      </p:cBhvr>
                                      <p:to x="100000" y="100000"/>
                                    </p:animScale>
                                    <p:animScale>
                                      <p:cBhvr>
                                        <p:cTn id="27" dur="26">
                                          <p:stCondLst>
                                            <p:cond delay="1312"/>
                                          </p:stCondLst>
                                        </p:cTn>
                                        <p:tgtEl>
                                          <p:spTgt spid="167"/>
                                        </p:tgtEl>
                                      </p:cBhvr>
                                      <p:to x="100000" y="80000"/>
                                    </p:animScale>
                                    <p:animScale>
                                      <p:cBhvr>
                                        <p:cTn id="28" dur="166" decel="50000">
                                          <p:stCondLst>
                                            <p:cond delay="1338"/>
                                          </p:stCondLst>
                                        </p:cTn>
                                        <p:tgtEl>
                                          <p:spTgt spid="167"/>
                                        </p:tgtEl>
                                      </p:cBhvr>
                                      <p:to x="100000" y="100000"/>
                                    </p:animScale>
                                    <p:animScale>
                                      <p:cBhvr>
                                        <p:cTn id="29" dur="26">
                                          <p:stCondLst>
                                            <p:cond delay="1642"/>
                                          </p:stCondLst>
                                        </p:cTn>
                                        <p:tgtEl>
                                          <p:spTgt spid="167"/>
                                        </p:tgtEl>
                                      </p:cBhvr>
                                      <p:to x="100000" y="90000"/>
                                    </p:animScale>
                                    <p:animScale>
                                      <p:cBhvr>
                                        <p:cTn id="30" dur="166" decel="50000">
                                          <p:stCondLst>
                                            <p:cond delay="1668"/>
                                          </p:stCondLst>
                                        </p:cTn>
                                        <p:tgtEl>
                                          <p:spTgt spid="167"/>
                                        </p:tgtEl>
                                      </p:cBhvr>
                                      <p:to x="100000" y="100000"/>
                                    </p:animScale>
                                    <p:animScale>
                                      <p:cBhvr>
                                        <p:cTn id="31" dur="26">
                                          <p:stCondLst>
                                            <p:cond delay="1808"/>
                                          </p:stCondLst>
                                        </p:cTn>
                                        <p:tgtEl>
                                          <p:spTgt spid="167"/>
                                        </p:tgtEl>
                                      </p:cBhvr>
                                      <p:to x="100000" y="95000"/>
                                    </p:animScale>
                                    <p:animScale>
                                      <p:cBhvr>
                                        <p:cTn id="32" dur="166" decel="50000">
                                          <p:stCondLst>
                                            <p:cond delay="1834"/>
                                          </p:stCondLst>
                                        </p:cTn>
                                        <p:tgtEl>
                                          <p:spTgt spid="167"/>
                                        </p:tgtEl>
                                      </p:cBhvr>
                                      <p:to x="100000" y="100000"/>
                                    </p:animScale>
                                  </p:childTnLst>
                                </p:cTn>
                              </p:par>
                              <p:par>
                                <p:cTn id="33" presetID="26" presetClass="entr" presetSubtype="0" fill="hold" nodeType="withEffect">
                                  <p:stCondLst>
                                    <p:cond delay="250"/>
                                  </p:stCondLst>
                                  <p:childTnLst>
                                    <p:set>
                                      <p:cBhvr>
                                        <p:cTn id="34" dur="1" fill="hold">
                                          <p:stCondLst>
                                            <p:cond delay="0"/>
                                          </p:stCondLst>
                                        </p:cTn>
                                        <p:tgtEl>
                                          <p:spTgt spid="152"/>
                                        </p:tgtEl>
                                        <p:attrNameLst>
                                          <p:attrName>style.visibility</p:attrName>
                                        </p:attrNameLst>
                                      </p:cBhvr>
                                      <p:to>
                                        <p:strVal val="visible"/>
                                      </p:to>
                                    </p:set>
                                    <p:animEffect>
                                      <p:cBhvr>
                                        <p:cTn id="35" dur="580">
                                          <p:stCondLst>
                                            <p:cond delay="0"/>
                                          </p:stCondLst>
                                        </p:cTn>
                                        <p:tgtEl>
                                          <p:spTgt spid="152"/>
                                        </p:tgtEl>
                                      </p:cBhvr>
                                    </p:animEffect>
                                    <p:anim calcmode="lin" valueType="num">
                                      <p:cBhvr>
                                        <p:cTn id="3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41" dur="26">
                                          <p:stCondLst>
                                            <p:cond delay="650"/>
                                          </p:stCondLst>
                                        </p:cTn>
                                        <p:tgtEl>
                                          <p:spTgt spid="152"/>
                                        </p:tgtEl>
                                      </p:cBhvr>
                                      <p:to x="100000" y="60000"/>
                                    </p:animScale>
                                    <p:animScale>
                                      <p:cBhvr>
                                        <p:cTn id="42" dur="166" decel="50000">
                                          <p:stCondLst>
                                            <p:cond delay="676"/>
                                          </p:stCondLst>
                                        </p:cTn>
                                        <p:tgtEl>
                                          <p:spTgt spid="152"/>
                                        </p:tgtEl>
                                      </p:cBhvr>
                                      <p:to x="100000" y="100000"/>
                                    </p:animScale>
                                    <p:animScale>
                                      <p:cBhvr>
                                        <p:cTn id="43" dur="26">
                                          <p:stCondLst>
                                            <p:cond delay="1312"/>
                                          </p:stCondLst>
                                        </p:cTn>
                                        <p:tgtEl>
                                          <p:spTgt spid="152"/>
                                        </p:tgtEl>
                                      </p:cBhvr>
                                      <p:to x="100000" y="80000"/>
                                    </p:animScale>
                                    <p:animScale>
                                      <p:cBhvr>
                                        <p:cTn id="44" dur="166" decel="50000">
                                          <p:stCondLst>
                                            <p:cond delay="1338"/>
                                          </p:stCondLst>
                                        </p:cTn>
                                        <p:tgtEl>
                                          <p:spTgt spid="152"/>
                                        </p:tgtEl>
                                      </p:cBhvr>
                                      <p:to x="100000" y="100000"/>
                                    </p:animScale>
                                    <p:animScale>
                                      <p:cBhvr>
                                        <p:cTn id="45" dur="26">
                                          <p:stCondLst>
                                            <p:cond delay="1642"/>
                                          </p:stCondLst>
                                        </p:cTn>
                                        <p:tgtEl>
                                          <p:spTgt spid="152"/>
                                        </p:tgtEl>
                                      </p:cBhvr>
                                      <p:to x="100000" y="90000"/>
                                    </p:animScale>
                                    <p:animScale>
                                      <p:cBhvr>
                                        <p:cTn id="46" dur="166" decel="50000">
                                          <p:stCondLst>
                                            <p:cond delay="1668"/>
                                          </p:stCondLst>
                                        </p:cTn>
                                        <p:tgtEl>
                                          <p:spTgt spid="152"/>
                                        </p:tgtEl>
                                      </p:cBhvr>
                                      <p:to x="100000" y="100000"/>
                                    </p:animScale>
                                    <p:animScale>
                                      <p:cBhvr>
                                        <p:cTn id="47" dur="26">
                                          <p:stCondLst>
                                            <p:cond delay="1808"/>
                                          </p:stCondLst>
                                        </p:cTn>
                                        <p:tgtEl>
                                          <p:spTgt spid="152"/>
                                        </p:tgtEl>
                                      </p:cBhvr>
                                      <p:to x="100000" y="95000"/>
                                    </p:animScale>
                                    <p:animScale>
                                      <p:cBhvr>
                                        <p:cTn id="48" dur="166" decel="50000">
                                          <p:stCondLst>
                                            <p:cond delay="1834"/>
                                          </p:stCondLst>
                                        </p:cTn>
                                        <p:tgtEl>
                                          <p:spTgt spid="152"/>
                                        </p:tgtEl>
                                      </p:cBhvr>
                                      <p:to x="100000" y="100000"/>
                                    </p:animScale>
                                  </p:childTnLst>
                                </p:cTn>
                              </p:par>
                              <p:par>
                                <p:cTn id="49" presetID="26" presetClass="entr" presetSubtype="0" fill="hold" nodeType="withEffect">
                                  <p:stCondLst>
                                    <p:cond delay="500"/>
                                  </p:stCondLst>
                                  <p:childTnLst>
                                    <p:set>
                                      <p:cBhvr>
                                        <p:cTn id="50" dur="1" fill="hold">
                                          <p:stCondLst>
                                            <p:cond delay="0"/>
                                          </p:stCondLst>
                                        </p:cTn>
                                        <p:tgtEl>
                                          <p:spTgt spid="160"/>
                                        </p:tgtEl>
                                        <p:attrNameLst>
                                          <p:attrName>style.visibility</p:attrName>
                                        </p:attrNameLst>
                                      </p:cBhvr>
                                      <p:to>
                                        <p:strVal val="visible"/>
                                      </p:to>
                                    </p:set>
                                    <p:animEffect>
                                      <p:cBhvr>
                                        <p:cTn id="51" dur="580">
                                          <p:stCondLst>
                                            <p:cond delay="0"/>
                                          </p:stCondLst>
                                        </p:cTn>
                                        <p:tgtEl>
                                          <p:spTgt spid="160"/>
                                        </p:tgtEl>
                                      </p:cBhvr>
                                    </p:animEffect>
                                    <p:anim calcmode="lin" valueType="num">
                                      <p:cBhvr>
                                        <p:cTn id="5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57" dur="26">
                                          <p:stCondLst>
                                            <p:cond delay="650"/>
                                          </p:stCondLst>
                                        </p:cTn>
                                        <p:tgtEl>
                                          <p:spTgt spid="160"/>
                                        </p:tgtEl>
                                      </p:cBhvr>
                                      <p:to x="100000" y="60000"/>
                                    </p:animScale>
                                    <p:animScale>
                                      <p:cBhvr>
                                        <p:cTn id="58" dur="166" decel="50000">
                                          <p:stCondLst>
                                            <p:cond delay="676"/>
                                          </p:stCondLst>
                                        </p:cTn>
                                        <p:tgtEl>
                                          <p:spTgt spid="160"/>
                                        </p:tgtEl>
                                      </p:cBhvr>
                                      <p:to x="100000" y="100000"/>
                                    </p:animScale>
                                    <p:animScale>
                                      <p:cBhvr>
                                        <p:cTn id="59" dur="26">
                                          <p:stCondLst>
                                            <p:cond delay="1312"/>
                                          </p:stCondLst>
                                        </p:cTn>
                                        <p:tgtEl>
                                          <p:spTgt spid="160"/>
                                        </p:tgtEl>
                                      </p:cBhvr>
                                      <p:to x="100000" y="80000"/>
                                    </p:animScale>
                                    <p:animScale>
                                      <p:cBhvr>
                                        <p:cTn id="60" dur="166" decel="50000">
                                          <p:stCondLst>
                                            <p:cond delay="1338"/>
                                          </p:stCondLst>
                                        </p:cTn>
                                        <p:tgtEl>
                                          <p:spTgt spid="160"/>
                                        </p:tgtEl>
                                      </p:cBhvr>
                                      <p:to x="100000" y="100000"/>
                                    </p:animScale>
                                    <p:animScale>
                                      <p:cBhvr>
                                        <p:cTn id="61" dur="26">
                                          <p:stCondLst>
                                            <p:cond delay="1642"/>
                                          </p:stCondLst>
                                        </p:cTn>
                                        <p:tgtEl>
                                          <p:spTgt spid="160"/>
                                        </p:tgtEl>
                                      </p:cBhvr>
                                      <p:to x="100000" y="90000"/>
                                    </p:animScale>
                                    <p:animScale>
                                      <p:cBhvr>
                                        <p:cTn id="62" dur="166" decel="50000">
                                          <p:stCondLst>
                                            <p:cond delay="1668"/>
                                          </p:stCondLst>
                                        </p:cTn>
                                        <p:tgtEl>
                                          <p:spTgt spid="160"/>
                                        </p:tgtEl>
                                      </p:cBhvr>
                                      <p:to x="100000" y="100000"/>
                                    </p:animScale>
                                    <p:animScale>
                                      <p:cBhvr>
                                        <p:cTn id="63" dur="26">
                                          <p:stCondLst>
                                            <p:cond delay="1808"/>
                                          </p:stCondLst>
                                        </p:cTn>
                                        <p:tgtEl>
                                          <p:spTgt spid="160"/>
                                        </p:tgtEl>
                                      </p:cBhvr>
                                      <p:to x="100000" y="95000"/>
                                    </p:animScale>
                                    <p:animScale>
                                      <p:cBhvr>
                                        <p:cTn id="64" dur="166" decel="50000">
                                          <p:stCondLst>
                                            <p:cond delay="1834"/>
                                          </p:stCondLst>
                                        </p:cTn>
                                        <p:tgtEl>
                                          <p:spTgt spid="1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0492" grpId="0"/>
    </p:bld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12626</Words>
  <Application>WPS 演示</Application>
  <PresentationFormat>宽屏</PresentationFormat>
  <Paragraphs>2333</Paragraphs>
  <Slides>89</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89</vt:i4>
      </vt:variant>
    </vt:vector>
  </HeadingPairs>
  <TitlesOfParts>
    <vt:vector size="102" baseType="lpstr">
      <vt:lpstr>Arial</vt:lpstr>
      <vt:lpstr>宋体</vt:lpstr>
      <vt:lpstr>Wingdings</vt:lpstr>
      <vt:lpstr>微软雅黑</vt:lpstr>
      <vt:lpstr>Arial Unicode MS</vt:lpstr>
      <vt:lpstr>Calibri</vt:lpstr>
      <vt:lpstr>Times New Roman</vt:lpstr>
      <vt:lpstr>Calibri</vt:lpstr>
      <vt:lpstr>Arial Unicode MS</vt:lpstr>
      <vt:lpstr>等线</vt:lpstr>
      <vt:lpstr>굴림</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here</cp:lastModifiedBy>
  <cp:revision>450</cp:revision>
  <dcterms:created xsi:type="dcterms:W3CDTF">2017-08-03T09:01:00Z</dcterms:created>
  <dcterms:modified xsi:type="dcterms:W3CDTF">2019-01-16T02:35:25Z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