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9" r:id="rId3"/>
    <p:sldId id="258" r:id="rId4"/>
    <p:sldId id="265" r:id="rId5"/>
    <p:sldId id="268" r:id="rId6"/>
    <p:sldId id="267" r:id="rId7"/>
    <p:sldId id="288" r:id="rId8"/>
    <p:sldId id="269" r:id="rId9"/>
    <p:sldId id="260" r:id="rId10"/>
    <p:sldId id="270" r:id="rId11"/>
    <p:sldId id="271" r:id="rId12"/>
    <p:sldId id="301" r:id="rId13"/>
    <p:sldId id="300" r:id="rId14"/>
    <p:sldId id="299" r:id="rId15"/>
    <p:sldId id="298" r:id="rId16"/>
    <p:sldId id="272" r:id="rId17"/>
    <p:sldId id="297" r:id="rId18"/>
    <p:sldId id="273" r:id="rId19"/>
    <p:sldId id="274" r:id="rId20"/>
    <p:sldId id="261" r:id="rId21"/>
    <p:sldId id="295" r:id="rId22"/>
    <p:sldId id="296" r:id="rId23"/>
    <p:sldId id="275" r:id="rId24"/>
    <p:sldId id="276" r:id="rId25"/>
    <p:sldId id="278" r:id="rId26"/>
    <p:sldId id="289" r:id="rId27"/>
    <p:sldId id="290" r:id="rId28"/>
    <p:sldId id="279" r:id="rId29"/>
    <p:sldId id="291" r:id="rId30"/>
    <p:sldId id="292" r:id="rId31"/>
    <p:sldId id="293" r:id="rId32"/>
    <p:sldId id="294" r:id="rId33"/>
    <p:sldId id="280" r:id="rId34"/>
    <p:sldId id="281" r:id="rId35"/>
    <p:sldId id="262" r:id="rId36"/>
    <p:sldId id="282" r:id="rId37"/>
    <p:sldId id="283" r:id="rId38"/>
    <p:sldId id="284" r:id="rId39"/>
    <p:sldId id="263" r:id="rId40"/>
    <p:sldId id="285" r:id="rId41"/>
    <p:sldId id="264" r:id="rId42"/>
    <p:sldId id="286" r:id="rId43"/>
    <p:sldId id="287"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3817" userDrawn="1">
          <p15:clr>
            <a:srgbClr val="A4A3A4"/>
          </p15:clr>
        </p15:guide>
        <p15:guide id="4"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syhh" initials="s" lastIdx="1" clrIdx="0">
    <p:extLst>
      <p:ext uri="{19B8F6BF-5375-455C-9EA6-DF929625EA0E}">
        <p15:presenceInfo xmlns:p15="http://schemas.microsoft.com/office/powerpoint/2012/main" userId="ssyh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showGuides="1">
      <p:cViewPr>
        <p:scale>
          <a:sx n="66" d="100"/>
          <a:sy n="66" d="100"/>
        </p:scale>
        <p:origin x="1266" y="1044"/>
      </p:cViewPr>
      <p:guideLst>
        <p:guide pos="3840"/>
        <p:guide pos="3817"/>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52A8E-C5FC-47F9-ABE6-88C09B4F0009}" type="datetimeFigureOut">
              <a:rPr lang="zh-CN" altLang="en-US" smtClean="0"/>
              <a:t>2018/12/12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9C484-9DE3-48BB-B860-263283D3CD64}" type="slidenum">
              <a:rPr lang="zh-CN" altLang="en-US" smtClean="0"/>
              <a:t>‹#›</a:t>
            </a:fld>
            <a:endParaRPr lang="zh-CN" altLang="en-US"/>
          </a:p>
        </p:txBody>
      </p:sp>
    </p:spTree>
    <p:extLst>
      <p:ext uri="{BB962C8B-B14F-4D97-AF65-F5344CB8AC3E}">
        <p14:creationId xmlns:p14="http://schemas.microsoft.com/office/powerpoint/2010/main" val="2083523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对象图的目的在于描述系统中参与交互的各个对象在某一时刻是如何运行的。</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UML</a:t>
            </a:r>
            <a:r>
              <a:rPr lang="zh-CN" altLang="en-US" sz="1200" b="0" i="0" u="none" strike="noStrike" kern="1200" dirty="0" smtClean="0">
                <a:solidFill>
                  <a:schemeClr val="tx1"/>
                </a:solidFill>
                <a:effectLst/>
                <a:latin typeface="+mn-lt"/>
                <a:ea typeface="+mn-ea"/>
                <a:cs typeface="+mn-cs"/>
              </a:rPr>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在</a:t>
            </a:r>
            <a:r>
              <a:rPr lang="en-US" altLang="zh-CN" sz="1600" b="0" i="0" u="none" strike="noStrike" kern="1200" dirty="0" smtClean="0">
                <a:solidFill>
                  <a:schemeClr val="tx1"/>
                </a:solidFill>
                <a:effectLst/>
                <a:latin typeface="+mn-lt"/>
                <a:ea typeface="+mn-ea"/>
                <a:cs typeface="+mn-cs"/>
              </a:rPr>
              <a:t>Rational Rose 2003</a:t>
            </a:r>
            <a:r>
              <a:rPr lang="zh-CN" altLang="en-US" sz="1600" b="0" i="0" u="none" strike="noStrike" kern="1200" dirty="0" smtClean="0">
                <a:solidFill>
                  <a:schemeClr val="tx1"/>
                </a:solidFill>
                <a:effectLst/>
                <a:latin typeface="+mn-lt"/>
                <a:ea typeface="+mn-ea"/>
                <a:cs typeface="+mn-cs"/>
              </a:rPr>
              <a:t>中不直接支持对象图的创建，但是我们可以利用协作图来创建</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协作图，又作“通信图”。即</a:t>
            </a:r>
            <a:r>
              <a:rPr lang="en-US" altLang="zh-CN" sz="1600" b="0" i="0" u="none" strike="noStrike" kern="1200" dirty="0" smtClean="0">
                <a:solidFill>
                  <a:schemeClr val="tx1"/>
                </a:solidFill>
                <a:effectLst/>
                <a:latin typeface="+mn-lt"/>
                <a:ea typeface="+mn-ea"/>
                <a:cs typeface="+mn-cs"/>
              </a:rPr>
              <a:t>Communication Diagram</a:t>
            </a:r>
            <a:r>
              <a:rPr lang="zh-CN" altLang="en-US" sz="1600" b="0" i="0" u="none" strike="noStrike" kern="1200" dirty="0" smtClean="0">
                <a:solidFill>
                  <a:schemeClr val="tx1"/>
                </a:solidFill>
                <a:effectLst/>
                <a:latin typeface="+mn-lt"/>
                <a:ea typeface="+mn-ea"/>
                <a:cs typeface="+mn-cs"/>
              </a:rPr>
              <a:t>，而“协作”作为一个结构事物用于表达静态结构和动态行为的概念组合，表达不同事物相互协作完成一个复杂功能。</a:t>
            </a:r>
            <a:endParaRPr lang="zh-CN" altLang="en-US" sz="1600"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4</a:t>
            </a:fld>
            <a:endParaRPr lang="zh-CN" altLang="en-US"/>
          </a:p>
        </p:txBody>
      </p:sp>
    </p:spTree>
    <p:extLst>
      <p:ext uri="{BB962C8B-B14F-4D97-AF65-F5344CB8AC3E}">
        <p14:creationId xmlns:p14="http://schemas.microsoft.com/office/powerpoint/2010/main" val="2355980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对象图的目的在于描述系统中参与交互的各个对象在某一时刻是如何运行的。</a:t>
            </a:r>
            <a:endParaRPr lang="en-US" altLang="zh-CN"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smtClean="0">
                <a:solidFill>
                  <a:schemeClr val="tx1"/>
                </a:solidFill>
                <a:effectLst/>
                <a:latin typeface="+mn-lt"/>
                <a:ea typeface="+mn-ea"/>
                <a:cs typeface="+mn-cs"/>
              </a:rPr>
              <a:t>**</a:t>
            </a:r>
            <a:r>
              <a:rPr lang="zh-CN" altLang="en-US" sz="1200" b="1" dirty="0" smtClean="0">
                <a:solidFill>
                  <a:schemeClr val="bg1"/>
                </a:solidFill>
              </a:rPr>
              <a:t>对于复杂的数据结构，有时候很难对其进行抽象成类表达之间的交互关系。使用对象描绘对象之间的关系可以帮助我们说明复杂的数据结构某一时刻的快照，从而有助于对复杂数据结构的抽象。 </a:t>
            </a:r>
          </a:p>
          <a:p>
            <a:endParaRPr lang="zh-CN" altLang="en-US"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5</a:t>
            </a:fld>
            <a:endParaRPr lang="zh-CN" altLang="en-US"/>
          </a:p>
        </p:txBody>
      </p:sp>
    </p:spTree>
    <p:extLst>
      <p:ext uri="{BB962C8B-B14F-4D97-AF65-F5344CB8AC3E}">
        <p14:creationId xmlns:p14="http://schemas.microsoft.com/office/powerpoint/2010/main" val="720360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defRPr/>
            </a:pPr>
            <a:r>
              <a:rPr lang="zh-CN" altLang="en-US" dirty="0" smtClean="0">
                <a:solidFill>
                  <a:schemeClr val="bg1"/>
                </a:solidFill>
                <a:latin typeface="宋体" pitchFamily="2" charset="-122"/>
                <a:ea typeface="宋体" pitchFamily="2" charset="-122"/>
                <a:sym typeface="Wingdings 2" pitchFamily="18" charset="2"/>
              </a:rPr>
              <a:t>图（</a:t>
            </a:r>
            <a:r>
              <a:rPr lang="en-US" altLang="zh-CN" dirty="0" smtClean="0">
                <a:solidFill>
                  <a:schemeClr val="bg1"/>
                </a:solidFill>
                <a:ea typeface="宋体" pitchFamily="2" charset="-122"/>
                <a:sym typeface="Wingdings 2" pitchFamily="18" charset="2"/>
              </a:rPr>
              <a:t>b</a:t>
            </a:r>
            <a:r>
              <a:rPr lang="zh-CN" altLang="en-US" dirty="0" smtClean="0">
                <a:solidFill>
                  <a:schemeClr val="bg1"/>
                </a:solidFill>
                <a:latin typeface="宋体" pitchFamily="2" charset="-122"/>
                <a:ea typeface="宋体" pitchFamily="2" charset="-122"/>
                <a:sym typeface="Wingdings 2" pitchFamily="18" charset="2"/>
              </a:rPr>
              <a:t>）是类图（</a:t>
            </a:r>
            <a:r>
              <a:rPr lang="en-US" altLang="zh-CN" dirty="0" smtClean="0">
                <a:solidFill>
                  <a:schemeClr val="bg1"/>
                </a:solidFill>
                <a:ea typeface="宋体" pitchFamily="2" charset="-122"/>
                <a:sym typeface="Wingdings 2" pitchFamily="18" charset="2"/>
              </a:rPr>
              <a:t>a</a:t>
            </a:r>
            <a:r>
              <a:rPr lang="zh-CN" altLang="en-US" dirty="0" smtClean="0">
                <a:solidFill>
                  <a:schemeClr val="bg1"/>
                </a:solidFill>
                <a:latin typeface="宋体" pitchFamily="2" charset="-122"/>
                <a:ea typeface="宋体" pitchFamily="2" charset="-122"/>
                <a:sym typeface="Wingdings 2" pitchFamily="18" charset="2"/>
              </a:rPr>
              <a:t>）的一个实例对象图。</a:t>
            </a:r>
          </a:p>
          <a:p>
            <a:pPr eaLnBrk="1" hangingPunct="1">
              <a:lnSpc>
                <a:spcPct val="90000"/>
              </a:lnSpc>
              <a:defRPr/>
            </a:pPr>
            <a:r>
              <a:rPr lang="zh-CN" altLang="en-US" dirty="0" smtClean="0">
                <a:solidFill>
                  <a:schemeClr val="bg1"/>
                </a:solidFill>
                <a:latin typeface="宋体" pitchFamily="2" charset="-122"/>
                <a:ea typeface="宋体" pitchFamily="2" charset="-122"/>
                <a:sym typeface="Wingdings 2" pitchFamily="18" charset="2"/>
              </a:rPr>
              <a:t>  在图（</a:t>
            </a:r>
            <a:r>
              <a:rPr lang="en-US" altLang="zh-CN" dirty="0" smtClean="0">
                <a:solidFill>
                  <a:schemeClr val="bg1"/>
                </a:solidFill>
                <a:latin typeface="宋体" pitchFamily="2" charset="-122"/>
                <a:ea typeface="宋体" pitchFamily="2" charset="-122"/>
                <a:sym typeface="Wingdings 2" pitchFamily="18" charset="2"/>
              </a:rPr>
              <a:t>b</a:t>
            </a:r>
            <a:r>
              <a:rPr lang="zh-CN" altLang="en-US" dirty="0" smtClean="0">
                <a:solidFill>
                  <a:schemeClr val="bg1"/>
                </a:solidFill>
                <a:latin typeface="宋体" pitchFamily="2" charset="-122"/>
                <a:ea typeface="宋体" pitchFamily="2" charset="-122"/>
                <a:sym typeface="Wingdings 2" pitchFamily="18" charset="2"/>
              </a:rPr>
              <a:t>）中的对象是图（</a:t>
            </a:r>
            <a:r>
              <a:rPr lang="en-US" altLang="zh-CN" dirty="0" smtClean="0">
                <a:solidFill>
                  <a:schemeClr val="bg1"/>
                </a:solidFill>
                <a:ea typeface="宋体" pitchFamily="2" charset="-122"/>
                <a:sym typeface="Wingdings 2" pitchFamily="18" charset="2"/>
              </a:rPr>
              <a:t>a</a:t>
            </a:r>
            <a:r>
              <a:rPr lang="zh-CN" altLang="en-US" dirty="0" smtClean="0">
                <a:solidFill>
                  <a:schemeClr val="bg1"/>
                </a:solidFill>
                <a:latin typeface="宋体" pitchFamily="2" charset="-122"/>
                <a:ea typeface="宋体" pitchFamily="2" charset="-122"/>
                <a:sym typeface="Wingdings 2" pitchFamily="18" charset="2"/>
              </a:rPr>
              <a:t>）中相应的类的一个实例。   </a:t>
            </a:r>
          </a:p>
          <a:p>
            <a:pPr eaLnBrk="1" hangingPunct="1">
              <a:lnSpc>
                <a:spcPct val="90000"/>
              </a:lnSpc>
              <a:defRPr/>
            </a:pPr>
            <a:r>
              <a:rPr lang="zh-CN" altLang="en-US" dirty="0" smtClean="0">
                <a:solidFill>
                  <a:schemeClr val="bg1"/>
                </a:solidFill>
                <a:latin typeface="宋体" pitchFamily="2" charset="-122"/>
                <a:ea typeface="宋体" pitchFamily="2" charset="-122"/>
                <a:sym typeface="Wingdings 2" pitchFamily="18" charset="2"/>
              </a:rPr>
              <a:t>  对象之间一律用实线相连，表示当前的链接。 </a:t>
            </a:r>
          </a:p>
          <a:p>
            <a:pPr eaLnBrk="1" hangingPunct="1">
              <a:lnSpc>
                <a:spcPct val="90000"/>
              </a:lnSpc>
              <a:defRPr/>
            </a:pPr>
            <a:r>
              <a:rPr lang="zh-CN" altLang="en-US" dirty="0" smtClean="0">
                <a:solidFill>
                  <a:schemeClr val="bg1"/>
                </a:solidFill>
                <a:latin typeface="宋体" pitchFamily="2" charset="-122"/>
                <a:ea typeface="宋体" pitchFamily="2" charset="-122"/>
                <a:sym typeface="Wingdings 2" pitchFamily="18" charset="2"/>
              </a:rPr>
              <a:t>  在图中没有显示对象所能进行的操作，但是每一个对象都可以进行其所属的类定义的操作。 </a:t>
            </a:r>
            <a:r>
              <a:rPr lang="zh-CN" altLang="en-US" dirty="0" smtClean="0">
                <a:solidFill>
                  <a:schemeClr val="bg1"/>
                </a:solidFill>
                <a:sym typeface="Wingdings 2" pitchFamily="18" charset="2"/>
              </a:rPr>
              <a:t>   </a:t>
            </a:r>
          </a:p>
          <a:p>
            <a:endParaRPr lang="zh-CN" altLang="en-US"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7</a:t>
            </a:fld>
            <a:endParaRPr lang="zh-CN" altLang="en-US"/>
          </a:p>
        </p:txBody>
      </p:sp>
    </p:spTree>
    <p:extLst>
      <p:ext uri="{BB962C8B-B14F-4D97-AF65-F5344CB8AC3E}">
        <p14:creationId xmlns:p14="http://schemas.microsoft.com/office/powerpoint/2010/main" val="2377974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8</a:t>
            </a:fld>
            <a:endParaRPr lang="zh-CN" altLang="en-US"/>
          </a:p>
        </p:txBody>
      </p:sp>
    </p:spTree>
    <p:extLst>
      <p:ext uri="{BB962C8B-B14F-4D97-AF65-F5344CB8AC3E}">
        <p14:creationId xmlns:p14="http://schemas.microsoft.com/office/powerpoint/2010/main" val="4014664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就是最常见的包表示法。图中包的名称是</a:t>
            </a:r>
            <a:r>
              <a:rPr lang="en-US" altLang="zh-CN" dirty="0" smtClean="0"/>
              <a:t>UI</a:t>
            </a:r>
            <a:r>
              <a:rPr lang="zh-CN" altLang="en-US" dirty="0" smtClean="0"/>
              <a:t>，包中包含一个类</a:t>
            </a:r>
            <a:r>
              <a:rPr lang="en-US" altLang="zh-CN" dirty="0" smtClean="0"/>
              <a:t>Page</a:t>
            </a:r>
            <a:endParaRPr lang="zh-CN" altLang="en-US"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21</a:t>
            </a:fld>
            <a:endParaRPr lang="zh-CN" altLang="en-US"/>
          </a:p>
        </p:txBody>
      </p:sp>
    </p:spTree>
    <p:extLst>
      <p:ext uri="{BB962C8B-B14F-4D97-AF65-F5344CB8AC3E}">
        <p14:creationId xmlns:p14="http://schemas.microsoft.com/office/powerpoint/2010/main" val="3531334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就是最常见的包表示法。图中包的名称是</a:t>
            </a:r>
            <a:r>
              <a:rPr lang="en-US" altLang="zh-CN" dirty="0" smtClean="0"/>
              <a:t>UI</a:t>
            </a:r>
            <a:r>
              <a:rPr lang="zh-CN" altLang="en-US" dirty="0" smtClean="0"/>
              <a:t>，包中包含一个类</a:t>
            </a:r>
            <a:r>
              <a:rPr lang="en-US" altLang="zh-CN" dirty="0" smtClean="0"/>
              <a:t>Page</a:t>
            </a:r>
            <a:endParaRPr lang="zh-CN" altLang="en-US"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22</a:t>
            </a:fld>
            <a:endParaRPr lang="zh-CN" altLang="en-US"/>
          </a:p>
        </p:txBody>
      </p:sp>
    </p:spTree>
    <p:extLst>
      <p:ext uri="{BB962C8B-B14F-4D97-AF65-F5344CB8AC3E}">
        <p14:creationId xmlns:p14="http://schemas.microsoft.com/office/powerpoint/2010/main" val="348840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包图就是用来描述包及其关系的图，我们常用包图来描述系统、子系统的宏观组成和结构</a:t>
            </a:r>
            <a:endParaRPr lang="zh-CN" altLang="en-US"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23</a:t>
            </a:fld>
            <a:endParaRPr lang="zh-CN" altLang="en-US"/>
          </a:p>
        </p:txBody>
      </p:sp>
    </p:spTree>
    <p:extLst>
      <p:ext uri="{BB962C8B-B14F-4D97-AF65-F5344CB8AC3E}">
        <p14:creationId xmlns:p14="http://schemas.microsoft.com/office/powerpoint/2010/main" val="1947495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189861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318793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4111759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152424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2004289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417513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36202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5695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369360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38876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602269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9ABCF-72F9-49DC-8047-86E069BC4D5D}" type="datetimeFigureOut">
              <a:rPr lang="zh-CN" altLang="en-US" smtClean="0"/>
              <a:t>2018/12/12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2936590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08727" y="1344252"/>
            <a:ext cx="8913091" cy="2387600"/>
          </a:xfrm>
        </p:spPr>
        <p:txBody>
          <a:bodyPr>
            <a:normAutofit/>
          </a:bodyPr>
          <a:lstStyle/>
          <a:p>
            <a:pPr>
              <a:lnSpc>
                <a:spcPct val="100000"/>
              </a:lnSpc>
            </a:pPr>
            <a:r>
              <a:rPr lang="en-US" altLang="zh-CN" dirty="0" smtClean="0">
                <a:solidFill>
                  <a:srgbClr val="FFFFFF"/>
                </a:solidFill>
              </a:rPr>
              <a:t>UML</a:t>
            </a:r>
            <a:r>
              <a:rPr lang="zh-CN" altLang="en-US" dirty="0" smtClean="0">
                <a:solidFill>
                  <a:srgbClr val="FFFFFF"/>
                </a:solidFill>
              </a:rPr>
              <a:t>基础</a:t>
            </a:r>
            <a:r>
              <a:rPr lang="en-US" altLang="zh-CN" dirty="0">
                <a:solidFill>
                  <a:srgbClr val="FFFFFF"/>
                </a:solidFill>
              </a:rPr>
              <a:t>III</a:t>
            </a:r>
            <a:endParaRPr lang="zh-CN" altLang="en-US" dirty="0">
              <a:solidFill>
                <a:srgbClr val="FFFFFF"/>
              </a:solidFill>
            </a:endParaRPr>
          </a:p>
        </p:txBody>
      </p:sp>
      <p:sp>
        <p:nvSpPr>
          <p:cNvPr id="3" name="副标题 2"/>
          <p:cNvSpPr>
            <a:spLocks noGrp="1"/>
          </p:cNvSpPr>
          <p:nvPr>
            <p:ph type="subTitle" idx="1"/>
          </p:nvPr>
        </p:nvSpPr>
        <p:spPr>
          <a:xfrm>
            <a:off x="1708727" y="5054312"/>
            <a:ext cx="9144000" cy="413615"/>
          </a:xfrm>
        </p:spPr>
        <p:txBody>
          <a:bodyPr>
            <a:normAutofit fontScale="92500" lnSpcReduction="10000"/>
          </a:bodyPr>
          <a:lstStyle/>
          <a:p>
            <a:pPr>
              <a:lnSpc>
                <a:spcPct val="100000"/>
              </a:lnSpc>
              <a:spcBef>
                <a:spcPct val="0"/>
              </a:spcBef>
            </a:pPr>
            <a:r>
              <a:rPr lang="en-US" altLang="zh-CN" b="1" dirty="0">
                <a:solidFill>
                  <a:srgbClr val="FFFFFF"/>
                </a:solidFill>
              </a:rPr>
              <a:t>G08</a:t>
            </a:r>
            <a:r>
              <a:rPr lang="zh-CN" altLang="en-US" b="1" dirty="0">
                <a:solidFill>
                  <a:srgbClr val="FFFFFF"/>
                </a:solidFill>
              </a:rPr>
              <a:t>小组</a:t>
            </a:r>
            <a:r>
              <a:rPr lang="en-US" altLang="zh-CN" b="1" dirty="0">
                <a:solidFill>
                  <a:srgbClr val="FFFFFF"/>
                </a:solidFill>
              </a:rPr>
              <a:t>—</a:t>
            </a:r>
            <a:r>
              <a:rPr lang="zh-CN" altLang="en-US" b="1" dirty="0">
                <a:solidFill>
                  <a:srgbClr val="FFFFFF"/>
                </a:solidFill>
              </a:rPr>
              <a:t>刘向辉、陈祥斌</a:t>
            </a:r>
            <a:r>
              <a:rPr lang="zh-CN" altLang="en-US" b="1" dirty="0" smtClean="0">
                <a:solidFill>
                  <a:srgbClr val="FFFFFF"/>
                </a:solidFill>
              </a:rPr>
              <a:t>、左文正、涂弘森</a:t>
            </a:r>
            <a:r>
              <a:rPr lang="zh-CN" altLang="en-US" b="1" dirty="0">
                <a:solidFill>
                  <a:srgbClr val="FFFFFF"/>
                </a:solidFill>
              </a:rPr>
              <a:t>、王安栋</a:t>
            </a:r>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29262" y="1581655"/>
            <a:ext cx="1133475"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8540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2</a:t>
            </a:r>
            <a:r>
              <a:rPr lang="en-US" altLang="zh-CN" sz="2800" dirty="0" smtClean="0"/>
              <a:t>.1</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构件图定义</a:t>
            </a:r>
            <a:r>
              <a:rPr lang="en-US" altLang="zh-CN" dirty="0" smtClean="0">
                <a:solidFill>
                  <a:schemeClr val="bg1"/>
                </a:solidFill>
              </a:rPr>
              <a:t>[1]</a:t>
            </a:r>
            <a:endParaRPr lang="zh-CN" altLang="en-US" dirty="0">
              <a:solidFill>
                <a:schemeClr val="bg1"/>
              </a:solidFill>
            </a:endParaRPr>
          </a:p>
        </p:txBody>
      </p:sp>
      <p:sp>
        <p:nvSpPr>
          <p:cNvPr id="5" name="文本框 4"/>
          <p:cNvSpPr txBox="1"/>
          <p:nvPr/>
        </p:nvSpPr>
        <p:spPr>
          <a:xfrm>
            <a:off x="2193233" y="1769683"/>
            <a:ext cx="7868659" cy="4524315"/>
          </a:xfrm>
          <a:prstGeom prst="rect">
            <a:avLst/>
          </a:prstGeom>
          <a:noFill/>
        </p:spPr>
        <p:txBody>
          <a:bodyPr wrap="square" rtlCol="0">
            <a:spAutoFit/>
          </a:bodyPr>
          <a:lstStyle/>
          <a:p>
            <a:r>
              <a:rPr lang="en-US" altLang="zh-CN" sz="3200" b="1" dirty="0">
                <a:solidFill>
                  <a:schemeClr val="bg1"/>
                </a:solidFill>
              </a:rPr>
              <a:t> </a:t>
            </a:r>
            <a:r>
              <a:rPr lang="en-US" altLang="zh-CN" sz="3200" b="1" dirty="0" smtClean="0">
                <a:solidFill>
                  <a:schemeClr val="bg1"/>
                </a:solidFill>
              </a:rPr>
              <a:t>      1</a:t>
            </a:r>
            <a:r>
              <a:rPr lang="zh-CN" altLang="en-US" sz="3200" b="1" dirty="0" smtClean="0">
                <a:solidFill>
                  <a:schemeClr val="bg1"/>
                </a:solidFill>
              </a:rPr>
              <a:t>、构件是系统中实际存在的可更换部分，它实现特定的功能，符合一套接口标准并实现一组接口。</a:t>
            </a:r>
          </a:p>
          <a:p>
            <a:r>
              <a:rPr lang="en-US" altLang="zh-CN" sz="3200" b="1" dirty="0">
                <a:solidFill>
                  <a:schemeClr val="bg1"/>
                </a:solidFill>
              </a:rPr>
              <a:t> </a:t>
            </a:r>
            <a:r>
              <a:rPr lang="en-US" altLang="zh-CN" sz="3200" b="1" dirty="0" smtClean="0">
                <a:solidFill>
                  <a:schemeClr val="bg1"/>
                </a:solidFill>
              </a:rPr>
              <a:t>      2</a:t>
            </a:r>
            <a:r>
              <a:rPr lang="zh-CN" altLang="en-US" sz="3200" b="1" dirty="0" smtClean="0">
                <a:solidFill>
                  <a:schemeClr val="bg1"/>
                </a:solidFill>
              </a:rPr>
              <a:t>、构件代表系统中的一部分物理实施，包括软件代码（源代码、二进制代码或可执行代码）或其等价物（如脚本或命令文件）。</a:t>
            </a:r>
          </a:p>
          <a:p>
            <a:r>
              <a:rPr lang="en-US" altLang="zh-CN" sz="3200" b="1" dirty="0" smtClean="0">
                <a:solidFill>
                  <a:schemeClr val="bg1"/>
                </a:solidFill>
              </a:rPr>
              <a:t>       3</a:t>
            </a:r>
            <a:r>
              <a:rPr lang="zh-CN" altLang="en-US" sz="3200" b="1" dirty="0" smtClean="0">
                <a:solidFill>
                  <a:schemeClr val="bg1"/>
                </a:solidFill>
              </a:rPr>
              <a:t>、每个构件可以单独实现一定的功能，为其他构件提供使用接口。</a:t>
            </a:r>
            <a:endParaRPr lang="zh-CN" altLang="en-US" sz="3200" b="1" dirty="0">
              <a:solidFill>
                <a:schemeClr val="bg1"/>
              </a:solidFill>
            </a:endParaRPr>
          </a:p>
        </p:txBody>
      </p:sp>
    </p:spTree>
    <p:extLst>
      <p:ext uri="{BB962C8B-B14F-4D97-AF65-F5344CB8AC3E}">
        <p14:creationId xmlns:p14="http://schemas.microsoft.com/office/powerpoint/2010/main" val="21629635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2</a:t>
            </a:r>
            <a:r>
              <a:rPr lang="en-US" altLang="zh-CN" sz="2800" dirty="0" smtClean="0"/>
              <a:t>.2</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构件图组成</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93233" y="2197066"/>
            <a:ext cx="7868659" cy="2554545"/>
          </a:xfrm>
          <a:prstGeom prst="rect">
            <a:avLst/>
          </a:prstGeom>
          <a:noFill/>
        </p:spPr>
        <p:txBody>
          <a:bodyPr wrap="square" rtlCol="0">
            <a:spAutoFit/>
          </a:bodyPr>
          <a:lstStyle/>
          <a:p>
            <a:r>
              <a:rPr lang="zh-CN" altLang="en-US" sz="3200" b="1" dirty="0" smtClean="0">
                <a:solidFill>
                  <a:schemeClr val="bg1"/>
                </a:solidFill>
              </a:rPr>
              <a:t>1、构件</a:t>
            </a:r>
          </a:p>
          <a:p>
            <a:r>
              <a:rPr lang="zh-CN" altLang="en-US" sz="3200" b="1" dirty="0" smtClean="0">
                <a:solidFill>
                  <a:schemeClr val="bg1"/>
                </a:solidFill>
              </a:rPr>
              <a:t>2、关系：依赖，实现</a:t>
            </a:r>
          </a:p>
          <a:p>
            <a:r>
              <a:rPr lang="zh-CN" altLang="en-US" sz="3200" b="1" dirty="0" smtClean="0">
                <a:solidFill>
                  <a:schemeClr val="bg1"/>
                </a:solidFill>
              </a:rPr>
              <a:t>依赖：构件之间</a:t>
            </a:r>
          </a:p>
          <a:p>
            <a:r>
              <a:rPr lang="zh-CN" altLang="en-US" sz="3200" b="1" dirty="0" smtClean="0">
                <a:solidFill>
                  <a:schemeClr val="bg1"/>
                </a:solidFill>
              </a:rPr>
              <a:t>实现：构件和接口</a:t>
            </a:r>
          </a:p>
          <a:p>
            <a:r>
              <a:rPr lang="zh-CN" altLang="en-US" sz="3200" b="1" dirty="0" smtClean="0">
                <a:solidFill>
                  <a:schemeClr val="bg1"/>
                </a:solidFill>
              </a:rPr>
              <a:t>3、接口</a:t>
            </a:r>
            <a:endParaRPr lang="zh-CN" altLang="en-US" sz="3200" b="1" dirty="0">
              <a:solidFill>
                <a:schemeClr val="bg1"/>
              </a:solidFill>
            </a:endParaRPr>
          </a:p>
        </p:txBody>
      </p:sp>
    </p:spTree>
    <p:extLst>
      <p:ext uri="{BB962C8B-B14F-4D97-AF65-F5344CB8AC3E}">
        <p14:creationId xmlns:p14="http://schemas.microsoft.com/office/powerpoint/2010/main" val="4673181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2.3</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 </a:t>
            </a:r>
            <a:r>
              <a:rPr lang="en-US" altLang="zh-CN" dirty="0" smtClean="0">
                <a:solidFill>
                  <a:schemeClr val="bg1"/>
                </a:solidFill>
              </a:rPr>
              <a:t>[</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93233" y="2236033"/>
            <a:ext cx="9157254" cy="2062103"/>
          </a:xfrm>
          <a:prstGeom prst="rect">
            <a:avLst/>
          </a:prstGeom>
          <a:noFill/>
        </p:spPr>
        <p:txBody>
          <a:bodyPr wrap="square" rtlCol="0">
            <a:spAutoFit/>
          </a:bodyPr>
          <a:lstStyle/>
          <a:p>
            <a:r>
              <a:rPr lang="en-US" altLang="zh-CN" sz="3200" dirty="0" smtClean="0">
                <a:solidFill>
                  <a:schemeClr val="bg1"/>
                </a:solidFill>
                <a:latin typeface="+mn-ea"/>
                <a:sym typeface="Wingdings 2" pitchFamily="18" charset="2"/>
              </a:rPr>
              <a:t></a:t>
            </a:r>
            <a:r>
              <a:rPr lang="zh-CN" altLang="en-US" sz="3200" dirty="0">
                <a:solidFill>
                  <a:schemeClr val="bg1"/>
                </a:solidFill>
              </a:rPr>
              <a:t>接口是被软件或硬件所支持的一个操作集合，每个接口有一个名称，通过使用命名的接口，可以避免在系统的各个构件之间直接发生依赖关系，有利于新构件的</a:t>
            </a:r>
            <a:r>
              <a:rPr lang="zh-CN" altLang="en-US" sz="3200" dirty="0" smtClean="0">
                <a:solidFill>
                  <a:schemeClr val="bg1"/>
                </a:solidFill>
              </a:rPr>
              <a:t>替换。 </a:t>
            </a:r>
            <a:endParaRPr lang="zh-CN" altLang="en-US" sz="3200" dirty="0">
              <a:solidFill>
                <a:schemeClr val="bg1"/>
              </a:solidFill>
            </a:endParaRPr>
          </a:p>
        </p:txBody>
      </p:sp>
    </p:spTree>
    <p:extLst>
      <p:ext uri="{BB962C8B-B14F-4D97-AF65-F5344CB8AC3E}">
        <p14:creationId xmlns:p14="http://schemas.microsoft.com/office/powerpoint/2010/main" val="33643628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2.3</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 </a:t>
            </a:r>
            <a:r>
              <a:rPr lang="en-US" altLang="zh-CN" dirty="0" smtClean="0">
                <a:solidFill>
                  <a:schemeClr val="bg1"/>
                </a:solidFill>
              </a:rPr>
              <a:t>[</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93233" y="2032833"/>
            <a:ext cx="9157254" cy="3046988"/>
          </a:xfrm>
          <a:prstGeom prst="rect">
            <a:avLst/>
          </a:prstGeom>
          <a:noFill/>
        </p:spPr>
        <p:txBody>
          <a:bodyPr wrap="square" rtlCol="0">
            <a:spAutoFit/>
          </a:bodyPr>
          <a:lstStyle/>
          <a:p>
            <a:r>
              <a:rPr lang="en-US" altLang="zh-CN" sz="3200" dirty="0" smtClean="0">
                <a:solidFill>
                  <a:schemeClr val="bg1"/>
                </a:solidFill>
                <a:latin typeface="+mn-ea"/>
                <a:sym typeface="Wingdings 2" pitchFamily="18" charset="2"/>
              </a:rPr>
              <a:t></a:t>
            </a:r>
            <a:r>
              <a:rPr lang="zh-CN" altLang="en-US" sz="3200" dirty="0" smtClean="0">
                <a:solidFill>
                  <a:schemeClr val="bg1"/>
                </a:solidFill>
              </a:rPr>
              <a:t>构件</a:t>
            </a:r>
            <a:r>
              <a:rPr lang="zh-CN" altLang="en-US" sz="3200" dirty="0">
                <a:solidFill>
                  <a:schemeClr val="bg1"/>
                </a:solidFill>
              </a:rPr>
              <a:t>是系统的可替代的物理部分，是定义了良好接口的物理实现单元，它是系统中可以替代的部分，每个构件体现了系统设计中的特定类的实现，良好定义的构件不直接依赖于其它构件，而是依赖于其它构件所支持的接口，在这种情况下，系统中的一个构件可以被支持相同的接口的其它构件所替代。 </a:t>
            </a:r>
          </a:p>
        </p:txBody>
      </p:sp>
    </p:spTree>
    <p:extLst>
      <p:ext uri="{BB962C8B-B14F-4D97-AF65-F5344CB8AC3E}">
        <p14:creationId xmlns:p14="http://schemas.microsoft.com/office/powerpoint/2010/main" val="26603397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2.4</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构件的名称</a:t>
            </a:r>
            <a:r>
              <a:rPr lang="en-US" altLang="zh-CN" dirty="0" smtClean="0">
                <a:solidFill>
                  <a:schemeClr val="bg1"/>
                </a:solidFill>
              </a:rPr>
              <a:t>[2</a:t>
            </a:r>
            <a:r>
              <a:rPr lang="en-US" altLang="zh-CN" dirty="0" smtClean="0">
                <a:solidFill>
                  <a:schemeClr val="bg1"/>
                </a:solidFill>
              </a:rPr>
              <a:t>]</a:t>
            </a:r>
            <a:endParaRPr lang="zh-CN" altLang="en-US" dirty="0">
              <a:solidFill>
                <a:schemeClr val="bg1"/>
              </a:solidFill>
            </a:endParaRPr>
          </a:p>
        </p:txBody>
      </p:sp>
      <p:sp>
        <p:nvSpPr>
          <p:cNvPr id="5" name="文本框 4"/>
          <p:cNvSpPr txBox="1"/>
          <p:nvPr/>
        </p:nvSpPr>
        <p:spPr>
          <a:xfrm>
            <a:off x="2193233" y="2032833"/>
            <a:ext cx="9157254" cy="3046988"/>
          </a:xfrm>
          <a:prstGeom prst="rect">
            <a:avLst/>
          </a:prstGeom>
          <a:noFill/>
        </p:spPr>
        <p:txBody>
          <a:bodyPr wrap="square" rtlCol="0">
            <a:spAutoFit/>
          </a:bodyPr>
          <a:lstStyle/>
          <a:p>
            <a:r>
              <a:rPr lang="en-US" altLang="zh-CN" sz="3200" dirty="0" smtClean="0">
                <a:solidFill>
                  <a:schemeClr val="bg1"/>
                </a:solidFill>
                <a:latin typeface="+mn-ea"/>
                <a:sym typeface="Wingdings 2" pitchFamily="18" charset="2"/>
              </a:rPr>
              <a:t></a:t>
            </a:r>
            <a:r>
              <a:rPr lang="zh-CN" altLang="en-US" sz="3200" dirty="0">
                <a:solidFill>
                  <a:schemeClr val="bg1"/>
                </a:solidFill>
                <a:latin typeface="+mn-ea"/>
              </a:rPr>
              <a:t>每个构件都必须有一个不同于其他构件的名称。构件的名称是一个字符串，位于构件图标的</a:t>
            </a:r>
            <a:r>
              <a:rPr lang="zh-CN" altLang="en-US" sz="3200" dirty="0" smtClean="0">
                <a:solidFill>
                  <a:schemeClr val="bg1"/>
                </a:solidFill>
                <a:latin typeface="+mn-ea"/>
              </a:rPr>
              <a:t>内部。</a:t>
            </a:r>
            <a:endParaRPr lang="en-US" altLang="zh-CN" sz="3200" dirty="0" smtClean="0">
              <a:solidFill>
                <a:schemeClr val="bg1"/>
              </a:solidFill>
              <a:latin typeface="+mn-ea"/>
            </a:endParaRPr>
          </a:p>
          <a:p>
            <a:endParaRPr lang="zh-CN" altLang="en-US" sz="3200" dirty="0">
              <a:solidFill>
                <a:schemeClr val="bg1"/>
              </a:solidFill>
              <a:latin typeface="+mn-ea"/>
            </a:endParaRPr>
          </a:p>
          <a:p>
            <a:r>
              <a:rPr lang="en-US" altLang="zh-CN" sz="3200" dirty="0">
                <a:solidFill>
                  <a:schemeClr val="bg1"/>
                </a:solidFill>
                <a:latin typeface="+mn-ea"/>
                <a:sym typeface="Wingdings 2" pitchFamily="18" charset="2"/>
              </a:rPr>
              <a:t></a:t>
            </a:r>
            <a:r>
              <a:rPr lang="zh-CN" altLang="en-US" sz="3200" dirty="0" smtClean="0">
                <a:solidFill>
                  <a:schemeClr val="bg1"/>
                </a:solidFill>
                <a:latin typeface="+mn-ea"/>
              </a:rPr>
              <a:t>构件</a:t>
            </a:r>
            <a:r>
              <a:rPr lang="zh-CN" altLang="en-US" sz="3200" dirty="0">
                <a:solidFill>
                  <a:schemeClr val="bg1"/>
                </a:solidFill>
                <a:latin typeface="+mn-ea"/>
              </a:rPr>
              <a:t>名称通常是从现实的词汇表中抽取出来的短名词或名词短语，并依据目标操作系统添加相应的扩展名，例如</a:t>
            </a:r>
            <a:r>
              <a:rPr lang="en-US" altLang="zh-CN" sz="3200" dirty="0">
                <a:solidFill>
                  <a:schemeClr val="bg1"/>
                </a:solidFill>
                <a:latin typeface="+mn-ea"/>
              </a:rPr>
              <a:t>java</a:t>
            </a:r>
            <a:r>
              <a:rPr lang="zh-CN" altLang="en-US" sz="3200" dirty="0">
                <a:solidFill>
                  <a:schemeClr val="bg1"/>
                </a:solidFill>
                <a:latin typeface="+mn-ea"/>
              </a:rPr>
              <a:t>和</a:t>
            </a:r>
            <a:r>
              <a:rPr lang="en-US" altLang="zh-CN" sz="3200" dirty="0" err="1">
                <a:solidFill>
                  <a:schemeClr val="bg1"/>
                </a:solidFill>
                <a:latin typeface="+mn-ea"/>
              </a:rPr>
              <a:t>dll</a:t>
            </a:r>
            <a:r>
              <a:rPr lang="zh-CN" altLang="en-US" sz="3200" dirty="0">
                <a:solidFill>
                  <a:schemeClr val="bg1"/>
                </a:solidFill>
                <a:latin typeface="+mn-ea"/>
              </a:rPr>
              <a:t>。</a:t>
            </a:r>
          </a:p>
        </p:txBody>
      </p:sp>
    </p:spTree>
    <p:extLst>
      <p:ext uri="{BB962C8B-B14F-4D97-AF65-F5344CB8AC3E}">
        <p14:creationId xmlns:p14="http://schemas.microsoft.com/office/powerpoint/2010/main" val="41780253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2.5</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构件的表示</a:t>
            </a:r>
            <a:r>
              <a:rPr lang="en-US" altLang="zh-CN" dirty="0" smtClean="0">
                <a:solidFill>
                  <a:schemeClr val="bg1"/>
                </a:solidFill>
              </a:rPr>
              <a:t>[2</a:t>
            </a:r>
            <a:r>
              <a:rPr lang="en-US" altLang="zh-CN" dirty="0" smtClean="0">
                <a:solidFill>
                  <a:schemeClr val="bg1"/>
                </a:solidFill>
              </a:rPr>
              <a:t>]</a:t>
            </a:r>
            <a:endParaRPr lang="zh-CN" altLang="en-US" dirty="0">
              <a:solidFill>
                <a:schemeClr val="bg1"/>
              </a:solidFill>
            </a:endParaRPr>
          </a:p>
        </p:txBody>
      </p:sp>
      <p:sp>
        <p:nvSpPr>
          <p:cNvPr id="5" name="文本框 4"/>
          <p:cNvSpPr txBox="1"/>
          <p:nvPr/>
        </p:nvSpPr>
        <p:spPr>
          <a:xfrm>
            <a:off x="2091633" y="1898892"/>
            <a:ext cx="9157254" cy="3539430"/>
          </a:xfrm>
          <a:prstGeom prst="rect">
            <a:avLst/>
          </a:prstGeom>
          <a:noFill/>
        </p:spPr>
        <p:txBody>
          <a:bodyPr wrap="square" rtlCol="0">
            <a:spAutoFit/>
          </a:bodyPr>
          <a:lstStyle/>
          <a:p>
            <a:r>
              <a:rPr lang="en-US" altLang="zh-CN" sz="3200" dirty="0" smtClean="0">
                <a:solidFill>
                  <a:schemeClr val="bg1"/>
                </a:solidFill>
                <a:latin typeface="+mn-ea"/>
                <a:sym typeface="Wingdings 2" pitchFamily="18" charset="2"/>
              </a:rPr>
              <a:t></a:t>
            </a:r>
            <a:r>
              <a:rPr lang="zh-CN" altLang="en-US" sz="3200" dirty="0">
                <a:solidFill>
                  <a:schemeClr val="bg1"/>
                </a:solidFill>
                <a:latin typeface="+mn-ea"/>
              </a:rPr>
              <a:t>构件是定义了良好接口的物理实现单元，是系统中可替换的物理部件。</a:t>
            </a:r>
          </a:p>
          <a:p>
            <a:r>
              <a:rPr lang="en-US" altLang="zh-CN" sz="3200" dirty="0" smtClean="0">
                <a:solidFill>
                  <a:schemeClr val="bg1"/>
                </a:solidFill>
                <a:latin typeface="+mn-ea"/>
                <a:sym typeface="Wingdings 2" pitchFamily="18" charset="2"/>
              </a:rPr>
              <a:t></a:t>
            </a:r>
            <a:r>
              <a:rPr lang="zh-CN" altLang="en-US" sz="3200" dirty="0">
                <a:solidFill>
                  <a:schemeClr val="bg1"/>
                </a:solidFill>
                <a:latin typeface="+mn-ea"/>
              </a:rPr>
              <a:t>构件可以是源代码构件、二进制构件或一个可执行的构件</a:t>
            </a:r>
            <a:r>
              <a:rPr lang="zh-CN" altLang="en-US" sz="3200" dirty="0" smtClean="0">
                <a:solidFill>
                  <a:schemeClr val="bg1"/>
                </a:solidFill>
                <a:latin typeface="+mn-ea"/>
              </a:rPr>
              <a:t>。</a:t>
            </a:r>
            <a:endParaRPr lang="en-US" altLang="zh-CN" sz="3200" dirty="0" smtClean="0">
              <a:solidFill>
                <a:schemeClr val="bg1"/>
              </a:solidFill>
              <a:latin typeface="+mn-ea"/>
            </a:endParaRPr>
          </a:p>
          <a:p>
            <a:r>
              <a:rPr lang="en-US" altLang="zh-CN" sz="3200" dirty="0">
                <a:solidFill>
                  <a:schemeClr val="bg1"/>
                </a:solidFill>
                <a:latin typeface="+mn-ea"/>
                <a:sym typeface="Wingdings 2" pitchFamily="18" charset="2"/>
              </a:rPr>
              <a:t></a:t>
            </a:r>
            <a:r>
              <a:rPr lang="zh-CN" altLang="en-US" sz="3200" dirty="0" smtClean="0">
                <a:solidFill>
                  <a:schemeClr val="bg1"/>
                </a:solidFill>
                <a:latin typeface="+mn-ea"/>
              </a:rPr>
              <a:t>在</a:t>
            </a:r>
            <a:r>
              <a:rPr lang="en-US" altLang="zh-CN" sz="3200" dirty="0">
                <a:solidFill>
                  <a:schemeClr val="bg1"/>
                </a:solidFill>
                <a:latin typeface="+mn-ea"/>
              </a:rPr>
              <a:t>UML</a:t>
            </a:r>
            <a:r>
              <a:rPr lang="zh-CN" altLang="en-US" sz="3200" dirty="0">
                <a:solidFill>
                  <a:schemeClr val="bg1"/>
                </a:solidFill>
                <a:latin typeface="+mn-ea"/>
              </a:rPr>
              <a:t>中，构件用一个左侧带有突出两个小矩形的矩形来表示。 </a:t>
            </a:r>
          </a:p>
          <a:p>
            <a:endParaRPr lang="zh-CN" altLang="en-US" sz="3200" dirty="0">
              <a:solidFill>
                <a:schemeClr val="bg1"/>
              </a:solidFill>
              <a:latin typeface="+mn-ea"/>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233" y="5156200"/>
            <a:ext cx="248285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029" y="5148262"/>
            <a:ext cx="2160588"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643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2.6</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构件图作用</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93233" y="2032833"/>
            <a:ext cx="9157254" cy="4081117"/>
          </a:xfrm>
          <a:prstGeom prst="rect">
            <a:avLst/>
          </a:prstGeom>
          <a:noFill/>
        </p:spPr>
        <p:txBody>
          <a:bodyPr wrap="square" rtlCol="0">
            <a:spAutoFit/>
          </a:bodyPr>
          <a:lstStyle/>
          <a:p>
            <a:pPr>
              <a:lnSpc>
                <a:spcPct val="90000"/>
              </a:lnSpc>
            </a:pPr>
            <a:r>
              <a:rPr lang="en-US" altLang="zh-CN" sz="3200" dirty="0">
                <a:solidFill>
                  <a:schemeClr val="bg1"/>
                </a:solidFill>
                <a:sym typeface="Wingdings 2" pitchFamily="18" charset="2"/>
              </a:rPr>
              <a:t></a:t>
            </a:r>
            <a:r>
              <a:rPr lang="zh-CN" altLang="en-US" sz="3200" dirty="0" smtClean="0">
                <a:solidFill>
                  <a:schemeClr val="bg1"/>
                </a:solidFill>
                <a:latin typeface="+mn-ea"/>
              </a:rPr>
              <a:t>构件</a:t>
            </a:r>
            <a:r>
              <a:rPr lang="zh-CN" altLang="en-US" sz="3200" dirty="0">
                <a:solidFill>
                  <a:schemeClr val="bg1"/>
                </a:solidFill>
                <a:latin typeface="+mn-ea"/>
              </a:rPr>
              <a:t>图的基本目的是：使系统人员和开发人员能够从整体上了解系统的所有物理部件，同时，也使我们知道如何对构件进行打包，以便交付给最终客户，最后，构件图显示了被开发系统所包含的构件之间的依赖关系。</a:t>
            </a:r>
          </a:p>
          <a:p>
            <a:pPr>
              <a:lnSpc>
                <a:spcPct val="90000"/>
              </a:lnSpc>
            </a:pPr>
            <a:r>
              <a:rPr lang="en-US" altLang="zh-CN" sz="3200" dirty="0">
                <a:solidFill>
                  <a:schemeClr val="bg1"/>
                </a:solidFill>
                <a:sym typeface="Wingdings 2" pitchFamily="18" charset="2"/>
              </a:rPr>
              <a:t></a:t>
            </a:r>
            <a:r>
              <a:rPr lang="zh-CN" altLang="en-US" sz="3200" dirty="0" smtClean="0">
                <a:solidFill>
                  <a:schemeClr val="bg1"/>
                </a:solidFill>
                <a:latin typeface="+mn-ea"/>
              </a:rPr>
              <a:t>构件</a:t>
            </a:r>
            <a:r>
              <a:rPr lang="zh-CN" altLang="en-US" sz="3200" dirty="0">
                <a:solidFill>
                  <a:schemeClr val="bg1"/>
                </a:solidFill>
                <a:latin typeface="+mn-ea"/>
              </a:rPr>
              <a:t>图从软件架构的角度来描述一个系统的主要功能，如系统分成几个子系统，每个子系统包括哪些类、包和构件，它们之间的关系以及它们分配到哪些节点上等。</a:t>
            </a:r>
          </a:p>
        </p:txBody>
      </p:sp>
    </p:spTree>
    <p:extLst>
      <p:ext uri="{BB962C8B-B14F-4D97-AF65-F5344CB8AC3E}">
        <p14:creationId xmlns:p14="http://schemas.microsoft.com/office/powerpoint/2010/main" val="38967772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2.6</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构件图作用</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93233" y="2032833"/>
            <a:ext cx="9157254" cy="3046988"/>
          </a:xfrm>
          <a:prstGeom prst="rect">
            <a:avLst/>
          </a:prstGeom>
          <a:noFill/>
        </p:spPr>
        <p:txBody>
          <a:bodyPr wrap="square" rtlCol="0">
            <a:spAutoFit/>
          </a:bodyPr>
          <a:lstStyle/>
          <a:p>
            <a:r>
              <a:rPr lang="en-US" altLang="zh-CN" sz="3200" dirty="0" smtClean="0">
                <a:solidFill>
                  <a:schemeClr val="bg1"/>
                </a:solidFill>
                <a:latin typeface="+mn-ea"/>
                <a:sym typeface="Wingdings 2" pitchFamily="18" charset="2"/>
              </a:rPr>
              <a:t></a:t>
            </a:r>
            <a:r>
              <a:rPr lang="zh-CN" altLang="en-US" sz="3200" dirty="0">
                <a:solidFill>
                  <a:schemeClr val="bg1"/>
                </a:solidFill>
                <a:latin typeface="+mn-ea"/>
              </a:rPr>
              <a:t>使用构件图可以清楚地看出系统的结构和功能。方便项目组的成员制定工作目标和了解工作情况，同时，最重要的一点是有利于软件的复用。</a:t>
            </a:r>
          </a:p>
          <a:p>
            <a:r>
              <a:rPr lang="en-US" altLang="zh-CN" sz="3200" dirty="0" smtClean="0">
                <a:solidFill>
                  <a:schemeClr val="bg1"/>
                </a:solidFill>
                <a:latin typeface="+mn-ea"/>
                <a:sym typeface="Wingdings 2" pitchFamily="18" charset="2"/>
              </a:rPr>
              <a:t></a:t>
            </a:r>
            <a:r>
              <a:rPr lang="zh-CN" altLang="en-US" sz="3200" dirty="0">
                <a:solidFill>
                  <a:schemeClr val="bg1"/>
                </a:solidFill>
                <a:latin typeface="+mn-ea"/>
              </a:rPr>
              <a:t>从宏观的角度上，构件图把软件看作多个独立构件组装而成的集合，每个构件可以被实现相同接口的其它构件替换。</a:t>
            </a:r>
          </a:p>
        </p:txBody>
      </p:sp>
    </p:spTree>
    <p:extLst>
      <p:ext uri="{BB962C8B-B14F-4D97-AF65-F5344CB8AC3E}">
        <p14:creationId xmlns:p14="http://schemas.microsoft.com/office/powerpoint/2010/main" val="6730530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chemeClr val="bg1"/>
                </a:solidFill>
                <a:effectLst/>
                <a:uLnTx/>
                <a:uFillTx/>
              </a:rPr>
              <a:t>2.7</a:t>
            </a:r>
            <a:endParaRPr kumimoji="0" lang="zh-CN" altLang="en-US" sz="2800" b="0" i="0" u="none" strike="noStrike" kern="0" cap="none" spc="0" normalizeH="0" baseline="0" noProof="0" dirty="0" smtClean="0">
              <a:ln>
                <a:noFill/>
              </a:ln>
              <a:solidFill>
                <a:schemeClr val="bg1"/>
              </a:solidFill>
              <a:effectLst/>
              <a:uLnTx/>
              <a:uFillTx/>
            </a:endParaRPr>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构件图作法</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93233" y="2167248"/>
            <a:ext cx="9157254" cy="3539430"/>
          </a:xfrm>
          <a:prstGeom prst="rect">
            <a:avLst/>
          </a:prstGeom>
          <a:noFill/>
        </p:spPr>
        <p:txBody>
          <a:bodyPr wrap="square" rtlCol="0">
            <a:spAutoFit/>
          </a:bodyPr>
          <a:lstStyle/>
          <a:p>
            <a:r>
              <a:rPr lang="en-US" altLang="zh-CN" sz="3200" b="1" dirty="0" smtClean="0">
                <a:solidFill>
                  <a:schemeClr val="bg1"/>
                </a:solidFill>
                <a:latin typeface="+mn-ea"/>
                <a:ea typeface="+mn-ea"/>
              </a:rPr>
              <a:t>1</a:t>
            </a:r>
            <a:r>
              <a:rPr lang="zh-CN" altLang="en-US" sz="3200" b="1" dirty="0" smtClean="0">
                <a:solidFill>
                  <a:schemeClr val="bg1"/>
                </a:solidFill>
                <a:latin typeface="+mn-ea"/>
                <a:ea typeface="+mn-ea"/>
              </a:rPr>
              <a:t>、确定划分的子系统的对外接口。</a:t>
            </a:r>
          </a:p>
          <a:p>
            <a:r>
              <a:rPr lang="zh-CN" altLang="en-US" sz="3200" b="1" dirty="0" smtClean="0">
                <a:solidFill>
                  <a:schemeClr val="bg1"/>
                </a:solidFill>
                <a:latin typeface="+mn-ea"/>
                <a:ea typeface="+mn-ea"/>
              </a:rPr>
              <a:t>程序子系统和系统外实际要进行联系的边界处理。</a:t>
            </a:r>
          </a:p>
          <a:p>
            <a:r>
              <a:rPr lang="en-US" altLang="zh-CN" sz="3200" b="1" dirty="0" smtClean="0">
                <a:solidFill>
                  <a:schemeClr val="bg1"/>
                </a:solidFill>
                <a:latin typeface="+mn-ea"/>
                <a:ea typeface="+mn-ea"/>
              </a:rPr>
              <a:t>2</a:t>
            </a:r>
            <a:r>
              <a:rPr lang="zh-CN" altLang="en-US" sz="3200" b="1" dirty="0" smtClean="0">
                <a:solidFill>
                  <a:schemeClr val="bg1"/>
                </a:solidFill>
                <a:latin typeface="+mn-ea"/>
                <a:ea typeface="+mn-ea"/>
              </a:rPr>
              <a:t>、确定子构件和接口。</a:t>
            </a:r>
          </a:p>
          <a:p>
            <a:r>
              <a:rPr lang="zh-CN" altLang="en-US" sz="3200" b="1" dirty="0" smtClean="0">
                <a:solidFill>
                  <a:schemeClr val="bg1"/>
                </a:solidFill>
                <a:latin typeface="+mn-ea"/>
                <a:ea typeface="+mn-ea"/>
              </a:rPr>
              <a:t>在子系统中把功能不同的模块划分成构件，同时确定构件跟构件之间的接口。</a:t>
            </a:r>
          </a:p>
          <a:p>
            <a:r>
              <a:rPr lang="en-US" altLang="zh-CN" sz="3200" b="1" dirty="0" smtClean="0">
                <a:solidFill>
                  <a:schemeClr val="bg1"/>
                </a:solidFill>
                <a:latin typeface="+mn-ea"/>
                <a:ea typeface="+mn-ea"/>
              </a:rPr>
              <a:t>3</a:t>
            </a:r>
            <a:r>
              <a:rPr lang="zh-CN" altLang="en-US" sz="3200" b="1" dirty="0" smtClean="0">
                <a:solidFill>
                  <a:schemeClr val="bg1"/>
                </a:solidFill>
                <a:latin typeface="+mn-ea"/>
                <a:ea typeface="+mn-ea"/>
              </a:rPr>
              <a:t>、确定构件之间的关系。</a:t>
            </a:r>
          </a:p>
          <a:p>
            <a:r>
              <a:rPr lang="zh-CN" altLang="en-US" sz="3200" b="1" dirty="0" smtClean="0">
                <a:solidFill>
                  <a:schemeClr val="bg1"/>
                </a:solidFill>
                <a:latin typeface="+mn-ea"/>
                <a:ea typeface="+mn-ea"/>
              </a:rPr>
              <a:t>分析构件之间存在的逻辑设计关系，画出依赖图。</a:t>
            </a:r>
            <a:endParaRPr lang="zh-CN" altLang="en-US" sz="3200" b="1" dirty="0">
              <a:solidFill>
                <a:schemeClr val="bg1"/>
              </a:solidFill>
              <a:latin typeface="+mn-ea"/>
              <a:ea typeface="+mn-ea"/>
            </a:endParaRPr>
          </a:p>
        </p:txBody>
      </p:sp>
    </p:spTree>
    <p:extLst>
      <p:ext uri="{BB962C8B-B14F-4D97-AF65-F5344CB8AC3E}">
        <p14:creationId xmlns:p14="http://schemas.microsoft.com/office/powerpoint/2010/main" val="22090552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chemeClr val="bg1"/>
                </a:solidFill>
                <a:effectLst/>
                <a:uLnTx/>
                <a:uFillTx/>
              </a:rPr>
              <a:t>2.8</a:t>
            </a:r>
            <a:endParaRPr kumimoji="0" lang="zh-CN" altLang="en-US" sz="2800" b="0" i="0" u="none" strike="noStrike" kern="0" cap="none" spc="0" normalizeH="0" baseline="0" noProof="0" dirty="0" smtClean="0">
              <a:ln>
                <a:noFill/>
              </a:ln>
              <a:solidFill>
                <a:schemeClr val="bg1"/>
              </a:solidFill>
              <a:effectLst/>
              <a:uLnTx/>
              <a:uFillTx/>
            </a:endParaRPr>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构件图实例</a:t>
            </a:r>
            <a:endParaRPr lang="zh-CN" altLang="en-US" dirty="0">
              <a:solidFill>
                <a:schemeClr val="bg1"/>
              </a:solidFill>
            </a:endParaRPr>
          </a:p>
        </p:txBody>
      </p:sp>
      <p:pic>
        <p:nvPicPr>
          <p:cNvPr id="6" name="图片 5"/>
          <p:cNvPicPr>
            <a:picLocks noChangeAspect="1"/>
          </p:cNvPicPr>
          <p:nvPr/>
        </p:nvPicPr>
        <p:blipFill>
          <a:blip r:embed="rId2"/>
          <a:stretch>
            <a:fillRect/>
          </a:stretch>
        </p:blipFill>
        <p:spPr>
          <a:xfrm>
            <a:off x="2915644" y="1580839"/>
            <a:ext cx="8285756" cy="5142040"/>
          </a:xfrm>
          <a:prstGeom prst="rect">
            <a:avLst/>
          </a:prstGeom>
        </p:spPr>
      </p:pic>
    </p:spTree>
    <p:extLst>
      <p:ext uri="{BB962C8B-B14F-4D97-AF65-F5344CB8AC3E}">
        <p14:creationId xmlns:p14="http://schemas.microsoft.com/office/powerpoint/2010/main" val="2898808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1</a:t>
            </a:r>
            <a:endParaRPr lang="zh-CN" altLang="en-US" sz="6000" dirty="0"/>
          </a:p>
        </p:txBody>
      </p:sp>
      <p:sp>
        <p:nvSpPr>
          <p:cNvPr id="14" name="标题 1"/>
          <p:cNvSpPr>
            <a:spLocks noGrp="1"/>
          </p:cNvSpPr>
          <p:nvPr>
            <p:ph type="title"/>
          </p:nvPr>
        </p:nvSpPr>
        <p:spPr>
          <a:xfrm>
            <a:off x="4923182" y="1786420"/>
            <a:ext cx="3276601" cy="1325563"/>
          </a:xfrm>
        </p:spPr>
        <p:txBody>
          <a:bodyPr>
            <a:normAutofit/>
          </a:bodyPr>
          <a:lstStyle/>
          <a:p>
            <a:r>
              <a:rPr lang="zh-CN" altLang="en-US" sz="6600" dirty="0">
                <a:solidFill>
                  <a:schemeClr val="bg1"/>
                </a:solidFill>
              </a:rPr>
              <a:t>对象</a:t>
            </a:r>
            <a:r>
              <a:rPr lang="zh-CN" altLang="en-US" sz="6600" dirty="0" smtClean="0">
                <a:solidFill>
                  <a:schemeClr val="bg1"/>
                </a:solidFill>
              </a:rPr>
              <a:t>图</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16" name="标题 1"/>
          <p:cNvSpPr txBox="1">
            <a:spLocks/>
          </p:cNvSpPr>
          <p:nvPr/>
        </p:nvSpPr>
        <p:spPr>
          <a:xfrm>
            <a:off x="5002695" y="2738354"/>
            <a:ext cx="45885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bg1">
                    <a:lumMod val="50000"/>
                  </a:schemeClr>
                </a:solidFill>
              </a:rPr>
              <a:t>Object Diagram</a:t>
            </a:r>
            <a:endParaRPr lang="zh-CN" altLang="en-US" sz="6600" dirty="0">
              <a:solidFill>
                <a:schemeClr val="bg1">
                  <a:lumMod val="50000"/>
                </a:schemeClr>
              </a:solidFill>
            </a:endParaRPr>
          </a:p>
        </p:txBody>
      </p:sp>
    </p:spTree>
    <p:extLst>
      <p:ext uri="{BB962C8B-B14F-4D97-AF65-F5344CB8AC3E}">
        <p14:creationId xmlns:p14="http://schemas.microsoft.com/office/powerpoint/2010/main" val="11851513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3</a:t>
            </a:r>
            <a:endParaRPr lang="zh-CN" altLang="en-US" sz="6000" dirty="0"/>
          </a:p>
        </p:txBody>
      </p:sp>
      <p:sp>
        <p:nvSpPr>
          <p:cNvPr id="14" name="标题 1"/>
          <p:cNvSpPr>
            <a:spLocks noGrp="1"/>
          </p:cNvSpPr>
          <p:nvPr>
            <p:ph type="title"/>
          </p:nvPr>
        </p:nvSpPr>
        <p:spPr>
          <a:xfrm>
            <a:off x="4704521" y="1786420"/>
            <a:ext cx="3743740" cy="1325563"/>
          </a:xfrm>
        </p:spPr>
        <p:txBody>
          <a:bodyPr>
            <a:normAutofit/>
          </a:bodyPr>
          <a:lstStyle/>
          <a:p>
            <a:r>
              <a:rPr lang="zh-CN" altLang="en-US" sz="6600" dirty="0" smtClean="0">
                <a:solidFill>
                  <a:schemeClr val="bg1"/>
                </a:solidFill>
              </a:rPr>
              <a:t>  包图</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5" name="标题 1"/>
          <p:cNvSpPr txBox="1">
            <a:spLocks/>
          </p:cNvSpPr>
          <p:nvPr/>
        </p:nvSpPr>
        <p:spPr>
          <a:xfrm>
            <a:off x="5322129" y="2728415"/>
            <a:ext cx="45885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solidFill>
                  <a:schemeClr val="bg1">
                    <a:lumMod val="50000"/>
                  </a:schemeClr>
                </a:solidFill>
              </a:rPr>
              <a:t>Package </a:t>
            </a:r>
            <a:r>
              <a:rPr lang="en-US" altLang="zh-CN" dirty="0">
                <a:solidFill>
                  <a:schemeClr val="bg1">
                    <a:lumMod val="50000"/>
                  </a:schemeClr>
                </a:solidFill>
              </a:rPr>
              <a:t>Diagram</a:t>
            </a:r>
            <a:endParaRPr lang="zh-CN" altLang="en-US" sz="6600" dirty="0">
              <a:solidFill>
                <a:schemeClr val="bg1">
                  <a:lumMod val="50000"/>
                </a:schemeClr>
              </a:solidFill>
            </a:endParaRPr>
          </a:p>
        </p:txBody>
      </p:sp>
    </p:spTree>
    <p:extLst>
      <p:ext uri="{BB962C8B-B14F-4D97-AF65-F5344CB8AC3E}">
        <p14:creationId xmlns:p14="http://schemas.microsoft.com/office/powerpoint/2010/main" val="4241490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3.1</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包的表示</a:t>
            </a:r>
            <a:r>
              <a:rPr lang="en-US" altLang="zh-CN" dirty="0" smtClean="0">
                <a:solidFill>
                  <a:schemeClr val="bg1"/>
                </a:solidFill>
              </a:rPr>
              <a:t>[4</a:t>
            </a:r>
            <a:r>
              <a:rPr lang="en-US" altLang="zh-CN" dirty="0" smtClean="0">
                <a:solidFill>
                  <a:schemeClr val="bg1"/>
                </a:solidFill>
              </a:rPr>
              <a:t>]</a:t>
            </a:r>
            <a:endParaRPr lang="zh-CN" altLang="en-US" dirty="0">
              <a:solidFill>
                <a:schemeClr val="bg1"/>
              </a:solidFill>
            </a:endParaRPr>
          </a:p>
        </p:txBody>
      </p:sp>
      <p:sp>
        <p:nvSpPr>
          <p:cNvPr id="5" name="文本框 4"/>
          <p:cNvSpPr txBox="1"/>
          <p:nvPr/>
        </p:nvSpPr>
        <p:spPr>
          <a:xfrm>
            <a:off x="2193233" y="1677090"/>
            <a:ext cx="9157254" cy="1569660"/>
          </a:xfrm>
          <a:prstGeom prst="rect">
            <a:avLst/>
          </a:prstGeom>
          <a:noFill/>
        </p:spPr>
        <p:txBody>
          <a:bodyPr wrap="square" rtlCol="0">
            <a:spAutoFit/>
          </a:bodyPr>
          <a:lstStyle/>
          <a:p>
            <a:r>
              <a:rPr lang="zh-CN" altLang="en-US" sz="3200" dirty="0" smtClean="0">
                <a:solidFill>
                  <a:schemeClr val="bg1"/>
                </a:solidFill>
                <a:latin typeface="+mn-ea"/>
              </a:rPr>
              <a:t>在</a:t>
            </a:r>
            <a:r>
              <a:rPr lang="en-US" altLang="zh-CN" sz="3200" dirty="0">
                <a:solidFill>
                  <a:schemeClr val="bg1"/>
                </a:solidFill>
                <a:latin typeface="+mn-ea"/>
              </a:rPr>
              <a:t>UML</a:t>
            </a:r>
            <a:r>
              <a:rPr lang="zh-CN" altLang="en-US" sz="3200" dirty="0">
                <a:solidFill>
                  <a:schemeClr val="bg1"/>
                </a:solidFill>
                <a:latin typeface="+mn-ea"/>
              </a:rPr>
              <a:t>中用文件夹符号来表示一个包。即一个包由两个矩形组成，上面是一个小矩形，下面是一个大</a:t>
            </a:r>
            <a:r>
              <a:rPr lang="zh-CN" altLang="en-US" sz="3200" dirty="0" smtClean="0">
                <a:solidFill>
                  <a:schemeClr val="bg1"/>
                </a:solidFill>
                <a:latin typeface="+mn-ea"/>
              </a:rPr>
              <a:t>矩形</a:t>
            </a:r>
            <a:r>
              <a:rPr lang="zh-CN" altLang="en-US" sz="3200" dirty="0" smtClean="0">
                <a:solidFill>
                  <a:schemeClr val="bg1"/>
                </a:solidFill>
              </a:rPr>
              <a:t>。</a:t>
            </a:r>
            <a:endParaRPr lang="en-US" altLang="zh-CN" sz="3200" dirty="0">
              <a:solidFill>
                <a:schemeClr val="bg1"/>
              </a:solidFill>
            </a:endParaRPr>
          </a:p>
        </p:txBody>
      </p:sp>
      <p:pic>
        <p:nvPicPr>
          <p:cNvPr id="6" name="Picture 4" descr="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6639" y="3246750"/>
            <a:ext cx="4387471" cy="2964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9874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3.1</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包的表示</a:t>
            </a:r>
            <a:r>
              <a:rPr lang="en-US" altLang="zh-CN" dirty="0" smtClean="0">
                <a:solidFill>
                  <a:schemeClr val="bg1"/>
                </a:solidFill>
              </a:rPr>
              <a:t>[4]</a:t>
            </a:r>
            <a:endParaRPr lang="zh-CN" altLang="en-US" dirty="0">
              <a:solidFill>
                <a:schemeClr val="bg1"/>
              </a:solidFill>
            </a:endParaRPr>
          </a:p>
        </p:txBody>
      </p:sp>
      <p:sp>
        <p:nvSpPr>
          <p:cNvPr id="5" name="文本框 4"/>
          <p:cNvSpPr txBox="1"/>
          <p:nvPr/>
        </p:nvSpPr>
        <p:spPr>
          <a:xfrm>
            <a:off x="1812687" y="7353083"/>
            <a:ext cx="9157254" cy="1569660"/>
          </a:xfrm>
          <a:prstGeom prst="rect">
            <a:avLst/>
          </a:prstGeom>
          <a:noFill/>
        </p:spPr>
        <p:txBody>
          <a:bodyPr wrap="square" rtlCol="0">
            <a:spAutoFit/>
          </a:bodyPr>
          <a:lstStyle/>
          <a:p>
            <a:r>
              <a:rPr lang="zh-CN" altLang="en-US" sz="3200" dirty="0" smtClean="0">
                <a:solidFill>
                  <a:schemeClr val="bg1"/>
                </a:solidFill>
                <a:latin typeface="+mn-ea"/>
              </a:rPr>
              <a:t>在</a:t>
            </a:r>
            <a:r>
              <a:rPr lang="en-US" altLang="zh-CN" sz="3200" dirty="0">
                <a:solidFill>
                  <a:schemeClr val="bg1"/>
                </a:solidFill>
                <a:latin typeface="+mn-ea"/>
              </a:rPr>
              <a:t>UML</a:t>
            </a:r>
            <a:r>
              <a:rPr lang="zh-CN" altLang="en-US" sz="3200" dirty="0">
                <a:solidFill>
                  <a:schemeClr val="bg1"/>
                </a:solidFill>
                <a:latin typeface="+mn-ea"/>
              </a:rPr>
              <a:t>中用文件夹符号来表示一个包。即一个包由两个矩形组成，上面是一个小矩形，下面是一个大</a:t>
            </a:r>
            <a:r>
              <a:rPr lang="zh-CN" altLang="en-US" sz="3200" dirty="0" smtClean="0">
                <a:solidFill>
                  <a:schemeClr val="bg1"/>
                </a:solidFill>
                <a:latin typeface="+mn-ea"/>
              </a:rPr>
              <a:t>矩形</a:t>
            </a:r>
            <a:r>
              <a:rPr lang="zh-CN" altLang="en-US" sz="3200" dirty="0" smtClean="0">
                <a:solidFill>
                  <a:schemeClr val="bg1"/>
                </a:solidFill>
              </a:rPr>
              <a:t>。</a:t>
            </a:r>
            <a:endParaRPr lang="en-US" altLang="zh-CN" sz="3200" dirty="0">
              <a:solidFill>
                <a:schemeClr val="bg1"/>
              </a:solidFill>
            </a:endParaRPr>
          </a:p>
        </p:txBody>
      </p:sp>
      <p:pic>
        <p:nvPicPr>
          <p:cNvPr id="7" name="Picture 4" descr="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687" y="2328862"/>
            <a:ext cx="9829483" cy="366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59088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3.2</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包图定义</a:t>
            </a:r>
            <a:r>
              <a:rPr lang="en-US" altLang="zh-CN" dirty="0" smtClean="0">
                <a:solidFill>
                  <a:schemeClr val="bg1"/>
                </a:solidFill>
              </a:rPr>
              <a:t>[4]</a:t>
            </a:r>
            <a:endParaRPr lang="zh-CN" altLang="en-US" dirty="0">
              <a:solidFill>
                <a:schemeClr val="bg1"/>
              </a:solidFill>
            </a:endParaRPr>
          </a:p>
        </p:txBody>
      </p:sp>
      <p:sp>
        <p:nvSpPr>
          <p:cNvPr id="5" name="文本框 4"/>
          <p:cNvSpPr txBox="1"/>
          <p:nvPr/>
        </p:nvSpPr>
        <p:spPr>
          <a:xfrm>
            <a:off x="2193233" y="2216944"/>
            <a:ext cx="9157254" cy="2062103"/>
          </a:xfrm>
          <a:prstGeom prst="rect">
            <a:avLst/>
          </a:prstGeom>
          <a:noFill/>
        </p:spPr>
        <p:txBody>
          <a:bodyPr wrap="square" rtlCol="0">
            <a:spAutoFit/>
          </a:bodyPr>
          <a:lstStyle/>
          <a:p>
            <a:r>
              <a:rPr lang="zh-CN" altLang="en-US" sz="3200" dirty="0">
                <a:solidFill>
                  <a:schemeClr val="bg1"/>
                </a:solidFill>
              </a:rPr>
              <a:t>包图是在 </a:t>
            </a:r>
            <a:r>
              <a:rPr lang="en-US" altLang="zh-CN" sz="3200" dirty="0" smtClean="0">
                <a:solidFill>
                  <a:schemeClr val="bg1"/>
                </a:solidFill>
              </a:rPr>
              <a:t>UML </a:t>
            </a:r>
            <a:r>
              <a:rPr lang="zh-CN" altLang="en-US" sz="3200" dirty="0" smtClean="0">
                <a:solidFill>
                  <a:schemeClr val="bg1"/>
                </a:solidFill>
              </a:rPr>
              <a:t>中用类似于</a:t>
            </a:r>
            <a:r>
              <a:rPr lang="zh-CN" altLang="en-US" sz="3200" dirty="0">
                <a:solidFill>
                  <a:schemeClr val="bg1"/>
                </a:solidFill>
              </a:rPr>
              <a:t>文件夹的符号表示的模型元素的组合</a:t>
            </a:r>
            <a:r>
              <a:rPr lang="zh-CN" altLang="en-US" sz="3200" dirty="0" smtClean="0">
                <a:solidFill>
                  <a:schemeClr val="bg1"/>
                </a:solidFill>
              </a:rPr>
              <a:t>。</a:t>
            </a:r>
            <a:r>
              <a:rPr lang="zh-CN" altLang="en-US" sz="3200" dirty="0">
                <a:solidFill>
                  <a:schemeClr val="bg1"/>
                </a:solidFill>
              </a:rPr>
              <a:t>包图就是用来描述包及其关系的图，我们常用包图来描述系统、子系统的宏观组成和结构。</a:t>
            </a:r>
            <a:endParaRPr lang="en-US" altLang="zh-CN" sz="3200" dirty="0">
              <a:solidFill>
                <a:schemeClr val="bg1"/>
              </a:solidFill>
            </a:endParaRPr>
          </a:p>
        </p:txBody>
      </p:sp>
    </p:spTree>
    <p:extLst>
      <p:ext uri="{BB962C8B-B14F-4D97-AF65-F5344CB8AC3E}">
        <p14:creationId xmlns:p14="http://schemas.microsoft.com/office/powerpoint/2010/main" val="30335844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3.3</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包图作用</a:t>
            </a:r>
            <a:r>
              <a:rPr lang="en-US" altLang="zh-CN" dirty="0" smtClean="0">
                <a:solidFill>
                  <a:schemeClr val="bg1"/>
                </a:solidFill>
              </a:rPr>
              <a:t>[4]</a:t>
            </a:r>
            <a:endParaRPr lang="zh-CN" altLang="en-US" dirty="0">
              <a:solidFill>
                <a:schemeClr val="bg1"/>
              </a:solidFill>
            </a:endParaRPr>
          </a:p>
        </p:txBody>
      </p:sp>
      <p:sp>
        <p:nvSpPr>
          <p:cNvPr id="5" name="文本框 4"/>
          <p:cNvSpPr txBox="1"/>
          <p:nvPr/>
        </p:nvSpPr>
        <p:spPr>
          <a:xfrm>
            <a:off x="2193233" y="2216944"/>
            <a:ext cx="9157254" cy="2554545"/>
          </a:xfrm>
          <a:prstGeom prst="rect">
            <a:avLst/>
          </a:prstGeom>
          <a:noFill/>
        </p:spPr>
        <p:txBody>
          <a:bodyPr wrap="square" rtlCol="0">
            <a:spAutoFit/>
          </a:bodyPr>
          <a:lstStyle/>
          <a:p>
            <a:r>
              <a:rPr lang="en-US" altLang="zh-CN" sz="3200" b="1" dirty="0" smtClean="0">
                <a:solidFill>
                  <a:schemeClr val="bg1"/>
                </a:solidFill>
                <a:latin typeface="+mn-ea"/>
                <a:ea typeface="+mn-ea"/>
              </a:rPr>
              <a:t>1</a:t>
            </a:r>
            <a:r>
              <a:rPr lang="zh-CN" altLang="en-US" sz="3200" b="1" dirty="0" smtClean="0">
                <a:solidFill>
                  <a:schemeClr val="bg1"/>
                </a:solidFill>
                <a:latin typeface="+mn-ea"/>
                <a:ea typeface="+mn-ea"/>
              </a:rPr>
              <a:t>、对语义上相关的元素进行分组</a:t>
            </a:r>
          </a:p>
          <a:p>
            <a:r>
              <a:rPr lang="en-US" altLang="zh-CN" sz="3200" b="1" dirty="0" smtClean="0">
                <a:solidFill>
                  <a:schemeClr val="bg1"/>
                </a:solidFill>
                <a:latin typeface="+mn-ea"/>
                <a:ea typeface="+mn-ea"/>
              </a:rPr>
              <a:t>2</a:t>
            </a:r>
            <a:r>
              <a:rPr lang="zh-CN" altLang="en-US" sz="3200" b="1" dirty="0" smtClean="0">
                <a:solidFill>
                  <a:schemeClr val="bg1"/>
                </a:solidFill>
                <a:latin typeface="+mn-ea"/>
                <a:ea typeface="+mn-ea"/>
              </a:rPr>
              <a:t>、定义模型中的“语义边界”</a:t>
            </a:r>
          </a:p>
          <a:p>
            <a:r>
              <a:rPr lang="en-US" altLang="zh-CN" sz="3200" b="1" dirty="0" smtClean="0">
                <a:solidFill>
                  <a:schemeClr val="bg1"/>
                </a:solidFill>
                <a:latin typeface="+mn-ea"/>
                <a:ea typeface="+mn-ea"/>
              </a:rPr>
              <a:t>3</a:t>
            </a:r>
            <a:r>
              <a:rPr lang="zh-CN" altLang="en-US" sz="3200" b="1" dirty="0" smtClean="0">
                <a:solidFill>
                  <a:schemeClr val="bg1"/>
                </a:solidFill>
                <a:latin typeface="+mn-ea"/>
                <a:ea typeface="+mn-ea"/>
              </a:rPr>
              <a:t>、提供配置管理单元</a:t>
            </a:r>
          </a:p>
          <a:p>
            <a:r>
              <a:rPr lang="en-US" altLang="zh-CN" sz="3200" b="1" dirty="0" smtClean="0">
                <a:solidFill>
                  <a:schemeClr val="bg1"/>
                </a:solidFill>
                <a:latin typeface="+mn-ea"/>
                <a:ea typeface="+mn-ea"/>
              </a:rPr>
              <a:t>4</a:t>
            </a:r>
            <a:r>
              <a:rPr lang="zh-CN" altLang="en-US" sz="3200" b="1" dirty="0" smtClean="0">
                <a:solidFill>
                  <a:schemeClr val="bg1"/>
                </a:solidFill>
                <a:latin typeface="+mn-ea"/>
                <a:ea typeface="+mn-ea"/>
              </a:rPr>
              <a:t>、在设计时，提供并行工作的单元</a:t>
            </a:r>
          </a:p>
          <a:p>
            <a:r>
              <a:rPr lang="en-US" altLang="zh-CN" sz="3200" b="1" dirty="0" smtClean="0">
                <a:solidFill>
                  <a:schemeClr val="bg1"/>
                </a:solidFill>
                <a:latin typeface="+mn-ea"/>
                <a:ea typeface="+mn-ea"/>
              </a:rPr>
              <a:t>5</a:t>
            </a:r>
            <a:r>
              <a:rPr lang="zh-CN" altLang="en-US" sz="3200" b="1" dirty="0" smtClean="0">
                <a:solidFill>
                  <a:schemeClr val="bg1"/>
                </a:solidFill>
                <a:latin typeface="+mn-ea"/>
                <a:ea typeface="+mn-ea"/>
              </a:rPr>
              <a:t>、提供封装的命名空间，其中所有名称必须唯一</a:t>
            </a:r>
            <a:endParaRPr lang="zh-CN" altLang="en-US" sz="3200" b="1" dirty="0">
              <a:solidFill>
                <a:schemeClr val="bg1"/>
              </a:solidFill>
              <a:latin typeface="+mn-ea"/>
              <a:ea typeface="+mn-ea"/>
            </a:endParaRPr>
          </a:p>
        </p:txBody>
      </p:sp>
    </p:spTree>
    <p:extLst>
      <p:ext uri="{BB962C8B-B14F-4D97-AF65-F5344CB8AC3E}">
        <p14:creationId xmlns:p14="http://schemas.microsoft.com/office/powerpoint/2010/main" val="12232031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3.4</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包图的关系</a:t>
            </a:r>
            <a:r>
              <a:rPr lang="en-US" altLang="zh-CN" dirty="0" smtClean="0">
                <a:solidFill>
                  <a:schemeClr val="bg1"/>
                </a:solidFill>
              </a:rPr>
              <a:t>[2]</a:t>
            </a:r>
            <a:endParaRPr lang="zh-CN" altLang="en-US" dirty="0">
              <a:solidFill>
                <a:schemeClr val="bg1"/>
              </a:solidFill>
            </a:endParaRPr>
          </a:p>
        </p:txBody>
      </p:sp>
      <p:sp>
        <p:nvSpPr>
          <p:cNvPr id="7" name="文本框 6"/>
          <p:cNvSpPr txBox="1"/>
          <p:nvPr/>
        </p:nvSpPr>
        <p:spPr>
          <a:xfrm>
            <a:off x="4200936" y="2367171"/>
            <a:ext cx="5161724" cy="2123658"/>
          </a:xfrm>
          <a:prstGeom prst="rect">
            <a:avLst/>
          </a:prstGeom>
          <a:noFill/>
        </p:spPr>
        <p:txBody>
          <a:bodyPr wrap="square" rtlCol="0">
            <a:spAutoFit/>
          </a:bodyPr>
          <a:lstStyle/>
          <a:p>
            <a:r>
              <a:rPr lang="en-US" altLang="zh-CN" sz="4400" b="1" dirty="0" smtClean="0">
                <a:solidFill>
                  <a:schemeClr val="bg1"/>
                </a:solidFill>
                <a:latin typeface="+mn-ea"/>
              </a:rPr>
              <a:t>1.</a:t>
            </a:r>
            <a:r>
              <a:rPr lang="zh-CN" altLang="en-US" sz="4400" b="1" dirty="0" smtClean="0">
                <a:solidFill>
                  <a:schemeClr val="bg1"/>
                </a:solidFill>
                <a:latin typeface="+mn-ea"/>
              </a:rPr>
              <a:t>依赖关系</a:t>
            </a:r>
            <a:endParaRPr lang="en-US" altLang="zh-CN" sz="4400" b="1" dirty="0" smtClean="0">
              <a:solidFill>
                <a:schemeClr val="bg1"/>
              </a:solidFill>
              <a:latin typeface="+mn-ea"/>
            </a:endParaRPr>
          </a:p>
          <a:p>
            <a:endParaRPr lang="en-US" altLang="zh-CN" sz="4400" b="1" dirty="0" smtClean="0">
              <a:solidFill>
                <a:schemeClr val="bg1"/>
              </a:solidFill>
              <a:latin typeface="+mn-ea"/>
            </a:endParaRPr>
          </a:p>
          <a:p>
            <a:r>
              <a:rPr lang="en-US" altLang="zh-CN" sz="4400" b="1" dirty="0" smtClean="0">
                <a:solidFill>
                  <a:schemeClr val="bg1"/>
                </a:solidFill>
                <a:latin typeface="+mn-ea"/>
              </a:rPr>
              <a:t>2.</a:t>
            </a:r>
            <a:r>
              <a:rPr lang="zh-CN" altLang="en-US" sz="4400" b="1" dirty="0" smtClean="0">
                <a:solidFill>
                  <a:schemeClr val="bg1"/>
                </a:solidFill>
                <a:latin typeface="+mn-ea"/>
              </a:rPr>
              <a:t>泛化关系</a:t>
            </a:r>
            <a:endParaRPr lang="zh-CN" altLang="en-US" sz="4400" b="1" dirty="0">
              <a:solidFill>
                <a:schemeClr val="bg1"/>
              </a:solidFill>
              <a:latin typeface="+mn-ea"/>
            </a:endParaRPr>
          </a:p>
        </p:txBody>
      </p:sp>
    </p:spTree>
    <p:extLst>
      <p:ext uri="{BB962C8B-B14F-4D97-AF65-F5344CB8AC3E}">
        <p14:creationId xmlns:p14="http://schemas.microsoft.com/office/powerpoint/2010/main" val="20609204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3.4</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包图的关系</a:t>
            </a:r>
            <a:r>
              <a:rPr lang="en-US" altLang="zh-CN" dirty="0" smtClean="0">
                <a:solidFill>
                  <a:schemeClr val="bg1"/>
                </a:solidFill>
              </a:rPr>
              <a:t>-</a:t>
            </a:r>
            <a:r>
              <a:rPr lang="zh-CN" altLang="en-US" dirty="0" smtClean="0">
                <a:solidFill>
                  <a:schemeClr val="bg1"/>
                </a:solidFill>
              </a:rPr>
              <a:t>依赖关系</a:t>
            </a:r>
            <a:endParaRPr lang="zh-CN" altLang="en-US" dirty="0">
              <a:solidFill>
                <a:schemeClr val="bg1"/>
              </a:solidFill>
            </a:endParaRPr>
          </a:p>
        </p:txBody>
      </p:sp>
      <p:sp>
        <p:nvSpPr>
          <p:cNvPr id="5" name="文本框 4"/>
          <p:cNvSpPr txBox="1"/>
          <p:nvPr/>
        </p:nvSpPr>
        <p:spPr>
          <a:xfrm>
            <a:off x="2282685" y="1570901"/>
            <a:ext cx="9157254" cy="3046988"/>
          </a:xfrm>
          <a:prstGeom prst="rect">
            <a:avLst/>
          </a:prstGeom>
          <a:noFill/>
        </p:spPr>
        <p:txBody>
          <a:bodyPr wrap="square" rtlCol="0">
            <a:spAutoFit/>
          </a:bodyPr>
          <a:lstStyle/>
          <a:p>
            <a:r>
              <a:rPr lang="en-US" altLang="zh-CN" sz="3200" b="1" dirty="0" smtClean="0">
                <a:solidFill>
                  <a:schemeClr val="bg1"/>
                </a:solidFill>
                <a:latin typeface="+mn-ea"/>
                <a:ea typeface="+mn-ea"/>
              </a:rPr>
              <a:t>1</a:t>
            </a:r>
            <a:r>
              <a:rPr lang="zh-CN" altLang="en-US" sz="3200" b="1" dirty="0" smtClean="0">
                <a:solidFill>
                  <a:schemeClr val="bg1"/>
                </a:solidFill>
                <a:latin typeface="+mn-ea"/>
                <a:ea typeface="+mn-ea"/>
              </a:rPr>
              <a:t>、</a:t>
            </a:r>
            <a:r>
              <a:rPr lang="en-US" altLang="zh-CN" sz="3200" b="1" dirty="0" smtClean="0">
                <a:solidFill>
                  <a:schemeClr val="bg1"/>
                </a:solidFill>
                <a:latin typeface="+mn-ea"/>
              </a:rPr>
              <a:t>&lt;&lt;</a:t>
            </a:r>
            <a:r>
              <a:rPr lang="en-US" altLang="zh-CN" sz="3200" b="1" dirty="0" smtClean="0">
                <a:solidFill>
                  <a:schemeClr val="bg1"/>
                </a:solidFill>
                <a:latin typeface="+mn-ea"/>
              </a:rPr>
              <a:t>use</a:t>
            </a:r>
            <a:r>
              <a:rPr lang="en-US" altLang="zh-CN" sz="3200" b="1" dirty="0" smtClean="0">
                <a:solidFill>
                  <a:schemeClr val="bg1"/>
                </a:solidFill>
                <a:latin typeface="+mn-ea"/>
              </a:rPr>
              <a:t>&gt;&gt;</a:t>
            </a:r>
            <a:r>
              <a:rPr lang="zh-CN" altLang="en-US" sz="3200" b="1" dirty="0" smtClean="0">
                <a:solidFill>
                  <a:schemeClr val="bg1"/>
                </a:solidFill>
                <a:latin typeface="+mn-ea"/>
                <a:ea typeface="+mn-ea"/>
              </a:rPr>
              <a:t>关系</a:t>
            </a:r>
            <a:endParaRPr lang="zh-CN" altLang="en-US" sz="3200" b="1" dirty="0" smtClean="0">
              <a:solidFill>
                <a:schemeClr val="bg1"/>
              </a:solidFill>
              <a:latin typeface="+mn-ea"/>
              <a:ea typeface="+mn-ea"/>
            </a:endParaRPr>
          </a:p>
          <a:p>
            <a:r>
              <a:rPr lang="zh-CN" altLang="en-US" sz="3200" b="1" dirty="0" smtClean="0">
                <a:solidFill>
                  <a:schemeClr val="bg1"/>
                </a:solidFill>
                <a:latin typeface="+mn-ea"/>
                <a:ea typeface="+mn-ea"/>
              </a:rPr>
              <a:t>是一种默认的依赖关系，如果在依赖关系中没有指名类型，就默认为</a:t>
            </a:r>
            <a:r>
              <a:rPr lang="zh-CN" altLang="en-US" sz="3200" b="1" dirty="0" smtClean="0">
                <a:solidFill>
                  <a:schemeClr val="bg1"/>
                </a:solidFill>
                <a:latin typeface="+mn-ea"/>
              </a:rPr>
              <a:t>“</a:t>
            </a:r>
            <a:r>
              <a:rPr lang="en-US" altLang="zh-CN" sz="3200" b="1" dirty="0" smtClean="0">
                <a:solidFill>
                  <a:schemeClr val="bg1"/>
                </a:solidFill>
                <a:latin typeface="+mn-ea"/>
              </a:rPr>
              <a:t>use</a:t>
            </a:r>
            <a:r>
              <a:rPr lang="zh-CN" altLang="en-US" sz="3200" b="1" dirty="0" smtClean="0">
                <a:solidFill>
                  <a:schemeClr val="bg1"/>
                </a:solidFill>
                <a:latin typeface="+mn-ea"/>
              </a:rPr>
              <a:t>”</a:t>
            </a:r>
            <a:r>
              <a:rPr lang="zh-CN" altLang="en-US" sz="3200" b="1" dirty="0" smtClean="0">
                <a:solidFill>
                  <a:schemeClr val="bg1"/>
                </a:solidFill>
                <a:latin typeface="+mn-ea"/>
                <a:ea typeface="+mn-ea"/>
              </a:rPr>
              <a:t>关系</a:t>
            </a:r>
          </a:p>
          <a:p>
            <a:r>
              <a:rPr lang="zh-CN" altLang="en-US" sz="3200" b="1" dirty="0" smtClean="0">
                <a:solidFill>
                  <a:schemeClr val="bg1"/>
                </a:solidFill>
                <a:latin typeface="+mn-ea"/>
                <a:ea typeface="+mn-ea"/>
              </a:rPr>
              <a:t> </a:t>
            </a:r>
            <a:r>
              <a:rPr lang="en-US" altLang="zh-CN" sz="3200" b="1" dirty="0" smtClean="0">
                <a:solidFill>
                  <a:schemeClr val="bg1"/>
                </a:solidFill>
                <a:latin typeface="+mn-ea"/>
              </a:rPr>
              <a:t>&lt;&lt;</a:t>
            </a:r>
            <a:r>
              <a:rPr lang="en-US" altLang="zh-CN" sz="3200" b="1" dirty="0" smtClean="0">
                <a:solidFill>
                  <a:schemeClr val="bg1"/>
                </a:solidFill>
                <a:latin typeface="+mn-ea"/>
              </a:rPr>
              <a:t>use</a:t>
            </a:r>
            <a:r>
              <a:rPr lang="en-US" altLang="zh-CN" sz="3200" b="1" dirty="0" smtClean="0">
                <a:solidFill>
                  <a:schemeClr val="bg1"/>
                </a:solidFill>
                <a:latin typeface="+mn-ea"/>
              </a:rPr>
              <a:t>&gt;&gt;</a:t>
            </a:r>
            <a:r>
              <a:rPr lang="zh-CN" altLang="en-US" sz="3200" b="1" dirty="0" smtClean="0">
                <a:solidFill>
                  <a:schemeClr val="bg1"/>
                </a:solidFill>
                <a:latin typeface="+mn-ea"/>
                <a:ea typeface="+mn-ea"/>
              </a:rPr>
              <a:t>关系</a:t>
            </a:r>
            <a:r>
              <a:rPr lang="zh-CN" altLang="en-US" sz="3200" b="1" dirty="0" smtClean="0">
                <a:solidFill>
                  <a:schemeClr val="bg1"/>
                </a:solidFill>
                <a:latin typeface="+mn-ea"/>
                <a:ea typeface="+mn-ea"/>
              </a:rPr>
              <a:t>说明（客户包）发出者中的元素以某种方式使用（提供者包）箭头指向的包的公共元素，也就是说发出者包依赖于箭头指向的包</a:t>
            </a:r>
          </a:p>
        </p:txBody>
      </p:sp>
      <p:pic>
        <p:nvPicPr>
          <p:cNvPr id="6" name="Picture 4" descr="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2685" y="4617889"/>
            <a:ext cx="7978775"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94098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3.4</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a:solidFill>
                  <a:schemeClr val="bg1"/>
                </a:solidFill>
              </a:rPr>
              <a:t>包图的关系</a:t>
            </a:r>
            <a:r>
              <a:rPr lang="en-US" altLang="zh-CN" dirty="0">
                <a:solidFill>
                  <a:schemeClr val="bg1"/>
                </a:solidFill>
              </a:rPr>
              <a:t>-</a:t>
            </a:r>
            <a:r>
              <a:rPr lang="zh-CN" altLang="en-US" dirty="0">
                <a:solidFill>
                  <a:schemeClr val="bg1"/>
                </a:solidFill>
              </a:rPr>
              <a:t>依赖关系</a:t>
            </a:r>
            <a:endParaRPr lang="zh-CN" altLang="en-US" dirty="0">
              <a:solidFill>
                <a:schemeClr val="bg1"/>
              </a:solidFill>
            </a:endParaRPr>
          </a:p>
        </p:txBody>
      </p:sp>
      <p:sp>
        <p:nvSpPr>
          <p:cNvPr id="5" name="文本框 4"/>
          <p:cNvSpPr txBox="1"/>
          <p:nvPr/>
        </p:nvSpPr>
        <p:spPr>
          <a:xfrm>
            <a:off x="2282685" y="1898892"/>
            <a:ext cx="9157254" cy="2062103"/>
          </a:xfrm>
          <a:prstGeom prst="rect">
            <a:avLst/>
          </a:prstGeom>
          <a:noFill/>
        </p:spPr>
        <p:txBody>
          <a:bodyPr wrap="square" rtlCol="0">
            <a:spAutoFit/>
          </a:bodyPr>
          <a:lstStyle/>
          <a:p>
            <a:r>
              <a:rPr lang="en-US" altLang="zh-CN" sz="3200" b="1" dirty="0" smtClean="0">
                <a:solidFill>
                  <a:schemeClr val="bg1"/>
                </a:solidFill>
                <a:latin typeface="+mn-ea"/>
                <a:ea typeface="+mn-ea"/>
              </a:rPr>
              <a:t>2</a:t>
            </a:r>
            <a:r>
              <a:rPr lang="zh-CN" altLang="en-US" sz="3200" b="1" dirty="0" smtClean="0">
                <a:solidFill>
                  <a:schemeClr val="bg1"/>
                </a:solidFill>
                <a:latin typeface="+mn-ea"/>
                <a:ea typeface="+mn-ea"/>
              </a:rPr>
              <a:t>、</a:t>
            </a:r>
            <a:r>
              <a:rPr lang="en-US" altLang="zh-CN" sz="3200" b="1" dirty="0" smtClean="0">
                <a:solidFill>
                  <a:schemeClr val="bg1"/>
                </a:solidFill>
                <a:latin typeface="+mn-ea"/>
                <a:ea typeface="+mn-ea"/>
              </a:rPr>
              <a:t>&lt;&lt;import</a:t>
            </a:r>
            <a:r>
              <a:rPr lang="en-US" altLang="zh-CN" sz="3200" b="1" dirty="0" smtClean="0">
                <a:solidFill>
                  <a:schemeClr val="bg1"/>
                </a:solidFill>
                <a:latin typeface="+mn-ea"/>
              </a:rPr>
              <a:t>&gt;&gt;</a:t>
            </a:r>
            <a:r>
              <a:rPr lang="zh-CN" altLang="en-US" sz="3200" b="1" dirty="0" smtClean="0">
                <a:solidFill>
                  <a:schemeClr val="bg1"/>
                </a:solidFill>
                <a:latin typeface="+mn-ea"/>
                <a:ea typeface="+mn-ea"/>
              </a:rPr>
              <a:t>关系</a:t>
            </a:r>
            <a:endParaRPr lang="zh-CN" altLang="en-US" sz="3200" b="1" dirty="0" smtClean="0">
              <a:solidFill>
                <a:schemeClr val="bg1"/>
              </a:solidFill>
              <a:latin typeface="+mn-ea"/>
              <a:ea typeface="+mn-ea"/>
            </a:endParaRPr>
          </a:p>
          <a:p>
            <a:r>
              <a:rPr lang="zh-CN" altLang="en-US" sz="3200" b="1" dirty="0" smtClean="0">
                <a:solidFill>
                  <a:schemeClr val="bg1"/>
                </a:solidFill>
                <a:latin typeface="+mn-ea"/>
                <a:ea typeface="+mn-ea"/>
              </a:rPr>
              <a:t>说明提供者包的命名空间添加到客户包的命名空间中，客户包中的元素也能访问提供者包中的所有公共元素</a:t>
            </a:r>
            <a:endParaRPr lang="zh-CN" altLang="en-US" sz="3200" b="1" dirty="0">
              <a:solidFill>
                <a:schemeClr val="bg1"/>
              </a:solidFill>
              <a:latin typeface="+mn-ea"/>
              <a:ea typeface="+mn-ea"/>
            </a:endParaRPr>
          </a:p>
        </p:txBody>
      </p:sp>
      <p:pic>
        <p:nvPicPr>
          <p:cNvPr id="6" name="Picture 5" descr="5-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146" y="4323739"/>
            <a:ext cx="7023100"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77490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3.4</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a:solidFill>
                  <a:schemeClr val="bg1"/>
                </a:solidFill>
              </a:rPr>
              <a:t>包图的关系</a:t>
            </a:r>
            <a:r>
              <a:rPr lang="en-US" altLang="zh-CN" dirty="0">
                <a:solidFill>
                  <a:schemeClr val="bg1"/>
                </a:solidFill>
              </a:rPr>
              <a:t>-</a:t>
            </a:r>
            <a:r>
              <a:rPr lang="zh-CN" altLang="en-US" dirty="0">
                <a:solidFill>
                  <a:schemeClr val="bg1"/>
                </a:solidFill>
              </a:rPr>
              <a:t>依赖关系</a:t>
            </a:r>
            <a:endParaRPr lang="zh-CN" altLang="en-US" dirty="0">
              <a:solidFill>
                <a:schemeClr val="bg1"/>
              </a:solidFill>
            </a:endParaRPr>
          </a:p>
        </p:txBody>
      </p:sp>
      <p:sp>
        <p:nvSpPr>
          <p:cNvPr id="5" name="文本框 4"/>
          <p:cNvSpPr txBox="1"/>
          <p:nvPr/>
        </p:nvSpPr>
        <p:spPr>
          <a:xfrm>
            <a:off x="2282685" y="1677090"/>
            <a:ext cx="9157254" cy="2062103"/>
          </a:xfrm>
          <a:prstGeom prst="rect">
            <a:avLst/>
          </a:prstGeom>
          <a:noFill/>
        </p:spPr>
        <p:txBody>
          <a:bodyPr wrap="square" rtlCol="0">
            <a:spAutoFit/>
          </a:bodyPr>
          <a:lstStyle/>
          <a:p>
            <a:r>
              <a:rPr lang="en-US" altLang="zh-CN" sz="3200" b="1" dirty="0" smtClean="0">
                <a:solidFill>
                  <a:schemeClr val="bg1"/>
                </a:solidFill>
                <a:latin typeface="+mn-ea"/>
                <a:ea typeface="+mn-ea"/>
              </a:rPr>
              <a:t>3</a:t>
            </a:r>
            <a:r>
              <a:rPr lang="zh-CN" altLang="en-US" sz="3200" b="1" dirty="0" smtClean="0">
                <a:solidFill>
                  <a:schemeClr val="bg1"/>
                </a:solidFill>
                <a:latin typeface="+mn-ea"/>
                <a:ea typeface="+mn-ea"/>
              </a:rPr>
              <a:t>、</a:t>
            </a:r>
            <a:r>
              <a:rPr lang="en-US" altLang="zh-CN" sz="3200" b="1" dirty="0" smtClean="0">
                <a:solidFill>
                  <a:schemeClr val="bg1"/>
                </a:solidFill>
                <a:latin typeface="+mn-ea"/>
                <a:ea typeface="+mn-ea"/>
              </a:rPr>
              <a:t>&lt;&lt;access</a:t>
            </a:r>
            <a:r>
              <a:rPr lang="en-US" altLang="zh-CN" sz="3200" b="1" dirty="0" smtClean="0">
                <a:solidFill>
                  <a:schemeClr val="bg1"/>
                </a:solidFill>
                <a:latin typeface="+mn-ea"/>
              </a:rPr>
              <a:t>&gt;&gt;</a:t>
            </a:r>
            <a:r>
              <a:rPr lang="zh-CN" altLang="en-US" sz="3200" b="1" dirty="0" smtClean="0">
                <a:solidFill>
                  <a:schemeClr val="bg1"/>
                </a:solidFill>
                <a:latin typeface="+mn-ea"/>
                <a:ea typeface="+mn-ea"/>
              </a:rPr>
              <a:t>关系</a:t>
            </a:r>
            <a:endParaRPr lang="zh-CN" altLang="en-US" sz="3200" b="1" dirty="0" smtClean="0">
              <a:solidFill>
                <a:schemeClr val="bg1"/>
              </a:solidFill>
              <a:latin typeface="+mn-ea"/>
              <a:ea typeface="+mn-ea"/>
            </a:endParaRPr>
          </a:p>
          <a:p>
            <a:r>
              <a:rPr lang="zh-CN" altLang="en-US" sz="3200" b="1" dirty="0" smtClean="0">
                <a:solidFill>
                  <a:schemeClr val="bg1"/>
                </a:solidFill>
                <a:latin typeface="+mn-ea"/>
                <a:ea typeface="+mn-ea"/>
              </a:rPr>
              <a:t>说明客户包中的元素能访问提供者包中的所有公共元素，但是命名空间不合并，在客户包中必须使用路径名</a:t>
            </a:r>
            <a:r>
              <a:rPr lang="zh-CN" altLang="en-US" sz="3200" b="1" dirty="0" smtClean="0">
                <a:solidFill>
                  <a:schemeClr val="bg1"/>
                </a:solidFill>
                <a:latin typeface="+mn-ea"/>
                <a:ea typeface="+mn-ea"/>
              </a:rPr>
              <a:t>。</a:t>
            </a:r>
            <a:endParaRPr lang="zh-CN" altLang="en-US" sz="3200" b="1" dirty="0" smtClean="0">
              <a:solidFill>
                <a:schemeClr val="bg1"/>
              </a:solidFill>
              <a:latin typeface="+mn-ea"/>
              <a:ea typeface="+mn-ea"/>
            </a:endParaRPr>
          </a:p>
        </p:txBody>
      </p:sp>
      <p:pic>
        <p:nvPicPr>
          <p:cNvPr id="6" name="Picture 4" descr="5-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233" y="4191972"/>
            <a:ext cx="8464550"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5686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3.4</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a:solidFill>
                  <a:schemeClr val="bg1"/>
                </a:solidFill>
              </a:rPr>
              <a:t>包图的关系</a:t>
            </a:r>
            <a:r>
              <a:rPr lang="en-US" altLang="zh-CN" dirty="0">
                <a:solidFill>
                  <a:schemeClr val="bg1"/>
                </a:solidFill>
              </a:rPr>
              <a:t>-</a:t>
            </a:r>
            <a:r>
              <a:rPr lang="zh-CN" altLang="en-US" dirty="0">
                <a:solidFill>
                  <a:schemeClr val="bg1"/>
                </a:solidFill>
              </a:rPr>
              <a:t>依赖关系</a:t>
            </a:r>
            <a:endParaRPr lang="zh-CN" altLang="en-US" dirty="0">
              <a:solidFill>
                <a:schemeClr val="bg1"/>
              </a:solidFill>
            </a:endParaRPr>
          </a:p>
        </p:txBody>
      </p:sp>
      <p:sp>
        <p:nvSpPr>
          <p:cNvPr id="5" name="文本框 4"/>
          <p:cNvSpPr txBox="1"/>
          <p:nvPr/>
        </p:nvSpPr>
        <p:spPr>
          <a:xfrm>
            <a:off x="2265602" y="1898892"/>
            <a:ext cx="9157254" cy="1077218"/>
          </a:xfrm>
          <a:prstGeom prst="rect">
            <a:avLst/>
          </a:prstGeom>
          <a:noFill/>
        </p:spPr>
        <p:txBody>
          <a:bodyPr wrap="square" rtlCol="0">
            <a:spAutoFit/>
          </a:bodyPr>
          <a:lstStyle/>
          <a:p>
            <a:r>
              <a:rPr lang="en-US" altLang="zh-CN" sz="3200" b="1" dirty="0" smtClean="0">
                <a:solidFill>
                  <a:schemeClr val="bg1"/>
                </a:solidFill>
                <a:latin typeface="+mn-ea"/>
                <a:ea typeface="+mn-ea"/>
              </a:rPr>
              <a:t>4</a:t>
            </a:r>
            <a:r>
              <a:rPr lang="zh-CN" altLang="en-US" sz="3200" b="1" dirty="0" smtClean="0">
                <a:solidFill>
                  <a:schemeClr val="bg1"/>
                </a:solidFill>
                <a:latin typeface="+mn-ea"/>
                <a:ea typeface="+mn-ea"/>
              </a:rPr>
              <a:t>、</a:t>
            </a:r>
            <a:r>
              <a:rPr lang="en-US" altLang="zh-CN" sz="3200" b="1" dirty="0" smtClean="0">
                <a:solidFill>
                  <a:schemeClr val="bg1"/>
                </a:solidFill>
                <a:latin typeface="+mn-ea"/>
              </a:rPr>
              <a:t>&lt;&lt;</a:t>
            </a:r>
            <a:r>
              <a:rPr lang="en-US" altLang="zh-CN" sz="3200" b="1" dirty="0" smtClean="0">
                <a:solidFill>
                  <a:schemeClr val="bg1"/>
                </a:solidFill>
                <a:latin typeface="+mn-ea"/>
              </a:rPr>
              <a:t>trace&gt;&gt;</a:t>
            </a:r>
            <a:r>
              <a:rPr lang="zh-CN" altLang="en-US" sz="3200" b="1" dirty="0" smtClean="0">
                <a:solidFill>
                  <a:schemeClr val="bg1"/>
                </a:solidFill>
                <a:latin typeface="+mn-ea"/>
                <a:ea typeface="+mn-ea"/>
              </a:rPr>
              <a:t>关系</a:t>
            </a:r>
            <a:endParaRPr lang="zh-CN" altLang="en-US" sz="3200" b="1" dirty="0" smtClean="0">
              <a:solidFill>
                <a:schemeClr val="bg1"/>
              </a:solidFill>
              <a:latin typeface="+mn-ea"/>
              <a:ea typeface="+mn-ea"/>
            </a:endParaRPr>
          </a:p>
          <a:p>
            <a:r>
              <a:rPr lang="zh-CN" altLang="en-US" sz="3200" b="1" dirty="0" smtClean="0">
                <a:solidFill>
                  <a:schemeClr val="bg1"/>
                </a:solidFill>
                <a:latin typeface="+mn-ea"/>
                <a:ea typeface="+mn-ea"/>
              </a:rPr>
              <a:t>表示一个包到另一个包的发展历史</a:t>
            </a:r>
            <a:endParaRPr lang="zh-CN" altLang="en-US" sz="3200" b="1" dirty="0">
              <a:solidFill>
                <a:schemeClr val="bg1"/>
              </a:solidFill>
              <a:latin typeface="+mn-ea"/>
              <a:ea typeface="+mn-ea"/>
            </a:endParaRPr>
          </a:p>
        </p:txBody>
      </p:sp>
      <p:pic>
        <p:nvPicPr>
          <p:cNvPr id="6" name="Picture 5" descr="5-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602" y="3545840"/>
            <a:ext cx="7024687"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03075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2357"/>
            <a:ext cx="10515600" cy="1325563"/>
          </a:xfrm>
        </p:spPr>
        <p:txBody>
          <a:bodyPr/>
          <a:lstStyle/>
          <a:p>
            <a:r>
              <a:rPr lang="zh-CN" altLang="en-US" dirty="0" smtClean="0">
                <a:solidFill>
                  <a:schemeClr val="bg1"/>
                </a:solidFill>
              </a:rPr>
              <a:t>目录</a:t>
            </a:r>
            <a:endParaRPr lang="zh-CN" altLang="en-US" dirty="0">
              <a:solidFill>
                <a:schemeClr val="bg1"/>
              </a:solidFill>
            </a:endParaRPr>
          </a:p>
        </p:txBody>
      </p:sp>
      <p:cxnSp>
        <p:nvCxnSpPr>
          <p:cNvPr id="12" name="直接箭头连接符 11"/>
          <p:cNvCxnSpPr/>
          <p:nvPr/>
        </p:nvCxnSpPr>
        <p:spPr>
          <a:xfrm flipH="1">
            <a:off x="724395" y="1291594"/>
            <a:ext cx="174567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26" name="组合 25"/>
          <p:cNvGrpSpPr/>
          <p:nvPr/>
        </p:nvGrpSpPr>
        <p:grpSpPr>
          <a:xfrm>
            <a:off x="3820939" y="740731"/>
            <a:ext cx="5639407" cy="7210339"/>
            <a:chOff x="3820939" y="740731"/>
            <a:chExt cx="5639407" cy="7210339"/>
          </a:xfrm>
        </p:grpSpPr>
        <p:sp>
          <p:nvSpPr>
            <p:cNvPr id="4" name="内容占位符 2"/>
            <p:cNvSpPr txBox="1">
              <a:spLocks/>
            </p:cNvSpPr>
            <p:nvPr/>
          </p:nvSpPr>
          <p:spPr>
            <a:xfrm>
              <a:off x="4645891" y="792056"/>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对象图</a:t>
              </a:r>
              <a:endParaRPr lang="en-US" altLang="zh-CN" sz="4400" dirty="0" smtClean="0">
                <a:solidFill>
                  <a:schemeClr val="bg1"/>
                </a:solidFill>
              </a:endParaRPr>
            </a:p>
          </p:txBody>
        </p:sp>
        <p:sp>
          <p:nvSpPr>
            <p:cNvPr id="5" name="内容占位符 2"/>
            <p:cNvSpPr txBox="1">
              <a:spLocks/>
            </p:cNvSpPr>
            <p:nvPr/>
          </p:nvSpPr>
          <p:spPr>
            <a:xfrm>
              <a:off x="4645890" y="1687983"/>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构件图</a:t>
              </a:r>
              <a:endParaRPr lang="en-US" altLang="zh-CN" sz="4400" dirty="0" smtClean="0">
                <a:solidFill>
                  <a:schemeClr val="bg1"/>
                </a:solidFill>
              </a:endParaRPr>
            </a:p>
          </p:txBody>
        </p:sp>
        <p:sp>
          <p:nvSpPr>
            <p:cNvPr id="6" name="内容占位符 2"/>
            <p:cNvSpPr txBox="1">
              <a:spLocks/>
            </p:cNvSpPr>
            <p:nvPr/>
          </p:nvSpPr>
          <p:spPr>
            <a:xfrm>
              <a:off x="4645889" y="2608737"/>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包图</a:t>
              </a:r>
              <a:endParaRPr lang="en-US" altLang="zh-CN" sz="4400" dirty="0" smtClean="0">
                <a:solidFill>
                  <a:schemeClr val="bg1"/>
                </a:solidFill>
              </a:endParaRPr>
            </a:p>
          </p:txBody>
        </p:sp>
        <p:sp>
          <p:nvSpPr>
            <p:cNvPr id="7" name="内容占位符 2"/>
            <p:cNvSpPr txBox="1">
              <a:spLocks/>
            </p:cNvSpPr>
            <p:nvPr/>
          </p:nvSpPr>
          <p:spPr>
            <a:xfrm>
              <a:off x="4645888" y="3542335"/>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课堂提问</a:t>
              </a:r>
              <a:endParaRPr lang="en-US" altLang="zh-CN" sz="4400" dirty="0" smtClean="0">
                <a:solidFill>
                  <a:schemeClr val="bg1"/>
                </a:solidFill>
              </a:endParaRPr>
            </a:p>
          </p:txBody>
        </p:sp>
        <p:sp>
          <p:nvSpPr>
            <p:cNvPr id="8" name="内容占位符 2"/>
            <p:cNvSpPr txBox="1">
              <a:spLocks/>
            </p:cNvSpPr>
            <p:nvPr/>
          </p:nvSpPr>
          <p:spPr>
            <a:xfrm>
              <a:off x="4645888" y="5334004"/>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小组绩效</a:t>
              </a:r>
              <a:endParaRPr lang="en-US" altLang="zh-CN" sz="4400" dirty="0" smtClean="0">
                <a:solidFill>
                  <a:schemeClr val="bg1"/>
                </a:solidFill>
              </a:endParaRPr>
            </a:p>
          </p:txBody>
        </p:sp>
        <p:sp>
          <p:nvSpPr>
            <p:cNvPr id="13" name="椭圆 12"/>
            <p:cNvSpPr/>
            <p:nvPr/>
          </p:nvSpPr>
          <p:spPr>
            <a:xfrm>
              <a:off x="3820939" y="740731"/>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1</a:t>
              </a:r>
              <a:endParaRPr lang="zh-CN" altLang="en-US" sz="5400" dirty="0"/>
            </a:p>
          </p:txBody>
        </p:sp>
        <p:sp>
          <p:nvSpPr>
            <p:cNvPr id="14" name="椭圆 13"/>
            <p:cNvSpPr/>
            <p:nvPr/>
          </p:nvSpPr>
          <p:spPr>
            <a:xfrm>
              <a:off x="3820939" y="1655134"/>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2</a:t>
              </a:r>
              <a:endParaRPr lang="zh-CN" altLang="en-US" sz="5400" dirty="0"/>
            </a:p>
          </p:txBody>
        </p:sp>
        <p:sp>
          <p:nvSpPr>
            <p:cNvPr id="15" name="椭圆 14"/>
            <p:cNvSpPr/>
            <p:nvPr/>
          </p:nvSpPr>
          <p:spPr>
            <a:xfrm>
              <a:off x="3820939" y="2603353"/>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3</a:t>
              </a:r>
              <a:endParaRPr lang="zh-CN" altLang="en-US" sz="5400" dirty="0"/>
            </a:p>
          </p:txBody>
        </p:sp>
        <p:sp>
          <p:nvSpPr>
            <p:cNvPr id="16" name="椭圆 15"/>
            <p:cNvSpPr/>
            <p:nvPr/>
          </p:nvSpPr>
          <p:spPr>
            <a:xfrm>
              <a:off x="3820939" y="3502454"/>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4</a:t>
              </a:r>
              <a:endParaRPr lang="zh-CN" altLang="en-US" sz="5400" dirty="0"/>
            </a:p>
          </p:txBody>
        </p:sp>
        <p:sp>
          <p:nvSpPr>
            <p:cNvPr id="17" name="椭圆 16"/>
            <p:cNvSpPr/>
            <p:nvPr/>
          </p:nvSpPr>
          <p:spPr>
            <a:xfrm>
              <a:off x="3820939" y="4371180"/>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5</a:t>
              </a:r>
              <a:endParaRPr lang="zh-CN" altLang="en-US" sz="5400" dirty="0"/>
            </a:p>
          </p:txBody>
        </p:sp>
        <p:sp>
          <p:nvSpPr>
            <p:cNvPr id="18" name="椭圆 17"/>
            <p:cNvSpPr/>
            <p:nvPr/>
          </p:nvSpPr>
          <p:spPr>
            <a:xfrm>
              <a:off x="3820939" y="5263474"/>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6</a:t>
              </a:r>
              <a:endParaRPr lang="zh-CN" altLang="en-US" sz="5400" dirty="0"/>
            </a:p>
          </p:txBody>
        </p:sp>
        <p:sp>
          <p:nvSpPr>
            <p:cNvPr id="25" name="内容占位符 2"/>
            <p:cNvSpPr txBox="1">
              <a:spLocks/>
            </p:cNvSpPr>
            <p:nvPr/>
          </p:nvSpPr>
          <p:spPr>
            <a:xfrm>
              <a:off x="4645888" y="4479381"/>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参考文献</a:t>
              </a:r>
              <a:endParaRPr lang="en-US" altLang="zh-CN" sz="4400" dirty="0" smtClean="0">
                <a:solidFill>
                  <a:schemeClr val="bg1"/>
                </a:solidFill>
              </a:endParaRPr>
            </a:p>
          </p:txBody>
        </p:sp>
      </p:grpSp>
    </p:spTree>
    <p:extLst>
      <p:ext uri="{BB962C8B-B14F-4D97-AF65-F5344CB8AC3E}">
        <p14:creationId xmlns:p14="http://schemas.microsoft.com/office/powerpoint/2010/main" val="33532042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3.4</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a:solidFill>
                  <a:schemeClr val="bg1"/>
                </a:solidFill>
              </a:rPr>
              <a:t>包图的关系</a:t>
            </a:r>
            <a:r>
              <a:rPr lang="en-US" altLang="zh-CN" dirty="0" smtClean="0">
                <a:solidFill>
                  <a:schemeClr val="bg1"/>
                </a:solidFill>
              </a:rPr>
              <a:t>-</a:t>
            </a:r>
            <a:r>
              <a:rPr lang="zh-CN" altLang="en-US" dirty="0">
                <a:solidFill>
                  <a:schemeClr val="bg1"/>
                </a:solidFill>
              </a:rPr>
              <a:t>泛化</a:t>
            </a:r>
            <a:r>
              <a:rPr lang="zh-CN" altLang="en-US" dirty="0" smtClean="0">
                <a:solidFill>
                  <a:schemeClr val="bg1"/>
                </a:solidFill>
              </a:rPr>
              <a:t>关系</a:t>
            </a:r>
            <a:endParaRPr lang="zh-CN" altLang="en-US" dirty="0">
              <a:solidFill>
                <a:schemeClr val="bg1"/>
              </a:solidFill>
            </a:endParaRPr>
          </a:p>
        </p:txBody>
      </p:sp>
      <p:sp>
        <p:nvSpPr>
          <p:cNvPr id="5" name="文本框 4"/>
          <p:cNvSpPr txBox="1"/>
          <p:nvPr/>
        </p:nvSpPr>
        <p:spPr>
          <a:xfrm>
            <a:off x="2265602" y="1546467"/>
            <a:ext cx="9157254" cy="2554545"/>
          </a:xfrm>
          <a:prstGeom prst="rect">
            <a:avLst/>
          </a:prstGeom>
          <a:noFill/>
        </p:spPr>
        <p:txBody>
          <a:bodyPr wrap="square" rtlCol="0">
            <a:spAutoFit/>
          </a:bodyPr>
          <a:lstStyle/>
          <a:p>
            <a:r>
              <a:rPr lang="zh-CN" altLang="en-US" sz="3200" b="1" dirty="0" smtClean="0">
                <a:solidFill>
                  <a:schemeClr val="bg1"/>
                </a:solidFill>
                <a:latin typeface="+mn-ea"/>
              </a:rPr>
              <a:t>包间</a:t>
            </a:r>
            <a:r>
              <a:rPr lang="zh-CN" altLang="en-US" sz="3200" b="1" dirty="0">
                <a:solidFill>
                  <a:schemeClr val="bg1"/>
                </a:solidFill>
                <a:latin typeface="+mn-ea"/>
              </a:rPr>
              <a:t>的泛化关系类似于类间的泛化关系，子包继承了父包的公共元素和保护元素，并可以增加新的元素。在使用父包的地方，可以用子包代替。如图</a:t>
            </a:r>
            <a:r>
              <a:rPr lang="en-US" altLang="zh-CN" sz="3200" b="1" dirty="0">
                <a:solidFill>
                  <a:schemeClr val="bg1"/>
                </a:solidFill>
                <a:latin typeface="+mn-ea"/>
              </a:rPr>
              <a:t>5-13</a:t>
            </a:r>
            <a:r>
              <a:rPr lang="zh-CN" altLang="en-US" sz="3200" b="1" dirty="0">
                <a:solidFill>
                  <a:schemeClr val="bg1"/>
                </a:solidFill>
                <a:latin typeface="+mn-ea"/>
              </a:rPr>
              <a:t>所示，父包是</a:t>
            </a:r>
            <a:r>
              <a:rPr lang="en-US" altLang="zh-CN" sz="3200" b="1" dirty="0">
                <a:solidFill>
                  <a:schemeClr val="bg1"/>
                </a:solidFill>
                <a:latin typeface="+mn-ea"/>
              </a:rPr>
              <a:t>GUI</a:t>
            </a:r>
            <a:r>
              <a:rPr lang="zh-CN" altLang="en-US" sz="3200" b="1" dirty="0">
                <a:solidFill>
                  <a:schemeClr val="bg1"/>
                </a:solidFill>
                <a:latin typeface="+mn-ea"/>
              </a:rPr>
              <a:t>，它有两个子包，分别是</a:t>
            </a:r>
            <a:r>
              <a:rPr lang="en-US" altLang="zh-CN" sz="3200" b="1" dirty="0">
                <a:solidFill>
                  <a:schemeClr val="bg1"/>
                </a:solidFill>
                <a:latin typeface="+mn-ea"/>
              </a:rPr>
              <a:t>G1</a:t>
            </a:r>
            <a:r>
              <a:rPr lang="zh-CN" altLang="en-US" sz="3200" b="1" dirty="0">
                <a:solidFill>
                  <a:schemeClr val="bg1"/>
                </a:solidFill>
                <a:latin typeface="+mn-ea"/>
              </a:rPr>
              <a:t>和</a:t>
            </a:r>
            <a:r>
              <a:rPr lang="en-US" altLang="zh-CN" sz="3200" b="1" dirty="0">
                <a:solidFill>
                  <a:schemeClr val="bg1"/>
                </a:solidFill>
                <a:latin typeface="+mn-ea"/>
              </a:rPr>
              <a:t>G2</a:t>
            </a:r>
            <a:r>
              <a:rPr lang="zh-CN" altLang="en-US" sz="3200" b="1" dirty="0">
                <a:solidFill>
                  <a:schemeClr val="bg1"/>
                </a:solidFill>
                <a:latin typeface="+mn-ea"/>
              </a:rPr>
              <a:t>。</a:t>
            </a:r>
          </a:p>
        </p:txBody>
      </p:sp>
      <p:pic>
        <p:nvPicPr>
          <p:cNvPr id="7" name="Picture 4" descr="5-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975" y="3616325"/>
            <a:ext cx="4210050"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5857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401050" y="221803"/>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3.5</a:t>
            </a:r>
            <a:endParaRPr lang="zh-CN" altLang="en-US" sz="2800" dirty="0"/>
          </a:p>
        </p:txBody>
      </p:sp>
      <p:sp>
        <p:nvSpPr>
          <p:cNvPr id="14" name="标题 1"/>
          <p:cNvSpPr>
            <a:spLocks noGrp="1"/>
          </p:cNvSpPr>
          <p:nvPr>
            <p:ph type="title"/>
          </p:nvPr>
        </p:nvSpPr>
        <p:spPr>
          <a:xfrm>
            <a:off x="1602683" y="0"/>
            <a:ext cx="7169427" cy="1325563"/>
          </a:xfrm>
        </p:spPr>
        <p:txBody>
          <a:bodyPr>
            <a:normAutofit/>
          </a:bodyPr>
          <a:lstStyle/>
          <a:p>
            <a:r>
              <a:rPr lang="zh-CN" altLang="en-US" dirty="0" smtClean="0">
                <a:solidFill>
                  <a:schemeClr val="bg1"/>
                </a:solidFill>
              </a:rPr>
              <a:t>包的传递性</a:t>
            </a:r>
            <a:endParaRPr lang="zh-CN" altLang="en-US" dirty="0">
              <a:solidFill>
                <a:schemeClr val="bg1"/>
              </a:solidFill>
            </a:endParaRPr>
          </a:p>
        </p:txBody>
      </p:sp>
      <p:sp>
        <p:nvSpPr>
          <p:cNvPr id="5" name="文本框 4"/>
          <p:cNvSpPr txBox="1"/>
          <p:nvPr/>
        </p:nvSpPr>
        <p:spPr>
          <a:xfrm>
            <a:off x="1602683" y="1103761"/>
            <a:ext cx="9157254" cy="5509200"/>
          </a:xfrm>
          <a:prstGeom prst="rect">
            <a:avLst/>
          </a:prstGeom>
          <a:noFill/>
        </p:spPr>
        <p:txBody>
          <a:bodyPr wrap="square" rtlCol="0">
            <a:spAutoFit/>
          </a:bodyPr>
          <a:lstStyle/>
          <a:p>
            <a:r>
              <a:rPr lang="en-US" altLang="zh-CN" sz="3200" dirty="0">
                <a:solidFill>
                  <a:schemeClr val="bg1"/>
                </a:solidFill>
                <a:sym typeface="Wingdings 2" pitchFamily="18" charset="2"/>
              </a:rPr>
              <a:t></a:t>
            </a:r>
            <a:r>
              <a:rPr lang="zh-CN" altLang="en-US" sz="3200" dirty="0" smtClean="0">
                <a:solidFill>
                  <a:schemeClr val="bg1"/>
                </a:solidFill>
              </a:rPr>
              <a:t>包间</a:t>
            </a:r>
            <a:r>
              <a:rPr lang="zh-CN" altLang="en-US" sz="3200" dirty="0">
                <a:solidFill>
                  <a:schemeClr val="bg1"/>
                </a:solidFill>
              </a:rPr>
              <a:t>的传递性是指：如果包</a:t>
            </a:r>
            <a:r>
              <a:rPr lang="en-US" altLang="zh-CN" sz="3200" dirty="0">
                <a:solidFill>
                  <a:schemeClr val="bg1"/>
                </a:solidFill>
              </a:rPr>
              <a:t>X</a:t>
            </a:r>
            <a:r>
              <a:rPr lang="zh-CN" altLang="en-US" sz="3200" dirty="0">
                <a:solidFill>
                  <a:schemeClr val="bg1"/>
                </a:solidFill>
              </a:rPr>
              <a:t>与包</a:t>
            </a:r>
            <a:r>
              <a:rPr lang="en-US" altLang="zh-CN" sz="3200" dirty="0">
                <a:solidFill>
                  <a:schemeClr val="bg1"/>
                </a:solidFill>
              </a:rPr>
              <a:t>Y</a:t>
            </a:r>
            <a:r>
              <a:rPr lang="zh-CN" altLang="en-US" sz="3200" dirty="0">
                <a:solidFill>
                  <a:schemeClr val="bg1"/>
                </a:solidFill>
              </a:rPr>
              <a:t>存在关系，包</a:t>
            </a:r>
            <a:r>
              <a:rPr lang="en-US" altLang="zh-CN" sz="3200" dirty="0">
                <a:solidFill>
                  <a:schemeClr val="bg1"/>
                </a:solidFill>
              </a:rPr>
              <a:t>Y</a:t>
            </a:r>
            <a:r>
              <a:rPr lang="zh-CN" altLang="en-US" sz="3200" dirty="0">
                <a:solidFill>
                  <a:schemeClr val="bg1"/>
                </a:solidFill>
              </a:rPr>
              <a:t>与包</a:t>
            </a:r>
            <a:r>
              <a:rPr lang="en-US" altLang="zh-CN" sz="3200" dirty="0">
                <a:solidFill>
                  <a:schemeClr val="bg1"/>
                </a:solidFill>
              </a:rPr>
              <a:t>Z</a:t>
            </a:r>
            <a:r>
              <a:rPr lang="zh-CN" altLang="en-US" sz="3200" dirty="0">
                <a:solidFill>
                  <a:schemeClr val="bg1"/>
                </a:solidFill>
              </a:rPr>
              <a:t>存在关系，那么，包</a:t>
            </a:r>
            <a:r>
              <a:rPr lang="en-US" altLang="zh-CN" sz="3200" dirty="0">
                <a:solidFill>
                  <a:schemeClr val="bg1"/>
                </a:solidFill>
              </a:rPr>
              <a:t>X</a:t>
            </a:r>
            <a:r>
              <a:rPr lang="zh-CN" altLang="en-US" sz="3200" dirty="0">
                <a:solidFill>
                  <a:schemeClr val="bg1"/>
                </a:solidFill>
              </a:rPr>
              <a:t>与包</a:t>
            </a:r>
            <a:r>
              <a:rPr lang="en-US" altLang="zh-CN" sz="3200" dirty="0">
                <a:solidFill>
                  <a:schemeClr val="bg1"/>
                </a:solidFill>
              </a:rPr>
              <a:t>Z</a:t>
            </a:r>
            <a:r>
              <a:rPr lang="zh-CN" altLang="en-US" sz="3200" dirty="0">
                <a:solidFill>
                  <a:schemeClr val="bg1"/>
                </a:solidFill>
              </a:rPr>
              <a:t>也存在关系。</a:t>
            </a:r>
          </a:p>
          <a:p>
            <a:r>
              <a:rPr lang="en-US" altLang="zh-CN" sz="3200" dirty="0">
                <a:solidFill>
                  <a:schemeClr val="bg1"/>
                </a:solidFill>
                <a:sym typeface="Wingdings 2" pitchFamily="18" charset="2"/>
              </a:rPr>
              <a:t> </a:t>
            </a:r>
            <a:r>
              <a:rPr lang="en-US" altLang="zh-CN" sz="3200" dirty="0" smtClean="0">
                <a:solidFill>
                  <a:schemeClr val="bg1"/>
                </a:solidFill>
              </a:rPr>
              <a:t>&lt;&lt;</a:t>
            </a:r>
            <a:r>
              <a:rPr lang="en-US" altLang="zh-CN" sz="3200" dirty="0">
                <a:solidFill>
                  <a:schemeClr val="bg1"/>
                </a:solidFill>
              </a:rPr>
              <a:t>import&gt;&gt;</a:t>
            </a:r>
            <a:r>
              <a:rPr lang="zh-CN" altLang="en-US" sz="3200" dirty="0">
                <a:solidFill>
                  <a:schemeClr val="bg1"/>
                </a:solidFill>
              </a:rPr>
              <a:t>依赖是可传递的，</a:t>
            </a:r>
            <a:r>
              <a:rPr lang="en-US" altLang="zh-CN" sz="3200" dirty="0">
                <a:solidFill>
                  <a:schemeClr val="bg1"/>
                </a:solidFill>
              </a:rPr>
              <a:t>&lt;&lt;access&gt;&gt;</a:t>
            </a:r>
            <a:r>
              <a:rPr lang="zh-CN" altLang="en-US" sz="3200" dirty="0">
                <a:solidFill>
                  <a:schemeClr val="bg1"/>
                </a:solidFill>
              </a:rPr>
              <a:t>依赖是不可传递的。</a:t>
            </a:r>
          </a:p>
          <a:p>
            <a:r>
              <a:rPr lang="en-US" altLang="zh-CN" sz="3200" dirty="0">
                <a:solidFill>
                  <a:schemeClr val="bg1"/>
                </a:solidFill>
                <a:sym typeface="Wingdings 2" pitchFamily="18" charset="2"/>
              </a:rPr>
              <a:t></a:t>
            </a:r>
            <a:r>
              <a:rPr lang="zh-CN" altLang="en-US" sz="3200" dirty="0" smtClean="0">
                <a:solidFill>
                  <a:schemeClr val="bg1"/>
                </a:solidFill>
              </a:rPr>
              <a:t>当</a:t>
            </a:r>
            <a:r>
              <a:rPr lang="zh-CN" altLang="en-US" sz="3200" dirty="0">
                <a:solidFill>
                  <a:schemeClr val="bg1"/>
                </a:solidFill>
              </a:rPr>
              <a:t>客户包与提供者包之间是</a:t>
            </a:r>
            <a:r>
              <a:rPr lang="en-US" altLang="zh-CN" sz="3200" dirty="0">
                <a:solidFill>
                  <a:schemeClr val="bg1"/>
                </a:solidFill>
              </a:rPr>
              <a:t>&lt;&lt;import&gt;&gt;</a:t>
            </a:r>
            <a:r>
              <a:rPr lang="zh-CN" altLang="en-US" sz="3200" dirty="0">
                <a:solidFill>
                  <a:schemeClr val="bg1"/>
                </a:solidFill>
              </a:rPr>
              <a:t>依赖时，提供者包中的公共元素就成为客户包中的公共元素，这些公共元素在包外同样是可以访问的。如图</a:t>
            </a:r>
            <a:r>
              <a:rPr lang="en-US" altLang="zh-CN" sz="3200" dirty="0">
                <a:solidFill>
                  <a:schemeClr val="bg1"/>
                </a:solidFill>
              </a:rPr>
              <a:t>5-14</a:t>
            </a:r>
            <a:r>
              <a:rPr lang="zh-CN" altLang="en-US" sz="3200" dirty="0">
                <a:solidFill>
                  <a:schemeClr val="bg1"/>
                </a:solidFill>
              </a:rPr>
              <a:t>所示，</a:t>
            </a:r>
            <a:r>
              <a:rPr lang="en-US" altLang="zh-CN" sz="3200" dirty="0">
                <a:solidFill>
                  <a:schemeClr val="bg1"/>
                </a:solidFill>
              </a:rPr>
              <a:t>Z</a:t>
            </a:r>
            <a:r>
              <a:rPr lang="zh-CN" altLang="en-US" sz="3200" dirty="0">
                <a:solidFill>
                  <a:schemeClr val="bg1"/>
                </a:solidFill>
              </a:rPr>
              <a:t>包中的公共元素成为</a:t>
            </a:r>
            <a:r>
              <a:rPr lang="en-US" altLang="zh-CN" sz="3200" dirty="0">
                <a:solidFill>
                  <a:schemeClr val="bg1"/>
                </a:solidFill>
              </a:rPr>
              <a:t>Y</a:t>
            </a:r>
            <a:r>
              <a:rPr lang="zh-CN" altLang="en-US" sz="3200" dirty="0">
                <a:solidFill>
                  <a:schemeClr val="bg1"/>
                </a:solidFill>
              </a:rPr>
              <a:t>包的公共元素，同时，</a:t>
            </a:r>
            <a:r>
              <a:rPr lang="en-US" altLang="zh-CN" sz="3200" dirty="0">
                <a:solidFill>
                  <a:schemeClr val="bg1"/>
                </a:solidFill>
              </a:rPr>
              <a:t>Y</a:t>
            </a:r>
            <a:r>
              <a:rPr lang="zh-CN" altLang="en-US" sz="3200" dirty="0">
                <a:solidFill>
                  <a:schemeClr val="bg1"/>
                </a:solidFill>
              </a:rPr>
              <a:t>包中的公共元素成为</a:t>
            </a:r>
            <a:r>
              <a:rPr lang="en-US" altLang="zh-CN" sz="3200" dirty="0">
                <a:solidFill>
                  <a:schemeClr val="bg1"/>
                </a:solidFill>
              </a:rPr>
              <a:t>X</a:t>
            </a:r>
            <a:r>
              <a:rPr lang="zh-CN" altLang="en-US" sz="3200" dirty="0">
                <a:solidFill>
                  <a:schemeClr val="bg1"/>
                </a:solidFill>
              </a:rPr>
              <a:t>包中的公共元素，因此，</a:t>
            </a:r>
            <a:r>
              <a:rPr lang="en-US" altLang="zh-CN" sz="3200" dirty="0">
                <a:solidFill>
                  <a:schemeClr val="bg1"/>
                </a:solidFill>
              </a:rPr>
              <a:t>Z</a:t>
            </a:r>
            <a:r>
              <a:rPr lang="zh-CN" altLang="en-US" sz="3200" dirty="0">
                <a:solidFill>
                  <a:schemeClr val="bg1"/>
                </a:solidFill>
              </a:rPr>
              <a:t>包中的公共元素能被</a:t>
            </a:r>
            <a:r>
              <a:rPr lang="en-US" altLang="zh-CN" sz="3200" dirty="0">
                <a:solidFill>
                  <a:schemeClr val="bg1"/>
                </a:solidFill>
              </a:rPr>
              <a:t>X</a:t>
            </a:r>
            <a:r>
              <a:rPr lang="zh-CN" altLang="en-US" sz="3200" dirty="0">
                <a:solidFill>
                  <a:schemeClr val="bg1"/>
                </a:solidFill>
              </a:rPr>
              <a:t>包访问。所以，</a:t>
            </a:r>
            <a:r>
              <a:rPr lang="en-US" altLang="zh-CN" sz="3200" dirty="0">
                <a:solidFill>
                  <a:schemeClr val="bg1"/>
                </a:solidFill>
              </a:rPr>
              <a:t>X</a:t>
            </a:r>
            <a:r>
              <a:rPr lang="zh-CN" altLang="en-US" sz="3200" dirty="0">
                <a:solidFill>
                  <a:schemeClr val="bg1"/>
                </a:solidFill>
              </a:rPr>
              <a:t>、</a:t>
            </a:r>
            <a:r>
              <a:rPr lang="en-US" altLang="zh-CN" sz="3200" dirty="0">
                <a:solidFill>
                  <a:schemeClr val="bg1"/>
                </a:solidFill>
              </a:rPr>
              <a:t>Y</a:t>
            </a:r>
            <a:r>
              <a:rPr lang="zh-CN" altLang="en-US" sz="3200" dirty="0">
                <a:solidFill>
                  <a:schemeClr val="bg1"/>
                </a:solidFill>
              </a:rPr>
              <a:t>、</a:t>
            </a:r>
            <a:r>
              <a:rPr lang="en-US" altLang="zh-CN" sz="3200" dirty="0">
                <a:solidFill>
                  <a:schemeClr val="bg1"/>
                </a:solidFill>
              </a:rPr>
              <a:t>Z</a:t>
            </a:r>
            <a:r>
              <a:rPr lang="zh-CN" altLang="en-US" sz="3200" dirty="0">
                <a:solidFill>
                  <a:schemeClr val="bg1"/>
                </a:solidFill>
              </a:rPr>
              <a:t>包间的</a:t>
            </a:r>
            <a:r>
              <a:rPr lang="en-US" altLang="zh-CN" sz="3200" dirty="0">
                <a:solidFill>
                  <a:schemeClr val="bg1"/>
                </a:solidFill>
              </a:rPr>
              <a:t>&lt;&lt;import&gt;&gt;</a:t>
            </a:r>
            <a:r>
              <a:rPr lang="zh-CN" altLang="en-US" sz="3200" dirty="0">
                <a:solidFill>
                  <a:schemeClr val="bg1"/>
                </a:solidFill>
              </a:rPr>
              <a:t>关系存在传递性。</a:t>
            </a:r>
          </a:p>
        </p:txBody>
      </p:sp>
    </p:spTree>
    <p:extLst>
      <p:ext uri="{BB962C8B-B14F-4D97-AF65-F5344CB8AC3E}">
        <p14:creationId xmlns:p14="http://schemas.microsoft.com/office/powerpoint/2010/main" val="25116617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401050" y="221803"/>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3.5</a:t>
            </a:r>
            <a:endParaRPr lang="zh-CN" altLang="en-US" sz="2800" dirty="0"/>
          </a:p>
        </p:txBody>
      </p:sp>
      <p:sp>
        <p:nvSpPr>
          <p:cNvPr id="14" name="标题 1"/>
          <p:cNvSpPr>
            <a:spLocks noGrp="1"/>
          </p:cNvSpPr>
          <p:nvPr>
            <p:ph type="title"/>
          </p:nvPr>
        </p:nvSpPr>
        <p:spPr>
          <a:xfrm>
            <a:off x="1602683" y="0"/>
            <a:ext cx="7169427" cy="1325563"/>
          </a:xfrm>
        </p:spPr>
        <p:txBody>
          <a:bodyPr>
            <a:normAutofit/>
          </a:bodyPr>
          <a:lstStyle/>
          <a:p>
            <a:r>
              <a:rPr lang="zh-CN" altLang="en-US" dirty="0" smtClean="0">
                <a:solidFill>
                  <a:schemeClr val="bg1"/>
                </a:solidFill>
              </a:rPr>
              <a:t>包的传递性</a:t>
            </a:r>
            <a:endParaRPr lang="zh-CN" altLang="en-US" dirty="0">
              <a:solidFill>
                <a:schemeClr val="bg1"/>
              </a:solidFill>
            </a:endParaRPr>
          </a:p>
        </p:txBody>
      </p:sp>
      <p:sp>
        <p:nvSpPr>
          <p:cNvPr id="5" name="文本框 4"/>
          <p:cNvSpPr txBox="1"/>
          <p:nvPr/>
        </p:nvSpPr>
        <p:spPr>
          <a:xfrm>
            <a:off x="1602683" y="1103761"/>
            <a:ext cx="9157254" cy="3539430"/>
          </a:xfrm>
          <a:prstGeom prst="rect">
            <a:avLst/>
          </a:prstGeom>
          <a:noFill/>
        </p:spPr>
        <p:txBody>
          <a:bodyPr wrap="square" rtlCol="0">
            <a:spAutoFit/>
          </a:bodyPr>
          <a:lstStyle/>
          <a:p>
            <a:r>
              <a:rPr lang="en-US" altLang="zh-CN" sz="3200" dirty="0">
                <a:solidFill>
                  <a:schemeClr val="bg1"/>
                </a:solidFill>
                <a:sym typeface="Wingdings 2" pitchFamily="18" charset="2"/>
              </a:rPr>
              <a:t></a:t>
            </a:r>
            <a:r>
              <a:rPr lang="zh-CN" altLang="en-US" sz="3200" dirty="0" smtClean="0">
                <a:solidFill>
                  <a:schemeClr val="bg1"/>
                </a:solidFill>
              </a:rPr>
              <a:t>当</a:t>
            </a:r>
            <a:r>
              <a:rPr lang="zh-CN" altLang="en-US" sz="3200" dirty="0">
                <a:solidFill>
                  <a:schemeClr val="bg1"/>
                </a:solidFill>
              </a:rPr>
              <a:t>客户包与提供者包之间是</a:t>
            </a:r>
            <a:r>
              <a:rPr lang="en-US" altLang="zh-CN" sz="3200" dirty="0">
                <a:solidFill>
                  <a:schemeClr val="bg1"/>
                </a:solidFill>
              </a:rPr>
              <a:t>&lt;&lt;access&gt;&gt;</a:t>
            </a:r>
            <a:r>
              <a:rPr lang="zh-CN" altLang="en-US" sz="3200" dirty="0">
                <a:solidFill>
                  <a:schemeClr val="bg1"/>
                </a:solidFill>
              </a:rPr>
              <a:t>依赖时，提供者包中的公共元素就成为客户包中的私有元素，这些私有元素在包外是不可以访问的。如图</a:t>
            </a:r>
            <a:r>
              <a:rPr lang="en-US" altLang="zh-CN" sz="3200" dirty="0">
                <a:solidFill>
                  <a:schemeClr val="bg1"/>
                </a:solidFill>
              </a:rPr>
              <a:t>5-15</a:t>
            </a:r>
            <a:r>
              <a:rPr lang="zh-CN" altLang="en-US" sz="3200" dirty="0">
                <a:solidFill>
                  <a:schemeClr val="bg1"/>
                </a:solidFill>
              </a:rPr>
              <a:t>所示，</a:t>
            </a:r>
            <a:r>
              <a:rPr lang="en-US" altLang="zh-CN" sz="3200" dirty="0">
                <a:solidFill>
                  <a:schemeClr val="bg1"/>
                </a:solidFill>
              </a:rPr>
              <a:t>Z</a:t>
            </a:r>
            <a:r>
              <a:rPr lang="zh-CN" altLang="en-US" sz="3200" dirty="0">
                <a:solidFill>
                  <a:schemeClr val="bg1"/>
                </a:solidFill>
              </a:rPr>
              <a:t>包中的公共元素成为</a:t>
            </a:r>
            <a:r>
              <a:rPr lang="en-US" altLang="zh-CN" sz="3200" dirty="0">
                <a:solidFill>
                  <a:schemeClr val="bg1"/>
                </a:solidFill>
              </a:rPr>
              <a:t>Y</a:t>
            </a:r>
            <a:r>
              <a:rPr lang="zh-CN" altLang="en-US" sz="3200" dirty="0">
                <a:solidFill>
                  <a:schemeClr val="bg1"/>
                </a:solidFill>
              </a:rPr>
              <a:t>包的私有元素，而</a:t>
            </a:r>
            <a:r>
              <a:rPr lang="en-US" altLang="zh-CN" sz="3200" dirty="0">
                <a:solidFill>
                  <a:schemeClr val="bg1"/>
                </a:solidFill>
              </a:rPr>
              <a:t>X</a:t>
            </a:r>
            <a:r>
              <a:rPr lang="zh-CN" altLang="en-US" sz="3200" dirty="0">
                <a:solidFill>
                  <a:schemeClr val="bg1"/>
                </a:solidFill>
              </a:rPr>
              <a:t>包只能访问</a:t>
            </a:r>
            <a:r>
              <a:rPr lang="en-US" altLang="zh-CN" sz="3200" dirty="0">
                <a:solidFill>
                  <a:schemeClr val="bg1"/>
                </a:solidFill>
              </a:rPr>
              <a:t>Y</a:t>
            </a:r>
            <a:r>
              <a:rPr lang="zh-CN" altLang="en-US" sz="3200" dirty="0">
                <a:solidFill>
                  <a:schemeClr val="bg1"/>
                </a:solidFill>
              </a:rPr>
              <a:t>包中的公共元素，因此，</a:t>
            </a:r>
            <a:r>
              <a:rPr lang="en-US" altLang="zh-CN" sz="3200" dirty="0">
                <a:solidFill>
                  <a:schemeClr val="bg1"/>
                </a:solidFill>
              </a:rPr>
              <a:t>X</a:t>
            </a:r>
            <a:r>
              <a:rPr lang="zh-CN" altLang="en-US" sz="3200" dirty="0">
                <a:solidFill>
                  <a:schemeClr val="bg1"/>
                </a:solidFill>
              </a:rPr>
              <a:t>包不能访问</a:t>
            </a:r>
            <a:r>
              <a:rPr lang="en-US" altLang="zh-CN" sz="3200" dirty="0">
                <a:solidFill>
                  <a:schemeClr val="bg1"/>
                </a:solidFill>
              </a:rPr>
              <a:t>Z</a:t>
            </a:r>
            <a:r>
              <a:rPr lang="zh-CN" altLang="en-US" sz="3200" dirty="0">
                <a:solidFill>
                  <a:schemeClr val="bg1"/>
                </a:solidFill>
              </a:rPr>
              <a:t>包中的公共元素。所以，</a:t>
            </a:r>
            <a:r>
              <a:rPr lang="en-US" altLang="zh-CN" sz="3200" dirty="0">
                <a:solidFill>
                  <a:schemeClr val="bg1"/>
                </a:solidFill>
              </a:rPr>
              <a:t>X</a:t>
            </a:r>
            <a:r>
              <a:rPr lang="zh-CN" altLang="en-US" sz="3200" dirty="0">
                <a:solidFill>
                  <a:schemeClr val="bg1"/>
                </a:solidFill>
              </a:rPr>
              <a:t>、</a:t>
            </a:r>
            <a:r>
              <a:rPr lang="en-US" altLang="zh-CN" sz="3200" dirty="0">
                <a:solidFill>
                  <a:schemeClr val="bg1"/>
                </a:solidFill>
              </a:rPr>
              <a:t>Y</a:t>
            </a:r>
            <a:r>
              <a:rPr lang="zh-CN" altLang="en-US" sz="3200" dirty="0">
                <a:solidFill>
                  <a:schemeClr val="bg1"/>
                </a:solidFill>
              </a:rPr>
              <a:t>、</a:t>
            </a:r>
            <a:r>
              <a:rPr lang="en-US" altLang="zh-CN" sz="3200" dirty="0">
                <a:solidFill>
                  <a:schemeClr val="bg1"/>
                </a:solidFill>
              </a:rPr>
              <a:t>Z</a:t>
            </a:r>
            <a:r>
              <a:rPr lang="zh-CN" altLang="en-US" sz="3200" dirty="0">
                <a:solidFill>
                  <a:schemeClr val="bg1"/>
                </a:solidFill>
              </a:rPr>
              <a:t>包间的</a:t>
            </a:r>
            <a:r>
              <a:rPr lang="en-US" altLang="zh-CN" sz="3200" dirty="0">
                <a:solidFill>
                  <a:schemeClr val="bg1"/>
                </a:solidFill>
              </a:rPr>
              <a:t>&lt;&lt;access &gt;&gt;</a:t>
            </a:r>
            <a:r>
              <a:rPr lang="zh-CN" altLang="en-US" sz="3200" dirty="0">
                <a:solidFill>
                  <a:schemeClr val="bg1"/>
                </a:solidFill>
              </a:rPr>
              <a:t>关系不存在传递性。</a:t>
            </a:r>
          </a:p>
        </p:txBody>
      </p:sp>
      <p:pic>
        <p:nvPicPr>
          <p:cNvPr id="6" name="Picture 4" descr="5-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863" y="4740275"/>
            <a:ext cx="8916274"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03171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277225" y="221803"/>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3.6</a:t>
            </a:r>
            <a:endParaRPr lang="zh-CN" altLang="en-US" sz="2800" dirty="0"/>
          </a:p>
        </p:txBody>
      </p:sp>
      <p:sp>
        <p:nvSpPr>
          <p:cNvPr id="14" name="标题 1"/>
          <p:cNvSpPr>
            <a:spLocks noGrp="1"/>
          </p:cNvSpPr>
          <p:nvPr>
            <p:ph type="title"/>
          </p:nvPr>
        </p:nvSpPr>
        <p:spPr>
          <a:xfrm>
            <a:off x="1478858" y="0"/>
            <a:ext cx="7169427" cy="1325563"/>
          </a:xfrm>
        </p:spPr>
        <p:txBody>
          <a:bodyPr>
            <a:normAutofit/>
          </a:bodyPr>
          <a:lstStyle/>
          <a:p>
            <a:r>
              <a:rPr lang="zh-CN" altLang="en-US" dirty="0" smtClean="0">
                <a:solidFill>
                  <a:schemeClr val="bg1"/>
                </a:solidFill>
              </a:rPr>
              <a:t>创建包图 </a:t>
            </a:r>
            <a:r>
              <a:rPr lang="en-US" altLang="zh-CN" dirty="0" smtClean="0">
                <a:solidFill>
                  <a:schemeClr val="bg1"/>
                </a:solidFill>
              </a:rPr>
              <a:t>[</a:t>
            </a:r>
            <a:r>
              <a:rPr lang="en-US" altLang="zh-CN" dirty="0" smtClean="0">
                <a:solidFill>
                  <a:schemeClr val="bg1"/>
                </a:solidFill>
              </a:rPr>
              <a:t>4]</a:t>
            </a:r>
            <a:endParaRPr lang="zh-CN" altLang="en-US" dirty="0">
              <a:solidFill>
                <a:schemeClr val="bg1"/>
              </a:solidFill>
            </a:endParaRPr>
          </a:p>
        </p:txBody>
      </p:sp>
      <p:sp>
        <p:nvSpPr>
          <p:cNvPr id="5" name="文本框 4"/>
          <p:cNvSpPr txBox="1"/>
          <p:nvPr/>
        </p:nvSpPr>
        <p:spPr>
          <a:xfrm>
            <a:off x="1644096" y="1551436"/>
            <a:ext cx="9157254" cy="4031873"/>
          </a:xfrm>
          <a:prstGeom prst="rect">
            <a:avLst/>
          </a:prstGeom>
          <a:noFill/>
        </p:spPr>
        <p:txBody>
          <a:bodyPr wrap="square" rtlCol="0">
            <a:spAutoFit/>
          </a:bodyPr>
          <a:lstStyle/>
          <a:p>
            <a:r>
              <a:rPr lang="en-US" altLang="zh-CN" sz="3200" dirty="0">
                <a:solidFill>
                  <a:schemeClr val="bg1"/>
                </a:solidFill>
                <a:sym typeface="Wingdings 2" pitchFamily="18" charset="2"/>
              </a:rPr>
              <a:t></a:t>
            </a:r>
            <a:r>
              <a:rPr lang="zh-CN" altLang="en-US" sz="3200" dirty="0" smtClean="0">
                <a:solidFill>
                  <a:schemeClr val="bg1"/>
                </a:solidFill>
              </a:rPr>
              <a:t>绘制</a:t>
            </a:r>
            <a:r>
              <a:rPr lang="zh-CN" altLang="en-US" sz="3200" dirty="0">
                <a:solidFill>
                  <a:schemeClr val="bg1"/>
                </a:solidFill>
              </a:rPr>
              <a:t>包图的基本过程主要有以下</a:t>
            </a:r>
            <a:r>
              <a:rPr lang="en-US" altLang="zh-CN" sz="3200" dirty="0">
                <a:solidFill>
                  <a:schemeClr val="bg1"/>
                </a:solidFill>
              </a:rPr>
              <a:t>3</a:t>
            </a:r>
            <a:r>
              <a:rPr lang="zh-CN" altLang="en-US" sz="3200" dirty="0">
                <a:solidFill>
                  <a:schemeClr val="bg1"/>
                </a:solidFill>
              </a:rPr>
              <a:t>个步骤。</a:t>
            </a:r>
          </a:p>
          <a:p>
            <a:pPr lvl="1"/>
            <a:r>
              <a:rPr lang="en-US" altLang="zh-CN" sz="3200" dirty="0">
                <a:solidFill>
                  <a:schemeClr val="bg1"/>
                </a:solidFill>
              </a:rPr>
              <a:t>(1)	</a:t>
            </a:r>
            <a:r>
              <a:rPr lang="zh-CN" altLang="en-US" sz="3200" dirty="0">
                <a:solidFill>
                  <a:schemeClr val="bg1"/>
                </a:solidFill>
              </a:rPr>
              <a:t>寻找包。</a:t>
            </a:r>
          </a:p>
          <a:p>
            <a:pPr lvl="1"/>
            <a:r>
              <a:rPr lang="en-US" altLang="zh-CN" sz="3200" dirty="0">
                <a:solidFill>
                  <a:schemeClr val="bg1"/>
                </a:solidFill>
              </a:rPr>
              <a:t>(2)	</a:t>
            </a:r>
            <a:r>
              <a:rPr lang="zh-CN" altLang="en-US" sz="3200" dirty="0">
                <a:solidFill>
                  <a:schemeClr val="bg1"/>
                </a:solidFill>
              </a:rPr>
              <a:t>确定包之间的关系。</a:t>
            </a:r>
          </a:p>
          <a:p>
            <a:pPr lvl="1"/>
            <a:r>
              <a:rPr lang="en-US" altLang="zh-CN" sz="3200" dirty="0">
                <a:solidFill>
                  <a:schemeClr val="bg1"/>
                </a:solidFill>
              </a:rPr>
              <a:t>(3)	</a:t>
            </a:r>
            <a:r>
              <a:rPr lang="zh-CN" altLang="en-US" sz="3200" dirty="0">
                <a:solidFill>
                  <a:schemeClr val="bg1"/>
                </a:solidFill>
              </a:rPr>
              <a:t>确定包内元素的可见性。</a:t>
            </a:r>
          </a:p>
          <a:p>
            <a:r>
              <a:rPr lang="en-US" altLang="zh-CN" sz="3200" dirty="0">
                <a:solidFill>
                  <a:schemeClr val="bg1"/>
                </a:solidFill>
                <a:sym typeface="Wingdings 2" pitchFamily="18" charset="2"/>
              </a:rPr>
              <a:t></a:t>
            </a:r>
            <a:r>
              <a:rPr lang="zh-CN" altLang="en-US" sz="3200" dirty="0" smtClean="0">
                <a:solidFill>
                  <a:schemeClr val="bg1"/>
                </a:solidFill>
              </a:rPr>
              <a:t>“</a:t>
            </a:r>
            <a:r>
              <a:rPr lang="zh-CN" altLang="en-US" sz="3200" dirty="0">
                <a:solidFill>
                  <a:schemeClr val="bg1"/>
                </a:solidFill>
              </a:rPr>
              <a:t>最小化包间的耦合关系”的原则是：最大限度减少包之间的依赖，进行包封装时，避免包之间的循环依赖；最小化每个包中</a:t>
            </a:r>
            <a:r>
              <a:rPr lang="en-US" altLang="zh-CN" sz="3200" dirty="0">
                <a:solidFill>
                  <a:schemeClr val="bg1"/>
                </a:solidFill>
              </a:rPr>
              <a:t>public</a:t>
            </a:r>
            <a:r>
              <a:rPr lang="zh-CN" altLang="en-US" sz="3200" dirty="0">
                <a:solidFill>
                  <a:schemeClr val="bg1"/>
                </a:solidFill>
              </a:rPr>
              <a:t>、</a:t>
            </a:r>
            <a:r>
              <a:rPr lang="en-US" altLang="zh-CN" sz="3200" dirty="0">
                <a:solidFill>
                  <a:schemeClr val="bg1"/>
                </a:solidFill>
              </a:rPr>
              <a:t>protected</a:t>
            </a:r>
            <a:r>
              <a:rPr lang="zh-CN" altLang="en-US" sz="3200" dirty="0">
                <a:solidFill>
                  <a:schemeClr val="bg1"/>
                </a:solidFill>
              </a:rPr>
              <a:t>元素的个数，最大化每个包中</a:t>
            </a:r>
            <a:r>
              <a:rPr lang="en-US" altLang="zh-CN" sz="3200" dirty="0">
                <a:solidFill>
                  <a:schemeClr val="bg1"/>
                </a:solidFill>
              </a:rPr>
              <a:t>private</a:t>
            </a:r>
            <a:r>
              <a:rPr lang="zh-CN" altLang="en-US" sz="3200" dirty="0">
                <a:solidFill>
                  <a:schemeClr val="bg1"/>
                </a:solidFill>
              </a:rPr>
              <a:t>元素的个数。</a:t>
            </a:r>
          </a:p>
        </p:txBody>
      </p:sp>
    </p:spTree>
    <p:extLst>
      <p:ext uri="{BB962C8B-B14F-4D97-AF65-F5344CB8AC3E}">
        <p14:creationId xmlns:p14="http://schemas.microsoft.com/office/powerpoint/2010/main" val="987284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3.7</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包图实例</a:t>
            </a:r>
            <a:endParaRPr lang="zh-CN" altLang="en-US" dirty="0">
              <a:solidFill>
                <a:schemeClr val="bg1"/>
              </a:solidFill>
            </a:endParaRPr>
          </a:p>
        </p:txBody>
      </p:sp>
      <p:pic>
        <p:nvPicPr>
          <p:cNvPr id="6" name="图片 5"/>
          <p:cNvPicPr>
            <a:picLocks noChangeAspect="1"/>
          </p:cNvPicPr>
          <p:nvPr/>
        </p:nvPicPr>
        <p:blipFill>
          <a:blip r:embed="rId2"/>
          <a:stretch>
            <a:fillRect/>
          </a:stretch>
        </p:blipFill>
        <p:spPr>
          <a:xfrm>
            <a:off x="4189951" y="1567759"/>
            <a:ext cx="6544309" cy="5082368"/>
          </a:xfrm>
          <a:prstGeom prst="rect">
            <a:avLst/>
          </a:prstGeom>
        </p:spPr>
      </p:pic>
    </p:spTree>
    <p:extLst>
      <p:ext uri="{BB962C8B-B14F-4D97-AF65-F5344CB8AC3E}">
        <p14:creationId xmlns:p14="http://schemas.microsoft.com/office/powerpoint/2010/main" val="2892941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4</a:t>
            </a:r>
            <a:endParaRPr lang="zh-CN" altLang="en-US" sz="6000" dirty="0"/>
          </a:p>
        </p:txBody>
      </p:sp>
      <p:sp>
        <p:nvSpPr>
          <p:cNvPr id="14" name="标题 1"/>
          <p:cNvSpPr>
            <a:spLocks noGrp="1"/>
          </p:cNvSpPr>
          <p:nvPr>
            <p:ph type="title"/>
          </p:nvPr>
        </p:nvSpPr>
        <p:spPr>
          <a:xfrm>
            <a:off x="4923182" y="1786420"/>
            <a:ext cx="3743740" cy="1325563"/>
          </a:xfrm>
        </p:spPr>
        <p:txBody>
          <a:bodyPr>
            <a:normAutofit/>
          </a:bodyPr>
          <a:lstStyle/>
          <a:p>
            <a:r>
              <a:rPr lang="zh-CN" altLang="en-US" sz="6600" dirty="0" smtClean="0">
                <a:solidFill>
                  <a:schemeClr val="bg1"/>
                </a:solidFill>
              </a:rPr>
              <a:t>课堂提问</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Tree>
    <p:extLst>
      <p:ext uri="{BB962C8B-B14F-4D97-AF65-F5344CB8AC3E}">
        <p14:creationId xmlns:p14="http://schemas.microsoft.com/office/powerpoint/2010/main" val="39913778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746181" y="788845"/>
            <a:ext cx="1114147" cy="101676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Q1</a:t>
            </a:r>
            <a:endParaRPr lang="zh-CN" altLang="en-US" sz="3600" dirty="0"/>
          </a:p>
        </p:txBody>
      </p:sp>
      <p:sp>
        <p:nvSpPr>
          <p:cNvPr id="14" name="标题 1"/>
          <p:cNvSpPr>
            <a:spLocks noGrp="1"/>
          </p:cNvSpPr>
          <p:nvPr>
            <p:ph type="title"/>
          </p:nvPr>
        </p:nvSpPr>
        <p:spPr>
          <a:xfrm>
            <a:off x="3144075" y="634447"/>
            <a:ext cx="7282071" cy="1325563"/>
          </a:xfrm>
        </p:spPr>
        <p:txBody>
          <a:bodyPr>
            <a:normAutofit/>
          </a:bodyPr>
          <a:lstStyle/>
          <a:p>
            <a:r>
              <a:rPr lang="zh-CN" altLang="zh-CN" sz="3600" dirty="0" smtClean="0">
                <a:solidFill>
                  <a:schemeClr val="bg1"/>
                </a:solidFill>
              </a:rPr>
              <a:t>对象图与类</a:t>
            </a:r>
            <a:r>
              <a:rPr lang="zh-CN" altLang="zh-CN" sz="3600" dirty="0" smtClean="0">
                <a:solidFill>
                  <a:schemeClr val="bg1"/>
                </a:solidFill>
              </a:rPr>
              <a:t>图</a:t>
            </a:r>
            <a:r>
              <a:rPr lang="zh-CN" altLang="en-US" sz="3600" dirty="0" smtClean="0">
                <a:solidFill>
                  <a:schemeClr val="bg1"/>
                </a:solidFill>
              </a:rPr>
              <a:t>在表示上</a:t>
            </a:r>
            <a:r>
              <a:rPr lang="zh-CN" altLang="zh-CN" sz="3600" dirty="0" smtClean="0">
                <a:solidFill>
                  <a:schemeClr val="bg1"/>
                </a:solidFill>
              </a:rPr>
              <a:t>有</a:t>
            </a:r>
            <a:r>
              <a:rPr lang="zh-CN" altLang="zh-CN" sz="3600" dirty="0" smtClean="0">
                <a:solidFill>
                  <a:schemeClr val="bg1"/>
                </a:solidFill>
              </a:rPr>
              <a:t>什么不同之处</a:t>
            </a:r>
            <a:endParaRPr lang="zh-CN" altLang="zh-CN" sz="3600" dirty="0">
              <a:solidFill>
                <a:schemeClr val="bg1"/>
              </a:solidFill>
            </a:endParaRPr>
          </a:p>
        </p:txBody>
      </p:sp>
      <p:sp>
        <p:nvSpPr>
          <p:cNvPr id="15" name="Freeform 5"/>
          <p:cNvSpPr>
            <a:spLocks noChangeArrowheads="1"/>
          </p:cNvSpPr>
          <p:nvPr/>
        </p:nvSpPr>
        <p:spPr bwMode="auto">
          <a:xfrm>
            <a:off x="-3046173" y="1037672"/>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7" name="标题 1"/>
          <p:cNvSpPr txBox="1">
            <a:spLocks/>
          </p:cNvSpPr>
          <p:nvPr/>
        </p:nvSpPr>
        <p:spPr>
          <a:xfrm>
            <a:off x="3144074" y="3398837"/>
            <a:ext cx="728207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smtClean="0">
                <a:solidFill>
                  <a:schemeClr val="bg1"/>
                </a:solidFill>
                <a:latin typeface="+mn-ea"/>
                <a:ea typeface="+mn-ea"/>
              </a:rPr>
              <a:t>A: </a:t>
            </a:r>
          </a:p>
          <a:p>
            <a:r>
              <a:rPr lang="en-US" altLang="zh-CN" sz="2800" dirty="0" smtClean="0">
                <a:solidFill>
                  <a:schemeClr val="bg1"/>
                </a:solidFill>
                <a:latin typeface="+mn-ea"/>
                <a:ea typeface="+mn-ea"/>
              </a:rPr>
              <a:t>1.</a:t>
            </a:r>
            <a:r>
              <a:rPr lang="zh-CN" altLang="en-US" sz="2800" dirty="0" smtClean="0">
                <a:solidFill>
                  <a:schemeClr val="bg1"/>
                </a:solidFill>
                <a:latin typeface="+mn-ea"/>
                <a:ea typeface="+mn-ea"/>
              </a:rPr>
              <a:t>类的名称栏只包含类名，对象的名称栏包含“对象名：类名”</a:t>
            </a:r>
          </a:p>
          <a:p>
            <a:r>
              <a:rPr lang="en-US" altLang="zh-CN" sz="2800" dirty="0" smtClean="0">
                <a:solidFill>
                  <a:schemeClr val="bg1"/>
                </a:solidFill>
                <a:latin typeface="+mn-ea"/>
                <a:ea typeface="+mn-ea"/>
              </a:rPr>
              <a:t>2.</a:t>
            </a:r>
            <a:r>
              <a:rPr lang="zh-CN" altLang="en-US" sz="2800" dirty="0" smtClean="0">
                <a:solidFill>
                  <a:schemeClr val="bg1"/>
                </a:solidFill>
                <a:latin typeface="+mn-ea"/>
                <a:ea typeface="+mn-ea"/>
              </a:rPr>
              <a:t>类的属性栏定义了所有属性的特征，对象的属性栏定义了属性的当前值</a:t>
            </a:r>
          </a:p>
          <a:p>
            <a:r>
              <a:rPr lang="en-US" altLang="zh-CN" sz="2800" dirty="0" smtClean="0">
                <a:solidFill>
                  <a:schemeClr val="bg1"/>
                </a:solidFill>
                <a:latin typeface="+mn-ea"/>
                <a:ea typeface="+mn-ea"/>
              </a:rPr>
              <a:t>3.</a:t>
            </a:r>
            <a:r>
              <a:rPr lang="zh-CN" altLang="en-US" sz="2800" dirty="0" smtClean="0">
                <a:solidFill>
                  <a:schemeClr val="bg1"/>
                </a:solidFill>
                <a:latin typeface="+mn-ea"/>
                <a:ea typeface="+mn-ea"/>
              </a:rPr>
              <a:t>类中列出了操作，对象图中不包含操作内容，因为对属于同一个类的对象，其操作是相同的</a:t>
            </a:r>
          </a:p>
          <a:p>
            <a:r>
              <a:rPr lang="en-US" altLang="zh-CN" sz="2800" dirty="0" smtClean="0">
                <a:solidFill>
                  <a:schemeClr val="bg1"/>
                </a:solidFill>
                <a:latin typeface="+mn-ea"/>
                <a:ea typeface="+mn-ea"/>
              </a:rPr>
              <a:t>……</a:t>
            </a:r>
          </a:p>
          <a:p>
            <a:endParaRPr lang="zh-CN" altLang="en-US" sz="2800" dirty="0">
              <a:solidFill>
                <a:schemeClr val="bg1"/>
              </a:solidFill>
              <a:latin typeface="+mn-ea"/>
              <a:ea typeface="+mn-ea"/>
            </a:endParaRPr>
          </a:p>
        </p:txBody>
      </p:sp>
    </p:spTree>
    <p:extLst>
      <p:ext uri="{BB962C8B-B14F-4D97-AF65-F5344CB8AC3E}">
        <p14:creationId xmlns:p14="http://schemas.microsoft.com/office/powerpoint/2010/main" val="1164285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1000"/>
                                        <p:tgtEl>
                                          <p:spTgt spid="97"/>
                                        </p:tgtEl>
                                      </p:cBhvr>
                                    </p:animEffect>
                                    <p:anim calcmode="lin" valueType="num">
                                      <p:cBhvr>
                                        <p:cTn id="15" dur="1000" fill="hold"/>
                                        <p:tgtEl>
                                          <p:spTgt spid="97"/>
                                        </p:tgtEl>
                                        <p:attrNameLst>
                                          <p:attrName>ppt_x</p:attrName>
                                        </p:attrNameLst>
                                      </p:cBhvr>
                                      <p:tavLst>
                                        <p:tav tm="0">
                                          <p:val>
                                            <p:strVal val="#ppt_x"/>
                                          </p:val>
                                        </p:tav>
                                        <p:tav tm="100000">
                                          <p:val>
                                            <p:strVal val="#ppt_x"/>
                                          </p:val>
                                        </p:tav>
                                      </p:tavLst>
                                    </p:anim>
                                    <p:anim calcmode="lin" valueType="num">
                                      <p:cBhvr>
                                        <p:cTn id="16"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865451" y="1192070"/>
            <a:ext cx="1114147" cy="101676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Q2</a:t>
            </a:r>
            <a:endParaRPr lang="zh-CN" altLang="en-US" sz="3600" dirty="0"/>
          </a:p>
        </p:txBody>
      </p:sp>
      <p:sp>
        <p:nvSpPr>
          <p:cNvPr id="14" name="标题 1"/>
          <p:cNvSpPr>
            <a:spLocks noGrp="1"/>
          </p:cNvSpPr>
          <p:nvPr>
            <p:ph type="title"/>
          </p:nvPr>
        </p:nvSpPr>
        <p:spPr>
          <a:xfrm>
            <a:off x="3263345" y="1037672"/>
            <a:ext cx="7282071" cy="1325563"/>
          </a:xfrm>
        </p:spPr>
        <p:txBody>
          <a:bodyPr>
            <a:normAutofit/>
          </a:bodyPr>
          <a:lstStyle/>
          <a:p>
            <a:r>
              <a:rPr lang="zh-CN" altLang="en-US" sz="3600" dirty="0" smtClean="0">
                <a:solidFill>
                  <a:schemeClr val="bg1"/>
                </a:solidFill>
              </a:rPr>
              <a:t>构件图的组成</a:t>
            </a:r>
            <a:endParaRPr lang="zh-CN" altLang="en-US" sz="3600" dirty="0">
              <a:solidFill>
                <a:schemeClr val="bg1"/>
              </a:solidFill>
            </a:endParaRPr>
          </a:p>
        </p:txBody>
      </p:sp>
      <p:sp>
        <p:nvSpPr>
          <p:cNvPr id="15" name="Freeform 5"/>
          <p:cNvSpPr>
            <a:spLocks noChangeArrowheads="1"/>
          </p:cNvSpPr>
          <p:nvPr/>
        </p:nvSpPr>
        <p:spPr bwMode="auto">
          <a:xfrm>
            <a:off x="11272490" y="3385582"/>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7" name="标题 1"/>
          <p:cNvSpPr txBox="1">
            <a:spLocks/>
          </p:cNvSpPr>
          <p:nvPr/>
        </p:nvSpPr>
        <p:spPr>
          <a:xfrm>
            <a:off x="3188319" y="3421677"/>
            <a:ext cx="728207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smtClean="0">
                <a:solidFill>
                  <a:schemeClr val="bg1"/>
                </a:solidFill>
                <a:latin typeface="+mn-ea"/>
                <a:ea typeface="+mn-ea"/>
              </a:rPr>
              <a:t>A: </a:t>
            </a:r>
            <a:r>
              <a:rPr lang="zh-CN" altLang="zh-CN" sz="3600" dirty="0" smtClean="0">
                <a:solidFill>
                  <a:schemeClr val="bg1"/>
                </a:solidFill>
                <a:latin typeface="+mn-ea"/>
                <a:ea typeface="+mn-ea"/>
              </a:rPr>
              <a:t>构件、关系、接口</a:t>
            </a:r>
          </a:p>
          <a:p>
            <a:endParaRPr lang="zh-CN" altLang="en-US" sz="3600" dirty="0">
              <a:solidFill>
                <a:schemeClr val="bg1"/>
              </a:solidFill>
              <a:latin typeface="+mn-ea"/>
              <a:ea typeface="+mn-ea"/>
            </a:endParaRPr>
          </a:p>
        </p:txBody>
      </p:sp>
    </p:spTree>
    <p:extLst>
      <p:ext uri="{BB962C8B-B14F-4D97-AF65-F5344CB8AC3E}">
        <p14:creationId xmlns:p14="http://schemas.microsoft.com/office/powerpoint/2010/main" val="3388075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1000"/>
                                        <p:tgtEl>
                                          <p:spTgt spid="97"/>
                                        </p:tgtEl>
                                      </p:cBhvr>
                                    </p:animEffect>
                                    <p:anim calcmode="lin" valueType="num">
                                      <p:cBhvr>
                                        <p:cTn id="15" dur="1000" fill="hold"/>
                                        <p:tgtEl>
                                          <p:spTgt spid="97"/>
                                        </p:tgtEl>
                                        <p:attrNameLst>
                                          <p:attrName>ppt_x</p:attrName>
                                        </p:attrNameLst>
                                      </p:cBhvr>
                                      <p:tavLst>
                                        <p:tav tm="0">
                                          <p:val>
                                            <p:strVal val="#ppt_x"/>
                                          </p:val>
                                        </p:tav>
                                        <p:tav tm="100000">
                                          <p:val>
                                            <p:strVal val="#ppt_x"/>
                                          </p:val>
                                        </p:tav>
                                      </p:tavLst>
                                    </p:anim>
                                    <p:anim calcmode="lin" valueType="num">
                                      <p:cBhvr>
                                        <p:cTn id="16"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076949" y="1112557"/>
            <a:ext cx="1114147" cy="101676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Q3</a:t>
            </a:r>
            <a:endParaRPr lang="zh-CN" altLang="en-US" sz="3600" dirty="0"/>
          </a:p>
        </p:txBody>
      </p:sp>
      <p:sp>
        <p:nvSpPr>
          <p:cNvPr id="14" name="标题 1"/>
          <p:cNvSpPr>
            <a:spLocks noGrp="1"/>
          </p:cNvSpPr>
          <p:nvPr>
            <p:ph type="title"/>
          </p:nvPr>
        </p:nvSpPr>
        <p:spPr>
          <a:xfrm>
            <a:off x="2454964" y="1037672"/>
            <a:ext cx="7282071" cy="1325563"/>
          </a:xfrm>
        </p:spPr>
        <p:txBody>
          <a:bodyPr>
            <a:normAutofit fontScale="90000"/>
          </a:bodyPr>
          <a:lstStyle/>
          <a:p>
            <a:r>
              <a:rPr lang="zh-CN" altLang="en-US" sz="3600" dirty="0">
                <a:solidFill>
                  <a:schemeClr val="bg1"/>
                </a:solidFill>
              </a:rPr>
              <a:t>包之间的各种依赖关系中</a:t>
            </a:r>
            <a:r>
              <a:rPr lang="zh-CN" altLang="en-US" sz="3600" dirty="0" smtClean="0">
                <a:solidFill>
                  <a:schemeClr val="bg1"/>
                </a:solidFill>
              </a:rPr>
              <a:t>，</a:t>
            </a:r>
            <a:r>
              <a:rPr lang="en-US" altLang="zh-CN" sz="3600" dirty="0" smtClean="0">
                <a:solidFill>
                  <a:schemeClr val="bg1"/>
                </a:solidFill>
              </a:rPr>
              <a:t>&lt;&lt;access&gt;&gt;</a:t>
            </a:r>
            <a:r>
              <a:rPr lang="zh-CN" altLang="en-US" sz="3600" dirty="0" smtClean="0">
                <a:solidFill>
                  <a:schemeClr val="bg1"/>
                </a:solidFill>
              </a:rPr>
              <a:t>和</a:t>
            </a:r>
            <a:r>
              <a:rPr lang="en-US" altLang="zh-CN" sz="3600" dirty="0" smtClean="0">
                <a:solidFill>
                  <a:schemeClr val="bg1"/>
                </a:solidFill>
              </a:rPr>
              <a:t>&lt;&lt;import&gt;&gt;</a:t>
            </a:r>
            <a:r>
              <a:rPr lang="zh-CN" altLang="en-US" sz="3600" dirty="0" smtClean="0">
                <a:solidFill>
                  <a:schemeClr val="bg1"/>
                </a:solidFill>
              </a:rPr>
              <a:t>在传递性上有什么区别？并简单解释一下。</a:t>
            </a:r>
            <a:r>
              <a:rPr lang="en-US" altLang="zh-CN" sz="3600" dirty="0" smtClean="0">
                <a:solidFill>
                  <a:schemeClr val="bg1"/>
                </a:solidFill>
              </a:rPr>
              <a:t>	</a:t>
            </a:r>
            <a:endParaRPr lang="zh-CN" altLang="en-US" sz="3600" dirty="0">
              <a:solidFill>
                <a:schemeClr val="bg1"/>
              </a:solidFill>
            </a:endParaRPr>
          </a:p>
        </p:txBody>
      </p:sp>
      <p:sp>
        <p:nvSpPr>
          <p:cNvPr id="15" name="Freeform 5"/>
          <p:cNvSpPr>
            <a:spLocks noChangeArrowheads="1"/>
          </p:cNvSpPr>
          <p:nvPr/>
        </p:nvSpPr>
        <p:spPr bwMode="auto">
          <a:xfrm>
            <a:off x="11083646" y="51856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7" name="标题 1"/>
          <p:cNvSpPr txBox="1">
            <a:spLocks/>
          </p:cNvSpPr>
          <p:nvPr/>
        </p:nvSpPr>
        <p:spPr>
          <a:xfrm>
            <a:off x="2454964" y="3547507"/>
            <a:ext cx="8916298"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smtClean="0">
                <a:solidFill>
                  <a:schemeClr val="bg1"/>
                </a:solidFill>
                <a:latin typeface="+mn-ea"/>
                <a:ea typeface="+mn-ea"/>
              </a:rPr>
              <a:t>A</a:t>
            </a:r>
            <a:r>
              <a:rPr lang="en-US" altLang="zh-CN" sz="3200" dirty="0" smtClean="0">
                <a:solidFill>
                  <a:schemeClr val="bg1"/>
                </a:solidFill>
                <a:latin typeface="+mn-ea"/>
                <a:ea typeface="+mn-ea"/>
              </a:rPr>
              <a:t>:</a:t>
            </a:r>
          </a:p>
          <a:p>
            <a:r>
              <a:rPr lang="en-US" altLang="zh-CN" sz="3200" dirty="0">
                <a:solidFill>
                  <a:schemeClr val="bg1"/>
                </a:solidFill>
                <a:sym typeface="Wingdings 2" pitchFamily="18" charset="2"/>
              </a:rPr>
              <a:t></a:t>
            </a:r>
            <a:r>
              <a:rPr lang="zh-CN" altLang="en-US" sz="3200" dirty="0" smtClean="0">
                <a:solidFill>
                  <a:schemeClr val="bg1"/>
                </a:solidFill>
                <a:latin typeface="+mn-ea"/>
                <a:ea typeface="+mn-ea"/>
              </a:rPr>
              <a:t>当</a:t>
            </a:r>
            <a:r>
              <a:rPr lang="zh-CN" altLang="en-US" sz="3200" dirty="0">
                <a:solidFill>
                  <a:schemeClr val="bg1"/>
                </a:solidFill>
                <a:latin typeface="+mn-ea"/>
                <a:ea typeface="+mn-ea"/>
              </a:rPr>
              <a:t>客户包与提供者包之间是</a:t>
            </a:r>
            <a:r>
              <a:rPr lang="en-US" altLang="zh-CN" sz="3200" dirty="0">
                <a:solidFill>
                  <a:schemeClr val="bg1"/>
                </a:solidFill>
                <a:latin typeface="+mn-ea"/>
                <a:ea typeface="+mn-ea"/>
              </a:rPr>
              <a:t>&lt;&lt;import&gt;&gt;</a:t>
            </a:r>
            <a:r>
              <a:rPr lang="zh-CN" altLang="en-US" sz="3200" dirty="0">
                <a:solidFill>
                  <a:schemeClr val="bg1"/>
                </a:solidFill>
                <a:latin typeface="+mn-ea"/>
                <a:ea typeface="+mn-ea"/>
              </a:rPr>
              <a:t>依赖时，提供者包中的公共元素就成为客户包中的公共</a:t>
            </a:r>
            <a:r>
              <a:rPr lang="zh-CN" altLang="en-US" sz="3200" dirty="0" smtClean="0">
                <a:solidFill>
                  <a:schemeClr val="bg1"/>
                </a:solidFill>
                <a:latin typeface="+mn-ea"/>
                <a:ea typeface="+mn-ea"/>
              </a:rPr>
              <a:t>元素，这些共有元素</a:t>
            </a:r>
            <a:r>
              <a:rPr lang="zh-CN" altLang="en-US" sz="3200" dirty="0">
                <a:solidFill>
                  <a:schemeClr val="bg1"/>
                </a:solidFill>
                <a:latin typeface="+mn-ea"/>
                <a:ea typeface="+mn-ea"/>
              </a:rPr>
              <a:t>在包外</a:t>
            </a:r>
            <a:r>
              <a:rPr lang="zh-CN" altLang="en-US" sz="3200" dirty="0" smtClean="0">
                <a:solidFill>
                  <a:schemeClr val="bg1"/>
                </a:solidFill>
                <a:latin typeface="+mn-ea"/>
                <a:ea typeface="+mn-ea"/>
              </a:rPr>
              <a:t>是可以</a:t>
            </a:r>
            <a:r>
              <a:rPr lang="zh-CN" altLang="en-US" sz="3200" dirty="0">
                <a:solidFill>
                  <a:schemeClr val="bg1"/>
                </a:solidFill>
                <a:latin typeface="+mn-ea"/>
                <a:ea typeface="+mn-ea"/>
              </a:rPr>
              <a:t>访问的</a:t>
            </a:r>
            <a:r>
              <a:rPr lang="zh-CN" altLang="en-US" sz="3200" dirty="0" smtClean="0">
                <a:solidFill>
                  <a:schemeClr val="bg1"/>
                </a:solidFill>
                <a:latin typeface="+mn-ea"/>
                <a:ea typeface="+mn-ea"/>
              </a:rPr>
              <a:t>。</a:t>
            </a:r>
            <a:endParaRPr lang="en-US" altLang="zh-CN" sz="3200" dirty="0" smtClean="0">
              <a:solidFill>
                <a:schemeClr val="bg1"/>
              </a:solidFill>
              <a:latin typeface="+mn-ea"/>
              <a:ea typeface="+mn-ea"/>
            </a:endParaRPr>
          </a:p>
          <a:p>
            <a:r>
              <a:rPr lang="en-US" altLang="zh-CN" sz="3200" dirty="0">
                <a:solidFill>
                  <a:schemeClr val="bg1"/>
                </a:solidFill>
                <a:sym typeface="Wingdings 2" pitchFamily="18" charset="2"/>
              </a:rPr>
              <a:t></a:t>
            </a:r>
            <a:r>
              <a:rPr lang="zh-CN" altLang="en-US" sz="3200" dirty="0" smtClean="0">
                <a:solidFill>
                  <a:schemeClr val="bg1"/>
                </a:solidFill>
                <a:latin typeface="+mn-ea"/>
                <a:ea typeface="+mn-ea"/>
              </a:rPr>
              <a:t>当</a:t>
            </a:r>
            <a:r>
              <a:rPr lang="zh-CN" altLang="en-US" sz="3200" dirty="0">
                <a:solidFill>
                  <a:schemeClr val="bg1"/>
                </a:solidFill>
                <a:latin typeface="+mn-ea"/>
                <a:ea typeface="+mn-ea"/>
              </a:rPr>
              <a:t>客户包与提供者包之间是</a:t>
            </a:r>
            <a:r>
              <a:rPr lang="en-US" altLang="zh-CN" sz="3200" dirty="0">
                <a:solidFill>
                  <a:schemeClr val="bg1"/>
                </a:solidFill>
                <a:latin typeface="+mn-ea"/>
                <a:ea typeface="+mn-ea"/>
              </a:rPr>
              <a:t>&lt;&lt;access&gt;&gt;</a:t>
            </a:r>
            <a:r>
              <a:rPr lang="zh-CN" altLang="en-US" sz="3200" dirty="0">
                <a:solidFill>
                  <a:schemeClr val="bg1"/>
                </a:solidFill>
                <a:latin typeface="+mn-ea"/>
                <a:ea typeface="+mn-ea"/>
              </a:rPr>
              <a:t>依赖时，提供者包中的公共元素就成为客户包中的私有元素，这些私有元素在包外是不可以访问</a:t>
            </a:r>
            <a:r>
              <a:rPr lang="zh-CN" altLang="en-US" sz="3200" dirty="0" smtClean="0">
                <a:solidFill>
                  <a:schemeClr val="bg1"/>
                </a:solidFill>
                <a:latin typeface="+mn-ea"/>
                <a:ea typeface="+mn-ea"/>
              </a:rPr>
              <a:t>的。</a:t>
            </a:r>
            <a:endParaRPr lang="en-US" altLang="zh-CN" sz="3200" dirty="0">
              <a:solidFill>
                <a:schemeClr val="bg1"/>
              </a:solidFill>
              <a:latin typeface="+mn-ea"/>
              <a:ea typeface="+mn-ea"/>
            </a:endParaRPr>
          </a:p>
          <a:p>
            <a:endParaRPr lang="zh-CN" altLang="en-US" sz="3200" dirty="0">
              <a:solidFill>
                <a:schemeClr val="bg1"/>
              </a:solidFill>
              <a:latin typeface="+mn-ea"/>
              <a:ea typeface="+mn-ea"/>
            </a:endParaRPr>
          </a:p>
          <a:p>
            <a:endParaRPr lang="zh-CN" altLang="en-US" sz="3200" dirty="0">
              <a:solidFill>
                <a:schemeClr val="bg1"/>
              </a:solidFill>
              <a:latin typeface="+mn-ea"/>
              <a:ea typeface="+mn-ea"/>
            </a:endParaRPr>
          </a:p>
        </p:txBody>
      </p:sp>
    </p:spTree>
    <p:extLst>
      <p:ext uri="{BB962C8B-B14F-4D97-AF65-F5344CB8AC3E}">
        <p14:creationId xmlns:p14="http://schemas.microsoft.com/office/powerpoint/2010/main" val="2113713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1000"/>
                                        <p:tgtEl>
                                          <p:spTgt spid="97"/>
                                        </p:tgtEl>
                                      </p:cBhvr>
                                    </p:animEffect>
                                    <p:anim calcmode="lin" valueType="num">
                                      <p:cBhvr>
                                        <p:cTn id="15" dur="1000" fill="hold"/>
                                        <p:tgtEl>
                                          <p:spTgt spid="97"/>
                                        </p:tgtEl>
                                        <p:attrNameLst>
                                          <p:attrName>ppt_x</p:attrName>
                                        </p:attrNameLst>
                                      </p:cBhvr>
                                      <p:tavLst>
                                        <p:tav tm="0">
                                          <p:val>
                                            <p:strVal val="#ppt_x"/>
                                          </p:val>
                                        </p:tav>
                                        <p:tav tm="100000">
                                          <p:val>
                                            <p:strVal val="#ppt_x"/>
                                          </p:val>
                                        </p:tav>
                                      </p:tavLst>
                                    </p:anim>
                                    <p:anim calcmode="lin" valueType="num">
                                      <p:cBhvr>
                                        <p:cTn id="16"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5</a:t>
            </a:r>
            <a:endParaRPr lang="zh-CN" altLang="en-US" sz="6000" dirty="0"/>
          </a:p>
        </p:txBody>
      </p:sp>
      <p:sp>
        <p:nvSpPr>
          <p:cNvPr id="14" name="标题 1"/>
          <p:cNvSpPr>
            <a:spLocks noGrp="1"/>
          </p:cNvSpPr>
          <p:nvPr>
            <p:ph type="title"/>
          </p:nvPr>
        </p:nvSpPr>
        <p:spPr>
          <a:xfrm>
            <a:off x="4923182" y="1786420"/>
            <a:ext cx="3743740" cy="1325563"/>
          </a:xfrm>
        </p:spPr>
        <p:txBody>
          <a:bodyPr>
            <a:normAutofit/>
          </a:bodyPr>
          <a:lstStyle/>
          <a:p>
            <a:r>
              <a:rPr lang="zh-CN" altLang="en-US" sz="6600" dirty="0" smtClean="0">
                <a:solidFill>
                  <a:schemeClr val="bg1"/>
                </a:solidFill>
              </a:rPr>
              <a:t>参考文献</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Tree>
    <p:extLst>
      <p:ext uri="{BB962C8B-B14F-4D97-AF65-F5344CB8AC3E}">
        <p14:creationId xmlns:p14="http://schemas.microsoft.com/office/powerpoint/2010/main" val="20402369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1.1</a:t>
            </a:r>
            <a:endParaRPr lang="zh-CN" altLang="en-US" sz="2800" dirty="0"/>
          </a:p>
        </p:txBody>
      </p:sp>
      <p:sp>
        <p:nvSpPr>
          <p:cNvPr id="14" name="标题 1"/>
          <p:cNvSpPr>
            <a:spLocks noGrp="1"/>
          </p:cNvSpPr>
          <p:nvPr>
            <p:ph type="title"/>
          </p:nvPr>
        </p:nvSpPr>
        <p:spPr>
          <a:xfrm>
            <a:off x="2193233" y="573329"/>
            <a:ext cx="4426227" cy="1325563"/>
          </a:xfrm>
        </p:spPr>
        <p:txBody>
          <a:bodyPr>
            <a:normAutofit/>
          </a:bodyPr>
          <a:lstStyle/>
          <a:p>
            <a:r>
              <a:rPr lang="zh-CN" altLang="en-US" dirty="0">
                <a:solidFill>
                  <a:schemeClr val="bg1"/>
                </a:solidFill>
              </a:rPr>
              <a:t>对象</a:t>
            </a:r>
            <a:r>
              <a:rPr lang="zh-CN" altLang="en-US" dirty="0" smtClean="0">
                <a:solidFill>
                  <a:schemeClr val="bg1"/>
                </a:solidFill>
              </a:rPr>
              <a:t>图的定义</a:t>
            </a:r>
            <a:r>
              <a:rPr lang="en-US" altLang="zh-CN" dirty="0" smtClean="0">
                <a:solidFill>
                  <a:schemeClr val="bg1"/>
                </a:solidFill>
              </a:rPr>
              <a:t>[1]</a:t>
            </a:r>
            <a:endParaRPr lang="zh-CN" altLang="en-US" dirty="0">
              <a:solidFill>
                <a:schemeClr val="bg1"/>
              </a:solidFill>
            </a:endParaRPr>
          </a:p>
        </p:txBody>
      </p:sp>
      <p:sp>
        <p:nvSpPr>
          <p:cNvPr id="5" name="文本框 4"/>
          <p:cNvSpPr txBox="1"/>
          <p:nvPr/>
        </p:nvSpPr>
        <p:spPr>
          <a:xfrm>
            <a:off x="2193233" y="2125135"/>
            <a:ext cx="7868659" cy="3354765"/>
          </a:xfrm>
          <a:prstGeom prst="rect">
            <a:avLst/>
          </a:prstGeom>
          <a:noFill/>
        </p:spPr>
        <p:txBody>
          <a:bodyPr wrap="square" rtlCol="0">
            <a:spAutoFit/>
          </a:bodyPr>
          <a:lstStyle/>
          <a:p>
            <a:r>
              <a:rPr lang="en-US" altLang="zh-CN" sz="3200" b="1" dirty="0">
                <a:solidFill>
                  <a:schemeClr val="bg1"/>
                </a:solidFill>
              </a:rPr>
              <a:t>	</a:t>
            </a:r>
            <a:r>
              <a:rPr lang="zh-CN" altLang="en-US" sz="3200" b="1" dirty="0">
                <a:solidFill>
                  <a:schemeClr val="bg1"/>
                </a:solidFill>
              </a:rPr>
              <a:t>对象图(Object Diagram) 是显示了一组对象和他们之间的关系</a:t>
            </a:r>
            <a:r>
              <a:rPr lang="zh-CN" altLang="en-US" sz="3200" b="1" dirty="0" smtClean="0">
                <a:solidFill>
                  <a:schemeClr val="bg1"/>
                </a:solidFill>
              </a:rPr>
              <a:t>。</a:t>
            </a:r>
            <a:endParaRPr lang="zh-CN" altLang="en-US" sz="3200" b="1" dirty="0">
              <a:solidFill>
                <a:schemeClr val="bg1"/>
              </a:solidFill>
            </a:endParaRPr>
          </a:p>
          <a:p>
            <a:r>
              <a:rPr lang="en-US" altLang="zh-CN" sz="3200" b="1" dirty="0">
                <a:solidFill>
                  <a:schemeClr val="bg1"/>
                </a:solidFill>
              </a:rPr>
              <a:t>	</a:t>
            </a:r>
            <a:r>
              <a:rPr lang="en-US" altLang="zh-CN" sz="3200" b="1" dirty="0" err="1">
                <a:solidFill>
                  <a:schemeClr val="bg1"/>
                </a:solidFill>
              </a:rPr>
              <a:t>对象图中包含对象（Object）和链（Link</a:t>
            </a:r>
            <a:r>
              <a:rPr lang="en-US" altLang="zh-CN" sz="3200" b="1" dirty="0">
                <a:solidFill>
                  <a:schemeClr val="bg1"/>
                </a:solidFill>
              </a:rPr>
              <a:t>）。</a:t>
            </a:r>
            <a:r>
              <a:rPr lang="en-US" altLang="zh-CN" sz="3200" b="1" dirty="0" err="1">
                <a:solidFill>
                  <a:schemeClr val="bg1"/>
                </a:solidFill>
              </a:rPr>
              <a:t>其中对象是类的特定实例，链是类之间关系的实例，表示对象之间的特定关系</a:t>
            </a:r>
            <a:r>
              <a:rPr lang="en-US" altLang="zh-CN" sz="3200" b="1" dirty="0">
                <a:solidFill>
                  <a:schemeClr val="bg1"/>
                </a:solidFill>
              </a:rPr>
              <a:t>。</a:t>
            </a:r>
          </a:p>
          <a:p>
            <a:endParaRPr lang="zh-CN" altLang="en-US" sz="2000" b="1" dirty="0">
              <a:solidFill>
                <a:schemeClr val="bg1"/>
              </a:solidFill>
            </a:endParaRPr>
          </a:p>
        </p:txBody>
      </p:sp>
    </p:spTree>
    <p:extLst>
      <p:ext uri="{BB962C8B-B14F-4D97-AF65-F5344CB8AC3E}">
        <p14:creationId xmlns:p14="http://schemas.microsoft.com/office/powerpoint/2010/main" val="25778074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a:spLocks noGrp="1"/>
          </p:cNvSpPr>
          <p:nvPr>
            <p:ph type="title"/>
          </p:nvPr>
        </p:nvSpPr>
        <p:spPr>
          <a:xfrm>
            <a:off x="633946" y="255793"/>
            <a:ext cx="3743740" cy="1325563"/>
          </a:xfrm>
        </p:spPr>
        <p:txBody>
          <a:bodyPr>
            <a:normAutofit/>
          </a:bodyPr>
          <a:lstStyle/>
          <a:p>
            <a:r>
              <a:rPr lang="zh-CN" altLang="en-US" sz="3600" dirty="0" smtClean="0">
                <a:solidFill>
                  <a:schemeClr val="bg1"/>
                </a:solidFill>
              </a:rPr>
              <a:t>参考文献</a:t>
            </a:r>
            <a:endParaRPr lang="zh-CN" altLang="en-US" sz="3600" dirty="0">
              <a:solidFill>
                <a:schemeClr val="bg1"/>
              </a:solidFill>
            </a:endParaRPr>
          </a:p>
        </p:txBody>
      </p:sp>
      <p:cxnSp>
        <p:nvCxnSpPr>
          <p:cNvPr id="5" name="直接箭头连接符 4"/>
          <p:cNvCxnSpPr/>
          <p:nvPr/>
        </p:nvCxnSpPr>
        <p:spPr>
          <a:xfrm flipH="1">
            <a:off x="724395" y="1291594"/>
            <a:ext cx="174567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3" name="组合 2"/>
          <p:cNvGrpSpPr/>
          <p:nvPr/>
        </p:nvGrpSpPr>
        <p:grpSpPr>
          <a:xfrm>
            <a:off x="3315353" y="382376"/>
            <a:ext cx="8354344" cy="6196076"/>
            <a:chOff x="3305413" y="233290"/>
            <a:chExt cx="8354344" cy="6196076"/>
          </a:xfrm>
        </p:grpSpPr>
        <p:sp>
          <p:nvSpPr>
            <p:cNvPr id="6" name="标题 1"/>
            <p:cNvSpPr txBox="1">
              <a:spLocks/>
            </p:cNvSpPr>
            <p:nvPr/>
          </p:nvSpPr>
          <p:spPr>
            <a:xfrm>
              <a:off x="4153554" y="233290"/>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zh-CN" altLang="en-US" sz="2800" b="1" dirty="0" smtClean="0">
                  <a:solidFill>
                    <a:schemeClr val="bg1"/>
                  </a:solidFill>
                  <a:latin typeface="楷体_GB2312" charset="-122"/>
                  <a:ea typeface="楷体_GB2312" charset="-122"/>
                  <a:sym typeface="+mn-ea"/>
                </a:rPr>
                <a:t>《</a:t>
              </a:r>
              <a:r>
                <a:rPr kumimoji="1" lang="en-US" altLang="zh-CN" sz="2800" b="1" dirty="0" smtClean="0">
                  <a:solidFill>
                    <a:schemeClr val="bg1"/>
                  </a:solidFill>
                  <a:latin typeface="楷体_GB2312" charset="-122"/>
                  <a:ea typeface="楷体_GB2312" charset="-122"/>
                  <a:sym typeface="+mn-ea"/>
                </a:rPr>
                <a:t>UML</a:t>
              </a:r>
              <a:r>
                <a:rPr kumimoji="1" lang="zh-CN" altLang="en-US" sz="2800" b="1" dirty="0" smtClean="0">
                  <a:solidFill>
                    <a:schemeClr val="bg1"/>
                  </a:solidFill>
                  <a:latin typeface="楷体_GB2312" charset="-122"/>
                  <a:ea typeface="楷体_GB2312" charset="-122"/>
                  <a:sym typeface="+mn-ea"/>
                </a:rPr>
                <a:t>用户指南（第二版</a:t>
              </a:r>
              <a:r>
                <a:rPr kumimoji="1" lang="en-US" altLang="zh-CN" sz="2800" b="1" dirty="0" smtClean="0">
                  <a:solidFill>
                    <a:schemeClr val="bg1"/>
                  </a:solidFill>
                  <a:latin typeface="楷体_GB2312" charset="-122"/>
                  <a:ea typeface="楷体_GB2312" charset="-122"/>
                  <a:sym typeface="+mn-ea"/>
                </a:rPr>
                <a:t>-</a:t>
              </a:r>
              <a:r>
                <a:rPr kumimoji="1" lang="zh-CN" altLang="en-US" sz="2800" b="1" dirty="0" smtClean="0">
                  <a:solidFill>
                    <a:schemeClr val="bg1"/>
                  </a:solidFill>
                  <a:latin typeface="楷体_GB2312" charset="-122"/>
                  <a:ea typeface="楷体_GB2312" charset="-122"/>
                  <a:sym typeface="+mn-ea"/>
                </a:rPr>
                <a:t>修订版）》</a:t>
              </a:r>
              <a:endParaRPr kumimoji="1" lang="zh-CN" altLang="en-US" sz="2800" b="1" dirty="0">
                <a:solidFill>
                  <a:schemeClr val="bg1"/>
                </a:solidFill>
                <a:latin typeface="楷体_GB2312" charset="-122"/>
                <a:ea typeface="楷体_GB2312" charset="-122"/>
                <a:sym typeface="+mn-ea"/>
              </a:endParaRPr>
            </a:p>
          </p:txBody>
        </p:sp>
        <p:grpSp>
          <p:nvGrpSpPr>
            <p:cNvPr id="2" name="组合 1"/>
            <p:cNvGrpSpPr/>
            <p:nvPr/>
          </p:nvGrpSpPr>
          <p:grpSpPr>
            <a:xfrm>
              <a:off x="3305413" y="918574"/>
              <a:ext cx="8354344" cy="5510792"/>
              <a:chOff x="3305413" y="918574"/>
              <a:chExt cx="8354344" cy="5510792"/>
            </a:xfrm>
          </p:grpSpPr>
          <p:sp>
            <p:nvSpPr>
              <p:cNvPr id="13" name="椭圆 12"/>
              <p:cNvSpPr/>
              <p:nvPr/>
            </p:nvSpPr>
            <p:spPr>
              <a:xfrm>
                <a:off x="3305415" y="918574"/>
                <a:ext cx="778565" cy="732234"/>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1</a:t>
                </a:r>
                <a:endParaRPr lang="zh-CN" altLang="en-US" sz="3600" dirty="0"/>
              </a:p>
            </p:txBody>
          </p:sp>
          <p:sp>
            <p:nvSpPr>
              <p:cNvPr id="7" name="椭圆 6"/>
              <p:cNvSpPr/>
              <p:nvPr/>
            </p:nvSpPr>
            <p:spPr>
              <a:xfrm>
                <a:off x="3305413" y="3404681"/>
                <a:ext cx="778565" cy="732234"/>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3</a:t>
                </a:r>
                <a:endParaRPr lang="zh-CN" altLang="en-US" sz="3600" dirty="0"/>
              </a:p>
            </p:txBody>
          </p:sp>
          <p:sp>
            <p:nvSpPr>
              <p:cNvPr id="8" name="标题 1"/>
              <p:cNvSpPr txBox="1">
                <a:spLocks/>
              </p:cNvSpPr>
              <p:nvPr/>
            </p:nvSpPr>
            <p:spPr>
              <a:xfrm>
                <a:off x="4377686" y="4355229"/>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solidFill>
                      <a:schemeClr val="bg1"/>
                    </a:solidFill>
                    <a:latin typeface="+mn-ea"/>
                    <a:ea typeface="+mn-ea"/>
                  </a:rPr>
                  <a:t>百度百科</a:t>
                </a:r>
                <a:r>
                  <a:rPr lang="en-US" altLang="zh-CN" sz="2800" dirty="0" smtClean="0">
                    <a:solidFill>
                      <a:schemeClr val="bg1"/>
                    </a:solidFill>
                    <a:latin typeface="+mn-ea"/>
                    <a:ea typeface="+mn-ea"/>
                  </a:rPr>
                  <a:t>—</a:t>
                </a:r>
                <a:endParaRPr lang="en-US" altLang="zh-CN" sz="2800" dirty="0">
                  <a:solidFill>
                    <a:schemeClr val="bg1"/>
                  </a:solidFill>
                  <a:latin typeface="+mn-ea"/>
                </a:endParaRPr>
              </a:p>
              <a:p>
                <a:r>
                  <a:rPr lang="en-US" altLang="zh-CN" sz="2800" dirty="0" smtClean="0">
                    <a:solidFill>
                      <a:schemeClr val="bg1"/>
                    </a:solidFill>
                    <a:latin typeface="+mn-ea"/>
                    <a:ea typeface="+mn-ea"/>
                  </a:rPr>
                  <a:t>https://baike.baidu.com/item/</a:t>
                </a:r>
                <a:r>
                  <a:rPr lang="zh-CN" altLang="en-US" sz="2800" dirty="0" smtClean="0">
                    <a:solidFill>
                      <a:schemeClr val="bg1"/>
                    </a:solidFill>
                    <a:latin typeface="+mn-ea"/>
                    <a:ea typeface="+mn-ea"/>
                  </a:rPr>
                  <a:t>包图</a:t>
                </a:r>
                <a:r>
                  <a:rPr lang="en-US" altLang="zh-CN" sz="2800" dirty="0" smtClean="0">
                    <a:solidFill>
                      <a:schemeClr val="bg1"/>
                    </a:solidFill>
                    <a:latin typeface="+mn-ea"/>
                    <a:ea typeface="+mn-ea"/>
                  </a:rPr>
                  <a:t>/12578360?fr=</a:t>
                </a:r>
                <a:r>
                  <a:rPr lang="en-US" altLang="zh-CN" sz="2800" dirty="0" err="1" smtClean="0">
                    <a:solidFill>
                      <a:schemeClr val="bg1"/>
                    </a:solidFill>
                    <a:latin typeface="+mn-ea"/>
                    <a:ea typeface="+mn-ea"/>
                  </a:rPr>
                  <a:t>aladdin</a:t>
                </a:r>
                <a:endParaRPr lang="zh-CN" altLang="en-US" sz="2800" dirty="0">
                  <a:solidFill>
                    <a:schemeClr val="bg1"/>
                  </a:solidFill>
                  <a:latin typeface="+mn-ea"/>
                  <a:ea typeface="+mn-ea"/>
                </a:endParaRPr>
              </a:p>
            </p:txBody>
          </p:sp>
          <p:sp>
            <p:nvSpPr>
              <p:cNvPr id="10" name="椭圆 9"/>
              <p:cNvSpPr/>
              <p:nvPr/>
            </p:nvSpPr>
            <p:spPr>
              <a:xfrm>
                <a:off x="3305415" y="2062551"/>
                <a:ext cx="778565" cy="732234"/>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t>2</a:t>
                </a:r>
                <a:endParaRPr lang="zh-CN" altLang="en-US" sz="3600" dirty="0"/>
              </a:p>
            </p:txBody>
          </p:sp>
          <p:sp>
            <p:nvSpPr>
              <p:cNvPr id="11" name="标题 1"/>
              <p:cNvSpPr txBox="1">
                <a:spLocks/>
              </p:cNvSpPr>
              <p:nvPr/>
            </p:nvSpPr>
            <p:spPr>
              <a:xfrm>
                <a:off x="4305952" y="2726869"/>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en-US" altLang="zh-CN" sz="2800" b="1" dirty="0" smtClean="0">
                    <a:solidFill>
                      <a:schemeClr val="bg1"/>
                    </a:solidFill>
                    <a:latin typeface="楷体_GB2312" charset="-122"/>
                    <a:ea typeface="楷体_GB2312" charset="-122"/>
                    <a:sym typeface="+mn-ea"/>
                  </a:rPr>
                  <a:t>CSDN-https://blog.csdn.net/</a:t>
                </a:r>
                <a:r>
                  <a:rPr kumimoji="1" lang="en-US" altLang="zh-CN" sz="2800" b="1" dirty="0" err="1" smtClean="0">
                    <a:solidFill>
                      <a:schemeClr val="bg1"/>
                    </a:solidFill>
                    <a:latin typeface="楷体_GB2312" charset="-122"/>
                    <a:ea typeface="楷体_GB2312" charset="-122"/>
                    <a:sym typeface="+mn-ea"/>
                  </a:rPr>
                  <a:t>jasonsix</a:t>
                </a:r>
                <a:r>
                  <a:rPr kumimoji="1" lang="en-US" altLang="zh-CN" sz="2800" b="1" dirty="0" smtClean="0">
                    <a:solidFill>
                      <a:schemeClr val="bg1"/>
                    </a:solidFill>
                    <a:latin typeface="楷体_GB2312" charset="-122"/>
                    <a:ea typeface="楷体_GB2312" charset="-122"/>
                    <a:sym typeface="+mn-ea"/>
                  </a:rPr>
                  <a:t>/article/details/52564281</a:t>
                </a:r>
                <a:endParaRPr kumimoji="1" lang="zh-CN" altLang="en-US" sz="2800" b="1" dirty="0">
                  <a:solidFill>
                    <a:schemeClr val="bg1"/>
                  </a:solidFill>
                  <a:latin typeface="楷体_GB2312" charset="-122"/>
                  <a:ea typeface="楷体_GB2312" charset="-122"/>
                  <a:sym typeface="+mn-ea"/>
                </a:endParaRPr>
              </a:p>
            </p:txBody>
          </p:sp>
          <p:sp>
            <p:nvSpPr>
              <p:cNvPr id="12" name="椭圆 11"/>
              <p:cNvSpPr/>
              <p:nvPr/>
            </p:nvSpPr>
            <p:spPr>
              <a:xfrm>
                <a:off x="3305413" y="4801006"/>
                <a:ext cx="778565" cy="732234"/>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4</a:t>
                </a:r>
                <a:endParaRPr lang="zh-CN" altLang="en-US" sz="3600" dirty="0"/>
              </a:p>
            </p:txBody>
          </p:sp>
          <p:sp>
            <p:nvSpPr>
              <p:cNvPr id="16" name="标题 1"/>
              <p:cNvSpPr txBox="1">
                <a:spLocks/>
              </p:cNvSpPr>
              <p:nvPr/>
            </p:nvSpPr>
            <p:spPr>
              <a:xfrm>
                <a:off x="4153554" y="1480080"/>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zh-CN" altLang="en-US" sz="2800" b="1" dirty="0" smtClean="0">
                    <a:solidFill>
                      <a:schemeClr val="bg1"/>
                    </a:solidFill>
                    <a:latin typeface="楷体_GB2312" charset="-122"/>
                    <a:ea typeface="楷体_GB2312" charset="-122"/>
                    <a:sym typeface="+mn-ea"/>
                  </a:rPr>
                  <a:t>《</a:t>
                </a:r>
                <a:r>
                  <a:rPr kumimoji="1" lang="en-US" altLang="zh-CN" sz="2800" b="1" dirty="0" smtClean="0">
                    <a:solidFill>
                      <a:schemeClr val="bg1"/>
                    </a:solidFill>
                    <a:latin typeface="楷体_GB2312" charset="-122"/>
                    <a:ea typeface="楷体_GB2312" charset="-122"/>
                    <a:sym typeface="+mn-ea"/>
                  </a:rPr>
                  <a:t>UML2</a:t>
                </a:r>
                <a:r>
                  <a:rPr kumimoji="1" lang="zh-CN" altLang="en-US" sz="2800" b="1" dirty="0" smtClean="0">
                    <a:solidFill>
                      <a:schemeClr val="bg1"/>
                    </a:solidFill>
                    <a:latin typeface="楷体_GB2312" charset="-122"/>
                    <a:ea typeface="楷体_GB2312" charset="-122"/>
                    <a:sym typeface="+mn-ea"/>
                  </a:rPr>
                  <a:t>基础、建模与设计教程》</a:t>
                </a:r>
                <a:endParaRPr kumimoji="1" lang="zh-CN" altLang="en-US" sz="2800" b="1" dirty="0">
                  <a:solidFill>
                    <a:schemeClr val="bg1"/>
                  </a:solidFill>
                  <a:latin typeface="楷体_GB2312" charset="-122"/>
                  <a:ea typeface="楷体_GB2312" charset="-122"/>
                  <a:sym typeface="+mn-ea"/>
                </a:endParaRPr>
              </a:p>
            </p:txBody>
          </p:sp>
        </p:grpSp>
      </p:grpSp>
    </p:spTree>
    <p:extLst>
      <p:ext uri="{BB962C8B-B14F-4D97-AF65-F5344CB8AC3E}">
        <p14:creationId xmlns:p14="http://schemas.microsoft.com/office/powerpoint/2010/main" val="1241742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6</a:t>
            </a:r>
            <a:endParaRPr lang="zh-CN" altLang="en-US" sz="6000" dirty="0"/>
          </a:p>
        </p:txBody>
      </p:sp>
      <p:sp>
        <p:nvSpPr>
          <p:cNvPr id="14" name="标题 1"/>
          <p:cNvSpPr>
            <a:spLocks noGrp="1"/>
          </p:cNvSpPr>
          <p:nvPr>
            <p:ph type="title"/>
          </p:nvPr>
        </p:nvSpPr>
        <p:spPr>
          <a:xfrm>
            <a:off x="4923182" y="1786420"/>
            <a:ext cx="3743740" cy="1325563"/>
          </a:xfrm>
        </p:spPr>
        <p:txBody>
          <a:bodyPr>
            <a:normAutofit/>
          </a:bodyPr>
          <a:lstStyle/>
          <a:p>
            <a:r>
              <a:rPr lang="zh-CN" altLang="en-US" sz="6600" dirty="0" smtClean="0">
                <a:solidFill>
                  <a:schemeClr val="bg1"/>
                </a:solidFill>
              </a:rPr>
              <a:t>小组绩效</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Tree>
    <p:extLst>
      <p:ext uri="{BB962C8B-B14F-4D97-AF65-F5344CB8AC3E}">
        <p14:creationId xmlns:p14="http://schemas.microsoft.com/office/powerpoint/2010/main" val="232809896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a:spLocks noGrp="1"/>
          </p:cNvSpPr>
          <p:nvPr>
            <p:ph type="title"/>
          </p:nvPr>
        </p:nvSpPr>
        <p:spPr>
          <a:xfrm>
            <a:off x="633946" y="255793"/>
            <a:ext cx="3743740" cy="1325563"/>
          </a:xfrm>
        </p:spPr>
        <p:txBody>
          <a:bodyPr>
            <a:normAutofit/>
          </a:bodyPr>
          <a:lstStyle/>
          <a:p>
            <a:r>
              <a:rPr lang="zh-CN" altLang="en-US" sz="3600" dirty="0" smtClean="0">
                <a:solidFill>
                  <a:schemeClr val="bg1"/>
                </a:solidFill>
              </a:rPr>
              <a:t>小组绩效</a:t>
            </a:r>
            <a:endParaRPr lang="zh-CN" altLang="en-US" sz="3600" dirty="0">
              <a:solidFill>
                <a:schemeClr val="bg1"/>
              </a:solidFill>
            </a:endParaRPr>
          </a:p>
        </p:txBody>
      </p:sp>
      <p:cxnSp>
        <p:nvCxnSpPr>
          <p:cNvPr id="5" name="直接箭头连接符 4"/>
          <p:cNvCxnSpPr/>
          <p:nvPr/>
        </p:nvCxnSpPr>
        <p:spPr>
          <a:xfrm flipH="1">
            <a:off x="724395" y="1291594"/>
            <a:ext cx="174567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3" name="组合 2"/>
          <p:cNvGrpSpPr/>
          <p:nvPr/>
        </p:nvGrpSpPr>
        <p:grpSpPr>
          <a:xfrm>
            <a:off x="3021647" y="383028"/>
            <a:ext cx="9145005" cy="6089913"/>
            <a:chOff x="3021647" y="383028"/>
            <a:chExt cx="9145005" cy="6089913"/>
          </a:xfrm>
        </p:grpSpPr>
        <p:sp>
          <p:nvSpPr>
            <p:cNvPr id="6" name="标题 1"/>
            <p:cNvSpPr txBox="1">
              <a:spLocks/>
            </p:cNvSpPr>
            <p:nvPr/>
          </p:nvSpPr>
          <p:spPr>
            <a:xfrm>
              <a:off x="4879570" y="383028"/>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en-US" altLang="zh-CN" sz="2800" b="1" dirty="0" smtClean="0">
                  <a:solidFill>
                    <a:schemeClr val="bg1"/>
                  </a:solidFill>
                  <a:latin typeface="楷体_GB2312" charset="-122"/>
                  <a:ea typeface="楷体_GB2312" charset="-122"/>
                  <a:sym typeface="+mn-ea"/>
                </a:rPr>
                <a:t>UML</a:t>
              </a:r>
              <a:r>
                <a:rPr kumimoji="1" lang="zh-CN" altLang="en-US" sz="2800" b="1" dirty="0" smtClean="0">
                  <a:solidFill>
                    <a:schemeClr val="bg1"/>
                  </a:solidFill>
                  <a:latin typeface="楷体_GB2312" charset="-122"/>
                  <a:ea typeface="楷体_GB2312" charset="-122"/>
                  <a:sym typeface="+mn-ea"/>
                </a:rPr>
                <a:t>基础</a:t>
              </a:r>
              <a:r>
                <a:rPr kumimoji="1" lang="en-US" altLang="zh-CN" sz="2800" b="1" dirty="0" smtClean="0">
                  <a:solidFill>
                    <a:schemeClr val="bg1"/>
                  </a:solidFill>
                  <a:latin typeface="楷体_GB2312" charset="-122"/>
                  <a:ea typeface="楷体_GB2312" charset="-122"/>
                  <a:sym typeface="+mn-ea"/>
                </a:rPr>
                <a:t>III-PPT</a:t>
              </a:r>
              <a:r>
                <a:rPr kumimoji="1" lang="zh-CN" altLang="en-US" sz="2800" b="1" dirty="0" smtClean="0">
                  <a:solidFill>
                    <a:schemeClr val="bg1"/>
                  </a:solidFill>
                  <a:latin typeface="楷体_GB2312" charset="-122"/>
                  <a:ea typeface="楷体_GB2312" charset="-122"/>
                  <a:sym typeface="+mn-ea"/>
                </a:rPr>
                <a:t>主要编写以及整理  </a:t>
              </a:r>
              <a:r>
                <a:rPr kumimoji="1" lang="en-US" altLang="zh-CN" sz="2800" b="1" dirty="0" smtClean="0">
                  <a:solidFill>
                    <a:schemeClr val="bg1"/>
                  </a:solidFill>
                  <a:latin typeface="楷体_GB2312" charset="-122"/>
                  <a:ea typeface="楷体_GB2312" charset="-122"/>
                  <a:sym typeface="+mn-ea"/>
                </a:rPr>
                <a:t>8.9</a:t>
              </a:r>
              <a:r>
                <a:rPr kumimoji="1" lang="zh-CN" altLang="en-US" sz="2800" b="1" dirty="0" smtClean="0">
                  <a:solidFill>
                    <a:schemeClr val="bg1"/>
                  </a:solidFill>
                  <a:latin typeface="楷体_GB2312" charset="-122"/>
                  <a:ea typeface="楷体_GB2312" charset="-122"/>
                  <a:sym typeface="+mn-ea"/>
                </a:rPr>
                <a:t>分</a:t>
              </a:r>
              <a:endParaRPr kumimoji="1" lang="zh-CN" altLang="en-US" sz="2800" b="1" dirty="0">
                <a:solidFill>
                  <a:schemeClr val="bg1"/>
                </a:solidFill>
                <a:latin typeface="楷体_GB2312" charset="-122"/>
                <a:ea typeface="楷体_GB2312" charset="-122"/>
                <a:sym typeface="+mn-ea"/>
              </a:endParaRPr>
            </a:p>
          </p:txBody>
        </p:sp>
        <p:sp>
          <p:nvSpPr>
            <p:cNvPr id="8" name="标题 1"/>
            <p:cNvSpPr txBox="1">
              <a:spLocks/>
            </p:cNvSpPr>
            <p:nvPr/>
          </p:nvSpPr>
          <p:spPr>
            <a:xfrm>
              <a:off x="4884581" y="3427985"/>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solidFill>
                    <a:schemeClr val="bg1"/>
                  </a:solidFill>
                  <a:latin typeface="+mn-ea"/>
                  <a:ea typeface="+mn-ea"/>
                </a:rPr>
                <a:t>搜集资料    </a:t>
              </a:r>
              <a:r>
                <a:rPr lang="en-US" altLang="zh-CN" sz="2800" dirty="0" smtClean="0">
                  <a:solidFill>
                    <a:schemeClr val="bg1"/>
                  </a:solidFill>
                  <a:latin typeface="+mn-ea"/>
                  <a:ea typeface="+mn-ea"/>
                </a:rPr>
                <a:t>8.4</a:t>
              </a:r>
              <a:endParaRPr lang="zh-CN" altLang="en-US" sz="2800" dirty="0">
                <a:solidFill>
                  <a:schemeClr val="bg1"/>
                </a:solidFill>
                <a:latin typeface="+mn-ea"/>
                <a:ea typeface="+mn-ea"/>
              </a:endParaRPr>
            </a:p>
          </p:txBody>
        </p:sp>
        <p:sp>
          <p:nvSpPr>
            <p:cNvPr id="11" name="标题 1"/>
            <p:cNvSpPr txBox="1">
              <a:spLocks/>
            </p:cNvSpPr>
            <p:nvPr/>
          </p:nvSpPr>
          <p:spPr>
            <a:xfrm>
              <a:off x="4872942" y="2324668"/>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zh-CN" altLang="en-US" sz="2800" b="1" dirty="0" smtClean="0">
                  <a:solidFill>
                    <a:schemeClr val="bg1"/>
                  </a:solidFill>
                  <a:latin typeface="楷体_GB2312" charset="-122"/>
                  <a:ea typeface="楷体_GB2312" charset="-122"/>
                  <a:sym typeface="+mn-ea"/>
                </a:rPr>
                <a:t>审核以及部分修改  </a:t>
              </a:r>
              <a:r>
                <a:rPr kumimoji="1" lang="en-US" altLang="zh-CN" sz="2800" b="1" dirty="0" smtClean="0">
                  <a:solidFill>
                    <a:schemeClr val="bg1"/>
                  </a:solidFill>
                  <a:latin typeface="楷体_GB2312" charset="-122"/>
                  <a:ea typeface="楷体_GB2312" charset="-122"/>
                  <a:sym typeface="+mn-ea"/>
                </a:rPr>
                <a:t>8.6</a:t>
              </a:r>
              <a:endParaRPr kumimoji="1" lang="zh-CN" altLang="en-US" sz="2800" b="1" dirty="0">
                <a:solidFill>
                  <a:schemeClr val="bg1"/>
                </a:solidFill>
                <a:latin typeface="楷体_GB2312" charset="-122"/>
                <a:ea typeface="楷体_GB2312" charset="-122"/>
                <a:sym typeface="+mn-ea"/>
              </a:endParaRPr>
            </a:p>
          </p:txBody>
        </p:sp>
        <p:sp>
          <p:nvSpPr>
            <p:cNvPr id="16" name="标题 1"/>
            <p:cNvSpPr txBox="1">
              <a:spLocks/>
            </p:cNvSpPr>
            <p:nvPr/>
          </p:nvSpPr>
          <p:spPr>
            <a:xfrm>
              <a:off x="4872943" y="1353848"/>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zh-CN" altLang="en-US" sz="2800" b="1" dirty="0" smtClean="0">
                  <a:solidFill>
                    <a:schemeClr val="bg1"/>
                  </a:solidFill>
                  <a:latin typeface="楷体_GB2312" charset="-122"/>
                  <a:ea typeface="楷体_GB2312" charset="-122"/>
                  <a:sym typeface="+mn-ea"/>
                </a:rPr>
                <a:t>审核以及部分修改  </a:t>
              </a:r>
              <a:r>
                <a:rPr kumimoji="1" lang="en-US" altLang="zh-CN" sz="2800" b="1" dirty="0" smtClean="0">
                  <a:solidFill>
                    <a:schemeClr val="bg1"/>
                  </a:solidFill>
                  <a:latin typeface="楷体_GB2312" charset="-122"/>
                  <a:ea typeface="楷体_GB2312" charset="-122"/>
                  <a:sym typeface="+mn-ea"/>
                </a:rPr>
                <a:t>8.7</a:t>
              </a:r>
              <a:endParaRPr kumimoji="1" lang="zh-CN" altLang="en-US" sz="2800" b="1" dirty="0">
                <a:solidFill>
                  <a:schemeClr val="bg1"/>
                </a:solidFill>
                <a:latin typeface="楷体_GB2312" charset="-122"/>
                <a:ea typeface="楷体_GB2312" charset="-122"/>
                <a:sym typeface="+mn-ea"/>
              </a:endParaRPr>
            </a:p>
          </p:txBody>
        </p:sp>
        <p:sp>
          <p:nvSpPr>
            <p:cNvPr id="2" name="矩形 1"/>
            <p:cNvSpPr/>
            <p:nvPr/>
          </p:nvSpPr>
          <p:spPr>
            <a:xfrm>
              <a:off x="3021647" y="1116485"/>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刘向辉</a:t>
              </a:r>
              <a:endParaRPr lang="zh-CN" altLang="en-US" sz="3200" dirty="0">
                <a:latin typeface="+mj-lt"/>
              </a:endParaRPr>
            </a:p>
          </p:txBody>
        </p:sp>
        <p:sp>
          <p:nvSpPr>
            <p:cNvPr id="15" name="矩形 14"/>
            <p:cNvSpPr/>
            <p:nvPr/>
          </p:nvSpPr>
          <p:spPr>
            <a:xfrm>
              <a:off x="3021647" y="2087305"/>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陈祥斌</a:t>
              </a:r>
              <a:endParaRPr lang="zh-CN" altLang="en-US" sz="3200" dirty="0">
                <a:latin typeface="+mj-lt"/>
              </a:endParaRPr>
            </a:p>
          </p:txBody>
        </p:sp>
        <p:sp>
          <p:nvSpPr>
            <p:cNvPr id="17" name="矩形 16"/>
            <p:cNvSpPr/>
            <p:nvPr/>
          </p:nvSpPr>
          <p:spPr>
            <a:xfrm>
              <a:off x="3021647" y="3014549"/>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mj-lt"/>
                </a:rPr>
                <a:t>左</a:t>
              </a:r>
              <a:r>
                <a:rPr lang="zh-CN" altLang="en-US" sz="3200" dirty="0" smtClean="0">
                  <a:latin typeface="+mj-lt"/>
                </a:rPr>
                <a:t>文正</a:t>
              </a:r>
              <a:endParaRPr lang="zh-CN" altLang="en-US" sz="3200" dirty="0">
                <a:latin typeface="+mj-lt"/>
              </a:endParaRPr>
            </a:p>
          </p:txBody>
        </p:sp>
        <p:sp>
          <p:nvSpPr>
            <p:cNvPr id="18" name="矩形 17"/>
            <p:cNvSpPr/>
            <p:nvPr/>
          </p:nvSpPr>
          <p:spPr>
            <a:xfrm>
              <a:off x="3021647" y="4095192"/>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王安栋</a:t>
              </a:r>
              <a:endParaRPr lang="zh-CN" altLang="en-US" sz="3200" dirty="0">
                <a:latin typeface="+mj-lt"/>
              </a:endParaRPr>
            </a:p>
          </p:txBody>
        </p:sp>
        <p:sp>
          <p:nvSpPr>
            <p:cNvPr id="19" name="矩形 18"/>
            <p:cNvSpPr/>
            <p:nvPr/>
          </p:nvSpPr>
          <p:spPr>
            <a:xfrm>
              <a:off x="3021647" y="5138875"/>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涂弘森</a:t>
              </a:r>
              <a:endParaRPr lang="zh-CN" altLang="en-US" sz="3200" dirty="0">
                <a:latin typeface="+mj-lt"/>
              </a:endParaRPr>
            </a:p>
          </p:txBody>
        </p:sp>
        <p:sp>
          <p:nvSpPr>
            <p:cNvPr id="20" name="标题 1"/>
            <p:cNvSpPr txBox="1">
              <a:spLocks/>
            </p:cNvSpPr>
            <p:nvPr/>
          </p:nvSpPr>
          <p:spPr>
            <a:xfrm>
              <a:off x="4879570" y="4398804"/>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solidFill>
                    <a:schemeClr val="bg1"/>
                  </a:solidFill>
                  <a:latin typeface="+mn-ea"/>
                  <a:ea typeface="+mn-ea"/>
                </a:rPr>
                <a:t>搜集资料    </a:t>
              </a:r>
              <a:r>
                <a:rPr lang="en-US" altLang="zh-CN" sz="2800" dirty="0" smtClean="0">
                  <a:solidFill>
                    <a:schemeClr val="bg1"/>
                  </a:solidFill>
                  <a:latin typeface="+mn-ea"/>
                  <a:ea typeface="+mn-ea"/>
                </a:rPr>
                <a:t>8.5</a:t>
              </a:r>
              <a:endParaRPr lang="zh-CN" altLang="en-US" sz="2800" dirty="0">
                <a:solidFill>
                  <a:schemeClr val="bg1"/>
                </a:solidFill>
                <a:latin typeface="+mn-ea"/>
                <a:ea typeface="+mn-ea"/>
              </a:endParaRPr>
            </a:p>
          </p:txBody>
        </p:sp>
      </p:grpSp>
    </p:spTree>
    <p:extLst>
      <p:ext uri="{BB962C8B-B14F-4D97-AF65-F5344CB8AC3E}">
        <p14:creationId xmlns:p14="http://schemas.microsoft.com/office/powerpoint/2010/main" val="2598012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39454" y="1520687"/>
            <a:ext cx="8913091" cy="2387600"/>
          </a:xfrm>
        </p:spPr>
        <p:txBody>
          <a:bodyPr>
            <a:normAutofit/>
          </a:bodyPr>
          <a:lstStyle/>
          <a:p>
            <a:pPr>
              <a:lnSpc>
                <a:spcPct val="100000"/>
              </a:lnSpc>
            </a:pPr>
            <a:r>
              <a:rPr lang="zh-CN" altLang="en-US" sz="9600" dirty="0" smtClean="0">
                <a:solidFill>
                  <a:srgbClr val="FFFFFF"/>
                </a:solidFill>
              </a:rPr>
              <a:t>谢谢大家</a:t>
            </a:r>
            <a:endParaRPr lang="zh-CN" altLang="en-US" sz="9600" dirty="0">
              <a:solidFill>
                <a:srgbClr val="FFFFFF"/>
              </a:solidFill>
            </a:endParaRPr>
          </a:p>
        </p:txBody>
      </p:sp>
    </p:spTree>
    <p:extLst>
      <p:ext uri="{BB962C8B-B14F-4D97-AF65-F5344CB8AC3E}">
        <p14:creationId xmlns:p14="http://schemas.microsoft.com/office/powerpoint/2010/main" val="42027888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1.2</a:t>
            </a:r>
            <a:endParaRPr lang="zh-CN" altLang="en-US" sz="2800" dirty="0"/>
          </a:p>
        </p:txBody>
      </p:sp>
      <p:sp>
        <p:nvSpPr>
          <p:cNvPr id="14" name="标题 1"/>
          <p:cNvSpPr>
            <a:spLocks noGrp="1"/>
          </p:cNvSpPr>
          <p:nvPr>
            <p:ph type="title"/>
          </p:nvPr>
        </p:nvSpPr>
        <p:spPr>
          <a:xfrm>
            <a:off x="2193233" y="573329"/>
            <a:ext cx="7606750" cy="1325563"/>
          </a:xfrm>
        </p:spPr>
        <p:txBody>
          <a:bodyPr>
            <a:normAutofit/>
          </a:bodyPr>
          <a:lstStyle/>
          <a:p>
            <a:r>
              <a:rPr lang="zh-CN" altLang="en-US" dirty="0">
                <a:solidFill>
                  <a:schemeClr val="bg1"/>
                </a:solidFill>
              </a:rPr>
              <a:t>对象</a:t>
            </a:r>
            <a:r>
              <a:rPr lang="zh-CN" altLang="en-US" dirty="0" smtClean="0">
                <a:solidFill>
                  <a:schemeClr val="bg1"/>
                </a:solidFill>
              </a:rPr>
              <a:t>图在项目中发挥的作用</a:t>
            </a:r>
            <a:r>
              <a:rPr lang="en-US" altLang="zh-CN" dirty="0" smtClean="0">
                <a:solidFill>
                  <a:schemeClr val="bg1"/>
                </a:solidFill>
              </a:rPr>
              <a:t>[1]</a:t>
            </a:r>
            <a:endParaRPr lang="zh-CN" altLang="en-US" dirty="0">
              <a:solidFill>
                <a:schemeClr val="bg1"/>
              </a:solidFill>
            </a:endParaRPr>
          </a:p>
        </p:txBody>
      </p:sp>
      <p:sp>
        <p:nvSpPr>
          <p:cNvPr id="5" name="文本框 4"/>
          <p:cNvSpPr txBox="1"/>
          <p:nvPr/>
        </p:nvSpPr>
        <p:spPr>
          <a:xfrm>
            <a:off x="1574277" y="2141489"/>
            <a:ext cx="9628260" cy="3539430"/>
          </a:xfrm>
          <a:prstGeom prst="rect">
            <a:avLst/>
          </a:prstGeom>
          <a:noFill/>
        </p:spPr>
        <p:txBody>
          <a:bodyPr wrap="square" rtlCol="0">
            <a:spAutoFit/>
          </a:bodyPr>
          <a:lstStyle/>
          <a:p>
            <a:r>
              <a:rPr lang="en-US" altLang="zh-CN" sz="3200" b="1" dirty="0" smtClean="0">
                <a:solidFill>
                  <a:schemeClr val="bg1"/>
                </a:solidFill>
              </a:rPr>
              <a:t>      1</a:t>
            </a:r>
            <a:r>
              <a:rPr lang="en-US" altLang="zh-CN" sz="3200" b="1" dirty="0">
                <a:solidFill>
                  <a:schemeClr val="bg1"/>
                </a:solidFill>
              </a:rPr>
              <a:t>.</a:t>
            </a:r>
            <a:r>
              <a:rPr lang="zh-CN" altLang="en-US" sz="3200" b="1" dirty="0">
                <a:solidFill>
                  <a:schemeClr val="bg1"/>
                </a:solidFill>
              </a:rPr>
              <a:t>捕获实例和连接</a:t>
            </a:r>
            <a:br>
              <a:rPr lang="zh-CN" altLang="en-US" sz="3200" b="1" dirty="0">
                <a:solidFill>
                  <a:schemeClr val="bg1"/>
                </a:solidFill>
              </a:rPr>
            </a:br>
            <a:r>
              <a:rPr lang="zh-CN" altLang="en-US" sz="3200" b="1" dirty="0">
                <a:solidFill>
                  <a:schemeClr val="bg1"/>
                </a:solidFill>
              </a:rPr>
              <a:t>      </a:t>
            </a:r>
            <a:r>
              <a:rPr lang="en-US" altLang="zh-CN" sz="3200" b="1" dirty="0">
                <a:solidFill>
                  <a:schemeClr val="bg1"/>
                </a:solidFill>
              </a:rPr>
              <a:t>2.</a:t>
            </a:r>
            <a:r>
              <a:rPr lang="zh-CN" altLang="en-US" sz="3200" b="1" dirty="0">
                <a:solidFill>
                  <a:schemeClr val="bg1"/>
                </a:solidFill>
              </a:rPr>
              <a:t>在分析和设计阶段创建</a:t>
            </a:r>
            <a:br>
              <a:rPr lang="zh-CN" altLang="en-US" sz="3200" b="1" dirty="0">
                <a:solidFill>
                  <a:schemeClr val="bg1"/>
                </a:solidFill>
              </a:rPr>
            </a:br>
            <a:r>
              <a:rPr lang="zh-CN" altLang="en-US" sz="3200" b="1" dirty="0">
                <a:solidFill>
                  <a:schemeClr val="bg1"/>
                </a:solidFill>
              </a:rPr>
              <a:t>      </a:t>
            </a:r>
            <a:r>
              <a:rPr lang="en-US" altLang="zh-CN" sz="3200" b="1" dirty="0">
                <a:solidFill>
                  <a:schemeClr val="bg1"/>
                </a:solidFill>
              </a:rPr>
              <a:t>3.</a:t>
            </a:r>
            <a:r>
              <a:rPr lang="zh-CN" altLang="en-US" sz="3200" b="1" dirty="0">
                <a:solidFill>
                  <a:schemeClr val="bg1"/>
                </a:solidFill>
              </a:rPr>
              <a:t>捕获交互的静态结构</a:t>
            </a:r>
            <a:br>
              <a:rPr lang="zh-CN" altLang="en-US" sz="3200" b="1" dirty="0">
                <a:solidFill>
                  <a:schemeClr val="bg1"/>
                </a:solidFill>
              </a:rPr>
            </a:br>
            <a:r>
              <a:rPr lang="zh-CN" altLang="en-US" sz="3200" b="1" dirty="0">
                <a:solidFill>
                  <a:schemeClr val="bg1"/>
                </a:solidFill>
              </a:rPr>
              <a:t>      </a:t>
            </a:r>
            <a:r>
              <a:rPr lang="en-US" altLang="zh-CN" sz="3200" b="1" dirty="0">
                <a:solidFill>
                  <a:schemeClr val="bg1"/>
                </a:solidFill>
              </a:rPr>
              <a:t>4.</a:t>
            </a:r>
            <a:r>
              <a:rPr lang="zh-CN" altLang="en-US" sz="3200" b="1" dirty="0">
                <a:solidFill>
                  <a:schemeClr val="bg1"/>
                </a:solidFill>
              </a:rPr>
              <a:t>举例说明数据（对象）的结构</a:t>
            </a:r>
            <a:br>
              <a:rPr lang="zh-CN" altLang="en-US" sz="3200" b="1" dirty="0">
                <a:solidFill>
                  <a:schemeClr val="bg1"/>
                </a:solidFill>
              </a:rPr>
            </a:br>
            <a:r>
              <a:rPr lang="zh-CN" altLang="en-US" sz="3200" b="1" dirty="0">
                <a:solidFill>
                  <a:schemeClr val="bg1"/>
                </a:solidFill>
              </a:rPr>
              <a:t>      </a:t>
            </a:r>
            <a:r>
              <a:rPr lang="en-US" altLang="zh-CN" sz="3200" b="1" dirty="0">
                <a:solidFill>
                  <a:schemeClr val="bg1"/>
                </a:solidFill>
              </a:rPr>
              <a:t>5.</a:t>
            </a:r>
            <a:r>
              <a:rPr lang="zh-CN" altLang="en-US" sz="3200" b="1" dirty="0">
                <a:solidFill>
                  <a:schemeClr val="bg1"/>
                </a:solidFill>
              </a:rPr>
              <a:t>详细描述瞬态图</a:t>
            </a:r>
            <a:br>
              <a:rPr lang="zh-CN" altLang="en-US" sz="3200" b="1" dirty="0">
                <a:solidFill>
                  <a:schemeClr val="bg1"/>
                </a:solidFill>
              </a:rPr>
            </a:br>
            <a:r>
              <a:rPr lang="zh-CN" altLang="en-US" sz="3200" b="1" dirty="0">
                <a:solidFill>
                  <a:schemeClr val="bg1"/>
                </a:solidFill>
              </a:rPr>
              <a:t>      </a:t>
            </a:r>
            <a:r>
              <a:rPr lang="en-US" altLang="zh-CN" sz="3200" b="1" dirty="0">
                <a:solidFill>
                  <a:schemeClr val="bg1"/>
                </a:solidFill>
              </a:rPr>
              <a:t>6.</a:t>
            </a:r>
            <a:r>
              <a:rPr lang="zh-CN" altLang="en-US" sz="3200" b="1" dirty="0">
                <a:solidFill>
                  <a:schemeClr val="bg1"/>
                </a:solidFill>
              </a:rPr>
              <a:t>由分析人员、设计人员和代码实现人员开发</a:t>
            </a:r>
          </a:p>
          <a:p>
            <a:endParaRPr lang="zh-CN" altLang="en-US" sz="3200" b="1" dirty="0">
              <a:solidFill>
                <a:schemeClr val="bg1"/>
              </a:solidFill>
            </a:endParaRPr>
          </a:p>
        </p:txBody>
      </p:sp>
    </p:spTree>
    <p:extLst>
      <p:ext uri="{BB962C8B-B14F-4D97-AF65-F5344CB8AC3E}">
        <p14:creationId xmlns:p14="http://schemas.microsoft.com/office/powerpoint/2010/main" val="3524697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1.3</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a:solidFill>
                  <a:schemeClr val="bg1"/>
                </a:solidFill>
              </a:rPr>
              <a:t>对象</a:t>
            </a:r>
            <a:r>
              <a:rPr lang="zh-CN" altLang="en-US" dirty="0" smtClean="0">
                <a:solidFill>
                  <a:schemeClr val="bg1"/>
                </a:solidFill>
              </a:rPr>
              <a:t>图与类图</a:t>
            </a:r>
            <a:r>
              <a:rPr lang="en-US" altLang="zh-CN" dirty="0" smtClean="0">
                <a:solidFill>
                  <a:schemeClr val="bg1"/>
                </a:solidFill>
              </a:rPr>
              <a:t>[3]</a:t>
            </a:r>
            <a:endParaRPr lang="zh-CN" altLang="en-US" dirty="0">
              <a:solidFill>
                <a:schemeClr val="bg1"/>
              </a:solidFill>
            </a:endParaRPr>
          </a:p>
        </p:txBody>
      </p:sp>
      <p:sp>
        <p:nvSpPr>
          <p:cNvPr id="5" name="文本框 4"/>
          <p:cNvSpPr txBox="1"/>
          <p:nvPr/>
        </p:nvSpPr>
        <p:spPr>
          <a:xfrm>
            <a:off x="2161670" y="2028100"/>
            <a:ext cx="7868659" cy="3656386"/>
          </a:xfrm>
          <a:prstGeom prst="rect">
            <a:avLst/>
          </a:prstGeom>
          <a:noFill/>
        </p:spPr>
        <p:txBody>
          <a:bodyPr wrap="square" rtlCol="0">
            <a:spAutoFit/>
          </a:bodyPr>
          <a:lstStyle/>
          <a:p>
            <a:pPr>
              <a:lnSpc>
                <a:spcPct val="90000"/>
              </a:lnSpc>
              <a:defRPr/>
            </a:pPr>
            <a:r>
              <a:rPr lang="en-US" altLang="zh-CN" sz="3200" dirty="0">
                <a:solidFill>
                  <a:schemeClr val="bg1"/>
                </a:solidFill>
                <a:sym typeface="Wingdings 2" pitchFamily="18" charset="2"/>
              </a:rPr>
              <a:t></a:t>
            </a:r>
            <a:r>
              <a:rPr lang="zh-CN" altLang="en-US" sz="3200" dirty="0" smtClean="0">
                <a:solidFill>
                  <a:schemeClr val="bg1"/>
                </a:solidFill>
                <a:latin typeface="宋体" pitchFamily="2" charset="-122"/>
                <a:ea typeface="宋体" pitchFamily="2" charset="-122"/>
                <a:sym typeface="Wingdings 2" pitchFamily="18" charset="2"/>
              </a:rPr>
              <a:t>对象</a:t>
            </a:r>
            <a:r>
              <a:rPr lang="zh-CN" altLang="en-US" sz="3200" dirty="0">
                <a:solidFill>
                  <a:schemeClr val="bg1"/>
                </a:solidFill>
                <a:latin typeface="宋体" pitchFamily="2" charset="-122"/>
                <a:ea typeface="宋体" pitchFamily="2" charset="-122"/>
                <a:sym typeface="Wingdings 2" pitchFamily="18" charset="2"/>
              </a:rPr>
              <a:t>图是类图的一个实例。对象图表示了在某一时刻系统对象的状态、对象之间的联系的状态以及对象行为的静态方面的状态。</a:t>
            </a:r>
            <a:r>
              <a:rPr lang="zh-CN" altLang="en-US" sz="3200" dirty="0">
                <a:solidFill>
                  <a:schemeClr val="bg1"/>
                </a:solidFill>
                <a:sym typeface="Wingdings 2" pitchFamily="18" charset="2"/>
              </a:rPr>
              <a:t> </a:t>
            </a:r>
          </a:p>
          <a:p>
            <a:pPr>
              <a:lnSpc>
                <a:spcPct val="90000"/>
              </a:lnSpc>
              <a:defRPr/>
            </a:pPr>
            <a:r>
              <a:rPr lang="en-US" altLang="zh-CN" sz="3200" dirty="0">
                <a:solidFill>
                  <a:schemeClr val="bg1"/>
                </a:solidFill>
                <a:sym typeface="Wingdings 2" pitchFamily="18" charset="2"/>
              </a:rPr>
              <a:t></a:t>
            </a:r>
            <a:r>
              <a:rPr lang="zh-CN" altLang="en-US" sz="3200" dirty="0" smtClean="0">
                <a:solidFill>
                  <a:schemeClr val="bg1"/>
                </a:solidFill>
                <a:latin typeface="宋体" pitchFamily="2" charset="-122"/>
                <a:ea typeface="宋体" pitchFamily="2" charset="-122"/>
                <a:sym typeface="Wingdings 2" pitchFamily="18" charset="2"/>
              </a:rPr>
              <a:t>对象</a:t>
            </a:r>
            <a:r>
              <a:rPr lang="zh-CN" altLang="en-US" sz="3200" dirty="0">
                <a:solidFill>
                  <a:schemeClr val="bg1"/>
                </a:solidFill>
                <a:latin typeface="宋体" pitchFamily="2" charset="-122"/>
                <a:ea typeface="宋体" pitchFamily="2" charset="-122"/>
                <a:sym typeface="Wingdings 2" pitchFamily="18" charset="2"/>
              </a:rPr>
              <a:t>图的表示方法与类图没有什么不同，但它们所表达的内容、含义和侧重点是有所不同的。</a:t>
            </a:r>
          </a:p>
          <a:p>
            <a:endParaRPr lang="zh-CN" altLang="en-US" sz="3000" b="1" dirty="0">
              <a:solidFill>
                <a:schemeClr val="bg1"/>
              </a:solidFill>
            </a:endParaRPr>
          </a:p>
        </p:txBody>
      </p:sp>
      <p:pic>
        <p:nvPicPr>
          <p:cNvPr id="6" name="图片 5"/>
          <p:cNvPicPr>
            <a:picLocks noChangeAspect="1"/>
          </p:cNvPicPr>
          <p:nvPr/>
        </p:nvPicPr>
        <p:blipFill>
          <a:blip r:embed="rId2"/>
          <a:stretch>
            <a:fillRect/>
          </a:stretch>
        </p:blipFill>
        <p:spPr>
          <a:xfrm>
            <a:off x="6501352" y="300049"/>
            <a:ext cx="4980693" cy="6257901"/>
          </a:xfrm>
          <a:prstGeom prst="rect">
            <a:avLst/>
          </a:prstGeom>
        </p:spPr>
      </p:pic>
    </p:spTree>
    <p:extLst>
      <p:ext uri="{BB962C8B-B14F-4D97-AF65-F5344CB8AC3E}">
        <p14:creationId xmlns:p14="http://schemas.microsoft.com/office/powerpoint/2010/main" val="19666068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1.3</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a:solidFill>
                  <a:schemeClr val="bg1"/>
                </a:solidFill>
              </a:rPr>
              <a:t>对象</a:t>
            </a:r>
            <a:r>
              <a:rPr lang="zh-CN" altLang="en-US" dirty="0" smtClean="0">
                <a:solidFill>
                  <a:schemeClr val="bg1"/>
                </a:solidFill>
              </a:rPr>
              <a:t>图与类图</a:t>
            </a:r>
            <a:r>
              <a:rPr lang="en-US" altLang="zh-CN" dirty="0" smtClean="0">
                <a:solidFill>
                  <a:schemeClr val="bg1"/>
                </a:solidFill>
              </a:rPr>
              <a:t>[3]</a:t>
            </a:r>
            <a:endParaRPr lang="zh-CN" altLang="en-US" dirty="0">
              <a:solidFill>
                <a:schemeClr val="bg1"/>
              </a:solidFill>
            </a:endParaRPr>
          </a:p>
        </p:txBody>
      </p:sp>
      <p:grpSp>
        <p:nvGrpSpPr>
          <p:cNvPr id="2" name="组合 1"/>
          <p:cNvGrpSpPr/>
          <p:nvPr/>
        </p:nvGrpSpPr>
        <p:grpSpPr>
          <a:xfrm>
            <a:off x="1714108" y="1654806"/>
            <a:ext cx="9404735" cy="4914682"/>
            <a:chOff x="1714108" y="1654806"/>
            <a:chExt cx="9404735" cy="4914682"/>
          </a:xfrm>
        </p:grpSpPr>
        <p:pic>
          <p:nvPicPr>
            <p:cNvPr id="7" name="Picture 9"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108" y="1677090"/>
              <a:ext cx="4733826" cy="435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未命名"/>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9019" y="1654806"/>
              <a:ext cx="4329824" cy="4377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2861708" y="6158957"/>
              <a:ext cx="2916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dirty="0">
                  <a:solidFill>
                    <a:schemeClr val="bg1"/>
                  </a:solidFill>
                  <a:latin typeface="+mn-lt"/>
                </a:rPr>
                <a:t>图（</a:t>
              </a:r>
              <a:r>
                <a:rPr lang="en-US" altLang="zh-CN" sz="2000" dirty="0">
                  <a:solidFill>
                    <a:schemeClr val="bg1"/>
                  </a:solidFill>
                  <a:latin typeface="+mn-lt"/>
                </a:rPr>
                <a:t>a</a:t>
              </a:r>
              <a:r>
                <a:rPr lang="zh-CN" altLang="en-US" sz="2000" dirty="0">
                  <a:solidFill>
                    <a:schemeClr val="bg1"/>
                  </a:solidFill>
                  <a:latin typeface="+mn-lt"/>
                </a:rPr>
                <a:t>）  类图示例 </a:t>
              </a:r>
            </a:p>
          </p:txBody>
        </p:sp>
        <p:sp>
          <p:nvSpPr>
            <p:cNvPr id="10" name="Text Box 7"/>
            <p:cNvSpPr txBox="1">
              <a:spLocks noChangeArrowheads="1"/>
            </p:cNvSpPr>
            <p:nvPr/>
          </p:nvSpPr>
          <p:spPr bwMode="auto">
            <a:xfrm>
              <a:off x="7630106" y="6169378"/>
              <a:ext cx="29162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dirty="0">
                  <a:solidFill>
                    <a:schemeClr val="bg1"/>
                  </a:solidFill>
                  <a:latin typeface="+mn-lt"/>
                </a:rPr>
                <a:t>图</a:t>
              </a:r>
              <a:r>
                <a:rPr lang="zh-CN" altLang="en-US" sz="2000" dirty="0" smtClean="0">
                  <a:solidFill>
                    <a:schemeClr val="bg1"/>
                  </a:solidFill>
                  <a:latin typeface="+mn-lt"/>
                </a:rPr>
                <a:t>（</a:t>
              </a:r>
              <a:r>
                <a:rPr lang="en-US" altLang="zh-CN" sz="2000" dirty="0" smtClean="0">
                  <a:solidFill>
                    <a:schemeClr val="bg1"/>
                  </a:solidFill>
                  <a:latin typeface="+mn-lt"/>
                </a:rPr>
                <a:t>b</a:t>
              </a:r>
              <a:r>
                <a:rPr lang="zh-CN" altLang="en-US" sz="2000" dirty="0" smtClean="0">
                  <a:solidFill>
                    <a:schemeClr val="bg1"/>
                  </a:solidFill>
                  <a:latin typeface="+mn-lt"/>
                </a:rPr>
                <a:t>）  对象图</a:t>
              </a:r>
              <a:r>
                <a:rPr lang="zh-CN" altLang="en-US" sz="2000" dirty="0">
                  <a:solidFill>
                    <a:schemeClr val="bg1"/>
                  </a:solidFill>
                  <a:latin typeface="+mn-lt"/>
                </a:rPr>
                <a:t>示例 </a:t>
              </a:r>
            </a:p>
          </p:txBody>
        </p:sp>
      </p:grpSp>
    </p:spTree>
    <p:extLst>
      <p:ext uri="{BB962C8B-B14F-4D97-AF65-F5344CB8AC3E}">
        <p14:creationId xmlns:p14="http://schemas.microsoft.com/office/powerpoint/2010/main" val="2174625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a:t>
            </a:r>
            <a:r>
              <a:rPr lang="en-US" altLang="zh-CN" sz="2800" dirty="0"/>
              <a:t>4</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a:solidFill>
                  <a:schemeClr val="bg1"/>
                </a:solidFill>
              </a:rPr>
              <a:t>对象</a:t>
            </a:r>
            <a:r>
              <a:rPr lang="zh-CN" altLang="en-US" dirty="0" smtClean="0">
                <a:solidFill>
                  <a:schemeClr val="bg1"/>
                </a:solidFill>
              </a:rPr>
              <a:t>图实例</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93233" y="1550100"/>
            <a:ext cx="7868659" cy="3539430"/>
          </a:xfrm>
          <a:prstGeom prst="rect">
            <a:avLst/>
          </a:prstGeom>
          <a:noFill/>
        </p:spPr>
        <p:txBody>
          <a:bodyPr wrap="square" rtlCol="0">
            <a:spAutoFit/>
          </a:bodyPr>
          <a:lstStyle/>
          <a:p>
            <a:r>
              <a:rPr lang="zh-CN" altLang="en-US" sz="2800" b="1" dirty="0" smtClean="0">
                <a:solidFill>
                  <a:schemeClr val="bg1"/>
                </a:solidFill>
              </a:rPr>
              <a:t>对象名的表示方式：</a:t>
            </a:r>
          </a:p>
          <a:p>
            <a:r>
              <a:rPr lang="en-US" altLang="zh-CN" sz="2800" b="1" dirty="0" smtClean="0">
                <a:solidFill>
                  <a:schemeClr val="bg1"/>
                </a:solidFill>
              </a:rPr>
              <a:t>1</a:t>
            </a:r>
            <a:r>
              <a:rPr lang="zh-CN" altLang="en-US" sz="2800" b="1" dirty="0" smtClean="0">
                <a:solidFill>
                  <a:schemeClr val="bg1"/>
                </a:solidFill>
              </a:rPr>
              <a:t>、对象名：类名</a:t>
            </a:r>
            <a:endParaRPr lang="en-US" altLang="zh-CN" sz="2800" b="1" dirty="0" smtClean="0">
              <a:solidFill>
                <a:schemeClr val="bg1"/>
              </a:solidFill>
            </a:endParaRPr>
          </a:p>
          <a:p>
            <a:r>
              <a:rPr lang="zh-CN" altLang="en-US" sz="2800" b="1" dirty="0">
                <a:solidFill>
                  <a:schemeClr val="bg1"/>
                </a:solidFill>
              </a:rPr>
              <a:t>即对象名在前，类名在后，中间用冒号连接</a:t>
            </a:r>
            <a:r>
              <a:rPr lang="zh-CN" altLang="en-US" sz="2800" b="1" dirty="0" smtClean="0">
                <a:solidFill>
                  <a:schemeClr val="bg1"/>
                </a:solidFill>
              </a:rPr>
              <a:t>。</a:t>
            </a:r>
          </a:p>
          <a:p>
            <a:r>
              <a:rPr lang="en-US" altLang="zh-CN" sz="2800" b="1" dirty="0" smtClean="0">
                <a:solidFill>
                  <a:schemeClr val="bg1"/>
                </a:solidFill>
              </a:rPr>
              <a:t>2</a:t>
            </a:r>
            <a:r>
              <a:rPr lang="zh-CN" altLang="en-US" sz="2800" b="1" dirty="0" smtClean="0">
                <a:solidFill>
                  <a:schemeClr val="bg1"/>
                </a:solidFill>
              </a:rPr>
              <a:t>、：类名</a:t>
            </a:r>
            <a:endParaRPr lang="en-US" altLang="zh-CN" sz="2800" b="1" dirty="0" smtClean="0">
              <a:solidFill>
                <a:schemeClr val="bg1"/>
              </a:solidFill>
            </a:endParaRPr>
          </a:p>
          <a:p>
            <a:r>
              <a:rPr lang="zh-CN" altLang="en-US" sz="2800" b="1" dirty="0">
                <a:solidFill>
                  <a:schemeClr val="bg1"/>
                </a:solidFill>
              </a:rPr>
              <a:t>这种格式用于尚未给对象命名的情况，注意，类名前的冒号不能省略。</a:t>
            </a:r>
          </a:p>
          <a:p>
            <a:endParaRPr lang="zh-CN" altLang="en-US" sz="2800" b="1" dirty="0" smtClean="0">
              <a:solidFill>
                <a:schemeClr val="bg1"/>
              </a:solidFill>
            </a:endParaRPr>
          </a:p>
          <a:p>
            <a:r>
              <a:rPr lang="en-US" altLang="zh-CN" sz="2800" b="1" dirty="0" smtClean="0">
                <a:solidFill>
                  <a:schemeClr val="bg1"/>
                </a:solidFill>
              </a:rPr>
              <a:t>3</a:t>
            </a:r>
            <a:r>
              <a:rPr lang="zh-CN" altLang="en-US" sz="2800" b="1" dirty="0" smtClean="0">
                <a:solidFill>
                  <a:schemeClr val="bg1"/>
                </a:solidFill>
              </a:rPr>
              <a:t>、对象名</a:t>
            </a:r>
            <a:endParaRPr lang="zh-CN" altLang="en-US" sz="2800" b="1" dirty="0">
              <a:solidFill>
                <a:schemeClr val="bg1"/>
              </a:solidFill>
            </a:endParaRPr>
          </a:p>
        </p:txBody>
      </p:sp>
      <p:pic>
        <p:nvPicPr>
          <p:cNvPr id="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063" y="5361617"/>
            <a:ext cx="37814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562" y="3756985"/>
            <a:ext cx="4871396" cy="250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35106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2</a:t>
            </a:r>
            <a:endParaRPr lang="zh-CN" altLang="en-US" sz="6000" dirty="0"/>
          </a:p>
        </p:txBody>
      </p:sp>
      <p:sp>
        <p:nvSpPr>
          <p:cNvPr id="14" name="标题 1"/>
          <p:cNvSpPr>
            <a:spLocks noGrp="1"/>
          </p:cNvSpPr>
          <p:nvPr>
            <p:ph type="title"/>
          </p:nvPr>
        </p:nvSpPr>
        <p:spPr>
          <a:xfrm>
            <a:off x="4923182" y="1786420"/>
            <a:ext cx="3743740" cy="1325563"/>
          </a:xfrm>
        </p:spPr>
        <p:txBody>
          <a:bodyPr>
            <a:normAutofit/>
          </a:bodyPr>
          <a:lstStyle/>
          <a:p>
            <a:r>
              <a:rPr lang="zh-CN" altLang="en-US" sz="6600" dirty="0" smtClean="0">
                <a:solidFill>
                  <a:schemeClr val="bg1"/>
                </a:solidFill>
              </a:rPr>
              <a:t>构件图</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6" name="标题 1"/>
          <p:cNvSpPr txBox="1">
            <a:spLocks/>
          </p:cNvSpPr>
          <p:nvPr/>
        </p:nvSpPr>
        <p:spPr>
          <a:xfrm>
            <a:off x="5002695" y="2738354"/>
            <a:ext cx="61887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solidFill>
                  <a:schemeClr val="bg1">
                    <a:lumMod val="50000"/>
                  </a:schemeClr>
                </a:solidFill>
              </a:rPr>
              <a:t>Component </a:t>
            </a:r>
            <a:r>
              <a:rPr lang="en-US" altLang="zh-CN" dirty="0">
                <a:solidFill>
                  <a:schemeClr val="bg1">
                    <a:lumMod val="50000"/>
                  </a:schemeClr>
                </a:solidFill>
              </a:rPr>
              <a:t>Diagram</a:t>
            </a:r>
            <a:endParaRPr lang="zh-CN" altLang="en-US" sz="6600" dirty="0">
              <a:solidFill>
                <a:schemeClr val="bg1">
                  <a:lumMod val="50000"/>
                </a:schemeClr>
              </a:solidFill>
            </a:endParaRPr>
          </a:p>
        </p:txBody>
      </p:sp>
    </p:spTree>
    <p:extLst>
      <p:ext uri="{BB962C8B-B14F-4D97-AF65-F5344CB8AC3E}">
        <p14:creationId xmlns:p14="http://schemas.microsoft.com/office/powerpoint/2010/main" val="44042989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2225</TotalTime>
  <Words>2368</Words>
  <Application>Microsoft Office PowerPoint</Application>
  <PresentationFormat>宽屏</PresentationFormat>
  <Paragraphs>215</Paragraphs>
  <Slides>43</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等线</vt:lpstr>
      <vt:lpstr>等线 Light</vt:lpstr>
      <vt:lpstr>楷体_GB2312</vt:lpstr>
      <vt:lpstr>宋体</vt:lpstr>
      <vt:lpstr>Arial</vt:lpstr>
      <vt:lpstr>Wingdings 2</vt:lpstr>
      <vt:lpstr>Office 主题​​</vt:lpstr>
      <vt:lpstr>UML基础III</vt:lpstr>
      <vt:lpstr>对象图</vt:lpstr>
      <vt:lpstr>目录</vt:lpstr>
      <vt:lpstr>对象图的定义[1]</vt:lpstr>
      <vt:lpstr>对象图在项目中发挥的作用[1]</vt:lpstr>
      <vt:lpstr>对象图与类图[3]</vt:lpstr>
      <vt:lpstr>对象图与类图[3]</vt:lpstr>
      <vt:lpstr>对象图实例[2]</vt:lpstr>
      <vt:lpstr>构件图</vt:lpstr>
      <vt:lpstr>构件图定义[1]</vt:lpstr>
      <vt:lpstr>构件图组成[2]</vt:lpstr>
      <vt:lpstr>构件 [2]</vt:lpstr>
      <vt:lpstr>构件 [2]</vt:lpstr>
      <vt:lpstr>构件的名称[2]</vt:lpstr>
      <vt:lpstr>构件的表示[2]</vt:lpstr>
      <vt:lpstr>构件图作用[2]</vt:lpstr>
      <vt:lpstr>构件图作用[2]</vt:lpstr>
      <vt:lpstr>构件图作法[2]</vt:lpstr>
      <vt:lpstr>构件图实例</vt:lpstr>
      <vt:lpstr>  包图</vt:lpstr>
      <vt:lpstr>包的表示[4]</vt:lpstr>
      <vt:lpstr>包的表示[4]</vt:lpstr>
      <vt:lpstr>包图定义[4]</vt:lpstr>
      <vt:lpstr>包图作用[4]</vt:lpstr>
      <vt:lpstr>包图的关系[2]</vt:lpstr>
      <vt:lpstr>包图的关系-依赖关系</vt:lpstr>
      <vt:lpstr>包图的关系-依赖关系</vt:lpstr>
      <vt:lpstr>包图的关系-依赖关系</vt:lpstr>
      <vt:lpstr>包图的关系-依赖关系</vt:lpstr>
      <vt:lpstr>包图的关系-泛化关系</vt:lpstr>
      <vt:lpstr>包的传递性</vt:lpstr>
      <vt:lpstr>包的传递性</vt:lpstr>
      <vt:lpstr>创建包图 [4]</vt:lpstr>
      <vt:lpstr>包图实例</vt:lpstr>
      <vt:lpstr>课堂提问</vt:lpstr>
      <vt:lpstr>对象图与类图在表示上有什么不同之处</vt:lpstr>
      <vt:lpstr>构件图的组成</vt:lpstr>
      <vt:lpstr>包之间的各种依赖关系中，&lt;&lt;access&gt;&gt;和&lt;&lt;import&gt;&gt;在传递性上有什么区别？并简单解释一下。 </vt:lpstr>
      <vt:lpstr>参考文献</vt:lpstr>
      <vt:lpstr>参考文献</vt:lpstr>
      <vt:lpstr>小组绩效</vt:lpstr>
      <vt:lpstr>小组绩效</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UML基础III</dc:title>
  <dc:creator>ssyhh</dc:creator>
  <cp:lastModifiedBy>ssyhh</cp:lastModifiedBy>
  <cp:revision>38</cp:revision>
  <dcterms:created xsi:type="dcterms:W3CDTF">2018-12-09T08:25:46Z</dcterms:created>
  <dcterms:modified xsi:type="dcterms:W3CDTF">2018-12-12T01:30:40Z</dcterms:modified>
</cp:coreProperties>
</file>